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23"/>
  </p:notesMasterIdLst>
  <p:sldIdLst>
    <p:sldId id="273" r:id="rId2"/>
    <p:sldId id="256" r:id="rId3"/>
    <p:sldId id="257" r:id="rId4"/>
    <p:sldId id="258" r:id="rId5"/>
    <p:sldId id="261" r:id="rId6"/>
    <p:sldId id="259" r:id="rId7"/>
    <p:sldId id="260" r:id="rId8"/>
    <p:sldId id="262" r:id="rId9"/>
    <p:sldId id="277" r:id="rId10"/>
    <p:sldId id="264" r:id="rId11"/>
    <p:sldId id="265" r:id="rId12"/>
    <p:sldId id="266" r:id="rId13"/>
    <p:sldId id="269" r:id="rId14"/>
    <p:sldId id="268" r:id="rId15"/>
    <p:sldId id="270" r:id="rId16"/>
    <p:sldId id="271" r:id="rId17"/>
    <p:sldId id="272" r:id="rId18"/>
    <p:sldId id="274" r:id="rId19"/>
    <p:sldId id="275" r:id="rId20"/>
    <p:sldId id="276" r:id="rId21"/>
    <p:sldId id="26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B4DE81-147A-47EE-BBE2-CB7AC5C76365}" type="datetimeFigureOut">
              <a:rPr lang="en-US" smtClean="0"/>
              <a:pPr/>
              <a:t>2/11/2020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A5C9B8-B07B-48A6-B972-CF3E69AB2D00}" type="slidenum">
              <a:rPr lang="en-US" smtClean="0"/>
              <a:pPr/>
              <a:t>‹#›</a:t>
            </a:fld>
            <a:endParaRPr lang="en-US"/>
          </a:p>
        </p:txBody>
      </p:sp>
    </p:spTree>
    <p:extLst>
      <p:ext uri="{BB962C8B-B14F-4D97-AF65-F5344CB8AC3E}">
        <p14:creationId xmlns="" xmlns:p14="http://schemas.microsoft.com/office/powerpoint/2010/main" val="1518471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A5C9B8-B07B-48A6-B972-CF3E69AB2D00}" type="slidenum">
              <a:rPr lang="en-US" smtClean="0"/>
              <a:pPr/>
              <a:t>6</a:t>
            </a:fld>
            <a:endParaRPr lang="en-US"/>
          </a:p>
        </p:txBody>
      </p:sp>
    </p:spTree>
    <p:extLst>
      <p:ext uri="{BB962C8B-B14F-4D97-AF65-F5344CB8AC3E}">
        <p14:creationId xmlns="" xmlns:p14="http://schemas.microsoft.com/office/powerpoint/2010/main" val="9388662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3F2271-D252-452A-930E-A890BCE0EA8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1903262691"/>
      </p:ext>
    </p:extLst>
  </p:cSld>
  <p:clrMapOvr>
    <a:masterClrMapping/>
  </p:clrMapOvr>
  <p:extLst>
    <p:ext uri="{DCECCB84-F9BA-43D5-87BE-67443E8EF086}">
      <p15:sldGuideLst xmlns=""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2271-D252-452A-930E-A890BCE0EA8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187490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2271-D252-452A-930E-A890BCE0EA8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3884665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2271-D252-452A-930E-A890BCE0EA8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0B45-CD0B-4793-A564-C26C96F7D18D}"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 xmlns:p14="http://schemas.microsoft.com/office/powerpoint/2010/main" val="543280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2271-D252-452A-930E-A890BCE0EA8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407657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D3F2271-D252-452A-930E-A890BCE0EA84}"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3571811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D3F2271-D252-452A-930E-A890BCE0EA84}"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3912518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3F2271-D252-452A-930E-A890BCE0EA8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1226530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3F2271-D252-452A-930E-A890BCE0EA8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217121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3F2271-D252-452A-930E-A890BCE0EA8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101725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3F2271-D252-452A-930E-A890BCE0EA84}" type="datetimeFigureOut">
              <a:rPr lang="en-US" smtClean="0"/>
              <a:pPr/>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1553013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3F2271-D252-452A-930E-A890BCE0EA8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287353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3F2271-D252-452A-930E-A890BCE0EA84}" type="datetimeFigureOut">
              <a:rPr lang="en-US" smtClean="0"/>
              <a:pPr/>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284796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3F2271-D252-452A-930E-A890BCE0EA84}" type="datetimeFigureOut">
              <a:rPr lang="en-US" smtClean="0"/>
              <a:pPr/>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193783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7D3F2271-D252-452A-930E-A890BCE0EA84}" type="datetimeFigureOut">
              <a:rPr lang="en-US" smtClean="0"/>
              <a:pPr/>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3105786489"/>
      </p:ext>
    </p:extLst>
  </p:cSld>
  <p:clrMapOvr>
    <a:masterClrMapping/>
  </p:clrMapOvr>
  <p:extLst>
    <p:ext uri="{DCECCB84-F9BA-43D5-87BE-67443E8EF086}">
      <p15:sldGuideLst xmlns=""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2271-D252-452A-930E-A890BCE0EA8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1175077663"/>
      </p:ext>
    </p:extLst>
  </p:cSld>
  <p:clrMapOvr>
    <a:masterClrMapping/>
  </p:clrMapOvr>
  <p:extLst>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F2271-D252-452A-930E-A890BCE0EA84}" type="datetimeFigureOut">
              <a:rPr lang="en-US" smtClean="0"/>
              <a:pPr/>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77878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7D3F2271-D252-452A-930E-A890BCE0EA84}" type="datetimeFigureOut">
              <a:rPr lang="en-US" smtClean="0"/>
              <a:pPr/>
              <a:t>2/11/2020</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9F0D0B45-CD0B-4793-A564-C26C96F7D18D}" type="slidenum">
              <a:rPr lang="en-US" smtClean="0"/>
              <a:pPr/>
              <a:t>‹#›</a:t>
            </a:fld>
            <a:endParaRPr lang="en-US"/>
          </a:p>
        </p:txBody>
      </p:sp>
    </p:spTree>
    <p:extLst>
      <p:ext uri="{BB962C8B-B14F-4D97-AF65-F5344CB8AC3E}">
        <p14:creationId xmlns="" xmlns:p14="http://schemas.microsoft.com/office/powerpoint/2010/main" val="98157306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www.amadamiyachi.com/products/resistance-welding/rw-power-supplies/sta-series"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7366" y="1737218"/>
            <a:ext cx="4785284" cy="646331"/>
          </a:xfrm>
          <a:prstGeom prst="rect">
            <a:avLst/>
          </a:prstGeom>
          <a:noFill/>
        </p:spPr>
        <p:txBody>
          <a:bodyPr wrap="none" lIns="91440" tIns="45720" rIns="91440" bIns="45720">
            <a:spAutoFit/>
          </a:bodyPr>
          <a:lstStyle/>
          <a:p>
            <a:pPr algn="ctr"/>
            <a:r>
              <a:rPr lang="en-US" sz="3600" b="0" cap="none" spc="0" dirty="0" smtClean="0">
                <a:ln w="0"/>
                <a:solidFill>
                  <a:schemeClr val="accent1"/>
                </a:solidFill>
                <a:effectLst>
                  <a:outerShdw blurRad="38100" dist="25400" dir="5400000" algn="ctr" rotWithShape="0">
                    <a:srgbClr val="6E747A">
                      <a:alpha val="43000"/>
                    </a:srgbClr>
                  </a:outerShdw>
                </a:effectLst>
              </a:rPr>
              <a:t>ELECTRIC ARC WELDING</a:t>
            </a:r>
            <a:endParaRPr lang="en-US" sz="3600" b="0" cap="none" spc="0" dirty="0">
              <a:ln w="0"/>
              <a:solidFill>
                <a:schemeClr val="accent1"/>
              </a:solidFill>
              <a:effectLst>
                <a:outerShdw blurRad="38100" dist="25400" dir="5400000" algn="ctr" rotWithShape="0">
                  <a:srgbClr val="6E747A">
                    <a:alpha val="43000"/>
                  </a:srgbClr>
                </a:outerShdw>
              </a:effectLst>
            </a:endParaRPr>
          </a:p>
        </p:txBody>
      </p:sp>
      <p:sp>
        <p:nvSpPr>
          <p:cNvPr id="4" name="TextBox 3"/>
          <p:cNvSpPr txBox="1"/>
          <p:nvPr/>
        </p:nvSpPr>
        <p:spPr>
          <a:xfrm>
            <a:off x="7014754" y="4075611"/>
            <a:ext cx="3024931" cy="923330"/>
          </a:xfrm>
          <a:prstGeom prst="rect">
            <a:avLst/>
          </a:prstGeom>
          <a:noFill/>
        </p:spPr>
        <p:txBody>
          <a:bodyPr wrap="none" rtlCol="0">
            <a:spAutoFit/>
          </a:bodyPr>
          <a:lstStyle/>
          <a:p>
            <a:r>
              <a:rPr lang="en-US" dirty="0" smtClean="0"/>
              <a:t>Y.MASTANAMMA</a:t>
            </a:r>
          </a:p>
          <a:p>
            <a:r>
              <a:rPr lang="en-US" dirty="0" smtClean="0"/>
              <a:t>ASSOCIATE PROFESSOR/HOD</a:t>
            </a:r>
          </a:p>
          <a:p>
            <a:r>
              <a:rPr lang="en-US" dirty="0" smtClean="0"/>
              <a:t>MCET,EEE</a:t>
            </a:r>
            <a:endParaRPr lang="en-IN" dirty="0"/>
          </a:p>
        </p:txBody>
      </p:sp>
    </p:spTree>
    <p:extLst>
      <p:ext uri="{BB962C8B-B14F-4D97-AF65-F5344CB8AC3E}">
        <p14:creationId xmlns="" xmlns:p14="http://schemas.microsoft.com/office/powerpoint/2010/main" val="3050358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7069" y="0"/>
            <a:ext cx="2611805"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Arc blow</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TextBox 2"/>
          <p:cNvSpPr txBox="1"/>
          <p:nvPr/>
        </p:nvSpPr>
        <p:spPr>
          <a:xfrm>
            <a:off x="914400" y="850006"/>
            <a:ext cx="10728101" cy="6001643"/>
          </a:xfrm>
          <a:prstGeom prst="rect">
            <a:avLst/>
          </a:prstGeom>
          <a:noFill/>
        </p:spPr>
        <p:txBody>
          <a:bodyPr wrap="square" rtlCol="0">
            <a:spAutoFit/>
          </a:bodyPr>
          <a:lstStyle/>
          <a:p>
            <a:pPr marL="342900" indent="-342900">
              <a:buFont typeface="Wingdings" panose="05000000000000000000" pitchFamily="2" charset="2"/>
              <a:buChar char="q"/>
            </a:pPr>
            <a:r>
              <a:rPr lang="en-US" sz="2400" b="1" dirty="0"/>
              <a:t>Arc blow</a:t>
            </a:r>
            <a:r>
              <a:rPr lang="en-US" sz="2400" dirty="0"/>
              <a:t> is the, usually unwanted, deflection of the arc during arc </a:t>
            </a:r>
            <a:r>
              <a:rPr lang="en-US" sz="2400" dirty="0" smtClean="0"/>
              <a:t>welding.</a:t>
            </a:r>
          </a:p>
          <a:p>
            <a:pPr marL="342900" indent="-342900">
              <a:buFont typeface="Wingdings" panose="05000000000000000000" pitchFamily="2" charset="2"/>
              <a:buChar char="q"/>
            </a:pPr>
            <a:r>
              <a:rPr lang="en-US" sz="2400" dirty="0" smtClean="0"/>
              <a:t>There </a:t>
            </a:r>
            <a:r>
              <a:rPr lang="en-US" sz="2400" dirty="0"/>
              <a:t>are two types of </a:t>
            </a:r>
            <a:r>
              <a:rPr lang="en-US" sz="2400" b="1" dirty="0"/>
              <a:t>arc blow</a:t>
            </a:r>
            <a:r>
              <a:rPr lang="en-US" sz="2400" dirty="0"/>
              <a:t> commonly known in the electric welding industry: </a:t>
            </a:r>
            <a:r>
              <a:rPr lang="en-US" sz="2400" i="1" dirty="0"/>
              <a:t>magnetic</a:t>
            </a:r>
            <a:r>
              <a:rPr lang="en-US" sz="2400" dirty="0"/>
              <a:t> and </a:t>
            </a:r>
            <a:r>
              <a:rPr lang="en-US" sz="2400" i="1" dirty="0" smtClean="0"/>
              <a:t>thermal</a:t>
            </a:r>
            <a:r>
              <a:rPr lang="en-US" sz="2400" dirty="0" smtClean="0"/>
              <a:t>.</a:t>
            </a:r>
          </a:p>
          <a:p>
            <a:pPr marL="342900" indent="-342900">
              <a:buFont typeface="Wingdings" panose="05000000000000000000" pitchFamily="2" charset="2"/>
              <a:buChar char="q"/>
            </a:pPr>
            <a:r>
              <a:rPr lang="en-US" sz="2400" b="1" u="sng" dirty="0" smtClean="0">
                <a:solidFill>
                  <a:srgbClr val="00B0F0"/>
                </a:solidFill>
              </a:rPr>
              <a:t>Magnetic arc blow</a:t>
            </a:r>
            <a:r>
              <a:rPr lang="en-US" sz="2400" u="sng" dirty="0" smtClean="0">
                <a:solidFill>
                  <a:srgbClr val="00B0F0"/>
                </a:solidFill>
              </a:rPr>
              <a:t> or "arc wander" : </a:t>
            </a:r>
            <a:r>
              <a:rPr lang="en-US" sz="2400" dirty="0" smtClean="0"/>
              <a:t> It is the deflection of welding filler material within an electric arc deposit by a buildup of magnetic force surrounding the weld pool.</a:t>
            </a:r>
          </a:p>
          <a:p>
            <a:pPr marL="342900" indent="-342900">
              <a:buFont typeface="Wingdings" panose="05000000000000000000" pitchFamily="2" charset="2"/>
              <a:buChar char="q"/>
            </a:pPr>
            <a:r>
              <a:rPr lang="en-US" sz="2400" dirty="0"/>
              <a:t>Arc blow tends to occur if the material being welded has residual magnetism at a certain level, particularly when the weld root is being made, and the welding current is direct current (DC positive or negative). </a:t>
            </a:r>
            <a:endParaRPr lang="en-US" sz="2400" dirty="0" smtClean="0"/>
          </a:p>
          <a:p>
            <a:pPr marL="342900" indent="-342900">
              <a:buFont typeface="Wingdings" panose="05000000000000000000" pitchFamily="2" charset="2"/>
              <a:buChar char="q"/>
            </a:pPr>
            <a:r>
              <a:rPr lang="en-US" sz="2400" dirty="0" smtClean="0"/>
              <a:t>This </a:t>
            </a:r>
            <a:r>
              <a:rPr lang="en-US" sz="2400" dirty="0"/>
              <a:t>is due to interaction between the directional magnetic field of the welding arc and the directional field of the residual magnetism.</a:t>
            </a:r>
            <a:endParaRPr lang="en-US" sz="2400" dirty="0" smtClean="0"/>
          </a:p>
          <a:p>
            <a:pPr marL="342900" indent="-342900">
              <a:buFont typeface="Wingdings" panose="05000000000000000000" pitchFamily="2" charset="2"/>
              <a:buChar char="q"/>
            </a:pPr>
            <a:r>
              <a:rPr lang="en-US" sz="2400" dirty="0" smtClean="0"/>
              <a:t>Magnetic </a:t>
            </a:r>
            <a:r>
              <a:rPr lang="en-US" sz="2400" dirty="0"/>
              <a:t>arc blow is popularly attributed to a change in the direction of current as it flows into and through the workpiece. </a:t>
            </a:r>
            <a:endParaRPr lang="en-US" sz="2400" dirty="0" smtClean="0"/>
          </a:p>
          <a:p>
            <a:pPr marL="342900" indent="-342900">
              <a:buFont typeface="Wingdings" panose="05000000000000000000" pitchFamily="2" charset="2"/>
              <a:buChar char="q"/>
            </a:pPr>
            <a:r>
              <a:rPr lang="en-US" sz="2400" dirty="0" smtClean="0"/>
              <a:t>It </a:t>
            </a:r>
            <a:r>
              <a:rPr lang="en-US" sz="2400" dirty="0"/>
              <a:t>is </a:t>
            </a:r>
            <a:r>
              <a:rPr lang="en-US" sz="2400" dirty="0" smtClean="0"/>
              <a:t>experienced </a:t>
            </a:r>
            <a:r>
              <a:rPr lang="en-US" sz="2400" dirty="0"/>
              <a:t>most when using currents above 200 A or below 40 A.</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a:p>
        </p:txBody>
      </p:sp>
    </p:spTree>
    <p:extLst>
      <p:ext uri="{BB962C8B-B14F-4D97-AF65-F5344CB8AC3E}">
        <p14:creationId xmlns="" xmlns:p14="http://schemas.microsoft.com/office/powerpoint/2010/main" val="34753422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190" y="901523"/>
            <a:ext cx="10818253" cy="5632311"/>
          </a:xfrm>
          <a:prstGeom prst="rect">
            <a:avLst/>
          </a:prstGeom>
          <a:noFill/>
        </p:spPr>
        <p:txBody>
          <a:bodyPr wrap="square" rtlCol="0">
            <a:spAutoFit/>
          </a:bodyPr>
          <a:lstStyle/>
          <a:p>
            <a:pPr marL="342900" indent="-342900">
              <a:buFont typeface="Wingdings" panose="05000000000000000000" pitchFamily="2" charset="2"/>
              <a:buChar char="q"/>
            </a:pPr>
            <a:r>
              <a:rPr lang="en-US" sz="2400" b="1" u="sng" dirty="0">
                <a:solidFill>
                  <a:srgbClr val="00B0F0"/>
                </a:solidFill>
              </a:rPr>
              <a:t>Thermal arc </a:t>
            </a:r>
            <a:r>
              <a:rPr lang="en-US" sz="2400" b="1" u="sng" dirty="0" smtClean="0">
                <a:solidFill>
                  <a:srgbClr val="00B0F0"/>
                </a:solidFill>
              </a:rPr>
              <a:t>blow:</a:t>
            </a:r>
            <a:r>
              <a:rPr lang="en-US" sz="2400" dirty="0"/>
              <a:t> </a:t>
            </a:r>
            <a:r>
              <a:rPr lang="en-US" sz="2400" dirty="0" smtClean="0"/>
              <a:t>It</a:t>
            </a:r>
            <a:r>
              <a:rPr lang="en-US" sz="2400" dirty="0"/>
              <a:t> is widely attributed to variations in resistance within the base metal created by the </a:t>
            </a:r>
            <a:r>
              <a:rPr lang="en-US" sz="2400" dirty="0" smtClean="0"/>
              <a:t>weld pool</a:t>
            </a:r>
            <a:r>
              <a:rPr lang="en-US" sz="2400" dirty="0"/>
              <a:t> as it is moved across the workpiece</a:t>
            </a:r>
            <a:r>
              <a:rPr lang="en-US" sz="2400" dirty="0" smtClean="0"/>
              <a:t>.</a:t>
            </a:r>
          </a:p>
          <a:p>
            <a:pPr marL="342900" indent="-342900">
              <a:buFont typeface="Wingdings" panose="05000000000000000000" pitchFamily="2" charset="2"/>
              <a:buChar char="q"/>
            </a:pPr>
            <a:r>
              <a:rPr lang="en-US" sz="2400" dirty="0" smtClean="0"/>
              <a:t>Thermal </a:t>
            </a:r>
            <a:r>
              <a:rPr lang="en-US" sz="2400" dirty="0"/>
              <a:t>arc blow can occur because of</a:t>
            </a:r>
            <a:r>
              <a:rPr lang="en-US" sz="2400" dirty="0" smtClean="0"/>
              <a:t>:</a:t>
            </a:r>
          </a:p>
          <a:p>
            <a:pPr marL="342900" indent="-342900">
              <a:buFont typeface="Wingdings" panose="05000000000000000000" pitchFamily="2" charset="2"/>
              <a:buChar char="q"/>
            </a:pPr>
            <a:r>
              <a:rPr lang="en-US" sz="2400" dirty="0" smtClean="0"/>
              <a:t>1.Improper </a:t>
            </a:r>
            <a:r>
              <a:rPr lang="en-US" sz="2400" dirty="0"/>
              <a:t>surface preparation</a:t>
            </a:r>
          </a:p>
          <a:p>
            <a:pPr marL="342900" indent="-342900">
              <a:buFont typeface="Wingdings" panose="05000000000000000000" pitchFamily="2" charset="2"/>
              <a:buChar char="q"/>
            </a:pPr>
            <a:r>
              <a:rPr lang="en-US" sz="2400" dirty="0" smtClean="0"/>
              <a:t>2.Improper </a:t>
            </a:r>
            <a:r>
              <a:rPr lang="en-US" sz="2400" dirty="0"/>
              <a:t>travel </a:t>
            </a:r>
            <a:r>
              <a:rPr lang="en-US" sz="2400" dirty="0" smtClean="0"/>
              <a:t>speed</a:t>
            </a:r>
          </a:p>
          <a:p>
            <a:pPr marL="342900" indent="-342900">
              <a:buFont typeface="Wingdings" panose="05000000000000000000" pitchFamily="2" charset="2"/>
              <a:buChar char="q"/>
            </a:pPr>
            <a:r>
              <a:rPr lang="en-US" sz="2400" dirty="0"/>
              <a:t>Due to arc blow, heat penetration in the required area is low which leads to incomplete </a:t>
            </a:r>
            <a:r>
              <a:rPr lang="en-US" sz="2400" dirty="0" smtClean="0"/>
              <a:t>fusion.Hence it is needed to be suppressed.</a:t>
            </a:r>
            <a:endParaRPr lang="en-US" sz="2400" dirty="0"/>
          </a:p>
          <a:p>
            <a:pPr marL="342900" indent="-342900">
              <a:buFont typeface="Wingdings" panose="05000000000000000000" pitchFamily="2" charset="2"/>
              <a:buChar char="q"/>
            </a:pPr>
            <a:r>
              <a:rPr lang="en-US" sz="2400" u="sng" dirty="0" smtClean="0">
                <a:solidFill>
                  <a:srgbClr val="00B0F0"/>
                </a:solidFill>
              </a:rPr>
              <a:t>Measures to avoid arc blow:</a:t>
            </a:r>
          </a:p>
          <a:p>
            <a:pPr marL="342900" indent="-342900">
              <a:buFont typeface="Wingdings" panose="05000000000000000000" pitchFamily="2" charset="2"/>
              <a:buChar char="q"/>
            </a:pPr>
            <a:r>
              <a:rPr lang="en-US" sz="2400" dirty="0"/>
              <a:t>Arc blow can be avoided by using a.c. rather than d.c. welding machines because reversing currents in the welding leads produce magnetic fields which cancel each other out thereby eliminating the arc </a:t>
            </a:r>
            <a:r>
              <a:rPr lang="en-US" sz="2400" dirty="0" smtClean="0"/>
              <a:t>blow</a:t>
            </a:r>
            <a:r>
              <a:rPr lang="en-US" sz="2400" dirty="0"/>
              <a:t>.</a:t>
            </a:r>
            <a:endParaRPr lang="en-US" sz="2400" dirty="0" smtClean="0"/>
          </a:p>
          <a:p>
            <a:pPr marL="342900" indent="-342900">
              <a:buFont typeface="Wingdings" panose="05000000000000000000" pitchFamily="2" charset="2"/>
              <a:buChar char="q"/>
            </a:pPr>
            <a:r>
              <a:rPr lang="en-US" sz="2400" dirty="0"/>
              <a:t>R</a:t>
            </a:r>
            <a:r>
              <a:rPr lang="en-US" sz="2400" dirty="0" smtClean="0"/>
              <a:t>educing </a:t>
            </a:r>
            <a:r>
              <a:rPr lang="en-US" sz="2400" dirty="0"/>
              <a:t>the rate of travel of the </a:t>
            </a:r>
            <a:r>
              <a:rPr lang="en-US" sz="2400" dirty="0" smtClean="0"/>
              <a:t>electrode.</a:t>
            </a:r>
          </a:p>
          <a:p>
            <a:pPr marL="342900" indent="-342900">
              <a:buFont typeface="Wingdings" panose="05000000000000000000" pitchFamily="2" charset="2"/>
              <a:buChar char="q"/>
            </a:pPr>
            <a:r>
              <a:rPr lang="en-US" sz="2400" dirty="0"/>
              <a:t>S</a:t>
            </a:r>
            <a:r>
              <a:rPr lang="en-US" sz="2400" dirty="0" smtClean="0"/>
              <a:t>hortening </a:t>
            </a:r>
            <a:r>
              <a:rPr lang="en-US" sz="2400" dirty="0"/>
              <a:t>the arc column length etc.</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endParaRPr lang="en-US" sz="2400" dirty="0"/>
          </a:p>
        </p:txBody>
      </p:sp>
    </p:spTree>
    <p:extLst>
      <p:ext uri="{BB962C8B-B14F-4D97-AF65-F5344CB8AC3E}">
        <p14:creationId xmlns="" xmlns:p14="http://schemas.microsoft.com/office/powerpoint/2010/main" val="3768154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4916" y="1275009"/>
            <a:ext cx="9736428" cy="8956298"/>
          </a:xfrm>
          <a:prstGeom prst="rect">
            <a:avLst/>
          </a:prstGeom>
          <a:noFill/>
        </p:spPr>
        <p:txBody>
          <a:bodyPr wrap="square" rtlCol="0">
            <a:spAutoFit/>
          </a:bodyPr>
          <a:lstStyle/>
          <a:p>
            <a:pPr marL="342900" indent="-342900">
              <a:buFont typeface="Wingdings" panose="05000000000000000000" pitchFamily="2" charset="2"/>
              <a:buChar char="v"/>
            </a:pPr>
            <a:r>
              <a:rPr lang="en-US" sz="2400" dirty="0" smtClean="0"/>
              <a:t>Carbon </a:t>
            </a:r>
            <a:r>
              <a:rPr lang="en-US" sz="2400" dirty="0"/>
              <a:t>arc welding was the first electric welding </a:t>
            </a:r>
            <a:r>
              <a:rPr lang="en-US" sz="2400" dirty="0" smtClean="0"/>
              <a:t>process.</a:t>
            </a:r>
          </a:p>
          <a:p>
            <a:pPr marL="342900" indent="-342900">
              <a:buFont typeface="Wingdings" panose="05000000000000000000" pitchFamily="2" charset="2"/>
              <a:buChar char="v"/>
            </a:pPr>
            <a:r>
              <a:rPr lang="en-US" sz="2400" dirty="0" smtClean="0"/>
              <a:t>It’s difference is </a:t>
            </a:r>
            <a:r>
              <a:rPr lang="en-US" sz="2400" dirty="0"/>
              <a:t>that it uses non- consumable carbon or graphic electrodes instead of the consumable flux-coated electrodes.</a:t>
            </a:r>
          </a:p>
          <a:p>
            <a:pPr marL="342900" indent="-342900">
              <a:buFont typeface="Wingdings" panose="05000000000000000000" pitchFamily="2" charset="2"/>
              <a:buChar char="v"/>
            </a:pPr>
            <a:r>
              <a:rPr lang="en-US" sz="2400" dirty="0" smtClean="0"/>
              <a:t>Graphite </a:t>
            </a:r>
            <a:r>
              <a:rPr lang="en-US" sz="2400" dirty="0"/>
              <a:t>electrodes are harder, more brittle and last longer than carbon </a:t>
            </a:r>
            <a:r>
              <a:rPr lang="en-US" sz="2400" dirty="0" smtClean="0"/>
              <a:t>electrodes. They </a:t>
            </a:r>
            <a:r>
              <a:rPr lang="en-US" sz="2400" dirty="0"/>
              <a:t>can withstand higher current densities but their arc column is harder to control</a:t>
            </a:r>
            <a:r>
              <a:rPr lang="en-US" sz="2400" dirty="0" smtClean="0"/>
              <a:t>.</a:t>
            </a:r>
          </a:p>
          <a:p>
            <a:pPr marL="342900" indent="-342900">
              <a:buFont typeface="Wingdings" panose="05000000000000000000" pitchFamily="2" charset="2"/>
              <a:buChar char="v"/>
            </a:pPr>
            <a:r>
              <a:rPr lang="en-US" sz="2400" dirty="0" smtClean="0"/>
              <a:t>The </a:t>
            </a:r>
            <a:r>
              <a:rPr lang="en-US" sz="2400" dirty="0"/>
              <a:t>main advantage of this process is that the temperature of the molten pool can be </a:t>
            </a:r>
            <a:r>
              <a:rPr lang="en-US" sz="2400" dirty="0" smtClean="0"/>
              <a:t>easily controlled </a:t>
            </a:r>
            <a:r>
              <a:rPr lang="en-US" sz="2400" dirty="0"/>
              <a:t>by simply varying the arc </a:t>
            </a:r>
            <a:r>
              <a:rPr lang="en-US" sz="2400" dirty="0" smtClean="0"/>
              <a:t>length.</a:t>
            </a:r>
          </a:p>
          <a:p>
            <a:pPr marL="342900" indent="-342900">
              <a:buFont typeface="Wingdings" panose="05000000000000000000" pitchFamily="2" charset="2"/>
              <a:buChar char="v"/>
            </a:pPr>
            <a:r>
              <a:rPr lang="en-US" sz="2400" dirty="0"/>
              <a:t>Since arc serves only as a heat source, it does not transfer any metal to help reinforce </a:t>
            </a:r>
            <a:r>
              <a:rPr lang="en-US" sz="2400" dirty="0" smtClean="0"/>
              <a:t>the weld </a:t>
            </a:r>
            <a:r>
              <a:rPr lang="en-US" sz="2400" dirty="0"/>
              <a:t>joint. </a:t>
            </a:r>
          </a:p>
          <a:p>
            <a:pPr marL="342900" indent="-342900">
              <a:buFont typeface="Wingdings" panose="05000000000000000000" pitchFamily="2" charset="2"/>
              <a:buChar char="v"/>
            </a:pPr>
            <a:r>
              <a:rPr lang="en-US" sz="2400" dirty="0" smtClean="0"/>
              <a:t>The </a:t>
            </a:r>
            <a:r>
              <a:rPr lang="en-US" sz="2400" dirty="0"/>
              <a:t>major disadvantage of the carbon-arc process is that blow holes occur due to </a:t>
            </a:r>
            <a:r>
              <a:rPr lang="en-US" sz="2400" dirty="0" smtClean="0"/>
              <a:t>magnetic arc </a:t>
            </a:r>
            <a:r>
              <a:rPr lang="en-US" sz="2400" dirty="0"/>
              <a:t>blow especially when welding near edges of the workpiece.</a:t>
            </a:r>
          </a:p>
          <a:p>
            <a:pPr marL="342900" indent="-342900">
              <a:buFont typeface="Wingdings" panose="05000000000000000000" pitchFamily="2" charset="2"/>
              <a:buChar char="v"/>
            </a:pPr>
            <a:endParaRPr lang="en-US" sz="2400" dirty="0" smtClean="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smtClean="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smtClean="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smtClean="0"/>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endParaRPr lang="en-US" sz="2400" dirty="0"/>
          </a:p>
        </p:txBody>
      </p:sp>
      <p:sp>
        <p:nvSpPr>
          <p:cNvPr id="4" name="Rectangle 3"/>
          <p:cNvSpPr/>
          <p:nvPr/>
        </p:nvSpPr>
        <p:spPr>
          <a:xfrm>
            <a:off x="2977314" y="0"/>
            <a:ext cx="5670720" cy="923330"/>
          </a:xfrm>
          <a:prstGeom prst="rect">
            <a:avLst/>
          </a:prstGeom>
          <a:noFill/>
        </p:spPr>
        <p:txBody>
          <a:bodyPr wrap="none" lIns="91440" tIns="45720" rIns="91440" bIns="45720">
            <a:spAutoFit/>
          </a:bodyPr>
          <a:lstStyle/>
          <a:p>
            <a:pPr algn="ctr"/>
            <a:r>
              <a:rPr lang="en-US" sz="5400" cap="none" spc="0" dirty="0" smtClean="0">
                <a:ln w="0"/>
                <a:solidFill>
                  <a:schemeClr val="accent1"/>
                </a:solidFill>
                <a:effectLst>
                  <a:outerShdw blurRad="38100" dist="25400" dir="5400000" algn="ctr" rotWithShape="0">
                    <a:srgbClr val="6E747A">
                      <a:alpha val="43000"/>
                    </a:srgbClr>
                  </a:outerShdw>
                </a:effectLst>
              </a:rPr>
              <a:t>Carbon arc welding</a:t>
            </a:r>
            <a:endParaRPr lang="en-US" sz="540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 xmlns:p14="http://schemas.microsoft.com/office/powerpoint/2010/main" val="850183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9250" y="358649"/>
            <a:ext cx="9762186" cy="3416320"/>
          </a:xfrm>
          <a:prstGeom prst="rect">
            <a:avLst/>
          </a:prstGeom>
          <a:noFill/>
        </p:spPr>
        <p:txBody>
          <a:bodyPr wrap="square" rtlCol="0">
            <a:spAutoFit/>
          </a:bodyPr>
          <a:lstStyle/>
          <a:p>
            <a:pPr marL="342900" indent="-342900">
              <a:buFont typeface="Wingdings" panose="05000000000000000000" pitchFamily="2" charset="2"/>
              <a:buChar char="v"/>
            </a:pPr>
            <a:r>
              <a:rPr lang="en-US" sz="2400" u="sng" dirty="0" smtClean="0">
                <a:solidFill>
                  <a:srgbClr val="00B0F0"/>
                </a:solidFill>
              </a:rPr>
              <a:t>Common types of arc welding used in practice:</a:t>
            </a:r>
          </a:p>
          <a:p>
            <a:pPr marL="342900" indent="-342900">
              <a:buFont typeface="Wingdings" panose="05000000000000000000" pitchFamily="2" charset="2"/>
              <a:buChar char="v"/>
            </a:pPr>
            <a:endParaRPr lang="en-US" sz="2400" u="sng" dirty="0">
              <a:solidFill>
                <a:srgbClr val="00B0F0"/>
              </a:solidFill>
            </a:endParaRPr>
          </a:p>
          <a:p>
            <a:pPr marL="342900" indent="-342900">
              <a:buFont typeface="Wingdings" panose="05000000000000000000" pitchFamily="2" charset="2"/>
              <a:buChar char="v"/>
            </a:pPr>
            <a:r>
              <a:rPr lang="en-US" sz="2400" u="sng" dirty="0" smtClean="0">
                <a:solidFill>
                  <a:srgbClr val="00B0F0"/>
                </a:solidFill>
              </a:rPr>
              <a:t>Shielded metal arc welding:</a:t>
            </a:r>
          </a:p>
          <a:p>
            <a:pPr marL="342900" indent="-342900">
              <a:buFont typeface="Wingdings" panose="05000000000000000000" pitchFamily="2" charset="2"/>
              <a:buChar char="v"/>
            </a:pPr>
            <a:endParaRPr lang="en-US" sz="2400" dirty="0" smtClean="0"/>
          </a:p>
          <a:p>
            <a:pPr marL="342900" indent="-342900">
              <a:buFont typeface="Wingdings" panose="05000000000000000000" pitchFamily="2" charset="2"/>
              <a:buChar char="v"/>
            </a:pPr>
            <a:r>
              <a:rPr lang="en-US" sz="2400" dirty="0" smtClean="0"/>
              <a:t>Shielded </a:t>
            </a:r>
            <a:r>
              <a:rPr lang="en-US" sz="2400" dirty="0"/>
              <a:t>metal arc welding (SMAW), also known as manual metal arc welding (MMA or MMAW), flux shielded arc </a:t>
            </a:r>
            <a:r>
              <a:rPr lang="en-US" sz="2400" dirty="0" smtClean="0"/>
              <a:t>welding</a:t>
            </a:r>
            <a:r>
              <a:rPr lang="en-US" sz="2400" dirty="0"/>
              <a:t> or informally as stick welding, is a manual arc </a:t>
            </a:r>
            <a:r>
              <a:rPr lang="en-US" sz="2400" dirty="0" smtClean="0"/>
              <a:t>welding</a:t>
            </a:r>
            <a:r>
              <a:rPr lang="en-US" sz="2400" dirty="0"/>
              <a:t> </a:t>
            </a:r>
            <a:r>
              <a:rPr lang="en-US" sz="2400" dirty="0" smtClean="0"/>
              <a:t>process </a:t>
            </a:r>
            <a:r>
              <a:rPr lang="en-US" sz="2400" dirty="0"/>
              <a:t>that uses a consumable </a:t>
            </a:r>
            <a:r>
              <a:rPr lang="en-US" sz="2400" dirty="0" smtClean="0"/>
              <a:t>electrode</a:t>
            </a:r>
            <a:r>
              <a:rPr lang="en-US" sz="2400" dirty="0"/>
              <a:t> </a:t>
            </a:r>
            <a:r>
              <a:rPr lang="en-US" sz="2400" dirty="0" smtClean="0"/>
              <a:t>covered </a:t>
            </a:r>
            <a:r>
              <a:rPr lang="en-US" sz="2400" dirty="0"/>
              <a:t>with </a:t>
            </a:r>
            <a:r>
              <a:rPr lang="en-US" sz="2400" dirty="0" smtClean="0"/>
              <a:t>a flux to </a:t>
            </a:r>
            <a:r>
              <a:rPr lang="en-US" sz="2400" dirty="0"/>
              <a:t>lay the weld</a:t>
            </a:r>
            <a:r>
              <a:rPr lang="en-US" sz="2400" dirty="0" smtClean="0"/>
              <a:t>.</a:t>
            </a:r>
          </a:p>
          <a:p>
            <a:pPr marL="342900" indent="-342900">
              <a:buFont typeface="Wingdings" panose="05000000000000000000" pitchFamily="2" charset="2"/>
              <a:buChar char="v"/>
            </a:pPr>
            <a:endParaRPr lang="en-US" sz="2400"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136469" y="3053752"/>
            <a:ext cx="6583680" cy="3804248"/>
          </a:xfrm>
          <a:prstGeom prst="rect">
            <a:avLst/>
          </a:prstGeom>
        </p:spPr>
      </p:pic>
    </p:spTree>
    <p:extLst>
      <p:ext uri="{BB962C8B-B14F-4D97-AF65-F5344CB8AC3E}">
        <p14:creationId xmlns="" xmlns:p14="http://schemas.microsoft.com/office/powerpoint/2010/main" val="118897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3" name="TextBox 2"/>
          <p:cNvSpPr txBox="1"/>
          <p:nvPr/>
        </p:nvSpPr>
        <p:spPr>
          <a:xfrm>
            <a:off x="1569076" y="605307"/>
            <a:ext cx="8770513" cy="3046988"/>
          </a:xfrm>
          <a:prstGeom prst="rect">
            <a:avLst/>
          </a:prstGeom>
          <a:noFill/>
        </p:spPr>
        <p:txBody>
          <a:bodyPr wrap="square" rtlCol="0">
            <a:spAutoFit/>
          </a:bodyPr>
          <a:lstStyle/>
          <a:p>
            <a:pPr marL="342900" indent="-342900">
              <a:buFont typeface="Wingdings" panose="05000000000000000000" pitchFamily="2" charset="2"/>
              <a:buChar char="v"/>
            </a:pPr>
            <a:r>
              <a:rPr lang="en-US" sz="2400" u="sng" dirty="0">
                <a:solidFill>
                  <a:schemeClr val="accent1"/>
                </a:solidFill>
              </a:rPr>
              <a:t>Gas Shield Arc Welding:</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In this fusion process, welding is done with bare electrodes but weld zone is shielded from the atmosphere by a gas which is piped to the arc column. Shielding gases used are carbon dioxide, argon, helium, hydrogen and oxygen. No flux is required</a:t>
            </a:r>
            <a:r>
              <a:rPr lang="en-US" sz="2400" dirty="0" smtClean="0"/>
              <a:t>.</a:t>
            </a:r>
          </a:p>
          <a:p>
            <a:pPr marL="342900" indent="-342900">
              <a:buFont typeface="Wingdings" panose="05000000000000000000" pitchFamily="2" charset="2"/>
              <a:buChar char="v"/>
            </a:pPr>
            <a:endParaRPr lang="en-US" sz="2400" dirty="0"/>
          </a:p>
          <a:p>
            <a:endParaRPr lang="en-US" sz="2400" dirty="0"/>
          </a:p>
        </p:txBody>
      </p:sp>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309869" y="3140327"/>
            <a:ext cx="4953627" cy="3524489"/>
          </a:xfrm>
          <a:prstGeom prst="rect">
            <a:avLst/>
          </a:prstGeom>
          <a:ln>
            <a:noFill/>
          </a:ln>
          <a:effectLst>
            <a:softEdge rad="112500"/>
          </a:effectLst>
        </p:spPr>
      </p:pic>
    </p:spTree>
    <p:extLst>
      <p:ext uri="{BB962C8B-B14F-4D97-AF65-F5344CB8AC3E}">
        <p14:creationId xmlns="" xmlns:p14="http://schemas.microsoft.com/office/powerpoint/2010/main" val="350815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8641" y="1603599"/>
            <a:ext cx="9981127"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a:t>It is fundamentally a heat and squeeze process. The term ‘resistance welding’ denotes a </a:t>
            </a:r>
            <a:r>
              <a:rPr lang="en-US" sz="2400" dirty="0" smtClean="0"/>
              <a:t>group</a:t>
            </a:r>
            <a:r>
              <a:rPr lang="en-US" sz="2400" dirty="0"/>
              <a:t> </a:t>
            </a:r>
            <a:r>
              <a:rPr lang="en-US" sz="2400" dirty="0" smtClean="0"/>
              <a:t>of </a:t>
            </a:r>
            <a:r>
              <a:rPr lang="en-US" sz="2400" dirty="0"/>
              <a:t>processes in which welding heat is produced by the resistance offered to the passage of electric current through the two metal pieces being welded</a:t>
            </a:r>
            <a:r>
              <a:rPr lang="en-US" sz="2400" dirty="0" smtClean="0"/>
              <a:t>.</a:t>
            </a:r>
          </a:p>
          <a:p>
            <a:pPr marL="342900" indent="-342900">
              <a:buFont typeface="Wingdings" panose="05000000000000000000" pitchFamily="2" charset="2"/>
              <a:buChar char="Ø"/>
            </a:pPr>
            <a:r>
              <a:rPr lang="en-US" sz="2400" dirty="0" smtClean="0"/>
              <a:t>These </a:t>
            </a:r>
            <a:r>
              <a:rPr lang="en-US" sz="2400" dirty="0"/>
              <a:t>processes differ from the fusion processes in the sense that no extra metal is added to the joint by means of a filler wire or electrode</a:t>
            </a:r>
            <a:r>
              <a:rPr lang="en-US" sz="2400" dirty="0" smtClean="0"/>
              <a:t>.</a:t>
            </a:r>
          </a:p>
          <a:p>
            <a:pPr marL="342900" indent="-342900">
              <a:buFont typeface="Wingdings" panose="05000000000000000000" pitchFamily="2" charset="2"/>
              <a:buChar char="Ø"/>
            </a:pPr>
            <a:r>
              <a:rPr lang="en-US" sz="2400" u="sng" dirty="0" smtClean="0">
                <a:solidFill>
                  <a:srgbClr val="00B0F0"/>
                </a:solidFill>
              </a:rPr>
              <a:t>Advantages:</a:t>
            </a:r>
            <a:r>
              <a:rPr lang="en-US" sz="2400" dirty="0" smtClean="0"/>
              <a:t> </a:t>
            </a:r>
            <a:r>
              <a:rPr lang="en-US" sz="2400" dirty="0"/>
              <a:t>Some of the advantages of resistance welding are as under :</a:t>
            </a:r>
          </a:p>
          <a:p>
            <a:pPr marL="342900" indent="-342900">
              <a:buFont typeface="Wingdings" panose="05000000000000000000" pitchFamily="2" charset="2"/>
              <a:buChar char="Ø"/>
            </a:pPr>
            <a:r>
              <a:rPr lang="en-US" sz="2400" dirty="0" smtClean="0"/>
              <a:t>Heat </a:t>
            </a:r>
            <a:r>
              <a:rPr lang="en-US" sz="2400" dirty="0"/>
              <a:t>is localized where </a:t>
            </a:r>
            <a:r>
              <a:rPr lang="en-US" sz="2400" dirty="0" smtClean="0"/>
              <a:t>required</a:t>
            </a:r>
          </a:p>
          <a:p>
            <a:pPr marL="342900" indent="-342900">
              <a:buFont typeface="Wingdings" panose="05000000000000000000" pitchFamily="2" charset="2"/>
              <a:buChar char="Ø"/>
            </a:pPr>
            <a:r>
              <a:rPr lang="en-US" sz="2400" dirty="0"/>
              <a:t>No filler material is </a:t>
            </a:r>
            <a:r>
              <a:rPr lang="en-US" sz="2400" dirty="0" smtClean="0"/>
              <a:t>needed.</a:t>
            </a:r>
          </a:p>
          <a:p>
            <a:pPr marL="342900" indent="-342900">
              <a:buFont typeface="Wingdings" panose="05000000000000000000" pitchFamily="2" charset="2"/>
              <a:buChar char="Ø"/>
            </a:pPr>
            <a:r>
              <a:rPr lang="en-US" sz="2400" dirty="0" smtClean="0"/>
              <a:t>Requires </a:t>
            </a:r>
            <a:r>
              <a:rPr lang="en-US" sz="2400" dirty="0"/>
              <a:t>comparatively lesser </a:t>
            </a:r>
            <a:r>
              <a:rPr lang="en-US" sz="2400" dirty="0" smtClean="0"/>
              <a:t>skill</a:t>
            </a:r>
          </a:p>
          <a:p>
            <a:pPr marL="342900" indent="-342900">
              <a:buFont typeface="Wingdings" panose="05000000000000000000" pitchFamily="2" charset="2"/>
              <a:buChar char="Ø"/>
            </a:pPr>
            <a:r>
              <a:rPr lang="en-US" sz="2400" dirty="0"/>
              <a:t>Parent metal is not </a:t>
            </a:r>
            <a:r>
              <a:rPr lang="en-US" sz="2400" dirty="0" smtClean="0"/>
              <a:t>harmed</a:t>
            </a:r>
          </a:p>
          <a:p>
            <a:pPr marL="342900" indent="-342900">
              <a:buFont typeface="Wingdings" panose="05000000000000000000" pitchFamily="2" charset="2"/>
              <a:buChar char="Ø"/>
            </a:pPr>
            <a:r>
              <a:rPr lang="en-US" sz="2400" dirty="0" smtClean="0"/>
              <a:t>Only disadvantage is with </a:t>
            </a:r>
            <a:r>
              <a:rPr lang="en-US" sz="2400" dirty="0"/>
              <a:t>regard to high initial as well as maintenance </a:t>
            </a:r>
            <a:r>
              <a:rPr lang="en-US" sz="2400" dirty="0" smtClean="0"/>
              <a:t>cost.</a:t>
            </a:r>
          </a:p>
          <a:p>
            <a:endParaRPr lang="en-US" sz="2400" dirty="0"/>
          </a:p>
        </p:txBody>
      </p:sp>
      <p:sp>
        <p:nvSpPr>
          <p:cNvPr id="3" name="Rectangle 2"/>
          <p:cNvSpPr/>
          <p:nvPr/>
        </p:nvSpPr>
        <p:spPr>
          <a:xfrm>
            <a:off x="2668332" y="349883"/>
            <a:ext cx="5310236" cy="923330"/>
          </a:xfrm>
          <a:prstGeom prst="rect">
            <a:avLst/>
          </a:prstGeom>
          <a:noFill/>
        </p:spPr>
        <p:txBody>
          <a:bodyPr wrap="non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Resistance welding</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 xmlns:p14="http://schemas.microsoft.com/office/powerpoint/2010/main" val="576476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3341" y="1056068"/>
            <a:ext cx="10109915" cy="4524315"/>
          </a:xfrm>
          <a:prstGeom prst="rect">
            <a:avLst/>
          </a:prstGeom>
          <a:noFill/>
        </p:spPr>
        <p:txBody>
          <a:bodyPr wrap="square" rtlCol="0">
            <a:spAutoFit/>
          </a:bodyPr>
          <a:lstStyle/>
          <a:p>
            <a:pPr marL="342900" indent="-342900">
              <a:buFont typeface="Wingdings" panose="05000000000000000000" pitchFamily="2" charset="2"/>
              <a:buChar char="q"/>
            </a:pPr>
            <a:r>
              <a:rPr lang="en-US" sz="2400" b="1" u="sng" dirty="0">
                <a:solidFill>
                  <a:srgbClr val="00B0F0"/>
                </a:solidFill>
              </a:rPr>
              <a:t>Plasma Arc </a:t>
            </a:r>
            <a:r>
              <a:rPr lang="en-US" sz="2400" b="1" u="sng" dirty="0" smtClean="0">
                <a:solidFill>
                  <a:srgbClr val="00B0F0"/>
                </a:solidFill>
              </a:rPr>
              <a:t>Welding</a:t>
            </a:r>
            <a:r>
              <a:rPr lang="en-US" sz="2400" u="sng" dirty="0">
                <a:solidFill>
                  <a:srgbClr val="00B0F0"/>
                </a:solidFill>
              </a:rPr>
              <a:t> </a:t>
            </a:r>
            <a:r>
              <a:rPr lang="en-US" sz="2400" u="sng" dirty="0" smtClean="0">
                <a:solidFill>
                  <a:srgbClr val="00B0F0"/>
                </a:solidFill>
              </a:rPr>
              <a:t>: </a:t>
            </a:r>
          </a:p>
          <a:p>
            <a:pPr marL="342900" indent="-342900">
              <a:buFont typeface="Wingdings" panose="05000000000000000000" pitchFamily="2" charset="2"/>
              <a:buChar char="q"/>
            </a:pPr>
            <a:r>
              <a:rPr lang="en-US" sz="2400" dirty="0" smtClean="0"/>
              <a:t>Basic </a:t>
            </a:r>
            <a:r>
              <a:rPr lang="en-US" sz="2400" dirty="0"/>
              <a:t>Principle </a:t>
            </a:r>
            <a:r>
              <a:rPr lang="en-US" sz="2400" dirty="0" smtClean="0"/>
              <a:t>is It </a:t>
            </a:r>
            <a:r>
              <a:rPr lang="en-US" sz="2400" dirty="0"/>
              <a:t>consists of a high-current electronic arc which </a:t>
            </a:r>
            <a:r>
              <a:rPr lang="en-US" sz="2400" dirty="0" smtClean="0"/>
              <a:t>is</a:t>
            </a:r>
            <a:r>
              <a:rPr lang="en-US" sz="2400" dirty="0"/>
              <a:t> forced through a small hole in a </a:t>
            </a:r>
            <a:r>
              <a:rPr lang="en-US" sz="2400" dirty="0" smtClean="0"/>
              <a:t>water cooled </a:t>
            </a:r>
            <a:r>
              <a:rPr lang="en-US" sz="2400" dirty="0"/>
              <a:t>metallic </a:t>
            </a:r>
            <a:r>
              <a:rPr lang="en-US" sz="2400" dirty="0" smtClean="0"/>
              <a:t>nozzle.</a:t>
            </a:r>
          </a:p>
          <a:p>
            <a:pPr marL="342900" indent="-342900">
              <a:buFont typeface="Wingdings" panose="05000000000000000000" pitchFamily="2" charset="2"/>
              <a:buChar char="q"/>
            </a:pPr>
            <a:r>
              <a:rPr lang="en-US" sz="2400" dirty="0" smtClean="0"/>
              <a:t>The </a:t>
            </a:r>
            <a:r>
              <a:rPr lang="en-US" sz="2400" dirty="0"/>
              <a:t>plasma gas itself is used to protect the nozzle from the extreme heat of the arc. </a:t>
            </a:r>
            <a:endParaRPr lang="en-US" sz="2400" dirty="0" smtClean="0"/>
          </a:p>
          <a:p>
            <a:pPr marL="342900" indent="-342900">
              <a:buFont typeface="Wingdings" panose="05000000000000000000" pitchFamily="2" charset="2"/>
              <a:buChar char="q"/>
            </a:pPr>
            <a:r>
              <a:rPr lang="en-US" sz="2400" dirty="0" smtClean="0"/>
              <a:t>The </a:t>
            </a:r>
            <a:r>
              <a:rPr lang="en-US" sz="2400" dirty="0"/>
              <a:t>plasma arc is shielded by inert gases like argon and helium which are pumped through an extra passageway within the nozzle of the plasma torch. </a:t>
            </a:r>
            <a:endParaRPr lang="en-US" sz="2400" dirty="0" smtClean="0"/>
          </a:p>
          <a:p>
            <a:pPr marL="342900" indent="-342900">
              <a:buFont typeface="Wingdings" panose="05000000000000000000" pitchFamily="2" charset="2"/>
              <a:buChar char="q"/>
            </a:pPr>
            <a:r>
              <a:rPr lang="en-US" sz="2400" dirty="0" smtClean="0"/>
              <a:t>As </a:t>
            </a:r>
            <a:r>
              <a:rPr lang="en-US" sz="2400" dirty="0"/>
              <a:t>seen, plasma arc consists of electronic arc, plasma gas and gases used to shield the jet column. </a:t>
            </a:r>
            <a:endParaRPr lang="en-US" sz="2400" dirty="0" smtClean="0"/>
          </a:p>
          <a:p>
            <a:pPr marL="342900" indent="-342900">
              <a:buFont typeface="Wingdings" panose="05000000000000000000" pitchFamily="2" charset="2"/>
              <a:buChar char="q"/>
            </a:pPr>
            <a:r>
              <a:rPr lang="en-US" sz="2400" dirty="0" smtClean="0">
                <a:solidFill>
                  <a:srgbClr val="00B0F0"/>
                </a:solidFill>
              </a:rPr>
              <a:t>Disadvantages:</a:t>
            </a:r>
            <a:endParaRPr lang="en-US" sz="2400" dirty="0">
              <a:solidFill>
                <a:srgbClr val="00B0F0"/>
              </a:solidFill>
            </a:endParaRPr>
          </a:p>
          <a:p>
            <a:pPr marL="342900" indent="-342900">
              <a:buFont typeface="Wingdings" panose="05000000000000000000" pitchFamily="2" charset="2"/>
              <a:buChar char="q"/>
            </a:pPr>
            <a:r>
              <a:rPr lang="en-US" sz="2400" dirty="0" smtClean="0"/>
              <a:t>Since </a:t>
            </a:r>
            <a:r>
              <a:rPr lang="en-US" sz="2400" dirty="0"/>
              <a:t>it uses more electrical equipment, it has higher electrical hazards</a:t>
            </a:r>
            <a:r>
              <a:rPr lang="en-US" sz="2400" dirty="0" smtClean="0"/>
              <a:t>.</a:t>
            </a:r>
          </a:p>
          <a:p>
            <a:pPr marL="342900" indent="-342900">
              <a:buFont typeface="Wingdings" panose="05000000000000000000" pitchFamily="2" charset="2"/>
              <a:buChar char="q"/>
            </a:pPr>
            <a:endParaRPr lang="en-US" sz="2400" dirty="0"/>
          </a:p>
        </p:txBody>
      </p:sp>
    </p:spTree>
    <p:extLst>
      <p:ext uri="{BB962C8B-B14F-4D97-AF65-F5344CB8AC3E}">
        <p14:creationId xmlns="" xmlns:p14="http://schemas.microsoft.com/office/powerpoint/2010/main" val="12908526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2048" y="881487"/>
            <a:ext cx="9923352"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b="1" u="sng" dirty="0" smtClean="0">
                <a:solidFill>
                  <a:srgbClr val="00B0F0"/>
                </a:solidFill>
              </a:rPr>
              <a:t>Laser Welding:</a:t>
            </a:r>
            <a:endParaRPr lang="en-US" sz="2400" u="sng" dirty="0">
              <a:solidFill>
                <a:srgbClr val="00B0F0"/>
              </a:solidFill>
            </a:endParaRPr>
          </a:p>
          <a:p>
            <a:pPr marL="342900" indent="-342900">
              <a:buFont typeface="Wingdings" panose="05000000000000000000" pitchFamily="2" charset="2"/>
              <a:buChar char="Ø"/>
            </a:pPr>
            <a:r>
              <a:rPr lang="en-US" sz="2400" dirty="0"/>
              <a:t>It uses an extremely concentrated beam of coherent monochromatic light i.e. light of only one colour (or wavelength). </a:t>
            </a:r>
            <a:endParaRPr lang="en-US" sz="2400" dirty="0" smtClean="0"/>
          </a:p>
          <a:p>
            <a:pPr marL="342900" indent="-342900">
              <a:buFont typeface="Wingdings" panose="05000000000000000000" pitchFamily="2" charset="2"/>
              <a:buChar char="Ø"/>
            </a:pPr>
            <a:r>
              <a:rPr lang="en-US" sz="2400" dirty="0" smtClean="0"/>
              <a:t>It </a:t>
            </a:r>
            <a:r>
              <a:rPr lang="en-US" sz="2400" dirty="0"/>
              <a:t>concentrates tremendous amount of energy on a very small area of the workpiece to produce fusion</a:t>
            </a:r>
            <a:r>
              <a:rPr lang="en-US" sz="2400" dirty="0" smtClean="0"/>
              <a:t>.</a:t>
            </a:r>
          </a:p>
          <a:p>
            <a:pPr marL="342900" indent="-342900">
              <a:buFont typeface="Wingdings" panose="05000000000000000000" pitchFamily="2" charset="2"/>
              <a:buChar char="Ø"/>
            </a:pPr>
            <a:r>
              <a:rPr lang="en-US" sz="2400" dirty="0" smtClean="0"/>
              <a:t>Some </a:t>
            </a:r>
            <a:r>
              <a:rPr lang="en-US" sz="2400" dirty="0"/>
              <a:t>of the advantages of laser welding process are as follows : </a:t>
            </a:r>
            <a:endParaRPr lang="en-US" sz="2400" dirty="0" smtClean="0"/>
          </a:p>
          <a:p>
            <a:pPr marL="342900" indent="-342900">
              <a:buFont typeface="Wingdings" panose="05000000000000000000" pitchFamily="2" charset="2"/>
              <a:buChar char="Ø"/>
            </a:pPr>
            <a:r>
              <a:rPr lang="en-US" sz="2400" dirty="0" smtClean="0"/>
              <a:t>1</a:t>
            </a:r>
            <a:r>
              <a:rPr lang="en-US" sz="2400" dirty="0"/>
              <a:t>. It does not require any electrode</a:t>
            </a:r>
            <a:r>
              <a:rPr lang="en-US" sz="2400" dirty="0" smtClean="0"/>
              <a:t>.</a:t>
            </a:r>
          </a:p>
          <a:p>
            <a:pPr marL="342900" indent="-342900">
              <a:buFont typeface="Wingdings" panose="05000000000000000000" pitchFamily="2" charset="2"/>
              <a:buChar char="Ø"/>
            </a:pPr>
            <a:r>
              <a:rPr lang="en-US" sz="2400" dirty="0" smtClean="0"/>
              <a:t>2. It </a:t>
            </a:r>
            <a:r>
              <a:rPr lang="en-US" sz="2400" dirty="0"/>
              <a:t>does not heat the workpiece except at one point. In </a:t>
            </a:r>
            <a:r>
              <a:rPr lang="en-US" sz="2400" dirty="0" smtClean="0"/>
              <a:t>fact, heat affected     </a:t>
            </a:r>
            <a:r>
              <a:rPr lang="en-US" sz="2400" dirty="0"/>
              <a:t> </a:t>
            </a:r>
            <a:r>
              <a:rPr lang="en-US" sz="2400" dirty="0" smtClean="0"/>
              <a:t>   	zone </a:t>
            </a:r>
            <a:r>
              <a:rPr lang="en-US" sz="2400" dirty="0"/>
              <a:t>is </a:t>
            </a:r>
            <a:r>
              <a:rPr lang="en-US" sz="2400" dirty="0" smtClean="0"/>
              <a:t>virtually non-existent.</a:t>
            </a:r>
          </a:p>
          <a:p>
            <a:pPr marL="342900" indent="-342900">
              <a:buFont typeface="Wingdings" panose="05000000000000000000" pitchFamily="2" charset="2"/>
              <a:buChar char="Ø"/>
            </a:pPr>
            <a:r>
              <a:rPr lang="en-US" sz="2400" dirty="0" smtClean="0"/>
              <a:t>3.Liquidus </a:t>
            </a:r>
            <a:r>
              <a:rPr lang="en-US" sz="2400" dirty="0"/>
              <a:t>is reached only at the point of fusion</a:t>
            </a:r>
            <a:r>
              <a:rPr lang="en-US" sz="2400" dirty="0" smtClean="0"/>
              <a:t>.</a:t>
            </a:r>
          </a:p>
          <a:p>
            <a:r>
              <a:rPr lang="en-US" sz="2400" dirty="0" smtClean="0"/>
              <a:t>    4.It </a:t>
            </a:r>
            <a:r>
              <a:rPr lang="en-US" sz="2400" dirty="0"/>
              <a:t>produces minimal thermal distortion and shrinkage because area of </a:t>
            </a:r>
            <a:r>
              <a:rPr lang="en-US" sz="2400" dirty="0" smtClean="0"/>
              <a:t>  	heat-affected </a:t>
            </a:r>
            <a:r>
              <a:rPr lang="en-US" sz="2400" dirty="0"/>
              <a:t>zone </a:t>
            </a:r>
            <a:r>
              <a:rPr lang="en-US" sz="2400" dirty="0" smtClean="0"/>
              <a:t>is the </a:t>
            </a:r>
            <a:r>
              <a:rPr lang="en-US" sz="2400" dirty="0"/>
              <a:t>minimum possible.</a:t>
            </a:r>
          </a:p>
        </p:txBody>
      </p:sp>
    </p:spTree>
    <p:extLst>
      <p:ext uri="{BB962C8B-B14F-4D97-AF65-F5344CB8AC3E}">
        <p14:creationId xmlns="" xmlns:p14="http://schemas.microsoft.com/office/powerpoint/2010/main" val="28840874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565951"/>
            <a:ext cx="11038113" cy="5632311"/>
          </a:xfrm>
          <a:prstGeom prst="rect">
            <a:avLst/>
          </a:prstGeom>
        </p:spPr>
        <p:txBody>
          <a:bodyPr wrap="square">
            <a:spAutoFit/>
          </a:bodyPr>
          <a:lstStyle/>
          <a:p>
            <a:pPr algn="just"/>
            <a:r>
              <a:rPr lang="en-IN" sz="2400" b="1" dirty="0" smtClean="0"/>
              <a:t>Welding Transformers </a:t>
            </a:r>
            <a:r>
              <a:rPr lang="en-IN" sz="2400" dirty="0" smtClean="0"/>
              <a:t>are used in </a:t>
            </a:r>
            <a:r>
              <a:rPr lang="en-IN" sz="2400" dirty="0" smtClean="0">
                <a:hlinkClick r:id="rId2"/>
              </a:rPr>
              <a:t>AC</a:t>
            </a:r>
            <a:r>
              <a:rPr lang="en-IN" sz="2400" dirty="0" smtClean="0"/>
              <a:t> machines to change alternating current from the power line into a low-voltage, high amperage current in the secondary winding.</a:t>
            </a:r>
          </a:p>
          <a:p>
            <a:pPr algn="just"/>
            <a:endParaRPr lang="en-IN" sz="2400" dirty="0" smtClean="0"/>
          </a:p>
          <a:p>
            <a:pPr algn="just"/>
            <a:r>
              <a:rPr lang="en-IN" sz="2400" dirty="0" smtClean="0"/>
              <a:t> A combination of primary and/or secondary taps on the </a:t>
            </a:r>
            <a:r>
              <a:rPr lang="en-IN" sz="2400" b="1" dirty="0" smtClean="0"/>
              <a:t>welding transformer </a:t>
            </a:r>
            <a:r>
              <a:rPr lang="en-IN" sz="2400" dirty="0" smtClean="0"/>
              <a:t>are commonly used to provide a macro adjustment of the  welding current, as well as adjustment of secondary voltage. </a:t>
            </a:r>
          </a:p>
          <a:p>
            <a:pPr algn="just"/>
            <a:endParaRPr lang="en-IN" sz="2400" dirty="0" smtClean="0"/>
          </a:p>
          <a:p>
            <a:pPr algn="just"/>
            <a:r>
              <a:rPr lang="en-IN" sz="2400" dirty="0" smtClean="0"/>
              <a:t>Transformer ratings for AC machines are expressed in KVA (kilovolt-amperes) for a specified duty cycle. This duty cycle rating is a thermal rating, and indicates the amount of energy that the transformer can deliver for a stated percentage of a specific time period, usually one minute, without exceeding its temperature rating. </a:t>
            </a:r>
          </a:p>
          <a:p>
            <a:pPr algn="just"/>
            <a:endParaRPr lang="en-IN" sz="2400" dirty="0" smtClean="0"/>
          </a:p>
          <a:p>
            <a:pPr algn="just"/>
            <a:r>
              <a:rPr lang="en-IN" sz="2400" dirty="0" smtClean="0"/>
              <a:t>The </a:t>
            </a:r>
            <a:r>
              <a:rPr lang="en-IN" sz="2400" dirty="0" smtClean="0">
                <a:solidFill>
                  <a:srgbClr val="FF0000"/>
                </a:solidFill>
              </a:rPr>
              <a:t>RMS Short Circuit Secondary Current </a:t>
            </a:r>
            <a:r>
              <a:rPr lang="en-IN" sz="2400" dirty="0" smtClean="0"/>
              <a:t>specification indicates the maximum current that can be obtained from the transformer. Since heating is a function of the welding current, this parameter gives an indication of the thickness of the materials that can be welded.</a:t>
            </a:r>
            <a:endParaRPr lang="en-IN"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5658" y="430296"/>
            <a:ext cx="9705702" cy="5262979"/>
          </a:xfrm>
          <a:prstGeom prst="rect">
            <a:avLst/>
          </a:prstGeom>
        </p:spPr>
        <p:txBody>
          <a:bodyPr wrap="square">
            <a:spAutoFit/>
          </a:bodyPr>
          <a:lstStyle/>
          <a:p>
            <a:pPr algn="just"/>
            <a:r>
              <a:rPr lang="en-IN" sz="2400" dirty="0" smtClean="0">
                <a:solidFill>
                  <a:srgbClr val="FF0000"/>
                </a:solidFill>
              </a:rPr>
              <a:t>Requirements/Ratings of a Welding Transformer:</a:t>
            </a:r>
          </a:p>
          <a:p>
            <a:pPr algn="just"/>
            <a:endParaRPr lang="en-IN" sz="2400" dirty="0" smtClean="0">
              <a:solidFill>
                <a:srgbClr val="FF0000"/>
              </a:solidFill>
            </a:endParaRPr>
          </a:p>
          <a:p>
            <a:pPr algn="just"/>
            <a:r>
              <a:rPr lang="en-IN" sz="2400" dirty="0" smtClean="0">
                <a:solidFill>
                  <a:srgbClr val="FF0000"/>
                </a:solidFill>
              </a:rPr>
              <a:t> </a:t>
            </a:r>
            <a:r>
              <a:rPr lang="en-IN" sz="2400" dirty="0" smtClean="0"/>
              <a:t>A welding transformer should satisfy the following requirements: </a:t>
            </a:r>
          </a:p>
          <a:p>
            <a:pPr algn="just"/>
            <a:endParaRPr lang="en-IN" sz="2400" dirty="0" smtClean="0"/>
          </a:p>
          <a:p>
            <a:pPr marL="457200" indent="-457200" algn="just">
              <a:buAutoNum type="arabicPeriod"/>
            </a:pPr>
            <a:r>
              <a:rPr lang="en-IN" sz="2400" dirty="0" smtClean="0"/>
              <a:t>It should have a drooping static volt-ampere characteristic. </a:t>
            </a:r>
          </a:p>
          <a:p>
            <a:pPr marL="457200" indent="-457200" algn="just">
              <a:buAutoNum type="arabicPeriod"/>
            </a:pPr>
            <a:endParaRPr lang="en-IN" sz="2400" dirty="0" smtClean="0"/>
          </a:p>
          <a:p>
            <a:pPr marL="457200" indent="-457200" algn="just">
              <a:buAutoNum type="arabicPeriod"/>
            </a:pPr>
            <a:r>
              <a:rPr lang="en-IN" sz="2400" dirty="0" smtClean="0"/>
              <a:t>To avoid spatter, the surge of the welding current during a short- circuit should be limited to the least possible above the normal arc current. </a:t>
            </a:r>
          </a:p>
          <a:p>
            <a:pPr marL="457200" indent="-457200" algn="just">
              <a:buAutoNum type="arabicPeriod"/>
            </a:pPr>
            <a:r>
              <a:rPr lang="en-IN" sz="2400" dirty="0" smtClean="0"/>
              <a:t>The open circuit voltage should not normally exceed 80 volts and in no case 100 volts. </a:t>
            </a:r>
          </a:p>
          <a:p>
            <a:pPr marL="457200" indent="-457200" algn="just">
              <a:buAutoNum type="arabicPeriod"/>
            </a:pPr>
            <a:r>
              <a:rPr lang="en-IN" sz="2400" dirty="0" smtClean="0"/>
              <a:t>The output current should be controllable continuously over the full available range. </a:t>
            </a:r>
          </a:p>
          <a:p>
            <a:pPr marL="457200" indent="-457200" algn="just">
              <a:buAutoNum type="arabicPeriod"/>
            </a:pPr>
            <a:r>
              <a:rPr lang="en-IN" sz="2400" dirty="0" smtClean="0"/>
              <a:t>The open circuit voltage should be just sufficiently high for ready initiation of an arc and not too high to impair the economics of welding. </a:t>
            </a:r>
            <a:endParaRPr lang="en-IN"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68263" y="752169"/>
            <a:ext cx="3494867" cy="923330"/>
          </a:xfrm>
          <a:prstGeom prst="rect">
            <a:avLst/>
          </a:prstGeom>
          <a:noFill/>
        </p:spPr>
        <p:txBody>
          <a:bodyPr wrap="none" lIns="91440" tIns="45720" rIns="91440" bIns="45720">
            <a:spAutoFit/>
          </a:bodyPr>
          <a:lstStyle/>
          <a:p>
            <a:pPr algn="ctr"/>
            <a:r>
              <a:rPr lang="en-US" sz="5400" dirty="0" smtClean="0">
                <a:ln w="0"/>
                <a:solidFill>
                  <a:srgbClr val="0070C0"/>
                </a:solidFill>
                <a:effectLst>
                  <a:outerShdw blurRad="38100" dist="25400" dir="5400000" algn="ctr" rotWithShape="0">
                    <a:srgbClr val="6E747A">
                      <a:alpha val="43000"/>
                    </a:srgbClr>
                  </a:outerShdw>
                </a:effectLst>
              </a:rPr>
              <a:t>WELDING</a:t>
            </a:r>
            <a:endParaRPr lang="en-US" sz="5400" b="1" cap="none" spc="0" dirty="0">
              <a:ln w="12700">
                <a:solidFill>
                  <a:schemeClr val="accent1"/>
                </a:solidFill>
                <a:prstDash val="solid"/>
              </a:ln>
              <a:solidFill>
                <a:srgbClr val="0070C0"/>
              </a:solidFill>
              <a:effectLst>
                <a:outerShdw dist="38100" dir="2640000" algn="bl" rotWithShape="0">
                  <a:schemeClr val="accent1"/>
                </a:outerShdw>
              </a:effectLst>
            </a:endParaRPr>
          </a:p>
        </p:txBody>
      </p:sp>
      <p:sp>
        <p:nvSpPr>
          <p:cNvPr id="7" name="TextBox 6"/>
          <p:cNvSpPr txBox="1"/>
          <p:nvPr/>
        </p:nvSpPr>
        <p:spPr>
          <a:xfrm>
            <a:off x="1468192" y="2253803"/>
            <a:ext cx="8345509" cy="1815882"/>
          </a:xfrm>
          <a:prstGeom prst="rect">
            <a:avLst/>
          </a:prstGeom>
          <a:noFill/>
        </p:spPr>
        <p:txBody>
          <a:bodyPr wrap="square" rtlCol="0">
            <a:spAutoFit/>
          </a:bodyPr>
          <a:lstStyle/>
          <a:p>
            <a:pPr marL="342900" indent="-342900">
              <a:buFont typeface="Wingdings" panose="05000000000000000000" pitchFamily="2" charset="2"/>
              <a:buChar char="Ø"/>
            </a:pPr>
            <a:r>
              <a:rPr lang="en-US" sz="2800" i="1" dirty="0" smtClean="0"/>
              <a:t> </a:t>
            </a:r>
            <a:r>
              <a:rPr lang="en-US" sz="2800" dirty="0" smtClean="0"/>
              <a:t>It is the process of joining two pieces of metal  at </a:t>
            </a:r>
          </a:p>
          <a:p>
            <a:r>
              <a:rPr lang="en-US" sz="2800" dirty="0"/>
              <a:t> </a:t>
            </a:r>
            <a:r>
              <a:rPr lang="en-US" sz="2800" dirty="0" smtClean="0"/>
              <a:t>    faces rendering plastic or liquid by the application  </a:t>
            </a:r>
            <a:endParaRPr lang="en-US" sz="2800" dirty="0"/>
          </a:p>
          <a:p>
            <a:r>
              <a:rPr lang="en-US" sz="2800" dirty="0" smtClean="0"/>
              <a:t>     of heat or pressure or both.</a:t>
            </a:r>
          </a:p>
          <a:p>
            <a:pPr marL="342900" indent="-342900">
              <a:buFont typeface="Wingdings" panose="05000000000000000000" pitchFamily="2" charset="2"/>
              <a:buChar char="Ø"/>
            </a:pPr>
            <a:r>
              <a:rPr lang="en-US" sz="2800" i="1" dirty="0" smtClean="0"/>
              <a:t> </a:t>
            </a:r>
            <a:r>
              <a:rPr lang="en-US" sz="2800" dirty="0" smtClean="0"/>
              <a:t>Filler material may be used to  effect the union.</a:t>
            </a:r>
            <a:endParaRPr lang="en-US" sz="2800" i="1" dirty="0"/>
          </a:p>
        </p:txBody>
      </p:sp>
    </p:spTree>
    <p:extLst>
      <p:ext uri="{BB962C8B-B14F-4D97-AF65-F5344CB8AC3E}">
        <p14:creationId xmlns="" xmlns:p14="http://schemas.microsoft.com/office/powerpoint/2010/main" val="13531541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yourarticlelibrary.com/wp-content/uploads/2017/01/clip_image011-2.jpg"/>
          <p:cNvPicPr>
            <a:picLocks noChangeAspect="1" noChangeArrowheads="1"/>
          </p:cNvPicPr>
          <p:nvPr/>
        </p:nvPicPr>
        <p:blipFill>
          <a:blip r:embed="rId2"/>
          <a:srcRect/>
          <a:stretch>
            <a:fillRect/>
          </a:stretch>
        </p:blipFill>
        <p:spPr bwMode="auto">
          <a:xfrm>
            <a:off x="378823" y="627018"/>
            <a:ext cx="5408023" cy="3348718"/>
          </a:xfrm>
          <a:prstGeom prst="rect">
            <a:avLst/>
          </a:prstGeom>
          <a:noFill/>
        </p:spPr>
      </p:pic>
      <p:pic>
        <p:nvPicPr>
          <p:cNvPr id="1028" name="Picture 4" descr="http://cdn.yourarticlelibrary.com/wp-content/uploads/2017/01/clip_image010-16.jpg"/>
          <p:cNvPicPr>
            <a:picLocks noChangeAspect="1" noChangeArrowheads="1"/>
          </p:cNvPicPr>
          <p:nvPr/>
        </p:nvPicPr>
        <p:blipFill>
          <a:blip r:embed="rId3"/>
          <a:srcRect/>
          <a:stretch>
            <a:fillRect/>
          </a:stretch>
        </p:blipFill>
        <p:spPr bwMode="auto">
          <a:xfrm>
            <a:off x="5904411" y="382406"/>
            <a:ext cx="5617029" cy="595308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24869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31814" y="983988"/>
            <a:ext cx="4967770" cy="646331"/>
          </a:xfrm>
          <a:prstGeom prst="rect">
            <a:avLst/>
          </a:prstGeom>
          <a:noFill/>
        </p:spPr>
        <p:txBody>
          <a:bodyPr wrap="none" lIns="91440" tIns="45720" rIns="91440" bIns="45720">
            <a:spAutoFit/>
          </a:bodyPr>
          <a:lstStyle/>
          <a:p>
            <a:pPr algn="ctr"/>
            <a:r>
              <a:rPr lang="en-US" sz="3600" b="0" cap="none" spc="0" dirty="0" smtClean="0">
                <a:ln w="0"/>
                <a:solidFill>
                  <a:srgbClr val="0070C0"/>
                </a:solidFill>
                <a:effectLst>
                  <a:outerShdw blurRad="38100" dist="25400" dir="5400000" algn="ctr" rotWithShape="0">
                    <a:srgbClr val="6E747A">
                      <a:alpha val="43000"/>
                    </a:srgbClr>
                  </a:outerShdw>
                </a:effectLst>
              </a:rPr>
              <a:t>WELDING PROCESSES</a:t>
            </a:r>
            <a:endParaRPr lang="en-US" sz="3600" b="0" cap="none" spc="0" dirty="0">
              <a:ln w="0"/>
              <a:solidFill>
                <a:srgbClr val="0070C0"/>
              </a:solidFill>
              <a:effectLst>
                <a:outerShdw blurRad="38100" dist="25400" dir="5400000" algn="ctr" rotWithShape="0">
                  <a:srgbClr val="6E747A">
                    <a:alpha val="43000"/>
                  </a:srgbClr>
                </a:outerShdw>
              </a:effectLst>
            </a:endParaRPr>
          </a:p>
        </p:txBody>
      </p:sp>
      <p:sp>
        <p:nvSpPr>
          <p:cNvPr id="3" name="TextBox 2"/>
          <p:cNvSpPr txBox="1"/>
          <p:nvPr/>
        </p:nvSpPr>
        <p:spPr>
          <a:xfrm>
            <a:off x="1184856" y="2163651"/>
            <a:ext cx="9646276" cy="3539430"/>
          </a:xfrm>
          <a:prstGeom prst="rect">
            <a:avLst/>
          </a:prstGeom>
          <a:noFill/>
        </p:spPr>
        <p:txBody>
          <a:bodyPr wrap="square" rtlCol="0">
            <a:spAutoFit/>
          </a:bodyPr>
          <a:lstStyle/>
          <a:p>
            <a:pPr marL="285750" indent="-285750">
              <a:buFont typeface="Wingdings" panose="05000000000000000000" pitchFamily="2" charset="2"/>
              <a:buChar char="Ø"/>
            </a:pPr>
            <a:r>
              <a:rPr lang="en-US" sz="2800" dirty="0" smtClean="0"/>
              <a:t>Two types:</a:t>
            </a:r>
          </a:p>
          <a:p>
            <a:pPr marL="285750" indent="-285750">
              <a:buFont typeface="Wingdings" panose="05000000000000000000" pitchFamily="2" charset="2"/>
              <a:buChar char="Ø"/>
            </a:pPr>
            <a:r>
              <a:rPr lang="en-US" sz="2800" dirty="0" smtClean="0"/>
              <a:t>1.</a:t>
            </a:r>
            <a:r>
              <a:rPr lang="en-US" sz="2800" u="sng" dirty="0" smtClean="0"/>
              <a:t>Fusion welding</a:t>
            </a:r>
            <a:r>
              <a:rPr lang="en-US" sz="2800" dirty="0" smtClean="0"/>
              <a:t>:  Involves melting of parent metal.</a:t>
            </a:r>
          </a:p>
          <a:p>
            <a:r>
              <a:rPr lang="en-US" sz="2800" dirty="0" smtClean="0"/>
              <a:t>     eg::  carbon arc welding and gas welding.</a:t>
            </a:r>
          </a:p>
          <a:p>
            <a:pPr marL="285750" indent="-285750">
              <a:buFont typeface="Wingdings" panose="05000000000000000000" pitchFamily="2" charset="2"/>
              <a:buChar char="Ø"/>
            </a:pPr>
            <a:r>
              <a:rPr lang="en-US" sz="2800" dirty="0" smtClean="0"/>
              <a:t>2.</a:t>
            </a:r>
            <a:r>
              <a:rPr lang="en-US" sz="2800" u="sng" dirty="0" smtClean="0"/>
              <a:t>Non-fusion welding: </a:t>
            </a:r>
            <a:r>
              <a:rPr lang="en-US" sz="2800" dirty="0" smtClean="0"/>
              <a:t> It does not involve the melting of parent metal.</a:t>
            </a:r>
          </a:p>
          <a:p>
            <a:r>
              <a:rPr lang="en-US" sz="2800" dirty="0"/>
              <a:t> </a:t>
            </a:r>
            <a:r>
              <a:rPr lang="en-US" sz="2800" dirty="0" smtClean="0"/>
              <a:t>    eg::   resistance welding.</a:t>
            </a:r>
          </a:p>
          <a:p>
            <a:pPr marL="285750" indent="-285750">
              <a:buFont typeface="Wingdings" panose="05000000000000000000" pitchFamily="2" charset="2"/>
              <a:buChar char="Ø"/>
            </a:pPr>
            <a:endParaRPr lang="en-US" sz="2800" dirty="0" smtClean="0"/>
          </a:p>
          <a:p>
            <a:pPr marL="285750" indent="-285750">
              <a:buFont typeface="Wingdings" panose="05000000000000000000" pitchFamily="2" charset="2"/>
              <a:buChar char="Ø"/>
            </a:pPr>
            <a:endParaRPr lang="en-US" sz="2800" dirty="0"/>
          </a:p>
        </p:txBody>
      </p:sp>
    </p:spTree>
    <p:extLst>
      <p:ext uri="{BB962C8B-B14F-4D97-AF65-F5344CB8AC3E}">
        <p14:creationId xmlns="" xmlns:p14="http://schemas.microsoft.com/office/powerpoint/2010/main" val="3185379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81782" y="651142"/>
            <a:ext cx="5431295" cy="584775"/>
          </a:xfrm>
          <a:prstGeom prst="rect">
            <a:avLst/>
          </a:prstGeom>
        </p:spPr>
        <p:txBody>
          <a:bodyPr wrap="none">
            <a:spAutoFit/>
          </a:bodyPr>
          <a:lstStyle/>
          <a:p>
            <a:pPr algn="ctr"/>
            <a:r>
              <a:rPr lang="en-US" sz="3200" b="0" cap="none" spc="0" dirty="0" smtClean="0">
                <a:ln w="0"/>
                <a:solidFill>
                  <a:srgbClr val="0070C0"/>
                </a:solidFill>
                <a:effectLst>
                  <a:outerShdw blurRad="38100" dist="25400" dir="5400000" algn="ctr" rotWithShape="0">
                    <a:srgbClr val="6E747A">
                      <a:alpha val="43000"/>
                    </a:srgbClr>
                  </a:outerShdw>
                </a:effectLst>
              </a:rPr>
              <a:t>ELECTRICITY IN WELDING</a:t>
            </a:r>
            <a:endParaRPr lang="en-US" sz="3200" b="0" cap="none" spc="0" dirty="0">
              <a:ln w="0"/>
              <a:solidFill>
                <a:srgbClr val="0070C0"/>
              </a:solidFill>
              <a:effectLst>
                <a:outerShdw blurRad="38100" dist="25400" dir="5400000" algn="ctr" rotWithShape="0">
                  <a:srgbClr val="6E747A">
                    <a:alpha val="43000"/>
                  </a:srgbClr>
                </a:outerShdw>
              </a:effectLst>
            </a:endParaRPr>
          </a:p>
        </p:txBody>
      </p:sp>
      <p:sp>
        <p:nvSpPr>
          <p:cNvPr id="4" name="TextBox 3"/>
          <p:cNvSpPr txBox="1"/>
          <p:nvPr/>
        </p:nvSpPr>
        <p:spPr>
          <a:xfrm>
            <a:off x="1133341" y="1351827"/>
            <a:ext cx="8628845" cy="4401205"/>
          </a:xfrm>
          <a:prstGeom prst="rect">
            <a:avLst/>
          </a:prstGeom>
          <a:noFill/>
        </p:spPr>
        <p:txBody>
          <a:bodyPr wrap="square" rtlCol="0">
            <a:spAutoFit/>
          </a:bodyPr>
          <a:lstStyle/>
          <a:p>
            <a:pPr marL="285750" indent="-285750">
              <a:buFont typeface="Wingdings" panose="05000000000000000000" pitchFamily="2" charset="2"/>
              <a:buChar char="v"/>
            </a:pPr>
            <a:r>
              <a:rPr lang="en-US" sz="2800" dirty="0" smtClean="0"/>
              <a:t>Electricity is used in welding for generating heat at the point of welding  in order to melt the material which  fuses and forms the welding joint.</a:t>
            </a:r>
          </a:p>
          <a:p>
            <a:pPr marL="285750" indent="-285750">
              <a:buFont typeface="Wingdings" panose="05000000000000000000" pitchFamily="2" charset="2"/>
              <a:buChar char="v"/>
            </a:pPr>
            <a:r>
              <a:rPr lang="en-US" sz="2800" dirty="0" smtClean="0"/>
              <a:t>Two most common methods for producing heat  are:</a:t>
            </a:r>
          </a:p>
          <a:p>
            <a:pPr marL="285750" indent="-285750">
              <a:buFont typeface="Wingdings" panose="05000000000000000000" pitchFamily="2" charset="2"/>
              <a:buChar char="v"/>
            </a:pPr>
            <a:r>
              <a:rPr lang="en-US" sz="2800" dirty="0" smtClean="0"/>
              <a:t>1.</a:t>
            </a:r>
            <a:r>
              <a:rPr lang="en-US" sz="2800" u="sng" dirty="0" smtClean="0"/>
              <a:t>Resistance welding: </a:t>
            </a:r>
            <a:r>
              <a:rPr lang="en-US" sz="2800" dirty="0" smtClean="0"/>
              <a:t>Here </a:t>
            </a:r>
            <a:r>
              <a:rPr lang="en-US" sz="2800" dirty="0"/>
              <a:t> </a:t>
            </a:r>
            <a:r>
              <a:rPr lang="en-US" sz="2800" dirty="0" smtClean="0"/>
              <a:t>current is passed through the inherent resistance of the joint to be welded there by generating the heat.</a:t>
            </a:r>
          </a:p>
          <a:p>
            <a:pPr marL="285750" indent="-285750">
              <a:buFont typeface="Wingdings" panose="05000000000000000000" pitchFamily="2" charset="2"/>
              <a:buChar char="v"/>
            </a:pPr>
            <a:r>
              <a:rPr lang="en-US" sz="2800" dirty="0" smtClean="0"/>
              <a:t>2.</a:t>
            </a:r>
            <a:r>
              <a:rPr lang="en-US" sz="2800" u="sng" dirty="0" smtClean="0"/>
              <a:t>Arc welding: </a:t>
            </a:r>
            <a:r>
              <a:rPr lang="en-US" sz="2800" dirty="0" smtClean="0"/>
              <a:t>Here  electricity  is conducted in the form of an arc which is established between the metallic surfaces. </a:t>
            </a:r>
            <a:endParaRPr lang="en-US" sz="2800" u="sng" dirty="0"/>
          </a:p>
        </p:txBody>
      </p:sp>
    </p:spTree>
    <p:extLst>
      <p:ext uri="{BB962C8B-B14F-4D97-AF65-F5344CB8AC3E}">
        <p14:creationId xmlns="" xmlns:p14="http://schemas.microsoft.com/office/powerpoint/2010/main" val="1432288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06" y="1562511"/>
            <a:ext cx="9601196" cy="1303867"/>
          </a:xfrm>
        </p:spPr>
        <p:txBody>
          <a:bodyPr/>
          <a:lstStyle/>
          <a:p>
            <a:r>
              <a:rPr lang="en-US" dirty="0" smtClean="0">
                <a:solidFill>
                  <a:srgbClr val="0070C0"/>
                </a:solidFill>
              </a:rPr>
              <a:t> A</a:t>
            </a:r>
            <a:r>
              <a:rPr lang="en-US" dirty="0">
                <a:solidFill>
                  <a:srgbClr val="0070C0"/>
                </a:solidFill>
              </a:rPr>
              <a:t>C</a:t>
            </a:r>
            <a:r>
              <a:rPr lang="en-US" dirty="0" smtClean="0">
                <a:solidFill>
                  <a:srgbClr val="0070C0"/>
                </a:solidFill>
              </a:rPr>
              <a:t> and DC welding</a:t>
            </a:r>
            <a:endParaRPr lang="en-US" dirty="0">
              <a:solidFill>
                <a:srgbClr val="0070C0"/>
              </a:solidFill>
            </a:endParaRPr>
          </a:p>
        </p:txBody>
      </p:sp>
      <p:sp>
        <p:nvSpPr>
          <p:cNvPr id="3" name="Text Placeholder 2"/>
          <p:cNvSpPr>
            <a:spLocks noGrp="1"/>
          </p:cNvSpPr>
          <p:nvPr>
            <p:ph type="body" idx="1"/>
          </p:nvPr>
        </p:nvSpPr>
        <p:spPr>
          <a:xfrm>
            <a:off x="1213106" y="2923104"/>
            <a:ext cx="4718304" cy="576262"/>
          </a:xfrm>
        </p:spPr>
        <p:txBody>
          <a:bodyPr/>
          <a:lstStyle/>
          <a:p>
            <a:r>
              <a:rPr lang="en-US" dirty="0" smtClean="0">
                <a:solidFill>
                  <a:srgbClr val="0070C0"/>
                </a:solidFill>
              </a:rPr>
              <a:t>A.C welding</a:t>
            </a:r>
            <a:endParaRPr lang="en-US" dirty="0">
              <a:solidFill>
                <a:srgbClr val="0070C0"/>
              </a:solidFill>
            </a:endParaRPr>
          </a:p>
        </p:txBody>
      </p:sp>
      <p:sp>
        <p:nvSpPr>
          <p:cNvPr id="4" name="Content Placeholder 3"/>
          <p:cNvSpPr>
            <a:spLocks noGrp="1"/>
          </p:cNvSpPr>
          <p:nvPr>
            <p:ph sz="quarter" idx="13"/>
          </p:nvPr>
        </p:nvSpPr>
        <p:spPr>
          <a:xfrm>
            <a:off x="1213106" y="3578113"/>
            <a:ext cx="4718304" cy="2632605"/>
          </a:xfrm>
        </p:spPr>
        <p:txBody>
          <a:bodyPr/>
          <a:lstStyle/>
          <a:p>
            <a:pPr>
              <a:buFont typeface="Wingdings" panose="05000000000000000000" pitchFamily="2" charset="2"/>
              <a:buChar char="ü"/>
            </a:pPr>
            <a:r>
              <a:rPr lang="en-US" dirty="0" smtClean="0"/>
              <a:t>Power source is transformer.</a:t>
            </a:r>
          </a:p>
          <a:p>
            <a:pPr>
              <a:buFont typeface="Wingdings" panose="05000000000000000000" pitchFamily="2" charset="2"/>
              <a:buChar char="ü"/>
            </a:pPr>
            <a:r>
              <a:rPr lang="en-US" dirty="0" smtClean="0"/>
              <a:t>A.c is easily available and does not produce noise.</a:t>
            </a:r>
          </a:p>
          <a:p>
            <a:pPr>
              <a:buFont typeface="Wingdings" panose="05000000000000000000" pitchFamily="2" charset="2"/>
              <a:buChar char="ü"/>
            </a:pPr>
            <a:r>
              <a:rPr lang="en-US" dirty="0" smtClean="0"/>
              <a:t>It possess high efficiency and consumes less energy.</a:t>
            </a:r>
            <a:endParaRPr lang="en-US" dirty="0"/>
          </a:p>
        </p:txBody>
      </p:sp>
      <p:sp>
        <p:nvSpPr>
          <p:cNvPr id="5" name="Text Placeholder 4"/>
          <p:cNvSpPr>
            <a:spLocks noGrp="1"/>
          </p:cNvSpPr>
          <p:nvPr>
            <p:ph type="body" sz="quarter" idx="3"/>
          </p:nvPr>
        </p:nvSpPr>
        <p:spPr>
          <a:xfrm>
            <a:off x="6180670" y="2882249"/>
            <a:ext cx="4718304" cy="576262"/>
          </a:xfrm>
        </p:spPr>
        <p:txBody>
          <a:bodyPr/>
          <a:lstStyle/>
          <a:p>
            <a:r>
              <a:rPr lang="en-US" dirty="0" smtClean="0">
                <a:solidFill>
                  <a:srgbClr val="0070C0"/>
                </a:solidFill>
              </a:rPr>
              <a:t>D.C welding</a:t>
            </a:r>
            <a:endParaRPr lang="en-US" dirty="0">
              <a:solidFill>
                <a:srgbClr val="0070C0"/>
              </a:solidFill>
            </a:endParaRPr>
          </a:p>
        </p:txBody>
      </p:sp>
      <p:sp>
        <p:nvSpPr>
          <p:cNvPr id="6" name="Content Placeholder 5"/>
          <p:cNvSpPr>
            <a:spLocks noGrp="1"/>
          </p:cNvSpPr>
          <p:nvPr>
            <p:ph sz="quarter" idx="14"/>
          </p:nvPr>
        </p:nvSpPr>
        <p:spPr>
          <a:xfrm>
            <a:off x="6180670" y="3578112"/>
            <a:ext cx="4718304" cy="2632605"/>
          </a:xfrm>
        </p:spPr>
        <p:txBody>
          <a:bodyPr>
            <a:normAutofit/>
          </a:bodyPr>
          <a:lstStyle/>
          <a:p>
            <a:pPr>
              <a:buFont typeface="Wingdings" panose="05000000000000000000" pitchFamily="2" charset="2"/>
              <a:buChar char="ü"/>
            </a:pPr>
            <a:r>
              <a:rPr lang="en-US" dirty="0" smtClean="0"/>
              <a:t>Power source is transformer rectifier unit or dc generator.</a:t>
            </a:r>
          </a:p>
          <a:p>
            <a:pPr>
              <a:buFont typeface="Wingdings" panose="05000000000000000000" pitchFamily="2" charset="2"/>
              <a:buChar char="ü"/>
            </a:pPr>
            <a:r>
              <a:rPr lang="en-US" dirty="0" smtClean="0"/>
              <a:t>It has lower open circuit voltage,therefore it is safer.</a:t>
            </a:r>
          </a:p>
          <a:p>
            <a:pPr>
              <a:buFont typeface="Wingdings" panose="05000000000000000000" pitchFamily="2" charset="2"/>
              <a:buChar char="ü"/>
            </a:pPr>
            <a:r>
              <a:rPr lang="en-US" dirty="0" smtClean="0"/>
              <a:t>It can be operated in fields where power supply is not available.</a:t>
            </a:r>
            <a:endParaRPr lang="en-US" dirty="0"/>
          </a:p>
          <a:p>
            <a:pPr>
              <a:buFont typeface="Wingdings" panose="05000000000000000000" pitchFamily="2" charset="2"/>
              <a:buChar char="ü"/>
            </a:pPr>
            <a:endParaRPr lang="en-US" dirty="0"/>
          </a:p>
        </p:txBody>
      </p:sp>
      <p:sp>
        <p:nvSpPr>
          <p:cNvPr id="8" name="TextBox 7"/>
          <p:cNvSpPr txBox="1"/>
          <p:nvPr/>
        </p:nvSpPr>
        <p:spPr>
          <a:xfrm>
            <a:off x="1094704" y="824248"/>
            <a:ext cx="8152327" cy="1569660"/>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Both the direct current (D.C) and alternating current(A.C) may be used for arc welding, but the direct current is preferred for most purposes.</a:t>
            </a:r>
          </a:p>
          <a:p>
            <a:endParaRPr lang="en-US" sz="2400" dirty="0"/>
          </a:p>
        </p:txBody>
      </p:sp>
    </p:spTree>
    <p:extLst>
      <p:ext uri="{BB962C8B-B14F-4D97-AF65-F5344CB8AC3E}">
        <p14:creationId xmlns="" xmlns:p14="http://schemas.microsoft.com/office/powerpoint/2010/main" val="790063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9132" y="546107"/>
            <a:ext cx="2680093" cy="523220"/>
          </a:xfrm>
          <a:prstGeom prst="rect">
            <a:avLst/>
          </a:prstGeom>
          <a:noFill/>
        </p:spPr>
        <p:txBody>
          <a:bodyPr wrap="none" lIns="91440" tIns="45720" rIns="91440" bIns="45720">
            <a:spAutoFit/>
          </a:bodyPr>
          <a:lstStyle/>
          <a:p>
            <a:pPr algn="ctr"/>
            <a:r>
              <a:rPr lang="en-US" sz="2800" b="0" cap="none" spc="0" dirty="0" smtClean="0">
                <a:ln w="0"/>
                <a:solidFill>
                  <a:srgbClr val="0070C0"/>
                </a:solidFill>
                <a:effectLst>
                  <a:outerShdw blurRad="38100" dist="25400" dir="5400000" algn="ctr" rotWithShape="0">
                    <a:srgbClr val="6E747A">
                      <a:alpha val="43000"/>
                    </a:srgbClr>
                  </a:outerShdw>
                </a:effectLst>
              </a:rPr>
              <a:t>ARC WELDING</a:t>
            </a:r>
            <a:endParaRPr lang="en-US" sz="2800" b="0" cap="none" spc="0" dirty="0">
              <a:ln w="0"/>
              <a:solidFill>
                <a:srgbClr val="0070C0"/>
              </a:solidFill>
              <a:effectLst>
                <a:outerShdw blurRad="38100" dist="25400" dir="5400000" algn="ctr" rotWithShape="0">
                  <a:srgbClr val="6E747A">
                    <a:alpha val="43000"/>
                  </a:srgbClr>
                </a:outerShdw>
              </a:effectLst>
            </a:endParaRPr>
          </a:p>
        </p:txBody>
      </p:sp>
      <p:sp>
        <p:nvSpPr>
          <p:cNvPr id="3" name="Rectangle 2"/>
          <p:cNvSpPr/>
          <p:nvPr/>
        </p:nvSpPr>
        <p:spPr>
          <a:xfrm>
            <a:off x="587337" y="1069327"/>
            <a:ext cx="3511795" cy="461665"/>
          </a:xfrm>
          <a:prstGeom prst="rect">
            <a:avLst/>
          </a:prstGeom>
          <a:noFill/>
        </p:spPr>
        <p:txBody>
          <a:bodyPr wrap="none" lIns="91440" tIns="45720" rIns="91440" bIns="45720">
            <a:spAutoFit/>
          </a:bodyPr>
          <a:lstStyle/>
          <a:p>
            <a:pPr algn="ctr"/>
            <a:r>
              <a:rPr lang="en-US" sz="2400" b="0" cap="none" spc="0" dirty="0" smtClean="0">
                <a:ln w="0"/>
                <a:solidFill>
                  <a:srgbClr val="0070C0"/>
                </a:solidFill>
                <a:effectLst>
                  <a:outerShdw blurRad="38100" dist="25400" dir="5400000" algn="ctr" rotWithShape="0">
                    <a:srgbClr val="6E747A">
                      <a:alpha val="43000"/>
                    </a:srgbClr>
                  </a:outerShdw>
                </a:effectLst>
              </a:rPr>
              <a:t>PRODUCTION OF ARC :</a:t>
            </a:r>
            <a:endParaRPr lang="en-US" sz="2400" b="0" cap="none" spc="0" dirty="0">
              <a:ln w="0"/>
              <a:solidFill>
                <a:srgbClr val="0070C0"/>
              </a:solidFill>
              <a:effectLst>
                <a:outerShdw blurRad="38100" dist="25400" dir="5400000" algn="ctr" rotWithShape="0">
                  <a:srgbClr val="6E747A">
                    <a:alpha val="43000"/>
                  </a:srgbClr>
                </a:outerShdw>
              </a:effectLst>
            </a:endParaRPr>
          </a:p>
        </p:txBody>
      </p:sp>
      <p:sp>
        <p:nvSpPr>
          <p:cNvPr id="5" name="TextBox 4"/>
          <p:cNvSpPr txBox="1"/>
          <p:nvPr/>
        </p:nvSpPr>
        <p:spPr>
          <a:xfrm>
            <a:off x="850006" y="1592547"/>
            <a:ext cx="10612192" cy="2308324"/>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An electric arc is formed whenever current is passed between two  metallic electrodes separated  by a short distance.</a:t>
            </a:r>
          </a:p>
          <a:p>
            <a:pPr marL="342900" indent="-342900">
              <a:buFont typeface="Wingdings" panose="05000000000000000000" pitchFamily="2" charset="2"/>
              <a:buChar char="Ø"/>
            </a:pPr>
            <a:r>
              <a:rPr lang="en-US" sz="2400" dirty="0" smtClean="0"/>
              <a:t>Whenever electrode first touches the plate,a large short circuit flows and as it withdrawn later,current continues to flow in the form of spark across the air gap.</a:t>
            </a:r>
          </a:p>
          <a:p>
            <a:pPr marL="342900" indent="-342900">
              <a:buFont typeface="Wingdings" panose="05000000000000000000" pitchFamily="2" charset="2"/>
              <a:buChar char="Ø"/>
            </a:pPr>
            <a:r>
              <a:rPr lang="en-US" sz="2400" dirty="0" smtClean="0"/>
              <a:t>Due to this spark,air gets ionized and air becomes conducting and so,current is able to flow across the gap.</a:t>
            </a:r>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957830" y="3707688"/>
            <a:ext cx="4121776" cy="2720372"/>
          </a:xfrm>
          <a:prstGeom prst="rect">
            <a:avLst/>
          </a:prstGeom>
          <a:ln>
            <a:noFill/>
          </a:ln>
          <a:effectLst>
            <a:softEdge rad="112500"/>
          </a:effectLst>
        </p:spPr>
      </p:pic>
      <p:sp>
        <p:nvSpPr>
          <p:cNvPr id="4" name="TextBox 3"/>
          <p:cNvSpPr txBox="1"/>
          <p:nvPr/>
        </p:nvSpPr>
        <p:spPr>
          <a:xfrm>
            <a:off x="991673" y="4237149"/>
            <a:ext cx="3438659" cy="1200329"/>
          </a:xfrm>
          <a:prstGeom prst="rect">
            <a:avLst/>
          </a:prstGeom>
          <a:noFill/>
        </p:spPr>
        <p:txBody>
          <a:bodyPr wrap="square" rtlCol="0">
            <a:spAutoFit/>
          </a:bodyPr>
          <a:lstStyle/>
          <a:p>
            <a:r>
              <a:rPr lang="en-US" sz="2400" dirty="0" smtClean="0"/>
              <a:t>Temperature of arc welding flame is about 3100°c.</a:t>
            </a:r>
            <a:endParaRPr lang="en-US" sz="2400" dirty="0"/>
          </a:p>
        </p:txBody>
      </p:sp>
    </p:spTree>
    <p:extLst>
      <p:ext uri="{BB962C8B-B14F-4D97-AF65-F5344CB8AC3E}">
        <p14:creationId xmlns="" xmlns:p14="http://schemas.microsoft.com/office/powerpoint/2010/main" val="3653517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88409" y="440887"/>
            <a:ext cx="4030334" cy="646331"/>
          </a:xfrm>
          <a:prstGeom prst="rect">
            <a:avLst/>
          </a:prstGeom>
          <a:noFill/>
        </p:spPr>
        <p:txBody>
          <a:bodyPr wrap="none" lIns="91440" tIns="45720" rIns="91440" bIns="45720">
            <a:spAutoFit/>
          </a:bodyPr>
          <a:lstStyle/>
          <a:p>
            <a:pPr algn="ctr"/>
            <a:r>
              <a:rPr lang="en-US" sz="3600" b="0" cap="none" spc="0" dirty="0" smtClean="0">
                <a:ln w="0"/>
                <a:solidFill>
                  <a:srgbClr val="0070C0"/>
                </a:solidFill>
                <a:effectLst>
                  <a:outerShdw blurRad="38100" dist="25400" dir="5400000" algn="ctr" rotWithShape="0">
                    <a:srgbClr val="6E747A">
                      <a:alpha val="43000"/>
                    </a:srgbClr>
                  </a:outerShdw>
                </a:effectLst>
              </a:rPr>
              <a:t>Types of arc welding:</a:t>
            </a:r>
            <a:endParaRPr lang="en-US" sz="3600" b="0" cap="none" spc="0" dirty="0">
              <a:ln w="0"/>
              <a:solidFill>
                <a:srgbClr val="0070C0"/>
              </a:solidFill>
              <a:effectLst>
                <a:outerShdw blurRad="38100" dist="25400" dir="5400000" algn="ctr" rotWithShape="0">
                  <a:srgbClr val="6E747A">
                    <a:alpha val="43000"/>
                  </a:srgbClr>
                </a:outerShdw>
              </a:effectLst>
            </a:endParaRPr>
          </a:p>
        </p:txBody>
      </p:sp>
      <p:sp>
        <p:nvSpPr>
          <p:cNvPr id="9" name="TextBox 8"/>
          <p:cNvSpPr txBox="1"/>
          <p:nvPr/>
        </p:nvSpPr>
        <p:spPr>
          <a:xfrm>
            <a:off x="850006" y="1087218"/>
            <a:ext cx="10341735" cy="8217634"/>
          </a:xfrm>
          <a:prstGeom prst="rect">
            <a:avLst/>
          </a:prstGeom>
          <a:noFill/>
        </p:spPr>
        <p:txBody>
          <a:bodyPr wrap="square" rtlCol="0">
            <a:spAutoFit/>
          </a:bodyPr>
          <a:lstStyle/>
          <a:p>
            <a:pPr marL="285750" indent="-285750">
              <a:buFont typeface="Wingdings" panose="05000000000000000000" pitchFamily="2" charset="2"/>
              <a:buChar char="Ø"/>
            </a:pPr>
            <a:r>
              <a:rPr lang="en-US" sz="2400" u="sng" dirty="0" smtClean="0"/>
              <a:t>Unshielded arc welding:</a:t>
            </a:r>
            <a:r>
              <a:rPr lang="en-US" sz="2400" dirty="0" smtClean="0"/>
              <a:t>When </a:t>
            </a:r>
            <a:r>
              <a:rPr lang="en-US" sz="2400" dirty="0"/>
              <a:t>a large electrode or filler rod is used for welding, it is said to be un- shielded arc </a:t>
            </a:r>
            <a:r>
              <a:rPr lang="en-US" sz="2400" dirty="0" smtClean="0"/>
              <a:t>welding.</a:t>
            </a:r>
          </a:p>
          <a:p>
            <a:pPr marL="285750" indent="-285750">
              <a:buFont typeface="Wingdings" panose="05000000000000000000" pitchFamily="2" charset="2"/>
              <a:buChar char="Ø"/>
            </a:pPr>
            <a:r>
              <a:rPr lang="en-US" sz="2400" u="sng" dirty="0" smtClean="0"/>
              <a:t>Shielded arc welding: </a:t>
            </a:r>
            <a:r>
              <a:rPr lang="en-US" sz="2400" dirty="0" smtClean="0"/>
              <a:t>When </a:t>
            </a:r>
            <a:r>
              <a:rPr lang="en-US" sz="2400" dirty="0"/>
              <a:t>the welding rods coated with fluxing material are used, then it is called shielded arc welding</a:t>
            </a:r>
            <a:r>
              <a:rPr lang="en-US" sz="2400" dirty="0" smtClean="0"/>
              <a:t>.</a:t>
            </a:r>
          </a:p>
          <a:p>
            <a:pPr marL="285750" indent="-285750">
              <a:buFont typeface="Wingdings" panose="05000000000000000000" pitchFamily="2" charset="2"/>
              <a:buChar char="Ø"/>
            </a:pPr>
            <a:r>
              <a:rPr lang="en-US" sz="2400" dirty="0" smtClean="0">
                <a:solidFill>
                  <a:srgbClr val="0070C0"/>
                </a:solidFill>
              </a:rPr>
              <a:t> Electrodes</a:t>
            </a:r>
          </a:p>
          <a:p>
            <a:r>
              <a:rPr lang="en-US" sz="2400" dirty="0"/>
              <a:t> </a:t>
            </a:r>
            <a:r>
              <a:rPr lang="en-US" sz="2400" dirty="0" smtClean="0"/>
              <a:t>  An </a:t>
            </a:r>
            <a:r>
              <a:rPr lang="en-US" sz="2400" dirty="0"/>
              <a:t>electrode is a tool used in arc </a:t>
            </a:r>
            <a:r>
              <a:rPr lang="en-US" sz="2400" dirty="0" smtClean="0"/>
              <a:t>welding to </a:t>
            </a:r>
            <a:r>
              <a:rPr lang="en-US" sz="2400" dirty="0"/>
              <a:t>produce electric arc</a:t>
            </a:r>
            <a:r>
              <a:rPr lang="en-US" sz="2400" dirty="0" smtClean="0"/>
              <a:t>.</a:t>
            </a:r>
          </a:p>
          <a:p>
            <a:pPr marL="285750" indent="-285750">
              <a:buFont typeface="Wingdings" panose="05000000000000000000" pitchFamily="2" charset="2"/>
              <a:buChar char="Ø"/>
            </a:pPr>
            <a:r>
              <a:rPr lang="en-US" sz="2400" dirty="0"/>
              <a:t>Based on their characteristics, arc </a:t>
            </a:r>
            <a:r>
              <a:rPr lang="en-US" sz="2400" dirty="0" smtClean="0"/>
              <a:t>welding electrodes </a:t>
            </a:r>
            <a:r>
              <a:rPr lang="en-US" sz="2400" dirty="0"/>
              <a:t>can be broadly classified into two types. They are</a:t>
            </a:r>
            <a:r>
              <a:rPr lang="en-US" sz="2400" dirty="0" smtClean="0"/>
              <a:t>:</a:t>
            </a:r>
          </a:p>
          <a:p>
            <a:pPr marL="342900" indent="-342900">
              <a:buFont typeface="Wingdings" panose="05000000000000000000" pitchFamily="2" charset="2"/>
              <a:buChar char="Ø"/>
            </a:pPr>
            <a:r>
              <a:rPr lang="en-US" sz="2400" dirty="0" smtClean="0">
                <a:ln w="0"/>
                <a:solidFill>
                  <a:srgbClr val="0070C0"/>
                </a:solidFill>
                <a:effectLst>
                  <a:outerShdw blurRad="38100" dist="25400" dir="5400000" algn="ctr" rotWithShape="0">
                    <a:srgbClr val="6E747A">
                      <a:alpha val="43000"/>
                    </a:srgbClr>
                  </a:outerShdw>
                </a:effectLst>
              </a:rPr>
              <a:t>Consumable </a:t>
            </a:r>
            <a:r>
              <a:rPr lang="en-US" sz="2400" dirty="0">
                <a:ln w="0"/>
                <a:solidFill>
                  <a:srgbClr val="0070C0"/>
                </a:solidFill>
                <a:effectLst>
                  <a:outerShdw blurRad="38100" dist="25400" dir="5400000" algn="ctr" rotWithShape="0">
                    <a:srgbClr val="6E747A">
                      <a:alpha val="43000"/>
                    </a:srgbClr>
                  </a:outerShdw>
                </a:effectLst>
              </a:rPr>
              <a:t>Electrode:</a:t>
            </a:r>
          </a:p>
          <a:p>
            <a:pPr marL="342900" indent="-342900">
              <a:buFont typeface="Wingdings" panose="05000000000000000000" pitchFamily="2" charset="2"/>
              <a:buChar char="Ø"/>
            </a:pPr>
            <a:r>
              <a:rPr lang="en-US" sz="2400" dirty="0" smtClean="0"/>
              <a:t>If </a:t>
            </a:r>
            <a:r>
              <a:rPr lang="en-US" sz="2400" dirty="0"/>
              <a:t>the melting point of an arc welding electrode is less, it melts and fills the gap  </a:t>
            </a:r>
            <a:r>
              <a:rPr lang="en-US" sz="2400" dirty="0" smtClean="0"/>
              <a:t>                   in the </a:t>
            </a:r>
            <a:r>
              <a:rPr lang="en-US" sz="2400" dirty="0"/>
              <a:t>workpiece. Such an electrode is called consumable electrode</a:t>
            </a:r>
            <a:r>
              <a:rPr lang="en-US" sz="2400" dirty="0" smtClean="0"/>
              <a:t>.</a:t>
            </a:r>
          </a:p>
          <a:p>
            <a:pPr marL="342900" indent="-342900">
              <a:buFont typeface="Wingdings" panose="05000000000000000000" pitchFamily="2" charset="2"/>
              <a:buChar char="Ø"/>
            </a:pPr>
            <a:r>
              <a:rPr lang="en-US" sz="2400" dirty="0" smtClean="0">
                <a:solidFill>
                  <a:srgbClr val="0070C0"/>
                </a:solidFill>
              </a:rPr>
              <a:t>Non-consumable electrode:</a:t>
            </a:r>
            <a:endParaRPr lang="en-US" sz="2400" dirty="0">
              <a:solidFill>
                <a:srgbClr val="0070C0"/>
              </a:solidFill>
            </a:endParaRPr>
          </a:p>
          <a:p>
            <a:pPr marL="342900" indent="-342900">
              <a:buFont typeface="Wingdings" panose="05000000000000000000" pitchFamily="2" charset="2"/>
              <a:buChar char="Ø"/>
            </a:pPr>
            <a:r>
              <a:rPr lang="en-US" sz="2400" dirty="0"/>
              <a:t>If the melting point of the arc welding electrode is high, it does not melt to fill the gap in the workpiece. Such an electrode is called non-consumable </a:t>
            </a:r>
            <a:r>
              <a:rPr lang="en-US" sz="2400" dirty="0" smtClean="0"/>
              <a:t>electrode</a:t>
            </a:r>
            <a:r>
              <a:rPr lang="en-US" sz="2400" dirty="0"/>
              <a:t/>
            </a:r>
            <a:br>
              <a:rPr lang="en-US" sz="2400" dirty="0"/>
            </a:br>
            <a:r>
              <a:rPr lang="en-US" sz="2400" dirty="0"/>
              <a:t/>
            </a:r>
            <a:br>
              <a:rPr lang="en-US" sz="2400" dirty="0"/>
            </a:br>
            <a:endParaRPr lang="en-US" sz="2400" b="0" cap="none" spc="0" dirty="0" smtClean="0">
              <a:ln w="0"/>
              <a:solidFill>
                <a:srgbClr val="0070C0"/>
              </a:solidFill>
              <a:effectLst>
                <a:outerShdw blurRad="38100" dist="25400" dir="5400000" algn="ctr" rotWithShape="0">
                  <a:srgbClr val="6E747A">
                    <a:alpha val="43000"/>
                  </a:srgbClr>
                </a:outerShdw>
              </a:effectLst>
            </a:endParaRP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endParaRPr lang="en-US" sz="2400" dirty="0" smtClean="0"/>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endParaRPr lang="en-US" sz="2400" dirty="0"/>
          </a:p>
        </p:txBody>
      </p:sp>
    </p:spTree>
    <p:extLst>
      <p:ext uri="{BB962C8B-B14F-4D97-AF65-F5344CB8AC3E}">
        <p14:creationId xmlns="" xmlns:p14="http://schemas.microsoft.com/office/powerpoint/2010/main" val="119624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397" y="1455313"/>
            <a:ext cx="10019763" cy="5262979"/>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t> </a:t>
            </a:r>
            <a:r>
              <a:rPr lang="en-US" sz="2400" dirty="0"/>
              <a:t>coated </a:t>
            </a:r>
            <a:r>
              <a:rPr lang="en-US" sz="2400" dirty="0" smtClean="0"/>
              <a:t>electrodes </a:t>
            </a:r>
            <a:r>
              <a:rPr lang="en-US" sz="2400" dirty="0"/>
              <a:t>are being extensively used for shielded arc </a:t>
            </a:r>
            <a:r>
              <a:rPr lang="en-US" sz="2400" dirty="0" smtClean="0"/>
              <a:t>welding</a:t>
            </a:r>
            <a:r>
              <a:rPr lang="en-US" sz="2400" dirty="0"/>
              <a:t>. They consist of a metal core wire surrounded by a thick flux coating applied by extrusion, winding or other processes. </a:t>
            </a:r>
            <a:endParaRPr lang="en-US" sz="2400" dirty="0" smtClean="0"/>
          </a:p>
          <a:p>
            <a:pPr marL="342900" indent="-342900">
              <a:buFont typeface="Wingdings" panose="05000000000000000000" pitchFamily="2" charset="2"/>
              <a:buChar char="Ø"/>
            </a:pPr>
            <a:r>
              <a:rPr lang="en-US" sz="2400" dirty="0" smtClean="0"/>
              <a:t>Electrode coating contributes a lot towards improving the quality of the weld. </a:t>
            </a:r>
          </a:p>
          <a:p>
            <a:pPr marL="342900" indent="-342900">
              <a:buFont typeface="Wingdings" panose="05000000000000000000" pitchFamily="2" charset="2"/>
              <a:buChar char="Ø"/>
            </a:pPr>
            <a:r>
              <a:rPr lang="en-US" sz="2400" dirty="0" smtClean="0">
                <a:solidFill>
                  <a:srgbClr val="FF0000"/>
                </a:solidFill>
              </a:rPr>
              <a:t>The </a:t>
            </a:r>
            <a:r>
              <a:rPr lang="en-US" sz="2400" dirty="0">
                <a:solidFill>
                  <a:srgbClr val="FF0000"/>
                </a:solidFill>
              </a:rPr>
              <a:t>principal advantages of using electrode coating are as under : </a:t>
            </a:r>
          </a:p>
          <a:p>
            <a:pPr marL="342900" indent="-342900">
              <a:buFont typeface="Wingdings" panose="05000000000000000000" pitchFamily="2" charset="2"/>
              <a:buChar char="Ø"/>
            </a:pPr>
            <a:r>
              <a:rPr lang="en-US" sz="2400" dirty="0" smtClean="0">
                <a:solidFill>
                  <a:srgbClr val="FF0000"/>
                </a:solidFill>
              </a:rPr>
              <a:t>1.It </a:t>
            </a:r>
            <a:r>
              <a:rPr lang="en-US" sz="2400" dirty="0">
                <a:solidFill>
                  <a:srgbClr val="FF0000"/>
                </a:solidFill>
              </a:rPr>
              <a:t>stablizes the arc because it contains ionizing agents such as compounds </a:t>
            </a:r>
            <a:r>
              <a:rPr lang="en-US" sz="2400" dirty="0" smtClean="0">
                <a:solidFill>
                  <a:srgbClr val="FF0000"/>
                </a:solidFill>
              </a:rPr>
              <a:t>  of </a:t>
            </a:r>
            <a:r>
              <a:rPr lang="en-US" sz="2400" dirty="0">
                <a:solidFill>
                  <a:srgbClr val="FF0000"/>
                </a:solidFill>
              </a:rPr>
              <a:t>sodium </a:t>
            </a:r>
            <a:r>
              <a:rPr lang="en-US" sz="2400" dirty="0" smtClean="0">
                <a:solidFill>
                  <a:srgbClr val="FF0000"/>
                </a:solidFill>
              </a:rPr>
              <a:t>and potassium</a:t>
            </a:r>
            <a:r>
              <a:rPr lang="en-US" sz="2400" dirty="0">
                <a:solidFill>
                  <a:srgbClr val="FF0000"/>
                </a:solidFill>
              </a:rPr>
              <a:t>. </a:t>
            </a:r>
            <a:endParaRPr lang="en-US" sz="2400" dirty="0" smtClean="0">
              <a:solidFill>
                <a:srgbClr val="FF0000"/>
              </a:solidFill>
            </a:endParaRPr>
          </a:p>
          <a:p>
            <a:pPr marL="342900" indent="-342900">
              <a:buFont typeface="Wingdings" panose="05000000000000000000" pitchFamily="2" charset="2"/>
              <a:buChar char="Ø"/>
            </a:pPr>
            <a:r>
              <a:rPr lang="en-US" sz="2400" dirty="0" smtClean="0">
                <a:solidFill>
                  <a:srgbClr val="FF0000"/>
                </a:solidFill>
              </a:rPr>
              <a:t>2. </a:t>
            </a:r>
            <a:r>
              <a:rPr lang="en-US" sz="2400" dirty="0">
                <a:solidFill>
                  <a:srgbClr val="FF0000"/>
                </a:solidFill>
              </a:rPr>
              <a:t>It fluxes away impurities present on the surface being welded</a:t>
            </a:r>
            <a:r>
              <a:rPr lang="en-US" sz="2400" dirty="0" smtClean="0">
                <a:solidFill>
                  <a:srgbClr val="FF0000"/>
                </a:solidFill>
              </a:rPr>
              <a:t>.</a:t>
            </a:r>
          </a:p>
          <a:p>
            <a:pPr marL="342900" indent="-342900">
              <a:buFont typeface="Wingdings" panose="05000000000000000000" pitchFamily="2" charset="2"/>
              <a:buChar char="Ø"/>
            </a:pPr>
            <a:r>
              <a:rPr lang="en-US" sz="2400" dirty="0" smtClean="0">
                <a:solidFill>
                  <a:srgbClr val="FF0000"/>
                </a:solidFill>
              </a:rPr>
              <a:t>3</a:t>
            </a:r>
            <a:r>
              <a:rPr lang="en-US" sz="2400" dirty="0">
                <a:solidFill>
                  <a:srgbClr val="FF0000"/>
                </a:solidFill>
              </a:rPr>
              <a:t>. It forms slag over the weld </a:t>
            </a:r>
            <a:r>
              <a:rPr lang="en-US" sz="2400" dirty="0">
                <a:solidFill>
                  <a:srgbClr val="00B050"/>
                </a:solidFill>
              </a:rPr>
              <a:t>which (i) protects it from atmospheric contamination (ii) makes it cool uniformly thereby reducing the changes of brittleness and (iii) provides a smoother surface by reducing ‘ripples’ caused by the welding operation.</a:t>
            </a:r>
            <a:endParaRPr lang="en-US" sz="2400" dirty="0" smtClean="0">
              <a:solidFill>
                <a:srgbClr val="00B050"/>
              </a:solidFill>
            </a:endParaRPr>
          </a:p>
          <a:p>
            <a:pPr marL="342900" indent="-342900">
              <a:buFont typeface="Wingdings" panose="05000000000000000000" pitchFamily="2" charset="2"/>
              <a:buChar char="Ø"/>
            </a:pPr>
            <a:endParaRPr lang="en-US" sz="2400" dirty="0"/>
          </a:p>
          <a:p>
            <a:pPr marL="342900" indent="-342900">
              <a:buFont typeface="Wingdings" panose="05000000000000000000" pitchFamily="2" charset="2"/>
              <a:buChar char="Ø"/>
            </a:pPr>
            <a:endParaRPr lang="en-US" sz="2400" dirty="0" smtClean="0"/>
          </a:p>
        </p:txBody>
      </p:sp>
      <p:sp>
        <p:nvSpPr>
          <p:cNvPr id="3" name="Rectangle 2"/>
          <p:cNvSpPr/>
          <p:nvPr/>
        </p:nvSpPr>
        <p:spPr>
          <a:xfrm>
            <a:off x="2999494" y="159741"/>
            <a:ext cx="5257145" cy="923330"/>
          </a:xfrm>
          <a:prstGeom prst="rect">
            <a:avLst/>
          </a:prstGeom>
          <a:noFill/>
        </p:spPr>
        <p:txBody>
          <a:bodyPr wrap="none" lIns="91440" tIns="45720" rIns="91440" bIns="45720">
            <a:spAutoFit/>
          </a:bodyPr>
          <a:lstStyle/>
          <a:p>
            <a:pPr algn="ctr"/>
            <a:r>
              <a:rPr lang="en-US" sz="5400" b="0" cap="none" spc="0" dirty="0" smtClean="0">
                <a:ln w="0"/>
                <a:solidFill>
                  <a:schemeClr val="accent1"/>
                </a:solidFill>
                <a:effectLst>
                  <a:outerShdw blurRad="38100" dist="25400" dir="5400000" algn="ctr" rotWithShape="0">
                    <a:srgbClr val="6E747A">
                      <a:alpha val="43000"/>
                    </a:srgbClr>
                  </a:outerShdw>
                </a:effectLst>
              </a:rPr>
              <a:t>Coated electrodes</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 xmlns:p14="http://schemas.microsoft.com/office/powerpoint/2010/main" val="19434865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9908" y="1135856"/>
            <a:ext cx="8316685" cy="3108543"/>
          </a:xfrm>
          <a:prstGeom prst="rect">
            <a:avLst/>
          </a:prstGeom>
        </p:spPr>
        <p:txBody>
          <a:bodyPr wrap="square">
            <a:spAutoFit/>
          </a:bodyPr>
          <a:lstStyle/>
          <a:p>
            <a:pPr algn="just"/>
            <a:r>
              <a:rPr lang="en-IN" sz="2800" dirty="0" smtClean="0">
                <a:solidFill>
                  <a:srgbClr val="FF0000"/>
                </a:solidFill>
              </a:rPr>
              <a:t>Welding flux </a:t>
            </a:r>
            <a:r>
              <a:rPr lang="en-IN" sz="2800" dirty="0" smtClean="0"/>
              <a:t>is a combination of </a:t>
            </a:r>
            <a:r>
              <a:rPr lang="en-IN" sz="2800" dirty="0" smtClean="0">
                <a:solidFill>
                  <a:srgbClr val="FF0000"/>
                </a:solidFill>
              </a:rPr>
              <a:t>carbonate and silicate materials</a:t>
            </a:r>
            <a:r>
              <a:rPr lang="en-IN" sz="2800" dirty="0" smtClean="0"/>
              <a:t> used in welding processes to shield the weld from atmospheric gases. </a:t>
            </a:r>
            <a:endParaRPr lang="en-IN" sz="2800" dirty="0" smtClean="0"/>
          </a:p>
          <a:p>
            <a:pPr algn="just"/>
            <a:endParaRPr lang="en-IN" sz="2800" dirty="0" smtClean="0"/>
          </a:p>
          <a:p>
            <a:pPr algn="just"/>
            <a:r>
              <a:rPr lang="en-IN" sz="2800" dirty="0" smtClean="0"/>
              <a:t>When </a:t>
            </a:r>
            <a:r>
              <a:rPr lang="en-IN" sz="2800" dirty="0" smtClean="0"/>
              <a:t>the heat of the weld zone reaches the flux, the flux melts and </a:t>
            </a:r>
            <a:r>
              <a:rPr lang="en-IN" sz="2800" dirty="0" smtClean="0"/>
              <a:t>out gasses</a:t>
            </a:r>
            <a:r>
              <a:rPr lang="en-IN" sz="2800" dirty="0" smtClean="0"/>
              <a:t>. The gases produced push the atmospheric gas back, preventing oxidation</a:t>
            </a:r>
            <a:endParaRPr lang="en-IN" sz="2800" dirty="0"/>
          </a:p>
        </p:txBody>
      </p:sp>
    </p:spTree>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333</TotalTime>
  <Words>1240</Words>
  <Application>Microsoft Office PowerPoint</Application>
  <PresentationFormat>Custom</PresentationFormat>
  <Paragraphs>143</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Droplet</vt:lpstr>
      <vt:lpstr>Slide 1</vt:lpstr>
      <vt:lpstr>Slide 2</vt:lpstr>
      <vt:lpstr>Slide 3</vt:lpstr>
      <vt:lpstr>Slide 4</vt:lpstr>
      <vt:lpstr> AC and DC welding</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EEE HOD</cp:lastModifiedBy>
  <cp:revision>43</cp:revision>
  <dcterms:created xsi:type="dcterms:W3CDTF">2016-04-12T05:24:45Z</dcterms:created>
  <dcterms:modified xsi:type="dcterms:W3CDTF">2020-02-11T04:58:19Z</dcterms:modified>
</cp:coreProperties>
</file>