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1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923CE-9CB3-43F7-A92D-D7619CC3439C}" type="datetimeFigureOut">
              <a:rPr lang="en-US" smtClean="0"/>
              <a:t>2/25/2020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FDBF5C-14E4-4124-B0EE-018092ABE17B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7E5A2-8453-45AF-85B7-D5E1D0D701F5}" type="slidenum">
              <a:rPr lang="en-IN" smtClean="0"/>
              <a:pPr/>
              <a:t>12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9.png"/><Relationship Id="rId10" Type="http://schemas.openxmlformats.org/officeDocument/2006/relationships/image" Target="../media/image17.jpeg"/><Relationship Id="rId4" Type="http://schemas.openxmlformats.org/officeDocument/2006/relationships/image" Target="../media/image8.png"/><Relationship Id="rId9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26" Type="http://schemas.openxmlformats.org/officeDocument/2006/relationships/image" Target="../media/image44.png"/><Relationship Id="rId3" Type="http://schemas.openxmlformats.org/officeDocument/2006/relationships/image" Target="../media/image8.png"/><Relationship Id="rId21" Type="http://schemas.openxmlformats.org/officeDocument/2006/relationships/image" Target="../media/image39.png"/><Relationship Id="rId34" Type="http://schemas.openxmlformats.org/officeDocument/2006/relationships/image" Target="../media/image52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5" Type="http://schemas.openxmlformats.org/officeDocument/2006/relationships/image" Target="../media/image43.png"/><Relationship Id="rId33" Type="http://schemas.openxmlformats.org/officeDocument/2006/relationships/image" Target="../media/image51.png"/><Relationship Id="rId2" Type="http://schemas.openxmlformats.org/officeDocument/2006/relationships/image" Target="../media/image12.png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29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9.png"/><Relationship Id="rId24" Type="http://schemas.openxmlformats.org/officeDocument/2006/relationships/image" Target="../media/image42.png"/><Relationship Id="rId32" Type="http://schemas.openxmlformats.org/officeDocument/2006/relationships/image" Target="../media/image50.png"/><Relationship Id="rId37" Type="http://schemas.openxmlformats.org/officeDocument/2006/relationships/image" Target="../media/image55.png"/><Relationship Id="rId5" Type="http://schemas.openxmlformats.org/officeDocument/2006/relationships/image" Target="../media/image13.pn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28" Type="http://schemas.openxmlformats.org/officeDocument/2006/relationships/image" Target="../media/image46.png"/><Relationship Id="rId36" Type="http://schemas.openxmlformats.org/officeDocument/2006/relationships/image" Target="../media/image54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31" Type="http://schemas.openxmlformats.org/officeDocument/2006/relationships/image" Target="../media/image49.png"/><Relationship Id="rId4" Type="http://schemas.openxmlformats.org/officeDocument/2006/relationships/image" Target="../media/image9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40.png"/><Relationship Id="rId27" Type="http://schemas.openxmlformats.org/officeDocument/2006/relationships/image" Target="../media/image45.png"/><Relationship Id="rId30" Type="http://schemas.openxmlformats.org/officeDocument/2006/relationships/image" Target="../media/image48.png"/><Relationship Id="rId35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8.png"/><Relationship Id="rId7" Type="http://schemas.openxmlformats.org/officeDocument/2006/relationships/image" Target="../media/image5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8.png"/><Relationship Id="rId7" Type="http://schemas.openxmlformats.org/officeDocument/2006/relationships/image" Target="../media/image5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6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048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2-STROKE ENGINE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5" name="Picture 3" descr="thisone_GJX_PakWheels(com)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295400"/>
            <a:ext cx="6896100" cy="4240213"/>
          </a:xfrm>
          <a:noFill/>
        </p:spPr>
      </p:pic>
      <p:pic>
        <p:nvPicPr>
          <p:cNvPr id="6" name="Picture 3" descr="thisone_GJX_PakWheels(com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43000" y="1295400"/>
            <a:ext cx="6691685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9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034796"/>
          </a:xfrm>
          <a:prstGeom prst="rect">
            <a:avLst/>
          </a:prstGeom>
        </p:spPr>
      </p:pic>
      <p:pic>
        <p:nvPicPr>
          <p:cNvPr id="10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1500" y="0"/>
            <a:ext cx="4762500" cy="630936"/>
          </a:xfrm>
          <a:prstGeom prst="rect">
            <a:avLst/>
          </a:prstGeom>
        </p:spPr>
      </p:pic>
      <p:pic>
        <p:nvPicPr>
          <p:cNvPr id="11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24823" cy="1020572"/>
          </a:xfrm>
          <a:prstGeom prst="rect">
            <a:avLst/>
          </a:prstGeom>
        </p:spPr>
      </p:pic>
      <p:pic>
        <p:nvPicPr>
          <p:cNvPr id="12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2324"/>
            <a:ext cx="9144000" cy="901827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457200" y="1202842"/>
            <a:ext cx="7161448" cy="76944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 algn="just">
              <a:lnSpc>
                <a:spcPct val="100000"/>
              </a:lnSpc>
            </a:pPr>
            <a:r>
              <a:rPr sz="5000" spc="10" dirty="0">
                <a:solidFill>
                  <a:srgbClr val="FF0000"/>
                </a:solidFill>
                <a:latin typeface="Calibri"/>
                <a:cs typeface="Calibri"/>
              </a:rPr>
              <a:t>What is Ignition System ???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472440" y="2189099"/>
            <a:ext cx="8390246" cy="55399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 algn="just">
              <a:lnSpc>
                <a:spcPct val="100000"/>
              </a:lnSpc>
            </a:pPr>
            <a:r>
              <a:rPr sz="2450" spc="10" dirty="0">
                <a:latin typeface="Wingdings"/>
                <a:cs typeface="Wingdings"/>
              </a:rPr>
              <a:t> </a:t>
            </a:r>
            <a:r>
              <a:rPr sz="3200" spc="10" dirty="0">
                <a:latin typeface="Constantia"/>
                <a:cs typeface="Constantia"/>
              </a:rPr>
              <a:t>T</a:t>
            </a:r>
            <a:r>
              <a:rPr sz="3600" spc="10" dirty="0">
                <a:latin typeface="Constantia"/>
                <a:cs typeface="Constantia"/>
              </a:rPr>
              <a:t>he </a:t>
            </a:r>
            <a:r>
              <a:rPr sz="3600" b="1" spc="10" dirty="0">
                <a:latin typeface="Arial"/>
                <a:cs typeface="Arial"/>
              </a:rPr>
              <a:t>system </a:t>
            </a:r>
            <a:r>
              <a:rPr sz="3600" spc="10" dirty="0">
                <a:latin typeface="Constantia"/>
                <a:cs typeface="Constantia"/>
              </a:rPr>
              <a:t>in an internal-combustion</a:t>
            </a:r>
            <a:endParaRPr sz="3600">
              <a:latin typeface="Constantia"/>
              <a:cs typeface="Constantia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987856" y="2737739"/>
            <a:ext cx="6147773" cy="55399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 algn="just">
              <a:lnSpc>
                <a:spcPct val="100000"/>
              </a:lnSpc>
            </a:pPr>
            <a:r>
              <a:rPr sz="3600" spc="10" dirty="0">
                <a:latin typeface="Constantia"/>
                <a:cs typeface="Constantia"/>
              </a:rPr>
              <a:t>engine that produces the spark</a:t>
            </a:r>
            <a:endParaRPr sz="3600">
              <a:latin typeface="Constantia"/>
              <a:cs typeface="Constantia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987856" y="3286150"/>
            <a:ext cx="7218964" cy="55399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 algn="just">
              <a:lnSpc>
                <a:spcPct val="100000"/>
              </a:lnSpc>
            </a:pPr>
            <a:r>
              <a:rPr sz="3600" spc="10" dirty="0">
                <a:latin typeface="Constantia"/>
                <a:cs typeface="Constantia"/>
              </a:rPr>
              <a:t>to </a:t>
            </a:r>
            <a:r>
              <a:rPr sz="3600" b="1" spc="10" dirty="0">
                <a:latin typeface="Arial"/>
                <a:cs typeface="Arial"/>
              </a:rPr>
              <a:t>ignite </a:t>
            </a:r>
            <a:r>
              <a:rPr sz="3600" spc="10" dirty="0">
                <a:latin typeface="Constantia"/>
                <a:cs typeface="Constantia"/>
              </a:rPr>
              <a:t>the mixture of fuel and air:</a:t>
            </a:r>
            <a:endParaRPr sz="3600">
              <a:latin typeface="Constantia"/>
              <a:cs typeface="Constantia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987856" y="3835273"/>
            <a:ext cx="6822637" cy="55399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 algn="just">
              <a:lnSpc>
                <a:spcPct val="100000"/>
              </a:lnSpc>
            </a:pPr>
            <a:r>
              <a:rPr sz="3600" spc="10" dirty="0">
                <a:latin typeface="Constantia"/>
                <a:cs typeface="Constantia"/>
              </a:rPr>
              <a:t>includes the battery, </a:t>
            </a:r>
            <a:r>
              <a:rPr sz="3600" b="1" spc="10" dirty="0">
                <a:latin typeface="Arial"/>
                <a:cs typeface="Arial"/>
              </a:rPr>
              <a:t>ignition </a:t>
            </a:r>
            <a:r>
              <a:rPr sz="3600" spc="10" dirty="0">
                <a:latin typeface="Constantia"/>
                <a:cs typeface="Constantia"/>
              </a:rPr>
              <a:t>coil,</a:t>
            </a:r>
            <a:endParaRPr sz="3600">
              <a:latin typeface="Constantia"/>
              <a:cs typeface="Constantia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987856" y="4383913"/>
            <a:ext cx="7782195" cy="55399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 algn="just">
              <a:lnSpc>
                <a:spcPct val="100000"/>
              </a:lnSpc>
            </a:pPr>
            <a:r>
              <a:rPr sz="3600" spc="10" dirty="0">
                <a:latin typeface="Constantia"/>
                <a:cs typeface="Constantia"/>
              </a:rPr>
              <a:t>distributor, spark plugs, and associated</a:t>
            </a:r>
            <a:endParaRPr sz="3600">
              <a:latin typeface="Constantia"/>
              <a:cs typeface="Constantia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987856" y="4932324"/>
            <a:ext cx="4068486" cy="55399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 algn="just">
              <a:lnSpc>
                <a:spcPct val="100000"/>
              </a:lnSpc>
            </a:pPr>
            <a:r>
              <a:rPr sz="3600" spc="10" dirty="0">
                <a:latin typeface="Constantia"/>
                <a:cs typeface="Constantia"/>
              </a:rPr>
              <a:t>switches and wiring.</a:t>
            </a:r>
            <a:endParaRPr sz="3600">
              <a:latin typeface="Constantia"/>
              <a:cs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4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034796"/>
          </a:xfrm>
          <a:prstGeom prst="rect">
            <a:avLst/>
          </a:prstGeom>
        </p:spPr>
      </p:pic>
      <p:pic>
        <p:nvPicPr>
          <p:cNvPr id="15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1500" y="0"/>
            <a:ext cx="4762500" cy="630936"/>
          </a:xfrm>
          <a:prstGeom prst="rect">
            <a:avLst/>
          </a:prstGeom>
        </p:spPr>
      </p:pic>
      <p:pic>
        <p:nvPicPr>
          <p:cNvPr id="16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24823" cy="1020572"/>
          </a:xfrm>
          <a:prstGeom prst="rect">
            <a:avLst/>
          </a:prstGeom>
        </p:spPr>
      </p:pic>
      <p:pic>
        <p:nvPicPr>
          <p:cNvPr id="17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2324"/>
            <a:ext cx="9144000" cy="901827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1851914" y="811989"/>
            <a:ext cx="5415447" cy="5663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000" b="1" spc="10" dirty="0">
                <a:solidFill>
                  <a:srgbClr val="FF0000"/>
                </a:solidFill>
                <a:latin typeface="Arial"/>
                <a:cs typeface="Arial"/>
              </a:rPr>
              <a:t>IGNITION FUNCTION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548640" y="2005690"/>
            <a:ext cx="8543044" cy="358251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just"/>
            <a:r>
              <a:rPr lang="en-IN" sz="2800" b="1" spc="10" dirty="0" smtClean="0">
                <a:solidFill>
                  <a:srgbClr val="0BD0D9"/>
                </a:solidFill>
                <a:latin typeface="Times New Roman" pitchFamily="18" charset="0"/>
                <a:cs typeface="Times New Roman" pitchFamily="18" charset="0"/>
              </a:rPr>
              <a:t> </a:t>
            </a:r>
            <a:r>
              <a:rPr sz="2600" b="1" spc="10" smtClean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  <a:t>Produces </a:t>
            </a:r>
            <a:r>
              <a:rPr sz="2600" b="1" spc="10" dirty="0">
                <a:latin typeface="Times New Roman" pitchFamily="18" charset="0"/>
                <a:cs typeface="Times New Roman" pitchFamily="18" charset="0"/>
              </a:rPr>
              <a:t>30,000 volt spark across </a:t>
            </a:r>
            <a:r>
              <a:rPr sz="2600" b="1" spc="10">
                <a:latin typeface="Times New Roman" pitchFamily="18" charset="0"/>
                <a:cs typeface="Times New Roman" pitchFamily="18" charset="0"/>
              </a:rPr>
              <a:t>spark </a:t>
            </a:r>
            <a:r>
              <a:rPr sz="2600" b="1" spc="10" smtClean="0">
                <a:latin typeface="Times New Roman" pitchFamily="18" charset="0"/>
                <a:cs typeface="Times New Roman" pitchFamily="18" charset="0"/>
              </a:rPr>
              <a:t>plug</a:t>
            </a:r>
            <a:endParaRPr lang="en-US" sz="2600" b="1" spc="1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lnSpc>
                <a:spcPct val="100000"/>
              </a:lnSpc>
            </a:pPr>
            <a:endParaRPr lang="en-US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lnSpc>
                <a:spcPct val="100000"/>
              </a:lnSpc>
            </a:pPr>
            <a:r>
              <a:rPr sz="2450" b="1" spc="10" smtClean="0">
                <a:solidFill>
                  <a:srgbClr val="0BD0D9"/>
                </a:solidFill>
                <a:latin typeface="Times New Roman" pitchFamily="18" charset="0"/>
                <a:cs typeface="Times New Roman" pitchFamily="18" charset="0"/>
              </a:rPr>
              <a:t></a:t>
            </a:r>
            <a:r>
              <a:rPr sz="2450" b="1" spc="10" dirty="0">
                <a:solidFill>
                  <a:srgbClr val="0BD0D9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sz="2600" b="1" spc="10" dirty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  <a:t>Distributes </a:t>
            </a:r>
            <a:r>
              <a:rPr sz="2600" b="1" spc="10" dirty="0">
                <a:latin typeface="Times New Roman" pitchFamily="18" charset="0"/>
                <a:cs typeface="Times New Roman" pitchFamily="18" charset="0"/>
              </a:rPr>
              <a:t>high voltage spark to each spark plug in</a:t>
            </a:r>
            <a:endParaRPr sz="2600" b="1">
              <a:latin typeface="Times New Roman" pitchFamily="18" charset="0"/>
              <a:cs typeface="Times New Roman" pitchFamily="18" charset="0"/>
            </a:endParaRPr>
          </a:p>
          <a:p>
            <a:pPr marL="274320" algn="just">
              <a:lnSpc>
                <a:spcPct val="100000"/>
              </a:lnSpc>
            </a:pPr>
            <a:r>
              <a:rPr sz="2600" b="1" spc="10">
                <a:latin typeface="Times New Roman" pitchFamily="18" charset="0"/>
                <a:cs typeface="Times New Roman" pitchFamily="18" charset="0"/>
              </a:rPr>
              <a:t>correct </a:t>
            </a:r>
            <a:r>
              <a:rPr sz="2600" b="1" spc="10" smtClean="0">
                <a:latin typeface="Times New Roman" pitchFamily="18" charset="0"/>
                <a:cs typeface="Times New Roman" pitchFamily="18" charset="0"/>
              </a:rPr>
              <a:t>sequence</a:t>
            </a:r>
            <a:endParaRPr lang="en-US" sz="2600" b="1" spc="1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algn="just">
              <a:lnSpc>
                <a:spcPct val="100000"/>
              </a:lnSpc>
            </a:pPr>
            <a:endParaRPr sz="2600" b="1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lnSpc>
                <a:spcPct val="100000"/>
              </a:lnSpc>
            </a:pPr>
            <a:r>
              <a:rPr sz="2360" b="1" spc="10" dirty="0">
                <a:solidFill>
                  <a:srgbClr val="0BD0D9"/>
                </a:solidFill>
                <a:latin typeface="Times New Roman" pitchFamily="18" charset="0"/>
                <a:cs typeface="Times New Roman" pitchFamily="18" charset="0"/>
              </a:rPr>
              <a:t> </a:t>
            </a:r>
            <a:r>
              <a:rPr sz="2510" b="1" spc="10" dirty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  <a:t>Times </a:t>
            </a:r>
            <a:r>
              <a:rPr sz="2510" b="1" spc="10" dirty="0">
                <a:latin typeface="Times New Roman" pitchFamily="18" charset="0"/>
                <a:cs typeface="Times New Roman" pitchFamily="18" charset="0"/>
              </a:rPr>
              <a:t>the spark so it occurs as piston is nearing top dead</a:t>
            </a:r>
            <a:endParaRPr sz="2500" b="1">
              <a:latin typeface="Times New Roman" pitchFamily="18" charset="0"/>
              <a:cs typeface="Times New Roman" pitchFamily="18" charset="0"/>
            </a:endParaRPr>
          </a:p>
          <a:p>
            <a:pPr marL="274320" algn="just">
              <a:lnSpc>
                <a:spcPct val="100000"/>
              </a:lnSpc>
            </a:pPr>
            <a:r>
              <a:rPr lang="en-IN" sz="2600" b="1" spc="1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sz="2600" b="1" spc="10" smtClean="0">
                <a:latin typeface="Times New Roman" pitchFamily="18" charset="0"/>
                <a:cs typeface="Times New Roman" pitchFamily="18" charset="0"/>
              </a:rPr>
              <a:t>enter</a:t>
            </a:r>
            <a:endParaRPr lang="en-US" sz="2600" b="1" spc="1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algn="just">
              <a:lnSpc>
                <a:spcPct val="100000"/>
              </a:lnSpc>
            </a:pPr>
            <a:endParaRPr sz="2600" b="1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lnSpc>
                <a:spcPct val="100000"/>
              </a:lnSpc>
            </a:pPr>
            <a:r>
              <a:rPr sz="2420" b="1" spc="10" dirty="0">
                <a:solidFill>
                  <a:srgbClr val="0BD0D9"/>
                </a:solidFill>
                <a:latin typeface="Times New Roman" pitchFamily="18" charset="0"/>
                <a:cs typeface="Times New Roman" pitchFamily="18" charset="0"/>
              </a:rPr>
              <a:t> </a:t>
            </a:r>
            <a:r>
              <a:rPr sz="2570" b="1" spc="10" dirty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  <a:t>Varies </a:t>
            </a:r>
            <a:r>
              <a:rPr sz="2570" b="1" spc="10" dirty="0">
                <a:latin typeface="Times New Roman" pitchFamily="18" charset="0"/>
                <a:cs typeface="Times New Roman" pitchFamily="18" charset="0"/>
              </a:rPr>
              <a:t>spark timing with load, speed, and other conditions</a:t>
            </a:r>
            <a:endParaRPr sz="25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9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034796"/>
          </a:xfrm>
          <a:prstGeom prst="rect">
            <a:avLst/>
          </a:prstGeom>
        </p:spPr>
      </p:pic>
      <p:pic>
        <p:nvPicPr>
          <p:cNvPr id="20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1500" y="0"/>
            <a:ext cx="4762500" cy="630936"/>
          </a:xfrm>
          <a:prstGeom prst="rect">
            <a:avLst/>
          </a:prstGeom>
        </p:spPr>
      </p:pic>
      <p:pic>
        <p:nvPicPr>
          <p:cNvPr id="21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24823" cy="1020572"/>
          </a:xfrm>
          <a:prstGeom prst="rect">
            <a:avLst/>
          </a:prstGeom>
        </p:spPr>
      </p:pic>
      <p:pic>
        <p:nvPicPr>
          <p:cNvPr id="22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2324"/>
            <a:ext cx="9144000" cy="901827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228600" y="539544"/>
            <a:ext cx="8763000" cy="1234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620" b="1" spc="10" dirty="0">
                <a:solidFill>
                  <a:srgbClr val="FF0000"/>
                </a:solidFill>
                <a:latin typeface="Arial"/>
                <a:cs typeface="Arial"/>
              </a:rPr>
              <a:t>BASIC IGNITION SYSTEM</a:t>
            </a:r>
            <a:endParaRPr sz="3600">
              <a:latin typeface="Arial"/>
              <a:cs typeface="Arial"/>
            </a:endParaRPr>
          </a:p>
          <a:p>
            <a:pPr marL="1490421">
              <a:lnSpc>
                <a:spcPct val="100000"/>
              </a:lnSpc>
            </a:pPr>
            <a:r>
              <a:rPr sz="4400" b="1" spc="10" dirty="0">
                <a:solidFill>
                  <a:srgbClr val="FF0000"/>
                </a:solidFill>
                <a:latin typeface="Arial"/>
                <a:cs typeface="Arial"/>
              </a:rPr>
              <a:t>COMPONENTS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777240" y="2508610"/>
            <a:ext cx="4380623" cy="281769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50" spc="10" dirty="0">
                <a:solidFill>
                  <a:srgbClr val="0BD0D9"/>
                </a:solidFill>
                <a:latin typeface="Wingdings 2"/>
                <a:cs typeface="Wingdings 2"/>
              </a:rPr>
              <a:t> </a:t>
            </a:r>
            <a:r>
              <a:rPr sz="2600" spc="10" dirty="0">
                <a:latin typeface="Times New Roman"/>
                <a:cs typeface="Times New Roman"/>
              </a:rPr>
              <a:t>BATTERY</a:t>
            </a:r>
            <a:endParaRPr sz="2600">
              <a:latin typeface="Times New Roman"/>
              <a:cs typeface="Times New Roman"/>
            </a:endParaRPr>
          </a:p>
          <a:p>
            <a:pPr marL="0">
              <a:lnSpc>
                <a:spcPct val="100000"/>
              </a:lnSpc>
            </a:pPr>
            <a:r>
              <a:rPr sz="2450" spc="10" dirty="0">
                <a:solidFill>
                  <a:srgbClr val="0BD0D9"/>
                </a:solidFill>
                <a:latin typeface="Wingdings 2"/>
                <a:cs typeface="Wingdings 2"/>
              </a:rPr>
              <a:t> </a:t>
            </a:r>
            <a:r>
              <a:rPr sz="2600" spc="10">
                <a:latin typeface="Times New Roman"/>
                <a:cs typeface="Times New Roman"/>
              </a:rPr>
              <a:t>IGNITION </a:t>
            </a:r>
            <a:r>
              <a:rPr sz="2600" spc="10" smtClean="0">
                <a:latin typeface="Times New Roman"/>
                <a:cs typeface="Times New Roman"/>
              </a:rPr>
              <a:t>SWITCH</a:t>
            </a:r>
            <a:endParaRPr lang="en-US" sz="2600" spc="10" dirty="0" smtClean="0">
              <a:latin typeface="Times New Roman"/>
              <a:cs typeface="Times New Roman"/>
            </a:endParaRPr>
          </a:p>
          <a:p>
            <a:r>
              <a:rPr lang="en-IN" sz="2800" spc="10" dirty="0" smtClean="0">
                <a:solidFill>
                  <a:srgbClr val="0BD0D9"/>
                </a:solidFill>
                <a:latin typeface="Wingdings 2"/>
                <a:cs typeface="Wingdings 2"/>
              </a:rPr>
              <a:t></a:t>
            </a:r>
            <a:r>
              <a:rPr lang="en-IN" sz="2600" spc="10" dirty="0" smtClean="0">
                <a:latin typeface="Times New Roman"/>
                <a:cs typeface="Times New Roman"/>
              </a:rPr>
              <a:t>    BALLAST RESISTOR </a:t>
            </a:r>
            <a:endParaRPr sz="2600">
              <a:latin typeface="Times New Roman"/>
              <a:cs typeface="Times New Roman"/>
            </a:endParaRPr>
          </a:p>
          <a:p>
            <a:pPr marL="0">
              <a:lnSpc>
                <a:spcPct val="100000"/>
              </a:lnSpc>
            </a:pPr>
            <a:r>
              <a:rPr sz="2450" spc="10" dirty="0">
                <a:solidFill>
                  <a:srgbClr val="0BD0D9"/>
                </a:solidFill>
                <a:latin typeface="Wingdings 2"/>
                <a:cs typeface="Wingdings 2"/>
              </a:rPr>
              <a:t> </a:t>
            </a:r>
            <a:r>
              <a:rPr sz="2600" spc="10" dirty="0">
                <a:latin typeface="Times New Roman"/>
                <a:cs typeface="Times New Roman"/>
              </a:rPr>
              <a:t>IGNITION COIL</a:t>
            </a:r>
            <a:endParaRPr sz="2600">
              <a:latin typeface="Times New Roman"/>
              <a:cs typeface="Times New Roman"/>
            </a:endParaRPr>
          </a:p>
          <a:p>
            <a:pPr marL="0">
              <a:lnSpc>
                <a:spcPct val="100000"/>
              </a:lnSpc>
            </a:pPr>
            <a:r>
              <a:rPr sz="2450" spc="10" dirty="0">
                <a:solidFill>
                  <a:srgbClr val="0BD0D9"/>
                </a:solidFill>
                <a:latin typeface="Wingdings 2"/>
                <a:cs typeface="Wingdings 2"/>
              </a:rPr>
              <a:t> </a:t>
            </a:r>
            <a:r>
              <a:rPr sz="2600" spc="10" dirty="0">
                <a:latin typeface="Times New Roman"/>
                <a:cs typeface="Times New Roman"/>
              </a:rPr>
              <a:t>SWITCHING DEVICE</a:t>
            </a:r>
            <a:endParaRPr sz="2600">
              <a:latin typeface="Times New Roman"/>
              <a:cs typeface="Times New Roman"/>
            </a:endParaRPr>
          </a:p>
          <a:p>
            <a:pPr marL="0">
              <a:lnSpc>
                <a:spcPct val="100000"/>
              </a:lnSpc>
            </a:pPr>
            <a:r>
              <a:rPr sz="2450" spc="10" dirty="0">
                <a:solidFill>
                  <a:srgbClr val="0BD0D9"/>
                </a:solidFill>
                <a:latin typeface="Wingdings 2"/>
                <a:cs typeface="Wingdings 2"/>
              </a:rPr>
              <a:t> </a:t>
            </a:r>
            <a:r>
              <a:rPr sz="2600" spc="10" dirty="0">
                <a:latin typeface="Times New Roman"/>
                <a:cs typeface="Times New Roman"/>
              </a:rPr>
              <a:t>SPARK PLUG</a:t>
            </a:r>
            <a:endParaRPr sz="2600">
              <a:latin typeface="Times New Roman"/>
              <a:cs typeface="Times New Roman"/>
            </a:endParaRPr>
          </a:p>
          <a:p>
            <a:pPr marL="0">
              <a:lnSpc>
                <a:spcPct val="100000"/>
              </a:lnSpc>
            </a:pPr>
            <a:r>
              <a:rPr sz="2360" spc="10" dirty="0">
                <a:solidFill>
                  <a:srgbClr val="0BD0D9"/>
                </a:solidFill>
                <a:latin typeface="Wingdings 2"/>
                <a:cs typeface="Wingdings 2"/>
              </a:rPr>
              <a:t> </a:t>
            </a:r>
            <a:r>
              <a:rPr sz="2510" spc="10" dirty="0">
                <a:latin typeface="Times New Roman"/>
                <a:cs typeface="Times New Roman"/>
              </a:rPr>
              <a:t>IGNITION SYSTEM WIRES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20482" name="AutoShape 2" descr="Image result for ballast resis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" name="Picture 9" descr="ballast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3200" y="0"/>
            <a:ext cx="1800225" cy="1454582"/>
          </a:xfrm>
          <a:prstGeom prst="rect">
            <a:avLst/>
          </a:prstGeom>
        </p:spPr>
      </p:pic>
      <p:sp>
        <p:nvSpPr>
          <p:cNvPr id="20484" name="AutoShape 4" descr="Image result for batte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2" name="Picture 11" descr="battery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05600" y="1676400"/>
            <a:ext cx="1636047" cy="1035050"/>
          </a:xfrm>
          <a:prstGeom prst="rect">
            <a:avLst/>
          </a:prstGeom>
        </p:spPr>
      </p:pic>
      <p:pic>
        <p:nvPicPr>
          <p:cNvPr id="13" name="Picture 12" descr="coil'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86637" y="2743200"/>
            <a:ext cx="1757363" cy="1757363"/>
          </a:xfrm>
          <a:prstGeom prst="rect">
            <a:avLst/>
          </a:prstGeom>
        </p:spPr>
      </p:pic>
      <p:pic>
        <p:nvPicPr>
          <p:cNvPr id="14" name="Picture 13" descr="ign switch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76800" y="2362200"/>
            <a:ext cx="1996737" cy="1328738"/>
          </a:xfrm>
          <a:prstGeom prst="rect">
            <a:avLst/>
          </a:prstGeom>
        </p:spPr>
      </p:pic>
      <p:pic>
        <p:nvPicPr>
          <p:cNvPr id="15" name="Picture 14" descr="SP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24400" y="3505200"/>
            <a:ext cx="2734063" cy="1471613"/>
          </a:xfrm>
          <a:prstGeom prst="rect">
            <a:avLst/>
          </a:prstGeom>
        </p:spPr>
      </p:pic>
      <p:pic>
        <p:nvPicPr>
          <p:cNvPr id="16" name="Picture 15" descr="WIRES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72200" y="4953000"/>
            <a:ext cx="2619375" cy="1743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24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034796"/>
          </a:xfrm>
          <a:prstGeom prst="rect">
            <a:avLst/>
          </a:prstGeom>
        </p:spPr>
      </p:pic>
      <p:pic>
        <p:nvPicPr>
          <p:cNvPr id="25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1500" y="0"/>
            <a:ext cx="4762500" cy="630936"/>
          </a:xfrm>
          <a:prstGeom prst="rect">
            <a:avLst/>
          </a:prstGeom>
        </p:spPr>
      </p:pic>
      <p:pic>
        <p:nvPicPr>
          <p:cNvPr id="26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24823" cy="1020572"/>
          </a:xfrm>
          <a:prstGeom prst="rect">
            <a:avLst/>
          </a:prstGeom>
        </p:spPr>
      </p:pic>
      <p:pic>
        <p:nvPicPr>
          <p:cNvPr id="27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2324"/>
            <a:ext cx="9144000" cy="901827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1039672" y="963216"/>
            <a:ext cx="7128940" cy="62418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400" b="1" spc="10" dirty="0">
                <a:solidFill>
                  <a:srgbClr val="FF0000"/>
                </a:solidFill>
                <a:latin typeface="Arial"/>
                <a:cs typeface="Arial"/>
              </a:rPr>
              <a:t>BASIC IGNITION SYSTEM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396240" y="2011396"/>
            <a:ext cx="4002075" cy="38074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60" spc="10" dirty="0">
                <a:solidFill>
                  <a:srgbClr val="0BD0D9"/>
                </a:solidFill>
                <a:latin typeface="Wingdings 2"/>
                <a:cs typeface="Wingdings 2"/>
              </a:rPr>
              <a:t> </a:t>
            </a:r>
            <a:r>
              <a:rPr sz="2410" spc="10" dirty="0">
                <a:latin typeface="Times New Roman"/>
                <a:cs typeface="Times New Roman"/>
              </a:rPr>
              <a:t>Battery supplies power to</a:t>
            </a:r>
            <a:endParaRPr sz="2400">
              <a:latin typeface="Times New Roman"/>
              <a:cs typeface="Times New Roman"/>
            </a:endParaRPr>
          </a:p>
          <a:p>
            <a:pPr marL="274319">
              <a:lnSpc>
                <a:spcPct val="100000"/>
              </a:lnSpc>
            </a:pPr>
            <a:r>
              <a:rPr sz="2800" spc="10" dirty="0">
                <a:latin typeface="Times New Roman"/>
                <a:cs typeface="Times New Roman"/>
              </a:rPr>
              <a:t>entire system</a:t>
            </a:r>
            <a:endParaRPr sz="2800">
              <a:latin typeface="Times New Roman"/>
              <a:cs typeface="Times New Roman"/>
            </a:endParaRPr>
          </a:p>
          <a:p>
            <a:pPr marL="0">
              <a:lnSpc>
                <a:spcPct val="100000"/>
              </a:lnSpc>
            </a:pPr>
            <a:r>
              <a:rPr sz="2650" spc="10" dirty="0">
                <a:solidFill>
                  <a:srgbClr val="0BD0D9"/>
                </a:solidFill>
                <a:latin typeface="Wingdings 2"/>
                <a:cs typeface="Wingdings 2"/>
              </a:rPr>
              <a:t> </a:t>
            </a:r>
            <a:r>
              <a:rPr sz="2800" spc="10" dirty="0">
                <a:latin typeface="Times New Roman"/>
                <a:cs typeface="Times New Roman"/>
              </a:rPr>
              <a:t>Ignition Switch turns</a:t>
            </a:r>
            <a:endParaRPr sz="2800">
              <a:latin typeface="Times New Roman"/>
              <a:cs typeface="Times New Roman"/>
            </a:endParaRPr>
          </a:p>
          <a:p>
            <a:pPr marL="274319">
              <a:lnSpc>
                <a:spcPct val="100000"/>
              </a:lnSpc>
            </a:pPr>
            <a:r>
              <a:rPr sz="2800" spc="10" dirty="0">
                <a:latin typeface="Times New Roman"/>
                <a:cs typeface="Times New Roman"/>
              </a:rPr>
              <a:t>engine on or off</a:t>
            </a:r>
            <a:endParaRPr sz="2800">
              <a:latin typeface="Times New Roman"/>
              <a:cs typeface="Times New Roman"/>
            </a:endParaRPr>
          </a:p>
          <a:p>
            <a:pPr marL="0">
              <a:lnSpc>
                <a:spcPct val="100000"/>
              </a:lnSpc>
            </a:pPr>
            <a:r>
              <a:rPr sz="2650" spc="10" dirty="0">
                <a:solidFill>
                  <a:srgbClr val="0BD0D9"/>
                </a:solidFill>
                <a:latin typeface="Wingdings 2"/>
                <a:cs typeface="Wingdings 2"/>
              </a:rPr>
              <a:t> </a:t>
            </a:r>
            <a:r>
              <a:rPr sz="2800" spc="10" dirty="0">
                <a:latin typeface="Times New Roman"/>
                <a:cs typeface="Times New Roman"/>
              </a:rPr>
              <a:t>Coil transforms volts</a:t>
            </a:r>
            <a:endParaRPr sz="2800">
              <a:latin typeface="Times New Roman"/>
              <a:cs typeface="Times New Roman"/>
            </a:endParaRPr>
          </a:p>
          <a:p>
            <a:pPr marL="0">
              <a:lnSpc>
                <a:spcPct val="100000"/>
              </a:lnSpc>
            </a:pPr>
            <a:r>
              <a:rPr sz="2260" spc="10" dirty="0">
                <a:solidFill>
                  <a:srgbClr val="0BD0D9"/>
                </a:solidFill>
                <a:latin typeface="Wingdings 2"/>
                <a:cs typeface="Wingdings 2"/>
              </a:rPr>
              <a:t> </a:t>
            </a:r>
            <a:r>
              <a:rPr sz="2410" spc="10" dirty="0">
                <a:latin typeface="Times New Roman"/>
                <a:cs typeface="Times New Roman"/>
              </a:rPr>
              <a:t>Switching device triggers</a:t>
            </a:r>
            <a:endParaRPr sz="2400">
              <a:latin typeface="Times New Roman"/>
              <a:cs typeface="Times New Roman"/>
            </a:endParaRPr>
          </a:p>
          <a:p>
            <a:pPr marL="274319">
              <a:lnSpc>
                <a:spcPct val="100000"/>
              </a:lnSpc>
            </a:pPr>
            <a:r>
              <a:rPr sz="2800" spc="10" dirty="0">
                <a:latin typeface="Times New Roman"/>
                <a:cs typeface="Times New Roman"/>
              </a:rPr>
              <a:t>ignition coil</a:t>
            </a:r>
            <a:endParaRPr sz="2800">
              <a:latin typeface="Times New Roman"/>
              <a:cs typeface="Times New Roman"/>
            </a:endParaRPr>
          </a:p>
          <a:p>
            <a:pPr marL="0">
              <a:lnSpc>
                <a:spcPct val="100000"/>
              </a:lnSpc>
            </a:pPr>
            <a:r>
              <a:rPr sz="2650" spc="10" dirty="0">
                <a:solidFill>
                  <a:srgbClr val="0BD0D9"/>
                </a:solidFill>
                <a:latin typeface="Wingdings 2"/>
                <a:cs typeface="Wingdings 2"/>
              </a:rPr>
              <a:t> </a:t>
            </a:r>
            <a:r>
              <a:rPr sz="2800" spc="10" dirty="0">
                <a:latin typeface="Times New Roman"/>
                <a:cs typeface="Times New Roman"/>
              </a:rPr>
              <a:t>Spark Plug and wires</a:t>
            </a:r>
            <a:endParaRPr sz="2800">
              <a:latin typeface="Times New Roman"/>
              <a:cs typeface="Times New Roman"/>
            </a:endParaRPr>
          </a:p>
          <a:p>
            <a:pPr marL="274319">
              <a:lnSpc>
                <a:spcPct val="100000"/>
              </a:lnSpc>
            </a:pPr>
            <a:r>
              <a:rPr sz="2800" spc="10" dirty="0">
                <a:latin typeface="Times New Roman"/>
                <a:cs typeface="Times New Roman"/>
              </a:rPr>
              <a:t>distribute spark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28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057400"/>
            <a:ext cx="4038600" cy="3810000"/>
          </a:xfrm>
          <a:prstGeom prst="rect">
            <a:avLst/>
          </a:prstGeom>
        </p:spPr>
      </p:pic>
      <p:sp>
        <p:nvSpPr>
          <p:cNvPr id="4" name="object 1"/>
          <p:cNvSpPr/>
          <p:nvPr/>
        </p:nvSpPr>
        <p:spPr>
          <a:xfrm>
            <a:off x="4572000" y="1981200"/>
            <a:ext cx="4191000" cy="3962400"/>
          </a:xfrm>
          <a:custGeom>
            <a:avLst/>
            <a:gdLst/>
            <a:ahLst/>
            <a:cxnLst/>
            <a:rect l="l" t="t" r="r" b="b"/>
            <a:pathLst>
              <a:path w="4191000" h="3962400">
                <a:moveTo>
                  <a:pt x="38100" y="3924300"/>
                </a:moveTo>
                <a:lnTo>
                  <a:pt x="38100" y="38100"/>
                </a:lnTo>
                <a:lnTo>
                  <a:pt x="4152900" y="38100"/>
                </a:lnTo>
                <a:lnTo>
                  <a:pt x="4152900" y="3924300"/>
                </a:lnTo>
                <a:lnTo>
                  <a:pt x="38100" y="3924300"/>
                </a:lnTo>
                <a:close/>
              </a:path>
            </a:pathLst>
          </a:custGeom>
          <a:ln w="76200">
            <a:solidFill>
              <a:srgbClr val="0F6FC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0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034796"/>
          </a:xfrm>
          <a:prstGeom prst="rect">
            <a:avLst/>
          </a:prstGeom>
        </p:spPr>
      </p:pic>
      <p:pic>
        <p:nvPicPr>
          <p:cNvPr id="31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1500" y="0"/>
            <a:ext cx="4762500" cy="630936"/>
          </a:xfrm>
          <a:prstGeom prst="rect">
            <a:avLst/>
          </a:prstGeom>
        </p:spPr>
      </p:pic>
      <p:pic>
        <p:nvPicPr>
          <p:cNvPr id="32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24823" cy="1020572"/>
          </a:xfrm>
          <a:prstGeom prst="rect">
            <a:avLst/>
          </a:prstGeom>
        </p:spPr>
      </p:pic>
      <p:pic>
        <p:nvPicPr>
          <p:cNvPr id="33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2324"/>
            <a:ext cx="9144000" cy="901827"/>
          </a:xfrm>
          <a:prstGeom prst="rect">
            <a:avLst/>
          </a:prstGeom>
        </p:spPr>
      </p:pic>
      <p:sp>
        <p:nvSpPr>
          <p:cNvPr id="3" name="text 1"/>
          <p:cNvSpPr txBox="1"/>
          <p:nvPr/>
        </p:nvSpPr>
        <p:spPr>
          <a:xfrm>
            <a:off x="2435606" y="887016"/>
            <a:ext cx="4410703" cy="62418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400" b="1" spc="10" dirty="0">
                <a:solidFill>
                  <a:srgbClr val="FF0000"/>
                </a:solidFill>
                <a:latin typeface="Arial"/>
                <a:cs typeface="Arial"/>
              </a:rPr>
              <a:t>IGNITION COIL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777240" y="2074576"/>
            <a:ext cx="2259589" cy="3736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10" spc="10" dirty="0">
                <a:solidFill>
                  <a:srgbClr val="0BD0D9"/>
                </a:solidFill>
                <a:latin typeface="Wingdings 2"/>
                <a:cs typeface="Wingdings 2"/>
              </a:rPr>
              <a:t> </a:t>
            </a:r>
            <a:r>
              <a:rPr sz="2560" spc="10" dirty="0">
                <a:latin typeface="Constantia"/>
                <a:cs typeface="Constantia"/>
              </a:rPr>
              <a:t>Transformer</a:t>
            </a:r>
            <a:endParaRPr sz="2500">
              <a:latin typeface="Constantia"/>
              <a:cs typeface="Constantia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777240" y="2586640"/>
            <a:ext cx="3067423" cy="3736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500" spc="10" dirty="0">
                <a:solidFill>
                  <a:srgbClr val="0BD0D9"/>
                </a:solidFill>
                <a:latin typeface="Wingdings 2"/>
                <a:cs typeface="Wingdings 2"/>
              </a:rPr>
              <a:t> </a:t>
            </a:r>
            <a:r>
              <a:rPr sz="2650" spc="10" dirty="0">
                <a:latin typeface="Constantia"/>
                <a:cs typeface="Constantia"/>
              </a:rPr>
              <a:t>2 sets of windings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170736" y="3095878"/>
            <a:ext cx="2643784" cy="30449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30" spc="10" dirty="0">
                <a:solidFill>
                  <a:srgbClr val="0F6FC6"/>
                </a:solidFill>
                <a:latin typeface="Wingdings 2"/>
                <a:cs typeface="Wingdings 2"/>
              </a:rPr>
              <a:t> </a:t>
            </a:r>
            <a:r>
              <a:rPr sz="2280" spc="10" dirty="0">
                <a:latin typeface="Constantia"/>
                <a:cs typeface="Constantia"/>
              </a:rPr>
              <a:t>Primary windings</a:t>
            </a:r>
            <a:endParaRPr sz="2200">
              <a:latin typeface="Constantia"/>
              <a:cs typeface="Constantia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170736" y="3534562"/>
            <a:ext cx="2952201" cy="3047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30" spc="10" dirty="0">
                <a:solidFill>
                  <a:srgbClr val="0F6FC6"/>
                </a:solidFill>
                <a:latin typeface="Wingdings 2"/>
                <a:cs typeface="Wingdings 2"/>
              </a:rPr>
              <a:t> </a:t>
            </a:r>
            <a:r>
              <a:rPr sz="2280" spc="10" dirty="0">
                <a:latin typeface="Constantia"/>
                <a:cs typeface="Constantia"/>
              </a:rPr>
              <a:t>Secondary windings</a:t>
            </a:r>
            <a:endParaRPr sz="2200">
              <a:latin typeface="Constantia"/>
              <a:cs typeface="Constantia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777240" y="3976782"/>
            <a:ext cx="1739379" cy="3736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350" spc="10" dirty="0">
                <a:solidFill>
                  <a:srgbClr val="0BD0D9"/>
                </a:solidFill>
                <a:latin typeface="Wingdings 2"/>
                <a:cs typeface="Wingdings 2"/>
              </a:rPr>
              <a:t> </a:t>
            </a:r>
            <a:r>
              <a:rPr sz="2500" spc="10" dirty="0">
                <a:latin typeface="Constantia"/>
                <a:cs typeface="Constantia"/>
              </a:rPr>
              <a:t>Iron core</a:t>
            </a:r>
            <a:endParaRPr sz="2500">
              <a:latin typeface="Constantia"/>
              <a:cs typeface="Constantia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777240" y="4488846"/>
            <a:ext cx="3268051" cy="80042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60" spc="10" dirty="0">
                <a:solidFill>
                  <a:srgbClr val="0BD0D9"/>
                </a:solidFill>
                <a:latin typeface="Wingdings 2"/>
                <a:cs typeface="Wingdings 2"/>
              </a:rPr>
              <a:t> </a:t>
            </a:r>
            <a:r>
              <a:rPr sz="2410" spc="10" dirty="0">
                <a:latin typeface="Constantia"/>
                <a:cs typeface="Constantia"/>
              </a:rPr>
              <a:t>Produces magnetic</a:t>
            </a:r>
            <a:endParaRPr sz="2400">
              <a:latin typeface="Constantia"/>
              <a:cs typeface="Constantia"/>
            </a:endParaRPr>
          </a:p>
          <a:p>
            <a:pPr marL="274624">
              <a:lnSpc>
                <a:spcPct val="100000"/>
              </a:lnSpc>
            </a:pPr>
            <a:r>
              <a:rPr sz="2800" spc="10" dirty="0">
                <a:latin typeface="Constantia"/>
                <a:cs typeface="Constantia"/>
              </a:rPr>
              <a:t>field</a:t>
            </a:r>
            <a:endParaRPr sz="2800">
              <a:latin typeface="Constantia"/>
              <a:cs typeface="Constantia"/>
            </a:endParaRPr>
          </a:p>
        </p:txBody>
      </p:sp>
      <p:pic>
        <p:nvPicPr>
          <p:cNvPr id="34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7199" y="2209800"/>
            <a:ext cx="4343401" cy="36576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4165092" y="2107692"/>
            <a:ext cx="4547616" cy="3861816"/>
          </a:xfrm>
          <a:custGeom>
            <a:avLst/>
            <a:gdLst/>
            <a:ahLst/>
            <a:cxnLst/>
            <a:rect l="l" t="t" r="r" b="b"/>
            <a:pathLst>
              <a:path w="4547616" h="3861816">
                <a:moveTo>
                  <a:pt x="51054" y="3810762"/>
                </a:moveTo>
                <a:lnTo>
                  <a:pt x="51054" y="51054"/>
                </a:lnTo>
                <a:lnTo>
                  <a:pt x="4496562" y="51054"/>
                </a:lnTo>
                <a:lnTo>
                  <a:pt x="4496562" y="3810762"/>
                </a:lnTo>
                <a:lnTo>
                  <a:pt x="51054" y="3810762"/>
                </a:lnTo>
                <a:close/>
              </a:path>
            </a:pathLst>
          </a:custGeom>
          <a:ln w="102108">
            <a:solidFill>
              <a:srgbClr val="04617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6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034796"/>
          </a:xfrm>
          <a:prstGeom prst="rect">
            <a:avLst/>
          </a:prstGeom>
        </p:spPr>
      </p:pic>
      <p:pic>
        <p:nvPicPr>
          <p:cNvPr id="37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1500" y="0"/>
            <a:ext cx="4762500" cy="630936"/>
          </a:xfrm>
          <a:prstGeom prst="rect">
            <a:avLst/>
          </a:prstGeom>
        </p:spPr>
      </p:pic>
      <p:pic>
        <p:nvPicPr>
          <p:cNvPr id="38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24823" cy="1020572"/>
          </a:xfrm>
          <a:prstGeom prst="rect">
            <a:avLst/>
          </a:prstGeom>
        </p:spPr>
      </p:pic>
      <p:pic>
        <p:nvPicPr>
          <p:cNvPr id="39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2324"/>
            <a:ext cx="9144000" cy="901827"/>
          </a:xfrm>
          <a:prstGeom prst="rect">
            <a:avLst/>
          </a:prstGeom>
        </p:spPr>
      </p:pic>
      <p:pic>
        <p:nvPicPr>
          <p:cNvPr id="40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762000"/>
            <a:ext cx="6934200" cy="5410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09600" y="1"/>
            <a:ext cx="9144000" cy="6857999"/>
          </a:xfrm>
          <a:prstGeom prst="rect">
            <a:avLst/>
          </a:prstGeom>
        </p:spPr>
      </p:pic>
      <p:pic>
        <p:nvPicPr>
          <p:cNvPr id="42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034796"/>
          </a:xfrm>
          <a:prstGeom prst="rect">
            <a:avLst/>
          </a:prstGeom>
        </p:spPr>
      </p:pic>
      <p:pic>
        <p:nvPicPr>
          <p:cNvPr id="43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1500" y="0"/>
            <a:ext cx="4762500" cy="630936"/>
          </a:xfrm>
          <a:prstGeom prst="rect">
            <a:avLst/>
          </a:prstGeom>
        </p:spPr>
      </p:pic>
      <p:pic>
        <p:nvPicPr>
          <p:cNvPr id="44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24823" cy="1020572"/>
          </a:xfrm>
          <a:prstGeom prst="rect">
            <a:avLst/>
          </a:prstGeom>
        </p:spPr>
      </p:pic>
      <p:pic>
        <p:nvPicPr>
          <p:cNvPr id="45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2324"/>
            <a:ext cx="9144000" cy="901827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1035100" y="905304"/>
            <a:ext cx="7212277" cy="62418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400" b="1" spc="10" dirty="0">
                <a:solidFill>
                  <a:srgbClr val="FF0000"/>
                </a:solidFill>
                <a:latin typeface="Arial"/>
                <a:cs typeface="Arial"/>
              </a:rPr>
              <a:t>IGNITION SYSTEM TYPES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1234744" y="2348590"/>
            <a:ext cx="3519054" cy="36609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360" spc="10" dirty="0">
                <a:latin typeface="Wingdings 2"/>
                <a:cs typeface="Wingdings 2"/>
              </a:rPr>
              <a:t> </a:t>
            </a:r>
            <a:r>
              <a:rPr sz="2510" spc="10" dirty="0">
                <a:latin typeface="Times New Roman"/>
                <a:cs typeface="Times New Roman"/>
              </a:rPr>
              <a:t>Battery ignition system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234744" y="2831698"/>
            <a:ext cx="4495676" cy="84164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50" spc="10" dirty="0">
                <a:latin typeface="Wingdings 2"/>
                <a:cs typeface="Wingdings 2"/>
              </a:rPr>
              <a:t> </a:t>
            </a:r>
            <a:r>
              <a:rPr sz="2600" spc="10" dirty="0">
                <a:latin typeface="Times New Roman"/>
                <a:cs typeface="Times New Roman"/>
              </a:rPr>
              <a:t>Magneto ignition system</a:t>
            </a:r>
            <a:endParaRPr sz="2600">
              <a:latin typeface="Times New Roman"/>
              <a:cs typeface="Times New Roman"/>
            </a:endParaRPr>
          </a:p>
          <a:p>
            <a:pPr marL="0">
              <a:lnSpc>
                <a:spcPct val="100000"/>
              </a:lnSpc>
            </a:pPr>
            <a:r>
              <a:rPr sz="2270" spc="10" dirty="0">
                <a:latin typeface="Wingdings 2"/>
                <a:cs typeface="Wingdings 2"/>
              </a:rPr>
              <a:t> </a:t>
            </a:r>
            <a:r>
              <a:rPr sz="2420" spc="10" dirty="0">
                <a:latin typeface="Times New Roman"/>
                <a:cs typeface="Times New Roman"/>
              </a:rPr>
              <a:t>Distributor less ignition system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7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034796"/>
          </a:xfrm>
          <a:prstGeom prst="rect">
            <a:avLst/>
          </a:prstGeom>
        </p:spPr>
      </p:pic>
      <p:pic>
        <p:nvPicPr>
          <p:cNvPr id="48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1500" y="0"/>
            <a:ext cx="4762500" cy="630936"/>
          </a:xfrm>
          <a:prstGeom prst="rect">
            <a:avLst/>
          </a:prstGeom>
        </p:spPr>
      </p:pic>
      <p:pic>
        <p:nvPicPr>
          <p:cNvPr id="49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24823" cy="1020572"/>
          </a:xfrm>
          <a:prstGeom prst="rect">
            <a:avLst/>
          </a:prstGeom>
        </p:spPr>
      </p:pic>
      <p:pic>
        <p:nvPicPr>
          <p:cNvPr id="50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2324"/>
            <a:ext cx="9144000" cy="901827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1061008" y="717501"/>
            <a:ext cx="7302811" cy="5663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000" b="1" spc="10" dirty="0">
                <a:solidFill>
                  <a:srgbClr val="FF0000"/>
                </a:solidFill>
                <a:latin typeface="Arial"/>
                <a:cs typeface="Arial"/>
              </a:rPr>
              <a:t>BATTERY IGNITION SYSTEM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548640" y="1965414"/>
            <a:ext cx="8005625" cy="329924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20" spc="10" dirty="0">
                <a:latin typeface="Wingdings"/>
                <a:cs typeface="Wingdings"/>
              </a:rPr>
              <a:t> </a:t>
            </a:r>
            <a:r>
              <a:rPr sz="2570" spc="10" dirty="0">
                <a:latin typeface="Times New Roman"/>
                <a:cs typeface="Times New Roman"/>
              </a:rPr>
              <a:t>A battery ignition system has a 6- or 12-volt battery</a:t>
            </a:r>
            <a:endParaRPr sz="2500">
              <a:latin typeface="Times New Roman"/>
              <a:cs typeface="Times New Roman"/>
            </a:endParaRPr>
          </a:p>
          <a:p>
            <a:pPr marL="515416">
              <a:lnSpc>
                <a:spcPct val="100000"/>
              </a:lnSpc>
            </a:pPr>
            <a:r>
              <a:rPr sz="2600" spc="10" dirty="0">
                <a:latin typeface="Times New Roman"/>
                <a:cs typeface="Times New Roman"/>
              </a:rPr>
              <a:t>charged by an engine-driven generator to supply</a:t>
            </a:r>
            <a:endParaRPr sz="2600">
              <a:latin typeface="Times New Roman"/>
              <a:cs typeface="Times New Roman"/>
            </a:endParaRPr>
          </a:p>
          <a:p>
            <a:pPr marL="515416">
              <a:lnSpc>
                <a:spcPct val="100000"/>
              </a:lnSpc>
            </a:pPr>
            <a:r>
              <a:rPr sz="2600" spc="10" dirty="0">
                <a:latin typeface="Times New Roman"/>
                <a:cs typeface="Times New Roman"/>
              </a:rPr>
              <a:t>electricity, an ignition coil to increase the voltage, a</a:t>
            </a:r>
            <a:endParaRPr sz="2600">
              <a:latin typeface="Times New Roman"/>
              <a:cs typeface="Times New Roman"/>
            </a:endParaRPr>
          </a:p>
          <a:p>
            <a:pPr marL="515416">
              <a:lnSpc>
                <a:spcPct val="100000"/>
              </a:lnSpc>
            </a:pPr>
            <a:r>
              <a:rPr sz="2570" spc="10" dirty="0">
                <a:latin typeface="Times New Roman"/>
                <a:cs typeface="Times New Roman"/>
              </a:rPr>
              <a:t>device to interrupt current from the coil, a distributor to</a:t>
            </a:r>
            <a:endParaRPr sz="2500">
              <a:latin typeface="Times New Roman"/>
              <a:cs typeface="Times New Roman"/>
            </a:endParaRPr>
          </a:p>
          <a:p>
            <a:pPr marL="515416">
              <a:lnSpc>
                <a:spcPct val="100000"/>
              </a:lnSpc>
            </a:pPr>
            <a:r>
              <a:rPr sz="2600" spc="10" dirty="0">
                <a:latin typeface="Times New Roman"/>
                <a:cs typeface="Times New Roman"/>
              </a:rPr>
              <a:t>direct current to the correct cylinder, and a spark plug</a:t>
            </a:r>
            <a:endParaRPr sz="2600">
              <a:latin typeface="Times New Roman"/>
              <a:cs typeface="Times New Roman"/>
            </a:endParaRPr>
          </a:p>
          <a:p>
            <a:pPr marL="515416">
              <a:lnSpc>
                <a:spcPct val="100000"/>
              </a:lnSpc>
            </a:pPr>
            <a:r>
              <a:rPr sz="2600" spc="10" dirty="0">
                <a:latin typeface="Times New Roman"/>
                <a:cs typeface="Times New Roman"/>
              </a:rPr>
              <a:t>projecting into each cylinder.</a:t>
            </a:r>
            <a:endParaRPr sz="2600">
              <a:latin typeface="Times New Roman"/>
              <a:cs typeface="Times New Roman"/>
            </a:endParaRPr>
          </a:p>
          <a:p>
            <a:pPr marL="0">
              <a:lnSpc>
                <a:spcPct val="100000"/>
              </a:lnSpc>
            </a:pPr>
            <a:r>
              <a:rPr sz="2450" spc="10" dirty="0">
                <a:latin typeface="Wingdings"/>
                <a:cs typeface="Wingdings"/>
              </a:rPr>
              <a:t> </a:t>
            </a:r>
            <a:r>
              <a:rPr sz="2600" spc="10" dirty="0">
                <a:latin typeface="Times New Roman"/>
                <a:cs typeface="Times New Roman"/>
              </a:rPr>
              <a:t>Current goes from the battery through the primary</a:t>
            </a:r>
            <a:endParaRPr sz="2600">
              <a:latin typeface="Times New Roman"/>
              <a:cs typeface="Times New Roman"/>
            </a:endParaRPr>
          </a:p>
          <a:p>
            <a:pPr marL="515416">
              <a:lnSpc>
                <a:spcPct val="100000"/>
              </a:lnSpc>
            </a:pPr>
            <a:r>
              <a:rPr sz="2570" spc="10" dirty="0">
                <a:latin typeface="Times New Roman"/>
                <a:cs typeface="Times New Roman"/>
              </a:rPr>
              <a:t>winding of the coil, through the interrupting device, and</a:t>
            </a:r>
            <a:endParaRPr sz="2500">
              <a:latin typeface="Times New Roman"/>
              <a:cs typeface="Times New Roman"/>
            </a:endParaRPr>
          </a:p>
          <a:p>
            <a:pPr marL="515416">
              <a:lnSpc>
                <a:spcPct val="100000"/>
              </a:lnSpc>
            </a:pPr>
            <a:r>
              <a:rPr sz="2600" spc="10" dirty="0">
                <a:latin typeface="Times New Roman"/>
                <a:cs typeface="Times New Roman"/>
              </a:rPr>
              <a:t>back to the battery.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52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034796"/>
          </a:xfrm>
          <a:prstGeom prst="rect">
            <a:avLst/>
          </a:prstGeom>
        </p:spPr>
      </p:pic>
      <p:pic>
        <p:nvPicPr>
          <p:cNvPr id="53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1500" y="0"/>
            <a:ext cx="4762500" cy="630936"/>
          </a:xfrm>
          <a:prstGeom prst="rect">
            <a:avLst/>
          </a:prstGeom>
        </p:spPr>
      </p:pic>
      <p:pic>
        <p:nvPicPr>
          <p:cNvPr id="54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24823" cy="1020572"/>
          </a:xfrm>
          <a:prstGeom prst="rect">
            <a:avLst/>
          </a:prstGeom>
        </p:spPr>
      </p:pic>
      <p:pic>
        <p:nvPicPr>
          <p:cNvPr id="55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2324"/>
            <a:ext cx="9144000" cy="901827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789432" y="671809"/>
            <a:ext cx="7977139" cy="116619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570" spc="10" dirty="0">
                <a:latin typeface="Constantia"/>
                <a:cs typeface="Constantia"/>
              </a:rPr>
              <a:t>T</a:t>
            </a:r>
            <a:r>
              <a:rPr sz="2570" spc="10" dirty="0">
                <a:latin typeface="Times New Roman"/>
                <a:cs typeface="Times New Roman"/>
              </a:rPr>
              <a:t>he primary circuit consist of the battery, ammeter, ignition</a:t>
            </a:r>
            <a:endParaRPr sz="2500">
              <a:latin typeface="Times New Roman"/>
              <a:cs typeface="Times New Roman"/>
            </a:endParaRPr>
          </a:p>
          <a:p>
            <a:pPr marL="33528">
              <a:lnSpc>
                <a:spcPct val="100000"/>
              </a:lnSpc>
            </a:pPr>
            <a:r>
              <a:rPr sz="2570" spc="10" dirty="0">
                <a:latin typeface="Times New Roman"/>
                <a:cs typeface="Times New Roman"/>
              </a:rPr>
              <a:t>switch, primary coil winding, capacitor, and breaker points.</a:t>
            </a:r>
            <a:endParaRPr sz="2500">
              <a:latin typeface="Times New Roman"/>
              <a:cs typeface="Times New Roman"/>
            </a:endParaRPr>
          </a:p>
          <a:p>
            <a:pPr marL="33528">
              <a:lnSpc>
                <a:spcPct val="100000"/>
              </a:lnSpc>
            </a:pPr>
            <a:r>
              <a:rPr sz="2600" spc="10" dirty="0">
                <a:latin typeface="Times New Roman"/>
                <a:cs typeface="Times New Roman"/>
              </a:rPr>
              <a:t>The function of these components are :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548640" y="2423266"/>
            <a:ext cx="7749763" cy="345735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50" spc="10" dirty="0">
                <a:latin typeface="Wingdings"/>
                <a:cs typeface="Wingdings"/>
              </a:rPr>
              <a:t> </a:t>
            </a:r>
            <a:r>
              <a:rPr sz="2600" spc="10" dirty="0">
                <a:latin typeface="Times New Roman"/>
                <a:cs typeface="Times New Roman"/>
              </a:rPr>
              <a:t>Battery –  Provides the power to run the system</a:t>
            </a:r>
            <a:endParaRPr sz="2600">
              <a:latin typeface="Times New Roman"/>
              <a:cs typeface="Times New Roman"/>
            </a:endParaRPr>
          </a:p>
          <a:p>
            <a:pPr marL="0">
              <a:lnSpc>
                <a:spcPct val="100000"/>
              </a:lnSpc>
            </a:pPr>
            <a:r>
              <a:rPr sz="2210" spc="10" dirty="0">
                <a:latin typeface="Wingdings"/>
                <a:cs typeface="Wingdings"/>
              </a:rPr>
              <a:t> </a:t>
            </a:r>
            <a:r>
              <a:rPr sz="2360" spc="10" dirty="0">
                <a:latin typeface="Times New Roman"/>
                <a:cs typeface="Times New Roman"/>
              </a:rPr>
              <a:t>Ignition switch –  allows the driver to turn the system on</a:t>
            </a:r>
            <a:endParaRPr sz="2300">
              <a:latin typeface="Times New Roman"/>
              <a:cs typeface="Times New Roman"/>
            </a:endParaRPr>
          </a:p>
          <a:p>
            <a:pPr marL="274320">
              <a:lnSpc>
                <a:spcPct val="100000"/>
              </a:lnSpc>
            </a:pPr>
            <a:r>
              <a:rPr sz="2600" spc="10" dirty="0">
                <a:latin typeface="Times New Roman"/>
                <a:cs typeface="Times New Roman"/>
              </a:rPr>
              <a:t>and off</a:t>
            </a:r>
            <a:endParaRPr sz="2600">
              <a:latin typeface="Times New Roman"/>
              <a:cs typeface="Times New Roman"/>
            </a:endParaRPr>
          </a:p>
          <a:p>
            <a:pPr marL="0">
              <a:lnSpc>
                <a:spcPct val="100000"/>
              </a:lnSpc>
            </a:pPr>
            <a:r>
              <a:rPr sz="2270" spc="10" dirty="0">
                <a:latin typeface="Wingdings"/>
                <a:cs typeface="Wingdings"/>
              </a:rPr>
              <a:t> </a:t>
            </a:r>
            <a:r>
              <a:rPr sz="2420" spc="10" dirty="0">
                <a:latin typeface="Times New Roman"/>
                <a:cs typeface="Times New Roman"/>
              </a:rPr>
              <a:t>Primary coil –  produces the magnetic field to create the</a:t>
            </a:r>
            <a:endParaRPr sz="2400">
              <a:latin typeface="Times New Roman"/>
              <a:cs typeface="Times New Roman"/>
            </a:endParaRPr>
          </a:p>
          <a:p>
            <a:pPr marL="274320">
              <a:lnSpc>
                <a:spcPct val="100000"/>
              </a:lnSpc>
            </a:pPr>
            <a:r>
              <a:rPr sz="2600" spc="10" dirty="0">
                <a:latin typeface="Times New Roman"/>
                <a:cs typeface="Times New Roman"/>
              </a:rPr>
              <a:t>high voltage in the secondary coil.</a:t>
            </a:r>
            <a:endParaRPr sz="2600">
              <a:latin typeface="Times New Roman"/>
              <a:cs typeface="Times New Roman"/>
            </a:endParaRPr>
          </a:p>
          <a:p>
            <a:pPr marL="0">
              <a:lnSpc>
                <a:spcPct val="100000"/>
              </a:lnSpc>
            </a:pPr>
            <a:r>
              <a:rPr sz="2360" spc="10" dirty="0">
                <a:latin typeface="Wingdings"/>
                <a:cs typeface="Wingdings"/>
              </a:rPr>
              <a:t> </a:t>
            </a:r>
            <a:r>
              <a:rPr sz="2510" spc="10" dirty="0">
                <a:latin typeface="Times New Roman"/>
                <a:cs typeface="Times New Roman"/>
              </a:rPr>
              <a:t>Breaker points –  a mechanical switch that acts as the</a:t>
            </a:r>
            <a:endParaRPr sz="2500">
              <a:latin typeface="Times New Roman"/>
              <a:cs typeface="Times New Roman"/>
            </a:endParaRPr>
          </a:p>
          <a:p>
            <a:pPr marL="274320">
              <a:lnSpc>
                <a:spcPct val="100000"/>
              </a:lnSpc>
            </a:pPr>
            <a:r>
              <a:rPr sz="2600" spc="10" dirty="0">
                <a:latin typeface="Times New Roman"/>
                <a:cs typeface="Times New Roman"/>
              </a:rPr>
              <a:t>triggering mechanism</a:t>
            </a:r>
            <a:endParaRPr sz="2600">
              <a:latin typeface="Times New Roman"/>
              <a:cs typeface="Times New Roman"/>
            </a:endParaRPr>
          </a:p>
          <a:p>
            <a:pPr marL="0">
              <a:lnSpc>
                <a:spcPct val="100000"/>
              </a:lnSpc>
            </a:pPr>
            <a:r>
              <a:rPr sz="2450" spc="10" dirty="0">
                <a:latin typeface="Wingdings"/>
                <a:cs typeface="Wingdings"/>
              </a:rPr>
              <a:t> </a:t>
            </a:r>
            <a:r>
              <a:rPr sz="2600" spc="10" dirty="0">
                <a:latin typeface="Times New Roman"/>
                <a:cs typeface="Times New Roman"/>
              </a:rPr>
              <a:t>Capacitor –  protects the points from burning out.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57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034796"/>
          </a:xfrm>
          <a:prstGeom prst="rect">
            <a:avLst/>
          </a:prstGeom>
        </p:spPr>
      </p:pic>
      <p:pic>
        <p:nvPicPr>
          <p:cNvPr id="58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1500" y="0"/>
            <a:ext cx="4762500" cy="630936"/>
          </a:xfrm>
          <a:prstGeom prst="rect">
            <a:avLst/>
          </a:prstGeom>
        </p:spPr>
      </p:pic>
      <p:pic>
        <p:nvPicPr>
          <p:cNvPr id="59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24823" cy="1020572"/>
          </a:xfrm>
          <a:prstGeom prst="rect">
            <a:avLst/>
          </a:prstGeom>
        </p:spPr>
      </p:pic>
      <p:pic>
        <p:nvPicPr>
          <p:cNvPr id="60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2324"/>
            <a:ext cx="9144000" cy="901827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566928" y="900409"/>
            <a:ext cx="8184249" cy="15628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570" spc="10" dirty="0">
                <a:latin typeface="Times New Roman"/>
                <a:cs typeface="Times New Roman"/>
              </a:rPr>
              <a:t>The Secondary circuit converts magnetic induction into high</a:t>
            </a:r>
            <a:endParaRPr sz="2500">
              <a:latin typeface="Times New Roman"/>
              <a:cs typeface="Times New Roman"/>
            </a:endParaRPr>
          </a:p>
          <a:p>
            <a:pPr marL="27431">
              <a:lnSpc>
                <a:spcPct val="100000"/>
              </a:lnSpc>
            </a:pPr>
            <a:r>
              <a:rPr sz="2600" spc="10" dirty="0">
                <a:latin typeface="Times New Roman"/>
                <a:cs typeface="Times New Roman"/>
              </a:rPr>
              <a:t>voltage electricity to jump across the spark plug gap, firing</a:t>
            </a:r>
            <a:endParaRPr sz="2600">
              <a:latin typeface="Times New Roman"/>
              <a:cs typeface="Times New Roman"/>
            </a:endParaRPr>
          </a:p>
          <a:p>
            <a:pPr marL="27431">
              <a:lnSpc>
                <a:spcPct val="100000"/>
              </a:lnSpc>
            </a:pPr>
            <a:r>
              <a:rPr sz="2570" spc="10" dirty="0">
                <a:latin typeface="Times New Roman"/>
                <a:cs typeface="Times New Roman"/>
              </a:rPr>
              <a:t>the mixture at the right time. The function of the components</a:t>
            </a:r>
            <a:endParaRPr sz="2500">
              <a:latin typeface="Times New Roman"/>
              <a:cs typeface="Times New Roman"/>
            </a:endParaRPr>
          </a:p>
          <a:p>
            <a:pPr marL="27431">
              <a:lnSpc>
                <a:spcPct val="100000"/>
              </a:lnSpc>
            </a:pPr>
            <a:r>
              <a:rPr sz="2600" spc="10" dirty="0">
                <a:latin typeface="Times New Roman"/>
                <a:cs typeface="Times New Roman"/>
              </a:rPr>
              <a:t>are –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320040" y="3048105"/>
            <a:ext cx="8359802" cy="29026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20" spc="10" dirty="0">
                <a:latin typeface="Wingdings"/>
                <a:cs typeface="Wingdings"/>
              </a:rPr>
              <a:t> </a:t>
            </a:r>
            <a:r>
              <a:rPr sz="2570" spc="10" dirty="0">
                <a:latin typeface="Times New Roman"/>
                <a:cs typeface="Times New Roman"/>
              </a:rPr>
              <a:t>secondary coil –  the part of the coil that creats the high</a:t>
            </a:r>
            <a:endParaRPr sz="2500">
              <a:latin typeface="Times New Roman"/>
              <a:cs typeface="Times New Roman"/>
            </a:endParaRPr>
          </a:p>
          <a:p>
            <a:pPr marL="274319">
              <a:lnSpc>
                <a:spcPct val="100000"/>
              </a:lnSpc>
            </a:pPr>
            <a:r>
              <a:rPr sz="2600" spc="10" dirty="0">
                <a:latin typeface="Times New Roman"/>
                <a:cs typeface="Times New Roman"/>
              </a:rPr>
              <a:t>voltage electricity.</a:t>
            </a:r>
            <a:endParaRPr sz="2600">
              <a:latin typeface="Times New Roman"/>
              <a:cs typeface="Times New Roman"/>
            </a:endParaRPr>
          </a:p>
          <a:p>
            <a:pPr marL="0">
              <a:lnSpc>
                <a:spcPct val="100000"/>
              </a:lnSpc>
            </a:pPr>
            <a:r>
              <a:rPr sz="2330" spc="10" dirty="0">
                <a:latin typeface="Wingdings"/>
                <a:cs typeface="Wingdings"/>
              </a:rPr>
              <a:t> </a:t>
            </a:r>
            <a:r>
              <a:rPr sz="2480" spc="10" dirty="0">
                <a:latin typeface="Times New Roman"/>
                <a:cs typeface="Times New Roman"/>
              </a:rPr>
              <a:t>Rotor –  spin around on the top of the distributor shaft, and</a:t>
            </a:r>
            <a:endParaRPr sz="2400">
              <a:latin typeface="Times New Roman"/>
              <a:cs typeface="Times New Roman"/>
            </a:endParaRPr>
          </a:p>
          <a:p>
            <a:pPr marL="274319">
              <a:lnSpc>
                <a:spcPct val="100000"/>
              </a:lnSpc>
            </a:pPr>
            <a:r>
              <a:rPr sz="2600" spc="10" dirty="0">
                <a:latin typeface="Times New Roman"/>
                <a:cs typeface="Times New Roman"/>
              </a:rPr>
              <a:t>distributes the spark to the right spark plug.</a:t>
            </a:r>
            <a:endParaRPr sz="2600">
              <a:latin typeface="Times New Roman"/>
              <a:cs typeface="Times New Roman"/>
            </a:endParaRPr>
          </a:p>
          <a:p>
            <a:pPr marL="0">
              <a:lnSpc>
                <a:spcPct val="100000"/>
              </a:lnSpc>
            </a:pPr>
            <a:r>
              <a:rPr sz="2270" spc="10" dirty="0">
                <a:latin typeface="Wingdings"/>
                <a:cs typeface="Wingdings"/>
              </a:rPr>
              <a:t> </a:t>
            </a:r>
            <a:r>
              <a:rPr sz="2420" spc="10" dirty="0">
                <a:latin typeface="Times New Roman"/>
                <a:cs typeface="Times New Roman"/>
              </a:rPr>
              <a:t>spark plug –  Take the electricity from the  wires and give it</a:t>
            </a:r>
            <a:endParaRPr sz="2400">
              <a:latin typeface="Times New Roman"/>
              <a:cs typeface="Times New Roman"/>
            </a:endParaRPr>
          </a:p>
          <a:p>
            <a:pPr marL="274319">
              <a:lnSpc>
                <a:spcPct val="100000"/>
              </a:lnSpc>
            </a:pPr>
            <a:r>
              <a:rPr sz="2570" spc="10" dirty="0">
                <a:latin typeface="Times New Roman"/>
                <a:cs typeface="Times New Roman"/>
              </a:rPr>
              <a:t>an air gap in the combustion chamber to jump across to light</a:t>
            </a:r>
            <a:endParaRPr sz="2500">
              <a:latin typeface="Times New Roman"/>
              <a:cs typeface="Times New Roman"/>
            </a:endParaRPr>
          </a:p>
          <a:p>
            <a:pPr marL="274319">
              <a:lnSpc>
                <a:spcPct val="100000"/>
              </a:lnSpc>
            </a:pPr>
            <a:r>
              <a:rPr sz="2600" spc="10" dirty="0">
                <a:latin typeface="Times New Roman"/>
                <a:cs typeface="Times New Roman"/>
              </a:rPr>
              <a:t>the mixture.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Two Stroke Engines Are Found On:</a:t>
            </a:r>
          </a:p>
          <a:p>
            <a:pPr lvl="1">
              <a:defRPr/>
            </a:pPr>
            <a:r>
              <a:rPr lang="en-US" altLang="en-US" b="1" dirty="0" smtClean="0">
                <a:solidFill>
                  <a:schemeClr val="accent6">
                    <a:lumMod val="75000"/>
                  </a:schemeClr>
                </a:solidFill>
              </a:rPr>
              <a:t>Weed Trimmers</a:t>
            </a:r>
          </a:p>
          <a:p>
            <a:pPr lvl="1">
              <a:defRPr/>
            </a:pPr>
            <a:r>
              <a:rPr lang="en-US" altLang="en-US" b="1" dirty="0" smtClean="0">
                <a:solidFill>
                  <a:schemeClr val="accent6">
                    <a:lumMod val="75000"/>
                  </a:schemeClr>
                </a:solidFill>
              </a:rPr>
              <a:t>Snowmobiles</a:t>
            </a:r>
          </a:p>
          <a:p>
            <a:pPr lvl="1">
              <a:defRPr/>
            </a:pPr>
            <a:r>
              <a:rPr lang="en-US" altLang="en-US" b="1" dirty="0" smtClean="0">
                <a:solidFill>
                  <a:schemeClr val="accent6">
                    <a:lumMod val="75000"/>
                  </a:schemeClr>
                </a:solidFill>
              </a:rPr>
              <a:t>Older Dirt Bikes</a:t>
            </a:r>
          </a:p>
          <a:p>
            <a:pPr lvl="1">
              <a:defRPr/>
            </a:pPr>
            <a:r>
              <a:rPr lang="en-US" altLang="en-US" b="1" dirty="0" smtClean="0">
                <a:solidFill>
                  <a:schemeClr val="accent6">
                    <a:lumMod val="75000"/>
                  </a:schemeClr>
                </a:solidFill>
              </a:rPr>
              <a:t>Chainsaws</a:t>
            </a:r>
          </a:p>
          <a:p>
            <a:pPr lvl="1">
              <a:defRPr/>
            </a:pPr>
            <a:r>
              <a:rPr lang="en-US" altLang="en-US" b="1" dirty="0" smtClean="0">
                <a:solidFill>
                  <a:schemeClr val="accent6">
                    <a:lumMod val="75000"/>
                  </a:schemeClr>
                </a:solidFill>
              </a:rPr>
              <a:t>Nitro R/C Cars</a:t>
            </a:r>
          </a:p>
          <a:p>
            <a:pPr lvl="1">
              <a:defRPr/>
            </a:pPr>
            <a:r>
              <a:rPr lang="en-US" altLang="en-US" b="1" dirty="0" smtClean="0">
                <a:solidFill>
                  <a:schemeClr val="accent6">
                    <a:lumMod val="75000"/>
                  </a:schemeClr>
                </a:solidFill>
              </a:rPr>
              <a:t>Small Outboards</a:t>
            </a:r>
          </a:p>
          <a:p>
            <a:pPr lvl="1">
              <a:defRPr/>
            </a:pPr>
            <a:r>
              <a:rPr lang="en-US" altLang="en-US" b="1" dirty="0" smtClean="0">
                <a:solidFill>
                  <a:schemeClr val="accent6">
                    <a:lumMod val="75000"/>
                  </a:schemeClr>
                </a:solidFill>
              </a:rPr>
              <a:t>Older Jet Skis</a:t>
            </a:r>
          </a:p>
          <a:p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IN" dirty="0"/>
          </a:p>
        </p:txBody>
      </p:sp>
      <p:pic>
        <p:nvPicPr>
          <p:cNvPr id="8" name="Picture 5" descr="20090128134932PolarisRush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2667000"/>
            <a:ext cx="4041775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62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034796"/>
          </a:xfrm>
          <a:prstGeom prst="rect">
            <a:avLst/>
          </a:prstGeom>
        </p:spPr>
      </p:pic>
      <p:pic>
        <p:nvPicPr>
          <p:cNvPr id="63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1500" y="0"/>
            <a:ext cx="4762500" cy="630936"/>
          </a:xfrm>
          <a:prstGeom prst="rect">
            <a:avLst/>
          </a:prstGeom>
        </p:spPr>
      </p:pic>
      <p:pic>
        <p:nvPicPr>
          <p:cNvPr id="64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24823" cy="1020572"/>
          </a:xfrm>
          <a:prstGeom prst="rect">
            <a:avLst/>
          </a:prstGeom>
        </p:spPr>
      </p:pic>
      <p:pic>
        <p:nvPicPr>
          <p:cNvPr id="8" name="Picture 7" descr="battery-coil-ignition-syste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1049579"/>
            <a:ext cx="8305800" cy="55798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000" y="3048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BATTERY IGNITION SYSTEM</a:t>
            </a:r>
            <a:endParaRPr lang="en-IN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68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034796"/>
          </a:xfrm>
          <a:prstGeom prst="rect">
            <a:avLst/>
          </a:prstGeom>
        </p:spPr>
      </p:pic>
      <p:pic>
        <p:nvPicPr>
          <p:cNvPr id="69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1500" y="0"/>
            <a:ext cx="4762500" cy="630936"/>
          </a:xfrm>
          <a:prstGeom prst="rect">
            <a:avLst/>
          </a:prstGeom>
        </p:spPr>
      </p:pic>
      <p:pic>
        <p:nvPicPr>
          <p:cNvPr id="70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24823" cy="1020572"/>
          </a:xfrm>
          <a:prstGeom prst="rect">
            <a:avLst/>
          </a:prstGeom>
        </p:spPr>
      </p:pic>
      <p:pic>
        <p:nvPicPr>
          <p:cNvPr id="71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2324"/>
            <a:ext cx="9144000" cy="901827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457200" y="981504"/>
            <a:ext cx="8362214" cy="62418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400" b="1" spc="10" dirty="0">
                <a:solidFill>
                  <a:srgbClr val="FF0000"/>
                </a:solidFill>
                <a:latin typeface="Arial"/>
                <a:cs typeface="Arial"/>
              </a:rPr>
              <a:t>MAGNETO IGNITION SYSTEM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548640" y="2006143"/>
            <a:ext cx="6633925" cy="70233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90" spc="10" dirty="0">
                <a:latin typeface="Wingdings"/>
                <a:cs typeface="Wingdings"/>
              </a:rPr>
              <a:t> </a:t>
            </a:r>
            <a:r>
              <a:rPr sz="2190" spc="10" dirty="0">
                <a:latin typeface="Constantia"/>
                <a:cs typeface="Constantia"/>
              </a:rPr>
              <a:t>The simplest form of spark ignition is that using</a:t>
            </a:r>
            <a:endParaRPr sz="2100">
              <a:latin typeface="Constantia"/>
              <a:cs typeface="Constantia"/>
            </a:endParaRPr>
          </a:p>
          <a:p>
            <a:pPr marL="274320">
              <a:lnSpc>
                <a:spcPct val="100000"/>
              </a:lnSpc>
            </a:pPr>
            <a:r>
              <a:rPr sz="2400" spc="10" dirty="0">
                <a:latin typeface="Constantia"/>
                <a:cs typeface="Constantia"/>
              </a:rPr>
              <a:t>a magneto.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548640" y="2809062"/>
            <a:ext cx="7360055" cy="1068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300" spc="10" dirty="0">
                <a:latin typeface="Wingdings"/>
                <a:cs typeface="Wingdings"/>
              </a:rPr>
              <a:t> </a:t>
            </a:r>
            <a:r>
              <a:rPr sz="2400" spc="10" dirty="0">
                <a:latin typeface="Times New Roman"/>
                <a:cs typeface="Times New Roman"/>
              </a:rPr>
              <a:t>An ignition magneto, or high tension magneto, is</a:t>
            </a:r>
            <a:endParaRPr sz="2400">
              <a:latin typeface="Times New Roman"/>
              <a:cs typeface="Times New Roman"/>
            </a:endParaRPr>
          </a:p>
          <a:p>
            <a:pPr marL="274320">
              <a:lnSpc>
                <a:spcPct val="100000"/>
              </a:lnSpc>
            </a:pPr>
            <a:r>
              <a:rPr sz="2400" spc="10" dirty="0">
                <a:latin typeface="Times New Roman"/>
                <a:cs typeface="Times New Roman"/>
              </a:rPr>
              <a:t>a magneto that provides current for the ignition system of</a:t>
            </a:r>
            <a:endParaRPr sz="2400">
              <a:latin typeface="Times New Roman"/>
              <a:cs typeface="Times New Roman"/>
            </a:endParaRPr>
          </a:p>
          <a:p>
            <a:pPr marL="274320">
              <a:lnSpc>
                <a:spcPct val="100000"/>
              </a:lnSpc>
            </a:pPr>
            <a:r>
              <a:rPr sz="2400" spc="10" dirty="0">
                <a:latin typeface="Times New Roman"/>
                <a:cs typeface="Times New Roman"/>
              </a:rPr>
              <a:t>a spark-ignition engine, such as a petrol engine.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548640" y="3982156"/>
            <a:ext cx="7646542" cy="7016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90" spc="10" dirty="0">
                <a:latin typeface="Wingdings"/>
                <a:cs typeface="Wingdings"/>
              </a:rPr>
              <a:t> </a:t>
            </a:r>
            <a:r>
              <a:rPr sz="2190" spc="10" dirty="0">
                <a:latin typeface="Constantia"/>
                <a:cs typeface="Constantia"/>
              </a:rPr>
              <a:t>The engine spins a magnet inside a coil, or, in the earlier</a:t>
            </a:r>
            <a:endParaRPr sz="2100">
              <a:latin typeface="Constantia"/>
              <a:cs typeface="Constantia"/>
            </a:endParaRPr>
          </a:p>
          <a:p>
            <a:pPr marL="274320">
              <a:lnSpc>
                <a:spcPct val="100000"/>
              </a:lnSpc>
            </a:pPr>
            <a:r>
              <a:rPr sz="2400" spc="10" dirty="0">
                <a:latin typeface="Constantia"/>
                <a:cs typeface="Constantia"/>
              </a:rPr>
              <a:t>designs, a coil inside a fixed magnet, and also operates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822960" y="4745101"/>
            <a:ext cx="7745881" cy="30449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latin typeface="Constantia"/>
                <a:cs typeface="Constantia"/>
              </a:rPr>
              <a:t>a contact breaker, interrupting the current and causing the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822960" y="5110632"/>
            <a:ext cx="7266069" cy="3047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latin typeface="Constantia"/>
                <a:cs typeface="Constantia"/>
              </a:rPr>
              <a:t>voltage to be increased sufficiently to jump a small gap.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548640" y="5518678"/>
            <a:ext cx="6084670" cy="7016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90" spc="10" dirty="0">
                <a:latin typeface="Wingdings"/>
                <a:cs typeface="Wingdings"/>
              </a:rPr>
              <a:t> </a:t>
            </a:r>
            <a:r>
              <a:rPr sz="2190" spc="10" dirty="0">
                <a:latin typeface="Constantia"/>
                <a:cs typeface="Constantia"/>
              </a:rPr>
              <a:t>The spark plugs are connected directly from</a:t>
            </a:r>
            <a:endParaRPr sz="2100">
              <a:latin typeface="Constantia"/>
              <a:cs typeface="Constantia"/>
            </a:endParaRPr>
          </a:p>
          <a:p>
            <a:pPr marL="274320">
              <a:lnSpc>
                <a:spcPct val="100000"/>
              </a:lnSpc>
            </a:pPr>
            <a:r>
              <a:rPr sz="2400" spc="10" dirty="0">
                <a:latin typeface="Constantia"/>
                <a:cs typeface="Constantia"/>
              </a:rPr>
              <a:t>the magneto output.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79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034796"/>
          </a:xfrm>
          <a:prstGeom prst="rect">
            <a:avLst/>
          </a:prstGeom>
        </p:spPr>
      </p:pic>
      <p:pic>
        <p:nvPicPr>
          <p:cNvPr id="80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1500" y="0"/>
            <a:ext cx="4762500" cy="630936"/>
          </a:xfrm>
          <a:prstGeom prst="rect">
            <a:avLst/>
          </a:prstGeom>
        </p:spPr>
      </p:pic>
      <p:pic>
        <p:nvPicPr>
          <p:cNvPr id="81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24823" cy="1020572"/>
          </a:xfrm>
          <a:prstGeom prst="rect">
            <a:avLst/>
          </a:prstGeom>
        </p:spPr>
      </p:pic>
      <p:pic>
        <p:nvPicPr>
          <p:cNvPr id="82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2324"/>
            <a:ext cx="9144000" cy="901827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83108" y="163067"/>
            <a:ext cx="7746492" cy="5643372"/>
          </a:xfrm>
          <a:custGeom>
            <a:avLst/>
            <a:gdLst/>
            <a:ahLst/>
            <a:cxnLst/>
            <a:rect l="l" t="t" r="r" b="b"/>
            <a:pathLst>
              <a:path w="7746492" h="5643372">
                <a:moveTo>
                  <a:pt x="14478" y="5628895"/>
                </a:moveTo>
                <a:lnTo>
                  <a:pt x="22415" y="14479"/>
                </a:lnTo>
                <a:lnTo>
                  <a:pt x="7732014" y="14479"/>
                </a:lnTo>
                <a:lnTo>
                  <a:pt x="7732014" y="2533523"/>
                </a:lnTo>
                <a:lnTo>
                  <a:pt x="3054857" y="2533523"/>
                </a:lnTo>
                <a:lnTo>
                  <a:pt x="3054857" y="5628895"/>
                </a:lnTo>
                <a:lnTo>
                  <a:pt x="14478" y="5628895"/>
                </a:lnTo>
                <a:close/>
              </a:path>
            </a:pathLst>
          </a:custGeom>
          <a:ln w="28956">
            <a:solidFill>
              <a:srgbClr val="85DFD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82484" y="646176"/>
            <a:ext cx="847344" cy="3601212"/>
          </a:xfrm>
          <a:custGeom>
            <a:avLst/>
            <a:gdLst/>
            <a:ahLst/>
            <a:cxnLst/>
            <a:rect l="l" t="t" r="r" b="b"/>
            <a:pathLst>
              <a:path w="847344" h="3601212">
                <a:moveTo>
                  <a:pt x="19050" y="349377"/>
                </a:moveTo>
                <a:lnTo>
                  <a:pt x="347472" y="19050"/>
                </a:lnTo>
                <a:lnTo>
                  <a:pt x="828294" y="19050"/>
                </a:lnTo>
                <a:lnTo>
                  <a:pt x="828294" y="3582162"/>
                </a:lnTo>
              </a:path>
            </a:pathLst>
          </a:custGeom>
          <a:ln w="38100">
            <a:solidFill>
              <a:srgbClr val="FFCC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10784" y="4972812"/>
            <a:ext cx="38100" cy="359664"/>
          </a:xfrm>
          <a:custGeom>
            <a:avLst/>
            <a:gdLst/>
            <a:ahLst/>
            <a:cxnLst/>
            <a:rect l="l" t="t" r="r" b="b"/>
            <a:pathLst>
              <a:path w="38100" h="359664">
                <a:moveTo>
                  <a:pt x="19050" y="19050"/>
                </a:moveTo>
                <a:lnTo>
                  <a:pt x="19050" y="340614"/>
                </a:lnTo>
              </a:path>
            </a:pathLst>
          </a:custGeom>
          <a:ln w="38100">
            <a:solidFill>
              <a:srgbClr val="0F6FC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33060" y="5024628"/>
            <a:ext cx="38100" cy="257556"/>
          </a:xfrm>
          <a:custGeom>
            <a:avLst/>
            <a:gdLst/>
            <a:ahLst/>
            <a:cxnLst/>
            <a:rect l="l" t="t" r="r" b="b"/>
            <a:pathLst>
              <a:path w="38100" h="257556">
                <a:moveTo>
                  <a:pt x="19050" y="19050"/>
                </a:moveTo>
                <a:lnTo>
                  <a:pt x="19050" y="238506"/>
                </a:lnTo>
              </a:path>
            </a:pathLst>
          </a:custGeom>
          <a:ln w="38100">
            <a:solidFill>
              <a:srgbClr val="0F6FC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55336" y="5070348"/>
            <a:ext cx="38100" cy="166116"/>
          </a:xfrm>
          <a:custGeom>
            <a:avLst/>
            <a:gdLst/>
            <a:ahLst/>
            <a:cxnLst/>
            <a:rect l="l" t="t" r="r" b="b"/>
            <a:pathLst>
              <a:path w="38100" h="166116">
                <a:moveTo>
                  <a:pt x="19050" y="19050"/>
                </a:moveTo>
                <a:lnTo>
                  <a:pt x="19050" y="147066"/>
                </a:lnTo>
              </a:path>
            </a:pathLst>
          </a:custGeom>
          <a:ln w="38100">
            <a:solidFill>
              <a:srgbClr val="0F6FC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13832" y="5134356"/>
            <a:ext cx="320040" cy="38100"/>
          </a:xfrm>
          <a:custGeom>
            <a:avLst/>
            <a:gdLst/>
            <a:ahLst/>
            <a:cxnLst/>
            <a:rect l="l" t="t" r="r" b="b"/>
            <a:pathLst>
              <a:path w="320040" h="38100">
                <a:moveTo>
                  <a:pt x="19050" y="19050"/>
                </a:moveTo>
                <a:lnTo>
                  <a:pt x="300990" y="19050"/>
                </a:lnTo>
              </a:path>
            </a:pathLst>
          </a:custGeom>
          <a:ln w="38100">
            <a:solidFill>
              <a:srgbClr val="0F6FC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12992" y="4972812"/>
            <a:ext cx="38100" cy="359664"/>
          </a:xfrm>
          <a:custGeom>
            <a:avLst/>
            <a:gdLst/>
            <a:ahLst/>
            <a:cxnLst/>
            <a:rect l="l" t="t" r="r" b="b"/>
            <a:pathLst>
              <a:path w="38100" h="359664">
                <a:moveTo>
                  <a:pt x="19050" y="19050"/>
                </a:moveTo>
                <a:lnTo>
                  <a:pt x="19050" y="340614"/>
                </a:lnTo>
              </a:path>
            </a:pathLst>
          </a:custGeom>
          <a:ln w="38100">
            <a:solidFill>
              <a:srgbClr val="0F6FC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36792" y="5024628"/>
            <a:ext cx="38100" cy="257556"/>
          </a:xfrm>
          <a:custGeom>
            <a:avLst/>
            <a:gdLst/>
            <a:ahLst/>
            <a:cxnLst/>
            <a:rect l="l" t="t" r="r" b="b"/>
            <a:pathLst>
              <a:path w="38100" h="257556">
                <a:moveTo>
                  <a:pt x="19050" y="19050"/>
                </a:moveTo>
                <a:lnTo>
                  <a:pt x="19050" y="238506"/>
                </a:lnTo>
              </a:path>
            </a:pathLst>
          </a:custGeom>
          <a:ln w="38100">
            <a:solidFill>
              <a:srgbClr val="0F6FC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59068" y="5070348"/>
            <a:ext cx="38100" cy="166116"/>
          </a:xfrm>
          <a:custGeom>
            <a:avLst/>
            <a:gdLst/>
            <a:ahLst/>
            <a:cxnLst/>
            <a:rect l="l" t="t" r="r" b="b"/>
            <a:pathLst>
              <a:path w="38100" h="166116">
                <a:moveTo>
                  <a:pt x="19050" y="19050"/>
                </a:moveTo>
                <a:lnTo>
                  <a:pt x="19050" y="147066"/>
                </a:lnTo>
              </a:path>
            </a:pathLst>
          </a:custGeom>
          <a:ln w="38100">
            <a:solidFill>
              <a:srgbClr val="0F6FC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16040" y="5134356"/>
            <a:ext cx="320040" cy="38100"/>
          </a:xfrm>
          <a:custGeom>
            <a:avLst/>
            <a:gdLst/>
            <a:ahLst/>
            <a:cxnLst/>
            <a:rect l="l" t="t" r="r" b="b"/>
            <a:pathLst>
              <a:path w="320040" h="38100">
                <a:moveTo>
                  <a:pt x="19050" y="19050"/>
                </a:moveTo>
                <a:lnTo>
                  <a:pt x="300990" y="19050"/>
                </a:lnTo>
              </a:path>
            </a:pathLst>
          </a:custGeom>
          <a:ln w="38100">
            <a:solidFill>
              <a:srgbClr val="0F6FC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06056" y="4974336"/>
            <a:ext cx="38100" cy="361188"/>
          </a:xfrm>
          <a:custGeom>
            <a:avLst/>
            <a:gdLst/>
            <a:ahLst/>
            <a:cxnLst/>
            <a:rect l="l" t="t" r="r" b="b"/>
            <a:pathLst>
              <a:path w="38100" h="361188">
                <a:moveTo>
                  <a:pt x="19050" y="19050"/>
                </a:moveTo>
                <a:lnTo>
                  <a:pt x="19050" y="342138"/>
                </a:lnTo>
              </a:path>
            </a:pathLst>
          </a:custGeom>
          <a:ln w="38100">
            <a:solidFill>
              <a:srgbClr val="0F6FC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228331" y="5026152"/>
            <a:ext cx="38100" cy="257556"/>
          </a:xfrm>
          <a:custGeom>
            <a:avLst/>
            <a:gdLst/>
            <a:ahLst/>
            <a:cxnLst/>
            <a:rect l="l" t="t" r="r" b="b"/>
            <a:pathLst>
              <a:path w="38100" h="257556">
                <a:moveTo>
                  <a:pt x="19050" y="19050"/>
                </a:moveTo>
                <a:lnTo>
                  <a:pt x="19050" y="238506"/>
                </a:lnTo>
              </a:path>
            </a:pathLst>
          </a:custGeom>
          <a:ln w="38100">
            <a:solidFill>
              <a:srgbClr val="0F6FC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150607" y="5073396"/>
            <a:ext cx="38100" cy="164592"/>
          </a:xfrm>
          <a:custGeom>
            <a:avLst/>
            <a:gdLst/>
            <a:ahLst/>
            <a:cxnLst/>
            <a:rect l="l" t="t" r="r" b="b"/>
            <a:pathLst>
              <a:path w="38100" h="164592">
                <a:moveTo>
                  <a:pt x="19050" y="19050"/>
                </a:moveTo>
                <a:lnTo>
                  <a:pt x="19050" y="145542"/>
                </a:lnTo>
              </a:path>
            </a:pathLst>
          </a:custGeom>
          <a:ln w="38100">
            <a:solidFill>
              <a:srgbClr val="0F6FC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309104" y="5135880"/>
            <a:ext cx="320039" cy="38100"/>
          </a:xfrm>
          <a:custGeom>
            <a:avLst/>
            <a:gdLst/>
            <a:ahLst/>
            <a:cxnLst/>
            <a:rect l="l" t="t" r="r" b="b"/>
            <a:pathLst>
              <a:path w="320039" h="38100">
                <a:moveTo>
                  <a:pt x="19050" y="19050"/>
                </a:moveTo>
                <a:lnTo>
                  <a:pt x="300989" y="19050"/>
                </a:lnTo>
              </a:path>
            </a:pathLst>
          </a:custGeom>
          <a:ln w="38100">
            <a:solidFill>
              <a:srgbClr val="0F6FC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06740" y="4974336"/>
            <a:ext cx="38100" cy="361188"/>
          </a:xfrm>
          <a:custGeom>
            <a:avLst/>
            <a:gdLst/>
            <a:ahLst/>
            <a:cxnLst/>
            <a:rect l="l" t="t" r="r" b="b"/>
            <a:pathLst>
              <a:path w="38100" h="361188">
                <a:moveTo>
                  <a:pt x="19050" y="19050"/>
                </a:moveTo>
                <a:lnTo>
                  <a:pt x="19050" y="342138"/>
                </a:lnTo>
              </a:path>
            </a:pathLst>
          </a:custGeom>
          <a:ln w="38100">
            <a:solidFill>
              <a:srgbClr val="0F6FC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130540" y="5026152"/>
            <a:ext cx="38100" cy="257556"/>
          </a:xfrm>
          <a:custGeom>
            <a:avLst/>
            <a:gdLst/>
            <a:ahLst/>
            <a:cxnLst/>
            <a:rect l="l" t="t" r="r" b="b"/>
            <a:pathLst>
              <a:path w="38100" h="257556">
                <a:moveTo>
                  <a:pt x="19050" y="19050"/>
                </a:moveTo>
                <a:lnTo>
                  <a:pt x="19050" y="238506"/>
                </a:lnTo>
              </a:path>
            </a:pathLst>
          </a:custGeom>
          <a:ln w="38100">
            <a:solidFill>
              <a:srgbClr val="0F6FC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52816" y="5073396"/>
            <a:ext cx="38100" cy="164592"/>
          </a:xfrm>
          <a:custGeom>
            <a:avLst/>
            <a:gdLst/>
            <a:ahLst/>
            <a:cxnLst/>
            <a:rect l="l" t="t" r="r" b="b"/>
            <a:pathLst>
              <a:path w="38100" h="164592">
                <a:moveTo>
                  <a:pt x="19050" y="19050"/>
                </a:moveTo>
                <a:lnTo>
                  <a:pt x="19050" y="145542"/>
                </a:lnTo>
              </a:path>
            </a:pathLst>
          </a:custGeom>
          <a:ln w="38100">
            <a:solidFill>
              <a:srgbClr val="0F6FC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209788" y="5135880"/>
            <a:ext cx="320040" cy="38100"/>
          </a:xfrm>
          <a:custGeom>
            <a:avLst/>
            <a:gdLst/>
            <a:ahLst/>
            <a:cxnLst/>
            <a:rect l="l" t="t" r="r" b="b"/>
            <a:pathLst>
              <a:path w="320040" h="38100">
                <a:moveTo>
                  <a:pt x="19050" y="19050"/>
                </a:moveTo>
                <a:lnTo>
                  <a:pt x="300990" y="19050"/>
                </a:lnTo>
              </a:path>
            </a:pathLst>
          </a:custGeom>
          <a:ln w="38100">
            <a:solidFill>
              <a:srgbClr val="0F6FC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83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687" y="2439952"/>
            <a:ext cx="2674151" cy="3298707"/>
          </a:xfrm>
          <a:prstGeom prst="rect">
            <a:avLst/>
          </a:prstGeom>
        </p:spPr>
      </p:pic>
      <p:sp>
        <p:nvSpPr>
          <p:cNvPr id="21" name="object 21"/>
          <p:cNvSpPr/>
          <p:nvPr/>
        </p:nvSpPr>
        <p:spPr>
          <a:xfrm>
            <a:off x="2709672" y="780288"/>
            <a:ext cx="2855976" cy="2016252"/>
          </a:xfrm>
          <a:custGeom>
            <a:avLst/>
            <a:gdLst/>
            <a:ahLst/>
            <a:cxnLst/>
            <a:rect l="l" t="t" r="r" b="b"/>
            <a:pathLst>
              <a:path w="2855976" h="2016252">
                <a:moveTo>
                  <a:pt x="19050" y="1997202"/>
                </a:moveTo>
                <a:lnTo>
                  <a:pt x="546099" y="1997202"/>
                </a:lnTo>
                <a:lnTo>
                  <a:pt x="546099" y="19050"/>
                </a:lnTo>
                <a:lnTo>
                  <a:pt x="2833751" y="22225"/>
                </a:lnTo>
                <a:lnTo>
                  <a:pt x="2836926" y="909701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97296" y="2036064"/>
            <a:ext cx="847344" cy="2203704"/>
          </a:xfrm>
          <a:custGeom>
            <a:avLst/>
            <a:gdLst/>
            <a:ahLst/>
            <a:cxnLst/>
            <a:rect l="l" t="t" r="r" b="b"/>
            <a:pathLst>
              <a:path w="847344" h="2203704">
                <a:moveTo>
                  <a:pt x="828294" y="19050"/>
                </a:moveTo>
                <a:lnTo>
                  <a:pt x="491871" y="355600"/>
                </a:lnTo>
                <a:lnTo>
                  <a:pt x="491871" y="1373378"/>
                </a:lnTo>
                <a:lnTo>
                  <a:pt x="19050" y="1373378"/>
                </a:lnTo>
                <a:lnTo>
                  <a:pt x="19050" y="2184654"/>
                </a:lnTo>
              </a:path>
            </a:pathLst>
          </a:custGeom>
          <a:ln w="38100">
            <a:solidFill>
              <a:srgbClr val="B3B3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01712" y="2036064"/>
            <a:ext cx="431292" cy="2196084"/>
          </a:xfrm>
          <a:custGeom>
            <a:avLst/>
            <a:gdLst/>
            <a:ahLst/>
            <a:cxnLst/>
            <a:rect l="l" t="t" r="r" b="b"/>
            <a:pathLst>
              <a:path w="431292" h="2196084">
                <a:moveTo>
                  <a:pt x="90424" y="19050"/>
                </a:moveTo>
                <a:lnTo>
                  <a:pt x="412242" y="339852"/>
                </a:lnTo>
                <a:lnTo>
                  <a:pt x="412242" y="1494282"/>
                </a:lnTo>
                <a:lnTo>
                  <a:pt x="19050" y="1494282"/>
                </a:lnTo>
                <a:lnTo>
                  <a:pt x="19050" y="2177034"/>
                </a:lnTo>
              </a:path>
            </a:pathLst>
          </a:custGeom>
          <a:ln w="38100">
            <a:solidFill>
              <a:srgbClr val="B3B3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248400" y="2775204"/>
            <a:ext cx="88392" cy="88392"/>
          </a:xfrm>
          <a:custGeom>
            <a:avLst/>
            <a:gdLst/>
            <a:ahLst/>
            <a:cxnLst/>
            <a:rect l="l" t="t" r="r" b="b"/>
            <a:pathLst>
              <a:path w="88392" h="88392">
                <a:moveTo>
                  <a:pt x="0" y="88392"/>
                </a:moveTo>
                <a:lnTo>
                  <a:pt x="0" y="0"/>
                </a:lnTo>
                <a:lnTo>
                  <a:pt x="88392" y="0"/>
                </a:lnTo>
                <a:lnTo>
                  <a:pt x="88392" y="88392"/>
                </a:lnTo>
                <a:lnTo>
                  <a:pt x="0" y="883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88152" y="672084"/>
            <a:ext cx="944879" cy="3560064"/>
          </a:xfrm>
          <a:custGeom>
            <a:avLst/>
            <a:gdLst/>
            <a:ahLst/>
            <a:cxnLst/>
            <a:rect l="l" t="t" r="r" b="b"/>
            <a:pathLst>
              <a:path w="944879" h="3560064">
                <a:moveTo>
                  <a:pt x="821054" y="339852"/>
                </a:moveTo>
                <a:lnTo>
                  <a:pt x="484378" y="19050"/>
                </a:lnTo>
                <a:lnTo>
                  <a:pt x="19050" y="19050"/>
                </a:lnTo>
                <a:lnTo>
                  <a:pt x="19050" y="2226183"/>
                </a:lnTo>
                <a:lnTo>
                  <a:pt x="393827" y="2226183"/>
                </a:lnTo>
                <a:cubicBezTo>
                  <a:pt x="398653" y="2146808"/>
                  <a:pt x="468503" y="2140458"/>
                  <a:pt x="501777" y="2140458"/>
                </a:cubicBezTo>
                <a:cubicBezTo>
                  <a:pt x="535178" y="2140458"/>
                  <a:pt x="601853" y="2151634"/>
                  <a:pt x="598678" y="2226183"/>
                </a:cubicBezTo>
                <a:lnTo>
                  <a:pt x="925829" y="2226183"/>
                </a:lnTo>
                <a:lnTo>
                  <a:pt x="925829" y="3541014"/>
                </a:lnTo>
              </a:path>
            </a:pathLst>
          </a:custGeom>
          <a:ln w="38100">
            <a:solidFill>
              <a:srgbClr val="B3B3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ext 1"/>
          <p:cNvSpPr txBox="1"/>
          <p:nvPr/>
        </p:nvSpPr>
        <p:spPr>
          <a:xfrm>
            <a:off x="2529205" y="6221683"/>
            <a:ext cx="4154642" cy="25545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740" b="1" spc="10" dirty="0">
                <a:solidFill>
                  <a:srgbClr val="009DD9"/>
                </a:solidFill>
                <a:latin typeface="Arial"/>
                <a:cs typeface="Arial"/>
              </a:rPr>
              <a:t>IGNITION SYSTEM –  Magneto System</a:t>
            </a:r>
            <a:endParaRPr sz="1700">
              <a:latin typeface="Arial"/>
              <a:cs typeface="Arial"/>
            </a:endParaRPr>
          </a:p>
        </p:txBody>
      </p:sp>
      <p:sp>
        <p:nvSpPr>
          <p:cNvPr id="205" name="text 1"/>
          <p:cNvSpPr txBox="1"/>
          <p:nvPr/>
        </p:nvSpPr>
        <p:spPr>
          <a:xfrm>
            <a:off x="4451350" y="4207891"/>
            <a:ext cx="592683" cy="35295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b="1" spc="10" dirty="0">
                <a:solidFill>
                  <a:srgbClr val="009DD9"/>
                </a:solidFill>
                <a:latin typeface="Arial"/>
                <a:cs typeface="Arial"/>
              </a:rPr>
              <a:t>Ignition</a:t>
            </a:r>
            <a:endParaRPr sz="12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200" b="1" spc="10" dirty="0">
                <a:solidFill>
                  <a:srgbClr val="009DD9"/>
                </a:solidFill>
                <a:latin typeface="Arial"/>
                <a:cs typeface="Arial"/>
              </a:rPr>
              <a:t>Switch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6" name="text 1"/>
          <p:cNvSpPr txBox="1"/>
          <p:nvPr/>
        </p:nvSpPr>
        <p:spPr>
          <a:xfrm>
            <a:off x="6753479" y="2469007"/>
            <a:ext cx="898551" cy="17007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b="1" spc="10" dirty="0">
                <a:solidFill>
                  <a:srgbClr val="FF3300"/>
                </a:solidFill>
                <a:latin typeface="Arial"/>
                <a:cs typeface="Arial"/>
              </a:rPr>
              <a:t>Distribution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84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5556" y="1160780"/>
            <a:ext cx="773938" cy="774065"/>
          </a:xfrm>
          <a:prstGeom prst="rect">
            <a:avLst/>
          </a:prstGeom>
        </p:spPr>
      </p:pic>
      <p:pic>
        <p:nvPicPr>
          <p:cNvPr id="85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1268" y="1146492"/>
            <a:ext cx="802513" cy="802640"/>
          </a:xfrm>
          <a:prstGeom prst="rect">
            <a:avLst/>
          </a:prstGeom>
        </p:spPr>
      </p:pic>
      <p:pic>
        <p:nvPicPr>
          <p:cNvPr id="86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6427" y="1270381"/>
            <a:ext cx="550672" cy="550672"/>
          </a:xfrm>
          <a:prstGeom prst="rect">
            <a:avLst/>
          </a:prstGeom>
        </p:spPr>
      </p:pic>
      <p:pic>
        <p:nvPicPr>
          <p:cNvPr id="87" name="Imag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2139" y="1256093"/>
            <a:ext cx="579247" cy="579247"/>
          </a:xfrm>
          <a:prstGeom prst="rect">
            <a:avLst/>
          </a:prstGeom>
        </p:spPr>
      </p:pic>
      <p:pic>
        <p:nvPicPr>
          <p:cNvPr id="88" name="Imag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1676" y="1676400"/>
            <a:ext cx="195072" cy="222250"/>
          </a:xfrm>
          <a:prstGeom prst="rect">
            <a:avLst/>
          </a:prstGeom>
        </p:spPr>
      </p:pic>
      <p:pic>
        <p:nvPicPr>
          <p:cNvPr id="89" name="Imag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6913" y="1671637"/>
            <a:ext cx="204597" cy="231775"/>
          </a:xfrm>
          <a:prstGeom prst="rect">
            <a:avLst/>
          </a:prstGeom>
        </p:spPr>
      </p:pic>
      <p:pic>
        <p:nvPicPr>
          <p:cNvPr id="90" name="Image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9520" y="2060194"/>
            <a:ext cx="181610" cy="210312"/>
          </a:xfrm>
          <a:prstGeom prst="rect">
            <a:avLst/>
          </a:prstGeom>
        </p:spPr>
      </p:pic>
      <p:pic>
        <p:nvPicPr>
          <p:cNvPr id="91" name="Image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4757" y="2055431"/>
            <a:ext cx="191135" cy="219837"/>
          </a:xfrm>
          <a:prstGeom prst="rect">
            <a:avLst/>
          </a:prstGeom>
        </p:spPr>
      </p:pic>
      <p:pic>
        <p:nvPicPr>
          <p:cNvPr id="92" name="Image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8989" y="1649984"/>
            <a:ext cx="468122" cy="659257"/>
          </a:xfrm>
          <a:prstGeom prst="rect">
            <a:avLst/>
          </a:prstGeom>
        </p:spPr>
      </p:pic>
      <p:pic>
        <p:nvPicPr>
          <p:cNvPr id="93" name="Image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4226" y="1645221"/>
            <a:ext cx="477647" cy="668782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3970020" y="1978152"/>
            <a:ext cx="824484" cy="359664"/>
          </a:xfrm>
          <a:custGeom>
            <a:avLst/>
            <a:gdLst/>
            <a:ahLst/>
            <a:cxnLst/>
            <a:rect l="l" t="t" r="r" b="b"/>
            <a:pathLst>
              <a:path w="824484" h="359664">
                <a:moveTo>
                  <a:pt x="19050" y="19050"/>
                </a:moveTo>
                <a:lnTo>
                  <a:pt x="19050" y="340614"/>
                </a:lnTo>
                <a:lnTo>
                  <a:pt x="805434" y="340614"/>
                </a:lnTo>
              </a:path>
            </a:pathLst>
          </a:custGeom>
          <a:ln w="38100">
            <a:solidFill>
              <a:srgbClr val="0F6FC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94" name="Image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8710" y="1973580"/>
            <a:ext cx="186055" cy="208915"/>
          </a:xfrm>
          <a:prstGeom prst="rect">
            <a:avLst/>
          </a:prstGeom>
        </p:spPr>
      </p:pic>
      <p:pic>
        <p:nvPicPr>
          <p:cNvPr id="95" name="Image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3947" y="1968817"/>
            <a:ext cx="195580" cy="218440"/>
          </a:xfrm>
          <a:prstGeom prst="rect">
            <a:avLst/>
          </a:prstGeom>
        </p:spPr>
      </p:pic>
      <p:pic>
        <p:nvPicPr>
          <p:cNvPr id="96" name="Image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1037" y="1928876"/>
            <a:ext cx="296926" cy="403098"/>
          </a:xfrm>
          <a:prstGeom prst="rect">
            <a:avLst/>
          </a:prstGeom>
        </p:spPr>
      </p:pic>
      <p:pic>
        <p:nvPicPr>
          <p:cNvPr id="97" name="Image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6274" y="1924113"/>
            <a:ext cx="306451" cy="412623"/>
          </a:xfrm>
          <a:prstGeom prst="rect">
            <a:avLst/>
          </a:prstGeom>
        </p:spPr>
      </p:pic>
      <p:pic>
        <p:nvPicPr>
          <p:cNvPr id="98" name="Image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50564" y="1320038"/>
            <a:ext cx="464820" cy="767842"/>
          </a:xfrm>
          <a:prstGeom prst="rect">
            <a:avLst/>
          </a:prstGeom>
        </p:spPr>
      </p:pic>
      <p:pic>
        <p:nvPicPr>
          <p:cNvPr id="99" name="Image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50564" y="1210056"/>
            <a:ext cx="464820" cy="220091"/>
          </a:xfrm>
          <a:prstGeom prst="rect">
            <a:avLst/>
          </a:prstGeom>
        </p:spPr>
      </p:pic>
      <p:sp>
        <p:nvSpPr>
          <p:cNvPr id="27" name="object 27"/>
          <p:cNvSpPr/>
          <p:nvPr/>
        </p:nvSpPr>
        <p:spPr>
          <a:xfrm>
            <a:off x="3745992" y="1205484"/>
            <a:ext cx="473963" cy="886967"/>
          </a:xfrm>
          <a:custGeom>
            <a:avLst/>
            <a:gdLst/>
            <a:ahLst/>
            <a:cxnLst/>
            <a:rect l="l" t="t" r="r" b="b"/>
            <a:pathLst>
              <a:path w="473963" h="886967">
                <a:moveTo>
                  <a:pt x="469392" y="114554"/>
                </a:moveTo>
                <a:cubicBezTo>
                  <a:pt x="469392" y="175387"/>
                  <a:pt x="365379" y="224663"/>
                  <a:pt x="236982" y="224663"/>
                </a:cubicBezTo>
                <a:cubicBezTo>
                  <a:pt x="108585" y="224663"/>
                  <a:pt x="4572" y="175387"/>
                  <a:pt x="4572" y="114554"/>
                </a:cubicBezTo>
                <a:cubicBezTo>
                  <a:pt x="4572" y="53848"/>
                  <a:pt x="108585" y="4572"/>
                  <a:pt x="236982" y="4572"/>
                </a:cubicBezTo>
                <a:cubicBezTo>
                  <a:pt x="365379" y="4572"/>
                  <a:pt x="469392" y="53848"/>
                  <a:pt x="469392" y="114554"/>
                </a:cubicBezTo>
                <a:close/>
                <a:moveTo>
                  <a:pt x="469392" y="114554"/>
                </a:moveTo>
                <a:lnTo>
                  <a:pt x="469392" y="772414"/>
                </a:lnTo>
                <a:cubicBezTo>
                  <a:pt x="469392" y="833120"/>
                  <a:pt x="365379" y="882396"/>
                  <a:pt x="236982" y="882396"/>
                </a:cubicBezTo>
                <a:cubicBezTo>
                  <a:pt x="108585" y="882396"/>
                  <a:pt x="4572" y="833120"/>
                  <a:pt x="4572" y="772414"/>
                </a:cubicBezTo>
                <a:lnTo>
                  <a:pt x="4572" y="11455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970020" y="775716"/>
            <a:ext cx="38100" cy="576072"/>
          </a:xfrm>
          <a:custGeom>
            <a:avLst/>
            <a:gdLst/>
            <a:ahLst/>
            <a:cxnLst/>
            <a:rect l="l" t="t" r="r" b="b"/>
            <a:pathLst>
              <a:path w="38100" h="576072">
                <a:moveTo>
                  <a:pt x="19050" y="19050"/>
                </a:moveTo>
                <a:lnTo>
                  <a:pt x="19050" y="557022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396228" y="781812"/>
            <a:ext cx="484632" cy="483108"/>
          </a:xfrm>
          <a:custGeom>
            <a:avLst/>
            <a:gdLst/>
            <a:ahLst/>
            <a:cxnLst/>
            <a:rect l="l" t="t" r="r" b="b"/>
            <a:pathLst>
              <a:path w="484632" h="483108">
                <a:moveTo>
                  <a:pt x="0" y="275590"/>
                </a:moveTo>
                <a:lnTo>
                  <a:pt x="27051" y="232791"/>
                </a:lnTo>
                <a:lnTo>
                  <a:pt x="58801" y="193294"/>
                </a:lnTo>
                <a:lnTo>
                  <a:pt x="92202" y="156845"/>
                </a:lnTo>
                <a:lnTo>
                  <a:pt x="125476" y="120396"/>
                </a:lnTo>
                <a:lnTo>
                  <a:pt x="162052" y="87122"/>
                </a:lnTo>
                <a:lnTo>
                  <a:pt x="198628" y="57023"/>
                </a:lnTo>
                <a:lnTo>
                  <a:pt x="238378" y="26924"/>
                </a:lnTo>
                <a:lnTo>
                  <a:pt x="278129" y="0"/>
                </a:lnTo>
                <a:lnTo>
                  <a:pt x="484632" y="205867"/>
                </a:lnTo>
                <a:lnTo>
                  <a:pt x="438531" y="231267"/>
                </a:lnTo>
                <a:lnTo>
                  <a:pt x="397256" y="258191"/>
                </a:lnTo>
                <a:lnTo>
                  <a:pt x="360679" y="288290"/>
                </a:lnTo>
                <a:lnTo>
                  <a:pt x="324103" y="321564"/>
                </a:lnTo>
                <a:lnTo>
                  <a:pt x="289178" y="358013"/>
                </a:lnTo>
                <a:lnTo>
                  <a:pt x="258953" y="394462"/>
                </a:lnTo>
                <a:lnTo>
                  <a:pt x="232028" y="437134"/>
                </a:lnTo>
                <a:lnTo>
                  <a:pt x="208153" y="483108"/>
                </a:lnTo>
                <a:lnTo>
                  <a:pt x="0" y="27559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390132" y="775716"/>
            <a:ext cx="496823" cy="495300"/>
          </a:xfrm>
          <a:custGeom>
            <a:avLst/>
            <a:gdLst/>
            <a:ahLst/>
            <a:cxnLst/>
            <a:rect l="l" t="t" r="r" b="b"/>
            <a:pathLst>
              <a:path w="496823" h="495300">
                <a:moveTo>
                  <a:pt x="6096" y="281686"/>
                </a:moveTo>
                <a:lnTo>
                  <a:pt x="33147" y="238887"/>
                </a:lnTo>
                <a:lnTo>
                  <a:pt x="64897" y="199390"/>
                </a:lnTo>
                <a:lnTo>
                  <a:pt x="98298" y="162941"/>
                </a:lnTo>
                <a:lnTo>
                  <a:pt x="131572" y="126492"/>
                </a:lnTo>
                <a:lnTo>
                  <a:pt x="168148" y="93218"/>
                </a:lnTo>
                <a:lnTo>
                  <a:pt x="204724" y="63119"/>
                </a:lnTo>
                <a:lnTo>
                  <a:pt x="244474" y="33020"/>
                </a:lnTo>
                <a:lnTo>
                  <a:pt x="284225" y="6096"/>
                </a:lnTo>
                <a:lnTo>
                  <a:pt x="490728" y="211963"/>
                </a:lnTo>
                <a:lnTo>
                  <a:pt x="444627" y="237363"/>
                </a:lnTo>
                <a:lnTo>
                  <a:pt x="403352" y="264287"/>
                </a:lnTo>
                <a:lnTo>
                  <a:pt x="366775" y="294386"/>
                </a:lnTo>
                <a:lnTo>
                  <a:pt x="330199" y="327660"/>
                </a:lnTo>
                <a:lnTo>
                  <a:pt x="295274" y="364109"/>
                </a:lnTo>
                <a:lnTo>
                  <a:pt x="265049" y="400558"/>
                </a:lnTo>
                <a:lnTo>
                  <a:pt x="238124" y="443230"/>
                </a:lnTo>
                <a:lnTo>
                  <a:pt x="214249" y="489204"/>
                </a:lnTo>
                <a:lnTo>
                  <a:pt x="6096" y="281686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396228" y="781812"/>
            <a:ext cx="484632" cy="483108"/>
          </a:xfrm>
          <a:custGeom>
            <a:avLst/>
            <a:gdLst/>
            <a:ahLst/>
            <a:cxnLst/>
            <a:rect l="l" t="t" r="r" b="b"/>
            <a:pathLst>
              <a:path w="484632" h="483108">
                <a:moveTo>
                  <a:pt x="0" y="275590"/>
                </a:moveTo>
                <a:lnTo>
                  <a:pt x="27051" y="232791"/>
                </a:lnTo>
                <a:lnTo>
                  <a:pt x="58801" y="193294"/>
                </a:lnTo>
                <a:lnTo>
                  <a:pt x="92202" y="156845"/>
                </a:lnTo>
                <a:lnTo>
                  <a:pt x="125476" y="120396"/>
                </a:lnTo>
                <a:lnTo>
                  <a:pt x="162052" y="87122"/>
                </a:lnTo>
                <a:lnTo>
                  <a:pt x="198628" y="57023"/>
                </a:lnTo>
                <a:lnTo>
                  <a:pt x="238378" y="26924"/>
                </a:lnTo>
                <a:lnTo>
                  <a:pt x="278129" y="0"/>
                </a:lnTo>
                <a:lnTo>
                  <a:pt x="484632" y="205867"/>
                </a:lnTo>
                <a:lnTo>
                  <a:pt x="438531" y="231267"/>
                </a:lnTo>
                <a:lnTo>
                  <a:pt x="397256" y="258191"/>
                </a:lnTo>
                <a:lnTo>
                  <a:pt x="360679" y="288290"/>
                </a:lnTo>
                <a:lnTo>
                  <a:pt x="324103" y="321564"/>
                </a:lnTo>
                <a:lnTo>
                  <a:pt x="289178" y="358013"/>
                </a:lnTo>
                <a:lnTo>
                  <a:pt x="258953" y="394462"/>
                </a:lnTo>
                <a:lnTo>
                  <a:pt x="232028" y="437134"/>
                </a:lnTo>
                <a:lnTo>
                  <a:pt x="208153" y="483108"/>
                </a:lnTo>
                <a:lnTo>
                  <a:pt x="0" y="275590"/>
                </a:lnTo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390132" y="775716"/>
            <a:ext cx="496823" cy="495300"/>
          </a:xfrm>
          <a:custGeom>
            <a:avLst/>
            <a:gdLst/>
            <a:ahLst/>
            <a:cxnLst/>
            <a:rect l="l" t="t" r="r" b="b"/>
            <a:pathLst>
              <a:path w="496823" h="495300">
                <a:moveTo>
                  <a:pt x="6096" y="281686"/>
                </a:moveTo>
                <a:lnTo>
                  <a:pt x="33147" y="238887"/>
                </a:lnTo>
                <a:lnTo>
                  <a:pt x="64897" y="199390"/>
                </a:lnTo>
                <a:lnTo>
                  <a:pt x="98298" y="162941"/>
                </a:lnTo>
                <a:lnTo>
                  <a:pt x="131572" y="126492"/>
                </a:lnTo>
                <a:lnTo>
                  <a:pt x="168148" y="93218"/>
                </a:lnTo>
                <a:lnTo>
                  <a:pt x="204724" y="63119"/>
                </a:lnTo>
                <a:lnTo>
                  <a:pt x="244474" y="33020"/>
                </a:lnTo>
                <a:lnTo>
                  <a:pt x="284225" y="6096"/>
                </a:lnTo>
                <a:lnTo>
                  <a:pt x="490728" y="211963"/>
                </a:lnTo>
                <a:lnTo>
                  <a:pt x="444627" y="237363"/>
                </a:lnTo>
                <a:lnTo>
                  <a:pt x="403352" y="264287"/>
                </a:lnTo>
                <a:lnTo>
                  <a:pt x="366775" y="294386"/>
                </a:lnTo>
                <a:lnTo>
                  <a:pt x="330199" y="327660"/>
                </a:lnTo>
                <a:lnTo>
                  <a:pt x="295274" y="364109"/>
                </a:lnTo>
                <a:lnTo>
                  <a:pt x="265049" y="400558"/>
                </a:lnTo>
                <a:lnTo>
                  <a:pt x="238124" y="443230"/>
                </a:lnTo>
                <a:lnTo>
                  <a:pt x="214249" y="489204"/>
                </a:lnTo>
                <a:lnTo>
                  <a:pt x="6096" y="281686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396228" y="1828800"/>
            <a:ext cx="484632" cy="484632"/>
          </a:xfrm>
          <a:custGeom>
            <a:avLst/>
            <a:gdLst/>
            <a:ahLst/>
            <a:cxnLst/>
            <a:rect l="l" t="t" r="r" b="b"/>
            <a:pathLst>
              <a:path w="484632" h="484632">
                <a:moveTo>
                  <a:pt x="274828" y="484632"/>
                </a:moveTo>
                <a:lnTo>
                  <a:pt x="235203" y="456057"/>
                </a:lnTo>
                <a:lnTo>
                  <a:pt x="195453" y="425831"/>
                </a:lnTo>
                <a:lnTo>
                  <a:pt x="158877" y="395605"/>
                </a:lnTo>
                <a:lnTo>
                  <a:pt x="122301" y="359156"/>
                </a:lnTo>
                <a:lnTo>
                  <a:pt x="89027" y="325755"/>
                </a:lnTo>
                <a:lnTo>
                  <a:pt x="55626" y="286004"/>
                </a:lnTo>
                <a:lnTo>
                  <a:pt x="27051" y="249428"/>
                </a:lnTo>
                <a:lnTo>
                  <a:pt x="0" y="209804"/>
                </a:lnTo>
                <a:lnTo>
                  <a:pt x="208153" y="0"/>
                </a:lnTo>
                <a:lnTo>
                  <a:pt x="232028" y="44450"/>
                </a:lnTo>
                <a:lnTo>
                  <a:pt x="258953" y="87376"/>
                </a:lnTo>
                <a:lnTo>
                  <a:pt x="289178" y="127127"/>
                </a:lnTo>
                <a:lnTo>
                  <a:pt x="320928" y="163703"/>
                </a:lnTo>
                <a:lnTo>
                  <a:pt x="357504" y="196977"/>
                </a:lnTo>
                <a:lnTo>
                  <a:pt x="397256" y="228854"/>
                </a:lnTo>
                <a:lnTo>
                  <a:pt x="438531" y="252603"/>
                </a:lnTo>
                <a:lnTo>
                  <a:pt x="484632" y="276479"/>
                </a:lnTo>
                <a:lnTo>
                  <a:pt x="274828" y="484632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390132" y="1822704"/>
            <a:ext cx="496823" cy="496824"/>
          </a:xfrm>
          <a:custGeom>
            <a:avLst/>
            <a:gdLst/>
            <a:ahLst/>
            <a:cxnLst/>
            <a:rect l="l" t="t" r="r" b="b"/>
            <a:pathLst>
              <a:path w="496823" h="496824">
                <a:moveTo>
                  <a:pt x="280924" y="490728"/>
                </a:moveTo>
                <a:lnTo>
                  <a:pt x="241299" y="462153"/>
                </a:lnTo>
                <a:lnTo>
                  <a:pt x="201549" y="431927"/>
                </a:lnTo>
                <a:lnTo>
                  <a:pt x="164973" y="401701"/>
                </a:lnTo>
                <a:lnTo>
                  <a:pt x="128397" y="365252"/>
                </a:lnTo>
                <a:lnTo>
                  <a:pt x="95123" y="331851"/>
                </a:lnTo>
                <a:lnTo>
                  <a:pt x="61722" y="292100"/>
                </a:lnTo>
                <a:lnTo>
                  <a:pt x="33147" y="255524"/>
                </a:lnTo>
                <a:lnTo>
                  <a:pt x="6096" y="215900"/>
                </a:lnTo>
                <a:lnTo>
                  <a:pt x="214249" y="6096"/>
                </a:lnTo>
                <a:lnTo>
                  <a:pt x="238124" y="50546"/>
                </a:lnTo>
                <a:lnTo>
                  <a:pt x="265049" y="93472"/>
                </a:lnTo>
                <a:lnTo>
                  <a:pt x="295274" y="133223"/>
                </a:lnTo>
                <a:lnTo>
                  <a:pt x="327024" y="169799"/>
                </a:lnTo>
                <a:lnTo>
                  <a:pt x="363600" y="203073"/>
                </a:lnTo>
                <a:lnTo>
                  <a:pt x="403352" y="234950"/>
                </a:lnTo>
                <a:lnTo>
                  <a:pt x="444627" y="258699"/>
                </a:lnTo>
                <a:lnTo>
                  <a:pt x="490728" y="282575"/>
                </a:lnTo>
                <a:lnTo>
                  <a:pt x="280924" y="490728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396228" y="1828800"/>
            <a:ext cx="484632" cy="484632"/>
          </a:xfrm>
          <a:custGeom>
            <a:avLst/>
            <a:gdLst/>
            <a:ahLst/>
            <a:cxnLst/>
            <a:rect l="l" t="t" r="r" b="b"/>
            <a:pathLst>
              <a:path w="484632" h="484632">
                <a:moveTo>
                  <a:pt x="274828" y="484632"/>
                </a:moveTo>
                <a:lnTo>
                  <a:pt x="235203" y="456057"/>
                </a:lnTo>
                <a:lnTo>
                  <a:pt x="195453" y="425831"/>
                </a:lnTo>
                <a:lnTo>
                  <a:pt x="158877" y="395605"/>
                </a:lnTo>
                <a:lnTo>
                  <a:pt x="122301" y="359156"/>
                </a:lnTo>
                <a:lnTo>
                  <a:pt x="89027" y="325755"/>
                </a:lnTo>
                <a:lnTo>
                  <a:pt x="55626" y="286004"/>
                </a:lnTo>
                <a:lnTo>
                  <a:pt x="27051" y="249428"/>
                </a:lnTo>
                <a:lnTo>
                  <a:pt x="0" y="209804"/>
                </a:lnTo>
                <a:lnTo>
                  <a:pt x="208153" y="0"/>
                </a:lnTo>
                <a:lnTo>
                  <a:pt x="232028" y="44450"/>
                </a:lnTo>
                <a:lnTo>
                  <a:pt x="258953" y="87376"/>
                </a:lnTo>
                <a:lnTo>
                  <a:pt x="289178" y="127127"/>
                </a:lnTo>
                <a:lnTo>
                  <a:pt x="320928" y="163703"/>
                </a:lnTo>
                <a:lnTo>
                  <a:pt x="357504" y="196977"/>
                </a:lnTo>
                <a:lnTo>
                  <a:pt x="397256" y="228854"/>
                </a:lnTo>
                <a:lnTo>
                  <a:pt x="438531" y="252603"/>
                </a:lnTo>
                <a:lnTo>
                  <a:pt x="484632" y="276479"/>
                </a:lnTo>
                <a:lnTo>
                  <a:pt x="274828" y="484632"/>
                </a:lnTo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390132" y="1822704"/>
            <a:ext cx="496823" cy="496824"/>
          </a:xfrm>
          <a:custGeom>
            <a:avLst/>
            <a:gdLst/>
            <a:ahLst/>
            <a:cxnLst/>
            <a:rect l="l" t="t" r="r" b="b"/>
            <a:pathLst>
              <a:path w="496823" h="496824">
                <a:moveTo>
                  <a:pt x="280924" y="490728"/>
                </a:moveTo>
                <a:lnTo>
                  <a:pt x="241299" y="462153"/>
                </a:lnTo>
                <a:lnTo>
                  <a:pt x="201549" y="431927"/>
                </a:lnTo>
                <a:lnTo>
                  <a:pt x="164973" y="401701"/>
                </a:lnTo>
                <a:lnTo>
                  <a:pt x="128397" y="365252"/>
                </a:lnTo>
                <a:lnTo>
                  <a:pt x="95123" y="331851"/>
                </a:lnTo>
                <a:lnTo>
                  <a:pt x="61722" y="292100"/>
                </a:lnTo>
                <a:lnTo>
                  <a:pt x="33147" y="255524"/>
                </a:lnTo>
                <a:lnTo>
                  <a:pt x="6096" y="215900"/>
                </a:lnTo>
                <a:lnTo>
                  <a:pt x="214249" y="6096"/>
                </a:lnTo>
                <a:lnTo>
                  <a:pt x="238124" y="50546"/>
                </a:lnTo>
                <a:lnTo>
                  <a:pt x="265049" y="93472"/>
                </a:lnTo>
                <a:lnTo>
                  <a:pt x="295274" y="133223"/>
                </a:lnTo>
                <a:lnTo>
                  <a:pt x="327024" y="169799"/>
                </a:lnTo>
                <a:lnTo>
                  <a:pt x="363600" y="203073"/>
                </a:lnTo>
                <a:lnTo>
                  <a:pt x="403352" y="234950"/>
                </a:lnTo>
                <a:lnTo>
                  <a:pt x="444627" y="258699"/>
                </a:lnTo>
                <a:lnTo>
                  <a:pt x="490728" y="282575"/>
                </a:lnTo>
                <a:lnTo>
                  <a:pt x="280924" y="490728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443216" y="1831848"/>
            <a:ext cx="486156" cy="484632"/>
          </a:xfrm>
          <a:custGeom>
            <a:avLst/>
            <a:gdLst/>
            <a:ahLst/>
            <a:cxnLst/>
            <a:rect l="l" t="t" r="r" b="b"/>
            <a:pathLst>
              <a:path w="486156" h="484632">
                <a:moveTo>
                  <a:pt x="486156" y="206502"/>
                </a:moveTo>
                <a:lnTo>
                  <a:pt x="457581" y="246253"/>
                </a:lnTo>
                <a:lnTo>
                  <a:pt x="427355" y="286004"/>
                </a:lnTo>
                <a:lnTo>
                  <a:pt x="393953" y="325755"/>
                </a:lnTo>
                <a:lnTo>
                  <a:pt x="360680" y="359156"/>
                </a:lnTo>
                <a:lnTo>
                  <a:pt x="324103" y="392430"/>
                </a:lnTo>
                <a:lnTo>
                  <a:pt x="287527" y="425831"/>
                </a:lnTo>
                <a:lnTo>
                  <a:pt x="247903" y="456057"/>
                </a:lnTo>
                <a:lnTo>
                  <a:pt x="208152" y="484632"/>
                </a:lnTo>
                <a:lnTo>
                  <a:pt x="0" y="276479"/>
                </a:lnTo>
                <a:lnTo>
                  <a:pt x="42926" y="249428"/>
                </a:lnTo>
                <a:lnTo>
                  <a:pt x="85852" y="225679"/>
                </a:lnTo>
                <a:lnTo>
                  <a:pt x="125476" y="193802"/>
                </a:lnTo>
                <a:lnTo>
                  <a:pt x="162052" y="160528"/>
                </a:lnTo>
                <a:lnTo>
                  <a:pt x="195452" y="123952"/>
                </a:lnTo>
                <a:lnTo>
                  <a:pt x="225552" y="84201"/>
                </a:lnTo>
                <a:lnTo>
                  <a:pt x="254253" y="44450"/>
                </a:lnTo>
                <a:lnTo>
                  <a:pt x="278002" y="0"/>
                </a:lnTo>
                <a:lnTo>
                  <a:pt x="486156" y="206502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437120" y="1825751"/>
            <a:ext cx="498347" cy="496824"/>
          </a:xfrm>
          <a:custGeom>
            <a:avLst/>
            <a:gdLst/>
            <a:ahLst/>
            <a:cxnLst/>
            <a:rect l="l" t="t" r="r" b="b"/>
            <a:pathLst>
              <a:path w="498347" h="496824">
                <a:moveTo>
                  <a:pt x="492252" y="212599"/>
                </a:moveTo>
                <a:lnTo>
                  <a:pt x="463677" y="252350"/>
                </a:lnTo>
                <a:lnTo>
                  <a:pt x="433451" y="292101"/>
                </a:lnTo>
                <a:lnTo>
                  <a:pt x="400049" y="331852"/>
                </a:lnTo>
                <a:lnTo>
                  <a:pt x="366776" y="365253"/>
                </a:lnTo>
                <a:lnTo>
                  <a:pt x="330199" y="398527"/>
                </a:lnTo>
                <a:lnTo>
                  <a:pt x="293623" y="431928"/>
                </a:lnTo>
                <a:lnTo>
                  <a:pt x="253999" y="462154"/>
                </a:lnTo>
                <a:lnTo>
                  <a:pt x="214248" y="490729"/>
                </a:lnTo>
                <a:lnTo>
                  <a:pt x="6096" y="282576"/>
                </a:lnTo>
                <a:lnTo>
                  <a:pt x="49022" y="255525"/>
                </a:lnTo>
                <a:lnTo>
                  <a:pt x="91948" y="231776"/>
                </a:lnTo>
                <a:lnTo>
                  <a:pt x="131572" y="199899"/>
                </a:lnTo>
                <a:lnTo>
                  <a:pt x="168148" y="166625"/>
                </a:lnTo>
                <a:lnTo>
                  <a:pt x="201548" y="130049"/>
                </a:lnTo>
                <a:lnTo>
                  <a:pt x="231648" y="90298"/>
                </a:lnTo>
                <a:lnTo>
                  <a:pt x="260349" y="50547"/>
                </a:lnTo>
                <a:lnTo>
                  <a:pt x="284098" y="6097"/>
                </a:lnTo>
                <a:lnTo>
                  <a:pt x="492252" y="212599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443216" y="1831848"/>
            <a:ext cx="486156" cy="484632"/>
          </a:xfrm>
          <a:custGeom>
            <a:avLst/>
            <a:gdLst/>
            <a:ahLst/>
            <a:cxnLst/>
            <a:rect l="l" t="t" r="r" b="b"/>
            <a:pathLst>
              <a:path w="486156" h="484632">
                <a:moveTo>
                  <a:pt x="486156" y="206502"/>
                </a:moveTo>
                <a:lnTo>
                  <a:pt x="457581" y="246253"/>
                </a:lnTo>
                <a:lnTo>
                  <a:pt x="427355" y="286004"/>
                </a:lnTo>
                <a:lnTo>
                  <a:pt x="393953" y="325755"/>
                </a:lnTo>
                <a:lnTo>
                  <a:pt x="360680" y="359156"/>
                </a:lnTo>
                <a:lnTo>
                  <a:pt x="324103" y="392430"/>
                </a:lnTo>
                <a:lnTo>
                  <a:pt x="287527" y="425831"/>
                </a:lnTo>
                <a:lnTo>
                  <a:pt x="247903" y="456057"/>
                </a:lnTo>
                <a:lnTo>
                  <a:pt x="208152" y="484632"/>
                </a:lnTo>
                <a:lnTo>
                  <a:pt x="0" y="276479"/>
                </a:lnTo>
                <a:lnTo>
                  <a:pt x="42926" y="249428"/>
                </a:lnTo>
                <a:lnTo>
                  <a:pt x="85852" y="225679"/>
                </a:lnTo>
                <a:lnTo>
                  <a:pt x="125476" y="193802"/>
                </a:lnTo>
                <a:lnTo>
                  <a:pt x="162052" y="160528"/>
                </a:lnTo>
                <a:lnTo>
                  <a:pt x="195452" y="123952"/>
                </a:lnTo>
                <a:lnTo>
                  <a:pt x="225552" y="84201"/>
                </a:lnTo>
                <a:lnTo>
                  <a:pt x="254253" y="44450"/>
                </a:lnTo>
                <a:lnTo>
                  <a:pt x="278002" y="0"/>
                </a:lnTo>
                <a:lnTo>
                  <a:pt x="486156" y="206502"/>
                </a:lnTo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437120" y="1825751"/>
            <a:ext cx="498347" cy="496824"/>
          </a:xfrm>
          <a:custGeom>
            <a:avLst/>
            <a:gdLst/>
            <a:ahLst/>
            <a:cxnLst/>
            <a:rect l="l" t="t" r="r" b="b"/>
            <a:pathLst>
              <a:path w="498347" h="496824">
                <a:moveTo>
                  <a:pt x="492252" y="212599"/>
                </a:moveTo>
                <a:lnTo>
                  <a:pt x="463677" y="252350"/>
                </a:lnTo>
                <a:lnTo>
                  <a:pt x="433451" y="292101"/>
                </a:lnTo>
                <a:lnTo>
                  <a:pt x="400049" y="331852"/>
                </a:lnTo>
                <a:lnTo>
                  <a:pt x="366776" y="365253"/>
                </a:lnTo>
                <a:lnTo>
                  <a:pt x="330199" y="398527"/>
                </a:lnTo>
                <a:lnTo>
                  <a:pt x="293623" y="431928"/>
                </a:lnTo>
                <a:lnTo>
                  <a:pt x="253999" y="462154"/>
                </a:lnTo>
                <a:lnTo>
                  <a:pt x="214248" y="490729"/>
                </a:lnTo>
                <a:lnTo>
                  <a:pt x="6096" y="282576"/>
                </a:lnTo>
                <a:lnTo>
                  <a:pt x="49022" y="255525"/>
                </a:lnTo>
                <a:lnTo>
                  <a:pt x="91948" y="231776"/>
                </a:lnTo>
                <a:lnTo>
                  <a:pt x="131572" y="199899"/>
                </a:lnTo>
                <a:lnTo>
                  <a:pt x="168148" y="166625"/>
                </a:lnTo>
                <a:lnTo>
                  <a:pt x="201548" y="130049"/>
                </a:lnTo>
                <a:lnTo>
                  <a:pt x="231648" y="90298"/>
                </a:lnTo>
                <a:lnTo>
                  <a:pt x="260349" y="50547"/>
                </a:lnTo>
                <a:lnTo>
                  <a:pt x="284098" y="6097"/>
                </a:lnTo>
                <a:lnTo>
                  <a:pt x="492252" y="212599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443216" y="781812"/>
            <a:ext cx="486156" cy="483108"/>
          </a:xfrm>
          <a:custGeom>
            <a:avLst/>
            <a:gdLst/>
            <a:ahLst/>
            <a:cxnLst/>
            <a:rect l="l" t="t" r="r" b="b"/>
            <a:pathLst>
              <a:path w="486156" h="483108">
                <a:moveTo>
                  <a:pt x="208152" y="0"/>
                </a:moveTo>
                <a:lnTo>
                  <a:pt x="251078" y="26924"/>
                </a:lnTo>
                <a:lnTo>
                  <a:pt x="290702" y="57023"/>
                </a:lnTo>
                <a:lnTo>
                  <a:pt x="327278" y="90297"/>
                </a:lnTo>
                <a:lnTo>
                  <a:pt x="363855" y="123571"/>
                </a:lnTo>
                <a:lnTo>
                  <a:pt x="397128" y="160020"/>
                </a:lnTo>
                <a:lnTo>
                  <a:pt x="427355" y="196469"/>
                </a:lnTo>
                <a:lnTo>
                  <a:pt x="457581" y="235966"/>
                </a:lnTo>
                <a:lnTo>
                  <a:pt x="486156" y="275590"/>
                </a:lnTo>
                <a:lnTo>
                  <a:pt x="278002" y="483108"/>
                </a:lnTo>
                <a:lnTo>
                  <a:pt x="254253" y="440309"/>
                </a:lnTo>
                <a:lnTo>
                  <a:pt x="225552" y="397637"/>
                </a:lnTo>
                <a:lnTo>
                  <a:pt x="195452" y="358013"/>
                </a:lnTo>
                <a:lnTo>
                  <a:pt x="162052" y="321564"/>
                </a:lnTo>
                <a:lnTo>
                  <a:pt x="128651" y="288290"/>
                </a:lnTo>
                <a:lnTo>
                  <a:pt x="89027" y="258191"/>
                </a:lnTo>
                <a:lnTo>
                  <a:pt x="46101" y="231267"/>
                </a:lnTo>
                <a:lnTo>
                  <a:pt x="0" y="205867"/>
                </a:lnTo>
                <a:lnTo>
                  <a:pt x="208152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437120" y="775716"/>
            <a:ext cx="498347" cy="495300"/>
          </a:xfrm>
          <a:custGeom>
            <a:avLst/>
            <a:gdLst/>
            <a:ahLst/>
            <a:cxnLst/>
            <a:rect l="l" t="t" r="r" b="b"/>
            <a:pathLst>
              <a:path w="498347" h="495300">
                <a:moveTo>
                  <a:pt x="214248" y="6096"/>
                </a:moveTo>
                <a:lnTo>
                  <a:pt x="257174" y="33020"/>
                </a:lnTo>
                <a:lnTo>
                  <a:pt x="296798" y="63119"/>
                </a:lnTo>
                <a:lnTo>
                  <a:pt x="333374" y="96393"/>
                </a:lnTo>
                <a:lnTo>
                  <a:pt x="369951" y="129667"/>
                </a:lnTo>
                <a:lnTo>
                  <a:pt x="403224" y="166116"/>
                </a:lnTo>
                <a:lnTo>
                  <a:pt x="433451" y="202565"/>
                </a:lnTo>
                <a:lnTo>
                  <a:pt x="463677" y="242062"/>
                </a:lnTo>
                <a:lnTo>
                  <a:pt x="492252" y="281686"/>
                </a:lnTo>
                <a:lnTo>
                  <a:pt x="284098" y="489204"/>
                </a:lnTo>
                <a:lnTo>
                  <a:pt x="260349" y="446405"/>
                </a:lnTo>
                <a:lnTo>
                  <a:pt x="231648" y="403733"/>
                </a:lnTo>
                <a:lnTo>
                  <a:pt x="201548" y="364109"/>
                </a:lnTo>
                <a:lnTo>
                  <a:pt x="168148" y="327660"/>
                </a:lnTo>
                <a:lnTo>
                  <a:pt x="134747" y="294386"/>
                </a:lnTo>
                <a:lnTo>
                  <a:pt x="95123" y="264287"/>
                </a:lnTo>
                <a:lnTo>
                  <a:pt x="52197" y="237363"/>
                </a:lnTo>
                <a:lnTo>
                  <a:pt x="6096" y="211963"/>
                </a:lnTo>
                <a:lnTo>
                  <a:pt x="214248" y="6096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443216" y="781812"/>
            <a:ext cx="486156" cy="483108"/>
          </a:xfrm>
          <a:custGeom>
            <a:avLst/>
            <a:gdLst/>
            <a:ahLst/>
            <a:cxnLst/>
            <a:rect l="l" t="t" r="r" b="b"/>
            <a:pathLst>
              <a:path w="486156" h="483108">
                <a:moveTo>
                  <a:pt x="208152" y="0"/>
                </a:moveTo>
                <a:lnTo>
                  <a:pt x="251078" y="26924"/>
                </a:lnTo>
                <a:lnTo>
                  <a:pt x="290702" y="57023"/>
                </a:lnTo>
                <a:lnTo>
                  <a:pt x="327278" y="90297"/>
                </a:lnTo>
                <a:lnTo>
                  <a:pt x="363855" y="123571"/>
                </a:lnTo>
                <a:lnTo>
                  <a:pt x="397128" y="160020"/>
                </a:lnTo>
                <a:lnTo>
                  <a:pt x="427355" y="196469"/>
                </a:lnTo>
                <a:lnTo>
                  <a:pt x="457581" y="235966"/>
                </a:lnTo>
                <a:lnTo>
                  <a:pt x="486156" y="275590"/>
                </a:lnTo>
                <a:lnTo>
                  <a:pt x="278002" y="483108"/>
                </a:lnTo>
                <a:lnTo>
                  <a:pt x="254253" y="440309"/>
                </a:lnTo>
                <a:lnTo>
                  <a:pt x="225552" y="397637"/>
                </a:lnTo>
                <a:lnTo>
                  <a:pt x="195452" y="358013"/>
                </a:lnTo>
                <a:lnTo>
                  <a:pt x="162052" y="321564"/>
                </a:lnTo>
                <a:lnTo>
                  <a:pt x="128651" y="288290"/>
                </a:lnTo>
                <a:lnTo>
                  <a:pt x="89027" y="258191"/>
                </a:lnTo>
                <a:lnTo>
                  <a:pt x="46101" y="231267"/>
                </a:lnTo>
                <a:lnTo>
                  <a:pt x="0" y="205867"/>
                </a:lnTo>
                <a:lnTo>
                  <a:pt x="208152" y="0"/>
                </a:lnTo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437120" y="775716"/>
            <a:ext cx="498347" cy="495300"/>
          </a:xfrm>
          <a:custGeom>
            <a:avLst/>
            <a:gdLst/>
            <a:ahLst/>
            <a:cxnLst/>
            <a:rect l="l" t="t" r="r" b="b"/>
            <a:pathLst>
              <a:path w="498347" h="495300">
                <a:moveTo>
                  <a:pt x="214248" y="6096"/>
                </a:moveTo>
                <a:lnTo>
                  <a:pt x="257174" y="33020"/>
                </a:lnTo>
                <a:lnTo>
                  <a:pt x="296798" y="63119"/>
                </a:lnTo>
                <a:lnTo>
                  <a:pt x="333374" y="96393"/>
                </a:lnTo>
                <a:lnTo>
                  <a:pt x="369951" y="129667"/>
                </a:lnTo>
                <a:lnTo>
                  <a:pt x="403224" y="166116"/>
                </a:lnTo>
                <a:lnTo>
                  <a:pt x="433451" y="202565"/>
                </a:lnTo>
                <a:lnTo>
                  <a:pt x="463677" y="242062"/>
                </a:lnTo>
                <a:lnTo>
                  <a:pt x="492252" y="281686"/>
                </a:lnTo>
                <a:lnTo>
                  <a:pt x="284098" y="489204"/>
                </a:lnTo>
                <a:lnTo>
                  <a:pt x="260349" y="446405"/>
                </a:lnTo>
                <a:lnTo>
                  <a:pt x="231648" y="403733"/>
                </a:lnTo>
                <a:lnTo>
                  <a:pt x="201548" y="364109"/>
                </a:lnTo>
                <a:lnTo>
                  <a:pt x="168148" y="327660"/>
                </a:lnTo>
                <a:lnTo>
                  <a:pt x="134747" y="294386"/>
                </a:lnTo>
                <a:lnTo>
                  <a:pt x="95123" y="264287"/>
                </a:lnTo>
                <a:lnTo>
                  <a:pt x="52197" y="237363"/>
                </a:lnTo>
                <a:lnTo>
                  <a:pt x="6096" y="211963"/>
                </a:lnTo>
                <a:lnTo>
                  <a:pt x="214248" y="6096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240780" y="630936"/>
            <a:ext cx="1847088" cy="1834896"/>
          </a:xfrm>
          <a:custGeom>
            <a:avLst/>
            <a:gdLst/>
            <a:ahLst/>
            <a:cxnLst/>
            <a:rect l="l" t="t" r="r" b="b"/>
            <a:pathLst>
              <a:path w="1847088" h="1834896">
                <a:moveTo>
                  <a:pt x="28956" y="917448"/>
                </a:moveTo>
                <a:cubicBezTo>
                  <a:pt x="28956" y="426720"/>
                  <a:pt x="429513" y="28956"/>
                  <a:pt x="923544" y="28956"/>
                </a:cubicBezTo>
                <a:cubicBezTo>
                  <a:pt x="1417574" y="28956"/>
                  <a:pt x="1818132" y="426720"/>
                  <a:pt x="1818132" y="917448"/>
                </a:cubicBezTo>
                <a:cubicBezTo>
                  <a:pt x="1818132" y="1408176"/>
                  <a:pt x="1417574" y="1805940"/>
                  <a:pt x="923544" y="1805940"/>
                </a:cubicBezTo>
                <a:cubicBezTo>
                  <a:pt x="429513" y="1805940"/>
                  <a:pt x="28956" y="1408176"/>
                  <a:pt x="28956" y="917448"/>
                </a:cubicBezTo>
                <a:close/>
              </a:path>
            </a:pathLst>
          </a:custGeom>
          <a:ln w="5791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039356" y="1437132"/>
            <a:ext cx="225551" cy="224028"/>
          </a:xfrm>
          <a:custGeom>
            <a:avLst/>
            <a:gdLst/>
            <a:ahLst/>
            <a:cxnLst/>
            <a:rect l="l" t="t" r="r" b="b"/>
            <a:pathLst>
              <a:path w="225551" h="224028">
                <a:moveTo>
                  <a:pt x="6096" y="217932"/>
                </a:moveTo>
                <a:lnTo>
                  <a:pt x="219456" y="6096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039356" y="1437132"/>
            <a:ext cx="225551" cy="224028"/>
          </a:xfrm>
          <a:custGeom>
            <a:avLst/>
            <a:gdLst/>
            <a:ahLst/>
            <a:cxnLst/>
            <a:rect l="l" t="t" r="r" b="b"/>
            <a:pathLst>
              <a:path w="225551" h="224028">
                <a:moveTo>
                  <a:pt x="219456" y="217932"/>
                </a:moveTo>
                <a:lnTo>
                  <a:pt x="6096" y="6096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957060" y="1022604"/>
            <a:ext cx="717804" cy="719328"/>
          </a:xfrm>
          <a:custGeom>
            <a:avLst/>
            <a:gdLst/>
            <a:ahLst/>
            <a:cxnLst/>
            <a:rect l="l" t="t" r="r" b="b"/>
            <a:pathLst>
              <a:path w="717804" h="719328">
                <a:moveTo>
                  <a:pt x="443738" y="0"/>
                </a:moveTo>
                <a:lnTo>
                  <a:pt x="57022" y="387477"/>
                </a:lnTo>
                <a:lnTo>
                  <a:pt x="45974" y="403352"/>
                </a:lnTo>
                <a:lnTo>
                  <a:pt x="33274" y="417576"/>
                </a:lnTo>
                <a:lnTo>
                  <a:pt x="23749" y="433451"/>
                </a:lnTo>
                <a:lnTo>
                  <a:pt x="15875" y="450977"/>
                </a:lnTo>
                <a:lnTo>
                  <a:pt x="9525" y="470027"/>
                </a:lnTo>
                <a:lnTo>
                  <a:pt x="6350" y="487553"/>
                </a:lnTo>
                <a:lnTo>
                  <a:pt x="3175" y="506603"/>
                </a:lnTo>
                <a:lnTo>
                  <a:pt x="0" y="524002"/>
                </a:lnTo>
                <a:lnTo>
                  <a:pt x="3175" y="543052"/>
                </a:lnTo>
                <a:lnTo>
                  <a:pt x="6350" y="560578"/>
                </a:lnTo>
                <a:lnTo>
                  <a:pt x="9525" y="579628"/>
                </a:lnTo>
                <a:lnTo>
                  <a:pt x="15875" y="597027"/>
                </a:lnTo>
                <a:lnTo>
                  <a:pt x="23749" y="616077"/>
                </a:lnTo>
                <a:lnTo>
                  <a:pt x="33274" y="630428"/>
                </a:lnTo>
                <a:lnTo>
                  <a:pt x="45974" y="649478"/>
                </a:lnTo>
                <a:lnTo>
                  <a:pt x="57022" y="663702"/>
                </a:lnTo>
                <a:lnTo>
                  <a:pt x="72897" y="676402"/>
                </a:lnTo>
                <a:lnTo>
                  <a:pt x="88772" y="689102"/>
                </a:lnTo>
                <a:lnTo>
                  <a:pt x="106171" y="698627"/>
                </a:lnTo>
                <a:lnTo>
                  <a:pt x="122046" y="706628"/>
                </a:lnTo>
                <a:lnTo>
                  <a:pt x="139446" y="712978"/>
                </a:lnTo>
                <a:lnTo>
                  <a:pt x="158496" y="716153"/>
                </a:lnTo>
                <a:lnTo>
                  <a:pt x="175895" y="719328"/>
                </a:lnTo>
                <a:lnTo>
                  <a:pt x="198120" y="719328"/>
                </a:lnTo>
                <a:lnTo>
                  <a:pt x="215519" y="719328"/>
                </a:lnTo>
                <a:lnTo>
                  <a:pt x="234569" y="716153"/>
                </a:lnTo>
                <a:lnTo>
                  <a:pt x="251968" y="712978"/>
                </a:lnTo>
                <a:lnTo>
                  <a:pt x="271018" y="706628"/>
                </a:lnTo>
                <a:lnTo>
                  <a:pt x="285242" y="698627"/>
                </a:lnTo>
                <a:lnTo>
                  <a:pt x="304292" y="689102"/>
                </a:lnTo>
                <a:lnTo>
                  <a:pt x="318516" y="676402"/>
                </a:lnTo>
                <a:lnTo>
                  <a:pt x="334391" y="663702"/>
                </a:lnTo>
                <a:lnTo>
                  <a:pt x="717804" y="277876"/>
                </a:lnTo>
                <a:lnTo>
                  <a:pt x="694055" y="228600"/>
                </a:lnTo>
                <a:lnTo>
                  <a:pt x="665480" y="185801"/>
                </a:lnTo>
                <a:lnTo>
                  <a:pt x="638556" y="146050"/>
                </a:lnTo>
                <a:lnTo>
                  <a:pt x="605282" y="109601"/>
                </a:lnTo>
                <a:lnTo>
                  <a:pt x="568833" y="76200"/>
                </a:lnTo>
                <a:lnTo>
                  <a:pt x="529208" y="49276"/>
                </a:lnTo>
                <a:lnTo>
                  <a:pt x="489584" y="22225"/>
                </a:lnTo>
                <a:lnTo>
                  <a:pt x="4437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950964" y="1016507"/>
            <a:ext cx="729996" cy="731520"/>
          </a:xfrm>
          <a:custGeom>
            <a:avLst/>
            <a:gdLst/>
            <a:ahLst/>
            <a:cxnLst/>
            <a:rect l="l" t="t" r="r" b="b"/>
            <a:pathLst>
              <a:path w="729996" h="731520">
                <a:moveTo>
                  <a:pt x="449834" y="6097"/>
                </a:moveTo>
                <a:lnTo>
                  <a:pt x="63118" y="393574"/>
                </a:lnTo>
                <a:lnTo>
                  <a:pt x="52070" y="409449"/>
                </a:lnTo>
                <a:lnTo>
                  <a:pt x="39370" y="423673"/>
                </a:lnTo>
                <a:lnTo>
                  <a:pt x="29845" y="439548"/>
                </a:lnTo>
                <a:lnTo>
                  <a:pt x="21971" y="457074"/>
                </a:lnTo>
                <a:lnTo>
                  <a:pt x="15621" y="476124"/>
                </a:lnTo>
                <a:lnTo>
                  <a:pt x="12446" y="493650"/>
                </a:lnTo>
                <a:lnTo>
                  <a:pt x="9271" y="512700"/>
                </a:lnTo>
                <a:lnTo>
                  <a:pt x="6096" y="530099"/>
                </a:lnTo>
                <a:lnTo>
                  <a:pt x="9271" y="549149"/>
                </a:lnTo>
                <a:lnTo>
                  <a:pt x="12446" y="566675"/>
                </a:lnTo>
                <a:lnTo>
                  <a:pt x="15621" y="585725"/>
                </a:lnTo>
                <a:lnTo>
                  <a:pt x="21971" y="603124"/>
                </a:lnTo>
                <a:lnTo>
                  <a:pt x="29845" y="622174"/>
                </a:lnTo>
                <a:lnTo>
                  <a:pt x="39370" y="636525"/>
                </a:lnTo>
                <a:lnTo>
                  <a:pt x="52070" y="655575"/>
                </a:lnTo>
                <a:lnTo>
                  <a:pt x="63118" y="669799"/>
                </a:lnTo>
                <a:lnTo>
                  <a:pt x="78993" y="682499"/>
                </a:lnTo>
                <a:lnTo>
                  <a:pt x="94868" y="695199"/>
                </a:lnTo>
                <a:lnTo>
                  <a:pt x="112267" y="704724"/>
                </a:lnTo>
                <a:lnTo>
                  <a:pt x="128142" y="712725"/>
                </a:lnTo>
                <a:lnTo>
                  <a:pt x="145542" y="719075"/>
                </a:lnTo>
                <a:lnTo>
                  <a:pt x="164592" y="722250"/>
                </a:lnTo>
                <a:lnTo>
                  <a:pt x="181991" y="725425"/>
                </a:lnTo>
                <a:lnTo>
                  <a:pt x="204216" y="725425"/>
                </a:lnTo>
                <a:lnTo>
                  <a:pt x="221615" y="725425"/>
                </a:lnTo>
                <a:lnTo>
                  <a:pt x="240665" y="722250"/>
                </a:lnTo>
                <a:lnTo>
                  <a:pt x="258064" y="719075"/>
                </a:lnTo>
                <a:lnTo>
                  <a:pt x="277114" y="712725"/>
                </a:lnTo>
                <a:lnTo>
                  <a:pt x="291338" y="704724"/>
                </a:lnTo>
                <a:lnTo>
                  <a:pt x="310388" y="695199"/>
                </a:lnTo>
                <a:lnTo>
                  <a:pt x="324612" y="682499"/>
                </a:lnTo>
                <a:lnTo>
                  <a:pt x="340487" y="669799"/>
                </a:lnTo>
                <a:lnTo>
                  <a:pt x="723900" y="283973"/>
                </a:lnTo>
                <a:lnTo>
                  <a:pt x="700151" y="234697"/>
                </a:lnTo>
                <a:lnTo>
                  <a:pt x="671576" y="191898"/>
                </a:lnTo>
                <a:lnTo>
                  <a:pt x="644652" y="152147"/>
                </a:lnTo>
                <a:lnTo>
                  <a:pt x="611378" y="115698"/>
                </a:lnTo>
                <a:lnTo>
                  <a:pt x="574929" y="82297"/>
                </a:lnTo>
                <a:lnTo>
                  <a:pt x="535304" y="55373"/>
                </a:lnTo>
                <a:lnTo>
                  <a:pt x="495680" y="28322"/>
                </a:lnTo>
                <a:lnTo>
                  <a:pt x="449834" y="6097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005828" y="1014984"/>
            <a:ext cx="405384" cy="403860"/>
          </a:xfrm>
          <a:custGeom>
            <a:avLst/>
            <a:gdLst/>
            <a:ahLst/>
            <a:cxnLst/>
            <a:rect l="l" t="t" r="r" b="b"/>
            <a:pathLst>
              <a:path w="405384" h="403860">
                <a:moveTo>
                  <a:pt x="17526" y="403860"/>
                </a:moveTo>
                <a:lnTo>
                  <a:pt x="405384" y="17399"/>
                </a:lnTo>
                <a:lnTo>
                  <a:pt x="383159" y="0"/>
                </a:lnTo>
                <a:lnTo>
                  <a:pt x="0" y="381635"/>
                </a:lnTo>
                <a:lnTo>
                  <a:pt x="17526" y="4038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999732" y="1008888"/>
            <a:ext cx="417575" cy="416052"/>
          </a:xfrm>
          <a:custGeom>
            <a:avLst/>
            <a:gdLst/>
            <a:ahLst/>
            <a:cxnLst/>
            <a:rect l="l" t="t" r="r" b="b"/>
            <a:pathLst>
              <a:path w="417575" h="416052">
                <a:moveTo>
                  <a:pt x="23622" y="409956"/>
                </a:moveTo>
                <a:lnTo>
                  <a:pt x="411480" y="23495"/>
                </a:lnTo>
                <a:lnTo>
                  <a:pt x="389255" y="6096"/>
                </a:lnTo>
                <a:lnTo>
                  <a:pt x="6096" y="387731"/>
                </a:lnTo>
                <a:lnTo>
                  <a:pt x="23622" y="409956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943343" y="1397508"/>
            <a:ext cx="79249" cy="298704"/>
          </a:xfrm>
          <a:custGeom>
            <a:avLst/>
            <a:gdLst/>
            <a:ahLst/>
            <a:cxnLst/>
            <a:rect l="l" t="t" r="r" b="b"/>
            <a:pathLst>
              <a:path w="79249" h="298704">
                <a:moveTo>
                  <a:pt x="79249" y="278003"/>
                </a:moveTo>
                <a:lnTo>
                  <a:pt x="66549" y="265303"/>
                </a:lnTo>
                <a:lnTo>
                  <a:pt x="58675" y="251079"/>
                </a:lnTo>
                <a:lnTo>
                  <a:pt x="49150" y="235204"/>
                </a:lnTo>
                <a:lnTo>
                  <a:pt x="39625" y="219202"/>
                </a:lnTo>
                <a:lnTo>
                  <a:pt x="33275" y="201803"/>
                </a:lnTo>
                <a:lnTo>
                  <a:pt x="30100" y="185928"/>
                </a:lnTo>
                <a:lnTo>
                  <a:pt x="28575" y="168402"/>
                </a:lnTo>
                <a:lnTo>
                  <a:pt x="28575" y="149352"/>
                </a:lnTo>
                <a:lnTo>
                  <a:pt x="28575" y="131826"/>
                </a:lnTo>
                <a:lnTo>
                  <a:pt x="30100" y="115951"/>
                </a:lnTo>
                <a:lnTo>
                  <a:pt x="33275" y="98552"/>
                </a:lnTo>
                <a:lnTo>
                  <a:pt x="39625" y="82677"/>
                </a:lnTo>
                <a:lnTo>
                  <a:pt x="49150" y="65151"/>
                </a:lnTo>
                <a:lnTo>
                  <a:pt x="58675" y="49276"/>
                </a:lnTo>
                <a:lnTo>
                  <a:pt x="66549" y="33401"/>
                </a:lnTo>
                <a:lnTo>
                  <a:pt x="79249" y="22225"/>
                </a:lnTo>
                <a:lnTo>
                  <a:pt x="61850" y="0"/>
                </a:lnTo>
                <a:lnTo>
                  <a:pt x="45975" y="19050"/>
                </a:lnTo>
                <a:lnTo>
                  <a:pt x="33275" y="33401"/>
                </a:lnTo>
                <a:lnTo>
                  <a:pt x="25400" y="52451"/>
                </a:lnTo>
                <a:lnTo>
                  <a:pt x="15875" y="69850"/>
                </a:lnTo>
                <a:lnTo>
                  <a:pt x="9525" y="92202"/>
                </a:lnTo>
                <a:lnTo>
                  <a:pt x="3175" y="109601"/>
                </a:lnTo>
                <a:lnTo>
                  <a:pt x="0" y="131826"/>
                </a:lnTo>
                <a:lnTo>
                  <a:pt x="0" y="149352"/>
                </a:lnTo>
                <a:lnTo>
                  <a:pt x="0" y="171577"/>
                </a:lnTo>
                <a:lnTo>
                  <a:pt x="3175" y="189103"/>
                </a:lnTo>
                <a:lnTo>
                  <a:pt x="9525" y="211328"/>
                </a:lnTo>
                <a:lnTo>
                  <a:pt x="15875" y="228854"/>
                </a:lnTo>
                <a:lnTo>
                  <a:pt x="25400" y="247904"/>
                </a:lnTo>
                <a:lnTo>
                  <a:pt x="33275" y="265303"/>
                </a:lnTo>
                <a:lnTo>
                  <a:pt x="45975" y="284353"/>
                </a:lnTo>
                <a:lnTo>
                  <a:pt x="61850" y="298704"/>
                </a:lnTo>
                <a:lnTo>
                  <a:pt x="79249" y="2780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937248" y="1391412"/>
            <a:ext cx="91440" cy="310896"/>
          </a:xfrm>
          <a:custGeom>
            <a:avLst/>
            <a:gdLst/>
            <a:ahLst/>
            <a:cxnLst/>
            <a:rect l="l" t="t" r="r" b="b"/>
            <a:pathLst>
              <a:path w="91440" h="310896">
                <a:moveTo>
                  <a:pt x="85344" y="284099"/>
                </a:moveTo>
                <a:lnTo>
                  <a:pt x="72644" y="271399"/>
                </a:lnTo>
                <a:lnTo>
                  <a:pt x="64770" y="257175"/>
                </a:lnTo>
                <a:lnTo>
                  <a:pt x="55245" y="241300"/>
                </a:lnTo>
                <a:lnTo>
                  <a:pt x="45720" y="225298"/>
                </a:lnTo>
                <a:lnTo>
                  <a:pt x="39370" y="207899"/>
                </a:lnTo>
                <a:lnTo>
                  <a:pt x="36195" y="192024"/>
                </a:lnTo>
                <a:lnTo>
                  <a:pt x="34670" y="174498"/>
                </a:lnTo>
                <a:lnTo>
                  <a:pt x="34670" y="155448"/>
                </a:lnTo>
                <a:lnTo>
                  <a:pt x="34670" y="137922"/>
                </a:lnTo>
                <a:lnTo>
                  <a:pt x="36195" y="122047"/>
                </a:lnTo>
                <a:lnTo>
                  <a:pt x="39370" y="104648"/>
                </a:lnTo>
                <a:lnTo>
                  <a:pt x="45720" y="88773"/>
                </a:lnTo>
                <a:lnTo>
                  <a:pt x="55245" y="71247"/>
                </a:lnTo>
                <a:lnTo>
                  <a:pt x="64770" y="55372"/>
                </a:lnTo>
                <a:lnTo>
                  <a:pt x="72644" y="39497"/>
                </a:lnTo>
                <a:lnTo>
                  <a:pt x="85344" y="28321"/>
                </a:lnTo>
                <a:lnTo>
                  <a:pt x="67945" y="6096"/>
                </a:lnTo>
                <a:lnTo>
                  <a:pt x="52070" y="25146"/>
                </a:lnTo>
                <a:lnTo>
                  <a:pt x="39370" y="39497"/>
                </a:lnTo>
                <a:lnTo>
                  <a:pt x="31495" y="58547"/>
                </a:lnTo>
                <a:lnTo>
                  <a:pt x="21970" y="75946"/>
                </a:lnTo>
                <a:lnTo>
                  <a:pt x="15620" y="98298"/>
                </a:lnTo>
                <a:lnTo>
                  <a:pt x="9270" y="115697"/>
                </a:lnTo>
                <a:lnTo>
                  <a:pt x="6095" y="137922"/>
                </a:lnTo>
                <a:lnTo>
                  <a:pt x="6095" y="155448"/>
                </a:lnTo>
                <a:lnTo>
                  <a:pt x="6095" y="177673"/>
                </a:lnTo>
                <a:lnTo>
                  <a:pt x="9270" y="195199"/>
                </a:lnTo>
                <a:lnTo>
                  <a:pt x="15620" y="217424"/>
                </a:lnTo>
                <a:lnTo>
                  <a:pt x="21970" y="234950"/>
                </a:lnTo>
                <a:lnTo>
                  <a:pt x="31495" y="254000"/>
                </a:lnTo>
                <a:lnTo>
                  <a:pt x="39370" y="271399"/>
                </a:lnTo>
                <a:lnTo>
                  <a:pt x="52070" y="290449"/>
                </a:lnTo>
                <a:lnTo>
                  <a:pt x="67945" y="304800"/>
                </a:lnTo>
                <a:lnTo>
                  <a:pt x="85344" y="284099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005828" y="1674876"/>
            <a:ext cx="16764" cy="21336"/>
          </a:xfrm>
          <a:custGeom>
            <a:avLst/>
            <a:gdLst/>
            <a:ahLst/>
            <a:cxnLst/>
            <a:rect l="l" t="t" r="r" b="b"/>
            <a:pathLst>
              <a:path w="16764" h="21336">
                <a:moveTo>
                  <a:pt x="16764" y="0"/>
                </a:moveTo>
                <a:lnTo>
                  <a:pt x="7620" y="11430"/>
                </a:lnTo>
                <a:lnTo>
                  <a:pt x="0" y="21336"/>
                </a:lnTo>
                <a:lnTo>
                  <a:pt x="167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999732" y="1668780"/>
            <a:ext cx="28955" cy="33528"/>
          </a:xfrm>
          <a:custGeom>
            <a:avLst/>
            <a:gdLst/>
            <a:ahLst/>
            <a:cxnLst/>
            <a:rect l="l" t="t" r="r" b="b"/>
            <a:pathLst>
              <a:path w="28955" h="33528">
                <a:moveTo>
                  <a:pt x="22860" y="6096"/>
                </a:moveTo>
                <a:lnTo>
                  <a:pt x="13716" y="17526"/>
                </a:lnTo>
                <a:lnTo>
                  <a:pt x="6096" y="27432"/>
                </a:lnTo>
                <a:lnTo>
                  <a:pt x="22860" y="6096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005828" y="1674876"/>
            <a:ext cx="295656" cy="82296"/>
          </a:xfrm>
          <a:custGeom>
            <a:avLst/>
            <a:gdLst/>
            <a:ahLst/>
            <a:cxnLst/>
            <a:rect l="l" t="t" r="r" b="b"/>
            <a:pathLst>
              <a:path w="295656" h="82296">
                <a:moveTo>
                  <a:pt x="276606" y="0"/>
                </a:moveTo>
                <a:lnTo>
                  <a:pt x="262254" y="11049"/>
                </a:lnTo>
                <a:lnTo>
                  <a:pt x="246379" y="23749"/>
                </a:lnTo>
                <a:lnTo>
                  <a:pt x="232028" y="33274"/>
                </a:lnTo>
                <a:lnTo>
                  <a:pt x="216153" y="39624"/>
                </a:lnTo>
                <a:lnTo>
                  <a:pt x="200278" y="45847"/>
                </a:lnTo>
                <a:lnTo>
                  <a:pt x="182753" y="50673"/>
                </a:lnTo>
                <a:lnTo>
                  <a:pt x="163703" y="53848"/>
                </a:lnTo>
                <a:lnTo>
                  <a:pt x="149478" y="53848"/>
                </a:lnTo>
                <a:lnTo>
                  <a:pt x="130302" y="53848"/>
                </a:lnTo>
                <a:lnTo>
                  <a:pt x="112903" y="50673"/>
                </a:lnTo>
                <a:lnTo>
                  <a:pt x="93726" y="45847"/>
                </a:lnTo>
                <a:lnTo>
                  <a:pt x="79502" y="39624"/>
                </a:lnTo>
                <a:lnTo>
                  <a:pt x="63627" y="33274"/>
                </a:lnTo>
                <a:lnTo>
                  <a:pt x="47625" y="23749"/>
                </a:lnTo>
                <a:lnTo>
                  <a:pt x="33401" y="11049"/>
                </a:lnTo>
                <a:lnTo>
                  <a:pt x="17526" y="0"/>
                </a:lnTo>
                <a:lnTo>
                  <a:pt x="0" y="20574"/>
                </a:lnTo>
                <a:lnTo>
                  <a:pt x="14351" y="33274"/>
                </a:lnTo>
                <a:lnTo>
                  <a:pt x="33401" y="45847"/>
                </a:lnTo>
                <a:lnTo>
                  <a:pt x="50927" y="57023"/>
                </a:lnTo>
                <a:lnTo>
                  <a:pt x="69977" y="66421"/>
                </a:lnTo>
                <a:lnTo>
                  <a:pt x="87376" y="72771"/>
                </a:lnTo>
                <a:lnTo>
                  <a:pt x="106553" y="79121"/>
                </a:lnTo>
                <a:lnTo>
                  <a:pt x="127127" y="79121"/>
                </a:lnTo>
                <a:lnTo>
                  <a:pt x="149478" y="82296"/>
                </a:lnTo>
                <a:lnTo>
                  <a:pt x="166878" y="79121"/>
                </a:lnTo>
                <a:lnTo>
                  <a:pt x="189103" y="79121"/>
                </a:lnTo>
                <a:lnTo>
                  <a:pt x="206628" y="72771"/>
                </a:lnTo>
                <a:lnTo>
                  <a:pt x="225678" y="66421"/>
                </a:lnTo>
                <a:lnTo>
                  <a:pt x="243204" y="57023"/>
                </a:lnTo>
                <a:lnTo>
                  <a:pt x="262254" y="45847"/>
                </a:lnTo>
                <a:lnTo>
                  <a:pt x="279781" y="33274"/>
                </a:lnTo>
                <a:lnTo>
                  <a:pt x="295656" y="20574"/>
                </a:lnTo>
                <a:lnTo>
                  <a:pt x="2766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999732" y="1668780"/>
            <a:ext cx="307847" cy="94488"/>
          </a:xfrm>
          <a:custGeom>
            <a:avLst/>
            <a:gdLst/>
            <a:ahLst/>
            <a:cxnLst/>
            <a:rect l="l" t="t" r="r" b="b"/>
            <a:pathLst>
              <a:path w="307847" h="94488">
                <a:moveTo>
                  <a:pt x="282702" y="6096"/>
                </a:moveTo>
                <a:lnTo>
                  <a:pt x="268350" y="17145"/>
                </a:lnTo>
                <a:lnTo>
                  <a:pt x="252475" y="29845"/>
                </a:lnTo>
                <a:lnTo>
                  <a:pt x="238124" y="39370"/>
                </a:lnTo>
                <a:lnTo>
                  <a:pt x="222249" y="45720"/>
                </a:lnTo>
                <a:lnTo>
                  <a:pt x="206374" y="51943"/>
                </a:lnTo>
                <a:lnTo>
                  <a:pt x="188849" y="56769"/>
                </a:lnTo>
                <a:lnTo>
                  <a:pt x="169799" y="59944"/>
                </a:lnTo>
                <a:lnTo>
                  <a:pt x="155574" y="59944"/>
                </a:lnTo>
                <a:lnTo>
                  <a:pt x="136398" y="59944"/>
                </a:lnTo>
                <a:lnTo>
                  <a:pt x="118999" y="56769"/>
                </a:lnTo>
                <a:lnTo>
                  <a:pt x="99822" y="51943"/>
                </a:lnTo>
                <a:lnTo>
                  <a:pt x="85598" y="45720"/>
                </a:lnTo>
                <a:lnTo>
                  <a:pt x="69723" y="39370"/>
                </a:lnTo>
                <a:lnTo>
                  <a:pt x="53721" y="29845"/>
                </a:lnTo>
                <a:lnTo>
                  <a:pt x="39497" y="17145"/>
                </a:lnTo>
                <a:lnTo>
                  <a:pt x="23622" y="6096"/>
                </a:lnTo>
                <a:lnTo>
                  <a:pt x="6096" y="26670"/>
                </a:lnTo>
                <a:lnTo>
                  <a:pt x="20447" y="39370"/>
                </a:lnTo>
                <a:lnTo>
                  <a:pt x="39497" y="51943"/>
                </a:lnTo>
                <a:lnTo>
                  <a:pt x="57023" y="63119"/>
                </a:lnTo>
                <a:lnTo>
                  <a:pt x="76073" y="72517"/>
                </a:lnTo>
                <a:lnTo>
                  <a:pt x="93472" y="78867"/>
                </a:lnTo>
                <a:lnTo>
                  <a:pt x="112649" y="85217"/>
                </a:lnTo>
                <a:lnTo>
                  <a:pt x="133223" y="85217"/>
                </a:lnTo>
                <a:lnTo>
                  <a:pt x="155574" y="88392"/>
                </a:lnTo>
                <a:lnTo>
                  <a:pt x="172974" y="85217"/>
                </a:lnTo>
                <a:lnTo>
                  <a:pt x="195199" y="85217"/>
                </a:lnTo>
                <a:lnTo>
                  <a:pt x="212724" y="78867"/>
                </a:lnTo>
                <a:lnTo>
                  <a:pt x="231774" y="72517"/>
                </a:lnTo>
                <a:lnTo>
                  <a:pt x="249300" y="63119"/>
                </a:lnTo>
                <a:lnTo>
                  <a:pt x="268350" y="51943"/>
                </a:lnTo>
                <a:lnTo>
                  <a:pt x="285877" y="39370"/>
                </a:lnTo>
                <a:lnTo>
                  <a:pt x="301752" y="26670"/>
                </a:lnTo>
                <a:lnTo>
                  <a:pt x="282702" y="6096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281672" y="1290828"/>
            <a:ext cx="411480" cy="405384"/>
          </a:xfrm>
          <a:custGeom>
            <a:avLst/>
            <a:gdLst/>
            <a:ahLst/>
            <a:cxnLst/>
            <a:rect l="l" t="t" r="r" b="b"/>
            <a:pathLst>
              <a:path w="411480" h="405384">
                <a:moveTo>
                  <a:pt x="381254" y="15875"/>
                </a:moveTo>
                <a:lnTo>
                  <a:pt x="384429" y="0"/>
                </a:lnTo>
                <a:lnTo>
                  <a:pt x="0" y="384683"/>
                </a:lnTo>
                <a:lnTo>
                  <a:pt x="19050" y="405384"/>
                </a:lnTo>
                <a:lnTo>
                  <a:pt x="406654" y="19050"/>
                </a:lnTo>
                <a:lnTo>
                  <a:pt x="406654" y="3175"/>
                </a:lnTo>
                <a:lnTo>
                  <a:pt x="406654" y="19050"/>
                </a:lnTo>
                <a:lnTo>
                  <a:pt x="411480" y="12700"/>
                </a:lnTo>
                <a:lnTo>
                  <a:pt x="406654" y="3175"/>
                </a:lnTo>
                <a:lnTo>
                  <a:pt x="381254" y="158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275576" y="1284732"/>
            <a:ext cx="423672" cy="417576"/>
          </a:xfrm>
          <a:custGeom>
            <a:avLst/>
            <a:gdLst/>
            <a:ahLst/>
            <a:cxnLst/>
            <a:rect l="l" t="t" r="r" b="b"/>
            <a:pathLst>
              <a:path w="423672" h="417576">
                <a:moveTo>
                  <a:pt x="387350" y="21971"/>
                </a:moveTo>
                <a:lnTo>
                  <a:pt x="390525" y="6096"/>
                </a:lnTo>
                <a:lnTo>
                  <a:pt x="6096" y="390779"/>
                </a:lnTo>
                <a:lnTo>
                  <a:pt x="25146" y="411480"/>
                </a:lnTo>
                <a:lnTo>
                  <a:pt x="412750" y="25146"/>
                </a:lnTo>
                <a:lnTo>
                  <a:pt x="412750" y="9271"/>
                </a:lnTo>
                <a:lnTo>
                  <a:pt x="412750" y="25146"/>
                </a:lnTo>
                <a:lnTo>
                  <a:pt x="417576" y="18796"/>
                </a:lnTo>
                <a:lnTo>
                  <a:pt x="412750" y="9271"/>
                </a:lnTo>
                <a:lnTo>
                  <a:pt x="387350" y="21971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388352" y="1007364"/>
            <a:ext cx="300228" cy="298704"/>
          </a:xfrm>
          <a:custGeom>
            <a:avLst/>
            <a:gdLst/>
            <a:ahLst/>
            <a:cxnLst/>
            <a:rect l="l" t="t" r="r" b="b"/>
            <a:pathLst>
              <a:path w="300228" h="298704">
                <a:moveTo>
                  <a:pt x="22225" y="23876"/>
                </a:moveTo>
                <a:lnTo>
                  <a:pt x="6350" y="27051"/>
                </a:lnTo>
                <a:lnTo>
                  <a:pt x="49276" y="47625"/>
                </a:lnTo>
                <a:lnTo>
                  <a:pt x="92075" y="76327"/>
                </a:lnTo>
                <a:lnTo>
                  <a:pt x="128651" y="103251"/>
                </a:lnTo>
                <a:lnTo>
                  <a:pt x="165227" y="133477"/>
                </a:lnTo>
                <a:lnTo>
                  <a:pt x="195326" y="170053"/>
                </a:lnTo>
                <a:lnTo>
                  <a:pt x="227203" y="209677"/>
                </a:lnTo>
                <a:lnTo>
                  <a:pt x="250952" y="252603"/>
                </a:lnTo>
                <a:lnTo>
                  <a:pt x="274828" y="298704"/>
                </a:lnTo>
                <a:lnTo>
                  <a:pt x="300228" y="286004"/>
                </a:lnTo>
                <a:lnTo>
                  <a:pt x="274828" y="236728"/>
                </a:lnTo>
                <a:lnTo>
                  <a:pt x="247777" y="192278"/>
                </a:lnTo>
                <a:lnTo>
                  <a:pt x="217678" y="152527"/>
                </a:lnTo>
                <a:lnTo>
                  <a:pt x="184277" y="115951"/>
                </a:lnTo>
                <a:lnTo>
                  <a:pt x="147701" y="81026"/>
                </a:lnTo>
                <a:lnTo>
                  <a:pt x="108077" y="50800"/>
                </a:lnTo>
                <a:lnTo>
                  <a:pt x="65151" y="27051"/>
                </a:lnTo>
                <a:lnTo>
                  <a:pt x="15875" y="3175"/>
                </a:lnTo>
                <a:lnTo>
                  <a:pt x="0" y="6350"/>
                </a:lnTo>
                <a:lnTo>
                  <a:pt x="15875" y="3175"/>
                </a:lnTo>
                <a:lnTo>
                  <a:pt x="9525" y="0"/>
                </a:lnTo>
                <a:lnTo>
                  <a:pt x="0" y="6350"/>
                </a:lnTo>
                <a:lnTo>
                  <a:pt x="22225" y="238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382256" y="1001268"/>
            <a:ext cx="312419" cy="310896"/>
          </a:xfrm>
          <a:custGeom>
            <a:avLst/>
            <a:gdLst/>
            <a:ahLst/>
            <a:cxnLst/>
            <a:rect l="l" t="t" r="r" b="b"/>
            <a:pathLst>
              <a:path w="312419" h="310896">
                <a:moveTo>
                  <a:pt x="28321" y="29972"/>
                </a:moveTo>
                <a:lnTo>
                  <a:pt x="12446" y="33147"/>
                </a:lnTo>
                <a:lnTo>
                  <a:pt x="55372" y="53721"/>
                </a:lnTo>
                <a:lnTo>
                  <a:pt x="98171" y="82423"/>
                </a:lnTo>
                <a:lnTo>
                  <a:pt x="134747" y="109347"/>
                </a:lnTo>
                <a:lnTo>
                  <a:pt x="171323" y="139573"/>
                </a:lnTo>
                <a:lnTo>
                  <a:pt x="201422" y="176149"/>
                </a:lnTo>
                <a:lnTo>
                  <a:pt x="233299" y="215773"/>
                </a:lnTo>
                <a:lnTo>
                  <a:pt x="257048" y="258699"/>
                </a:lnTo>
                <a:lnTo>
                  <a:pt x="280924" y="304800"/>
                </a:lnTo>
                <a:lnTo>
                  <a:pt x="306324" y="292100"/>
                </a:lnTo>
                <a:lnTo>
                  <a:pt x="280924" y="242824"/>
                </a:lnTo>
                <a:lnTo>
                  <a:pt x="253873" y="198374"/>
                </a:lnTo>
                <a:lnTo>
                  <a:pt x="223774" y="158623"/>
                </a:lnTo>
                <a:lnTo>
                  <a:pt x="190373" y="122047"/>
                </a:lnTo>
                <a:lnTo>
                  <a:pt x="153797" y="87122"/>
                </a:lnTo>
                <a:lnTo>
                  <a:pt x="114173" y="56896"/>
                </a:lnTo>
                <a:lnTo>
                  <a:pt x="71247" y="33147"/>
                </a:lnTo>
                <a:lnTo>
                  <a:pt x="21971" y="9271"/>
                </a:lnTo>
                <a:lnTo>
                  <a:pt x="6096" y="12446"/>
                </a:lnTo>
                <a:lnTo>
                  <a:pt x="21971" y="9271"/>
                </a:lnTo>
                <a:lnTo>
                  <a:pt x="15621" y="6096"/>
                </a:lnTo>
                <a:lnTo>
                  <a:pt x="6096" y="12446"/>
                </a:lnTo>
                <a:lnTo>
                  <a:pt x="28321" y="29972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164324" y="1002792"/>
            <a:ext cx="536448" cy="553212"/>
          </a:xfrm>
          <a:custGeom>
            <a:avLst/>
            <a:gdLst/>
            <a:ahLst/>
            <a:cxnLst/>
            <a:rect l="l" t="t" r="r" b="b"/>
            <a:pathLst>
              <a:path w="536448" h="553212">
                <a:moveTo>
                  <a:pt x="0" y="511937"/>
                </a:moveTo>
                <a:cubicBezTo>
                  <a:pt x="31750" y="473710"/>
                  <a:pt x="157099" y="368808"/>
                  <a:pt x="187325" y="292481"/>
                </a:cubicBezTo>
                <a:cubicBezTo>
                  <a:pt x="217424" y="216154"/>
                  <a:pt x="169799" y="103378"/>
                  <a:pt x="177800" y="54102"/>
                </a:cubicBezTo>
                <a:lnTo>
                  <a:pt x="238125" y="0"/>
                </a:lnTo>
                <a:cubicBezTo>
                  <a:pt x="277749" y="9525"/>
                  <a:pt x="363474" y="61976"/>
                  <a:pt x="412623" y="111252"/>
                </a:cubicBezTo>
                <a:cubicBezTo>
                  <a:pt x="461899" y="160528"/>
                  <a:pt x="525399" y="257556"/>
                  <a:pt x="536448" y="298831"/>
                </a:cubicBezTo>
                <a:lnTo>
                  <a:pt x="479298" y="359283"/>
                </a:lnTo>
                <a:cubicBezTo>
                  <a:pt x="433324" y="367157"/>
                  <a:pt x="334899" y="317881"/>
                  <a:pt x="263398" y="349758"/>
                </a:cubicBezTo>
                <a:cubicBezTo>
                  <a:pt x="192024" y="381508"/>
                  <a:pt x="90424" y="510286"/>
                  <a:pt x="44450" y="553212"/>
                </a:cubicBezTo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158228" y="996696"/>
            <a:ext cx="548639" cy="565404"/>
          </a:xfrm>
          <a:custGeom>
            <a:avLst/>
            <a:gdLst/>
            <a:ahLst/>
            <a:cxnLst/>
            <a:rect l="l" t="t" r="r" b="b"/>
            <a:pathLst>
              <a:path w="548639" h="565404">
                <a:moveTo>
                  <a:pt x="6096" y="518033"/>
                </a:moveTo>
                <a:cubicBezTo>
                  <a:pt x="37846" y="479806"/>
                  <a:pt x="163195" y="374904"/>
                  <a:pt x="193421" y="298577"/>
                </a:cubicBezTo>
                <a:cubicBezTo>
                  <a:pt x="223520" y="222250"/>
                  <a:pt x="175895" y="109474"/>
                  <a:pt x="183896" y="60198"/>
                </a:cubicBezTo>
                <a:lnTo>
                  <a:pt x="244221" y="6096"/>
                </a:lnTo>
                <a:cubicBezTo>
                  <a:pt x="283845" y="15621"/>
                  <a:pt x="369570" y="68072"/>
                  <a:pt x="418719" y="117348"/>
                </a:cubicBezTo>
                <a:cubicBezTo>
                  <a:pt x="467995" y="166624"/>
                  <a:pt x="531495" y="263652"/>
                  <a:pt x="542544" y="304927"/>
                </a:cubicBezTo>
                <a:lnTo>
                  <a:pt x="485394" y="365379"/>
                </a:lnTo>
                <a:cubicBezTo>
                  <a:pt x="439420" y="373253"/>
                  <a:pt x="340995" y="323977"/>
                  <a:pt x="269494" y="355854"/>
                </a:cubicBezTo>
                <a:cubicBezTo>
                  <a:pt x="198120" y="387604"/>
                  <a:pt x="96520" y="516382"/>
                  <a:pt x="50546" y="559308"/>
                </a:cubicBez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083552" y="1469136"/>
            <a:ext cx="158496" cy="158496"/>
          </a:xfrm>
          <a:custGeom>
            <a:avLst/>
            <a:gdLst/>
            <a:ahLst/>
            <a:cxnLst/>
            <a:rect l="l" t="t" r="r" b="b"/>
            <a:pathLst>
              <a:path w="158496" h="158496">
                <a:moveTo>
                  <a:pt x="0" y="79248"/>
                </a:moveTo>
                <a:cubicBezTo>
                  <a:pt x="0" y="35433"/>
                  <a:pt x="35433" y="0"/>
                  <a:pt x="79248" y="0"/>
                </a:cubicBezTo>
                <a:cubicBezTo>
                  <a:pt x="123063" y="0"/>
                  <a:pt x="158496" y="35433"/>
                  <a:pt x="158496" y="79248"/>
                </a:cubicBezTo>
                <a:cubicBezTo>
                  <a:pt x="158496" y="123063"/>
                  <a:pt x="123063" y="158496"/>
                  <a:pt x="79248" y="158496"/>
                </a:cubicBezTo>
                <a:cubicBezTo>
                  <a:pt x="35433" y="158496"/>
                  <a:pt x="0" y="123063"/>
                  <a:pt x="0" y="79248"/>
                </a:cubicBez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077456" y="1463040"/>
            <a:ext cx="170687" cy="170688"/>
          </a:xfrm>
          <a:custGeom>
            <a:avLst/>
            <a:gdLst/>
            <a:ahLst/>
            <a:cxnLst/>
            <a:rect l="l" t="t" r="r" b="b"/>
            <a:pathLst>
              <a:path w="170687" h="170688">
                <a:moveTo>
                  <a:pt x="6096" y="85344"/>
                </a:moveTo>
                <a:cubicBezTo>
                  <a:pt x="6096" y="41529"/>
                  <a:pt x="41529" y="6096"/>
                  <a:pt x="85344" y="6096"/>
                </a:cubicBezTo>
                <a:cubicBezTo>
                  <a:pt x="129159" y="6096"/>
                  <a:pt x="164592" y="41529"/>
                  <a:pt x="164592" y="85344"/>
                </a:cubicBezTo>
                <a:cubicBezTo>
                  <a:pt x="164592" y="129159"/>
                  <a:pt x="129159" y="164592"/>
                  <a:pt x="85344" y="164592"/>
                </a:cubicBezTo>
                <a:cubicBezTo>
                  <a:pt x="41529" y="164592"/>
                  <a:pt x="6096" y="129159"/>
                  <a:pt x="6096" y="85344"/>
                </a:cubicBezTo>
                <a:close/>
              </a:path>
            </a:pathLst>
          </a:custGeom>
          <a:ln w="12192">
            <a:solidFill>
              <a:srgbClr val="FFCC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text 1"/>
          <p:cNvSpPr txBox="1"/>
          <p:nvPr/>
        </p:nvSpPr>
        <p:spPr>
          <a:xfrm>
            <a:off x="4895977" y="2910713"/>
            <a:ext cx="610362" cy="35295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b="1" spc="10" dirty="0">
                <a:solidFill>
                  <a:srgbClr val="009DD9"/>
                </a:solidFill>
                <a:latin typeface="Arial"/>
                <a:cs typeface="Arial"/>
              </a:rPr>
              <a:t>Contact</a:t>
            </a:r>
            <a:endParaRPr sz="12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200" b="1" spc="10" dirty="0">
                <a:solidFill>
                  <a:srgbClr val="009DD9"/>
                </a:solidFill>
                <a:latin typeface="Arial"/>
                <a:cs typeface="Arial"/>
              </a:rPr>
              <a:t>Breaker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5035169" y="2286762"/>
            <a:ext cx="155321" cy="615315"/>
          </a:xfrm>
          <a:custGeom>
            <a:avLst/>
            <a:gdLst/>
            <a:ahLst/>
            <a:cxnLst/>
            <a:rect l="l" t="t" r="r" b="b"/>
            <a:pathLst>
              <a:path w="155321" h="615315">
                <a:moveTo>
                  <a:pt x="126873" y="615315"/>
                </a:moveTo>
                <a:lnTo>
                  <a:pt x="25781" y="73787"/>
                </a:lnTo>
                <a:lnTo>
                  <a:pt x="54356" y="68453"/>
                </a:lnTo>
                <a:lnTo>
                  <a:pt x="155321" y="609981"/>
                </a:lnTo>
                <a:close/>
                <a:moveTo>
                  <a:pt x="0" y="93345"/>
                </a:moveTo>
                <a:lnTo>
                  <a:pt x="26797" y="0"/>
                </a:lnTo>
                <a:lnTo>
                  <a:pt x="85471" y="77470"/>
                </a:lnTo>
                <a:close/>
              </a:path>
            </a:pathLst>
          </a:custGeom>
          <a:solidFill>
            <a:srgbClr val="009D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799580" y="1323975"/>
            <a:ext cx="158622" cy="441579"/>
          </a:xfrm>
          <a:custGeom>
            <a:avLst/>
            <a:gdLst/>
            <a:ahLst/>
            <a:cxnLst/>
            <a:rect l="l" t="t" r="r" b="b"/>
            <a:pathLst>
              <a:path w="158622" h="441579">
                <a:moveTo>
                  <a:pt x="158623" y="32766"/>
                </a:moveTo>
                <a:lnTo>
                  <a:pt x="139700" y="43942"/>
                </a:lnTo>
                <a:lnTo>
                  <a:pt x="123571" y="55245"/>
                </a:lnTo>
                <a:lnTo>
                  <a:pt x="109093" y="67183"/>
                </a:lnTo>
                <a:lnTo>
                  <a:pt x="96266" y="79502"/>
                </a:lnTo>
                <a:lnTo>
                  <a:pt x="84709" y="92456"/>
                </a:lnTo>
                <a:lnTo>
                  <a:pt x="74549" y="105664"/>
                </a:lnTo>
                <a:lnTo>
                  <a:pt x="65786" y="119380"/>
                </a:lnTo>
                <a:lnTo>
                  <a:pt x="58293" y="133350"/>
                </a:lnTo>
                <a:lnTo>
                  <a:pt x="52070" y="147701"/>
                </a:lnTo>
                <a:lnTo>
                  <a:pt x="47117" y="162052"/>
                </a:lnTo>
                <a:lnTo>
                  <a:pt x="43180" y="176784"/>
                </a:lnTo>
                <a:lnTo>
                  <a:pt x="40386" y="191643"/>
                </a:lnTo>
                <a:lnTo>
                  <a:pt x="38735" y="206375"/>
                </a:lnTo>
                <a:lnTo>
                  <a:pt x="38100" y="221361"/>
                </a:lnTo>
                <a:lnTo>
                  <a:pt x="38481" y="236220"/>
                </a:lnTo>
                <a:lnTo>
                  <a:pt x="39877" y="251079"/>
                </a:lnTo>
                <a:lnTo>
                  <a:pt x="42163" y="265811"/>
                </a:lnTo>
                <a:lnTo>
                  <a:pt x="45466" y="280162"/>
                </a:lnTo>
                <a:lnTo>
                  <a:pt x="49530" y="294386"/>
                </a:lnTo>
                <a:lnTo>
                  <a:pt x="54610" y="308229"/>
                </a:lnTo>
                <a:lnTo>
                  <a:pt x="60325" y="321564"/>
                </a:lnTo>
                <a:lnTo>
                  <a:pt x="66801" y="334518"/>
                </a:lnTo>
                <a:lnTo>
                  <a:pt x="74168" y="346964"/>
                </a:lnTo>
                <a:lnTo>
                  <a:pt x="82042" y="358775"/>
                </a:lnTo>
                <a:lnTo>
                  <a:pt x="78359" y="354711"/>
                </a:lnTo>
                <a:lnTo>
                  <a:pt x="94234" y="367665"/>
                </a:lnTo>
                <a:lnTo>
                  <a:pt x="69976" y="397129"/>
                </a:lnTo>
                <a:lnTo>
                  <a:pt x="54101" y="384048"/>
                </a:lnTo>
                <a:cubicBezTo>
                  <a:pt x="52705" y="382905"/>
                  <a:pt x="51435" y="381508"/>
                  <a:pt x="50419" y="379984"/>
                </a:cubicBezTo>
                <a:lnTo>
                  <a:pt x="41148" y="366141"/>
                </a:lnTo>
                <a:lnTo>
                  <a:pt x="32893" y="351663"/>
                </a:lnTo>
                <a:lnTo>
                  <a:pt x="25273" y="336550"/>
                </a:lnTo>
                <a:lnTo>
                  <a:pt x="18669" y="321056"/>
                </a:lnTo>
                <a:lnTo>
                  <a:pt x="12954" y="304927"/>
                </a:lnTo>
                <a:lnTo>
                  <a:pt x="8255" y="288544"/>
                </a:lnTo>
                <a:lnTo>
                  <a:pt x="4572" y="271653"/>
                </a:lnTo>
                <a:lnTo>
                  <a:pt x="1905" y="254508"/>
                </a:lnTo>
                <a:lnTo>
                  <a:pt x="381" y="237109"/>
                </a:lnTo>
                <a:lnTo>
                  <a:pt x="0" y="219583"/>
                </a:lnTo>
                <a:lnTo>
                  <a:pt x="888" y="202184"/>
                </a:lnTo>
                <a:lnTo>
                  <a:pt x="2921" y="184404"/>
                </a:lnTo>
                <a:lnTo>
                  <a:pt x="6350" y="166878"/>
                </a:lnTo>
                <a:lnTo>
                  <a:pt x="11049" y="149606"/>
                </a:lnTo>
                <a:lnTo>
                  <a:pt x="17145" y="132207"/>
                </a:lnTo>
                <a:lnTo>
                  <a:pt x="24764" y="115316"/>
                </a:lnTo>
                <a:lnTo>
                  <a:pt x="33782" y="98679"/>
                </a:lnTo>
                <a:lnTo>
                  <a:pt x="44323" y="82550"/>
                </a:lnTo>
                <a:lnTo>
                  <a:pt x="56388" y="67056"/>
                </a:lnTo>
                <a:lnTo>
                  <a:pt x="69976" y="51943"/>
                </a:lnTo>
                <a:lnTo>
                  <a:pt x="85089" y="37592"/>
                </a:lnTo>
                <a:lnTo>
                  <a:pt x="101854" y="24003"/>
                </a:lnTo>
                <a:lnTo>
                  <a:pt x="120142" y="11303"/>
                </a:lnTo>
                <a:lnTo>
                  <a:pt x="139064" y="0"/>
                </a:lnTo>
                <a:close/>
                <a:moveTo>
                  <a:pt x="102616" y="325755"/>
                </a:moveTo>
                <a:lnTo>
                  <a:pt x="156718" y="441579"/>
                </a:lnTo>
                <a:lnTo>
                  <a:pt x="31623" y="415417"/>
                </a:lnTo>
                <a:close/>
              </a:path>
            </a:pathLst>
          </a:custGeom>
          <a:solidFill>
            <a:srgbClr val="009D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00" name="Image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5835" y="1382141"/>
            <a:ext cx="329946" cy="280035"/>
          </a:xfrm>
          <a:prstGeom prst="rect">
            <a:avLst/>
          </a:prstGeom>
        </p:spPr>
      </p:pic>
      <p:pic>
        <p:nvPicPr>
          <p:cNvPr id="101" name="Image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4056" y="3329940"/>
            <a:ext cx="1632204" cy="804671"/>
          </a:xfrm>
          <a:prstGeom prst="rect">
            <a:avLst/>
          </a:prstGeom>
        </p:spPr>
      </p:pic>
      <p:sp>
        <p:nvSpPr>
          <p:cNvPr id="208" name="text 1"/>
          <p:cNvSpPr txBox="1"/>
          <p:nvPr/>
        </p:nvSpPr>
        <p:spPr>
          <a:xfrm>
            <a:off x="1809242" y="2291334"/>
            <a:ext cx="329793" cy="17007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b="1" spc="10" dirty="0">
                <a:solidFill>
                  <a:srgbClr val="009DD9"/>
                </a:solidFill>
                <a:latin typeface="Arial"/>
                <a:cs typeface="Arial"/>
              </a:rPr>
              <a:t>Coil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9" name="text 1"/>
          <p:cNvSpPr txBox="1"/>
          <p:nvPr/>
        </p:nvSpPr>
        <p:spPr>
          <a:xfrm>
            <a:off x="1694053" y="3005836"/>
            <a:ext cx="668883" cy="17007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b="1" spc="10" dirty="0">
                <a:solidFill>
                  <a:srgbClr val="009DD9"/>
                </a:solidFill>
                <a:latin typeface="Arial"/>
                <a:cs typeface="Arial"/>
              </a:rPr>
              <a:t>Magneto</a:t>
            </a:r>
            <a:endParaRPr sz="1200">
              <a:latin typeface="Arial"/>
              <a:cs typeface="Arial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4046220" y="4035552"/>
            <a:ext cx="310896" cy="696468"/>
          </a:xfrm>
          <a:custGeom>
            <a:avLst/>
            <a:gdLst/>
            <a:ahLst/>
            <a:cxnLst/>
            <a:rect l="l" t="t" r="r" b="b"/>
            <a:pathLst>
              <a:path w="310896" h="696468">
                <a:moveTo>
                  <a:pt x="291846" y="677418"/>
                </a:moveTo>
                <a:lnTo>
                  <a:pt x="19050" y="19050"/>
                </a:lnTo>
              </a:path>
            </a:pathLst>
          </a:custGeom>
          <a:ln w="38100">
            <a:solidFill>
              <a:srgbClr val="FF33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296156" y="3962400"/>
            <a:ext cx="42672" cy="156972"/>
          </a:xfrm>
          <a:custGeom>
            <a:avLst/>
            <a:gdLst/>
            <a:ahLst/>
            <a:cxnLst/>
            <a:rect l="l" t="t" r="r" b="b"/>
            <a:pathLst>
              <a:path w="42672" h="156972">
                <a:moveTo>
                  <a:pt x="0" y="156972"/>
                </a:moveTo>
                <a:lnTo>
                  <a:pt x="0" y="0"/>
                </a:lnTo>
                <a:lnTo>
                  <a:pt x="42672" y="0"/>
                </a:lnTo>
                <a:lnTo>
                  <a:pt x="42672" y="156972"/>
                </a:lnTo>
                <a:lnTo>
                  <a:pt x="0" y="15697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291584" y="3957828"/>
            <a:ext cx="51815" cy="166116"/>
          </a:xfrm>
          <a:custGeom>
            <a:avLst/>
            <a:gdLst/>
            <a:ahLst/>
            <a:cxnLst/>
            <a:rect l="l" t="t" r="r" b="b"/>
            <a:pathLst>
              <a:path w="51815" h="166116">
                <a:moveTo>
                  <a:pt x="4572" y="161544"/>
                </a:moveTo>
                <a:lnTo>
                  <a:pt x="4572" y="4572"/>
                </a:lnTo>
                <a:lnTo>
                  <a:pt x="47244" y="4572"/>
                </a:lnTo>
                <a:lnTo>
                  <a:pt x="47244" y="161544"/>
                </a:lnTo>
                <a:lnTo>
                  <a:pt x="4572" y="161544"/>
                </a:lnTo>
                <a:close/>
              </a:path>
            </a:pathLst>
          </a:custGeom>
          <a:ln w="9144">
            <a:solidFill>
              <a:srgbClr val="FF33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245864" y="3960876"/>
            <a:ext cx="89916" cy="158496"/>
          </a:xfrm>
          <a:custGeom>
            <a:avLst/>
            <a:gdLst/>
            <a:ahLst/>
            <a:cxnLst/>
            <a:rect l="l" t="t" r="r" b="b"/>
            <a:pathLst>
              <a:path w="89916" h="158496">
                <a:moveTo>
                  <a:pt x="0" y="79248"/>
                </a:moveTo>
                <a:cubicBezTo>
                  <a:pt x="0" y="35433"/>
                  <a:pt x="20066" y="0"/>
                  <a:pt x="44958" y="0"/>
                </a:cubicBezTo>
                <a:cubicBezTo>
                  <a:pt x="69850" y="0"/>
                  <a:pt x="89916" y="35433"/>
                  <a:pt x="89916" y="79248"/>
                </a:cubicBezTo>
                <a:cubicBezTo>
                  <a:pt x="89916" y="123063"/>
                  <a:pt x="69850" y="158496"/>
                  <a:pt x="44958" y="158496"/>
                </a:cubicBezTo>
                <a:cubicBezTo>
                  <a:pt x="20066" y="158496"/>
                  <a:pt x="0" y="123063"/>
                  <a:pt x="0" y="79248"/>
                </a:cubicBez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241292" y="3956304"/>
            <a:ext cx="99059" cy="167640"/>
          </a:xfrm>
          <a:custGeom>
            <a:avLst/>
            <a:gdLst/>
            <a:ahLst/>
            <a:cxnLst/>
            <a:rect l="l" t="t" r="r" b="b"/>
            <a:pathLst>
              <a:path w="99059" h="167640">
                <a:moveTo>
                  <a:pt x="4572" y="83820"/>
                </a:moveTo>
                <a:cubicBezTo>
                  <a:pt x="4572" y="40005"/>
                  <a:pt x="24638" y="4572"/>
                  <a:pt x="49530" y="4572"/>
                </a:cubicBezTo>
                <a:cubicBezTo>
                  <a:pt x="74422" y="4572"/>
                  <a:pt x="94488" y="40005"/>
                  <a:pt x="94488" y="83820"/>
                </a:cubicBezTo>
                <a:cubicBezTo>
                  <a:pt x="94488" y="127635"/>
                  <a:pt x="74422" y="163068"/>
                  <a:pt x="49530" y="163068"/>
                </a:cubicBezTo>
                <a:cubicBezTo>
                  <a:pt x="24638" y="163068"/>
                  <a:pt x="4572" y="127635"/>
                  <a:pt x="4572" y="83820"/>
                </a:cubicBezTo>
                <a:close/>
              </a:path>
            </a:pathLst>
          </a:custGeom>
          <a:ln w="9144">
            <a:solidFill>
              <a:srgbClr val="FF33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02" name="Image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56507" y="4046347"/>
            <a:ext cx="95377" cy="162179"/>
          </a:xfrm>
          <a:prstGeom prst="rect">
            <a:avLst/>
          </a:prstGeom>
        </p:spPr>
      </p:pic>
      <p:pic>
        <p:nvPicPr>
          <p:cNvPr id="103" name="Image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51744" y="4041584"/>
            <a:ext cx="104902" cy="171704"/>
          </a:xfrm>
          <a:prstGeom prst="rect">
            <a:avLst/>
          </a:prstGeom>
        </p:spPr>
      </p:pic>
      <p:pic>
        <p:nvPicPr>
          <p:cNvPr id="104" name="Image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2001" y="4036060"/>
            <a:ext cx="114045" cy="165862"/>
          </a:xfrm>
          <a:prstGeom prst="rect">
            <a:avLst/>
          </a:prstGeom>
        </p:spPr>
      </p:pic>
      <p:pic>
        <p:nvPicPr>
          <p:cNvPr id="105" name="Image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238" y="4031297"/>
            <a:ext cx="123570" cy="175387"/>
          </a:xfrm>
          <a:prstGeom prst="rect">
            <a:avLst/>
          </a:prstGeom>
        </p:spPr>
      </p:pic>
      <p:pic>
        <p:nvPicPr>
          <p:cNvPr id="106" name="Image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2400" y="5225796"/>
            <a:ext cx="734568" cy="38100"/>
          </a:xfrm>
          <a:prstGeom prst="rect">
            <a:avLst/>
          </a:prstGeom>
        </p:spPr>
      </p:pic>
      <p:pic>
        <p:nvPicPr>
          <p:cNvPr id="107" name="Image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5176" y="5393436"/>
            <a:ext cx="507492" cy="38100"/>
          </a:xfrm>
          <a:prstGeom prst="rect">
            <a:avLst/>
          </a:prstGeom>
        </p:spPr>
      </p:pic>
      <p:pic>
        <p:nvPicPr>
          <p:cNvPr id="108" name="Image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2712" y="5564124"/>
            <a:ext cx="312420" cy="38100"/>
          </a:xfrm>
          <a:prstGeom prst="rect">
            <a:avLst/>
          </a:prstGeom>
        </p:spPr>
      </p:pic>
      <p:pic>
        <p:nvPicPr>
          <p:cNvPr id="109" name="Image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2920" y="4669536"/>
            <a:ext cx="38100" cy="591312"/>
          </a:xfrm>
          <a:prstGeom prst="rect">
            <a:avLst/>
          </a:prstGeom>
        </p:spPr>
      </p:pic>
      <p:sp>
        <p:nvSpPr>
          <p:cNvPr id="73" name="object 73"/>
          <p:cNvSpPr/>
          <p:nvPr/>
        </p:nvSpPr>
        <p:spPr>
          <a:xfrm>
            <a:off x="1141476" y="1560576"/>
            <a:ext cx="38100" cy="1011936"/>
          </a:xfrm>
          <a:custGeom>
            <a:avLst/>
            <a:gdLst/>
            <a:ahLst/>
            <a:cxnLst/>
            <a:rect l="l" t="t" r="r" b="b"/>
            <a:pathLst>
              <a:path w="38100" h="1011936">
                <a:moveTo>
                  <a:pt x="19050" y="992886"/>
                </a:moveTo>
                <a:lnTo>
                  <a:pt x="19050" y="19050"/>
                </a:lnTo>
              </a:path>
            </a:pathLst>
          </a:custGeom>
          <a:ln w="38100">
            <a:solidFill>
              <a:srgbClr val="0F6FC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10" name="Image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26408" y="2955036"/>
            <a:ext cx="359664" cy="38100"/>
          </a:xfrm>
          <a:prstGeom prst="rect">
            <a:avLst/>
          </a:prstGeom>
        </p:spPr>
      </p:pic>
      <p:pic>
        <p:nvPicPr>
          <p:cNvPr id="111" name="Image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8224" y="3032759"/>
            <a:ext cx="256032" cy="38100"/>
          </a:xfrm>
          <a:prstGeom prst="rect">
            <a:avLst/>
          </a:prstGeom>
        </p:spPr>
      </p:pic>
      <p:pic>
        <p:nvPicPr>
          <p:cNvPr id="112" name="Image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23944" y="3110484"/>
            <a:ext cx="164592" cy="38100"/>
          </a:xfrm>
          <a:prstGeom prst="rect">
            <a:avLst/>
          </a:prstGeom>
        </p:spPr>
      </p:pic>
      <p:pic>
        <p:nvPicPr>
          <p:cNvPr id="113" name="Image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86428" y="2286000"/>
            <a:ext cx="38099" cy="702564"/>
          </a:xfrm>
          <a:prstGeom prst="rect">
            <a:avLst/>
          </a:prstGeom>
        </p:spPr>
      </p:pic>
      <p:sp>
        <p:nvSpPr>
          <p:cNvPr id="74" name="object 74"/>
          <p:cNvSpPr/>
          <p:nvPr/>
        </p:nvSpPr>
        <p:spPr>
          <a:xfrm>
            <a:off x="8359140" y="4922520"/>
            <a:ext cx="301752" cy="115824"/>
          </a:xfrm>
          <a:custGeom>
            <a:avLst/>
            <a:gdLst/>
            <a:ahLst/>
            <a:cxnLst/>
            <a:rect l="l" t="t" r="r" b="b"/>
            <a:pathLst>
              <a:path w="301752" h="115824">
                <a:moveTo>
                  <a:pt x="0" y="115824"/>
                </a:moveTo>
                <a:lnTo>
                  <a:pt x="0" y="0"/>
                </a:lnTo>
                <a:lnTo>
                  <a:pt x="301752" y="0"/>
                </a:lnTo>
                <a:lnTo>
                  <a:pt x="301752" y="115824"/>
                </a:lnTo>
                <a:lnTo>
                  <a:pt x="0" y="115824"/>
                </a:lnTo>
                <a:close/>
              </a:path>
            </a:pathLst>
          </a:custGeom>
          <a:solidFill>
            <a:srgbClr val="9A9A9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349996" y="4913376"/>
            <a:ext cx="19811" cy="124968"/>
          </a:xfrm>
          <a:custGeom>
            <a:avLst/>
            <a:gdLst/>
            <a:ahLst/>
            <a:cxnLst/>
            <a:rect l="l" t="t" r="r" b="b"/>
            <a:pathLst>
              <a:path w="19811" h="124968">
                <a:moveTo>
                  <a:pt x="9906" y="0"/>
                </a:moveTo>
                <a:lnTo>
                  <a:pt x="0" y="9525"/>
                </a:lnTo>
                <a:lnTo>
                  <a:pt x="0" y="124968"/>
                </a:lnTo>
                <a:lnTo>
                  <a:pt x="19811" y="124968"/>
                </a:lnTo>
                <a:lnTo>
                  <a:pt x="19811" y="9525"/>
                </a:lnTo>
                <a:lnTo>
                  <a:pt x="9906" y="18923"/>
                </a:lnTo>
                <a:lnTo>
                  <a:pt x="9906" y="0"/>
                </a:lnTo>
                <a:lnTo>
                  <a:pt x="0" y="0"/>
                </a:lnTo>
                <a:lnTo>
                  <a:pt x="0" y="9525"/>
                </a:lnTo>
                <a:lnTo>
                  <a:pt x="99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359140" y="4913376"/>
            <a:ext cx="312420" cy="18288"/>
          </a:xfrm>
          <a:custGeom>
            <a:avLst/>
            <a:gdLst/>
            <a:ahLst/>
            <a:cxnLst/>
            <a:rect l="l" t="t" r="r" b="b"/>
            <a:pathLst>
              <a:path w="312420" h="18288">
                <a:moveTo>
                  <a:pt x="312420" y="9144"/>
                </a:moveTo>
                <a:lnTo>
                  <a:pt x="302895" y="0"/>
                </a:lnTo>
                <a:lnTo>
                  <a:pt x="0" y="0"/>
                </a:lnTo>
                <a:lnTo>
                  <a:pt x="0" y="18288"/>
                </a:lnTo>
                <a:lnTo>
                  <a:pt x="302895" y="18288"/>
                </a:lnTo>
                <a:lnTo>
                  <a:pt x="293243" y="9144"/>
                </a:lnTo>
                <a:lnTo>
                  <a:pt x="312420" y="9144"/>
                </a:lnTo>
                <a:lnTo>
                  <a:pt x="312420" y="0"/>
                </a:lnTo>
                <a:lnTo>
                  <a:pt x="302895" y="0"/>
                </a:lnTo>
                <a:lnTo>
                  <a:pt x="31242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651748" y="4922520"/>
            <a:ext cx="19812" cy="126492"/>
          </a:xfrm>
          <a:custGeom>
            <a:avLst/>
            <a:gdLst/>
            <a:ahLst/>
            <a:cxnLst/>
            <a:rect l="l" t="t" r="r" b="b"/>
            <a:pathLst>
              <a:path w="19812" h="126492">
                <a:moveTo>
                  <a:pt x="9906" y="126492"/>
                </a:moveTo>
                <a:lnTo>
                  <a:pt x="19812" y="116840"/>
                </a:lnTo>
                <a:lnTo>
                  <a:pt x="19812" y="0"/>
                </a:lnTo>
                <a:lnTo>
                  <a:pt x="0" y="0"/>
                </a:lnTo>
                <a:lnTo>
                  <a:pt x="0" y="116840"/>
                </a:lnTo>
                <a:lnTo>
                  <a:pt x="9906" y="107315"/>
                </a:lnTo>
                <a:lnTo>
                  <a:pt x="9906" y="126492"/>
                </a:lnTo>
                <a:lnTo>
                  <a:pt x="19812" y="126492"/>
                </a:lnTo>
                <a:lnTo>
                  <a:pt x="19812" y="116840"/>
                </a:lnTo>
                <a:lnTo>
                  <a:pt x="9906" y="1264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78"/>
          <p:cNvSpPr/>
          <p:nvPr/>
        </p:nvSpPr>
        <p:spPr>
          <a:xfrm>
            <a:off x="8349996" y="5029200"/>
            <a:ext cx="310896" cy="19812"/>
          </a:xfrm>
          <a:custGeom>
            <a:avLst/>
            <a:gdLst/>
            <a:ahLst/>
            <a:cxnLst/>
            <a:rect l="l" t="t" r="r" b="b"/>
            <a:pathLst>
              <a:path w="310896" h="19812">
                <a:moveTo>
                  <a:pt x="0" y="9906"/>
                </a:moveTo>
                <a:lnTo>
                  <a:pt x="9525" y="19812"/>
                </a:lnTo>
                <a:lnTo>
                  <a:pt x="310896" y="19812"/>
                </a:lnTo>
                <a:lnTo>
                  <a:pt x="310896" y="0"/>
                </a:lnTo>
                <a:lnTo>
                  <a:pt x="9525" y="0"/>
                </a:lnTo>
                <a:lnTo>
                  <a:pt x="19050" y="9906"/>
                </a:lnTo>
                <a:lnTo>
                  <a:pt x="0" y="9906"/>
                </a:lnTo>
                <a:lnTo>
                  <a:pt x="0" y="19812"/>
                </a:lnTo>
                <a:lnTo>
                  <a:pt x="9525" y="19812"/>
                </a:lnTo>
                <a:lnTo>
                  <a:pt x="0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79"/>
          <p:cNvSpPr/>
          <p:nvPr/>
        </p:nvSpPr>
        <p:spPr>
          <a:xfrm>
            <a:off x="8409432" y="5038344"/>
            <a:ext cx="202692" cy="202692"/>
          </a:xfrm>
          <a:custGeom>
            <a:avLst/>
            <a:gdLst/>
            <a:ahLst/>
            <a:cxnLst/>
            <a:rect l="l" t="t" r="r" b="b"/>
            <a:pathLst>
              <a:path w="202692" h="202692">
                <a:moveTo>
                  <a:pt x="0" y="202692"/>
                </a:moveTo>
                <a:lnTo>
                  <a:pt x="0" y="0"/>
                </a:lnTo>
                <a:lnTo>
                  <a:pt x="202692" y="0"/>
                </a:lnTo>
                <a:lnTo>
                  <a:pt x="202692" y="202692"/>
                </a:lnTo>
                <a:lnTo>
                  <a:pt x="0" y="202692"/>
                </a:lnTo>
                <a:close/>
              </a:path>
            </a:pathLst>
          </a:custGeom>
          <a:solidFill>
            <a:srgbClr val="9A9A9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80"/>
          <p:cNvSpPr/>
          <p:nvPr/>
        </p:nvSpPr>
        <p:spPr>
          <a:xfrm>
            <a:off x="8398764" y="5038344"/>
            <a:ext cx="19812" cy="210312"/>
          </a:xfrm>
          <a:custGeom>
            <a:avLst/>
            <a:gdLst/>
            <a:ahLst/>
            <a:cxnLst/>
            <a:rect l="l" t="t" r="r" b="b"/>
            <a:pathLst>
              <a:path w="19812" h="210312">
                <a:moveTo>
                  <a:pt x="9906" y="192786"/>
                </a:moveTo>
                <a:lnTo>
                  <a:pt x="19812" y="202311"/>
                </a:lnTo>
                <a:lnTo>
                  <a:pt x="19812" y="0"/>
                </a:lnTo>
                <a:lnTo>
                  <a:pt x="0" y="0"/>
                </a:lnTo>
                <a:lnTo>
                  <a:pt x="0" y="202311"/>
                </a:lnTo>
                <a:lnTo>
                  <a:pt x="9906" y="210312"/>
                </a:lnTo>
                <a:lnTo>
                  <a:pt x="0" y="202311"/>
                </a:lnTo>
                <a:lnTo>
                  <a:pt x="0" y="210312"/>
                </a:lnTo>
                <a:lnTo>
                  <a:pt x="9906" y="210312"/>
                </a:lnTo>
                <a:lnTo>
                  <a:pt x="9906" y="1927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81"/>
          <p:cNvSpPr/>
          <p:nvPr/>
        </p:nvSpPr>
        <p:spPr>
          <a:xfrm>
            <a:off x="8409432" y="5230368"/>
            <a:ext cx="211836" cy="18288"/>
          </a:xfrm>
          <a:custGeom>
            <a:avLst/>
            <a:gdLst/>
            <a:ahLst/>
            <a:cxnLst/>
            <a:rect l="l" t="t" r="r" b="b"/>
            <a:pathLst>
              <a:path w="211836" h="18288">
                <a:moveTo>
                  <a:pt x="194437" y="10033"/>
                </a:moveTo>
                <a:lnTo>
                  <a:pt x="202311" y="0"/>
                </a:lnTo>
                <a:lnTo>
                  <a:pt x="0" y="0"/>
                </a:lnTo>
                <a:lnTo>
                  <a:pt x="0" y="18288"/>
                </a:lnTo>
                <a:lnTo>
                  <a:pt x="202311" y="18288"/>
                </a:lnTo>
                <a:lnTo>
                  <a:pt x="211836" y="10033"/>
                </a:lnTo>
                <a:lnTo>
                  <a:pt x="202311" y="18288"/>
                </a:lnTo>
                <a:lnTo>
                  <a:pt x="211836" y="18288"/>
                </a:lnTo>
                <a:lnTo>
                  <a:pt x="211836" y="10033"/>
                </a:lnTo>
                <a:lnTo>
                  <a:pt x="194437" y="100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82"/>
          <p:cNvSpPr/>
          <p:nvPr/>
        </p:nvSpPr>
        <p:spPr>
          <a:xfrm>
            <a:off x="8604504" y="5029200"/>
            <a:ext cx="16764" cy="211836"/>
          </a:xfrm>
          <a:custGeom>
            <a:avLst/>
            <a:gdLst/>
            <a:ahLst/>
            <a:cxnLst/>
            <a:rect l="l" t="t" r="r" b="b"/>
            <a:pathLst>
              <a:path w="16764" h="211836">
                <a:moveTo>
                  <a:pt x="7620" y="19050"/>
                </a:moveTo>
                <a:lnTo>
                  <a:pt x="0" y="9525"/>
                </a:lnTo>
                <a:lnTo>
                  <a:pt x="0" y="211836"/>
                </a:lnTo>
                <a:lnTo>
                  <a:pt x="16764" y="211836"/>
                </a:lnTo>
                <a:lnTo>
                  <a:pt x="16764" y="9525"/>
                </a:lnTo>
                <a:lnTo>
                  <a:pt x="7620" y="0"/>
                </a:lnTo>
                <a:lnTo>
                  <a:pt x="16764" y="9525"/>
                </a:lnTo>
                <a:lnTo>
                  <a:pt x="16764" y="0"/>
                </a:lnTo>
                <a:lnTo>
                  <a:pt x="7620" y="0"/>
                </a:lnTo>
                <a:lnTo>
                  <a:pt x="7620" y="190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83"/>
          <p:cNvSpPr/>
          <p:nvPr/>
        </p:nvSpPr>
        <p:spPr>
          <a:xfrm>
            <a:off x="8398764" y="5029200"/>
            <a:ext cx="213360" cy="19812"/>
          </a:xfrm>
          <a:custGeom>
            <a:avLst/>
            <a:gdLst/>
            <a:ahLst/>
            <a:cxnLst/>
            <a:rect l="l" t="t" r="r" b="b"/>
            <a:pathLst>
              <a:path w="213360" h="19812">
                <a:moveTo>
                  <a:pt x="19050" y="9906"/>
                </a:moveTo>
                <a:lnTo>
                  <a:pt x="9525" y="19812"/>
                </a:lnTo>
                <a:lnTo>
                  <a:pt x="213360" y="19812"/>
                </a:lnTo>
                <a:lnTo>
                  <a:pt x="213360" y="0"/>
                </a:lnTo>
                <a:lnTo>
                  <a:pt x="9525" y="0"/>
                </a:lnTo>
                <a:lnTo>
                  <a:pt x="0" y="9906"/>
                </a:lnTo>
                <a:lnTo>
                  <a:pt x="9525" y="0"/>
                </a:lnTo>
                <a:lnTo>
                  <a:pt x="0" y="0"/>
                </a:lnTo>
                <a:lnTo>
                  <a:pt x="0" y="9906"/>
                </a:lnTo>
                <a:lnTo>
                  <a:pt x="19050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84"/>
          <p:cNvSpPr/>
          <p:nvPr/>
        </p:nvSpPr>
        <p:spPr>
          <a:xfrm>
            <a:off x="8496300" y="5241036"/>
            <a:ext cx="28956" cy="32004"/>
          </a:xfrm>
          <a:custGeom>
            <a:avLst/>
            <a:gdLst/>
            <a:ahLst/>
            <a:cxnLst/>
            <a:rect l="l" t="t" r="r" b="b"/>
            <a:pathLst>
              <a:path w="28956" h="32004">
                <a:moveTo>
                  <a:pt x="0" y="32004"/>
                </a:moveTo>
                <a:lnTo>
                  <a:pt x="0" y="0"/>
                </a:lnTo>
                <a:lnTo>
                  <a:pt x="28956" y="0"/>
                </a:lnTo>
                <a:lnTo>
                  <a:pt x="28956" y="32004"/>
                </a:lnTo>
                <a:lnTo>
                  <a:pt x="0" y="320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85"/>
          <p:cNvSpPr/>
          <p:nvPr/>
        </p:nvSpPr>
        <p:spPr>
          <a:xfrm>
            <a:off x="8494776" y="5239512"/>
            <a:ext cx="32004" cy="35052"/>
          </a:xfrm>
          <a:custGeom>
            <a:avLst/>
            <a:gdLst/>
            <a:ahLst/>
            <a:cxnLst/>
            <a:rect l="l" t="t" r="r" b="b"/>
            <a:pathLst>
              <a:path w="32004" h="35052">
                <a:moveTo>
                  <a:pt x="1524" y="33528"/>
                </a:moveTo>
                <a:lnTo>
                  <a:pt x="1524" y="1524"/>
                </a:lnTo>
                <a:lnTo>
                  <a:pt x="30480" y="1524"/>
                </a:lnTo>
                <a:lnTo>
                  <a:pt x="30480" y="33528"/>
                </a:lnTo>
                <a:lnTo>
                  <a:pt x="1524" y="33528"/>
                </a:lnTo>
                <a:close/>
              </a:path>
            </a:pathLst>
          </a:custGeom>
          <a:ln w="304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86"/>
          <p:cNvSpPr/>
          <p:nvPr/>
        </p:nvSpPr>
        <p:spPr>
          <a:xfrm>
            <a:off x="8333231" y="4783836"/>
            <a:ext cx="358140" cy="138684"/>
          </a:xfrm>
          <a:custGeom>
            <a:avLst/>
            <a:gdLst/>
            <a:ahLst/>
            <a:cxnLst/>
            <a:rect l="l" t="t" r="r" b="b"/>
            <a:pathLst>
              <a:path w="358140" h="138684">
                <a:moveTo>
                  <a:pt x="0" y="138684"/>
                </a:moveTo>
                <a:lnTo>
                  <a:pt x="0" y="0"/>
                </a:lnTo>
                <a:lnTo>
                  <a:pt x="358141" y="0"/>
                </a:lnTo>
                <a:lnTo>
                  <a:pt x="358141" y="138684"/>
                </a:lnTo>
                <a:lnTo>
                  <a:pt x="0" y="138684"/>
                </a:lnTo>
                <a:close/>
              </a:path>
            </a:pathLst>
          </a:custGeom>
          <a:solidFill>
            <a:srgbClr val="9A9A9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87"/>
          <p:cNvSpPr/>
          <p:nvPr/>
        </p:nvSpPr>
        <p:spPr>
          <a:xfrm>
            <a:off x="8322564" y="4783836"/>
            <a:ext cx="19812" cy="147828"/>
          </a:xfrm>
          <a:custGeom>
            <a:avLst/>
            <a:gdLst/>
            <a:ahLst/>
            <a:cxnLst/>
            <a:rect l="l" t="t" r="r" b="b"/>
            <a:pathLst>
              <a:path w="19812" h="147828">
                <a:moveTo>
                  <a:pt x="9905" y="128905"/>
                </a:moveTo>
                <a:lnTo>
                  <a:pt x="19812" y="138430"/>
                </a:lnTo>
                <a:lnTo>
                  <a:pt x="19812" y="0"/>
                </a:lnTo>
                <a:lnTo>
                  <a:pt x="0" y="0"/>
                </a:lnTo>
                <a:lnTo>
                  <a:pt x="0" y="138430"/>
                </a:lnTo>
                <a:lnTo>
                  <a:pt x="9905" y="147828"/>
                </a:lnTo>
                <a:lnTo>
                  <a:pt x="0" y="138430"/>
                </a:lnTo>
                <a:lnTo>
                  <a:pt x="0" y="147828"/>
                </a:lnTo>
                <a:lnTo>
                  <a:pt x="9905" y="147828"/>
                </a:lnTo>
                <a:lnTo>
                  <a:pt x="9905" y="1289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88"/>
          <p:cNvSpPr/>
          <p:nvPr/>
        </p:nvSpPr>
        <p:spPr>
          <a:xfrm>
            <a:off x="8333231" y="4913376"/>
            <a:ext cx="367284" cy="18288"/>
          </a:xfrm>
          <a:custGeom>
            <a:avLst/>
            <a:gdLst/>
            <a:ahLst/>
            <a:cxnLst/>
            <a:rect l="l" t="t" r="r" b="b"/>
            <a:pathLst>
              <a:path w="367284" h="18288">
                <a:moveTo>
                  <a:pt x="349886" y="9144"/>
                </a:moveTo>
                <a:lnTo>
                  <a:pt x="357760" y="0"/>
                </a:lnTo>
                <a:lnTo>
                  <a:pt x="0" y="0"/>
                </a:lnTo>
                <a:lnTo>
                  <a:pt x="0" y="18288"/>
                </a:lnTo>
                <a:lnTo>
                  <a:pt x="357760" y="18288"/>
                </a:lnTo>
                <a:lnTo>
                  <a:pt x="367285" y="9144"/>
                </a:lnTo>
                <a:lnTo>
                  <a:pt x="357760" y="18288"/>
                </a:lnTo>
                <a:lnTo>
                  <a:pt x="367285" y="18288"/>
                </a:lnTo>
                <a:lnTo>
                  <a:pt x="367285" y="9144"/>
                </a:lnTo>
                <a:lnTo>
                  <a:pt x="349886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89"/>
          <p:cNvSpPr/>
          <p:nvPr/>
        </p:nvSpPr>
        <p:spPr>
          <a:xfrm>
            <a:off x="8683752" y="4773168"/>
            <a:ext cx="16764" cy="149352"/>
          </a:xfrm>
          <a:custGeom>
            <a:avLst/>
            <a:gdLst/>
            <a:ahLst/>
            <a:cxnLst/>
            <a:rect l="l" t="t" r="r" b="b"/>
            <a:pathLst>
              <a:path w="16764" h="149352">
                <a:moveTo>
                  <a:pt x="7620" y="19050"/>
                </a:moveTo>
                <a:lnTo>
                  <a:pt x="0" y="9525"/>
                </a:lnTo>
                <a:lnTo>
                  <a:pt x="0" y="149352"/>
                </a:lnTo>
                <a:lnTo>
                  <a:pt x="16764" y="149352"/>
                </a:lnTo>
                <a:lnTo>
                  <a:pt x="16764" y="9525"/>
                </a:lnTo>
                <a:lnTo>
                  <a:pt x="7620" y="0"/>
                </a:lnTo>
                <a:lnTo>
                  <a:pt x="16764" y="9525"/>
                </a:lnTo>
                <a:lnTo>
                  <a:pt x="16764" y="0"/>
                </a:lnTo>
                <a:lnTo>
                  <a:pt x="7620" y="0"/>
                </a:lnTo>
                <a:lnTo>
                  <a:pt x="7620" y="190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90"/>
          <p:cNvSpPr/>
          <p:nvPr/>
        </p:nvSpPr>
        <p:spPr>
          <a:xfrm>
            <a:off x="8322564" y="4773168"/>
            <a:ext cx="368808" cy="19812"/>
          </a:xfrm>
          <a:custGeom>
            <a:avLst/>
            <a:gdLst/>
            <a:ahLst/>
            <a:cxnLst/>
            <a:rect l="l" t="t" r="r" b="b"/>
            <a:pathLst>
              <a:path w="368808" h="19812">
                <a:moveTo>
                  <a:pt x="19050" y="9906"/>
                </a:moveTo>
                <a:lnTo>
                  <a:pt x="9525" y="19812"/>
                </a:lnTo>
                <a:lnTo>
                  <a:pt x="368808" y="19812"/>
                </a:lnTo>
                <a:lnTo>
                  <a:pt x="368808" y="0"/>
                </a:lnTo>
                <a:lnTo>
                  <a:pt x="9525" y="0"/>
                </a:lnTo>
                <a:lnTo>
                  <a:pt x="0" y="9906"/>
                </a:lnTo>
                <a:lnTo>
                  <a:pt x="9525" y="0"/>
                </a:lnTo>
                <a:lnTo>
                  <a:pt x="0" y="0"/>
                </a:lnTo>
                <a:lnTo>
                  <a:pt x="0" y="9906"/>
                </a:lnTo>
                <a:lnTo>
                  <a:pt x="19050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91"/>
          <p:cNvSpPr/>
          <p:nvPr/>
        </p:nvSpPr>
        <p:spPr>
          <a:xfrm>
            <a:off x="8468868" y="4223004"/>
            <a:ext cx="86869" cy="129540"/>
          </a:xfrm>
          <a:custGeom>
            <a:avLst/>
            <a:gdLst/>
            <a:ahLst/>
            <a:cxnLst/>
            <a:rect l="l" t="t" r="r" b="b"/>
            <a:pathLst>
              <a:path w="86869" h="129540">
                <a:moveTo>
                  <a:pt x="0" y="129540"/>
                </a:moveTo>
                <a:lnTo>
                  <a:pt x="0" y="0"/>
                </a:lnTo>
                <a:lnTo>
                  <a:pt x="86869" y="0"/>
                </a:lnTo>
                <a:lnTo>
                  <a:pt x="86869" y="129540"/>
                </a:lnTo>
                <a:lnTo>
                  <a:pt x="0" y="129540"/>
                </a:lnTo>
                <a:close/>
              </a:path>
            </a:pathLst>
          </a:custGeom>
          <a:solidFill>
            <a:srgbClr val="9A9A9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92"/>
          <p:cNvSpPr/>
          <p:nvPr/>
        </p:nvSpPr>
        <p:spPr>
          <a:xfrm>
            <a:off x="8459724" y="4213860"/>
            <a:ext cx="19812" cy="138684"/>
          </a:xfrm>
          <a:custGeom>
            <a:avLst/>
            <a:gdLst/>
            <a:ahLst/>
            <a:cxnLst/>
            <a:rect l="l" t="t" r="r" b="b"/>
            <a:pathLst>
              <a:path w="19812" h="138684">
                <a:moveTo>
                  <a:pt x="9906" y="0"/>
                </a:moveTo>
                <a:lnTo>
                  <a:pt x="0" y="9398"/>
                </a:lnTo>
                <a:lnTo>
                  <a:pt x="0" y="138684"/>
                </a:lnTo>
                <a:lnTo>
                  <a:pt x="19812" y="138684"/>
                </a:lnTo>
                <a:lnTo>
                  <a:pt x="19812" y="9398"/>
                </a:lnTo>
                <a:lnTo>
                  <a:pt x="9906" y="18923"/>
                </a:lnTo>
                <a:lnTo>
                  <a:pt x="9906" y="0"/>
                </a:lnTo>
                <a:lnTo>
                  <a:pt x="0" y="0"/>
                </a:lnTo>
                <a:lnTo>
                  <a:pt x="0" y="9398"/>
                </a:lnTo>
                <a:lnTo>
                  <a:pt x="99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93"/>
          <p:cNvSpPr/>
          <p:nvPr/>
        </p:nvSpPr>
        <p:spPr>
          <a:xfrm>
            <a:off x="8468868" y="4213860"/>
            <a:ext cx="96012" cy="18288"/>
          </a:xfrm>
          <a:custGeom>
            <a:avLst/>
            <a:gdLst/>
            <a:ahLst/>
            <a:cxnLst/>
            <a:rect l="l" t="t" r="r" b="b"/>
            <a:pathLst>
              <a:path w="96012" h="18288">
                <a:moveTo>
                  <a:pt x="96012" y="9144"/>
                </a:moveTo>
                <a:lnTo>
                  <a:pt x="86360" y="0"/>
                </a:lnTo>
                <a:lnTo>
                  <a:pt x="0" y="0"/>
                </a:lnTo>
                <a:lnTo>
                  <a:pt x="0" y="18288"/>
                </a:lnTo>
                <a:lnTo>
                  <a:pt x="86360" y="18288"/>
                </a:lnTo>
                <a:lnTo>
                  <a:pt x="76835" y="9144"/>
                </a:lnTo>
                <a:lnTo>
                  <a:pt x="96012" y="9144"/>
                </a:lnTo>
                <a:lnTo>
                  <a:pt x="96012" y="0"/>
                </a:lnTo>
                <a:lnTo>
                  <a:pt x="86360" y="0"/>
                </a:lnTo>
                <a:lnTo>
                  <a:pt x="96012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94"/>
          <p:cNvSpPr/>
          <p:nvPr/>
        </p:nvSpPr>
        <p:spPr>
          <a:xfrm>
            <a:off x="8545068" y="4223004"/>
            <a:ext cx="19812" cy="140208"/>
          </a:xfrm>
          <a:custGeom>
            <a:avLst/>
            <a:gdLst/>
            <a:ahLst/>
            <a:cxnLst/>
            <a:rect l="l" t="t" r="r" b="b"/>
            <a:pathLst>
              <a:path w="19812" h="140208">
                <a:moveTo>
                  <a:pt x="9906" y="140208"/>
                </a:moveTo>
                <a:lnTo>
                  <a:pt x="19812" y="130683"/>
                </a:lnTo>
                <a:lnTo>
                  <a:pt x="19812" y="0"/>
                </a:lnTo>
                <a:lnTo>
                  <a:pt x="0" y="0"/>
                </a:lnTo>
                <a:lnTo>
                  <a:pt x="0" y="130683"/>
                </a:lnTo>
                <a:lnTo>
                  <a:pt x="9906" y="122682"/>
                </a:lnTo>
                <a:lnTo>
                  <a:pt x="9906" y="140208"/>
                </a:lnTo>
                <a:lnTo>
                  <a:pt x="19812" y="140208"/>
                </a:lnTo>
                <a:lnTo>
                  <a:pt x="19812" y="130683"/>
                </a:lnTo>
                <a:lnTo>
                  <a:pt x="9906" y="1402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95"/>
          <p:cNvSpPr/>
          <p:nvPr/>
        </p:nvSpPr>
        <p:spPr>
          <a:xfrm>
            <a:off x="8459724" y="4344924"/>
            <a:ext cx="96012" cy="18288"/>
          </a:xfrm>
          <a:custGeom>
            <a:avLst/>
            <a:gdLst/>
            <a:ahLst/>
            <a:cxnLst/>
            <a:rect l="l" t="t" r="r" b="b"/>
            <a:pathLst>
              <a:path w="96012" h="18288">
                <a:moveTo>
                  <a:pt x="0" y="8255"/>
                </a:moveTo>
                <a:lnTo>
                  <a:pt x="9652" y="18288"/>
                </a:lnTo>
                <a:lnTo>
                  <a:pt x="96012" y="18288"/>
                </a:lnTo>
                <a:lnTo>
                  <a:pt x="96012" y="0"/>
                </a:lnTo>
                <a:lnTo>
                  <a:pt x="9652" y="0"/>
                </a:lnTo>
                <a:lnTo>
                  <a:pt x="19177" y="8255"/>
                </a:lnTo>
                <a:lnTo>
                  <a:pt x="0" y="8255"/>
                </a:lnTo>
                <a:lnTo>
                  <a:pt x="0" y="18288"/>
                </a:lnTo>
                <a:lnTo>
                  <a:pt x="9652" y="18288"/>
                </a:lnTo>
                <a:lnTo>
                  <a:pt x="0" y="82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96"/>
          <p:cNvSpPr/>
          <p:nvPr/>
        </p:nvSpPr>
        <p:spPr>
          <a:xfrm>
            <a:off x="8378952" y="4344924"/>
            <a:ext cx="56388" cy="438912"/>
          </a:xfrm>
          <a:custGeom>
            <a:avLst/>
            <a:gdLst/>
            <a:ahLst/>
            <a:cxnLst/>
            <a:rect l="l" t="t" r="r" b="b"/>
            <a:pathLst>
              <a:path w="56388" h="438912">
                <a:moveTo>
                  <a:pt x="46990" y="0"/>
                </a:moveTo>
                <a:lnTo>
                  <a:pt x="39116" y="8001"/>
                </a:lnTo>
                <a:lnTo>
                  <a:pt x="0" y="435737"/>
                </a:lnTo>
                <a:lnTo>
                  <a:pt x="17272" y="438912"/>
                </a:lnTo>
                <a:lnTo>
                  <a:pt x="56388" y="11176"/>
                </a:lnTo>
                <a:lnTo>
                  <a:pt x="46990" y="17526"/>
                </a:lnTo>
                <a:lnTo>
                  <a:pt x="46990" y="0"/>
                </a:lnTo>
                <a:lnTo>
                  <a:pt x="40767" y="0"/>
                </a:lnTo>
                <a:lnTo>
                  <a:pt x="39116" y="8001"/>
                </a:lnTo>
                <a:lnTo>
                  <a:pt x="469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97"/>
          <p:cNvSpPr/>
          <p:nvPr/>
        </p:nvSpPr>
        <p:spPr>
          <a:xfrm>
            <a:off x="8426196" y="4344924"/>
            <a:ext cx="178308" cy="18288"/>
          </a:xfrm>
          <a:custGeom>
            <a:avLst/>
            <a:gdLst/>
            <a:ahLst/>
            <a:cxnLst/>
            <a:rect l="l" t="t" r="r" b="b"/>
            <a:pathLst>
              <a:path w="178308" h="18288">
                <a:moveTo>
                  <a:pt x="178308" y="8255"/>
                </a:moveTo>
                <a:lnTo>
                  <a:pt x="168783" y="0"/>
                </a:lnTo>
                <a:lnTo>
                  <a:pt x="0" y="0"/>
                </a:lnTo>
                <a:lnTo>
                  <a:pt x="0" y="18288"/>
                </a:lnTo>
                <a:lnTo>
                  <a:pt x="168783" y="18288"/>
                </a:lnTo>
                <a:lnTo>
                  <a:pt x="159258" y="11684"/>
                </a:lnTo>
                <a:lnTo>
                  <a:pt x="178308" y="8255"/>
                </a:lnTo>
                <a:lnTo>
                  <a:pt x="178308" y="0"/>
                </a:lnTo>
                <a:lnTo>
                  <a:pt x="168783" y="0"/>
                </a:lnTo>
                <a:lnTo>
                  <a:pt x="178308" y="82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98"/>
          <p:cNvSpPr/>
          <p:nvPr/>
        </p:nvSpPr>
        <p:spPr>
          <a:xfrm>
            <a:off x="8584692" y="4352544"/>
            <a:ext cx="60960" cy="440436"/>
          </a:xfrm>
          <a:custGeom>
            <a:avLst/>
            <a:gdLst/>
            <a:ahLst/>
            <a:cxnLst/>
            <a:rect l="l" t="t" r="r" b="b"/>
            <a:pathLst>
              <a:path w="60960" h="440436">
                <a:moveTo>
                  <a:pt x="52959" y="440436"/>
                </a:moveTo>
                <a:lnTo>
                  <a:pt x="60960" y="427736"/>
                </a:lnTo>
                <a:lnTo>
                  <a:pt x="19304" y="0"/>
                </a:lnTo>
                <a:lnTo>
                  <a:pt x="0" y="3175"/>
                </a:lnTo>
                <a:lnTo>
                  <a:pt x="43307" y="430911"/>
                </a:lnTo>
                <a:lnTo>
                  <a:pt x="52959" y="421386"/>
                </a:lnTo>
                <a:lnTo>
                  <a:pt x="52959" y="440436"/>
                </a:lnTo>
                <a:lnTo>
                  <a:pt x="60960" y="440436"/>
                </a:lnTo>
                <a:lnTo>
                  <a:pt x="60960" y="427736"/>
                </a:lnTo>
                <a:lnTo>
                  <a:pt x="52959" y="4404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99"/>
          <p:cNvSpPr/>
          <p:nvPr/>
        </p:nvSpPr>
        <p:spPr>
          <a:xfrm>
            <a:off x="8378952" y="4773168"/>
            <a:ext cx="259080" cy="19812"/>
          </a:xfrm>
          <a:custGeom>
            <a:avLst/>
            <a:gdLst/>
            <a:ahLst/>
            <a:cxnLst/>
            <a:rect l="l" t="t" r="r" b="b"/>
            <a:pathLst>
              <a:path w="259080" h="19812">
                <a:moveTo>
                  <a:pt x="0" y="6604"/>
                </a:moveTo>
                <a:lnTo>
                  <a:pt x="8001" y="19812"/>
                </a:lnTo>
                <a:lnTo>
                  <a:pt x="259080" y="19812"/>
                </a:lnTo>
                <a:lnTo>
                  <a:pt x="259080" y="0"/>
                </a:lnTo>
                <a:lnTo>
                  <a:pt x="8001" y="0"/>
                </a:lnTo>
                <a:lnTo>
                  <a:pt x="17526" y="9906"/>
                </a:lnTo>
                <a:lnTo>
                  <a:pt x="0" y="6604"/>
                </a:lnTo>
                <a:lnTo>
                  <a:pt x="0" y="19812"/>
                </a:lnTo>
                <a:lnTo>
                  <a:pt x="8001" y="19812"/>
                </a:lnTo>
                <a:lnTo>
                  <a:pt x="0" y="66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100"/>
          <p:cNvSpPr/>
          <p:nvPr/>
        </p:nvSpPr>
        <p:spPr>
          <a:xfrm>
            <a:off x="8496300" y="5241036"/>
            <a:ext cx="112776" cy="102108"/>
          </a:xfrm>
          <a:custGeom>
            <a:avLst/>
            <a:gdLst/>
            <a:ahLst/>
            <a:cxnLst/>
            <a:rect l="l" t="t" r="r" b="b"/>
            <a:pathLst>
              <a:path w="112776" h="102108">
                <a:moveTo>
                  <a:pt x="3175" y="102108"/>
                </a:moveTo>
                <a:lnTo>
                  <a:pt x="28575" y="102108"/>
                </a:lnTo>
                <a:lnTo>
                  <a:pt x="49276" y="102108"/>
                </a:lnTo>
                <a:lnTo>
                  <a:pt x="68326" y="98933"/>
                </a:lnTo>
                <a:lnTo>
                  <a:pt x="85725" y="92710"/>
                </a:lnTo>
                <a:lnTo>
                  <a:pt x="101600" y="78486"/>
                </a:lnTo>
                <a:lnTo>
                  <a:pt x="107950" y="56515"/>
                </a:lnTo>
                <a:lnTo>
                  <a:pt x="112776" y="33020"/>
                </a:lnTo>
                <a:lnTo>
                  <a:pt x="112776" y="0"/>
                </a:lnTo>
                <a:lnTo>
                  <a:pt x="76200" y="0"/>
                </a:lnTo>
                <a:lnTo>
                  <a:pt x="76200" y="29845"/>
                </a:lnTo>
                <a:lnTo>
                  <a:pt x="74676" y="47117"/>
                </a:lnTo>
                <a:lnTo>
                  <a:pt x="68326" y="56515"/>
                </a:lnTo>
                <a:lnTo>
                  <a:pt x="65151" y="62865"/>
                </a:lnTo>
                <a:lnTo>
                  <a:pt x="58801" y="66040"/>
                </a:lnTo>
                <a:lnTo>
                  <a:pt x="46101" y="66040"/>
                </a:lnTo>
                <a:lnTo>
                  <a:pt x="28575" y="66040"/>
                </a:lnTo>
                <a:lnTo>
                  <a:pt x="0" y="66040"/>
                </a:lnTo>
                <a:lnTo>
                  <a:pt x="3175" y="1021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101"/>
          <p:cNvSpPr/>
          <p:nvPr/>
        </p:nvSpPr>
        <p:spPr>
          <a:xfrm>
            <a:off x="8392668" y="4703064"/>
            <a:ext cx="234696" cy="19812"/>
          </a:xfrm>
          <a:custGeom>
            <a:avLst/>
            <a:gdLst/>
            <a:ahLst/>
            <a:cxnLst/>
            <a:rect l="l" t="t" r="r" b="b"/>
            <a:pathLst>
              <a:path w="234696" h="19812">
                <a:moveTo>
                  <a:pt x="234696" y="9906"/>
                </a:moveTo>
                <a:lnTo>
                  <a:pt x="234696" y="0"/>
                </a:lnTo>
                <a:lnTo>
                  <a:pt x="0" y="0"/>
                </a:lnTo>
                <a:lnTo>
                  <a:pt x="0" y="19812"/>
                </a:lnTo>
                <a:lnTo>
                  <a:pt x="234696" y="19812"/>
                </a:lnTo>
                <a:lnTo>
                  <a:pt x="234696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102"/>
          <p:cNvSpPr/>
          <p:nvPr/>
        </p:nvSpPr>
        <p:spPr>
          <a:xfrm>
            <a:off x="8403336" y="4657344"/>
            <a:ext cx="217932" cy="19812"/>
          </a:xfrm>
          <a:custGeom>
            <a:avLst/>
            <a:gdLst/>
            <a:ahLst/>
            <a:cxnLst/>
            <a:rect l="l" t="t" r="r" b="b"/>
            <a:pathLst>
              <a:path w="217932" h="19812">
                <a:moveTo>
                  <a:pt x="217932" y="9906"/>
                </a:moveTo>
                <a:lnTo>
                  <a:pt x="217932" y="0"/>
                </a:lnTo>
                <a:lnTo>
                  <a:pt x="0" y="0"/>
                </a:lnTo>
                <a:lnTo>
                  <a:pt x="0" y="19812"/>
                </a:lnTo>
                <a:lnTo>
                  <a:pt x="217932" y="19812"/>
                </a:lnTo>
                <a:lnTo>
                  <a:pt x="217932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103"/>
          <p:cNvSpPr/>
          <p:nvPr/>
        </p:nvSpPr>
        <p:spPr>
          <a:xfrm>
            <a:off x="8409432" y="4617720"/>
            <a:ext cx="202692" cy="19812"/>
          </a:xfrm>
          <a:custGeom>
            <a:avLst/>
            <a:gdLst/>
            <a:ahLst/>
            <a:cxnLst/>
            <a:rect l="l" t="t" r="r" b="b"/>
            <a:pathLst>
              <a:path w="202692" h="19812">
                <a:moveTo>
                  <a:pt x="202692" y="9906"/>
                </a:moveTo>
                <a:lnTo>
                  <a:pt x="202692" y="0"/>
                </a:lnTo>
                <a:lnTo>
                  <a:pt x="0" y="0"/>
                </a:lnTo>
                <a:lnTo>
                  <a:pt x="0" y="19812"/>
                </a:lnTo>
                <a:lnTo>
                  <a:pt x="202692" y="19812"/>
                </a:lnTo>
                <a:lnTo>
                  <a:pt x="202692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104"/>
          <p:cNvSpPr/>
          <p:nvPr/>
        </p:nvSpPr>
        <p:spPr>
          <a:xfrm>
            <a:off x="8423148" y="4387596"/>
            <a:ext cx="181356" cy="18288"/>
          </a:xfrm>
          <a:custGeom>
            <a:avLst/>
            <a:gdLst/>
            <a:ahLst/>
            <a:cxnLst/>
            <a:rect l="l" t="t" r="r" b="b"/>
            <a:pathLst>
              <a:path w="181356" h="18288">
                <a:moveTo>
                  <a:pt x="181356" y="8255"/>
                </a:moveTo>
                <a:lnTo>
                  <a:pt x="181356" y="0"/>
                </a:lnTo>
                <a:lnTo>
                  <a:pt x="0" y="0"/>
                </a:lnTo>
                <a:lnTo>
                  <a:pt x="0" y="18288"/>
                </a:lnTo>
                <a:lnTo>
                  <a:pt x="181356" y="18288"/>
                </a:lnTo>
                <a:lnTo>
                  <a:pt x="181356" y="82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105"/>
          <p:cNvSpPr/>
          <p:nvPr/>
        </p:nvSpPr>
        <p:spPr>
          <a:xfrm>
            <a:off x="7463028" y="4922520"/>
            <a:ext cx="301752" cy="115824"/>
          </a:xfrm>
          <a:custGeom>
            <a:avLst/>
            <a:gdLst/>
            <a:ahLst/>
            <a:cxnLst/>
            <a:rect l="l" t="t" r="r" b="b"/>
            <a:pathLst>
              <a:path w="301752" h="115824">
                <a:moveTo>
                  <a:pt x="0" y="115824"/>
                </a:moveTo>
                <a:lnTo>
                  <a:pt x="0" y="0"/>
                </a:lnTo>
                <a:lnTo>
                  <a:pt x="301752" y="0"/>
                </a:lnTo>
                <a:lnTo>
                  <a:pt x="301752" y="115824"/>
                </a:lnTo>
                <a:lnTo>
                  <a:pt x="0" y="115824"/>
                </a:lnTo>
                <a:close/>
              </a:path>
            </a:pathLst>
          </a:custGeom>
          <a:solidFill>
            <a:srgbClr val="9A9A9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106"/>
          <p:cNvSpPr/>
          <p:nvPr/>
        </p:nvSpPr>
        <p:spPr>
          <a:xfrm>
            <a:off x="7453884" y="4913376"/>
            <a:ext cx="16764" cy="124968"/>
          </a:xfrm>
          <a:custGeom>
            <a:avLst/>
            <a:gdLst/>
            <a:ahLst/>
            <a:cxnLst/>
            <a:rect l="l" t="t" r="r" b="b"/>
            <a:pathLst>
              <a:path w="16764" h="124968">
                <a:moveTo>
                  <a:pt x="9144" y="0"/>
                </a:moveTo>
                <a:lnTo>
                  <a:pt x="0" y="9525"/>
                </a:lnTo>
                <a:lnTo>
                  <a:pt x="0" y="124968"/>
                </a:lnTo>
                <a:lnTo>
                  <a:pt x="16764" y="124968"/>
                </a:lnTo>
                <a:lnTo>
                  <a:pt x="16764" y="9525"/>
                </a:lnTo>
                <a:lnTo>
                  <a:pt x="9144" y="18923"/>
                </a:lnTo>
                <a:lnTo>
                  <a:pt x="9144" y="0"/>
                </a:lnTo>
                <a:lnTo>
                  <a:pt x="0" y="0"/>
                </a:lnTo>
                <a:lnTo>
                  <a:pt x="0" y="9525"/>
                </a:lnTo>
                <a:lnTo>
                  <a:pt x="91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107"/>
          <p:cNvSpPr/>
          <p:nvPr/>
        </p:nvSpPr>
        <p:spPr>
          <a:xfrm>
            <a:off x="7463028" y="4913376"/>
            <a:ext cx="309372" cy="18288"/>
          </a:xfrm>
          <a:custGeom>
            <a:avLst/>
            <a:gdLst/>
            <a:ahLst/>
            <a:cxnLst/>
            <a:rect l="l" t="t" r="r" b="b"/>
            <a:pathLst>
              <a:path w="309372" h="18288">
                <a:moveTo>
                  <a:pt x="309372" y="9144"/>
                </a:moveTo>
                <a:lnTo>
                  <a:pt x="301498" y="0"/>
                </a:lnTo>
                <a:lnTo>
                  <a:pt x="0" y="0"/>
                </a:lnTo>
                <a:lnTo>
                  <a:pt x="0" y="18288"/>
                </a:lnTo>
                <a:lnTo>
                  <a:pt x="301498" y="18288"/>
                </a:lnTo>
                <a:lnTo>
                  <a:pt x="291973" y="9144"/>
                </a:lnTo>
                <a:lnTo>
                  <a:pt x="309372" y="9144"/>
                </a:lnTo>
                <a:lnTo>
                  <a:pt x="309372" y="0"/>
                </a:lnTo>
                <a:lnTo>
                  <a:pt x="301498" y="0"/>
                </a:lnTo>
                <a:lnTo>
                  <a:pt x="309372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108"/>
          <p:cNvSpPr/>
          <p:nvPr/>
        </p:nvSpPr>
        <p:spPr>
          <a:xfrm>
            <a:off x="7755636" y="4922520"/>
            <a:ext cx="16764" cy="126492"/>
          </a:xfrm>
          <a:custGeom>
            <a:avLst/>
            <a:gdLst/>
            <a:ahLst/>
            <a:cxnLst/>
            <a:rect l="l" t="t" r="r" b="b"/>
            <a:pathLst>
              <a:path w="16764" h="126492">
                <a:moveTo>
                  <a:pt x="9144" y="126492"/>
                </a:moveTo>
                <a:lnTo>
                  <a:pt x="16764" y="116840"/>
                </a:lnTo>
                <a:lnTo>
                  <a:pt x="16764" y="0"/>
                </a:lnTo>
                <a:lnTo>
                  <a:pt x="0" y="0"/>
                </a:lnTo>
                <a:lnTo>
                  <a:pt x="0" y="116840"/>
                </a:lnTo>
                <a:lnTo>
                  <a:pt x="9144" y="107315"/>
                </a:lnTo>
                <a:lnTo>
                  <a:pt x="9144" y="126492"/>
                </a:lnTo>
                <a:lnTo>
                  <a:pt x="16764" y="126492"/>
                </a:lnTo>
                <a:lnTo>
                  <a:pt x="16764" y="116840"/>
                </a:lnTo>
                <a:lnTo>
                  <a:pt x="9144" y="1264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109"/>
          <p:cNvSpPr/>
          <p:nvPr/>
        </p:nvSpPr>
        <p:spPr>
          <a:xfrm>
            <a:off x="7453884" y="5029200"/>
            <a:ext cx="310896" cy="19812"/>
          </a:xfrm>
          <a:custGeom>
            <a:avLst/>
            <a:gdLst/>
            <a:ahLst/>
            <a:cxnLst/>
            <a:rect l="l" t="t" r="r" b="b"/>
            <a:pathLst>
              <a:path w="310896" h="19812">
                <a:moveTo>
                  <a:pt x="0" y="9906"/>
                </a:moveTo>
                <a:lnTo>
                  <a:pt x="9525" y="19812"/>
                </a:lnTo>
                <a:lnTo>
                  <a:pt x="310896" y="19812"/>
                </a:lnTo>
                <a:lnTo>
                  <a:pt x="310896" y="0"/>
                </a:lnTo>
                <a:lnTo>
                  <a:pt x="9525" y="0"/>
                </a:lnTo>
                <a:lnTo>
                  <a:pt x="17398" y="9906"/>
                </a:lnTo>
                <a:lnTo>
                  <a:pt x="0" y="9906"/>
                </a:lnTo>
                <a:lnTo>
                  <a:pt x="0" y="19812"/>
                </a:lnTo>
                <a:lnTo>
                  <a:pt x="9525" y="19812"/>
                </a:lnTo>
                <a:lnTo>
                  <a:pt x="0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110"/>
          <p:cNvSpPr/>
          <p:nvPr/>
        </p:nvSpPr>
        <p:spPr>
          <a:xfrm>
            <a:off x="7510272" y="5038344"/>
            <a:ext cx="205740" cy="202692"/>
          </a:xfrm>
          <a:custGeom>
            <a:avLst/>
            <a:gdLst/>
            <a:ahLst/>
            <a:cxnLst/>
            <a:rect l="l" t="t" r="r" b="b"/>
            <a:pathLst>
              <a:path w="205740" h="202692">
                <a:moveTo>
                  <a:pt x="0" y="202692"/>
                </a:moveTo>
                <a:lnTo>
                  <a:pt x="0" y="0"/>
                </a:lnTo>
                <a:lnTo>
                  <a:pt x="205740" y="0"/>
                </a:lnTo>
                <a:lnTo>
                  <a:pt x="205740" y="202692"/>
                </a:lnTo>
                <a:lnTo>
                  <a:pt x="0" y="202692"/>
                </a:lnTo>
                <a:close/>
              </a:path>
            </a:pathLst>
          </a:custGeom>
          <a:solidFill>
            <a:srgbClr val="9A9A9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111"/>
          <p:cNvSpPr/>
          <p:nvPr/>
        </p:nvSpPr>
        <p:spPr>
          <a:xfrm>
            <a:off x="7502652" y="5038344"/>
            <a:ext cx="16764" cy="210312"/>
          </a:xfrm>
          <a:custGeom>
            <a:avLst/>
            <a:gdLst/>
            <a:ahLst/>
            <a:cxnLst/>
            <a:rect l="l" t="t" r="r" b="b"/>
            <a:pathLst>
              <a:path w="16764" h="210312">
                <a:moveTo>
                  <a:pt x="7620" y="192786"/>
                </a:moveTo>
                <a:lnTo>
                  <a:pt x="16764" y="202311"/>
                </a:lnTo>
                <a:lnTo>
                  <a:pt x="16764" y="0"/>
                </a:lnTo>
                <a:lnTo>
                  <a:pt x="0" y="0"/>
                </a:lnTo>
                <a:lnTo>
                  <a:pt x="0" y="202311"/>
                </a:lnTo>
                <a:lnTo>
                  <a:pt x="7620" y="210312"/>
                </a:lnTo>
                <a:lnTo>
                  <a:pt x="0" y="202311"/>
                </a:lnTo>
                <a:lnTo>
                  <a:pt x="0" y="210312"/>
                </a:lnTo>
                <a:lnTo>
                  <a:pt x="7620" y="210312"/>
                </a:lnTo>
                <a:lnTo>
                  <a:pt x="7620" y="1927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112"/>
          <p:cNvSpPr/>
          <p:nvPr/>
        </p:nvSpPr>
        <p:spPr>
          <a:xfrm>
            <a:off x="7510272" y="5230368"/>
            <a:ext cx="214884" cy="18288"/>
          </a:xfrm>
          <a:custGeom>
            <a:avLst/>
            <a:gdLst/>
            <a:ahLst/>
            <a:cxnLst/>
            <a:rect l="l" t="t" r="r" b="b"/>
            <a:pathLst>
              <a:path w="214884" h="18288">
                <a:moveTo>
                  <a:pt x="195834" y="10033"/>
                </a:moveTo>
                <a:lnTo>
                  <a:pt x="205359" y="0"/>
                </a:lnTo>
                <a:lnTo>
                  <a:pt x="0" y="0"/>
                </a:lnTo>
                <a:lnTo>
                  <a:pt x="0" y="18288"/>
                </a:lnTo>
                <a:lnTo>
                  <a:pt x="205359" y="18288"/>
                </a:lnTo>
                <a:lnTo>
                  <a:pt x="214884" y="10033"/>
                </a:lnTo>
                <a:lnTo>
                  <a:pt x="205359" y="18288"/>
                </a:lnTo>
                <a:lnTo>
                  <a:pt x="214884" y="18288"/>
                </a:lnTo>
                <a:lnTo>
                  <a:pt x="214884" y="10033"/>
                </a:lnTo>
                <a:lnTo>
                  <a:pt x="195834" y="100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113"/>
          <p:cNvSpPr/>
          <p:nvPr/>
        </p:nvSpPr>
        <p:spPr>
          <a:xfrm>
            <a:off x="7705343" y="5029200"/>
            <a:ext cx="19813" cy="211836"/>
          </a:xfrm>
          <a:custGeom>
            <a:avLst/>
            <a:gdLst/>
            <a:ahLst/>
            <a:cxnLst/>
            <a:rect l="l" t="t" r="r" b="b"/>
            <a:pathLst>
              <a:path w="19813" h="211836">
                <a:moveTo>
                  <a:pt x="9907" y="19050"/>
                </a:moveTo>
                <a:lnTo>
                  <a:pt x="0" y="9525"/>
                </a:lnTo>
                <a:lnTo>
                  <a:pt x="0" y="211836"/>
                </a:lnTo>
                <a:lnTo>
                  <a:pt x="19813" y="211836"/>
                </a:lnTo>
                <a:lnTo>
                  <a:pt x="19813" y="9525"/>
                </a:lnTo>
                <a:lnTo>
                  <a:pt x="9907" y="0"/>
                </a:lnTo>
                <a:lnTo>
                  <a:pt x="19813" y="9525"/>
                </a:lnTo>
                <a:lnTo>
                  <a:pt x="19813" y="0"/>
                </a:lnTo>
                <a:lnTo>
                  <a:pt x="9907" y="0"/>
                </a:lnTo>
                <a:lnTo>
                  <a:pt x="9907" y="190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502652" y="5029200"/>
            <a:ext cx="213360" cy="19812"/>
          </a:xfrm>
          <a:custGeom>
            <a:avLst/>
            <a:gdLst/>
            <a:ahLst/>
            <a:cxnLst/>
            <a:rect l="l" t="t" r="r" b="b"/>
            <a:pathLst>
              <a:path w="213360" h="19812">
                <a:moveTo>
                  <a:pt x="17526" y="9906"/>
                </a:moveTo>
                <a:lnTo>
                  <a:pt x="8001" y="19812"/>
                </a:lnTo>
                <a:lnTo>
                  <a:pt x="213360" y="19812"/>
                </a:lnTo>
                <a:lnTo>
                  <a:pt x="213360" y="0"/>
                </a:lnTo>
                <a:lnTo>
                  <a:pt x="8001" y="0"/>
                </a:lnTo>
                <a:lnTo>
                  <a:pt x="0" y="9906"/>
                </a:lnTo>
                <a:lnTo>
                  <a:pt x="8001" y="0"/>
                </a:lnTo>
                <a:lnTo>
                  <a:pt x="0" y="0"/>
                </a:lnTo>
                <a:lnTo>
                  <a:pt x="0" y="9906"/>
                </a:lnTo>
                <a:lnTo>
                  <a:pt x="17526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598664" y="5241036"/>
            <a:ext cx="27432" cy="32004"/>
          </a:xfrm>
          <a:custGeom>
            <a:avLst/>
            <a:gdLst/>
            <a:ahLst/>
            <a:cxnLst/>
            <a:rect l="l" t="t" r="r" b="b"/>
            <a:pathLst>
              <a:path w="27432" h="32004">
                <a:moveTo>
                  <a:pt x="0" y="32004"/>
                </a:moveTo>
                <a:lnTo>
                  <a:pt x="0" y="0"/>
                </a:lnTo>
                <a:lnTo>
                  <a:pt x="27432" y="0"/>
                </a:lnTo>
                <a:lnTo>
                  <a:pt x="27432" y="32004"/>
                </a:lnTo>
                <a:lnTo>
                  <a:pt x="0" y="320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597140" y="5239512"/>
            <a:ext cx="30479" cy="35052"/>
          </a:xfrm>
          <a:custGeom>
            <a:avLst/>
            <a:gdLst/>
            <a:ahLst/>
            <a:cxnLst/>
            <a:rect l="l" t="t" r="r" b="b"/>
            <a:pathLst>
              <a:path w="30479" h="35052">
                <a:moveTo>
                  <a:pt x="1524" y="33528"/>
                </a:moveTo>
                <a:lnTo>
                  <a:pt x="1524" y="1524"/>
                </a:lnTo>
                <a:lnTo>
                  <a:pt x="28956" y="1524"/>
                </a:lnTo>
                <a:lnTo>
                  <a:pt x="28956" y="33528"/>
                </a:lnTo>
                <a:lnTo>
                  <a:pt x="1524" y="33528"/>
                </a:lnTo>
                <a:close/>
              </a:path>
            </a:pathLst>
          </a:custGeom>
          <a:ln w="304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431024" y="4783836"/>
            <a:ext cx="364236" cy="138684"/>
          </a:xfrm>
          <a:custGeom>
            <a:avLst/>
            <a:gdLst/>
            <a:ahLst/>
            <a:cxnLst/>
            <a:rect l="l" t="t" r="r" b="b"/>
            <a:pathLst>
              <a:path w="364236" h="138684">
                <a:moveTo>
                  <a:pt x="0" y="138684"/>
                </a:moveTo>
                <a:lnTo>
                  <a:pt x="0" y="0"/>
                </a:lnTo>
                <a:lnTo>
                  <a:pt x="364236" y="0"/>
                </a:lnTo>
                <a:lnTo>
                  <a:pt x="364236" y="138684"/>
                </a:lnTo>
                <a:lnTo>
                  <a:pt x="0" y="138684"/>
                </a:lnTo>
                <a:close/>
              </a:path>
            </a:pathLst>
          </a:custGeom>
          <a:solidFill>
            <a:srgbClr val="9A9A9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423404" y="4783836"/>
            <a:ext cx="16764" cy="147828"/>
          </a:xfrm>
          <a:custGeom>
            <a:avLst/>
            <a:gdLst/>
            <a:ahLst/>
            <a:cxnLst/>
            <a:rect l="l" t="t" r="r" b="b"/>
            <a:pathLst>
              <a:path w="16764" h="147828">
                <a:moveTo>
                  <a:pt x="7620" y="128905"/>
                </a:moveTo>
                <a:lnTo>
                  <a:pt x="16764" y="138430"/>
                </a:lnTo>
                <a:lnTo>
                  <a:pt x="16764" y="0"/>
                </a:lnTo>
                <a:lnTo>
                  <a:pt x="0" y="0"/>
                </a:lnTo>
                <a:lnTo>
                  <a:pt x="0" y="138430"/>
                </a:lnTo>
                <a:lnTo>
                  <a:pt x="7620" y="147828"/>
                </a:lnTo>
                <a:lnTo>
                  <a:pt x="0" y="138430"/>
                </a:lnTo>
                <a:lnTo>
                  <a:pt x="0" y="147828"/>
                </a:lnTo>
                <a:lnTo>
                  <a:pt x="7620" y="147828"/>
                </a:lnTo>
                <a:lnTo>
                  <a:pt x="7620" y="1289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431024" y="4913376"/>
            <a:ext cx="373380" cy="18288"/>
          </a:xfrm>
          <a:custGeom>
            <a:avLst/>
            <a:gdLst/>
            <a:ahLst/>
            <a:cxnLst/>
            <a:rect l="l" t="t" r="r" b="b"/>
            <a:pathLst>
              <a:path w="373380" h="18288">
                <a:moveTo>
                  <a:pt x="354330" y="9144"/>
                </a:moveTo>
                <a:lnTo>
                  <a:pt x="363855" y="0"/>
                </a:lnTo>
                <a:lnTo>
                  <a:pt x="0" y="0"/>
                </a:lnTo>
                <a:lnTo>
                  <a:pt x="0" y="18288"/>
                </a:lnTo>
                <a:lnTo>
                  <a:pt x="363855" y="18288"/>
                </a:lnTo>
                <a:lnTo>
                  <a:pt x="373380" y="9144"/>
                </a:lnTo>
                <a:lnTo>
                  <a:pt x="363855" y="18288"/>
                </a:lnTo>
                <a:lnTo>
                  <a:pt x="373380" y="18288"/>
                </a:lnTo>
                <a:lnTo>
                  <a:pt x="373380" y="9144"/>
                </a:lnTo>
                <a:lnTo>
                  <a:pt x="35433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784592" y="4773168"/>
            <a:ext cx="19811" cy="149352"/>
          </a:xfrm>
          <a:custGeom>
            <a:avLst/>
            <a:gdLst/>
            <a:ahLst/>
            <a:cxnLst/>
            <a:rect l="l" t="t" r="r" b="b"/>
            <a:pathLst>
              <a:path w="19811" h="149352">
                <a:moveTo>
                  <a:pt x="9906" y="19050"/>
                </a:moveTo>
                <a:lnTo>
                  <a:pt x="0" y="9525"/>
                </a:lnTo>
                <a:lnTo>
                  <a:pt x="0" y="149352"/>
                </a:lnTo>
                <a:lnTo>
                  <a:pt x="19812" y="149352"/>
                </a:lnTo>
                <a:lnTo>
                  <a:pt x="19812" y="9525"/>
                </a:lnTo>
                <a:lnTo>
                  <a:pt x="9906" y="0"/>
                </a:lnTo>
                <a:lnTo>
                  <a:pt x="19812" y="9525"/>
                </a:lnTo>
                <a:lnTo>
                  <a:pt x="19812" y="0"/>
                </a:lnTo>
                <a:lnTo>
                  <a:pt x="9906" y="0"/>
                </a:lnTo>
                <a:lnTo>
                  <a:pt x="9906" y="190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423404" y="4773168"/>
            <a:ext cx="371856" cy="19812"/>
          </a:xfrm>
          <a:custGeom>
            <a:avLst/>
            <a:gdLst/>
            <a:ahLst/>
            <a:cxnLst/>
            <a:rect l="l" t="t" r="r" b="b"/>
            <a:pathLst>
              <a:path w="371856" h="19812">
                <a:moveTo>
                  <a:pt x="17526" y="9906"/>
                </a:moveTo>
                <a:lnTo>
                  <a:pt x="8001" y="19812"/>
                </a:lnTo>
                <a:lnTo>
                  <a:pt x="371856" y="19812"/>
                </a:lnTo>
                <a:lnTo>
                  <a:pt x="371856" y="0"/>
                </a:lnTo>
                <a:lnTo>
                  <a:pt x="8001" y="0"/>
                </a:lnTo>
                <a:lnTo>
                  <a:pt x="0" y="9906"/>
                </a:lnTo>
                <a:lnTo>
                  <a:pt x="8001" y="0"/>
                </a:lnTo>
                <a:lnTo>
                  <a:pt x="0" y="0"/>
                </a:lnTo>
                <a:lnTo>
                  <a:pt x="0" y="9906"/>
                </a:lnTo>
                <a:lnTo>
                  <a:pt x="17526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572756" y="4223004"/>
            <a:ext cx="83819" cy="129540"/>
          </a:xfrm>
          <a:custGeom>
            <a:avLst/>
            <a:gdLst/>
            <a:ahLst/>
            <a:cxnLst/>
            <a:rect l="l" t="t" r="r" b="b"/>
            <a:pathLst>
              <a:path w="83819" h="129540">
                <a:moveTo>
                  <a:pt x="0" y="129540"/>
                </a:moveTo>
                <a:lnTo>
                  <a:pt x="0" y="0"/>
                </a:lnTo>
                <a:lnTo>
                  <a:pt x="83820" y="0"/>
                </a:lnTo>
                <a:lnTo>
                  <a:pt x="83820" y="129540"/>
                </a:lnTo>
                <a:lnTo>
                  <a:pt x="0" y="129540"/>
                </a:lnTo>
                <a:close/>
              </a:path>
            </a:pathLst>
          </a:custGeom>
          <a:solidFill>
            <a:srgbClr val="9A9A9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563612" y="4213860"/>
            <a:ext cx="16764" cy="138684"/>
          </a:xfrm>
          <a:custGeom>
            <a:avLst/>
            <a:gdLst/>
            <a:ahLst/>
            <a:cxnLst/>
            <a:rect l="l" t="t" r="r" b="b"/>
            <a:pathLst>
              <a:path w="16764" h="138684">
                <a:moveTo>
                  <a:pt x="9144" y="0"/>
                </a:moveTo>
                <a:lnTo>
                  <a:pt x="0" y="9398"/>
                </a:lnTo>
                <a:lnTo>
                  <a:pt x="0" y="138684"/>
                </a:lnTo>
                <a:lnTo>
                  <a:pt x="16764" y="138684"/>
                </a:lnTo>
                <a:lnTo>
                  <a:pt x="16764" y="9398"/>
                </a:lnTo>
                <a:lnTo>
                  <a:pt x="9144" y="18923"/>
                </a:lnTo>
                <a:lnTo>
                  <a:pt x="9144" y="0"/>
                </a:lnTo>
                <a:lnTo>
                  <a:pt x="0" y="0"/>
                </a:lnTo>
                <a:lnTo>
                  <a:pt x="0" y="9398"/>
                </a:lnTo>
                <a:lnTo>
                  <a:pt x="91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572756" y="4213860"/>
            <a:ext cx="92963" cy="18288"/>
          </a:xfrm>
          <a:custGeom>
            <a:avLst/>
            <a:gdLst/>
            <a:ahLst/>
            <a:cxnLst/>
            <a:rect l="l" t="t" r="r" b="b"/>
            <a:pathLst>
              <a:path w="92963" h="18288">
                <a:moveTo>
                  <a:pt x="92963" y="9144"/>
                </a:moveTo>
                <a:lnTo>
                  <a:pt x="83566" y="0"/>
                </a:lnTo>
                <a:lnTo>
                  <a:pt x="0" y="0"/>
                </a:lnTo>
                <a:lnTo>
                  <a:pt x="0" y="18288"/>
                </a:lnTo>
                <a:lnTo>
                  <a:pt x="83566" y="18288"/>
                </a:lnTo>
                <a:lnTo>
                  <a:pt x="75692" y="9144"/>
                </a:lnTo>
                <a:lnTo>
                  <a:pt x="92963" y="9144"/>
                </a:lnTo>
                <a:lnTo>
                  <a:pt x="92963" y="0"/>
                </a:lnTo>
                <a:lnTo>
                  <a:pt x="83566" y="0"/>
                </a:lnTo>
                <a:lnTo>
                  <a:pt x="92963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648956" y="4223004"/>
            <a:ext cx="16763" cy="140208"/>
          </a:xfrm>
          <a:custGeom>
            <a:avLst/>
            <a:gdLst/>
            <a:ahLst/>
            <a:cxnLst/>
            <a:rect l="l" t="t" r="r" b="b"/>
            <a:pathLst>
              <a:path w="16763" h="140208">
                <a:moveTo>
                  <a:pt x="7620" y="140208"/>
                </a:moveTo>
                <a:lnTo>
                  <a:pt x="16763" y="130683"/>
                </a:lnTo>
                <a:lnTo>
                  <a:pt x="16763" y="0"/>
                </a:lnTo>
                <a:lnTo>
                  <a:pt x="0" y="0"/>
                </a:lnTo>
                <a:lnTo>
                  <a:pt x="0" y="130683"/>
                </a:lnTo>
                <a:lnTo>
                  <a:pt x="7620" y="122682"/>
                </a:lnTo>
                <a:lnTo>
                  <a:pt x="7620" y="140208"/>
                </a:lnTo>
                <a:lnTo>
                  <a:pt x="16763" y="140208"/>
                </a:lnTo>
                <a:lnTo>
                  <a:pt x="16763" y="130683"/>
                </a:lnTo>
                <a:lnTo>
                  <a:pt x="7620" y="1402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563612" y="4344924"/>
            <a:ext cx="92964" cy="18288"/>
          </a:xfrm>
          <a:custGeom>
            <a:avLst/>
            <a:gdLst/>
            <a:ahLst/>
            <a:cxnLst/>
            <a:rect l="l" t="t" r="r" b="b"/>
            <a:pathLst>
              <a:path w="92964" h="18288">
                <a:moveTo>
                  <a:pt x="0" y="8255"/>
                </a:moveTo>
                <a:lnTo>
                  <a:pt x="9398" y="18288"/>
                </a:lnTo>
                <a:lnTo>
                  <a:pt x="92964" y="18288"/>
                </a:lnTo>
                <a:lnTo>
                  <a:pt x="92964" y="0"/>
                </a:lnTo>
                <a:lnTo>
                  <a:pt x="9398" y="0"/>
                </a:lnTo>
                <a:lnTo>
                  <a:pt x="17272" y="8255"/>
                </a:lnTo>
                <a:lnTo>
                  <a:pt x="0" y="8255"/>
                </a:lnTo>
                <a:lnTo>
                  <a:pt x="0" y="18288"/>
                </a:lnTo>
                <a:lnTo>
                  <a:pt x="9398" y="18288"/>
                </a:lnTo>
                <a:lnTo>
                  <a:pt x="0" y="82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479792" y="4344924"/>
            <a:ext cx="59435" cy="438912"/>
          </a:xfrm>
          <a:custGeom>
            <a:avLst/>
            <a:gdLst/>
            <a:ahLst/>
            <a:cxnLst/>
            <a:rect l="l" t="t" r="r" b="b"/>
            <a:pathLst>
              <a:path w="59435" h="438912">
                <a:moveTo>
                  <a:pt x="49784" y="0"/>
                </a:moveTo>
                <a:lnTo>
                  <a:pt x="40132" y="8001"/>
                </a:lnTo>
                <a:lnTo>
                  <a:pt x="0" y="435737"/>
                </a:lnTo>
                <a:lnTo>
                  <a:pt x="19304" y="438912"/>
                </a:lnTo>
                <a:lnTo>
                  <a:pt x="59436" y="11176"/>
                </a:lnTo>
                <a:lnTo>
                  <a:pt x="49784" y="17526"/>
                </a:lnTo>
                <a:lnTo>
                  <a:pt x="49784" y="0"/>
                </a:lnTo>
                <a:lnTo>
                  <a:pt x="40132" y="0"/>
                </a:lnTo>
                <a:lnTo>
                  <a:pt x="40132" y="8001"/>
                </a:lnTo>
                <a:lnTo>
                  <a:pt x="497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530084" y="4344924"/>
            <a:ext cx="175259" cy="18288"/>
          </a:xfrm>
          <a:custGeom>
            <a:avLst/>
            <a:gdLst/>
            <a:ahLst/>
            <a:cxnLst/>
            <a:rect l="l" t="t" r="r" b="b"/>
            <a:pathLst>
              <a:path w="175259" h="18288">
                <a:moveTo>
                  <a:pt x="175259" y="8255"/>
                </a:moveTo>
                <a:lnTo>
                  <a:pt x="165734" y="0"/>
                </a:lnTo>
                <a:lnTo>
                  <a:pt x="0" y="0"/>
                </a:lnTo>
                <a:lnTo>
                  <a:pt x="0" y="18288"/>
                </a:lnTo>
                <a:lnTo>
                  <a:pt x="165734" y="18288"/>
                </a:lnTo>
                <a:lnTo>
                  <a:pt x="157860" y="11684"/>
                </a:lnTo>
                <a:lnTo>
                  <a:pt x="175259" y="8255"/>
                </a:lnTo>
                <a:lnTo>
                  <a:pt x="175259" y="0"/>
                </a:lnTo>
                <a:lnTo>
                  <a:pt x="165734" y="0"/>
                </a:lnTo>
                <a:lnTo>
                  <a:pt x="175259" y="82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688580" y="4352544"/>
            <a:ext cx="59435" cy="440436"/>
          </a:xfrm>
          <a:custGeom>
            <a:avLst/>
            <a:gdLst/>
            <a:ahLst/>
            <a:cxnLst/>
            <a:rect l="l" t="t" r="r" b="b"/>
            <a:pathLst>
              <a:path w="59435" h="440436">
                <a:moveTo>
                  <a:pt x="46863" y="440436"/>
                </a:moveTo>
                <a:lnTo>
                  <a:pt x="56261" y="427736"/>
                </a:lnTo>
                <a:lnTo>
                  <a:pt x="17145" y="0"/>
                </a:lnTo>
                <a:lnTo>
                  <a:pt x="0" y="3175"/>
                </a:lnTo>
                <a:lnTo>
                  <a:pt x="40639" y="430911"/>
                </a:lnTo>
                <a:lnTo>
                  <a:pt x="46863" y="421386"/>
                </a:lnTo>
                <a:lnTo>
                  <a:pt x="46863" y="440436"/>
                </a:lnTo>
                <a:lnTo>
                  <a:pt x="59436" y="440436"/>
                </a:lnTo>
                <a:lnTo>
                  <a:pt x="56261" y="427736"/>
                </a:lnTo>
                <a:lnTo>
                  <a:pt x="46863" y="4404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476743" y="4773168"/>
            <a:ext cx="259080" cy="19812"/>
          </a:xfrm>
          <a:custGeom>
            <a:avLst/>
            <a:gdLst/>
            <a:ahLst/>
            <a:cxnLst/>
            <a:rect l="l" t="t" r="r" b="b"/>
            <a:pathLst>
              <a:path w="259080" h="19812">
                <a:moveTo>
                  <a:pt x="3175" y="6604"/>
                </a:moveTo>
                <a:lnTo>
                  <a:pt x="12700" y="19812"/>
                </a:lnTo>
                <a:lnTo>
                  <a:pt x="259081" y="19812"/>
                </a:lnTo>
                <a:lnTo>
                  <a:pt x="259081" y="0"/>
                </a:lnTo>
                <a:lnTo>
                  <a:pt x="12700" y="0"/>
                </a:lnTo>
                <a:lnTo>
                  <a:pt x="22225" y="9906"/>
                </a:lnTo>
                <a:lnTo>
                  <a:pt x="3175" y="6604"/>
                </a:lnTo>
                <a:lnTo>
                  <a:pt x="0" y="19812"/>
                </a:lnTo>
                <a:lnTo>
                  <a:pt x="12700" y="19812"/>
                </a:lnTo>
                <a:lnTo>
                  <a:pt x="3175" y="66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598664" y="5241036"/>
            <a:ext cx="112776" cy="102108"/>
          </a:xfrm>
          <a:custGeom>
            <a:avLst/>
            <a:gdLst/>
            <a:ahLst/>
            <a:cxnLst/>
            <a:rect l="l" t="t" r="r" b="b"/>
            <a:pathLst>
              <a:path w="112776" h="102108">
                <a:moveTo>
                  <a:pt x="0" y="102108"/>
                </a:moveTo>
                <a:lnTo>
                  <a:pt x="23876" y="102108"/>
                </a:lnTo>
                <a:lnTo>
                  <a:pt x="46101" y="102108"/>
                </a:lnTo>
                <a:lnTo>
                  <a:pt x="66675" y="98933"/>
                </a:lnTo>
                <a:lnTo>
                  <a:pt x="85725" y="92710"/>
                </a:lnTo>
                <a:lnTo>
                  <a:pt x="96901" y="78486"/>
                </a:lnTo>
                <a:lnTo>
                  <a:pt x="106426" y="56515"/>
                </a:lnTo>
                <a:lnTo>
                  <a:pt x="109601" y="33020"/>
                </a:lnTo>
                <a:lnTo>
                  <a:pt x="112776" y="0"/>
                </a:lnTo>
                <a:lnTo>
                  <a:pt x="76200" y="0"/>
                </a:lnTo>
                <a:lnTo>
                  <a:pt x="76200" y="29845"/>
                </a:lnTo>
                <a:lnTo>
                  <a:pt x="73025" y="47117"/>
                </a:lnTo>
                <a:lnTo>
                  <a:pt x="66675" y="56515"/>
                </a:lnTo>
                <a:lnTo>
                  <a:pt x="63500" y="62865"/>
                </a:lnTo>
                <a:lnTo>
                  <a:pt x="57150" y="66040"/>
                </a:lnTo>
                <a:lnTo>
                  <a:pt x="46101" y="66040"/>
                </a:lnTo>
                <a:lnTo>
                  <a:pt x="23876" y="66040"/>
                </a:lnTo>
                <a:lnTo>
                  <a:pt x="0" y="66040"/>
                </a:lnTo>
                <a:lnTo>
                  <a:pt x="0" y="1021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496556" y="4703064"/>
            <a:ext cx="233171" cy="19812"/>
          </a:xfrm>
          <a:custGeom>
            <a:avLst/>
            <a:gdLst/>
            <a:ahLst/>
            <a:cxnLst/>
            <a:rect l="l" t="t" r="r" b="b"/>
            <a:pathLst>
              <a:path w="233171" h="19812">
                <a:moveTo>
                  <a:pt x="233172" y="9906"/>
                </a:moveTo>
                <a:lnTo>
                  <a:pt x="233172" y="0"/>
                </a:lnTo>
                <a:lnTo>
                  <a:pt x="0" y="0"/>
                </a:lnTo>
                <a:lnTo>
                  <a:pt x="0" y="19812"/>
                </a:lnTo>
                <a:lnTo>
                  <a:pt x="233172" y="19812"/>
                </a:lnTo>
                <a:lnTo>
                  <a:pt x="233172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504176" y="4657344"/>
            <a:ext cx="220980" cy="19812"/>
          </a:xfrm>
          <a:custGeom>
            <a:avLst/>
            <a:gdLst/>
            <a:ahLst/>
            <a:cxnLst/>
            <a:rect l="l" t="t" r="r" b="b"/>
            <a:pathLst>
              <a:path w="220980" h="19812">
                <a:moveTo>
                  <a:pt x="220980" y="9906"/>
                </a:moveTo>
                <a:lnTo>
                  <a:pt x="220980" y="0"/>
                </a:lnTo>
                <a:lnTo>
                  <a:pt x="0" y="0"/>
                </a:lnTo>
                <a:lnTo>
                  <a:pt x="0" y="19812"/>
                </a:lnTo>
                <a:lnTo>
                  <a:pt x="220980" y="19812"/>
                </a:lnTo>
                <a:lnTo>
                  <a:pt x="220980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510272" y="4617720"/>
            <a:ext cx="205740" cy="19812"/>
          </a:xfrm>
          <a:custGeom>
            <a:avLst/>
            <a:gdLst/>
            <a:ahLst/>
            <a:cxnLst/>
            <a:rect l="l" t="t" r="r" b="b"/>
            <a:pathLst>
              <a:path w="205740" h="19812">
                <a:moveTo>
                  <a:pt x="205740" y="9906"/>
                </a:moveTo>
                <a:lnTo>
                  <a:pt x="205740" y="0"/>
                </a:lnTo>
                <a:lnTo>
                  <a:pt x="0" y="0"/>
                </a:lnTo>
                <a:lnTo>
                  <a:pt x="0" y="19812"/>
                </a:lnTo>
                <a:lnTo>
                  <a:pt x="205740" y="19812"/>
                </a:lnTo>
                <a:lnTo>
                  <a:pt x="205740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527036" y="4387596"/>
            <a:ext cx="175260" cy="18288"/>
          </a:xfrm>
          <a:custGeom>
            <a:avLst/>
            <a:gdLst/>
            <a:ahLst/>
            <a:cxnLst/>
            <a:rect l="l" t="t" r="r" b="b"/>
            <a:pathLst>
              <a:path w="175260" h="18288">
                <a:moveTo>
                  <a:pt x="175260" y="8255"/>
                </a:moveTo>
                <a:lnTo>
                  <a:pt x="175260" y="0"/>
                </a:lnTo>
                <a:lnTo>
                  <a:pt x="0" y="0"/>
                </a:lnTo>
                <a:lnTo>
                  <a:pt x="0" y="18288"/>
                </a:lnTo>
                <a:lnTo>
                  <a:pt x="175260" y="18288"/>
                </a:lnTo>
                <a:lnTo>
                  <a:pt x="175260" y="82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562343" y="4922520"/>
            <a:ext cx="301752" cy="115824"/>
          </a:xfrm>
          <a:custGeom>
            <a:avLst/>
            <a:gdLst/>
            <a:ahLst/>
            <a:cxnLst/>
            <a:rect l="l" t="t" r="r" b="b"/>
            <a:pathLst>
              <a:path w="301752" h="115824">
                <a:moveTo>
                  <a:pt x="0" y="115824"/>
                </a:moveTo>
                <a:lnTo>
                  <a:pt x="0" y="0"/>
                </a:lnTo>
                <a:lnTo>
                  <a:pt x="301753" y="0"/>
                </a:lnTo>
                <a:lnTo>
                  <a:pt x="301753" y="115824"/>
                </a:lnTo>
                <a:lnTo>
                  <a:pt x="0" y="115824"/>
                </a:lnTo>
                <a:close/>
              </a:path>
            </a:pathLst>
          </a:custGeom>
          <a:solidFill>
            <a:srgbClr val="9A9A9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553200" y="4913376"/>
            <a:ext cx="19812" cy="124968"/>
          </a:xfrm>
          <a:custGeom>
            <a:avLst/>
            <a:gdLst/>
            <a:ahLst/>
            <a:cxnLst/>
            <a:rect l="l" t="t" r="r" b="b"/>
            <a:pathLst>
              <a:path w="19812" h="124968">
                <a:moveTo>
                  <a:pt x="9906" y="0"/>
                </a:moveTo>
                <a:lnTo>
                  <a:pt x="0" y="9525"/>
                </a:lnTo>
                <a:lnTo>
                  <a:pt x="0" y="124968"/>
                </a:lnTo>
                <a:lnTo>
                  <a:pt x="19812" y="124968"/>
                </a:lnTo>
                <a:lnTo>
                  <a:pt x="19812" y="9525"/>
                </a:lnTo>
                <a:lnTo>
                  <a:pt x="9906" y="18923"/>
                </a:lnTo>
                <a:lnTo>
                  <a:pt x="9906" y="0"/>
                </a:lnTo>
                <a:lnTo>
                  <a:pt x="0" y="0"/>
                </a:lnTo>
                <a:lnTo>
                  <a:pt x="0" y="9525"/>
                </a:lnTo>
                <a:lnTo>
                  <a:pt x="99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562343" y="4913376"/>
            <a:ext cx="310896" cy="18288"/>
          </a:xfrm>
          <a:custGeom>
            <a:avLst/>
            <a:gdLst/>
            <a:ahLst/>
            <a:cxnLst/>
            <a:rect l="l" t="t" r="r" b="b"/>
            <a:pathLst>
              <a:path w="310896" h="18288">
                <a:moveTo>
                  <a:pt x="310897" y="9144"/>
                </a:moveTo>
                <a:lnTo>
                  <a:pt x="301372" y="0"/>
                </a:lnTo>
                <a:lnTo>
                  <a:pt x="0" y="0"/>
                </a:lnTo>
                <a:lnTo>
                  <a:pt x="0" y="18288"/>
                </a:lnTo>
                <a:lnTo>
                  <a:pt x="301372" y="18288"/>
                </a:lnTo>
                <a:lnTo>
                  <a:pt x="291847" y="9144"/>
                </a:lnTo>
                <a:lnTo>
                  <a:pt x="310897" y="9144"/>
                </a:lnTo>
                <a:lnTo>
                  <a:pt x="310897" y="0"/>
                </a:lnTo>
                <a:lnTo>
                  <a:pt x="301372" y="0"/>
                </a:lnTo>
                <a:lnTo>
                  <a:pt x="310897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854952" y="4922520"/>
            <a:ext cx="18288" cy="126492"/>
          </a:xfrm>
          <a:custGeom>
            <a:avLst/>
            <a:gdLst/>
            <a:ahLst/>
            <a:cxnLst/>
            <a:rect l="l" t="t" r="r" b="b"/>
            <a:pathLst>
              <a:path w="18288" h="126492">
                <a:moveTo>
                  <a:pt x="9144" y="126492"/>
                </a:moveTo>
                <a:lnTo>
                  <a:pt x="18288" y="116840"/>
                </a:lnTo>
                <a:lnTo>
                  <a:pt x="18288" y="0"/>
                </a:lnTo>
                <a:lnTo>
                  <a:pt x="0" y="0"/>
                </a:lnTo>
                <a:lnTo>
                  <a:pt x="0" y="116840"/>
                </a:lnTo>
                <a:lnTo>
                  <a:pt x="9144" y="107315"/>
                </a:lnTo>
                <a:lnTo>
                  <a:pt x="9144" y="126492"/>
                </a:lnTo>
                <a:lnTo>
                  <a:pt x="18288" y="126492"/>
                </a:lnTo>
                <a:lnTo>
                  <a:pt x="18288" y="116840"/>
                </a:lnTo>
                <a:lnTo>
                  <a:pt x="9144" y="1264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553200" y="5029200"/>
            <a:ext cx="310896" cy="19812"/>
          </a:xfrm>
          <a:custGeom>
            <a:avLst/>
            <a:gdLst/>
            <a:ahLst/>
            <a:cxnLst/>
            <a:rect l="l" t="t" r="r" b="b"/>
            <a:pathLst>
              <a:path w="310896" h="19812">
                <a:moveTo>
                  <a:pt x="0" y="9906"/>
                </a:moveTo>
                <a:lnTo>
                  <a:pt x="9525" y="19812"/>
                </a:lnTo>
                <a:lnTo>
                  <a:pt x="310896" y="19812"/>
                </a:lnTo>
                <a:lnTo>
                  <a:pt x="310896" y="0"/>
                </a:lnTo>
                <a:lnTo>
                  <a:pt x="9525" y="0"/>
                </a:lnTo>
                <a:lnTo>
                  <a:pt x="19050" y="9906"/>
                </a:lnTo>
                <a:lnTo>
                  <a:pt x="0" y="9906"/>
                </a:lnTo>
                <a:lnTo>
                  <a:pt x="0" y="19812"/>
                </a:lnTo>
                <a:lnTo>
                  <a:pt x="9525" y="19812"/>
                </a:lnTo>
                <a:lnTo>
                  <a:pt x="0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612636" y="5038344"/>
            <a:ext cx="202692" cy="202692"/>
          </a:xfrm>
          <a:custGeom>
            <a:avLst/>
            <a:gdLst/>
            <a:ahLst/>
            <a:cxnLst/>
            <a:rect l="l" t="t" r="r" b="b"/>
            <a:pathLst>
              <a:path w="202692" h="202692">
                <a:moveTo>
                  <a:pt x="0" y="202692"/>
                </a:moveTo>
                <a:lnTo>
                  <a:pt x="0" y="0"/>
                </a:lnTo>
                <a:lnTo>
                  <a:pt x="202692" y="0"/>
                </a:lnTo>
                <a:lnTo>
                  <a:pt x="202692" y="202692"/>
                </a:lnTo>
                <a:lnTo>
                  <a:pt x="0" y="202692"/>
                </a:lnTo>
                <a:close/>
              </a:path>
            </a:pathLst>
          </a:custGeom>
          <a:solidFill>
            <a:srgbClr val="9A9A9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601968" y="5038344"/>
            <a:ext cx="19812" cy="210312"/>
          </a:xfrm>
          <a:custGeom>
            <a:avLst/>
            <a:gdLst/>
            <a:ahLst/>
            <a:cxnLst/>
            <a:rect l="l" t="t" r="r" b="b"/>
            <a:pathLst>
              <a:path w="19812" h="210312">
                <a:moveTo>
                  <a:pt x="9906" y="192786"/>
                </a:moveTo>
                <a:lnTo>
                  <a:pt x="19812" y="202311"/>
                </a:lnTo>
                <a:lnTo>
                  <a:pt x="19812" y="0"/>
                </a:lnTo>
                <a:lnTo>
                  <a:pt x="0" y="0"/>
                </a:lnTo>
                <a:lnTo>
                  <a:pt x="0" y="202311"/>
                </a:lnTo>
                <a:lnTo>
                  <a:pt x="9906" y="210312"/>
                </a:lnTo>
                <a:lnTo>
                  <a:pt x="0" y="202311"/>
                </a:lnTo>
                <a:lnTo>
                  <a:pt x="0" y="210312"/>
                </a:lnTo>
                <a:lnTo>
                  <a:pt x="9906" y="210312"/>
                </a:lnTo>
                <a:lnTo>
                  <a:pt x="9906" y="1927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612636" y="5230368"/>
            <a:ext cx="211836" cy="18288"/>
          </a:xfrm>
          <a:custGeom>
            <a:avLst/>
            <a:gdLst/>
            <a:ahLst/>
            <a:cxnLst/>
            <a:rect l="l" t="t" r="r" b="b"/>
            <a:pathLst>
              <a:path w="211836" h="18288">
                <a:moveTo>
                  <a:pt x="194437" y="10033"/>
                </a:moveTo>
                <a:lnTo>
                  <a:pt x="202311" y="0"/>
                </a:lnTo>
                <a:lnTo>
                  <a:pt x="0" y="0"/>
                </a:lnTo>
                <a:lnTo>
                  <a:pt x="0" y="18288"/>
                </a:lnTo>
                <a:lnTo>
                  <a:pt x="202311" y="18288"/>
                </a:lnTo>
                <a:lnTo>
                  <a:pt x="211836" y="10033"/>
                </a:lnTo>
                <a:lnTo>
                  <a:pt x="202311" y="18288"/>
                </a:lnTo>
                <a:lnTo>
                  <a:pt x="211836" y="18288"/>
                </a:lnTo>
                <a:lnTo>
                  <a:pt x="211836" y="10033"/>
                </a:lnTo>
                <a:lnTo>
                  <a:pt x="194437" y="100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807707" y="5029200"/>
            <a:ext cx="16764" cy="211836"/>
          </a:xfrm>
          <a:custGeom>
            <a:avLst/>
            <a:gdLst/>
            <a:ahLst/>
            <a:cxnLst/>
            <a:rect l="l" t="t" r="r" b="b"/>
            <a:pathLst>
              <a:path w="16764" h="211836">
                <a:moveTo>
                  <a:pt x="7621" y="19050"/>
                </a:moveTo>
                <a:lnTo>
                  <a:pt x="0" y="9525"/>
                </a:lnTo>
                <a:lnTo>
                  <a:pt x="0" y="211836"/>
                </a:lnTo>
                <a:lnTo>
                  <a:pt x="16765" y="211836"/>
                </a:lnTo>
                <a:lnTo>
                  <a:pt x="16765" y="9525"/>
                </a:lnTo>
                <a:lnTo>
                  <a:pt x="7621" y="0"/>
                </a:lnTo>
                <a:lnTo>
                  <a:pt x="16765" y="9525"/>
                </a:lnTo>
                <a:lnTo>
                  <a:pt x="16765" y="0"/>
                </a:lnTo>
                <a:lnTo>
                  <a:pt x="7621" y="0"/>
                </a:lnTo>
                <a:lnTo>
                  <a:pt x="7621" y="190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601968" y="5029200"/>
            <a:ext cx="213359" cy="19812"/>
          </a:xfrm>
          <a:custGeom>
            <a:avLst/>
            <a:gdLst/>
            <a:ahLst/>
            <a:cxnLst/>
            <a:rect l="l" t="t" r="r" b="b"/>
            <a:pathLst>
              <a:path w="213359" h="19812">
                <a:moveTo>
                  <a:pt x="19050" y="9906"/>
                </a:moveTo>
                <a:lnTo>
                  <a:pt x="9525" y="19812"/>
                </a:lnTo>
                <a:lnTo>
                  <a:pt x="213360" y="19812"/>
                </a:lnTo>
                <a:lnTo>
                  <a:pt x="213360" y="0"/>
                </a:lnTo>
                <a:lnTo>
                  <a:pt x="9525" y="0"/>
                </a:lnTo>
                <a:lnTo>
                  <a:pt x="0" y="9906"/>
                </a:lnTo>
                <a:lnTo>
                  <a:pt x="9525" y="0"/>
                </a:lnTo>
                <a:lnTo>
                  <a:pt x="0" y="0"/>
                </a:lnTo>
                <a:lnTo>
                  <a:pt x="0" y="9906"/>
                </a:lnTo>
                <a:lnTo>
                  <a:pt x="19050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699504" y="5241036"/>
            <a:ext cx="28956" cy="32004"/>
          </a:xfrm>
          <a:custGeom>
            <a:avLst/>
            <a:gdLst/>
            <a:ahLst/>
            <a:cxnLst/>
            <a:rect l="l" t="t" r="r" b="b"/>
            <a:pathLst>
              <a:path w="28956" h="32004">
                <a:moveTo>
                  <a:pt x="0" y="32004"/>
                </a:moveTo>
                <a:lnTo>
                  <a:pt x="0" y="0"/>
                </a:lnTo>
                <a:lnTo>
                  <a:pt x="28956" y="0"/>
                </a:lnTo>
                <a:lnTo>
                  <a:pt x="28956" y="32004"/>
                </a:lnTo>
                <a:lnTo>
                  <a:pt x="0" y="320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697980" y="5239512"/>
            <a:ext cx="32004" cy="35052"/>
          </a:xfrm>
          <a:custGeom>
            <a:avLst/>
            <a:gdLst/>
            <a:ahLst/>
            <a:cxnLst/>
            <a:rect l="l" t="t" r="r" b="b"/>
            <a:pathLst>
              <a:path w="32004" h="35052">
                <a:moveTo>
                  <a:pt x="1524" y="33528"/>
                </a:moveTo>
                <a:lnTo>
                  <a:pt x="1524" y="1524"/>
                </a:lnTo>
                <a:lnTo>
                  <a:pt x="30480" y="1524"/>
                </a:lnTo>
                <a:lnTo>
                  <a:pt x="30480" y="33528"/>
                </a:lnTo>
                <a:lnTo>
                  <a:pt x="1524" y="33528"/>
                </a:lnTo>
                <a:close/>
              </a:path>
            </a:pathLst>
          </a:custGeom>
          <a:ln w="304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536436" y="4783836"/>
            <a:ext cx="358140" cy="138684"/>
          </a:xfrm>
          <a:custGeom>
            <a:avLst/>
            <a:gdLst/>
            <a:ahLst/>
            <a:cxnLst/>
            <a:rect l="l" t="t" r="r" b="b"/>
            <a:pathLst>
              <a:path w="358140" h="138684">
                <a:moveTo>
                  <a:pt x="0" y="138684"/>
                </a:moveTo>
                <a:lnTo>
                  <a:pt x="0" y="0"/>
                </a:lnTo>
                <a:lnTo>
                  <a:pt x="358140" y="0"/>
                </a:lnTo>
                <a:lnTo>
                  <a:pt x="358140" y="138684"/>
                </a:lnTo>
                <a:lnTo>
                  <a:pt x="0" y="138684"/>
                </a:lnTo>
                <a:close/>
              </a:path>
            </a:pathLst>
          </a:custGeom>
          <a:solidFill>
            <a:srgbClr val="9A9A9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525768" y="4783836"/>
            <a:ext cx="19812" cy="147828"/>
          </a:xfrm>
          <a:custGeom>
            <a:avLst/>
            <a:gdLst/>
            <a:ahLst/>
            <a:cxnLst/>
            <a:rect l="l" t="t" r="r" b="b"/>
            <a:pathLst>
              <a:path w="19812" h="147828">
                <a:moveTo>
                  <a:pt x="9906" y="128905"/>
                </a:moveTo>
                <a:lnTo>
                  <a:pt x="19812" y="138430"/>
                </a:lnTo>
                <a:lnTo>
                  <a:pt x="19812" y="0"/>
                </a:lnTo>
                <a:lnTo>
                  <a:pt x="0" y="0"/>
                </a:lnTo>
                <a:lnTo>
                  <a:pt x="0" y="138430"/>
                </a:lnTo>
                <a:lnTo>
                  <a:pt x="9906" y="147828"/>
                </a:lnTo>
                <a:lnTo>
                  <a:pt x="0" y="138430"/>
                </a:lnTo>
                <a:lnTo>
                  <a:pt x="0" y="147828"/>
                </a:lnTo>
                <a:lnTo>
                  <a:pt x="9906" y="147828"/>
                </a:lnTo>
                <a:lnTo>
                  <a:pt x="9906" y="1289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536436" y="4913376"/>
            <a:ext cx="367283" cy="18288"/>
          </a:xfrm>
          <a:custGeom>
            <a:avLst/>
            <a:gdLst/>
            <a:ahLst/>
            <a:cxnLst/>
            <a:rect l="l" t="t" r="r" b="b"/>
            <a:pathLst>
              <a:path w="367283" h="18288">
                <a:moveTo>
                  <a:pt x="349885" y="9144"/>
                </a:moveTo>
                <a:lnTo>
                  <a:pt x="357758" y="0"/>
                </a:lnTo>
                <a:lnTo>
                  <a:pt x="0" y="0"/>
                </a:lnTo>
                <a:lnTo>
                  <a:pt x="0" y="18288"/>
                </a:lnTo>
                <a:lnTo>
                  <a:pt x="357758" y="18288"/>
                </a:lnTo>
                <a:lnTo>
                  <a:pt x="367283" y="9144"/>
                </a:lnTo>
                <a:lnTo>
                  <a:pt x="357758" y="18288"/>
                </a:lnTo>
                <a:lnTo>
                  <a:pt x="367283" y="18288"/>
                </a:lnTo>
                <a:lnTo>
                  <a:pt x="367283" y="9144"/>
                </a:lnTo>
                <a:lnTo>
                  <a:pt x="349885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886956" y="4773168"/>
            <a:ext cx="16763" cy="149352"/>
          </a:xfrm>
          <a:custGeom>
            <a:avLst/>
            <a:gdLst/>
            <a:ahLst/>
            <a:cxnLst/>
            <a:rect l="l" t="t" r="r" b="b"/>
            <a:pathLst>
              <a:path w="16763" h="149352">
                <a:moveTo>
                  <a:pt x="7620" y="19050"/>
                </a:moveTo>
                <a:lnTo>
                  <a:pt x="0" y="9525"/>
                </a:lnTo>
                <a:lnTo>
                  <a:pt x="0" y="149352"/>
                </a:lnTo>
                <a:lnTo>
                  <a:pt x="16763" y="149352"/>
                </a:lnTo>
                <a:lnTo>
                  <a:pt x="16763" y="9525"/>
                </a:lnTo>
                <a:lnTo>
                  <a:pt x="7620" y="0"/>
                </a:lnTo>
                <a:lnTo>
                  <a:pt x="16763" y="9525"/>
                </a:lnTo>
                <a:lnTo>
                  <a:pt x="16763" y="0"/>
                </a:lnTo>
                <a:lnTo>
                  <a:pt x="7620" y="0"/>
                </a:lnTo>
                <a:lnTo>
                  <a:pt x="7620" y="190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525768" y="4773168"/>
            <a:ext cx="368807" cy="19812"/>
          </a:xfrm>
          <a:custGeom>
            <a:avLst/>
            <a:gdLst/>
            <a:ahLst/>
            <a:cxnLst/>
            <a:rect l="l" t="t" r="r" b="b"/>
            <a:pathLst>
              <a:path w="368807" h="19812">
                <a:moveTo>
                  <a:pt x="19050" y="9906"/>
                </a:moveTo>
                <a:lnTo>
                  <a:pt x="9525" y="19812"/>
                </a:lnTo>
                <a:lnTo>
                  <a:pt x="368808" y="19812"/>
                </a:lnTo>
                <a:lnTo>
                  <a:pt x="368808" y="0"/>
                </a:lnTo>
                <a:lnTo>
                  <a:pt x="9525" y="0"/>
                </a:lnTo>
                <a:lnTo>
                  <a:pt x="0" y="9906"/>
                </a:lnTo>
                <a:lnTo>
                  <a:pt x="9525" y="0"/>
                </a:lnTo>
                <a:lnTo>
                  <a:pt x="0" y="0"/>
                </a:lnTo>
                <a:lnTo>
                  <a:pt x="0" y="9906"/>
                </a:lnTo>
                <a:lnTo>
                  <a:pt x="19050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672072" y="4223004"/>
            <a:ext cx="85343" cy="129540"/>
          </a:xfrm>
          <a:custGeom>
            <a:avLst/>
            <a:gdLst/>
            <a:ahLst/>
            <a:cxnLst/>
            <a:rect l="l" t="t" r="r" b="b"/>
            <a:pathLst>
              <a:path w="85343" h="129540">
                <a:moveTo>
                  <a:pt x="0" y="129540"/>
                </a:moveTo>
                <a:lnTo>
                  <a:pt x="0" y="0"/>
                </a:lnTo>
                <a:lnTo>
                  <a:pt x="85343" y="0"/>
                </a:lnTo>
                <a:lnTo>
                  <a:pt x="85343" y="129540"/>
                </a:lnTo>
                <a:lnTo>
                  <a:pt x="0" y="129540"/>
                </a:lnTo>
                <a:close/>
              </a:path>
            </a:pathLst>
          </a:custGeom>
          <a:solidFill>
            <a:srgbClr val="9A9A9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662928" y="4213860"/>
            <a:ext cx="18288" cy="138684"/>
          </a:xfrm>
          <a:custGeom>
            <a:avLst/>
            <a:gdLst/>
            <a:ahLst/>
            <a:cxnLst/>
            <a:rect l="l" t="t" r="r" b="b"/>
            <a:pathLst>
              <a:path w="18288" h="138684">
                <a:moveTo>
                  <a:pt x="9144" y="0"/>
                </a:moveTo>
                <a:lnTo>
                  <a:pt x="0" y="9398"/>
                </a:lnTo>
                <a:lnTo>
                  <a:pt x="0" y="138684"/>
                </a:lnTo>
                <a:lnTo>
                  <a:pt x="18288" y="138684"/>
                </a:lnTo>
                <a:lnTo>
                  <a:pt x="18288" y="9398"/>
                </a:lnTo>
                <a:lnTo>
                  <a:pt x="9144" y="18923"/>
                </a:lnTo>
                <a:lnTo>
                  <a:pt x="9144" y="0"/>
                </a:lnTo>
                <a:lnTo>
                  <a:pt x="0" y="0"/>
                </a:lnTo>
                <a:lnTo>
                  <a:pt x="0" y="9398"/>
                </a:lnTo>
                <a:lnTo>
                  <a:pt x="91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672072" y="4213860"/>
            <a:ext cx="96012" cy="18288"/>
          </a:xfrm>
          <a:custGeom>
            <a:avLst/>
            <a:gdLst/>
            <a:ahLst/>
            <a:cxnLst/>
            <a:rect l="l" t="t" r="r" b="b"/>
            <a:pathLst>
              <a:path w="96012" h="18288">
                <a:moveTo>
                  <a:pt x="96012" y="9144"/>
                </a:moveTo>
                <a:lnTo>
                  <a:pt x="86359" y="0"/>
                </a:lnTo>
                <a:lnTo>
                  <a:pt x="0" y="0"/>
                </a:lnTo>
                <a:lnTo>
                  <a:pt x="0" y="18288"/>
                </a:lnTo>
                <a:lnTo>
                  <a:pt x="86359" y="18288"/>
                </a:lnTo>
                <a:lnTo>
                  <a:pt x="76834" y="9144"/>
                </a:lnTo>
                <a:lnTo>
                  <a:pt x="96012" y="9144"/>
                </a:lnTo>
                <a:lnTo>
                  <a:pt x="96012" y="0"/>
                </a:lnTo>
                <a:lnTo>
                  <a:pt x="86359" y="0"/>
                </a:lnTo>
                <a:lnTo>
                  <a:pt x="96012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748272" y="4223004"/>
            <a:ext cx="19812" cy="140208"/>
          </a:xfrm>
          <a:custGeom>
            <a:avLst/>
            <a:gdLst/>
            <a:ahLst/>
            <a:cxnLst/>
            <a:rect l="l" t="t" r="r" b="b"/>
            <a:pathLst>
              <a:path w="19812" h="140208">
                <a:moveTo>
                  <a:pt x="9906" y="140208"/>
                </a:moveTo>
                <a:lnTo>
                  <a:pt x="19812" y="130683"/>
                </a:lnTo>
                <a:lnTo>
                  <a:pt x="19812" y="0"/>
                </a:lnTo>
                <a:lnTo>
                  <a:pt x="0" y="0"/>
                </a:lnTo>
                <a:lnTo>
                  <a:pt x="0" y="130683"/>
                </a:lnTo>
                <a:lnTo>
                  <a:pt x="9906" y="122682"/>
                </a:lnTo>
                <a:lnTo>
                  <a:pt x="9906" y="140208"/>
                </a:lnTo>
                <a:lnTo>
                  <a:pt x="19812" y="140208"/>
                </a:lnTo>
                <a:lnTo>
                  <a:pt x="19812" y="130683"/>
                </a:lnTo>
                <a:lnTo>
                  <a:pt x="9906" y="1402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662928" y="4344924"/>
            <a:ext cx="94488" cy="18288"/>
          </a:xfrm>
          <a:custGeom>
            <a:avLst/>
            <a:gdLst/>
            <a:ahLst/>
            <a:cxnLst/>
            <a:rect l="l" t="t" r="r" b="b"/>
            <a:pathLst>
              <a:path w="94488" h="18288">
                <a:moveTo>
                  <a:pt x="0" y="8255"/>
                </a:moveTo>
                <a:lnTo>
                  <a:pt x="9398" y="18288"/>
                </a:lnTo>
                <a:lnTo>
                  <a:pt x="94488" y="18288"/>
                </a:lnTo>
                <a:lnTo>
                  <a:pt x="94488" y="0"/>
                </a:lnTo>
                <a:lnTo>
                  <a:pt x="9398" y="0"/>
                </a:lnTo>
                <a:lnTo>
                  <a:pt x="18923" y="8255"/>
                </a:lnTo>
                <a:lnTo>
                  <a:pt x="0" y="8255"/>
                </a:lnTo>
                <a:lnTo>
                  <a:pt x="0" y="18288"/>
                </a:lnTo>
                <a:lnTo>
                  <a:pt x="9398" y="18288"/>
                </a:lnTo>
                <a:lnTo>
                  <a:pt x="0" y="82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6582156" y="4344924"/>
            <a:ext cx="56387" cy="438912"/>
          </a:xfrm>
          <a:custGeom>
            <a:avLst/>
            <a:gdLst/>
            <a:ahLst/>
            <a:cxnLst/>
            <a:rect l="l" t="t" r="r" b="b"/>
            <a:pathLst>
              <a:path w="56387" h="438912">
                <a:moveTo>
                  <a:pt x="46990" y="0"/>
                </a:moveTo>
                <a:lnTo>
                  <a:pt x="39116" y="8001"/>
                </a:lnTo>
                <a:lnTo>
                  <a:pt x="0" y="435737"/>
                </a:lnTo>
                <a:lnTo>
                  <a:pt x="17272" y="438912"/>
                </a:lnTo>
                <a:lnTo>
                  <a:pt x="56387" y="11176"/>
                </a:lnTo>
                <a:lnTo>
                  <a:pt x="46990" y="17526"/>
                </a:lnTo>
                <a:lnTo>
                  <a:pt x="46990" y="0"/>
                </a:lnTo>
                <a:lnTo>
                  <a:pt x="40767" y="0"/>
                </a:lnTo>
                <a:lnTo>
                  <a:pt x="39116" y="8001"/>
                </a:lnTo>
                <a:lnTo>
                  <a:pt x="469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6629400" y="4344924"/>
            <a:ext cx="178307" cy="18288"/>
          </a:xfrm>
          <a:custGeom>
            <a:avLst/>
            <a:gdLst/>
            <a:ahLst/>
            <a:cxnLst/>
            <a:rect l="l" t="t" r="r" b="b"/>
            <a:pathLst>
              <a:path w="178307" h="18288">
                <a:moveTo>
                  <a:pt x="178307" y="8255"/>
                </a:moveTo>
                <a:lnTo>
                  <a:pt x="168782" y="0"/>
                </a:lnTo>
                <a:lnTo>
                  <a:pt x="0" y="0"/>
                </a:lnTo>
                <a:lnTo>
                  <a:pt x="0" y="18288"/>
                </a:lnTo>
                <a:lnTo>
                  <a:pt x="168782" y="18288"/>
                </a:lnTo>
                <a:lnTo>
                  <a:pt x="159257" y="11684"/>
                </a:lnTo>
                <a:lnTo>
                  <a:pt x="178307" y="8255"/>
                </a:lnTo>
                <a:lnTo>
                  <a:pt x="178307" y="0"/>
                </a:lnTo>
                <a:lnTo>
                  <a:pt x="168782" y="0"/>
                </a:lnTo>
                <a:lnTo>
                  <a:pt x="178307" y="82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787896" y="4352544"/>
            <a:ext cx="60960" cy="440436"/>
          </a:xfrm>
          <a:custGeom>
            <a:avLst/>
            <a:gdLst/>
            <a:ahLst/>
            <a:cxnLst/>
            <a:rect l="l" t="t" r="r" b="b"/>
            <a:pathLst>
              <a:path w="60960" h="440436">
                <a:moveTo>
                  <a:pt x="52959" y="440436"/>
                </a:moveTo>
                <a:lnTo>
                  <a:pt x="60960" y="427736"/>
                </a:lnTo>
                <a:lnTo>
                  <a:pt x="19304" y="0"/>
                </a:lnTo>
                <a:lnTo>
                  <a:pt x="0" y="3175"/>
                </a:lnTo>
                <a:lnTo>
                  <a:pt x="43307" y="430911"/>
                </a:lnTo>
                <a:lnTo>
                  <a:pt x="52959" y="421386"/>
                </a:lnTo>
                <a:lnTo>
                  <a:pt x="52959" y="440436"/>
                </a:lnTo>
                <a:lnTo>
                  <a:pt x="60960" y="440436"/>
                </a:lnTo>
                <a:lnTo>
                  <a:pt x="60960" y="427736"/>
                </a:lnTo>
                <a:lnTo>
                  <a:pt x="52959" y="4404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582156" y="4773168"/>
            <a:ext cx="259079" cy="19812"/>
          </a:xfrm>
          <a:custGeom>
            <a:avLst/>
            <a:gdLst/>
            <a:ahLst/>
            <a:cxnLst/>
            <a:rect l="l" t="t" r="r" b="b"/>
            <a:pathLst>
              <a:path w="259079" h="19812">
                <a:moveTo>
                  <a:pt x="0" y="6604"/>
                </a:moveTo>
                <a:lnTo>
                  <a:pt x="8000" y="19812"/>
                </a:lnTo>
                <a:lnTo>
                  <a:pt x="259080" y="19812"/>
                </a:lnTo>
                <a:lnTo>
                  <a:pt x="259080" y="0"/>
                </a:lnTo>
                <a:lnTo>
                  <a:pt x="8000" y="0"/>
                </a:lnTo>
                <a:lnTo>
                  <a:pt x="17525" y="9906"/>
                </a:lnTo>
                <a:lnTo>
                  <a:pt x="0" y="6604"/>
                </a:lnTo>
                <a:lnTo>
                  <a:pt x="0" y="19812"/>
                </a:lnTo>
                <a:lnTo>
                  <a:pt x="8000" y="19812"/>
                </a:lnTo>
                <a:lnTo>
                  <a:pt x="0" y="66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6699504" y="5241036"/>
            <a:ext cx="112776" cy="102108"/>
          </a:xfrm>
          <a:custGeom>
            <a:avLst/>
            <a:gdLst/>
            <a:ahLst/>
            <a:cxnLst/>
            <a:rect l="l" t="t" r="r" b="b"/>
            <a:pathLst>
              <a:path w="112776" h="102108">
                <a:moveTo>
                  <a:pt x="3175" y="102108"/>
                </a:moveTo>
                <a:lnTo>
                  <a:pt x="28575" y="102108"/>
                </a:lnTo>
                <a:lnTo>
                  <a:pt x="49276" y="102108"/>
                </a:lnTo>
                <a:lnTo>
                  <a:pt x="68326" y="98933"/>
                </a:lnTo>
                <a:lnTo>
                  <a:pt x="85725" y="92710"/>
                </a:lnTo>
                <a:lnTo>
                  <a:pt x="101600" y="78486"/>
                </a:lnTo>
                <a:lnTo>
                  <a:pt x="107950" y="56515"/>
                </a:lnTo>
                <a:lnTo>
                  <a:pt x="112776" y="33020"/>
                </a:lnTo>
                <a:lnTo>
                  <a:pt x="112776" y="0"/>
                </a:lnTo>
                <a:lnTo>
                  <a:pt x="76200" y="0"/>
                </a:lnTo>
                <a:lnTo>
                  <a:pt x="76200" y="29845"/>
                </a:lnTo>
                <a:lnTo>
                  <a:pt x="74676" y="47117"/>
                </a:lnTo>
                <a:lnTo>
                  <a:pt x="68326" y="56515"/>
                </a:lnTo>
                <a:lnTo>
                  <a:pt x="65151" y="62865"/>
                </a:lnTo>
                <a:lnTo>
                  <a:pt x="58801" y="66040"/>
                </a:lnTo>
                <a:lnTo>
                  <a:pt x="46101" y="66040"/>
                </a:lnTo>
                <a:lnTo>
                  <a:pt x="28575" y="66040"/>
                </a:lnTo>
                <a:lnTo>
                  <a:pt x="0" y="66040"/>
                </a:lnTo>
                <a:lnTo>
                  <a:pt x="3175" y="1021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6595872" y="4703064"/>
            <a:ext cx="234696" cy="19812"/>
          </a:xfrm>
          <a:custGeom>
            <a:avLst/>
            <a:gdLst/>
            <a:ahLst/>
            <a:cxnLst/>
            <a:rect l="l" t="t" r="r" b="b"/>
            <a:pathLst>
              <a:path w="234696" h="19812">
                <a:moveTo>
                  <a:pt x="234696" y="9906"/>
                </a:moveTo>
                <a:lnTo>
                  <a:pt x="234696" y="0"/>
                </a:lnTo>
                <a:lnTo>
                  <a:pt x="0" y="0"/>
                </a:lnTo>
                <a:lnTo>
                  <a:pt x="0" y="19812"/>
                </a:lnTo>
                <a:lnTo>
                  <a:pt x="234696" y="19812"/>
                </a:lnTo>
                <a:lnTo>
                  <a:pt x="234696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6605016" y="4657344"/>
            <a:ext cx="219456" cy="19812"/>
          </a:xfrm>
          <a:custGeom>
            <a:avLst/>
            <a:gdLst/>
            <a:ahLst/>
            <a:cxnLst/>
            <a:rect l="l" t="t" r="r" b="b"/>
            <a:pathLst>
              <a:path w="219456" h="19812">
                <a:moveTo>
                  <a:pt x="219456" y="9906"/>
                </a:moveTo>
                <a:lnTo>
                  <a:pt x="219456" y="0"/>
                </a:lnTo>
                <a:lnTo>
                  <a:pt x="0" y="0"/>
                </a:lnTo>
                <a:lnTo>
                  <a:pt x="0" y="19812"/>
                </a:lnTo>
                <a:lnTo>
                  <a:pt x="219456" y="19812"/>
                </a:lnTo>
                <a:lnTo>
                  <a:pt x="219456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6612636" y="4617720"/>
            <a:ext cx="202692" cy="19812"/>
          </a:xfrm>
          <a:custGeom>
            <a:avLst/>
            <a:gdLst/>
            <a:ahLst/>
            <a:cxnLst/>
            <a:rect l="l" t="t" r="r" b="b"/>
            <a:pathLst>
              <a:path w="202692" h="19812">
                <a:moveTo>
                  <a:pt x="202692" y="9906"/>
                </a:moveTo>
                <a:lnTo>
                  <a:pt x="202692" y="0"/>
                </a:lnTo>
                <a:lnTo>
                  <a:pt x="0" y="0"/>
                </a:lnTo>
                <a:lnTo>
                  <a:pt x="0" y="19812"/>
                </a:lnTo>
                <a:lnTo>
                  <a:pt x="202692" y="19812"/>
                </a:lnTo>
                <a:lnTo>
                  <a:pt x="202692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6626352" y="4387596"/>
            <a:ext cx="181355" cy="18288"/>
          </a:xfrm>
          <a:custGeom>
            <a:avLst/>
            <a:gdLst/>
            <a:ahLst/>
            <a:cxnLst/>
            <a:rect l="l" t="t" r="r" b="b"/>
            <a:pathLst>
              <a:path w="181355" h="18288">
                <a:moveTo>
                  <a:pt x="181355" y="8255"/>
                </a:moveTo>
                <a:lnTo>
                  <a:pt x="181355" y="0"/>
                </a:lnTo>
                <a:lnTo>
                  <a:pt x="0" y="0"/>
                </a:lnTo>
                <a:lnTo>
                  <a:pt x="0" y="18288"/>
                </a:lnTo>
                <a:lnTo>
                  <a:pt x="181355" y="18288"/>
                </a:lnTo>
                <a:lnTo>
                  <a:pt x="181355" y="82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5666232" y="4922520"/>
            <a:ext cx="301752" cy="115824"/>
          </a:xfrm>
          <a:custGeom>
            <a:avLst/>
            <a:gdLst/>
            <a:ahLst/>
            <a:cxnLst/>
            <a:rect l="l" t="t" r="r" b="b"/>
            <a:pathLst>
              <a:path w="301752" h="115824">
                <a:moveTo>
                  <a:pt x="0" y="115824"/>
                </a:moveTo>
                <a:lnTo>
                  <a:pt x="0" y="0"/>
                </a:lnTo>
                <a:lnTo>
                  <a:pt x="301752" y="0"/>
                </a:lnTo>
                <a:lnTo>
                  <a:pt x="301752" y="115824"/>
                </a:lnTo>
                <a:lnTo>
                  <a:pt x="0" y="115824"/>
                </a:lnTo>
                <a:close/>
              </a:path>
            </a:pathLst>
          </a:custGeom>
          <a:solidFill>
            <a:srgbClr val="9A9A9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655564" y="4913376"/>
            <a:ext cx="18288" cy="124968"/>
          </a:xfrm>
          <a:custGeom>
            <a:avLst/>
            <a:gdLst/>
            <a:ahLst/>
            <a:cxnLst/>
            <a:rect l="l" t="t" r="r" b="b"/>
            <a:pathLst>
              <a:path w="18288" h="124968">
                <a:moveTo>
                  <a:pt x="10033" y="0"/>
                </a:moveTo>
                <a:lnTo>
                  <a:pt x="0" y="9525"/>
                </a:lnTo>
                <a:lnTo>
                  <a:pt x="0" y="124968"/>
                </a:lnTo>
                <a:lnTo>
                  <a:pt x="18288" y="124968"/>
                </a:lnTo>
                <a:lnTo>
                  <a:pt x="18288" y="9525"/>
                </a:lnTo>
                <a:lnTo>
                  <a:pt x="10033" y="18923"/>
                </a:lnTo>
                <a:lnTo>
                  <a:pt x="10033" y="0"/>
                </a:lnTo>
                <a:lnTo>
                  <a:pt x="0" y="0"/>
                </a:lnTo>
                <a:lnTo>
                  <a:pt x="0" y="9525"/>
                </a:lnTo>
                <a:lnTo>
                  <a:pt x="100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666232" y="4913376"/>
            <a:ext cx="309372" cy="18288"/>
          </a:xfrm>
          <a:custGeom>
            <a:avLst/>
            <a:gdLst/>
            <a:ahLst/>
            <a:cxnLst/>
            <a:rect l="l" t="t" r="r" b="b"/>
            <a:pathLst>
              <a:path w="309372" h="18288">
                <a:moveTo>
                  <a:pt x="309372" y="9144"/>
                </a:moveTo>
                <a:lnTo>
                  <a:pt x="301498" y="0"/>
                </a:lnTo>
                <a:lnTo>
                  <a:pt x="0" y="0"/>
                </a:lnTo>
                <a:lnTo>
                  <a:pt x="0" y="18288"/>
                </a:lnTo>
                <a:lnTo>
                  <a:pt x="301498" y="18288"/>
                </a:lnTo>
                <a:lnTo>
                  <a:pt x="291973" y="9144"/>
                </a:lnTo>
                <a:lnTo>
                  <a:pt x="309372" y="9144"/>
                </a:lnTo>
                <a:lnTo>
                  <a:pt x="309372" y="0"/>
                </a:lnTo>
                <a:lnTo>
                  <a:pt x="301498" y="0"/>
                </a:lnTo>
                <a:lnTo>
                  <a:pt x="309372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5957316" y="4922520"/>
            <a:ext cx="18288" cy="126492"/>
          </a:xfrm>
          <a:custGeom>
            <a:avLst/>
            <a:gdLst/>
            <a:ahLst/>
            <a:cxnLst/>
            <a:rect l="l" t="t" r="r" b="b"/>
            <a:pathLst>
              <a:path w="18288" h="126492">
                <a:moveTo>
                  <a:pt x="10033" y="126492"/>
                </a:moveTo>
                <a:lnTo>
                  <a:pt x="18288" y="116840"/>
                </a:lnTo>
                <a:lnTo>
                  <a:pt x="18288" y="0"/>
                </a:lnTo>
                <a:lnTo>
                  <a:pt x="0" y="0"/>
                </a:lnTo>
                <a:lnTo>
                  <a:pt x="0" y="116840"/>
                </a:lnTo>
                <a:lnTo>
                  <a:pt x="10033" y="107315"/>
                </a:lnTo>
                <a:lnTo>
                  <a:pt x="10033" y="126492"/>
                </a:lnTo>
                <a:lnTo>
                  <a:pt x="18288" y="126492"/>
                </a:lnTo>
                <a:lnTo>
                  <a:pt x="18288" y="116840"/>
                </a:lnTo>
                <a:lnTo>
                  <a:pt x="10033" y="1264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655564" y="5029200"/>
            <a:ext cx="312420" cy="19812"/>
          </a:xfrm>
          <a:custGeom>
            <a:avLst/>
            <a:gdLst/>
            <a:ahLst/>
            <a:cxnLst/>
            <a:rect l="l" t="t" r="r" b="b"/>
            <a:pathLst>
              <a:path w="312420" h="19812">
                <a:moveTo>
                  <a:pt x="0" y="9906"/>
                </a:moveTo>
                <a:lnTo>
                  <a:pt x="9525" y="19812"/>
                </a:lnTo>
                <a:lnTo>
                  <a:pt x="312420" y="19812"/>
                </a:lnTo>
                <a:lnTo>
                  <a:pt x="312420" y="0"/>
                </a:lnTo>
                <a:lnTo>
                  <a:pt x="9525" y="0"/>
                </a:lnTo>
                <a:lnTo>
                  <a:pt x="17526" y="9906"/>
                </a:lnTo>
                <a:lnTo>
                  <a:pt x="0" y="9906"/>
                </a:lnTo>
                <a:lnTo>
                  <a:pt x="0" y="19812"/>
                </a:lnTo>
                <a:lnTo>
                  <a:pt x="9525" y="19812"/>
                </a:lnTo>
                <a:lnTo>
                  <a:pt x="0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713476" y="5038344"/>
            <a:ext cx="204216" cy="202692"/>
          </a:xfrm>
          <a:custGeom>
            <a:avLst/>
            <a:gdLst/>
            <a:ahLst/>
            <a:cxnLst/>
            <a:rect l="l" t="t" r="r" b="b"/>
            <a:pathLst>
              <a:path w="204216" h="202692">
                <a:moveTo>
                  <a:pt x="0" y="202692"/>
                </a:moveTo>
                <a:lnTo>
                  <a:pt x="0" y="0"/>
                </a:lnTo>
                <a:lnTo>
                  <a:pt x="204216" y="0"/>
                </a:lnTo>
                <a:lnTo>
                  <a:pt x="204216" y="202692"/>
                </a:lnTo>
                <a:lnTo>
                  <a:pt x="0" y="202692"/>
                </a:lnTo>
                <a:close/>
              </a:path>
            </a:pathLst>
          </a:custGeom>
          <a:solidFill>
            <a:srgbClr val="9A9A9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705856" y="5038344"/>
            <a:ext cx="16764" cy="210312"/>
          </a:xfrm>
          <a:custGeom>
            <a:avLst/>
            <a:gdLst/>
            <a:ahLst/>
            <a:cxnLst/>
            <a:rect l="l" t="t" r="r" b="b"/>
            <a:pathLst>
              <a:path w="16764" h="210312">
                <a:moveTo>
                  <a:pt x="7620" y="192786"/>
                </a:moveTo>
                <a:lnTo>
                  <a:pt x="16764" y="202311"/>
                </a:lnTo>
                <a:lnTo>
                  <a:pt x="16764" y="0"/>
                </a:lnTo>
                <a:lnTo>
                  <a:pt x="0" y="0"/>
                </a:lnTo>
                <a:lnTo>
                  <a:pt x="0" y="202311"/>
                </a:lnTo>
                <a:lnTo>
                  <a:pt x="7620" y="210312"/>
                </a:lnTo>
                <a:lnTo>
                  <a:pt x="0" y="202311"/>
                </a:lnTo>
                <a:lnTo>
                  <a:pt x="0" y="210312"/>
                </a:lnTo>
                <a:lnTo>
                  <a:pt x="7620" y="210312"/>
                </a:lnTo>
                <a:lnTo>
                  <a:pt x="7620" y="1927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713476" y="5230368"/>
            <a:ext cx="214884" cy="18288"/>
          </a:xfrm>
          <a:custGeom>
            <a:avLst/>
            <a:gdLst/>
            <a:ahLst/>
            <a:cxnLst/>
            <a:rect l="l" t="t" r="r" b="b"/>
            <a:pathLst>
              <a:path w="214884" h="18288">
                <a:moveTo>
                  <a:pt x="195834" y="10033"/>
                </a:moveTo>
                <a:lnTo>
                  <a:pt x="205359" y="0"/>
                </a:lnTo>
                <a:lnTo>
                  <a:pt x="0" y="0"/>
                </a:lnTo>
                <a:lnTo>
                  <a:pt x="0" y="18288"/>
                </a:lnTo>
                <a:lnTo>
                  <a:pt x="205359" y="18288"/>
                </a:lnTo>
                <a:lnTo>
                  <a:pt x="214884" y="10033"/>
                </a:lnTo>
                <a:lnTo>
                  <a:pt x="205359" y="18288"/>
                </a:lnTo>
                <a:lnTo>
                  <a:pt x="214884" y="18288"/>
                </a:lnTo>
                <a:lnTo>
                  <a:pt x="214884" y="10033"/>
                </a:lnTo>
                <a:lnTo>
                  <a:pt x="195834" y="100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908548" y="5029200"/>
            <a:ext cx="19812" cy="211836"/>
          </a:xfrm>
          <a:custGeom>
            <a:avLst/>
            <a:gdLst/>
            <a:ahLst/>
            <a:cxnLst/>
            <a:rect l="l" t="t" r="r" b="b"/>
            <a:pathLst>
              <a:path w="19812" h="211836">
                <a:moveTo>
                  <a:pt x="9906" y="19050"/>
                </a:moveTo>
                <a:lnTo>
                  <a:pt x="0" y="9525"/>
                </a:lnTo>
                <a:lnTo>
                  <a:pt x="0" y="211836"/>
                </a:lnTo>
                <a:lnTo>
                  <a:pt x="19812" y="211836"/>
                </a:lnTo>
                <a:lnTo>
                  <a:pt x="19812" y="9525"/>
                </a:lnTo>
                <a:lnTo>
                  <a:pt x="9906" y="0"/>
                </a:lnTo>
                <a:lnTo>
                  <a:pt x="19812" y="9525"/>
                </a:lnTo>
                <a:lnTo>
                  <a:pt x="19812" y="0"/>
                </a:lnTo>
                <a:lnTo>
                  <a:pt x="9906" y="0"/>
                </a:lnTo>
                <a:lnTo>
                  <a:pt x="9906" y="190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5705856" y="5029200"/>
            <a:ext cx="211836" cy="19812"/>
          </a:xfrm>
          <a:custGeom>
            <a:avLst/>
            <a:gdLst/>
            <a:ahLst/>
            <a:cxnLst/>
            <a:rect l="l" t="t" r="r" b="b"/>
            <a:pathLst>
              <a:path w="211836" h="19812">
                <a:moveTo>
                  <a:pt x="17399" y="9906"/>
                </a:moveTo>
                <a:lnTo>
                  <a:pt x="7874" y="19812"/>
                </a:lnTo>
                <a:lnTo>
                  <a:pt x="211836" y="19812"/>
                </a:lnTo>
                <a:lnTo>
                  <a:pt x="211836" y="0"/>
                </a:lnTo>
                <a:lnTo>
                  <a:pt x="7874" y="0"/>
                </a:lnTo>
                <a:lnTo>
                  <a:pt x="0" y="9906"/>
                </a:lnTo>
                <a:lnTo>
                  <a:pt x="7874" y="0"/>
                </a:lnTo>
                <a:lnTo>
                  <a:pt x="0" y="0"/>
                </a:lnTo>
                <a:lnTo>
                  <a:pt x="0" y="9906"/>
                </a:lnTo>
                <a:lnTo>
                  <a:pt x="17399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801868" y="5241036"/>
            <a:ext cx="27432" cy="32004"/>
          </a:xfrm>
          <a:custGeom>
            <a:avLst/>
            <a:gdLst/>
            <a:ahLst/>
            <a:cxnLst/>
            <a:rect l="l" t="t" r="r" b="b"/>
            <a:pathLst>
              <a:path w="27432" h="32004">
                <a:moveTo>
                  <a:pt x="0" y="32004"/>
                </a:moveTo>
                <a:lnTo>
                  <a:pt x="0" y="0"/>
                </a:lnTo>
                <a:lnTo>
                  <a:pt x="27432" y="0"/>
                </a:lnTo>
                <a:lnTo>
                  <a:pt x="27432" y="32004"/>
                </a:lnTo>
                <a:lnTo>
                  <a:pt x="0" y="320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800344" y="5239512"/>
            <a:ext cx="30480" cy="35052"/>
          </a:xfrm>
          <a:custGeom>
            <a:avLst/>
            <a:gdLst/>
            <a:ahLst/>
            <a:cxnLst/>
            <a:rect l="l" t="t" r="r" b="b"/>
            <a:pathLst>
              <a:path w="30480" h="35052">
                <a:moveTo>
                  <a:pt x="1524" y="33528"/>
                </a:moveTo>
                <a:lnTo>
                  <a:pt x="1524" y="1524"/>
                </a:lnTo>
                <a:lnTo>
                  <a:pt x="28956" y="1524"/>
                </a:lnTo>
                <a:lnTo>
                  <a:pt x="28956" y="33528"/>
                </a:lnTo>
                <a:lnTo>
                  <a:pt x="1524" y="33528"/>
                </a:lnTo>
                <a:close/>
              </a:path>
            </a:pathLst>
          </a:custGeom>
          <a:ln w="304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634228" y="4783836"/>
            <a:ext cx="362712" cy="138684"/>
          </a:xfrm>
          <a:custGeom>
            <a:avLst/>
            <a:gdLst/>
            <a:ahLst/>
            <a:cxnLst/>
            <a:rect l="l" t="t" r="r" b="b"/>
            <a:pathLst>
              <a:path w="362712" h="138684">
                <a:moveTo>
                  <a:pt x="0" y="138684"/>
                </a:moveTo>
                <a:lnTo>
                  <a:pt x="0" y="0"/>
                </a:lnTo>
                <a:lnTo>
                  <a:pt x="362712" y="0"/>
                </a:lnTo>
                <a:lnTo>
                  <a:pt x="362712" y="138684"/>
                </a:lnTo>
                <a:lnTo>
                  <a:pt x="0" y="138684"/>
                </a:lnTo>
                <a:close/>
              </a:path>
            </a:pathLst>
          </a:custGeom>
          <a:solidFill>
            <a:srgbClr val="9A9A9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626608" y="4783836"/>
            <a:ext cx="16764" cy="147828"/>
          </a:xfrm>
          <a:custGeom>
            <a:avLst/>
            <a:gdLst/>
            <a:ahLst/>
            <a:cxnLst/>
            <a:rect l="l" t="t" r="r" b="b"/>
            <a:pathLst>
              <a:path w="16764" h="147828">
                <a:moveTo>
                  <a:pt x="7620" y="128905"/>
                </a:moveTo>
                <a:lnTo>
                  <a:pt x="16764" y="138430"/>
                </a:lnTo>
                <a:lnTo>
                  <a:pt x="16764" y="0"/>
                </a:lnTo>
                <a:lnTo>
                  <a:pt x="0" y="0"/>
                </a:lnTo>
                <a:lnTo>
                  <a:pt x="0" y="138430"/>
                </a:lnTo>
                <a:lnTo>
                  <a:pt x="7620" y="147828"/>
                </a:lnTo>
                <a:lnTo>
                  <a:pt x="0" y="138430"/>
                </a:lnTo>
                <a:lnTo>
                  <a:pt x="0" y="147828"/>
                </a:lnTo>
                <a:lnTo>
                  <a:pt x="7620" y="147828"/>
                </a:lnTo>
                <a:lnTo>
                  <a:pt x="7620" y="1289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634228" y="4913376"/>
            <a:ext cx="373380" cy="18288"/>
          </a:xfrm>
          <a:custGeom>
            <a:avLst/>
            <a:gdLst/>
            <a:ahLst/>
            <a:cxnLst/>
            <a:rect l="l" t="t" r="r" b="b"/>
            <a:pathLst>
              <a:path w="373380" h="18288">
                <a:moveTo>
                  <a:pt x="354330" y="9144"/>
                </a:moveTo>
                <a:lnTo>
                  <a:pt x="363855" y="0"/>
                </a:lnTo>
                <a:lnTo>
                  <a:pt x="0" y="0"/>
                </a:lnTo>
                <a:lnTo>
                  <a:pt x="0" y="18288"/>
                </a:lnTo>
                <a:lnTo>
                  <a:pt x="363855" y="18288"/>
                </a:lnTo>
                <a:lnTo>
                  <a:pt x="373380" y="9144"/>
                </a:lnTo>
                <a:lnTo>
                  <a:pt x="363855" y="18288"/>
                </a:lnTo>
                <a:lnTo>
                  <a:pt x="373380" y="18288"/>
                </a:lnTo>
                <a:lnTo>
                  <a:pt x="373380" y="9144"/>
                </a:lnTo>
                <a:lnTo>
                  <a:pt x="35433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987796" y="4773168"/>
            <a:ext cx="19812" cy="149352"/>
          </a:xfrm>
          <a:custGeom>
            <a:avLst/>
            <a:gdLst/>
            <a:ahLst/>
            <a:cxnLst/>
            <a:rect l="l" t="t" r="r" b="b"/>
            <a:pathLst>
              <a:path w="19812" h="149352">
                <a:moveTo>
                  <a:pt x="9906" y="19050"/>
                </a:moveTo>
                <a:lnTo>
                  <a:pt x="0" y="9525"/>
                </a:lnTo>
                <a:lnTo>
                  <a:pt x="0" y="149352"/>
                </a:lnTo>
                <a:lnTo>
                  <a:pt x="19812" y="149352"/>
                </a:lnTo>
                <a:lnTo>
                  <a:pt x="19812" y="9525"/>
                </a:lnTo>
                <a:lnTo>
                  <a:pt x="9906" y="0"/>
                </a:lnTo>
                <a:lnTo>
                  <a:pt x="19812" y="9525"/>
                </a:lnTo>
                <a:lnTo>
                  <a:pt x="19812" y="0"/>
                </a:lnTo>
                <a:lnTo>
                  <a:pt x="9906" y="0"/>
                </a:lnTo>
                <a:lnTo>
                  <a:pt x="9906" y="190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5626608" y="4773168"/>
            <a:ext cx="370332" cy="19812"/>
          </a:xfrm>
          <a:custGeom>
            <a:avLst/>
            <a:gdLst/>
            <a:ahLst/>
            <a:cxnLst/>
            <a:rect l="l" t="t" r="r" b="b"/>
            <a:pathLst>
              <a:path w="370332" h="19812">
                <a:moveTo>
                  <a:pt x="17399" y="9906"/>
                </a:moveTo>
                <a:lnTo>
                  <a:pt x="7874" y="19812"/>
                </a:lnTo>
                <a:lnTo>
                  <a:pt x="370332" y="19812"/>
                </a:lnTo>
                <a:lnTo>
                  <a:pt x="370332" y="0"/>
                </a:lnTo>
                <a:lnTo>
                  <a:pt x="7874" y="0"/>
                </a:lnTo>
                <a:lnTo>
                  <a:pt x="0" y="9906"/>
                </a:lnTo>
                <a:lnTo>
                  <a:pt x="7874" y="0"/>
                </a:lnTo>
                <a:lnTo>
                  <a:pt x="0" y="0"/>
                </a:lnTo>
                <a:lnTo>
                  <a:pt x="0" y="9906"/>
                </a:lnTo>
                <a:lnTo>
                  <a:pt x="17399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5775960" y="4223004"/>
            <a:ext cx="83820" cy="129540"/>
          </a:xfrm>
          <a:custGeom>
            <a:avLst/>
            <a:gdLst/>
            <a:ahLst/>
            <a:cxnLst/>
            <a:rect l="l" t="t" r="r" b="b"/>
            <a:pathLst>
              <a:path w="83820" h="129540">
                <a:moveTo>
                  <a:pt x="0" y="129540"/>
                </a:moveTo>
                <a:lnTo>
                  <a:pt x="0" y="0"/>
                </a:lnTo>
                <a:lnTo>
                  <a:pt x="83820" y="0"/>
                </a:lnTo>
                <a:lnTo>
                  <a:pt x="83820" y="129540"/>
                </a:lnTo>
                <a:lnTo>
                  <a:pt x="0" y="129540"/>
                </a:lnTo>
                <a:close/>
              </a:path>
            </a:pathLst>
          </a:custGeom>
          <a:solidFill>
            <a:srgbClr val="9A9A9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5765292" y="4213860"/>
            <a:ext cx="18288" cy="138684"/>
          </a:xfrm>
          <a:custGeom>
            <a:avLst/>
            <a:gdLst/>
            <a:ahLst/>
            <a:cxnLst/>
            <a:rect l="l" t="t" r="r" b="b"/>
            <a:pathLst>
              <a:path w="18288" h="138684">
                <a:moveTo>
                  <a:pt x="10033" y="0"/>
                </a:moveTo>
                <a:lnTo>
                  <a:pt x="0" y="9398"/>
                </a:lnTo>
                <a:lnTo>
                  <a:pt x="0" y="138684"/>
                </a:lnTo>
                <a:lnTo>
                  <a:pt x="18288" y="138684"/>
                </a:lnTo>
                <a:lnTo>
                  <a:pt x="18288" y="9398"/>
                </a:lnTo>
                <a:lnTo>
                  <a:pt x="10033" y="18923"/>
                </a:lnTo>
                <a:lnTo>
                  <a:pt x="10033" y="0"/>
                </a:lnTo>
                <a:lnTo>
                  <a:pt x="0" y="0"/>
                </a:lnTo>
                <a:lnTo>
                  <a:pt x="0" y="9398"/>
                </a:lnTo>
                <a:lnTo>
                  <a:pt x="100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5775960" y="4213860"/>
            <a:ext cx="92964" cy="18288"/>
          </a:xfrm>
          <a:custGeom>
            <a:avLst/>
            <a:gdLst/>
            <a:ahLst/>
            <a:cxnLst/>
            <a:rect l="l" t="t" r="r" b="b"/>
            <a:pathLst>
              <a:path w="92964" h="18288">
                <a:moveTo>
                  <a:pt x="92964" y="9144"/>
                </a:moveTo>
                <a:lnTo>
                  <a:pt x="83566" y="0"/>
                </a:lnTo>
                <a:lnTo>
                  <a:pt x="0" y="0"/>
                </a:lnTo>
                <a:lnTo>
                  <a:pt x="0" y="18288"/>
                </a:lnTo>
                <a:lnTo>
                  <a:pt x="83566" y="18288"/>
                </a:lnTo>
                <a:lnTo>
                  <a:pt x="75692" y="9144"/>
                </a:lnTo>
                <a:lnTo>
                  <a:pt x="92964" y="9144"/>
                </a:lnTo>
                <a:lnTo>
                  <a:pt x="92964" y="0"/>
                </a:lnTo>
                <a:lnTo>
                  <a:pt x="83566" y="0"/>
                </a:lnTo>
                <a:lnTo>
                  <a:pt x="92964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5852160" y="4223004"/>
            <a:ext cx="16764" cy="140208"/>
          </a:xfrm>
          <a:custGeom>
            <a:avLst/>
            <a:gdLst/>
            <a:ahLst/>
            <a:cxnLst/>
            <a:rect l="l" t="t" r="r" b="b"/>
            <a:pathLst>
              <a:path w="16764" h="140208">
                <a:moveTo>
                  <a:pt x="7620" y="140208"/>
                </a:moveTo>
                <a:lnTo>
                  <a:pt x="16764" y="130683"/>
                </a:lnTo>
                <a:lnTo>
                  <a:pt x="16764" y="0"/>
                </a:lnTo>
                <a:lnTo>
                  <a:pt x="0" y="0"/>
                </a:lnTo>
                <a:lnTo>
                  <a:pt x="0" y="130683"/>
                </a:lnTo>
                <a:lnTo>
                  <a:pt x="7620" y="122682"/>
                </a:lnTo>
                <a:lnTo>
                  <a:pt x="7620" y="140208"/>
                </a:lnTo>
                <a:lnTo>
                  <a:pt x="16764" y="140208"/>
                </a:lnTo>
                <a:lnTo>
                  <a:pt x="16764" y="130683"/>
                </a:lnTo>
                <a:lnTo>
                  <a:pt x="7620" y="1402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5765292" y="4344924"/>
            <a:ext cx="94488" cy="18288"/>
          </a:xfrm>
          <a:custGeom>
            <a:avLst/>
            <a:gdLst/>
            <a:ahLst/>
            <a:cxnLst/>
            <a:rect l="l" t="t" r="r" b="b"/>
            <a:pathLst>
              <a:path w="94488" h="18288">
                <a:moveTo>
                  <a:pt x="0" y="8255"/>
                </a:moveTo>
                <a:lnTo>
                  <a:pt x="9652" y="18288"/>
                </a:lnTo>
                <a:lnTo>
                  <a:pt x="94488" y="18288"/>
                </a:lnTo>
                <a:lnTo>
                  <a:pt x="94488" y="0"/>
                </a:lnTo>
                <a:lnTo>
                  <a:pt x="9652" y="0"/>
                </a:lnTo>
                <a:lnTo>
                  <a:pt x="17653" y="8255"/>
                </a:lnTo>
                <a:lnTo>
                  <a:pt x="0" y="8255"/>
                </a:lnTo>
                <a:lnTo>
                  <a:pt x="0" y="18288"/>
                </a:lnTo>
                <a:lnTo>
                  <a:pt x="9652" y="18288"/>
                </a:lnTo>
                <a:lnTo>
                  <a:pt x="0" y="82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5682996" y="4344924"/>
            <a:ext cx="59436" cy="438912"/>
          </a:xfrm>
          <a:custGeom>
            <a:avLst/>
            <a:gdLst/>
            <a:ahLst/>
            <a:cxnLst/>
            <a:rect l="l" t="t" r="r" b="b"/>
            <a:pathLst>
              <a:path w="59436" h="438912">
                <a:moveTo>
                  <a:pt x="49784" y="0"/>
                </a:moveTo>
                <a:lnTo>
                  <a:pt x="40132" y="8001"/>
                </a:lnTo>
                <a:lnTo>
                  <a:pt x="0" y="435737"/>
                </a:lnTo>
                <a:lnTo>
                  <a:pt x="19304" y="438912"/>
                </a:lnTo>
                <a:lnTo>
                  <a:pt x="59436" y="11176"/>
                </a:lnTo>
                <a:lnTo>
                  <a:pt x="49784" y="17526"/>
                </a:lnTo>
                <a:lnTo>
                  <a:pt x="49784" y="0"/>
                </a:lnTo>
                <a:lnTo>
                  <a:pt x="40132" y="0"/>
                </a:lnTo>
                <a:lnTo>
                  <a:pt x="40132" y="8001"/>
                </a:lnTo>
                <a:lnTo>
                  <a:pt x="497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5731764" y="4344924"/>
            <a:ext cx="176784" cy="18288"/>
          </a:xfrm>
          <a:custGeom>
            <a:avLst/>
            <a:gdLst/>
            <a:ahLst/>
            <a:cxnLst/>
            <a:rect l="l" t="t" r="r" b="b"/>
            <a:pathLst>
              <a:path w="176784" h="18288">
                <a:moveTo>
                  <a:pt x="176784" y="8255"/>
                </a:moveTo>
                <a:lnTo>
                  <a:pt x="167259" y="0"/>
                </a:lnTo>
                <a:lnTo>
                  <a:pt x="0" y="0"/>
                </a:lnTo>
                <a:lnTo>
                  <a:pt x="0" y="18288"/>
                </a:lnTo>
                <a:lnTo>
                  <a:pt x="167259" y="18288"/>
                </a:lnTo>
                <a:lnTo>
                  <a:pt x="159258" y="11684"/>
                </a:lnTo>
                <a:lnTo>
                  <a:pt x="176784" y="8255"/>
                </a:lnTo>
                <a:lnTo>
                  <a:pt x="176784" y="0"/>
                </a:lnTo>
                <a:lnTo>
                  <a:pt x="167259" y="0"/>
                </a:lnTo>
                <a:lnTo>
                  <a:pt x="176784" y="82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5891784" y="4352544"/>
            <a:ext cx="59436" cy="440436"/>
          </a:xfrm>
          <a:custGeom>
            <a:avLst/>
            <a:gdLst/>
            <a:ahLst/>
            <a:cxnLst/>
            <a:rect l="l" t="t" r="r" b="b"/>
            <a:pathLst>
              <a:path w="59436" h="440436">
                <a:moveTo>
                  <a:pt x="46863" y="440436"/>
                </a:moveTo>
                <a:lnTo>
                  <a:pt x="56261" y="427736"/>
                </a:lnTo>
                <a:lnTo>
                  <a:pt x="17145" y="0"/>
                </a:lnTo>
                <a:lnTo>
                  <a:pt x="0" y="3175"/>
                </a:lnTo>
                <a:lnTo>
                  <a:pt x="40640" y="430911"/>
                </a:lnTo>
                <a:lnTo>
                  <a:pt x="46863" y="421386"/>
                </a:lnTo>
                <a:lnTo>
                  <a:pt x="46863" y="440436"/>
                </a:lnTo>
                <a:lnTo>
                  <a:pt x="59436" y="440436"/>
                </a:lnTo>
                <a:lnTo>
                  <a:pt x="56261" y="427736"/>
                </a:lnTo>
                <a:lnTo>
                  <a:pt x="46863" y="4404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5679948" y="4773168"/>
            <a:ext cx="259080" cy="19812"/>
          </a:xfrm>
          <a:custGeom>
            <a:avLst/>
            <a:gdLst/>
            <a:ahLst/>
            <a:cxnLst/>
            <a:rect l="l" t="t" r="r" b="b"/>
            <a:pathLst>
              <a:path w="259080" h="19812">
                <a:moveTo>
                  <a:pt x="3175" y="6604"/>
                </a:moveTo>
                <a:lnTo>
                  <a:pt x="12700" y="19812"/>
                </a:lnTo>
                <a:lnTo>
                  <a:pt x="259080" y="19812"/>
                </a:lnTo>
                <a:lnTo>
                  <a:pt x="259080" y="0"/>
                </a:lnTo>
                <a:lnTo>
                  <a:pt x="12700" y="0"/>
                </a:lnTo>
                <a:lnTo>
                  <a:pt x="22225" y="9906"/>
                </a:lnTo>
                <a:lnTo>
                  <a:pt x="3175" y="6604"/>
                </a:lnTo>
                <a:lnTo>
                  <a:pt x="0" y="19812"/>
                </a:lnTo>
                <a:lnTo>
                  <a:pt x="12700" y="19812"/>
                </a:lnTo>
                <a:lnTo>
                  <a:pt x="3175" y="66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801868" y="5241036"/>
            <a:ext cx="112776" cy="102108"/>
          </a:xfrm>
          <a:custGeom>
            <a:avLst/>
            <a:gdLst/>
            <a:ahLst/>
            <a:cxnLst/>
            <a:rect l="l" t="t" r="r" b="b"/>
            <a:pathLst>
              <a:path w="112776" h="102108">
                <a:moveTo>
                  <a:pt x="0" y="102108"/>
                </a:moveTo>
                <a:lnTo>
                  <a:pt x="23876" y="102108"/>
                </a:lnTo>
                <a:lnTo>
                  <a:pt x="46101" y="102108"/>
                </a:lnTo>
                <a:lnTo>
                  <a:pt x="66675" y="98933"/>
                </a:lnTo>
                <a:lnTo>
                  <a:pt x="85725" y="92710"/>
                </a:lnTo>
                <a:lnTo>
                  <a:pt x="96901" y="78486"/>
                </a:lnTo>
                <a:lnTo>
                  <a:pt x="106426" y="56515"/>
                </a:lnTo>
                <a:lnTo>
                  <a:pt x="109601" y="33020"/>
                </a:lnTo>
                <a:lnTo>
                  <a:pt x="112776" y="0"/>
                </a:lnTo>
                <a:lnTo>
                  <a:pt x="76200" y="0"/>
                </a:lnTo>
                <a:lnTo>
                  <a:pt x="76200" y="29845"/>
                </a:lnTo>
                <a:lnTo>
                  <a:pt x="73025" y="47117"/>
                </a:lnTo>
                <a:lnTo>
                  <a:pt x="66675" y="56515"/>
                </a:lnTo>
                <a:lnTo>
                  <a:pt x="63500" y="62865"/>
                </a:lnTo>
                <a:lnTo>
                  <a:pt x="57150" y="66040"/>
                </a:lnTo>
                <a:lnTo>
                  <a:pt x="46101" y="66040"/>
                </a:lnTo>
                <a:lnTo>
                  <a:pt x="23876" y="66040"/>
                </a:lnTo>
                <a:lnTo>
                  <a:pt x="0" y="66040"/>
                </a:lnTo>
                <a:lnTo>
                  <a:pt x="0" y="1021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5699760" y="4703064"/>
            <a:ext cx="233172" cy="19812"/>
          </a:xfrm>
          <a:custGeom>
            <a:avLst/>
            <a:gdLst/>
            <a:ahLst/>
            <a:cxnLst/>
            <a:rect l="l" t="t" r="r" b="b"/>
            <a:pathLst>
              <a:path w="233172" h="19812">
                <a:moveTo>
                  <a:pt x="233172" y="9906"/>
                </a:moveTo>
                <a:lnTo>
                  <a:pt x="233172" y="0"/>
                </a:lnTo>
                <a:lnTo>
                  <a:pt x="0" y="0"/>
                </a:lnTo>
                <a:lnTo>
                  <a:pt x="0" y="19812"/>
                </a:lnTo>
                <a:lnTo>
                  <a:pt x="233172" y="19812"/>
                </a:lnTo>
                <a:lnTo>
                  <a:pt x="233172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5707380" y="4657344"/>
            <a:ext cx="220980" cy="19812"/>
          </a:xfrm>
          <a:custGeom>
            <a:avLst/>
            <a:gdLst/>
            <a:ahLst/>
            <a:cxnLst/>
            <a:rect l="l" t="t" r="r" b="b"/>
            <a:pathLst>
              <a:path w="220980" h="19812">
                <a:moveTo>
                  <a:pt x="220980" y="9906"/>
                </a:moveTo>
                <a:lnTo>
                  <a:pt x="220980" y="0"/>
                </a:lnTo>
                <a:lnTo>
                  <a:pt x="0" y="0"/>
                </a:lnTo>
                <a:lnTo>
                  <a:pt x="0" y="19812"/>
                </a:lnTo>
                <a:lnTo>
                  <a:pt x="220980" y="19812"/>
                </a:lnTo>
                <a:lnTo>
                  <a:pt x="220980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5713476" y="4617720"/>
            <a:ext cx="204216" cy="19812"/>
          </a:xfrm>
          <a:custGeom>
            <a:avLst/>
            <a:gdLst/>
            <a:ahLst/>
            <a:cxnLst/>
            <a:rect l="l" t="t" r="r" b="b"/>
            <a:pathLst>
              <a:path w="204216" h="19812">
                <a:moveTo>
                  <a:pt x="204216" y="9906"/>
                </a:moveTo>
                <a:lnTo>
                  <a:pt x="204216" y="0"/>
                </a:lnTo>
                <a:lnTo>
                  <a:pt x="0" y="0"/>
                </a:lnTo>
                <a:lnTo>
                  <a:pt x="0" y="19812"/>
                </a:lnTo>
                <a:lnTo>
                  <a:pt x="204216" y="19812"/>
                </a:lnTo>
                <a:lnTo>
                  <a:pt x="204216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5728716" y="4387596"/>
            <a:ext cx="176784" cy="18288"/>
          </a:xfrm>
          <a:custGeom>
            <a:avLst/>
            <a:gdLst/>
            <a:ahLst/>
            <a:cxnLst/>
            <a:rect l="l" t="t" r="r" b="b"/>
            <a:pathLst>
              <a:path w="176784" h="18288">
                <a:moveTo>
                  <a:pt x="176784" y="8255"/>
                </a:moveTo>
                <a:lnTo>
                  <a:pt x="176784" y="0"/>
                </a:lnTo>
                <a:lnTo>
                  <a:pt x="0" y="0"/>
                </a:lnTo>
                <a:lnTo>
                  <a:pt x="0" y="18288"/>
                </a:lnTo>
                <a:lnTo>
                  <a:pt x="176784" y="18288"/>
                </a:lnTo>
                <a:lnTo>
                  <a:pt x="176784" y="82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393192" y="1411224"/>
            <a:ext cx="38100" cy="359664"/>
          </a:xfrm>
          <a:custGeom>
            <a:avLst/>
            <a:gdLst/>
            <a:ahLst/>
            <a:cxnLst/>
            <a:rect l="l" t="t" r="r" b="b"/>
            <a:pathLst>
              <a:path w="38100" h="359664">
                <a:moveTo>
                  <a:pt x="19050" y="19050"/>
                </a:moveTo>
                <a:lnTo>
                  <a:pt x="19050" y="340614"/>
                </a:lnTo>
              </a:path>
            </a:pathLst>
          </a:custGeom>
          <a:ln w="38100">
            <a:solidFill>
              <a:srgbClr val="0F6FC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315468" y="1463040"/>
            <a:ext cx="38100" cy="256032"/>
          </a:xfrm>
          <a:custGeom>
            <a:avLst/>
            <a:gdLst/>
            <a:ahLst/>
            <a:cxnLst/>
            <a:rect l="l" t="t" r="r" b="b"/>
            <a:pathLst>
              <a:path w="38100" h="256032">
                <a:moveTo>
                  <a:pt x="19050" y="19050"/>
                </a:moveTo>
                <a:lnTo>
                  <a:pt x="19050" y="236982"/>
                </a:lnTo>
              </a:path>
            </a:pathLst>
          </a:custGeom>
          <a:ln w="38100">
            <a:solidFill>
              <a:srgbClr val="0F6FC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37743" y="1508760"/>
            <a:ext cx="38100" cy="164592"/>
          </a:xfrm>
          <a:custGeom>
            <a:avLst/>
            <a:gdLst/>
            <a:ahLst/>
            <a:cxnLst/>
            <a:rect l="l" t="t" r="r" b="b"/>
            <a:pathLst>
              <a:path w="38100" h="164592">
                <a:moveTo>
                  <a:pt x="19050" y="19050"/>
                </a:moveTo>
                <a:lnTo>
                  <a:pt x="19050" y="145542"/>
                </a:lnTo>
              </a:path>
            </a:pathLst>
          </a:custGeom>
          <a:ln w="38100">
            <a:solidFill>
              <a:srgbClr val="0F6FC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396240" y="1572768"/>
            <a:ext cx="801624" cy="38100"/>
          </a:xfrm>
          <a:custGeom>
            <a:avLst/>
            <a:gdLst/>
            <a:ahLst/>
            <a:cxnLst/>
            <a:rect l="l" t="t" r="r" b="b"/>
            <a:pathLst>
              <a:path w="801624" h="38100">
                <a:moveTo>
                  <a:pt x="19050" y="19050"/>
                </a:moveTo>
                <a:lnTo>
                  <a:pt x="782574" y="19050"/>
                </a:lnTo>
              </a:path>
            </a:pathLst>
          </a:custGeom>
          <a:ln w="38100">
            <a:solidFill>
              <a:srgbClr val="0F6FC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text 1"/>
          <p:cNvSpPr txBox="1"/>
          <p:nvPr/>
        </p:nvSpPr>
        <p:spPr>
          <a:xfrm>
            <a:off x="4050538" y="882904"/>
            <a:ext cx="838962" cy="17007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b="1" spc="10" dirty="0">
                <a:solidFill>
                  <a:srgbClr val="009DD9"/>
                </a:solidFill>
                <a:latin typeface="Arial"/>
                <a:cs typeface="Arial"/>
              </a:rPr>
              <a:t>Condenser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2" name="object 202"/>
          <p:cNvSpPr/>
          <p:nvPr/>
        </p:nvSpPr>
        <p:spPr>
          <a:xfrm>
            <a:off x="4184269" y="1055751"/>
            <a:ext cx="150368" cy="313563"/>
          </a:xfrm>
          <a:custGeom>
            <a:avLst/>
            <a:gdLst/>
            <a:ahLst/>
            <a:cxnLst/>
            <a:rect l="l" t="t" r="r" b="b"/>
            <a:pathLst>
              <a:path w="150368" h="313563">
                <a:moveTo>
                  <a:pt x="123698" y="0"/>
                </a:moveTo>
                <a:lnTo>
                  <a:pt x="20955" y="241300"/>
                </a:lnTo>
                <a:lnTo>
                  <a:pt x="47625" y="252603"/>
                </a:lnTo>
                <a:lnTo>
                  <a:pt x="150368" y="11430"/>
                </a:lnTo>
                <a:close/>
                <a:moveTo>
                  <a:pt x="0" y="216662"/>
                </a:moveTo>
                <a:lnTo>
                  <a:pt x="5969" y="313563"/>
                </a:lnTo>
                <a:lnTo>
                  <a:pt x="80010" y="250698"/>
                </a:lnTo>
                <a:close/>
              </a:path>
            </a:pathLst>
          </a:custGeom>
          <a:solidFill>
            <a:srgbClr val="009D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2721864" y="347472"/>
            <a:ext cx="4465320" cy="2218944"/>
          </a:xfrm>
          <a:custGeom>
            <a:avLst/>
            <a:gdLst/>
            <a:ahLst/>
            <a:cxnLst/>
            <a:rect l="l" t="t" r="r" b="b"/>
            <a:pathLst>
              <a:path w="4465320" h="2218944">
                <a:moveTo>
                  <a:pt x="28956" y="2189988"/>
                </a:moveTo>
                <a:lnTo>
                  <a:pt x="28956" y="32131"/>
                </a:lnTo>
                <a:lnTo>
                  <a:pt x="4433189" y="28956"/>
                </a:lnTo>
                <a:lnTo>
                  <a:pt x="4436364" y="1169035"/>
                </a:lnTo>
              </a:path>
            </a:pathLst>
          </a:custGeom>
          <a:ln w="57912">
            <a:solidFill>
              <a:srgbClr val="FFCC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text 1"/>
          <p:cNvSpPr txBox="1"/>
          <p:nvPr/>
        </p:nvSpPr>
        <p:spPr>
          <a:xfrm>
            <a:off x="1556004" y="1619504"/>
            <a:ext cx="848733" cy="35302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72212">
              <a:lnSpc>
                <a:spcPct val="100000"/>
              </a:lnSpc>
            </a:pPr>
            <a:r>
              <a:rPr sz="1200" b="1" spc="10" dirty="0">
                <a:solidFill>
                  <a:srgbClr val="FF3300"/>
                </a:solidFill>
                <a:latin typeface="Arial"/>
                <a:cs typeface="Arial"/>
              </a:rPr>
              <a:t>Power</a:t>
            </a:r>
            <a:endParaRPr sz="12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200" b="1" spc="10" dirty="0">
                <a:solidFill>
                  <a:srgbClr val="FF3300"/>
                </a:solidFill>
                <a:latin typeface="Arial"/>
                <a:cs typeface="Arial"/>
              </a:rPr>
              <a:t>Generation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8" name="text 1"/>
          <p:cNvSpPr txBox="1"/>
          <p:nvPr/>
        </p:nvSpPr>
        <p:spPr>
          <a:xfrm>
            <a:off x="4057142" y="519176"/>
            <a:ext cx="1312925" cy="17007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b="1" spc="10" dirty="0">
                <a:solidFill>
                  <a:srgbClr val="FF3300"/>
                </a:solidFill>
                <a:latin typeface="Arial"/>
                <a:cs typeface="Arial"/>
              </a:rPr>
              <a:t>Spark Generation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9" name="text 1"/>
          <p:cNvSpPr txBox="1"/>
          <p:nvPr/>
        </p:nvSpPr>
        <p:spPr>
          <a:xfrm>
            <a:off x="616915" y="282378"/>
            <a:ext cx="1341606" cy="2265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b="1" spc="10" dirty="0">
                <a:solidFill>
                  <a:srgbClr val="009DD9"/>
                </a:solidFill>
                <a:latin typeface="Arial"/>
                <a:cs typeface="Arial"/>
              </a:rPr>
              <a:t>Magneto Unit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0" name="text 1"/>
          <p:cNvSpPr txBox="1"/>
          <p:nvPr/>
        </p:nvSpPr>
        <p:spPr>
          <a:xfrm>
            <a:off x="7358506" y="246126"/>
            <a:ext cx="785774" cy="17007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b="1" spc="10" dirty="0">
                <a:solidFill>
                  <a:srgbClr val="009DD9"/>
                </a:solidFill>
                <a:latin typeface="Arial"/>
                <a:cs typeface="Arial"/>
              </a:rPr>
              <a:t>Rotor Arm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4" name="object 204"/>
          <p:cNvSpPr/>
          <p:nvPr/>
        </p:nvSpPr>
        <p:spPr>
          <a:xfrm>
            <a:off x="7307199" y="422148"/>
            <a:ext cx="179832" cy="630174"/>
          </a:xfrm>
          <a:custGeom>
            <a:avLst/>
            <a:gdLst/>
            <a:ahLst/>
            <a:cxnLst/>
            <a:rect l="l" t="t" r="r" b="b"/>
            <a:pathLst>
              <a:path w="179832" h="630174">
                <a:moveTo>
                  <a:pt x="142494" y="0"/>
                </a:moveTo>
                <a:lnTo>
                  <a:pt x="33528" y="533019"/>
                </a:lnTo>
                <a:lnTo>
                  <a:pt x="70866" y="540639"/>
                </a:lnTo>
                <a:lnTo>
                  <a:pt x="179832" y="7620"/>
                </a:lnTo>
                <a:close/>
                <a:moveTo>
                  <a:pt x="0" y="506730"/>
                </a:moveTo>
                <a:lnTo>
                  <a:pt x="33147" y="630174"/>
                </a:lnTo>
                <a:lnTo>
                  <a:pt x="112014" y="529590"/>
                </a:lnTo>
                <a:close/>
              </a:path>
            </a:pathLst>
          </a:custGeom>
          <a:solidFill>
            <a:srgbClr val="009D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15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034796"/>
          </a:xfrm>
          <a:prstGeom prst="rect">
            <a:avLst/>
          </a:prstGeom>
        </p:spPr>
      </p:pic>
      <p:pic>
        <p:nvPicPr>
          <p:cNvPr id="116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1500" y="0"/>
            <a:ext cx="4762500" cy="630936"/>
          </a:xfrm>
          <a:prstGeom prst="rect">
            <a:avLst/>
          </a:prstGeom>
        </p:spPr>
      </p:pic>
      <p:pic>
        <p:nvPicPr>
          <p:cNvPr id="117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24823" cy="1020572"/>
          </a:xfrm>
          <a:prstGeom prst="rect">
            <a:avLst/>
          </a:prstGeom>
        </p:spPr>
      </p:pic>
      <p:pic>
        <p:nvPicPr>
          <p:cNvPr id="118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2324"/>
            <a:ext cx="9144000" cy="901827"/>
          </a:xfrm>
          <a:prstGeom prst="rect">
            <a:avLst/>
          </a:prstGeom>
        </p:spPr>
      </p:pic>
      <p:pic>
        <p:nvPicPr>
          <p:cNvPr id="119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5190" y="1127810"/>
            <a:ext cx="3411986" cy="2316958"/>
          </a:xfrm>
          <a:prstGeom prst="rect">
            <a:avLst/>
          </a:prstGeom>
        </p:spPr>
      </p:pic>
      <p:pic>
        <p:nvPicPr>
          <p:cNvPr id="120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1832" y="352043"/>
            <a:ext cx="3208020" cy="4629912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2851150" y="6221683"/>
            <a:ext cx="3506942" cy="25545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740" b="1" spc="10" dirty="0">
                <a:solidFill>
                  <a:srgbClr val="009DD9"/>
                </a:solidFill>
                <a:latin typeface="Arial"/>
                <a:cs typeface="Arial"/>
              </a:rPr>
              <a:t>IGNITION SYSTEM –  Distributor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121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01817" y="4207785"/>
            <a:ext cx="1768114" cy="1587972"/>
          </a:xfrm>
          <a:prstGeom prst="rect">
            <a:avLst/>
          </a:prstGeom>
        </p:spPr>
      </p:pic>
      <p:sp>
        <p:nvSpPr>
          <p:cNvPr id="3" name="text 1"/>
          <p:cNvSpPr txBox="1"/>
          <p:nvPr/>
        </p:nvSpPr>
        <p:spPr>
          <a:xfrm>
            <a:off x="522427" y="434515"/>
            <a:ext cx="961793" cy="41235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317296">
              <a:lnSpc>
                <a:spcPct val="100000"/>
              </a:lnSpc>
            </a:pPr>
            <a:r>
              <a:rPr sz="1400" b="1" spc="10" dirty="0">
                <a:solidFill>
                  <a:srgbClr val="FF3300"/>
                </a:solidFill>
                <a:latin typeface="Arial"/>
                <a:cs typeface="Arial"/>
              </a:rPr>
              <a:t>Typical</a:t>
            </a:r>
            <a:endParaRPr sz="14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3300"/>
                </a:solidFill>
                <a:latin typeface="Arial"/>
                <a:cs typeface="Arial"/>
              </a:rPr>
              <a:t>Distributor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4663186" y="4375579"/>
            <a:ext cx="989252" cy="41235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solidFill>
                  <a:srgbClr val="FF3300"/>
                </a:solidFill>
                <a:latin typeface="Arial"/>
                <a:cs typeface="Arial"/>
              </a:rPr>
              <a:t>Centrifugal</a:t>
            </a:r>
            <a:endParaRPr sz="1300">
              <a:latin typeface="Arial"/>
              <a:cs typeface="Arial"/>
            </a:endParaRPr>
          </a:p>
          <a:p>
            <a:pPr marL="102108">
              <a:lnSpc>
                <a:spcPct val="100000"/>
              </a:lnSpc>
            </a:pPr>
            <a:r>
              <a:rPr sz="1400" b="1" spc="10" dirty="0">
                <a:solidFill>
                  <a:srgbClr val="FF3300"/>
                </a:solidFill>
                <a:latin typeface="Arial"/>
                <a:cs typeface="Arial"/>
              </a:rPr>
              <a:t>Advance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5" name="object 205"/>
          <p:cNvSpPr/>
          <p:nvPr/>
        </p:nvSpPr>
        <p:spPr>
          <a:xfrm>
            <a:off x="6195822" y="1048131"/>
            <a:ext cx="561975" cy="912495"/>
          </a:xfrm>
          <a:custGeom>
            <a:avLst/>
            <a:gdLst/>
            <a:ahLst/>
            <a:cxnLst/>
            <a:rect l="l" t="t" r="r" b="b"/>
            <a:pathLst>
              <a:path w="561975" h="912495">
                <a:moveTo>
                  <a:pt x="561975" y="11430"/>
                </a:moveTo>
                <a:lnTo>
                  <a:pt x="276479" y="670941"/>
                </a:lnTo>
                <a:cubicBezTo>
                  <a:pt x="275717" y="672719"/>
                  <a:pt x="274574" y="674370"/>
                  <a:pt x="273177" y="675767"/>
                </a:cubicBezTo>
                <a:lnTo>
                  <a:pt x="62611" y="873506"/>
                </a:lnTo>
                <a:lnTo>
                  <a:pt x="42799" y="852424"/>
                </a:lnTo>
                <a:lnTo>
                  <a:pt x="253365" y="654685"/>
                </a:lnTo>
                <a:lnTo>
                  <a:pt x="249936" y="659384"/>
                </a:lnTo>
                <a:lnTo>
                  <a:pt x="535305" y="0"/>
                </a:lnTo>
                <a:close/>
                <a:moveTo>
                  <a:pt x="93091" y="884682"/>
                </a:moveTo>
                <a:lnTo>
                  <a:pt x="0" y="912495"/>
                </a:lnTo>
                <a:lnTo>
                  <a:pt x="33528" y="821309"/>
                </a:lnTo>
                <a:close/>
              </a:path>
            </a:pathLst>
          </a:custGeom>
          <a:solidFill>
            <a:srgbClr val="009D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ext 1"/>
          <p:cNvSpPr txBox="1"/>
          <p:nvPr/>
        </p:nvSpPr>
        <p:spPr>
          <a:xfrm>
            <a:off x="6335522" y="860552"/>
            <a:ext cx="840637" cy="17007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b="1" spc="10" dirty="0">
                <a:solidFill>
                  <a:srgbClr val="009DD9"/>
                </a:solidFill>
                <a:latin typeface="Arial"/>
                <a:cs typeface="Arial"/>
              </a:rPr>
              <a:t>Diaphragm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8114030" y="844804"/>
            <a:ext cx="816253" cy="35295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29" b="1" spc="10" dirty="0">
                <a:solidFill>
                  <a:srgbClr val="009DD9"/>
                </a:solidFill>
                <a:latin typeface="Arial"/>
                <a:cs typeface="Arial"/>
              </a:rPr>
              <a:t>Adjustable</a:t>
            </a:r>
            <a:endParaRPr sz="900">
              <a:latin typeface="Arial"/>
              <a:cs typeface="Arial"/>
            </a:endParaRPr>
          </a:p>
          <a:p>
            <a:pPr marL="204215">
              <a:lnSpc>
                <a:spcPct val="100000"/>
              </a:lnSpc>
            </a:pPr>
            <a:r>
              <a:rPr sz="1200" b="1" spc="10" dirty="0">
                <a:solidFill>
                  <a:srgbClr val="009DD9"/>
                </a:solidFill>
                <a:latin typeface="Arial"/>
                <a:cs typeface="Arial"/>
              </a:rPr>
              <a:t>Plate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6" name="object 206"/>
          <p:cNvSpPr/>
          <p:nvPr/>
        </p:nvSpPr>
        <p:spPr>
          <a:xfrm>
            <a:off x="7843266" y="1088898"/>
            <a:ext cx="424307" cy="390144"/>
          </a:xfrm>
          <a:custGeom>
            <a:avLst/>
            <a:gdLst/>
            <a:ahLst/>
            <a:cxnLst/>
            <a:rect l="l" t="t" r="r" b="b"/>
            <a:pathLst>
              <a:path w="424307" h="390144">
                <a:moveTo>
                  <a:pt x="404749" y="0"/>
                </a:moveTo>
                <a:lnTo>
                  <a:pt x="43561" y="330581"/>
                </a:lnTo>
                <a:lnTo>
                  <a:pt x="63119" y="351917"/>
                </a:lnTo>
                <a:lnTo>
                  <a:pt x="424307" y="21336"/>
                </a:lnTo>
                <a:close/>
                <a:moveTo>
                  <a:pt x="34798" y="299466"/>
                </a:moveTo>
                <a:lnTo>
                  <a:pt x="0" y="390144"/>
                </a:lnTo>
                <a:lnTo>
                  <a:pt x="93345" y="363474"/>
                </a:lnTo>
                <a:close/>
              </a:path>
            </a:pathLst>
          </a:custGeom>
          <a:solidFill>
            <a:srgbClr val="009D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text 1"/>
          <p:cNvSpPr txBox="1"/>
          <p:nvPr/>
        </p:nvSpPr>
        <p:spPr>
          <a:xfrm>
            <a:off x="7363079" y="3085337"/>
            <a:ext cx="666141" cy="14746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40" b="1" spc="10" dirty="0">
                <a:solidFill>
                  <a:srgbClr val="009DD9"/>
                </a:solidFill>
                <a:latin typeface="Arial"/>
                <a:cs typeface="Arial"/>
              </a:rPr>
              <a:t>‘Points’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7" name="object 207"/>
          <p:cNvSpPr/>
          <p:nvPr/>
        </p:nvSpPr>
        <p:spPr>
          <a:xfrm>
            <a:off x="7661910" y="2323338"/>
            <a:ext cx="271018" cy="729996"/>
          </a:xfrm>
          <a:custGeom>
            <a:avLst/>
            <a:gdLst/>
            <a:ahLst/>
            <a:cxnLst/>
            <a:rect l="l" t="t" r="r" b="b"/>
            <a:pathLst>
              <a:path w="271018" h="729996">
                <a:moveTo>
                  <a:pt x="27432" y="729996"/>
                </a:moveTo>
                <a:lnTo>
                  <a:pt x="248158" y="73279"/>
                </a:lnTo>
                <a:lnTo>
                  <a:pt x="220726" y="64008"/>
                </a:lnTo>
                <a:lnTo>
                  <a:pt x="0" y="720852"/>
                </a:lnTo>
                <a:close/>
                <a:moveTo>
                  <a:pt x="271018" y="96139"/>
                </a:moveTo>
                <a:lnTo>
                  <a:pt x="257556" y="0"/>
                </a:lnTo>
                <a:lnTo>
                  <a:pt x="188721" y="68453"/>
                </a:lnTo>
                <a:close/>
              </a:path>
            </a:pathLst>
          </a:custGeom>
          <a:solidFill>
            <a:srgbClr val="009D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text 1"/>
          <p:cNvSpPr txBox="1"/>
          <p:nvPr/>
        </p:nvSpPr>
        <p:spPr>
          <a:xfrm>
            <a:off x="6584315" y="3409315"/>
            <a:ext cx="372618" cy="17007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b="1" spc="10" dirty="0">
                <a:solidFill>
                  <a:srgbClr val="009DD9"/>
                </a:solidFill>
                <a:latin typeface="Arial"/>
                <a:cs typeface="Arial"/>
              </a:rPr>
              <a:t>Cam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8" name="object 208"/>
          <p:cNvSpPr/>
          <p:nvPr/>
        </p:nvSpPr>
        <p:spPr>
          <a:xfrm>
            <a:off x="6800215" y="2065782"/>
            <a:ext cx="733678" cy="1354074"/>
          </a:xfrm>
          <a:custGeom>
            <a:avLst/>
            <a:gdLst/>
            <a:ahLst/>
            <a:cxnLst/>
            <a:rect l="l" t="t" r="r" b="b"/>
            <a:pathLst>
              <a:path w="733678" h="1354074">
                <a:moveTo>
                  <a:pt x="25527" y="1354074"/>
                </a:moveTo>
                <a:lnTo>
                  <a:pt x="712342" y="70612"/>
                </a:lnTo>
                <a:lnTo>
                  <a:pt x="686816" y="57023"/>
                </a:lnTo>
                <a:lnTo>
                  <a:pt x="0" y="1340358"/>
                </a:lnTo>
                <a:close/>
                <a:moveTo>
                  <a:pt x="731012" y="97028"/>
                </a:moveTo>
                <a:lnTo>
                  <a:pt x="733678" y="0"/>
                </a:lnTo>
                <a:lnTo>
                  <a:pt x="654431" y="56134"/>
                </a:lnTo>
                <a:close/>
              </a:path>
            </a:pathLst>
          </a:custGeom>
          <a:solidFill>
            <a:srgbClr val="009D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text 1"/>
          <p:cNvSpPr txBox="1"/>
          <p:nvPr/>
        </p:nvSpPr>
        <p:spPr>
          <a:xfrm>
            <a:off x="824484" y="1486408"/>
            <a:ext cx="330250" cy="17007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b="1" spc="10" dirty="0">
                <a:solidFill>
                  <a:srgbClr val="009DD9"/>
                </a:solidFill>
                <a:latin typeface="Arial"/>
                <a:cs typeface="Arial"/>
              </a:rPr>
              <a:t>Cap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9" name="object 209"/>
          <p:cNvSpPr/>
          <p:nvPr/>
        </p:nvSpPr>
        <p:spPr>
          <a:xfrm>
            <a:off x="1167498" y="1578991"/>
            <a:ext cx="485279" cy="117475"/>
          </a:xfrm>
          <a:custGeom>
            <a:avLst/>
            <a:gdLst/>
            <a:ahLst/>
            <a:cxnLst/>
            <a:rect l="l" t="t" r="r" b="b"/>
            <a:pathLst>
              <a:path w="485279" h="117475">
                <a:moveTo>
                  <a:pt x="4343" y="0"/>
                </a:moveTo>
                <a:lnTo>
                  <a:pt x="415811" y="62357"/>
                </a:lnTo>
                <a:lnTo>
                  <a:pt x="411493" y="90932"/>
                </a:lnTo>
                <a:lnTo>
                  <a:pt x="0" y="28702"/>
                </a:lnTo>
                <a:close/>
                <a:moveTo>
                  <a:pt x="405905" y="31496"/>
                </a:moveTo>
                <a:lnTo>
                  <a:pt x="485280" y="87503"/>
                </a:lnTo>
                <a:lnTo>
                  <a:pt x="392951" y="117475"/>
                </a:lnTo>
                <a:close/>
              </a:path>
            </a:pathLst>
          </a:custGeom>
          <a:solidFill>
            <a:srgbClr val="009D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text 1"/>
          <p:cNvSpPr txBox="1"/>
          <p:nvPr/>
        </p:nvSpPr>
        <p:spPr>
          <a:xfrm>
            <a:off x="735787" y="3278886"/>
            <a:ext cx="422909" cy="17007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b="1" spc="10" dirty="0">
                <a:solidFill>
                  <a:srgbClr val="009DD9"/>
                </a:solidFill>
                <a:latin typeface="Arial"/>
                <a:cs typeface="Arial"/>
              </a:rPr>
              <a:t>Body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0" name="object 210"/>
          <p:cNvSpPr/>
          <p:nvPr/>
        </p:nvSpPr>
        <p:spPr>
          <a:xfrm>
            <a:off x="1150099" y="3164586"/>
            <a:ext cx="456958" cy="217423"/>
          </a:xfrm>
          <a:custGeom>
            <a:avLst/>
            <a:gdLst/>
            <a:ahLst/>
            <a:cxnLst/>
            <a:rect l="l" t="t" r="r" b="b"/>
            <a:pathLst>
              <a:path w="456958" h="217423">
                <a:moveTo>
                  <a:pt x="11709" y="217423"/>
                </a:moveTo>
                <a:lnTo>
                  <a:pt x="396634" y="47117"/>
                </a:lnTo>
                <a:lnTo>
                  <a:pt x="384950" y="20573"/>
                </a:lnTo>
                <a:lnTo>
                  <a:pt x="0" y="191008"/>
                </a:lnTo>
                <a:close/>
                <a:moveTo>
                  <a:pt x="395110" y="79502"/>
                </a:moveTo>
                <a:lnTo>
                  <a:pt x="456959" y="4572"/>
                </a:lnTo>
                <a:lnTo>
                  <a:pt x="359931" y="0"/>
                </a:lnTo>
                <a:close/>
              </a:path>
            </a:pathLst>
          </a:custGeom>
          <a:solidFill>
            <a:srgbClr val="009D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text 1"/>
          <p:cNvSpPr txBox="1"/>
          <p:nvPr/>
        </p:nvSpPr>
        <p:spPr>
          <a:xfrm>
            <a:off x="951890" y="5065268"/>
            <a:ext cx="423976" cy="35295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9143">
              <a:lnSpc>
                <a:spcPct val="100000"/>
              </a:lnSpc>
            </a:pPr>
            <a:r>
              <a:rPr sz="1200" b="1" spc="10" dirty="0">
                <a:solidFill>
                  <a:srgbClr val="009DD9"/>
                </a:solidFill>
                <a:latin typeface="Arial"/>
                <a:cs typeface="Arial"/>
              </a:rPr>
              <a:t>Input</a:t>
            </a:r>
            <a:endParaRPr sz="12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200" b="1" spc="10" dirty="0">
                <a:solidFill>
                  <a:srgbClr val="009DD9"/>
                </a:solidFill>
                <a:latin typeface="Arial"/>
                <a:cs typeface="Arial"/>
              </a:rPr>
              <a:t>Shaft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1" name="object 211"/>
          <p:cNvSpPr/>
          <p:nvPr/>
        </p:nvSpPr>
        <p:spPr>
          <a:xfrm>
            <a:off x="1428750" y="4909820"/>
            <a:ext cx="751332" cy="361823"/>
          </a:xfrm>
          <a:custGeom>
            <a:avLst/>
            <a:gdLst/>
            <a:ahLst/>
            <a:cxnLst/>
            <a:rect l="l" t="t" r="r" b="b"/>
            <a:pathLst>
              <a:path w="751332" h="361823">
                <a:moveTo>
                  <a:pt x="12192" y="361823"/>
                </a:moveTo>
                <a:lnTo>
                  <a:pt x="691769" y="46355"/>
                </a:lnTo>
                <a:lnTo>
                  <a:pt x="679577" y="20193"/>
                </a:lnTo>
                <a:lnTo>
                  <a:pt x="0" y="335661"/>
                </a:lnTo>
                <a:close/>
                <a:moveTo>
                  <a:pt x="690880" y="78740"/>
                </a:moveTo>
                <a:lnTo>
                  <a:pt x="751332" y="2794"/>
                </a:lnTo>
                <a:lnTo>
                  <a:pt x="654304" y="0"/>
                </a:lnTo>
                <a:close/>
              </a:path>
            </a:pathLst>
          </a:custGeom>
          <a:solidFill>
            <a:srgbClr val="009D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6720205" y="3604640"/>
            <a:ext cx="86867" cy="1114425"/>
          </a:xfrm>
          <a:custGeom>
            <a:avLst/>
            <a:gdLst/>
            <a:ahLst/>
            <a:cxnLst/>
            <a:rect l="l" t="t" r="r" b="b"/>
            <a:pathLst>
              <a:path w="86867" h="1114425">
                <a:moveTo>
                  <a:pt x="57023" y="0"/>
                </a:moveTo>
                <a:lnTo>
                  <a:pt x="28575" y="1041655"/>
                </a:lnTo>
                <a:lnTo>
                  <a:pt x="57531" y="1042417"/>
                </a:lnTo>
                <a:lnTo>
                  <a:pt x="85979" y="763"/>
                </a:lnTo>
                <a:close/>
                <a:moveTo>
                  <a:pt x="0" y="1026415"/>
                </a:moveTo>
                <a:lnTo>
                  <a:pt x="41021" y="1114426"/>
                </a:lnTo>
                <a:lnTo>
                  <a:pt x="86868" y="1028828"/>
                </a:lnTo>
                <a:close/>
              </a:path>
            </a:pathLst>
          </a:custGeom>
          <a:solidFill>
            <a:srgbClr val="009D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7055357" y="5298059"/>
            <a:ext cx="870331" cy="144018"/>
          </a:xfrm>
          <a:custGeom>
            <a:avLst/>
            <a:gdLst/>
            <a:ahLst/>
            <a:cxnLst/>
            <a:rect l="l" t="t" r="r" b="b"/>
            <a:pathLst>
              <a:path w="870331" h="144018">
                <a:moveTo>
                  <a:pt x="867030" y="144018"/>
                </a:moveTo>
                <a:lnTo>
                  <a:pt x="70359" y="56007"/>
                </a:lnTo>
                <a:lnTo>
                  <a:pt x="73534" y="27178"/>
                </a:lnTo>
                <a:lnTo>
                  <a:pt x="870332" y="115316"/>
                </a:lnTo>
                <a:close/>
                <a:moveTo>
                  <a:pt x="81535" y="86360"/>
                </a:moveTo>
                <a:lnTo>
                  <a:pt x="0" y="33655"/>
                </a:lnTo>
                <a:lnTo>
                  <a:pt x="91060" y="0"/>
                </a:lnTo>
                <a:close/>
              </a:path>
            </a:pathLst>
          </a:custGeom>
          <a:solidFill>
            <a:srgbClr val="009D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text 1"/>
          <p:cNvSpPr txBox="1"/>
          <p:nvPr/>
        </p:nvSpPr>
        <p:spPr>
          <a:xfrm>
            <a:off x="7980934" y="5285994"/>
            <a:ext cx="846580" cy="35295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b="1" spc="10" dirty="0">
                <a:solidFill>
                  <a:srgbClr val="009DD9"/>
                </a:solidFill>
                <a:latin typeface="Arial"/>
                <a:cs typeface="Arial"/>
              </a:rPr>
              <a:t>Centrifugal</a:t>
            </a:r>
            <a:endParaRPr sz="12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200" b="1" spc="10" dirty="0">
                <a:solidFill>
                  <a:srgbClr val="009DD9"/>
                </a:solidFill>
                <a:latin typeface="Arial"/>
                <a:cs typeface="Arial"/>
              </a:rPr>
              <a:t>Weights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8166481" y="3436112"/>
            <a:ext cx="654558" cy="17007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b="1" spc="10" dirty="0">
                <a:solidFill>
                  <a:srgbClr val="009DD9"/>
                </a:solidFill>
                <a:latin typeface="Arial"/>
                <a:cs typeface="Arial"/>
              </a:rPr>
              <a:t>Adjuster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4" name="object 214"/>
          <p:cNvSpPr/>
          <p:nvPr/>
        </p:nvSpPr>
        <p:spPr>
          <a:xfrm>
            <a:off x="8386064" y="2705862"/>
            <a:ext cx="86868" cy="718184"/>
          </a:xfrm>
          <a:custGeom>
            <a:avLst/>
            <a:gdLst/>
            <a:ahLst/>
            <a:cxnLst/>
            <a:rect l="l" t="t" r="r" b="b"/>
            <a:pathLst>
              <a:path w="86868" h="718184">
                <a:moveTo>
                  <a:pt x="47752" y="718184"/>
                </a:moveTo>
                <a:lnTo>
                  <a:pt x="28575" y="72771"/>
                </a:lnTo>
                <a:lnTo>
                  <a:pt x="57531" y="71882"/>
                </a:lnTo>
                <a:lnTo>
                  <a:pt x="76708" y="717422"/>
                </a:lnTo>
                <a:close/>
                <a:moveTo>
                  <a:pt x="0" y="88138"/>
                </a:moveTo>
                <a:lnTo>
                  <a:pt x="40894" y="0"/>
                </a:lnTo>
                <a:lnTo>
                  <a:pt x="86868" y="85597"/>
                </a:lnTo>
                <a:close/>
              </a:path>
            </a:pathLst>
          </a:custGeom>
          <a:solidFill>
            <a:srgbClr val="009D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5421884" y="1394714"/>
            <a:ext cx="648081" cy="917067"/>
          </a:xfrm>
          <a:custGeom>
            <a:avLst/>
            <a:gdLst/>
            <a:ahLst/>
            <a:cxnLst/>
            <a:rect l="l" t="t" r="r" b="b"/>
            <a:pathLst>
              <a:path w="648081" h="917067">
                <a:moveTo>
                  <a:pt x="23876" y="0"/>
                </a:moveTo>
                <a:lnTo>
                  <a:pt x="610616" y="859536"/>
                </a:lnTo>
                <a:lnTo>
                  <a:pt x="586740" y="875792"/>
                </a:lnTo>
                <a:lnTo>
                  <a:pt x="0" y="16256"/>
                </a:lnTo>
                <a:close/>
                <a:moveTo>
                  <a:pt x="634492" y="843153"/>
                </a:moveTo>
                <a:cubicBezTo>
                  <a:pt x="648081" y="862965"/>
                  <a:pt x="643001" y="890016"/>
                  <a:pt x="623189" y="903478"/>
                </a:cubicBezTo>
                <a:cubicBezTo>
                  <a:pt x="603377" y="917067"/>
                  <a:pt x="576326" y="911987"/>
                  <a:pt x="562864" y="892175"/>
                </a:cubicBezTo>
                <a:cubicBezTo>
                  <a:pt x="549275" y="872363"/>
                  <a:pt x="554355" y="845312"/>
                  <a:pt x="574167" y="831850"/>
                </a:cubicBezTo>
                <a:cubicBezTo>
                  <a:pt x="593979" y="818261"/>
                  <a:pt x="621030" y="823341"/>
                  <a:pt x="634492" y="843153"/>
                </a:cubicBezTo>
                <a:close/>
              </a:path>
            </a:pathLst>
          </a:custGeom>
          <a:solidFill>
            <a:srgbClr val="009D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4046982" y="1411478"/>
            <a:ext cx="871728" cy="716788"/>
          </a:xfrm>
          <a:custGeom>
            <a:avLst/>
            <a:gdLst/>
            <a:ahLst/>
            <a:cxnLst/>
            <a:rect l="l" t="t" r="r" b="b"/>
            <a:pathLst>
              <a:path w="871728" h="716788">
                <a:moveTo>
                  <a:pt x="853440" y="0"/>
                </a:moveTo>
                <a:lnTo>
                  <a:pt x="46863" y="659765"/>
                </a:lnTo>
                <a:lnTo>
                  <a:pt x="65151" y="682117"/>
                </a:lnTo>
                <a:lnTo>
                  <a:pt x="871728" y="22352"/>
                </a:lnTo>
                <a:close/>
                <a:moveTo>
                  <a:pt x="39751" y="628142"/>
                </a:moveTo>
                <a:lnTo>
                  <a:pt x="0" y="716788"/>
                </a:lnTo>
                <a:lnTo>
                  <a:pt x="94742" y="695452"/>
                </a:lnTo>
                <a:close/>
              </a:path>
            </a:pathLst>
          </a:custGeom>
          <a:solidFill>
            <a:srgbClr val="009D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text 1"/>
          <p:cNvSpPr txBox="1"/>
          <p:nvPr/>
        </p:nvSpPr>
        <p:spPr>
          <a:xfrm>
            <a:off x="4803902" y="1048004"/>
            <a:ext cx="703326" cy="35295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sz="1200" b="1" spc="10" dirty="0">
                <a:solidFill>
                  <a:srgbClr val="009DD9"/>
                </a:solidFill>
                <a:latin typeface="Arial"/>
                <a:cs typeface="Arial"/>
              </a:rPr>
              <a:t>Vacuum</a:t>
            </a:r>
            <a:endParaRPr sz="12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200" b="1" spc="10" dirty="0">
                <a:solidFill>
                  <a:srgbClr val="009DD9"/>
                </a:solidFill>
                <a:latin typeface="Arial"/>
                <a:cs typeface="Arial"/>
              </a:rPr>
              <a:t>Chamber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4985004" y="523542"/>
            <a:ext cx="1511695" cy="19899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b="1" spc="10" dirty="0">
                <a:solidFill>
                  <a:srgbClr val="FF3300"/>
                </a:solidFill>
                <a:latin typeface="Arial"/>
                <a:cs typeface="Arial"/>
              </a:rPr>
              <a:t>Vacuum Advance</a:t>
            </a:r>
            <a:endParaRPr sz="1300">
              <a:latin typeface="Arial"/>
              <a:cs typeface="Arial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4344035" y="3256661"/>
            <a:ext cx="696468" cy="35295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69164">
              <a:lnSpc>
                <a:spcPct val="100000"/>
              </a:lnSpc>
            </a:pPr>
            <a:r>
              <a:rPr sz="1200" b="1" spc="10" dirty="0">
                <a:solidFill>
                  <a:srgbClr val="009DD9"/>
                </a:solidFill>
                <a:latin typeface="Arial"/>
                <a:cs typeface="Arial"/>
              </a:rPr>
              <a:t>Inlet</a:t>
            </a:r>
            <a:endParaRPr sz="12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200" b="1" spc="10" dirty="0">
                <a:solidFill>
                  <a:srgbClr val="009DD9"/>
                </a:solidFill>
                <a:latin typeface="Arial"/>
                <a:cs typeface="Arial"/>
              </a:rPr>
              <a:t>Pressure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7" name="object 217"/>
          <p:cNvSpPr/>
          <p:nvPr/>
        </p:nvSpPr>
        <p:spPr>
          <a:xfrm>
            <a:off x="4880864" y="3041142"/>
            <a:ext cx="278638" cy="288925"/>
          </a:xfrm>
          <a:custGeom>
            <a:avLst/>
            <a:gdLst/>
            <a:ahLst/>
            <a:cxnLst/>
            <a:rect l="l" t="t" r="r" b="b"/>
            <a:pathLst>
              <a:path w="278638" h="288925">
                <a:moveTo>
                  <a:pt x="20828" y="288925"/>
                </a:moveTo>
                <a:lnTo>
                  <a:pt x="238887" y="62229"/>
                </a:lnTo>
                <a:lnTo>
                  <a:pt x="218059" y="42164"/>
                </a:lnTo>
                <a:lnTo>
                  <a:pt x="0" y="268859"/>
                </a:lnTo>
                <a:close/>
                <a:moveTo>
                  <a:pt x="249682" y="92710"/>
                </a:moveTo>
                <a:lnTo>
                  <a:pt x="278638" y="0"/>
                </a:lnTo>
                <a:lnTo>
                  <a:pt x="187071" y="32511"/>
                </a:lnTo>
                <a:close/>
              </a:path>
            </a:pathLst>
          </a:custGeom>
          <a:solidFill>
            <a:srgbClr val="009D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23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034796"/>
          </a:xfrm>
          <a:prstGeom prst="rect">
            <a:avLst/>
          </a:prstGeom>
        </p:spPr>
      </p:pic>
      <p:pic>
        <p:nvPicPr>
          <p:cNvPr id="124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1500" y="0"/>
            <a:ext cx="4762500" cy="630936"/>
          </a:xfrm>
          <a:prstGeom prst="rect">
            <a:avLst/>
          </a:prstGeom>
        </p:spPr>
      </p:pic>
      <p:pic>
        <p:nvPicPr>
          <p:cNvPr id="125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24823" cy="1020572"/>
          </a:xfrm>
          <a:prstGeom prst="rect">
            <a:avLst/>
          </a:prstGeom>
        </p:spPr>
      </p:pic>
      <p:pic>
        <p:nvPicPr>
          <p:cNvPr id="126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2324"/>
            <a:ext cx="9144000" cy="901827"/>
          </a:xfrm>
          <a:prstGeom prst="rect">
            <a:avLst/>
          </a:prstGeom>
        </p:spPr>
      </p:pic>
      <p:pic>
        <p:nvPicPr>
          <p:cNvPr id="127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8647" y="1208437"/>
            <a:ext cx="1242365" cy="4022826"/>
          </a:xfrm>
          <a:prstGeom prst="rect">
            <a:avLst/>
          </a:prstGeom>
        </p:spPr>
      </p:pic>
      <p:pic>
        <p:nvPicPr>
          <p:cNvPr id="128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035552" cy="3925824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2837053" y="6221683"/>
            <a:ext cx="3532503" cy="25545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740" b="1" spc="10" dirty="0">
                <a:solidFill>
                  <a:srgbClr val="009DD9"/>
                </a:solidFill>
                <a:latin typeface="Arial"/>
                <a:cs typeface="Arial"/>
              </a:rPr>
              <a:t>IGNITION SYSTEM –  Spark Plug</a:t>
            </a:r>
            <a:endParaRPr sz="1700">
              <a:latin typeface="Arial"/>
              <a:cs typeface="Arial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6715379" y="1225528"/>
            <a:ext cx="1137651" cy="17041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b="1" spc="10" dirty="0">
                <a:solidFill>
                  <a:srgbClr val="009DD9"/>
                </a:solidFill>
                <a:latin typeface="Arial"/>
                <a:cs typeface="Arial"/>
              </a:rPr>
              <a:t>Cap Connector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8" name="object 218"/>
          <p:cNvSpPr/>
          <p:nvPr/>
        </p:nvSpPr>
        <p:spPr>
          <a:xfrm>
            <a:off x="5680710" y="1292352"/>
            <a:ext cx="980947" cy="124460"/>
          </a:xfrm>
          <a:custGeom>
            <a:avLst/>
            <a:gdLst/>
            <a:ahLst/>
            <a:cxnLst/>
            <a:rect l="l" t="t" r="r" b="b"/>
            <a:pathLst>
              <a:path w="980947" h="124460">
                <a:moveTo>
                  <a:pt x="978916" y="0"/>
                </a:moveTo>
                <a:lnTo>
                  <a:pt x="71120" y="67818"/>
                </a:lnTo>
                <a:lnTo>
                  <a:pt x="73279" y="96647"/>
                </a:lnTo>
                <a:lnTo>
                  <a:pt x="980947" y="28956"/>
                </a:lnTo>
                <a:close/>
                <a:moveTo>
                  <a:pt x="83439" y="37846"/>
                </a:moveTo>
                <a:lnTo>
                  <a:pt x="0" y="87630"/>
                </a:lnTo>
                <a:lnTo>
                  <a:pt x="89916" y="124460"/>
                </a:lnTo>
                <a:close/>
              </a:path>
            </a:pathLst>
          </a:custGeom>
          <a:solidFill>
            <a:srgbClr val="009D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text 1"/>
          <p:cNvSpPr txBox="1"/>
          <p:nvPr/>
        </p:nvSpPr>
        <p:spPr>
          <a:xfrm>
            <a:off x="6715379" y="3928364"/>
            <a:ext cx="1002030" cy="17007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b="1" spc="10" dirty="0">
                <a:solidFill>
                  <a:srgbClr val="009DD9"/>
                </a:solidFill>
                <a:latin typeface="Arial"/>
                <a:cs typeface="Arial"/>
              </a:rPr>
              <a:t>Outer Casing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9" name="object 219"/>
          <p:cNvSpPr/>
          <p:nvPr/>
        </p:nvSpPr>
        <p:spPr>
          <a:xfrm>
            <a:off x="6058662" y="4011549"/>
            <a:ext cx="605536" cy="187325"/>
          </a:xfrm>
          <a:custGeom>
            <a:avLst/>
            <a:gdLst/>
            <a:ahLst/>
            <a:cxnLst/>
            <a:rect l="l" t="t" r="r" b="b"/>
            <a:pathLst>
              <a:path w="605536" h="187325">
                <a:moveTo>
                  <a:pt x="598424" y="0"/>
                </a:moveTo>
                <a:lnTo>
                  <a:pt x="66675" y="134747"/>
                </a:lnTo>
                <a:lnTo>
                  <a:pt x="73787" y="162814"/>
                </a:lnTo>
                <a:lnTo>
                  <a:pt x="605536" y="28194"/>
                </a:lnTo>
                <a:close/>
                <a:moveTo>
                  <a:pt x="73533" y="103124"/>
                </a:moveTo>
                <a:lnTo>
                  <a:pt x="0" y="166497"/>
                </a:lnTo>
                <a:lnTo>
                  <a:pt x="94869" y="187325"/>
                </a:lnTo>
                <a:close/>
              </a:path>
            </a:pathLst>
          </a:custGeom>
          <a:solidFill>
            <a:srgbClr val="009D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ext 1"/>
          <p:cNvSpPr txBox="1"/>
          <p:nvPr/>
        </p:nvSpPr>
        <p:spPr>
          <a:xfrm>
            <a:off x="6715379" y="3447161"/>
            <a:ext cx="688238" cy="17007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b="1" spc="10" dirty="0">
                <a:solidFill>
                  <a:srgbClr val="009DD9"/>
                </a:solidFill>
                <a:latin typeface="Arial"/>
                <a:cs typeface="Arial"/>
              </a:rPr>
              <a:t>Hexagon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0" name="object 220"/>
          <p:cNvSpPr/>
          <p:nvPr/>
        </p:nvSpPr>
        <p:spPr>
          <a:xfrm>
            <a:off x="6073902" y="3525393"/>
            <a:ext cx="589915" cy="167259"/>
          </a:xfrm>
          <a:custGeom>
            <a:avLst/>
            <a:gdLst/>
            <a:ahLst/>
            <a:cxnLst/>
            <a:rect l="l" t="t" r="r" b="b"/>
            <a:pathLst>
              <a:path w="589915" h="167259">
                <a:moveTo>
                  <a:pt x="583565" y="0"/>
                </a:moveTo>
                <a:lnTo>
                  <a:pt x="67564" y="113919"/>
                </a:lnTo>
                <a:lnTo>
                  <a:pt x="73787" y="142113"/>
                </a:lnTo>
                <a:lnTo>
                  <a:pt x="589915" y="28194"/>
                </a:lnTo>
                <a:close/>
                <a:moveTo>
                  <a:pt x="75438" y="82550"/>
                </a:moveTo>
                <a:lnTo>
                  <a:pt x="0" y="143637"/>
                </a:lnTo>
                <a:lnTo>
                  <a:pt x="94234" y="167259"/>
                </a:lnTo>
                <a:close/>
              </a:path>
            </a:pathLst>
          </a:custGeom>
          <a:solidFill>
            <a:srgbClr val="009D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text 1"/>
          <p:cNvSpPr txBox="1"/>
          <p:nvPr/>
        </p:nvSpPr>
        <p:spPr>
          <a:xfrm>
            <a:off x="6715379" y="2430907"/>
            <a:ext cx="1065885" cy="17007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b="1" spc="10" dirty="0">
                <a:solidFill>
                  <a:srgbClr val="009DD9"/>
                </a:solidFill>
                <a:latin typeface="Arial"/>
                <a:cs typeface="Arial"/>
              </a:rPr>
              <a:t>Ceramic Body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1" name="object 221"/>
          <p:cNvSpPr/>
          <p:nvPr/>
        </p:nvSpPr>
        <p:spPr>
          <a:xfrm>
            <a:off x="5680710" y="2534412"/>
            <a:ext cx="980947" cy="124460"/>
          </a:xfrm>
          <a:custGeom>
            <a:avLst/>
            <a:gdLst/>
            <a:ahLst/>
            <a:cxnLst/>
            <a:rect l="l" t="t" r="r" b="b"/>
            <a:pathLst>
              <a:path w="980947" h="124460">
                <a:moveTo>
                  <a:pt x="978916" y="0"/>
                </a:moveTo>
                <a:lnTo>
                  <a:pt x="71120" y="67818"/>
                </a:lnTo>
                <a:lnTo>
                  <a:pt x="73279" y="96647"/>
                </a:lnTo>
                <a:lnTo>
                  <a:pt x="980947" y="28956"/>
                </a:lnTo>
                <a:close/>
                <a:moveTo>
                  <a:pt x="83439" y="37846"/>
                </a:moveTo>
                <a:lnTo>
                  <a:pt x="0" y="87630"/>
                </a:lnTo>
                <a:lnTo>
                  <a:pt x="89916" y="124460"/>
                </a:lnTo>
                <a:close/>
              </a:path>
            </a:pathLst>
          </a:custGeom>
          <a:solidFill>
            <a:srgbClr val="009D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text 1"/>
          <p:cNvSpPr txBox="1"/>
          <p:nvPr/>
        </p:nvSpPr>
        <p:spPr>
          <a:xfrm>
            <a:off x="6717156" y="4460240"/>
            <a:ext cx="1713280" cy="17007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b="1" spc="10" dirty="0">
                <a:solidFill>
                  <a:srgbClr val="009DD9"/>
                </a:solidFill>
                <a:latin typeface="Arial"/>
                <a:cs typeface="Arial"/>
              </a:rPr>
              <a:t>Copper Sealing Gasket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2" name="object 222"/>
          <p:cNvSpPr/>
          <p:nvPr/>
        </p:nvSpPr>
        <p:spPr>
          <a:xfrm>
            <a:off x="6028182" y="4512818"/>
            <a:ext cx="634237" cy="86868"/>
          </a:xfrm>
          <a:custGeom>
            <a:avLst/>
            <a:gdLst/>
            <a:ahLst/>
            <a:cxnLst/>
            <a:rect l="l" t="t" r="r" b="b"/>
            <a:pathLst>
              <a:path w="634237" h="86868">
                <a:moveTo>
                  <a:pt x="633730" y="21082"/>
                </a:moveTo>
                <a:lnTo>
                  <a:pt x="72136" y="29210"/>
                </a:lnTo>
                <a:lnTo>
                  <a:pt x="72644" y="58166"/>
                </a:lnTo>
                <a:lnTo>
                  <a:pt x="634237" y="50038"/>
                </a:lnTo>
                <a:close/>
                <a:moveTo>
                  <a:pt x="86233" y="0"/>
                </a:moveTo>
                <a:lnTo>
                  <a:pt x="0" y="44704"/>
                </a:lnTo>
                <a:lnTo>
                  <a:pt x="87503" y="86868"/>
                </a:lnTo>
                <a:close/>
              </a:path>
            </a:pathLst>
          </a:custGeom>
          <a:solidFill>
            <a:srgbClr val="009D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text 1"/>
          <p:cNvSpPr txBox="1"/>
          <p:nvPr/>
        </p:nvSpPr>
        <p:spPr>
          <a:xfrm>
            <a:off x="6715379" y="5276596"/>
            <a:ext cx="739292" cy="35290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b="1" spc="10" dirty="0">
                <a:solidFill>
                  <a:srgbClr val="009DD9"/>
                </a:solidFill>
                <a:latin typeface="Arial"/>
                <a:cs typeface="Arial"/>
              </a:rPr>
              <a:t>Outer</a:t>
            </a:r>
            <a:endParaRPr sz="12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200" b="1" spc="10" dirty="0">
                <a:solidFill>
                  <a:srgbClr val="009DD9"/>
                </a:solidFill>
                <a:latin typeface="Arial"/>
                <a:cs typeface="Arial"/>
              </a:rPr>
              <a:t>Electrode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3" name="object 223"/>
          <p:cNvSpPr/>
          <p:nvPr/>
        </p:nvSpPr>
        <p:spPr>
          <a:xfrm>
            <a:off x="5817870" y="5156962"/>
            <a:ext cx="847217" cy="299847"/>
          </a:xfrm>
          <a:custGeom>
            <a:avLst/>
            <a:gdLst/>
            <a:ahLst/>
            <a:cxnLst/>
            <a:rect l="l" t="t" r="r" b="b"/>
            <a:pathLst>
              <a:path w="847217" h="299847">
                <a:moveTo>
                  <a:pt x="838327" y="299847"/>
                </a:moveTo>
                <a:lnTo>
                  <a:pt x="64516" y="50673"/>
                </a:lnTo>
                <a:lnTo>
                  <a:pt x="73406" y="23114"/>
                </a:lnTo>
                <a:lnTo>
                  <a:pt x="847217" y="272161"/>
                </a:lnTo>
                <a:close/>
                <a:moveTo>
                  <a:pt x="69342" y="82677"/>
                </a:moveTo>
                <a:lnTo>
                  <a:pt x="0" y="14732"/>
                </a:lnTo>
                <a:lnTo>
                  <a:pt x="96012" y="0"/>
                </a:lnTo>
                <a:close/>
              </a:path>
            </a:pathLst>
          </a:custGeom>
          <a:solidFill>
            <a:srgbClr val="009D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2625852" y="5087112"/>
            <a:ext cx="2772156" cy="12192"/>
          </a:xfrm>
          <a:custGeom>
            <a:avLst/>
            <a:gdLst/>
            <a:ahLst/>
            <a:cxnLst/>
            <a:rect l="l" t="t" r="r" b="b"/>
            <a:pathLst>
              <a:path w="2772156" h="12192">
                <a:moveTo>
                  <a:pt x="2766060" y="6096"/>
                </a:moveTo>
                <a:lnTo>
                  <a:pt x="6096" y="6096"/>
                </a:lnTo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2627376" y="5151120"/>
            <a:ext cx="2773680" cy="12192"/>
          </a:xfrm>
          <a:custGeom>
            <a:avLst/>
            <a:gdLst/>
            <a:ahLst/>
            <a:cxnLst/>
            <a:rect l="l" t="t" r="r" b="b"/>
            <a:pathLst>
              <a:path w="2773680" h="12192">
                <a:moveTo>
                  <a:pt x="2767584" y="6096"/>
                </a:moveTo>
                <a:lnTo>
                  <a:pt x="6096" y="6096"/>
                </a:lnTo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2774442" y="5150358"/>
            <a:ext cx="76200" cy="441960"/>
          </a:xfrm>
          <a:custGeom>
            <a:avLst/>
            <a:gdLst/>
            <a:ahLst/>
            <a:cxnLst/>
            <a:rect l="l" t="t" r="r" b="b"/>
            <a:pathLst>
              <a:path w="76200" h="441960">
                <a:moveTo>
                  <a:pt x="48006" y="441960"/>
                </a:moveTo>
                <a:lnTo>
                  <a:pt x="48006" y="63500"/>
                </a:lnTo>
                <a:lnTo>
                  <a:pt x="28194" y="63500"/>
                </a:lnTo>
                <a:lnTo>
                  <a:pt x="28194" y="441960"/>
                </a:lnTo>
                <a:close/>
                <a:moveTo>
                  <a:pt x="76200" y="76200"/>
                </a:moveTo>
                <a:lnTo>
                  <a:pt x="3810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2775966" y="4644390"/>
            <a:ext cx="76200" cy="440436"/>
          </a:xfrm>
          <a:custGeom>
            <a:avLst/>
            <a:gdLst/>
            <a:ahLst/>
            <a:cxnLst/>
            <a:rect l="l" t="t" r="r" b="b"/>
            <a:pathLst>
              <a:path w="76200" h="440436">
                <a:moveTo>
                  <a:pt x="28194" y="0"/>
                </a:moveTo>
                <a:lnTo>
                  <a:pt x="28194" y="376936"/>
                </a:lnTo>
                <a:lnTo>
                  <a:pt x="48006" y="376936"/>
                </a:lnTo>
                <a:lnTo>
                  <a:pt x="48006" y="0"/>
                </a:lnTo>
                <a:close/>
                <a:moveTo>
                  <a:pt x="0" y="364236"/>
                </a:moveTo>
                <a:lnTo>
                  <a:pt x="38100" y="440436"/>
                </a:lnTo>
                <a:lnTo>
                  <a:pt x="76200" y="36423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text 1"/>
          <p:cNvSpPr txBox="1"/>
          <p:nvPr/>
        </p:nvSpPr>
        <p:spPr>
          <a:xfrm>
            <a:off x="2208022" y="5044567"/>
            <a:ext cx="339547" cy="17007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b="1" spc="10" dirty="0">
                <a:solidFill>
                  <a:srgbClr val="FF0000"/>
                </a:solidFill>
                <a:latin typeface="Arial"/>
                <a:cs typeface="Arial"/>
              </a:rPr>
              <a:t>Gap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8" name="object 228"/>
          <p:cNvSpPr/>
          <p:nvPr/>
        </p:nvSpPr>
        <p:spPr>
          <a:xfrm>
            <a:off x="1569720" y="1194816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19050" y="266700"/>
                </a:moveTo>
                <a:cubicBezTo>
                  <a:pt x="19050" y="129921"/>
                  <a:pt x="129921" y="19050"/>
                  <a:pt x="266700" y="19050"/>
                </a:cubicBezTo>
                <a:cubicBezTo>
                  <a:pt x="403479" y="19050"/>
                  <a:pt x="514350" y="129921"/>
                  <a:pt x="514350" y="266700"/>
                </a:cubicBezTo>
                <a:cubicBezTo>
                  <a:pt x="514350" y="403479"/>
                  <a:pt x="403479" y="514350"/>
                  <a:pt x="266700" y="514350"/>
                </a:cubicBezTo>
                <a:cubicBezTo>
                  <a:pt x="129921" y="514350"/>
                  <a:pt x="19050" y="403479"/>
                  <a:pt x="19050" y="266700"/>
                </a:cubicBezTo>
                <a:close/>
              </a:path>
            </a:pathLst>
          </a:custGeom>
          <a:ln w="38100">
            <a:solidFill>
              <a:srgbClr val="FF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1990344" y="1069848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19050" y="266700"/>
                </a:moveTo>
                <a:cubicBezTo>
                  <a:pt x="19050" y="129921"/>
                  <a:pt x="129921" y="19050"/>
                  <a:pt x="266700" y="19050"/>
                </a:cubicBezTo>
                <a:cubicBezTo>
                  <a:pt x="403479" y="19050"/>
                  <a:pt x="514350" y="129921"/>
                  <a:pt x="514350" y="266700"/>
                </a:cubicBezTo>
                <a:cubicBezTo>
                  <a:pt x="514350" y="403479"/>
                  <a:pt x="403479" y="514350"/>
                  <a:pt x="266700" y="514350"/>
                </a:cubicBezTo>
                <a:cubicBezTo>
                  <a:pt x="129921" y="514350"/>
                  <a:pt x="19050" y="403479"/>
                  <a:pt x="19050" y="266700"/>
                </a:cubicBezTo>
                <a:close/>
              </a:path>
            </a:pathLst>
          </a:custGeom>
          <a:ln w="38100">
            <a:solidFill>
              <a:srgbClr val="FF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2409444" y="943356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19050" y="266700"/>
                </a:moveTo>
                <a:cubicBezTo>
                  <a:pt x="19050" y="129921"/>
                  <a:pt x="129921" y="19050"/>
                  <a:pt x="266700" y="19050"/>
                </a:cubicBezTo>
                <a:cubicBezTo>
                  <a:pt x="403479" y="19050"/>
                  <a:pt x="514350" y="129921"/>
                  <a:pt x="514350" y="266700"/>
                </a:cubicBezTo>
                <a:cubicBezTo>
                  <a:pt x="514350" y="403479"/>
                  <a:pt x="403479" y="514350"/>
                  <a:pt x="266700" y="514350"/>
                </a:cubicBezTo>
                <a:cubicBezTo>
                  <a:pt x="129921" y="514350"/>
                  <a:pt x="19050" y="403479"/>
                  <a:pt x="19050" y="266700"/>
                </a:cubicBezTo>
                <a:close/>
              </a:path>
            </a:pathLst>
          </a:custGeom>
          <a:ln w="38100">
            <a:solidFill>
              <a:srgbClr val="FF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2828544" y="818388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19050" y="266700"/>
                </a:moveTo>
                <a:cubicBezTo>
                  <a:pt x="19050" y="129921"/>
                  <a:pt x="129921" y="19050"/>
                  <a:pt x="266700" y="19050"/>
                </a:cubicBezTo>
                <a:cubicBezTo>
                  <a:pt x="403479" y="19050"/>
                  <a:pt x="514350" y="129921"/>
                  <a:pt x="514350" y="266700"/>
                </a:cubicBezTo>
                <a:cubicBezTo>
                  <a:pt x="514350" y="403479"/>
                  <a:pt x="403479" y="514350"/>
                  <a:pt x="266700" y="514350"/>
                </a:cubicBezTo>
                <a:cubicBezTo>
                  <a:pt x="129921" y="514350"/>
                  <a:pt x="19050" y="403479"/>
                  <a:pt x="19050" y="266700"/>
                </a:cubicBezTo>
                <a:close/>
              </a:path>
            </a:pathLst>
          </a:custGeom>
          <a:ln w="38100">
            <a:solidFill>
              <a:srgbClr val="FF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text 1"/>
          <p:cNvSpPr txBox="1"/>
          <p:nvPr/>
        </p:nvSpPr>
        <p:spPr>
          <a:xfrm>
            <a:off x="6694931" y="4874768"/>
            <a:ext cx="1245716" cy="17007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b="1" spc="10" dirty="0">
                <a:solidFill>
                  <a:srgbClr val="009DD9"/>
                </a:solidFill>
                <a:latin typeface="Arial"/>
                <a:cs typeface="Arial"/>
              </a:rPr>
              <a:t>Securing Thread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2" name="object 232"/>
          <p:cNvSpPr/>
          <p:nvPr/>
        </p:nvSpPr>
        <p:spPr>
          <a:xfrm>
            <a:off x="5895594" y="4825619"/>
            <a:ext cx="745744" cy="151638"/>
          </a:xfrm>
          <a:custGeom>
            <a:avLst/>
            <a:gdLst/>
            <a:ahLst/>
            <a:cxnLst/>
            <a:rect l="l" t="t" r="r" b="b"/>
            <a:pathLst>
              <a:path w="745744" h="151638">
                <a:moveTo>
                  <a:pt x="741680" y="151638"/>
                </a:moveTo>
                <a:lnTo>
                  <a:pt x="69596" y="55245"/>
                </a:lnTo>
                <a:lnTo>
                  <a:pt x="73660" y="26543"/>
                </a:lnTo>
                <a:lnTo>
                  <a:pt x="745744" y="122936"/>
                </a:lnTo>
                <a:close/>
                <a:moveTo>
                  <a:pt x="79883" y="85979"/>
                </a:moveTo>
                <a:lnTo>
                  <a:pt x="0" y="30607"/>
                </a:lnTo>
                <a:lnTo>
                  <a:pt x="92202" y="0"/>
                </a:lnTo>
                <a:close/>
              </a:path>
            </a:pathLst>
          </a:custGeom>
          <a:solidFill>
            <a:srgbClr val="009D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33" name="Picture 32" descr="SP1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800" y="3276600"/>
            <a:ext cx="1752600" cy="33645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207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034796"/>
          </a:xfrm>
          <a:prstGeom prst="rect">
            <a:avLst/>
          </a:prstGeom>
        </p:spPr>
      </p:pic>
      <p:pic>
        <p:nvPicPr>
          <p:cNvPr id="208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1500" y="0"/>
            <a:ext cx="4762500" cy="630936"/>
          </a:xfrm>
          <a:prstGeom prst="rect">
            <a:avLst/>
          </a:prstGeom>
        </p:spPr>
      </p:pic>
      <p:pic>
        <p:nvPicPr>
          <p:cNvPr id="209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24823" cy="1020572"/>
          </a:xfrm>
          <a:prstGeom prst="rect">
            <a:avLst/>
          </a:prstGeom>
        </p:spPr>
      </p:pic>
      <p:pic>
        <p:nvPicPr>
          <p:cNvPr id="210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2324"/>
            <a:ext cx="9144000" cy="901827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1473962" y="179222"/>
            <a:ext cx="6593997" cy="3913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660" b="1" spc="10" dirty="0">
                <a:solidFill>
                  <a:srgbClr val="FF0000"/>
                </a:solidFill>
                <a:latin typeface="Arial"/>
                <a:cs typeface="Arial"/>
              </a:rPr>
              <a:t>IGNITION SYSTEM TROUBLESHOOTING</a:t>
            </a:r>
            <a:endParaRPr sz="2600">
              <a:latin typeface="Arial"/>
              <a:cs typeface="Arial"/>
            </a:endParaRPr>
          </a:p>
        </p:txBody>
      </p:sp>
      <p:sp>
        <p:nvSpPr>
          <p:cNvPr id="332" name="object 332"/>
          <p:cNvSpPr/>
          <p:nvPr/>
        </p:nvSpPr>
        <p:spPr>
          <a:xfrm>
            <a:off x="457200" y="685800"/>
            <a:ext cx="4114800" cy="370840"/>
          </a:xfrm>
          <a:custGeom>
            <a:avLst/>
            <a:gdLst/>
            <a:ahLst/>
            <a:cxnLst/>
            <a:rect l="l" t="t" r="r" b="b"/>
            <a:pathLst>
              <a:path w="4114800" h="370840">
                <a:moveTo>
                  <a:pt x="0" y="370840"/>
                </a:moveTo>
                <a:lnTo>
                  <a:pt x="0" y="0"/>
                </a:lnTo>
                <a:lnTo>
                  <a:pt x="4114800" y="0"/>
                </a:lnTo>
                <a:lnTo>
                  <a:pt x="4114800" y="370840"/>
                </a:lnTo>
                <a:lnTo>
                  <a:pt x="0" y="3708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4572000" y="685800"/>
            <a:ext cx="4114800" cy="370840"/>
          </a:xfrm>
          <a:custGeom>
            <a:avLst/>
            <a:gdLst/>
            <a:ahLst/>
            <a:cxnLst/>
            <a:rect l="l" t="t" r="r" b="b"/>
            <a:pathLst>
              <a:path w="4114800" h="370840">
                <a:moveTo>
                  <a:pt x="0" y="370840"/>
                </a:moveTo>
                <a:lnTo>
                  <a:pt x="0" y="0"/>
                </a:lnTo>
                <a:lnTo>
                  <a:pt x="4114800" y="0"/>
                </a:lnTo>
                <a:lnTo>
                  <a:pt x="4114800" y="370840"/>
                </a:lnTo>
                <a:lnTo>
                  <a:pt x="0" y="3708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457200" y="1056640"/>
            <a:ext cx="4114800" cy="1615440"/>
          </a:xfrm>
          <a:custGeom>
            <a:avLst/>
            <a:gdLst/>
            <a:ahLst/>
            <a:cxnLst/>
            <a:rect l="l" t="t" r="r" b="b"/>
            <a:pathLst>
              <a:path w="4114800" h="1615440">
                <a:moveTo>
                  <a:pt x="0" y="1615440"/>
                </a:moveTo>
                <a:lnTo>
                  <a:pt x="0" y="0"/>
                </a:lnTo>
                <a:lnTo>
                  <a:pt x="4114800" y="0"/>
                </a:lnTo>
                <a:lnTo>
                  <a:pt x="4114800" y="1615440"/>
                </a:lnTo>
                <a:lnTo>
                  <a:pt x="0" y="161544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4572000" y="1056640"/>
            <a:ext cx="4114800" cy="1615440"/>
          </a:xfrm>
          <a:custGeom>
            <a:avLst/>
            <a:gdLst/>
            <a:ahLst/>
            <a:cxnLst/>
            <a:rect l="l" t="t" r="r" b="b"/>
            <a:pathLst>
              <a:path w="4114800" h="1615440">
                <a:moveTo>
                  <a:pt x="0" y="1615440"/>
                </a:moveTo>
                <a:lnTo>
                  <a:pt x="0" y="0"/>
                </a:lnTo>
                <a:lnTo>
                  <a:pt x="4114800" y="0"/>
                </a:lnTo>
                <a:lnTo>
                  <a:pt x="4114800" y="1615440"/>
                </a:lnTo>
                <a:lnTo>
                  <a:pt x="0" y="161544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457200" y="2672080"/>
            <a:ext cx="4114800" cy="1615439"/>
          </a:xfrm>
          <a:custGeom>
            <a:avLst/>
            <a:gdLst/>
            <a:ahLst/>
            <a:cxnLst/>
            <a:rect l="l" t="t" r="r" b="b"/>
            <a:pathLst>
              <a:path w="4114800" h="1615439">
                <a:moveTo>
                  <a:pt x="0" y="1615440"/>
                </a:moveTo>
                <a:lnTo>
                  <a:pt x="0" y="0"/>
                </a:lnTo>
                <a:lnTo>
                  <a:pt x="4114800" y="0"/>
                </a:lnTo>
                <a:lnTo>
                  <a:pt x="4114800" y="1615440"/>
                </a:lnTo>
                <a:lnTo>
                  <a:pt x="0" y="1615440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4572000" y="2672080"/>
            <a:ext cx="4114800" cy="1615439"/>
          </a:xfrm>
          <a:custGeom>
            <a:avLst/>
            <a:gdLst/>
            <a:ahLst/>
            <a:cxnLst/>
            <a:rect l="l" t="t" r="r" b="b"/>
            <a:pathLst>
              <a:path w="4114800" h="1615439">
                <a:moveTo>
                  <a:pt x="0" y="1615440"/>
                </a:moveTo>
                <a:lnTo>
                  <a:pt x="0" y="0"/>
                </a:lnTo>
                <a:lnTo>
                  <a:pt x="4114800" y="0"/>
                </a:lnTo>
                <a:lnTo>
                  <a:pt x="4114800" y="1615440"/>
                </a:lnTo>
                <a:lnTo>
                  <a:pt x="0" y="1615440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457200" y="4287520"/>
            <a:ext cx="4114800" cy="2225040"/>
          </a:xfrm>
          <a:custGeom>
            <a:avLst/>
            <a:gdLst/>
            <a:ahLst/>
            <a:cxnLst/>
            <a:rect l="l" t="t" r="r" b="b"/>
            <a:pathLst>
              <a:path w="4114800" h="2225040">
                <a:moveTo>
                  <a:pt x="0" y="2225040"/>
                </a:moveTo>
                <a:lnTo>
                  <a:pt x="0" y="0"/>
                </a:lnTo>
                <a:lnTo>
                  <a:pt x="4114800" y="0"/>
                </a:lnTo>
                <a:lnTo>
                  <a:pt x="4114800" y="2225040"/>
                </a:lnTo>
                <a:lnTo>
                  <a:pt x="0" y="222504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4572000" y="4287520"/>
            <a:ext cx="4114800" cy="2225040"/>
          </a:xfrm>
          <a:custGeom>
            <a:avLst/>
            <a:gdLst/>
            <a:ahLst/>
            <a:cxnLst/>
            <a:rect l="l" t="t" r="r" b="b"/>
            <a:pathLst>
              <a:path w="4114800" h="2225040">
                <a:moveTo>
                  <a:pt x="0" y="2225040"/>
                </a:moveTo>
                <a:lnTo>
                  <a:pt x="0" y="0"/>
                </a:lnTo>
                <a:lnTo>
                  <a:pt x="4114800" y="0"/>
                </a:lnTo>
                <a:lnTo>
                  <a:pt x="4114800" y="2225040"/>
                </a:lnTo>
                <a:lnTo>
                  <a:pt x="0" y="222504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4565650" y="673100"/>
            <a:ext cx="12700" cy="5852160"/>
          </a:xfrm>
          <a:custGeom>
            <a:avLst/>
            <a:gdLst/>
            <a:ahLst/>
            <a:cxnLst/>
            <a:rect l="l" t="t" r="r" b="b"/>
            <a:pathLst>
              <a:path w="12700" h="5852160">
                <a:moveTo>
                  <a:pt x="6350" y="6350"/>
                </a:moveTo>
                <a:lnTo>
                  <a:pt x="6350" y="584581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431800" y="1037590"/>
            <a:ext cx="8280400" cy="38100"/>
          </a:xfrm>
          <a:custGeom>
            <a:avLst/>
            <a:gdLst/>
            <a:ahLst/>
            <a:cxnLst/>
            <a:rect l="l" t="t" r="r" b="b"/>
            <a:pathLst>
              <a:path w="8280400" h="38100">
                <a:moveTo>
                  <a:pt x="19050" y="19050"/>
                </a:moveTo>
                <a:lnTo>
                  <a:pt x="8261350" y="1905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444500" y="2665730"/>
            <a:ext cx="8255000" cy="12700"/>
          </a:xfrm>
          <a:custGeom>
            <a:avLst/>
            <a:gdLst/>
            <a:ahLst/>
            <a:cxnLst/>
            <a:rect l="l" t="t" r="r" b="b"/>
            <a:pathLst>
              <a:path w="8255000" h="12700">
                <a:moveTo>
                  <a:pt x="6350" y="6350"/>
                </a:moveTo>
                <a:lnTo>
                  <a:pt x="8248650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444500" y="4281170"/>
            <a:ext cx="8255000" cy="12700"/>
          </a:xfrm>
          <a:custGeom>
            <a:avLst/>
            <a:gdLst/>
            <a:ahLst/>
            <a:cxnLst/>
            <a:rect l="l" t="t" r="r" b="b"/>
            <a:pathLst>
              <a:path w="8255000" h="12700">
                <a:moveTo>
                  <a:pt x="6350" y="6350"/>
                </a:moveTo>
                <a:lnTo>
                  <a:pt x="8248650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450850" y="673100"/>
            <a:ext cx="12700" cy="5852160"/>
          </a:xfrm>
          <a:custGeom>
            <a:avLst/>
            <a:gdLst/>
            <a:ahLst/>
            <a:cxnLst/>
            <a:rect l="l" t="t" r="r" b="b"/>
            <a:pathLst>
              <a:path w="12700" h="5852160">
                <a:moveTo>
                  <a:pt x="6350" y="6350"/>
                </a:moveTo>
                <a:lnTo>
                  <a:pt x="6350" y="584581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8680450" y="673100"/>
            <a:ext cx="12700" cy="5852160"/>
          </a:xfrm>
          <a:custGeom>
            <a:avLst/>
            <a:gdLst/>
            <a:ahLst/>
            <a:cxnLst/>
            <a:rect l="l" t="t" r="r" b="b"/>
            <a:pathLst>
              <a:path w="12700" h="5852160">
                <a:moveTo>
                  <a:pt x="6350" y="6350"/>
                </a:moveTo>
                <a:lnTo>
                  <a:pt x="6350" y="584581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444500" y="679450"/>
            <a:ext cx="8255000" cy="12700"/>
          </a:xfrm>
          <a:custGeom>
            <a:avLst/>
            <a:gdLst/>
            <a:ahLst/>
            <a:cxnLst/>
            <a:rect l="l" t="t" r="r" b="b"/>
            <a:pathLst>
              <a:path w="8255000" h="12700">
                <a:moveTo>
                  <a:pt x="6350" y="6350"/>
                </a:moveTo>
                <a:lnTo>
                  <a:pt x="8248650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444500" y="6506210"/>
            <a:ext cx="8255000" cy="12700"/>
          </a:xfrm>
          <a:custGeom>
            <a:avLst/>
            <a:gdLst/>
            <a:ahLst/>
            <a:cxnLst/>
            <a:rect l="l" t="t" r="r" b="b"/>
            <a:pathLst>
              <a:path w="8255000" h="12700">
                <a:moveTo>
                  <a:pt x="6350" y="6350"/>
                </a:moveTo>
                <a:lnTo>
                  <a:pt x="8248650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2049145" y="773684"/>
            <a:ext cx="984351" cy="2196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Problem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4890516" y="773684"/>
            <a:ext cx="3533700" cy="2196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740" b="1" spc="10" dirty="0">
                <a:solidFill>
                  <a:srgbClr val="FFFFFF"/>
                </a:solidFill>
                <a:latin typeface="Arial"/>
                <a:cs typeface="Arial"/>
              </a:rPr>
              <a:t>Possible causes and/or solutions</a:t>
            </a:r>
            <a:endParaRPr sz="17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548640" y="1149604"/>
            <a:ext cx="2601326" cy="2542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latin typeface="Constantia"/>
                <a:cs typeface="Constantia"/>
              </a:rPr>
              <a:t>No spark out of the coil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4664075" y="1149604"/>
            <a:ext cx="3935458" cy="14735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70" spc="10" dirty="0">
                <a:latin typeface="Constantia"/>
                <a:cs typeface="Constantia"/>
              </a:rPr>
              <a:t>Possible open in the ignition switch</a:t>
            </a:r>
            <a:endParaRPr sz="1900">
              <a:latin typeface="Constantia"/>
              <a:cs typeface="Constantia"/>
            </a:endParaRPr>
          </a:p>
          <a:p>
            <a:pPr marL="0">
              <a:lnSpc>
                <a:spcPct val="100000"/>
              </a:lnSpc>
            </a:pPr>
            <a:r>
              <a:rPr sz="2000" spc="10" dirty="0">
                <a:latin typeface="Constantia"/>
                <a:cs typeface="Constantia"/>
              </a:rPr>
              <a:t>circuit</a:t>
            </a:r>
            <a:endParaRPr sz="2000">
              <a:latin typeface="Constantia"/>
              <a:cs typeface="Constantia"/>
            </a:endParaRPr>
          </a:p>
          <a:p>
            <a:pPr marL="64008">
              <a:lnSpc>
                <a:spcPct val="100000"/>
              </a:lnSpc>
            </a:pPr>
            <a:r>
              <a:rPr sz="2000" spc="10" dirty="0">
                <a:latin typeface="Constantia"/>
                <a:cs typeface="Constantia"/>
              </a:rPr>
              <a:t>Possible defective ignition module</a:t>
            </a:r>
            <a:endParaRPr sz="2000">
              <a:latin typeface="Constantia"/>
              <a:cs typeface="Constantia"/>
            </a:endParaRPr>
          </a:p>
          <a:p>
            <a:pPr marL="0">
              <a:lnSpc>
                <a:spcPct val="100000"/>
              </a:lnSpc>
            </a:pPr>
            <a:r>
              <a:rPr sz="2000" spc="10" dirty="0">
                <a:latin typeface="Constantia"/>
                <a:cs typeface="Constantia"/>
              </a:rPr>
              <a:t>(if electronic ignition coil)</a:t>
            </a:r>
            <a:endParaRPr sz="2000">
              <a:latin typeface="Constantia"/>
              <a:cs typeface="Constantia"/>
            </a:endParaRPr>
          </a:p>
          <a:p>
            <a:pPr marL="64008">
              <a:lnSpc>
                <a:spcPct val="100000"/>
              </a:lnSpc>
            </a:pPr>
            <a:r>
              <a:rPr sz="2000" spc="10" dirty="0">
                <a:latin typeface="Constantia"/>
                <a:cs typeface="Constantia"/>
              </a:rPr>
              <a:t>Possible shorted condenser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548640" y="2765425"/>
            <a:ext cx="2902918" cy="2542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70" spc="10" dirty="0">
                <a:latin typeface="Constantia"/>
                <a:cs typeface="Constantia"/>
              </a:rPr>
              <a:t>Weak spark out of the coil</a:t>
            </a:r>
            <a:endParaRPr sz="1900">
              <a:latin typeface="Constantia"/>
              <a:cs typeface="Constantia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4664075" y="2765425"/>
            <a:ext cx="3931630" cy="14735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70" spc="10" dirty="0">
                <a:latin typeface="Constantia"/>
                <a:cs typeface="Constantia"/>
              </a:rPr>
              <a:t>Possible high-resistance coil wire or</a:t>
            </a:r>
            <a:endParaRPr sz="1900">
              <a:latin typeface="Constantia"/>
              <a:cs typeface="Constantia"/>
            </a:endParaRPr>
          </a:p>
          <a:p>
            <a:pPr marL="0">
              <a:lnSpc>
                <a:spcPct val="100000"/>
              </a:lnSpc>
            </a:pPr>
            <a:r>
              <a:rPr sz="2000" spc="10" dirty="0">
                <a:latin typeface="Constantia"/>
                <a:cs typeface="Constantia"/>
              </a:rPr>
              <a:t>spark plug wire</a:t>
            </a:r>
            <a:endParaRPr sz="2000">
              <a:latin typeface="Constantia"/>
              <a:cs typeface="Constantia"/>
            </a:endParaRPr>
          </a:p>
          <a:p>
            <a:pPr marL="0">
              <a:lnSpc>
                <a:spcPct val="100000"/>
              </a:lnSpc>
            </a:pPr>
            <a:r>
              <a:rPr sz="2000" spc="10" dirty="0">
                <a:latin typeface="Constantia"/>
                <a:cs typeface="Constantia"/>
              </a:rPr>
              <a:t>Possible poor ground between the</a:t>
            </a:r>
            <a:endParaRPr sz="2000">
              <a:latin typeface="Constantia"/>
              <a:cs typeface="Constantia"/>
            </a:endParaRPr>
          </a:p>
          <a:p>
            <a:pPr marL="0">
              <a:lnSpc>
                <a:spcPct val="100000"/>
              </a:lnSpc>
            </a:pPr>
            <a:r>
              <a:rPr sz="2000" spc="10" dirty="0">
                <a:latin typeface="Constantia"/>
                <a:cs typeface="Constantia"/>
              </a:rPr>
              <a:t>distributor or module and the</a:t>
            </a:r>
            <a:endParaRPr sz="2000">
              <a:latin typeface="Constantia"/>
              <a:cs typeface="Constantia"/>
            </a:endParaRPr>
          </a:p>
          <a:p>
            <a:pPr marL="0">
              <a:lnSpc>
                <a:spcPct val="100000"/>
              </a:lnSpc>
            </a:pPr>
            <a:r>
              <a:rPr sz="2000" spc="10" dirty="0">
                <a:latin typeface="Constantia"/>
                <a:cs typeface="Constantia"/>
              </a:rPr>
              <a:t>engine block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548640" y="4381119"/>
            <a:ext cx="1735999" cy="2542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latin typeface="Constantia"/>
                <a:cs typeface="Constantia"/>
              </a:rPr>
              <a:t>Engine missing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4664075" y="4381119"/>
            <a:ext cx="3980505" cy="208335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70" spc="10" dirty="0">
                <a:latin typeface="Constantia"/>
                <a:cs typeface="Constantia"/>
              </a:rPr>
              <a:t>Possible defective (open) spark plug</a:t>
            </a:r>
            <a:endParaRPr sz="1900">
              <a:latin typeface="Constantia"/>
              <a:cs typeface="Constantia"/>
            </a:endParaRPr>
          </a:p>
          <a:p>
            <a:pPr marL="0">
              <a:lnSpc>
                <a:spcPct val="100000"/>
              </a:lnSpc>
            </a:pPr>
            <a:r>
              <a:rPr sz="2000" spc="10" dirty="0">
                <a:latin typeface="Constantia"/>
                <a:cs typeface="Constantia"/>
              </a:rPr>
              <a:t>wire Possible</a:t>
            </a:r>
            <a:endParaRPr sz="2000">
              <a:latin typeface="Constantia"/>
              <a:cs typeface="Constantia"/>
            </a:endParaRPr>
          </a:p>
          <a:p>
            <a:pPr marL="0">
              <a:lnSpc>
                <a:spcPct val="100000"/>
              </a:lnSpc>
            </a:pPr>
            <a:r>
              <a:rPr sz="2000" spc="10" dirty="0">
                <a:latin typeface="Constantia"/>
                <a:cs typeface="Constantia"/>
              </a:rPr>
              <a:t>worn or fouled spark plugs</a:t>
            </a:r>
            <a:endParaRPr sz="2000">
              <a:latin typeface="Constantia"/>
              <a:cs typeface="Constantia"/>
            </a:endParaRPr>
          </a:p>
          <a:p>
            <a:pPr marL="0">
              <a:lnSpc>
                <a:spcPct val="100000"/>
              </a:lnSpc>
            </a:pPr>
            <a:r>
              <a:rPr sz="2000" spc="10" dirty="0">
                <a:latin typeface="Constantia"/>
                <a:cs typeface="Constantia"/>
              </a:rPr>
              <a:t>Possible defective pickup coil</a:t>
            </a:r>
            <a:endParaRPr sz="2000">
              <a:latin typeface="Constantia"/>
              <a:cs typeface="Constantia"/>
            </a:endParaRPr>
          </a:p>
          <a:p>
            <a:pPr marL="0">
              <a:lnSpc>
                <a:spcPct val="100000"/>
              </a:lnSpc>
            </a:pPr>
            <a:r>
              <a:rPr sz="2000" spc="10" dirty="0">
                <a:latin typeface="Constantia"/>
                <a:cs typeface="Constantia"/>
              </a:rPr>
              <a:t>Possible defective module</a:t>
            </a:r>
            <a:endParaRPr sz="2000">
              <a:latin typeface="Constantia"/>
              <a:cs typeface="Constantia"/>
            </a:endParaRPr>
          </a:p>
          <a:p>
            <a:pPr marL="0">
              <a:lnSpc>
                <a:spcPct val="100000"/>
              </a:lnSpc>
            </a:pPr>
            <a:r>
              <a:rPr sz="1970" spc="10" dirty="0">
                <a:latin typeface="Constantia"/>
                <a:cs typeface="Constantia"/>
              </a:rPr>
              <a:t>Possible poor electrical connections</a:t>
            </a:r>
            <a:endParaRPr sz="1900">
              <a:latin typeface="Constantia"/>
              <a:cs typeface="Constantia"/>
            </a:endParaRPr>
          </a:p>
          <a:p>
            <a:pPr marL="0">
              <a:lnSpc>
                <a:spcPct val="100000"/>
              </a:lnSpc>
            </a:pPr>
            <a:r>
              <a:rPr sz="2000" spc="10" dirty="0">
                <a:latin typeface="Constantia"/>
                <a:cs typeface="Constantia"/>
              </a:rPr>
              <a:t>at the pickup coil and/or module</a:t>
            </a:r>
            <a:endParaRPr sz="2000">
              <a:latin typeface="Constantia"/>
              <a:cs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920875"/>
          </a:xfrm>
        </p:spPr>
        <p:txBody>
          <a:bodyPr/>
          <a:lstStyle/>
          <a:p>
            <a:r>
              <a:rPr lang="en-US" smtClean="0"/>
              <a:t>Cooling Systems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automotive cooling system must perform several functions</a:t>
            </a:r>
          </a:p>
          <a:p>
            <a:pPr lvl="1"/>
            <a:r>
              <a:rPr lang="en-US" dirty="0" smtClean="0"/>
              <a:t>1.  Remove excess from the engine</a:t>
            </a:r>
          </a:p>
          <a:p>
            <a:pPr lvl="1"/>
            <a:r>
              <a:rPr lang="en-US" dirty="0" smtClean="0"/>
              <a:t>2. Maintain a consist engine temperature</a:t>
            </a:r>
          </a:p>
          <a:p>
            <a:pPr lvl="1"/>
            <a:r>
              <a:rPr lang="en-US" dirty="0" smtClean="0"/>
              <a:t>3. Help a cold engine warm-up quickly</a:t>
            </a:r>
          </a:p>
          <a:p>
            <a:pPr lvl="1"/>
            <a:r>
              <a:rPr lang="en-US" dirty="0" smtClean="0"/>
              <a:t>4. Provide a means of warming the passenger compartment</a:t>
            </a:r>
          </a:p>
        </p:txBody>
      </p:sp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Cooling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Automotive cooling systems operate around 180-212 degree F (82 to 100 deg C)</a:t>
            </a:r>
          </a:p>
          <a:p>
            <a:r>
              <a:rPr lang="en-US" smtClean="0"/>
              <a:t>Engine coolant is used to remove heat from the cylinder to the radiator where in is then dissipated. </a:t>
            </a:r>
          </a:p>
          <a:p>
            <a:r>
              <a:rPr lang="en-US" smtClean="0"/>
              <a:t>Engine coolant mixture should be approximately a 50/50 mixture of coolant and water.   </a:t>
            </a:r>
          </a:p>
        </p:txBody>
      </p:sp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Cooling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Water soluble oil is used as a lubricant in all coolants systems components </a:t>
            </a:r>
          </a:p>
          <a:p>
            <a:r>
              <a:rPr lang="en-US" smtClean="0"/>
              <a:t>Coolant uses lubricant in coolant to lubricate the water pump. </a:t>
            </a:r>
          </a:p>
          <a:p>
            <a:r>
              <a:rPr lang="en-US" smtClean="0"/>
              <a:t>Coolant is a mixture of water and antifreeze. (Normally 50/50 mixture)</a:t>
            </a:r>
          </a:p>
          <a:p>
            <a:r>
              <a:rPr lang="en-US" smtClean="0"/>
              <a:t>Some people refer to coolant as antifreeze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Cooling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 dirty="0" smtClean="0">
                <a:solidFill>
                  <a:schemeClr val="accent6">
                    <a:lumMod val="75000"/>
                  </a:schemeClr>
                </a:solidFill>
              </a:rPr>
              <a:t>Less Parts = Lighter </a:t>
            </a:r>
          </a:p>
          <a:p>
            <a:pPr>
              <a:defRPr/>
            </a:pPr>
            <a:r>
              <a:rPr lang="en-US" altLang="en-US" b="1" dirty="0" smtClean="0">
                <a:solidFill>
                  <a:schemeClr val="accent6">
                    <a:lumMod val="75000"/>
                  </a:schemeClr>
                </a:solidFill>
              </a:rPr>
              <a:t>Fires Once Every Revolution = 2x Power Of Four Stroke</a:t>
            </a:r>
          </a:p>
          <a:p>
            <a:pPr>
              <a:defRPr/>
            </a:pPr>
            <a:r>
              <a:rPr lang="en-US" altLang="en-US" b="1" dirty="0" smtClean="0">
                <a:solidFill>
                  <a:schemeClr val="accent6">
                    <a:lumMod val="75000"/>
                  </a:schemeClr>
                </a:solidFill>
              </a:rPr>
              <a:t>Cheaper, Less Complex And Easier To Work On</a:t>
            </a:r>
          </a:p>
          <a:p>
            <a:pPr>
              <a:defRPr/>
            </a:pPr>
            <a:r>
              <a:rPr lang="en-US" altLang="en-US" b="1" dirty="0" smtClean="0">
                <a:solidFill>
                  <a:schemeClr val="accent6">
                    <a:lumMod val="75000"/>
                  </a:schemeClr>
                </a:solidFill>
              </a:rPr>
              <a:t>Can Work In Any Orientation (Upside Down, Sideways)</a:t>
            </a:r>
          </a:p>
          <a:p>
            <a:pPr>
              <a:buNone/>
            </a:pPr>
            <a:endParaRPr lang="en-IN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An automotive radiator is used as a heat exchanger. </a:t>
            </a:r>
          </a:p>
          <a:p>
            <a:r>
              <a:rPr lang="en-US" smtClean="0"/>
              <a:t>Hot coolant from the engine is transferred to the radiator and cooler coolant is transfer to the engine by heavy duty hoses. </a:t>
            </a:r>
          </a:p>
          <a:p>
            <a:r>
              <a:rPr lang="en-US" smtClean="0"/>
              <a:t>There are two types of radiators</a:t>
            </a:r>
          </a:p>
          <a:p>
            <a:pPr lvl="1"/>
            <a:r>
              <a:rPr lang="en-US" smtClean="0"/>
              <a:t>Cross flow   and  Down Flow </a:t>
            </a:r>
          </a:p>
        </p:txBody>
      </p:sp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Cooling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cross-flow radiator is normally shorter than a down flow allowing for shorter hood lines.</a:t>
            </a:r>
          </a:p>
          <a:p>
            <a:r>
              <a:rPr lang="en-US" smtClean="0"/>
              <a:t>A down-flow radiator is used on larger vehicles that requires more cooling capacity.</a:t>
            </a:r>
          </a:p>
        </p:txBody>
      </p:sp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Cooling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components that make-up the radiator is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1.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Radiator core</a:t>
            </a:r>
            <a:r>
              <a:rPr lang="en-US" dirty="0" smtClean="0"/>
              <a:t>: center section of the radiator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2.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Radiator Tank</a:t>
            </a:r>
            <a:r>
              <a:rPr lang="en-US" dirty="0" smtClean="0"/>
              <a:t>: Medal or plastic end that cover the ends of the core and provide a coolant storage areas.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Cooling System -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RADIATOR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To maintain proper engine temperature a thermostat is used.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Modern engine operate at higher operating temperature. Therefore most modern thermostat open around 195 degrees F(90.5deg. C)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The thermostat is used to regulate the flow of coolant thought-out the cooling system.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Installing a thermostat in the wrong direction can cause sever engine damage due to overheating.</a:t>
            </a:r>
          </a:p>
        </p:txBody>
      </p:sp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Cooling System -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THERMOSTAT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 rtlCol="0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Most cooling system use some type cooling fan there are 3 types of fans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 </a:t>
            </a:r>
            <a:r>
              <a:rPr lang="en-US" b="1" dirty="0" smtClean="0"/>
              <a:t>flex fan</a:t>
            </a:r>
            <a:r>
              <a:rPr lang="en-US" dirty="0" smtClean="0"/>
              <a:t> is mounted to the front of the engine and operates continually when ever the engine is running.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 </a:t>
            </a:r>
            <a:r>
              <a:rPr lang="en-US" b="1" dirty="0" smtClean="0"/>
              <a:t>Clutch fan</a:t>
            </a:r>
            <a:r>
              <a:rPr lang="en-US" dirty="0" smtClean="0"/>
              <a:t> is also mounted to the front of the engine but will only pull air through the radiator when the engine is hot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An </a:t>
            </a:r>
            <a:r>
              <a:rPr lang="en-US" b="1" dirty="0" smtClean="0"/>
              <a:t>electric fan</a:t>
            </a:r>
            <a:r>
              <a:rPr lang="en-US" dirty="0" smtClean="0"/>
              <a:t> is used on front wheel drive vehicles and will only operate when commanded by the PCM. </a:t>
            </a:r>
          </a:p>
        </p:txBody>
      </p:sp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Cooling System -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 water pump is used to circulate coolant thought out the cooling system.</a:t>
            </a:r>
          </a:p>
          <a:p>
            <a:r>
              <a:rPr lang="en-US" smtClean="0"/>
              <a:t>Water pumps consist of</a:t>
            </a:r>
          </a:p>
          <a:p>
            <a:pPr lvl="1"/>
            <a:r>
              <a:rPr lang="en-US" smtClean="0"/>
              <a:t>Water pump impeller</a:t>
            </a:r>
          </a:p>
          <a:p>
            <a:pPr lvl="1"/>
            <a:r>
              <a:rPr lang="en-US" smtClean="0"/>
              <a:t>Water pump shaft</a:t>
            </a:r>
          </a:p>
          <a:p>
            <a:pPr lvl="1"/>
            <a:r>
              <a:rPr lang="en-US" smtClean="0"/>
              <a:t>Water pump seal</a:t>
            </a:r>
          </a:p>
          <a:p>
            <a:pPr lvl="1"/>
            <a:r>
              <a:rPr lang="en-US" smtClean="0"/>
              <a:t>Water pump bearing</a:t>
            </a:r>
          </a:p>
          <a:p>
            <a:pPr lvl="1"/>
            <a:r>
              <a:rPr lang="en-US" smtClean="0"/>
              <a:t>Water pump housing</a:t>
            </a:r>
          </a:p>
        </p:txBody>
      </p:sp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Cooling System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WATER PUMP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WHEN WORKING WITH FUEL SYSTEM: THERE IS AWAYS A DANGER OF </a:t>
            </a:r>
            <a:r>
              <a:rPr lang="en-US" b="1" smtClean="0"/>
              <a:t>FIRE.</a:t>
            </a:r>
          </a:p>
          <a:p>
            <a:r>
              <a:rPr lang="en-US" smtClean="0"/>
              <a:t>NEVER SMOKE OR HAVE ANY TYPE OPEN FLAMES ARROUND ANY OPEN FUEL SYSTEM</a:t>
            </a:r>
          </a:p>
        </p:txBody>
      </p:sp>
      <p:sp>
        <p:nvSpPr>
          <p:cNvPr id="665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smtClean="0"/>
              <a:t>FUEL SYSTEM</a:t>
            </a:r>
            <a:r>
              <a:rPr lang="en-US" sz="4000" smtClean="0"/>
              <a:t/>
            </a:r>
            <a:br>
              <a:rPr lang="en-US" sz="4000" smtClean="0"/>
            </a:br>
            <a:endParaRPr lang="en-US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Earlier vehicles used carburetors. </a:t>
            </a:r>
          </a:p>
          <a:p>
            <a:r>
              <a:rPr lang="en-US" smtClean="0"/>
              <a:t>Carburetor were used until the mid-80   </a:t>
            </a:r>
          </a:p>
          <a:p>
            <a:r>
              <a:rPr lang="en-US" smtClean="0"/>
              <a:t>Vehicles used carburetors until the mid Tougher emission requirement has made carburetor extinct.</a:t>
            </a:r>
          </a:p>
          <a:p>
            <a:r>
              <a:rPr lang="en-US" smtClean="0"/>
              <a:t>New emissions standards requires HC and CO be controlled. </a:t>
            </a:r>
          </a:p>
          <a:p>
            <a:endParaRPr lang="en-US" smtClean="0"/>
          </a:p>
        </p:txBody>
      </p:sp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smtClean="0"/>
              <a:t>FUEL SYSTEM</a:t>
            </a:r>
            <a:r>
              <a:rPr lang="en-US" sz="4000" smtClean="0"/>
              <a:t/>
            </a:r>
            <a:br>
              <a:rPr lang="en-US" sz="4000" smtClean="0"/>
            </a:br>
            <a:endParaRPr lang="en-US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Carburetor are more complicated than fuel injection. More automotive carburetor have 5 distinct circuits.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1. Idle circuit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2. Enrichment circuit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3. Off Idle Circuit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4. High Speed circuit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5. Enrichment circuit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6. Choke Circuit</a:t>
            </a:r>
          </a:p>
        </p:txBody>
      </p:sp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smtClean="0"/>
              <a:t>FUEL SYSTEM</a:t>
            </a:r>
            <a:r>
              <a:rPr lang="en-US" sz="4000" smtClean="0"/>
              <a:t/>
            </a:r>
            <a:br>
              <a:rPr lang="en-US" sz="4000" smtClean="0"/>
            </a:br>
            <a:endParaRPr lang="en-US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With carburetors and </a:t>
            </a:r>
            <a:r>
              <a:rPr lang="en-US" b="1" smtClean="0"/>
              <a:t>choke plate</a:t>
            </a:r>
            <a:r>
              <a:rPr lang="en-US" smtClean="0"/>
              <a:t> was is used to close off the air horn so that less air and more fuel can enrich fuel mixture during cold start-up conditions.</a:t>
            </a:r>
          </a:p>
        </p:txBody>
      </p:sp>
      <p:sp>
        <p:nvSpPr>
          <p:cNvPr id="645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smtClean="0"/>
              <a:t>FUEL SYSTEM</a:t>
            </a:r>
            <a:r>
              <a:rPr lang="en-US" sz="4000" smtClean="0"/>
              <a:t/>
            </a:r>
            <a:br>
              <a:rPr lang="en-US" sz="4000" smtClean="0"/>
            </a:br>
            <a:endParaRPr lang="en-US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 dirty="0" smtClean="0">
                <a:solidFill>
                  <a:schemeClr val="accent6">
                    <a:lumMod val="75000"/>
                  </a:schemeClr>
                </a:solidFill>
              </a:rPr>
              <a:t>No Dedicated Lubrication System (Not As Durable)</a:t>
            </a:r>
          </a:p>
          <a:p>
            <a:pPr>
              <a:defRPr/>
            </a:pPr>
            <a:r>
              <a:rPr lang="en-US" altLang="en-US" b="1" dirty="0" smtClean="0">
                <a:solidFill>
                  <a:schemeClr val="accent6">
                    <a:lumMod val="75000"/>
                  </a:schemeClr>
                </a:solidFill>
              </a:rPr>
              <a:t>Not Fuel Efficient And Require Expensive Oil To Be Mixed With Gas (One Gallon Oil/1,000 Miles)</a:t>
            </a:r>
          </a:p>
          <a:p>
            <a:pPr>
              <a:defRPr/>
            </a:pPr>
            <a:r>
              <a:rPr lang="en-US" altLang="en-US" b="1" dirty="0" smtClean="0">
                <a:solidFill>
                  <a:schemeClr val="accent6">
                    <a:lumMod val="75000"/>
                  </a:schemeClr>
                </a:solidFill>
              </a:rPr>
              <a:t>Produce A Lot Of Pollution Due To Burning Of Gas And Oil.</a:t>
            </a:r>
          </a:p>
          <a:p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FUEL QUIZ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981200" y="2743200"/>
            <a:ext cx="990600" cy="2362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1981200" y="2819400"/>
            <a:ext cx="99060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1981200" y="4572000"/>
            <a:ext cx="990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6391" name="Oval 7"/>
          <p:cNvSpPr>
            <a:spLocks noChangeArrowheads="1"/>
          </p:cNvSpPr>
          <p:nvPr/>
        </p:nvSpPr>
        <p:spPr bwMode="auto">
          <a:xfrm>
            <a:off x="2362200" y="4495800"/>
            <a:ext cx="152400" cy="152400"/>
          </a:xfrm>
          <a:prstGeom prst="ellipse">
            <a:avLst/>
          </a:prstGeom>
          <a:solidFill>
            <a:srgbClr val="0F222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Oval 8"/>
          <p:cNvSpPr>
            <a:spLocks noChangeArrowheads="1"/>
          </p:cNvSpPr>
          <p:nvPr/>
        </p:nvSpPr>
        <p:spPr bwMode="auto">
          <a:xfrm>
            <a:off x="2438400" y="3048000"/>
            <a:ext cx="76200" cy="152400"/>
          </a:xfrm>
          <a:prstGeom prst="ellipse">
            <a:avLst/>
          </a:prstGeom>
          <a:solidFill>
            <a:srgbClr val="0F222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3276600" y="3505200"/>
            <a:ext cx="1371600" cy="152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3276600" y="4191000"/>
            <a:ext cx="1371600" cy="914400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3581400" y="3886200"/>
            <a:ext cx="762000" cy="457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>
            <a:off x="4343400" y="4114800"/>
            <a:ext cx="30480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6397" name="Oval 13"/>
          <p:cNvSpPr>
            <a:spLocks noChangeArrowheads="1"/>
          </p:cNvSpPr>
          <p:nvPr/>
        </p:nvSpPr>
        <p:spPr bwMode="auto">
          <a:xfrm>
            <a:off x="3352800" y="4800600"/>
            <a:ext cx="76200" cy="228600"/>
          </a:xfrm>
          <a:prstGeom prst="ellipse">
            <a:avLst/>
          </a:prstGeom>
          <a:solidFill>
            <a:srgbClr val="0F222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2971800" y="3505200"/>
            <a:ext cx="304800" cy="1600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9" name="Oval 15"/>
          <p:cNvSpPr>
            <a:spLocks noChangeArrowheads="1"/>
          </p:cNvSpPr>
          <p:nvPr/>
        </p:nvSpPr>
        <p:spPr bwMode="auto">
          <a:xfrm>
            <a:off x="2895600" y="4419600"/>
            <a:ext cx="762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 flipH="1" flipV="1">
            <a:off x="2971800" y="4572000"/>
            <a:ext cx="381000" cy="38100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1371600" y="5029200"/>
            <a:ext cx="3657600" cy="990600"/>
          </a:xfrm>
          <a:prstGeom prst="rect">
            <a:avLst/>
          </a:prstGeom>
          <a:solidFill>
            <a:srgbClr val="756C9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5181600" y="2895600"/>
            <a:ext cx="25146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Float</a:t>
            </a:r>
          </a:p>
          <a:p>
            <a:pPr>
              <a:spcBef>
                <a:spcPct val="50000"/>
              </a:spcBef>
            </a:pPr>
            <a:r>
              <a:rPr lang="en-US" sz="2800"/>
              <a:t>Fuel Bowl</a:t>
            </a:r>
          </a:p>
          <a:p>
            <a:pPr>
              <a:spcBef>
                <a:spcPct val="50000"/>
              </a:spcBef>
            </a:pPr>
            <a:endParaRPr lang="en-US" sz="2800"/>
          </a:p>
        </p:txBody>
      </p:sp>
      <p:sp>
        <p:nvSpPr>
          <p:cNvPr id="16403" name="Line 19"/>
          <p:cNvSpPr>
            <a:spLocks noChangeShapeType="1"/>
          </p:cNvSpPr>
          <p:nvPr/>
        </p:nvSpPr>
        <p:spPr bwMode="auto">
          <a:xfrm flipH="1">
            <a:off x="4495800" y="3200400"/>
            <a:ext cx="68580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16404" name="Line 20"/>
          <p:cNvSpPr>
            <a:spLocks noChangeShapeType="1"/>
          </p:cNvSpPr>
          <p:nvPr/>
        </p:nvSpPr>
        <p:spPr bwMode="auto">
          <a:xfrm flipH="1">
            <a:off x="4724400" y="3886200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16405" name="Rectangle 22"/>
          <p:cNvSpPr>
            <a:spLocks noChangeArrowheads="1"/>
          </p:cNvSpPr>
          <p:nvPr/>
        </p:nvSpPr>
        <p:spPr bwMode="auto">
          <a:xfrm>
            <a:off x="4648200" y="4267200"/>
            <a:ext cx="1143000" cy="381000"/>
          </a:xfrm>
          <a:prstGeom prst="rect">
            <a:avLst/>
          </a:prstGeom>
          <a:solidFill>
            <a:srgbClr val="FF3300"/>
          </a:solidFill>
          <a:ln w="762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6" name="Rectangle 23"/>
          <p:cNvSpPr>
            <a:spLocks noChangeArrowheads="1"/>
          </p:cNvSpPr>
          <p:nvPr/>
        </p:nvSpPr>
        <p:spPr bwMode="auto">
          <a:xfrm>
            <a:off x="5867400" y="4419600"/>
            <a:ext cx="2667000" cy="76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7" name="Text Box 24"/>
          <p:cNvSpPr txBox="1">
            <a:spLocks noChangeArrowheads="1"/>
          </p:cNvSpPr>
          <p:nvPr/>
        </p:nvSpPr>
        <p:spPr bwMode="auto">
          <a:xfrm>
            <a:off x="5638800" y="50292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Fuel Filter   Fuel Line</a:t>
            </a:r>
          </a:p>
        </p:txBody>
      </p:sp>
      <p:sp>
        <p:nvSpPr>
          <p:cNvPr id="16408" name="Line 25"/>
          <p:cNvSpPr>
            <a:spLocks noChangeShapeType="1"/>
          </p:cNvSpPr>
          <p:nvPr/>
        </p:nvSpPr>
        <p:spPr bwMode="auto">
          <a:xfrm flipH="1" flipV="1">
            <a:off x="5410200" y="4495800"/>
            <a:ext cx="53340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16409" name="Line 26"/>
          <p:cNvSpPr>
            <a:spLocks noChangeShapeType="1"/>
          </p:cNvSpPr>
          <p:nvPr/>
        </p:nvSpPr>
        <p:spPr bwMode="auto">
          <a:xfrm flipH="1" flipV="1">
            <a:off x="7315200" y="4495800"/>
            <a:ext cx="53340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16410" name="Text Box 27"/>
          <p:cNvSpPr txBox="1">
            <a:spLocks noChangeArrowheads="1"/>
          </p:cNvSpPr>
          <p:nvPr/>
        </p:nvSpPr>
        <p:spPr bwMode="auto">
          <a:xfrm>
            <a:off x="3124200" y="19812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Choke  Plate</a:t>
            </a:r>
          </a:p>
        </p:txBody>
      </p:sp>
      <p:sp>
        <p:nvSpPr>
          <p:cNvPr id="16411" name="Line 28"/>
          <p:cNvSpPr>
            <a:spLocks noChangeShapeType="1"/>
          </p:cNvSpPr>
          <p:nvPr/>
        </p:nvSpPr>
        <p:spPr bwMode="auto">
          <a:xfrm flipH="1">
            <a:off x="2743200" y="2438400"/>
            <a:ext cx="10668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16412" name="Text Box 29"/>
          <p:cNvSpPr txBox="1">
            <a:spLocks noChangeArrowheads="1"/>
          </p:cNvSpPr>
          <p:nvPr/>
        </p:nvSpPr>
        <p:spPr bwMode="auto">
          <a:xfrm>
            <a:off x="1752600" y="54102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Intake Manifold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Late model vehicle have all started using fuel injection as a means of delivering fuel to combustion chamber. </a:t>
            </a:r>
          </a:p>
          <a:p>
            <a:r>
              <a:rPr lang="en-US" smtClean="0"/>
              <a:t>Fuel injection offers some major advantage over carburetion. </a:t>
            </a:r>
          </a:p>
          <a:p>
            <a:pPr lvl="1"/>
            <a:r>
              <a:rPr lang="en-US" smtClean="0"/>
              <a:t>A. Better fuel economy 	</a:t>
            </a:r>
          </a:p>
          <a:p>
            <a:pPr lvl="1"/>
            <a:r>
              <a:rPr lang="en-US" smtClean="0"/>
              <a:t>B. No need for Manifold heat</a:t>
            </a:r>
          </a:p>
          <a:p>
            <a:pPr lvl="1"/>
            <a:r>
              <a:rPr lang="en-US" smtClean="0"/>
              <a:t>C. Higher torque at lower speeds.</a:t>
            </a:r>
          </a:p>
        </p:txBody>
      </p:sp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smtClean="0"/>
              <a:t>FUEL SYSTEM</a:t>
            </a:r>
            <a:r>
              <a:rPr lang="en-US" sz="4000" smtClean="0"/>
              <a:t/>
            </a:r>
            <a:br>
              <a:rPr lang="en-US" sz="4000" smtClean="0"/>
            </a:br>
            <a:endParaRPr lang="en-US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FUEL</a:t>
            </a: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2133600" y="3200400"/>
            <a:ext cx="685800" cy="685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2362200" y="3886200"/>
            <a:ext cx="2286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4648200" y="1524000"/>
            <a:ext cx="16002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Rectangle 8"/>
          <p:cNvSpPr>
            <a:spLocks noChangeArrowheads="1"/>
          </p:cNvSpPr>
          <p:nvPr/>
        </p:nvSpPr>
        <p:spPr bwMode="auto">
          <a:xfrm>
            <a:off x="6019800" y="4343400"/>
            <a:ext cx="2057400" cy="1295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Line 9"/>
          <p:cNvSpPr>
            <a:spLocks noChangeShapeType="1"/>
          </p:cNvSpPr>
          <p:nvPr/>
        </p:nvSpPr>
        <p:spPr bwMode="auto">
          <a:xfrm flipH="1">
            <a:off x="4876800" y="20574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8441" name="Line 10"/>
          <p:cNvSpPr>
            <a:spLocks noChangeShapeType="1"/>
          </p:cNvSpPr>
          <p:nvPr/>
        </p:nvSpPr>
        <p:spPr bwMode="auto">
          <a:xfrm flipV="1">
            <a:off x="2667000" y="2819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8442" name="Line 11"/>
          <p:cNvSpPr>
            <a:spLocks noChangeShapeType="1"/>
          </p:cNvSpPr>
          <p:nvPr/>
        </p:nvSpPr>
        <p:spPr bwMode="auto">
          <a:xfrm>
            <a:off x="2667000" y="28194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8443" name="Line 12"/>
          <p:cNvSpPr>
            <a:spLocks noChangeShapeType="1"/>
          </p:cNvSpPr>
          <p:nvPr/>
        </p:nvSpPr>
        <p:spPr bwMode="auto">
          <a:xfrm>
            <a:off x="5334000" y="2057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8444" name="Line 13"/>
          <p:cNvSpPr>
            <a:spLocks noChangeShapeType="1"/>
          </p:cNvSpPr>
          <p:nvPr/>
        </p:nvSpPr>
        <p:spPr bwMode="auto">
          <a:xfrm>
            <a:off x="5638800" y="2057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8445" name="Line 14"/>
          <p:cNvSpPr>
            <a:spLocks noChangeShapeType="1"/>
          </p:cNvSpPr>
          <p:nvPr/>
        </p:nvSpPr>
        <p:spPr bwMode="auto">
          <a:xfrm>
            <a:off x="5334000" y="2286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8446" name="Line 15"/>
          <p:cNvSpPr>
            <a:spLocks noChangeShapeType="1"/>
          </p:cNvSpPr>
          <p:nvPr/>
        </p:nvSpPr>
        <p:spPr bwMode="auto">
          <a:xfrm flipH="1">
            <a:off x="5257800" y="22860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8447" name="Line 16"/>
          <p:cNvSpPr>
            <a:spLocks noChangeShapeType="1"/>
          </p:cNvSpPr>
          <p:nvPr/>
        </p:nvSpPr>
        <p:spPr bwMode="auto">
          <a:xfrm flipH="1">
            <a:off x="5410200" y="22860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8448" name="Line 17"/>
          <p:cNvSpPr>
            <a:spLocks noChangeShapeType="1"/>
          </p:cNvSpPr>
          <p:nvPr/>
        </p:nvSpPr>
        <p:spPr bwMode="auto">
          <a:xfrm flipH="1">
            <a:off x="5638800" y="22860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8449" name="Text Box 18"/>
          <p:cNvSpPr txBox="1">
            <a:spLocks noChangeArrowheads="1"/>
          </p:cNvSpPr>
          <p:nvPr/>
        </p:nvSpPr>
        <p:spPr bwMode="auto">
          <a:xfrm>
            <a:off x="6096000" y="4724400"/>
            <a:ext cx="198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Fuel Tank</a:t>
            </a:r>
          </a:p>
        </p:txBody>
      </p:sp>
      <p:sp>
        <p:nvSpPr>
          <p:cNvPr id="18450" name="Rectangle 19"/>
          <p:cNvSpPr>
            <a:spLocks noChangeArrowheads="1"/>
          </p:cNvSpPr>
          <p:nvPr/>
        </p:nvSpPr>
        <p:spPr bwMode="auto">
          <a:xfrm>
            <a:off x="6553200" y="3200400"/>
            <a:ext cx="609600" cy="838200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1" name="Text Box 20"/>
          <p:cNvSpPr txBox="1">
            <a:spLocks noChangeArrowheads="1"/>
          </p:cNvSpPr>
          <p:nvPr/>
        </p:nvSpPr>
        <p:spPr bwMode="auto">
          <a:xfrm>
            <a:off x="7315200" y="3505200"/>
            <a:ext cx="1066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Fuel Filter</a:t>
            </a:r>
          </a:p>
        </p:txBody>
      </p:sp>
      <p:sp>
        <p:nvSpPr>
          <p:cNvPr id="18452" name="Line 21"/>
          <p:cNvSpPr>
            <a:spLocks noChangeShapeType="1"/>
          </p:cNvSpPr>
          <p:nvPr/>
        </p:nvSpPr>
        <p:spPr bwMode="auto">
          <a:xfrm flipV="1">
            <a:off x="6858000" y="3810000"/>
            <a:ext cx="0" cy="6858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8453" name="Line 22"/>
          <p:cNvSpPr>
            <a:spLocks noChangeShapeType="1"/>
          </p:cNvSpPr>
          <p:nvPr/>
        </p:nvSpPr>
        <p:spPr bwMode="auto">
          <a:xfrm flipV="1">
            <a:off x="6858000" y="2895600"/>
            <a:ext cx="0" cy="3810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8454" name="Line 23"/>
          <p:cNvSpPr>
            <a:spLocks noChangeShapeType="1"/>
          </p:cNvSpPr>
          <p:nvPr/>
        </p:nvSpPr>
        <p:spPr bwMode="auto">
          <a:xfrm>
            <a:off x="2819400" y="3276600"/>
            <a:ext cx="28194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8455" name="Line 24"/>
          <p:cNvSpPr>
            <a:spLocks noChangeShapeType="1"/>
          </p:cNvSpPr>
          <p:nvPr/>
        </p:nvSpPr>
        <p:spPr bwMode="auto">
          <a:xfrm flipV="1">
            <a:off x="5638800" y="2895600"/>
            <a:ext cx="0" cy="3810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8456" name="Line 25"/>
          <p:cNvSpPr>
            <a:spLocks noChangeShapeType="1"/>
          </p:cNvSpPr>
          <p:nvPr/>
        </p:nvSpPr>
        <p:spPr bwMode="auto">
          <a:xfrm>
            <a:off x="5638800" y="2895600"/>
            <a:ext cx="1219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8457" name="Line 26"/>
          <p:cNvSpPr>
            <a:spLocks noChangeShapeType="1"/>
          </p:cNvSpPr>
          <p:nvPr/>
        </p:nvSpPr>
        <p:spPr bwMode="auto">
          <a:xfrm>
            <a:off x="2895600" y="3505200"/>
            <a:ext cx="5334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8458" name="Line 27"/>
          <p:cNvSpPr>
            <a:spLocks noChangeShapeType="1"/>
          </p:cNvSpPr>
          <p:nvPr/>
        </p:nvSpPr>
        <p:spPr bwMode="auto">
          <a:xfrm>
            <a:off x="3733800" y="3581400"/>
            <a:ext cx="6096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8459" name="Line 28"/>
          <p:cNvSpPr>
            <a:spLocks noChangeShapeType="1"/>
          </p:cNvSpPr>
          <p:nvPr/>
        </p:nvSpPr>
        <p:spPr bwMode="auto">
          <a:xfrm flipV="1">
            <a:off x="6324600" y="4038600"/>
            <a:ext cx="0" cy="38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8460" name="Line 29"/>
          <p:cNvSpPr>
            <a:spLocks noChangeShapeType="1"/>
          </p:cNvSpPr>
          <p:nvPr/>
        </p:nvSpPr>
        <p:spPr bwMode="auto">
          <a:xfrm>
            <a:off x="4876800" y="3581400"/>
            <a:ext cx="4572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8461" name="Line 30"/>
          <p:cNvSpPr>
            <a:spLocks noChangeShapeType="1"/>
          </p:cNvSpPr>
          <p:nvPr/>
        </p:nvSpPr>
        <p:spPr bwMode="auto">
          <a:xfrm flipV="1">
            <a:off x="6248400" y="3657600"/>
            <a:ext cx="0" cy="228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8462" name="Line 31"/>
          <p:cNvSpPr>
            <a:spLocks noChangeShapeType="1"/>
          </p:cNvSpPr>
          <p:nvPr/>
        </p:nvSpPr>
        <p:spPr bwMode="auto">
          <a:xfrm flipH="1">
            <a:off x="5562600" y="3581400"/>
            <a:ext cx="5334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8463" name="Line 32"/>
          <p:cNvSpPr>
            <a:spLocks noChangeShapeType="1"/>
          </p:cNvSpPr>
          <p:nvPr/>
        </p:nvSpPr>
        <p:spPr bwMode="auto">
          <a:xfrm flipV="1">
            <a:off x="2286000" y="2362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8464" name="Line 33"/>
          <p:cNvSpPr>
            <a:spLocks noChangeShapeType="1"/>
          </p:cNvSpPr>
          <p:nvPr/>
        </p:nvSpPr>
        <p:spPr bwMode="auto">
          <a:xfrm flipH="1">
            <a:off x="685800" y="23622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8465" name="Text Box 34"/>
          <p:cNvSpPr txBox="1">
            <a:spLocks noChangeArrowheads="1"/>
          </p:cNvSpPr>
          <p:nvPr/>
        </p:nvSpPr>
        <p:spPr bwMode="auto">
          <a:xfrm>
            <a:off x="6629400" y="1752600"/>
            <a:ext cx="1828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Power Train Control Module </a:t>
            </a:r>
          </a:p>
        </p:txBody>
      </p:sp>
      <p:sp>
        <p:nvSpPr>
          <p:cNvPr id="18466" name="Line 35"/>
          <p:cNvSpPr>
            <a:spLocks noChangeShapeType="1"/>
          </p:cNvSpPr>
          <p:nvPr/>
        </p:nvSpPr>
        <p:spPr bwMode="auto">
          <a:xfrm flipV="1">
            <a:off x="4876800" y="18288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8467" name="Text Box 37"/>
          <p:cNvSpPr txBox="1">
            <a:spLocks noChangeArrowheads="1"/>
          </p:cNvSpPr>
          <p:nvPr/>
        </p:nvSpPr>
        <p:spPr bwMode="auto">
          <a:xfrm>
            <a:off x="2971800" y="40386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   Fuel Injector </a:t>
            </a:r>
          </a:p>
        </p:txBody>
      </p:sp>
      <p:sp>
        <p:nvSpPr>
          <p:cNvPr id="18468" name="Line 38"/>
          <p:cNvSpPr>
            <a:spLocks noChangeShapeType="1"/>
          </p:cNvSpPr>
          <p:nvPr/>
        </p:nvSpPr>
        <p:spPr bwMode="auto">
          <a:xfrm flipH="1" flipV="1">
            <a:off x="2514600" y="3505200"/>
            <a:ext cx="685800" cy="685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18469" name="Text Box 39"/>
          <p:cNvSpPr txBox="1">
            <a:spLocks noChangeArrowheads="1"/>
          </p:cNvSpPr>
          <p:nvPr/>
        </p:nvSpPr>
        <p:spPr bwMode="auto">
          <a:xfrm>
            <a:off x="762000" y="4648200"/>
            <a:ext cx="4267200" cy="11969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2"/>
                </a:solidFill>
              </a:rPr>
              <a:t>NOTE: You will be asked to explain basic TBI injection at end of presentation </a:t>
            </a:r>
          </a:p>
        </p:txBody>
      </p:sp>
      <p:sp>
        <p:nvSpPr>
          <p:cNvPr id="18470" name="Text Box 40"/>
          <p:cNvSpPr txBox="1">
            <a:spLocks noChangeArrowheads="1"/>
          </p:cNvSpPr>
          <p:nvPr/>
        </p:nvSpPr>
        <p:spPr bwMode="auto">
          <a:xfrm>
            <a:off x="838200" y="19050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12 volts</a:t>
            </a:r>
          </a:p>
        </p:txBody>
      </p:sp>
      <p:sp>
        <p:nvSpPr>
          <p:cNvPr id="18471" name="Text Box 41"/>
          <p:cNvSpPr txBox="1">
            <a:spLocks noChangeArrowheads="1"/>
          </p:cNvSpPr>
          <p:nvPr/>
        </p:nvSpPr>
        <p:spPr bwMode="auto">
          <a:xfrm>
            <a:off x="2362200" y="21336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Injector ground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Better fuel economy.</a:t>
            </a:r>
            <a:r>
              <a:rPr lang="en-US" smtClean="0"/>
              <a:t> With the addition of electronic engine controls fuel injection can be injected into the combustion at the instance the intake valve is opened. </a:t>
            </a:r>
          </a:p>
          <a:p>
            <a:r>
              <a:rPr lang="en-US" smtClean="0"/>
              <a:t>With carburetion and some early fuel injection system fuel was injected into the intake manifold. Fuel then had to travel to the intake combustion chamber.</a:t>
            </a:r>
          </a:p>
        </p:txBody>
      </p:sp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smtClean="0"/>
              <a:t>FUEL SYSTEM</a:t>
            </a:r>
            <a:r>
              <a:rPr lang="en-US" sz="4000" smtClean="0"/>
              <a:t/>
            </a:r>
            <a:br>
              <a:rPr lang="en-US" sz="4000" smtClean="0"/>
            </a:br>
            <a:endParaRPr lang="en-US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For proper combustion the correct amount of air and fuel  must mix before entering the combustion chamber.</a:t>
            </a:r>
          </a:p>
          <a:p>
            <a:r>
              <a:rPr lang="en-US" smtClean="0"/>
              <a:t>The ideal air fuel mixture is 14.7-1</a:t>
            </a:r>
          </a:p>
        </p:txBody>
      </p:sp>
      <p:sp>
        <p:nvSpPr>
          <p:cNvPr id="696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smtClean="0"/>
              <a:t>FUEL SYSTEM</a:t>
            </a:r>
            <a:r>
              <a:rPr lang="en-US" sz="4000" smtClean="0"/>
              <a:t/>
            </a:r>
            <a:br>
              <a:rPr lang="en-US" sz="4000" smtClean="0"/>
            </a:br>
            <a:endParaRPr lang="en-US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When ever fuel is added to air the fuel mixture will become richer</a:t>
            </a:r>
          </a:p>
          <a:p>
            <a:r>
              <a:rPr lang="en-US" smtClean="0"/>
              <a:t>When air is added fuel mixture will become leaner</a:t>
            </a:r>
          </a:p>
          <a:p>
            <a:r>
              <a:rPr lang="en-US" smtClean="0"/>
              <a:t>Colder engine requires a richer fuel mixture than hot engines.</a:t>
            </a:r>
          </a:p>
          <a:p>
            <a:endParaRPr lang="en-US" smtClean="0"/>
          </a:p>
        </p:txBody>
      </p:sp>
      <p:sp>
        <p:nvSpPr>
          <p:cNvPr id="798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smtClean="0"/>
              <a:t>FUEL SYSTEM</a:t>
            </a:r>
            <a:r>
              <a:rPr lang="en-US" sz="4000" smtClean="0"/>
              <a:t/>
            </a:r>
            <a:br>
              <a:rPr lang="en-US" sz="4000" smtClean="0"/>
            </a:br>
            <a:endParaRPr lang="en-US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When the ideal fuel mixture of 14.7-1 is reached the vehicle combustion should be ideal and render the most power with least amount of exhaust emissions. </a:t>
            </a:r>
          </a:p>
          <a:p>
            <a:r>
              <a:rPr lang="en-US" b="1" smtClean="0"/>
              <a:t>Stoichiometric</a:t>
            </a:r>
            <a:r>
              <a:rPr lang="en-US" smtClean="0"/>
              <a:t> is the term used to describe the ideal fuel mixture.</a:t>
            </a:r>
          </a:p>
          <a:p>
            <a:r>
              <a:rPr lang="en-US" smtClean="0"/>
              <a:t>All late model fuel injected engine are electronically controlled</a:t>
            </a:r>
          </a:p>
        </p:txBody>
      </p:sp>
      <p:sp>
        <p:nvSpPr>
          <p:cNvPr id="686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smtClean="0"/>
              <a:t>FUEL SYSTEM</a:t>
            </a:r>
            <a:r>
              <a:rPr lang="en-US" sz="4000" smtClean="0"/>
              <a:t/>
            </a:r>
            <a:br>
              <a:rPr lang="en-US" sz="4000" smtClean="0"/>
            </a:br>
            <a:endParaRPr lang="en-US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With the addition of fuel injection several sensor had to be added to the engine to ensure proper fuel mixture. </a:t>
            </a:r>
          </a:p>
          <a:p>
            <a:r>
              <a:rPr lang="en-US" smtClean="0"/>
              <a:t>Some of the more importance sensor are</a:t>
            </a:r>
          </a:p>
          <a:p>
            <a:pPr lvl="1"/>
            <a:r>
              <a:rPr lang="en-US" smtClean="0"/>
              <a:t>A. Mass air flow sensor/MAP </a:t>
            </a:r>
          </a:p>
          <a:p>
            <a:pPr lvl="1"/>
            <a:r>
              <a:rPr lang="en-US" smtClean="0"/>
              <a:t>B. Oxygen sensor</a:t>
            </a:r>
          </a:p>
          <a:p>
            <a:pPr lvl="1"/>
            <a:r>
              <a:rPr lang="en-US" smtClean="0"/>
              <a:t>C. Throttle position sensor</a:t>
            </a:r>
          </a:p>
          <a:p>
            <a:pPr lvl="1"/>
            <a:r>
              <a:rPr lang="en-US" smtClean="0"/>
              <a:t>D. Coolant sensor</a:t>
            </a:r>
          </a:p>
        </p:txBody>
      </p:sp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smtClean="0"/>
              <a:t>FUEL SYSTEM</a:t>
            </a:r>
            <a:r>
              <a:rPr lang="en-US" sz="4000" smtClean="0"/>
              <a:t/>
            </a:r>
            <a:br>
              <a:rPr lang="en-US" sz="4000" smtClean="0"/>
            </a:br>
            <a:endParaRPr lang="en-US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sensor system is responsible for monitoring:</a:t>
            </a:r>
          </a:p>
          <a:p>
            <a:pPr lvl="1"/>
            <a:r>
              <a:rPr lang="en-US" smtClean="0"/>
              <a:t>A. Intake air temperature</a:t>
            </a:r>
          </a:p>
          <a:p>
            <a:pPr lvl="1"/>
            <a:r>
              <a:rPr lang="en-US" smtClean="0"/>
              <a:t>B. Engine load</a:t>
            </a:r>
          </a:p>
          <a:p>
            <a:pPr lvl="1"/>
            <a:r>
              <a:rPr lang="en-US" smtClean="0"/>
              <a:t>C. Engine temperature</a:t>
            </a:r>
          </a:p>
          <a:p>
            <a:pPr lvl="1"/>
            <a:r>
              <a:rPr lang="en-US" smtClean="0"/>
              <a:t>D. RPM</a:t>
            </a:r>
          </a:p>
        </p:txBody>
      </p:sp>
      <p:sp>
        <p:nvSpPr>
          <p:cNvPr id="737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smtClean="0"/>
              <a:t>FUEL SYSTEM</a:t>
            </a:r>
            <a:r>
              <a:rPr lang="en-US" sz="4000" smtClean="0"/>
              <a:t/>
            </a:r>
            <a:br>
              <a:rPr lang="en-US" sz="4000" smtClean="0"/>
            </a:br>
            <a:endParaRPr lang="en-US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Oxygen sensor:</a:t>
            </a:r>
            <a:r>
              <a:rPr lang="en-US" smtClean="0"/>
              <a:t> Is mounted in the exhaust system senses the amount of oxygen in the exhaust gasses.</a:t>
            </a:r>
          </a:p>
          <a:p>
            <a:r>
              <a:rPr lang="en-US" smtClean="0"/>
              <a:t>All Feedback carburetors and fuel injection system use and oxygen sensor to determine the amount of unburned fuel in the exhaust system.</a:t>
            </a:r>
          </a:p>
        </p:txBody>
      </p:sp>
      <p:sp>
        <p:nvSpPr>
          <p:cNvPr id="624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smtClean="0"/>
              <a:t>FUEL SYSTEM</a:t>
            </a:r>
            <a:r>
              <a:rPr lang="en-US" sz="4000" smtClean="0"/>
              <a:t/>
            </a:r>
            <a:br>
              <a:rPr lang="en-US" sz="4000" smtClean="0"/>
            </a:br>
            <a:endParaRPr lang="en-US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533400"/>
            <a:ext cx="7772400" cy="1470025"/>
          </a:xfrm>
        </p:spPr>
        <p:txBody>
          <a:bodyPr/>
          <a:lstStyle/>
          <a:p>
            <a:r>
              <a:rPr lang="en-US" dirty="0" smtClean="0"/>
              <a:t>4-STROKE ENGINE</a:t>
            </a:r>
            <a:endParaRPr lang="en-IN" dirty="0"/>
          </a:p>
        </p:txBody>
      </p:sp>
      <p:pic>
        <p:nvPicPr>
          <p:cNvPr id="4" name="Picture 3" descr="4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752600"/>
            <a:ext cx="6622174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NOTE: Later model vehicle use 2 Oxygen sensor minimum to determine fuel mixture and catalytic converter efficiency. </a:t>
            </a:r>
          </a:p>
          <a:p>
            <a:r>
              <a:rPr lang="en-US" smtClean="0"/>
              <a:t>NOTE: We will be covering engine controls in more detail later.</a:t>
            </a:r>
          </a:p>
        </p:txBody>
      </p:sp>
      <p:sp>
        <p:nvSpPr>
          <p:cNvPr id="706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smtClean="0"/>
              <a:t>FUEL SYSTEM</a:t>
            </a:r>
            <a:r>
              <a:rPr lang="en-US" sz="4000" smtClean="0"/>
              <a:t/>
            </a:r>
            <a:br>
              <a:rPr lang="en-US" sz="4000" smtClean="0"/>
            </a:br>
            <a:endParaRPr lang="en-US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 Mass Air Flow Sensor (MAF) or Manifold Absolute Pressure (MAP) sensor is used to determine:</a:t>
            </a:r>
          </a:p>
          <a:p>
            <a:pPr lvl="1"/>
            <a:r>
              <a:rPr lang="en-US" smtClean="0"/>
              <a:t>A. Engine load</a:t>
            </a:r>
          </a:p>
          <a:p>
            <a:pPr lvl="1"/>
            <a:r>
              <a:rPr lang="en-US" smtClean="0"/>
              <a:t>B. Air temperature (MAF)</a:t>
            </a:r>
          </a:p>
          <a:p>
            <a:pPr lvl="1"/>
            <a:r>
              <a:rPr lang="en-US" smtClean="0"/>
              <a:t>C. Help determine ignition timing</a:t>
            </a:r>
          </a:p>
          <a:p>
            <a:pPr lvl="1"/>
            <a:endParaRPr lang="en-US" smtClean="0"/>
          </a:p>
        </p:txBody>
      </p:sp>
      <p:sp>
        <p:nvSpPr>
          <p:cNvPr id="716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smtClean="0"/>
              <a:t>FUEL SYSTEM</a:t>
            </a:r>
            <a:r>
              <a:rPr lang="en-US" sz="4000" smtClean="0"/>
              <a:t/>
            </a:r>
            <a:br>
              <a:rPr lang="en-US" sz="4000" smtClean="0"/>
            </a:br>
            <a:endParaRPr lang="en-US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Engine temperature is very important in determining proper fuel mixture. For that reason an Engine Coolant Temperature (ECT) sensor is mounted in the intake manifold.</a:t>
            </a:r>
          </a:p>
          <a:p>
            <a:r>
              <a:rPr lang="en-US" smtClean="0"/>
              <a:t>The ECT sends a analog signal to the PCM that is in direst proportion to the engine temperature.</a:t>
            </a:r>
          </a:p>
        </p:txBody>
      </p:sp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smtClean="0"/>
              <a:t>FUEL SYSTEM</a:t>
            </a:r>
            <a:r>
              <a:rPr lang="en-US" sz="4000" smtClean="0"/>
              <a:t/>
            </a:r>
            <a:br>
              <a:rPr lang="en-US" sz="4000" smtClean="0"/>
            </a:br>
            <a:endParaRPr lang="en-US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 </a:t>
            </a:r>
            <a:r>
              <a:rPr lang="en-US" b="1" smtClean="0"/>
              <a:t>throttle position sensor</a:t>
            </a:r>
            <a:r>
              <a:rPr lang="en-US" smtClean="0"/>
              <a:t> (TPS) is used by the PCM to determine the angle of the throttle. </a:t>
            </a:r>
          </a:p>
          <a:p>
            <a:r>
              <a:rPr lang="en-US" smtClean="0"/>
              <a:t>The more the throttle is open the more air entering the engine. More air means more fuel.</a:t>
            </a:r>
          </a:p>
        </p:txBody>
      </p:sp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smtClean="0"/>
              <a:t>FUEL SYSTEM</a:t>
            </a:r>
            <a:r>
              <a:rPr lang="en-US" sz="4000" smtClean="0"/>
              <a:t/>
            </a:r>
            <a:br>
              <a:rPr lang="en-US" sz="4000" smtClean="0"/>
            </a:br>
            <a:endParaRPr lang="en-US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There are 3 typical types of fuel injection systems.</a:t>
            </a:r>
          </a:p>
          <a:p>
            <a:pPr lvl="1"/>
            <a:r>
              <a:rPr lang="en-US" smtClean="0"/>
              <a:t>1. Throttle Body (TBI) </a:t>
            </a:r>
          </a:p>
          <a:p>
            <a:pPr lvl="1"/>
            <a:r>
              <a:rPr lang="en-US" smtClean="0"/>
              <a:t>2. Port fuel injection system</a:t>
            </a:r>
          </a:p>
          <a:p>
            <a:pPr lvl="1"/>
            <a:r>
              <a:rPr lang="en-US" smtClean="0"/>
              <a:t>3. Sequential Fuel injection system</a:t>
            </a:r>
          </a:p>
        </p:txBody>
      </p:sp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smtClean="0"/>
              <a:t>FUEL SYSTEM</a:t>
            </a:r>
            <a:r>
              <a:rPr lang="en-US" sz="4000" smtClean="0"/>
              <a:t/>
            </a:r>
            <a:br>
              <a:rPr lang="en-US" sz="4000" smtClean="0"/>
            </a:br>
            <a:endParaRPr lang="en-US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A throttle body fuel injection system uses either one or 2 injector mounted in a throttle body that looks similar to a carburetor.</a:t>
            </a:r>
          </a:p>
          <a:p>
            <a:pPr>
              <a:lnSpc>
                <a:spcPct val="90000"/>
              </a:lnSpc>
            </a:pPr>
            <a:r>
              <a:rPr lang="en-US" smtClean="0"/>
              <a:t> Port fuel injection and sequential fuel injection system uses a fuel injector mounted at each cylinder </a:t>
            </a:r>
          </a:p>
          <a:p>
            <a:pPr>
              <a:lnSpc>
                <a:spcPct val="90000"/>
              </a:lnSpc>
            </a:pPr>
            <a:r>
              <a:rPr lang="en-US" smtClean="0"/>
              <a:t>All type fuel system uses a filter inline capture dirt and contaminants before entering the engine. </a:t>
            </a:r>
          </a:p>
        </p:txBody>
      </p:sp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smtClean="0"/>
              <a:t>FUEL SYSTEM</a:t>
            </a:r>
            <a:r>
              <a:rPr lang="en-US" sz="4000" smtClean="0"/>
              <a:t/>
            </a:r>
            <a:br>
              <a:rPr lang="en-US" sz="4000" smtClean="0"/>
            </a:br>
            <a:endParaRPr lang="en-US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1470025"/>
          </a:xfrm>
        </p:spPr>
        <p:txBody>
          <a:bodyPr/>
          <a:lstStyle/>
          <a:p>
            <a:r>
              <a:rPr lang="en-US" dirty="0" smtClean="0"/>
              <a:t>ADVANTAGES	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752600"/>
            <a:ext cx="7010400" cy="4114800"/>
          </a:xfrm>
        </p:spPr>
        <p:txBody>
          <a:bodyPr>
            <a:normAutofit lnSpcReduction="10000"/>
          </a:bodyPr>
          <a:lstStyle/>
          <a:p>
            <a:pPr algn="l">
              <a:buFont typeface="Wingdings" pitchFamily="2" charset="2"/>
              <a:buChar char="§"/>
            </a:pPr>
            <a:r>
              <a:rPr lang="en-US" sz="4600" b="1" dirty="0" smtClean="0">
                <a:solidFill>
                  <a:schemeClr val="accent6">
                    <a:lumMod val="75000"/>
                  </a:schemeClr>
                </a:solidFill>
              </a:rPr>
              <a:t>Less Fuel Consumption</a:t>
            </a:r>
          </a:p>
          <a:p>
            <a:pPr algn="l">
              <a:buFont typeface="Wingdings" pitchFamily="2" charset="2"/>
              <a:buChar char="§"/>
            </a:pPr>
            <a:r>
              <a:rPr lang="en-US" sz="4600" b="1" dirty="0" smtClean="0">
                <a:solidFill>
                  <a:schemeClr val="accent6">
                    <a:lumMod val="75000"/>
                  </a:schemeClr>
                </a:solidFill>
              </a:rPr>
              <a:t>More Thermal Efficiency</a:t>
            </a:r>
          </a:p>
          <a:p>
            <a:pPr algn="l">
              <a:buFont typeface="Wingdings" pitchFamily="2" charset="2"/>
              <a:buChar char="§"/>
            </a:pPr>
            <a:r>
              <a:rPr lang="en-US" sz="4600" b="1" dirty="0" smtClean="0">
                <a:solidFill>
                  <a:schemeClr val="accent6">
                    <a:lumMod val="75000"/>
                  </a:schemeClr>
                </a:solidFill>
              </a:rPr>
              <a:t>More Volumetric Efficiency</a:t>
            </a:r>
          </a:p>
          <a:p>
            <a:pPr algn="l">
              <a:buFont typeface="Wingdings" pitchFamily="2" charset="2"/>
              <a:buChar char="§"/>
            </a:pPr>
            <a:r>
              <a:rPr lang="en-US" sz="4600" b="1" dirty="0" smtClean="0">
                <a:solidFill>
                  <a:schemeClr val="accent6">
                    <a:lumMod val="75000"/>
                  </a:schemeClr>
                </a:solidFill>
              </a:rPr>
              <a:t>Less Wear And Tear</a:t>
            </a:r>
          </a:p>
          <a:p>
            <a:pPr algn="l"/>
            <a:endParaRPr lang="en-IN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/>
          <a:lstStyle/>
          <a:p>
            <a:r>
              <a:rPr lang="en-US" dirty="0" smtClean="0"/>
              <a:t>DISADVANTAGES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057400"/>
            <a:ext cx="7315200" cy="3962400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MORE COMPONENTS</a:t>
            </a:r>
          </a:p>
          <a:p>
            <a:pPr algn="l">
              <a:buFont typeface="Arial" pitchFamily="34" charset="0"/>
              <a:buChar char="•"/>
            </a:pP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SEPARATE VALVE MECHANISM IS NEEDED</a:t>
            </a:r>
          </a:p>
          <a:p>
            <a:pPr algn="l">
              <a:buFont typeface="Arial" pitchFamily="34" charset="0"/>
              <a:buChar char="•"/>
            </a:pP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MORE COST</a:t>
            </a:r>
          </a:p>
          <a:p>
            <a:pPr algn="l">
              <a:buFont typeface="Arial" pitchFamily="34" charset="0"/>
              <a:buChar char="•"/>
            </a:pP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DESIGN COMPLICATED</a:t>
            </a:r>
          </a:p>
          <a:p>
            <a:pPr algn="l"/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Grp="1" noChangeAspect="1"/>
          </p:cNvPicPr>
          <p:nvPr>
            <p:ph idx="1"/>
          </p:nvPr>
        </p:nvPicPr>
        <p:blipFill>
          <a:blip r:embed="rId2"/>
          <a:srcRect r="29407"/>
          <a:stretch>
            <a:fillRect/>
          </a:stretch>
        </p:blipFill>
        <p:spPr bwMode="auto">
          <a:xfrm>
            <a:off x="609600" y="1600200"/>
            <a:ext cx="3621533" cy="339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Calibri" charset="0"/>
              </a:rPr>
              <a:t>Thermodynamic cycles: </a:t>
            </a:r>
            <a:r>
              <a:rPr lang="en-US" dirty="0" smtClean="0">
                <a:solidFill>
                  <a:srgbClr val="000090"/>
                </a:solidFill>
                <a:latin typeface="Calibri" charset="0"/>
              </a:rPr>
              <a:t>Otto cycle</a:t>
            </a:r>
            <a:r>
              <a:rPr lang="en-US" b="1" dirty="0" smtClean="0">
                <a:solidFill>
                  <a:srgbClr val="000090"/>
                </a:solidFill>
                <a:latin typeface="Calibri" charset="0"/>
              </a:rPr>
              <a:t/>
            </a:r>
            <a:br>
              <a:rPr lang="en-US" b="1" dirty="0" smtClean="0">
                <a:solidFill>
                  <a:srgbClr val="000090"/>
                </a:solidFill>
                <a:latin typeface="Calibri" charset="0"/>
              </a:rPr>
            </a:br>
            <a:endParaRPr lang="en-IN" dirty="0"/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/>
          <a:srcRect l="67723" t="21573" b="35056"/>
          <a:stretch>
            <a:fillRect/>
          </a:stretch>
        </p:blipFill>
        <p:spPr bwMode="auto">
          <a:xfrm>
            <a:off x="2971800" y="1447800"/>
            <a:ext cx="2139950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533400" y="5334000"/>
            <a:ext cx="670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Calibri" charset="0"/>
              </a:rPr>
              <a:t>Efficiency = 1 – 1/r</a:t>
            </a:r>
            <a:r>
              <a:rPr lang="en-US" sz="2000" baseline="-25000" dirty="0">
                <a:latin typeface="Calibri" charset="0"/>
              </a:rPr>
              <a:t>k</a:t>
            </a:r>
            <a:r>
              <a:rPr lang="en-US" sz="2000" baseline="30000" dirty="0">
                <a:latin typeface="Symbol" charset="2"/>
              </a:rPr>
              <a:t>g</a:t>
            </a:r>
            <a:r>
              <a:rPr lang="en-US" sz="2000" baseline="30000" dirty="0">
                <a:latin typeface="Calibri" charset="0"/>
              </a:rPr>
              <a:t>-1 </a:t>
            </a:r>
            <a:r>
              <a:rPr lang="en-US" sz="2000" dirty="0">
                <a:latin typeface="Calibri" charset="0"/>
              </a:rPr>
              <a:t> where = r</a:t>
            </a:r>
            <a:r>
              <a:rPr lang="en-US" sz="2000" baseline="-25000" dirty="0">
                <a:latin typeface="Calibri" charset="0"/>
              </a:rPr>
              <a:t>k = </a:t>
            </a:r>
            <a:r>
              <a:rPr lang="en-US" sz="2000" dirty="0">
                <a:latin typeface="Calibri" charset="0"/>
              </a:rPr>
              <a:t>compression ratio V</a:t>
            </a:r>
            <a:r>
              <a:rPr lang="en-US" sz="2000" baseline="-25000" dirty="0">
                <a:latin typeface="Calibri" charset="0"/>
              </a:rPr>
              <a:t>1</a:t>
            </a:r>
            <a:r>
              <a:rPr lang="en-US" sz="2000" dirty="0">
                <a:latin typeface="Calibri" charset="0"/>
              </a:rPr>
              <a:t>/V</a:t>
            </a:r>
            <a:r>
              <a:rPr lang="en-US" sz="2000" baseline="-25000" dirty="0">
                <a:latin typeface="Calibri" charset="0"/>
              </a:rPr>
              <a:t>2</a:t>
            </a:r>
          </a:p>
        </p:txBody>
      </p:sp>
      <p:pic>
        <p:nvPicPr>
          <p:cNvPr id="9" name="Picture 8" descr="4S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066800"/>
            <a:ext cx="3338879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296400" cy="6857999"/>
          </a:xfrm>
          <a:prstGeom prst="rect">
            <a:avLst/>
          </a:prstGeom>
        </p:spPr>
      </p:pic>
      <p:pic>
        <p:nvPicPr>
          <p:cNvPr id="3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034796"/>
          </a:xfrm>
          <a:prstGeom prst="rect">
            <a:avLst/>
          </a:prstGeom>
        </p:spPr>
      </p:pic>
      <p:pic>
        <p:nvPicPr>
          <p:cNvPr id="4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1500" y="0"/>
            <a:ext cx="4762500" cy="630936"/>
          </a:xfrm>
          <a:prstGeom prst="rect">
            <a:avLst/>
          </a:prstGeom>
        </p:spPr>
      </p:pic>
      <p:pic>
        <p:nvPicPr>
          <p:cNvPr id="5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24823" cy="1020572"/>
          </a:xfrm>
          <a:prstGeom prst="rect">
            <a:avLst/>
          </a:prstGeom>
        </p:spPr>
      </p:pic>
      <p:sp>
        <p:nvSpPr>
          <p:cNvPr id="8" name="text 1"/>
          <p:cNvSpPr txBox="1"/>
          <p:nvPr/>
        </p:nvSpPr>
        <p:spPr>
          <a:xfrm>
            <a:off x="762000" y="0"/>
            <a:ext cx="6859372" cy="7653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5400" b="1" spc="10" dirty="0">
                <a:solidFill>
                  <a:srgbClr val="FFFFFF"/>
                </a:solidFill>
                <a:latin typeface="Arial"/>
                <a:cs typeface="Arial"/>
              </a:rPr>
              <a:t>IGNITION SYSTEMS</a:t>
            </a:r>
            <a:endParaRPr sz="5400">
              <a:latin typeface="Arial"/>
              <a:cs typeface="Arial"/>
            </a:endParaRPr>
          </a:p>
        </p:txBody>
      </p:sp>
      <p:pic>
        <p:nvPicPr>
          <p:cNvPr id="9" name="Picture 8" descr="the-ignition-syste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709091"/>
            <a:ext cx="8305800" cy="5920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45</TotalTime>
  <Words>1691</Words>
  <Application>Microsoft Office PowerPoint</Application>
  <PresentationFormat>On-screen Show (4:3)</PresentationFormat>
  <Paragraphs>334</Paragraphs>
  <Slides>55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57" baseType="lpstr">
      <vt:lpstr>Office Theme</vt:lpstr>
      <vt:lpstr>Concourse</vt:lpstr>
      <vt:lpstr>Slide 1</vt:lpstr>
      <vt:lpstr>APPLICATIONS</vt:lpstr>
      <vt:lpstr>ADVANTAGES</vt:lpstr>
      <vt:lpstr>DISADVANTAGES</vt:lpstr>
      <vt:lpstr>4-STROKE ENGINE</vt:lpstr>
      <vt:lpstr>ADVANTAGES </vt:lpstr>
      <vt:lpstr>DISADVANTAGES</vt:lpstr>
      <vt:lpstr>Thermodynamic cycles: Otto cycle 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Cooling Systems</vt:lpstr>
      <vt:lpstr>Cooling System</vt:lpstr>
      <vt:lpstr>Cooling System</vt:lpstr>
      <vt:lpstr>Cooling System</vt:lpstr>
      <vt:lpstr>Cooling System</vt:lpstr>
      <vt:lpstr>Cooling System</vt:lpstr>
      <vt:lpstr>Cooling System - RADIATOR</vt:lpstr>
      <vt:lpstr>Cooling System - THERMOSTAT</vt:lpstr>
      <vt:lpstr>Cooling System - FAN</vt:lpstr>
      <vt:lpstr>Cooling System WATER PUMP</vt:lpstr>
      <vt:lpstr>FUEL SYSTEM </vt:lpstr>
      <vt:lpstr>FUEL SYSTEM </vt:lpstr>
      <vt:lpstr>FUEL SYSTEM </vt:lpstr>
      <vt:lpstr>FUEL SYSTEM </vt:lpstr>
      <vt:lpstr>FUEL QUIZ</vt:lpstr>
      <vt:lpstr>FUEL SYSTEM </vt:lpstr>
      <vt:lpstr>FUEL</vt:lpstr>
      <vt:lpstr>FUEL SYSTEM </vt:lpstr>
      <vt:lpstr>FUEL SYSTEM </vt:lpstr>
      <vt:lpstr>FUEL SYSTEM </vt:lpstr>
      <vt:lpstr>FUEL SYSTEM </vt:lpstr>
      <vt:lpstr>FUEL SYSTEM </vt:lpstr>
      <vt:lpstr>FUEL SYSTEM </vt:lpstr>
      <vt:lpstr>FUEL SYSTEM </vt:lpstr>
      <vt:lpstr>FUEL SYSTEM </vt:lpstr>
      <vt:lpstr>FUEL SYSTEM </vt:lpstr>
      <vt:lpstr>FUEL SYSTEM </vt:lpstr>
      <vt:lpstr>FUEL SYSTEM </vt:lpstr>
      <vt:lpstr>FUEL SYSTEM </vt:lpstr>
      <vt:lpstr>FUEL SYSTEM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YMMR</dc:creator>
  <cp:lastModifiedBy>YMMREDDY</cp:lastModifiedBy>
  <cp:revision>14</cp:revision>
  <dcterms:created xsi:type="dcterms:W3CDTF">2006-08-16T00:00:00Z</dcterms:created>
  <dcterms:modified xsi:type="dcterms:W3CDTF">2020-02-25T03:51:13Z</dcterms:modified>
</cp:coreProperties>
</file>