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8" r:id="rId18"/>
    <p:sldId id="272" r:id="rId19"/>
    <p:sldId id="273" r:id="rId20"/>
    <p:sldId id="274" r:id="rId21"/>
    <p:sldId id="275" r:id="rId22"/>
    <p:sldId id="276" r:id="rId23"/>
    <p:sldId id="289" r:id="rId24"/>
    <p:sldId id="291" r:id="rId25"/>
    <p:sldId id="290" r:id="rId26"/>
    <p:sldId id="292" r:id="rId27"/>
    <p:sldId id="293" r:id="rId28"/>
    <p:sldId id="277" r:id="rId29"/>
    <p:sldId id="278" r:id="rId30"/>
    <p:sldId id="279" r:id="rId31"/>
    <p:sldId id="294" r:id="rId32"/>
    <p:sldId id="280" r:id="rId33"/>
    <p:sldId id="282" r:id="rId34"/>
    <p:sldId id="285" r:id="rId35"/>
    <p:sldId id="281" r:id="rId36"/>
    <p:sldId id="284" r:id="rId37"/>
    <p:sldId id="283" r:id="rId38"/>
    <p:sldId id="287" r:id="rId39"/>
    <p:sldId id="286" r:id="rId4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284" y="-89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D1EAED"/>
                </a:solidFill>
                <a:latin typeface="Georgia"/>
                <a:cs typeface="Georgia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10" dirty="0"/>
              <a:t>11/1/2016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 u="sng">
                <a:solidFill>
                  <a:srgbClr val="FFC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D1EAED"/>
                </a:solidFill>
                <a:latin typeface="Georgia"/>
                <a:cs typeface="Georgia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10" dirty="0"/>
              <a:t>11/1/2016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 u="sng">
                <a:solidFill>
                  <a:srgbClr val="FFC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D1EAED"/>
                </a:solidFill>
                <a:latin typeface="Georgia"/>
                <a:cs typeface="Georgia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10" dirty="0"/>
              <a:t>11/1/2016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2/19/2019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1000112"/>
            <a:ext cx="4286250" cy="54919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4429125" y="1000086"/>
            <a:ext cx="4714875" cy="55007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41287" y="142875"/>
            <a:ext cx="2732024" cy="5429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6643751" y="142875"/>
            <a:ext cx="2286000" cy="571500"/>
          </a:xfrm>
          <a:custGeom>
            <a:avLst/>
            <a:gdLst/>
            <a:ahLst/>
            <a:cxnLst/>
            <a:rect l="l" t="t" r="r" b="b"/>
            <a:pathLst>
              <a:path w="2286000" h="571500">
                <a:moveTo>
                  <a:pt x="2190750" y="0"/>
                </a:moveTo>
                <a:lnTo>
                  <a:pt x="95250" y="0"/>
                </a:lnTo>
                <a:lnTo>
                  <a:pt x="58132" y="7489"/>
                </a:lnTo>
                <a:lnTo>
                  <a:pt x="27860" y="27908"/>
                </a:lnTo>
                <a:lnTo>
                  <a:pt x="7471" y="58185"/>
                </a:lnTo>
                <a:lnTo>
                  <a:pt x="0" y="95250"/>
                </a:lnTo>
                <a:lnTo>
                  <a:pt x="0" y="476250"/>
                </a:lnTo>
                <a:lnTo>
                  <a:pt x="7471" y="513314"/>
                </a:lnTo>
                <a:lnTo>
                  <a:pt x="27860" y="543591"/>
                </a:lnTo>
                <a:lnTo>
                  <a:pt x="58132" y="564010"/>
                </a:lnTo>
                <a:lnTo>
                  <a:pt x="95250" y="571500"/>
                </a:lnTo>
                <a:lnTo>
                  <a:pt x="2190750" y="571500"/>
                </a:lnTo>
                <a:lnTo>
                  <a:pt x="2227814" y="564010"/>
                </a:lnTo>
                <a:lnTo>
                  <a:pt x="2258091" y="543591"/>
                </a:lnTo>
                <a:lnTo>
                  <a:pt x="2278510" y="513314"/>
                </a:lnTo>
                <a:lnTo>
                  <a:pt x="2286000" y="476250"/>
                </a:lnTo>
                <a:lnTo>
                  <a:pt x="2286000" y="95250"/>
                </a:lnTo>
                <a:lnTo>
                  <a:pt x="2278510" y="58185"/>
                </a:lnTo>
                <a:lnTo>
                  <a:pt x="2258091" y="27908"/>
                </a:lnTo>
                <a:lnTo>
                  <a:pt x="2227814" y="7489"/>
                </a:lnTo>
                <a:lnTo>
                  <a:pt x="21907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6643751" y="142875"/>
            <a:ext cx="2286000" cy="571500"/>
          </a:xfrm>
          <a:custGeom>
            <a:avLst/>
            <a:gdLst/>
            <a:ahLst/>
            <a:cxnLst/>
            <a:rect l="l" t="t" r="r" b="b"/>
            <a:pathLst>
              <a:path w="2286000" h="571500">
                <a:moveTo>
                  <a:pt x="0" y="95250"/>
                </a:moveTo>
                <a:lnTo>
                  <a:pt x="7471" y="58185"/>
                </a:lnTo>
                <a:lnTo>
                  <a:pt x="27860" y="27908"/>
                </a:lnTo>
                <a:lnTo>
                  <a:pt x="58132" y="7489"/>
                </a:lnTo>
                <a:lnTo>
                  <a:pt x="95250" y="0"/>
                </a:lnTo>
                <a:lnTo>
                  <a:pt x="2190750" y="0"/>
                </a:lnTo>
                <a:lnTo>
                  <a:pt x="2227814" y="7489"/>
                </a:lnTo>
                <a:lnTo>
                  <a:pt x="2258091" y="27908"/>
                </a:lnTo>
                <a:lnTo>
                  <a:pt x="2278510" y="58185"/>
                </a:lnTo>
                <a:lnTo>
                  <a:pt x="2286000" y="95250"/>
                </a:lnTo>
                <a:lnTo>
                  <a:pt x="2286000" y="476250"/>
                </a:lnTo>
                <a:lnTo>
                  <a:pt x="2278510" y="513314"/>
                </a:lnTo>
                <a:lnTo>
                  <a:pt x="2258091" y="543591"/>
                </a:lnTo>
                <a:lnTo>
                  <a:pt x="2227814" y="564010"/>
                </a:lnTo>
                <a:lnTo>
                  <a:pt x="2190750" y="571500"/>
                </a:lnTo>
                <a:lnTo>
                  <a:pt x="95250" y="571500"/>
                </a:lnTo>
                <a:lnTo>
                  <a:pt x="58132" y="564010"/>
                </a:lnTo>
                <a:lnTo>
                  <a:pt x="27860" y="543591"/>
                </a:lnTo>
                <a:lnTo>
                  <a:pt x="7471" y="513314"/>
                </a:lnTo>
                <a:lnTo>
                  <a:pt x="0" y="476250"/>
                </a:lnTo>
                <a:lnTo>
                  <a:pt x="0" y="95250"/>
                </a:lnTo>
                <a:close/>
              </a:path>
            </a:pathLst>
          </a:custGeom>
          <a:ln w="25400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 u="sng">
                <a:solidFill>
                  <a:srgbClr val="FFC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D1EAED"/>
                </a:solidFill>
                <a:latin typeface="Georgia"/>
                <a:cs typeface="Georgia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10" dirty="0"/>
              <a:t>11/1/2016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2/19/2019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D1EAED"/>
                </a:solidFill>
                <a:latin typeface="Georgia"/>
                <a:cs typeface="Georgia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10" dirty="0"/>
              <a:t>11/1/2016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2/19/2019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7288" y="803909"/>
            <a:ext cx="2745740" cy="299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 u="sng">
                <a:solidFill>
                  <a:srgbClr val="FFC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7288" y="1078229"/>
            <a:ext cx="8206740" cy="2494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4500" y="6556200"/>
            <a:ext cx="5746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D1EAED"/>
                </a:solidFill>
                <a:latin typeface="Georgia"/>
                <a:cs typeface="Georgia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10" dirty="0"/>
              <a:t>11/1/2016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rcar-engine.blogspot.com/2011/06/compression-ratio.html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292" y="202692"/>
            <a:ext cx="9093707" cy="6236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89075" y="2631948"/>
            <a:ext cx="6809232" cy="13807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2974" y="2785998"/>
            <a:ext cx="6934226" cy="1938402"/>
          </a:xfrm>
          <a:custGeom>
            <a:avLst/>
            <a:gdLst/>
            <a:ahLst/>
            <a:cxnLst/>
            <a:rect l="l" t="t" r="r" b="b"/>
            <a:pathLst>
              <a:path w="6501130" h="1071879">
                <a:moveTo>
                  <a:pt x="6322212" y="0"/>
                </a:moveTo>
                <a:lnTo>
                  <a:pt x="178587" y="0"/>
                </a:lnTo>
                <a:lnTo>
                  <a:pt x="131112" y="6383"/>
                </a:lnTo>
                <a:lnTo>
                  <a:pt x="88452" y="24398"/>
                </a:lnTo>
                <a:lnTo>
                  <a:pt x="52308" y="52339"/>
                </a:lnTo>
                <a:lnTo>
                  <a:pt x="24383" y="88504"/>
                </a:lnTo>
                <a:lnTo>
                  <a:pt x="6379" y="131189"/>
                </a:lnTo>
                <a:lnTo>
                  <a:pt x="0" y="178688"/>
                </a:lnTo>
                <a:lnTo>
                  <a:pt x="0" y="893063"/>
                </a:lnTo>
                <a:lnTo>
                  <a:pt x="6379" y="940510"/>
                </a:lnTo>
                <a:lnTo>
                  <a:pt x="24383" y="983158"/>
                </a:lnTo>
                <a:lnTo>
                  <a:pt x="52308" y="1019302"/>
                </a:lnTo>
                <a:lnTo>
                  <a:pt x="88452" y="1047232"/>
                </a:lnTo>
                <a:lnTo>
                  <a:pt x="131112" y="1065243"/>
                </a:lnTo>
                <a:lnTo>
                  <a:pt x="178587" y="1071626"/>
                </a:lnTo>
                <a:lnTo>
                  <a:pt x="6322212" y="1071626"/>
                </a:lnTo>
                <a:lnTo>
                  <a:pt x="6369712" y="1065243"/>
                </a:lnTo>
                <a:lnTo>
                  <a:pt x="6412396" y="1047232"/>
                </a:lnTo>
                <a:lnTo>
                  <a:pt x="6448561" y="1019302"/>
                </a:lnTo>
                <a:lnTo>
                  <a:pt x="6476503" y="983158"/>
                </a:lnTo>
                <a:lnTo>
                  <a:pt x="6494517" y="940510"/>
                </a:lnTo>
                <a:lnTo>
                  <a:pt x="6500901" y="893063"/>
                </a:lnTo>
                <a:lnTo>
                  <a:pt x="6500901" y="178688"/>
                </a:lnTo>
                <a:lnTo>
                  <a:pt x="6494517" y="131189"/>
                </a:lnTo>
                <a:lnTo>
                  <a:pt x="6476503" y="88504"/>
                </a:lnTo>
                <a:lnTo>
                  <a:pt x="6448561" y="52339"/>
                </a:lnTo>
                <a:lnTo>
                  <a:pt x="6412396" y="24398"/>
                </a:lnTo>
                <a:lnTo>
                  <a:pt x="6369712" y="6383"/>
                </a:lnTo>
                <a:lnTo>
                  <a:pt x="6322212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71600" y="2819400"/>
            <a:ext cx="6501130" cy="1786002"/>
          </a:xfrm>
          <a:custGeom>
            <a:avLst/>
            <a:gdLst/>
            <a:ahLst/>
            <a:cxnLst/>
            <a:rect l="l" t="t" r="r" b="b"/>
            <a:pathLst>
              <a:path w="6501130" h="1071879">
                <a:moveTo>
                  <a:pt x="0" y="178688"/>
                </a:moveTo>
                <a:lnTo>
                  <a:pt x="6379" y="131189"/>
                </a:lnTo>
                <a:lnTo>
                  <a:pt x="24383" y="88504"/>
                </a:lnTo>
                <a:lnTo>
                  <a:pt x="52308" y="52339"/>
                </a:lnTo>
                <a:lnTo>
                  <a:pt x="88452" y="24398"/>
                </a:lnTo>
                <a:lnTo>
                  <a:pt x="131112" y="6383"/>
                </a:lnTo>
                <a:lnTo>
                  <a:pt x="178587" y="0"/>
                </a:lnTo>
                <a:lnTo>
                  <a:pt x="6322212" y="0"/>
                </a:lnTo>
                <a:lnTo>
                  <a:pt x="6369712" y="6383"/>
                </a:lnTo>
                <a:lnTo>
                  <a:pt x="6412396" y="24398"/>
                </a:lnTo>
                <a:lnTo>
                  <a:pt x="6448561" y="52339"/>
                </a:lnTo>
                <a:lnTo>
                  <a:pt x="6476503" y="88504"/>
                </a:lnTo>
                <a:lnTo>
                  <a:pt x="6494517" y="131189"/>
                </a:lnTo>
                <a:lnTo>
                  <a:pt x="6500901" y="178688"/>
                </a:lnTo>
                <a:lnTo>
                  <a:pt x="6500901" y="893063"/>
                </a:lnTo>
                <a:lnTo>
                  <a:pt x="6494517" y="940510"/>
                </a:lnTo>
                <a:lnTo>
                  <a:pt x="6476503" y="983158"/>
                </a:lnTo>
                <a:lnTo>
                  <a:pt x="6448561" y="1019302"/>
                </a:lnTo>
                <a:lnTo>
                  <a:pt x="6412396" y="1047232"/>
                </a:lnTo>
                <a:lnTo>
                  <a:pt x="6369712" y="1065243"/>
                </a:lnTo>
                <a:lnTo>
                  <a:pt x="6322212" y="1071626"/>
                </a:lnTo>
                <a:lnTo>
                  <a:pt x="178587" y="1071626"/>
                </a:lnTo>
                <a:lnTo>
                  <a:pt x="131112" y="1065243"/>
                </a:lnTo>
                <a:lnTo>
                  <a:pt x="88452" y="1047232"/>
                </a:lnTo>
                <a:lnTo>
                  <a:pt x="52308" y="1019301"/>
                </a:lnTo>
                <a:lnTo>
                  <a:pt x="24383" y="983158"/>
                </a:lnTo>
                <a:lnTo>
                  <a:pt x="6379" y="940510"/>
                </a:lnTo>
                <a:lnTo>
                  <a:pt x="0" y="893063"/>
                </a:lnTo>
                <a:lnTo>
                  <a:pt x="0" y="178688"/>
                </a:lnTo>
                <a:close/>
              </a:path>
            </a:pathLst>
          </a:custGeom>
          <a:ln w="25400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96388" y="2870960"/>
            <a:ext cx="6328412" cy="18588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93925" marR="5080" indent="-218186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Combustion In Internal Combustion  Engines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3767" y="2525522"/>
            <a:ext cx="7903209" cy="1480820"/>
          </a:xfrm>
          <a:custGeom>
            <a:avLst/>
            <a:gdLst/>
            <a:ahLst/>
            <a:cxnLst/>
            <a:rect l="l" t="t" r="r" b="b"/>
            <a:pathLst>
              <a:path w="7903209" h="1480820">
                <a:moveTo>
                  <a:pt x="7656271" y="0"/>
                </a:moveTo>
                <a:lnTo>
                  <a:pt x="246748" y="0"/>
                </a:lnTo>
                <a:lnTo>
                  <a:pt x="197021" y="5013"/>
                </a:lnTo>
                <a:lnTo>
                  <a:pt x="150704" y="19393"/>
                </a:lnTo>
                <a:lnTo>
                  <a:pt x="108790" y="42145"/>
                </a:lnTo>
                <a:lnTo>
                  <a:pt x="72272" y="72278"/>
                </a:lnTo>
                <a:lnTo>
                  <a:pt x="42141" y="108799"/>
                </a:lnTo>
                <a:lnTo>
                  <a:pt x="19391" y="150715"/>
                </a:lnTo>
                <a:lnTo>
                  <a:pt x="5013" y="197033"/>
                </a:lnTo>
                <a:lnTo>
                  <a:pt x="0" y="246761"/>
                </a:lnTo>
                <a:lnTo>
                  <a:pt x="0" y="1233677"/>
                </a:lnTo>
                <a:lnTo>
                  <a:pt x="5013" y="1283405"/>
                </a:lnTo>
                <a:lnTo>
                  <a:pt x="19391" y="1329723"/>
                </a:lnTo>
                <a:lnTo>
                  <a:pt x="42141" y="1371639"/>
                </a:lnTo>
                <a:lnTo>
                  <a:pt x="72272" y="1408160"/>
                </a:lnTo>
                <a:lnTo>
                  <a:pt x="108790" y="1438293"/>
                </a:lnTo>
                <a:lnTo>
                  <a:pt x="150704" y="1461045"/>
                </a:lnTo>
                <a:lnTo>
                  <a:pt x="197021" y="1475425"/>
                </a:lnTo>
                <a:lnTo>
                  <a:pt x="246748" y="1480439"/>
                </a:lnTo>
                <a:lnTo>
                  <a:pt x="7656271" y="1480439"/>
                </a:lnTo>
                <a:lnTo>
                  <a:pt x="7705998" y="1475425"/>
                </a:lnTo>
                <a:lnTo>
                  <a:pt x="7752316" y="1461045"/>
                </a:lnTo>
                <a:lnTo>
                  <a:pt x="7794232" y="1438293"/>
                </a:lnTo>
                <a:lnTo>
                  <a:pt x="7830753" y="1408160"/>
                </a:lnTo>
                <a:lnTo>
                  <a:pt x="7860886" y="1371639"/>
                </a:lnTo>
                <a:lnTo>
                  <a:pt x="7883638" y="1329723"/>
                </a:lnTo>
                <a:lnTo>
                  <a:pt x="7898018" y="1283405"/>
                </a:lnTo>
                <a:lnTo>
                  <a:pt x="7903032" y="1233677"/>
                </a:lnTo>
                <a:lnTo>
                  <a:pt x="7903032" y="246761"/>
                </a:lnTo>
                <a:lnTo>
                  <a:pt x="7898018" y="197033"/>
                </a:lnTo>
                <a:lnTo>
                  <a:pt x="7883638" y="150715"/>
                </a:lnTo>
                <a:lnTo>
                  <a:pt x="7860886" y="108799"/>
                </a:lnTo>
                <a:lnTo>
                  <a:pt x="7830753" y="72278"/>
                </a:lnTo>
                <a:lnTo>
                  <a:pt x="7794232" y="42145"/>
                </a:lnTo>
                <a:lnTo>
                  <a:pt x="7752316" y="19393"/>
                </a:lnTo>
                <a:lnTo>
                  <a:pt x="7705998" y="5013"/>
                </a:lnTo>
                <a:lnTo>
                  <a:pt x="76562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3767" y="2525522"/>
            <a:ext cx="7903209" cy="1480820"/>
          </a:xfrm>
          <a:custGeom>
            <a:avLst/>
            <a:gdLst/>
            <a:ahLst/>
            <a:cxnLst/>
            <a:rect l="l" t="t" r="r" b="b"/>
            <a:pathLst>
              <a:path w="7903209" h="1480820">
                <a:moveTo>
                  <a:pt x="0" y="246761"/>
                </a:moveTo>
                <a:lnTo>
                  <a:pt x="5013" y="197033"/>
                </a:lnTo>
                <a:lnTo>
                  <a:pt x="19391" y="150715"/>
                </a:lnTo>
                <a:lnTo>
                  <a:pt x="42141" y="108799"/>
                </a:lnTo>
                <a:lnTo>
                  <a:pt x="72272" y="72278"/>
                </a:lnTo>
                <a:lnTo>
                  <a:pt x="108790" y="42145"/>
                </a:lnTo>
                <a:lnTo>
                  <a:pt x="150704" y="19393"/>
                </a:lnTo>
                <a:lnTo>
                  <a:pt x="197021" y="5013"/>
                </a:lnTo>
                <a:lnTo>
                  <a:pt x="246748" y="0"/>
                </a:lnTo>
                <a:lnTo>
                  <a:pt x="7656271" y="0"/>
                </a:lnTo>
                <a:lnTo>
                  <a:pt x="7705998" y="5013"/>
                </a:lnTo>
                <a:lnTo>
                  <a:pt x="7752316" y="19393"/>
                </a:lnTo>
                <a:lnTo>
                  <a:pt x="7794232" y="42145"/>
                </a:lnTo>
                <a:lnTo>
                  <a:pt x="7830753" y="72278"/>
                </a:lnTo>
                <a:lnTo>
                  <a:pt x="7860886" y="108799"/>
                </a:lnTo>
                <a:lnTo>
                  <a:pt x="7883638" y="150715"/>
                </a:lnTo>
                <a:lnTo>
                  <a:pt x="7898018" y="197033"/>
                </a:lnTo>
                <a:lnTo>
                  <a:pt x="7903032" y="246761"/>
                </a:lnTo>
                <a:lnTo>
                  <a:pt x="7903032" y="1233677"/>
                </a:lnTo>
                <a:lnTo>
                  <a:pt x="7898018" y="1283405"/>
                </a:lnTo>
                <a:lnTo>
                  <a:pt x="7883638" y="1329723"/>
                </a:lnTo>
                <a:lnTo>
                  <a:pt x="7860886" y="1371639"/>
                </a:lnTo>
                <a:lnTo>
                  <a:pt x="7830753" y="1408160"/>
                </a:lnTo>
                <a:lnTo>
                  <a:pt x="7794232" y="1438293"/>
                </a:lnTo>
                <a:lnTo>
                  <a:pt x="7752316" y="1461045"/>
                </a:lnTo>
                <a:lnTo>
                  <a:pt x="7705998" y="1475425"/>
                </a:lnTo>
                <a:lnTo>
                  <a:pt x="7656271" y="1480439"/>
                </a:lnTo>
                <a:lnTo>
                  <a:pt x="246748" y="1480439"/>
                </a:lnTo>
                <a:lnTo>
                  <a:pt x="197021" y="1475425"/>
                </a:lnTo>
                <a:lnTo>
                  <a:pt x="150704" y="1461045"/>
                </a:lnTo>
                <a:lnTo>
                  <a:pt x="108790" y="1438293"/>
                </a:lnTo>
                <a:lnTo>
                  <a:pt x="72272" y="1408160"/>
                </a:lnTo>
                <a:lnTo>
                  <a:pt x="42141" y="1371639"/>
                </a:lnTo>
                <a:lnTo>
                  <a:pt x="19391" y="1329723"/>
                </a:lnTo>
                <a:lnTo>
                  <a:pt x="5013" y="1283405"/>
                </a:lnTo>
                <a:lnTo>
                  <a:pt x="0" y="1233677"/>
                </a:lnTo>
                <a:lnTo>
                  <a:pt x="0" y="246761"/>
                </a:lnTo>
                <a:close/>
              </a:path>
            </a:pathLst>
          </a:custGeom>
          <a:ln w="25400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86127" y="2337816"/>
            <a:ext cx="6033516" cy="2092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014" y="1165605"/>
            <a:ext cx="830325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0" u="none" dirty="0">
                <a:solidFill>
                  <a:srgbClr val="FFFFFF"/>
                </a:solidFill>
                <a:latin typeface="Times New Roman"/>
                <a:cs typeface="Times New Roman"/>
              </a:rPr>
              <a:t>The turbulent </a:t>
            </a:r>
            <a:r>
              <a:rPr sz="2400" b="0" u="none" spc="-5" dirty="0">
                <a:solidFill>
                  <a:srgbClr val="FFFFFF"/>
                </a:solidFill>
                <a:latin typeface="Times New Roman"/>
                <a:cs typeface="Times New Roman"/>
              </a:rPr>
              <a:t>flame </a:t>
            </a:r>
            <a:r>
              <a:rPr sz="2400" b="0" u="none" dirty="0">
                <a:solidFill>
                  <a:srgbClr val="FFFFFF"/>
                </a:solidFill>
                <a:latin typeface="Times New Roman"/>
                <a:cs typeface="Times New Roman"/>
              </a:rPr>
              <a:t>spreads away </a:t>
            </a:r>
            <a:r>
              <a:rPr sz="2400" b="0" u="none" spc="-5" dirty="0">
                <a:solidFill>
                  <a:srgbClr val="FFFFFF"/>
                </a:solidFill>
                <a:latin typeface="Times New Roman"/>
                <a:cs typeface="Times New Roman"/>
              </a:rPr>
              <a:t>from </a:t>
            </a:r>
            <a:r>
              <a:rPr sz="2400" b="0" u="none" dirty="0">
                <a:solidFill>
                  <a:srgbClr val="FFFFFF"/>
                </a:solidFill>
                <a:latin typeface="Times New Roman"/>
                <a:cs typeface="Times New Roman"/>
              </a:rPr>
              <a:t>the spark discharge</a:t>
            </a:r>
            <a:r>
              <a:rPr sz="2400" b="0" u="none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0" u="none" dirty="0">
                <a:solidFill>
                  <a:srgbClr val="FFFFFF"/>
                </a:solidFill>
                <a:latin typeface="Times New Roman"/>
                <a:cs typeface="Times New Roman"/>
              </a:rPr>
              <a:t>location  by a </a:t>
            </a:r>
            <a:r>
              <a:rPr sz="2400" b="0" u="none" spc="-5" dirty="0">
                <a:solidFill>
                  <a:srgbClr val="FFFFFF"/>
                </a:solidFill>
                <a:latin typeface="Times New Roman"/>
                <a:cs typeface="Times New Roman"/>
              </a:rPr>
              <a:t>speed </a:t>
            </a:r>
            <a:r>
              <a:rPr sz="2400" b="0" u="none" dirty="0">
                <a:solidFill>
                  <a:srgbClr val="FFFFFF"/>
                </a:solidFill>
                <a:latin typeface="Times New Roman"/>
                <a:cs typeface="Times New Roman"/>
              </a:rPr>
              <a:t>called “ </a:t>
            </a:r>
            <a:r>
              <a:rPr sz="2400" b="0" u="none" spc="-5" dirty="0">
                <a:solidFill>
                  <a:srgbClr val="33CC33"/>
                </a:solidFill>
                <a:latin typeface="Times New Roman"/>
                <a:cs typeface="Times New Roman"/>
              </a:rPr>
              <a:t>Flame</a:t>
            </a:r>
            <a:r>
              <a:rPr sz="2400" b="0" u="none" spc="-55" dirty="0">
                <a:solidFill>
                  <a:srgbClr val="33CC33"/>
                </a:solidFill>
                <a:latin typeface="Times New Roman"/>
                <a:cs typeface="Times New Roman"/>
              </a:rPr>
              <a:t> </a:t>
            </a:r>
            <a:r>
              <a:rPr sz="2400" b="0" u="none" dirty="0">
                <a:solidFill>
                  <a:srgbClr val="33CC33"/>
                </a:solidFill>
                <a:latin typeface="Times New Roman"/>
                <a:cs typeface="Times New Roman"/>
              </a:rPr>
              <a:t>Speed</a:t>
            </a:r>
            <a:r>
              <a:rPr sz="2400" b="0" u="none" dirty="0">
                <a:solidFill>
                  <a:srgbClr val="FFFFFF"/>
                </a:solidFill>
                <a:latin typeface="Times New Roman"/>
                <a:cs typeface="Times New Roman"/>
              </a:rPr>
              <a:t>”.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4287" y="214249"/>
            <a:ext cx="2357755" cy="643255"/>
          </a:xfrm>
          <a:custGeom>
            <a:avLst/>
            <a:gdLst/>
            <a:ahLst/>
            <a:cxnLst/>
            <a:rect l="l" t="t" r="r" b="b"/>
            <a:pathLst>
              <a:path w="2357755" h="643255">
                <a:moveTo>
                  <a:pt x="2250274" y="0"/>
                </a:moveTo>
                <a:lnTo>
                  <a:pt x="107149" y="0"/>
                </a:lnTo>
                <a:lnTo>
                  <a:pt x="65440" y="8425"/>
                </a:lnTo>
                <a:lnTo>
                  <a:pt x="31381" y="31400"/>
                </a:lnTo>
                <a:lnTo>
                  <a:pt x="8419" y="65472"/>
                </a:lnTo>
                <a:lnTo>
                  <a:pt x="0" y="107187"/>
                </a:lnTo>
                <a:lnTo>
                  <a:pt x="0" y="535813"/>
                </a:lnTo>
                <a:lnTo>
                  <a:pt x="8419" y="577528"/>
                </a:lnTo>
                <a:lnTo>
                  <a:pt x="31381" y="611600"/>
                </a:lnTo>
                <a:lnTo>
                  <a:pt x="65440" y="634575"/>
                </a:lnTo>
                <a:lnTo>
                  <a:pt x="107149" y="643001"/>
                </a:lnTo>
                <a:lnTo>
                  <a:pt x="2250274" y="643001"/>
                </a:lnTo>
                <a:lnTo>
                  <a:pt x="2291990" y="634575"/>
                </a:lnTo>
                <a:lnTo>
                  <a:pt x="2326062" y="611600"/>
                </a:lnTo>
                <a:lnTo>
                  <a:pt x="2349037" y="577528"/>
                </a:lnTo>
                <a:lnTo>
                  <a:pt x="2357462" y="535813"/>
                </a:lnTo>
                <a:lnTo>
                  <a:pt x="2357462" y="107187"/>
                </a:lnTo>
                <a:lnTo>
                  <a:pt x="2349037" y="65472"/>
                </a:lnTo>
                <a:lnTo>
                  <a:pt x="2326062" y="31400"/>
                </a:lnTo>
                <a:lnTo>
                  <a:pt x="2291990" y="8425"/>
                </a:lnTo>
                <a:lnTo>
                  <a:pt x="22502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4287" y="214249"/>
            <a:ext cx="2357755" cy="643255"/>
          </a:xfrm>
          <a:custGeom>
            <a:avLst/>
            <a:gdLst/>
            <a:ahLst/>
            <a:cxnLst/>
            <a:rect l="l" t="t" r="r" b="b"/>
            <a:pathLst>
              <a:path w="2357755" h="643255">
                <a:moveTo>
                  <a:pt x="0" y="107187"/>
                </a:moveTo>
                <a:lnTo>
                  <a:pt x="8419" y="65472"/>
                </a:lnTo>
                <a:lnTo>
                  <a:pt x="31381" y="31400"/>
                </a:lnTo>
                <a:lnTo>
                  <a:pt x="65440" y="8425"/>
                </a:lnTo>
                <a:lnTo>
                  <a:pt x="107149" y="0"/>
                </a:lnTo>
                <a:lnTo>
                  <a:pt x="2250274" y="0"/>
                </a:lnTo>
                <a:lnTo>
                  <a:pt x="2291990" y="8425"/>
                </a:lnTo>
                <a:lnTo>
                  <a:pt x="2326062" y="31400"/>
                </a:lnTo>
                <a:lnTo>
                  <a:pt x="2349037" y="65472"/>
                </a:lnTo>
                <a:lnTo>
                  <a:pt x="2357462" y="107187"/>
                </a:lnTo>
                <a:lnTo>
                  <a:pt x="2357462" y="535813"/>
                </a:lnTo>
                <a:lnTo>
                  <a:pt x="2349037" y="577528"/>
                </a:lnTo>
                <a:lnTo>
                  <a:pt x="2326062" y="611600"/>
                </a:lnTo>
                <a:lnTo>
                  <a:pt x="2291990" y="634575"/>
                </a:lnTo>
                <a:lnTo>
                  <a:pt x="2250274" y="643001"/>
                </a:lnTo>
                <a:lnTo>
                  <a:pt x="107149" y="643001"/>
                </a:lnTo>
                <a:lnTo>
                  <a:pt x="65440" y="634575"/>
                </a:lnTo>
                <a:lnTo>
                  <a:pt x="31381" y="611600"/>
                </a:lnTo>
                <a:lnTo>
                  <a:pt x="8419" y="577528"/>
                </a:lnTo>
                <a:lnTo>
                  <a:pt x="0" y="535813"/>
                </a:lnTo>
                <a:lnTo>
                  <a:pt x="0" y="107187"/>
                </a:lnTo>
                <a:close/>
              </a:path>
            </a:pathLst>
          </a:custGeom>
          <a:ln w="25400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6155" y="277368"/>
            <a:ext cx="1854708" cy="579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43751" y="142875"/>
            <a:ext cx="2286000" cy="428625"/>
          </a:xfrm>
          <a:custGeom>
            <a:avLst/>
            <a:gdLst/>
            <a:ahLst/>
            <a:cxnLst/>
            <a:rect l="l" t="t" r="r" b="b"/>
            <a:pathLst>
              <a:path w="2286000" h="428625">
                <a:moveTo>
                  <a:pt x="2214499" y="0"/>
                </a:moveTo>
                <a:lnTo>
                  <a:pt x="71374" y="0"/>
                </a:lnTo>
                <a:lnTo>
                  <a:pt x="43559" y="5615"/>
                </a:lnTo>
                <a:lnTo>
                  <a:pt x="20875" y="20923"/>
                </a:lnTo>
                <a:lnTo>
                  <a:pt x="5597" y="43612"/>
                </a:lnTo>
                <a:lnTo>
                  <a:pt x="0" y="71374"/>
                </a:lnTo>
                <a:lnTo>
                  <a:pt x="0" y="357124"/>
                </a:lnTo>
                <a:lnTo>
                  <a:pt x="5597" y="384958"/>
                </a:lnTo>
                <a:lnTo>
                  <a:pt x="20875" y="407685"/>
                </a:lnTo>
                <a:lnTo>
                  <a:pt x="43559" y="423007"/>
                </a:lnTo>
                <a:lnTo>
                  <a:pt x="71374" y="428625"/>
                </a:lnTo>
                <a:lnTo>
                  <a:pt x="2214499" y="428625"/>
                </a:lnTo>
                <a:lnTo>
                  <a:pt x="2242333" y="423007"/>
                </a:lnTo>
                <a:lnTo>
                  <a:pt x="2265060" y="407685"/>
                </a:lnTo>
                <a:lnTo>
                  <a:pt x="2280382" y="384958"/>
                </a:lnTo>
                <a:lnTo>
                  <a:pt x="2286000" y="357124"/>
                </a:lnTo>
                <a:lnTo>
                  <a:pt x="2286000" y="71374"/>
                </a:lnTo>
                <a:lnTo>
                  <a:pt x="2280382" y="43612"/>
                </a:lnTo>
                <a:lnTo>
                  <a:pt x="2265060" y="20923"/>
                </a:lnTo>
                <a:lnTo>
                  <a:pt x="2242333" y="5615"/>
                </a:lnTo>
                <a:lnTo>
                  <a:pt x="22144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43751" y="142875"/>
            <a:ext cx="2286000" cy="428625"/>
          </a:xfrm>
          <a:custGeom>
            <a:avLst/>
            <a:gdLst/>
            <a:ahLst/>
            <a:cxnLst/>
            <a:rect l="l" t="t" r="r" b="b"/>
            <a:pathLst>
              <a:path w="2286000" h="428625">
                <a:moveTo>
                  <a:pt x="0" y="71374"/>
                </a:moveTo>
                <a:lnTo>
                  <a:pt x="5597" y="43612"/>
                </a:lnTo>
                <a:lnTo>
                  <a:pt x="20875" y="20923"/>
                </a:lnTo>
                <a:lnTo>
                  <a:pt x="43559" y="5615"/>
                </a:lnTo>
                <a:lnTo>
                  <a:pt x="71374" y="0"/>
                </a:lnTo>
                <a:lnTo>
                  <a:pt x="2214499" y="0"/>
                </a:lnTo>
                <a:lnTo>
                  <a:pt x="2242333" y="5615"/>
                </a:lnTo>
                <a:lnTo>
                  <a:pt x="2265060" y="20923"/>
                </a:lnTo>
                <a:lnTo>
                  <a:pt x="2280382" y="43612"/>
                </a:lnTo>
                <a:lnTo>
                  <a:pt x="2286000" y="71374"/>
                </a:lnTo>
                <a:lnTo>
                  <a:pt x="2286000" y="357124"/>
                </a:lnTo>
                <a:lnTo>
                  <a:pt x="2280382" y="384958"/>
                </a:lnTo>
                <a:lnTo>
                  <a:pt x="2265060" y="407685"/>
                </a:lnTo>
                <a:lnTo>
                  <a:pt x="2242333" y="423007"/>
                </a:lnTo>
                <a:lnTo>
                  <a:pt x="2214499" y="428625"/>
                </a:lnTo>
                <a:lnTo>
                  <a:pt x="71374" y="428625"/>
                </a:lnTo>
                <a:lnTo>
                  <a:pt x="43559" y="423007"/>
                </a:lnTo>
                <a:lnTo>
                  <a:pt x="20875" y="407685"/>
                </a:lnTo>
                <a:lnTo>
                  <a:pt x="5597" y="384958"/>
                </a:lnTo>
                <a:lnTo>
                  <a:pt x="0" y="357124"/>
                </a:lnTo>
                <a:lnTo>
                  <a:pt x="0" y="71374"/>
                </a:lnTo>
                <a:close/>
              </a:path>
            </a:pathLst>
          </a:custGeom>
          <a:ln w="25400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944614" y="216535"/>
            <a:ext cx="168528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Combustion in</a:t>
            </a:r>
            <a:r>
              <a:rPr sz="16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SIE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4642" y="2331796"/>
            <a:ext cx="60293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0045" indent="-347345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360680" algn="l"/>
              </a:tabLst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Effect of flame speed on cylinder</a:t>
            </a:r>
            <a:r>
              <a:rPr sz="2400" b="1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pressure:-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3000324"/>
            <a:ext cx="3429000" cy="2929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76625" y="2800375"/>
            <a:ext cx="5667374" cy="3771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287" y="214249"/>
            <a:ext cx="2357755" cy="643255"/>
          </a:xfrm>
          <a:custGeom>
            <a:avLst/>
            <a:gdLst/>
            <a:ahLst/>
            <a:cxnLst/>
            <a:rect l="l" t="t" r="r" b="b"/>
            <a:pathLst>
              <a:path w="2357755" h="643255">
                <a:moveTo>
                  <a:pt x="2250274" y="0"/>
                </a:moveTo>
                <a:lnTo>
                  <a:pt x="107149" y="0"/>
                </a:lnTo>
                <a:lnTo>
                  <a:pt x="65440" y="8425"/>
                </a:lnTo>
                <a:lnTo>
                  <a:pt x="31381" y="31400"/>
                </a:lnTo>
                <a:lnTo>
                  <a:pt x="8419" y="65472"/>
                </a:lnTo>
                <a:lnTo>
                  <a:pt x="0" y="107187"/>
                </a:lnTo>
                <a:lnTo>
                  <a:pt x="0" y="535813"/>
                </a:lnTo>
                <a:lnTo>
                  <a:pt x="8419" y="577528"/>
                </a:lnTo>
                <a:lnTo>
                  <a:pt x="31381" y="611600"/>
                </a:lnTo>
                <a:lnTo>
                  <a:pt x="65440" y="634575"/>
                </a:lnTo>
                <a:lnTo>
                  <a:pt x="107149" y="643001"/>
                </a:lnTo>
                <a:lnTo>
                  <a:pt x="2250274" y="643001"/>
                </a:lnTo>
                <a:lnTo>
                  <a:pt x="2291990" y="634575"/>
                </a:lnTo>
                <a:lnTo>
                  <a:pt x="2326062" y="611600"/>
                </a:lnTo>
                <a:lnTo>
                  <a:pt x="2349037" y="577528"/>
                </a:lnTo>
                <a:lnTo>
                  <a:pt x="2357462" y="535813"/>
                </a:lnTo>
                <a:lnTo>
                  <a:pt x="2357462" y="107187"/>
                </a:lnTo>
                <a:lnTo>
                  <a:pt x="2349037" y="65472"/>
                </a:lnTo>
                <a:lnTo>
                  <a:pt x="2326062" y="31400"/>
                </a:lnTo>
                <a:lnTo>
                  <a:pt x="2291990" y="8425"/>
                </a:lnTo>
                <a:lnTo>
                  <a:pt x="22502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4287" y="214249"/>
            <a:ext cx="2357755" cy="643255"/>
          </a:xfrm>
          <a:custGeom>
            <a:avLst/>
            <a:gdLst/>
            <a:ahLst/>
            <a:cxnLst/>
            <a:rect l="l" t="t" r="r" b="b"/>
            <a:pathLst>
              <a:path w="2357755" h="643255">
                <a:moveTo>
                  <a:pt x="0" y="107187"/>
                </a:moveTo>
                <a:lnTo>
                  <a:pt x="8419" y="65472"/>
                </a:lnTo>
                <a:lnTo>
                  <a:pt x="31381" y="31400"/>
                </a:lnTo>
                <a:lnTo>
                  <a:pt x="65440" y="8425"/>
                </a:lnTo>
                <a:lnTo>
                  <a:pt x="107149" y="0"/>
                </a:lnTo>
                <a:lnTo>
                  <a:pt x="2250274" y="0"/>
                </a:lnTo>
                <a:lnTo>
                  <a:pt x="2291990" y="8425"/>
                </a:lnTo>
                <a:lnTo>
                  <a:pt x="2326062" y="31400"/>
                </a:lnTo>
                <a:lnTo>
                  <a:pt x="2349037" y="65472"/>
                </a:lnTo>
                <a:lnTo>
                  <a:pt x="2357462" y="107187"/>
                </a:lnTo>
                <a:lnTo>
                  <a:pt x="2357462" y="535813"/>
                </a:lnTo>
                <a:lnTo>
                  <a:pt x="2349037" y="577528"/>
                </a:lnTo>
                <a:lnTo>
                  <a:pt x="2326062" y="611600"/>
                </a:lnTo>
                <a:lnTo>
                  <a:pt x="2291990" y="634575"/>
                </a:lnTo>
                <a:lnTo>
                  <a:pt x="2250274" y="643001"/>
                </a:lnTo>
                <a:lnTo>
                  <a:pt x="107149" y="643001"/>
                </a:lnTo>
                <a:lnTo>
                  <a:pt x="65440" y="634575"/>
                </a:lnTo>
                <a:lnTo>
                  <a:pt x="31381" y="611600"/>
                </a:lnTo>
                <a:lnTo>
                  <a:pt x="8419" y="577528"/>
                </a:lnTo>
                <a:lnTo>
                  <a:pt x="0" y="535813"/>
                </a:lnTo>
                <a:lnTo>
                  <a:pt x="0" y="107187"/>
                </a:lnTo>
                <a:close/>
              </a:path>
            </a:pathLst>
          </a:custGeom>
          <a:ln w="25400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6155" y="277368"/>
            <a:ext cx="1854708" cy="579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43751" y="142875"/>
            <a:ext cx="2286000" cy="428625"/>
          </a:xfrm>
          <a:custGeom>
            <a:avLst/>
            <a:gdLst/>
            <a:ahLst/>
            <a:cxnLst/>
            <a:rect l="l" t="t" r="r" b="b"/>
            <a:pathLst>
              <a:path w="2286000" h="428625">
                <a:moveTo>
                  <a:pt x="2214499" y="0"/>
                </a:moveTo>
                <a:lnTo>
                  <a:pt x="71374" y="0"/>
                </a:lnTo>
                <a:lnTo>
                  <a:pt x="43559" y="5615"/>
                </a:lnTo>
                <a:lnTo>
                  <a:pt x="20875" y="20923"/>
                </a:lnTo>
                <a:lnTo>
                  <a:pt x="5597" y="43612"/>
                </a:lnTo>
                <a:lnTo>
                  <a:pt x="0" y="71374"/>
                </a:lnTo>
                <a:lnTo>
                  <a:pt x="0" y="357124"/>
                </a:lnTo>
                <a:lnTo>
                  <a:pt x="5597" y="384958"/>
                </a:lnTo>
                <a:lnTo>
                  <a:pt x="20875" y="407685"/>
                </a:lnTo>
                <a:lnTo>
                  <a:pt x="43559" y="423007"/>
                </a:lnTo>
                <a:lnTo>
                  <a:pt x="71374" y="428625"/>
                </a:lnTo>
                <a:lnTo>
                  <a:pt x="2214499" y="428625"/>
                </a:lnTo>
                <a:lnTo>
                  <a:pt x="2242333" y="423007"/>
                </a:lnTo>
                <a:lnTo>
                  <a:pt x="2265060" y="407685"/>
                </a:lnTo>
                <a:lnTo>
                  <a:pt x="2280382" y="384958"/>
                </a:lnTo>
                <a:lnTo>
                  <a:pt x="2286000" y="357124"/>
                </a:lnTo>
                <a:lnTo>
                  <a:pt x="2286000" y="71374"/>
                </a:lnTo>
                <a:lnTo>
                  <a:pt x="2280382" y="43612"/>
                </a:lnTo>
                <a:lnTo>
                  <a:pt x="2265060" y="20923"/>
                </a:lnTo>
                <a:lnTo>
                  <a:pt x="2242333" y="5615"/>
                </a:lnTo>
                <a:lnTo>
                  <a:pt x="22144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43751" y="142875"/>
            <a:ext cx="2286000" cy="428625"/>
          </a:xfrm>
          <a:custGeom>
            <a:avLst/>
            <a:gdLst/>
            <a:ahLst/>
            <a:cxnLst/>
            <a:rect l="l" t="t" r="r" b="b"/>
            <a:pathLst>
              <a:path w="2286000" h="428625">
                <a:moveTo>
                  <a:pt x="0" y="71374"/>
                </a:moveTo>
                <a:lnTo>
                  <a:pt x="5597" y="43612"/>
                </a:lnTo>
                <a:lnTo>
                  <a:pt x="20875" y="20923"/>
                </a:lnTo>
                <a:lnTo>
                  <a:pt x="43559" y="5615"/>
                </a:lnTo>
                <a:lnTo>
                  <a:pt x="71374" y="0"/>
                </a:lnTo>
                <a:lnTo>
                  <a:pt x="2214499" y="0"/>
                </a:lnTo>
                <a:lnTo>
                  <a:pt x="2242333" y="5615"/>
                </a:lnTo>
                <a:lnTo>
                  <a:pt x="2265060" y="20923"/>
                </a:lnTo>
                <a:lnTo>
                  <a:pt x="2280382" y="43612"/>
                </a:lnTo>
                <a:lnTo>
                  <a:pt x="2286000" y="71374"/>
                </a:lnTo>
                <a:lnTo>
                  <a:pt x="2286000" y="357124"/>
                </a:lnTo>
                <a:lnTo>
                  <a:pt x="2280382" y="384958"/>
                </a:lnTo>
                <a:lnTo>
                  <a:pt x="2265060" y="407685"/>
                </a:lnTo>
                <a:lnTo>
                  <a:pt x="2242333" y="423007"/>
                </a:lnTo>
                <a:lnTo>
                  <a:pt x="2214499" y="428625"/>
                </a:lnTo>
                <a:lnTo>
                  <a:pt x="71374" y="428625"/>
                </a:lnTo>
                <a:lnTo>
                  <a:pt x="43559" y="423007"/>
                </a:lnTo>
                <a:lnTo>
                  <a:pt x="20875" y="407685"/>
                </a:lnTo>
                <a:lnTo>
                  <a:pt x="5597" y="384958"/>
                </a:lnTo>
                <a:lnTo>
                  <a:pt x="0" y="357124"/>
                </a:lnTo>
                <a:lnTo>
                  <a:pt x="0" y="71374"/>
                </a:lnTo>
                <a:close/>
              </a:path>
            </a:pathLst>
          </a:custGeom>
          <a:ln w="25400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944614" y="216535"/>
            <a:ext cx="168528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Combustion in</a:t>
            </a:r>
            <a:r>
              <a:rPr sz="16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SIE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861187"/>
            <a:ext cx="4340860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635" indent="-368935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382270" algn="l"/>
              </a:tabLst>
            </a:pPr>
            <a:r>
              <a:rPr sz="2600" b="1" spc="-170" dirty="0">
                <a:solidFill>
                  <a:srgbClr val="FFFFFF"/>
                </a:solidFill>
                <a:latin typeface="Trebuchet MS"/>
                <a:cs typeface="Trebuchet MS"/>
              </a:rPr>
              <a:t>Flame </a:t>
            </a:r>
            <a:r>
              <a:rPr sz="2600" b="1" spc="-140" dirty="0">
                <a:solidFill>
                  <a:srgbClr val="FFFFFF"/>
                </a:solidFill>
                <a:latin typeface="Trebuchet MS"/>
                <a:cs typeface="Trebuchet MS"/>
              </a:rPr>
              <a:t>speed </a:t>
            </a:r>
            <a:r>
              <a:rPr sz="2600" b="1" spc="-110">
                <a:solidFill>
                  <a:srgbClr val="FFFFFF"/>
                </a:solidFill>
                <a:latin typeface="Trebuchet MS"/>
                <a:cs typeface="Trebuchet MS"/>
              </a:rPr>
              <a:t>vs </a:t>
            </a:r>
            <a:r>
              <a:rPr lang="en-US" sz="2600" b="1" spc="-155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2600" b="1" spc="-155" smtClean="0">
                <a:solidFill>
                  <a:srgbClr val="FFFFFF"/>
                </a:solidFill>
                <a:latin typeface="Trebuchet MS"/>
                <a:cs typeface="Trebuchet MS"/>
              </a:rPr>
              <a:t>uel</a:t>
            </a:r>
            <a:r>
              <a:rPr sz="2600" b="1" spc="-409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b="1" spc="-170" dirty="0">
                <a:solidFill>
                  <a:srgbClr val="FFFFFF"/>
                </a:solidFill>
                <a:latin typeface="Trebuchet MS"/>
                <a:cs typeface="Trebuchet MS"/>
              </a:rPr>
              <a:t>type:-</a:t>
            </a:r>
            <a:endParaRPr sz="2600">
              <a:latin typeface="Trebuchet MS"/>
              <a:cs typeface="Trebuchet MS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985812" y="1468437"/>
          <a:ext cx="6643368" cy="33515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70654"/>
                <a:gridCol w="2672714"/>
              </a:tblGrid>
              <a:tr h="762000">
                <a:tc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Fuel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0" marR="311785" indent="-648335">
                        <a:lnSpc>
                          <a:spcPts val="2880"/>
                        </a:lnSpc>
                      </a:pPr>
                      <a:r>
                        <a:rPr sz="2000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Max. flame</a:t>
                      </a:r>
                      <a:r>
                        <a:rPr sz="2000" spc="-120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speed  (cm/s)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Methane,</a:t>
                      </a:r>
                      <a:r>
                        <a:rPr sz="28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</a:t>
                      </a:r>
                      <a:r>
                        <a:rPr sz="2775" baseline="-2102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2775" baseline="-21021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37.3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Ethane,</a:t>
                      </a:r>
                      <a:r>
                        <a:rPr sz="2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2775" spc="7" baseline="-2102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28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2775" spc="7" baseline="-2102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2775" baseline="-21021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44.2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Propane,</a:t>
                      </a:r>
                      <a:r>
                        <a:rPr sz="28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2775" baseline="-2102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2775" baseline="-2102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2775" baseline="-21021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42.7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Hydrogen,</a:t>
                      </a:r>
                      <a:r>
                        <a:rPr sz="28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2775" spc="7" baseline="-2102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2775" baseline="-21021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291.2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Carbon Monoxide,</a:t>
                      </a:r>
                      <a:r>
                        <a:rPr sz="28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42.9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287" y="214249"/>
            <a:ext cx="2357755" cy="643255"/>
          </a:xfrm>
          <a:custGeom>
            <a:avLst/>
            <a:gdLst/>
            <a:ahLst/>
            <a:cxnLst/>
            <a:rect l="l" t="t" r="r" b="b"/>
            <a:pathLst>
              <a:path w="2357755" h="643255">
                <a:moveTo>
                  <a:pt x="2250274" y="0"/>
                </a:moveTo>
                <a:lnTo>
                  <a:pt x="107149" y="0"/>
                </a:lnTo>
                <a:lnTo>
                  <a:pt x="65440" y="8425"/>
                </a:lnTo>
                <a:lnTo>
                  <a:pt x="31381" y="31400"/>
                </a:lnTo>
                <a:lnTo>
                  <a:pt x="8419" y="65472"/>
                </a:lnTo>
                <a:lnTo>
                  <a:pt x="0" y="107187"/>
                </a:lnTo>
                <a:lnTo>
                  <a:pt x="0" y="535813"/>
                </a:lnTo>
                <a:lnTo>
                  <a:pt x="8419" y="577528"/>
                </a:lnTo>
                <a:lnTo>
                  <a:pt x="31381" y="611600"/>
                </a:lnTo>
                <a:lnTo>
                  <a:pt x="65440" y="634575"/>
                </a:lnTo>
                <a:lnTo>
                  <a:pt x="107149" y="643001"/>
                </a:lnTo>
                <a:lnTo>
                  <a:pt x="2250274" y="643001"/>
                </a:lnTo>
                <a:lnTo>
                  <a:pt x="2291990" y="634575"/>
                </a:lnTo>
                <a:lnTo>
                  <a:pt x="2326062" y="611600"/>
                </a:lnTo>
                <a:lnTo>
                  <a:pt x="2349037" y="577528"/>
                </a:lnTo>
                <a:lnTo>
                  <a:pt x="2357462" y="535813"/>
                </a:lnTo>
                <a:lnTo>
                  <a:pt x="2357462" y="107187"/>
                </a:lnTo>
                <a:lnTo>
                  <a:pt x="2349037" y="65472"/>
                </a:lnTo>
                <a:lnTo>
                  <a:pt x="2326062" y="31400"/>
                </a:lnTo>
                <a:lnTo>
                  <a:pt x="2291990" y="8425"/>
                </a:lnTo>
                <a:lnTo>
                  <a:pt x="22502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4287" y="214249"/>
            <a:ext cx="2357755" cy="643255"/>
          </a:xfrm>
          <a:custGeom>
            <a:avLst/>
            <a:gdLst/>
            <a:ahLst/>
            <a:cxnLst/>
            <a:rect l="l" t="t" r="r" b="b"/>
            <a:pathLst>
              <a:path w="2357755" h="643255">
                <a:moveTo>
                  <a:pt x="0" y="107187"/>
                </a:moveTo>
                <a:lnTo>
                  <a:pt x="8419" y="65472"/>
                </a:lnTo>
                <a:lnTo>
                  <a:pt x="31381" y="31400"/>
                </a:lnTo>
                <a:lnTo>
                  <a:pt x="65440" y="8425"/>
                </a:lnTo>
                <a:lnTo>
                  <a:pt x="107149" y="0"/>
                </a:lnTo>
                <a:lnTo>
                  <a:pt x="2250274" y="0"/>
                </a:lnTo>
                <a:lnTo>
                  <a:pt x="2291990" y="8425"/>
                </a:lnTo>
                <a:lnTo>
                  <a:pt x="2326062" y="31400"/>
                </a:lnTo>
                <a:lnTo>
                  <a:pt x="2349037" y="65472"/>
                </a:lnTo>
                <a:lnTo>
                  <a:pt x="2357462" y="107187"/>
                </a:lnTo>
                <a:lnTo>
                  <a:pt x="2357462" y="535813"/>
                </a:lnTo>
                <a:lnTo>
                  <a:pt x="2349037" y="577528"/>
                </a:lnTo>
                <a:lnTo>
                  <a:pt x="2326062" y="611600"/>
                </a:lnTo>
                <a:lnTo>
                  <a:pt x="2291990" y="634575"/>
                </a:lnTo>
                <a:lnTo>
                  <a:pt x="2250274" y="643001"/>
                </a:lnTo>
                <a:lnTo>
                  <a:pt x="107149" y="643001"/>
                </a:lnTo>
                <a:lnTo>
                  <a:pt x="65440" y="634575"/>
                </a:lnTo>
                <a:lnTo>
                  <a:pt x="31381" y="611600"/>
                </a:lnTo>
                <a:lnTo>
                  <a:pt x="8419" y="577528"/>
                </a:lnTo>
                <a:lnTo>
                  <a:pt x="0" y="535813"/>
                </a:lnTo>
                <a:lnTo>
                  <a:pt x="0" y="107187"/>
                </a:lnTo>
                <a:close/>
              </a:path>
            </a:pathLst>
          </a:custGeom>
          <a:ln w="25400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6155" y="277368"/>
            <a:ext cx="1854708" cy="579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43751" y="142875"/>
            <a:ext cx="2286000" cy="428625"/>
          </a:xfrm>
          <a:custGeom>
            <a:avLst/>
            <a:gdLst/>
            <a:ahLst/>
            <a:cxnLst/>
            <a:rect l="l" t="t" r="r" b="b"/>
            <a:pathLst>
              <a:path w="2286000" h="428625">
                <a:moveTo>
                  <a:pt x="2214499" y="0"/>
                </a:moveTo>
                <a:lnTo>
                  <a:pt x="71374" y="0"/>
                </a:lnTo>
                <a:lnTo>
                  <a:pt x="43559" y="5615"/>
                </a:lnTo>
                <a:lnTo>
                  <a:pt x="20875" y="20923"/>
                </a:lnTo>
                <a:lnTo>
                  <a:pt x="5597" y="43612"/>
                </a:lnTo>
                <a:lnTo>
                  <a:pt x="0" y="71374"/>
                </a:lnTo>
                <a:lnTo>
                  <a:pt x="0" y="357124"/>
                </a:lnTo>
                <a:lnTo>
                  <a:pt x="5597" y="384958"/>
                </a:lnTo>
                <a:lnTo>
                  <a:pt x="20875" y="407685"/>
                </a:lnTo>
                <a:lnTo>
                  <a:pt x="43559" y="423007"/>
                </a:lnTo>
                <a:lnTo>
                  <a:pt x="71374" y="428625"/>
                </a:lnTo>
                <a:lnTo>
                  <a:pt x="2214499" y="428625"/>
                </a:lnTo>
                <a:lnTo>
                  <a:pt x="2242333" y="423007"/>
                </a:lnTo>
                <a:lnTo>
                  <a:pt x="2265060" y="407685"/>
                </a:lnTo>
                <a:lnTo>
                  <a:pt x="2280382" y="384958"/>
                </a:lnTo>
                <a:lnTo>
                  <a:pt x="2286000" y="357124"/>
                </a:lnTo>
                <a:lnTo>
                  <a:pt x="2286000" y="71374"/>
                </a:lnTo>
                <a:lnTo>
                  <a:pt x="2280382" y="43612"/>
                </a:lnTo>
                <a:lnTo>
                  <a:pt x="2265060" y="20923"/>
                </a:lnTo>
                <a:lnTo>
                  <a:pt x="2242333" y="5615"/>
                </a:lnTo>
                <a:lnTo>
                  <a:pt x="22144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43751" y="142875"/>
            <a:ext cx="2286000" cy="428625"/>
          </a:xfrm>
          <a:custGeom>
            <a:avLst/>
            <a:gdLst/>
            <a:ahLst/>
            <a:cxnLst/>
            <a:rect l="l" t="t" r="r" b="b"/>
            <a:pathLst>
              <a:path w="2286000" h="428625">
                <a:moveTo>
                  <a:pt x="0" y="71374"/>
                </a:moveTo>
                <a:lnTo>
                  <a:pt x="5597" y="43612"/>
                </a:lnTo>
                <a:lnTo>
                  <a:pt x="20875" y="20923"/>
                </a:lnTo>
                <a:lnTo>
                  <a:pt x="43559" y="5615"/>
                </a:lnTo>
                <a:lnTo>
                  <a:pt x="71374" y="0"/>
                </a:lnTo>
                <a:lnTo>
                  <a:pt x="2214499" y="0"/>
                </a:lnTo>
                <a:lnTo>
                  <a:pt x="2242333" y="5615"/>
                </a:lnTo>
                <a:lnTo>
                  <a:pt x="2265060" y="20923"/>
                </a:lnTo>
                <a:lnTo>
                  <a:pt x="2280382" y="43612"/>
                </a:lnTo>
                <a:lnTo>
                  <a:pt x="2286000" y="71374"/>
                </a:lnTo>
                <a:lnTo>
                  <a:pt x="2286000" y="357124"/>
                </a:lnTo>
                <a:lnTo>
                  <a:pt x="2280382" y="384958"/>
                </a:lnTo>
                <a:lnTo>
                  <a:pt x="2265060" y="407685"/>
                </a:lnTo>
                <a:lnTo>
                  <a:pt x="2242333" y="423007"/>
                </a:lnTo>
                <a:lnTo>
                  <a:pt x="2214499" y="428625"/>
                </a:lnTo>
                <a:lnTo>
                  <a:pt x="71374" y="428625"/>
                </a:lnTo>
                <a:lnTo>
                  <a:pt x="43559" y="423007"/>
                </a:lnTo>
                <a:lnTo>
                  <a:pt x="20875" y="407685"/>
                </a:lnTo>
                <a:lnTo>
                  <a:pt x="5597" y="384958"/>
                </a:lnTo>
                <a:lnTo>
                  <a:pt x="0" y="357124"/>
                </a:lnTo>
                <a:lnTo>
                  <a:pt x="0" y="71374"/>
                </a:lnTo>
                <a:close/>
              </a:path>
            </a:pathLst>
          </a:custGeom>
          <a:ln w="25400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944614" y="216535"/>
            <a:ext cx="168528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Combustion in</a:t>
            </a:r>
            <a:r>
              <a:rPr sz="16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SIE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82218" y="806957"/>
            <a:ext cx="494030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u="none" dirty="0">
                <a:solidFill>
                  <a:schemeClr val="bg1"/>
                </a:solidFill>
              </a:rPr>
              <a:t>Factors affecting on Flame</a:t>
            </a:r>
            <a:r>
              <a:rPr sz="2600" u="none" spc="-130" dirty="0">
                <a:solidFill>
                  <a:schemeClr val="bg1"/>
                </a:solidFill>
              </a:rPr>
              <a:t> </a:t>
            </a:r>
            <a:r>
              <a:rPr sz="2600" u="none" dirty="0">
                <a:solidFill>
                  <a:schemeClr val="bg1"/>
                </a:solidFill>
              </a:rPr>
              <a:t>Speed:-</a:t>
            </a:r>
            <a:endParaRPr sz="2600">
              <a:solidFill>
                <a:schemeClr val="bg1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411224" y="3921252"/>
            <a:ext cx="435863" cy="5669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40635" y="3921252"/>
            <a:ext cx="435863" cy="5669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33500" y="5750052"/>
            <a:ext cx="394715" cy="5669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81555" y="5750052"/>
            <a:ext cx="397763" cy="5669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371344" y="5750052"/>
            <a:ext cx="397763" cy="5669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730752" y="5750052"/>
            <a:ext cx="391667" cy="5669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75759" y="5750052"/>
            <a:ext cx="393191" cy="5669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959096" y="5750052"/>
            <a:ext cx="393191" cy="5669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62371" y="5750052"/>
            <a:ext cx="391667" cy="5669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481571" y="5750052"/>
            <a:ext cx="394716" cy="5669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537959" y="5750052"/>
            <a:ext cx="533400" cy="5669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764780" y="5750052"/>
            <a:ext cx="411479" cy="5669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837931" y="5750052"/>
            <a:ext cx="394716" cy="5669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894319" y="5750052"/>
            <a:ext cx="399288" cy="5669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62355" y="6054852"/>
            <a:ext cx="399288" cy="5669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304800" y="1371600"/>
            <a:ext cx="8568055" cy="52738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0" dirty="0">
                <a:solidFill>
                  <a:srgbClr val="FFC000"/>
                </a:solidFill>
                <a:latin typeface="Times New Roman"/>
                <a:cs typeface="Times New Roman"/>
              </a:rPr>
              <a:t>1.</a:t>
            </a:r>
            <a:r>
              <a:rPr sz="2000" b="1" u="sng" spc="-35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spc="25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Times New Roman"/>
                <a:cs typeface="Times New Roman"/>
              </a:rPr>
              <a:t>Load</a:t>
            </a:r>
            <a:r>
              <a:rPr sz="2000" spc="25" smtClean="0">
                <a:solidFill>
                  <a:srgbClr val="FFC000"/>
                </a:solidFill>
                <a:latin typeface="Georgia"/>
                <a:cs typeface="Georgia"/>
              </a:rPr>
              <a:t>:</a:t>
            </a:r>
            <a:endParaRPr lang="en-US" sz="2000" spc="25" dirty="0" smtClean="0">
              <a:solidFill>
                <a:srgbClr val="FFC000"/>
              </a:solidFill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2000">
              <a:latin typeface="Georgia"/>
              <a:cs typeface="Georgia"/>
            </a:endParaRPr>
          </a:p>
          <a:p>
            <a:pPr marL="12700" marR="5715" algn="just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278765" algn="l"/>
              </a:tabLst>
            </a:pPr>
            <a:r>
              <a:rPr sz="2000" b="1" u="sng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By </a:t>
            </a:r>
            <a:r>
              <a:rPr sz="2000" b="1" u="sng" spc="9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throttling</a:t>
            </a:r>
            <a:r>
              <a:rPr sz="2000" b="1" u="sng" spc="9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,</a:t>
            </a:r>
            <a:r>
              <a:rPr sz="2000" b="1" spc="9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lang="en-US" sz="2000" b="1" spc="95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 marR="5715" algn="just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278765" algn="l"/>
              </a:tabLst>
            </a:pPr>
            <a:r>
              <a:rPr sz="2000" spc="-10" smtClean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2000" spc="-25" dirty="0">
                <a:solidFill>
                  <a:srgbClr val="FFFFFF"/>
                </a:solidFill>
                <a:latin typeface="Georgia"/>
                <a:cs typeface="Georgia"/>
              </a:rPr>
              <a:t>initial </a:t>
            </a:r>
            <a:r>
              <a:rPr sz="2000" spc="-40">
                <a:solidFill>
                  <a:srgbClr val="FFFFFF"/>
                </a:solidFill>
                <a:latin typeface="Georgia"/>
                <a:cs typeface="Georgia"/>
              </a:rPr>
              <a:t>pressure </a:t>
            </a:r>
            <a:r>
              <a:rPr sz="2000" spc="-25" smtClean="0">
                <a:solidFill>
                  <a:srgbClr val="FFFFFF"/>
                </a:solidFill>
                <a:latin typeface="Georgia"/>
                <a:cs typeface="Georgia"/>
              </a:rPr>
              <a:t>and </a:t>
            </a:r>
            <a:r>
              <a:rPr sz="2000" spc="-5" smtClean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2000" spc="-45" smtClean="0">
                <a:solidFill>
                  <a:srgbClr val="FFC000"/>
                </a:solidFill>
                <a:latin typeface="Georgia"/>
                <a:cs typeface="Georgia"/>
              </a:rPr>
              <a:t>pressure</a:t>
            </a:r>
            <a:r>
              <a:rPr sz="2000" spc="-45" smtClean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spc="-15" smtClean="0">
                <a:solidFill>
                  <a:srgbClr val="FFFFFF"/>
                </a:solidFill>
                <a:latin typeface="Georgia"/>
                <a:cs typeface="Georgia"/>
              </a:rPr>
              <a:t>at </a:t>
            </a:r>
            <a:r>
              <a:rPr sz="2000" spc="-5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2000" spc="-15" dirty="0">
                <a:solidFill>
                  <a:srgbClr val="FFFFFF"/>
                </a:solidFill>
                <a:latin typeface="Georgia"/>
                <a:cs typeface="Georgia"/>
              </a:rPr>
              <a:t>point of </a:t>
            </a:r>
            <a:r>
              <a:rPr sz="2000" spc="-20" dirty="0">
                <a:solidFill>
                  <a:srgbClr val="FFFFFF"/>
                </a:solidFill>
                <a:latin typeface="Georgia"/>
                <a:cs typeface="Georgia"/>
              </a:rPr>
              <a:t>ignition  </a:t>
            </a:r>
            <a:r>
              <a:rPr sz="2000" spc="-25" dirty="0">
                <a:solidFill>
                  <a:srgbClr val="FFC000"/>
                </a:solidFill>
                <a:latin typeface="Georgia"/>
                <a:cs typeface="Georgia"/>
              </a:rPr>
              <a:t>decrease</a:t>
            </a:r>
            <a:r>
              <a:rPr sz="2000" spc="-25" dirty="0">
                <a:solidFill>
                  <a:srgbClr val="FFFFFF"/>
                </a:solidFill>
                <a:latin typeface="Georgia"/>
                <a:cs typeface="Georgia"/>
              </a:rPr>
              <a:t> and </a:t>
            </a:r>
            <a:r>
              <a:rPr sz="2000" spc="-5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2000" spc="-35" dirty="0">
                <a:solidFill>
                  <a:srgbClr val="FFC000"/>
                </a:solidFill>
                <a:latin typeface="Georgia"/>
                <a:cs typeface="Georgia"/>
              </a:rPr>
              <a:t>residual gas </a:t>
            </a:r>
            <a:r>
              <a:rPr sz="2000" spc="-30" dirty="0">
                <a:solidFill>
                  <a:srgbClr val="FFFFFF"/>
                </a:solidFill>
                <a:latin typeface="Georgia"/>
                <a:cs typeface="Georgia"/>
              </a:rPr>
              <a:t>in </a:t>
            </a:r>
            <a:r>
              <a:rPr sz="2000" spc="-5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2000" spc="-30" dirty="0">
                <a:solidFill>
                  <a:srgbClr val="FFFFFF"/>
                </a:solidFill>
                <a:latin typeface="Georgia"/>
                <a:cs typeface="Georgia"/>
              </a:rPr>
              <a:t>mixture </a:t>
            </a:r>
            <a:r>
              <a:rPr sz="2000" spc="-35" dirty="0">
                <a:solidFill>
                  <a:srgbClr val="FFC000"/>
                </a:solidFill>
                <a:latin typeface="Georgia"/>
                <a:cs typeface="Georgia"/>
              </a:rPr>
              <a:t>increase</a:t>
            </a:r>
            <a:r>
              <a:rPr sz="2000" spc="-35" dirty="0">
                <a:solidFill>
                  <a:srgbClr val="FFFFFF"/>
                </a:solidFill>
                <a:latin typeface="Georgia"/>
                <a:cs typeface="Georgia"/>
              </a:rPr>
              <a:t>. </a:t>
            </a:r>
            <a:r>
              <a:rPr sz="2000" spc="-10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2000" spc="-25" dirty="0">
                <a:solidFill>
                  <a:srgbClr val="FFFFFF"/>
                </a:solidFill>
                <a:latin typeface="Georgia"/>
                <a:cs typeface="Georgia"/>
              </a:rPr>
              <a:t>first </a:t>
            </a:r>
            <a:r>
              <a:rPr sz="2000" spc="-30" dirty="0">
                <a:solidFill>
                  <a:srgbClr val="FFFFFF"/>
                </a:solidFill>
                <a:latin typeface="Georgia"/>
                <a:cs typeface="Georgia"/>
              </a:rPr>
              <a:t>phase </a:t>
            </a:r>
            <a:r>
              <a:rPr sz="2000" spc="-20" dirty="0">
                <a:solidFill>
                  <a:srgbClr val="FFFFFF"/>
                </a:solidFill>
                <a:latin typeface="Georgia"/>
                <a:cs typeface="Georgia"/>
              </a:rPr>
              <a:t>of  </a:t>
            </a:r>
            <a:r>
              <a:rPr sz="2000" spc="-15" dirty="0">
                <a:solidFill>
                  <a:srgbClr val="FFFFFF"/>
                </a:solidFill>
                <a:latin typeface="Georgia"/>
                <a:cs typeface="Georgia"/>
              </a:rPr>
              <a:t>combustion </a:t>
            </a:r>
            <a:r>
              <a:rPr sz="2000" spc="-25" dirty="0">
                <a:solidFill>
                  <a:srgbClr val="FFFFFF"/>
                </a:solidFill>
                <a:latin typeface="Georgia"/>
                <a:cs typeface="Georgia"/>
              </a:rPr>
              <a:t>prolongs and </a:t>
            </a:r>
            <a:r>
              <a:rPr sz="2000" spc="-5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2000" spc="-20" dirty="0">
                <a:solidFill>
                  <a:srgbClr val="FFFFFF"/>
                </a:solidFill>
                <a:latin typeface="Georgia"/>
                <a:cs typeface="Georgia"/>
              </a:rPr>
              <a:t>combustion </a:t>
            </a:r>
            <a:r>
              <a:rPr sz="2000" spc="-40" dirty="0">
                <a:solidFill>
                  <a:srgbClr val="FFFFFF"/>
                </a:solidFill>
                <a:latin typeface="Georgia"/>
                <a:cs typeface="Georgia"/>
              </a:rPr>
              <a:t>process </a:t>
            </a:r>
            <a:r>
              <a:rPr sz="2000" spc="-25" dirty="0">
                <a:solidFill>
                  <a:srgbClr val="FFFFFF"/>
                </a:solidFill>
                <a:latin typeface="Georgia"/>
                <a:cs typeface="Georgia"/>
              </a:rPr>
              <a:t>loses </a:t>
            </a:r>
            <a:r>
              <a:rPr sz="2000" spc="-30">
                <a:solidFill>
                  <a:srgbClr val="FFFFFF"/>
                </a:solidFill>
                <a:latin typeface="Georgia"/>
                <a:cs typeface="Georgia"/>
              </a:rPr>
              <a:t>its </a:t>
            </a:r>
            <a:r>
              <a:rPr sz="2000" spc="-25" smtClean="0">
                <a:solidFill>
                  <a:srgbClr val="FFFFFF"/>
                </a:solidFill>
                <a:latin typeface="Georgia"/>
                <a:cs typeface="Georgia"/>
              </a:rPr>
              <a:t>stability</a:t>
            </a:r>
            <a:r>
              <a:rPr lang="en-US" sz="2000" spc="-25" dirty="0" smtClean="0">
                <a:solidFill>
                  <a:srgbClr val="FFFFFF"/>
                </a:solidFill>
                <a:latin typeface="Georgia"/>
                <a:cs typeface="Georgia"/>
              </a:rPr>
              <a:t>. </a:t>
            </a:r>
            <a:r>
              <a:rPr sz="2000" spc="-190" smtClean="0">
                <a:solidFill>
                  <a:srgbClr val="FFFFFF"/>
                </a:solidFill>
                <a:latin typeface="Georgia"/>
                <a:cs typeface="Georgia"/>
              </a:rPr>
              <a:t>To  </a:t>
            </a:r>
            <a:r>
              <a:rPr sz="2000" spc="-35" dirty="0">
                <a:solidFill>
                  <a:srgbClr val="FFFFFF"/>
                </a:solidFill>
                <a:latin typeface="Georgia"/>
                <a:cs typeface="Georgia"/>
              </a:rPr>
              <a:t>overcome </a:t>
            </a:r>
            <a:r>
              <a:rPr sz="2000" spc="-25" dirty="0">
                <a:solidFill>
                  <a:srgbClr val="FFFFFF"/>
                </a:solidFill>
                <a:latin typeface="Georgia"/>
                <a:cs typeface="Georgia"/>
              </a:rPr>
              <a:t>this </a:t>
            </a:r>
            <a:r>
              <a:rPr sz="2000" spc="-15" dirty="0">
                <a:solidFill>
                  <a:srgbClr val="FFFFFF"/>
                </a:solidFill>
                <a:latin typeface="Georgia"/>
                <a:cs typeface="Georgia"/>
              </a:rPr>
              <a:t>difficulty </a:t>
            </a:r>
            <a:r>
              <a:rPr sz="2000" spc="-5" dirty="0">
                <a:solidFill>
                  <a:srgbClr val="FFFFFF"/>
                </a:solidFill>
                <a:latin typeface="Georgia"/>
                <a:cs typeface="Georgia"/>
              </a:rPr>
              <a:t>to </a:t>
            </a:r>
            <a:r>
              <a:rPr sz="2000" spc="-20" dirty="0">
                <a:solidFill>
                  <a:srgbClr val="FFFFFF"/>
                </a:solidFill>
                <a:latin typeface="Georgia"/>
                <a:cs typeface="Georgia"/>
              </a:rPr>
              <a:t>some </a:t>
            </a:r>
            <a:r>
              <a:rPr sz="2000" spc="-15" dirty="0">
                <a:solidFill>
                  <a:srgbClr val="FFFFFF"/>
                </a:solidFill>
                <a:latin typeface="Georgia"/>
                <a:cs typeface="Georgia"/>
              </a:rPr>
              <a:t>extent, </a:t>
            </a:r>
            <a:r>
              <a:rPr sz="2000" spc="-50" dirty="0">
                <a:solidFill>
                  <a:srgbClr val="FFFFFF"/>
                </a:solidFill>
                <a:latin typeface="Georgia"/>
                <a:cs typeface="Georgia"/>
              </a:rPr>
              <a:t>a </a:t>
            </a:r>
            <a:r>
              <a:rPr sz="2000" spc="-20" dirty="0">
                <a:solidFill>
                  <a:srgbClr val="FFFFFF"/>
                </a:solidFill>
                <a:latin typeface="Georgia"/>
                <a:cs typeface="Georgia"/>
              </a:rPr>
              <a:t>rich </a:t>
            </a:r>
            <a:r>
              <a:rPr sz="2000" spc="-30" dirty="0">
                <a:solidFill>
                  <a:srgbClr val="FFFFFF"/>
                </a:solidFill>
                <a:latin typeface="Georgia"/>
                <a:cs typeface="Georgia"/>
              </a:rPr>
              <a:t>mixture </a:t>
            </a:r>
            <a:r>
              <a:rPr sz="2000" spc="-40" dirty="0">
                <a:solidFill>
                  <a:srgbClr val="FFFFFF"/>
                </a:solidFill>
                <a:latin typeface="Georgia"/>
                <a:cs typeface="Georgia"/>
              </a:rPr>
              <a:t>is </a:t>
            </a:r>
            <a:r>
              <a:rPr sz="2000" spc="-25" dirty="0">
                <a:solidFill>
                  <a:srgbClr val="FFFFFF"/>
                </a:solidFill>
                <a:latin typeface="Georgia"/>
                <a:cs typeface="Georgia"/>
              </a:rPr>
              <a:t>used </a:t>
            </a:r>
            <a:r>
              <a:rPr sz="2000" spc="-15" dirty="0">
                <a:solidFill>
                  <a:srgbClr val="FFFFFF"/>
                </a:solidFill>
                <a:latin typeface="Georgia"/>
                <a:cs typeface="Georgia"/>
              </a:rPr>
              <a:t>which </a:t>
            </a:r>
            <a:r>
              <a:rPr sz="2000" spc="-45" dirty="0">
                <a:solidFill>
                  <a:srgbClr val="FFFFFF"/>
                </a:solidFill>
                <a:latin typeface="Georgia"/>
                <a:cs typeface="Georgia"/>
              </a:rPr>
              <a:t>may  </a:t>
            </a:r>
            <a:r>
              <a:rPr sz="2000" spc="-30" dirty="0">
                <a:solidFill>
                  <a:srgbClr val="FFFFFF"/>
                </a:solidFill>
                <a:latin typeface="Georgia"/>
                <a:cs typeface="Georgia"/>
              </a:rPr>
              <a:t>ensure </a:t>
            </a:r>
            <a:r>
              <a:rPr sz="2000" spc="-35" dirty="0">
                <a:solidFill>
                  <a:srgbClr val="FFFFFF"/>
                </a:solidFill>
                <a:latin typeface="Georgia"/>
                <a:cs typeface="Georgia"/>
              </a:rPr>
              <a:t>proper </a:t>
            </a:r>
            <a:r>
              <a:rPr sz="2000" spc="-20" dirty="0">
                <a:solidFill>
                  <a:srgbClr val="FFFFFF"/>
                </a:solidFill>
                <a:latin typeface="Georgia"/>
                <a:cs typeface="Georgia"/>
              </a:rPr>
              <a:t>combustion, </a:t>
            </a:r>
            <a:r>
              <a:rPr sz="2000" dirty="0">
                <a:solidFill>
                  <a:srgbClr val="FFFFFF"/>
                </a:solidFill>
                <a:latin typeface="Georgia"/>
                <a:cs typeface="Georgia"/>
              </a:rPr>
              <a:t>but </a:t>
            </a:r>
            <a:r>
              <a:rPr sz="2000" spc="-5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2000" spc="-20" dirty="0">
                <a:solidFill>
                  <a:srgbClr val="FFFFFF"/>
                </a:solidFill>
                <a:latin typeface="Georgia"/>
                <a:cs typeface="Georgia"/>
              </a:rPr>
              <a:t>combustion </a:t>
            </a:r>
            <a:r>
              <a:rPr sz="2000" spc="-35" dirty="0">
                <a:solidFill>
                  <a:srgbClr val="FFFFFF"/>
                </a:solidFill>
                <a:latin typeface="Georgia"/>
                <a:cs typeface="Georgia"/>
              </a:rPr>
              <a:t>process </a:t>
            </a:r>
            <a:r>
              <a:rPr sz="2000" spc="-45" dirty="0">
                <a:solidFill>
                  <a:srgbClr val="FFFFFF"/>
                </a:solidFill>
                <a:latin typeface="Georgia"/>
                <a:cs typeface="Georgia"/>
              </a:rPr>
              <a:t>may </a:t>
            </a:r>
            <a:r>
              <a:rPr sz="2000" spc="-15" dirty="0">
                <a:solidFill>
                  <a:srgbClr val="FFFFFF"/>
                </a:solidFill>
                <a:latin typeface="Georgia"/>
                <a:cs typeface="Georgia"/>
              </a:rPr>
              <a:t>continue </a:t>
            </a:r>
            <a:r>
              <a:rPr sz="2000" spc="-30" dirty="0">
                <a:solidFill>
                  <a:srgbClr val="FFFFFF"/>
                </a:solidFill>
                <a:latin typeface="Georgia"/>
                <a:cs typeface="Georgia"/>
              </a:rPr>
              <a:t>during</a:t>
            </a:r>
            <a:r>
              <a:rPr sz="2000" spc="-2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Georgia"/>
                <a:cs typeface="Georgia"/>
              </a:rPr>
              <a:t>a  </a:t>
            </a:r>
            <a:r>
              <a:rPr sz="2000" spc="-25" dirty="0">
                <a:solidFill>
                  <a:srgbClr val="FFFFFF"/>
                </a:solidFill>
                <a:latin typeface="Georgia"/>
                <a:cs typeface="Georgia"/>
              </a:rPr>
              <a:t>substantial </a:t>
            </a:r>
            <a:r>
              <a:rPr sz="2000" spc="-15" dirty="0">
                <a:solidFill>
                  <a:srgbClr val="FFFFFF"/>
                </a:solidFill>
                <a:latin typeface="Georgia"/>
                <a:cs typeface="Georgia"/>
              </a:rPr>
              <a:t>portion of </a:t>
            </a:r>
            <a:r>
              <a:rPr sz="2000" spc="-5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2000" spc="-30" dirty="0">
                <a:solidFill>
                  <a:srgbClr val="FFFFFF"/>
                </a:solidFill>
                <a:latin typeface="Georgia"/>
                <a:cs typeface="Georgia"/>
              </a:rPr>
              <a:t>expansion</a:t>
            </a:r>
            <a:r>
              <a:rPr sz="2000" spc="-20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Georgia"/>
                <a:cs typeface="Georgia"/>
              </a:rPr>
              <a:t>stroke.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har char=""/>
            </a:pPr>
            <a:endParaRPr sz="20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  <a:buSzPct val="95000"/>
              <a:buFont typeface="Wingdings"/>
              <a:buChar char=""/>
              <a:tabLst>
                <a:tab pos="215900" algn="l"/>
              </a:tabLst>
            </a:pPr>
            <a:r>
              <a:rPr sz="2000" b="1" spc="80" dirty="0">
                <a:solidFill>
                  <a:srgbClr val="FF0000"/>
                </a:solidFill>
                <a:latin typeface="Times New Roman"/>
                <a:cs typeface="Times New Roman"/>
              </a:rPr>
              <a:t>In </a:t>
            </a:r>
            <a:r>
              <a:rPr sz="2000" b="1" spc="65" dirty="0">
                <a:solidFill>
                  <a:srgbClr val="FF0000"/>
                </a:solidFill>
                <a:latin typeface="Times New Roman"/>
                <a:cs typeface="Times New Roman"/>
              </a:rPr>
              <a:t>part </a:t>
            </a:r>
            <a:r>
              <a:rPr sz="2000" b="1" spc="120" dirty="0">
                <a:solidFill>
                  <a:srgbClr val="FF0000"/>
                </a:solidFill>
                <a:latin typeface="Times New Roman"/>
                <a:cs typeface="Times New Roman"/>
              </a:rPr>
              <a:t>load </a:t>
            </a:r>
            <a:r>
              <a:rPr sz="2000" spc="-5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2000" spc="-20" dirty="0">
                <a:solidFill>
                  <a:srgbClr val="FFFFFF"/>
                </a:solidFill>
                <a:latin typeface="Georgia"/>
                <a:cs typeface="Georgia"/>
              </a:rPr>
              <a:t>combustion </a:t>
            </a:r>
            <a:r>
              <a:rPr sz="2000" spc="-15" dirty="0">
                <a:solidFill>
                  <a:srgbClr val="FFFFFF"/>
                </a:solidFill>
                <a:latin typeface="Georgia"/>
                <a:cs typeface="Georgia"/>
              </a:rPr>
              <a:t>of fuel </a:t>
            </a:r>
            <a:r>
              <a:rPr sz="2000" spc="-30" dirty="0">
                <a:solidFill>
                  <a:srgbClr val="FFFFFF"/>
                </a:solidFill>
                <a:latin typeface="Georgia"/>
                <a:cs typeface="Georgia"/>
              </a:rPr>
              <a:t>in </a:t>
            </a:r>
            <a:r>
              <a:rPr sz="2000" spc="-5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2000" spc="-40" dirty="0">
                <a:solidFill>
                  <a:srgbClr val="FFFFFF"/>
                </a:solidFill>
                <a:latin typeface="Georgia"/>
                <a:cs typeface="Georgia"/>
              </a:rPr>
              <a:t>spark </a:t>
            </a:r>
            <a:r>
              <a:rPr sz="2000" spc="-15" dirty="0">
                <a:solidFill>
                  <a:srgbClr val="FFFFFF"/>
                </a:solidFill>
                <a:latin typeface="Georgia"/>
                <a:cs typeface="Georgia"/>
              </a:rPr>
              <a:t>ignition engine </a:t>
            </a:r>
            <a:r>
              <a:rPr sz="2000" spc="-40" dirty="0">
                <a:solidFill>
                  <a:srgbClr val="FFFFFF"/>
                </a:solidFill>
                <a:latin typeface="Georgia"/>
                <a:cs typeface="Georgia"/>
              </a:rPr>
              <a:t>is </a:t>
            </a:r>
            <a:r>
              <a:rPr sz="2000" spc="-55">
                <a:solidFill>
                  <a:srgbClr val="FFFFFF"/>
                </a:solidFill>
                <a:latin typeface="Georgia"/>
                <a:cs typeface="Georgia"/>
              </a:rPr>
              <a:t>poor</a:t>
            </a:r>
            <a:r>
              <a:rPr sz="2000" spc="-55" smtClean="0">
                <a:solidFill>
                  <a:srgbClr val="FFFFFF"/>
                </a:solidFill>
                <a:latin typeface="Georgia"/>
                <a:cs typeface="Georgia"/>
              </a:rPr>
              <a:t>,</a:t>
            </a:r>
            <a:endParaRPr lang="en-US" sz="2000" spc="-55" dirty="0" smtClean="0">
              <a:solidFill>
                <a:srgbClr val="FFFFFF"/>
              </a:solidFill>
              <a:latin typeface="Georgia"/>
              <a:cs typeface="Georgia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  <a:buSzPct val="95000"/>
              <a:tabLst>
                <a:tab pos="215900" algn="l"/>
              </a:tabLst>
            </a:pPr>
            <a:r>
              <a:rPr sz="2000" spc="-25" smtClean="0">
                <a:solidFill>
                  <a:srgbClr val="FFFFFF"/>
                </a:solidFill>
                <a:latin typeface="Georgia"/>
                <a:cs typeface="Georgia"/>
              </a:rPr>
              <a:t>causing </a:t>
            </a:r>
            <a:r>
              <a:rPr sz="2000" spc="-50" smtClean="0">
                <a:solidFill>
                  <a:srgbClr val="FFFFFF"/>
                </a:solidFill>
                <a:latin typeface="Georgia"/>
                <a:cs typeface="Georgia"/>
              </a:rPr>
              <a:t>a </a:t>
            </a:r>
            <a:r>
              <a:rPr sz="2000" spc="-45" smtClean="0">
                <a:solidFill>
                  <a:srgbClr val="FFFFFF"/>
                </a:solidFill>
                <a:latin typeface="Georgia"/>
                <a:cs typeface="Georgia"/>
              </a:rPr>
              <a:t>large </a:t>
            </a:r>
            <a:r>
              <a:rPr sz="2000" spc="-15" smtClean="0">
                <a:solidFill>
                  <a:srgbClr val="FFFFFF"/>
                </a:solidFill>
                <a:latin typeface="Georgia"/>
                <a:cs typeface="Georgia"/>
              </a:rPr>
              <a:t>amount of </a:t>
            </a:r>
            <a:r>
              <a:rPr sz="2000" spc="-20" smtClean="0">
                <a:solidFill>
                  <a:srgbClr val="FFFFFF"/>
                </a:solidFill>
                <a:latin typeface="Georgia"/>
                <a:cs typeface="Georgia"/>
              </a:rPr>
              <a:t>products </a:t>
            </a:r>
            <a:r>
              <a:rPr sz="2000" spc="-15" smtClean="0">
                <a:solidFill>
                  <a:srgbClr val="FFFFFF"/>
                </a:solidFill>
                <a:latin typeface="Georgia"/>
                <a:cs typeface="Georgia"/>
              </a:rPr>
              <a:t>of incomplete </a:t>
            </a:r>
            <a:r>
              <a:rPr sz="2000" spc="-20" smtClean="0">
                <a:solidFill>
                  <a:srgbClr val="FFFFFF"/>
                </a:solidFill>
                <a:latin typeface="Georgia"/>
                <a:cs typeface="Georgia"/>
              </a:rPr>
              <a:t>combustion </a:t>
            </a:r>
            <a:r>
              <a:rPr sz="2000" spc="-30" smtClean="0">
                <a:solidFill>
                  <a:srgbClr val="FFFFFF"/>
                </a:solidFill>
                <a:latin typeface="Georgia"/>
                <a:cs typeface="Georgia"/>
              </a:rPr>
              <a:t>in </a:t>
            </a:r>
            <a:r>
              <a:rPr sz="2000" spc="-5" smtClean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2000" spc="-25" smtClean="0">
                <a:solidFill>
                  <a:srgbClr val="FFFFFF"/>
                </a:solidFill>
                <a:latin typeface="Georgia"/>
                <a:cs typeface="Georgia"/>
              </a:rPr>
              <a:t>exhaust  </a:t>
            </a:r>
            <a:r>
              <a:rPr sz="2000" spc="-15" smtClean="0">
                <a:solidFill>
                  <a:srgbClr val="FFFFFF"/>
                </a:solidFill>
                <a:latin typeface="Georgia"/>
                <a:cs typeface="Georgia"/>
              </a:rPr>
              <a:t>including </a:t>
            </a:r>
            <a:r>
              <a:rPr sz="2000" spc="-25" smtClean="0">
                <a:solidFill>
                  <a:srgbClr val="FFFFFF"/>
                </a:solidFill>
                <a:latin typeface="Georgia"/>
                <a:cs typeface="Georgia"/>
              </a:rPr>
              <a:t>carbon </a:t>
            </a:r>
            <a:r>
              <a:rPr sz="2000" spc="-30" smtClean="0">
                <a:solidFill>
                  <a:srgbClr val="FFFFFF"/>
                </a:solidFill>
                <a:latin typeface="Georgia"/>
                <a:cs typeface="Georgia"/>
              </a:rPr>
              <a:t>monoxide, </a:t>
            </a:r>
            <a:r>
              <a:rPr sz="2000" spc="-40" smtClean="0">
                <a:solidFill>
                  <a:srgbClr val="FFFFFF"/>
                </a:solidFill>
                <a:latin typeface="Georgia"/>
                <a:cs typeface="Georgia"/>
              </a:rPr>
              <a:t>oxides </a:t>
            </a:r>
            <a:r>
              <a:rPr sz="2000" spc="-15" smtClean="0">
                <a:solidFill>
                  <a:srgbClr val="FFFFFF"/>
                </a:solidFill>
                <a:latin typeface="Georgia"/>
                <a:cs typeface="Georgia"/>
              </a:rPr>
              <a:t>of </a:t>
            </a:r>
            <a:r>
              <a:rPr sz="2000" spc="-30" smtClean="0">
                <a:solidFill>
                  <a:srgbClr val="FFFFFF"/>
                </a:solidFill>
                <a:latin typeface="Georgia"/>
                <a:cs typeface="Georgia"/>
              </a:rPr>
              <a:t>nitrogen and </a:t>
            </a:r>
            <a:r>
              <a:rPr sz="2000" spc="-35" smtClean="0">
                <a:solidFill>
                  <a:srgbClr val="FFFFFF"/>
                </a:solidFill>
                <a:latin typeface="Georgia"/>
                <a:cs typeface="Georgia"/>
              </a:rPr>
              <a:t>hydrocarbons </a:t>
            </a:r>
            <a:r>
              <a:rPr sz="2000" spc="-10" smtClean="0">
                <a:solidFill>
                  <a:srgbClr val="FFFFFF"/>
                </a:solidFill>
                <a:latin typeface="Georgia"/>
                <a:cs typeface="Georgia"/>
              </a:rPr>
              <a:t>which </a:t>
            </a:r>
            <a:r>
              <a:rPr sz="2000" spc="-45" smtClean="0">
                <a:solidFill>
                  <a:srgbClr val="FFFFFF"/>
                </a:solidFill>
                <a:latin typeface="Georgia"/>
                <a:cs typeface="Georgia"/>
              </a:rPr>
              <a:t>are  </a:t>
            </a:r>
            <a:r>
              <a:rPr sz="2000" spc="-30" smtClean="0">
                <a:solidFill>
                  <a:srgbClr val="FFFFFF"/>
                </a:solidFill>
                <a:latin typeface="Georgia"/>
                <a:cs typeface="Georgia"/>
              </a:rPr>
              <a:t>responsible </a:t>
            </a:r>
            <a:r>
              <a:rPr sz="2000" spc="-40" smtClean="0">
                <a:solidFill>
                  <a:srgbClr val="FFFFFF"/>
                </a:solidFill>
                <a:latin typeface="Georgia"/>
                <a:cs typeface="Georgia"/>
              </a:rPr>
              <a:t>for air </a:t>
            </a:r>
            <a:r>
              <a:rPr sz="2000" spc="-15" smtClean="0">
                <a:solidFill>
                  <a:srgbClr val="FFFFFF"/>
                </a:solidFill>
                <a:latin typeface="Georgia"/>
                <a:cs typeface="Georgia"/>
              </a:rPr>
              <a:t>pollution. </a:t>
            </a:r>
            <a:r>
              <a:rPr sz="2000" spc="-45" smtClean="0">
                <a:solidFill>
                  <a:srgbClr val="FFFFFF"/>
                </a:solidFill>
                <a:latin typeface="Georgia"/>
                <a:cs typeface="Georgia"/>
              </a:rPr>
              <a:t>Part </a:t>
            </a:r>
            <a:r>
              <a:rPr sz="2000" spc="-15" smtClean="0">
                <a:solidFill>
                  <a:srgbClr val="FFFFFF"/>
                </a:solidFill>
                <a:latin typeface="Georgia"/>
                <a:cs typeface="Georgia"/>
              </a:rPr>
              <a:t>load </a:t>
            </a:r>
            <a:r>
              <a:rPr sz="2000" spc="-20" smtClean="0">
                <a:solidFill>
                  <a:srgbClr val="FFFFFF"/>
                </a:solidFill>
                <a:latin typeface="Georgia"/>
                <a:cs typeface="Georgia"/>
              </a:rPr>
              <a:t>combustion </a:t>
            </a:r>
            <a:r>
              <a:rPr sz="2000" spc="-40" smtClean="0">
                <a:solidFill>
                  <a:srgbClr val="FFFFFF"/>
                </a:solidFill>
                <a:latin typeface="Georgia"/>
                <a:cs typeface="Georgia"/>
              </a:rPr>
              <a:t>is improved </a:t>
            </a:r>
            <a:r>
              <a:rPr sz="2000" spc="-25" smtClean="0">
                <a:solidFill>
                  <a:srgbClr val="FFFFFF"/>
                </a:solidFill>
                <a:latin typeface="Georgia"/>
                <a:cs typeface="Georgia"/>
              </a:rPr>
              <a:t>by using </a:t>
            </a:r>
            <a:r>
              <a:rPr sz="2000" spc="-45" smtClean="0">
                <a:solidFill>
                  <a:srgbClr val="FFFFFF"/>
                </a:solidFill>
                <a:latin typeface="Georgia"/>
                <a:cs typeface="Georgia"/>
              </a:rPr>
              <a:t>a </a:t>
            </a:r>
            <a:r>
              <a:rPr sz="2000" spc="-20" smtClean="0">
                <a:solidFill>
                  <a:srgbClr val="FFFFFF"/>
                </a:solidFill>
                <a:latin typeface="Georgia"/>
                <a:cs typeface="Georgia"/>
              </a:rPr>
              <a:t>rich  </a:t>
            </a:r>
            <a:r>
              <a:rPr sz="2000" spc="-30" smtClean="0">
                <a:solidFill>
                  <a:srgbClr val="FFFFFF"/>
                </a:solidFill>
                <a:latin typeface="Georgia"/>
                <a:cs typeface="Georgia"/>
              </a:rPr>
              <a:t>mixture </a:t>
            </a:r>
            <a:r>
              <a:rPr sz="2000" smtClean="0">
                <a:solidFill>
                  <a:srgbClr val="FFFFFF"/>
                </a:solidFill>
                <a:latin typeface="Georgia"/>
                <a:cs typeface="Georgia"/>
              </a:rPr>
              <a:t>but </a:t>
            </a:r>
            <a:r>
              <a:rPr sz="2000" spc="-5" smtClean="0">
                <a:solidFill>
                  <a:srgbClr val="FFFFFF"/>
                </a:solidFill>
                <a:latin typeface="Georgia"/>
                <a:cs typeface="Georgia"/>
              </a:rPr>
              <a:t>it </a:t>
            </a:r>
            <a:r>
              <a:rPr sz="2000" spc="-30" smtClean="0">
                <a:solidFill>
                  <a:srgbClr val="FFFFFF"/>
                </a:solidFill>
                <a:latin typeface="Georgia"/>
                <a:cs typeface="Georgia"/>
              </a:rPr>
              <a:t>causes wastage </a:t>
            </a:r>
            <a:r>
              <a:rPr sz="2000" spc="-15" smtClean="0">
                <a:solidFill>
                  <a:srgbClr val="FFFFFF"/>
                </a:solidFill>
                <a:latin typeface="Georgia"/>
                <a:cs typeface="Georgia"/>
              </a:rPr>
              <a:t>of</a:t>
            </a:r>
            <a:r>
              <a:rPr sz="2000" spc="-245" smtClean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spc="-20" smtClean="0">
                <a:solidFill>
                  <a:srgbClr val="FFFFFF"/>
                </a:solidFill>
                <a:latin typeface="Georgia"/>
                <a:cs typeface="Georgia"/>
              </a:rPr>
              <a:t>fuel.</a:t>
            </a:r>
            <a:endParaRPr sz="2000" smtClean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har char=""/>
            </a:pPr>
            <a:endParaRPr sz="20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Wingdings"/>
              <a:buChar char=""/>
              <a:tabLst>
                <a:tab pos="278765" algn="l"/>
              </a:tabLst>
            </a:pPr>
            <a:r>
              <a:rPr sz="2000" spc="-20" dirty="0">
                <a:solidFill>
                  <a:srgbClr val="FFFFFF"/>
                </a:solidFill>
                <a:latin typeface="Georgia"/>
                <a:cs typeface="Georgia"/>
              </a:rPr>
              <a:t>When the load is reduced, the power of an engine is reduced.</a:t>
            </a:r>
            <a:endParaRPr sz="2000" spc="-20">
              <a:solidFill>
                <a:srgbClr val="FFFFFF"/>
              </a:solidFill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287" y="214249"/>
            <a:ext cx="2357755" cy="643255"/>
          </a:xfrm>
          <a:custGeom>
            <a:avLst/>
            <a:gdLst/>
            <a:ahLst/>
            <a:cxnLst/>
            <a:rect l="l" t="t" r="r" b="b"/>
            <a:pathLst>
              <a:path w="2357755" h="643255">
                <a:moveTo>
                  <a:pt x="2250274" y="0"/>
                </a:moveTo>
                <a:lnTo>
                  <a:pt x="107149" y="0"/>
                </a:lnTo>
                <a:lnTo>
                  <a:pt x="65440" y="8425"/>
                </a:lnTo>
                <a:lnTo>
                  <a:pt x="31381" y="31400"/>
                </a:lnTo>
                <a:lnTo>
                  <a:pt x="8419" y="65472"/>
                </a:lnTo>
                <a:lnTo>
                  <a:pt x="0" y="107187"/>
                </a:lnTo>
                <a:lnTo>
                  <a:pt x="0" y="535813"/>
                </a:lnTo>
                <a:lnTo>
                  <a:pt x="8419" y="577528"/>
                </a:lnTo>
                <a:lnTo>
                  <a:pt x="31381" y="611600"/>
                </a:lnTo>
                <a:lnTo>
                  <a:pt x="65440" y="634575"/>
                </a:lnTo>
                <a:lnTo>
                  <a:pt x="107149" y="643001"/>
                </a:lnTo>
                <a:lnTo>
                  <a:pt x="2250274" y="643001"/>
                </a:lnTo>
                <a:lnTo>
                  <a:pt x="2291990" y="634575"/>
                </a:lnTo>
                <a:lnTo>
                  <a:pt x="2326062" y="611600"/>
                </a:lnTo>
                <a:lnTo>
                  <a:pt x="2349037" y="577528"/>
                </a:lnTo>
                <a:lnTo>
                  <a:pt x="2357462" y="535813"/>
                </a:lnTo>
                <a:lnTo>
                  <a:pt x="2357462" y="107187"/>
                </a:lnTo>
                <a:lnTo>
                  <a:pt x="2349037" y="65472"/>
                </a:lnTo>
                <a:lnTo>
                  <a:pt x="2326062" y="31400"/>
                </a:lnTo>
                <a:lnTo>
                  <a:pt x="2291990" y="8425"/>
                </a:lnTo>
                <a:lnTo>
                  <a:pt x="22502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4287" y="214249"/>
            <a:ext cx="2357755" cy="643255"/>
          </a:xfrm>
          <a:custGeom>
            <a:avLst/>
            <a:gdLst/>
            <a:ahLst/>
            <a:cxnLst/>
            <a:rect l="l" t="t" r="r" b="b"/>
            <a:pathLst>
              <a:path w="2357755" h="643255">
                <a:moveTo>
                  <a:pt x="0" y="107187"/>
                </a:moveTo>
                <a:lnTo>
                  <a:pt x="8419" y="65472"/>
                </a:lnTo>
                <a:lnTo>
                  <a:pt x="31381" y="31400"/>
                </a:lnTo>
                <a:lnTo>
                  <a:pt x="65440" y="8425"/>
                </a:lnTo>
                <a:lnTo>
                  <a:pt x="107149" y="0"/>
                </a:lnTo>
                <a:lnTo>
                  <a:pt x="2250274" y="0"/>
                </a:lnTo>
                <a:lnTo>
                  <a:pt x="2291990" y="8425"/>
                </a:lnTo>
                <a:lnTo>
                  <a:pt x="2326062" y="31400"/>
                </a:lnTo>
                <a:lnTo>
                  <a:pt x="2349037" y="65472"/>
                </a:lnTo>
                <a:lnTo>
                  <a:pt x="2357462" y="107187"/>
                </a:lnTo>
                <a:lnTo>
                  <a:pt x="2357462" y="535813"/>
                </a:lnTo>
                <a:lnTo>
                  <a:pt x="2349037" y="577528"/>
                </a:lnTo>
                <a:lnTo>
                  <a:pt x="2326062" y="611600"/>
                </a:lnTo>
                <a:lnTo>
                  <a:pt x="2291990" y="634575"/>
                </a:lnTo>
                <a:lnTo>
                  <a:pt x="2250274" y="643001"/>
                </a:lnTo>
                <a:lnTo>
                  <a:pt x="107149" y="643001"/>
                </a:lnTo>
                <a:lnTo>
                  <a:pt x="65440" y="634575"/>
                </a:lnTo>
                <a:lnTo>
                  <a:pt x="31381" y="611600"/>
                </a:lnTo>
                <a:lnTo>
                  <a:pt x="8419" y="577528"/>
                </a:lnTo>
                <a:lnTo>
                  <a:pt x="0" y="535813"/>
                </a:lnTo>
                <a:lnTo>
                  <a:pt x="0" y="107187"/>
                </a:lnTo>
                <a:close/>
              </a:path>
            </a:pathLst>
          </a:custGeom>
          <a:ln w="25400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6155" y="277368"/>
            <a:ext cx="1854708" cy="579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43751" y="142875"/>
            <a:ext cx="2286000" cy="428625"/>
          </a:xfrm>
          <a:custGeom>
            <a:avLst/>
            <a:gdLst/>
            <a:ahLst/>
            <a:cxnLst/>
            <a:rect l="l" t="t" r="r" b="b"/>
            <a:pathLst>
              <a:path w="2286000" h="428625">
                <a:moveTo>
                  <a:pt x="2214499" y="0"/>
                </a:moveTo>
                <a:lnTo>
                  <a:pt x="71374" y="0"/>
                </a:lnTo>
                <a:lnTo>
                  <a:pt x="43559" y="5615"/>
                </a:lnTo>
                <a:lnTo>
                  <a:pt x="20875" y="20923"/>
                </a:lnTo>
                <a:lnTo>
                  <a:pt x="5597" y="43612"/>
                </a:lnTo>
                <a:lnTo>
                  <a:pt x="0" y="71374"/>
                </a:lnTo>
                <a:lnTo>
                  <a:pt x="0" y="357124"/>
                </a:lnTo>
                <a:lnTo>
                  <a:pt x="5597" y="384958"/>
                </a:lnTo>
                <a:lnTo>
                  <a:pt x="20875" y="407685"/>
                </a:lnTo>
                <a:lnTo>
                  <a:pt x="43559" y="423007"/>
                </a:lnTo>
                <a:lnTo>
                  <a:pt x="71374" y="428625"/>
                </a:lnTo>
                <a:lnTo>
                  <a:pt x="2214499" y="428625"/>
                </a:lnTo>
                <a:lnTo>
                  <a:pt x="2242333" y="423007"/>
                </a:lnTo>
                <a:lnTo>
                  <a:pt x="2265060" y="407685"/>
                </a:lnTo>
                <a:lnTo>
                  <a:pt x="2280382" y="384958"/>
                </a:lnTo>
                <a:lnTo>
                  <a:pt x="2286000" y="357124"/>
                </a:lnTo>
                <a:lnTo>
                  <a:pt x="2286000" y="71374"/>
                </a:lnTo>
                <a:lnTo>
                  <a:pt x="2280382" y="43612"/>
                </a:lnTo>
                <a:lnTo>
                  <a:pt x="2265060" y="20923"/>
                </a:lnTo>
                <a:lnTo>
                  <a:pt x="2242333" y="5615"/>
                </a:lnTo>
                <a:lnTo>
                  <a:pt x="22144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43751" y="142875"/>
            <a:ext cx="2286000" cy="428625"/>
          </a:xfrm>
          <a:custGeom>
            <a:avLst/>
            <a:gdLst/>
            <a:ahLst/>
            <a:cxnLst/>
            <a:rect l="l" t="t" r="r" b="b"/>
            <a:pathLst>
              <a:path w="2286000" h="428625">
                <a:moveTo>
                  <a:pt x="0" y="71374"/>
                </a:moveTo>
                <a:lnTo>
                  <a:pt x="5597" y="43612"/>
                </a:lnTo>
                <a:lnTo>
                  <a:pt x="20875" y="20923"/>
                </a:lnTo>
                <a:lnTo>
                  <a:pt x="43559" y="5615"/>
                </a:lnTo>
                <a:lnTo>
                  <a:pt x="71374" y="0"/>
                </a:lnTo>
                <a:lnTo>
                  <a:pt x="2214499" y="0"/>
                </a:lnTo>
                <a:lnTo>
                  <a:pt x="2242333" y="5615"/>
                </a:lnTo>
                <a:lnTo>
                  <a:pt x="2265060" y="20923"/>
                </a:lnTo>
                <a:lnTo>
                  <a:pt x="2280382" y="43612"/>
                </a:lnTo>
                <a:lnTo>
                  <a:pt x="2286000" y="71374"/>
                </a:lnTo>
                <a:lnTo>
                  <a:pt x="2286000" y="357124"/>
                </a:lnTo>
                <a:lnTo>
                  <a:pt x="2280382" y="384958"/>
                </a:lnTo>
                <a:lnTo>
                  <a:pt x="2265060" y="407685"/>
                </a:lnTo>
                <a:lnTo>
                  <a:pt x="2242333" y="423007"/>
                </a:lnTo>
                <a:lnTo>
                  <a:pt x="2214499" y="428625"/>
                </a:lnTo>
                <a:lnTo>
                  <a:pt x="71374" y="428625"/>
                </a:lnTo>
                <a:lnTo>
                  <a:pt x="43559" y="423007"/>
                </a:lnTo>
                <a:lnTo>
                  <a:pt x="20875" y="407685"/>
                </a:lnTo>
                <a:lnTo>
                  <a:pt x="5597" y="384958"/>
                </a:lnTo>
                <a:lnTo>
                  <a:pt x="0" y="357124"/>
                </a:lnTo>
                <a:lnTo>
                  <a:pt x="0" y="71374"/>
                </a:lnTo>
                <a:close/>
              </a:path>
            </a:pathLst>
          </a:custGeom>
          <a:ln w="25400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944614" y="216535"/>
            <a:ext cx="168528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Combustion in</a:t>
            </a:r>
            <a:r>
              <a:rPr sz="16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SIE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07288" y="1016634"/>
            <a:ext cx="16992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u="none" spc="20" dirty="0"/>
              <a:t>2.</a:t>
            </a:r>
            <a:r>
              <a:rPr sz="2000" spc="-145" dirty="0"/>
              <a:t> </a:t>
            </a:r>
            <a:r>
              <a:rPr sz="2000" spc="60" dirty="0"/>
              <a:t>Turbulence</a:t>
            </a:r>
            <a:r>
              <a:rPr sz="2000" b="0" u="none" spc="60" dirty="0">
                <a:latin typeface="Georgia"/>
                <a:cs typeface="Georgia"/>
              </a:rPr>
              <a:t>: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7288" y="1626488"/>
            <a:ext cx="8562340" cy="44223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273685" algn="l"/>
              </a:tabLst>
            </a:pPr>
            <a:r>
              <a:rPr sz="2000" spc="-10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2000" spc="-20" dirty="0">
                <a:solidFill>
                  <a:srgbClr val="FFFFFF"/>
                </a:solidFill>
                <a:latin typeface="Georgia"/>
                <a:cs typeface="Georgia"/>
              </a:rPr>
              <a:t>turbulence helps </a:t>
            </a:r>
            <a:r>
              <a:rPr sz="2000" spc="-30" dirty="0">
                <a:solidFill>
                  <a:srgbClr val="FFFFFF"/>
                </a:solidFill>
                <a:latin typeface="Georgia"/>
                <a:cs typeface="Georgia"/>
              </a:rPr>
              <a:t>in mixing </a:t>
            </a:r>
            <a:r>
              <a:rPr sz="2000" spc="-25" dirty="0">
                <a:solidFill>
                  <a:srgbClr val="FFFFFF"/>
                </a:solidFill>
                <a:latin typeface="Georgia"/>
                <a:cs typeface="Georgia"/>
              </a:rPr>
              <a:t>and </a:t>
            </a:r>
            <a:r>
              <a:rPr sz="2000" spc="-30" dirty="0">
                <a:solidFill>
                  <a:srgbClr val="FFFFFF"/>
                </a:solidFill>
                <a:latin typeface="Georgia"/>
                <a:cs typeface="Georgia"/>
              </a:rPr>
              <a:t>accelerates </a:t>
            </a:r>
            <a:r>
              <a:rPr sz="2000" spc="-15" dirty="0">
                <a:solidFill>
                  <a:srgbClr val="FFFFFF"/>
                </a:solidFill>
                <a:latin typeface="Georgia"/>
                <a:cs typeface="Georgia"/>
              </a:rPr>
              <a:t>chemical </a:t>
            </a:r>
            <a:r>
              <a:rPr sz="2000" spc="-20" dirty="0">
                <a:solidFill>
                  <a:srgbClr val="FFFFFF"/>
                </a:solidFill>
                <a:latin typeface="Georgia"/>
                <a:cs typeface="Georgia"/>
              </a:rPr>
              <a:t>reaction, this </a:t>
            </a:r>
            <a:r>
              <a:rPr sz="2000" spc="-60" dirty="0">
                <a:solidFill>
                  <a:srgbClr val="FFFFFF"/>
                </a:solidFill>
                <a:latin typeface="Georgia"/>
                <a:cs typeface="Georgia"/>
              </a:rPr>
              <a:t>is  </a:t>
            </a:r>
            <a:r>
              <a:rPr sz="2000" spc="-30" dirty="0">
                <a:solidFill>
                  <a:srgbClr val="FFFFFF"/>
                </a:solidFill>
                <a:latin typeface="Georgia"/>
                <a:cs typeface="Georgia"/>
              </a:rPr>
              <a:t>mainly </a:t>
            </a:r>
            <a:r>
              <a:rPr sz="2000" spc="-15" dirty="0">
                <a:solidFill>
                  <a:srgbClr val="FFFFFF"/>
                </a:solidFill>
                <a:latin typeface="Georgia"/>
                <a:cs typeface="Georgia"/>
              </a:rPr>
              <a:t>due </a:t>
            </a:r>
            <a:r>
              <a:rPr sz="2000" spc="-10" dirty="0">
                <a:solidFill>
                  <a:srgbClr val="FFFFFF"/>
                </a:solidFill>
                <a:latin typeface="Georgia"/>
                <a:cs typeface="Georgia"/>
              </a:rPr>
              <a:t>to </a:t>
            </a:r>
            <a:r>
              <a:rPr sz="2000" spc="-30" dirty="0">
                <a:solidFill>
                  <a:srgbClr val="FFFFFF"/>
                </a:solidFill>
                <a:latin typeface="Georgia"/>
                <a:cs typeface="Georgia"/>
              </a:rPr>
              <a:t>increasing </a:t>
            </a:r>
            <a:r>
              <a:rPr sz="2000" spc="-5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2000" spc="-35" dirty="0">
                <a:solidFill>
                  <a:srgbClr val="FFFFFF"/>
                </a:solidFill>
                <a:latin typeface="Georgia"/>
                <a:cs typeface="Georgia"/>
              </a:rPr>
              <a:t>surface </a:t>
            </a:r>
            <a:r>
              <a:rPr sz="2000" spc="-50" dirty="0">
                <a:solidFill>
                  <a:srgbClr val="FFFFFF"/>
                </a:solidFill>
                <a:latin typeface="Georgia"/>
                <a:cs typeface="Georgia"/>
              </a:rPr>
              <a:t>area </a:t>
            </a:r>
            <a:r>
              <a:rPr sz="2000" spc="-15" dirty="0">
                <a:solidFill>
                  <a:srgbClr val="FFFFFF"/>
                </a:solidFill>
                <a:latin typeface="Georgia"/>
                <a:cs typeface="Georgia"/>
              </a:rPr>
              <a:t>of </a:t>
            </a:r>
            <a:r>
              <a:rPr sz="2000" spc="-5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2000" spc="5" dirty="0">
                <a:solidFill>
                  <a:srgbClr val="FFFFFF"/>
                </a:solidFill>
                <a:latin typeface="Georgia"/>
                <a:cs typeface="Georgia"/>
              </a:rPr>
              <a:t>flame </a:t>
            </a:r>
            <a:r>
              <a:rPr sz="2000" spc="-10" dirty="0">
                <a:solidFill>
                  <a:srgbClr val="FFFFFF"/>
                </a:solidFill>
                <a:latin typeface="Georgia"/>
                <a:cs typeface="Georgia"/>
              </a:rPr>
              <a:t>which </a:t>
            </a:r>
            <a:r>
              <a:rPr sz="2000" spc="-30" dirty="0">
                <a:solidFill>
                  <a:srgbClr val="FFFFFF"/>
                </a:solidFill>
                <a:latin typeface="Georgia"/>
                <a:cs typeface="Georgia"/>
              </a:rPr>
              <a:t>leads to  increasing </a:t>
            </a:r>
            <a:r>
              <a:rPr sz="2000" spc="-20" dirty="0">
                <a:solidFill>
                  <a:srgbClr val="FFFFFF"/>
                </a:solidFill>
                <a:latin typeface="Georgia"/>
                <a:cs typeface="Georgia"/>
              </a:rPr>
              <a:t>in </a:t>
            </a:r>
            <a:r>
              <a:rPr sz="2000" spc="-5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2000" spc="-40" dirty="0">
                <a:solidFill>
                  <a:srgbClr val="FFFFFF"/>
                </a:solidFill>
                <a:latin typeface="Georgia"/>
                <a:cs typeface="Georgia"/>
              </a:rPr>
              <a:t>rate </a:t>
            </a:r>
            <a:r>
              <a:rPr sz="2000" spc="-15" dirty="0">
                <a:solidFill>
                  <a:srgbClr val="FFFFFF"/>
                </a:solidFill>
                <a:latin typeface="Georgia"/>
                <a:cs typeface="Georgia"/>
              </a:rPr>
              <a:t>of</a:t>
            </a:r>
            <a:r>
              <a:rPr sz="2000" spc="-10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Georgia"/>
                <a:cs typeface="Georgia"/>
              </a:rPr>
              <a:t>reaction.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FFFFFF"/>
              </a:buClr>
              <a:buFont typeface="Wingdings"/>
              <a:buChar char=""/>
            </a:pPr>
            <a:endParaRPr sz="2050">
              <a:latin typeface="Times New Roman"/>
              <a:cs typeface="Times New Roman"/>
            </a:endParaRPr>
          </a:p>
          <a:p>
            <a:pPr marL="271780" indent="-259079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72415" algn="l"/>
              </a:tabLst>
            </a:pPr>
            <a:r>
              <a:rPr sz="2000" spc="-10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2000" spc="5" dirty="0">
                <a:solidFill>
                  <a:srgbClr val="FFFFFF"/>
                </a:solidFill>
                <a:latin typeface="Georgia"/>
                <a:cs typeface="Georgia"/>
              </a:rPr>
              <a:t>flame </a:t>
            </a:r>
            <a:r>
              <a:rPr sz="2000" spc="-20" dirty="0">
                <a:solidFill>
                  <a:srgbClr val="FFFFFF"/>
                </a:solidFill>
                <a:latin typeface="Georgia"/>
                <a:cs typeface="Georgia"/>
              </a:rPr>
              <a:t>speed </a:t>
            </a:r>
            <a:r>
              <a:rPr sz="2000" spc="-30" dirty="0">
                <a:solidFill>
                  <a:srgbClr val="FFFFFF"/>
                </a:solidFill>
                <a:latin typeface="Georgia"/>
                <a:cs typeface="Georgia"/>
              </a:rPr>
              <a:t>increases </a:t>
            </a:r>
            <a:r>
              <a:rPr sz="2000" spc="-5" dirty="0">
                <a:solidFill>
                  <a:srgbClr val="FFFFFF"/>
                </a:solidFill>
                <a:latin typeface="Georgia"/>
                <a:cs typeface="Georgia"/>
              </a:rPr>
              <a:t>with </a:t>
            </a:r>
            <a:r>
              <a:rPr sz="2000" spc="-30" dirty="0">
                <a:solidFill>
                  <a:srgbClr val="FFFFFF"/>
                </a:solidFill>
                <a:latin typeface="Georgia"/>
                <a:cs typeface="Georgia"/>
              </a:rPr>
              <a:t>increasing</a:t>
            </a:r>
            <a:r>
              <a:rPr sz="2000" spc="-18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Georgia"/>
                <a:cs typeface="Georgia"/>
              </a:rPr>
              <a:t>turbulence.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FFC000"/>
                </a:solidFill>
                <a:latin typeface="Times New Roman"/>
                <a:cs typeface="Times New Roman"/>
              </a:rPr>
              <a:t>3.</a:t>
            </a:r>
            <a:r>
              <a:rPr sz="2000" b="1" u="sng" spc="-10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spc="100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Times New Roman"/>
                <a:cs typeface="Times New Roman"/>
              </a:rPr>
              <a:t>Engine</a:t>
            </a:r>
            <a:r>
              <a:rPr sz="2000" b="1" u="sng" spc="-130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spc="70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Times New Roman"/>
                <a:cs typeface="Times New Roman"/>
              </a:rPr>
              <a:t>Speed</a:t>
            </a:r>
            <a:r>
              <a:rPr sz="2000" spc="70" dirty="0">
                <a:solidFill>
                  <a:srgbClr val="FFC000"/>
                </a:solidFill>
                <a:latin typeface="Georgia"/>
                <a:cs typeface="Georgia"/>
              </a:rPr>
              <a:t>: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4217035" algn="just">
              <a:lnSpc>
                <a:spcPct val="100000"/>
              </a:lnSpc>
              <a:buFont typeface="Wingdings"/>
              <a:buChar char=""/>
              <a:tabLst>
                <a:tab pos="272415" algn="l"/>
              </a:tabLst>
            </a:pPr>
            <a:r>
              <a:rPr sz="2000" spc="-15" dirty="0">
                <a:solidFill>
                  <a:srgbClr val="FFFFFF"/>
                </a:solidFill>
                <a:latin typeface="Georgia"/>
                <a:cs typeface="Georgia"/>
              </a:rPr>
              <a:t>when engine </a:t>
            </a:r>
            <a:r>
              <a:rPr sz="2000" spc="-20" dirty="0">
                <a:solidFill>
                  <a:srgbClr val="FFFFFF"/>
                </a:solidFill>
                <a:latin typeface="Georgia"/>
                <a:cs typeface="Georgia"/>
              </a:rPr>
              <a:t>speed </a:t>
            </a:r>
            <a:r>
              <a:rPr sz="2000" spc="-35" dirty="0">
                <a:solidFill>
                  <a:srgbClr val="FFFFFF"/>
                </a:solidFill>
                <a:latin typeface="Georgia"/>
                <a:cs typeface="Georgia"/>
              </a:rPr>
              <a:t>increases, </a:t>
            </a:r>
            <a:r>
              <a:rPr sz="2000" spc="5" dirty="0">
                <a:solidFill>
                  <a:srgbClr val="FFFFFF"/>
                </a:solidFill>
                <a:latin typeface="Georgia"/>
                <a:cs typeface="Georgia"/>
              </a:rPr>
              <a:t>flame  </a:t>
            </a:r>
            <a:r>
              <a:rPr sz="2000" spc="-20" dirty="0">
                <a:solidFill>
                  <a:srgbClr val="FFFFFF"/>
                </a:solidFill>
                <a:latin typeface="Georgia"/>
                <a:cs typeface="Georgia"/>
              </a:rPr>
              <a:t>speed </a:t>
            </a:r>
            <a:r>
              <a:rPr sz="2000" spc="-30" dirty="0">
                <a:solidFill>
                  <a:srgbClr val="FFFFFF"/>
                </a:solidFill>
                <a:latin typeface="Georgia"/>
                <a:cs typeface="Georgia"/>
              </a:rPr>
              <a:t>increases </a:t>
            </a:r>
            <a:r>
              <a:rPr sz="2000" spc="-15" dirty="0">
                <a:solidFill>
                  <a:srgbClr val="FFFFFF"/>
                </a:solidFill>
                <a:latin typeface="Georgia"/>
                <a:cs typeface="Georgia"/>
              </a:rPr>
              <a:t>due </a:t>
            </a:r>
            <a:r>
              <a:rPr sz="2000" spc="-5" dirty="0">
                <a:solidFill>
                  <a:srgbClr val="FFFFFF"/>
                </a:solidFill>
                <a:latin typeface="Georgia"/>
                <a:cs typeface="Georgia"/>
              </a:rPr>
              <a:t>to </a:t>
            </a:r>
            <a:r>
              <a:rPr sz="2000" spc="-20" dirty="0">
                <a:solidFill>
                  <a:srgbClr val="FFFFFF"/>
                </a:solidFill>
                <a:latin typeface="Georgia"/>
                <a:cs typeface="Georgia"/>
              </a:rPr>
              <a:t>turbulence,  </a:t>
            </a:r>
            <a:r>
              <a:rPr sz="2000" spc="-35" dirty="0">
                <a:solidFill>
                  <a:srgbClr val="FFFFFF"/>
                </a:solidFill>
                <a:latin typeface="Georgia"/>
                <a:cs typeface="Georgia"/>
              </a:rPr>
              <a:t>swirl, </a:t>
            </a:r>
            <a:r>
              <a:rPr sz="2000" spc="-25">
                <a:solidFill>
                  <a:srgbClr val="FFFFFF"/>
                </a:solidFill>
                <a:latin typeface="Georgia"/>
                <a:cs typeface="Georgia"/>
              </a:rPr>
              <a:t>squish </a:t>
            </a:r>
            <a:r>
              <a:rPr sz="2000" spc="-15" smtClean="0">
                <a:solidFill>
                  <a:srgbClr val="FFFFFF"/>
                </a:solidFill>
                <a:latin typeface="Georgia"/>
                <a:cs typeface="Georgia"/>
              </a:rPr>
              <a:t>.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FFFF"/>
              </a:buClr>
              <a:buFont typeface="Wingdings"/>
              <a:buChar char=""/>
            </a:pPr>
            <a:endParaRPr sz="2050">
              <a:latin typeface="Times New Roman"/>
              <a:cs typeface="Times New Roman"/>
            </a:endParaRPr>
          </a:p>
          <a:p>
            <a:pPr marL="12700" marR="4216400">
              <a:lnSpc>
                <a:spcPct val="100000"/>
              </a:lnSpc>
              <a:buFont typeface="Wingdings"/>
              <a:buChar char=""/>
              <a:tabLst>
                <a:tab pos="353695" algn="l"/>
                <a:tab pos="354965" algn="l"/>
                <a:tab pos="913130" algn="l"/>
                <a:tab pos="1681480" algn="l"/>
                <a:tab pos="2456180" algn="l"/>
                <a:tab pos="3594100" algn="l"/>
              </a:tabLst>
            </a:pPr>
            <a:r>
              <a:rPr sz="2000" spc="-15" dirty="0">
                <a:solidFill>
                  <a:srgbClr val="FFFFFF"/>
                </a:solidFill>
                <a:latin typeface="Georgia"/>
                <a:cs typeface="Georgia"/>
              </a:rPr>
              <a:t>Th</a:t>
            </a:r>
            <a:r>
              <a:rPr sz="2000" spc="-10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2000" dirty="0">
                <a:solidFill>
                  <a:srgbClr val="FFFFFF"/>
                </a:solidFill>
                <a:latin typeface="Georgia"/>
                <a:cs typeface="Georgia"/>
              </a:rPr>
              <a:t>	</a:t>
            </a:r>
            <a:r>
              <a:rPr sz="2000" spc="125" dirty="0">
                <a:solidFill>
                  <a:srgbClr val="FFFFFF"/>
                </a:solidFill>
                <a:latin typeface="Georgia"/>
                <a:cs typeface="Georgia"/>
              </a:rPr>
              <a:t>f</a:t>
            </a:r>
            <a:r>
              <a:rPr sz="2000" spc="-20" dirty="0">
                <a:solidFill>
                  <a:srgbClr val="FFFFFF"/>
                </a:solidFill>
                <a:latin typeface="Georgia"/>
                <a:cs typeface="Georgia"/>
              </a:rPr>
              <a:t>la</a:t>
            </a:r>
            <a:r>
              <a:rPr sz="2000" spc="-40" dirty="0">
                <a:solidFill>
                  <a:srgbClr val="FFFFFF"/>
                </a:solidFill>
                <a:latin typeface="Georgia"/>
                <a:cs typeface="Georgia"/>
              </a:rPr>
              <a:t>m</a:t>
            </a:r>
            <a:r>
              <a:rPr sz="2000" spc="-10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2000" dirty="0">
                <a:solidFill>
                  <a:srgbClr val="FFFFFF"/>
                </a:solidFill>
                <a:latin typeface="Georgia"/>
                <a:cs typeface="Georgia"/>
              </a:rPr>
              <a:t>	</a:t>
            </a:r>
            <a:r>
              <a:rPr sz="2000" spc="-20" dirty="0">
                <a:solidFill>
                  <a:srgbClr val="FFFFFF"/>
                </a:solidFill>
                <a:latin typeface="Georgia"/>
                <a:cs typeface="Georgia"/>
              </a:rPr>
              <a:t>speed</a:t>
            </a:r>
            <a:r>
              <a:rPr sz="2000" dirty="0">
                <a:solidFill>
                  <a:srgbClr val="FFFFFF"/>
                </a:solidFill>
                <a:latin typeface="Georgia"/>
                <a:cs typeface="Georgia"/>
              </a:rPr>
              <a:t>	</a:t>
            </a:r>
            <a:r>
              <a:rPr sz="2000" spc="-25" dirty="0">
                <a:solidFill>
                  <a:srgbClr val="FFFFFF"/>
                </a:solidFill>
                <a:latin typeface="Georgia"/>
                <a:cs typeface="Georgia"/>
              </a:rPr>
              <a:t>inc</a:t>
            </a:r>
            <a:r>
              <a:rPr sz="2000" spc="-45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2000" spc="-35" dirty="0">
                <a:solidFill>
                  <a:srgbClr val="FFFFFF"/>
                </a:solidFill>
                <a:latin typeface="Georgia"/>
                <a:cs typeface="Georgia"/>
              </a:rPr>
              <a:t>eases</a:t>
            </a:r>
            <a:r>
              <a:rPr sz="2000" dirty="0">
                <a:solidFill>
                  <a:srgbClr val="FFFFFF"/>
                </a:solidFill>
                <a:latin typeface="Georgia"/>
                <a:cs typeface="Georgia"/>
              </a:rPr>
              <a:t>	</a:t>
            </a:r>
            <a:r>
              <a:rPr sz="2000" spc="-20" dirty="0">
                <a:solidFill>
                  <a:srgbClr val="FFFFFF"/>
                </a:solidFill>
                <a:latin typeface="Georgia"/>
                <a:cs typeface="Georgia"/>
              </a:rPr>
              <a:t>al</a:t>
            </a:r>
            <a:r>
              <a:rPr sz="2000" spc="-40" dirty="0">
                <a:solidFill>
                  <a:srgbClr val="FFFFFF"/>
                </a:solidFill>
                <a:latin typeface="Georgia"/>
                <a:cs typeface="Georgia"/>
              </a:rPr>
              <a:t>m</a:t>
            </a:r>
            <a:r>
              <a:rPr sz="2000" spc="-10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2000" spc="-65" dirty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r>
              <a:rPr sz="2000" spc="10" dirty="0">
                <a:solidFill>
                  <a:srgbClr val="FFFFFF"/>
                </a:solidFill>
                <a:latin typeface="Georgia"/>
                <a:cs typeface="Georgia"/>
              </a:rPr>
              <a:t>t  </a:t>
            </a:r>
            <a:r>
              <a:rPr sz="2000" spc="-30" dirty="0">
                <a:solidFill>
                  <a:srgbClr val="FFFFFF"/>
                </a:solidFill>
                <a:latin typeface="Georgia"/>
                <a:cs typeface="Georgia"/>
              </a:rPr>
              <a:t>linearly </a:t>
            </a:r>
            <a:r>
              <a:rPr sz="2000" spc="-5" dirty="0">
                <a:solidFill>
                  <a:srgbClr val="FFFFFF"/>
                </a:solidFill>
                <a:latin typeface="Georgia"/>
                <a:cs typeface="Georgia"/>
              </a:rPr>
              <a:t>with the </a:t>
            </a:r>
            <a:r>
              <a:rPr sz="2000" spc="-15" dirty="0">
                <a:solidFill>
                  <a:srgbClr val="FFFFFF"/>
                </a:solidFill>
                <a:latin typeface="Georgia"/>
                <a:cs typeface="Georgia"/>
              </a:rPr>
              <a:t>engine</a:t>
            </a:r>
            <a:r>
              <a:rPr sz="2000" spc="-28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Georgia"/>
                <a:cs typeface="Georgia"/>
              </a:rPr>
              <a:t>speed.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000625" y="3286175"/>
            <a:ext cx="4143374" cy="32264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287" y="214249"/>
            <a:ext cx="2357755" cy="643255"/>
          </a:xfrm>
          <a:custGeom>
            <a:avLst/>
            <a:gdLst/>
            <a:ahLst/>
            <a:cxnLst/>
            <a:rect l="l" t="t" r="r" b="b"/>
            <a:pathLst>
              <a:path w="2357755" h="643255">
                <a:moveTo>
                  <a:pt x="2250274" y="0"/>
                </a:moveTo>
                <a:lnTo>
                  <a:pt x="107149" y="0"/>
                </a:lnTo>
                <a:lnTo>
                  <a:pt x="65440" y="8425"/>
                </a:lnTo>
                <a:lnTo>
                  <a:pt x="31381" y="31400"/>
                </a:lnTo>
                <a:lnTo>
                  <a:pt x="8419" y="65472"/>
                </a:lnTo>
                <a:lnTo>
                  <a:pt x="0" y="107187"/>
                </a:lnTo>
                <a:lnTo>
                  <a:pt x="0" y="535813"/>
                </a:lnTo>
                <a:lnTo>
                  <a:pt x="8419" y="577528"/>
                </a:lnTo>
                <a:lnTo>
                  <a:pt x="31381" y="611600"/>
                </a:lnTo>
                <a:lnTo>
                  <a:pt x="65440" y="634575"/>
                </a:lnTo>
                <a:lnTo>
                  <a:pt x="107149" y="643001"/>
                </a:lnTo>
                <a:lnTo>
                  <a:pt x="2250274" y="643001"/>
                </a:lnTo>
                <a:lnTo>
                  <a:pt x="2291990" y="634575"/>
                </a:lnTo>
                <a:lnTo>
                  <a:pt x="2326062" y="611600"/>
                </a:lnTo>
                <a:lnTo>
                  <a:pt x="2349037" y="577528"/>
                </a:lnTo>
                <a:lnTo>
                  <a:pt x="2357462" y="535813"/>
                </a:lnTo>
                <a:lnTo>
                  <a:pt x="2357462" y="107187"/>
                </a:lnTo>
                <a:lnTo>
                  <a:pt x="2349037" y="65472"/>
                </a:lnTo>
                <a:lnTo>
                  <a:pt x="2326062" y="31400"/>
                </a:lnTo>
                <a:lnTo>
                  <a:pt x="2291990" y="8425"/>
                </a:lnTo>
                <a:lnTo>
                  <a:pt x="22502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4287" y="214249"/>
            <a:ext cx="2357755" cy="643255"/>
          </a:xfrm>
          <a:custGeom>
            <a:avLst/>
            <a:gdLst/>
            <a:ahLst/>
            <a:cxnLst/>
            <a:rect l="l" t="t" r="r" b="b"/>
            <a:pathLst>
              <a:path w="2357755" h="643255">
                <a:moveTo>
                  <a:pt x="0" y="107187"/>
                </a:moveTo>
                <a:lnTo>
                  <a:pt x="8419" y="65472"/>
                </a:lnTo>
                <a:lnTo>
                  <a:pt x="31381" y="31400"/>
                </a:lnTo>
                <a:lnTo>
                  <a:pt x="65440" y="8425"/>
                </a:lnTo>
                <a:lnTo>
                  <a:pt x="107149" y="0"/>
                </a:lnTo>
                <a:lnTo>
                  <a:pt x="2250274" y="0"/>
                </a:lnTo>
                <a:lnTo>
                  <a:pt x="2291990" y="8425"/>
                </a:lnTo>
                <a:lnTo>
                  <a:pt x="2326062" y="31400"/>
                </a:lnTo>
                <a:lnTo>
                  <a:pt x="2349037" y="65472"/>
                </a:lnTo>
                <a:lnTo>
                  <a:pt x="2357462" y="107187"/>
                </a:lnTo>
                <a:lnTo>
                  <a:pt x="2357462" y="535813"/>
                </a:lnTo>
                <a:lnTo>
                  <a:pt x="2349037" y="577528"/>
                </a:lnTo>
                <a:lnTo>
                  <a:pt x="2326062" y="611600"/>
                </a:lnTo>
                <a:lnTo>
                  <a:pt x="2291990" y="634575"/>
                </a:lnTo>
                <a:lnTo>
                  <a:pt x="2250274" y="643001"/>
                </a:lnTo>
                <a:lnTo>
                  <a:pt x="107149" y="643001"/>
                </a:lnTo>
                <a:lnTo>
                  <a:pt x="65440" y="634575"/>
                </a:lnTo>
                <a:lnTo>
                  <a:pt x="31381" y="611600"/>
                </a:lnTo>
                <a:lnTo>
                  <a:pt x="8419" y="577528"/>
                </a:lnTo>
                <a:lnTo>
                  <a:pt x="0" y="535813"/>
                </a:lnTo>
                <a:lnTo>
                  <a:pt x="0" y="107187"/>
                </a:lnTo>
                <a:close/>
              </a:path>
            </a:pathLst>
          </a:custGeom>
          <a:ln w="25400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6155" y="277368"/>
            <a:ext cx="1854708" cy="579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43751" y="142875"/>
            <a:ext cx="2286000" cy="428625"/>
          </a:xfrm>
          <a:custGeom>
            <a:avLst/>
            <a:gdLst/>
            <a:ahLst/>
            <a:cxnLst/>
            <a:rect l="l" t="t" r="r" b="b"/>
            <a:pathLst>
              <a:path w="2286000" h="428625">
                <a:moveTo>
                  <a:pt x="2214499" y="0"/>
                </a:moveTo>
                <a:lnTo>
                  <a:pt x="71374" y="0"/>
                </a:lnTo>
                <a:lnTo>
                  <a:pt x="43559" y="5615"/>
                </a:lnTo>
                <a:lnTo>
                  <a:pt x="20875" y="20923"/>
                </a:lnTo>
                <a:lnTo>
                  <a:pt x="5597" y="43612"/>
                </a:lnTo>
                <a:lnTo>
                  <a:pt x="0" y="71374"/>
                </a:lnTo>
                <a:lnTo>
                  <a:pt x="0" y="357124"/>
                </a:lnTo>
                <a:lnTo>
                  <a:pt x="5597" y="384958"/>
                </a:lnTo>
                <a:lnTo>
                  <a:pt x="20875" y="407685"/>
                </a:lnTo>
                <a:lnTo>
                  <a:pt x="43559" y="423007"/>
                </a:lnTo>
                <a:lnTo>
                  <a:pt x="71374" y="428625"/>
                </a:lnTo>
                <a:lnTo>
                  <a:pt x="2214499" y="428625"/>
                </a:lnTo>
                <a:lnTo>
                  <a:pt x="2242333" y="423007"/>
                </a:lnTo>
                <a:lnTo>
                  <a:pt x="2265060" y="407685"/>
                </a:lnTo>
                <a:lnTo>
                  <a:pt x="2280382" y="384958"/>
                </a:lnTo>
                <a:lnTo>
                  <a:pt x="2286000" y="357124"/>
                </a:lnTo>
                <a:lnTo>
                  <a:pt x="2286000" y="71374"/>
                </a:lnTo>
                <a:lnTo>
                  <a:pt x="2280382" y="43612"/>
                </a:lnTo>
                <a:lnTo>
                  <a:pt x="2265060" y="20923"/>
                </a:lnTo>
                <a:lnTo>
                  <a:pt x="2242333" y="5615"/>
                </a:lnTo>
                <a:lnTo>
                  <a:pt x="22144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43751" y="142875"/>
            <a:ext cx="2286000" cy="428625"/>
          </a:xfrm>
          <a:custGeom>
            <a:avLst/>
            <a:gdLst/>
            <a:ahLst/>
            <a:cxnLst/>
            <a:rect l="l" t="t" r="r" b="b"/>
            <a:pathLst>
              <a:path w="2286000" h="428625">
                <a:moveTo>
                  <a:pt x="0" y="71374"/>
                </a:moveTo>
                <a:lnTo>
                  <a:pt x="5597" y="43612"/>
                </a:lnTo>
                <a:lnTo>
                  <a:pt x="20875" y="20923"/>
                </a:lnTo>
                <a:lnTo>
                  <a:pt x="43559" y="5615"/>
                </a:lnTo>
                <a:lnTo>
                  <a:pt x="71374" y="0"/>
                </a:lnTo>
                <a:lnTo>
                  <a:pt x="2214499" y="0"/>
                </a:lnTo>
                <a:lnTo>
                  <a:pt x="2242333" y="5615"/>
                </a:lnTo>
                <a:lnTo>
                  <a:pt x="2265060" y="20923"/>
                </a:lnTo>
                <a:lnTo>
                  <a:pt x="2280382" y="43612"/>
                </a:lnTo>
                <a:lnTo>
                  <a:pt x="2286000" y="71374"/>
                </a:lnTo>
                <a:lnTo>
                  <a:pt x="2286000" y="357124"/>
                </a:lnTo>
                <a:lnTo>
                  <a:pt x="2280382" y="384958"/>
                </a:lnTo>
                <a:lnTo>
                  <a:pt x="2265060" y="407685"/>
                </a:lnTo>
                <a:lnTo>
                  <a:pt x="2242333" y="423007"/>
                </a:lnTo>
                <a:lnTo>
                  <a:pt x="2214499" y="428625"/>
                </a:lnTo>
                <a:lnTo>
                  <a:pt x="71374" y="428625"/>
                </a:lnTo>
                <a:lnTo>
                  <a:pt x="43559" y="423007"/>
                </a:lnTo>
                <a:lnTo>
                  <a:pt x="20875" y="407685"/>
                </a:lnTo>
                <a:lnTo>
                  <a:pt x="5597" y="384958"/>
                </a:lnTo>
                <a:lnTo>
                  <a:pt x="0" y="357124"/>
                </a:lnTo>
                <a:lnTo>
                  <a:pt x="0" y="71374"/>
                </a:lnTo>
                <a:close/>
              </a:path>
            </a:pathLst>
          </a:custGeom>
          <a:ln w="25400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5724" y="1571637"/>
            <a:ext cx="8501126" cy="4429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64642" y="216535"/>
            <a:ext cx="8265159" cy="10432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Combustion in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SIE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buFont typeface="Wingdings"/>
              <a:buChar char=""/>
              <a:tabLst>
                <a:tab pos="269240" algn="l"/>
              </a:tabLst>
            </a:pPr>
            <a:r>
              <a:rPr sz="1800" spc="-15" dirty="0">
                <a:solidFill>
                  <a:srgbClr val="FFFFFF"/>
                </a:solidFill>
                <a:latin typeface="Georgia"/>
                <a:cs typeface="Georgia"/>
              </a:rPr>
              <a:t>The effect of engine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speed </a:t>
            </a: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on </a:t>
            </a:r>
            <a:r>
              <a:rPr sz="1800" spc="-40" dirty="0">
                <a:solidFill>
                  <a:srgbClr val="FFFFFF"/>
                </a:solidFill>
                <a:latin typeface="Georgia"/>
                <a:cs typeface="Georgia"/>
              </a:rPr>
              <a:t>pressure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inside </a:t>
            </a:r>
            <a:r>
              <a:rPr sz="1800" spc="-15">
                <a:solidFill>
                  <a:srgbClr val="FFFFFF"/>
                </a:solidFill>
                <a:latin typeface="Georgia"/>
                <a:cs typeface="Georgia"/>
              </a:rPr>
              <a:t>engine </a:t>
            </a:r>
            <a:r>
              <a:rPr sz="1800" spc="-30" smtClean="0">
                <a:solidFill>
                  <a:srgbClr val="FFFFFF"/>
                </a:solidFill>
                <a:latin typeface="Georgia"/>
                <a:cs typeface="Georgia"/>
              </a:rPr>
              <a:t>:-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287" y="214249"/>
            <a:ext cx="2357755" cy="643255"/>
          </a:xfrm>
          <a:custGeom>
            <a:avLst/>
            <a:gdLst/>
            <a:ahLst/>
            <a:cxnLst/>
            <a:rect l="l" t="t" r="r" b="b"/>
            <a:pathLst>
              <a:path w="2357755" h="643255">
                <a:moveTo>
                  <a:pt x="2250274" y="0"/>
                </a:moveTo>
                <a:lnTo>
                  <a:pt x="107149" y="0"/>
                </a:lnTo>
                <a:lnTo>
                  <a:pt x="65440" y="8425"/>
                </a:lnTo>
                <a:lnTo>
                  <a:pt x="31381" y="31400"/>
                </a:lnTo>
                <a:lnTo>
                  <a:pt x="8419" y="65472"/>
                </a:lnTo>
                <a:lnTo>
                  <a:pt x="0" y="107187"/>
                </a:lnTo>
                <a:lnTo>
                  <a:pt x="0" y="535813"/>
                </a:lnTo>
                <a:lnTo>
                  <a:pt x="8419" y="577528"/>
                </a:lnTo>
                <a:lnTo>
                  <a:pt x="31381" y="611600"/>
                </a:lnTo>
                <a:lnTo>
                  <a:pt x="65440" y="634575"/>
                </a:lnTo>
                <a:lnTo>
                  <a:pt x="107149" y="643001"/>
                </a:lnTo>
                <a:lnTo>
                  <a:pt x="2250274" y="643001"/>
                </a:lnTo>
                <a:lnTo>
                  <a:pt x="2291990" y="634575"/>
                </a:lnTo>
                <a:lnTo>
                  <a:pt x="2326062" y="611600"/>
                </a:lnTo>
                <a:lnTo>
                  <a:pt x="2349037" y="577528"/>
                </a:lnTo>
                <a:lnTo>
                  <a:pt x="2357462" y="535813"/>
                </a:lnTo>
                <a:lnTo>
                  <a:pt x="2357462" y="107187"/>
                </a:lnTo>
                <a:lnTo>
                  <a:pt x="2349037" y="65472"/>
                </a:lnTo>
                <a:lnTo>
                  <a:pt x="2326062" y="31400"/>
                </a:lnTo>
                <a:lnTo>
                  <a:pt x="2291990" y="8425"/>
                </a:lnTo>
                <a:lnTo>
                  <a:pt x="22502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4287" y="214249"/>
            <a:ext cx="2357755" cy="643255"/>
          </a:xfrm>
          <a:custGeom>
            <a:avLst/>
            <a:gdLst/>
            <a:ahLst/>
            <a:cxnLst/>
            <a:rect l="l" t="t" r="r" b="b"/>
            <a:pathLst>
              <a:path w="2357755" h="643255">
                <a:moveTo>
                  <a:pt x="0" y="107187"/>
                </a:moveTo>
                <a:lnTo>
                  <a:pt x="8419" y="65472"/>
                </a:lnTo>
                <a:lnTo>
                  <a:pt x="31381" y="31400"/>
                </a:lnTo>
                <a:lnTo>
                  <a:pt x="65440" y="8425"/>
                </a:lnTo>
                <a:lnTo>
                  <a:pt x="107149" y="0"/>
                </a:lnTo>
                <a:lnTo>
                  <a:pt x="2250274" y="0"/>
                </a:lnTo>
                <a:lnTo>
                  <a:pt x="2291990" y="8425"/>
                </a:lnTo>
                <a:lnTo>
                  <a:pt x="2326062" y="31400"/>
                </a:lnTo>
                <a:lnTo>
                  <a:pt x="2349037" y="65472"/>
                </a:lnTo>
                <a:lnTo>
                  <a:pt x="2357462" y="107187"/>
                </a:lnTo>
                <a:lnTo>
                  <a:pt x="2357462" y="535813"/>
                </a:lnTo>
                <a:lnTo>
                  <a:pt x="2349037" y="577528"/>
                </a:lnTo>
                <a:lnTo>
                  <a:pt x="2326062" y="611600"/>
                </a:lnTo>
                <a:lnTo>
                  <a:pt x="2291990" y="634575"/>
                </a:lnTo>
                <a:lnTo>
                  <a:pt x="2250274" y="643001"/>
                </a:lnTo>
                <a:lnTo>
                  <a:pt x="107149" y="643001"/>
                </a:lnTo>
                <a:lnTo>
                  <a:pt x="65440" y="634575"/>
                </a:lnTo>
                <a:lnTo>
                  <a:pt x="31381" y="611600"/>
                </a:lnTo>
                <a:lnTo>
                  <a:pt x="8419" y="577528"/>
                </a:lnTo>
                <a:lnTo>
                  <a:pt x="0" y="535813"/>
                </a:lnTo>
                <a:lnTo>
                  <a:pt x="0" y="107187"/>
                </a:lnTo>
                <a:close/>
              </a:path>
            </a:pathLst>
          </a:custGeom>
          <a:ln w="25400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6155" y="277368"/>
            <a:ext cx="1854708" cy="579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43751" y="142875"/>
            <a:ext cx="2286000" cy="428625"/>
          </a:xfrm>
          <a:custGeom>
            <a:avLst/>
            <a:gdLst/>
            <a:ahLst/>
            <a:cxnLst/>
            <a:rect l="l" t="t" r="r" b="b"/>
            <a:pathLst>
              <a:path w="2286000" h="428625">
                <a:moveTo>
                  <a:pt x="2214499" y="0"/>
                </a:moveTo>
                <a:lnTo>
                  <a:pt x="71374" y="0"/>
                </a:lnTo>
                <a:lnTo>
                  <a:pt x="43559" y="5615"/>
                </a:lnTo>
                <a:lnTo>
                  <a:pt x="20875" y="20923"/>
                </a:lnTo>
                <a:lnTo>
                  <a:pt x="5597" y="43612"/>
                </a:lnTo>
                <a:lnTo>
                  <a:pt x="0" y="71374"/>
                </a:lnTo>
                <a:lnTo>
                  <a:pt x="0" y="357124"/>
                </a:lnTo>
                <a:lnTo>
                  <a:pt x="5597" y="384958"/>
                </a:lnTo>
                <a:lnTo>
                  <a:pt x="20875" y="407685"/>
                </a:lnTo>
                <a:lnTo>
                  <a:pt x="43559" y="423007"/>
                </a:lnTo>
                <a:lnTo>
                  <a:pt x="71374" y="428625"/>
                </a:lnTo>
                <a:lnTo>
                  <a:pt x="2214499" y="428625"/>
                </a:lnTo>
                <a:lnTo>
                  <a:pt x="2242333" y="423007"/>
                </a:lnTo>
                <a:lnTo>
                  <a:pt x="2265060" y="407685"/>
                </a:lnTo>
                <a:lnTo>
                  <a:pt x="2280382" y="384958"/>
                </a:lnTo>
                <a:lnTo>
                  <a:pt x="2286000" y="357124"/>
                </a:lnTo>
                <a:lnTo>
                  <a:pt x="2286000" y="71374"/>
                </a:lnTo>
                <a:lnTo>
                  <a:pt x="2280382" y="43612"/>
                </a:lnTo>
                <a:lnTo>
                  <a:pt x="2265060" y="20923"/>
                </a:lnTo>
                <a:lnTo>
                  <a:pt x="2242333" y="5615"/>
                </a:lnTo>
                <a:lnTo>
                  <a:pt x="22144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43751" y="142875"/>
            <a:ext cx="2286000" cy="428625"/>
          </a:xfrm>
          <a:custGeom>
            <a:avLst/>
            <a:gdLst/>
            <a:ahLst/>
            <a:cxnLst/>
            <a:rect l="l" t="t" r="r" b="b"/>
            <a:pathLst>
              <a:path w="2286000" h="428625">
                <a:moveTo>
                  <a:pt x="0" y="71374"/>
                </a:moveTo>
                <a:lnTo>
                  <a:pt x="5597" y="43612"/>
                </a:lnTo>
                <a:lnTo>
                  <a:pt x="20875" y="20923"/>
                </a:lnTo>
                <a:lnTo>
                  <a:pt x="43559" y="5615"/>
                </a:lnTo>
                <a:lnTo>
                  <a:pt x="71374" y="0"/>
                </a:lnTo>
                <a:lnTo>
                  <a:pt x="2214499" y="0"/>
                </a:lnTo>
                <a:lnTo>
                  <a:pt x="2242333" y="5615"/>
                </a:lnTo>
                <a:lnTo>
                  <a:pt x="2265060" y="20923"/>
                </a:lnTo>
                <a:lnTo>
                  <a:pt x="2280382" y="43612"/>
                </a:lnTo>
                <a:lnTo>
                  <a:pt x="2286000" y="71374"/>
                </a:lnTo>
                <a:lnTo>
                  <a:pt x="2286000" y="357124"/>
                </a:lnTo>
                <a:lnTo>
                  <a:pt x="2280382" y="384958"/>
                </a:lnTo>
                <a:lnTo>
                  <a:pt x="2265060" y="407685"/>
                </a:lnTo>
                <a:lnTo>
                  <a:pt x="2242333" y="423007"/>
                </a:lnTo>
                <a:lnTo>
                  <a:pt x="2214499" y="428625"/>
                </a:lnTo>
                <a:lnTo>
                  <a:pt x="71374" y="428625"/>
                </a:lnTo>
                <a:lnTo>
                  <a:pt x="43559" y="423007"/>
                </a:lnTo>
                <a:lnTo>
                  <a:pt x="20875" y="407685"/>
                </a:lnTo>
                <a:lnTo>
                  <a:pt x="5597" y="384958"/>
                </a:lnTo>
                <a:lnTo>
                  <a:pt x="0" y="357124"/>
                </a:lnTo>
                <a:lnTo>
                  <a:pt x="0" y="71374"/>
                </a:lnTo>
                <a:close/>
              </a:path>
            </a:pathLst>
          </a:custGeom>
          <a:ln w="25400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944614" y="216535"/>
            <a:ext cx="168528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Combustion in</a:t>
            </a:r>
            <a:r>
              <a:rPr sz="16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SIE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5" dirty="0"/>
              <a:t>4.</a:t>
            </a:r>
            <a:r>
              <a:rPr spc="-65" dirty="0"/>
              <a:t> </a:t>
            </a:r>
            <a:r>
              <a:rPr spc="100" dirty="0"/>
              <a:t>Compression</a:t>
            </a:r>
            <a:r>
              <a:rPr spc="-95" dirty="0"/>
              <a:t> </a:t>
            </a:r>
            <a:r>
              <a:rPr spc="70" dirty="0"/>
              <a:t>ratio</a:t>
            </a:r>
            <a:r>
              <a:rPr spc="-65" dirty="0"/>
              <a:t> </a:t>
            </a:r>
            <a:r>
              <a:rPr spc="30" dirty="0"/>
              <a:t>(r</a:t>
            </a:r>
            <a:r>
              <a:rPr sz="1800" spc="44" baseline="-20833" dirty="0"/>
              <a:t>c</a:t>
            </a:r>
            <a:r>
              <a:rPr sz="1200" u="none" spc="-40" dirty="0"/>
              <a:t> </a:t>
            </a:r>
            <a:r>
              <a:rPr sz="1800" spc="-5" dirty="0"/>
              <a:t>)</a:t>
            </a:r>
            <a:r>
              <a:rPr sz="1800" b="0" u="none" spc="-5" dirty="0">
                <a:latin typeface="Georgia"/>
                <a:cs typeface="Georgia"/>
              </a:rPr>
              <a:t>: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49554" algn="l"/>
              </a:tabLst>
            </a:pPr>
            <a:r>
              <a:rPr spc="5" dirty="0"/>
              <a:t>A </a:t>
            </a:r>
            <a:r>
              <a:rPr spc="-25" dirty="0"/>
              <a:t>higher</a:t>
            </a:r>
            <a:r>
              <a:rPr spc="-25" dirty="0">
                <a:solidFill>
                  <a:srgbClr val="E1D600"/>
                </a:solidFill>
              </a:rPr>
              <a:t> </a:t>
            </a:r>
            <a:r>
              <a:rPr u="sng" spc="-30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hlinkClick r:id="rId3"/>
              </a:rPr>
              <a:t>compression </a:t>
            </a:r>
            <a:r>
              <a:rPr u="sng" spc="-2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hlinkClick r:id="rId3"/>
              </a:rPr>
              <a:t>ratio</a:t>
            </a:r>
            <a:r>
              <a:rPr spc="-25" dirty="0">
                <a:solidFill>
                  <a:srgbClr val="E1D600"/>
                </a:solidFill>
              </a:rPr>
              <a:t> </a:t>
            </a:r>
            <a:r>
              <a:rPr spc="-30" dirty="0"/>
              <a:t>increases </a:t>
            </a:r>
            <a:r>
              <a:rPr spc="-5" dirty="0"/>
              <a:t>the </a:t>
            </a:r>
            <a:r>
              <a:rPr spc="-40" dirty="0"/>
              <a:t>pressure </a:t>
            </a:r>
            <a:r>
              <a:rPr spc="-25" dirty="0"/>
              <a:t>and </a:t>
            </a:r>
            <a:r>
              <a:rPr spc="-30" dirty="0"/>
              <a:t>temperature </a:t>
            </a:r>
            <a:r>
              <a:rPr spc="-15" dirty="0"/>
              <a:t>of </a:t>
            </a:r>
            <a:r>
              <a:rPr dirty="0"/>
              <a:t>the  </a:t>
            </a:r>
            <a:r>
              <a:rPr spc="-25" dirty="0"/>
              <a:t>working </a:t>
            </a:r>
            <a:r>
              <a:rPr spc="-30" dirty="0"/>
              <a:t>mixture </a:t>
            </a:r>
            <a:r>
              <a:rPr spc="-25" dirty="0"/>
              <a:t>inside </a:t>
            </a:r>
            <a:r>
              <a:rPr dirty="0"/>
              <a:t>the</a:t>
            </a:r>
            <a:r>
              <a:rPr spc="-55" dirty="0"/>
              <a:t> </a:t>
            </a:r>
            <a:r>
              <a:rPr spc="-40" dirty="0"/>
              <a:t>cylinder.</a:t>
            </a:r>
          </a:p>
          <a:p>
            <a:pPr marL="12700" marR="5080" algn="just">
              <a:lnSpc>
                <a:spcPct val="100000"/>
              </a:lnSpc>
              <a:buFont typeface="Wingdings"/>
              <a:buChar char=""/>
              <a:tabLst>
                <a:tab pos="252729" algn="l"/>
              </a:tabLst>
            </a:pPr>
            <a:r>
              <a:rPr spc="-35" dirty="0"/>
              <a:t>Increased </a:t>
            </a:r>
            <a:r>
              <a:rPr spc="-30" dirty="0"/>
              <a:t>compression ratio </a:t>
            </a:r>
            <a:r>
              <a:rPr spc="-25" dirty="0"/>
              <a:t>reduced </a:t>
            </a:r>
            <a:r>
              <a:rPr spc="-5" dirty="0"/>
              <a:t>the </a:t>
            </a:r>
            <a:r>
              <a:rPr spc="-30" dirty="0"/>
              <a:t>clearance </a:t>
            </a:r>
            <a:r>
              <a:rPr spc="-25" dirty="0"/>
              <a:t>volume and therefore  </a:t>
            </a:r>
            <a:r>
              <a:rPr spc="-30" dirty="0"/>
              <a:t>increases </a:t>
            </a:r>
            <a:r>
              <a:rPr spc="-5" dirty="0"/>
              <a:t>the </a:t>
            </a:r>
            <a:r>
              <a:rPr spc="-20" dirty="0"/>
              <a:t>density </a:t>
            </a:r>
            <a:r>
              <a:rPr spc="-15" dirty="0"/>
              <a:t>of </a:t>
            </a:r>
            <a:r>
              <a:rPr dirty="0"/>
              <a:t>the </a:t>
            </a:r>
            <a:r>
              <a:rPr spc="-25" dirty="0"/>
              <a:t>cylinder </a:t>
            </a:r>
            <a:r>
              <a:rPr spc="-35" dirty="0"/>
              <a:t>gases </a:t>
            </a:r>
            <a:r>
              <a:rPr spc="-25" dirty="0"/>
              <a:t>during </a:t>
            </a:r>
            <a:r>
              <a:rPr spc="-30" dirty="0"/>
              <a:t>burning. </a:t>
            </a:r>
            <a:r>
              <a:rPr spc="-25" dirty="0"/>
              <a:t>This </a:t>
            </a:r>
            <a:r>
              <a:rPr spc="-35" dirty="0"/>
              <a:t>increases </a:t>
            </a:r>
            <a:r>
              <a:rPr spc="-10" dirty="0"/>
              <a:t>the </a:t>
            </a:r>
            <a:r>
              <a:rPr spc="-20" dirty="0"/>
              <a:t>peak  </a:t>
            </a:r>
            <a:r>
              <a:rPr spc="-40" dirty="0"/>
              <a:t>pressure </a:t>
            </a:r>
            <a:r>
              <a:rPr spc="-25" dirty="0"/>
              <a:t>and temperature and </a:t>
            </a:r>
            <a:r>
              <a:rPr dirty="0"/>
              <a:t>the </a:t>
            </a:r>
            <a:r>
              <a:rPr spc="-10" dirty="0"/>
              <a:t>total </a:t>
            </a:r>
            <a:r>
              <a:rPr spc="-15" dirty="0"/>
              <a:t>combustion </a:t>
            </a:r>
            <a:r>
              <a:rPr spc="-25" dirty="0"/>
              <a:t>duration</a:t>
            </a:r>
            <a:r>
              <a:rPr spc="-240" dirty="0"/>
              <a:t> </a:t>
            </a:r>
            <a:r>
              <a:rPr spc="-30" dirty="0"/>
              <a:t>decreases.</a:t>
            </a: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Wingdings"/>
              <a:buChar char=""/>
            </a:pPr>
            <a:endParaRPr sz="1850">
              <a:latin typeface="Times New Roman"/>
              <a:cs typeface="Times New Roman"/>
            </a:endParaRPr>
          </a:p>
          <a:p>
            <a:pPr marL="194945" indent="-182245" algn="just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194945" algn="l"/>
              </a:tabLst>
            </a:pPr>
            <a:r>
              <a:rPr spc="-75" dirty="0"/>
              <a:t>For </a:t>
            </a:r>
            <a:r>
              <a:rPr spc="-15" dirty="0"/>
              <a:t>engine </a:t>
            </a:r>
            <a:r>
              <a:rPr spc="-45" dirty="0"/>
              <a:t>have </a:t>
            </a:r>
            <a:r>
              <a:rPr spc="-20" dirty="0"/>
              <a:t>higher </a:t>
            </a:r>
            <a:r>
              <a:rPr spc="-30" dirty="0"/>
              <a:t>compression </a:t>
            </a:r>
            <a:r>
              <a:rPr spc="-35" dirty="0"/>
              <a:t>ratio, </a:t>
            </a:r>
            <a:r>
              <a:rPr spc="-45" dirty="0"/>
              <a:t>have </a:t>
            </a:r>
            <a:r>
              <a:rPr spc="-20" dirty="0"/>
              <a:t>higher </a:t>
            </a:r>
            <a:r>
              <a:rPr dirty="0"/>
              <a:t>flame</a:t>
            </a:r>
            <a:r>
              <a:rPr spc="-130" dirty="0"/>
              <a:t> </a:t>
            </a:r>
            <a:r>
              <a:rPr spc="-25" dirty="0"/>
              <a:t>speed.</a:t>
            </a: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Wingdings"/>
              <a:buChar char=""/>
            </a:pPr>
            <a:endParaRPr sz="1850">
              <a:latin typeface="Times New Roman"/>
              <a:cs typeface="Times New Roman"/>
            </a:endParaRPr>
          </a:p>
          <a:p>
            <a:pPr marL="194945" indent="-182245" algn="just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194945" algn="l"/>
              </a:tabLst>
            </a:pPr>
            <a:r>
              <a:rPr spc="-75" dirty="0"/>
              <a:t>For </a:t>
            </a:r>
            <a:r>
              <a:rPr spc="-15" dirty="0"/>
              <a:t>engine </a:t>
            </a:r>
            <a:r>
              <a:rPr spc="-45" dirty="0"/>
              <a:t>have </a:t>
            </a:r>
            <a:r>
              <a:rPr spc="-20" dirty="0"/>
              <a:t>higher </a:t>
            </a:r>
            <a:r>
              <a:rPr spc="-30" dirty="0"/>
              <a:t>compression </a:t>
            </a:r>
            <a:r>
              <a:rPr spc="-35" dirty="0"/>
              <a:t>ratio, </a:t>
            </a:r>
            <a:r>
              <a:rPr spc="-30" dirty="0"/>
              <a:t>less advance </a:t>
            </a:r>
            <a:r>
              <a:rPr spc="-15" dirty="0"/>
              <a:t>of ignition </a:t>
            </a:r>
            <a:r>
              <a:rPr spc="-40" dirty="0"/>
              <a:t>is</a:t>
            </a:r>
            <a:r>
              <a:rPr spc="-30" dirty="0"/>
              <a:t> required.</a:t>
            </a:r>
          </a:p>
        </p:txBody>
      </p:sp>
      <p:sp>
        <p:nvSpPr>
          <p:cNvPr id="10" name="object 10"/>
          <p:cNvSpPr/>
          <p:nvPr/>
        </p:nvSpPr>
        <p:spPr>
          <a:xfrm>
            <a:off x="47632" y="3576091"/>
            <a:ext cx="4452874" cy="29961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14875" y="3571875"/>
            <a:ext cx="4067175" cy="29527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3010201149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1188" y="1217613"/>
            <a:ext cx="7921625" cy="5030787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6921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Rate of Pressure RISE</a:t>
            </a:r>
            <a:endParaRPr lang="en-IN" sz="4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287" y="214249"/>
            <a:ext cx="2357755" cy="643255"/>
          </a:xfrm>
          <a:custGeom>
            <a:avLst/>
            <a:gdLst/>
            <a:ahLst/>
            <a:cxnLst/>
            <a:rect l="l" t="t" r="r" b="b"/>
            <a:pathLst>
              <a:path w="2357755" h="643255">
                <a:moveTo>
                  <a:pt x="2250274" y="0"/>
                </a:moveTo>
                <a:lnTo>
                  <a:pt x="107149" y="0"/>
                </a:lnTo>
                <a:lnTo>
                  <a:pt x="65440" y="8425"/>
                </a:lnTo>
                <a:lnTo>
                  <a:pt x="31381" y="31400"/>
                </a:lnTo>
                <a:lnTo>
                  <a:pt x="8419" y="65472"/>
                </a:lnTo>
                <a:lnTo>
                  <a:pt x="0" y="107187"/>
                </a:lnTo>
                <a:lnTo>
                  <a:pt x="0" y="535813"/>
                </a:lnTo>
                <a:lnTo>
                  <a:pt x="8419" y="577528"/>
                </a:lnTo>
                <a:lnTo>
                  <a:pt x="31381" y="611600"/>
                </a:lnTo>
                <a:lnTo>
                  <a:pt x="65440" y="634575"/>
                </a:lnTo>
                <a:lnTo>
                  <a:pt x="107149" y="643001"/>
                </a:lnTo>
                <a:lnTo>
                  <a:pt x="2250274" y="643001"/>
                </a:lnTo>
                <a:lnTo>
                  <a:pt x="2291990" y="634575"/>
                </a:lnTo>
                <a:lnTo>
                  <a:pt x="2326062" y="611600"/>
                </a:lnTo>
                <a:lnTo>
                  <a:pt x="2349037" y="577528"/>
                </a:lnTo>
                <a:lnTo>
                  <a:pt x="2357462" y="535813"/>
                </a:lnTo>
                <a:lnTo>
                  <a:pt x="2357462" y="107187"/>
                </a:lnTo>
                <a:lnTo>
                  <a:pt x="2349037" y="65472"/>
                </a:lnTo>
                <a:lnTo>
                  <a:pt x="2326062" y="31400"/>
                </a:lnTo>
                <a:lnTo>
                  <a:pt x="2291990" y="8425"/>
                </a:lnTo>
                <a:lnTo>
                  <a:pt x="22502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4287" y="214249"/>
            <a:ext cx="2357755" cy="643255"/>
          </a:xfrm>
          <a:custGeom>
            <a:avLst/>
            <a:gdLst/>
            <a:ahLst/>
            <a:cxnLst/>
            <a:rect l="l" t="t" r="r" b="b"/>
            <a:pathLst>
              <a:path w="2357755" h="643255">
                <a:moveTo>
                  <a:pt x="0" y="107187"/>
                </a:moveTo>
                <a:lnTo>
                  <a:pt x="8419" y="65472"/>
                </a:lnTo>
                <a:lnTo>
                  <a:pt x="31381" y="31400"/>
                </a:lnTo>
                <a:lnTo>
                  <a:pt x="65440" y="8425"/>
                </a:lnTo>
                <a:lnTo>
                  <a:pt x="107149" y="0"/>
                </a:lnTo>
                <a:lnTo>
                  <a:pt x="2250274" y="0"/>
                </a:lnTo>
                <a:lnTo>
                  <a:pt x="2291990" y="8425"/>
                </a:lnTo>
                <a:lnTo>
                  <a:pt x="2326062" y="31400"/>
                </a:lnTo>
                <a:lnTo>
                  <a:pt x="2349037" y="65472"/>
                </a:lnTo>
                <a:lnTo>
                  <a:pt x="2357462" y="107187"/>
                </a:lnTo>
                <a:lnTo>
                  <a:pt x="2357462" y="535813"/>
                </a:lnTo>
                <a:lnTo>
                  <a:pt x="2349037" y="577528"/>
                </a:lnTo>
                <a:lnTo>
                  <a:pt x="2326062" y="611600"/>
                </a:lnTo>
                <a:lnTo>
                  <a:pt x="2291990" y="634575"/>
                </a:lnTo>
                <a:lnTo>
                  <a:pt x="2250274" y="643001"/>
                </a:lnTo>
                <a:lnTo>
                  <a:pt x="107149" y="643001"/>
                </a:lnTo>
                <a:lnTo>
                  <a:pt x="65440" y="634575"/>
                </a:lnTo>
                <a:lnTo>
                  <a:pt x="31381" y="611600"/>
                </a:lnTo>
                <a:lnTo>
                  <a:pt x="8419" y="577528"/>
                </a:lnTo>
                <a:lnTo>
                  <a:pt x="0" y="535813"/>
                </a:lnTo>
                <a:lnTo>
                  <a:pt x="0" y="107187"/>
                </a:lnTo>
                <a:close/>
              </a:path>
            </a:pathLst>
          </a:custGeom>
          <a:ln w="25400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6155" y="277368"/>
            <a:ext cx="1854708" cy="579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43751" y="142875"/>
            <a:ext cx="2286000" cy="428625"/>
          </a:xfrm>
          <a:custGeom>
            <a:avLst/>
            <a:gdLst/>
            <a:ahLst/>
            <a:cxnLst/>
            <a:rect l="l" t="t" r="r" b="b"/>
            <a:pathLst>
              <a:path w="2286000" h="428625">
                <a:moveTo>
                  <a:pt x="2214499" y="0"/>
                </a:moveTo>
                <a:lnTo>
                  <a:pt x="71374" y="0"/>
                </a:lnTo>
                <a:lnTo>
                  <a:pt x="43559" y="5615"/>
                </a:lnTo>
                <a:lnTo>
                  <a:pt x="20875" y="20923"/>
                </a:lnTo>
                <a:lnTo>
                  <a:pt x="5597" y="43612"/>
                </a:lnTo>
                <a:lnTo>
                  <a:pt x="0" y="71374"/>
                </a:lnTo>
                <a:lnTo>
                  <a:pt x="0" y="357124"/>
                </a:lnTo>
                <a:lnTo>
                  <a:pt x="5597" y="384958"/>
                </a:lnTo>
                <a:lnTo>
                  <a:pt x="20875" y="407685"/>
                </a:lnTo>
                <a:lnTo>
                  <a:pt x="43559" y="423007"/>
                </a:lnTo>
                <a:lnTo>
                  <a:pt x="71374" y="428625"/>
                </a:lnTo>
                <a:lnTo>
                  <a:pt x="2214499" y="428625"/>
                </a:lnTo>
                <a:lnTo>
                  <a:pt x="2242333" y="423007"/>
                </a:lnTo>
                <a:lnTo>
                  <a:pt x="2265060" y="407685"/>
                </a:lnTo>
                <a:lnTo>
                  <a:pt x="2280382" y="384958"/>
                </a:lnTo>
                <a:lnTo>
                  <a:pt x="2286000" y="357124"/>
                </a:lnTo>
                <a:lnTo>
                  <a:pt x="2286000" y="71374"/>
                </a:lnTo>
                <a:lnTo>
                  <a:pt x="2280382" y="43612"/>
                </a:lnTo>
                <a:lnTo>
                  <a:pt x="2265060" y="20923"/>
                </a:lnTo>
                <a:lnTo>
                  <a:pt x="2242333" y="5615"/>
                </a:lnTo>
                <a:lnTo>
                  <a:pt x="22144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43751" y="142875"/>
            <a:ext cx="2286000" cy="428625"/>
          </a:xfrm>
          <a:custGeom>
            <a:avLst/>
            <a:gdLst/>
            <a:ahLst/>
            <a:cxnLst/>
            <a:rect l="l" t="t" r="r" b="b"/>
            <a:pathLst>
              <a:path w="2286000" h="428625">
                <a:moveTo>
                  <a:pt x="0" y="71374"/>
                </a:moveTo>
                <a:lnTo>
                  <a:pt x="5597" y="43612"/>
                </a:lnTo>
                <a:lnTo>
                  <a:pt x="20875" y="20923"/>
                </a:lnTo>
                <a:lnTo>
                  <a:pt x="43559" y="5615"/>
                </a:lnTo>
                <a:lnTo>
                  <a:pt x="71374" y="0"/>
                </a:lnTo>
                <a:lnTo>
                  <a:pt x="2214499" y="0"/>
                </a:lnTo>
                <a:lnTo>
                  <a:pt x="2242333" y="5615"/>
                </a:lnTo>
                <a:lnTo>
                  <a:pt x="2265060" y="20923"/>
                </a:lnTo>
                <a:lnTo>
                  <a:pt x="2280382" y="43612"/>
                </a:lnTo>
                <a:lnTo>
                  <a:pt x="2286000" y="71374"/>
                </a:lnTo>
                <a:lnTo>
                  <a:pt x="2286000" y="357124"/>
                </a:lnTo>
                <a:lnTo>
                  <a:pt x="2280382" y="384958"/>
                </a:lnTo>
                <a:lnTo>
                  <a:pt x="2265060" y="407685"/>
                </a:lnTo>
                <a:lnTo>
                  <a:pt x="2242333" y="423007"/>
                </a:lnTo>
                <a:lnTo>
                  <a:pt x="2214499" y="428625"/>
                </a:lnTo>
                <a:lnTo>
                  <a:pt x="71374" y="428625"/>
                </a:lnTo>
                <a:lnTo>
                  <a:pt x="43559" y="423007"/>
                </a:lnTo>
                <a:lnTo>
                  <a:pt x="20875" y="407685"/>
                </a:lnTo>
                <a:lnTo>
                  <a:pt x="5597" y="384958"/>
                </a:lnTo>
                <a:lnTo>
                  <a:pt x="0" y="357124"/>
                </a:lnTo>
                <a:lnTo>
                  <a:pt x="0" y="71374"/>
                </a:lnTo>
                <a:close/>
              </a:path>
            </a:pathLst>
          </a:custGeom>
          <a:ln w="25400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944614" y="216535"/>
            <a:ext cx="168528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Combustion in</a:t>
            </a:r>
            <a:r>
              <a:rPr sz="16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SIE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64642" y="946784"/>
            <a:ext cx="443595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5.</a:t>
            </a:r>
            <a:r>
              <a:rPr spc="-35" dirty="0"/>
              <a:t> </a:t>
            </a:r>
            <a:r>
              <a:rPr spc="100"/>
              <a:t>Inlet</a:t>
            </a:r>
            <a:r>
              <a:rPr spc="-105"/>
              <a:t> </a:t>
            </a:r>
            <a:r>
              <a:rPr lang="en-US" spc="90" dirty="0" smtClean="0"/>
              <a:t>T</a:t>
            </a:r>
            <a:r>
              <a:rPr spc="90" smtClean="0"/>
              <a:t>emperature</a:t>
            </a:r>
            <a:r>
              <a:rPr spc="-110" smtClean="0"/>
              <a:t> </a:t>
            </a:r>
            <a:r>
              <a:rPr spc="105"/>
              <a:t>and</a:t>
            </a:r>
            <a:r>
              <a:rPr spc="-60"/>
              <a:t> </a:t>
            </a:r>
            <a:r>
              <a:rPr lang="en-US" spc="65" dirty="0" smtClean="0"/>
              <a:t>P</a:t>
            </a:r>
            <a:r>
              <a:rPr spc="65" smtClean="0"/>
              <a:t>ressure</a:t>
            </a:r>
            <a:r>
              <a:rPr b="0" u="none" spc="65" dirty="0">
                <a:latin typeface="Georgia"/>
                <a:cs typeface="Georgia"/>
              </a:rPr>
              <a:t>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64642" y="1495425"/>
            <a:ext cx="8708390" cy="49346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366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47650" algn="l"/>
              </a:tabLst>
            </a:pPr>
            <a:r>
              <a:rPr sz="1800" spc="5" dirty="0">
                <a:solidFill>
                  <a:srgbClr val="FFFFFF"/>
                </a:solidFill>
                <a:latin typeface="Georgia"/>
                <a:cs typeface="Georgia"/>
              </a:rPr>
              <a:t>A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higher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initial </a:t>
            </a:r>
            <a:r>
              <a:rPr sz="1800" spc="-40" dirty="0">
                <a:solidFill>
                  <a:srgbClr val="FFFFFF"/>
                </a:solidFill>
                <a:latin typeface="Georgia"/>
                <a:cs typeface="Georgia"/>
              </a:rPr>
              <a:t>pressure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and temperature </a:t>
            </a:r>
            <a:r>
              <a:rPr sz="1800" spc="-45" dirty="0">
                <a:solidFill>
                  <a:srgbClr val="FFFFFF"/>
                </a:solidFill>
                <a:latin typeface="Georgia"/>
                <a:cs typeface="Georgia"/>
              </a:rPr>
              <a:t>may </a:t>
            </a:r>
            <a:r>
              <a:rPr sz="1800" spc="-15" dirty="0">
                <a:solidFill>
                  <a:srgbClr val="FFFFFF"/>
                </a:solidFill>
                <a:latin typeface="Georgia"/>
                <a:cs typeface="Georgia"/>
              </a:rPr>
              <a:t>help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to </a:t>
            </a: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form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homogenous </a:t>
            </a:r>
            <a:r>
              <a:rPr sz="1800" spc="-40" dirty="0">
                <a:solidFill>
                  <a:srgbClr val="FFFFFF"/>
                </a:solidFill>
                <a:latin typeface="Georgia"/>
                <a:cs typeface="Georgia"/>
              </a:rPr>
              <a:t>air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and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fuel  </a:t>
            </a: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mixture </a:t>
            </a: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which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helps in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increasing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the flame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speed. This </a:t>
            </a:r>
            <a:r>
              <a:rPr sz="1800" spc="-40" dirty="0">
                <a:solidFill>
                  <a:srgbClr val="FFFFFF"/>
                </a:solidFill>
                <a:latin typeface="Georgia"/>
                <a:cs typeface="Georgia"/>
              </a:rPr>
              <a:t>is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possible because </a:t>
            </a:r>
            <a:r>
              <a:rPr sz="1800" spc="-15" dirty="0">
                <a:solidFill>
                  <a:srgbClr val="FFFFFF"/>
                </a:solidFill>
                <a:latin typeface="Georgia"/>
                <a:cs typeface="Georgia"/>
              </a:rPr>
              <a:t>of </a:t>
            </a: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an</a:t>
            </a:r>
            <a:r>
              <a:rPr sz="1800" spc="-204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Georgia"/>
                <a:cs typeface="Georgia"/>
              </a:rPr>
              <a:t>overall  </a:t>
            </a: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increase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in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density </a:t>
            </a:r>
            <a:r>
              <a:rPr sz="1800" spc="-15" dirty="0">
                <a:solidFill>
                  <a:srgbClr val="FFFFFF"/>
                </a:solidFill>
                <a:latin typeface="Georgia"/>
                <a:cs typeface="Georgia"/>
              </a:rPr>
              <a:t>of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the</a:t>
            </a:r>
            <a:r>
              <a:rPr sz="1800" spc="-1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charge.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FFFF"/>
              </a:buClr>
              <a:buFont typeface="Wingdings"/>
              <a:buChar char=""/>
            </a:pPr>
            <a:endParaRPr sz="1850">
              <a:latin typeface="Times New Roman"/>
              <a:cs typeface="Times New Roman"/>
            </a:endParaRPr>
          </a:p>
          <a:p>
            <a:pPr marL="194945" indent="-182245">
              <a:lnSpc>
                <a:spcPct val="100000"/>
              </a:lnSpc>
              <a:buFont typeface="Wingdings"/>
              <a:buChar char=""/>
              <a:tabLst>
                <a:tab pos="194945" algn="l"/>
              </a:tabLst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flame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speed </a:t>
            </a:r>
            <a:r>
              <a:rPr sz="1800" spc="-30" dirty="0">
                <a:solidFill>
                  <a:schemeClr val="accent6">
                    <a:lumMod val="75000"/>
                  </a:schemeClr>
                </a:solidFill>
                <a:latin typeface="Georgia"/>
                <a:cs typeface="Georgia"/>
              </a:rPr>
              <a:t>increases</a:t>
            </a: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with </a:t>
            </a: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an </a:t>
            </a:r>
            <a:r>
              <a:rPr sz="1800" spc="-30" dirty="0">
                <a:solidFill>
                  <a:schemeClr val="accent6">
                    <a:lumMod val="75000"/>
                  </a:schemeClr>
                </a:solidFill>
                <a:latin typeface="Georgia"/>
                <a:cs typeface="Georgia"/>
              </a:rPr>
              <a:t>increase</a:t>
            </a: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in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intake temperature and</a:t>
            </a:r>
            <a:r>
              <a:rPr sz="1800" spc="-2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Georgia"/>
                <a:cs typeface="Georgia"/>
              </a:rPr>
              <a:t>pressure.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u="sng" spc="70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Times New Roman"/>
                <a:cs typeface="Times New Roman"/>
              </a:rPr>
              <a:t>6. </a:t>
            </a:r>
            <a:r>
              <a:rPr sz="1800" b="1" u="sng" spc="65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Times New Roman"/>
                <a:cs typeface="Times New Roman"/>
              </a:rPr>
              <a:t>Mixture</a:t>
            </a:r>
            <a:r>
              <a:rPr sz="1800" b="1" u="sng" spc="-190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spc="45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Times New Roman"/>
                <a:cs typeface="Times New Roman"/>
              </a:rPr>
              <a:t>ratio</a:t>
            </a:r>
            <a:r>
              <a:rPr sz="1800" spc="45" dirty="0">
                <a:solidFill>
                  <a:srgbClr val="FFC000"/>
                </a:solidFill>
                <a:latin typeface="Georgia"/>
                <a:cs typeface="Georgia"/>
              </a:rPr>
              <a:t>: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buFont typeface="Wingdings"/>
              <a:buChar char=""/>
              <a:tabLst>
                <a:tab pos="250825" algn="l"/>
              </a:tabLst>
            </a:pPr>
            <a:r>
              <a:rPr lang="en-US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1800" smtClean="0">
                <a:solidFill>
                  <a:srgbClr val="FFFFFF"/>
                </a:solidFill>
                <a:latin typeface="Georgia"/>
                <a:cs typeface="Georgia"/>
              </a:rPr>
              <a:t>he </a:t>
            </a:r>
            <a:r>
              <a:rPr sz="1800" spc="-80" dirty="0">
                <a:solidFill>
                  <a:srgbClr val="FFFFFF"/>
                </a:solidFill>
                <a:latin typeface="Georgia"/>
                <a:cs typeface="Georgia"/>
              </a:rPr>
              <a:t>A/F </a:t>
            </a: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ratio </a:t>
            </a:r>
            <a:r>
              <a:rPr sz="1800" spc="-40" dirty="0">
                <a:solidFill>
                  <a:srgbClr val="FFFFFF"/>
                </a:solidFill>
                <a:latin typeface="Georgia"/>
                <a:cs typeface="Georgia"/>
              </a:rPr>
              <a:t>has </a:t>
            </a:r>
            <a:r>
              <a:rPr sz="1800" spc="-45" dirty="0">
                <a:solidFill>
                  <a:srgbClr val="FFFFFF"/>
                </a:solidFill>
                <a:latin typeface="Georgia"/>
                <a:cs typeface="Georgia"/>
              </a:rPr>
              <a:t>a </a:t>
            </a:r>
            <a:r>
              <a:rPr sz="1800" spc="-35" dirty="0">
                <a:solidFill>
                  <a:srgbClr val="FFFFFF"/>
                </a:solidFill>
                <a:latin typeface="Georgia"/>
                <a:cs typeface="Georgia"/>
              </a:rPr>
              <a:t>very </a:t>
            </a:r>
            <a:r>
              <a:rPr sz="1800" spc="-15" dirty="0">
                <a:solidFill>
                  <a:srgbClr val="FFFFFF"/>
                </a:solidFill>
                <a:latin typeface="Georgia"/>
                <a:cs typeface="Georgia"/>
              </a:rPr>
              <a:t>significant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influence </a:t>
            </a: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on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1800" spc="5" dirty="0">
                <a:solidFill>
                  <a:srgbClr val="FFFFFF"/>
                </a:solidFill>
                <a:latin typeface="Georgia"/>
                <a:cs typeface="Georgia"/>
              </a:rPr>
              <a:t>flame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speed. </a:t>
            </a: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highest </a:t>
            </a:r>
            <a:r>
              <a:rPr sz="1800" spc="5" dirty="0">
                <a:solidFill>
                  <a:srgbClr val="FFFFFF"/>
                </a:solidFill>
                <a:latin typeface="Georgia"/>
                <a:cs typeface="Georgia"/>
              </a:rPr>
              <a:t>flame 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speed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(minimum </a:t>
            </a: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time </a:t>
            </a:r>
            <a:r>
              <a:rPr sz="1800" spc="-35" dirty="0">
                <a:solidFill>
                  <a:srgbClr val="FFFFFF"/>
                </a:solidFill>
                <a:latin typeface="Georgia"/>
                <a:cs typeface="Georgia"/>
              </a:rPr>
              <a:t>for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complete </a:t>
            </a:r>
            <a:r>
              <a:rPr sz="1800" spc="-15" dirty="0">
                <a:solidFill>
                  <a:srgbClr val="FFFFFF"/>
                </a:solidFill>
                <a:latin typeface="Georgia"/>
                <a:cs typeface="Georgia"/>
              </a:rPr>
              <a:t>combustion) </a:t>
            </a:r>
            <a:r>
              <a:rPr sz="1800" spc="-40" dirty="0">
                <a:solidFill>
                  <a:srgbClr val="FFFFFF"/>
                </a:solidFill>
                <a:latin typeface="Georgia"/>
                <a:cs typeface="Georgia"/>
              </a:rPr>
              <a:t>are </a:t>
            </a:r>
            <a:r>
              <a:rPr sz="1800" spc="-15" dirty="0">
                <a:solidFill>
                  <a:srgbClr val="FFFFFF"/>
                </a:solidFill>
                <a:latin typeface="Georgia"/>
                <a:cs typeface="Georgia"/>
              </a:rPr>
              <a:t>obtained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with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richer </a:t>
            </a: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mixture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and 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lowest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flame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speed </a:t>
            </a: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(maximum </a:t>
            </a: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time </a:t>
            </a:r>
            <a:r>
              <a:rPr sz="1800" spc="-35" dirty="0">
                <a:solidFill>
                  <a:srgbClr val="FFFFFF"/>
                </a:solidFill>
                <a:latin typeface="Georgia"/>
                <a:cs typeface="Georgia"/>
              </a:rPr>
              <a:t>for </a:t>
            </a:r>
            <a:r>
              <a:rPr sz="1800" spc="-15" dirty="0">
                <a:solidFill>
                  <a:srgbClr val="FFFFFF"/>
                </a:solidFill>
                <a:latin typeface="Georgia"/>
                <a:cs typeface="Georgia"/>
              </a:rPr>
              <a:t>complete combustion) </a:t>
            </a:r>
            <a:r>
              <a:rPr sz="1800" spc="-40" dirty="0">
                <a:solidFill>
                  <a:srgbClr val="FFFFFF"/>
                </a:solidFill>
                <a:latin typeface="Georgia"/>
                <a:cs typeface="Georgia"/>
              </a:rPr>
              <a:t>are </a:t>
            </a:r>
            <a:r>
              <a:rPr sz="1800" spc="-15" dirty="0">
                <a:solidFill>
                  <a:srgbClr val="FFFFFF"/>
                </a:solidFill>
                <a:latin typeface="Georgia"/>
                <a:cs typeface="Georgia"/>
              </a:rPr>
              <a:t>obtained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with 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leaner</a:t>
            </a:r>
            <a:r>
              <a:rPr sz="1800" spc="-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mixture.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FFFF"/>
              </a:buClr>
              <a:buFont typeface="Wingdings"/>
              <a:buChar char=""/>
            </a:pPr>
            <a:endParaRPr sz="1850">
              <a:latin typeface="Times New Roman"/>
              <a:cs typeface="Times New Roman"/>
            </a:endParaRPr>
          </a:p>
          <a:p>
            <a:pPr marL="12700" marR="6985" algn="just">
              <a:lnSpc>
                <a:spcPct val="100000"/>
              </a:lnSpc>
              <a:buFont typeface="Wingdings"/>
              <a:buChar char=""/>
              <a:tabLst>
                <a:tab pos="194945" algn="l"/>
              </a:tabLst>
            </a:pPr>
            <a:r>
              <a:rPr lang="en-US" sz="1800" spc="-25" dirty="0" smtClean="0">
                <a:solidFill>
                  <a:srgbClr val="FFFFFF"/>
                </a:solidFill>
                <a:latin typeface="Georgia"/>
                <a:cs typeface="Georgia"/>
              </a:rPr>
              <a:t>Next </a:t>
            </a:r>
            <a:r>
              <a:rPr sz="1800" spc="-25" smtClean="0">
                <a:solidFill>
                  <a:srgbClr val="FFFFFF"/>
                </a:solidFill>
                <a:latin typeface="Georgia"/>
                <a:cs typeface="Georgia"/>
              </a:rPr>
              <a:t>sketch </a:t>
            </a:r>
            <a:r>
              <a:rPr sz="1800" spc="-35" dirty="0">
                <a:solidFill>
                  <a:srgbClr val="FFFFFF"/>
                </a:solidFill>
                <a:latin typeface="Georgia"/>
                <a:cs typeface="Georgia"/>
              </a:rPr>
              <a:t>shows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relation </a:t>
            </a:r>
            <a:r>
              <a:rPr sz="1800" spc="-15" dirty="0">
                <a:solidFill>
                  <a:srgbClr val="FFFFFF"/>
                </a:solidFill>
                <a:latin typeface="Georgia"/>
                <a:cs typeface="Georgia"/>
              </a:rPr>
              <a:t>between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mixture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ratio and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flame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speed</a:t>
            </a:r>
            <a:r>
              <a:rPr sz="1800" spc="-20">
                <a:solidFill>
                  <a:srgbClr val="FFFFFF"/>
                </a:solidFill>
                <a:latin typeface="Georgia"/>
                <a:cs typeface="Georgia"/>
              </a:rPr>
              <a:t>. </a:t>
            </a:r>
            <a:r>
              <a:rPr lang="en-US" sz="1800" spc="-65" dirty="0" smtClean="0">
                <a:solidFill>
                  <a:srgbClr val="FFFFFF"/>
                </a:solidFill>
                <a:latin typeface="Georgia"/>
                <a:cs typeface="Georgia"/>
              </a:rPr>
              <a:t>It </a:t>
            </a:r>
            <a:r>
              <a:rPr sz="1800" spc="-25" smtClean="0">
                <a:solidFill>
                  <a:srgbClr val="FFFFFF"/>
                </a:solidFill>
                <a:latin typeface="Georgia"/>
                <a:cs typeface="Georgia"/>
              </a:rPr>
              <a:t>can  </a:t>
            </a:r>
            <a:r>
              <a:rPr sz="1800" spc="-15" dirty="0">
                <a:solidFill>
                  <a:srgbClr val="FFFFFF"/>
                </a:solidFill>
                <a:latin typeface="Georgia"/>
                <a:cs typeface="Georgia"/>
              </a:rPr>
              <a:t>conclude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that </a:t>
            </a:r>
            <a:r>
              <a:rPr sz="1800" spc="-15" dirty="0">
                <a:solidFill>
                  <a:srgbClr val="FFFFFF"/>
                </a:solidFill>
                <a:latin typeface="Georgia"/>
                <a:cs typeface="Georgia"/>
              </a:rPr>
              <a:t>in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leaner </a:t>
            </a: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or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richer </a:t>
            </a: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mixture,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the flame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speed </a:t>
            </a:r>
            <a:r>
              <a:rPr sz="1800" spc="-35" dirty="0">
                <a:solidFill>
                  <a:srgbClr val="FFFFFF"/>
                </a:solidFill>
                <a:latin typeface="Georgia"/>
                <a:cs typeface="Georgia"/>
              </a:rPr>
              <a:t>decreases. </a:t>
            </a:r>
            <a:r>
              <a:rPr sz="1800" spc="10" dirty="0">
                <a:solidFill>
                  <a:srgbClr val="FFFFFF"/>
                </a:solidFill>
                <a:latin typeface="Georgia"/>
                <a:cs typeface="Georgia"/>
              </a:rPr>
              <a:t>When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mixture  </a:t>
            </a:r>
            <a:r>
              <a:rPr sz="1800" spc="-40" dirty="0">
                <a:solidFill>
                  <a:srgbClr val="FFFFFF"/>
                </a:solidFill>
                <a:latin typeface="Georgia"/>
                <a:cs typeface="Georgia"/>
              </a:rPr>
              <a:t>is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lean </a:t>
            </a: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or </a:t>
            </a:r>
            <a:r>
              <a:rPr sz="1800" spc="-35" dirty="0">
                <a:solidFill>
                  <a:srgbClr val="FFFFFF"/>
                </a:solidFill>
                <a:latin typeface="Georgia"/>
                <a:cs typeface="Georgia"/>
              </a:rPr>
              <a:t>very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rich ,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1800" spc="-15" dirty="0">
                <a:solidFill>
                  <a:srgbClr val="FFFFFF"/>
                </a:solidFill>
                <a:latin typeface="Georgia"/>
                <a:cs typeface="Georgia"/>
              </a:rPr>
              <a:t>combustion </a:t>
            </a:r>
            <a:r>
              <a:rPr sz="1800" spc="-40" dirty="0">
                <a:solidFill>
                  <a:srgbClr val="FFFFFF"/>
                </a:solidFill>
                <a:latin typeface="Georgia"/>
                <a:cs typeface="Georgia"/>
              </a:rPr>
              <a:t>is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incomplete because of </a:t>
            </a:r>
            <a:r>
              <a:rPr sz="1800" spc="-35" dirty="0">
                <a:solidFill>
                  <a:srgbClr val="FFFFFF"/>
                </a:solidFill>
                <a:latin typeface="Georgia"/>
                <a:cs typeface="Georgia"/>
              </a:rPr>
              <a:t>less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thermal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energy </a:t>
            </a:r>
            <a:r>
              <a:rPr sz="1800" spc="-15" dirty="0">
                <a:solidFill>
                  <a:srgbClr val="FFFFFF"/>
                </a:solidFill>
                <a:latin typeface="Georgia"/>
                <a:cs typeface="Georgia"/>
              </a:rPr>
              <a:t>which 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resulting in </a:t>
            </a:r>
            <a:r>
              <a:rPr sz="1800" spc="-35" dirty="0">
                <a:solidFill>
                  <a:srgbClr val="FFFFFF"/>
                </a:solidFill>
                <a:latin typeface="Georgia"/>
                <a:cs typeface="Georgia"/>
              </a:rPr>
              <a:t>lower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flame</a:t>
            </a:r>
            <a:r>
              <a:rPr sz="1800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speed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287" y="214249"/>
            <a:ext cx="2357755" cy="643255"/>
          </a:xfrm>
          <a:custGeom>
            <a:avLst/>
            <a:gdLst/>
            <a:ahLst/>
            <a:cxnLst/>
            <a:rect l="l" t="t" r="r" b="b"/>
            <a:pathLst>
              <a:path w="2357755" h="643255">
                <a:moveTo>
                  <a:pt x="2250274" y="0"/>
                </a:moveTo>
                <a:lnTo>
                  <a:pt x="107149" y="0"/>
                </a:lnTo>
                <a:lnTo>
                  <a:pt x="65440" y="8425"/>
                </a:lnTo>
                <a:lnTo>
                  <a:pt x="31381" y="31400"/>
                </a:lnTo>
                <a:lnTo>
                  <a:pt x="8419" y="65472"/>
                </a:lnTo>
                <a:lnTo>
                  <a:pt x="0" y="107187"/>
                </a:lnTo>
                <a:lnTo>
                  <a:pt x="0" y="535813"/>
                </a:lnTo>
                <a:lnTo>
                  <a:pt x="8419" y="577528"/>
                </a:lnTo>
                <a:lnTo>
                  <a:pt x="31381" y="611600"/>
                </a:lnTo>
                <a:lnTo>
                  <a:pt x="65440" y="634575"/>
                </a:lnTo>
                <a:lnTo>
                  <a:pt x="107149" y="643001"/>
                </a:lnTo>
                <a:lnTo>
                  <a:pt x="2250274" y="643001"/>
                </a:lnTo>
                <a:lnTo>
                  <a:pt x="2291990" y="634575"/>
                </a:lnTo>
                <a:lnTo>
                  <a:pt x="2326062" y="611600"/>
                </a:lnTo>
                <a:lnTo>
                  <a:pt x="2349037" y="577528"/>
                </a:lnTo>
                <a:lnTo>
                  <a:pt x="2357462" y="535813"/>
                </a:lnTo>
                <a:lnTo>
                  <a:pt x="2357462" y="107187"/>
                </a:lnTo>
                <a:lnTo>
                  <a:pt x="2349037" y="65472"/>
                </a:lnTo>
                <a:lnTo>
                  <a:pt x="2326062" y="31400"/>
                </a:lnTo>
                <a:lnTo>
                  <a:pt x="2291990" y="8425"/>
                </a:lnTo>
                <a:lnTo>
                  <a:pt x="22502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4287" y="214249"/>
            <a:ext cx="2357755" cy="643255"/>
          </a:xfrm>
          <a:custGeom>
            <a:avLst/>
            <a:gdLst/>
            <a:ahLst/>
            <a:cxnLst/>
            <a:rect l="l" t="t" r="r" b="b"/>
            <a:pathLst>
              <a:path w="2357755" h="643255">
                <a:moveTo>
                  <a:pt x="0" y="107187"/>
                </a:moveTo>
                <a:lnTo>
                  <a:pt x="8419" y="65472"/>
                </a:lnTo>
                <a:lnTo>
                  <a:pt x="31381" y="31400"/>
                </a:lnTo>
                <a:lnTo>
                  <a:pt x="65440" y="8425"/>
                </a:lnTo>
                <a:lnTo>
                  <a:pt x="107149" y="0"/>
                </a:lnTo>
                <a:lnTo>
                  <a:pt x="2250274" y="0"/>
                </a:lnTo>
                <a:lnTo>
                  <a:pt x="2291990" y="8425"/>
                </a:lnTo>
                <a:lnTo>
                  <a:pt x="2326062" y="31400"/>
                </a:lnTo>
                <a:lnTo>
                  <a:pt x="2349037" y="65472"/>
                </a:lnTo>
                <a:lnTo>
                  <a:pt x="2357462" y="107187"/>
                </a:lnTo>
                <a:lnTo>
                  <a:pt x="2357462" y="535813"/>
                </a:lnTo>
                <a:lnTo>
                  <a:pt x="2349037" y="577528"/>
                </a:lnTo>
                <a:lnTo>
                  <a:pt x="2326062" y="611600"/>
                </a:lnTo>
                <a:lnTo>
                  <a:pt x="2291990" y="634575"/>
                </a:lnTo>
                <a:lnTo>
                  <a:pt x="2250274" y="643001"/>
                </a:lnTo>
                <a:lnTo>
                  <a:pt x="107149" y="643001"/>
                </a:lnTo>
                <a:lnTo>
                  <a:pt x="65440" y="634575"/>
                </a:lnTo>
                <a:lnTo>
                  <a:pt x="31381" y="611600"/>
                </a:lnTo>
                <a:lnTo>
                  <a:pt x="8419" y="577528"/>
                </a:lnTo>
                <a:lnTo>
                  <a:pt x="0" y="535813"/>
                </a:lnTo>
                <a:lnTo>
                  <a:pt x="0" y="107187"/>
                </a:lnTo>
                <a:close/>
              </a:path>
            </a:pathLst>
          </a:custGeom>
          <a:ln w="25400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6155" y="277368"/>
            <a:ext cx="1854708" cy="579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43751" y="142875"/>
            <a:ext cx="2286000" cy="428625"/>
          </a:xfrm>
          <a:custGeom>
            <a:avLst/>
            <a:gdLst/>
            <a:ahLst/>
            <a:cxnLst/>
            <a:rect l="l" t="t" r="r" b="b"/>
            <a:pathLst>
              <a:path w="2286000" h="428625">
                <a:moveTo>
                  <a:pt x="2214499" y="0"/>
                </a:moveTo>
                <a:lnTo>
                  <a:pt x="71374" y="0"/>
                </a:lnTo>
                <a:lnTo>
                  <a:pt x="43559" y="5615"/>
                </a:lnTo>
                <a:lnTo>
                  <a:pt x="20875" y="20923"/>
                </a:lnTo>
                <a:lnTo>
                  <a:pt x="5597" y="43612"/>
                </a:lnTo>
                <a:lnTo>
                  <a:pt x="0" y="71374"/>
                </a:lnTo>
                <a:lnTo>
                  <a:pt x="0" y="357124"/>
                </a:lnTo>
                <a:lnTo>
                  <a:pt x="5597" y="384958"/>
                </a:lnTo>
                <a:lnTo>
                  <a:pt x="20875" y="407685"/>
                </a:lnTo>
                <a:lnTo>
                  <a:pt x="43559" y="423007"/>
                </a:lnTo>
                <a:lnTo>
                  <a:pt x="71374" y="428625"/>
                </a:lnTo>
                <a:lnTo>
                  <a:pt x="2214499" y="428625"/>
                </a:lnTo>
                <a:lnTo>
                  <a:pt x="2242333" y="423007"/>
                </a:lnTo>
                <a:lnTo>
                  <a:pt x="2265060" y="407685"/>
                </a:lnTo>
                <a:lnTo>
                  <a:pt x="2280382" y="384958"/>
                </a:lnTo>
                <a:lnTo>
                  <a:pt x="2286000" y="357124"/>
                </a:lnTo>
                <a:lnTo>
                  <a:pt x="2286000" y="71374"/>
                </a:lnTo>
                <a:lnTo>
                  <a:pt x="2280382" y="43612"/>
                </a:lnTo>
                <a:lnTo>
                  <a:pt x="2265060" y="20923"/>
                </a:lnTo>
                <a:lnTo>
                  <a:pt x="2242333" y="5615"/>
                </a:lnTo>
                <a:lnTo>
                  <a:pt x="22144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43751" y="142875"/>
            <a:ext cx="2286000" cy="428625"/>
          </a:xfrm>
          <a:custGeom>
            <a:avLst/>
            <a:gdLst/>
            <a:ahLst/>
            <a:cxnLst/>
            <a:rect l="l" t="t" r="r" b="b"/>
            <a:pathLst>
              <a:path w="2286000" h="428625">
                <a:moveTo>
                  <a:pt x="0" y="71374"/>
                </a:moveTo>
                <a:lnTo>
                  <a:pt x="5597" y="43612"/>
                </a:lnTo>
                <a:lnTo>
                  <a:pt x="20875" y="20923"/>
                </a:lnTo>
                <a:lnTo>
                  <a:pt x="43559" y="5615"/>
                </a:lnTo>
                <a:lnTo>
                  <a:pt x="71374" y="0"/>
                </a:lnTo>
                <a:lnTo>
                  <a:pt x="2214499" y="0"/>
                </a:lnTo>
                <a:lnTo>
                  <a:pt x="2242333" y="5615"/>
                </a:lnTo>
                <a:lnTo>
                  <a:pt x="2265060" y="20923"/>
                </a:lnTo>
                <a:lnTo>
                  <a:pt x="2280382" y="43612"/>
                </a:lnTo>
                <a:lnTo>
                  <a:pt x="2286000" y="71374"/>
                </a:lnTo>
                <a:lnTo>
                  <a:pt x="2286000" y="357124"/>
                </a:lnTo>
                <a:lnTo>
                  <a:pt x="2280382" y="384958"/>
                </a:lnTo>
                <a:lnTo>
                  <a:pt x="2265060" y="407685"/>
                </a:lnTo>
                <a:lnTo>
                  <a:pt x="2242333" y="423007"/>
                </a:lnTo>
                <a:lnTo>
                  <a:pt x="2214499" y="428625"/>
                </a:lnTo>
                <a:lnTo>
                  <a:pt x="71374" y="428625"/>
                </a:lnTo>
                <a:lnTo>
                  <a:pt x="43559" y="423007"/>
                </a:lnTo>
                <a:lnTo>
                  <a:pt x="20875" y="407685"/>
                </a:lnTo>
                <a:lnTo>
                  <a:pt x="5597" y="384958"/>
                </a:lnTo>
                <a:lnTo>
                  <a:pt x="0" y="357124"/>
                </a:lnTo>
                <a:lnTo>
                  <a:pt x="0" y="71374"/>
                </a:lnTo>
                <a:close/>
              </a:path>
            </a:pathLst>
          </a:custGeom>
          <a:ln w="25400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944614" y="216535"/>
            <a:ext cx="168528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Combustion in</a:t>
            </a:r>
            <a:r>
              <a:rPr sz="16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SIE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86376" y="1505838"/>
            <a:ext cx="4281805" cy="3571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50240" y="951357"/>
            <a:ext cx="58445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0045" indent="-347345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360680" algn="l"/>
              </a:tabLst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Effect of 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mixture strength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on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flame</a:t>
            </a:r>
            <a:r>
              <a:rPr sz="2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speed: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4642" y="5168646"/>
            <a:ext cx="8346440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Note:-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Font typeface="Wingdings"/>
              <a:buChar char=""/>
              <a:tabLst>
                <a:tab pos="273685" algn="l"/>
              </a:tabLst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highest flame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speeds (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minimum time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complete combustion)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are 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obtained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slightly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rich mixture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( point</a:t>
            </a:r>
            <a:r>
              <a:rPr sz="2000" b="1" spc="-2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A).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6273" y="1500250"/>
            <a:ext cx="4577207" cy="35774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1447834"/>
            <a:ext cx="2305516" cy="20780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6700" y="3557270"/>
            <a:ext cx="2392680" cy="0"/>
          </a:xfrm>
          <a:custGeom>
            <a:avLst/>
            <a:gdLst/>
            <a:ahLst/>
            <a:cxnLst/>
            <a:rect l="l" t="t" r="r" b="b"/>
            <a:pathLst>
              <a:path w="2392680">
                <a:moveTo>
                  <a:pt x="0" y="0"/>
                </a:moveTo>
                <a:lnTo>
                  <a:pt x="2392299" y="0"/>
                </a:lnTo>
              </a:path>
            </a:pathLst>
          </a:custGeom>
          <a:ln w="12700">
            <a:solidFill>
              <a:srgbClr val="FF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3050" y="1422400"/>
            <a:ext cx="0" cy="2128520"/>
          </a:xfrm>
          <a:custGeom>
            <a:avLst/>
            <a:gdLst/>
            <a:ahLst/>
            <a:cxnLst/>
            <a:rect l="l" t="t" r="r" b="b"/>
            <a:pathLst>
              <a:path h="2128520">
                <a:moveTo>
                  <a:pt x="0" y="0"/>
                </a:moveTo>
                <a:lnTo>
                  <a:pt x="0" y="2128519"/>
                </a:lnTo>
              </a:path>
            </a:pathLst>
          </a:custGeom>
          <a:ln w="12700">
            <a:solidFill>
              <a:srgbClr val="FF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6700" y="1416050"/>
            <a:ext cx="2392680" cy="0"/>
          </a:xfrm>
          <a:custGeom>
            <a:avLst/>
            <a:gdLst/>
            <a:ahLst/>
            <a:cxnLst/>
            <a:rect l="l" t="t" r="r" b="b"/>
            <a:pathLst>
              <a:path w="2392680">
                <a:moveTo>
                  <a:pt x="0" y="0"/>
                </a:moveTo>
                <a:lnTo>
                  <a:pt x="2392299" y="0"/>
                </a:lnTo>
              </a:path>
            </a:pathLst>
          </a:custGeom>
          <a:ln w="12700">
            <a:solidFill>
              <a:srgbClr val="FF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52648" y="1422400"/>
            <a:ext cx="0" cy="2129155"/>
          </a:xfrm>
          <a:custGeom>
            <a:avLst/>
            <a:gdLst/>
            <a:ahLst/>
            <a:cxnLst/>
            <a:rect l="l" t="t" r="r" b="b"/>
            <a:pathLst>
              <a:path h="2129154">
                <a:moveTo>
                  <a:pt x="0" y="0"/>
                </a:moveTo>
                <a:lnTo>
                  <a:pt x="0" y="2128774"/>
                </a:lnTo>
              </a:path>
            </a:pathLst>
          </a:custGeom>
          <a:ln w="12700">
            <a:solidFill>
              <a:srgbClr val="FF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2100" y="3531870"/>
            <a:ext cx="2341880" cy="0"/>
          </a:xfrm>
          <a:custGeom>
            <a:avLst/>
            <a:gdLst/>
            <a:ahLst/>
            <a:cxnLst/>
            <a:rect l="l" t="t" r="r" b="b"/>
            <a:pathLst>
              <a:path w="2341880">
                <a:moveTo>
                  <a:pt x="0" y="0"/>
                </a:moveTo>
                <a:lnTo>
                  <a:pt x="2341499" y="0"/>
                </a:lnTo>
              </a:path>
            </a:pathLst>
          </a:custGeom>
          <a:ln w="12700">
            <a:solidFill>
              <a:srgbClr val="FF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8450" y="1447800"/>
            <a:ext cx="0" cy="2077720"/>
          </a:xfrm>
          <a:custGeom>
            <a:avLst/>
            <a:gdLst/>
            <a:ahLst/>
            <a:cxnLst/>
            <a:rect l="l" t="t" r="r" b="b"/>
            <a:pathLst>
              <a:path h="2077720">
                <a:moveTo>
                  <a:pt x="0" y="0"/>
                </a:moveTo>
                <a:lnTo>
                  <a:pt x="0" y="2077719"/>
                </a:lnTo>
              </a:path>
            </a:pathLst>
          </a:custGeom>
          <a:ln w="12700">
            <a:solidFill>
              <a:srgbClr val="FF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2100" y="1441450"/>
            <a:ext cx="2341880" cy="0"/>
          </a:xfrm>
          <a:custGeom>
            <a:avLst/>
            <a:gdLst/>
            <a:ahLst/>
            <a:cxnLst/>
            <a:rect l="l" t="t" r="r" b="b"/>
            <a:pathLst>
              <a:path w="2341880">
                <a:moveTo>
                  <a:pt x="0" y="0"/>
                </a:moveTo>
                <a:lnTo>
                  <a:pt x="2341499" y="0"/>
                </a:lnTo>
              </a:path>
            </a:pathLst>
          </a:custGeom>
          <a:ln w="12700">
            <a:solidFill>
              <a:srgbClr val="FF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27248" y="1447800"/>
            <a:ext cx="0" cy="2078355"/>
          </a:xfrm>
          <a:custGeom>
            <a:avLst/>
            <a:gdLst/>
            <a:ahLst/>
            <a:cxnLst/>
            <a:rect l="l" t="t" r="r" b="b"/>
            <a:pathLst>
              <a:path h="2078354">
                <a:moveTo>
                  <a:pt x="0" y="0"/>
                </a:moveTo>
                <a:lnTo>
                  <a:pt x="0" y="2077974"/>
                </a:lnTo>
              </a:path>
            </a:pathLst>
          </a:custGeom>
          <a:ln w="12700">
            <a:solidFill>
              <a:srgbClr val="FF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00" y="3657535"/>
            <a:ext cx="2247523" cy="22590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6700" y="5948679"/>
            <a:ext cx="2355850" cy="0"/>
          </a:xfrm>
          <a:custGeom>
            <a:avLst/>
            <a:gdLst/>
            <a:ahLst/>
            <a:cxnLst/>
            <a:rect l="l" t="t" r="r" b="b"/>
            <a:pathLst>
              <a:path w="2355850">
                <a:moveTo>
                  <a:pt x="0" y="0"/>
                </a:moveTo>
                <a:lnTo>
                  <a:pt x="2355850" y="0"/>
                </a:lnTo>
              </a:path>
            </a:pathLst>
          </a:custGeom>
          <a:ln w="12700">
            <a:solidFill>
              <a:srgbClr val="FF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3050" y="3632200"/>
            <a:ext cx="0" cy="2310130"/>
          </a:xfrm>
          <a:custGeom>
            <a:avLst/>
            <a:gdLst/>
            <a:ahLst/>
            <a:cxnLst/>
            <a:rect l="l" t="t" r="r" b="b"/>
            <a:pathLst>
              <a:path h="2310129">
                <a:moveTo>
                  <a:pt x="0" y="0"/>
                </a:moveTo>
                <a:lnTo>
                  <a:pt x="0" y="2310129"/>
                </a:lnTo>
              </a:path>
            </a:pathLst>
          </a:custGeom>
          <a:ln w="12700">
            <a:solidFill>
              <a:srgbClr val="FF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6700" y="3625850"/>
            <a:ext cx="2355850" cy="0"/>
          </a:xfrm>
          <a:custGeom>
            <a:avLst/>
            <a:gdLst/>
            <a:ahLst/>
            <a:cxnLst/>
            <a:rect l="l" t="t" r="r" b="b"/>
            <a:pathLst>
              <a:path w="2355850">
                <a:moveTo>
                  <a:pt x="0" y="0"/>
                </a:moveTo>
                <a:lnTo>
                  <a:pt x="2355850" y="0"/>
                </a:lnTo>
              </a:path>
            </a:pathLst>
          </a:custGeom>
          <a:ln w="12700">
            <a:solidFill>
              <a:srgbClr val="FF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16200" y="3632200"/>
            <a:ext cx="0" cy="2310130"/>
          </a:xfrm>
          <a:custGeom>
            <a:avLst/>
            <a:gdLst/>
            <a:ahLst/>
            <a:cxnLst/>
            <a:rect l="l" t="t" r="r" b="b"/>
            <a:pathLst>
              <a:path h="2310129">
                <a:moveTo>
                  <a:pt x="0" y="0"/>
                </a:moveTo>
                <a:lnTo>
                  <a:pt x="0" y="2309812"/>
                </a:lnTo>
              </a:path>
            </a:pathLst>
          </a:custGeom>
          <a:ln w="12700">
            <a:solidFill>
              <a:srgbClr val="FF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2100" y="5923279"/>
            <a:ext cx="2305050" cy="0"/>
          </a:xfrm>
          <a:custGeom>
            <a:avLst/>
            <a:gdLst/>
            <a:ahLst/>
            <a:cxnLst/>
            <a:rect l="l" t="t" r="r" b="b"/>
            <a:pathLst>
              <a:path w="2305050">
                <a:moveTo>
                  <a:pt x="0" y="0"/>
                </a:moveTo>
                <a:lnTo>
                  <a:pt x="2305050" y="0"/>
                </a:lnTo>
              </a:path>
            </a:pathLst>
          </a:custGeom>
          <a:ln w="12700">
            <a:solidFill>
              <a:srgbClr val="FF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8450" y="3657600"/>
            <a:ext cx="0" cy="2259330"/>
          </a:xfrm>
          <a:custGeom>
            <a:avLst/>
            <a:gdLst/>
            <a:ahLst/>
            <a:cxnLst/>
            <a:rect l="l" t="t" r="r" b="b"/>
            <a:pathLst>
              <a:path h="2259329">
                <a:moveTo>
                  <a:pt x="0" y="0"/>
                </a:moveTo>
                <a:lnTo>
                  <a:pt x="0" y="2259329"/>
                </a:lnTo>
              </a:path>
            </a:pathLst>
          </a:custGeom>
          <a:ln w="12700">
            <a:solidFill>
              <a:srgbClr val="FF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2100" y="3651250"/>
            <a:ext cx="2305050" cy="0"/>
          </a:xfrm>
          <a:custGeom>
            <a:avLst/>
            <a:gdLst/>
            <a:ahLst/>
            <a:cxnLst/>
            <a:rect l="l" t="t" r="r" b="b"/>
            <a:pathLst>
              <a:path w="2305050">
                <a:moveTo>
                  <a:pt x="0" y="0"/>
                </a:moveTo>
                <a:lnTo>
                  <a:pt x="2305050" y="0"/>
                </a:lnTo>
              </a:path>
            </a:pathLst>
          </a:custGeom>
          <a:ln w="12700">
            <a:solidFill>
              <a:srgbClr val="FF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90800" y="3657600"/>
            <a:ext cx="0" cy="2259330"/>
          </a:xfrm>
          <a:custGeom>
            <a:avLst/>
            <a:gdLst/>
            <a:ahLst/>
            <a:cxnLst/>
            <a:rect l="l" t="t" r="r" b="b"/>
            <a:pathLst>
              <a:path h="2259329">
                <a:moveTo>
                  <a:pt x="0" y="0"/>
                </a:moveTo>
                <a:lnTo>
                  <a:pt x="0" y="2259012"/>
                </a:lnTo>
              </a:path>
            </a:pathLst>
          </a:custGeom>
          <a:ln w="12700">
            <a:solidFill>
              <a:srgbClr val="FF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2230373" y="206197"/>
            <a:ext cx="477202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u="none" spc="-245" dirty="0">
                <a:solidFill>
                  <a:schemeClr val="accent6">
                    <a:lumMod val="75000"/>
                  </a:schemeClr>
                </a:solidFill>
                <a:latin typeface="Trebuchet MS"/>
                <a:cs typeface="Trebuchet MS"/>
              </a:rPr>
              <a:t>Combustion </a:t>
            </a:r>
            <a:r>
              <a:rPr sz="5000" u="none" spc="-275" dirty="0">
                <a:solidFill>
                  <a:schemeClr val="accent6">
                    <a:lumMod val="75000"/>
                  </a:schemeClr>
                </a:solidFill>
                <a:latin typeface="Trebuchet MS"/>
                <a:cs typeface="Trebuchet MS"/>
              </a:rPr>
              <a:t>in</a:t>
            </a:r>
            <a:r>
              <a:rPr sz="5000" u="none" spc="-570" dirty="0">
                <a:solidFill>
                  <a:schemeClr val="accent6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5000" u="none" spc="-220" dirty="0">
                <a:solidFill>
                  <a:schemeClr val="accent6">
                    <a:lumMod val="75000"/>
                  </a:schemeClr>
                </a:solidFill>
                <a:latin typeface="Trebuchet MS"/>
                <a:cs typeface="Trebuchet MS"/>
              </a:rPr>
              <a:t>SIE</a:t>
            </a:r>
            <a:endParaRPr sz="5000">
              <a:solidFill>
                <a:schemeClr val="accent6">
                  <a:lumMod val="75000"/>
                </a:schemeClr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2805112" y="1357312"/>
          <a:ext cx="6096000" cy="48539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/>
                <a:gridCol w="3810000"/>
              </a:tblGrid>
              <a:tr h="904875"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Mixture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b="1" spc="-5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/>
                          <a:cs typeface="Arial"/>
                        </a:rPr>
                        <a:t>Homogeneous</a:t>
                      </a:r>
                      <a:endParaRPr sz="2800">
                        <a:solidFill>
                          <a:schemeClr val="bg1">
                            <a:lumMod val="9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944244">
                <a:tc>
                  <a:txBody>
                    <a:bodyPr/>
                    <a:lstStyle/>
                    <a:p>
                      <a:pPr marL="516890" marR="271780" indent="-21082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Method</a:t>
                      </a:r>
                      <a:r>
                        <a:rPr sz="28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  ignition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b="1" spc="-5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/>
                          <a:cs typeface="Arial"/>
                        </a:rPr>
                        <a:t>Spark</a:t>
                      </a:r>
                      <a:r>
                        <a:rPr sz="2800" b="1" spc="5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5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/>
                          <a:cs typeface="Arial"/>
                        </a:rPr>
                        <a:t>ignition</a:t>
                      </a:r>
                      <a:endParaRPr sz="2800">
                        <a:solidFill>
                          <a:schemeClr val="bg1">
                            <a:lumMod val="9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944880">
                <a:tc>
                  <a:txBody>
                    <a:bodyPr/>
                    <a:lstStyle/>
                    <a:p>
                      <a:pPr marL="151130" marR="114935" indent="38671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Type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  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comb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28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ion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b="1" spc="-5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/>
                          <a:cs typeface="Arial"/>
                        </a:rPr>
                        <a:t>Flame propagation</a:t>
                      </a:r>
                      <a:endParaRPr sz="2800">
                        <a:solidFill>
                          <a:schemeClr val="bg1">
                            <a:lumMod val="9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029969"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Heat 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cycle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b="1" spc="-5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/>
                          <a:cs typeface="Arial"/>
                        </a:rPr>
                        <a:t>Otto</a:t>
                      </a:r>
                      <a:r>
                        <a:rPr sz="2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1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/>
                          <a:cs typeface="Arial"/>
                        </a:rPr>
                        <a:t>cycle</a:t>
                      </a:r>
                      <a:endParaRPr sz="2800">
                        <a:solidFill>
                          <a:schemeClr val="bg1">
                            <a:lumMod val="95000"/>
                          </a:schemeClr>
                        </a:solidFill>
                        <a:latin typeface="Arial"/>
                        <a:cs typeface="Arial"/>
                      </a:endParaRPr>
                    </a:p>
                    <a:p>
                      <a:pPr marL="2730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2800" b="1" spc="-5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/>
                          <a:cs typeface="Arial"/>
                        </a:rPr>
                        <a:t>(const.</a:t>
                      </a:r>
                      <a:r>
                        <a:rPr sz="2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5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/>
                          <a:cs typeface="Arial"/>
                        </a:rPr>
                        <a:t>volume)</a:t>
                      </a:r>
                      <a:endParaRPr sz="2800">
                        <a:solidFill>
                          <a:schemeClr val="bg1">
                            <a:lumMod val="9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029969"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Fuel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800" b="1" spc="-5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/>
                          <a:cs typeface="Arial"/>
                        </a:rPr>
                        <a:t>Aromatics</a:t>
                      </a:r>
                      <a:endParaRPr sz="2800">
                        <a:solidFill>
                          <a:schemeClr val="bg1">
                            <a:lumMod val="95000"/>
                          </a:schemeClr>
                        </a:solidFill>
                        <a:latin typeface="Arial"/>
                        <a:cs typeface="Arial"/>
                      </a:endParaRPr>
                    </a:p>
                    <a:p>
                      <a:pPr marL="27305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2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/>
                          <a:cs typeface="Arial"/>
                        </a:rPr>
                        <a:t>(ring </a:t>
                      </a:r>
                      <a:r>
                        <a:rPr sz="2800" b="1" spc="-5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/>
                          <a:cs typeface="Arial"/>
                        </a:rPr>
                        <a:t>bond</a:t>
                      </a:r>
                      <a:r>
                        <a:rPr sz="2800" b="1" spc="-15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1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/>
                          <a:cs typeface="Arial"/>
                        </a:rPr>
                        <a:t>type)</a:t>
                      </a:r>
                      <a:endParaRPr sz="2800">
                        <a:solidFill>
                          <a:schemeClr val="bg1">
                            <a:lumMod val="9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2" name="object 22"/>
          <p:cNvSpPr/>
          <p:nvPr/>
        </p:nvSpPr>
        <p:spPr>
          <a:xfrm>
            <a:off x="533400" y="533400"/>
            <a:ext cx="1371600" cy="1475105"/>
          </a:xfrm>
          <a:custGeom>
            <a:avLst/>
            <a:gdLst/>
            <a:ahLst/>
            <a:cxnLst/>
            <a:rect l="l" t="t" r="r" b="b"/>
            <a:pathLst>
              <a:path w="1371600" h="1475105">
                <a:moveTo>
                  <a:pt x="571500" y="685800"/>
                </a:moveTo>
                <a:lnTo>
                  <a:pt x="228600" y="685800"/>
                </a:lnTo>
                <a:lnTo>
                  <a:pt x="347662" y="1474724"/>
                </a:lnTo>
                <a:lnTo>
                  <a:pt x="571500" y="685800"/>
                </a:lnTo>
                <a:close/>
              </a:path>
              <a:path w="1371600" h="1475105">
                <a:moveTo>
                  <a:pt x="1257300" y="0"/>
                </a:moveTo>
                <a:lnTo>
                  <a:pt x="114300" y="0"/>
                </a:lnTo>
                <a:lnTo>
                  <a:pt x="69812" y="8983"/>
                </a:lnTo>
                <a:lnTo>
                  <a:pt x="33480" y="33480"/>
                </a:lnTo>
                <a:lnTo>
                  <a:pt x="8983" y="69812"/>
                </a:lnTo>
                <a:lnTo>
                  <a:pt x="0" y="114300"/>
                </a:lnTo>
                <a:lnTo>
                  <a:pt x="0" y="571500"/>
                </a:lnTo>
                <a:lnTo>
                  <a:pt x="8983" y="615987"/>
                </a:lnTo>
                <a:lnTo>
                  <a:pt x="33480" y="652319"/>
                </a:lnTo>
                <a:lnTo>
                  <a:pt x="69812" y="676816"/>
                </a:lnTo>
                <a:lnTo>
                  <a:pt x="114300" y="685800"/>
                </a:lnTo>
                <a:lnTo>
                  <a:pt x="1257300" y="685800"/>
                </a:lnTo>
                <a:lnTo>
                  <a:pt x="1301787" y="676816"/>
                </a:lnTo>
                <a:lnTo>
                  <a:pt x="1338119" y="652319"/>
                </a:lnTo>
                <a:lnTo>
                  <a:pt x="1362616" y="615987"/>
                </a:lnTo>
                <a:lnTo>
                  <a:pt x="1371600" y="571500"/>
                </a:lnTo>
                <a:lnTo>
                  <a:pt x="1371600" y="114300"/>
                </a:lnTo>
                <a:lnTo>
                  <a:pt x="1362616" y="69812"/>
                </a:lnTo>
                <a:lnTo>
                  <a:pt x="1338119" y="33480"/>
                </a:lnTo>
                <a:lnTo>
                  <a:pt x="1301787" y="8983"/>
                </a:lnTo>
                <a:lnTo>
                  <a:pt x="12573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3400" y="533400"/>
            <a:ext cx="1371600" cy="1475105"/>
          </a:xfrm>
          <a:custGeom>
            <a:avLst/>
            <a:gdLst/>
            <a:ahLst/>
            <a:cxnLst/>
            <a:rect l="l" t="t" r="r" b="b"/>
            <a:pathLst>
              <a:path w="1371600" h="1475105">
                <a:moveTo>
                  <a:pt x="0" y="114300"/>
                </a:moveTo>
                <a:lnTo>
                  <a:pt x="8983" y="69812"/>
                </a:lnTo>
                <a:lnTo>
                  <a:pt x="33480" y="33480"/>
                </a:lnTo>
                <a:lnTo>
                  <a:pt x="69812" y="8983"/>
                </a:lnTo>
                <a:lnTo>
                  <a:pt x="114300" y="0"/>
                </a:lnTo>
                <a:lnTo>
                  <a:pt x="228600" y="0"/>
                </a:lnTo>
                <a:lnTo>
                  <a:pt x="571500" y="0"/>
                </a:lnTo>
                <a:lnTo>
                  <a:pt x="1257300" y="0"/>
                </a:lnTo>
                <a:lnTo>
                  <a:pt x="1301787" y="8983"/>
                </a:lnTo>
                <a:lnTo>
                  <a:pt x="1338119" y="33480"/>
                </a:lnTo>
                <a:lnTo>
                  <a:pt x="1362616" y="69812"/>
                </a:lnTo>
                <a:lnTo>
                  <a:pt x="1371600" y="114300"/>
                </a:lnTo>
                <a:lnTo>
                  <a:pt x="1371600" y="400050"/>
                </a:lnTo>
                <a:lnTo>
                  <a:pt x="1371600" y="571500"/>
                </a:lnTo>
                <a:lnTo>
                  <a:pt x="1362616" y="615987"/>
                </a:lnTo>
                <a:lnTo>
                  <a:pt x="1338119" y="652319"/>
                </a:lnTo>
                <a:lnTo>
                  <a:pt x="1301787" y="676816"/>
                </a:lnTo>
                <a:lnTo>
                  <a:pt x="1257300" y="685800"/>
                </a:lnTo>
                <a:lnTo>
                  <a:pt x="571500" y="685800"/>
                </a:lnTo>
                <a:lnTo>
                  <a:pt x="347662" y="1474724"/>
                </a:lnTo>
                <a:lnTo>
                  <a:pt x="228600" y="685800"/>
                </a:lnTo>
                <a:lnTo>
                  <a:pt x="114300" y="685800"/>
                </a:lnTo>
                <a:lnTo>
                  <a:pt x="69812" y="676816"/>
                </a:lnTo>
                <a:lnTo>
                  <a:pt x="33480" y="652319"/>
                </a:lnTo>
                <a:lnTo>
                  <a:pt x="8983" y="615987"/>
                </a:lnTo>
                <a:lnTo>
                  <a:pt x="0" y="571500"/>
                </a:lnTo>
                <a:lnTo>
                  <a:pt x="0" y="400050"/>
                </a:lnTo>
                <a:lnTo>
                  <a:pt x="0" y="1143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43813" y="584708"/>
            <a:ext cx="95059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6390" marR="5080" indent="-314325">
              <a:lnSpc>
                <a:spcPct val="100000"/>
              </a:lnSpc>
              <a:spcBef>
                <a:spcPts val="100"/>
              </a:spcBef>
            </a:pPr>
            <a:r>
              <a:rPr sz="1800" b="1" spc="65" dirty="0">
                <a:solidFill>
                  <a:srgbClr val="FFFFFF"/>
                </a:solidFill>
                <a:latin typeface="Times New Roman"/>
                <a:cs typeface="Times New Roman"/>
              </a:rPr>
              <a:t>Fuel</a:t>
            </a:r>
            <a:r>
              <a:rPr sz="1800" b="1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105" dirty="0">
                <a:solidFill>
                  <a:srgbClr val="FFFFFF"/>
                </a:solidFill>
                <a:latin typeface="Times New Roman"/>
                <a:cs typeface="Times New Roman"/>
              </a:rPr>
              <a:t>and  </a:t>
            </a:r>
            <a:r>
              <a:rPr sz="18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air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287" y="214249"/>
            <a:ext cx="2357755" cy="643255"/>
          </a:xfrm>
          <a:custGeom>
            <a:avLst/>
            <a:gdLst/>
            <a:ahLst/>
            <a:cxnLst/>
            <a:rect l="l" t="t" r="r" b="b"/>
            <a:pathLst>
              <a:path w="2357755" h="643255">
                <a:moveTo>
                  <a:pt x="2250274" y="0"/>
                </a:moveTo>
                <a:lnTo>
                  <a:pt x="107149" y="0"/>
                </a:lnTo>
                <a:lnTo>
                  <a:pt x="65440" y="8425"/>
                </a:lnTo>
                <a:lnTo>
                  <a:pt x="31381" y="31400"/>
                </a:lnTo>
                <a:lnTo>
                  <a:pt x="8419" y="65472"/>
                </a:lnTo>
                <a:lnTo>
                  <a:pt x="0" y="107187"/>
                </a:lnTo>
                <a:lnTo>
                  <a:pt x="0" y="535813"/>
                </a:lnTo>
                <a:lnTo>
                  <a:pt x="8419" y="577528"/>
                </a:lnTo>
                <a:lnTo>
                  <a:pt x="31381" y="611600"/>
                </a:lnTo>
                <a:lnTo>
                  <a:pt x="65440" y="634575"/>
                </a:lnTo>
                <a:lnTo>
                  <a:pt x="107149" y="643001"/>
                </a:lnTo>
                <a:lnTo>
                  <a:pt x="2250274" y="643001"/>
                </a:lnTo>
                <a:lnTo>
                  <a:pt x="2291990" y="634575"/>
                </a:lnTo>
                <a:lnTo>
                  <a:pt x="2326062" y="611600"/>
                </a:lnTo>
                <a:lnTo>
                  <a:pt x="2349037" y="577528"/>
                </a:lnTo>
                <a:lnTo>
                  <a:pt x="2357462" y="535813"/>
                </a:lnTo>
                <a:lnTo>
                  <a:pt x="2357462" y="107187"/>
                </a:lnTo>
                <a:lnTo>
                  <a:pt x="2349037" y="65472"/>
                </a:lnTo>
                <a:lnTo>
                  <a:pt x="2326062" y="31400"/>
                </a:lnTo>
                <a:lnTo>
                  <a:pt x="2291990" y="8425"/>
                </a:lnTo>
                <a:lnTo>
                  <a:pt x="22502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4287" y="214249"/>
            <a:ext cx="2357755" cy="643255"/>
          </a:xfrm>
          <a:custGeom>
            <a:avLst/>
            <a:gdLst/>
            <a:ahLst/>
            <a:cxnLst/>
            <a:rect l="l" t="t" r="r" b="b"/>
            <a:pathLst>
              <a:path w="2357755" h="643255">
                <a:moveTo>
                  <a:pt x="0" y="107187"/>
                </a:moveTo>
                <a:lnTo>
                  <a:pt x="8419" y="65472"/>
                </a:lnTo>
                <a:lnTo>
                  <a:pt x="31381" y="31400"/>
                </a:lnTo>
                <a:lnTo>
                  <a:pt x="65440" y="8425"/>
                </a:lnTo>
                <a:lnTo>
                  <a:pt x="107149" y="0"/>
                </a:lnTo>
                <a:lnTo>
                  <a:pt x="2250274" y="0"/>
                </a:lnTo>
                <a:lnTo>
                  <a:pt x="2291990" y="8425"/>
                </a:lnTo>
                <a:lnTo>
                  <a:pt x="2326062" y="31400"/>
                </a:lnTo>
                <a:lnTo>
                  <a:pt x="2349037" y="65472"/>
                </a:lnTo>
                <a:lnTo>
                  <a:pt x="2357462" y="107187"/>
                </a:lnTo>
                <a:lnTo>
                  <a:pt x="2357462" y="535813"/>
                </a:lnTo>
                <a:lnTo>
                  <a:pt x="2349037" y="577528"/>
                </a:lnTo>
                <a:lnTo>
                  <a:pt x="2326062" y="611600"/>
                </a:lnTo>
                <a:lnTo>
                  <a:pt x="2291990" y="634575"/>
                </a:lnTo>
                <a:lnTo>
                  <a:pt x="2250274" y="643001"/>
                </a:lnTo>
                <a:lnTo>
                  <a:pt x="107149" y="643001"/>
                </a:lnTo>
                <a:lnTo>
                  <a:pt x="65440" y="634575"/>
                </a:lnTo>
                <a:lnTo>
                  <a:pt x="31381" y="611600"/>
                </a:lnTo>
                <a:lnTo>
                  <a:pt x="8419" y="577528"/>
                </a:lnTo>
                <a:lnTo>
                  <a:pt x="0" y="535813"/>
                </a:lnTo>
                <a:lnTo>
                  <a:pt x="0" y="107187"/>
                </a:lnTo>
                <a:close/>
              </a:path>
            </a:pathLst>
          </a:custGeom>
          <a:ln w="25400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6155" y="277368"/>
            <a:ext cx="1854708" cy="579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43751" y="142875"/>
            <a:ext cx="2286000" cy="428625"/>
          </a:xfrm>
          <a:custGeom>
            <a:avLst/>
            <a:gdLst/>
            <a:ahLst/>
            <a:cxnLst/>
            <a:rect l="l" t="t" r="r" b="b"/>
            <a:pathLst>
              <a:path w="2286000" h="428625">
                <a:moveTo>
                  <a:pt x="2214499" y="0"/>
                </a:moveTo>
                <a:lnTo>
                  <a:pt x="71374" y="0"/>
                </a:lnTo>
                <a:lnTo>
                  <a:pt x="43559" y="5615"/>
                </a:lnTo>
                <a:lnTo>
                  <a:pt x="20875" y="20923"/>
                </a:lnTo>
                <a:lnTo>
                  <a:pt x="5597" y="43612"/>
                </a:lnTo>
                <a:lnTo>
                  <a:pt x="0" y="71374"/>
                </a:lnTo>
                <a:lnTo>
                  <a:pt x="0" y="357124"/>
                </a:lnTo>
                <a:lnTo>
                  <a:pt x="5597" y="384958"/>
                </a:lnTo>
                <a:lnTo>
                  <a:pt x="20875" y="407685"/>
                </a:lnTo>
                <a:lnTo>
                  <a:pt x="43559" y="423007"/>
                </a:lnTo>
                <a:lnTo>
                  <a:pt x="71374" y="428625"/>
                </a:lnTo>
                <a:lnTo>
                  <a:pt x="2214499" y="428625"/>
                </a:lnTo>
                <a:lnTo>
                  <a:pt x="2242333" y="423007"/>
                </a:lnTo>
                <a:lnTo>
                  <a:pt x="2265060" y="407685"/>
                </a:lnTo>
                <a:lnTo>
                  <a:pt x="2280382" y="384958"/>
                </a:lnTo>
                <a:lnTo>
                  <a:pt x="2286000" y="357124"/>
                </a:lnTo>
                <a:lnTo>
                  <a:pt x="2286000" y="71374"/>
                </a:lnTo>
                <a:lnTo>
                  <a:pt x="2280382" y="43612"/>
                </a:lnTo>
                <a:lnTo>
                  <a:pt x="2265060" y="20923"/>
                </a:lnTo>
                <a:lnTo>
                  <a:pt x="2242333" y="5615"/>
                </a:lnTo>
                <a:lnTo>
                  <a:pt x="22144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43751" y="142875"/>
            <a:ext cx="2286000" cy="428625"/>
          </a:xfrm>
          <a:custGeom>
            <a:avLst/>
            <a:gdLst/>
            <a:ahLst/>
            <a:cxnLst/>
            <a:rect l="l" t="t" r="r" b="b"/>
            <a:pathLst>
              <a:path w="2286000" h="428625">
                <a:moveTo>
                  <a:pt x="0" y="71374"/>
                </a:moveTo>
                <a:lnTo>
                  <a:pt x="5597" y="43612"/>
                </a:lnTo>
                <a:lnTo>
                  <a:pt x="20875" y="20923"/>
                </a:lnTo>
                <a:lnTo>
                  <a:pt x="43559" y="5615"/>
                </a:lnTo>
                <a:lnTo>
                  <a:pt x="71374" y="0"/>
                </a:lnTo>
                <a:lnTo>
                  <a:pt x="2214499" y="0"/>
                </a:lnTo>
                <a:lnTo>
                  <a:pt x="2242333" y="5615"/>
                </a:lnTo>
                <a:lnTo>
                  <a:pt x="2265060" y="20923"/>
                </a:lnTo>
                <a:lnTo>
                  <a:pt x="2280382" y="43612"/>
                </a:lnTo>
                <a:lnTo>
                  <a:pt x="2286000" y="71374"/>
                </a:lnTo>
                <a:lnTo>
                  <a:pt x="2286000" y="357124"/>
                </a:lnTo>
                <a:lnTo>
                  <a:pt x="2280382" y="384958"/>
                </a:lnTo>
                <a:lnTo>
                  <a:pt x="2265060" y="407685"/>
                </a:lnTo>
                <a:lnTo>
                  <a:pt x="2242333" y="423007"/>
                </a:lnTo>
                <a:lnTo>
                  <a:pt x="2214499" y="428625"/>
                </a:lnTo>
                <a:lnTo>
                  <a:pt x="71374" y="428625"/>
                </a:lnTo>
                <a:lnTo>
                  <a:pt x="43559" y="423007"/>
                </a:lnTo>
                <a:lnTo>
                  <a:pt x="20875" y="407685"/>
                </a:lnTo>
                <a:lnTo>
                  <a:pt x="5597" y="384958"/>
                </a:lnTo>
                <a:lnTo>
                  <a:pt x="0" y="357124"/>
                </a:lnTo>
                <a:lnTo>
                  <a:pt x="0" y="71374"/>
                </a:lnTo>
                <a:close/>
              </a:path>
            </a:pathLst>
          </a:custGeom>
          <a:ln w="25400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944614" y="216535"/>
            <a:ext cx="168528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Combustion in</a:t>
            </a:r>
            <a:r>
              <a:rPr sz="16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SIE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5724" y="1357325"/>
            <a:ext cx="8644001" cy="4857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287" y="214249"/>
            <a:ext cx="2357755" cy="643255"/>
          </a:xfrm>
          <a:custGeom>
            <a:avLst/>
            <a:gdLst/>
            <a:ahLst/>
            <a:cxnLst/>
            <a:rect l="l" t="t" r="r" b="b"/>
            <a:pathLst>
              <a:path w="2357755" h="643255">
                <a:moveTo>
                  <a:pt x="2250274" y="0"/>
                </a:moveTo>
                <a:lnTo>
                  <a:pt x="107149" y="0"/>
                </a:lnTo>
                <a:lnTo>
                  <a:pt x="65440" y="8425"/>
                </a:lnTo>
                <a:lnTo>
                  <a:pt x="31381" y="31400"/>
                </a:lnTo>
                <a:lnTo>
                  <a:pt x="8419" y="65472"/>
                </a:lnTo>
                <a:lnTo>
                  <a:pt x="0" y="107187"/>
                </a:lnTo>
                <a:lnTo>
                  <a:pt x="0" y="535813"/>
                </a:lnTo>
                <a:lnTo>
                  <a:pt x="8419" y="577528"/>
                </a:lnTo>
                <a:lnTo>
                  <a:pt x="31381" y="611600"/>
                </a:lnTo>
                <a:lnTo>
                  <a:pt x="65440" y="634575"/>
                </a:lnTo>
                <a:lnTo>
                  <a:pt x="107149" y="643001"/>
                </a:lnTo>
                <a:lnTo>
                  <a:pt x="2250274" y="643001"/>
                </a:lnTo>
                <a:lnTo>
                  <a:pt x="2291990" y="634575"/>
                </a:lnTo>
                <a:lnTo>
                  <a:pt x="2326062" y="611600"/>
                </a:lnTo>
                <a:lnTo>
                  <a:pt x="2349037" y="577528"/>
                </a:lnTo>
                <a:lnTo>
                  <a:pt x="2357462" y="535813"/>
                </a:lnTo>
                <a:lnTo>
                  <a:pt x="2357462" y="107187"/>
                </a:lnTo>
                <a:lnTo>
                  <a:pt x="2349037" y="65472"/>
                </a:lnTo>
                <a:lnTo>
                  <a:pt x="2326062" y="31400"/>
                </a:lnTo>
                <a:lnTo>
                  <a:pt x="2291990" y="8425"/>
                </a:lnTo>
                <a:lnTo>
                  <a:pt x="22502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4287" y="214249"/>
            <a:ext cx="2357755" cy="643255"/>
          </a:xfrm>
          <a:custGeom>
            <a:avLst/>
            <a:gdLst/>
            <a:ahLst/>
            <a:cxnLst/>
            <a:rect l="l" t="t" r="r" b="b"/>
            <a:pathLst>
              <a:path w="2357755" h="643255">
                <a:moveTo>
                  <a:pt x="0" y="107187"/>
                </a:moveTo>
                <a:lnTo>
                  <a:pt x="8419" y="65472"/>
                </a:lnTo>
                <a:lnTo>
                  <a:pt x="31381" y="31400"/>
                </a:lnTo>
                <a:lnTo>
                  <a:pt x="65440" y="8425"/>
                </a:lnTo>
                <a:lnTo>
                  <a:pt x="107149" y="0"/>
                </a:lnTo>
                <a:lnTo>
                  <a:pt x="2250274" y="0"/>
                </a:lnTo>
                <a:lnTo>
                  <a:pt x="2291990" y="8425"/>
                </a:lnTo>
                <a:lnTo>
                  <a:pt x="2326062" y="31400"/>
                </a:lnTo>
                <a:lnTo>
                  <a:pt x="2349037" y="65472"/>
                </a:lnTo>
                <a:lnTo>
                  <a:pt x="2357462" y="107187"/>
                </a:lnTo>
                <a:lnTo>
                  <a:pt x="2357462" y="535813"/>
                </a:lnTo>
                <a:lnTo>
                  <a:pt x="2349037" y="577528"/>
                </a:lnTo>
                <a:lnTo>
                  <a:pt x="2326062" y="611600"/>
                </a:lnTo>
                <a:lnTo>
                  <a:pt x="2291990" y="634575"/>
                </a:lnTo>
                <a:lnTo>
                  <a:pt x="2250274" y="643001"/>
                </a:lnTo>
                <a:lnTo>
                  <a:pt x="107149" y="643001"/>
                </a:lnTo>
                <a:lnTo>
                  <a:pt x="65440" y="634575"/>
                </a:lnTo>
                <a:lnTo>
                  <a:pt x="31381" y="611600"/>
                </a:lnTo>
                <a:lnTo>
                  <a:pt x="8419" y="577528"/>
                </a:lnTo>
                <a:lnTo>
                  <a:pt x="0" y="535813"/>
                </a:lnTo>
                <a:lnTo>
                  <a:pt x="0" y="107187"/>
                </a:lnTo>
                <a:close/>
              </a:path>
            </a:pathLst>
          </a:custGeom>
          <a:ln w="25400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6155" y="277368"/>
            <a:ext cx="1854708" cy="579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43751" y="142875"/>
            <a:ext cx="2286000" cy="428625"/>
          </a:xfrm>
          <a:custGeom>
            <a:avLst/>
            <a:gdLst/>
            <a:ahLst/>
            <a:cxnLst/>
            <a:rect l="l" t="t" r="r" b="b"/>
            <a:pathLst>
              <a:path w="2286000" h="428625">
                <a:moveTo>
                  <a:pt x="2214499" y="0"/>
                </a:moveTo>
                <a:lnTo>
                  <a:pt x="71374" y="0"/>
                </a:lnTo>
                <a:lnTo>
                  <a:pt x="43559" y="5615"/>
                </a:lnTo>
                <a:lnTo>
                  <a:pt x="20875" y="20923"/>
                </a:lnTo>
                <a:lnTo>
                  <a:pt x="5597" y="43612"/>
                </a:lnTo>
                <a:lnTo>
                  <a:pt x="0" y="71374"/>
                </a:lnTo>
                <a:lnTo>
                  <a:pt x="0" y="357124"/>
                </a:lnTo>
                <a:lnTo>
                  <a:pt x="5597" y="384958"/>
                </a:lnTo>
                <a:lnTo>
                  <a:pt x="20875" y="407685"/>
                </a:lnTo>
                <a:lnTo>
                  <a:pt x="43559" y="423007"/>
                </a:lnTo>
                <a:lnTo>
                  <a:pt x="71374" y="428625"/>
                </a:lnTo>
                <a:lnTo>
                  <a:pt x="2214499" y="428625"/>
                </a:lnTo>
                <a:lnTo>
                  <a:pt x="2242333" y="423007"/>
                </a:lnTo>
                <a:lnTo>
                  <a:pt x="2265060" y="407685"/>
                </a:lnTo>
                <a:lnTo>
                  <a:pt x="2280382" y="384958"/>
                </a:lnTo>
                <a:lnTo>
                  <a:pt x="2286000" y="357124"/>
                </a:lnTo>
                <a:lnTo>
                  <a:pt x="2286000" y="71374"/>
                </a:lnTo>
                <a:lnTo>
                  <a:pt x="2280382" y="43612"/>
                </a:lnTo>
                <a:lnTo>
                  <a:pt x="2265060" y="20923"/>
                </a:lnTo>
                <a:lnTo>
                  <a:pt x="2242333" y="5615"/>
                </a:lnTo>
                <a:lnTo>
                  <a:pt x="22144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43751" y="142875"/>
            <a:ext cx="2286000" cy="428625"/>
          </a:xfrm>
          <a:custGeom>
            <a:avLst/>
            <a:gdLst/>
            <a:ahLst/>
            <a:cxnLst/>
            <a:rect l="l" t="t" r="r" b="b"/>
            <a:pathLst>
              <a:path w="2286000" h="428625">
                <a:moveTo>
                  <a:pt x="0" y="71374"/>
                </a:moveTo>
                <a:lnTo>
                  <a:pt x="5597" y="43612"/>
                </a:lnTo>
                <a:lnTo>
                  <a:pt x="20875" y="20923"/>
                </a:lnTo>
                <a:lnTo>
                  <a:pt x="43559" y="5615"/>
                </a:lnTo>
                <a:lnTo>
                  <a:pt x="71374" y="0"/>
                </a:lnTo>
                <a:lnTo>
                  <a:pt x="2214499" y="0"/>
                </a:lnTo>
                <a:lnTo>
                  <a:pt x="2242333" y="5615"/>
                </a:lnTo>
                <a:lnTo>
                  <a:pt x="2265060" y="20923"/>
                </a:lnTo>
                <a:lnTo>
                  <a:pt x="2280382" y="43612"/>
                </a:lnTo>
                <a:lnTo>
                  <a:pt x="2286000" y="71374"/>
                </a:lnTo>
                <a:lnTo>
                  <a:pt x="2286000" y="357124"/>
                </a:lnTo>
                <a:lnTo>
                  <a:pt x="2280382" y="384958"/>
                </a:lnTo>
                <a:lnTo>
                  <a:pt x="2265060" y="407685"/>
                </a:lnTo>
                <a:lnTo>
                  <a:pt x="2242333" y="423007"/>
                </a:lnTo>
                <a:lnTo>
                  <a:pt x="2214499" y="428625"/>
                </a:lnTo>
                <a:lnTo>
                  <a:pt x="71374" y="428625"/>
                </a:lnTo>
                <a:lnTo>
                  <a:pt x="43559" y="423007"/>
                </a:lnTo>
                <a:lnTo>
                  <a:pt x="20875" y="407685"/>
                </a:lnTo>
                <a:lnTo>
                  <a:pt x="5597" y="384958"/>
                </a:lnTo>
                <a:lnTo>
                  <a:pt x="0" y="357124"/>
                </a:lnTo>
                <a:lnTo>
                  <a:pt x="0" y="71374"/>
                </a:lnTo>
                <a:close/>
              </a:path>
            </a:pathLst>
          </a:custGeom>
          <a:ln w="25400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944614" y="216535"/>
            <a:ext cx="168528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Combustion in</a:t>
            </a:r>
            <a:r>
              <a:rPr sz="16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SIE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66750" y="907160"/>
            <a:ext cx="19850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none" dirty="0"/>
              <a:t>7. </a:t>
            </a:r>
            <a:r>
              <a:rPr sz="2400" u="none" spc="-5" dirty="0"/>
              <a:t>Spark</a:t>
            </a:r>
            <a:r>
              <a:rPr sz="2400" u="none" spc="-60" dirty="0"/>
              <a:t> </a:t>
            </a:r>
            <a:r>
              <a:rPr sz="2400" u="none" dirty="0"/>
              <a:t>time:-</a:t>
            </a:r>
            <a:endParaRPr sz="2400"/>
          </a:p>
        </p:txBody>
      </p:sp>
      <p:sp>
        <p:nvSpPr>
          <p:cNvPr id="9" name="object 9"/>
          <p:cNvSpPr txBox="1"/>
          <p:nvPr/>
        </p:nvSpPr>
        <p:spPr>
          <a:xfrm>
            <a:off x="466750" y="1688973"/>
            <a:ext cx="8603615" cy="44274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buSzPct val="120000"/>
              <a:buFont typeface="Wingdings"/>
              <a:buChar char=""/>
              <a:tabLst>
                <a:tab pos="332105" algn="l"/>
              </a:tabLst>
            </a:pPr>
            <a:r>
              <a:rPr lang="en-US"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b="1" smtClean="0">
                <a:solidFill>
                  <a:srgbClr val="FFFFFF"/>
                </a:solidFill>
                <a:latin typeface="Times New Roman"/>
                <a:cs typeface="Times New Roman"/>
              </a:rPr>
              <a:t>he</a:t>
            </a:r>
            <a:r>
              <a:rPr sz="2000" b="1" spc="415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spark</a:t>
            </a:r>
            <a:r>
              <a:rPr sz="2000" b="1" spc="4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>
                <a:solidFill>
                  <a:srgbClr val="FFFFFF"/>
                </a:solidFill>
                <a:latin typeface="Times New Roman"/>
                <a:cs typeface="Times New Roman"/>
              </a:rPr>
              <a:t>time</a:t>
            </a:r>
            <a:r>
              <a:rPr sz="2000" b="1" spc="4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mtClean="0">
                <a:solidFill>
                  <a:srgbClr val="FFFFFF"/>
                </a:solidFill>
                <a:latin typeface="Times New Roman"/>
                <a:cs typeface="Times New Roman"/>
              </a:rPr>
              <a:t>adjust</a:t>
            </a:r>
            <a:r>
              <a:rPr lang="en-US" sz="20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has</a:t>
            </a:r>
            <a:r>
              <a:rPr sz="2000" b="1" spc="415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direct</a:t>
            </a:r>
            <a:r>
              <a:rPr sz="2000" b="1" spc="4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effect</a:t>
            </a:r>
            <a:r>
              <a:rPr sz="2000" b="1" spc="4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2000" b="1" spc="4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flame</a:t>
            </a:r>
            <a:r>
              <a:rPr sz="2000" b="1" spc="4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speed</a:t>
            </a:r>
            <a:r>
              <a:rPr sz="2000" b="1" spc="4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000" b="1" spc="4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sz="2000" b="1" spc="4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should</a:t>
            </a:r>
            <a:r>
              <a:rPr sz="2000" b="1" spc="4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before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TDC (due 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the ignition lag) to obtain maximum </a:t>
            </a:r>
            <a:r>
              <a:rPr sz="20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power.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buSzPct val="95000"/>
              <a:buFont typeface="Wingdings"/>
              <a:buChar char=""/>
              <a:tabLst>
                <a:tab pos="215900" algn="l"/>
              </a:tabLst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The optimum angle of advance allows combustion to cease just after TDC, so  that maximum possible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pressure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is built at a point just at the beginning of  expansion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stroke.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This is shown 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as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the normal curve, indicating smooth engine  running.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"/>
            </a:pPr>
            <a:endParaRPr sz="250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278765" algn="l"/>
              </a:tabLst>
            </a:pPr>
            <a:r>
              <a:rPr sz="2000" b="1" u="heavy" dirty="0">
                <a:solidFill>
                  <a:srgbClr val="FFC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Spark </a:t>
            </a:r>
            <a:r>
              <a:rPr sz="2000" b="1" u="heavy" spc="-5" dirty="0">
                <a:solidFill>
                  <a:srgbClr val="FFC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advance</a:t>
            </a:r>
            <a:r>
              <a:rPr sz="20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lead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increase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000" b="1" dirty="0">
                <a:solidFill>
                  <a:srgbClr val="FFC000"/>
                </a:solidFill>
                <a:latin typeface="Times New Roman"/>
                <a:cs typeface="Times New Roman"/>
              </a:rPr>
              <a:t>peak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pressure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temperature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it 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make good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combustion. So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that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Spark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Advance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--------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lead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to High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flame  speed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har char=""/>
            </a:pPr>
            <a:endParaRPr sz="2050">
              <a:latin typeface="Times New Roman"/>
              <a:cs typeface="Times New Roman"/>
            </a:endParaRPr>
          </a:p>
          <a:p>
            <a:pPr marL="278130" indent="-265430" algn="just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278765" algn="l"/>
              </a:tabLst>
            </a:pPr>
            <a:r>
              <a:rPr sz="2000" b="1" u="heavy" dirty="0">
                <a:solidFill>
                  <a:srgbClr val="FFC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Spark</a:t>
            </a:r>
            <a:r>
              <a:rPr sz="2000" b="1" u="heavy" spc="350" dirty="0">
                <a:solidFill>
                  <a:srgbClr val="FFC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10" dirty="0">
                <a:solidFill>
                  <a:srgbClr val="FFC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retard</a:t>
            </a:r>
            <a:r>
              <a:rPr sz="20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r>
              <a:rPr sz="2000" b="1" spc="3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lead</a:t>
            </a:r>
            <a:r>
              <a:rPr sz="2000" b="1" spc="3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000" b="1" spc="3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decrease</a:t>
            </a:r>
            <a:r>
              <a:rPr sz="2000" b="1" spc="3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000" b="1" spc="3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C000"/>
                </a:solidFill>
                <a:latin typeface="Times New Roman"/>
                <a:cs typeface="Times New Roman"/>
              </a:rPr>
              <a:t>peak</a:t>
            </a:r>
            <a:r>
              <a:rPr sz="2000" b="1" spc="3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pressure</a:t>
            </a:r>
            <a:r>
              <a:rPr sz="2000" b="1" spc="3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000" b="1" spc="3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temperature</a:t>
            </a:r>
            <a:r>
              <a:rPr sz="2000" b="1" spc="3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000" b="1" spc="3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endParaRPr sz="20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make bad combustion. So that 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Spark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Retard -------- lead to Low flame</a:t>
            </a:r>
            <a:r>
              <a:rPr sz="2000" b="1" spc="-2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speed.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287" y="214249"/>
            <a:ext cx="2357755" cy="643255"/>
          </a:xfrm>
          <a:custGeom>
            <a:avLst/>
            <a:gdLst/>
            <a:ahLst/>
            <a:cxnLst/>
            <a:rect l="l" t="t" r="r" b="b"/>
            <a:pathLst>
              <a:path w="2357755" h="643255">
                <a:moveTo>
                  <a:pt x="2250274" y="0"/>
                </a:moveTo>
                <a:lnTo>
                  <a:pt x="107149" y="0"/>
                </a:lnTo>
                <a:lnTo>
                  <a:pt x="65440" y="8425"/>
                </a:lnTo>
                <a:lnTo>
                  <a:pt x="31381" y="31400"/>
                </a:lnTo>
                <a:lnTo>
                  <a:pt x="8419" y="65472"/>
                </a:lnTo>
                <a:lnTo>
                  <a:pt x="0" y="107187"/>
                </a:lnTo>
                <a:lnTo>
                  <a:pt x="0" y="535813"/>
                </a:lnTo>
                <a:lnTo>
                  <a:pt x="8419" y="577528"/>
                </a:lnTo>
                <a:lnTo>
                  <a:pt x="31381" y="611600"/>
                </a:lnTo>
                <a:lnTo>
                  <a:pt x="65440" y="634575"/>
                </a:lnTo>
                <a:lnTo>
                  <a:pt x="107149" y="643001"/>
                </a:lnTo>
                <a:lnTo>
                  <a:pt x="2250274" y="643001"/>
                </a:lnTo>
                <a:lnTo>
                  <a:pt x="2291990" y="634575"/>
                </a:lnTo>
                <a:lnTo>
                  <a:pt x="2326062" y="611600"/>
                </a:lnTo>
                <a:lnTo>
                  <a:pt x="2349037" y="577528"/>
                </a:lnTo>
                <a:lnTo>
                  <a:pt x="2357462" y="535813"/>
                </a:lnTo>
                <a:lnTo>
                  <a:pt x="2357462" y="107187"/>
                </a:lnTo>
                <a:lnTo>
                  <a:pt x="2349037" y="65472"/>
                </a:lnTo>
                <a:lnTo>
                  <a:pt x="2326062" y="31400"/>
                </a:lnTo>
                <a:lnTo>
                  <a:pt x="2291990" y="8425"/>
                </a:lnTo>
                <a:lnTo>
                  <a:pt x="22502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4287" y="214249"/>
            <a:ext cx="2357755" cy="643255"/>
          </a:xfrm>
          <a:custGeom>
            <a:avLst/>
            <a:gdLst/>
            <a:ahLst/>
            <a:cxnLst/>
            <a:rect l="l" t="t" r="r" b="b"/>
            <a:pathLst>
              <a:path w="2357755" h="643255">
                <a:moveTo>
                  <a:pt x="0" y="107187"/>
                </a:moveTo>
                <a:lnTo>
                  <a:pt x="8419" y="65472"/>
                </a:lnTo>
                <a:lnTo>
                  <a:pt x="31381" y="31400"/>
                </a:lnTo>
                <a:lnTo>
                  <a:pt x="65440" y="8425"/>
                </a:lnTo>
                <a:lnTo>
                  <a:pt x="107149" y="0"/>
                </a:lnTo>
                <a:lnTo>
                  <a:pt x="2250274" y="0"/>
                </a:lnTo>
                <a:lnTo>
                  <a:pt x="2291990" y="8425"/>
                </a:lnTo>
                <a:lnTo>
                  <a:pt x="2326062" y="31400"/>
                </a:lnTo>
                <a:lnTo>
                  <a:pt x="2349037" y="65472"/>
                </a:lnTo>
                <a:lnTo>
                  <a:pt x="2357462" y="107187"/>
                </a:lnTo>
                <a:lnTo>
                  <a:pt x="2357462" y="535813"/>
                </a:lnTo>
                <a:lnTo>
                  <a:pt x="2349037" y="577528"/>
                </a:lnTo>
                <a:lnTo>
                  <a:pt x="2326062" y="611600"/>
                </a:lnTo>
                <a:lnTo>
                  <a:pt x="2291990" y="634575"/>
                </a:lnTo>
                <a:lnTo>
                  <a:pt x="2250274" y="643001"/>
                </a:lnTo>
                <a:lnTo>
                  <a:pt x="107149" y="643001"/>
                </a:lnTo>
                <a:lnTo>
                  <a:pt x="65440" y="634575"/>
                </a:lnTo>
                <a:lnTo>
                  <a:pt x="31381" y="611600"/>
                </a:lnTo>
                <a:lnTo>
                  <a:pt x="8419" y="577528"/>
                </a:lnTo>
                <a:lnTo>
                  <a:pt x="0" y="535813"/>
                </a:lnTo>
                <a:lnTo>
                  <a:pt x="0" y="107187"/>
                </a:lnTo>
                <a:close/>
              </a:path>
            </a:pathLst>
          </a:custGeom>
          <a:ln w="25400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6155" y="277368"/>
            <a:ext cx="1854708" cy="579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43751" y="142875"/>
            <a:ext cx="2286000" cy="428625"/>
          </a:xfrm>
          <a:custGeom>
            <a:avLst/>
            <a:gdLst/>
            <a:ahLst/>
            <a:cxnLst/>
            <a:rect l="l" t="t" r="r" b="b"/>
            <a:pathLst>
              <a:path w="2286000" h="428625">
                <a:moveTo>
                  <a:pt x="2214499" y="0"/>
                </a:moveTo>
                <a:lnTo>
                  <a:pt x="71374" y="0"/>
                </a:lnTo>
                <a:lnTo>
                  <a:pt x="43559" y="5615"/>
                </a:lnTo>
                <a:lnTo>
                  <a:pt x="20875" y="20923"/>
                </a:lnTo>
                <a:lnTo>
                  <a:pt x="5597" y="43612"/>
                </a:lnTo>
                <a:lnTo>
                  <a:pt x="0" y="71374"/>
                </a:lnTo>
                <a:lnTo>
                  <a:pt x="0" y="357124"/>
                </a:lnTo>
                <a:lnTo>
                  <a:pt x="5597" y="384958"/>
                </a:lnTo>
                <a:lnTo>
                  <a:pt x="20875" y="407685"/>
                </a:lnTo>
                <a:lnTo>
                  <a:pt x="43559" y="423007"/>
                </a:lnTo>
                <a:lnTo>
                  <a:pt x="71374" y="428625"/>
                </a:lnTo>
                <a:lnTo>
                  <a:pt x="2214499" y="428625"/>
                </a:lnTo>
                <a:lnTo>
                  <a:pt x="2242333" y="423007"/>
                </a:lnTo>
                <a:lnTo>
                  <a:pt x="2265060" y="407685"/>
                </a:lnTo>
                <a:lnTo>
                  <a:pt x="2280382" y="384958"/>
                </a:lnTo>
                <a:lnTo>
                  <a:pt x="2286000" y="357124"/>
                </a:lnTo>
                <a:lnTo>
                  <a:pt x="2286000" y="71374"/>
                </a:lnTo>
                <a:lnTo>
                  <a:pt x="2280382" y="43612"/>
                </a:lnTo>
                <a:lnTo>
                  <a:pt x="2265060" y="20923"/>
                </a:lnTo>
                <a:lnTo>
                  <a:pt x="2242333" y="5615"/>
                </a:lnTo>
                <a:lnTo>
                  <a:pt x="22144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43751" y="142875"/>
            <a:ext cx="2286000" cy="428625"/>
          </a:xfrm>
          <a:custGeom>
            <a:avLst/>
            <a:gdLst/>
            <a:ahLst/>
            <a:cxnLst/>
            <a:rect l="l" t="t" r="r" b="b"/>
            <a:pathLst>
              <a:path w="2286000" h="428625">
                <a:moveTo>
                  <a:pt x="0" y="71374"/>
                </a:moveTo>
                <a:lnTo>
                  <a:pt x="5597" y="43612"/>
                </a:lnTo>
                <a:lnTo>
                  <a:pt x="20875" y="20923"/>
                </a:lnTo>
                <a:lnTo>
                  <a:pt x="43559" y="5615"/>
                </a:lnTo>
                <a:lnTo>
                  <a:pt x="71374" y="0"/>
                </a:lnTo>
                <a:lnTo>
                  <a:pt x="2214499" y="0"/>
                </a:lnTo>
                <a:lnTo>
                  <a:pt x="2242333" y="5615"/>
                </a:lnTo>
                <a:lnTo>
                  <a:pt x="2265060" y="20923"/>
                </a:lnTo>
                <a:lnTo>
                  <a:pt x="2280382" y="43612"/>
                </a:lnTo>
                <a:lnTo>
                  <a:pt x="2286000" y="71374"/>
                </a:lnTo>
                <a:lnTo>
                  <a:pt x="2286000" y="357124"/>
                </a:lnTo>
                <a:lnTo>
                  <a:pt x="2280382" y="384958"/>
                </a:lnTo>
                <a:lnTo>
                  <a:pt x="2265060" y="407685"/>
                </a:lnTo>
                <a:lnTo>
                  <a:pt x="2242333" y="423007"/>
                </a:lnTo>
                <a:lnTo>
                  <a:pt x="2214499" y="428625"/>
                </a:lnTo>
                <a:lnTo>
                  <a:pt x="71374" y="428625"/>
                </a:lnTo>
                <a:lnTo>
                  <a:pt x="43559" y="423007"/>
                </a:lnTo>
                <a:lnTo>
                  <a:pt x="20875" y="407685"/>
                </a:lnTo>
                <a:lnTo>
                  <a:pt x="5597" y="384958"/>
                </a:lnTo>
                <a:lnTo>
                  <a:pt x="0" y="357124"/>
                </a:lnTo>
                <a:lnTo>
                  <a:pt x="0" y="71374"/>
                </a:lnTo>
                <a:close/>
              </a:path>
            </a:pathLst>
          </a:custGeom>
          <a:ln w="25400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944614" y="216535"/>
            <a:ext cx="168528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Combustion in</a:t>
            </a:r>
            <a:r>
              <a:rPr sz="16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SIE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86376" y="1642998"/>
            <a:ext cx="4143375" cy="39291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8599" y="1642998"/>
            <a:ext cx="4286250" cy="39291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19200" y="990600"/>
            <a:ext cx="685800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453188"/>
          </a:xfrm>
          <a:noFill/>
        </p:spPr>
      </p:pic>
      <p:sp>
        <p:nvSpPr>
          <p:cNvPr id="3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BD2491E-290D-46B5-98E0-D6F22B5A708F}" type="datetime3">
              <a:rPr lang="en-IN" smtClean="0"/>
              <a:pPr>
                <a:defRPr/>
              </a:pPr>
              <a:t>19 February 2019</a:t>
            </a:fld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4267200" y="55626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 Pinging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524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524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308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1295400" y="2286000"/>
            <a:ext cx="5199889" cy="40751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2"/>
          <p:cNvSpPr txBox="1">
            <a:spLocks/>
          </p:cNvSpPr>
          <p:nvPr/>
        </p:nvSpPr>
        <p:spPr>
          <a:xfrm>
            <a:off x="609600" y="457200"/>
            <a:ext cx="7824470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9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PHENOMENON OF KNOCKING IN </a:t>
            </a:r>
            <a:r>
              <a:rPr kumimoji="0" lang="en-IN" sz="2900" b="0" i="0" u="none" strike="noStrike" kern="0" cap="none" spc="-5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</a:t>
            </a:r>
            <a:r>
              <a:rPr kumimoji="0" lang="en-IN" sz="2900" b="0" i="0" u="none" strike="noStrike" kern="0" cap="none" spc="-10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IN" sz="29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ENGINE</a:t>
            </a:r>
            <a:endParaRPr kumimoji="0" lang="en-IN" sz="29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/>
          <p:nvPr/>
        </p:nvSpPr>
        <p:spPr>
          <a:xfrm>
            <a:off x="921511" y="1570865"/>
            <a:ext cx="6926580" cy="41484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7625" marR="5080" indent="-35560" algn="just">
              <a:lnSpc>
                <a:spcPct val="130000"/>
              </a:lnSpc>
              <a:spcBef>
                <a:spcPts val="105"/>
              </a:spcBef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 mixture 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fuel and air can react  spontaneously and produce heat by chemical  reaction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the absence of flame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initiate the  combustion or self-ignition. This type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self-  ignition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the absence of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flame 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known 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26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Auto-Ignition. 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temperature at which the  self-ignition takes place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known as self-  igniting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temperature.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2"/>
          <p:cNvSpPr txBox="1">
            <a:spLocks/>
          </p:cNvSpPr>
          <p:nvPr/>
        </p:nvSpPr>
        <p:spPr>
          <a:xfrm>
            <a:off x="490219" y="467994"/>
            <a:ext cx="4555490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200" b="0" i="0" u="none" strike="noStrike" kern="0" cap="none" spc="-2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AUTO</a:t>
            </a:r>
            <a:r>
              <a:rPr kumimoji="0" lang="en-IN" sz="2200" b="0" i="0" u="none" strike="noStrike" kern="0" cap="none" spc="-7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IN" sz="2200" b="0" i="0" u="none" strike="noStrike" kern="0" cap="none" spc="-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IGINITION</a:t>
            </a:r>
            <a:endParaRPr kumimoji="0" lang="en-IN" sz="2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42844" y="807719"/>
            <a:ext cx="3203448" cy="6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16072" y="930021"/>
            <a:ext cx="28041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105" dirty="0">
                <a:solidFill>
                  <a:srgbClr val="0D0D0D"/>
                </a:solidFill>
              </a:rPr>
              <a:t>Combustion </a:t>
            </a:r>
            <a:r>
              <a:rPr u="none" spc="120" dirty="0">
                <a:solidFill>
                  <a:srgbClr val="0D0D0D"/>
                </a:solidFill>
              </a:rPr>
              <a:t>in</a:t>
            </a:r>
            <a:r>
              <a:rPr u="none" spc="-229" dirty="0">
                <a:solidFill>
                  <a:srgbClr val="0D0D0D"/>
                </a:solidFill>
              </a:rPr>
              <a:t> </a:t>
            </a:r>
            <a:r>
              <a:rPr u="none" spc="-30" dirty="0">
                <a:solidFill>
                  <a:srgbClr val="0D0D0D"/>
                </a:solidFill>
              </a:rPr>
              <a:t>SI </a:t>
            </a:r>
            <a:r>
              <a:rPr u="none" spc="85" dirty="0">
                <a:solidFill>
                  <a:srgbClr val="0D0D0D"/>
                </a:solidFill>
              </a:rPr>
              <a:t>Engines</a:t>
            </a:r>
          </a:p>
        </p:txBody>
      </p:sp>
      <p:sp>
        <p:nvSpPr>
          <p:cNvPr id="4" name="object 4"/>
          <p:cNvSpPr/>
          <p:nvPr/>
        </p:nvSpPr>
        <p:spPr>
          <a:xfrm>
            <a:off x="4549140" y="1341119"/>
            <a:ext cx="156972" cy="3931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27626" y="1362075"/>
            <a:ext cx="0" cy="274955"/>
          </a:xfrm>
          <a:custGeom>
            <a:avLst/>
            <a:gdLst/>
            <a:ahLst/>
            <a:cxnLst/>
            <a:rect l="l" t="t" r="r" b="b"/>
            <a:pathLst>
              <a:path h="274955">
                <a:moveTo>
                  <a:pt x="0" y="0"/>
                </a:moveTo>
                <a:lnTo>
                  <a:pt x="0" y="274700"/>
                </a:lnTo>
              </a:path>
            </a:pathLst>
          </a:custGeom>
          <a:ln w="3810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9620" y="1626107"/>
            <a:ext cx="2862072" cy="1569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38675" y="1666875"/>
            <a:ext cx="2743200" cy="0"/>
          </a:xfrm>
          <a:custGeom>
            <a:avLst/>
            <a:gdLst/>
            <a:ahLst/>
            <a:cxnLst/>
            <a:rect l="l" t="t" r="r" b="b"/>
            <a:pathLst>
              <a:path w="2743200">
                <a:moveTo>
                  <a:pt x="0" y="0"/>
                </a:moveTo>
                <a:lnTo>
                  <a:pt x="2743200" y="0"/>
                </a:lnTo>
              </a:path>
            </a:pathLst>
          </a:custGeom>
          <a:ln w="3810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39028" y="2450592"/>
            <a:ext cx="2865120" cy="630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258814" y="2591816"/>
            <a:ext cx="22269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65" dirty="0">
                <a:solidFill>
                  <a:srgbClr val="FF0000"/>
                </a:solidFill>
                <a:latin typeface="Times New Roman"/>
                <a:cs typeface="Times New Roman"/>
              </a:rPr>
              <a:t>Abnormal</a:t>
            </a:r>
            <a:r>
              <a:rPr sz="16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95" dirty="0">
                <a:solidFill>
                  <a:srgbClr val="FF0000"/>
                </a:solidFill>
                <a:latin typeface="Times New Roman"/>
                <a:cs typeface="Times New Roman"/>
              </a:rPr>
              <a:t>Combustion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309615" y="3282696"/>
            <a:ext cx="1684019" cy="6294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81555" y="1630679"/>
            <a:ext cx="2862072" cy="1569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40357" y="1670685"/>
            <a:ext cx="2743200" cy="0"/>
          </a:xfrm>
          <a:custGeom>
            <a:avLst/>
            <a:gdLst/>
            <a:ahLst/>
            <a:cxnLst/>
            <a:rect l="l" t="t" r="r" b="b"/>
            <a:pathLst>
              <a:path w="2743200">
                <a:moveTo>
                  <a:pt x="274320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8431" y="2503932"/>
            <a:ext cx="2894075" cy="6294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62075" y="2644267"/>
            <a:ext cx="19862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75" dirty="0">
                <a:solidFill>
                  <a:srgbClr val="005F2B"/>
                </a:solidFill>
                <a:latin typeface="Times New Roman"/>
                <a:cs typeface="Times New Roman"/>
              </a:rPr>
              <a:t>Normal</a:t>
            </a:r>
            <a:r>
              <a:rPr sz="1600" b="1" spc="-65" dirty="0">
                <a:solidFill>
                  <a:srgbClr val="005F2B"/>
                </a:solidFill>
                <a:latin typeface="Times New Roman"/>
                <a:cs typeface="Times New Roman"/>
              </a:rPr>
              <a:t> </a:t>
            </a:r>
            <a:r>
              <a:rPr sz="1600" b="1" spc="95" dirty="0">
                <a:solidFill>
                  <a:srgbClr val="005F2B"/>
                </a:solidFill>
                <a:latin typeface="Times New Roman"/>
                <a:cs typeface="Times New Roman"/>
              </a:rPr>
              <a:t>Combustion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760220" y="1676400"/>
            <a:ext cx="156971" cy="9418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38832" y="1697608"/>
            <a:ext cx="0" cy="822325"/>
          </a:xfrm>
          <a:custGeom>
            <a:avLst/>
            <a:gdLst/>
            <a:ahLst/>
            <a:cxnLst/>
            <a:rect l="l" t="t" r="r" b="b"/>
            <a:pathLst>
              <a:path h="822325">
                <a:moveTo>
                  <a:pt x="0" y="0"/>
                </a:moveTo>
                <a:lnTo>
                  <a:pt x="0" y="822325"/>
                </a:lnTo>
              </a:path>
            </a:pathLst>
          </a:custGeom>
          <a:ln w="3810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44156" y="3564635"/>
            <a:ext cx="156972" cy="7284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23150" y="3586098"/>
            <a:ext cx="0" cy="609600"/>
          </a:xfrm>
          <a:custGeom>
            <a:avLst/>
            <a:gdLst/>
            <a:ahLst/>
            <a:cxnLst/>
            <a:rect l="l" t="t" r="r" b="b"/>
            <a:pathLst>
              <a:path h="609600">
                <a:moveTo>
                  <a:pt x="0" y="0"/>
                </a:moveTo>
                <a:lnTo>
                  <a:pt x="0" y="609600"/>
                </a:lnTo>
              </a:path>
            </a:pathLst>
          </a:custGeom>
          <a:ln w="3810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09615" y="3979164"/>
            <a:ext cx="1684019" cy="6309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604128" y="3438525"/>
            <a:ext cx="1096645" cy="937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40" dirty="0">
                <a:solidFill>
                  <a:srgbClr val="7E7E7E"/>
                </a:solidFill>
                <a:latin typeface="Times New Roman"/>
                <a:cs typeface="Times New Roman"/>
              </a:rPr>
              <a:t>Pre-</a:t>
            </a:r>
            <a:r>
              <a:rPr sz="1400" b="1" spc="-85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1400" b="1" spc="95" dirty="0">
                <a:solidFill>
                  <a:srgbClr val="7E7E7E"/>
                </a:solidFill>
                <a:latin typeface="Times New Roman"/>
                <a:cs typeface="Times New Roman"/>
              </a:rPr>
              <a:t>ignition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00">
              <a:latin typeface="Times New Roman"/>
              <a:cs typeface="Times New Roman"/>
            </a:endParaRPr>
          </a:p>
          <a:p>
            <a:pPr marL="62865">
              <a:lnSpc>
                <a:spcPct val="100000"/>
              </a:lnSpc>
            </a:pPr>
            <a:r>
              <a:rPr sz="1400" b="1" spc="100" dirty="0">
                <a:solidFill>
                  <a:srgbClr val="7E7E7E"/>
                </a:solidFill>
                <a:latin typeface="Times New Roman"/>
                <a:cs typeface="Times New Roman"/>
              </a:rPr>
              <a:t>Detonation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897623" y="4198620"/>
            <a:ext cx="576072" cy="1569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56425" y="4238625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45720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72528" y="1659635"/>
            <a:ext cx="156972" cy="89763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51776" y="1681226"/>
            <a:ext cx="0" cy="777875"/>
          </a:xfrm>
          <a:custGeom>
            <a:avLst/>
            <a:gdLst/>
            <a:ahLst/>
            <a:cxnLst/>
            <a:rect l="l" t="t" r="r" b="b"/>
            <a:pathLst>
              <a:path h="777875">
                <a:moveTo>
                  <a:pt x="0" y="0"/>
                </a:moveTo>
                <a:lnTo>
                  <a:pt x="0" y="777875"/>
                </a:lnTo>
              </a:path>
            </a:pathLst>
          </a:custGeom>
          <a:ln w="3810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28916" y="2983992"/>
            <a:ext cx="156972" cy="66598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407275" y="3005201"/>
            <a:ext cx="0" cy="548005"/>
          </a:xfrm>
          <a:custGeom>
            <a:avLst/>
            <a:gdLst/>
            <a:ahLst/>
            <a:cxnLst/>
            <a:rect l="l" t="t" r="r" b="b"/>
            <a:pathLst>
              <a:path h="548004">
                <a:moveTo>
                  <a:pt x="0" y="0"/>
                </a:moveTo>
                <a:lnTo>
                  <a:pt x="0" y="547624"/>
                </a:lnTo>
              </a:path>
            </a:pathLst>
          </a:custGeom>
          <a:ln w="3810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870192" y="3512820"/>
            <a:ext cx="576072" cy="15697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929501" y="3552825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45720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643751" y="142875"/>
            <a:ext cx="2286000" cy="571500"/>
          </a:xfrm>
          <a:custGeom>
            <a:avLst/>
            <a:gdLst/>
            <a:ahLst/>
            <a:cxnLst/>
            <a:rect l="l" t="t" r="r" b="b"/>
            <a:pathLst>
              <a:path w="2286000" h="571500">
                <a:moveTo>
                  <a:pt x="2190750" y="0"/>
                </a:moveTo>
                <a:lnTo>
                  <a:pt x="95250" y="0"/>
                </a:lnTo>
                <a:lnTo>
                  <a:pt x="58132" y="7489"/>
                </a:lnTo>
                <a:lnTo>
                  <a:pt x="27860" y="27908"/>
                </a:lnTo>
                <a:lnTo>
                  <a:pt x="7471" y="58185"/>
                </a:lnTo>
                <a:lnTo>
                  <a:pt x="0" y="95250"/>
                </a:lnTo>
                <a:lnTo>
                  <a:pt x="0" y="476250"/>
                </a:lnTo>
                <a:lnTo>
                  <a:pt x="7471" y="513314"/>
                </a:lnTo>
                <a:lnTo>
                  <a:pt x="27860" y="543591"/>
                </a:lnTo>
                <a:lnTo>
                  <a:pt x="58132" y="564010"/>
                </a:lnTo>
                <a:lnTo>
                  <a:pt x="95250" y="571500"/>
                </a:lnTo>
                <a:lnTo>
                  <a:pt x="2190750" y="571500"/>
                </a:lnTo>
                <a:lnTo>
                  <a:pt x="2227814" y="564010"/>
                </a:lnTo>
                <a:lnTo>
                  <a:pt x="2258091" y="543591"/>
                </a:lnTo>
                <a:lnTo>
                  <a:pt x="2278510" y="513314"/>
                </a:lnTo>
                <a:lnTo>
                  <a:pt x="2286000" y="476250"/>
                </a:lnTo>
                <a:lnTo>
                  <a:pt x="2286000" y="95250"/>
                </a:lnTo>
                <a:lnTo>
                  <a:pt x="2278510" y="58185"/>
                </a:lnTo>
                <a:lnTo>
                  <a:pt x="2258091" y="27908"/>
                </a:lnTo>
                <a:lnTo>
                  <a:pt x="2227814" y="7489"/>
                </a:lnTo>
                <a:lnTo>
                  <a:pt x="21907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643751" y="142875"/>
            <a:ext cx="2286000" cy="571500"/>
          </a:xfrm>
          <a:custGeom>
            <a:avLst/>
            <a:gdLst/>
            <a:ahLst/>
            <a:cxnLst/>
            <a:rect l="l" t="t" r="r" b="b"/>
            <a:pathLst>
              <a:path w="2286000" h="571500">
                <a:moveTo>
                  <a:pt x="0" y="95250"/>
                </a:moveTo>
                <a:lnTo>
                  <a:pt x="7471" y="58185"/>
                </a:lnTo>
                <a:lnTo>
                  <a:pt x="27860" y="27908"/>
                </a:lnTo>
                <a:lnTo>
                  <a:pt x="58132" y="7489"/>
                </a:lnTo>
                <a:lnTo>
                  <a:pt x="95250" y="0"/>
                </a:lnTo>
                <a:lnTo>
                  <a:pt x="2190750" y="0"/>
                </a:lnTo>
                <a:lnTo>
                  <a:pt x="2227814" y="7489"/>
                </a:lnTo>
                <a:lnTo>
                  <a:pt x="2258091" y="27908"/>
                </a:lnTo>
                <a:lnTo>
                  <a:pt x="2278510" y="58185"/>
                </a:lnTo>
                <a:lnTo>
                  <a:pt x="2286000" y="95250"/>
                </a:lnTo>
                <a:lnTo>
                  <a:pt x="2286000" y="476250"/>
                </a:lnTo>
                <a:lnTo>
                  <a:pt x="2278510" y="513314"/>
                </a:lnTo>
                <a:lnTo>
                  <a:pt x="2258091" y="543591"/>
                </a:lnTo>
                <a:lnTo>
                  <a:pt x="2227814" y="564010"/>
                </a:lnTo>
                <a:lnTo>
                  <a:pt x="2190750" y="571500"/>
                </a:lnTo>
                <a:lnTo>
                  <a:pt x="95250" y="571500"/>
                </a:lnTo>
                <a:lnTo>
                  <a:pt x="58132" y="564010"/>
                </a:lnTo>
                <a:lnTo>
                  <a:pt x="27860" y="543591"/>
                </a:lnTo>
                <a:lnTo>
                  <a:pt x="7471" y="513314"/>
                </a:lnTo>
                <a:lnTo>
                  <a:pt x="0" y="476250"/>
                </a:lnTo>
                <a:lnTo>
                  <a:pt x="0" y="95250"/>
                </a:lnTo>
                <a:close/>
              </a:path>
            </a:pathLst>
          </a:custGeom>
          <a:ln w="25400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656451" y="287858"/>
            <a:ext cx="22606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72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Combustion in</a:t>
            </a:r>
            <a:r>
              <a:rPr sz="16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SIE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/>
          <p:nvPr/>
        </p:nvSpPr>
        <p:spPr>
          <a:xfrm>
            <a:off x="750823" y="633729"/>
            <a:ext cx="7858759" cy="49443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8440" marR="38735" indent="-187960">
              <a:lnSpc>
                <a:spcPct val="100000"/>
              </a:lnSpc>
              <a:spcBef>
                <a:spcPts val="95"/>
              </a:spcBef>
            </a:pPr>
            <a:endParaRPr lang="en-US" sz="2800" spc="-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18440" marR="38735" indent="-187960">
              <a:lnSpc>
                <a:spcPct val="100000"/>
              </a:lnSpc>
              <a:spcBef>
                <a:spcPts val="95"/>
              </a:spcBef>
            </a:pPr>
            <a:r>
              <a:rPr lang="en-US" sz="2800" spc="-5" dirty="0" smtClean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800" spc="-5" smtClean="0">
                <a:solidFill>
                  <a:srgbClr val="FFFFFF"/>
                </a:solidFill>
                <a:latin typeface="Arial"/>
                <a:cs typeface="Arial"/>
              </a:rPr>
              <a:t>Pre-ignition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is the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ignition of the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homogeneous  mixture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of charge as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it comes in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contact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hot  surfaces,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in the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absence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of spark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218440" marR="5080" indent="-206375" algn="just">
              <a:lnSpc>
                <a:spcPct val="100000"/>
              </a:lnSpc>
              <a:spcBef>
                <a:spcPts val="675"/>
              </a:spcBef>
            </a:pPr>
            <a:r>
              <a:rPr lang="en-US" sz="2800" spc="-5" dirty="0" smtClean="0">
                <a:solidFill>
                  <a:srgbClr val="FFFFFF"/>
                </a:solidFill>
                <a:latin typeface="Arial"/>
                <a:cs typeface="Arial"/>
              </a:rPr>
              <a:t>  </a:t>
            </a:r>
          </a:p>
          <a:p>
            <a:pPr marL="218440" marR="5080" indent="-206375" algn="just">
              <a:lnSpc>
                <a:spcPct val="100000"/>
              </a:lnSpc>
              <a:spcBef>
                <a:spcPts val="675"/>
              </a:spcBef>
            </a:pPr>
            <a:r>
              <a:rPr lang="en-US"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smtClean="0">
                <a:solidFill>
                  <a:srgbClr val="FFFFFF"/>
                </a:solidFill>
                <a:latin typeface="Arial"/>
                <a:cs typeface="Arial"/>
              </a:rPr>
              <a:t>Auto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ignition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may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overheat the spark plug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and  exhaust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valve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it remains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so hot that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its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temperature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sufficient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to ignite the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charge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  next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cycle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during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compression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stroke before  spark occurs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this causes the </a:t>
            </a:r>
            <a:r>
              <a:rPr sz="280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pre-ignition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 of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charge.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76200"/>
            <a:ext cx="2286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</a:rPr>
              <a:t>PRE-IGNITION</a:t>
            </a:r>
            <a:endParaRPr lang="en-IN" sz="2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89916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/>
          <p:nvPr/>
        </p:nvSpPr>
        <p:spPr>
          <a:xfrm>
            <a:off x="572516" y="1302384"/>
            <a:ext cx="7249159" cy="276987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96875" indent="-384175">
              <a:lnSpc>
                <a:spcPct val="100000"/>
              </a:lnSpc>
              <a:spcBef>
                <a:spcPts val="819"/>
              </a:spcBef>
              <a:buClr>
                <a:srgbClr val="6D9FAF"/>
              </a:buClr>
              <a:buSzPct val="80000"/>
              <a:buChar char=""/>
              <a:tabLst>
                <a:tab pos="397510" algn="l"/>
              </a:tabLst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Noise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Roughness.</a:t>
            </a:r>
            <a:endParaRPr sz="3000">
              <a:latin typeface="Arial"/>
              <a:cs typeface="Arial"/>
            </a:endParaRPr>
          </a:p>
          <a:p>
            <a:pPr marL="396875" indent="-384175">
              <a:lnSpc>
                <a:spcPct val="100000"/>
              </a:lnSpc>
              <a:spcBef>
                <a:spcPts val="725"/>
              </a:spcBef>
              <a:buClr>
                <a:srgbClr val="6D9FAF"/>
              </a:buClr>
              <a:buSzPct val="80000"/>
              <a:buChar char=""/>
              <a:tabLst>
                <a:tab pos="397510" algn="l"/>
              </a:tabLst>
            </a:pP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Vibration</a:t>
            </a:r>
            <a:endParaRPr sz="3000">
              <a:latin typeface="Arial"/>
              <a:cs typeface="Arial"/>
            </a:endParaRPr>
          </a:p>
          <a:p>
            <a:pPr marL="396875" indent="-384175">
              <a:lnSpc>
                <a:spcPct val="100000"/>
              </a:lnSpc>
              <a:spcBef>
                <a:spcPts val="720"/>
              </a:spcBef>
              <a:buClr>
                <a:srgbClr val="6D9FAF"/>
              </a:buClr>
              <a:buSzPct val="80000"/>
              <a:buChar char=""/>
              <a:tabLst>
                <a:tab pos="397510" algn="l"/>
              </a:tabLst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Mechanical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Damage.</a:t>
            </a:r>
            <a:endParaRPr sz="3000">
              <a:latin typeface="Arial"/>
              <a:cs typeface="Arial"/>
            </a:endParaRPr>
          </a:p>
          <a:p>
            <a:pPr marL="396875" indent="-384175">
              <a:lnSpc>
                <a:spcPct val="100000"/>
              </a:lnSpc>
              <a:spcBef>
                <a:spcPts val="720"/>
              </a:spcBef>
              <a:buClr>
                <a:srgbClr val="6D9FAF"/>
              </a:buClr>
              <a:buSzPct val="80000"/>
              <a:buChar char=""/>
              <a:tabLst>
                <a:tab pos="397510" algn="l"/>
              </a:tabLst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Decrease in power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output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90" dirty="0">
                <a:solidFill>
                  <a:srgbClr val="FFFFFF"/>
                </a:solidFill>
                <a:latin typeface="Arial"/>
                <a:cs typeface="Arial"/>
              </a:rPr>
              <a:t>efficiency.</a:t>
            </a:r>
            <a:endParaRPr sz="3000">
              <a:latin typeface="Arial"/>
              <a:cs typeface="Arial"/>
            </a:endParaRPr>
          </a:p>
          <a:p>
            <a:pPr marL="396875" indent="-384175">
              <a:lnSpc>
                <a:spcPct val="100000"/>
              </a:lnSpc>
              <a:spcBef>
                <a:spcPts val="720"/>
              </a:spcBef>
              <a:buClr>
                <a:srgbClr val="6D9FAF"/>
              </a:buClr>
              <a:buSzPct val="80000"/>
              <a:buChar char=""/>
              <a:tabLst>
                <a:tab pos="397510" algn="l"/>
              </a:tabLst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Pre-ignition.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2"/>
          <p:cNvSpPr txBox="1">
            <a:spLocks/>
          </p:cNvSpPr>
          <p:nvPr/>
        </p:nvSpPr>
        <p:spPr>
          <a:xfrm>
            <a:off x="490219" y="467994"/>
            <a:ext cx="7195184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600" b="0" i="0" u="none" strike="noStrike" kern="0" cap="none" spc="-5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EFFECT OF</a:t>
            </a:r>
            <a:r>
              <a:rPr kumimoji="0" lang="en-IN" sz="4600" b="0" i="0" u="none" strike="noStrike" kern="0" cap="none" spc="-15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IN" sz="4600" b="0" i="0" u="none" strike="noStrike" kern="0" cap="none" spc="-45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DETONATION</a:t>
            </a:r>
            <a:endParaRPr kumimoji="0" lang="en-IN" sz="46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 txBox="1">
            <a:spLocks/>
          </p:cNvSpPr>
          <p:nvPr/>
        </p:nvSpPr>
        <p:spPr>
          <a:xfrm>
            <a:off x="304800" y="533400"/>
            <a:ext cx="85344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Factors </a:t>
            </a:r>
            <a:r>
              <a:rPr kumimoji="0" lang="en-IN" sz="3000" b="1" i="0" u="none" strike="noStrike" kern="0" cap="none" spc="-1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affecting </a:t>
            </a:r>
            <a:r>
              <a:rPr kumimoji="0" lang="en-IN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Detonation</a:t>
            </a:r>
            <a:r>
              <a:rPr kumimoji="0" lang="en-IN" sz="3000" b="1" i="0" u="none" strike="noStrike" kern="0" cap="none" spc="-165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IN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  Knocking in SI</a:t>
            </a:r>
            <a:r>
              <a:rPr kumimoji="0" lang="en-IN" sz="3000" b="1" i="0" u="none" strike="noStrike" kern="0" cap="none" spc="-65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IN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engine</a:t>
            </a:r>
            <a:endParaRPr kumimoji="0" lang="en-IN" sz="30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883411" y="1530667"/>
            <a:ext cx="6964045" cy="3410585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825"/>
              </a:spcBef>
            </a:pPr>
            <a:r>
              <a:rPr sz="3000" spc="-5" dirty="0">
                <a:solidFill>
                  <a:srgbClr val="FF0000"/>
                </a:solidFill>
                <a:latin typeface="Arial"/>
                <a:cs typeface="Arial"/>
              </a:rPr>
              <a:t>1.Compression</a:t>
            </a:r>
            <a:r>
              <a:rPr sz="30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Arial"/>
                <a:cs typeface="Arial"/>
              </a:rPr>
              <a:t>ratio:</a:t>
            </a:r>
            <a:endParaRPr sz="3000">
              <a:latin typeface="Arial"/>
              <a:cs typeface="Arial"/>
            </a:endParaRPr>
          </a:p>
          <a:p>
            <a:pPr marL="85725" marR="5080" indent="-73660" algn="just">
              <a:lnSpc>
                <a:spcPct val="100000"/>
              </a:lnSpc>
              <a:spcBef>
                <a:spcPts val="720"/>
              </a:spcBef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The pressure and temperature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at the 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end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compression increases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with 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increase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in compression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ratio.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This 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in 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turn increase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maximum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pressure 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during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combustion and creates a  tendency to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knock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 txBox="1"/>
          <p:nvPr/>
        </p:nvSpPr>
        <p:spPr>
          <a:xfrm>
            <a:off x="679195" y="464565"/>
            <a:ext cx="7663815" cy="505587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30835" indent="-318135">
              <a:lnSpc>
                <a:spcPct val="100000"/>
              </a:lnSpc>
              <a:spcBef>
                <a:spcPts val="819"/>
              </a:spcBef>
              <a:buSzPct val="96666"/>
              <a:buAutoNum type="arabicPeriod" startAt="2"/>
              <a:tabLst>
                <a:tab pos="331470" algn="l"/>
              </a:tabLst>
            </a:pPr>
            <a:r>
              <a:rPr sz="3000" spc="-5" dirty="0">
                <a:solidFill>
                  <a:srgbClr val="FF0000"/>
                </a:solidFill>
                <a:latin typeface="Arial"/>
                <a:cs typeface="Arial"/>
              </a:rPr>
              <a:t>Supercharging:</a:t>
            </a:r>
            <a:endParaRPr sz="3000">
              <a:latin typeface="Arial"/>
              <a:cs typeface="Arial"/>
            </a:endParaRPr>
          </a:p>
          <a:p>
            <a:pPr marL="290195" marR="5080" indent="40640">
              <a:lnSpc>
                <a:spcPct val="100000"/>
              </a:lnSpc>
              <a:spcBef>
                <a:spcPts val="720"/>
              </a:spcBef>
              <a:tabLst>
                <a:tab pos="1982470" algn="l"/>
              </a:tabLst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process of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allowing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charge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a  pressure higher than atmospheric pressure.  Because	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supercharging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density and  temperature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increases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there by knocking  tendency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increases.</a:t>
            </a:r>
            <a:endParaRPr sz="3000">
              <a:latin typeface="Arial"/>
              <a:cs typeface="Arial"/>
            </a:endParaRPr>
          </a:p>
          <a:p>
            <a:pPr marL="290195" marR="748665" indent="40640">
              <a:lnSpc>
                <a:spcPct val="100000"/>
              </a:lnSpc>
              <a:spcBef>
                <a:spcPts val="725"/>
              </a:spcBef>
            </a:pPr>
            <a:r>
              <a:rPr sz="3000" spc="-5" dirty="0">
                <a:solidFill>
                  <a:srgbClr val="FF0000"/>
                </a:solidFill>
                <a:latin typeface="Arial"/>
                <a:cs typeface="Arial"/>
              </a:rPr>
              <a:t>Super charging is generally done on</a:t>
            </a:r>
            <a:r>
              <a:rPr sz="30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0000"/>
                </a:solidFill>
                <a:latin typeface="Arial"/>
                <a:cs typeface="Arial"/>
              </a:rPr>
              <a:t>CI  </a:t>
            </a:r>
            <a:r>
              <a:rPr sz="3000" spc="-5" dirty="0">
                <a:solidFill>
                  <a:srgbClr val="FF0000"/>
                </a:solidFill>
                <a:latin typeface="Arial"/>
                <a:cs typeface="Arial"/>
              </a:rPr>
              <a:t>engines</a:t>
            </a:r>
            <a:endParaRPr sz="3000">
              <a:latin typeface="Arial"/>
              <a:cs typeface="Arial"/>
            </a:endParaRPr>
          </a:p>
          <a:p>
            <a:pPr marL="330835" indent="-318135">
              <a:lnSpc>
                <a:spcPct val="100000"/>
              </a:lnSpc>
              <a:spcBef>
                <a:spcPts val="720"/>
              </a:spcBef>
              <a:buSzPct val="96666"/>
              <a:buAutoNum type="arabicPeriod" startAt="3"/>
              <a:tabLst>
                <a:tab pos="331470" algn="l"/>
              </a:tabLst>
            </a:pPr>
            <a:r>
              <a:rPr sz="3000" spc="-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Increasing inlet temperature:</a:t>
            </a:r>
            <a:endParaRPr sz="3000" spc="-5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  <a:p>
            <a:pPr marL="1288415">
              <a:lnSpc>
                <a:spcPct val="100000"/>
              </a:lnSpc>
              <a:spcBef>
                <a:spcPts val="720"/>
              </a:spcBef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results in increase in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knocking.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 txBox="1"/>
          <p:nvPr/>
        </p:nvSpPr>
        <p:spPr>
          <a:xfrm>
            <a:off x="679195" y="914401"/>
            <a:ext cx="7931784" cy="5457903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90195" marR="5080" algn="just">
              <a:lnSpc>
                <a:spcPct val="90000"/>
              </a:lnSpc>
              <a:spcBef>
                <a:spcPts val="459"/>
              </a:spcBef>
            </a:pPr>
            <a:r>
              <a:rPr lang="en-IN" sz="3000" spc="-5" dirty="0" smtClean="0">
                <a:solidFill>
                  <a:srgbClr val="FF0000"/>
                </a:solidFill>
                <a:latin typeface="Arial"/>
                <a:cs typeface="Arial"/>
              </a:rPr>
              <a:t>4.Increase in</a:t>
            </a:r>
            <a:r>
              <a:rPr lang="en-IN" sz="3000" spc="-4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IN" sz="3000" spc="-5" dirty="0" smtClean="0">
                <a:solidFill>
                  <a:srgbClr val="FF0000"/>
                </a:solidFill>
                <a:latin typeface="Arial"/>
                <a:cs typeface="Arial"/>
              </a:rPr>
              <a:t>load:</a:t>
            </a:r>
            <a:endParaRPr lang="en-IN" sz="3000" dirty="0" smtClean="0">
              <a:latin typeface="Arial"/>
              <a:cs typeface="Arial"/>
            </a:endParaRPr>
          </a:p>
          <a:p>
            <a:pPr marL="290195" marR="5080" algn="just">
              <a:lnSpc>
                <a:spcPct val="90000"/>
              </a:lnSpc>
              <a:spcBef>
                <a:spcPts val="459"/>
              </a:spcBef>
            </a:pPr>
            <a:r>
              <a:rPr lang="en-IN" sz="3000" spc="-5" dirty="0" smtClean="0">
                <a:solidFill>
                  <a:srgbClr val="FFFFFF"/>
                </a:solidFill>
                <a:latin typeface="Arial"/>
                <a:cs typeface="Arial"/>
              </a:rPr>
              <a:t>incre</a:t>
            </a:r>
            <a:r>
              <a:rPr lang="en-IN" sz="3000" spc="-1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en-IN" sz="3000" spc="-5" dirty="0" smtClean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lang="en-IN" sz="3000" dirty="0" smtClean="0">
                <a:solidFill>
                  <a:srgbClr val="FFFFFF"/>
                </a:solidFill>
                <a:latin typeface="Arial"/>
                <a:cs typeface="Arial"/>
              </a:rPr>
              <a:t>	i</a:t>
            </a:r>
            <a:r>
              <a:rPr lang="en-IN" sz="3000" spc="-5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en-IN" sz="3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IN" sz="3000" spc="-5" dirty="0" smtClean="0">
                <a:solidFill>
                  <a:srgbClr val="FFFFFF"/>
                </a:solidFill>
                <a:latin typeface="Arial"/>
                <a:cs typeface="Arial"/>
              </a:rPr>
              <a:t>load</a:t>
            </a:r>
            <a:r>
              <a:rPr lang="en-IN" sz="3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IN" sz="3000" spc="-5" dirty="0" smtClean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lang="en-IN" sz="3000" spc="-2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en-IN" sz="3000" spc="-5" dirty="0" smtClean="0">
                <a:solidFill>
                  <a:srgbClr val="FFFFFF"/>
                </a:solidFill>
                <a:latin typeface="Arial"/>
                <a:cs typeface="Arial"/>
              </a:rPr>
              <a:t>ult </a:t>
            </a:r>
            <a:r>
              <a:rPr lang="en-IN" sz="3000" dirty="0" smtClean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lang="en-IN" sz="3000" spc="-5" dirty="0" smtClean="0">
                <a:solidFill>
                  <a:srgbClr val="FFFFFF"/>
                </a:solidFill>
                <a:latin typeface="Arial"/>
                <a:cs typeface="Arial"/>
              </a:rPr>
              <a:t>inc</a:t>
            </a:r>
            <a:r>
              <a:rPr lang="en-IN" sz="3000" spc="-15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en-IN" sz="3000" spc="-5" dirty="0" smtClean="0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lang="en-IN" sz="3000" spc="-2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en-IN" sz="3000" spc="-5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en-IN" sz="3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IN" sz="3000" spc="10" dirty="0" smtClean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endParaRPr lang="en-IN" sz="3000" dirty="0" smtClean="0">
              <a:latin typeface="Arial"/>
              <a:cs typeface="Arial"/>
            </a:endParaRPr>
          </a:p>
          <a:p>
            <a:pPr marL="290195" marR="5080" algn="just">
              <a:lnSpc>
                <a:spcPct val="90000"/>
              </a:lnSpc>
              <a:spcBef>
                <a:spcPts val="459"/>
              </a:spcBef>
            </a:pPr>
            <a:r>
              <a:rPr sz="3000" spc="-5" smtClean="0">
                <a:solidFill>
                  <a:srgbClr val="FFFFFF"/>
                </a:solidFill>
                <a:latin typeface="Arial"/>
                <a:cs typeface="Arial"/>
              </a:rPr>
              <a:t>temperature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of the 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cylinder,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there by rising 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temperature and hence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knocking 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tendency increasing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high</a:t>
            </a:r>
            <a:r>
              <a:rPr sz="3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loads.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sz="3000" spc="-5" dirty="0">
                <a:solidFill>
                  <a:srgbClr val="FF0000"/>
                </a:solidFill>
                <a:latin typeface="Arial"/>
                <a:cs typeface="Arial"/>
              </a:rPr>
              <a:t>5.Advancing </a:t>
            </a:r>
            <a:r>
              <a:rPr sz="3000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30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0000"/>
                </a:solidFill>
                <a:latin typeface="Arial"/>
                <a:cs typeface="Arial"/>
              </a:rPr>
              <a:t>spark:</a:t>
            </a:r>
            <a:endParaRPr sz="3000">
              <a:latin typeface="Arial"/>
              <a:cs typeface="Arial"/>
            </a:endParaRPr>
          </a:p>
          <a:p>
            <a:pPr marL="290195" marR="169545" indent="40640">
              <a:lnSpc>
                <a:spcPct val="90000"/>
              </a:lnSpc>
              <a:spcBef>
                <a:spcPts val="720"/>
              </a:spcBef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when the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spark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advance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the burning gas 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is compressed by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rising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piston and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therefore  the increase in temperature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will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be much  more and hence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knocking tendency 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increases.</a:t>
            </a:r>
            <a:endParaRPr sz="3000">
              <a:latin typeface="Arial"/>
              <a:cs typeface="Arial"/>
            </a:endParaRPr>
          </a:p>
          <a:p>
            <a:pPr marL="325120">
              <a:lnSpc>
                <a:spcPct val="100000"/>
              </a:lnSpc>
              <a:spcBef>
                <a:spcPts val="360"/>
              </a:spcBef>
            </a:pPr>
            <a:r>
              <a:rPr sz="3000" spc="-170" dirty="0">
                <a:solidFill>
                  <a:srgbClr val="FF0000"/>
                </a:solidFill>
                <a:latin typeface="Arial"/>
                <a:cs typeface="Arial"/>
              </a:rPr>
              <a:t>To </a:t>
            </a:r>
            <a:r>
              <a:rPr sz="3000" spc="-5" dirty="0">
                <a:solidFill>
                  <a:srgbClr val="FF0000"/>
                </a:solidFill>
                <a:latin typeface="Arial"/>
                <a:cs typeface="Arial"/>
              </a:rPr>
              <a:t>avoid detonation spark </a:t>
            </a:r>
            <a:r>
              <a:rPr sz="3000" dirty="0">
                <a:solidFill>
                  <a:srgbClr val="FF0000"/>
                </a:solidFill>
                <a:latin typeface="Arial"/>
                <a:cs typeface="Arial"/>
              </a:rPr>
              <a:t>must </a:t>
            </a:r>
            <a:r>
              <a:rPr sz="3000" spc="-5" dirty="0">
                <a:solidFill>
                  <a:srgbClr val="FF0000"/>
                </a:solidFill>
                <a:latin typeface="Arial"/>
                <a:cs typeface="Arial"/>
              </a:rPr>
              <a:t>be</a:t>
            </a:r>
            <a:r>
              <a:rPr sz="3000" spc="1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Arial"/>
                <a:cs typeface="Arial"/>
              </a:rPr>
              <a:t>retarded.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4916" y="388365"/>
            <a:ext cx="8037195" cy="55130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30835" indent="-318135">
              <a:lnSpc>
                <a:spcPct val="100000"/>
              </a:lnSpc>
              <a:spcBef>
                <a:spcPts val="459"/>
              </a:spcBef>
              <a:buSzPct val="96666"/>
              <a:buAutoNum type="arabicPeriod" startAt="6"/>
              <a:tabLst>
                <a:tab pos="331470" algn="l"/>
              </a:tabLst>
            </a:pPr>
            <a:r>
              <a:rPr sz="3000" spc="-5" dirty="0">
                <a:solidFill>
                  <a:srgbClr val="FF0000"/>
                </a:solidFill>
                <a:latin typeface="Arial"/>
                <a:cs typeface="Arial"/>
              </a:rPr>
              <a:t>Flame travel</a:t>
            </a:r>
            <a:r>
              <a:rPr sz="30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Arial"/>
                <a:cs typeface="Arial"/>
              </a:rPr>
              <a:t>distance:</a:t>
            </a:r>
            <a:endParaRPr sz="3000">
              <a:latin typeface="Arial"/>
              <a:cs typeface="Arial"/>
            </a:endParaRPr>
          </a:p>
          <a:p>
            <a:pPr marL="396875" marR="802640" indent="40640">
              <a:lnSpc>
                <a:spcPts val="3240"/>
              </a:lnSpc>
              <a:spcBef>
                <a:spcPts val="765"/>
              </a:spcBef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Flame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travel distance should be small</a:t>
            </a:r>
            <a:r>
              <a:rPr sz="3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avoid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detonation.</a:t>
            </a:r>
            <a:endParaRPr sz="3000">
              <a:latin typeface="Arial"/>
              <a:cs typeface="Arial"/>
            </a:endParaRPr>
          </a:p>
          <a:p>
            <a:pPr marL="330835" indent="-318135">
              <a:lnSpc>
                <a:spcPct val="100000"/>
              </a:lnSpc>
              <a:spcBef>
                <a:spcPts val="315"/>
              </a:spcBef>
              <a:buSzPct val="96666"/>
              <a:buAutoNum type="arabicPeriod" startAt="7"/>
              <a:tabLst>
                <a:tab pos="331470" algn="l"/>
              </a:tabLst>
            </a:pPr>
            <a:r>
              <a:rPr sz="3000" spc="-5" dirty="0">
                <a:solidFill>
                  <a:srgbClr val="FF0000"/>
                </a:solidFill>
                <a:latin typeface="Arial"/>
                <a:cs typeface="Arial"/>
              </a:rPr>
              <a:t>Spark </a:t>
            </a:r>
            <a:r>
              <a:rPr sz="3000" dirty="0">
                <a:solidFill>
                  <a:srgbClr val="FF0000"/>
                </a:solidFill>
                <a:latin typeface="Arial"/>
                <a:cs typeface="Arial"/>
              </a:rPr>
              <a:t>plug</a:t>
            </a:r>
            <a:r>
              <a:rPr sz="30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0000"/>
                </a:solidFill>
                <a:latin typeface="Arial"/>
                <a:cs typeface="Arial"/>
              </a:rPr>
              <a:t>location:</a:t>
            </a:r>
            <a:endParaRPr sz="3000">
              <a:latin typeface="Arial"/>
              <a:cs typeface="Arial"/>
            </a:endParaRPr>
          </a:p>
          <a:p>
            <a:pPr marL="396875" marR="5080" indent="39370" algn="just">
              <a:lnSpc>
                <a:spcPts val="3240"/>
              </a:lnSpc>
              <a:spcBef>
                <a:spcPts val="770"/>
              </a:spcBef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spark plug which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is located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centrally has  minimum tendency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for knocking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because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flame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travel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distance</a:t>
            </a:r>
            <a:r>
              <a:rPr sz="3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decreases.</a:t>
            </a:r>
            <a:endParaRPr sz="3000">
              <a:latin typeface="Arial"/>
              <a:cs typeface="Arial"/>
            </a:endParaRPr>
          </a:p>
          <a:p>
            <a:pPr marL="330835" indent="-318135">
              <a:lnSpc>
                <a:spcPct val="100000"/>
              </a:lnSpc>
              <a:spcBef>
                <a:spcPts val="315"/>
              </a:spcBef>
              <a:buSzPct val="96666"/>
              <a:buAutoNum type="arabicPeriod" startAt="8"/>
              <a:tabLst>
                <a:tab pos="331470" algn="l"/>
              </a:tabLst>
            </a:pPr>
            <a:r>
              <a:rPr sz="3000" spc="-5" dirty="0">
                <a:solidFill>
                  <a:srgbClr val="FF0000"/>
                </a:solidFill>
                <a:latin typeface="Arial"/>
                <a:cs typeface="Arial"/>
              </a:rPr>
              <a:t>Engine</a:t>
            </a:r>
            <a:r>
              <a:rPr sz="30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0000"/>
                </a:solidFill>
                <a:latin typeface="Arial"/>
                <a:cs typeface="Arial"/>
              </a:rPr>
              <a:t>size:</a:t>
            </a:r>
            <a:endParaRPr sz="3000">
              <a:latin typeface="Arial"/>
              <a:cs typeface="Arial"/>
            </a:endParaRPr>
          </a:p>
          <a:p>
            <a:pPr marL="396875" marR="229235" indent="40640">
              <a:lnSpc>
                <a:spcPct val="90000"/>
              </a:lnSpc>
              <a:spcBef>
                <a:spcPts val="720"/>
              </a:spcBef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For larger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engine size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flame travel  distance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will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be longer and hence knocking  chances are high, because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of this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reason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SI 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engine sizes are generally</a:t>
            </a:r>
            <a:r>
              <a:rPr sz="3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limited.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2516" y="540765"/>
            <a:ext cx="8037830" cy="569595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3000" spc="-5" dirty="0">
                <a:solidFill>
                  <a:srgbClr val="FF0000"/>
                </a:solidFill>
                <a:latin typeface="Arial"/>
                <a:cs typeface="Arial"/>
              </a:rPr>
              <a:t>9.Location </a:t>
            </a:r>
            <a:r>
              <a:rPr sz="3000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3000" spc="-5" dirty="0">
                <a:solidFill>
                  <a:srgbClr val="FF0000"/>
                </a:solidFill>
                <a:latin typeface="Arial"/>
                <a:cs typeface="Arial"/>
              </a:rPr>
              <a:t>exhaust</a:t>
            </a:r>
            <a:r>
              <a:rPr sz="30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Arial"/>
                <a:cs typeface="Arial"/>
              </a:rPr>
              <a:t>valve:</a:t>
            </a:r>
            <a:endParaRPr sz="3000">
              <a:latin typeface="Arial"/>
              <a:cs typeface="Arial"/>
            </a:endParaRPr>
          </a:p>
          <a:p>
            <a:pPr marL="396875" marR="5080" indent="-73660" algn="just">
              <a:lnSpc>
                <a:spcPct val="100000"/>
              </a:lnSpc>
              <a:spcBef>
                <a:spcPts val="720"/>
              </a:spcBef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There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two hot spot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zone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SI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engines</a:t>
            </a:r>
            <a:r>
              <a:rPr sz="3000" spc="-5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3000" spc="-10" dirty="0" err="1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en-US" sz="3000" spc="-1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3000" spc="-10" smtClean="0">
                <a:solidFill>
                  <a:srgbClr val="FFFFFF"/>
                </a:solidFill>
                <a:latin typeface="Arial"/>
                <a:cs typeface="Arial"/>
              </a:rPr>
              <a:t>e 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spark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plug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exhaust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valve. If the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exhaust  valve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is very far from the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spark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plug the 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temperature around exhaust valve region will  be high.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If the spark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plug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is very far it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will  take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much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time and during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this time the 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charge near exhaust valve would autoignitied  due to high temperature and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hence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exhaust  valve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must be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located as close to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spark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plug  as possible. So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flame travel distance 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is 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minimized.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2516" y="388365"/>
            <a:ext cx="8036559" cy="560451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640080" indent="-627380">
              <a:lnSpc>
                <a:spcPct val="100000"/>
              </a:lnSpc>
              <a:spcBef>
                <a:spcPts val="819"/>
              </a:spcBef>
              <a:buAutoNum type="arabicPeriod" startAt="10"/>
              <a:tabLst>
                <a:tab pos="640715" algn="l"/>
              </a:tabLst>
            </a:pPr>
            <a:r>
              <a:rPr sz="3000" spc="-10" dirty="0">
                <a:solidFill>
                  <a:srgbClr val="FF0000"/>
                </a:solidFill>
                <a:latin typeface="Arial"/>
                <a:cs typeface="Arial"/>
              </a:rPr>
              <a:t>Turbulence:</a:t>
            </a:r>
            <a:endParaRPr sz="3000">
              <a:latin typeface="Arial"/>
              <a:cs typeface="Arial"/>
            </a:endParaRPr>
          </a:p>
          <a:p>
            <a:pPr marL="396875" marR="5080" indent="40640" algn="just">
              <a:lnSpc>
                <a:spcPct val="100000"/>
              </a:lnSpc>
              <a:spcBef>
                <a:spcPts val="720"/>
              </a:spcBef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increase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turbulence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flame speed  increases and hence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chances 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detonation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would</a:t>
            </a:r>
            <a:r>
              <a:rPr sz="3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decreases.</a:t>
            </a:r>
            <a:endParaRPr sz="3000">
              <a:latin typeface="Arial"/>
              <a:cs typeface="Arial"/>
            </a:endParaRPr>
          </a:p>
          <a:p>
            <a:pPr marL="513715" indent="-501015">
              <a:lnSpc>
                <a:spcPct val="100000"/>
              </a:lnSpc>
              <a:spcBef>
                <a:spcPts val="720"/>
              </a:spcBef>
              <a:buAutoNum type="arabicPeriod" startAt="11"/>
              <a:tabLst>
                <a:tab pos="514350" algn="l"/>
              </a:tabLst>
            </a:pPr>
            <a:r>
              <a:rPr sz="3000" spc="-5" dirty="0">
                <a:solidFill>
                  <a:srgbClr val="FF0000"/>
                </a:solidFill>
                <a:latin typeface="Arial"/>
                <a:cs typeface="Arial"/>
              </a:rPr>
              <a:t>Engine</a:t>
            </a:r>
            <a:r>
              <a:rPr sz="30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Arial"/>
                <a:cs typeface="Arial"/>
              </a:rPr>
              <a:t>speed:</a:t>
            </a:r>
            <a:endParaRPr sz="3000">
              <a:latin typeface="Arial"/>
              <a:cs typeface="Arial"/>
            </a:endParaRPr>
          </a:p>
          <a:p>
            <a:pPr marL="396875" marR="1096010" indent="40640">
              <a:lnSpc>
                <a:spcPct val="100000"/>
              </a:lnSpc>
              <a:spcBef>
                <a:spcPts val="720"/>
              </a:spcBef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Increase in engine speed increases  turbulence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hence knocking tendency  decreases.</a:t>
            </a:r>
            <a:endParaRPr sz="3000">
              <a:latin typeface="Arial"/>
              <a:cs typeface="Arial"/>
            </a:endParaRPr>
          </a:p>
          <a:p>
            <a:pPr marL="647700" indent="-635000">
              <a:lnSpc>
                <a:spcPct val="100000"/>
              </a:lnSpc>
              <a:spcBef>
                <a:spcPts val="725"/>
              </a:spcBef>
              <a:buAutoNum type="arabicPeriod" startAt="12"/>
              <a:tabLst>
                <a:tab pos="648335" algn="l"/>
              </a:tabLst>
            </a:pPr>
            <a:r>
              <a:rPr sz="3000" spc="-5" dirty="0">
                <a:solidFill>
                  <a:srgbClr val="FF0000"/>
                </a:solidFill>
                <a:latin typeface="Arial"/>
                <a:cs typeface="Arial"/>
              </a:rPr>
              <a:t>Octane rating </a:t>
            </a:r>
            <a:r>
              <a:rPr sz="3000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30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0000"/>
                </a:solidFill>
                <a:latin typeface="Arial"/>
                <a:cs typeface="Arial"/>
              </a:rPr>
              <a:t>fuel:</a:t>
            </a:r>
            <a:endParaRPr sz="3000">
              <a:latin typeface="Arial"/>
              <a:cs typeface="Arial"/>
            </a:endParaRPr>
          </a:p>
          <a:p>
            <a:pPr marL="396875" marR="7620" indent="1528445">
              <a:lnSpc>
                <a:spcPct val="100000"/>
              </a:lnSpc>
              <a:spcBef>
                <a:spcPts val="720"/>
              </a:spcBef>
              <a:tabLst>
                <a:tab pos="2915920" algn="l"/>
                <a:tab pos="4305935" algn="l"/>
                <a:tab pos="6328410" algn="l"/>
              </a:tabLst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For	bet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antik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k	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proper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ies  octane number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must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high.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/>
                </a:solidFill>
              </a:rPr>
              <a:t>Rating of SI Engine Fuels – Octane Number</a:t>
            </a:r>
            <a:endParaRPr lang="en-IN" sz="3600" b="1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143000"/>
            <a:ext cx="8382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chemeClr val="bg1"/>
                </a:solidFill>
              </a:rPr>
              <a:t>The Percentage by volume of </a:t>
            </a:r>
            <a:r>
              <a:rPr lang="en-US" sz="3200" b="1" dirty="0" err="1" smtClean="0">
                <a:solidFill>
                  <a:schemeClr val="bg1"/>
                </a:solidFill>
              </a:rPr>
              <a:t>Iso</a:t>
            </a:r>
            <a:r>
              <a:rPr lang="en-US" sz="3200" b="1" dirty="0" smtClean="0">
                <a:solidFill>
                  <a:schemeClr val="bg1"/>
                </a:solidFill>
              </a:rPr>
              <a:t>-Octane in a mixture of </a:t>
            </a:r>
            <a:r>
              <a:rPr lang="en-US" sz="3200" b="1" dirty="0" err="1" smtClean="0">
                <a:solidFill>
                  <a:schemeClr val="bg1"/>
                </a:solidFill>
              </a:rPr>
              <a:t>Iso</a:t>
            </a:r>
            <a:r>
              <a:rPr lang="en-US" sz="3200" b="1" dirty="0" smtClean="0">
                <a:solidFill>
                  <a:schemeClr val="bg1"/>
                </a:solidFill>
              </a:rPr>
              <a:t>-Octane  and Normal </a:t>
            </a:r>
            <a:r>
              <a:rPr lang="en-US" sz="3200" b="1" dirty="0" err="1" smtClean="0">
                <a:solidFill>
                  <a:schemeClr val="bg1"/>
                </a:solidFill>
              </a:rPr>
              <a:t>Heptane</a:t>
            </a:r>
            <a:r>
              <a:rPr lang="en-US" sz="3200" b="1" dirty="0" smtClean="0">
                <a:solidFill>
                  <a:schemeClr val="bg1"/>
                </a:solidFill>
              </a:rPr>
              <a:t>, which exactly matches the knocking intensity of a given fuel.</a:t>
            </a:r>
          </a:p>
          <a:p>
            <a:pPr algn="just"/>
            <a:endParaRPr lang="en-US" sz="3200" b="1" dirty="0">
              <a:solidFill>
                <a:schemeClr val="bg1"/>
              </a:solidFill>
            </a:endParaRPr>
          </a:p>
          <a:p>
            <a:pPr algn="just"/>
            <a:r>
              <a:rPr lang="en-US" sz="3200" b="1" dirty="0" smtClean="0">
                <a:solidFill>
                  <a:schemeClr val="bg1"/>
                </a:solidFill>
              </a:rPr>
              <a:t>If a mixture of 50% </a:t>
            </a:r>
            <a:r>
              <a:rPr lang="en-US" sz="3200" b="1" dirty="0" err="1" smtClean="0">
                <a:solidFill>
                  <a:schemeClr val="bg1"/>
                </a:solidFill>
              </a:rPr>
              <a:t>iso</a:t>
            </a:r>
            <a:r>
              <a:rPr lang="en-US" sz="3200" b="1" dirty="0" smtClean="0">
                <a:solidFill>
                  <a:schemeClr val="bg1"/>
                </a:solidFill>
              </a:rPr>
              <a:t>-octane and 50%                n-</a:t>
            </a:r>
            <a:r>
              <a:rPr lang="en-US" sz="3200" b="1" dirty="0" err="1" smtClean="0">
                <a:solidFill>
                  <a:schemeClr val="bg1"/>
                </a:solidFill>
              </a:rPr>
              <a:t>Heptane</a:t>
            </a:r>
            <a:r>
              <a:rPr lang="en-US" sz="3200" b="1" dirty="0" smtClean="0">
                <a:solidFill>
                  <a:schemeClr val="bg1"/>
                </a:solidFill>
              </a:rPr>
              <a:t> matches the fuel under test . Then this fuel is assigned an octane number rating of 50.</a:t>
            </a:r>
          </a:p>
          <a:p>
            <a:pPr algn="just"/>
            <a:r>
              <a:rPr lang="en-US" sz="3200" b="1" dirty="0" err="1" smtClean="0">
                <a:solidFill>
                  <a:schemeClr val="bg1"/>
                </a:solidFill>
              </a:rPr>
              <a:t>Iso</a:t>
            </a:r>
            <a:r>
              <a:rPr lang="en-US" sz="3200" b="1" dirty="0" smtClean="0">
                <a:solidFill>
                  <a:schemeClr val="bg1"/>
                </a:solidFill>
              </a:rPr>
              <a:t>-octane= 100 Octane number</a:t>
            </a:r>
          </a:p>
          <a:p>
            <a:pPr algn="just"/>
            <a:r>
              <a:rPr lang="en-US" sz="3200" b="1" dirty="0" smtClean="0">
                <a:solidFill>
                  <a:schemeClr val="bg1"/>
                </a:solidFill>
              </a:rPr>
              <a:t>N-</a:t>
            </a:r>
            <a:r>
              <a:rPr lang="en-US" sz="3200" b="1" dirty="0" err="1" smtClean="0">
                <a:solidFill>
                  <a:schemeClr val="bg1"/>
                </a:solidFill>
              </a:rPr>
              <a:t>Heptane</a:t>
            </a:r>
            <a:r>
              <a:rPr lang="en-US" sz="3200" b="1" dirty="0" smtClean="0">
                <a:solidFill>
                  <a:schemeClr val="bg1"/>
                </a:solidFill>
              </a:rPr>
              <a:t>= 0 Octane number</a:t>
            </a:r>
            <a:endParaRPr lang="en-IN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43751" y="142875"/>
            <a:ext cx="2286000" cy="571500"/>
          </a:xfrm>
          <a:custGeom>
            <a:avLst/>
            <a:gdLst/>
            <a:ahLst/>
            <a:cxnLst/>
            <a:rect l="l" t="t" r="r" b="b"/>
            <a:pathLst>
              <a:path w="2286000" h="571500">
                <a:moveTo>
                  <a:pt x="2190750" y="0"/>
                </a:moveTo>
                <a:lnTo>
                  <a:pt x="95250" y="0"/>
                </a:lnTo>
                <a:lnTo>
                  <a:pt x="58132" y="7489"/>
                </a:lnTo>
                <a:lnTo>
                  <a:pt x="27860" y="27908"/>
                </a:lnTo>
                <a:lnTo>
                  <a:pt x="7471" y="58185"/>
                </a:lnTo>
                <a:lnTo>
                  <a:pt x="0" y="95250"/>
                </a:lnTo>
                <a:lnTo>
                  <a:pt x="0" y="476250"/>
                </a:lnTo>
                <a:lnTo>
                  <a:pt x="7471" y="513314"/>
                </a:lnTo>
                <a:lnTo>
                  <a:pt x="27860" y="543591"/>
                </a:lnTo>
                <a:lnTo>
                  <a:pt x="58132" y="564010"/>
                </a:lnTo>
                <a:lnTo>
                  <a:pt x="95250" y="571500"/>
                </a:lnTo>
                <a:lnTo>
                  <a:pt x="2190750" y="571500"/>
                </a:lnTo>
                <a:lnTo>
                  <a:pt x="2227814" y="564010"/>
                </a:lnTo>
                <a:lnTo>
                  <a:pt x="2258091" y="543591"/>
                </a:lnTo>
                <a:lnTo>
                  <a:pt x="2278510" y="513314"/>
                </a:lnTo>
                <a:lnTo>
                  <a:pt x="2286000" y="476250"/>
                </a:lnTo>
                <a:lnTo>
                  <a:pt x="2286000" y="95250"/>
                </a:lnTo>
                <a:lnTo>
                  <a:pt x="2278510" y="58185"/>
                </a:lnTo>
                <a:lnTo>
                  <a:pt x="2258091" y="27908"/>
                </a:lnTo>
                <a:lnTo>
                  <a:pt x="2227814" y="7489"/>
                </a:lnTo>
                <a:lnTo>
                  <a:pt x="21907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43751" y="142875"/>
            <a:ext cx="2286000" cy="571500"/>
          </a:xfrm>
          <a:custGeom>
            <a:avLst/>
            <a:gdLst/>
            <a:ahLst/>
            <a:cxnLst/>
            <a:rect l="l" t="t" r="r" b="b"/>
            <a:pathLst>
              <a:path w="2286000" h="571500">
                <a:moveTo>
                  <a:pt x="0" y="95250"/>
                </a:moveTo>
                <a:lnTo>
                  <a:pt x="7471" y="58185"/>
                </a:lnTo>
                <a:lnTo>
                  <a:pt x="27860" y="27908"/>
                </a:lnTo>
                <a:lnTo>
                  <a:pt x="58132" y="7489"/>
                </a:lnTo>
                <a:lnTo>
                  <a:pt x="95250" y="0"/>
                </a:lnTo>
                <a:lnTo>
                  <a:pt x="2190750" y="0"/>
                </a:lnTo>
                <a:lnTo>
                  <a:pt x="2227814" y="7489"/>
                </a:lnTo>
                <a:lnTo>
                  <a:pt x="2258091" y="27908"/>
                </a:lnTo>
                <a:lnTo>
                  <a:pt x="2278510" y="58185"/>
                </a:lnTo>
                <a:lnTo>
                  <a:pt x="2286000" y="95250"/>
                </a:lnTo>
                <a:lnTo>
                  <a:pt x="2286000" y="476250"/>
                </a:lnTo>
                <a:lnTo>
                  <a:pt x="2278510" y="513314"/>
                </a:lnTo>
                <a:lnTo>
                  <a:pt x="2258091" y="543591"/>
                </a:lnTo>
                <a:lnTo>
                  <a:pt x="2227814" y="564010"/>
                </a:lnTo>
                <a:lnTo>
                  <a:pt x="2190750" y="571500"/>
                </a:lnTo>
                <a:lnTo>
                  <a:pt x="95250" y="571500"/>
                </a:lnTo>
                <a:lnTo>
                  <a:pt x="58132" y="564010"/>
                </a:lnTo>
                <a:lnTo>
                  <a:pt x="27860" y="543591"/>
                </a:lnTo>
                <a:lnTo>
                  <a:pt x="7471" y="513314"/>
                </a:lnTo>
                <a:lnTo>
                  <a:pt x="0" y="476250"/>
                </a:lnTo>
                <a:lnTo>
                  <a:pt x="0" y="95250"/>
                </a:lnTo>
                <a:close/>
              </a:path>
            </a:pathLst>
          </a:custGeom>
          <a:ln w="25400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43725" y="287858"/>
            <a:ext cx="16859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Combustion in</a:t>
            </a:r>
            <a:r>
              <a:rPr sz="16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SIE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57249" y="2785998"/>
            <a:ext cx="6341110" cy="1165225"/>
          </a:xfrm>
          <a:custGeom>
            <a:avLst/>
            <a:gdLst/>
            <a:ahLst/>
            <a:cxnLst/>
            <a:rect l="l" t="t" r="r" b="b"/>
            <a:pathLst>
              <a:path w="6341109" h="1165225">
                <a:moveTo>
                  <a:pt x="6146800" y="0"/>
                </a:moveTo>
                <a:lnTo>
                  <a:pt x="194182" y="0"/>
                </a:lnTo>
                <a:lnTo>
                  <a:pt x="149676" y="5131"/>
                </a:lnTo>
                <a:lnTo>
                  <a:pt x="108810" y="19746"/>
                </a:lnTo>
                <a:lnTo>
                  <a:pt x="72755" y="42677"/>
                </a:lnTo>
                <a:lnTo>
                  <a:pt x="42677" y="72755"/>
                </a:lnTo>
                <a:lnTo>
                  <a:pt x="19746" y="108810"/>
                </a:lnTo>
                <a:lnTo>
                  <a:pt x="5131" y="149676"/>
                </a:lnTo>
                <a:lnTo>
                  <a:pt x="0" y="194183"/>
                </a:lnTo>
                <a:lnTo>
                  <a:pt x="0" y="970661"/>
                </a:lnTo>
                <a:lnTo>
                  <a:pt x="5131" y="1015207"/>
                </a:lnTo>
                <a:lnTo>
                  <a:pt x="19746" y="1056088"/>
                </a:lnTo>
                <a:lnTo>
                  <a:pt x="42677" y="1092142"/>
                </a:lnTo>
                <a:lnTo>
                  <a:pt x="72755" y="1122206"/>
                </a:lnTo>
                <a:lnTo>
                  <a:pt x="108810" y="1145119"/>
                </a:lnTo>
                <a:lnTo>
                  <a:pt x="149676" y="1159719"/>
                </a:lnTo>
                <a:lnTo>
                  <a:pt x="194182" y="1164844"/>
                </a:lnTo>
                <a:lnTo>
                  <a:pt x="6146800" y="1164844"/>
                </a:lnTo>
                <a:lnTo>
                  <a:pt x="6191306" y="1159719"/>
                </a:lnTo>
                <a:lnTo>
                  <a:pt x="6232172" y="1145119"/>
                </a:lnTo>
                <a:lnTo>
                  <a:pt x="6268227" y="1122206"/>
                </a:lnTo>
                <a:lnTo>
                  <a:pt x="6298305" y="1092142"/>
                </a:lnTo>
                <a:lnTo>
                  <a:pt x="6321236" y="1056088"/>
                </a:lnTo>
                <a:lnTo>
                  <a:pt x="6335851" y="1015207"/>
                </a:lnTo>
                <a:lnTo>
                  <a:pt x="6340983" y="970661"/>
                </a:lnTo>
                <a:lnTo>
                  <a:pt x="6340983" y="194183"/>
                </a:lnTo>
                <a:lnTo>
                  <a:pt x="6335851" y="149676"/>
                </a:lnTo>
                <a:lnTo>
                  <a:pt x="6321236" y="108810"/>
                </a:lnTo>
                <a:lnTo>
                  <a:pt x="6298305" y="72755"/>
                </a:lnTo>
                <a:lnTo>
                  <a:pt x="6268227" y="42677"/>
                </a:lnTo>
                <a:lnTo>
                  <a:pt x="6232172" y="19746"/>
                </a:lnTo>
                <a:lnTo>
                  <a:pt x="6191306" y="5131"/>
                </a:lnTo>
                <a:lnTo>
                  <a:pt x="6146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57249" y="2785998"/>
            <a:ext cx="6341110" cy="1165225"/>
          </a:xfrm>
          <a:custGeom>
            <a:avLst/>
            <a:gdLst/>
            <a:ahLst/>
            <a:cxnLst/>
            <a:rect l="l" t="t" r="r" b="b"/>
            <a:pathLst>
              <a:path w="6341109" h="1165225">
                <a:moveTo>
                  <a:pt x="0" y="194183"/>
                </a:moveTo>
                <a:lnTo>
                  <a:pt x="5131" y="149676"/>
                </a:lnTo>
                <a:lnTo>
                  <a:pt x="19746" y="108810"/>
                </a:lnTo>
                <a:lnTo>
                  <a:pt x="42677" y="72755"/>
                </a:lnTo>
                <a:lnTo>
                  <a:pt x="72755" y="42677"/>
                </a:lnTo>
                <a:lnTo>
                  <a:pt x="108810" y="19746"/>
                </a:lnTo>
                <a:lnTo>
                  <a:pt x="149676" y="5131"/>
                </a:lnTo>
                <a:lnTo>
                  <a:pt x="194182" y="0"/>
                </a:lnTo>
                <a:lnTo>
                  <a:pt x="6146800" y="0"/>
                </a:lnTo>
                <a:lnTo>
                  <a:pt x="6191306" y="5131"/>
                </a:lnTo>
                <a:lnTo>
                  <a:pt x="6232172" y="19746"/>
                </a:lnTo>
                <a:lnTo>
                  <a:pt x="6268227" y="42677"/>
                </a:lnTo>
                <a:lnTo>
                  <a:pt x="6298305" y="72755"/>
                </a:lnTo>
                <a:lnTo>
                  <a:pt x="6321236" y="108810"/>
                </a:lnTo>
                <a:lnTo>
                  <a:pt x="6335851" y="149676"/>
                </a:lnTo>
                <a:lnTo>
                  <a:pt x="6340983" y="194183"/>
                </a:lnTo>
                <a:lnTo>
                  <a:pt x="6340983" y="970661"/>
                </a:lnTo>
                <a:lnTo>
                  <a:pt x="6335851" y="1015207"/>
                </a:lnTo>
                <a:lnTo>
                  <a:pt x="6321236" y="1056088"/>
                </a:lnTo>
                <a:lnTo>
                  <a:pt x="6298305" y="1092142"/>
                </a:lnTo>
                <a:lnTo>
                  <a:pt x="6268227" y="1122206"/>
                </a:lnTo>
                <a:lnTo>
                  <a:pt x="6232172" y="1145119"/>
                </a:lnTo>
                <a:lnTo>
                  <a:pt x="6191306" y="1159719"/>
                </a:lnTo>
                <a:lnTo>
                  <a:pt x="6146800" y="1164844"/>
                </a:lnTo>
                <a:lnTo>
                  <a:pt x="194182" y="1164844"/>
                </a:lnTo>
                <a:lnTo>
                  <a:pt x="149676" y="1159719"/>
                </a:lnTo>
                <a:lnTo>
                  <a:pt x="108810" y="1145119"/>
                </a:lnTo>
                <a:lnTo>
                  <a:pt x="72755" y="1122206"/>
                </a:lnTo>
                <a:lnTo>
                  <a:pt x="42677" y="1092142"/>
                </a:lnTo>
                <a:lnTo>
                  <a:pt x="19746" y="1056088"/>
                </a:lnTo>
                <a:lnTo>
                  <a:pt x="5131" y="1015207"/>
                </a:lnTo>
                <a:lnTo>
                  <a:pt x="0" y="970661"/>
                </a:lnTo>
                <a:lnTo>
                  <a:pt x="0" y="194183"/>
                </a:lnTo>
                <a:close/>
              </a:path>
            </a:pathLst>
          </a:custGeom>
          <a:ln w="25399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8863" y="2805683"/>
            <a:ext cx="6042660" cy="13609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287" y="142875"/>
            <a:ext cx="2732024" cy="542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43751" y="142875"/>
            <a:ext cx="2286000" cy="571500"/>
          </a:xfrm>
          <a:custGeom>
            <a:avLst/>
            <a:gdLst/>
            <a:ahLst/>
            <a:cxnLst/>
            <a:rect l="l" t="t" r="r" b="b"/>
            <a:pathLst>
              <a:path w="2286000" h="571500">
                <a:moveTo>
                  <a:pt x="2190750" y="0"/>
                </a:moveTo>
                <a:lnTo>
                  <a:pt x="95250" y="0"/>
                </a:lnTo>
                <a:lnTo>
                  <a:pt x="58132" y="7489"/>
                </a:lnTo>
                <a:lnTo>
                  <a:pt x="27860" y="27908"/>
                </a:lnTo>
                <a:lnTo>
                  <a:pt x="7471" y="58185"/>
                </a:lnTo>
                <a:lnTo>
                  <a:pt x="0" y="95250"/>
                </a:lnTo>
                <a:lnTo>
                  <a:pt x="0" y="476250"/>
                </a:lnTo>
                <a:lnTo>
                  <a:pt x="7471" y="513314"/>
                </a:lnTo>
                <a:lnTo>
                  <a:pt x="27860" y="543591"/>
                </a:lnTo>
                <a:lnTo>
                  <a:pt x="58132" y="564010"/>
                </a:lnTo>
                <a:lnTo>
                  <a:pt x="95250" y="571500"/>
                </a:lnTo>
                <a:lnTo>
                  <a:pt x="2190750" y="571500"/>
                </a:lnTo>
                <a:lnTo>
                  <a:pt x="2227814" y="564010"/>
                </a:lnTo>
                <a:lnTo>
                  <a:pt x="2258091" y="543591"/>
                </a:lnTo>
                <a:lnTo>
                  <a:pt x="2278510" y="513314"/>
                </a:lnTo>
                <a:lnTo>
                  <a:pt x="2286000" y="476250"/>
                </a:lnTo>
                <a:lnTo>
                  <a:pt x="2286000" y="95250"/>
                </a:lnTo>
                <a:lnTo>
                  <a:pt x="2278510" y="58185"/>
                </a:lnTo>
                <a:lnTo>
                  <a:pt x="2258091" y="27908"/>
                </a:lnTo>
                <a:lnTo>
                  <a:pt x="2227814" y="7489"/>
                </a:lnTo>
                <a:lnTo>
                  <a:pt x="21907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43751" y="142875"/>
            <a:ext cx="2286000" cy="571500"/>
          </a:xfrm>
          <a:custGeom>
            <a:avLst/>
            <a:gdLst/>
            <a:ahLst/>
            <a:cxnLst/>
            <a:rect l="l" t="t" r="r" b="b"/>
            <a:pathLst>
              <a:path w="2286000" h="571500">
                <a:moveTo>
                  <a:pt x="0" y="95250"/>
                </a:moveTo>
                <a:lnTo>
                  <a:pt x="7471" y="58185"/>
                </a:lnTo>
                <a:lnTo>
                  <a:pt x="27860" y="27908"/>
                </a:lnTo>
                <a:lnTo>
                  <a:pt x="58132" y="7489"/>
                </a:lnTo>
                <a:lnTo>
                  <a:pt x="95250" y="0"/>
                </a:lnTo>
                <a:lnTo>
                  <a:pt x="2190750" y="0"/>
                </a:lnTo>
                <a:lnTo>
                  <a:pt x="2227814" y="7489"/>
                </a:lnTo>
                <a:lnTo>
                  <a:pt x="2258091" y="27908"/>
                </a:lnTo>
                <a:lnTo>
                  <a:pt x="2278510" y="58185"/>
                </a:lnTo>
                <a:lnTo>
                  <a:pt x="2286000" y="95250"/>
                </a:lnTo>
                <a:lnTo>
                  <a:pt x="2286000" y="476250"/>
                </a:lnTo>
                <a:lnTo>
                  <a:pt x="2278510" y="513314"/>
                </a:lnTo>
                <a:lnTo>
                  <a:pt x="2258091" y="543591"/>
                </a:lnTo>
                <a:lnTo>
                  <a:pt x="2227814" y="564010"/>
                </a:lnTo>
                <a:lnTo>
                  <a:pt x="2190750" y="571500"/>
                </a:lnTo>
                <a:lnTo>
                  <a:pt x="95250" y="571500"/>
                </a:lnTo>
                <a:lnTo>
                  <a:pt x="58132" y="564010"/>
                </a:lnTo>
                <a:lnTo>
                  <a:pt x="27860" y="543591"/>
                </a:lnTo>
                <a:lnTo>
                  <a:pt x="7471" y="513314"/>
                </a:lnTo>
                <a:lnTo>
                  <a:pt x="0" y="476250"/>
                </a:lnTo>
                <a:lnTo>
                  <a:pt x="0" y="95250"/>
                </a:lnTo>
                <a:close/>
              </a:path>
            </a:pathLst>
          </a:custGeom>
          <a:ln w="25400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943725" y="287858"/>
            <a:ext cx="16859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Combustion in</a:t>
            </a:r>
            <a:r>
              <a:rPr sz="16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SIE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4642" y="1183894"/>
            <a:ext cx="8479790" cy="1856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278130" algn="l"/>
              </a:tabLst>
            </a:pP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Here</a:t>
            </a:r>
            <a:r>
              <a:rPr sz="200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flame</a:t>
            </a:r>
            <a:r>
              <a:rPr sz="2000" b="1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travel</a:t>
            </a:r>
            <a:r>
              <a:rPr sz="2000" b="1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across</a:t>
            </a:r>
            <a:r>
              <a:rPr sz="200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combustion</a:t>
            </a:r>
            <a:r>
              <a:rPr sz="2000" b="1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chamber</a:t>
            </a:r>
            <a:r>
              <a:rPr sz="20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200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start</a:t>
            </a:r>
            <a:r>
              <a:rPr sz="2000" b="1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“Spark</a:t>
            </a:r>
            <a:r>
              <a:rPr sz="2000" b="1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Position”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spread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all over the chamber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till it reach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its end in the same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direction.</a:t>
            </a:r>
            <a:endParaRPr sz="2000"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</a:pPr>
            <a:r>
              <a:rPr sz="2000" b="1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Or</a:t>
            </a:r>
            <a:endParaRPr sz="2000">
              <a:solidFill>
                <a:schemeClr val="accent6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buClr>
                <a:srgbClr val="000000"/>
              </a:buClr>
              <a:buFont typeface="Wingdings"/>
              <a:buChar char=""/>
              <a:tabLst>
                <a:tab pos="273685" algn="l"/>
              </a:tabLst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The combustion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which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starts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 timed spark and initiates a flame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front 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and the turbulent flame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spreads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away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from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the spark discharge location by a 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speed called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“Flame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Speed”.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1544" y="5128259"/>
            <a:ext cx="3509772" cy="513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63467" y="5128259"/>
            <a:ext cx="365760" cy="5135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93014" y="5184394"/>
            <a:ext cx="3227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D0D0D"/>
                </a:solidFill>
                <a:latin typeface="Times New Roman"/>
                <a:cs typeface="Times New Roman"/>
              </a:rPr>
              <a:t>The steps </a:t>
            </a:r>
            <a:r>
              <a:rPr sz="1800" b="1" dirty="0">
                <a:solidFill>
                  <a:srgbClr val="0D0D0D"/>
                </a:solidFill>
                <a:latin typeface="Times New Roman"/>
                <a:cs typeface="Times New Roman"/>
              </a:rPr>
              <a:t>of normal</a:t>
            </a:r>
            <a:r>
              <a:rPr sz="1800" b="1" spc="-1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D0D0D"/>
                </a:solidFill>
                <a:latin typeface="Times New Roman"/>
                <a:cs typeface="Times New Roman"/>
              </a:rPr>
              <a:t>combustion: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3014" y="5451144"/>
            <a:ext cx="2292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Wingdings"/>
                <a:cs typeface="Wingdings"/>
              </a:rPr>
              <a:t></a:t>
            </a:r>
            <a:endParaRPr sz="18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Wingdings"/>
                <a:cs typeface="Wingdings"/>
              </a:rPr>
              <a:t></a:t>
            </a:r>
            <a:endParaRPr sz="18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Wingdings"/>
                <a:cs typeface="Wingdings"/>
              </a:rPr>
              <a:t>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05611" y="5451144"/>
            <a:ext cx="6209589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00" dirty="0">
                <a:solidFill>
                  <a:schemeClr val="bg1"/>
                </a:solidFill>
                <a:latin typeface="Times New Roman"/>
                <a:cs typeface="Times New Roman"/>
              </a:rPr>
              <a:t>Ignition</a:t>
            </a:r>
            <a:r>
              <a:rPr sz="1800" b="1" spc="-114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800" b="1" spc="45" dirty="0">
                <a:solidFill>
                  <a:schemeClr val="bg1"/>
                </a:solidFill>
                <a:latin typeface="Times New Roman"/>
                <a:cs typeface="Times New Roman"/>
              </a:rPr>
              <a:t>delay.</a:t>
            </a:r>
            <a:endParaRPr sz="180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800" b="1" spc="70" dirty="0">
                <a:solidFill>
                  <a:schemeClr val="bg1"/>
                </a:solidFill>
                <a:latin typeface="Times New Roman"/>
                <a:cs typeface="Times New Roman"/>
              </a:rPr>
              <a:t>Main</a:t>
            </a:r>
            <a:r>
              <a:rPr sz="1800" b="1" spc="-9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800" b="1" spc="120" dirty="0">
                <a:solidFill>
                  <a:schemeClr val="bg1"/>
                </a:solidFill>
                <a:latin typeface="Times New Roman"/>
                <a:cs typeface="Times New Roman"/>
              </a:rPr>
              <a:t>combustion</a:t>
            </a:r>
            <a:r>
              <a:rPr sz="1800" b="1" spc="-6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800" b="1" spc="95">
                <a:solidFill>
                  <a:schemeClr val="bg1"/>
                </a:solidFill>
                <a:latin typeface="Times New Roman"/>
                <a:cs typeface="Times New Roman"/>
              </a:rPr>
              <a:t>process</a:t>
            </a:r>
            <a:r>
              <a:rPr sz="1800" b="1" spc="-6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800" b="1" spc="70" smtClean="0">
                <a:solidFill>
                  <a:schemeClr val="bg1"/>
                </a:solidFill>
                <a:latin typeface="Times New Roman"/>
                <a:cs typeface="Times New Roman"/>
              </a:rPr>
              <a:t>(</a:t>
            </a:r>
            <a:r>
              <a:rPr lang="en-US" b="1" spc="70" dirty="0" smtClean="0">
                <a:solidFill>
                  <a:schemeClr val="bg1"/>
                </a:solidFill>
                <a:latin typeface="Times New Roman"/>
                <a:cs typeface="Times New Roman"/>
              </a:rPr>
              <a:t>Flame Front Propagation</a:t>
            </a:r>
            <a:r>
              <a:rPr sz="1800" b="1" spc="114" smtClean="0">
                <a:solidFill>
                  <a:schemeClr val="bg1"/>
                </a:solidFill>
                <a:latin typeface="Times New Roman"/>
                <a:cs typeface="Times New Roman"/>
              </a:rPr>
              <a:t>).  </a:t>
            </a:r>
            <a:r>
              <a:rPr sz="1800" b="1" spc="60" dirty="0">
                <a:solidFill>
                  <a:schemeClr val="bg1"/>
                </a:solidFill>
                <a:latin typeface="Times New Roman"/>
                <a:cs typeface="Times New Roman"/>
              </a:rPr>
              <a:t>Afterburning.</a:t>
            </a:r>
            <a:endParaRPr sz="180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28662" y="3024251"/>
            <a:ext cx="7199883" cy="21907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43725" y="287858"/>
            <a:ext cx="16859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Combustion in</a:t>
            </a:r>
            <a:r>
              <a:rPr sz="16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SIE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70275" y="655065"/>
            <a:ext cx="17843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none" spc="-5" dirty="0">
                <a:solidFill>
                  <a:srgbClr val="00FF00"/>
                </a:solidFill>
                <a:latin typeface="Arial"/>
                <a:cs typeface="Arial"/>
              </a:rPr>
              <a:t>P-</a:t>
            </a:r>
            <a:r>
              <a:rPr sz="2400" u="none" spc="-5" dirty="0">
                <a:solidFill>
                  <a:srgbClr val="00FF00"/>
                </a:solidFill>
                <a:latin typeface="Symbol"/>
                <a:cs typeface="Symbol"/>
              </a:rPr>
              <a:t></a:t>
            </a:r>
            <a:r>
              <a:rPr sz="2400" u="none" spc="-55" dirty="0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sz="2400" u="none" spc="-5" dirty="0">
                <a:solidFill>
                  <a:srgbClr val="00FF00"/>
                </a:solidFill>
                <a:latin typeface="Arial"/>
                <a:cs typeface="Arial"/>
              </a:rPr>
              <a:t>Diagram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287" y="142875"/>
            <a:ext cx="2732024" cy="542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43751" y="142875"/>
            <a:ext cx="2286000" cy="428625"/>
          </a:xfrm>
          <a:custGeom>
            <a:avLst/>
            <a:gdLst/>
            <a:ahLst/>
            <a:cxnLst/>
            <a:rect l="l" t="t" r="r" b="b"/>
            <a:pathLst>
              <a:path w="2286000" h="428625">
                <a:moveTo>
                  <a:pt x="2214499" y="0"/>
                </a:moveTo>
                <a:lnTo>
                  <a:pt x="71374" y="0"/>
                </a:lnTo>
                <a:lnTo>
                  <a:pt x="43559" y="5615"/>
                </a:lnTo>
                <a:lnTo>
                  <a:pt x="20875" y="20923"/>
                </a:lnTo>
                <a:lnTo>
                  <a:pt x="5597" y="43612"/>
                </a:lnTo>
                <a:lnTo>
                  <a:pt x="0" y="71374"/>
                </a:lnTo>
                <a:lnTo>
                  <a:pt x="0" y="357124"/>
                </a:lnTo>
                <a:lnTo>
                  <a:pt x="5597" y="384958"/>
                </a:lnTo>
                <a:lnTo>
                  <a:pt x="20875" y="407685"/>
                </a:lnTo>
                <a:lnTo>
                  <a:pt x="43559" y="423007"/>
                </a:lnTo>
                <a:lnTo>
                  <a:pt x="71374" y="428625"/>
                </a:lnTo>
                <a:lnTo>
                  <a:pt x="2214499" y="428625"/>
                </a:lnTo>
                <a:lnTo>
                  <a:pt x="2242333" y="423007"/>
                </a:lnTo>
                <a:lnTo>
                  <a:pt x="2265060" y="407685"/>
                </a:lnTo>
                <a:lnTo>
                  <a:pt x="2280382" y="384958"/>
                </a:lnTo>
                <a:lnTo>
                  <a:pt x="2286000" y="357124"/>
                </a:lnTo>
                <a:lnTo>
                  <a:pt x="2286000" y="71374"/>
                </a:lnTo>
                <a:lnTo>
                  <a:pt x="2280382" y="43612"/>
                </a:lnTo>
                <a:lnTo>
                  <a:pt x="2265060" y="20923"/>
                </a:lnTo>
                <a:lnTo>
                  <a:pt x="2242333" y="5615"/>
                </a:lnTo>
                <a:lnTo>
                  <a:pt x="22144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43751" y="142875"/>
            <a:ext cx="2286000" cy="428625"/>
          </a:xfrm>
          <a:custGeom>
            <a:avLst/>
            <a:gdLst/>
            <a:ahLst/>
            <a:cxnLst/>
            <a:rect l="l" t="t" r="r" b="b"/>
            <a:pathLst>
              <a:path w="2286000" h="428625">
                <a:moveTo>
                  <a:pt x="0" y="71374"/>
                </a:moveTo>
                <a:lnTo>
                  <a:pt x="5597" y="43612"/>
                </a:lnTo>
                <a:lnTo>
                  <a:pt x="20875" y="20923"/>
                </a:lnTo>
                <a:lnTo>
                  <a:pt x="43559" y="5615"/>
                </a:lnTo>
                <a:lnTo>
                  <a:pt x="71374" y="0"/>
                </a:lnTo>
                <a:lnTo>
                  <a:pt x="2214499" y="0"/>
                </a:lnTo>
                <a:lnTo>
                  <a:pt x="2242333" y="5615"/>
                </a:lnTo>
                <a:lnTo>
                  <a:pt x="2265060" y="20923"/>
                </a:lnTo>
                <a:lnTo>
                  <a:pt x="2280382" y="43612"/>
                </a:lnTo>
                <a:lnTo>
                  <a:pt x="2286000" y="71374"/>
                </a:lnTo>
                <a:lnTo>
                  <a:pt x="2286000" y="357124"/>
                </a:lnTo>
                <a:lnTo>
                  <a:pt x="2280382" y="384958"/>
                </a:lnTo>
                <a:lnTo>
                  <a:pt x="2265060" y="407685"/>
                </a:lnTo>
                <a:lnTo>
                  <a:pt x="2242333" y="423007"/>
                </a:lnTo>
                <a:lnTo>
                  <a:pt x="2214499" y="428625"/>
                </a:lnTo>
                <a:lnTo>
                  <a:pt x="71374" y="428625"/>
                </a:lnTo>
                <a:lnTo>
                  <a:pt x="43559" y="423007"/>
                </a:lnTo>
                <a:lnTo>
                  <a:pt x="20875" y="407685"/>
                </a:lnTo>
                <a:lnTo>
                  <a:pt x="5597" y="384958"/>
                </a:lnTo>
                <a:lnTo>
                  <a:pt x="0" y="357124"/>
                </a:lnTo>
                <a:lnTo>
                  <a:pt x="0" y="71374"/>
                </a:lnTo>
                <a:close/>
              </a:path>
            </a:pathLst>
          </a:custGeom>
          <a:ln w="25400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944614" y="216535"/>
            <a:ext cx="168528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Combustion in</a:t>
            </a:r>
            <a:r>
              <a:rPr sz="16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SIE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5964" y="1022730"/>
            <a:ext cx="82508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63290" algn="l"/>
              </a:tabLst>
            </a:pPr>
            <a:r>
              <a:rPr sz="2400" u="none" spc="-5" dirty="0">
                <a:solidFill>
                  <a:srgbClr val="FF0000"/>
                </a:solidFill>
              </a:rPr>
              <a:t>1</a:t>
            </a:r>
            <a:r>
              <a:rPr sz="2400" u="none" spc="-7" baseline="24305" dirty="0">
                <a:solidFill>
                  <a:srgbClr val="FF0000"/>
                </a:solidFill>
              </a:rPr>
              <a:t>st  </a:t>
            </a:r>
            <a:r>
              <a:rPr sz="2400" u="none" dirty="0">
                <a:solidFill>
                  <a:srgbClr val="FF0000"/>
                </a:solidFill>
              </a:rPr>
              <a:t>Stage 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:</a:t>
            </a:r>
            <a:r>
              <a:rPr sz="2400" u="heavy" spc="-1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sz="24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Ignition</a:t>
            </a:r>
            <a:r>
              <a:rPr sz="2400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Delay:</a:t>
            </a:r>
            <a:r>
              <a:rPr sz="2400" u="none" dirty="0">
                <a:solidFill>
                  <a:srgbClr val="FFFFFF"/>
                </a:solidFill>
              </a:rPr>
              <a:t>	</a:t>
            </a:r>
            <a:r>
              <a:rPr sz="2400" u="none" spc="-5" dirty="0">
                <a:solidFill>
                  <a:srgbClr val="FFFFFF"/>
                </a:solidFill>
              </a:rPr>
              <a:t>(Constant </a:t>
            </a:r>
            <a:r>
              <a:rPr sz="2400" u="none" dirty="0">
                <a:solidFill>
                  <a:srgbClr val="FFFFFF"/>
                </a:solidFill>
              </a:rPr>
              <a:t>time</a:t>
            </a:r>
            <a:r>
              <a:rPr sz="2400" u="none">
                <a:solidFill>
                  <a:srgbClr val="FFFFFF"/>
                </a:solidFill>
              </a:rPr>
              <a:t>)(</a:t>
            </a:r>
            <a:r>
              <a:rPr sz="2400" u="none" smtClean="0">
                <a:solidFill>
                  <a:srgbClr val="FFFFFF"/>
                </a:solidFill>
              </a:rPr>
              <a:t>1.5</a:t>
            </a:r>
            <a:r>
              <a:rPr lang="en-US" sz="2400" u="none" dirty="0" smtClean="0">
                <a:solidFill>
                  <a:srgbClr val="FFFFFF"/>
                </a:solidFill>
              </a:rPr>
              <a:t> to </a:t>
            </a:r>
            <a:r>
              <a:rPr sz="2400" u="none" smtClean="0">
                <a:solidFill>
                  <a:srgbClr val="FFFFFF"/>
                </a:solidFill>
              </a:rPr>
              <a:t>2</a:t>
            </a:r>
            <a:r>
              <a:rPr sz="2400" u="none" spc="-60" smtClean="0">
                <a:solidFill>
                  <a:srgbClr val="FFFFFF"/>
                </a:solidFill>
              </a:rPr>
              <a:t> </a:t>
            </a:r>
            <a:r>
              <a:rPr sz="2400" u="none" smtClean="0">
                <a:solidFill>
                  <a:srgbClr val="FFFFFF"/>
                </a:solidFill>
              </a:rPr>
              <a:t>m</a:t>
            </a:r>
            <a:r>
              <a:rPr lang="en-US" sz="2400" u="none" dirty="0" smtClean="0">
                <a:solidFill>
                  <a:srgbClr val="FFFFFF"/>
                </a:solidFill>
              </a:rPr>
              <a:t> </a:t>
            </a:r>
            <a:r>
              <a:rPr sz="2400" u="none" smtClean="0">
                <a:solidFill>
                  <a:srgbClr val="FFFFFF"/>
                </a:solidFill>
              </a:rPr>
              <a:t>sec</a:t>
            </a:r>
            <a:r>
              <a:rPr sz="2400" u="none" dirty="0">
                <a:solidFill>
                  <a:srgbClr val="FFFFFF"/>
                </a:solidFill>
              </a:rPr>
              <a:t>)</a:t>
            </a:r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448602" y="1387983"/>
            <a:ext cx="1164590" cy="0"/>
          </a:xfrm>
          <a:custGeom>
            <a:avLst/>
            <a:gdLst/>
            <a:ahLst/>
            <a:cxnLst/>
            <a:rect l="l" t="t" r="r" b="b"/>
            <a:pathLst>
              <a:path w="1164590">
                <a:moveTo>
                  <a:pt x="0" y="0"/>
                </a:moveTo>
                <a:lnTo>
                  <a:pt x="1164336" y="0"/>
                </a:lnTo>
              </a:path>
            </a:pathLst>
          </a:custGeom>
          <a:ln w="289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35965" y="1772158"/>
            <a:ext cx="8144509" cy="3683701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first stage (A-B)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corresponds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to the time for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formation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of the self </a:t>
            </a:r>
            <a:r>
              <a:rPr sz="24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propagating </a:t>
            </a:r>
            <a:r>
              <a:rPr sz="24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nucleus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of the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flame.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735"/>
              </a:lnSpc>
              <a:spcBef>
                <a:spcPts val="2270"/>
              </a:spcBef>
            </a:pPr>
            <a:r>
              <a:rPr sz="24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It </a:t>
            </a:r>
            <a:r>
              <a:rPr sz="24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is a chemical </a:t>
            </a:r>
            <a:r>
              <a:rPr sz="24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process </a:t>
            </a:r>
            <a:r>
              <a:rPr sz="24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depends</a:t>
            </a:r>
            <a:r>
              <a:rPr sz="2400" b="1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on</a:t>
            </a:r>
            <a:r>
              <a:rPr sz="2400" b="1" u="heavy" spc="-5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:</a:t>
            </a:r>
            <a:endParaRPr lang="en-US" sz="2400" b="1" u="heavy" spc="-5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  <a:cs typeface="Times New Roman"/>
            </a:endParaRPr>
          </a:p>
          <a:p>
            <a:pPr marL="12700">
              <a:lnSpc>
                <a:spcPts val="2735"/>
              </a:lnSpc>
              <a:spcBef>
                <a:spcPts val="2270"/>
              </a:spcBef>
            </a:pPr>
            <a:endParaRPr sz="2400">
              <a:latin typeface="Times New Roman"/>
              <a:cs typeface="Times New Roman"/>
            </a:endParaRPr>
          </a:p>
          <a:p>
            <a:pPr marL="353695" indent="-340995">
              <a:lnSpc>
                <a:spcPts val="2590"/>
              </a:lnSpc>
              <a:buFont typeface="Wingdings"/>
              <a:buChar char=""/>
              <a:tabLst>
                <a:tab pos="354330" algn="l"/>
              </a:tabLst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nature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4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fuel,</a:t>
            </a:r>
            <a:endParaRPr sz="2400">
              <a:latin typeface="Times New Roman"/>
              <a:cs typeface="Times New Roman"/>
            </a:endParaRPr>
          </a:p>
          <a:p>
            <a:pPr marL="353695" indent="-340995">
              <a:lnSpc>
                <a:spcPts val="2595"/>
              </a:lnSpc>
              <a:buFont typeface="Wingdings"/>
              <a:buChar char=""/>
              <a:tabLst>
                <a:tab pos="354330" algn="l"/>
              </a:tabLst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The temperature and </a:t>
            </a:r>
            <a:r>
              <a:rPr sz="24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pressure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fuel/air</a:t>
            </a:r>
            <a:r>
              <a:rPr sz="24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mixture,</a:t>
            </a:r>
            <a:endParaRPr sz="2400">
              <a:latin typeface="Times New Roman"/>
              <a:cs typeface="Times New Roman"/>
            </a:endParaRPr>
          </a:p>
          <a:p>
            <a:pPr marL="353695" indent="-340995">
              <a:lnSpc>
                <a:spcPts val="2595"/>
              </a:lnSpc>
              <a:buFont typeface="Wingdings"/>
              <a:buChar char=""/>
              <a:tabLst>
                <a:tab pos="354330" algn="l"/>
              </a:tabLst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concentration of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residuals</a:t>
            </a:r>
            <a:r>
              <a:rPr sz="2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endParaRPr sz="2400">
              <a:latin typeface="Times New Roman"/>
              <a:cs typeface="Times New Roman"/>
            </a:endParaRPr>
          </a:p>
          <a:p>
            <a:pPr marL="353695" indent="-340995">
              <a:lnSpc>
                <a:spcPts val="2590"/>
              </a:lnSpc>
              <a:buFont typeface="Wingdings"/>
              <a:buChar char=""/>
              <a:tabLst>
                <a:tab pos="354330" algn="l"/>
              </a:tabLst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chemical 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reaction</a:t>
            </a:r>
            <a:r>
              <a:rPr sz="24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rate.</a:t>
            </a:r>
            <a:endParaRPr sz="2400">
              <a:latin typeface="Times New Roman"/>
              <a:cs typeface="Times New Roman"/>
            </a:endParaRPr>
          </a:p>
          <a:p>
            <a:pPr marL="360045" indent="-347345">
              <a:lnSpc>
                <a:spcPts val="2735"/>
              </a:lnSpc>
              <a:buFont typeface="Wingdings"/>
              <a:buChar char=""/>
              <a:tabLst>
                <a:tab pos="360680" algn="l"/>
              </a:tabLst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It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is also influenced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by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local</a:t>
            </a:r>
            <a:r>
              <a:rPr sz="24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turbulence.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287" y="142875"/>
            <a:ext cx="2732024" cy="542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43751" y="142875"/>
            <a:ext cx="2286000" cy="428625"/>
          </a:xfrm>
          <a:custGeom>
            <a:avLst/>
            <a:gdLst/>
            <a:ahLst/>
            <a:cxnLst/>
            <a:rect l="l" t="t" r="r" b="b"/>
            <a:pathLst>
              <a:path w="2286000" h="428625">
                <a:moveTo>
                  <a:pt x="2214499" y="0"/>
                </a:moveTo>
                <a:lnTo>
                  <a:pt x="71374" y="0"/>
                </a:lnTo>
                <a:lnTo>
                  <a:pt x="43559" y="5615"/>
                </a:lnTo>
                <a:lnTo>
                  <a:pt x="20875" y="20923"/>
                </a:lnTo>
                <a:lnTo>
                  <a:pt x="5597" y="43612"/>
                </a:lnTo>
                <a:lnTo>
                  <a:pt x="0" y="71374"/>
                </a:lnTo>
                <a:lnTo>
                  <a:pt x="0" y="357124"/>
                </a:lnTo>
                <a:lnTo>
                  <a:pt x="5597" y="384958"/>
                </a:lnTo>
                <a:lnTo>
                  <a:pt x="20875" y="407685"/>
                </a:lnTo>
                <a:lnTo>
                  <a:pt x="43559" y="423007"/>
                </a:lnTo>
                <a:lnTo>
                  <a:pt x="71374" y="428625"/>
                </a:lnTo>
                <a:lnTo>
                  <a:pt x="2214499" y="428625"/>
                </a:lnTo>
                <a:lnTo>
                  <a:pt x="2242333" y="423007"/>
                </a:lnTo>
                <a:lnTo>
                  <a:pt x="2265060" y="407685"/>
                </a:lnTo>
                <a:lnTo>
                  <a:pt x="2280382" y="384958"/>
                </a:lnTo>
                <a:lnTo>
                  <a:pt x="2286000" y="357124"/>
                </a:lnTo>
                <a:lnTo>
                  <a:pt x="2286000" y="71374"/>
                </a:lnTo>
                <a:lnTo>
                  <a:pt x="2280382" y="43612"/>
                </a:lnTo>
                <a:lnTo>
                  <a:pt x="2265060" y="20923"/>
                </a:lnTo>
                <a:lnTo>
                  <a:pt x="2242333" y="5615"/>
                </a:lnTo>
                <a:lnTo>
                  <a:pt x="22144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43751" y="142875"/>
            <a:ext cx="2286000" cy="428625"/>
          </a:xfrm>
          <a:custGeom>
            <a:avLst/>
            <a:gdLst/>
            <a:ahLst/>
            <a:cxnLst/>
            <a:rect l="l" t="t" r="r" b="b"/>
            <a:pathLst>
              <a:path w="2286000" h="428625">
                <a:moveTo>
                  <a:pt x="0" y="71374"/>
                </a:moveTo>
                <a:lnTo>
                  <a:pt x="5597" y="43612"/>
                </a:lnTo>
                <a:lnTo>
                  <a:pt x="20875" y="20923"/>
                </a:lnTo>
                <a:lnTo>
                  <a:pt x="43559" y="5615"/>
                </a:lnTo>
                <a:lnTo>
                  <a:pt x="71374" y="0"/>
                </a:lnTo>
                <a:lnTo>
                  <a:pt x="2214499" y="0"/>
                </a:lnTo>
                <a:lnTo>
                  <a:pt x="2242333" y="5615"/>
                </a:lnTo>
                <a:lnTo>
                  <a:pt x="2265060" y="20923"/>
                </a:lnTo>
                <a:lnTo>
                  <a:pt x="2280382" y="43612"/>
                </a:lnTo>
                <a:lnTo>
                  <a:pt x="2286000" y="71374"/>
                </a:lnTo>
                <a:lnTo>
                  <a:pt x="2286000" y="357124"/>
                </a:lnTo>
                <a:lnTo>
                  <a:pt x="2280382" y="384958"/>
                </a:lnTo>
                <a:lnTo>
                  <a:pt x="2265060" y="407685"/>
                </a:lnTo>
                <a:lnTo>
                  <a:pt x="2242333" y="423007"/>
                </a:lnTo>
                <a:lnTo>
                  <a:pt x="2214499" y="428625"/>
                </a:lnTo>
                <a:lnTo>
                  <a:pt x="71374" y="428625"/>
                </a:lnTo>
                <a:lnTo>
                  <a:pt x="43559" y="423007"/>
                </a:lnTo>
                <a:lnTo>
                  <a:pt x="20875" y="407685"/>
                </a:lnTo>
                <a:lnTo>
                  <a:pt x="5597" y="384958"/>
                </a:lnTo>
                <a:lnTo>
                  <a:pt x="0" y="357124"/>
                </a:lnTo>
                <a:lnTo>
                  <a:pt x="0" y="71374"/>
                </a:lnTo>
                <a:close/>
              </a:path>
            </a:pathLst>
          </a:custGeom>
          <a:ln w="25400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944614" y="216535"/>
            <a:ext cx="168528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Combustion in</a:t>
            </a:r>
            <a:r>
              <a:rPr sz="16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SIE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5965" y="1022730"/>
            <a:ext cx="8479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none" spc="-5" dirty="0">
                <a:solidFill>
                  <a:srgbClr val="FF0000"/>
                </a:solidFill>
              </a:rPr>
              <a:t>2</a:t>
            </a:r>
            <a:r>
              <a:rPr sz="2400" u="none" spc="-7" baseline="24305" dirty="0">
                <a:solidFill>
                  <a:srgbClr val="FF0000"/>
                </a:solidFill>
              </a:rPr>
              <a:t>nd </a:t>
            </a:r>
            <a:r>
              <a:rPr sz="2400" u="none" dirty="0">
                <a:solidFill>
                  <a:srgbClr val="FF0000"/>
                </a:solidFill>
              </a:rPr>
              <a:t>Stage:</a:t>
            </a:r>
            <a:r>
              <a:rPr sz="2400" u="none" dirty="0">
                <a:solidFill>
                  <a:srgbClr val="000000"/>
                </a:solidFill>
              </a:rPr>
              <a:t> </a:t>
            </a:r>
            <a:r>
              <a:rPr sz="24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Main 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combustion </a:t>
            </a:r>
            <a:r>
              <a:rPr sz="2400" u="heavy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process</a:t>
            </a:r>
            <a:r>
              <a:rPr sz="2400" u="none" spc="-10">
                <a:solidFill>
                  <a:srgbClr val="FFFFFF"/>
                </a:solidFill>
              </a:rPr>
              <a:t> </a:t>
            </a:r>
            <a:r>
              <a:rPr sz="2400" u="none" spc="-5" smtClean="0">
                <a:solidFill>
                  <a:srgbClr val="FFFFFF"/>
                </a:solidFill>
              </a:rPr>
              <a:t>(</a:t>
            </a:r>
            <a:r>
              <a:rPr lang="en-US" sz="2000" spc="70" dirty="0" smtClean="0">
                <a:solidFill>
                  <a:schemeClr val="bg1"/>
                </a:solidFill>
              </a:rPr>
              <a:t>Flame Front Propagation</a:t>
            </a:r>
            <a:r>
              <a:rPr sz="2000" u="none" smtClean="0">
                <a:solidFill>
                  <a:srgbClr val="FFFFFF"/>
                </a:solidFill>
              </a:rPr>
              <a:t>).</a:t>
            </a:r>
            <a:endParaRPr sz="2000"/>
          </a:p>
        </p:txBody>
      </p:sp>
      <p:sp>
        <p:nvSpPr>
          <p:cNvPr id="7" name="object 7"/>
          <p:cNvSpPr/>
          <p:nvPr/>
        </p:nvSpPr>
        <p:spPr>
          <a:xfrm>
            <a:off x="448602" y="1387983"/>
            <a:ext cx="1343025" cy="0"/>
          </a:xfrm>
          <a:custGeom>
            <a:avLst/>
            <a:gdLst/>
            <a:ahLst/>
            <a:cxnLst/>
            <a:rect l="l" t="t" r="r" b="b"/>
            <a:pathLst>
              <a:path w="1343025">
                <a:moveTo>
                  <a:pt x="0" y="0"/>
                </a:moveTo>
                <a:lnTo>
                  <a:pt x="1342644" y="0"/>
                </a:lnTo>
              </a:path>
            </a:pathLst>
          </a:custGeom>
          <a:ln w="289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0039" y="4174109"/>
            <a:ext cx="1278890" cy="0"/>
          </a:xfrm>
          <a:custGeom>
            <a:avLst/>
            <a:gdLst/>
            <a:ahLst/>
            <a:cxnLst/>
            <a:rect l="l" t="t" r="r" b="b"/>
            <a:pathLst>
              <a:path w="1278889">
                <a:moveTo>
                  <a:pt x="0" y="0"/>
                </a:moveTo>
                <a:lnTo>
                  <a:pt x="1278661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00876" y="3500452"/>
            <a:ext cx="2643124" cy="32992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86525" y="6813946"/>
            <a:ext cx="2657475" cy="0"/>
          </a:xfrm>
          <a:custGeom>
            <a:avLst/>
            <a:gdLst/>
            <a:ahLst/>
            <a:cxnLst/>
            <a:rect l="l" t="t" r="r" b="b"/>
            <a:pathLst>
              <a:path w="2657475">
                <a:moveTo>
                  <a:pt x="0" y="0"/>
                </a:moveTo>
                <a:lnTo>
                  <a:pt x="2657475" y="0"/>
                </a:lnTo>
              </a:path>
            </a:pathLst>
          </a:custGeom>
          <a:ln w="28575">
            <a:solidFill>
              <a:srgbClr val="FF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86525" y="3486165"/>
            <a:ext cx="2657475" cy="3328035"/>
          </a:xfrm>
          <a:custGeom>
            <a:avLst/>
            <a:gdLst/>
            <a:ahLst/>
            <a:cxnLst/>
            <a:rect l="l" t="t" r="r" b="b"/>
            <a:pathLst>
              <a:path w="2657475" h="3328034">
                <a:moveTo>
                  <a:pt x="2657475" y="0"/>
                </a:moveTo>
                <a:lnTo>
                  <a:pt x="0" y="0"/>
                </a:lnTo>
                <a:lnTo>
                  <a:pt x="0" y="3327780"/>
                </a:lnTo>
              </a:path>
            </a:pathLst>
          </a:custGeom>
          <a:ln w="28575">
            <a:solidFill>
              <a:srgbClr val="FF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35965" y="1388440"/>
            <a:ext cx="7983220" cy="53937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F1730"/>
                </a:solidFill>
                <a:latin typeface="Times New Roman"/>
                <a:cs typeface="Times New Roman"/>
              </a:rPr>
              <a:t>(Constant </a:t>
            </a:r>
            <a:r>
              <a:rPr sz="2400" b="1" dirty="0">
                <a:solidFill>
                  <a:srgbClr val="CF1730"/>
                </a:solidFill>
                <a:latin typeface="Times New Roman"/>
                <a:cs typeface="Times New Roman"/>
              </a:rPr>
              <a:t>crank</a:t>
            </a:r>
            <a:r>
              <a:rPr sz="2400" b="1" spc="15" dirty="0">
                <a:solidFill>
                  <a:srgbClr val="CF173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CF1730"/>
                </a:solidFill>
                <a:latin typeface="Times New Roman"/>
                <a:cs typeface="Times New Roman"/>
              </a:rPr>
              <a:t>angle)</a:t>
            </a:r>
            <a:endParaRPr sz="2400">
              <a:latin typeface="Times New Roman"/>
              <a:cs typeface="Times New Roman"/>
            </a:endParaRPr>
          </a:p>
          <a:p>
            <a:pPr marL="83820" marR="5080">
              <a:lnSpc>
                <a:spcPct val="100000"/>
              </a:lnSpc>
              <a:spcBef>
                <a:spcPts val="1664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propagation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of the flame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throughout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the combustion 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chamber</a:t>
            </a:r>
            <a:r>
              <a:rPr sz="2000" b="1" spc="-25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endParaRPr lang="en-US" sz="2000" b="1" spc="-25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83820" marR="5080">
              <a:lnSpc>
                <a:spcPct val="100000"/>
              </a:lnSpc>
              <a:spcBef>
                <a:spcPts val="1664"/>
              </a:spcBef>
            </a:pPr>
            <a:r>
              <a:rPr sz="2000" b="1" smtClean="0">
                <a:solidFill>
                  <a:srgbClr val="FFFFFF"/>
                </a:solidFill>
                <a:latin typeface="Times New Roman"/>
                <a:cs typeface="Times New Roman"/>
              </a:rPr>
              <a:t>It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000" b="1" spc="-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  </a:t>
            </a:r>
            <a:r>
              <a:rPr sz="20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chemical-physical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process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depends</a:t>
            </a:r>
            <a:r>
              <a:rPr sz="20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on:</a:t>
            </a:r>
            <a:endParaRPr sz="2000">
              <a:latin typeface="Times New Roman"/>
              <a:cs typeface="Times New Roman"/>
            </a:endParaRPr>
          </a:p>
          <a:p>
            <a:pPr marL="286385" indent="-202565">
              <a:lnSpc>
                <a:spcPct val="100000"/>
              </a:lnSpc>
              <a:buSzPct val="95000"/>
              <a:buFont typeface="Wingdings"/>
              <a:buChar char=""/>
              <a:tabLst>
                <a:tab pos="287020" algn="l"/>
              </a:tabLst>
            </a:pPr>
            <a:r>
              <a:rPr sz="2000" b="1" dirty="0">
                <a:solidFill>
                  <a:srgbClr val="000066"/>
                </a:solidFill>
                <a:latin typeface="Times New Roman"/>
                <a:cs typeface="Times New Roman"/>
              </a:rPr>
              <a:t>Chemical</a:t>
            </a:r>
            <a:r>
              <a:rPr sz="2000" b="1" spc="-3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0066"/>
                </a:solidFill>
                <a:latin typeface="Times New Roman"/>
                <a:cs typeface="Times New Roman"/>
              </a:rPr>
              <a:t>composition</a:t>
            </a:r>
            <a:endParaRPr sz="2000">
              <a:latin typeface="Times New Roman"/>
              <a:cs typeface="Times New Roman"/>
            </a:endParaRPr>
          </a:p>
          <a:p>
            <a:pPr marL="287020" indent="-203200">
              <a:lnSpc>
                <a:spcPct val="100000"/>
              </a:lnSpc>
              <a:buSzPct val="95000"/>
              <a:buFont typeface="Wingdings"/>
              <a:buChar char=""/>
              <a:tabLst>
                <a:tab pos="287655" algn="l"/>
              </a:tabLst>
            </a:pPr>
            <a:r>
              <a:rPr sz="2000" b="1" spc="-20" dirty="0">
                <a:solidFill>
                  <a:srgbClr val="000066"/>
                </a:solidFill>
                <a:latin typeface="Times New Roman"/>
                <a:cs typeface="Times New Roman"/>
              </a:rPr>
              <a:t>Temperature </a:t>
            </a:r>
            <a:r>
              <a:rPr sz="2000" b="1" dirty="0">
                <a:solidFill>
                  <a:srgbClr val="000066"/>
                </a:solidFill>
                <a:latin typeface="Times New Roman"/>
                <a:cs typeface="Times New Roman"/>
              </a:rPr>
              <a:t>and</a:t>
            </a:r>
            <a:r>
              <a:rPr sz="2000" b="1" spc="-2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0066"/>
                </a:solidFill>
                <a:latin typeface="Times New Roman"/>
                <a:cs typeface="Times New Roman"/>
              </a:rPr>
              <a:t>pressure</a:t>
            </a:r>
            <a:endParaRPr sz="2000">
              <a:latin typeface="Times New Roman"/>
              <a:cs typeface="Times New Roman"/>
            </a:endParaRPr>
          </a:p>
          <a:p>
            <a:pPr marL="286385" indent="-202565">
              <a:lnSpc>
                <a:spcPct val="100000"/>
              </a:lnSpc>
              <a:buSzPct val="95000"/>
              <a:buFont typeface="Wingdings"/>
              <a:buChar char=""/>
              <a:tabLst>
                <a:tab pos="287020" algn="l"/>
              </a:tabLst>
            </a:pPr>
            <a:r>
              <a:rPr sz="2000" b="1" spc="-5" dirty="0">
                <a:solidFill>
                  <a:srgbClr val="000066"/>
                </a:solidFill>
                <a:latin typeface="Times New Roman"/>
                <a:cs typeface="Times New Roman"/>
              </a:rPr>
              <a:t>Degree </a:t>
            </a:r>
            <a:r>
              <a:rPr sz="2000" b="1" dirty="0">
                <a:solidFill>
                  <a:srgbClr val="000066"/>
                </a:solidFill>
                <a:latin typeface="Times New Roman"/>
                <a:cs typeface="Times New Roman"/>
              </a:rPr>
              <a:t>of</a:t>
            </a:r>
            <a:r>
              <a:rPr sz="2000" b="1" spc="-3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66"/>
                </a:solidFill>
                <a:latin typeface="Times New Roman"/>
                <a:cs typeface="Times New Roman"/>
              </a:rPr>
              <a:t>turbulence</a:t>
            </a:r>
            <a:endParaRPr sz="2000">
              <a:latin typeface="Times New Roman"/>
              <a:cs typeface="Times New Roman"/>
            </a:endParaRPr>
          </a:p>
          <a:p>
            <a:pPr marL="83820">
              <a:lnSpc>
                <a:spcPct val="100000"/>
              </a:lnSpc>
            </a:pPr>
            <a:r>
              <a:rPr sz="2400" b="1" spc="-5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r>
              <a:rPr sz="2400" b="1" spc="-7" baseline="24305" smtClean="0">
                <a:solidFill>
                  <a:srgbClr val="FF0000"/>
                </a:solidFill>
                <a:latin typeface="Times New Roman"/>
                <a:cs typeface="Times New Roman"/>
              </a:rPr>
              <a:t>rd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Stage</a:t>
            </a:r>
            <a:r>
              <a:rPr sz="2400" b="1" spc="-5" dirty="0">
                <a:latin typeface="Times New Roman"/>
                <a:cs typeface="Times New Roman"/>
              </a:rPr>
              <a:t>:</a:t>
            </a:r>
            <a:r>
              <a:rPr sz="2400" b="1" spc="-135" dirty="0"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Afterburning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287020" marR="1927860" indent="-274320" algn="just">
              <a:lnSpc>
                <a:spcPct val="100000"/>
              </a:lnSpc>
              <a:spcBef>
                <a:spcPts val="1075"/>
              </a:spcBef>
              <a:buClr>
                <a:srgbClr val="0AD0D9"/>
              </a:buClr>
              <a:buSzPct val="95000"/>
              <a:buFont typeface="Arial"/>
              <a:buChar char=""/>
              <a:tabLst>
                <a:tab pos="287020" algn="l"/>
              </a:tabLst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chemical reactions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when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flame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front </a:t>
            </a:r>
            <a:r>
              <a:rPr sz="20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reaches 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cylinder walls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specially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when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mixture is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not  completely homogeneous, cause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temperature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to 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rise to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point of maximum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at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(G)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following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point 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pressure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maximum at</a:t>
            </a:r>
            <a:r>
              <a:rPr sz="20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(c).</a:t>
            </a:r>
            <a:endParaRPr sz="2000">
              <a:latin typeface="Times New Roman"/>
              <a:cs typeface="Times New Roman"/>
            </a:endParaRPr>
          </a:p>
          <a:p>
            <a:pPr marL="287020" marR="1929764" indent="-274320" algn="just">
              <a:lnSpc>
                <a:spcPct val="100000"/>
              </a:lnSpc>
              <a:spcBef>
                <a:spcPts val="480"/>
              </a:spcBef>
              <a:buClr>
                <a:srgbClr val="0AD0D9"/>
              </a:buClr>
              <a:buSzPct val="95000"/>
              <a:buFont typeface="Arial"/>
              <a:buChar char=""/>
              <a:tabLst>
                <a:tab pos="287020" algn="l"/>
              </a:tabLst>
            </a:pP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This stage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resembles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ignition delay </a:t>
            </a:r>
            <a:r>
              <a:rPr sz="20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period 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because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it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depends mainly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on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rate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of</a:t>
            </a:r>
            <a:r>
              <a:rPr sz="2000" b="1" spc="2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chemical</a:t>
            </a:r>
            <a:endParaRPr sz="200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  <a:spcBef>
                <a:spcPts val="5"/>
              </a:spcBef>
            </a:pPr>
            <a:r>
              <a:rPr sz="2000" b="1" smtClean="0">
                <a:solidFill>
                  <a:srgbClr val="FFFFFF"/>
                </a:solidFill>
                <a:latin typeface="Times New Roman"/>
                <a:cs typeface="Times New Roman"/>
              </a:rPr>
              <a:t>not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000" b="1" spc="-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turbulence.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287" y="142875"/>
            <a:ext cx="2732024" cy="542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43751" y="142875"/>
            <a:ext cx="2286000" cy="428625"/>
          </a:xfrm>
          <a:custGeom>
            <a:avLst/>
            <a:gdLst/>
            <a:ahLst/>
            <a:cxnLst/>
            <a:rect l="l" t="t" r="r" b="b"/>
            <a:pathLst>
              <a:path w="2286000" h="428625">
                <a:moveTo>
                  <a:pt x="2214499" y="0"/>
                </a:moveTo>
                <a:lnTo>
                  <a:pt x="71374" y="0"/>
                </a:lnTo>
                <a:lnTo>
                  <a:pt x="43559" y="5615"/>
                </a:lnTo>
                <a:lnTo>
                  <a:pt x="20875" y="20923"/>
                </a:lnTo>
                <a:lnTo>
                  <a:pt x="5597" y="43612"/>
                </a:lnTo>
                <a:lnTo>
                  <a:pt x="0" y="71374"/>
                </a:lnTo>
                <a:lnTo>
                  <a:pt x="0" y="357124"/>
                </a:lnTo>
                <a:lnTo>
                  <a:pt x="5597" y="384958"/>
                </a:lnTo>
                <a:lnTo>
                  <a:pt x="20875" y="407685"/>
                </a:lnTo>
                <a:lnTo>
                  <a:pt x="43559" y="423007"/>
                </a:lnTo>
                <a:lnTo>
                  <a:pt x="71374" y="428625"/>
                </a:lnTo>
                <a:lnTo>
                  <a:pt x="2214499" y="428625"/>
                </a:lnTo>
                <a:lnTo>
                  <a:pt x="2242333" y="423007"/>
                </a:lnTo>
                <a:lnTo>
                  <a:pt x="2265060" y="407685"/>
                </a:lnTo>
                <a:lnTo>
                  <a:pt x="2280382" y="384958"/>
                </a:lnTo>
                <a:lnTo>
                  <a:pt x="2286000" y="357124"/>
                </a:lnTo>
                <a:lnTo>
                  <a:pt x="2286000" y="71374"/>
                </a:lnTo>
                <a:lnTo>
                  <a:pt x="2280382" y="43612"/>
                </a:lnTo>
                <a:lnTo>
                  <a:pt x="2265060" y="20923"/>
                </a:lnTo>
                <a:lnTo>
                  <a:pt x="2242333" y="5615"/>
                </a:lnTo>
                <a:lnTo>
                  <a:pt x="22144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43751" y="142875"/>
            <a:ext cx="2286000" cy="428625"/>
          </a:xfrm>
          <a:custGeom>
            <a:avLst/>
            <a:gdLst/>
            <a:ahLst/>
            <a:cxnLst/>
            <a:rect l="l" t="t" r="r" b="b"/>
            <a:pathLst>
              <a:path w="2286000" h="428625">
                <a:moveTo>
                  <a:pt x="0" y="71374"/>
                </a:moveTo>
                <a:lnTo>
                  <a:pt x="5597" y="43612"/>
                </a:lnTo>
                <a:lnTo>
                  <a:pt x="20875" y="20923"/>
                </a:lnTo>
                <a:lnTo>
                  <a:pt x="43559" y="5615"/>
                </a:lnTo>
                <a:lnTo>
                  <a:pt x="71374" y="0"/>
                </a:lnTo>
                <a:lnTo>
                  <a:pt x="2214499" y="0"/>
                </a:lnTo>
                <a:lnTo>
                  <a:pt x="2242333" y="5615"/>
                </a:lnTo>
                <a:lnTo>
                  <a:pt x="2265060" y="20923"/>
                </a:lnTo>
                <a:lnTo>
                  <a:pt x="2280382" y="43612"/>
                </a:lnTo>
                <a:lnTo>
                  <a:pt x="2286000" y="71374"/>
                </a:lnTo>
                <a:lnTo>
                  <a:pt x="2286000" y="357124"/>
                </a:lnTo>
                <a:lnTo>
                  <a:pt x="2280382" y="384958"/>
                </a:lnTo>
                <a:lnTo>
                  <a:pt x="2265060" y="407685"/>
                </a:lnTo>
                <a:lnTo>
                  <a:pt x="2242333" y="423007"/>
                </a:lnTo>
                <a:lnTo>
                  <a:pt x="2214499" y="428625"/>
                </a:lnTo>
                <a:lnTo>
                  <a:pt x="71374" y="428625"/>
                </a:lnTo>
                <a:lnTo>
                  <a:pt x="43559" y="423007"/>
                </a:lnTo>
                <a:lnTo>
                  <a:pt x="20875" y="407685"/>
                </a:lnTo>
                <a:lnTo>
                  <a:pt x="5597" y="384958"/>
                </a:lnTo>
                <a:lnTo>
                  <a:pt x="0" y="357124"/>
                </a:lnTo>
                <a:lnTo>
                  <a:pt x="0" y="71374"/>
                </a:lnTo>
                <a:close/>
              </a:path>
            </a:pathLst>
          </a:custGeom>
          <a:ln w="25400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944614" y="216535"/>
            <a:ext cx="168528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Combustion in</a:t>
            </a:r>
            <a:r>
              <a:rPr sz="16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SIE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5965" y="1095882"/>
            <a:ext cx="7061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N</a:t>
            </a:r>
            <a:r>
              <a:rPr sz="2000" u="heavy" spc="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o</a:t>
            </a:r>
            <a:r>
              <a:rPr sz="20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te</a:t>
            </a:r>
            <a:r>
              <a:rPr sz="2000" u="heavy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:</a:t>
            </a:r>
            <a:r>
              <a:rPr sz="20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-</a:t>
            </a:r>
            <a:endParaRPr sz="2000"/>
          </a:p>
        </p:txBody>
      </p:sp>
      <p:sp>
        <p:nvSpPr>
          <p:cNvPr id="7" name="object 7"/>
          <p:cNvSpPr txBox="1"/>
          <p:nvPr/>
        </p:nvSpPr>
        <p:spPr>
          <a:xfrm>
            <a:off x="435965" y="1705482"/>
            <a:ext cx="814324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buSzPct val="95000"/>
              <a:buFont typeface="Wingdings"/>
              <a:buChar char=""/>
              <a:tabLst>
                <a:tab pos="215900" algn="l"/>
              </a:tabLst>
            </a:pPr>
            <a:r>
              <a:rPr sz="20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Maximum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work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and power of the cycle can be obtained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when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000" b="1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second  stage of combustion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begins and ends 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symmetrically with respect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to TDC</a:t>
            </a:r>
            <a:r>
              <a:rPr sz="2000" b="1" spc="-1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FFFFFF"/>
              </a:buClr>
              <a:buFont typeface="Wingdings"/>
              <a:buChar char=""/>
            </a:pPr>
            <a:endParaRPr sz="2050">
              <a:latin typeface="Times New Roman"/>
              <a:cs typeface="Times New Roman"/>
            </a:endParaRPr>
          </a:p>
          <a:p>
            <a:pPr marL="273050" indent="-260350">
              <a:lnSpc>
                <a:spcPct val="100000"/>
              </a:lnSpc>
              <a:buSzPct val="95000"/>
              <a:buFont typeface="Wingdings"/>
              <a:buChar char=""/>
              <a:tabLst>
                <a:tab pos="273685" algn="l"/>
              </a:tabLst>
            </a:pP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This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can be achieved by adjusting the ignition</a:t>
            </a:r>
            <a:r>
              <a:rPr sz="2000" b="1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timing.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1D6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</TotalTime>
  <Words>1619</Words>
  <Application>Microsoft Office PowerPoint</Application>
  <PresentationFormat>On-screen Show (4:3)</PresentationFormat>
  <Paragraphs>195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Slide 1</vt:lpstr>
      <vt:lpstr>Combustion in SIE</vt:lpstr>
      <vt:lpstr>Combustion in SI Engines</vt:lpstr>
      <vt:lpstr>Slide 4</vt:lpstr>
      <vt:lpstr>Slide 5</vt:lpstr>
      <vt:lpstr>P- Diagram</vt:lpstr>
      <vt:lpstr>1st  Stage : Ignition Delay: (Constant time)(1.5 to 2 m sec)</vt:lpstr>
      <vt:lpstr>2nd Stage: Main combustion process (Flame Front Propagation).</vt:lpstr>
      <vt:lpstr>Note:-</vt:lpstr>
      <vt:lpstr>Slide 10</vt:lpstr>
      <vt:lpstr>The turbulent flame spreads away from the spark discharge location  by a speed called “ Flame Speed”.</vt:lpstr>
      <vt:lpstr>Slide 12</vt:lpstr>
      <vt:lpstr>Factors affecting on Flame Speed:-</vt:lpstr>
      <vt:lpstr>2. Turbulence:</vt:lpstr>
      <vt:lpstr>Slide 15</vt:lpstr>
      <vt:lpstr>4. Compression ratio (rc ):</vt:lpstr>
      <vt:lpstr>Rate of Pressure RISE</vt:lpstr>
      <vt:lpstr>5. Inlet Temperature and Pressure:</vt:lpstr>
      <vt:lpstr>Slide 19</vt:lpstr>
      <vt:lpstr>Slide 20</vt:lpstr>
      <vt:lpstr>7. Spark time:-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ismail</dc:creator>
  <cp:lastModifiedBy>YMMR</cp:lastModifiedBy>
  <cp:revision>35</cp:revision>
  <dcterms:created xsi:type="dcterms:W3CDTF">2019-02-19T04:22:19Z</dcterms:created>
  <dcterms:modified xsi:type="dcterms:W3CDTF">2019-02-19T07:25:15Z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2016-11-01T00:00:00Z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2019-02-19T00:00:00Z</vt:filetime>
  </property>
</Properties>
</file>