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1" r:id="rId7"/>
    <p:sldId id="270"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C0800A7-F680-416F-9B63-D8E0CB3FF733}" type="datetimeFigureOut">
              <a:rPr lang="en-US" smtClean="0"/>
              <a:t>3/29/2023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0800A7-F680-416F-9B63-D8E0CB3FF733}" type="datetimeFigureOut">
              <a:rPr lang="en-US" smtClean="0"/>
              <a:t>3/29/2023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0800A7-F680-416F-9B63-D8E0CB3FF733}" type="datetimeFigureOut">
              <a:rPr lang="en-US" smtClean="0"/>
              <a:t>3/29/2023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0800A7-F680-416F-9B63-D8E0CB3FF733}" type="datetimeFigureOut">
              <a:rPr lang="en-US" smtClean="0"/>
              <a:t>3/29/2023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800A7-F680-416F-9B63-D8E0CB3FF733}" type="datetimeFigureOut">
              <a:rPr lang="en-US" smtClean="0"/>
              <a:t>3/29/2023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C0800A7-F680-416F-9B63-D8E0CB3FF733}" type="datetimeFigureOut">
              <a:rPr lang="en-US" smtClean="0"/>
              <a:t>3/29/2023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C0800A7-F680-416F-9B63-D8E0CB3FF733}" type="datetimeFigureOut">
              <a:rPr lang="en-US" smtClean="0"/>
              <a:t>3/29/2023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C0800A7-F680-416F-9B63-D8E0CB3FF733}" type="datetimeFigureOut">
              <a:rPr lang="en-US" smtClean="0"/>
              <a:t>3/29/2023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800A7-F680-416F-9B63-D8E0CB3FF733}" type="datetimeFigureOut">
              <a:rPr lang="en-US" smtClean="0"/>
              <a:t>3/29/2023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800A7-F680-416F-9B63-D8E0CB3FF733}" type="datetimeFigureOut">
              <a:rPr lang="en-US" smtClean="0"/>
              <a:t>3/29/2023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800A7-F680-416F-9B63-D8E0CB3FF733}" type="datetimeFigureOut">
              <a:rPr lang="en-US" smtClean="0"/>
              <a:t>3/29/2023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2E12E2-24BE-420E-A63B-13B8943E0B49}"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800A7-F680-416F-9B63-D8E0CB3FF733}" type="datetimeFigureOut">
              <a:rPr lang="en-US" smtClean="0"/>
              <a:t>3/29/2023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E12E2-24BE-420E-A63B-13B8943E0B49}"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Times New Roman" pitchFamily="18" charset="0"/>
                <a:cs typeface="Times New Roman" pitchFamily="18" charset="0"/>
              </a:rPr>
              <a:t>Biconnected</a:t>
            </a:r>
            <a:r>
              <a:rPr lang="en-US" dirty="0" smtClean="0">
                <a:latin typeface="Times New Roman" pitchFamily="18" charset="0"/>
                <a:cs typeface="Times New Roman" pitchFamily="18" charset="0"/>
              </a:rPr>
              <a:t> Component</a:t>
            </a:r>
            <a:endParaRPr lang="en-IN"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14282" y="214291"/>
            <a:ext cx="7124700" cy="35719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14282" y="4000504"/>
            <a:ext cx="4071966" cy="24574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95425" y="995363"/>
            <a:ext cx="6153150" cy="48672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00034" y="357166"/>
            <a:ext cx="4943475" cy="242889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85720" y="2705100"/>
            <a:ext cx="5786478" cy="350998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5720" y="0"/>
            <a:ext cx="5657850" cy="18573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0" y="1714488"/>
            <a:ext cx="6858016" cy="467202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285728"/>
            <a:ext cx="6715172" cy="314324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142852"/>
            <a:ext cx="7858180" cy="592935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428604"/>
            <a:ext cx="7643866" cy="3000396"/>
          </a:xfrm>
          <a:prstGeom prst="rect">
            <a:avLst/>
          </a:prstGeom>
          <a:noFill/>
          <a:ln w="9525">
            <a:noFill/>
            <a:miter lim="800000"/>
            <a:headEnd/>
            <a:tailEnd/>
          </a:ln>
          <a:effectLst/>
        </p:spPr>
      </p:pic>
      <p:sp>
        <p:nvSpPr>
          <p:cNvPr id="5" name="Rectangle 4"/>
          <p:cNvSpPr/>
          <p:nvPr/>
        </p:nvSpPr>
        <p:spPr>
          <a:xfrm>
            <a:off x="428596" y="4500570"/>
            <a:ext cx="8143932" cy="1200329"/>
          </a:xfrm>
          <a:prstGeom prst="rect">
            <a:avLst/>
          </a:prstGeom>
        </p:spPr>
        <p:txBody>
          <a:bodyPr wrap="square">
            <a:spAutoFit/>
          </a:bodyPr>
          <a:lstStyle/>
          <a:p>
            <a:r>
              <a:rPr lang="en-IN" b="1" dirty="0" smtClean="0">
                <a:latin typeface="Times New Roman" pitchFamily="18" charset="0"/>
                <a:cs typeface="Times New Roman" pitchFamily="18" charset="0"/>
              </a:rPr>
              <a:t>Articulation Point </a:t>
            </a:r>
            <a:r>
              <a:rPr lang="en-IN" dirty="0" smtClean="0">
                <a:latin typeface="Times New Roman" pitchFamily="18" charset="0"/>
                <a:cs typeface="Times New Roman" pitchFamily="18" charset="0"/>
              </a:rPr>
              <a:t>: A </a:t>
            </a:r>
            <a:r>
              <a:rPr lang="en-IN" dirty="0">
                <a:latin typeface="Times New Roman" pitchFamily="18" charset="0"/>
                <a:cs typeface="Times New Roman" pitchFamily="18" charset="0"/>
              </a:rPr>
              <a:t>vertex is said to be an articulation point in a graph if removal of the vertex and associated edges disconnects the graph. So, the removal of articulation points increases the number of connected components in a graph. Articulation points are sometimes called cut vertices</a:t>
            </a:r>
            <a:r>
              <a:rPr lang="en-IN"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4888" y="947738"/>
            <a:ext cx="7134225" cy="49625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04838" y="519113"/>
            <a:ext cx="7934325" cy="5819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142852"/>
            <a:ext cx="6600825" cy="321471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0034" y="3286124"/>
            <a:ext cx="6619875" cy="9239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14282" y="4286256"/>
            <a:ext cx="3028950" cy="2138353"/>
          </a:xfrm>
          <a:prstGeom prst="rect">
            <a:avLst/>
          </a:prstGeom>
          <a:noFill/>
          <a:ln w="9525">
            <a:noFill/>
            <a:miter lim="800000"/>
            <a:headEnd/>
            <a:tailEnd/>
          </a:ln>
          <a:effectLst/>
        </p:spPr>
      </p:pic>
      <p:sp>
        <p:nvSpPr>
          <p:cNvPr id="5" name="Rectangle 4"/>
          <p:cNvSpPr/>
          <p:nvPr/>
        </p:nvSpPr>
        <p:spPr>
          <a:xfrm>
            <a:off x="3357554" y="4643446"/>
            <a:ext cx="4572000" cy="1477328"/>
          </a:xfrm>
          <a:prstGeom prst="rect">
            <a:avLst/>
          </a:prstGeom>
        </p:spPr>
        <p:txBody>
          <a:bodyPr>
            <a:spAutoFit/>
          </a:bodyPr>
          <a:lstStyle/>
          <a:p>
            <a:r>
              <a:rPr lang="en-IN" dirty="0"/>
              <a:t>The given graph is clearly connected. Now try removing the vertices one by one and observe. Removing any of the vertices does not increase the number of connected components. So the given graph is </a:t>
            </a:r>
            <a:r>
              <a:rPr lang="en-IN" dirty="0" err="1"/>
              <a:t>Biconnected</a:t>
            </a:r>
            <a:r>
              <a:rPr lang="en-IN"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14282" y="285729"/>
            <a:ext cx="2914650" cy="2714644"/>
          </a:xfrm>
          <a:prstGeom prst="rect">
            <a:avLst/>
          </a:prstGeom>
          <a:noFill/>
          <a:ln w="9525">
            <a:noFill/>
            <a:miter lim="800000"/>
            <a:headEnd/>
            <a:tailEnd/>
          </a:ln>
          <a:effectLst/>
        </p:spPr>
      </p:pic>
      <p:sp>
        <p:nvSpPr>
          <p:cNvPr id="3" name="Rectangle 2"/>
          <p:cNvSpPr/>
          <p:nvPr/>
        </p:nvSpPr>
        <p:spPr>
          <a:xfrm>
            <a:off x="3643306" y="642918"/>
            <a:ext cx="4572000" cy="646331"/>
          </a:xfrm>
          <a:prstGeom prst="rect">
            <a:avLst/>
          </a:prstGeom>
        </p:spPr>
        <p:txBody>
          <a:bodyPr>
            <a:spAutoFit/>
          </a:bodyPr>
          <a:lstStyle/>
          <a:p>
            <a:r>
              <a:rPr lang="en-IN" dirty="0"/>
              <a:t>In the </a:t>
            </a:r>
            <a:r>
              <a:rPr lang="en-IN" dirty="0" smtClean="0"/>
              <a:t>graph </a:t>
            </a:r>
            <a:r>
              <a:rPr lang="en-IN" dirty="0"/>
              <a:t>if the vertex 2 is removed, then here's how it will look</a:t>
            </a:r>
          </a:p>
        </p:txBody>
      </p:sp>
      <p:pic>
        <p:nvPicPr>
          <p:cNvPr id="15363" name="Picture 3"/>
          <p:cNvPicPr>
            <a:picLocks noChangeAspect="1" noChangeArrowheads="1"/>
          </p:cNvPicPr>
          <p:nvPr/>
        </p:nvPicPr>
        <p:blipFill>
          <a:blip r:embed="rId3"/>
          <a:srcRect/>
          <a:stretch>
            <a:fillRect/>
          </a:stretch>
        </p:blipFill>
        <p:spPr bwMode="auto">
          <a:xfrm>
            <a:off x="6072198" y="2857496"/>
            <a:ext cx="2714625" cy="3343275"/>
          </a:xfrm>
          <a:prstGeom prst="rect">
            <a:avLst/>
          </a:prstGeom>
          <a:noFill/>
          <a:ln w="9525">
            <a:noFill/>
            <a:miter lim="800000"/>
            <a:headEnd/>
            <a:tailEnd/>
          </a:ln>
          <a:effectLst/>
        </p:spPr>
      </p:pic>
      <p:sp>
        <p:nvSpPr>
          <p:cNvPr id="5" name="Rectangle 4"/>
          <p:cNvSpPr/>
          <p:nvPr/>
        </p:nvSpPr>
        <p:spPr>
          <a:xfrm>
            <a:off x="428596" y="4000504"/>
            <a:ext cx="4714908" cy="1754326"/>
          </a:xfrm>
          <a:prstGeom prst="rect">
            <a:avLst/>
          </a:prstGeom>
        </p:spPr>
        <p:txBody>
          <a:bodyPr wrap="square">
            <a:spAutoFit/>
          </a:bodyPr>
          <a:lstStyle/>
          <a:p>
            <a:r>
              <a:rPr lang="en-IN" dirty="0"/>
              <a:t>if vertex 3 is removed there will be no path left to reach vertex 0 from any of the vertices 1, 2, 4 or 5. And same goes for vertex 4 and 1. Removing vertex 4 will disconnect 1 from all other vertices 0, 2, 3 and 4. So the graph is not </a:t>
            </a:r>
            <a:r>
              <a:rPr lang="en-IN" dirty="0" err="1"/>
              <a:t>Biconnected</a:t>
            </a:r>
            <a:r>
              <a:rPr lang="en-IN" dirty="0"/>
              <a:t>.</a:t>
            </a:r>
          </a:p>
        </p:txBody>
      </p:sp>
      <p:cxnSp>
        <p:nvCxnSpPr>
          <p:cNvPr id="7" name="Straight Arrow Connector 6"/>
          <p:cNvCxnSpPr/>
          <p:nvPr/>
        </p:nvCxnSpPr>
        <p:spPr>
          <a:xfrm>
            <a:off x="5214942" y="4929198"/>
            <a:ext cx="92869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282" y="428604"/>
            <a:ext cx="7929618" cy="4800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00088" y="785813"/>
            <a:ext cx="7743825" cy="52863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171</Words>
  <Application>Microsoft Office PowerPoint</Application>
  <PresentationFormat>On-screen Show (4:3)</PresentationFormat>
  <Paragraphs>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Biconnected Component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Biconnected Component</dc:title>
  <dc:creator>CSE</dc:creator>
  <cp:lastModifiedBy>CSE</cp:lastModifiedBy>
  <cp:revision>2</cp:revision>
  <dcterms:created xsi:type="dcterms:W3CDTF">2023-03-29T04:04:13Z</dcterms:created>
  <dcterms:modified xsi:type="dcterms:W3CDTF">2023-03-29T04:21:57Z</dcterms:modified>
</cp:coreProperties>
</file>