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 id="282" r:id="rId25"/>
    <p:sldId id="284" r:id="rId26"/>
    <p:sldId id="287" r:id="rId27"/>
    <p:sldId id="297" r:id="rId28"/>
    <p:sldId id="296" r:id="rId29"/>
    <p:sldId id="298" r:id="rId30"/>
    <p:sldId id="285" r:id="rId31"/>
    <p:sldId id="286" r:id="rId32"/>
    <p:sldId id="299" r:id="rId33"/>
    <p:sldId id="288" r:id="rId34"/>
    <p:sldId id="293" r:id="rId35"/>
    <p:sldId id="289" r:id="rId36"/>
    <p:sldId id="291" r:id="rId37"/>
    <p:sldId id="292" r:id="rId38"/>
    <p:sldId id="295" r:id="rId39"/>
    <p:sldId id="290"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8025E1-910F-48C4-8108-ABE497CC1ECF}" type="datetimeFigureOut">
              <a:rPr lang="en-US" smtClean="0"/>
              <a:pPr/>
              <a:t>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C3195-F82D-4850-A273-79493892973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7F0AC-5C04-43B6-82AF-84B691EBFDA9}" type="datetimeFigureOut">
              <a:rPr lang="en-US" smtClean="0"/>
              <a:pPr/>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F56AB-FEDD-48ED-96BA-2E5980FCE0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F56AB-FEDD-48ED-96BA-2E5980FCE0AF}"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32827B-9C5C-4DA8-A795-B4EDB9C1FAB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2827B-9C5C-4DA8-A795-B4EDB9C1FAB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2827B-9C5C-4DA8-A795-B4EDB9C1FAB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2827B-9C5C-4DA8-A795-B4EDB9C1FAB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2827B-9C5C-4DA8-A795-B4EDB9C1FAB6}" type="datetimeFigureOut">
              <a:rPr lang="en-US" smtClean="0"/>
              <a:pPr/>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2827B-9C5C-4DA8-A795-B4EDB9C1FAB6}"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32827B-9C5C-4DA8-A795-B4EDB9C1FAB6}" type="datetimeFigureOut">
              <a:rPr lang="en-US" smtClean="0"/>
              <a:pPr/>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2827B-9C5C-4DA8-A795-B4EDB9C1FAB6}" type="datetimeFigureOut">
              <a:rPr lang="en-US" smtClean="0"/>
              <a:pPr/>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2827B-9C5C-4DA8-A795-B4EDB9C1FAB6}" type="datetimeFigureOut">
              <a:rPr lang="en-US" smtClean="0"/>
              <a:pPr/>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2827B-9C5C-4DA8-A795-B4EDB9C1FAB6}"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2827B-9C5C-4DA8-A795-B4EDB9C1FAB6}" type="datetimeFigureOut">
              <a:rPr lang="en-US" smtClean="0"/>
              <a:pPr/>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E77B-E7B2-4721-B81A-E3037EBCE4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2827B-9C5C-4DA8-A795-B4EDB9C1FAB6}" type="datetimeFigureOut">
              <a:rPr lang="en-US" smtClean="0"/>
              <a:pPr/>
              <a:t>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3E77B-E7B2-4721-B81A-E3037EBCE4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153400" cy="400110"/>
          </a:xfrm>
          <a:prstGeom prst="rect">
            <a:avLst/>
          </a:prstGeom>
          <a:noFill/>
        </p:spPr>
        <p:txBody>
          <a:bodyPr wrap="square" rtlCol="0">
            <a:spAutoFit/>
          </a:bodyPr>
          <a:lstStyle/>
          <a:p>
            <a:r>
              <a:rPr lang="en-US" sz="2000" b="1" dirty="0" smtClean="0">
                <a:solidFill>
                  <a:srgbClr val="FF0000"/>
                </a:solidFill>
              </a:rPr>
              <a:t>CARBURETION:</a:t>
            </a:r>
            <a:endParaRPr lang="en-US" sz="2000" b="1" dirty="0">
              <a:solidFill>
                <a:srgbClr val="FF0000"/>
              </a:solidFill>
            </a:endParaRPr>
          </a:p>
        </p:txBody>
      </p:sp>
      <p:sp>
        <p:nvSpPr>
          <p:cNvPr id="6" name="TextBox 5"/>
          <p:cNvSpPr txBox="1"/>
          <p:nvPr/>
        </p:nvSpPr>
        <p:spPr>
          <a:xfrm>
            <a:off x="0" y="533400"/>
            <a:ext cx="9144000" cy="2862322"/>
          </a:xfrm>
          <a:prstGeom prst="rect">
            <a:avLst/>
          </a:prstGeom>
          <a:noFill/>
        </p:spPr>
        <p:txBody>
          <a:bodyPr wrap="square" rtlCol="0">
            <a:spAutoFit/>
          </a:bodyPr>
          <a:lstStyle/>
          <a:p>
            <a:pPr>
              <a:buFont typeface="Arial" pitchFamily="34" charset="0"/>
              <a:buChar char="•"/>
            </a:pPr>
            <a:r>
              <a:rPr lang="en-US" sz="2000" dirty="0" smtClean="0"/>
              <a:t>The process </a:t>
            </a:r>
            <a:r>
              <a:rPr lang="en-US" sz="2000" b="1" dirty="0" smtClean="0">
                <a:solidFill>
                  <a:srgbClr val="0070C0"/>
                </a:solidFill>
              </a:rPr>
              <a:t>of formation of a combustible fuel-air mixture </a:t>
            </a:r>
            <a:r>
              <a:rPr lang="en-US" sz="2000" dirty="0" smtClean="0"/>
              <a:t>by </a:t>
            </a:r>
            <a:r>
              <a:rPr lang="en-US" sz="2000" b="1" dirty="0" smtClean="0">
                <a:solidFill>
                  <a:srgbClr val="0070C0"/>
                </a:solidFill>
              </a:rPr>
              <a:t>mixing the proper amount of fuel with air before admission to engine cylinder </a:t>
            </a:r>
            <a:r>
              <a:rPr lang="en-US" sz="2000" dirty="0" smtClean="0"/>
              <a:t>is called carburetion the </a:t>
            </a:r>
            <a:r>
              <a:rPr lang="en-US" sz="2000" b="1" dirty="0" smtClean="0">
                <a:solidFill>
                  <a:srgbClr val="FF0000"/>
                </a:solidFill>
              </a:rPr>
              <a:t>device</a:t>
            </a:r>
            <a:r>
              <a:rPr lang="en-US" sz="2000" dirty="0" smtClean="0"/>
              <a:t> which does job </a:t>
            </a:r>
            <a:r>
              <a:rPr lang="en-US" sz="2000" b="1" dirty="0" smtClean="0">
                <a:solidFill>
                  <a:srgbClr val="FF0000"/>
                </a:solidFill>
              </a:rPr>
              <a:t>is called a carburetor. </a:t>
            </a:r>
          </a:p>
          <a:p>
            <a:pPr>
              <a:buFont typeface="Arial" pitchFamily="34" charset="0"/>
              <a:buChar char="•"/>
            </a:pPr>
            <a:endParaRPr lang="en-US" sz="2000" dirty="0" smtClean="0"/>
          </a:p>
          <a:p>
            <a:r>
              <a:rPr lang="en-US" sz="2000" dirty="0" smtClean="0"/>
              <a:t>Following factors affecting on  carburetion:</a:t>
            </a:r>
          </a:p>
          <a:p>
            <a:pPr marL="457200" indent="-457200">
              <a:buAutoNum type="arabicParenR"/>
            </a:pPr>
            <a:r>
              <a:rPr lang="en-US" sz="2000" dirty="0" smtClean="0"/>
              <a:t>The </a:t>
            </a:r>
            <a:r>
              <a:rPr lang="en-US" sz="2000" b="1" dirty="0" smtClean="0">
                <a:solidFill>
                  <a:srgbClr val="FF0000"/>
                </a:solidFill>
              </a:rPr>
              <a:t>engine speed.</a:t>
            </a:r>
          </a:p>
          <a:p>
            <a:pPr marL="457200" indent="-457200">
              <a:buAutoNum type="arabicParenR"/>
            </a:pPr>
            <a:r>
              <a:rPr lang="en-US" sz="2000" dirty="0" smtClean="0"/>
              <a:t>The </a:t>
            </a:r>
            <a:r>
              <a:rPr lang="en-US" sz="2000" b="1" dirty="0" smtClean="0">
                <a:solidFill>
                  <a:srgbClr val="FF0000"/>
                </a:solidFill>
              </a:rPr>
              <a:t>vaporization characteristics of the fuel.</a:t>
            </a:r>
          </a:p>
          <a:p>
            <a:pPr marL="457200" indent="-457200">
              <a:buAutoNum type="arabicParenR"/>
            </a:pPr>
            <a:r>
              <a:rPr lang="en-US" sz="2000" dirty="0" smtClean="0"/>
              <a:t>The </a:t>
            </a:r>
            <a:r>
              <a:rPr lang="en-US" sz="2000" b="1" dirty="0" smtClean="0">
                <a:solidFill>
                  <a:srgbClr val="FF0000"/>
                </a:solidFill>
              </a:rPr>
              <a:t>temperature of the incoming air.</a:t>
            </a:r>
          </a:p>
          <a:p>
            <a:pPr marL="457200" indent="-457200">
              <a:buAutoNum type="arabicParenR"/>
            </a:pPr>
            <a:r>
              <a:rPr lang="en-US" sz="2000" dirty="0" smtClean="0"/>
              <a:t>The </a:t>
            </a:r>
            <a:r>
              <a:rPr lang="en-US" sz="2000" b="1" dirty="0" smtClean="0">
                <a:solidFill>
                  <a:srgbClr val="FF0000"/>
                </a:solidFill>
              </a:rPr>
              <a:t>design of the carburetor.</a:t>
            </a:r>
          </a:p>
        </p:txBody>
      </p:sp>
      <p:pic>
        <p:nvPicPr>
          <p:cNvPr id="1026" name="Picture 2"/>
          <p:cNvPicPr>
            <a:picLocks noChangeAspect="1" noChangeArrowheads="1"/>
          </p:cNvPicPr>
          <p:nvPr/>
        </p:nvPicPr>
        <p:blipFill>
          <a:blip r:embed="rId2"/>
          <a:srcRect/>
          <a:stretch>
            <a:fillRect/>
          </a:stretch>
        </p:blipFill>
        <p:spPr bwMode="auto">
          <a:xfrm>
            <a:off x="0" y="3581400"/>
            <a:ext cx="91440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8437" name="Rectangle 9"/>
          <p:cNvSpPr>
            <a:spLocks noChangeArrowheads="1"/>
          </p:cNvSpPr>
          <p:nvPr/>
        </p:nvSpPr>
        <p:spPr bwMode="auto">
          <a:xfrm>
            <a:off x="0" y="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dirty="0">
                <a:latin typeface="Tw Cen MT" pitchFamily="34" charset="0"/>
              </a:rPr>
              <a:t>Principle of Operation of Simple Carburettor</a:t>
            </a:r>
          </a:p>
        </p:txBody>
      </p:sp>
      <p:sp>
        <p:nvSpPr>
          <p:cNvPr id="18438" name="Rectangle 10"/>
          <p:cNvSpPr>
            <a:spLocks noChangeArrowheads="1"/>
          </p:cNvSpPr>
          <p:nvPr/>
        </p:nvSpPr>
        <p:spPr bwMode="auto">
          <a:xfrm>
            <a:off x="0" y="685800"/>
            <a:ext cx="8991600" cy="3093154"/>
          </a:xfrm>
          <a:prstGeom prst="rect">
            <a:avLst/>
          </a:prstGeom>
          <a:noFill/>
          <a:ln w="9525">
            <a:noFill/>
            <a:miter lim="800000"/>
            <a:headEnd/>
            <a:tailEnd/>
          </a:ln>
        </p:spPr>
        <p:txBody>
          <a:bodyPr wrap="square">
            <a:spAutoFit/>
          </a:bodyPr>
          <a:lstStyle/>
          <a:p>
            <a:pPr marL="358775" indent="-358775" algn="just">
              <a:spcAft>
                <a:spcPts val="600"/>
              </a:spcAft>
              <a:buFont typeface="Arial" charset="0"/>
              <a:buChar char="•"/>
            </a:pPr>
            <a:r>
              <a:rPr lang="en-US" sz="2000" dirty="0"/>
              <a:t>The </a:t>
            </a:r>
            <a:r>
              <a:rPr lang="en-US" sz="2000" b="1" dirty="0">
                <a:solidFill>
                  <a:srgbClr val="FF0000"/>
                </a:solidFill>
              </a:rPr>
              <a:t>system operates at starting </a:t>
            </a:r>
            <a:r>
              <a:rPr lang="en-US" sz="2000" dirty="0"/>
              <a:t>and </a:t>
            </a:r>
            <a:r>
              <a:rPr lang="en-US" sz="2000" b="1" dirty="0">
                <a:solidFill>
                  <a:srgbClr val="0070C0"/>
                </a:solidFill>
              </a:rPr>
              <a:t>shuts off when 20% throttle opening is reached. </a:t>
            </a:r>
          </a:p>
          <a:p>
            <a:pPr marL="358775" indent="-358775" algn="just">
              <a:spcAft>
                <a:spcPts val="600"/>
              </a:spcAft>
              <a:buFont typeface="Arial" charset="0"/>
              <a:buChar char="•"/>
            </a:pPr>
            <a:r>
              <a:rPr lang="en-US" sz="2000" dirty="0"/>
              <a:t>Normal </a:t>
            </a:r>
            <a:r>
              <a:rPr lang="en-US" sz="2000" b="1" dirty="0" err="1">
                <a:solidFill>
                  <a:srgbClr val="0070C0"/>
                </a:solidFill>
              </a:rPr>
              <a:t>venturi</a:t>
            </a:r>
            <a:r>
              <a:rPr lang="en-US" sz="2000" b="1" dirty="0">
                <a:solidFill>
                  <a:srgbClr val="0070C0"/>
                </a:solidFill>
              </a:rPr>
              <a:t> depression is not sufficient to provide rich mixture due to lower throttle opening. </a:t>
            </a:r>
            <a:r>
              <a:rPr lang="en-US" sz="2000" dirty="0"/>
              <a:t>But this </a:t>
            </a:r>
            <a:r>
              <a:rPr lang="en-US" sz="2000" b="1" dirty="0">
                <a:solidFill>
                  <a:srgbClr val="0070C0"/>
                </a:solidFill>
              </a:rPr>
              <a:t>low pressure causes fuel rice in idling passage and it is discharged through idling port downstream of the throttle valve.</a:t>
            </a:r>
          </a:p>
          <a:p>
            <a:pPr marL="358775" indent="-358775" algn="just">
              <a:spcAft>
                <a:spcPts val="600"/>
              </a:spcAft>
              <a:buFont typeface="Arial" charset="0"/>
              <a:buChar char="•"/>
            </a:pPr>
            <a:r>
              <a:rPr lang="en-US" sz="2000" b="1" dirty="0">
                <a:solidFill>
                  <a:srgbClr val="0070C0"/>
                </a:solidFill>
              </a:rPr>
              <a:t>The idling air bleed sucks some air for mixing with the idling fuel and vaporizes the mixture. </a:t>
            </a:r>
            <a:r>
              <a:rPr lang="en-US" sz="2000" dirty="0"/>
              <a:t>The additional fuel-air supply makes the mixture rich for idling.</a:t>
            </a:r>
          </a:p>
          <a:p>
            <a:pPr marL="358775" indent="-358775" algn="just">
              <a:spcAft>
                <a:spcPts val="600"/>
              </a:spcAft>
              <a:buFont typeface="Arial" charset="0"/>
              <a:buChar char="•"/>
            </a:pPr>
            <a:r>
              <a:rPr lang="en-US" sz="2000" dirty="0">
                <a:solidFill>
                  <a:srgbClr val="0070C0"/>
                </a:solidFill>
              </a:rPr>
              <a:t>Simple </a:t>
            </a:r>
            <a:r>
              <a:rPr lang="en-US" sz="2000" dirty="0" err="1">
                <a:solidFill>
                  <a:srgbClr val="0070C0"/>
                </a:solidFill>
              </a:rPr>
              <a:t>carburettor</a:t>
            </a:r>
            <a:r>
              <a:rPr lang="en-US" sz="2000" dirty="0"/>
              <a:t> has the </a:t>
            </a:r>
            <a:r>
              <a:rPr lang="en-US" sz="2000" dirty="0">
                <a:solidFill>
                  <a:srgbClr val="0070C0"/>
                </a:solidFill>
              </a:rPr>
              <a:t>drawback of providing rich mixture</a:t>
            </a:r>
            <a:r>
              <a:rPr lang="en-US" sz="2000" dirty="0"/>
              <a:t> </a:t>
            </a:r>
            <a:r>
              <a:rPr lang="en-US" sz="2000" b="1" dirty="0">
                <a:solidFill>
                  <a:srgbClr val="0070C0"/>
                </a:solidFill>
              </a:rPr>
              <a:t>with increasing throttle opening.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9461" name="Rectangle 9"/>
          <p:cNvSpPr>
            <a:spLocks noChangeArrowheads="1"/>
          </p:cNvSpPr>
          <p:nvPr/>
        </p:nvSpPr>
        <p:spPr bwMode="auto">
          <a:xfrm>
            <a:off x="0" y="0"/>
            <a:ext cx="8001000" cy="461963"/>
          </a:xfrm>
          <a:prstGeom prst="rect">
            <a:avLst/>
          </a:prstGeom>
          <a:noFill/>
          <a:ln w="9525">
            <a:noFill/>
            <a:miter lim="800000"/>
            <a:headEnd/>
            <a:tailEnd/>
          </a:ln>
        </p:spPr>
        <p:txBody>
          <a:bodyPr>
            <a:spAutoFit/>
          </a:bodyPr>
          <a:lstStyle/>
          <a:p>
            <a:pPr marL="358775" indent="-358775" algn="just"/>
            <a:r>
              <a:rPr lang="en-IN" sz="2400" dirty="0">
                <a:latin typeface="Tw Cen MT" pitchFamily="34" charset="0"/>
              </a:rPr>
              <a:t>Compensating systems in </a:t>
            </a:r>
            <a:r>
              <a:rPr lang="en-IN" sz="2400" dirty="0" smtClean="0">
                <a:latin typeface="Tw Cen MT" pitchFamily="34" charset="0"/>
              </a:rPr>
              <a:t>Carburettors:</a:t>
            </a:r>
            <a:endParaRPr lang="en-IN" sz="2400" dirty="0">
              <a:latin typeface="Tw Cen MT" pitchFamily="34" charset="0"/>
            </a:endParaRPr>
          </a:p>
        </p:txBody>
      </p:sp>
      <p:sp>
        <p:nvSpPr>
          <p:cNvPr id="11" name="Rectangle 10"/>
          <p:cNvSpPr/>
          <p:nvPr/>
        </p:nvSpPr>
        <p:spPr>
          <a:xfrm>
            <a:off x="152400" y="685800"/>
            <a:ext cx="8686800" cy="3400425"/>
          </a:xfrm>
          <a:prstGeom prst="rect">
            <a:avLst/>
          </a:prstGeom>
        </p:spPr>
        <p:txBody>
          <a:bodyPr wrap="square">
            <a:spAutoFit/>
          </a:bodyPr>
          <a:lstStyle/>
          <a:p>
            <a:pPr marL="360000" indent="-360000" algn="just" fontAlgn="auto">
              <a:spcBef>
                <a:spcPts val="0"/>
              </a:spcBef>
              <a:spcAft>
                <a:spcPts val="600"/>
              </a:spcAft>
              <a:defRPr/>
            </a:pPr>
            <a:r>
              <a:rPr lang="en-US" dirty="0">
                <a:latin typeface="+mn-lt"/>
              </a:rPr>
              <a:t>For part load conditions, the carburettor must supply economic air-fuel ratio mixture. The main metering system will not satisfy this requirement. The following compensating systems are used to achieve this:</a:t>
            </a:r>
          </a:p>
          <a:p>
            <a:pPr marL="622300" indent="-266700" algn="just" fontAlgn="auto">
              <a:spcBef>
                <a:spcPts val="0"/>
              </a:spcBef>
              <a:spcAft>
                <a:spcPts val="600"/>
              </a:spcAft>
              <a:buFont typeface="Arial" pitchFamily="34" charset="0"/>
              <a:buChar char="•"/>
              <a:defRPr/>
            </a:pPr>
            <a:r>
              <a:rPr lang="en-US" dirty="0">
                <a:latin typeface="+mn-lt"/>
              </a:rPr>
              <a:t>Air Bleed Jet</a:t>
            </a:r>
          </a:p>
          <a:p>
            <a:pPr marL="622300" indent="-266700" algn="just" fontAlgn="auto">
              <a:spcBef>
                <a:spcPts val="0"/>
              </a:spcBef>
              <a:spcAft>
                <a:spcPts val="600"/>
              </a:spcAft>
              <a:buFont typeface="Arial" pitchFamily="34" charset="0"/>
              <a:buChar char="•"/>
              <a:defRPr/>
            </a:pPr>
            <a:r>
              <a:rPr lang="en-US" dirty="0">
                <a:latin typeface="+mn-lt"/>
              </a:rPr>
              <a:t>Compensating Jet</a:t>
            </a:r>
          </a:p>
          <a:p>
            <a:pPr marL="622300" indent="-266700" algn="just" fontAlgn="auto">
              <a:spcBef>
                <a:spcPts val="0"/>
              </a:spcBef>
              <a:spcAft>
                <a:spcPts val="600"/>
              </a:spcAft>
              <a:buFont typeface="Arial" pitchFamily="34" charset="0"/>
              <a:buChar char="•"/>
              <a:defRPr/>
            </a:pPr>
            <a:r>
              <a:rPr lang="en-US" dirty="0">
                <a:latin typeface="+mn-lt"/>
              </a:rPr>
              <a:t>Emulsion Tube</a:t>
            </a:r>
          </a:p>
          <a:p>
            <a:pPr marL="622300" indent="-266700" algn="just" fontAlgn="auto">
              <a:spcBef>
                <a:spcPts val="0"/>
              </a:spcBef>
              <a:spcAft>
                <a:spcPts val="600"/>
              </a:spcAft>
              <a:buFont typeface="Arial" pitchFamily="34" charset="0"/>
              <a:buChar char="•"/>
              <a:defRPr/>
            </a:pPr>
            <a:r>
              <a:rPr lang="en-US" dirty="0">
                <a:latin typeface="+mn-lt"/>
              </a:rPr>
              <a:t>Back Suction Control Mechanism</a:t>
            </a:r>
          </a:p>
          <a:p>
            <a:pPr marL="622300" indent="-266700" algn="just" fontAlgn="auto">
              <a:spcBef>
                <a:spcPts val="0"/>
              </a:spcBef>
              <a:spcAft>
                <a:spcPts val="600"/>
              </a:spcAft>
              <a:buFont typeface="Arial" pitchFamily="34" charset="0"/>
              <a:buChar char="•"/>
              <a:defRPr/>
            </a:pPr>
            <a:r>
              <a:rPr lang="en-US" dirty="0">
                <a:latin typeface="+mn-lt"/>
              </a:rPr>
              <a:t>Auxiliary Air Valve</a:t>
            </a:r>
          </a:p>
          <a:p>
            <a:pPr marL="622300" indent="-266700" algn="just" fontAlgn="auto">
              <a:spcBef>
                <a:spcPts val="0"/>
              </a:spcBef>
              <a:spcAft>
                <a:spcPts val="600"/>
              </a:spcAft>
              <a:buFont typeface="Arial" pitchFamily="34" charset="0"/>
              <a:buChar char="•"/>
              <a:defRPr/>
            </a:pPr>
            <a:r>
              <a:rPr lang="en-US" dirty="0">
                <a:latin typeface="+mn-lt"/>
              </a:rPr>
              <a:t>Auxiliary Air Port</a:t>
            </a:r>
          </a:p>
          <a:p>
            <a:pPr marL="622300" indent="-266700" algn="just" fontAlgn="auto">
              <a:spcBef>
                <a:spcPts val="0"/>
              </a:spcBef>
              <a:spcAft>
                <a:spcPts val="600"/>
              </a:spcAft>
              <a:buFont typeface="Arial" pitchFamily="34" charset="0"/>
              <a:buChar char="•"/>
              <a:defRPr/>
            </a:pPr>
            <a:r>
              <a:rPr lang="en-US" dirty="0">
                <a:latin typeface="+mn-lt"/>
              </a:rPr>
              <a:t>Altitude Compensating Device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20485"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solidFill>
                  <a:srgbClr val="002060"/>
                </a:solidFill>
                <a:latin typeface="Tw Cen MT" pitchFamily="34" charset="0"/>
              </a:rPr>
              <a:t>Compensating systems in Carburettors</a:t>
            </a:r>
          </a:p>
        </p:txBody>
      </p:sp>
      <p:sp>
        <p:nvSpPr>
          <p:cNvPr id="20486" name="TextBox 6"/>
          <p:cNvSpPr txBox="1">
            <a:spLocks noChangeArrowheads="1"/>
          </p:cNvSpPr>
          <p:nvPr/>
        </p:nvSpPr>
        <p:spPr bwMode="auto">
          <a:xfrm>
            <a:off x="685800" y="1295400"/>
            <a:ext cx="1765300" cy="461963"/>
          </a:xfrm>
          <a:prstGeom prst="rect">
            <a:avLst/>
          </a:prstGeom>
          <a:noFill/>
          <a:ln w="9525">
            <a:noFill/>
            <a:miter lim="800000"/>
            <a:headEnd/>
            <a:tailEnd/>
          </a:ln>
        </p:spPr>
        <p:txBody>
          <a:bodyPr wrap="none">
            <a:spAutoFit/>
          </a:bodyPr>
          <a:lstStyle/>
          <a:p>
            <a:r>
              <a:rPr lang="en-US" sz="2400">
                <a:latin typeface="Tw Cen MT" pitchFamily="34" charset="0"/>
              </a:rPr>
              <a:t>Air Bleed Jet</a:t>
            </a:r>
            <a:endParaRPr lang="en-IN" sz="2400">
              <a:latin typeface="Tw Cen MT" pitchFamily="34" charset="0"/>
            </a:endParaRPr>
          </a:p>
        </p:txBody>
      </p:sp>
      <p:sp>
        <p:nvSpPr>
          <p:cNvPr id="20487" name="Rectangle 7"/>
          <p:cNvSpPr>
            <a:spLocks noChangeArrowheads="1"/>
          </p:cNvSpPr>
          <p:nvPr/>
        </p:nvSpPr>
        <p:spPr bwMode="auto">
          <a:xfrm>
            <a:off x="685800" y="1752600"/>
            <a:ext cx="4648200" cy="3694113"/>
          </a:xfrm>
          <a:prstGeom prst="rect">
            <a:avLst/>
          </a:prstGeom>
          <a:noFill/>
          <a:ln w="9525">
            <a:noFill/>
            <a:miter lim="800000"/>
            <a:headEnd/>
            <a:tailEnd/>
          </a:ln>
        </p:spPr>
        <p:txBody>
          <a:bodyPr>
            <a:spAutoFit/>
          </a:bodyPr>
          <a:lstStyle/>
          <a:p>
            <a:pPr marL="358775" indent="-358775" algn="just">
              <a:buFont typeface="Arial" charset="0"/>
              <a:buChar char="•"/>
            </a:pPr>
            <a:r>
              <a:rPr lang="en-US">
                <a:latin typeface="Tw Cen MT" pitchFamily="34" charset="0"/>
              </a:rPr>
              <a:t>It contains an air bleed to the main nozzle. </a:t>
            </a:r>
          </a:p>
          <a:p>
            <a:pPr marL="358775" indent="-358775" algn="just">
              <a:buFont typeface="Arial" charset="0"/>
              <a:buChar char="•"/>
            </a:pPr>
            <a:r>
              <a:rPr lang="en-US">
                <a:latin typeface="Tw Cen MT" pitchFamily="34" charset="0"/>
              </a:rPr>
              <a:t>Air flow through the bleed passage is restricted by orifice.</a:t>
            </a:r>
          </a:p>
          <a:p>
            <a:pPr marL="358775" indent="-358775" algn="just">
              <a:buFont typeface="Arial" charset="0"/>
              <a:buChar char="•"/>
            </a:pPr>
            <a:r>
              <a:rPr lang="en-US">
                <a:latin typeface="Tw Cen MT" pitchFamily="34" charset="0"/>
              </a:rPr>
              <a:t>When engine is not operating the bleed passage is filled with fuel.</a:t>
            </a:r>
          </a:p>
          <a:p>
            <a:pPr marL="358775" indent="-358775" algn="just">
              <a:buFont typeface="Arial" charset="0"/>
              <a:buChar char="•"/>
            </a:pPr>
            <a:r>
              <a:rPr lang="en-US">
                <a:latin typeface="Tw Cen MT" pitchFamily="34" charset="0"/>
              </a:rPr>
              <a:t>When the engine starts the fuel from the bleed passage is displaced by air flow from the orifice.</a:t>
            </a:r>
          </a:p>
          <a:p>
            <a:pPr marL="358775" indent="-358775" algn="just">
              <a:buFont typeface="Arial" charset="0"/>
              <a:buChar char="•"/>
            </a:pPr>
            <a:r>
              <a:rPr lang="en-US">
                <a:latin typeface="Tw Cen MT" pitchFamily="34" charset="0"/>
              </a:rPr>
              <a:t>The air and fuel form an emulsion at the tip of the bleed passage.</a:t>
            </a:r>
          </a:p>
          <a:p>
            <a:pPr marL="358775" indent="-358775" algn="just">
              <a:buFont typeface="Arial" charset="0"/>
              <a:buChar char="•"/>
            </a:pPr>
            <a:r>
              <a:rPr lang="en-US">
                <a:latin typeface="Tw Cen MT" pitchFamily="34" charset="0"/>
              </a:rPr>
              <a:t>This causes faster delivery of fuel due to low viscosity and fuel discharged rises. </a:t>
            </a:r>
          </a:p>
          <a:p>
            <a:pPr marL="358775" indent="-358775" algn="just">
              <a:buFont typeface="Arial" charset="0"/>
              <a:buChar char="•"/>
            </a:pPr>
            <a:r>
              <a:rPr lang="en-US">
                <a:latin typeface="Tw Cen MT" pitchFamily="34" charset="0"/>
              </a:rPr>
              <a:t>Thus uniform mixture ratio is supplied. </a:t>
            </a:r>
            <a:endParaRPr lang="en-IN">
              <a:latin typeface="Tw Cen MT" pitchFamily="34" charset="0"/>
            </a:endParaRPr>
          </a:p>
        </p:txBody>
      </p:sp>
      <p:pic>
        <p:nvPicPr>
          <p:cNvPr id="20488" name="Picture 2"/>
          <p:cNvPicPr>
            <a:picLocks noChangeAspect="1" noChangeArrowheads="1"/>
          </p:cNvPicPr>
          <p:nvPr/>
        </p:nvPicPr>
        <p:blipFill>
          <a:blip r:embed="rId2">
            <a:lum bright="-50000" contrast="74000"/>
          </a:blip>
          <a:srcRect/>
          <a:stretch>
            <a:fillRect/>
          </a:stretch>
        </p:blipFill>
        <p:spPr bwMode="auto">
          <a:xfrm>
            <a:off x="5486400" y="1447800"/>
            <a:ext cx="3657600" cy="4191000"/>
          </a:xfrm>
          <a:prstGeom prst="rect">
            <a:avLst/>
          </a:prstGeom>
          <a:noFill/>
          <a:ln w="9525">
            <a:noFill/>
            <a:miter lim="800000"/>
            <a:headEnd/>
            <a:tailEnd/>
          </a:ln>
        </p:spPr>
      </p:pic>
      <p:pic>
        <p:nvPicPr>
          <p:cNvPr id="20489" name="Picture 2"/>
          <p:cNvPicPr>
            <a:picLocks noChangeAspect="1" noChangeArrowheads="1"/>
          </p:cNvPicPr>
          <p:nvPr/>
        </p:nvPicPr>
        <p:blipFill>
          <a:blip r:embed="rId3">
            <a:lum bright="-44000" contrast="64000"/>
          </a:blip>
          <a:srcRect/>
          <a:stretch>
            <a:fillRect/>
          </a:stretch>
        </p:blipFill>
        <p:spPr bwMode="auto">
          <a:xfrm>
            <a:off x="5562600" y="4114800"/>
            <a:ext cx="10795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21509"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solidFill>
                  <a:srgbClr val="002060"/>
                </a:solidFill>
                <a:latin typeface="Tw Cen MT" pitchFamily="34" charset="0"/>
              </a:rPr>
              <a:t>Compensating systems in Carburettors</a:t>
            </a:r>
          </a:p>
        </p:txBody>
      </p:sp>
      <p:sp>
        <p:nvSpPr>
          <p:cNvPr id="21510" name="TextBox 6"/>
          <p:cNvSpPr txBox="1">
            <a:spLocks noChangeArrowheads="1"/>
          </p:cNvSpPr>
          <p:nvPr/>
        </p:nvSpPr>
        <p:spPr bwMode="auto">
          <a:xfrm>
            <a:off x="685800" y="1295400"/>
            <a:ext cx="2357438" cy="461963"/>
          </a:xfrm>
          <a:prstGeom prst="rect">
            <a:avLst/>
          </a:prstGeom>
          <a:noFill/>
          <a:ln w="9525">
            <a:noFill/>
            <a:miter lim="800000"/>
            <a:headEnd/>
            <a:tailEnd/>
          </a:ln>
        </p:spPr>
        <p:txBody>
          <a:bodyPr wrap="none">
            <a:spAutoFit/>
          </a:bodyPr>
          <a:lstStyle/>
          <a:p>
            <a:r>
              <a:rPr lang="en-US" sz="2400">
                <a:latin typeface="Tw Cen MT" pitchFamily="34" charset="0"/>
              </a:rPr>
              <a:t>Compensating Jet</a:t>
            </a:r>
            <a:endParaRPr lang="en-IN" sz="2400">
              <a:latin typeface="Tw Cen MT" pitchFamily="34" charset="0"/>
            </a:endParaRPr>
          </a:p>
        </p:txBody>
      </p:sp>
      <p:sp>
        <p:nvSpPr>
          <p:cNvPr id="21511" name="Rectangle 7"/>
          <p:cNvSpPr>
            <a:spLocks noChangeArrowheads="1"/>
          </p:cNvSpPr>
          <p:nvPr/>
        </p:nvSpPr>
        <p:spPr bwMode="auto">
          <a:xfrm>
            <a:off x="685800" y="1752600"/>
            <a:ext cx="4648200" cy="4246563"/>
          </a:xfrm>
          <a:prstGeom prst="rect">
            <a:avLst/>
          </a:prstGeom>
          <a:noFill/>
          <a:ln w="9525">
            <a:noFill/>
            <a:miter lim="800000"/>
            <a:headEnd/>
            <a:tailEnd/>
          </a:ln>
        </p:spPr>
        <p:txBody>
          <a:bodyPr>
            <a:spAutoFit/>
          </a:bodyPr>
          <a:lstStyle/>
          <a:p>
            <a:pPr marL="358775" indent="-358775" algn="just">
              <a:buFont typeface="Arial" charset="0"/>
              <a:buChar char="•"/>
            </a:pPr>
            <a:r>
              <a:rPr lang="en-US">
                <a:latin typeface="Tw Cen MT" pitchFamily="34" charset="0"/>
              </a:rPr>
              <a:t>The purpose of this is to make the mixture leaner as the throttle opens progressively.</a:t>
            </a:r>
          </a:p>
          <a:p>
            <a:pPr marL="358775" indent="-358775" algn="just">
              <a:buFont typeface="Arial" charset="0"/>
              <a:buChar char="•"/>
            </a:pPr>
            <a:r>
              <a:rPr lang="en-US">
                <a:latin typeface="Tw Cen MT" pitchFamily="34" charset="0"/>
              </a:rPr>
              <a:t>An additional jet called compensating jet is provided with the main jet.</a:t>
            </a:r>
          </a:p>
          <a:p>
            <a:pPr marL="358775" indent="-358775" algn="just">
              <a:buFont typeface="Arial" charset="0"/>
              <a:buChar char="•"/>
            </a:pPr>
            <a:r>
              <a:rPr lang="en-US">
                <a:latin typeface="Tw Cen MT" pitchFamily="34" charset="0"/>
              </a:rPr>
              <a:t>This jet is also connected to the fuel well and the fuel is metered through compensating orifice.</a:t>
            </a:r>
          </a:p>
          <a:p>
            <a:pPr marL="358775" indent="-358775" algn="just">
              <a:buFont typeface="Arial" charset="0"/>
              <a:buChar char="•"/>
            </a:pPr>
            <a:r>
              <a:rPr lang="en-US">
                <a:latin typeface="Tw Cen MT" pitchFamily="34" charset="0"/>
              </a:rPr>
              <a:t>As the throttle opening increases the main jet makes the mixture richer by adding more fuel.</a:t>
            </a:r>
          </a:p>
          <a:p>
            <a:pPr marL="358775" indent="-358775" algn="just">
              <a:buFont typeface="Arial" charset="0"/>
              <a:buChar char="•"/>
            </a:pPr>
            <a:r>
              <a:rPr lang="en-US">
                <a:latin typeface="Tw Cen MT" pitchFamily="34" charset="0"/>
              </a:rPr>
              <a:t>The compensating jet makes the mixture leaner proportionately. The total mixture will make A/F ratio constant.</a:t>
            </a:r>
          </a:p>
          <a:p>
            <a:pPr marL="358775" indent="-358775" algn="just">
              <a:buFont typeface="Arial" charset="0"/>
              <a:buChar char="•"/>
            </a:pPr>
            <a:r>
              <a:rPr lang="en-US">
                <a:latin typeface="Tw Cen MT" pitchFamily="34" charset="0"/>
              </a:rPr>
              <a:t>When the main jet is lean, compensating jet is rich.</a:t>
            </a:r>
          </a:p>
        </p:txBody>
      </p:sp>
      <p:pic>
        <p:nvPicPr>
          <p:cNvPr id="21512" name="Picture 2"/>
          <p:cNvPicPr>
            <a:picLocks noChangeAspect="1" noChangeArrowheads="1"/>
          </p:cNvPicPr>
          <p:nvPr/>
        </p:nvPicPr>
        <p:blipFill>
          <a:blip r:embed="rId2">
            <a:lum bright="-58000" contrast="82000"/>
          </a:blip>
          <a:srcRect/>
          <a:stretch>
            <a:fillRect/>
          </a:stretch>
        </p:blipFill>
        <p:spPr bwMode="auto">
          <a:xfrm>
            <a:off x="5638800" y="1752600"/>
            <a:ext cx="3352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22533"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solidFill>
                  <a:srgbClr val="002060"/>
                </a:solidFill>
                <a:latin typeface="Tw Cen MT" pitchFamily="34" charset="0"/>
              </a:rPr>
              <a:t>Compensating systems in Carburettors</a:t>
            </a:r>
          </a:p>
        </p:txBody>
      </p:sp>
      <p:sp>
        <p:nvSpPr>
          <p:cNvPr id="22534" name="TextBox 6"/>
          <p:cNvSpPr txBox="1">
            <a:spLocks noChangeArrowheads="1"/>
          </p:cNvSpPr>
          <p:nvPr/>
        </p:nvSpPr>
        <p:spPr bwMode="auto">
          <a:xfrm>
            <a:off x="685800" y="1295400"/>
            <a:ext cx="1857375" cy="461963"/>
          </a:xfrm>
          <a:prstGeom prst="rect">
            <a:avLst/>
          </a:prstGeom>
          <a:noFill/>
          <a:ln w="9525">
            <a:noFill/>
            <a:miter lim="800000"/>
            <a:headEnd/>
            <a:tailEnd/>
          </a:ln>
        </p:spPr>
        <p:txBody>
          <a:bodyPr wrap="none">
            <a:spAutoFit/>
          </a:bodyPr>
          <a:lstStyle/>
          <a:p>
            <a:r>
              <a:rPr lang="en-US" sz="2400">
                <a:latin typeface="Tw Cen MT" pitchFamily="34" charset="0"/>
              </a:rPr>
              <a:t>Emulsion Tube</a:t>
            </a:r>
            <a:endParaRPr lang="en-IN" sz="2400">
              <a:latin typeface="Tw Cen MT" pitchFamily="34" charset="0"/>
            </a:endParaRPr>
          </a:p>
        </p:txBody>
      </p:sp>
      <p:sp>
        <p:nvSpPr>
          <p:cNvPr id="22535" name="Rectangle 7"/>
          <p:cNvSpPr>
            <a:spLocks noChangeArrowheads="1"/>
          </p:cNvSpPr>
          <p:nvPr/>
        </p:nvSpPr>
        <p:spPr bwMode="auto">
          <a:xfrm>
            <a:off x="685800" y="1752600"/>
            <a:ext cx="4648200" cy="3416300"/>
          </a:xfrm>
          <a:prstGeom prst="rect">
            <a:avLst/>
          </a:prstGeom>
          <a:noFill/>
          <a:ln w="9525">
            <a:noFill/>
            <a:miter lim="800000"/>
            <a:headEnd/>
            <a:tailEnd/>
          </a:ln>
        </p:spPr>
        <p:txBody>
          <a:bodyPr>
            <a:spAutoFit/>
          </a:bodyPr>
          <a:lstStyle/>
          <a:p>
            <a:pPr marL="358775" indent="-358775">
              <a:buFont typeface="Arial" charset="0"/>
              <a:buChar char="•"/>
            </a:pPr>
            <a:r>
              <a:rPr lang="en-US">
                <a:latin typeface="Tw Cen MT" pitchFamily="34" charset="0"/>
              </a:rPr>
              <a:t>It is also known as submerged jet device.</a:t>
            </a:r>
          </a:p>
          <a:p>
            <a:pPr marL="358775" indent="-358775" algn="just">
              <a:buFont typeface="Arial" charset="0"/>
              <a:buChar char="•"/>
            </a:pPr>
            <a:r>
              <a:rPr lang="en-US">
                <a:latin typeface="Tw Cen MT" pitchFamily="34" charset="0"/>
              </a:rPr>
              <a:t>Here, the main metering jet is kept at a level 25 mm below the fuel level in float chamber.</a:t>
            </a:r>
          </a:p>
          <a:p>
            <a:pPr marL="358775" indent="-358775" algn="just">
              <a:buFont typeface="Arial" charset="0"/>
              <a:buChar char="•"/>
            </a:pPr>
            <a:r>
              <a:rPr lang="en-US">
                <a:latin typeface="Tw Cen MT" pitchFamily="34" charset="0"/>
              </a:rPr>
              <a:t>The jet is called submerged jet. The jet is placed in a well that has holes exposed to atmosphere. </a:t>
            </a:r>
          </a:p>
          <a:p>
            <a:pPr marL="358775" indent="-358775" algn="just">
              <a:buFont typeface="Arial" charset="0"/>
              <a:buChar char="•"/>
            </a:pPr>
            <a:r>
              <a:rPr lang="en-US">
                <a:latin typeface="Tw Cen MT" pitchFamily="34" charset="0"/>
              </a:rPr>
              <a:t>When the throttle opening increases, the holes in the well are uncovered causing additional fuel and air to enter the air-fuel stream, causing the faster A/F mixture delivery during part load operation.</a:t>
            </a:r>
            <a:endParaRPr lang="en-IN">
              <a:latin typeface="Tw Cen MT" pitchFamily="34" charset="0"/>
            </a:endParaRPr>
          </a:p>
        </p:txBody>
      </p:sp>
      <p:pic>
        <p:nvPicPr>
          <p:cNvPr id="22536" name="Picture 3"/>
          <p:cNvPicPr>
            <a:picLocks noChangeAspect="1" noChangeArrowheads="1"/>
          </p:cNvPicPr>
          <p:nvPr/>
        </p:nvPicPr>
        <p:blipFill>
          <a:blip r:embed="rId2">
            <a:lum bright="-48000" contrast="70000"/>
          </a:blip>
          <a:srcRect/>
          <a:stretch>
            <a:fillRect/>
          </a:stretch>
        </p:blipFill>
        <p:spPr bwMode="auto">
          <a:xfrm>
            <a:off x="5715000" y="1371600"/>
            <a:ext cx="31464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23557"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solidFill>
                  <a:srgbClr val="002060"/>
                </a:solidFill>
                <a:latin typeface="Tw Cen MT" pitchFamily="34" charset="0"/>
              </a:rPr>
              <a:t>Compensating systems in Carburettors</a:t>
            </a:r>
          </a:p>
        </p:txBody>
      </p:sp>
      <p:sp>
        <p:nvSpPr>
          <p:cNvPr id="23558" name="TextBox 6"/>
          <p:cNvSpPr txBox="1">
            <a:spLocks noChangeArrowheads="1"/>
          </p:cNvSpPr>
          <p:nvPr/>
        </p:nvSpPr>
        <p:spPr bwMode="auto">
          <a:xfrm>
            <a:off x="685800" y="1295400"/>
            <a:ext cx="4081463" cy="461963"/>
          </a:xfrm>
          <a:prstGeom prst="rect">
            <a:avLst/>
          </a:prstGeom>
          <a:noFill/>
          <a:ln w="9525">
            <a:noFill/>
            <a:miter lim="800000"/>
            <a:headEnd/>
            <a:tailEnd/>
          </a:ln>
        </p:spPr>
        <p:txBody>
          <a:bodyPr wrap="none">
            <a:spAutoFit/>
          </a:bodyPr>
          <a:lstStyle/>
          <a:p>
            <a:r>
              <a:rPr lang="en-US" sz="2400">
                <a:latin typeface="Tw Cen MT" pitchFamily="34" charset="0"/>
              </a:rPr>
              <a:t>Back Suction Control Mechanism</a:t>
            </a:r>
            <a:endParaRPr lang="en-IN" sz="2400">
              <a:latin typeface="Tw Cen MT" pitchFamily="34" charset="0"/>
            </a:endParaRPr>
          </a:p>
        </p:txBody>
      </p:sp>
      <p:sp>
        <p:nvSpPr>
          <p:cNvPr id="23559" name="Rectangle 7"/>
          <p:cNvSpPr>
            <a:spLocks noChangeArrowheads="1"/>
          </p:cNvSpPr>
          <p:nvPr/>
        </p:nvSpPr>
        <p:spPr bwMode="auto">
          <a:xfrm>
            <a:off x="685800" y="1752600"/>
            <a:ext cx="4648200" cy="3970338"/>
          </a:xfrm>
          <a:prstGeom prst="rect">
            <a:avLst/>
          </a:prstGeom>
          <a:noFill/>
          <a:ln w="9525">
            <a:noFill/>
            <a:miter lim="800000"/>
            <a:headEnd/>
            <a:tailEnd/>
          </a:ln>
        </p:spPr>
        <p:txBody>
          <a:bodyPr>
            <a:spAutoFit/>
          </a:bodyPr>
          <a:lstStyle/>
          <a:p>
            <a:pPr marL="358775" indent="-358775" algn="just">
              <a:buFont typeface="Arial" charset="0"/>
              <a:buChar char="•"/>
            </a:pPr>
            <a:r>
              <a:rPr lang="en-US">
                <a:latin typeface="Tw Cen MT" pitchFamily="34" charset="0"/>
              </a:rPr>
              <a:t>In this device, the top of the fuel chamber is connected to air entry by means of a large vent line fitted with a control valve. </a:t>
            </a:r>
          </a:p>
          <a:p>
            <a:pPr marL="358775" indent="-358775" algn="just">
              <a:buFont typeface="Arial" charset="0"/>
              <a:buChar char="•"/>
            </a:pPr>
            <a:r>
              <a:rPr lang="en-US">
                <a:latin typeface="Tw Cen MT" pitchFamily="34" charset="0"/>
              </a:rPr>
              <a:t>The second line connects the fuel float chamber to venturi throat via a metering orifice. </a:t>
            </a:r>
          </a:p>
          <a:p>
            <a:pPr marL="358775" indent="-358775" algn="just">
              <a:buFont typeface="Arial" charset="0"/>
              <a:buChar char="•"/>
            </a:pPr>
            <a:r>
              <a:rPr lang="en-US">
                <a:latin typeface="Tw Cen MT" pitchFamily="34" charset="0"/>
              </a:rPr>
              <a:t>When the control valve is opened, the pressure in float chamber is p</a:t>
            </a:r>
            <a:r>
              <a:rPr lang="en-US" baseline="-25000">
                <a:latin typeface="Tw Cen MT" pitchFamily="34" charset="0"/>
              </a:rPr>
              <a:t>1</a:t>
            </a:r>
            <a:r>
              <a:rPr lang="en-US">
                <a:latin typeface="Tw Cen MT" pitchFamily="34" charset="0"/>
              </a:rPr>
              <a:t> and the throat pressure is p</a:t>
            </a:r>
            <a:r>
              <a:rPr lang="en-US" baseline="-25000">
                <a:latin typeface="Tw Cen MT" pitchFamily="34" charset="0"/>
              </a:rPr>
              <a:t>2</a:t>
            </a:r>
            <a:r>
              <a:rPr lang="en-US">
                <a:latin typeface="Tw Cen MT" pitchFamily="34" charset="0"/>
              </a:rPr>
              <a:t> which is lower than p</a:t>
            </a:r>
            <a:r>
              <a:rPr lang="en-US" baseline="-25000">
                <a:latin typeface="Tw Cen MT" pitchFamily="34" charset="0"/>
              </a:rPr>
              <a:t>1.  </a:t>
            </a:r>
            <a:r>
              <a:rPr lang="en-US">
                <a:latin typeface="Tw Cen MT" pitchFamily="34" charset="0"/>
              </a:rPr>
              <a:t> This causes the fuel to flow. When the valve is closed, there is no difference in pressure and hence no fuel flow. </a:t>
            </a:r>
          </a:p>
          <a:p>
            <a:pPr marL="358775" indent="-358775" algn="just">
              <a:buFont typeface="Arial" charset="0"/>
              <a:buChar char="•"/>
            </a:pPr>
            <a:r>
              <a:rPr lang="en-US">
                <a:latin typeface="Tw Cen MT" pitchFamily="34" charset="0"/>
              </a:rPr>
              <a:t>Thus the control valve achieves the desired air fuel ratio during part load operation.</a:t>
            </a:r>
          </a:p>
        </p:txBody>
      </p:sp>
      <p:pic>
        <p:nvPicPr>
          <p:cNvPr id="23560" name="Picture 2"/>
          <p:cNvPicPr>
            <a:picLocks noChangeAspect="1" noChangeArrowheads="1"/>
          </p:cNvPicPr>
          <p:nvPr/>
        </p:nvPicPr>
        <p:blipFill>
          <a:blip r:embed="rId2">
            <a:lum bright="-22000" contrast="60000"/>
          </a:blip>
          <a:srcRect/>
          <a:stretch>
            <a:fillRect/>
          </a:stretch>
        </p:blipFill>
        <p:spPr bwMode="auto">
          <a:xfrm>
            <a:off x="5562600" y="1981200"/>
            <a:ext cx="3244850" cy="281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685800" y="6248400"/>
            <a:ext cx="243978" cy="369332"/>
          </a:xfrm>
          <a:prstGeom prst="rect">
            <a:avLst/>
          </a:prstGeom>
          <a:noFill/>
          <a:ln w="9525">
            <a:noFill/>
            <a:miter lim="800000"/>
            <a:headEnd/>
            <a:tailEnd/>
          </a:ln>
        </p:spPr>
        <p:txBody>
          <a:bodyPr wrap="none">
            <a:spAutoFit/>
          </a:bodyPr>
          <a:lstStyle/>
          <a:p>
            <a:r>
              <a:rPr lang="en-US" b="1" dirty="0" smtClean="0">
                <a:solidFill>
                  <a:srgbClr val="002060"/>
                </a:solidFill>
                <a:latin typeface="Tw Cen MT" pitchFamily="34" charset="0"/>
              </a:rPr>
              <a:t>I</a:t>
            </a:r>
            <a:endParaRPr lang="en-IN" b="1" dirty="0">
              <a:solidFill>
                <a:srgbClr val="002060"/>
              </a:solidFill>
              <a:latin typeface="Tw Cen MT" pitchFamily="34" charset="0"/>
            </a:endParaRPr>
          </a:p>
        </p:txBody>
      </p:sp>
      <p:sp>
        <p:nvSpPr>
          <p:cNvPr id="24580"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24581"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solidFill>
                  <a:srgbClr val="002060"/>
                </a:solidFill>
                <a:latin typeface="Tw Cen MT" pitchFamily="34" charset="0"/>
              </a:rPr>
              <a:t>Compensating systems in Carburettors</a:t>
            </a:r>
          </a:p>
        </p:txBody>
      </p:sp>
      <p:sp>
        <p:nvSpPr>
          <p:cNvPr id="24582" name="TextBox 6"/>
          <p:cNvSpPr txBox="1">
            <a:spLocks noChangeArrowheads="1"/>
          </p:cNvSpPr>
          <p:nvPr/>
        </p:nvSpPr>
        <p:spPr bwMode="auto">
          <a:xfrm>
            <a:off x="685800" y="1295400"/>
            <a:ext cx="2497138" cy="461963"/>
          </a:xfrm>
          <a:prstGeom prst="rect">
            <a:avLst/>
          </a:prstGeom>
          <a:noFill/>
          <a:ln w="9525">
            <a:noFill/>
            <a:miter lim="800000"/>
            <a:headEnd/>
            <a:tailEnd/>
          </a:ln>
        </p:spPr>
        <p:txBody>
          <a:bodyPr wrap="none">
            <a:spAutoFit/>
          </a:bodyPr>
          <a:lstStyle/>
          <a:p>
            <a:r>
              <a:rPr lang="en-US" sz="2400">
                <a:latin typeface="Tw Cen MT" pitchFamily="34" charset="0"/>
              </a:rPr>
              <a:t>Auxiliary Air Valve</a:t>
            </a:r>
            <a:endParaRPr lang="en-IN" sz="2400">
              <a:latin typeface="Tw Cen MT" pitchFamily="34" charset="0"/>
            </a:endParaRPr>
          </a:p>
        </p:txBody>
      </p:sp>
      <p:sp>
        <p:nvSpPr>
          <p:cNvPr id="24583" name="Rectangle 7"/>
          <p:cNvSpPr>
            <a:spLocks noChangeArrowheads="1"/>
          </p:cNvSpPr>
          <p:nvPr/>
        </p:nvSpPr>
        <p:spPr bwMode="auto">
          <a:xfrm>
            <a:off x="685800" y="1752600"/>
            <a:ext cx="4648200" cy="2586038"/>
          </a:xfrm>
          <a:prstGeom prst="rect">
            <a:avLst/>
          </a:prstGeom>
          <a:noFill/>
          <a:ln w="9525">
            <a:noFill/>
            <a:miter lim="800000"/>
            <a:headEnd/>
            <a:tailEnd/>
          </a:ln>
        </p:spPr>
        <p:txBody>
          <a:bodyPr>
            <a:spAutoFit/>
          </a:bodyPr>
          <a:lstStyle/>
          <a:p>
            <a:pPr marL="358775" indent="-358775" algn="just">
              <a:buFont typeface="Arial" charset="0"/>
              <a:buChar char="•"/>
            </a:pPr>
            <a:r>
              <a:rPr lang="en-US">
                <a:latin typeface="Tw Cen MT" pitchFamily="34" charset="0"/>
              </a:rPr>
              <a:t>When the engine is not in operation, the pressure p</a:t>
            </a:r>
            <a:r>
              <a:rPr lang="en-US" baseline="-25000">
                <a:latin typeface="Tw Cen MT" pitchFamily="34" charset="0"/>
              </a:rPr>
              <a:t>1</a:t>
            </a:r>
            <a:r>
              <a:rPr lang="en-US">
                <a:latin typeface="Tw Cen MT" pitchFamily="34" charset="0"/>
              </a:rPr>
              <a:t> acting on the valve is ambient. The pressure p</a:t>
            </a:r>
            <a:r>
              <a:rPr lang="en-US" baseline="-25000">
                <a:latin typeface="Tw Cen MT" pitchFamily="34" charset="0"/>
              </a:rPr>
              <a:t>2</a:t>
            </a:r>
            <a:r>
              <a:rPr lang="en-US">
                <a:latin typeface="Tw Cen MT" pitchFamily="34" charset="0"/>
              </a:rPr>
              <a:t> acting at the venturi is negative (vacuum). This pressure differential lifts the auxiliary valve against the spring tensile force.</a:t>
            </a:r>
          </a:p>
          <a:p>
            <a:pPr marL="358775" indent="-358775" algn="just">
              <a:buFont typeface="Arial" charset="0"/>
              <a:buChar char="•"/>
            </a:pPr>
            <a:r>
              <a:rPr lang="en-US">
                <a:latin typeface="Tw Cen MT" pitchFamily="34" charset="0"/>
              </a:rPr>
              <a:t>Additional air is thus infused in the air-fuel mixture preventing rich mixture during part load operation.</a:t>
            </a:r>
          </a:p>
        </p:txBody>
      </p:sp>
      <p:pic>
        <p:nvPicPr>
          <p:cNvPr id="24584" name="Picture 2"/>
          <p:cNvPicPr>
            <a:picLocks noChangeAspect="1" noChangeArrowheads="1"/>
          </p:cNvPicPr>
          <p:nvPr/>
        </p:nvPicPr>
        <p:blipFill>
          <a:blip r:embed="rId2">
            <a:lum bright="-28000" contrast="58000"/>
          </a:blip>
          <a:srcRect/>
          <a:stretch>
            <a:fillRect/>
          </a:stretch>
        </p:blipFill>
        <p:spPr bwMode="auto">
          <a:xfrm>
            <a:off x="5410200" y="1371600"/>
            <a:ext cx="339090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25605"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solidFill>
                  <a:srgbClr val="002060"/>
                </a:solidFill>
                <a:latin typeface="Tw Cen MT" pitchFamily="34" charset="0"/>
              </a:rPr>
              <a:t>Compensating systems in Carburettors</a:t>
            </a:r>
          </a:p>
        </p:txBody>
      </p:sp>
      <p:sp>
        <p:nvSpPr>
          <p:cNvPr id="25606" name="TextBox 6"/>
          <p:cNvSpPr txBox="1">
            <a:spLocks noChangeArrowheads="1"/>
          </p:cNvSpPr>
          <p:nvPr/>
        </p:nvSpPr>
        <p:spPr bwMode="auto">
          <a:xfrm>
            <a:off x="685800" y="1295400"/>
            <a:ext cx="2297113" cy="461963"/>
          </a:xfrm>
          <a:prstGeom prst="rect">
            <a:avLst/>
          </a:prstGeom>
          <a:noFill/>
          <a:ln w="9525">
            <a:noFill/>
            <a:miter lim="800000"/>
            <a:headEnd/>
            <a:tailEnd/>
          </a:ln>
        </p:spPr>
        <p:txBody>
          <a:bodyPr wrap="none">
            <a:spAutoFit/>
          </a:bodyPr>
          <a:lstStyle/>
          <a:p>
            <a:r>
              <a:rPr lang="en-US" sz="2400">
                <a:latin typeface="Tw Cen MT" pitchFamily="34" charset="0"/>
              </a:rPr>
              <a:t>Auxiliary Air Port</a:t>
            </a:r>
            <a:endParaRPr lang="en-IN" sz="2400">
              <a:latin typeface="Tw Cen MT" pitchFamily="34" charset="0"/>
            </a:endParaRPr>
          </a:p>
        </p:txBody>
      </p:sp>
      <p:sp>
        <p:nvSpPr>
          <p:cNvPr id="25607" name="Rectangle 7"/>
          <p:cNvSpPr>
            <a:spLocks noChangeArrowheads="1"/>
          </p:cNvSpPr>
          <p:nvPr/>
        </p:nvSpPr>
        <p:spPr bwMode="auto">
          <a:xfrm>
            <a:off x="685800" y="1752600"/>
            <a:ext cx="4648200" cy="1754188"/>
          </a:xfrm>
          <a:prstGeom prst="rect">
            <a:avLst/>
          </a:prstGeom>
          <a:noFill/>
          <a:ln w="9525">
            <a:noFill/>
            <a:miter lim="800000"/>
            <a:headEnd/>
            <a:tailEnd/>
          </a:ln>
        </p:spPr>
        <p:txBody>
          <a:bodyPr>
            <a:spAutoFit/>
          </a:bodyPr>
          <a:lstStyle/>
          <a:p>
            <a:pPr marL="358775" indent="-358775" algn="just">
              <a:buFont typeface="Arial" charset="0"/>
              <a:buChar char="•"/>
            </a:pPr>
            <a:r>
              <a:rPr lang="en-US">
                <a:latin typeface="Tw Cen MT" pitchFamily="34" charset="0"/>
              </a:rPr>
              <a:t>If the butterfly valve is opened, additional air passes through this port, reducing air flow through venturi. Thus pressure differential is comparatively smaller. Thus fuel drawn is reduced to compensate for loss in density of air at high altitudes.</a:t>
            </a:r>
          </a:p>
        </p:txBody>
      </p:sp>
      <p:pic>
        <p:nvPicPr>
          <p:cNvPr id="25608" name="Picture 2"/>
          <p:cNvPicPr>
            <a:picLocks noChangeAspect="1" noChangeArrowheads="1"/>
          </p:cNvPicPr>
          <p:nvPr/>
        </p:nvPicPr>
        <p:blipFill>
          <a:blip r:embed="rId2">
            <a:lum bright="-12000" contrast="54000"/>
          </a:blip>
          <a:srcRect/>
          <a:stretch>
            <a:fillRect/>
          </a:stretch>
        </p:blipFill>
        <p:spPr bwMode="auto">
          <a:xfrm>
            <a:off x="5410200" y="1066800"/>
            <a:ext cx="3379788" cy="363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26629" name="Rectangle 9"/>
          <p:cNvSpPr>
            <a:spLocks noChangeArrowheads="1"/>
          </p:cNvSpPr>
          <p:nvPr/>
        </p:nvSpPr>
        <p:spPr bwMode="auto">
          <a:xfrm>
            <a:off x="457200" y="76200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a:latin typeface="Tw Cen MT" pitchFamily="34" charset="0"/>
              </a:rPr>
              <a:t>Compensating systems in Carburettors</a:t>
            </a:r>
          </a:p>
        </p:txBody>
      </p:sp>
      <p:sp>
        <p:nvSpPr>
          <p:cNvPr id="26630" name="TextBox 6"/>
          <p:cNvSpPr txBox="1">
            <a:spLocks noChangeArrowheads="1"/>
          </p:cNvSpPr>
          <p:nvPr/>
        </p:nvSpPr>
        <p:spPr bwMode="auto">
          <a:xfrm>
            <a:off x="685800" y="1295400"/>
            <a:ext cx="3970338" cy="461963"/>
          </a:xfrm>
          <a:prstGeom prst="rect">
            <a:avLst/>
          </a:prstGeom>
          <a:noFill/>
          <a:ln w="9525">
            <a:noFill/>
            <a:miter lim="800000"/>
            <a:headEnd/>
            <a:tailEnd/>
          </a:ln>
        </p:spPr>
        <p:txBody>
          <a:bodyPr wrap="none">
            <a:spAutoFit/>
          </a:bodyPr>
          <a:lstStyle/>
          <a:p>
            <a:r>
              <a:rPr lang="en-US" sz="2400">
                <a:latin typeface="Tw Cen MT" pitchFamily="34" charset="0"/>
              </a:rPr>
              <a:t>Altitude Compensation Device</a:t>
            </a:r>
            <a:endParaRPr lang="en-IN" sz="2400">
              <a:latin typeface="Tw Cen MT" pitchFamily="34" charset="0"/>
            </a:endParaRPr>
          </a:p>
        </p:txBody>
      </p:sp>
      <p:sp>
        <p:nvSpPr>
          <p:cNvPr id="26631" name="Rectangle 7"/>
          <p:cNvSpPr>
            <a:spLocks noChangeArrowheads="1"/>
          </p:cNvSpPr>
          <p:nvPr/>
        </p:nvSpPr>
        <p:spPr bwMode="auto">
          <a:xfrm>
            <a:off x="685800" y="1752600"/>
            <a:ext cx="7696200" cy="2586038"/>
          </a:xfrm>
          <a:prstGeom prst="rect">
            <a:avLst/>
          </a:prstGeom>
          <a:noFill/>
          <a:ln w="9525">
            <a:noFill/>
            <a:miter lim="800000"/>
            <a:headEnd/>
            <a:tailEnd/>
          </a:ln>
        </p:spPr>
        <p:txBody>
          <a:bodyPr>
            <a:spAutoFit/>
          </a:bodyPr>
          <a:lstStyle/>
          <a:p>
            <a:pPr marL="358775" indent="-358775" algn="just">
              <a:buFont typeface="Arial" charset="0"/>
              <a:buChar char="•"/>
            </a:pPr>
            <a:r>
              <a:rPr lang="en-US">
                <a:latin typeface="Tw Cen MT" pitchFamily="34" charset="0"/>
              </a:rPr>
              <a:t>This was used in high altitude car driving and for aircrafts. </a:t>
            </a:r>
          </a:p>
          <a:p>
            <a:pPr marL="358775" indent="-358775" algn="just">
              <a:buFont typeface="Arial" charset="0"/>
              <a:buChar char="•"/>
            </a:pPr>
            <a:r>
              <a:rPr lang="en-US">
                <a:latin typeface="Tw Cen MT" pitchFamily="34" charset="0"/>
              </a:rPr>
              <a:t>At high altitudes, air density decreases and hence engine power output is affected. </a:t>
            </a:r>
          </a:p>
          <a:p>
            <a:pPr marL="358775" indent="-358775" algn="just">
              <a:buFont typeface="Arial" charset="0"/>
              <a:buChar char="•"/>
            </a:pPr>
            <a:r>
              <a:rPr lang="en-US">
                <a:latin typeface="Tw Cen MT" pitchFamily="34" charset="0"/>
              </a:rPr>
              <a:t>A/F ratio is affected at high altitudes as carburettors are designed to operate on sea level. </a:t>
            </a:r>
          </a:p>
          <a:p>
            <a:pPr marL="358775" indent="-358775" algn="just">
              <a:buFont typeface="Arial" charset="0"/>
              <a:buChar char="•"/>
            </a:pPr>
            <a:r>
              <a:rPr lang="en-US">
                <a:latin typeface="Tw Cen MT" pitchFamily="34" charset="0"/>
              </a:rPr>
              <a:t>To compensate for the change in air density, fuel flow has to be reduced from the calibrated value at sea level.</a:t>
            </a:r>
          </a:p>
          <a:p>
            <a:pPr marL="358775" indent="-358775" algn="just">
              <a:buFont typeface="Arial" charset="0"/>
              <a:buChar char="•"/>
            </a:pPr>
            <a:r>
              <a:rPr lang="en-US">
                <a:latin typeface="Tw Cen MT" pitchFamily="34" charset="0"/>
              </a:rPr>
              <a:t>A mixture control system comprising a needle valve, which restricts fuel flow in proportion to altitude change acts as an altitude compensating device.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839200" cy="400110"/>
          </a:xfrm>
          <a:prstGeom prst="rect">
            <a:avLst/>
          </a:prstGeom>
          <a:noFill/>
        </p:spPr>
        <p:txBody>
          <a:bodyPr wrap="square" rtlCol="0">
            <a:spAutoFit/>
          </a:bodyPr>
          <a:lstStyle/>
          <a:p>
            <a:r>
              <a:rPr lang="en-US" sz="2000" b="1" dirty="0" smtClean="0">
                <a:solidFill>
                  <a:srgbClr val="FF0000"/>
                </a:solidFill>
              </a:rPr>
              <a:t>PETROL INJECTION SYSTEM:</a:t>
            </a:r>
            <a:endParaRPr lang="en-US" sz="2000" b="1" dirty="0">
              <a:solidFill>
                <a:srgbClr val="FF0000"/>
              </a:solidFill>
            </a:endParaRPr>
          </a:p>
        </p:txBody>
      </p:sp>
      <p:sp>
        <p:nvSpPr>
          <p:cNvPr id="6" name="TextBox 5"/>
          <p:cNvSpPr txBox="1"/>
          <p:nvPr/>
        </p:nvSpPr>
        <p:spPr>
          <a:xfrm>
            <a:off x="0" y="457200"/>
            <a:ext cx="9144000" cy="5501506"/>
          </a:xfrm>
          <a:prstGeom prst="rect">
            <a:avLst/>
          </a:prstGeom>
          <a:noFill/>
        </p:spPr>
        <p:txBody>
          <a:bodyPr wrap="square" rtlCol="0">
            <a:spAutoFit/>
          </a:bodyPr>
          <a:lstStyle/>
          <a:p>
            <a:pPr algn="just">
              <a:buFont typeface="Arial" pitchFamily="34" charset="0"/>
              <a:buChar char="•"/>
            </a:pPr>
            <a:r>
              <a:rPr lang="en-US" sz="2000" dirty="0" smtClean="0"/>
              <a:t>The </a:t>
            </a:r>
            <a:r>
              <a:rPr lang="en-US" sz="2000" b="1" dirty="0" err="1" smtClean="0">
                <a:solidFill>
                  <a:srgbClr val="0070C0"/>
                </a:solidFill>
              </a:rPr>
              <a:t>carburettors</a:t>
            </a:r>
            <a:r>
              <a:rPr lang="en-US" sz="2000" dirty="0" smtClean="0"/>
              <a:t> are </a:t>
            </a:r>
            <a:r>
              <a:rPr lang="en-US" sz="2000" b="1" dirty="0" smtClean="0">
                <a:solidFill>
                  <a:srgbClr val="0070C0"/>
                </a:solidFill>
              </a:rPr>
              <a:t>provided with a wide range of different functions and capabilities in an effort to improve response characteristics. </a:t>
            </a:r>
          </a:p>
          <a:p>
            <a:pPr algn="just"/>
            <a:endParaRPr lang="en-US" sz="1050" dirty="0" smtClean="0"/>
          </a:p>
          <a:p>
            <a:pPr algn="just">
              <a:buFont typeface="Arial" pitchFamily="34" charset="0"/>
              <a:buChar char="•"/>
            </a:pPr>
            <a:r>
              <a:rPr lang="en-US" sz="2000" dirty="0" smtClean="0"/>
              <a:t>But there is </a:t>
            </a:r>
            <a:r>
              <a:rPr lang="en-US" sz="2000" b="1" dirty="0" smtClean="0">
                <a:solidFill>
                  <a:srgbClr val="0070C0"/>
                </a:solidFill>
              </a:rPr>
              <a:t>no one type of </a:t>
            </a:r>
            <a:r>
              <a:rPr lang="en-US" sz="2000" b="1" dirty="0" err="1" smtClean="0">
                <a:solidFill>
                  <a:srgbClr val="0070C0"/>
                </a:solidFill>
              </a:rPr>
              <a:t>carburettor</a:t>
            </a:r>
            <a:r>
              <a:rPr lang="en-US" sz="2000" b="1" dirty="0" smtClean="0">
                <a:solidFill>
                  <a:srgbClr val="0070C0"/>
                </a:solidFill>
              </a:rPr>
              <a:t> which can meet appropriately to all conceivable situations. </a:t>
            </a:r>
          </a:p>
          <a:p>
            <a:pPr algn="just"/>
            <a:endParaRPr lang="en-US" sz="1050" dirty="0" smtClean="0"/>
          </a:p>
          <a:p>
            <a:pPr algn="just">
              <a:buFont typeface="Arial" pitchFamily="34" charset="0"/>
              <a:buChar char="•"/>
            </a:pPr>
            <a:r>
              <a:rPr lang="en-US" sz="2000" dirty="0" smtClean="0"/>
              <a:t>The main </a:t>
            </a:r>
            <a:r>
              <a:rPr lang="en-US" sz="2000" b="1" dirty="0" smtClean="0">
                <a:solidFill>
                  <a:srgbClr val="0070C0"/>
                </a:solidFill>
              </a:rPr>
              <a:t>difference between </a:t>
            </a:r>
            <a:r>
              <a:rPr lang="en-US" sz="2000" b="1" dirty="0" err="1" smtClean="0">
                <a:solidFill>
                  <a:srgbClr val="0070C0"/>
                </a:solidFill>
              </a:rPr>
              <a:t>carburettors</a:t>
            </a:r>
            <a:r>
              <a:rPr lang="en-US" sz="2000" b="1" dirty="0" smtClean="0">
                <a:solidFill>
                  <a:srgbClr val="0070C0"/>
                </a:solidFill>
              </a:rPr>
              <a:t> and fuel injection system </a:t>
            </a:r>
            <a:r>
              <a:rPr lang="en-US" sz="2000" dirty="0" smtClean="0"/>
              <a:t>is that </a:t>
            </a:r>
            <a:r>
              <a:rPr lang="en-US" sz="2000" b="1" dirty="0" smtClean="0">
                <a:solidFill>
                  <a:srgbClr val="0070C0"/>
                </a:solidFill>
              </a:rPr>
              <a:t>fuel injection system atomize the fuel by forcibly pumping it through a small nozzle under high pressure, while in a </a:t>
            </a:r>
            <a:r>
              <a:rPr lang="en-US" sz="2000" b="1" dirty="0" err="1" smtClean="0">
                <a:solidFill>
                  <a:srgbClr val="0070C0"/>
                </a:solidFill>
              </a:rPr>
              <a:t>carburettor</a:t>
            </a:r>
            <a:r>
              <a:rPr lang="en-US" sz="2000" b="1" dirty="0" smtClean="0">
                <a:solidFill>
                  <a:srgbClr val="0070C0"/>
                </a:solidFill>
              </a:rPr>
              <a:t> depending on low pressure created by intake air rushing through it to add the fuel to the air stream. </a:t>
            </a:r>
          </a:p>
          <a:p>
            <a:pPr algn="just"/>
            <a:endParaRPr lang="en-US" sz="1050" dirty="0" smtClean="0"/>
          </a:p>
          <a:p>
            <a:pPr algn="just">
              <a:buFont typeface="Arial" pitchFamily="34" charset="0"/>
              <a:buChar char="•"/>
            </a:pPr>
            <a:r>
              <a:rPr lang="en-US" sz="2000" b="1" dirty="0" smtClean="0">
                <a:solidFill>
                  <a:srgbClr val="FF0000"/>
                </a:solidFill>
              </a:rPr>
              <a:t>The following are the advantage of petrol injection system:</a:t>
            </a:r>
          </a:p>
          <a:p>
            <a:pPr marL="457200" indent="-457200" algn="just">
              <a:buAutoNum type="arabicParenR"/>
            </a:pPr>
            <a:r>
              <a:rPr lang="en-US" sz="2000" b="1" dirty="0" smtClean="0">
                <a:solidFill>
                  <a:srgbClr val="7030A0"/>
                </a:solidFill>
              </a:rPr>
              <a:t>Improved fuel efficiency: </a:t>
            </a:r>
            <a:r>
              <a:rPr lang="en-US" sz="2000" dirty="0" smtClean="0"/>
              <a:t>the fuel efficiency is improved due to following reasons</a:t>
            </a:r>
          </a:p>
          <a:p>
            <a:pPr marL="457200" indent="-457200" algn="just">
              <a:buAutoNum type="alphaLcParenR"/>
            </a:pPr>
            <a:r>
              <a:rPr lang="en-US" sz="2000" b="1" dirty="0" smtClean="0">
                <a:solidFill>
                  <a:srgbClr val="FF0000"/>
                </a:solidFill>
              </a:rPr>
              <a:t>Improved combustion efficiency: </a:t>
            </a:r>
            <a:r>
              <a:rPr lang="en-US" sz="2000" dirty="0" smtClean="0"/>
              <a:t>the combustion efficiency is better due to even distribution of fuel mixture and highly pressurized fine atomization of fuel.</a:t>
            </a:r>
          </a:p>
          <a:p>
            <a:pPr marL="457200" indent="-457200" algn="just">
              <a:buAutoNum type="alphaLcParenR"/>
            </a:pPr>
            <a:r>
              <a:rPr lang="en-US" sz="2000" b="1" dirty="0" smtClean="0">
                <a:solidFill>
                  <a:srgbClr val="FF0000"/>
                </a:solidFill>
              </a:rPr>
              <a:t>Injector location: </a:t>
            </a:r>
            <a:r>
              <a:rPr lang="en-US" sz="2000" dirty="0" smtClean="0"/>
              <a:t>the injectors are located near to the cylinder attributing to less liquefaction.</a:t>
            </a:r>
          </a:p>
          <a:p>
            <a:pPr marL="457200" indent="-457200" algn="just">
              <a:buAutoNum type="alphaLcParenR"/>
            </a:pPr>
            <a:r>
              <a:rPr lang="en-US" sz="2000" b="1" dirty="0" smtClean="0">
                <a:solidFill>
                  <a:srgbClr val="FF0000"/>
                </a:solidFill>
              </a:rPr>
              <a:t>Deceleration fuel cut off: </a:t>
            </a:r>
            <a:r>
              <a:rPr lang="en-US" sz="2000" dirty="0" smtClean="0"/>
              <a:t>the fuel is cut off during deceleration by injection control.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0"/>
          <p:cNvSpPr>
            <a:spLocks noChangeArrowheads="1"/>
          </p:cNvSpPr>
          <p:nvPr/>
        </p:nvSpPr>
        <p:spPr bwMode="auto">
          <a:xfrm>
            <a:off x="0" y="0"/>
            <a:ext cx="6934200" cy="400110"/>
          </a:xfrm>
          <a:prstGeom prst="rect">
            <a:avLst/>
          </a:prstGeom>
          <a:noFill/>
          <a:ln w="9525">
            <a:noFill/>
            <a:miter lim="800000"/>
            <a:headEnd/>
            <a:tailEnd/>
          </a:ln>
        </p:spPr>
        <p:txBody>
          <a:bodyPr>
            <a:spAutoFit/>
          </a:bodyPr>
          <a:lstStyle/>
          <a:p>
            <a:pPr marL="358775" indent="-358775" algn="just">
              <a:buFont typeface="Arial" charset="0"/>
              <a:buChar char="•"/>
            </a:pPr>
            <a:r>
              <a:rPr lang="en-IN" sz="2000" b="1" dirty="0">
                <a:solidFill>
                  <a:srgbClr val="FF0000"/>
                </a:solidFill>
              </a:rPr>
              <a:t>Types of Air-Fuel </a:t>
            </a:r>
            <a:r>
              <a:rPr lang="en-IN" sz="2000" b="1" dirty="0" smtClean="0">
                <a:solidFill>
                  <a:srgbClr val="FF0000"/>
                </a:solidFill>
              </a:rPr>
              <a:t>Mixtures:</a:t>
            </a:r>
            <a:endParaRPr lang="en-IN" sz="2000" b="1" dirty="0">
              <a:solidFill>
                <a:srgbClr val="FF0000"/>
              </a:solidFill>
            </a:endParaRPr>
          </a:p>
        </p:txBody>
      </p:sp>
      <p:sp>
        <p:nvSpPr>
          <p:cNvPr id="9223" name="TextBox 11"/>
          <p:cNvSpPr txBox="1">
            <a:spLocks noChangeArrowheads="1"/>
          </p:cNvSpPr>
          <p:nvPr/>
        </p:nvSpPr>
        <p:spPr bwMode="auto">
          <a:xfrm>
            <a:off x="381000" y="304800"/>
            <a:ext cx="8216900" cy="3804118"/>
          </a:xfrm>
          <a:prstGeom prst="rect">
            <a:avLst/>
          </a:prstGeom>
          <a:noFill/>
          <a:ln w="9525">
            <a:noFill/>
            <a:miter lim="800000"/>
            <a:headEnd/>
            <a:tailEnd/>
          </a:ln>
        </p:spPr>
        <p:txBody>
          <a:bodyPr>
            <a:spAutoFit/>
          </a:bodyPr>
          <a:lstStyle/>
          <a:p>
            <a:pPr marL="457200" indent="-457200" algn="just">
              <a:lnSpc>
                <a:spcPct val="90000"/>
              </a:lnSpc>
              <a:buFontTx/>
              <a:buAutoNum type="arabicPeriod"/>
            </a:pPr>
            <a:r>
              <a:rPr lang="en-US" sz="2000" b="1" dirty="0">
                <a:solidFill>
                  <a:srgbClr val="FF0000"/>
                </a:solidFill>
              </a:rPr>
              <a:t>Chemically Correct Mixture</a:t>
            </a:r>
          </a:p>
          <a:p>
            <a:pPr marL="457200" indent="-457200" algn="just">
              <a:lnSpc>
                <a:spcPct val="90000"/>
              </a:lnSpc>
            </a:pPr>
            <a:r>
              <a:rPr lang="en-US" sz="2400" dirty="0"/>
              <a:t>	</a:t>
            </a:r>
            <a:r>
              <a:rPr lang="en-US" sz="2000" b="1" dirty="0" err="1">
                <a:solidFill>
                  <a:srgbClr val="0070C0"/>
                </a:solidFill>
              </a:rPr>
              <a:t>Stoichiometric</a:t>
            </a:r>
            <a:r>
              <a:rPr lang="en-US" sz="2000" dirty="0"/>
              <a:t> or </a:t>
            </a:r>
            <a:r>
              <a:rPr lang="en-US" sz="2000" b="1" dirty="0">
                <a:solidFill>
                  <a:srgbClr val="0070C0"/>
                </a:solidFill>
              </a:rPr>
              <a:t>balanced chemical mixture </a:t>
            </a:r>
            <a:r>
              <a:rPr lang="en-US" sz="2000" dirty="0"/>
              <a:t>in which </a:t>
            </a:r>
            <a:r>
              <a:rPr lang="en-US" sz="2000" b="1" dirty="0">
                <a:solidFill>
                  <a:srgbClr val="0070C0"/>
                </a:solidFill>
              </a:rPr>
              <a:t>air is provided </a:t>
            </a:r>
            <a:r>
              <a:rPr lang="en-US" sz="2000" dirty="0"/>
              <a:t>to </a:t>
            </a:r>
            <a:r>
              <a:rPr lang="en-US" sz="2000" b="1" dirty="0">
                <a:solidFill>
                  <a:srgbClr val="0070C0"/>
                </a:solidFill>
              </a:rPr>
              <a:t>completely burn the fuel</a:t>
            </a:r>
            <a:r>
              <a:rPr lang="en-US" sz="2000" dirty="0"/>
              <a:t>; the excess air factor is </a:t>
            </a:r>
            <a:r>
              <a:rPr lang="en-US" sz="2000" dirty="0" smtClean="0"/>
              <a:t>unity.</a:t>
            </a:r>
            <a:endParaRPr lang="en-US" sz="2000" b="1" dirty="0"/>
          </a:p>
          <a:p>
            <a:pPr marL="457200" indent="-457200" algn="just">
              <a:lnSpc>
                <a:spcPct val="90000"/>
              </a:lnSpc>
              <a:buFont typeface="Tw Cen MT" pitchFamily="34" charset="0"/>
              <a:buAutoNum type="arabicPeriod" startAt="2"/>
            </a:pPr>
            <a:r>
              <a:rPr lang="en-US" sz="2000" b="1" dirty="0">
                <a:solidFill>
                  <a:srgbClr val="FF0000"/>
                </a:solidFill>
              </a:rPr>
              <a:t>Rich Mixture</a:t>
            </a:r>
          </a:p>
          <a:p>
            <a:pPr marL="457200" indent="-457200" algn="just">
              <a:lnSpc>
                <a:spcPct val="90000"/>
              </a:lnSpc>
            </a:pPr>
            <a:r>
              <a:rPr lang="en-US" sz="2400" dirty="0"/>
              <a:t>	</a:t>
            </a:r>
            <a:r>
              <a:rPr lang="en-US" sz="2000" b="1" dirty="0">
                <a:solidFill>
                  <a:srgbClr val="0070C0"/>
                </a:solidFill>
              </a:rPr>
              <a:t>Fuel is in excess of what is required to burn the fuel completely. </a:t>
            </a:r>
            <a:r>
              <a:rPr lang="en-US" sz="2000" dirty="0"/>
              <a:t>The excess air factor is less than unity</a:t>
            </a:r>
            <a:r>
              <a:rPr lang="en-US" sz="2000" dirty="0" smtClean="0"/>
              <a:t>.</a:t>
            </a:r>
            <a:endParaRPr lang="en-US" sz="2000" dirty="0"/>
          </a:p>
          <a:p>
            <a:pPr marL="457200" indent="-457200" algn="just">
              <a:lnSpc>
                <a:spcPct val="90000"/>
              </a:lnSpc>
              <a:buFont typeface="Tw Cen MT" pitchFamily="34" charset="0"/>
              <a:buAutoNum type="arabicPeriod" startAt="3"/>
            </a:pPr>
            <a:r>
              <a:rPr lang="en-US" sz="2000" b="1" dirty="0">
                <a:solidFill>
                  <a:srgbClr val="FF0000"/>
                </a:solidFill>
              </a:rPr>
              <a:t>Lean Mixture</a:t>
            </a:r>
          </a:p>
          <a:p>
            <a:pPr marL="457200" indent="-457200" algn="just">
              <a:lnSpc>
                <a:spcPct val="90000"/>
              </a:lnSpc>
            </a:pPr>
            <a:r>
              <a:rPr lang="en-US" sz="2000" dirty="0"/>
              <a:t>	</a:t>
            </a:r>
            <a:r>
              <a:rPr lang="en-US" sz="2000" b="1" dirty="0">
                <a:solidFill>
                  <a:srgbClr val="0070C0"/>
                </a:solidFill>
              </a:rPr>
              <a:t>Air is in excess of what is required to burn the fuel completely. </a:t>
            </a:r>
            <a:r>
              <a:rPr lang="en-US" sz="2000" dirty="0"/>
              <a:t>The excess air factor is greater than unity</a:t>
            </a:r>
            <a:r>
              <a:rPr lang="en-US" sz="2000" dirty="0" smtClean="0"/>
              <a:t>.</a:t>
            </a:r>
          </a:p>
          <a:p>
            <a:pPr marL="457200" indent="-457200" algn="just">
              <a:lnSpc>
                <a:spcPct val="90000"/>
              </a:lnSpc>
            </a:pPr>
            <a:endParaRPr lang="en-US" sz="2000" b="1" dirty="0" smtClean="0">
              <a:solidFill>
                <a:srgbClr val="FF0000"/>
              </a:solidFill>
            </a:endParaRPr>
          </a:p>
          <a:p>
            <a:pPr marL="457200" indent="-457200" algn="just">
              <a:lnSpc>
                <a:spcPct val="90000"/>
              </a:lnSpc>
              <a:buFont typeface="Arial" pitchFamily="34" charset="0"/>
              <a:buChar char="•"/>
            </a:pPr>
            <a:r>
              <a:rPr lang="en-IN" sz="2000" b="1" dirty="0" smtClean="0">
                <a:solidFill>
                  <a:srgbClr val="FF0000"/>
                </a:solidFill>
              </a:rPr>
              <a:t>Range of Air-Fuel Ratio in SI Engines</a:t>
            </a:r>
          </a:p>
          <a:p>
            <a:pPr marL="457200" indent="-457200" algn="just">
              <a:lnSpc>
                <a:spcPct val="90000"/>
              </a:lnSpc>
            </a:pPr>
            <a:r>
              <a:rPr lang="en-US" sz="2000" dirty="0" smtClean="0">
                <a:latin typeface="Tw Cen MT" pitchFamily="34" charset="0"/>
              </a:rPr>
              <a:t>      </a:t>
            </a:r>
            <a:r>
              <a:rPr lang="en-US" sz="2000" b="1" dirty="0" smtClean="0">
                <a:solidFill>
                  <a:srgbClr val="0070C0"/>
                </a:solidFill>
              </a:rPr>
              <a:t>9:1 (rich) to 19:1(lean) ; </a:t>
            </a:r>
            <a:r>
              <a:rPr lang="en-US" sz="2000" dirty="0" smtClean="0"/>
              <a:t>The </a:t>
            </a:r>
            <a:r>
              <a:rPr lang="en-US" sz="2000" dirty="0" err="1" smtClean="0"/>
              <a:t>stoichiometric</a:t>
            </a:r>
            <a:r>
              <a:rPr lang="en-US" sz="2000" dirty="0" smtClean="0"/>
              <a:t> value for gasoline is </a:t>
            </a:r>
            <a:r>
              <a:rPr lang="en-US" sz="2000" b="1" dirty="0" smtClean="0">
                <a:solidFill>
                  <a:srgbClr val="0070C0"/>
                </a:solidFill>
              </a:rPr>
              <a:t>15:1, The SI engine will not run for too rich or too lean mixtures.</a:t>
            </a:r>
            <a:endParaRPr lang="en-IN" sz="2000" b="1" dirty="0" smtClean="0">
              <a:solidFill>
                <a:srgbClr val="0070C0"/>
              </a:solidFill>
            </a:endParaRPr>
          </a:p>
        </p:txBody>
      </p:sp>
      <p:sp>
        <p:nvSpPr>
          <p:cNvPr id="9224" name="TextBox 12"/>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pic>
        <p:nvPicPr>
          <p:cNvPr id="9" name="Picture 2"/>
          <p:cNvPicPr>
            <a:picLocks noChangeAspect="1" noChangeArrowheads="1"/>
          </p:cNvPicPr>
          <p:nvPr/>
        </p:nvPicPr>
        <p:blipFill>
          <a:blip r:embed="rId2"/>
          <a:srcRect/>
          <a:stretch>
            <a:fillRect/>
          </a:stretch>
        </p:blipFill>
        <p:spPr bwMode="auto">
          <a:xfrm>
            <a:off x="1752600" y="4191000"/>
            <a:ext cx="59436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217087"/>
          </a:xfrm>
          <a:prstGeom prst="rect">
            <a:avLst/>
          </a:prstGeom>
          <a:noFill/>
        </p:spPr>
        <p:txBody>
          <a:bodyPr wrap="square" rtlCol="0">
            <a:spAutoFit/>
          </a:bodyPr>
          <a:lstStyle/>
          <a:p>
            <a:r>
              <a:rPr lang="en-US" sz="2000" b="1" dirty="0" smtClean="0">
                <a:solidFill>
                  <a:srgbClr val="7030A0"/>
                </a:solidFill>
              </a:rPr>
              <a:t>2) High power out put: </a:t>
            </a:r>
            <a:r>
              <a:rPr lang="en-US" sz="2000" dirty="0" smtClean="0"/>
              <a:t>high power is </a:t>
            </a:r>
            <a:r>
              <a:rPr lang="en-US" sz="2000" b="1" dirty="0" smtClean="0">
                <a:solidFill>
                  <a:srgbClr val="0070C0"/>
                </a:solidFill>
              </a:rPr>
              <a:t>achieved due to even distribution of the fuel and increased air intake as there is no </a:t>
            </a:r>
            <a:r>
              <a:rPr lang="en-US" sz="2000" b="1" dirty="0" err="1" smtClean="0">
                <a:solidFill>
                  <a:srgbClr val="0070C0"/>
                </a:solidFill>
              </a:rPr>
              <a:t>venturi</a:t>
            </a:r>
            <a:r>
              <a:rPr lang="en-US" sz="2000" b="1" dirty="0" smtClean="0">
                <a:solidFill>
                  <a:srgbClr val="0070C0"/>
                </a:solidFill>
              </a:rPr>
              <a:t> resistance.</a:t>
            </a:r>
          </a:p>
          <a:p>
            <a:r>
              <a:rPr lang="en-US" sz="2000" b="1" dirty="0" smtClean="0">
                <a:solidFill>
                  <a:srgbClr val="7030A0"/>
                </a:solidFill>
              </a:rPr>
              <a:t>3) Minimize the emissions:</a:t>
            </a:r>
            <a:r>
              <a:rPr lang="en-US" sz="2000" dirty="0" smtClean="0">
                <a:solidFill>
                  <a:srgbClr val="7030A0"/>
                </a:solidFill>
              </a:rPr>
              <a:t> </a:t>
            </a:r>
            <a:r>
              <a:rPr lang="en-US" sz="2000" dirty="0" smtClean="0"/>
              <a:t>because of precise control of air-fuel ratio exhaust pollution are reduced.</a:t>
            </a:r>
          </a:p>
          <a:p>
            <a:endParaRPr lang="en-US" sz="2000" dirty="0" smtClean="0"/>
          </a:p>
          <a:p>
            <a:r>
              <a:rPr lang="en-US" sz="2000" b="1" dirty="0" smtClean="0">
                <a:solidFill>
                  <a:srgbClr val="FF0000"/>
                </a:solidFill>
              </a:rPr>
              <a:t>CLASSIFICATION OF FUEL INJECTION SYSTEM:</a:t>
            </a:r>
          </a:p>
          <a:p>
            <a:pPr marL="342900" indent="-342900">
              <a:buAutoNum type="arabicParenR"/>
            </a:pPr>
            <a:r>
              <a:rPr lang="en-US" sz="2000" b="1" dirty="0" smtClean="0">
                <a:solidFill>
                  <a:srgbClr val="7030A0"/>
                </a:solidFill>
              </a:rPr>
              <a:t>According to the location of the injector: </a:t>
            </a:r>
          </a:p>
          <a:p>
            <a:pPr marL="457200" indent="-457200" algn="just">
              <a:buAutoNum type="alphaLcParenR"/>
            </a:pPr>
            <a:r>
              <a:rPr lang="en-US" sz="2000" b="1" dirty="0" smtClean="0">
                <a:solidFill>
                  <a:srgbClr val="0070C0"/>
                </a:solidFill>
              </a:rPr>
              <a:t>Throttle body injection:</a:t>
            </a:r>
            <a:r>
              <a:rPr lang="en-US" sz="2000" dirty="0" smtClean="0">
                <a:solidFill>
                  <a:srgbClr val="0070C0"/>
                </a:solidFill>
              </a:rPr>
              <a:t> </a:t>
            </a:r>
            <a:r>
              <a:rPr lang="en-US" sz="2000" dirty="0" smtClean="0"/>
              <a:t>in this type of </a:t>
            </a:r>
            <a:r>
              <a:rPr lang="en-US" sz="2000" b="1" dirty="0" smtClean="0">
                <a:solidFill>
                  <a:srgbClr val="00B050"/>
                </a:solidFill>
              </a:rPr>
              <a:t>fuel injection system consists of a throttle body in which the injector assembly is attached, similar to the bottom half of a </a:t>
            </a:r>
            <a:r>
              <a:rPr lang="en-US" sz="2000" b="1" dirty="0" err="1" smtClean="0">
                <a:solidFill>
                  <a:srgbClr val="00B050"/>
                </a:solidFill>
              </a:rPr>
              <a:t>carburettor</a:t>
            </a:r>
            <a:r>
              <a:rPr lang="en-US" sz="2000" b="1" dirty="0" smtClean="0">
                <a:solidFill>
                  <a:srgbClr val="00B050"/>
                </a:solidFill>
              </a:rPr>
              <a:t>.</a:t>
            </a:r>
          </a:p>
          <a:p>
            <a:pPr marL="457200" indent="-457200" algn="just">
              <a:buFont typeface="Arial" pitchFamily="34" charset="0"/>
              <a:buChar char="•"/>
            </a:pPr>
            <a:r>
              <a:rPr lang="en-US" sz="2000" b="1" dirty="0" smtClean="0">
                <a:solidFill>
                  <a:srgbClr val="00B050"/>
                </a:solidFill>
              </a:rPr>
              <a:t>The injectors (one or two) are located above the throttle plate.</a:t>
            </a:r>
          </a:p>
          <a:p>
            <a:pPr marL="457200" indent="-457200" algn="just">
              <a:buFont typeface="Arial" pitchFamily="34" charset="0"/>
              <a:buChar char="•"/>
            </a:pPr>
            <a:r>
              <a:rPr lang="en-US" sz="2000" dirty="0" smtClean="0"/>
              <a:t>After the </a:t>
            </a:r>
            <a:r>
              <a:rPr lang="en-US" sz="2000" b="1" dirty="0" smtClean="0">
                <a:solidFill>
                  <a:srgbClr val="00B050"/>
                </a:solidFill>
              </a:rPr>
              <a:t>fuel is injected it goes through the intake manifold into the cylinders.</a:t>
            </a:r>
          </a:p>
          <a:p>
            <a:pPr marL="457200" indent="-457200" algn="just">
              <a:buFont typeface="Arial" pitchFamily="34" charset="0"/>
              <a:buChar char="•"/>
            </a:pPr>
            <a:r>
              <a:rPr lang="en-US" sz="2000" dirty="0" smtClean="0"/>
              <a:t>The induction mixture then passes through the intake manifold like a </a:t>
            </a:r>
            <a:r>
              <a:rPr lang="en-US" sz="2000" dirty="0" err="1" smtClean="0"/>
              <a:t>carburettor</a:t>
            </a:r>
            <a:r>
              <a:rPr lang="en-US" sz="2000" dirty="0" smtClean="0"/>
              <a:t>  system and is thus also termed as </a:t>
            </a:r>
            <a:r>
              <a:rPr lang="en-US" sz="2000" b="1" dirty="0" smtClean="0">
                <a:solidFill>
                  <a:srgbClr val="C00000"/>
                </a:solidFill>
              </a:rPr>
              <a:t>wet</a:t>
            </a:r>
            <a:r>
              <a:rPr lang="en-US" sz="2000" dirty="0" smtClean="0">
                <a:solidFill>
                  <a:srgbClr val="C00000"/>
                </a:solidFill>
              </a:rPr>
              <a:t> </a:t>
            </a:r>
            <a:r>
              <a:rPr lang="en-US" sz="2000" b="1" dirty="0" smtClean="0">
                <a:solidFill>
                  <a:srgbClr val="C00000"/>
                </a:solidFill>
              </a:rPr>
              <a:t>manifold system.  </a:t>
            </a:r>
          </a:p>
          <a:p>
            <a:pPr marL="457200" indent="-457200" algn="just"/>
            <a:r>
              <a:rPr lang="en-US" sz="2000" b="1" dirty="0" smtClean="0"/>
              <a:t>b) </a:t>
            </a:r>
            <a:r>
              <a:rPr lang="en-US" sz="2000" b="1" dirty="0" smtClean="0">
                <a:solidFill>
                  <a:srgbClr val="0070C0"/>
                </a:solidFill>
              </a:rPr>
              <a:t>Intake port fuel injection: </a:t>
            </a:r>
            <a:r>
              <a:rPr lang="en-US" sz="2000" dirty="0" smtClean="0"/>
              <a:t>this type of system is </a:t>
            </a:r>
            <a:r>
              <a:rPr lang="en-US" sz="2000" b="1" dirty="0" smtClean="0">
                <a:solidFill>
                  <a:srgbClr val="00B050"/>
                </a:solidFill>
              </a:rPr>
              <a:t>most commonly used in case of petrol injection systems. </a:t>
            </a:r>
          </a:p>
          <a:p>
            <a:pPr marL="457200" indent="-457200" algn="just">
              <a:buFont typeface="Arial" pitchFamily="34" charset="0"/>
              <a:buChar char="•"/>
            </a:pPr>
            <a:r>
              <a:rPr lang="en-US" sz="2000" dirty="0" smtClean="0"/>
              <a:t>in this type of </a:t>
            </a:r>
            <a:r>
              <a:rPr lang="en-US" sz="2000" b="1" dirty="0" smtClean="0">
                <a:solidFill>
                  <a:srgbClr val="00B050"/>
                </a:solidFill>
              </a:rPr>
              <a:t>fuel injection system, an injection is placed near each cylinder.</a:t>
            </a:r>
          </a:p>
          <a:p>
            <a:pPr marL="457200" indent="-457200" algn="just">
              <a:buFont typeface="Arial" pitchFamily="34" charset="0"/>
              <a:buChar char="•"/>
            </a:pPr>
            <a:r>
              <a:rPr lang="en-US" sz="2000" dirty="0" smtClean="0"/>
              <a:t>The </a:t>
            </a:r>
            <a:r>
              <a:rPr lang="en-US" sz="2000" b="1" dirty="0" smtClean="0">
                <a:solidFill>
                  <a:srgbClr val="00B050"/>
                </a:solidFill>
              </a:rPr>
              <a:t>fuel is sprayed into each intake port on the manifold side of the inlet valve.</a:t>
            </a:r>
          </a:p>
          <a:p>
            <a:pPr marL="457200" indent="-457200" algn="just">
              <a:buFont typeface="Arial" pitchFamily="34" charset="0"/>
              <a:buChar char="•"/>
            </a:pPr>
            <a:r>
              <a:rPr lang="en-US" sz="2000" dirty="0" smtClean="0"/>
              <a:t>In this case, </a:t>
            </a:r>
            <a:r>
              <a:rPr lang="en-US" sz="2000" b="1" dirty="0" smtClean="0">
                <a:solidFill>
                  <a:srgbClr val="00B050"/>
                </a:solidFill>
              </a:rPr>
              <a:t>mixing of air and fuel is better.</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2862322"/>
          </a:xfrm>
          <a:prstGeom prst="rect">
            <a:avLst/>
          </a:prstGeom>
          <a:noFill/>
        </p:spPr>
        <p:txBody>
          <a:bodyPr wrap="square" rtlCol="0">
            <a:spAutoFit/>
          </a:bodyPr>
          <a:lstStyle/>
          <a:p>
            <a:r>
              <a:rPr lang="en-US" sz="2000" b="1" dirty="0" smtClean="0">
                <a:solidFill>
                  <a:srgbClr val="0070C0"/>
                </a:solidFill>
              </a:rPr>
              <a:t>c) Direct injection: </a:t>
            </a:r>
            <a:r>
              <a:rPr lang="en-US" sz="2000" b="1" dirty="0" smtClean="0">
                <a:solidFill>
                  <a:srgbClr val="00B050"/>
                </a:solidFill>
              </a:rPr>
              <a:t>the modern petrol engines </a:t>
            </a:r>
            <a:r>
              <a:rPr lang="en-US" sz="2000" b="1" dirty="0" err="1" smtClean="0">
                <a:solidFill>
                  <a:srgbClr val="00B050"/>
                </a:solidFill>
              </a:rPr>
              <a:t>utilise</a:t>
            </a:r>
            <a:r>
              <a:rPr lang="en-US" sz="2000" b="1" dirty="0" smtClean="0">
                <a:solidFill>
                  <a:srgbClr val="00B050"/>
                </a:solidFill>
              </a:rPr>
              <a:t> direct injection system, which is referred to as gasoline direct injection(GDI).</a:t>
            </a:r>
          </a:p>
          <a:p>
            <a:pPr>
              <a:buFont typeface="Arial" pitchFamily="34" charset="0"/>
              <a:buChar char="•"/>
            </a:pPr>
            <a:r>
              <a:rPr lang="en-US" sz="2000" dirty="0" smtClean="0"/>
              <a:t>In this </a:t>
            </a:r>
            <a:r>
              <a:rPr lang="en-US" sz="2000" b="1" dirty="0" smtClean="0">
                <a:solidFill>
                  <a:srgbClr val="00B050"/>
                </a:solidFill>
              </a:rPr>
              <a:t>type of system, the air and petrol( gasoline) are not pre mixed, air comes in the intake manifold, while the petrol is injected into the cylinders( combustion chambers).</a:t>
            </a:r>
          </a:p>
          <a:p>
            <a:pPr>
              <a:buFont typeface="Arial" pitchFamily="34" charset="0"/>
              <a:buChar char="•"/>
            </a:pPr>
            <a:r>
              <a:rPr lang="en-US" sz="2000" dirty="0" smtClean="0"/>
              <a:t>This </a:t>
            </a:r>
            <a:r>
              <a:rPr lang="en-US" sz="2000" b="1" dirty="0" smtClean="0">
                <a:solidFill>
                  <a:srgbClr val="00B050"/>
                </a:solidFill>
              </a:rPr>
              <a:t>type of system is costly in compare to other indirect injection systems because the injectors are exposed to more heat and pressure.</a:t>
            </a:r>
          </a:p>
          <a:p>
            <a:pPr>
              <a:buFont typeface="Arial" pitchFamily="34" charset="0"/>
              <a:buChar char="•"/>
            </a:pPr>
            <a:r>
              <a:rPr lang="en-US" sz="2000" dirty="0" smtClean="0"/>
              <a:t>This </a:t>
            </a:r>
            <a:r>
              <a:rPr lang="en-US" sz="2000" b="1" dirty="0" smtClean="0">
                <a:solidFill>
                  <a:srgbClr val="C00000"/>
                </a:solidFill>
              </a:rPr>
              <a:t>intake system is dry, making this very clean system.</a:t>
            </a:r>
          </a:p>
          <a:p>
            <a:r>
              <a:rPr lang="en-US" sz="2000" b="1" dirty="0" smtClean="0">
                <a:solidFill>
                  <a:srgbClr val="C00000"/>
                </a:solidFill>
              </a:rPr>
              <a:t> </a:t>
            </a:r>
            <a:endParaRPr lang="en-US" sz="2000" b="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0" y="3048000"/>
            <a:ext cx="9144000" cy="3810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2000" b="1" dirty="0" smtClean="0"/>
              <a:t>2</a:t>
            </a:r>
            <a:r>
              <a:rPr lang="en-US" sz="2000" b="1" dirty="0" smtClean="0">
                <a:solidFill>
                  <a:srgbClr val="7030A0"/>
                </a:solidFill>
              </a:rPr>
              <a:t>) According to the duration and timing of fuel injection: </a:t>
            </a:r>
            <a:endParaRPr lang="en-US" sz="2000" dirty="0" smtClean="0">
              <a:solidFill>
                <a:srgbClr val="7030A0"/>
              </a:solidFill>
            </a:endParaRPr>
          </a:p>
          <a:p>
            <a:pPr marL="514350" indent="-514350">
              <a:buAutoNum type="romanLcParenR"/>
            </a:pPr>
            <a:r>
              <a:rPr lang="en-US" sz="2000" b="1" dirty="0" smtClean="0">
                <a:solidFill>
                  <a:srgbClr val="0070C0"/>
                </a:solidFill>
              </a:rPr>
              <a:t>Continuous injection system: </a:t>
            </a:r>
            <a:r>
              <a:rPr lang="en-US" sz="2000" dirty="0" smtClean="0"/>
              <a:t>in this type of system</a:t>
            </a:r>
            <a:r>
              <a:rPr lang="en-US" sz="2000" b="1" dirty="0" smtClean="0">
                <a:solidFill>
                  <a:srgbClr val="00B050"/>
                </a:solidFill>
              </a:rPr>
              <a:t>, fuel flows at all times from the fuel injectors but at variable flow rate.</a:t>
            </a:r>
          </a:p>
          <a:p>
            <a:pPr marL="514350" indent="-514350">
              <a:buFont typeface="Arial" pitchFamily="34" charset="0"/>
              <a:buChar char="•"/>
            </a:pPr>
            <a:r>
              <a:rPr lang="en-US" sz="2000" dirty="0" smtClean="0"/>
              <a:t>The </a:t>
            </a:r>
            <a:r>
              <a:rPr lang="en-US" sz="2000" b="1" dirty="0" smtClean="0">
                <a:solidFill>
                  <a:srgbClr val="00B050"/>
                </a:solidFill>
              </a:rPr>
              <a:t>contiguous injection system can be multi point or single point, but not direct injection system.</a:t>
            </a:r>
          </a:p>
          <a:p>
            <a:pPr marL="514350" indent="-514350"/>
            <a:r>
              <a:rPr lang="en-US" sz="2000" dirty="0" smtClean="0"/>
              <a:t>ii) </a:t>
            </a:r>
            <a:r>
              <a:rPr lang="en-US" sz="2000" b="1" dirty="0" smtClean="0">
                <a:solidFill>
                  <a:srgbClr val="0070C0"/>
                </a:solidFill>
              </a:rPr>
              <a:t>Intermittent injection type:  </a:t>
            </a:r>
            <a:r>
              <a:rPr lang="en-US" sz="2000" dirty="0" smtClean="0"/>
              <a:t>in this type of system, the</a:t>
            </a:r>
            <a:r>
              <a:rPr lang="en-US" sz="2000" b="1" dirty="0" smtClean="0">
                <a:solidFill>
                  <a:srgbClr val="00B050"/>
                </a:solidFill>
              </a:rPr>
              <a:t> injector nozzles are opened only for the time period required. This is also called the </a:t>
            </a:r>
            <a:r>
              <a:rPr lang="en-US" sz="2000" b="1" dirty="0" smtClean="0">
                <a:solidFill>
                  <a:srgbClr val="FF0000"/>
                </a:solidFill>
              </a:rPr>
              <a:t>jerk type or batch type.</a:t>
            </a:r>
          </a:p>
          <a:p>
            <a:pPr marL="514350" indent="-514350"/>
            <a:r>
              <a:rPr lang="en-US" sz="2000" dirty="0" smtClean="0"/>
              <a:t>iii) </a:t>
            </a:r>
            <a:r>
              <a:rPr lang="en-US" sz="2000" b="1" dirty="0" smtClean="0">
                <a:solidFill>
                  <a:srgbClr val="0070C0"/>
                </a:solidFill>
              </a:rPr>
              <a:t>Sequential injection type</a:t>
            </a:r>
            <a:r>
              <a:rPr lang="en-US" sz="2000" dirty="0" smtClean="0"/>
              <a:t>: in this type of system</a:t>
            </a:r>
            <a:r>
              <a:rPr lang="en-US" sz="2000" b="1" dirty="0" smtClean="0">
                <a:solidFill>
                  <a:srgbClr val="00B050"/>
                </a:solidFill>
              </a:rPr>
              <a:t>, the fuel is injected at the exact moment when it will be most useful that is towards the opening of the intake stroke.</a:t>
            </a:r>
          </a:p>
          <a:p>
            <a:pPr marL="514350" indent="-514350"/>
            <a:r>
              <a:rPr lang="en-US" sz="2000" dirty="0" smtClean="0"/>
              <a:t>3</a:t>
            </a:r>
            <a:r>
              <a:rPr lang="en-US" sz="2000" dirty="0" smtClean="0">
                <a:solidFill>
                  <a:srgbClr val="7030A0"/>
                </a:solidFill>
              </a:rPr>
              <a:t>) </a:t>
            </a:r>
            <a:r>
              <a:rPr lang="en-US" sz="2000" b="1" dirty="0" smtClean="0">
                <a:solidFill>
                  <a:srgbClr val="7030A0"/>
                </a:solidFill>
              </a:rPr>
              <a:t>According to the number of injectors:</a:t>
            </a:r>
            <a:endParaRPr lang="en-US" sz="2000" dirty="0" smtClean="0">
              <a:solidFill>
                <a:srgbClr val="7030A0"/>
              </a:solidFill>
            </a:endParaRPr>
          </a:p>
          <a:p>
            <a:pPr marL="514350" indent="-514350">
              <a:buAutoNum type="romanLcParenR"/>
            </a:pPr>
            <a:r>
              <a:rPr lang="en-US" sz="2000" b="1" dirty="0" smtClean="0">
                <a:solidFill>
                  <a:srgbClr val="0070C0"/>
                </a:solidFill>
              </a:rPr>
              <a:t>Single point(central) injection:</a:t>
            </a:r>
            <a:r>
              <a:rPr lang="en-US" sz="2000" dirty="0" smtClean="0"/>
              <a:t> in this type of system</a:t>
            </a:r>
            <a:r>
              <a:rPr lang="en-US" sz="2000" b="1" dirty="0" smtClean="0">
                <a:solidFill>
                  <a:srgbClr val="00B050"/>
                </a:solidFill>
              </a:rPr>
              <a:t>, one injector is used for the entire engine. </a:t>
            </a:r>
            <a:r>
              <a:rPr lang="en-US" sz="2000" b="1" dirty="0" err="1" smtClean="0">
                <a:solidFill>
                  <a:srgbClr val="00B050"/>
                </a:solidFill>
              </a:rPr>
              <a:t>e.g</a:t>
            </a:r>
            <a:r>
              <a:rPr lang="en-US" sz="2000" b="1" dirty="0" smtClean="0">
                <a:solidFill>
                  <a:srgbClr val="00B050"/>
                </a:solidFill>
              </a:rPr>
              <a:t>: throttle body injection is one such type</a:t>
            </a:r>
            <a:r>
              <a:rPr lang="en-US" sz="2000" dirty="0" smtClean="0"/>
              <a:t>.</a:t>
            </a:r>
          </a:p>
          <a:p>
            <a:pPr marL="514350" indent="-514350">
              <a:buAutoNum type="romanLcParenR"/>
            </a:pPr>
            <a:r>
              <a:rPr lang="en-US" sz="2000" b="1" dirty="0" smtClean="0">
                <a:solidFill>
                  <a:srgbClr val="0070C0"/>
                </a:solidFill>
              </a:rPr>
              <a:t>Multipoint(multi port) injection: </a:t>
            </a:r>
            <a:r>
              <a:rPr lang="en-US" sz="2000" dirty="0" smtClean="0"/>
              <a:t>in this type of system</a:t>
            </a:r>
            <a:r>
              <a:rPr lang="en-US" sz="2000" b="1" dirty="0" smtClean="0">
                <a:solidFill>
                  <a:srgbClr val="00B050"/>
                </a:solidFill>
              </a:rPr>
              <a:t>, there is a separate injector for each cylinder mounted in the intake port.</a:t>
            </a:r>
          </a:p>
          <a:p>
            <a:pPr marL="514350" indent="-514350">
              <a:buFont typeface="Arial" pitchFamily="34" charset="0"/>
              <a:buChar char="•"/>
            </a:pPr>
            <a:r>
              <a:rPr lang="en-US" sz="2000" b="1" dirty="0" smtClean="0">
                <a:solidFill>
                  <a:srgbClr val="00B050"/>
                </a:solidFill>
              </a:rPr>
              <a:t>The fuel injected into the intake port just upstream of each cylinders intake valve. </a:t>
            </a:r>
          </a:p>
          <a:p>
            <a:pPr marL="514350" indent="-514350"/>
            <a:r>
              <a:rPr lang="en-US" sz="2000" b="1" dirty="0" smtClean="0">
                <a:solidFill>
                  <a:srgbClr val="00B050"/>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4343400" cy="33556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321206" y="0"/>
            <a:ext cx="4822793" cy="31241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0" y="3276600"/>
            <a:ext cx="9144000" cy="3581401"/>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pPr algn="just"/>
            <a:r>
              <a:rPr lang="en-US" sz="2000" b="1" dirty="0" smtClean="0"/>
              <a:t>4) </a:t>
            </a:r>
            <a:r>
              <a:rPr lang="en-US" sz="2000" b="1" dirty="0" smtClean="0">
                <a:solidFill>
                  <a:srgbClr val="7030A0"/>
                </a:solidFill>
              </a:rPr>
              <a:t>According to the control method:  </a:t>
            </a:r>
          </a:p>
          <a:p>
            <a:pPr marL="400050" indent="-400050" algn="just">
              <a:buAutoNum type="romanLcParenR"/>
            </a:pPr>
            <a:r>
              <a:rPr lang="en-US" sz="2000" b="1" dirty="0" smtClean="0">
                <a:solidFill>
                  <a:srgbClr val="0070C0"/>
                </a:solidFill>
              </a:rPr>
              <a:t>Mechanical fuel injection system: </a:t>
            </a:r>
            <a:r>
              <a:rPr lang="en-US" sz="2000" dirty="0" smtClean="0"/>
              <a:t>present </a:t>
            </a:r>
            <a:r>
              <a:rPr lang="en-US" sz="2000" b="1" dirty="0" smtClean="0">
                <a:solidFill>
                  <a:srgbClr val="00B050"/>
                </a:solidFill>
              </a:rPr>
              <a:t>this type of system not using.</a:t>
            </a:r>
          </a:p>
          <a:p>
            <a:pPr marL="400050" indent="-400050" algn="just">
              <a:buFont typeface="Arial" pitchFamily="34" charset="0"/>
              <a:buChar char="•"/>
            </a:pPr>
            <a:r>
              <a:rPr lang="en-US" sz="2000" dirty="0" smtClean="0"/>
              <a:t>The injection system </a:t>
            </a:r>
            <a:r>
              <a:rPr lang="en-US" sz="2000" b="1" dirty="0" smtClean="0">
                <a:solidFill>
                  <a:srgbClr val="00B050"/>
                </a:solidFill>
              </a:rPr>
              <a:t>were entirely mechanical  meaning that timing, pressure and distribution were all controlled by mechanical.</a:t>
            </a:r>
          </a:p>
          <a:p>
            <a:pPr marL="400050" indent="-400050" algn="just">
              <a:buFont typeface="Arial" pitchFamily="34" charset="0"/>
              <a:buChar char="•"/>
            </a:pPr>
            <a:r>
              <a:rPr lang="en-US" sz="2000" dirty="0" smtClean="0"/>
              <a:t>The main disadvantage is that </a:t>
            </a:r>
            <a:r>
              <a:rPr lang="en-US" sz="2000" b="1" dirty="0" smtClean="0">
                <a:solidFill>
                  <a:srgbClr val="00B050"/>
                </a:solidFill>
              </a:rPr>
              <a:t>the throttle opening, </a:t>
            </a:r>
            <a:r>
              <a:rPr lang="en-US" sz="2000" b="1" dirty="0" err="1" smtClean="0">
                <a:solidFill>
                  <a:srgbClr val="00B050"/>
                </a:solidFill>
              </a:rPr>
              <a:t>r.p.m</a:t>
            </a:r>
            <a:r>
              <a:rPr lang="en-US" sz="2000" b="1" dirty="0" smtClean="0">
                <a:solidFill>
                  <a:srgbClr val="00B050"/>
                </a:solidFill>
              </a:rPr>
              <a:t> controls and output was very linear but an internal combustion engine operates on different in different conditions as against linear operation this will mismatch created wide mixture variations.</a:t>
            </a:r>
          </a:p>
          <a:p>
            <a:pPr marL="400050" indent="-400050" algn="just"/>
            <a:r>
              <a:rPr lang="en-US" sz="2000" dirty="0" smtClean="0">
                <a:solidFill>
                  <a:srgbClr val="0070C0"/>
                </a:solidFill>
              </a:rPr>
              <a:t>ii) </a:t>
            </a:r>
            <a:r>
              <a:rPr lang="en-US" sz="2000" b="1" dirty="0" smtClean="0">
                <a:solidFill>
                  <a:srgbClr val="0070C0"/>
                </a:solidFill>
              </a:rPr>
              <a:t>Electronic fuel injection system:</a:t>
            </a:r>
          </a:p>
          <a:p>
            <a:pPr marL="400050" indent="-400050" algn="just">
              <a:buFont typeface="Arial" pitchFamily="34" charset="0"/>
              <a:buChar char="•"/>
            </a:pPr>
            <a:r>
              <a:rPr lang="en-US" sz="2000" dirty="0" smtClean="0"/>
              <a:t>in this system </a:t>
            </a:r>
            <a:r>
              <a:rPr lang="en-US" sz="2000" b="1" dirty="0" smtClean="0">
                <a:solidFill>
                  <a:srgbClr val="00B050"/>
                </a:solidFill>
              </a:rPr>
              <a:t>number of sensors are used, these sensors convert various physical conditions both inside and outside the engine into electrical voltages.</a:t>
            </a:r>
          </a:p>
          <a:p>
            <a:pPr marL="400050" indent="-400050" algn="just">
              <a:buFont typeface="Arial" pitchFamily="34" charset="0"/>
              <a:buChar char="•"/>
            </a:pPr>
            <a:r>
              <a:rPr lang="en-US" sz="2000" dirty="0" smtClean="0"/>
              <a:t>These </a:t>
            </a:r>
            <a:r>
              <a:rPr lang="en-US" sz="2000" b="1" dirty="0" smtClean="0">
                <a:solidFill>
                  <a:srgbClr val="00B050"/>
                </a:solidFill>
              </a:rPr>
              <a:t>signals are then send to the systems computer and the computer based on sensors information calculates the engine fuel  requirements.</a:t>
            </a:r>
          </a:p>
          <a:p>
            <a:pPr marL="400050" indent="-400050" algn="just">
              <a:buFont typeface="Arial" pitchFamily="34" charset="0"/>
              <a:buChar char="•"/>
            </a:pPr>
            <a:r>
              <a:rPr lang="en-US" sz="2000" dirty="0" smtClean="0"/>
              <a:t> then </a:t>
            </a:r>
            <a:r>
              <a:rPr lang="en-US" sz="2000" b="1" dirty="0" smtClean="0">
                <a:solidFill>
                  <a:srgbClr val="00B050"/>
                </a:solidFill>
              </a:rPr>
              <a:t>computer converts the final calculation of fuel requirement into a timed voltage pulse which encourage the injector to open at a specific time and specific duration.</a:t>
            </a:r>
          </a:p>
          <a:p>
            <a:pPr marL="400050" indent="-400050" algn="just">
              <a:buFont typeface="Arial" pitchFamily="34" charset="0"/>
              <a:buChar char="•"/>
            </a:pPr>
            <a:r>
              <a:rPr lang="en-US" sz="2000" dirty="0" smtClean="0"/>
              <a:t>The </a:t>
            </a:r>
            <a:r>
              <a:rPr lang="en-US" sz="2000" b="1" dirty="0" smtClean="0">
                <a:solidFill>
                  <a:srgbClr val="00B050"/>
                </a:solidFill>
              </a:rPr>
              <a:t>injector through its one or more holes forces the very fine atomize fuel , making it more thoroughly vaporized and there fore more readily combustible.</a:t>
            </a:r>
            <a:endParaRPr lang="en-US" sz="2000" b="1" dirty="0">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200" y="609600"/>
            <a:ext cx="8258175" cy="5029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63000" cy="400110"/>
          </a:xfrm>
          <a:prstGeom prst="rect">
            <a:avLst/>
          </a:prstGeom>
          <a:noFill/>
        </p:spPr>
        <p:txBody>
          <a:bodyPr wrap="square" rtlCol="0">
            <a:spAutoFit/>
          </a:bodyPr>
          <a:lstStyle/>
          <a:p>
            <a:r>
              <a:rPr lang="en-US" sz="2000" b="1" dirty="0" smtClean="0">
                <a:solidFill>
                  <a:srgbClr val="FF0000"/>
                </a:solidFill>
              </a:rPr>
              <a:t>Types of electronic fuel injection systems:</a:t>
            </a:r>
          </a:p>
        </p:txBody>
      </p:sp>
      <p:sp>
        <p:nvSpPr>
          <p:cNvPr id="3" name="TextBox 2"/>
          <p:cNvSpPr txBox="1"/>
          <p:nvPr/>
        </p:nvSpPr>
        <p:spPr>
          <a:xfrm>
            <a:off x="0" y="381000"/>
            <a:ext cx="9144000" cy="1323439"/>
          </a:xfrm>
          <a:prstGeom prst="rect">
            <a:avLst/>
          </a:prstGeom>
          <a:noFill/>
        </p:spPr>
        <p:txBody>
          <a:bodyPr wrap="square" rtlCol="0">
            <a:spAutoFit/>
          </a:bodyPr>
          <a:lstStyle/>
          <a:p>
            <a:r>
              <a:rPr lang="en-US" sz="2000" dirty="0" smtClean="0"/>
              <a:t>The electronic fuel injection systems are two types according to the method used in sensing the volume of air.</a:t>
            </a:r>
          </a:p>
          <a:p>
            <a:pPr marL="457200" indent="-457200">
              <a:buAutoNum type="arabicParenR"/>
            </a:pPr>
            <a:r>
              <a:rPr lang="en-US" sz="2000" b="1" dirty="0" smtClean="0">
                <a:solidFill>
                  <a:srgbClr val="0070C0"/>
                </a:solidFill>
              </a:rPr>
              <a:t>D-MPFI( Manifold pressure control type)</a:t>
            </a:r>
          </a:p>
          <a:p>
            <a:pPr marL="457200" indent="-457200">
              <a:buAutoNum type="arabicParenR"/>
            </a:pPr>
            <a:r>
              <a:rPr lang="en-US" sz="2000" b="1" dirty="0" smtClean="0">
                <a:solidFill>
                  <a:srgbClr val="0070C0"/>
                </a:solidFill>
              </a:rPr>
              <a:t>L-MPFI (Air- flow control type)</a:t>
            </a:r>
            <a:endParaRPr lang="en-US" sz="2000" b="1" dirty="0">
              <a:solidFill>
                <a:srgbClr val="0070C0"/>
              </a:solidFill>
            </a:endParaRPr>
          </a:p>
        </p:txBody>
      </p:sp>
      <p:sp>
        <p:nvSpPr>
          <p:cNvPr id="8" name="Rectangle 7"/>
          <p:cNvSpPr/>
          <p:nvPr/>
        </p:nvSpPr>
        <p:spPr>
          <a:xfrm>
            <a:off x="0" y="1676400"/>
            <a:ext cx="9144000" cy="3785652"/>
          </a:xfrm>
          <a:prstGeom prst="rect">
            <a:avLst/>
          </a:prstGeom>
        </p:spPr>
        <p:txBody>
          <a:bodyPr wrap="square">
            <a:spAutoFit/>
          </a:bodyPr>
          <a:lstStyle/>
          <a:p>
            <a:pPr marL="457200" indent="-457200">
              <a:buAutoNum type="arabicParenR"/>
            </a:pPr>
            <a:r>
              <a:rPr lang="en-US" sz="2000" b="1" dirty="0" smtClean="0">
                <a:solidFill>
                  <a:srgbClr val="0070C0"/>
                </a:solidFill>
              </a:rPr>
              <a:t>D-MPFI: </a:t>
            </a:r>
          </a:p>
          <a:p>
            <a:pPr marL="457200" indent="-457200">
              <a:buFont typeface="Arial" pitchFamily="34" charset="0"/>
              <a:buChar char="•"/>
            </a:pPr>
            <a:r>
              <a:rPr lang="en-US" sz="2000" dirty="0" smtClean="0"/>
              <a:t>The D-MPFI system is the </a:t>
            </a:r>
            <a:r>
              <a:rPr lang="en-US" sz="2000" b="1" dirty="0" smtClean="0">
                <a:solidFill>
                  <a:srgbClr val="0070C0"/>
                </a:solidFill>
              </a:rPr>
              <a:t>manifold fuel injection system</a:t>
            </a:r>
            <a:r>
              <a:rPr lang="en-US" sz="2000" dirty="0" smtClean="0"/>
              <a:t>.</a:t>
            </a:r>
          </a:p>
          <a:p>
            <a:pPr marL="457200" indent="-457200">
              <a:buFont typeface="Arial" pitchFamily="34" charset="0"/>
              <a:buChar char="•"/>
            </a:pPr>
            <a:r>
              <a:rPr lang="en-US" sz="2000" dirty="0" smtClean="0"/>
              <a:t>In this type, the </a:t>
            </a:r>
            <a:r>
              <a:rPr lang="en-US" sz="2000" b="1" dirty="0" smtClean="0">
                <a:solidFill>
                  <a:srgbClr val="0070C0"/>
                </a:solidFill>
              </a:rPr>
              <a:t>vacuum in the intake manifold is first sensed.</a:t>
            </a:r>
          </a:p>
          <a:p>
            <a:pPr marL="457200" indent="-457200">
              <a:buFont typeface="Arial" pitchFamily="34" charset="0"/>
              <a:buChar char="•"/>
            </a:pPr>
            <a:r>
              <a:rPr lang="en-US" sz="2000" dirty="0" smtClean="0"/>
              <a:t>In addition, it </a:t>
            </a:r>
            <a:r>
              <a:rPr lang="en-US" sz="2000" b="1" dirty="0" smtClean="0">
                <a:solidFill>
                  <a:srgbClr val="0070C0"/>
                </a:solidFill>
              </a:rPr>
              <a:t>senses the volume of air by its density.</a:t>
            </a:r>
          </a:p>
          <a:p>
            <a:pPr marL="457200" indent="-457200">
              <a:buFont typeface="Arial" pitchFamily="34" charset="0"/>
              <a:buChar char="•"/>
            </a:pPr>
            <a:r>
              <a:rPr lang="en-US" sz="2000" dirty="0" smtClean="0"/>
              <a:t>As air enters into the intake manifold, the manifold pressure sensor detects the </a:t>
            </a:r>
            <a:r>
              <a:rPr lang="en-US" sz="2000" b="1" dirty="0" smtClean="0">
                <a:solidFill>
                  <a:srgbClr val="0070C0"/>
                </a:solidFill>
              </a:rPr>
              <a:t>intake manifold vacuum and sends the information to the ECU. </a:t>
            </a:r>
          </a:p>
          <a:p>
            <a:pPr marL="457200" indent="-457200">
              <a:buFont typeface="Arial" pitchFamily="34" charset="0"/>
              <a:buChar char="•"/>
            </a:pPr>
            <a:r>
              <a:rPr lang="en-US" sz="2000" dirty="0" smtClean="0"/>
              <a:t>The </a:t>
            </a:r>
            <a:r>
              <a:rPr lang="en-US" sz="2000" b="1" dirty="0" smtClean="0">
                <a:solidFill>
                  <a:srgbClr val="0070C0"/>
                </a:solidFill>
              </a:rPr>
              <a:t>speed sensor also sends information about the rpm of the engine to the ECU.</a:t>
            </a:r>
          </a:p>
          <a:p>
            <a:pPr marL="457200" indent="-457200">
              <a:buFont typeface="Arial" pitchFamily="34" charset="0"/>
              <a:buChar char="•"/>
            </a:pPr>
            <a:r>
              <a:rPr lang="en-US" sz="2000" dirty="0" smtClean="0"/>
              <a:t>The ECU in turn </a:t>
            </a:r>
            <a:r>
              <a:rPr lang="en-US" sz="2000" b="1" dirty="0" smtClean="0">
                <a:solidFill>
                  <a:srgbClr val="0070C0"/>
                </a:solidFill>
              </a:rPr>
              <a:t>sends commands to the injector to regulate the amount of gasoline supply for injection.</a:t>
            </a:r>
          </a:p>
          <a:p>
            <a:pPr marL="457200" indent="-457200">
              <a:buFont typeface="Arial" pitchFamily="34" charset="0"/>
              <a:buChar char="•"/>
            </a:pPr>
            <a:r>
              <a:rPr lang="en-US" sz="2000" dirty="0" smtClean="0"/>
              <a:t>When the </a:t>
            </a:r>
            <a:r>
              <a:rPr lang="en-US" sz="2000" b="1" dirty="0" smtClean="0">
                <a:solidFill>
                  <a:srgbClr val="0070C0"/>
                </a:solidFill>
              </a:rPr>
              <a:t>injector sprays fuel in the intake manifold the gasoline mixes with the air and the mixture enters the cylinders.</a:t>
            </a:r>
            <a:endParaRPr lang="en-US" sz="2000" b="1"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0" y="533400"/>
            <a:ext cx="7612770" cy="464343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marL="457200" indent="-457200"/>
            <a:r>
              <a:rPr lang="en-US" sz="2000" b="1" dirty="0" smtClean="0">
                <a:solidFill>
                  <a:srgbClr val="0070C0"/>
                </a:solidFill>
              </a:rPr>
              <a:t>2) L-MPFI:</a:t>
            </a:r>
          </a:p>
          <a:p>
            <a:pPr marL="457200" indent="-457200">
              <a:buFont typeface="Arial" pitchFamily="34" charset="0"/>
              <a:buChar char="•"/>
            </a:pPr>
            <a:r>
              <a:rPr lang="en-US" sz="2000" dirty="0" smtClean="0"/>
              <a:t>The </a:t>
            </a:r>
            <a:r>
              <a:rPr lang="en-US" sz="2000" b="1" dirty="0" smtClean="0">
                <a:solidFill>
                  <a:srgbClr val="0070C0"/>
                </a:solidFill>
              </a:rPr>
              <a:t>L-MPFI </a:t>
            </a:r>
            <a:r>
              <a:rPr lang="en-US" sz="2000" dirty="0" smtClean="0"/>
              <a:t>system is </a:t>
            </a:r>
            <a:r>
              <a:rPr lang="en-US" sz="2000" b="1" dirty="0" smtClean="0">
                <a:solidFill>
                  <a:srgbClr val="0070C0"/>
                </a:solidFill>
              </a:rPr>
              <a:t>a port fuel-injection system</a:t>
            </a:r>
            <a:r>
              <a:rPr lang="en-US" sz="2000" dirty="0" smtClean="0"/>
              <a:t>.</a:t>
            </a:r>
          </a:p>
          <a:p>
            <a:pPr marL="457200" indent="-457200">
              <a:buFont typeface="Arial" pitchFamily="34" charset="0"/>
              <a:buChar char="•"/>
            </a:pPr>
            <a:r>
              <a:rPr lang="en-US" sz="2000" dirty="0" smtClean="0"/>
              <a:t>In this type the </a:t>
            </a:r>
            <a:r>
              <a:rPr lang="en-US" sz="2000" b="1" dirty="0" smtClean="0">
                <a:solidFill>
                  <a:srgbClr val="0070C0"/>
                </a:solidFill>
              </a:rPr>
              <a:t>fuel metering is regulated by the engine speed </a:t>
            </a:r>
            <a:r>
              <a:rPr lang="en-US" sz="2000" dirty="0" smtClean="0"/>
              <a:t>and </a:t>
            </a:r>
            <a:r>
              <a:rPr lang="en-US" sz="2000" b="1" dirty="0" smtClean="0">
                <a:solidFill>
                  <a:srgbClr val="0070C0"/>
                </a:solidFill>
              </a:rPr>
              <a:t>the amount of air that actually enters the engine. </a:t>
            </a:r>
          </a:p>
          <a:p>
            <a:pPr marL="457200" indent="-457200">
              <a:buFont typeface="Arial" pitchFamily="34" charset="0"/>
              <a:buChar char="•"/>
            </a:pPr>
            <a:r>
              <a:rPr lang="en-US" sz="2000" dirty="0" smtClean="0"/>
              <a:t>This is </a:t>
            </a:r>
            <a:r>
              <a:rPr lang="en-US" sz="2000" b="1" dirty="0" smtClean="0">
                <a:solidFill>
                  <a:srgbClr val="0070C0"/>
                </a:solidFill>
              </a:rPr>
              <a:t>called air-mass metering or air- flow metering.</a:t>
            </a:r>
          </a:p>
          <a:p>
            <a:pPr marL="457200" indent="-457200">
              <a:buFont typeface="Arial" pitchFamily="34" charset="0"/>
              <a:buChar char="•"/>
            </a:pPr>
            <a:r>
              <a:rPr lang="en-US" sz="2000" dirty="0" smtClean="0"/>
              <a:t>As </a:t>
            </a:r>
            <a:r>
              <a:rPr lang="en-US" sz="2000" b="1" dirty="0" smtClean="0">
                <a:solidFill>
                  <a:srgbClr val="0070C0"/>
                </a:solidFill>
              </a:rPr>
              <a:t>air enters into the intake manifold, the air flow sensor measures the amount of air and sends information to the ECU.</a:t>
            </a:r>
          </a:p>
          <a:p>
            <a:pPr marL="457200" indent="-457200">
              <a:buFont typeface="Arial" pitchFamily="34" charset="0"/>
              <a:buChar char="•"/>
            </a:pPr>
            <a:r>
              <a:rPr lang="en-US" sz="2000" dirty="0" smtClean="0"/>
              <a:t>Similarly, </a:t>
            </a:r>
            <a:r>
              <a:rPr lang="en-US" sz="2000" b="1" dirty="0" smtClean="0">
                <a:solidFill>
                  <a:srgbClr val="0070C0"/>
                </a:solidFill>
              </a:rPr>
              <a:t>the speed sensor sends information about the speed of the engine to the ECU.</a:t>
            </a:r>
          </a:p>
          <a:p>
            <a:pPr marL="457200" indent="-457200">
              <a:buFont typeface="Arial" pitchFamily="34" charset="0"/>
              <a:buChar char="•"/>
            </a:pPr>
            <a:r>
              <a:rPr lang="en-US" sz="2000" dirty="0" smtClean="0"/>
              <a:t>The </a:t>
            </a:r>
            <a:r>
              <a:rPr lang="en-US" sz="2000" b="1" dirty="0" smtClean="0">
                <a:solidFill>
                  <a:srgbClr val="0070C0"/>
                </a:solidFill>
              </a:rPr>
              <a:t>ECU processes the information received and sends appropriate commands the injector, in order to regulate the amount of fuel supply for injection.</a:t>
            </a:r>
          </a:p>
          <a:p>
            <a:pPr marL="457200" indent="-457200">
              <a:buFont typeface="Arial" pitchFamily="34" charset="0"/>
              <a:buChar char="•"/>
            </a:pPr>
            <a:r>
              <a:rPr lang="en-US" sz="2000" dirty="0" smtClean="0"/>
              <a:t>When </a:t>
            </a:r>
            <a:r>
              <a:rPr lang="en-US" sz="2000" b="1" dirty="0" smtClean="0">
                <a:solidFill>
                  <a:srgbClr val="0070C0"/>
                </a:solidFill>
              </a:rPr>
              <a:t>injection takes place, the fuel mixes with the air and the mixture enters the cylinder.</a:t>
            </a:r>
          </a:p>
          <a:p>
            <a:pPr marL="457200" indent="-457200">
              <a:buFont typeface="Arial" pitchFamily="34" charset="0"/>
              <a:buChar char="•"/>
            </a:pPr>
            <a:endParaRPr lang="en-US" sz="2000" b="1" dirty="0">
              <a:solidFill>
                <a:srgbClr val="0070C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52600" y="381000"/>
            <a:ext cx="5295900" cy="43338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11"/>
          <p:cNvSpPr txBox="1">
            <a:spLocks noChangeArrowheads="1"/>
          </p:cNvSpPr>
          <p:nvPr/>
        </p:nvSpPr>
        <p:spPr bwMode="auto">
          <a:xfrm>
            <a:off x="381000" y="1143000"/>
            <a:ext cx="8458200" cy="424732"/>
          </a:xfrm>
          <a:prstGeom prst="rect">
            <a:avLst/>
          </a:prstGeom>
          <a:noFill/>
          <a:ln w="9525">
            <a:noFill/>
            <a:miter lim="800000"/>
            <a:headEnd/>
            <a:tailEnd/>
          </a:ln>
        </p:spPr>
        <p:txBody>
          <a:bodyPr>
            <a:spAutoFit/>
          </a:bodyPr>
          <a:lstStyle/>
          <a:p>
            <a:pPr marL="457200" indent="-457200" algn="just">
              <a:lnSpc>
                <a:spcPct val="90000"/>
              </a:lnSpc>
            </a:pPr>
            <a:r>
              <a:rPr lang="en-US" sz="2400" dirty="0">
                <a:latin typeface="Tw Cen MT" pitchFamily="34" charset="0"/>
              </a:rPr>
              <a:t>		</a:t>
            </a:r>
            <a:endParaRPr lang="en-US" sz="2000" dirty="0">
              <a:latin typeface="Tw Cen MT" pitchFamily="34" charset="0"/>
            </a:endParaRPr>
          </a:p>
        </p:txBody>
      </p:sp>
      <p:sp>
        <p:nvSpPr>
          <p:cNvPr id="10246" name="Rectangle 12"/>
          <p:cNvSpPr>
            <a:spLocks noChangeArrowheads="1"/>
          </p:cNvSpPr>
          <p:nvPr/>
        </p:nvSpPr>
        <p:spPr bwMode="auto">
          <a:xfrm>
            <a:off x="0" y="0"/>
            <a:ext cx="6934200" cy="400110"/>
          </a:xfrm>
          <a:prstGeom prst="rect">
            <a:avLst/>
          </a:prstGeom>
          <a:noFill/>
          <a:ln w="9525">
            <a:noFill/>
            <a:miter lim="800000"/>
            <a:headEnd/>
            <a:tailEnd/>
          </a:ln>
        </p:spPr>
        <p:txBody>
          <a:bodyPr>
            <a:spAutoFit/>
          </a:bodyPr>
          <a:lstStyle/>
          <a:p>
            <a:pPr marL="358775" indent="-358775" algn="just">
              <a:buFont typeface="Arial" charset="0"/>
              <a:buChar char="•"/>
            </a:pPr>
            <a:r>
              <a:rPr lang="en-IN" sz="2000" b="1" dirty="0">
                <a:solidFill>
                  <a:srgbClr val="FF0000"/>
                </a:solidFill>
              </a:rPr>
              <a:t>Mixture Requirements at Different Engine </a:t>
            </a:r>
            <a:r>
              <a:rPr lang="en-IN" sz="2000" b="1" dirty="0" smtClean="0">
                <a:solidFill>
                  <a:srgbClr val="FF0000"/>
                </a:solidFill>
              </a:rPr>
              <a:t>Conditions:</a:t>
            </a:r>
            <a:endParaRPr lang="en-IN" sz="2000" b="1" dirty="0">
              <a:solidFill>
                <a:srgbClr val="FF0000"/>
              </a:solidFill>
            </a:endParaRPr>
          </a:p>
        </p:txBody>
      </p:sp>
      <p:sp>
        <p:nvSpPr>
          <p:cNvPr id="10247"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0248" name="TextBox 14"/>
          <p:cNvSpPr txBox="1">
            <a:spLocks noChangeArrowheads="1"/>
          </p:cNvSpPr>
          <p:nvPr/>
        </p:nvSpPr>
        <p:spPr bwMode="auto">
          <a:xfrm>
            <a:off x="0" y="609600"/>
            <a:ext cx="9144000" cy="2739211"/>
          </a:xfrm>
          <a:prstGeom prst="rect">
            <a:avLst/>
          </a:prstGeom>
          <a:noFill/>
          <a:ln w="9525">
            <a:noFill/>
            <a:miter lim="800000"/>
            <a:headEnd/>
            <a:tailEnd/>
          </a:ln>
        </p:spPr>
        <p:txBody>
          <a:bodyPr wrap="square">
            <a:spAutoFit/>
          </a:bodyPr>
          <a:lstStyle/>
          <a:p>
            <a:pPr marL="457200" indent="-457200" algn="just">
              <a:lnSpc>
                <a:spcPct val="90000"/>
              </a:lnSpc>
              <a:buFont typeface="Arial" pitchFamily="34" charset="0"/>
              <a:buChar char="•"/>
            </a:pPr>
            <a:r>
              <a:rPr lang="en-US" sz="2000" dirty="0" smtClean="0"/>
              <a:t>The </a:t>
            </a:r>
            <a:r>
              <a:rPr lang="en-US" sz="2000" dirty="0"/>
              <a:t>air fuel ratio affects the power output and brake specific fuel consumption of the engine as shown in the </a:t>
            </a:r>
            <a:r>
              <a:rPr lang="en-US" sz="2000" dirty="0" smtClean="0"/>
              <a:t>Figure.</a:t>
            </a:r>
          </a:p>
          <a:p>
            <a:pPr marL="457200" indent="-457200" algn="just">
              <a:lnSpc>
                <a:spcPct val="90000"/>
              </a:lnSpc>
            </a:pPr>
            <a:r>
              <a:rPr lang="en-US" sz="2000" dirty="0" smtClean="0"/>
              <a:t> </a:t>
            </a:r>
          </a:p>
          <a:p>
            <a:pPr marL="358775" indent="-358775" algn="just">
              <a:lnSpc>
                <a:spcPct val="90000"/>
              </a:lnSpc>
              <a:spcAft>
                <a:spcPts val="600"/>
              </a:spcAft>
              <a:buFont typeface="Arial" charset="0"/>
              <a:buChar char="•"/>
            </a:pPr>
            <a:r>
              <a:rPr lang="en-US" sz="2000" dirty="0" smtClean="0"/>
              <a:t>The mixture corresponding to maximum output on the curve is called best power A/F mixture, which is richer than the </a:t>
            </a:r>
            <a:r>
              <a:rPr lang="en-US" sz="2000" dirty="0" err="1" smtClean="0"/>
              <a:t>stoichiometric</a:t>
            </a:r>
            <a:r>
              <a:rPr lang="en-US" sz="2000" dirty="0" smtClean="0"/>
              <a:t> mixture. Says 12:1.</a:t>
            </a:r>
          </a:p>
          <a:p>
            <a:pPr marL="358775" indent="-358775" algn="just">
              <a:lnSpc>
                <a:spcPct val="90000"/>
              </a:lnSpc>
              <a:spcAft>
                <a:spcPts val="600"/>
              </a:spcAft>
              <a:buFont typeface="Arial" charset="0"/>
              <a:buChar char="•"/>
            </a:pPr>
            <a:r>
              <a:rPr lang="en-US" sz="2000" dirty="0" smtClean="0"/>
              <a:t>The mixture corresponding to maximum BSFC on the curve is called best economy mixture, which is leaner than the </a:t>
            </a:r>
            <a:r>
              <a:rPr lang="en-US" sz="2000" dirty="0" err="1" smtClean="0"/>
              <a:t>stoichiometric</a:t>
            </a:r>
            <a:r>
              <a:rPr lang="en-US" sz="2000" dirty="0" smtClean="0"/>
              <a:t> mixture. Says 16:1.</a:t>
            </a:r>
          </a:p>
          <a:p>
            <a:pPr marL="457200" indent="-457200" algn="just">
              <a:lnSpc>
                <a:spcPct val="90000"/>
              </a:lnSpc>
            </a:pPr>
            <a:endParaRPr lang="en-US" sz="2000" dirty="0" smtClean="0"/>
          </a:p>
          <a:p>
            <a:pPr marL="457200" indent="-457200" algn="just">
              <a:lnSpc>
                <a:spcPct val="90000"/>
              </a:lnSpc>
            </a:pPr>
            <a:r>
              <a:rPr lang="en-US" sz="2000" dirty="0"/>
              <a:t>	</a:t>
            </a:r>
          </a:p>
        </p:txBody>
      </p:sp>
      <p:pic>
        <p:nvPicPr>
          <p:cNvPr id="2051" name="Picture 3"/>
          <p:cNvPicPr>
            <a:picLocks noChangeAspect="1" noChangeArrowheads="1"/>
          </p:cNvPicPr>
          <p:nvPr/>
        </p:nvPicPr>
        <p:blipFill>
          <a:blip r:embed="rId3"/>
          <a:srcRect/>
          <a:stretch>
            <a:fillRect/>
          </a:stretch>
        </p:blipFill>
        <p:spPr bwMode="auto">
          <a:xfrm>
            <a:off x="1752600" y="2819400"/>
            <a:ext cx="58674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81400" cy="400110"/>
          </a:xfrm>
          <a:prstGeom prst="rect">
            <a:avLst/>
          </a:prstGeom>
          <a:noFill/>
        </p:spPr>
        <p:txBody>
          <a:bodyPr wrap="square" rtlCol="0">
            <a:spAutoFit/>
          </a:bodyPr>
          <a:lstStyle/>
          <a:p>
            <a:r>
              <a:rPr lang="en-US" sz="2000" b="1" dirty="0" smtClean="0"/>
              <a:t>Electronic control unit(ECU):</a:t>
            </a:r>
            <a:endParaRPr lang="en-US" sz="2000" b="1" dirty="0"/>
          </a:p>
        </p:txBody>
      </p:sp>
      <p:pic>
        <p:nvPicPr>
          <p:cNvPr id="2050" name="Picture 2"/>
          <p:cNvPicPr>
            <a:picLocks noChangeAspect="1" noChangeArrowheads="1"/>
          </p:cNvPicPr>
          <p:nvPr/>
        </p:nvPicPr>
        <p:blipFill>
          <a:blip r:embed="rId2"/>
          <a:srcRect/>
          <a:stretch>
            <a:fillRect/>
          </a:stretch>
        </p:blipFill>
        <p:spPr bwMode="auto">
          <a:xfrm>
            <a:off x="1905000" y="498404"/>
            <a:ext cx="7239000" cy="635959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572000" cy="400110"/>
          </a:xfrm>
          <a:prstGeom prst="rect">
            <a:avLst/>
          </a:prstGeom>
          <a:noFill/>
        </p:spPr>
        <p:txBody>
          <a:bodyPr wrap="square" rtlCol="0">
            <a:spAutoFit/>
          </a:bodyPr>
          <a:lstStyle/>
          <a:p>
            <a:r>
              <a:rPr lang="en-US" sz="2000" b="1" dirty="0" smtClean="0"/>
              <a:t>Fuel injector: </a:t>
            </a:r>
            <a:endParaRPr lang="en-US" sz="2000" b="1" dirty="0"/>
          </a:p>
        </p:txBody>
      </p:sp>
      <p:pic>
        <p:nvPicPr>
          <p:cNvPr id="3074" name="Picture 2"/>
          <p:cNvPicPr>
            <a:picLocks noChangeAspect="1" noChangeArrowheads="1"/>
          </p:cNvPicPr>
          <p:nvPr/>
        </p:nvPicPr>
        <p:blipFill>
          <a:blip r:embed="rId2"/>
          <a:srcRect/>
          <a:stretch>
            <a:fillRect/>
          </a:stretch>
        </p:blipFill>
        <p:spPr bwMode="auto">
          <a:xfrm>
            <a:off x="0" y="533400"/>
            <a:ext cx="4238625" cy="46291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953000" y="0"/>
            <a:ext cx="4191000" cy="30289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876800" y="3200400"/>
            <a:ext cx="4267200" cy="36576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4708981"/>
          </a:xfrm>
          <a:prstGeom prst="rect">
            <a:avLst/>
          </a:prstGeom>
          <a:noFill/>
        </p:spPr>
        <p:txBody>
          <a:bodyPr wrap="square" rtlCol="0">
            <a:spAutoFit/>
          </a:bodyPr>
          <a:lstStyle/>
          <a:p>
            <a:pPr algn="just"/>
            <a:r>
              <a:rPr lang="en-US" sz="2000" b="1" dirty="0" smtClean="0"/>
              <a:t>Fuel Injector:</a:t>
            </a:r>
          </a:p>
          <a:p>
            <a:pPr algn="just">
              <a:buFont typeface="Arial" pitchFamily="34" charset="0"/>
              <a:buChar char="•"/>
            </a:pPr>
            <a:r>
              <a:rPr lang="en-US" sz="2000" dirty="0" smtClean="0"/>
              <a:t> A fuel injector is nothing but an electrically controlled valve.</a:t>
            </a:r>
          </a:p>
          <a:p>
            <a:pPr algn="just">
              <a:buFont typeface="Arial" pitchFamily="34" charset="0"/>
              <a:buChar char="•"/>
            </a:pPr>
            <a:r>
              <a:rPr lang="en-US" sz="2000" dirty="0" smtClean="0"/>
              <a:t> It is supplied with pressurized fuel by the fuel pump, and it is capable of opening and closing many times per second.</a:t>
            </a:r>
          </a:p>
          <a:p>
            <a:pPr algn="just">
              <a:buFont typeface="Arial" pitchFamily="34" charset="0"/>
              <a:buChar char="•"/>
            </a:pPr>
            <a:r>
              <a:rPr lang="en-US" sz="2000" dirty="0" smtClean="0"/>
              <a:t>The injector injects fuel according to the injection signals calculated by the ECU.</a:t>
            </a:r>
          </a:p>
          <a:p>
            <a:pPr algn="just">
              <a:buFont typeface="Arial" pitchFamily="34" charset="0"/>
              <a:buChar char="•"/>
            </a:pPr>
            <a:r>
              <a:rPr lang="en-US" sz="2000" dirty="0" smtClean="0"/>
              <a:t>It consist of a solenoid, a plunger needle valve, and plunger housing.</a:t>
            </a:r>
          </a:p>
          <a:p>
            <a:pPr algn="just">
              <a:buFont typeface="Arial" pitchFamily="34" charset="0"/>
              <a:buChar char="•"/>
            </a:pPr>
            <a:r>
              <a:rPr lang="en-US" sz="2000" dirty="0" smtClean="0"/>
              <a:t>When current is applied to the solenoid coil, it became an electromagnet and a force acts to draw back the plunger valve.</a:t>
            </a:r>
          </a:p>
          <a:p>
            <a:pPr algn="just">
              <a:buFont typeface="Arial" pitchFamily="34" charset="0"/>
              <a:buChar char="•"/>
            </a:pPr>
            <a:r>
              <a:rPr lang="en-US" sz="2000" dirty="0" smtClean="0"/>
              <a:t>The needle valve is attached to the plunger valve, hence the valve is lifted.</a:t>
            </a:r>
          </a:p>
          <a:p>
            <a:pPr algn="just">
              <a:buFont typeface="Arial" pitchFamily="34" charset="0"/>
              <a:buChar char="•"/>
            </a:pPr>
            <a:r>
              <a:rPr lang="en-US" sz="2000" dirty="0" smtClean="0"/>
              <a:t>Since fuel is pumped to the injector under pressure, therefore, when the needle valve is lifted, fuel is injected from the end of the injector.</a:t>
            </a:r>
          </a:p>
          <a:p>
            <a:pPr algn="just">
              <a:buFont typeface="Arial" pitchFamily="34" charset="0"/>
              <a:buChar char="•"/>
            </a:pPr>
            <a:r>
              <a:rPr lang="en-US" sz="2000" dirty="0" smtClean="0"/>
              <a:t>It may be noted that the needle valve is always lifted by a fixed amount and the fuel pressure is constant.</a:t>
            </a:r>
          </a:p>
          <a:p>
            <a:pPr algn="just">
              <a:buFont typeface="Arial" pitchFamily="34" charset="0"/>
              <a:buChar char="•"/>
            </a:pPr>
            <a:r>
              <a:rPr lang="en-US" sz="2000" dirty="0" smtClean="0"/>
              <a:t>Thus, the fuel quantity is determined by the length of the time the valve remains open.    </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772400" cy="400110"/>
          </a:xfrm>
          <a:prstGeom prst="rect">
            <a:avLst/>
          </a:prstGeom>
          <a:noFill/>
        </p:spPr>
        <p:txBody>
          <a:bodyPr wrap="square" rtlCol="0">
            <a:spAutoFit/>
          </a:bodyPr>
          <a:lstStyle/>
          <a:p>
            <a:r>
              <a:rPr lang="en-US" sz="2000" b="1" dirty="0" smtClean="0">
                <a:solidFill>
                  <a:srgbClr val="FF0000"/>
                </a:solidFill>
              </a:rPr>
              <a:t>FUEL SYSTEM IN DIESEL ENGINE:</a:t>
            </a:r>
            <a:endParaRPr lang="en-US" sz="2000" b="1" dirty="0">
              <a:solidFill>
                <a:srgbClr val="FF0000"/>
              </a:solidFill>
            </a:endParaRPr>
          </a:p>
        </p:txBody>
      </p:sp>
      <p:sp>
        <p:nvSpPr>
          <p:cNvPr id="3" name="TextBox 2"/>
          <p:cNvSpPr txBox="1"/>
          <p:nvPr/>
        </p:nvSpPr>
        <p:spPr>
          <a:xfrm>
            <a:off x="0" y="457200"/>
            <a:ext cx="9144000" cy="6247864"/>
          </a:xfrm>
          <a:prstGeom prst="rect">
            <a:avLst/>
          </a:prstGeom>
          <a:noFill/>
        </p:spPr>
        <p:txBody>
          <a:bodyPr wrap="square" rtlCol="0">
            <a:spAutoFit/>
          </a:bodyPr>
          <a:lstStyle/>
          <a:p>
            <a:pPr algn="just">
              <a:buFont typeface="Arial" pitchFamily="34" charset="0"/>
              <a:buChar char="•"/>
            </a:pPr>
            <a:r>
              <a:rPr lang="en-US" sz="2000" dirty="0" smtClean="0"/>
              <a:t>The basic fuel supply system in diesel engine consists the following components:</a:t>
            </a:r>
          </a:p>
          <a:p>
            <a:pPr marL="342900" indent="-342900" algn="just">
              <a:buAutoNum type="arabicParenR"/>
            </a:pPr>
            <a:r>
              <a:rPr lang="en-US" sz="2000" b="1" dirty="0" smtClean="0">
                <a:solidFill>
                  <a:srgbClr val="0070C0"/>
                </a:solidFill>
              </a:rPr>
              <a:t>Fuel tank</a:t>
            </a:r>
          </a:p>
          <a:p>
            <a:pPr marL="342900" indent="-342900" algn="just">
              <a:buAutoNum type="arabicParenR"/>
            </a:pPr>
            <a:r>
              <a:rPr lang="en-US" sz="2000" b="1" dirty="0" smtClean="0">
                <a:solidFill>
                  <a:srgbClr val="0070C0"/>
                </a:solidFill>
              </a:rPr>
              <a:t>Fuel filters</a:t>
            </a:r>
          </a:p>
          <a:p>
            <a:pPr marL="342900" indent="-342900" algn="just">
              <a:buAutoNum type="arabicParenR"/>
            </a:pPr>
            <a:r>
              <a:rPr lang="en-US" sz="2000" b="1" dirty="0" smtClean="0">
                <a:solidFill>
                  <a:srgbClr val="0070C0"/>
                </a:solidFill>
              </a:rPr>
              <a:t>Fuel feed pump</a:t>
            </a:r>
          </a:p>
          <a:p>
            <a:pPr marL="342900" indent="-342900" algn="just">
              <a:buAutoNum type="arabicParenR"/>
            </a:pPr>
            <a:r>
              <a:rPr lang="en-US" sz="2000" b="1" dirty="0" smtClean="0">
                <a:solidFill>
                  <a:srgbClr val="0070C0"/>
                </a:solidFill>
              </a:rPr>
              <a:t>Fuel injection pump and fuel injector</a:t>
            </a:r>
          </a:p>
          <a:p>
            <a:pPr marL="342900" indent="-342900" algn="just">
              <a:buAutoNum type="arabicParenR"/>
            </a:pPr>
            <a:r>
              <a:rPr lang="en-US" sz="2000" b="1" dirty="0" smtClean="0">
                <a:solidFill>
                  <a:srgbClr val="0070C0"/>
                </a:solidFill>
              </a:rPr>
              <a:t>Governor.</a:t>
            </a:r>
          </a:p>
          <a:p>
            <a:pPr marL="342900" indent="-342900" algn="just"/>
            <a:endParaRPr lang="en-US" sz="2000" dirty="0" smtClean="0"/>
          </a:p>
          <a:p>
            <a:pPr marL="342900" indent="-342900" algn="just"/>
            <a:r>
              <a:rPr lang="en-US" sz="2000" b="1" dirty="0" smtClean="0">
                <a:solidFill>
                  <a:srgbClr val="FF0000"/>
                </a:solidFill>
              </a:rPr>
              <a:t>Types of fuel injection systems:</a:t>
            </a:r>
          </a:p>
          <a:p>
            <a:pPr marL="342900" indent="-342900" algn="just"/>
            <a:r>
              <a:rPr lang="en-US" sz="2000" dirty="0" smtClean="0"/>
              <a:t>Following fuel injection systems are used in diesel engine</a:t>
            </a:r>
          </a:p>
          <a:p>
            <a:pPr marL="457200" indent="-457200" algn="just">
              <a:buAutoNum type="arabicParenR"/>
            </a:pPr>
            <a:r>
              <a:rPr lang="en-US" sz="2000" b="1" dirty="0" smtClean="0">
                <a:solidFill>
                  <a:srgbClr val="0070C0"/>
                </a:solidFill>
              </a:rPr>
              <a:t>Air blast injection system:</a:t>
            </a:r>
          </a:p>
          <a:p>
            <a:pPr marL="457200" indent="-457200" algn="just">
              <a:buFont typeface="Arial" pitchFamily="34" charset="0"/>
              <a:buChar char="•"/>
            </a:pPr>
            <a:r>
              <a:rPr lang="en-US" sz="2000" dirty="0" smtClean="0"/>
              <a:t>In this system </a:t>
            </a:r>
            <a:r>
              <a:rPr lang="en-US" sz="2000" b="1" dirty="0" smtClean="0">
                <a:solidFill>
                  <a:srgbClr val="0070C0"/>
                </a:solidFill>
              </a:rPr>
              <a:t>air is compressed to very high pressure by means of multi stage compressor and this blast of air is used to inject the fuel into the cylinder.</a:t>
            </a:r>
          </a:p>
          <a:p>
            <a:pPr marL="457200" indent="-457200" algn="just">
              <a:buFont typeface="Arial" pitchFamily="34" charset="0"/>
              <a:buChar char="•"/>
            </a:pPr>
            <a:r>
              <a:rPr lang="en-US" sz="2000" dirty="0" smtClean="0"/>
              <a:t>The </a:t>
            </a:r>
            <a:r>
              <a:rPr lang="en-US" sz="2000" b="1" dirty="0" smtClean="0">
                <a:solidFill>
                  <a:srgbClr val="0070C0"/>
                </a:solidFill>
              </a:rPr>
              <a:t>air compressor is driven by the engine crankshaft.</a:t>
            </a:r>
          </a:p>
          <a:p>
            <a:pPr marL="457200" indent="-457200" algn="just">
              <a:buFont typeface="Arial" pitchFamily="34" charset="0"/>
              <a:buChar char="•"/>
            </a:pPr>
            <a:r>
              <a:rPr lang="en-US" sz="2000" dirty="0" smtClean="0"/>
              <a:t>This </a:t>
            </a:r>
            <a:r>
              <a:rPr lang="en-US" sz="2000" b="1" dirty="0" smtClean="0">
                <a:solidFill>
                  <a:srgbClr val="0070C0"/>
                </a:solidFill>
              </a:rPr>
              <a:t>method was previously used in large, stationary and marine engines.</a:t>
            </a:r>
          </a:p>
          <a:p>
            <a:pPr marL="457200" indent="-457200" algn="just">
              <a:buFont typeface="Arial" pitchFamily="34" charset="0"/>
              <a:buChar char="•"/>
            </a:pPr>
            <a:r>
              <a:rPr lang="en-US" sz="2000" dirty="0" smtClean="0"/>
              <a:t>The </a:t>
            </a:r>
            <a:r>
              <a:rPr lang="en-US" sz="2000" b="1" dirty="0" smtClean="0">
                <a:solidFill>
                  <a:srgbClr val="0070C0"/>
                </a:solidFill>
              </a:rPr>
              <a:t>rate of fuel supply to the engine is controlled very effectively by varying the pressure of the air.</a:t>
            </a:r>
          </a:p>
          <a:p>
            <a:pPr marL="457200" indent="-457200" algn="just">
              <a:buFont typeface="Arial" pitchFamily="34" charset="0"/>
              <a:buChar char="•"/>
            </a:pPr>
            <a:r>
              <a:rPr lang="en-US" sz="2000" dirty="0" smtClean="0"/>
              <a:t>The </a:t>
            </a:r>
            <a:r>
              <a:rPr lang="en-US" sz="2000" b="1" dirty="0" smtClean="0">
                <a:solidFill>
                  <a:srgbClr val="0070C0"/>
                </a:solidFill>
              </a:rPr>
              <a:t>fuel is ignited by the high temperature of the air caused by high compression.</a:t>
            </a:r>
          </a:p>
          <a:p>
            <a:pPr marL="457200" indent="-457200" algn="just">
              <a:buFont typeface="Arial" pitchFamily="34" charset="0"/>
              <a:buChar char="•"/>
            </a:pPr>
            <a:r>
              <a:rPr lang="en-US" sz="2000" dirty="0" smtClean="0"/>
              <a:t>The </a:t>
            </a:r>
            <a:r>
              <a:rPr lang="en-US" sz="2000" b="1" dirty="0" smtClean="0">
                <a:solidFill>
                  <a:srgbClr val="0070C0"/>
                </a:solidFill>
              </a:rPr>
              <a:t>compressor consumes 10 to 14% of the power developed by engine and this system is quite complicated and expensive.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914400"/>
            <a:ext cx="7391400" cy="4267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91600" cy="6247864"/>
          </a:xfrm>
          <a:prstGeom prst="rect">
            <a:avLst/>
          </a:prstGeom>
          <a:noFill/>
        </p:spPr>
        <p:txBody>
          <a:bodyPr wrap="square" rtlCol="0">
            <a:spAutoFit/>
          </a:bodyPr>
          <a:lstStyle/>
          <a:p>
            <a:r>
              <a:rPr lang="en-US" sz="2000" b="1" dirty="0" smtClean="0">
                <a:solidFill>
                  <a:srgbClr val="FF0000"/>
                </a:solidFill>
              </a:rPr>
              <a:t>2) Airless or solid injection system:</a:t>
            </a:r>
            <a:r>
              <a:rPr lang="en-US" sz="2000" dirty="0" smtClean="0">
                <a:solidFill>
                  <a:srgbClr val="FF0000"/>
                </a:solidFill>
              </a:rPr>
              <a:t> </a:t>
            </a:r>
          </a:p>
          <a:p>
            <a:pPr marL="457200" indent="-457200" algn="just">
              <a:buFont typeface="Arial" pitchFamily="34" charset="0"/>
              <a:buChar char="•"/>
            </a:pPr>
            <a:r>
              <a:rPr lang="en-US" sz="2000" dirty="0" smtClean="0"/>
              <a:t>In this system </a:t>
            </a:r>
            <a:r>
              <a:rPr lang="en-US" sz="2000" b="1" dirty="0" smtClean="0">
                <a:solidFill>
                  <a:srgbClr val="0070C0"/>
                </a:solidFill>
              </a:rPr>
              <a:t>only the liquid fuel under high pressure is directly injected into the combustion chamber of the engine cylinder.</a:t>
            </a:r>
          </a:p>
          <a:p>
            <a:pPr marL="457200" indent="-457200" algn="just">
              <a:buFont typeface="Arial" pitchFamily="34" charset="0"/>
              <a:buChar char="•"/>
            </a:pPr>
            <a:r>
              <a:rPr lang="en-US" sz="2000" dirty="0" smtClean="0"/>
              <a:t>The </a:t>
            </a:r>
            <a:r>
              <a:rPr lang="en-US" sz="2000" b="1" dirty="0" smtClean="0">
                <a:solidFill>
                  <a:srgbClr val="0070C0"/>
                </a:solidFill>
              </a:rPr>
              <a:t>fuel is burnt due to the heat of compression of the air.</a:t>
            </a:r>
          </a:p>
          <a:p>
            <a:pPr marL="457200" indent="-457200" algn="just">
              <a:buFont typeface="Arial" pitchFamily="34" charset="0"/>
              <a:buChar char="•"/>
            </a:pPr>
            <a:r>
              <a:rPr lang="en-US" sz="2000" dirty="0" smtClean="0"/>
              <a:t>This system </a:t>
            </a:r>
            <a:r>
              <a:rPr lang="en-US" sz="2000" b="1" dirty="0" smtClean="0">
                <a:solidFill>
                  <a:srgbClr val="0070C0"/>
                </a:solidFill>
              </a:rPr>
              <a:t>requires a fuel pump to supply the fuel at a high pressure about 3.06bar.</a:t>
            </a:r>
          </a:p>
          <a:p>
            <a:pPr marL="457200" indent="-457200" algn="just">
              <a:buFont typeface="Arial" pitchFamily="34" charset="0"/>
              <a:buChar char="•"/>
            </a:pPr>
            <a:r>
              <a:rPr lang="en-US" sz="2000" dirty="0" smtClean="0"/>
              <a:t>The </a:t>
            </a:r>
            <a:r>
              <a:rPr lang="en-US" sz="2000" b="1" dirty="0" smtClean="0">
                <a:solidFill>
                  <a:srgbClr val="0070C0"/>
                </a:solidFill>
              </a:rPr>
              <a:t>solid injection system is simple in construction, light in weight and is not so expensive.</a:t>
            </a:r>
          </a:p>
          <a:p>
            <a:pPr marL="457200" indent="-457200" algn="just">
              <a:buFont typeface="Arial" pitchFamily="34" charset="0"/>
              <a:buChar char="•"/>
            </a:pPr>
            <a:r>
              <a:rPr lang="en-US" sz="2000" dirty="0" smtClean="0"/>
              <a:t>The fuel </a:t>
            </a:r>
            <a:r>
              <a:rPr lang="en-US" sz="2000" b="1" dirty="0" smtClean="0">
                <a:solidFill>
                  <a:srgbClr val="0070C0"/>
                </a:solidFill>
              </a:rPr>
              <a:t>is properly atomized and the system is suitable for engines of higher output.</a:t>
            </a:r>
          </a:p>
          <a:p>
            <a:pPr marL="457200" indent="-457200" algn="just">
              <a:buFont typeface="Arial" pitchFamily="34" charset="0"/>
              <a:buChar char="•"/>
            </a:pPr>
            <a:endParaRPr lang="en-US" sz="2000" dirty="0" smtClean="0"/>
          </a:p>
          <a:p>
            <a:pPr marL="457200" indent="-457200" algn="just"/>
            <a:r>
              <a:rPr lang="en-US" sz="2000" dirty="0" smtClean="0"/>
              <a:t>The following four types solid injection systems are generally used</a:t>
            </a:r>
          </a:p>
          <a:p>
            <a:pPr marL="457200" indent="-457200" algn="just">
              <a:buFontTx/>
              <a:buAutoNum type="alphaLcParenR"/>
            </a:pPr>
            <a:r>
              <a:rPr lang="en-US" sz="2000" b="1" dirty="0" smtClean="0">
                <a:solidFill>
                  <a:srgbClr val="7030A0"/>
                </a:solidFill>
              </a:rPr>
              <a:t>Individual pump fuel injection system.</a:t>
            </a:r>
          </a:p>
          <a:p>
            <a:pPr marL="457200" indent="-457200" algn="just">
              <a:buFontTx/>
              <a:buAutoNum type="alphaLcParenR"/>
            </a:pPr>
            <a:r>
              <a:rPr lang="en-US" sz="2000" b="1" dirty="0" smtClean="0">
                <a:solidFill>
                  <a:srgbClr val="7030A0"/>
                </a:solidFill>
              </a:rPr>
              <a:t>Unit </a:t>
            </a:r>
            <a:r>
              <a:rPr lang="en-US" sz="2000" b="1" dirty="0" smtClean="0">
                <a:solidFill>
                  <a:srgbClr val="7030A0"/>
                </a:solidFill>
              </a:rPr>
              <a:t>injection system.</a:t>
            </a:r>
          </a:p>
          <a:p>
            <a:pPr marL="457200" indent="-457200" algn="just">
              <a:buFontTx/>
              <a:buAutoNum type="alphaLcParenR"/>
            </a:pPr>
            <a:r>
              <a:rPr lang="en-US" sz="2000" b="1" dirty="0" smtClean="0">
                <a:solidFill>
                  <a:srgbClr val="7030A0"/>
                </a:solidFill>
              </a:rPr>
              <a:t>Distributor injection system.  </a:t>
            </a:r>
            <a:endParaRPr lang="en-US" sz="2000" b="1" dirty="0" smtClean="0">
              <a:solidFill>
                <a:srgbClr val="7030A0"/>
              </a:solidFill>
            </a:endParaRPr>
          </a:p>
          <a:p>
            <a:pPr marL="457200" indent="-457200" algn="just">
              <a:buFontTx/>
              <a:buAutoNum type="alphaLcParenR"/>
            </a:pPr>
            <a:r>
              <a:rPr lang="en-US" sz="2000" b="1" dirty="0" smtClean="0">
                <a:solidFill>
                  <a:srgbClr val="7030A0"/>
                </a:solidFill>
              </a:rPr>
              <a:t>Common rail( constant pressure) fuel injection system.</a:t>
            </a:r>
          </a:p>
          <a:p>
            <a:pPr marL="457200" indent="-457200" algn="just"/>
            <a:endParaRPr lang="en-US" sz="2000" b="1" dirty="0" smtClean="0">
              <a:solidFill>
                <a:srgbClr val="7030A0"/>
              </a:solidFill>
            </a:endParaRPr>
          </a:p>
          <a:p>
            <a:pPr marL="457200" indent="-457200" algn="just">
              <a:buAutoNum type="alphaLcParenR"/>
            </a:pPr>
            <a:endParaRPr lang="en-US" sz="2000" dirty="0" smtClean="0"/>
          </a:p>
          <a:p>
            <a:pPr>
              <a:buFont typeface="Arial" pitchFamily="34" charset="0"/>
              <a:buChar char="•"/>
            </a:pPr>
            <a:endParaRPr lang="en-US" sz="2000" dirty="0" smtClean="0"/>
          </a:p>
          <a:p>
            <a:endParaRPr lang="en-US" sz="2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86800" cy="400110"/>
          </a:xfrm>
          <a:prstGeom prst="rect">
            <a:avLst/>
          </a:prstGeom>
          <a:noFill/>
        </p:spPr>
        <p:txBody>
          <a:bodyPr wrap="square" rtlCol="0">
            <a:spAutoFit/>
          </a:bodyPr>
          <a:lstStyle/>
          <a:p>
            <a:r>
              <a:rPr lang="en-US" sz="2000" b="1" dirty="0" smtClean="0">
                <a:solidFill>
                  <a:srgbClr val="7030A0"/>
                </a:solidFill>
              </a:rPr>
              <a:t>a) Individual pump fuel injection </a:t>
            </a:r>
            <a:r>
              <a:rPr lang="en-US" sz="2000" b="1" dirty="0" smtClean="0">
                <a:solidFill>
                  <a:srgbClr val="7030A0"/>
                </a:solidFill>
              </a:rPr>
              <a:t>system</a:t>
            </a:r>
            <a:r>
              <a:rPr lang="en-US" sz="2000" b="1" dirty="0" smtClean="0">
                <a:solidFill>
                  <a:srgbClr val="7030A0"/>
                </a:solidFill>
              </a:rPr>
              <a:t>:</a:t>
            </a:r>
            <a:endParaRPr lang="en-US" sz="2000" b="1" dirty="0" smtClean="0">
              <a:solidFill>
                <a:srgbClr val="7030A0"/>
              </a:solidFill>
            </a:endParaRPr>
          </a:p>
        </p:txBody>
      </p:sp>
      <p:sp>
        <p:nvSpPr>
          <p:cNvPr id="3" name="TextBox 2"/>
          <p:cNvSpPr txBox="1"/>
          <p:nvPr/>
        </p:nvSpPr>
        <p:spPr>
          <a:xfrm>
            <a:off x="0" y="457200"/>
            <a:ext cx="9144000" cy="3170099"/>
          </a:xfrm>
          <a:prstGeom prst="rect">
            <a:avLst/>
          </a:prstGeom>
          <a:noFill/>
        </p:spPr>
        <p:txBody>
          <a:bodyPr wrap="square" rtlCol="0">
            <a:spAutoFit/>
          </a:bodyPr>
          <a:lstStyle/>
          <a:p>
            <a:pPr marL="457200" indent="-457200" algn="just">
              <a:buFont typeface="Arial" pitchFamily="34" charset="0"/>
              <a:buChar char="•"/>
            </a:pPr>
            <a:r>
              <a:rPr lang="en-US" sz="2000" dirty="0" smtClean="0"/>
              <a:t> the </a:t>
            </a:r>
            <a:r>
              <a:rPr lang="en-US" sz="2000" b="1" dirty="0" smtClean="0">
                <a:solidFill>
                  <a:srgbClr val="0070C0"/>
                </a:solidFill>
              </a:rPr>
              <a:t>individual pump fuel injection system uses an in-line injection pump.</a:t>
            </a:r>
          </a:p>
          <a:p>
            <a:pPr marL="457200" indent="-457200" algn="just">
              <a:buFont typeface="Arial" pitchFamily="34" charset="0"/>
              <a:buChar char="•"/>
            </a:pPr>
            <a:r>
              <a:rPr lang="en-US" sz="2000" dirty="0" smtClean="0"/>
              <a:t>The </a:t>
            </a:r>
            <a:r>
              <a:rPr lang="en-US" sz="2000" b="1" dirty="0" smtClean="0">
                <a:solidFill>
                  <a:srgbClr val="0070C0"/>
                </a:solidFill>
              </a:rPr>
              <a:t>in-line pump is mounted on the side of the engine and has separate pumping unit for each cylinder.</a:t>
            </a:r>
          </a:p>
          <a:p>
            <a:pPr marL="457200" indent="-457200" algn="just">
              <a:buFont typeface="Arial" pitchFamily="34" charset="0"/>
              <a:buChar char="•"/>
            </a:pPr>
            <a:r>
              <a:rPr lang="en-US" sz="2000" dirty="0" smtClean="0"/>
              <a:t>This </a:t>
            </a:r>
            <a:r>
              <a:rPr lang="en-US" sz="2000" b="1" dirty="0" smtClean="0">
                <a:solidFill>
                  <a:srgbClr val="0070C0"/>
                </a:solidFill>
              </a:rPr>
              <a:t>system has a fuel pump which supplies fuel from the tank to the in line injection pump.</a:t>
            </a:r>
          </a:p>
          <a:p>
            <a:pPr marL="457200" indent="-457200" algn="just">
              <a:buFont typeface="Arial" pitchFamily="34" charset="0"/>
              <a:buChar char="•"/>
            </a:pPr>
            <a:r>
              <a:rPr lang="en-US" sz="2000" dirty="0" smtClean="0"/>
              <a:t>The </a:t>
            </a:r>
            <a:r>
              <a:rPr lang="en-US" sz="2000" b="1" dirty="0" smtClean="0">
                <a:solidFill>
                  <a:srgbClr val="0070C0"/>
                </a:solidFill>
              </a:rPr>
              <a:t>in-line pump provide the high fuel pressure and meters the proper amount of fuel  to each injector in each cylinder.</a:t>
            </a:r>
          </a:p>
          <a:p>
            <a:pPr marL="457200" indent="-457200" algn="just">
              <a:buFont typeface="Arial" pitchFamily="34" charset="0"/>
              <a:buChar char="•"/>
            </a:pPr>
            <a:r>
              <a:rPr lang="en-US" sz="2000" dirty="0" smtClean="0"/>
              <a:t>The </a:t>
            </a:r>
            <a:r>
              <a:rPr lang="en-US" sz="2000" b="1" dirty="0" smtClean="0">
                <a:solidFill>
                  <a:srgbClr val="0070C0"/>
                </a:solidFill>
              </a:rPr>
              <a:t>medium and high- speed diesel engine use this type of fuel injection system </a:t>
            </a:r>
            <a:r>
              <a:rPr lang="en-US" sz="2000" dirty="0" smtClean="0"/>
              <a:t>which is also called the </a:t>
            </a:r>
            <a:r>
              <a:rPr lang="en-US" sz="2000" b="1" dirty="0" smtClean="0">
                <a:solidFill>
                  <a:srgbClr val="FF0000"/>
                </a:solidFill>
              </a:rPr>
              <a:t>jerk pump system </a:t>
            </a:r>
            <a:r>
              <a:rPr lang="en-US" sz="2000" dirty="0" smtClean="0"/>
              <a:t>since the </a:t>
            </a:r>
            <a:r>
              <a:rPr lang="en-US" sz="2000" b="1" dirty="0" smtClean="0">
                <a:solidFill>
                  <a:srgbClr val="0070C0"/>
                </a:solidFill>
              </a:rPr>
              <a:t>pump delivers the fuel in jerks and not continuously. </a:t>
            </a:r>
          </a:p>
        </p:txBody>
      </p:sp>
      <p:pic>
        <p:nvPicPr>
          <p:cNvPr id="2050" name="Picture 2"/>
          <p:cNvPicPr>
            <a:picLocks noChangeAspect="1" noChangeArrowheads="1"/>
          </p:cNvPicPr>
          <p:nvPr/>
        </p:nvPicPr>
        <p:blipFill>
          <a:blip r:embed="rId2"/>
          <a:srcRect/>
          <a:stretch>
            <a:fillRect/>
          </a:stretch>
        </p:blipFill>
        <p:spPr bwMode="auto">
          <a:xfrm>
            <a:off x="838200" y="3733800"/>
            <a:ext cx="8305801" cy="3124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08981"/>
          </a:xfrm>
          <a:prstGeom prst="rect">
            <a:avLst/>
          </a:prstGeom>
          <a:noFill/>
        </p:spPr>
        <p:txBody>
          <a:bodyPr wrap="square" rtlCol="0">
            <a:spAutoFit/>
          </a:bodyPr>
          <a:lstStyle/>
          <a:p>
            <a:r>
              <a:rPr lang="en-US" sz="2000" b="1" dirty="0" smtClean="0">
                <a:solidFill>
                  <a:srgbClr val="7030A0"/>
                </a:solidFill>
              </a:rPr>
              <a:t>b</a:t>
            </a:r>
            <a:r>
              <a:rPr lang="en-US" sz="2000" b="1" dirty="0" smtClean="0">
                <a:solidFill>
                  <a:srgbClr val="7030A0"/>
                </a:solidFill>
              </a:rPr>
              <a:t>) </a:t>
            </a:r>
            <a:r>
              <a:rPr lang="en-US" sz="2000" b="1" dirty="0" smtClean="0">
                <a:solidFill>
                  <a:srgbClr val="7030A0"/>
                </a:solidFill>
              </a:rPr>
              <a:t>Unit type fuel injection system:</a:t>
            </a:r>
          </a:p>
          <a:p>
            <a:pPr marL="457200" indent="-457200" algn="just">
              <a:buFont typeface="Arial" pitchFamily="34" charset="0"/>
              <a:buChar char="•"/>
            </a:pPr>
            <a:r>
              <a:rPr lang="en-US" sz="2000" dirty="0" smtClean="0"/>
              <a:t>In this type fuel injection system , </a:t>
            </a:r>
            <a:r>
              <a:rPr lang="en-US" sz="2000" b="1" dirty="0" smtClean="0">
                <a:solidFill>
                  <a:srgbClr val="FF0000"/>
                </a:solidFill>
              </a:rPr>
              <a:t>the pump and the injector are combined into one unit known as unit injector. </a:t>
            </a:r>
          </a:p>
          <a:p>
            <a:pPr marL="457200" indent="-457200" algn="just">
              <a:buFont typeface="Arial" pitchFamily="34" charset="0"/>
              <a:buChar char="•"/>
            </a:pPr>
            <a:r>
              <a:rPr lang="en-US" sz="2000" dirty="0" smtClean="0"/>
              <a:t>In this case</a:t>
            </a:r>
            <a:r>
              <a:rPr lang="en-US" sz="2000" b="1" dirty="0" smtClean="0">
                <a:solidFill>
                  <a:srgbClr val="0070C0"/>
                </a:solidFill>
              </a:rPr>
              <a:t>, the high pressure fuel lines are eliminated.</a:t>
            </a:r>
          </a:p>
          <a:p>
            <a:pPr marL="457200" indent="-457200" algn="just">
              <a:buFont typeface="Arial" pitchFamily="34" charset="0"/>
              <a:buChar char="•"/>
            </a:pPr>
            <a:r>
              <a:rPr lang="en-US" sz="2000" dirty="0" smtClean="0"/>
              <a:t>The operation of </a:t>
            </a:r>
            <a:r>
              <a:rPr lang="en-US" sz="2000" b="1" dirty="0" smtClean="0">
                <a:solidFill>
                  <a:srgbClr val="0070C0"/>
                </a:solidFill>
              </a:rPr>
              <a:t>the unit injector is generally by means of push rods and rocker arms.</a:t>
            </a:r>
          </a:p>
          <a:p>
            <a:pPr marL="457200" indent="-457200" algn="just">
              <a:buFont typeface="Arial" pitchFamily="34" charset="0"/>
              <a:buChar char="•"/>
            </a:pPr>
            <a:r>
              <a:rPr lang="en-US" sz="2000" b="1" dirty="0" smtClean="0">
                <a:solidFill>
                  <a:srgbClr val="0070C0"/>
                </a:solidFill>
              </a:rPr>
              <a:t>This type of construction is very compact.  </a:t>
            </a:r>
          </a:p>
          <a:p>
            <a:pPr marL="457200" indent="-457200" algn="just"/>
            <a:endParaRPr lang="en-US" sz="2000" dirty="0" smtClean="0"/>
          </a:p>
          <a:p>
            <a:pPr marL="457200" indent="-457200" algn="just"/>
            <a:r>
              <a:rPr lang="en-US" sz="2000" b="1" dirty="0" smtClean="0">
                <a:solidFill>
                  <a:srgbClr val="7030A0"/>
                </a:solidFill>
              </a:rPr>
              <a:t>c</a:t>
            </a:r>
            <a:r>
              <a:rPr lang="en-US" sz="2000" b="1" dirty="0" smtClean="0">
                <a:solidFill>
                  <a:srgbClr val="7030A0"/>
                </a:solidFill>
              </a:rPr>
              <a:t>) </a:t>
            </a:r>
            <a:r>
              <a:rPr lang="en-US" sz="2000" b="1" dirty="0" smtClean="0">
                <a:solidFill>
                  <a:srgbClr val="7030A0"/>
                </a:solidFill>
              </a:rPr>
              <a:t>Distributor type fuel injection system: </a:t>
            </a:r>
          </a:p>
          <a:p>
            <a:pPr marL="457200" indent="-457200" algn="just">
              <a:buFont typeface="Arial" pitchFamily="34" charset="0"/>
              <a:buChar char="•"/>
            </a:pPr>
            <a:r>
              <a:rPr lang="en-US" sz="2000" dirty="0" smtClean="0"/>
              <a:t>The </a:t>
            </a:r>
            <a:r>
              <a:rPr lang="en-US" sz="2000" b="1" dirty="0" smtClean="0">
                <a:solidFill>
                  <a:srgbClr val="0070C0"/>
                </a:solidFill>
              </a:rPr>
              <a:t>rotary distributor type of pump pressurizes and distributes fuel for each of the cylinder.</a:t>
            </a:r>
          </a:p>
          <a:p>
            <a:pPr marL="457200" indent="-457200" algn="just">
              <a:buFont typeface="Arial" pitchFamily="34" charset="0"/>
              <a:buChar char="•"/>
            </a:pPr>
            <a:r>
              <a:rPr lang="en-US" sz="2000" dirty="0" smtClean="0"/>
              <a:t>The </a:t>
            </a:r>
            <a:r>
              <a:rPr lang="en-US" sz="2000" b="1" dirty="0" smtClean="0">
                <a:solidFill>
                  <a:srgbClr val="0070C0"/>
                </a:solidFill>
              </a:rPr>
              <a:t>fuel from the fuel filter flows from the transfer pump to the distributor pump itself.</a:t>
            </a:r>
          </a:p>
          <a:p>
            <a:pPr marL="457200" indent="-457200" algn="just">
              <a:buFont typeface="Arial" pitchFamily="34" charset="0"/>
              <a:buChar char="•"/>
            </a:pPr>
            <a:r>
              <a:rPr lang="en-US" sz="2000" dirty="0" smtClean="0"/>
              <a:t>The </a:t>
            </a:r>
            <a:r>
              <a:rPr lang="en-US" sz="2000" b="1" dirty="0" smtClean="0">
                <a:solidFill>
                  <a:srgbClr val="0070C0"/>
                </a:solidFill>
              </a:rPr>
              <a:t>fuel is then pressurized inside the distributor pump and then high pressurized fuel  directed to an injector at the appropriate cylinder.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19200" y="381000"/>
            <a:ext cx="7006954" cy="44196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09447"/>
          </a:xfrm>
          <a:prstGeom prst="rect">
            <a:avLst/>
          </a:prstGeom>
          <a:noFill/>
        </p:spPr>
        <p:txBody>
          <a:bodyPr wrap="square" rtlCol="0">
            <a:spAutoFit/>
          </a:bodyPr>
          <a:lstStyle/>
          <a:p>
            <a:pPr marL="457200" indent="-457200"/>
            <a:r>
              <a:rPr lang="en-US" sz="2000" b="1" dirty="0" smtClean="0">
                <a:solidFill>
                  <a:srgbClr val="7030A0"/>
                </a:solidFill>
              </a:rPr>
              <a:t>d</a:t>
            </a:r>
            <a:r>
              <a:rPr lang="en-US" sz="2000" b="1" dirty="0" smtClean="0">
                <a:solidFill>
                  <a:srgbClr val="7030A0"/>
                </a:solidFill>
              </a:rPr>
              <a:t>) </a:t>
            </a:r>
            <a:r>
              <a:rPr lang="en-US" sz="2000" b="1" dirty="0" smtClean="0">
                <a:solidFill>
                  <a:srgbClr val="7030A0"/>
                </a:solidFill>
              </a:rPr>
              <a:t>Common rail fuel injection system:</a:t>
            </a:r>
          </a:p>
          <a:p>
            <a:pPr marL="457200" indent="-457200"/>
            <a:endParaRPr lang="en-US" sz="500" b="1" dirty="0" smtClean="0"/>
          </a:p>
          <a:p>
            <a:pPr marL="457200" indent="-457200" algn="just">
              <a:buFont typeface="Arial" pitchFamily="34" charset="0"/>
              <a:buChar char="•"/>
            </a:pPr>
            <a:r>
              <a:rPr lang="en-US" sz="2000" dirty="0" smtClean="0"/>
              <a:t>The common rail fuel </a:t>
            </a:r>
            <a:r>
              <a:rPr lang="en-US" sz="2000" b="1" dirty="0" smtClean="0">
                <a:solidFill>
                  <a:srgbClr val="0070C0"/>
                </a:solidFill>
              </a:rPr>
              <a:t>injection system consist</a:t>
            </a:r>
            <a:r>
              <a:rPr lang="en-US" sz="2000" dirty="0" smtClean="0"/>
              <a:t> of a </a:t>
            </a:r>
            <a:r>
              <a:rPr lang="en-US" sz="2000" b="1" dirty="0" smtClean="0">
                <a:solidFill>
                  <a:srgbClr val="FF0000"/>
                </a:solidFill>
              </a:rPr>
              <a:t>high-pressure</a:t>
            </a:r>
            <a:r>
              <a:rPr lang="en-US" sz="2000" dirty="0" smtClean="0"/>
              <a:t> and </a:t>
            </a:r>
            <a:r>
              <a:rPr lang="en-US" sz="2000" b="1" dirty="0" smtClean="0">
                <a:solidFill>
                  <a:srgbClr val="FF0000"/>
                </a:solidFill>
              </a:rPr>
              <a:t>constant delivery pump</a:t>
            </a:r>
            <a:r>
              <a:rPr lang="en-US" sz="2000" dirty="0" smtClean="0"/>
              <a:t>, that </a:t>
            </a:r>
            <a:r>
              <a:rPr lang="en-US" sz="2000" b="1" dirty="0" smtClean="0">
                <a:solidFill>
                  <a:srgbClr val="0070C0"/>
                </a:solidFill>
              </a:rPr>
              <a:t>supplies fuel at high pressure to  common rail to which each fuel injector is connected.</a:t>
            </a:r>
          </a:p>
          <a:p>
            <a:pPr marL="457200" indent="-457200" algn="just">
              <a:buFont typeface="Arial" pitchFamily="34" charset="0"/>
              <a:buChar char="•"/>
            </a:pPr>
            <a:r>
              <a:rPr lang="en-US" sz="2000" dirty="0" smtClean="0"/>
              <a:t>The common rail is a </a:t>
            </a:r>
            <a:r>
              <a:rPr lang="en-US" sz="2000" b="1" dirty="0" smtClean="0">
                <a:solidFill>
                  <a:srgbClr val="FF0000"/>
                </a:solidFill>
              </a:rPr>
              <a:t>high pressure accumulator </a:t>
            </a:r>
            <a:r>
              <a:rPr lang="en-US" sz="2000" b="1" dirty="0" smtClean="0">
                <a:solidFill>
                  <a:srgbClr val="0070C0"/>
                </a:solidFill>
              </a:rPr>
              <a:t>of fuel and is common for all </a:t>
            </a:r>
            <a:r>
              <a:rPr lang="en-US" sz="2000" b="1" dirty="0" smtClean="0">
                <a:solidFill>
                  <a:srgbClr val="0070C0"/>
                </a:solidFill>
              </a:rPr>
              <a:t>cylinders. Hence the name is given as common rail.</a:t>
            </a:r>
            <a:endParaRPr lang="en-US" sz="2000" b="1" dirty="0" smtClean="0">
              <a:solidFill>
                <a:srgbClr val="0070C0"/>
              </a:solidFill>
            </a:endParaRPr>
          </a:p>
          <a:p>
            <a:pPr marL="457200" indent="-457200" algn="just">
              <a:buFont typeface="Arial" pitchFamily="34" charset="0"/>
              <a:buChar char="•"/>
            </a:pPr>
            <a:r>
              <a:rPr lang="en-US" sz="2000" dirty="0" smtClean="0"/>
              <a:t>Then the </a:t>
            </a:r>
            <a:r>
              <a:rPr lang="en-US" sz="2000" b="1" dirty="0" smtClean="0">
                <a:solidFill>
                  <a:srgbClr val="0070C0"/>
                </a:solidFill>
              </a:rPr>
              <a:t>fuel is transferred through rigid pipes to each of the fuel injector, which injects the correct amount of fuel into the combustion chamber</a:t>
            </a:r>
            <a:r>
              <a:rPr lang="en-US" sz="2000" b="1" dirty="0" smtClean="0">
                <a:solidFill>
                  <a:srgbClr val="0070C0"/>
                </a:solidFill>
              </a:rPr>
              <a:t>.</a:t>
            </a:r>
            <a:endParaRPr lang="en-US" sz="2000" b="1" dirty="0" smtClean="0">
              <a:solidFill>
                <a:srgbClr val="0070C0"/>
              </a:solidFill>
            </a:endParaRPr>
          </a:p>
          <a:p>
            <a:pPr marL="457200" indent="-457200" algn="just">
              <a:buFont typeface="Arial" pitchFamily="34" charset="0"/>
              <a:buChar char="•"/>
            </a:pPr>
            <a:r>
              <a:rPr lang="en-US" sz="2000" dirty="0" smtClean="0"/>
              <a:t>The </a:t>
            </a:r>
            <a:r>
              <a:rPr lang="en-US" sz="2000" dirty="0" smtClean="0">
                <a:solidFill>
                  <a:srgbClr val="0070C0"/>
                </a:solidFill>
              </a:rPr>
              <a:t>injectors are operated either </a:t>
            </a:r>
            <a:r>
              <a:rPr lang="en-US" sz="2000" b="1" dirty="0" smtClean="0">
                <a:solidFill>
                  <a:srgbClr val="FF0000"/>
                </a:solidFill>
              </a:rPr>
              <a:t>mechanically</a:t>
            </a:r>
            <a:r>
              <a:rPr lang="en-US" sz="2000" dirty="0" smtClean="0"/>
              <a:t> or </a:t>
            </a:r>
            <a:r>
              <a:rPr lang="en-US" sz="2000" b="1" dirty="0" smtClean="0">
                <a:solidFill>
                  <a:srgbClr val="FF0000"/>
                </a:solidFill>
              </a:rPr>
              <a:t>electronically</a:t>
            </a:r>
            <a:r>
              <a:rPr lang="en-US" sz="2000" dirty="0" smtClean="0"/>
              <a:t>, </a:t>
            </a:r>
            <a:r>
              <a:rPr lang="en-US" sz="2000" b="1" dirty="0" smtClean="0">
                <a:solidFill>
                  <a:srgbClr val="0070C0"/>
                </a:solidFill>
              </a:rPr>
              <a:t>present days electronically controlled systems are used.</a:t>
            </a:r>
          </a:p>
          <a:p>
            <a:pPr marL="457200" indent="-457200" algn="just">
              <a:buFont typeface="Arial" pitchFamily="34" charset="0"/>
              <a:buChar char="•"/>
            </a:pPr>
            <a:r>
              <a:rPr lang="en-US" sz="2000" dirty="0" smtClean="0"/>
              <a:t>If the injectors are </a:t>
            </a:r>
            <a:r>
              <a:rPr lang="en-US" sz="2000" b="1" dirty="0" smtClean="0">
                <a:solidFill>
                  <a:srgbClr val="0070C0"/>
                </a:solidFill>
              </a:rPr>
              <a:t>controlled by electronically the spray pattern for more powerful  explosion can be achieved. </a:t>
            </a:r>
            <a:endParaRPr lang="en-US" sz="2000" b="1" dirty="0" smtClean="0">
              <a:solidFill>
                <a:srgbClr val="0070C0"/>
              </a:solidFill>
            </a:endParaRPr>
          </a:p>
          <a:p>
            <a:pPr marL="457200" indent="-457200" algn="just">
              <a:buFont typeface="Arial" pitchFamily="34" charset="0"/>
              <a:buChar char="•"/>
            </a:pPr>
            <a:r>
              <a:rPr lang="en-US" sz="2000" dirty="0" smtClean="0"/>
              <a:t>There is </a:t>
            </a:r>
            <a:r>
              <a:rPr lang="en-US" sz="2000" b="1" dirty="0" smtClean="0">
                <a:solidFill>
                  <a:srgbClr val="0070C0"/>
                </a:solidFill>
              </a:rPr>
              <a:t>also no burnt fuel ( or very little, if any) and the fuel is injected at exactly the right time for all the injection.</a:t>
            </a:r>
          </a:p>
          <a:p>
            <a:pPr marL="457200" indent="-457200" algn="just"/>
            <a:r>
              <a:rPr lang="en-US" sz="2000" b="1" dirty="0" smtClean="0">
                <a:solidFill>
                  <a:srgbClr val="FF0000"/>
                </a:solidFill>
              </a:rPr>
              <a:t>The following are advantages of common rail fuel injection system.</a:t>
            </a:r>
          </a:p>
          <a:p>
            <a:pPr marL="457200" indent="-457200" algn="just">
              <a:buFont typeface="+mj-lt"/>
              <a:buAutoNum type="arabicPeriod"/>
            </a:pPr>
            <a:r>
              <a:rPr lang="en-US" sz="2000" dirty="0" smtClean="0"/>
              <a:t>Only </a:t>
            </a:r>
            <a:r>
              <a:rPr lang="en-US" sz="2000" b="1" dirty="0" smtClean="0">
                <a:solidFill>
                  <a:srgbClr val="0070C0"/>
                </a:solidFill>
              </a:rPr>
              <a:t>one pump is sufficient for multi cylinder engine.</a:t>
            </a:r>
          </a:p>
          <a:p>
            <a:pPr marL="457200" indent="-457200" algn="just">
              <a:buFont typeface="+mj-lt"/>
              <a:buAutoNum type="arabicPeriod"/>
            </a:pPr>
            <a:r>
              <a:rPr lang="en-US" sz="2000" dirty="0" smtClean="0"/>
              <a:t>The </a:t>
            </a:r>
            <a:r>
              <a:rPr lang="en-US" sz="2000" b="1" dirty="0" smtClean="0">
                <a:solidFill>
                  <a:srgbClr val="0070C0"/>
                </a:solidFill>
              </a:rPr>
              <a:t>injection pressure is produced and governed relatively independent of the engine speed.</a:t>
            </a:r>
          </a:p>
          <a:p>
            <a:pPr marL="457200" indent="-457200" algn="just">
              <a:buFont typeface="+mj-lt"/>
              <a:buAutoNum type="arabicPeriod"/>
            </a:pPr>
            <a:r>
              <a:rPr lang="en-US" sz="2000" dirty="0" smtClean="0"/>
              <a:t>The </a:t>
            </a:r>
            <a:r>
              <a:rPr lang="en-US" sz="2000" b="1" dirty="0" smtClean="0">
                <a:solidFill>
                  <a:srgbClr val="0070C0"/>
                </a:solidFill>
              </a:rPr>
              <a:t>fuel efficiency and emission is much better due to greater burning of fuel.</a:t>
            </a:r>
          </a:p>
          <a:p>
            <a:pPr marL="457200" indent="-457200" algn="just">
              <a:buFont typeface="+mj-lt"/>
              <a:buAutoNum type="arabicPeriod"/>
            </a:pPr>
            <a:r>
              <a:rPr lang="en-US" sz="2000" dirty="0" smtClean="0"/>
              <a:t>The </a:t>
            </a:r>
            <a:r>
              <a:rPr lang="en-US" sz="2000" b="1" dirty="0" smtClean="0">
                <a:solidFill>
                  <a:srgbClr val="0070C0"/>
                </a:solidFill>
              </a:rPr>
              <a:t>noise and vibration levels are considerably lower.      </a:t>
            </a:r>
            <a:endParaRPr lang="en-US" sz="2000" b="1" dirty="0" smtClean="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sp>
        <p:nvSpPr>
          <p:cNvPr id="11270" name="TextBox 22"/>
          <p:cNvSpPr txBox="1">
            <a:spLocks noChangeArrowheads="1"/>
          </p:cNvSpPr>
          <p:nvPr/>
        </p:nvSpPr>
        <p:spPr bwMode="auto">
          <a:xfrm>
            <a:off x="0" y="0"/>
            <a:ext cx="9144000" cy="1486561"/>
          </a:xfrm>
          <a:prstGeom prst="rect">
            <a:avLst/>
          </a:prstGeom>
          <a:noFill/>
          <a:ln w="9525">
            <a:noFill/>
            <a:miter lim="800000"/>
            <a:headEnd/>
            <a:tailEnd/>
          </a:ln>
        </p:spPr>
        <p:txBody>
          <a:bodyPr wrap="square">
            <a:spAutoFit/>
          </a:bodyPr>
          <a:lstStyle/>
          <a:p>
            <a:pPr marL="358775" indent="-358775" algn="just">
              <a:lnSpc>
                <a:spcPct val="90000"/>
              </a:lnSpc>
              <a:spcAft>
                <a:spcPts val="600"/>
              </a:spcAft>
            </a:pPr>
            <a:r>
              <a:rPr lang="en-US" sz="2000" b="1" dirty="0" smtClean="0">
                <a:solidFill>
                  <a:srgbClr val="FF0000"/>
                </a:solidFill>
              </a:rPr>
              <a:t>The </a:t>
            </a:r>
            <a:r>
              <a:rPr lang="en-US" sz="2000" b="1" dirty="0">
                <a:solidFill>
                  <a:srgbClr val="FF0000"/>
                </a:solidFill>
              </a:rPr>
              <a:t>actual A/F ratio requirement for an </a:t>
            </a:r>
            <a:r>
              <a:rPr lang="en-US" sz="2000" b="1" dirty="0" smtClean="0">
                <a:solidFill>
                  <a:srgbClr val="FF0000"/>
                </a:solidFill>
              </a:rPr>
              <a:t>automotive </a:t>
            </a:r>
            <a:r>
              <a:rPr lang="en-US" sz="2000" b="1" dirty="0">
                <a:solidFill>
                  <a:srgbClr val="FF0000"/>
                </a:solidFill>
              </a:rPr>
              <a:t>carburetor falls in 3 ranges:</a:t>
            </a:r>
          </a:p>
          <a:p>
            <a:pPr marL="815975" lvl="1" indent="-358775" algn="just">
              <a:lnSpc>
                <a:spcPct val="90000"/>
              </a:lnSpc>
              <a:spcAft>
                <a:spcPts val="600"/>
              </a:spcAft>
              <a:buFont typeface="Wingdings" pitchFamily="2" charset="2"/>
              <a:buChar char="§"/>
            </a:pPr>
            <a:r>
              <a:rPr lang="en-US" sz="2000" dirty="0"/>
              <a:t>Idling (rich)</a:t>
            </a:r>
          </a:p>
          <a:p>
            <a:pPr marL="815975" lvl="1" indent="-358775" algn="just">
              <a:lnSpc>
                <a:spcPct val="90000"/>
              </a:lnSpc>
              <a:spcAft>
                <a:spcPts val="600"/>
              </a:spcAft>
              <a:buFont typeface="Wingdings" pitchFamily="2" charset="2"/>
              <a:buChar char="§"/>
            </a:pPr>
            <a:r>
              <a:rPr lang="en-US" sz="2000" dirty="0"/>
              <a:t>Cruising (lean)</a:t>
            </a:r>
          </a:p>
          <a:p>
            <a:pPr marL="815975" lvl="1" indent="-358775" algn="just">
              <a:lnSpc>
                <a:spcPct val="90000"/>
              </a:lnSpc>
              <a:spcAft>
                <a:spcPts val="600"/>
              </a:spcAft>
              <a:buFont typeface="Wingdings" pitchFamily="2" charset="2"/>
              <a:buChar char="§"/>
            </a:pPr>
            <a:r>
              <a:rPr lang="en-US" sz="2000" dirty="0"/>
              <a:t>High Power (rich) </a:t>
            </a:r>
            <a:r>
              <a:rPr lang="en-US" sz="2400" dirty="0">
                <a:latin typeface="Tw Cen MT" pitchFamily="34" charset="0"/>
              </a:rPr>
              <a:t>	</a:t>
            </a:r>
            <a:endParaRPr lang="en-US" sz="2000" dirty="0">
              <a:solidFill>
                <a:srgbClr val="C00000"/>
              </a:solidFill>
              <a:latin typeface="Tw Cen MT" pitchFamily="34" charset="0"/>
            </a:endParaRPr>
          </a:p>
        </p:txBody>
      </p:sp>
      <p:pic>
        <p:nvPicPr>
          <p:cNvPr id="3074" name="Picture 2"/>
          <p:cNvPicPr>
            <a:picLocks noChangeAspect="1" noChangeArrowheads="1"/>
          </p:cNvPicPr>
          <p:nvPr/>
        </p:nvPicPr>
        <p:blipFill>
          <a:blip r:embed="rId2"/>
          <a:srcRect/>
          <a:stretch>
            <a:fillRect/>
          </a:stretch>
        </p:blipFill>
        <p:spPr bwMode="auto">
          <a:xfrm>
            <a:off x="1371600" y="1676400"/>
            <a:ext cx="6248400" cy="4820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5644508" cy="3352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114800" y="3296905"/>
            <a:ext cx="5029200" cy="35610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3318" name="TextBox 27"/>
          <p:cNvSpPr txBox="1">
            <a:spLocks noChangeArrowheads="1"/>
          </p:cNvSpPr>
          <p:nvPr/>
        </p:nvSpPr>
        <p:spPr bwMode="auto">
          <a:xfrm>
            <a:off x="0" y="0"/>
            <a:ext cx="2087879" cy="400110"/>
          </a:xfrm>
          <a:prstGeom prst="rect">
            <a:avLst/>
          </a:prstGeom>
          <a:noFill/>
          <a:ln w="9525">
            <a:noFill/>
            <a:miter lim="800000"/>
            <a:headEnd/>
            <a:tailEnd/>
          </a:ln>
        </p:spPr>
        <p:txBody>
          <a:bodyPr wrap="none">
            <a:spAutoFit/>
          </a:bodyPr>
          <a:lstStyle/>
          <a:p>
            <a:r>
              <a:rPr lang="en-US" sz="2000" b="1" dirty="0"/>
              <a:t>Idling Range </a:t>
            </a:r>
            <a:r>
              <a:rPr lang="en-US" sz="2000" b="1" dirty="0" smtClean="0"/>
              <a:t>(A-B)</a:t>
            </a:r>
            <a:endParaRPr lang="en-IN" sz="2000" b="1" dirty="0"/>
          </a:p>
        </p:txBody>
      </p:sp>
      <p:sp>
        <p:nvSpPr>
          <p:cNvPr id="13319" name="Rectangle 28"/>
          <p:cNvSpPr>
            <a:spLocks noChangeArrowheads="1"/>
          </p:cNvSpPr>
          <p:nvPr/>
        </p:nvSpPr>
        <p:spPr bwMode="auto">
          <a:xfrm>
            <a:off x="304800" y="457200"/>
            <a:ext cx="8839200" cy="4247317"/>
          </a:xfrm>
          <a:prstGeom prst="rect">
            <a:avLst/>
          </a:prstGeom>
          <a:noFill/>
          <a:ln w="9525">
            <a:noFill/>
            <a:miter lim="800000"/>
            <a:headEnd/>
            <a:tailEnd/>
          </a:ln>
        </p:spPr>
        <p:txBody>
          <a:bodyPr wrap="square">
            <a:spAutoFit/>
          </a:bodyPr>
          <a:lstStyle/>
          <a:p>
            <a:pPr marL="358775" indent="-358775" algn="just">
              <a:spcAft>
                <a:spcPts val="600"/>
              </a:spcAft>
              <a:buFont typeface="Arial" charset="0"/>
              <a:buChar char="•"/>
            </a:pPr>
            <a:r>
              <a:rPr lang="en-US" sz="2000" dirty="0"/>
              <a:t>During idling, engine operates at no load and closed throttle. </a:t>
            </a:r>
          </a:p>
          <a:p>
            <a:pPr marL="358775" indent="-358775" algn="just">
              <a:spcAft>
                <a:spcPts val="600"/>
              </a:spcAft>
              <a:buFont typeface="Arial" charset="0"/>
              <a:buChar char="•"/>
            </a:pPr>
            <a:r>
              <a:rPr lang="en-US" sz="2000" dirty="0"/>
              <a:t>The engine requires rich mixture for starting at idling. </a:t>
            </a:r>
          </a:p>
          <a:p>
            <a:pPr marL="358775" indent="-358775" algn="just">
              <a:spcAft>
                <a:spcPts val="600"/>
              </a:spcAft>
              <a:buFont typeface="Arial" charset="0"/>
              <a:buChar char="•"/>
            </a:pPr>
            <a:r>
              <a:rPr lang="en-US" sz="2000" dirty="0"/>
              <a:t>Rich mixture is required to compensate for the charge dilution due to exhaust gases from the combustion chamber.</a:t>
            </a:r>
          </a:p>
          <a:p>
            <a:pPr marL="358775" indent="-358775" algn="just">
              <a:spcAft>
                <a:spcPts val="600"/>
              </a:spcAft>
              <a:buFont typeface="Arial" charset="0"/>
              <a:buChar char="•"/>
            </a:pPr>
            <a:r>
              <a:rPr lang="en-US" sz="2000" dirty="0"/>
              <a:t>Also, the amount of fresh charge admitted is less due to smaller throttle opening. </a:t>
            </a:r>
          </a:p>
          <a:p>
            <a:pPr marL="358775" indent="-358775" algn="just">
              <a:spcAft>
                <a:spcPts val="600"/>
              </a:spcAft>
              <a:buFont typeface="Arial" charset="0"/>
              <a:buChar char="•"/>
            </a:pPr>
            <a:r>
              <a:rPr lang="en-US" sz="2000" dirty="0"/>
              <a:t>Exhaust gas dilution prevents efficient combustion by reducing the contact between the fuel and air particles.</a:t>
            </a:r>
          </a:p>
          <a:p>
            <a:pPr marL="358775" indent="-358775" algn="just">
              <a:spcAft>
                <a:spcPts val="600"/>
              </a:spcAft>
              <a:buFont typeface="Arial" charset="0"/>
              <a:buChar char="•"/>
            </a:pPr>
            <a:r>
              <a:rPr lang="en-US" sz="2000" dirty="0"/>
              <a:t>Rich mixture improves the contact of fuel and air by providing efficient combustion at idling conditions.</a:t>
            </a:r>
          </a:p>
          <a:p>
            <a:pPr marL="358775" indent="-358775" algn="just">
              <a:spcAft>
                <a:spcPts val="600"/>
              </a:spcAft>
              <a:buFont typeface="Arial" charset="0"/>
              <a:buChar char="•"/>
            </a:pPr>
            <a:r>
              <a:rPr lang="en-US" sz="2000" dirty="0"/>
              <a:t>As the throttle is opened further, the exhaust gas dilution reduces and the mixture requirement shifts to the leaner side.</a:t>
            </a:r>
            <a:endParaRPr lang="en-I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4342" name="TextBox 27"/>
          <p:cNvSpPr txBox="1">
            <a:spLocks noChangeArrowheads="1"/>
          </p:cNvSpPr>
          <p:nvPr/>
        </p:nvSpPr>
        <p:spPr bwMode="auto">
          <a:xfrm>
            <a:off x="152400" y="0"/>
            <a:ext cx="2405210" cy="461665"/>
          </a:xfrm>
          <a:prstGeom prst="rect">
            <a:avLst/>
          </a:prstGeom>
          <a:noFill/>
          <a:ln w="9525">
            <a:noFill/>
            <a:miter lim="800000"/>
            <a:headEnd/>
            <a:tailEnd/>
          </a:ln>
        </p:spPr>
        <p:txBody>
          <a:bodyPr wrap="none">
            <a:spAutoFit/>
          </a:bodyPr>
          <a:lstStyle/>
          <a:p>
            <a:r>
              <a:rPr lang="en-US" sz="2000" b="1" dirty="0"/>
              <a:t>Cruising Range </a:t>
            </a:r>
            <a:r>
              <a:rPr lang="en-US" sz="2000" b="1" dirty="0" smtClean="0"/>
              <a:t>(B-C</a:t>
            </a:r>
            <a:r>
              <a:rPr lang="en-US" sz="2400" dirty="0" smtClean="0">
                <a:latin typeface="Tw Cen MT" pitchFamily="34" charset="0"/>
              </a:rPr>
              <a:t>)</a:t>
            </a:r>
            <a:endParaRPr lang="en-IN" sz="2400" dirty="0">
              <a:latin typeface="Tw Cen MT" pitchFamily="34" charset="0"/>
            </a:endParaRPr>
          </a:p>
        </p:txBody>
      </p:sp>
      <p:sp>
        <p:nvSpPr>
          <p:cNvPr id="14343" name="Rectangle 28"/>
          <p:cNvSpPr>
            <a:spLocks noChangeArrowheads="1"/>
          </p:cNvSpPr>
          <p:nvPr/>
        </p:nvSpPr>
        <p:spPr bwMode="auto">
          <a:xfrm>
            <a:off x="457200" y="533400"/>
            <a:ext cx="8077200" cy="1169551"/>
          </a:xfrm>
          <a:prstGeom prst="rect">
            <a:avLst/>
          </a:prstGeom>
          <a:noFill/>
          <a:ln w="9525">
            <a:noFill/>
            <a:miter lim="800000"/>
            <a:headEnd/>
            <a:tailEnd/>
          </a:ln>
        </p:spPr>
        <p:txBody>
          <a:bodyPr>
            <a:spAutoFit/>
          </a:bodyPr>
          <a:lstStyle/>
          <a:p>
            <a:pPr marL="358775" indent="-358775" algn="just">
              <a:spcAft>
                <a:spcPts val="600"/>
              </a:spcAft>
              <a:buFont typeface="Arial" charset="0"/>
              <a:buChar char="•"/>
            </a:pPr>
            <a:r>
              <a:rPr lang="en-US" sz="2000" dirty="0"/>
              <a:t>Focus is on fuel economy. </a:t>
            </a:r>
          </a:p>
          <a:p>
            <a:pPr marL="358775" indent="-358775" algn="just">
              <a:spcAft>
                <a:spcPts val="600"/>
              </a:spcAft>
              <a:buFont typeface="Arial" charset="0"/>
              <a:buChar char="•"/>
            </a:pPr>
            <a:r>
              <a:rPr lang="en-US" sz="2000" dirty="0"/>
              <a:t>No exhaust gas dilution.</a:t>
            </a:r>
          </a:p>
          <a:p>
            <a:pPr marL="358775" indent="-358775" algn="just">
              <a:spcAft>
                <a:spcPts val="600"/>
              </a:spcAft>
              <a:buFont typeface="Arial" charset="0"/>
              <a:buChar char="•"/>
            </a:pPr>
            <a:r>
              <a:rPr lang="en-US" sz="2000" dirty="0"/>
              <a:t>Carburetor has to give best economy mixture i.e.. Lean mixture.</a:t>
            </a:r>
            <a:endParaRPr lang="en-IN" sz="2000" dirty="0"/>
          </a:p>
        </p:txBody>
      </p:sp>
      <p:sp>
        <p:nvSpPr>
          <p:cNvPr id="14344" name="TextBox 7"/>
          <p:cNvSpPr txBox="1">
            <a:spLocks noChangeArrowheads="1"/>
          </p:cNvSpPr>
          <p:nvPr/>
        </p:nvSpPr>
        <p:spPr bwMode="auto">
          <a:xfrm>
            <a:off x="381000" y="1828800"/>
            <a:ext cx="2716065" cy="400110"/>
          </a:xfrm>
          <a:prstGeom prst="rect">
            <a:avLst/>
          </a:prstGeom>
          <a:noFill/>
          <a:ln w="9525">
            <a:noFill/>
            <a:miter lim="800000"/>
            <a:headEnd/>
            <a:tailEnd/>
          </a:ln>
        </p:spPr>
        <p:txBody>
          <a:bodyPr wrap="none">
            <a:spAutoFit/>
          </a:bodyPr>
          <a:lstStyle/>
          <a:p>
            <a:r>
              <a:rPr lang="en-US" sz="2000" b="1" dirty="0"/>
              <a:t>High Power Range </a:t>
            </a:r>
            <a:r>
              <a:rPr lang="en-US" sz="2000" b="1" dirty="0" smtClean="0"/>
              <a:t>(C-D)</a:t>
            </a:r>
            <a:endParaRPr lang="en-IN" sz="2000" b="1" dirty="0"/>
          </a:p>
        </p:txBody>
      </p:sp>
      <p:sp>
        <p:nvSpPr>
          <p:cNvPr id="14345" name="Rectangle 8"/>
          <p:cNvSpPr>
            <a:spLocks noChangeArrowheads="1"/>
          </p:cNvSpPr>
          <p:nvPr/>
        </p:nvSpPr>
        <p:spPr bwMode="auto">
          <a:xfrm>
            <a:off x="457200" y="2362200"/>
            <a:ext cx="8077200" cy="1754326"/>
          </a:xfrm>
          <a:prstGeom prst="rect">
            <a:avLst/>
          </a:prstGeom>
          <a:noFill/>
          <a:ln w="9525">
            <a:noFill/>
            <a:miter lim="800000"/>
            <a:headEnd/>
            <a:tailEnd/>
          </a:ln>
        </p:spPr>
        <p:txBody>
          <a:bodyPr>
            <a:spAutoFit/>
          </a:bodyPr>
          <a:lstStyle/>
          <a:p>
            <a:pPr marL="358775" indent="-358775" algn="just">
              <a:spcAft>
                <a:spcPts val="600"/>
              </a:spcAft>
              <a:buFont typeface="Arial" charset="0"/>
              <a:buChar char="•"/>
            </a:pPr>
            <a:r>
              <a:rPr lang="en-US" sz="2000" dirty="0"/>
              <a:t>As high power is required, additional fuel has to be supplied to achieve rich mixture in this range. </a:t>
            </a:r>
          </a:p>
          <a:p>
            <a:pPr marL="358775" indent="-358775" algn="just">
              <a:spcAft>
                <a:spcPts val="600"/>
              </a:spcAft>
              <a:buFont typeface="Arial" charset="0"/>
              <a:buChar char="•"/>
            </a:pPr>
            <a:r>
              <a:rPr lang="en-US" sz="2000" dirty="0"/>
              <a:t>Rich mixture also prevents overheating by reducing the flame temperature and cylinder temperature.</a:t>
            </a:r>
          </a:p>
          <a:p>
            <a:pPr marL="358775" indent="-358775" algn="just">
              <a:spcAft>
                <a:spcPts val="600"/>
              </a:spcAft>
              <a:buFont typeface="Arial" charset="0"/>
              <a:buChar char="•"/>
            </a:pPr>
            <a:endParaRPr lang="en-IN" dirty="0">
              <a:latin typeface="Tw Cen M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2"/>
          <p:cNvSpPr>
            <a:spLocks noChangeArrowheads="1"/>
          </p:cNvSpPr>
          <p:nvPr/>
        </p:nvSpPr>
        <p:spPr bwMode="auto">
          <a:xfrm>
            <a:off x="0" y="0"/>
            <a:ext cx="8001000" cy="400110"/>
          </a:xfrm>
          <a:prstGeom prst="rect">
            <a:avLst/>
          </a:prstGeom>
          <a:noFill/>
          <a:ln w="9525">
            <a:noFill/>
            <a:miter lim="800000"/>
            <a:headEnd/>
            <a:tailEnd/>
          </a:ln>
        </p:spPr>
        <p:txBody>
          <a:bodyPr>
            <a:spAutoFit/>
          </a:bodyPr>
          <a:lstStyle/>
          <a:p>
            <a:pPr marL="358775" indent="-358775" algn="just"/>
            <a:r>
              <a:rPr lang="en-IN" sz="2000" b="1" dirty="0">
                <a:solidFill>
                  <a:srgbClr val="002060"/>
                </a:solidFill>
              </a:rPr>
              <a:t>Principle of Operation of Simple Carburettor</a:t>
            </a:r>
          </a:p>
        </p:txBody>
      </p:sp>
      <p:sp>
        <p:nvSpPr>
          <p:cNvPr id="15365"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solidFill>
                  <a:srgbClr val="002060"/>
                </a:solidFill>
                <a:latin typeface="Brush Script MT" pitchFamily="66" charset="0"/>
              </a:rPr>
              <a:t>     </a:t>
            </a:r>
          </a:p>
        </p:txBody>
      </p:sp>
      <p:pic>
        <p:nvPicPr>
          <p:cNvPr id="4098" name="Picture 2"/>
          <p:cNvPicPr>
            <a:picLocks noChangeAspect="1" noChangeArrowheads="1"/>
          </p:cNvPicPr>
          <p:nvPr/>
        </p:nvPicPr>
        <p:blipFill>
          <a:blip r:embed="rId2"/>
          <a:srcRect/>
          <a:stretch>
            <a:fillRect/>
          </a:stretch>
        </p:blipFill>
        <p:spPr bwMode="auto">
          <a:xfrm>
            <a:off x="1143000" y="609600"/>
            <a:ext cx="6934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6389" name="Rectangle 9"/>
          <p:cNvSpPr>
            <a:spLocks noChangeArrowheads="1"/>
          </p:cNvSpPr>
          <p:nvPr/>
        </p:nvSpPr>
        <p:spPr bwMode="auto">
          <a:xfrm>
            <a:off x="0" y="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dirty="0">
                <a:latin typeface="Tw Cen MT" pitchFamily="34" charset="0"/>
              </a:rPr>
              <a:t>Principle of Operation of Simple Carburettor</a:t>
            </a:r>
          </a:p>
        </p:txBody>
      </p:sp>
      <p:sp>
        <p:nvSpPr>
          <p:cNvPr id="16390" name="Rectangle 10"/>
          <p:cNvSpPr>
            <a:spLocks noChangeArrowheads="1"/>
          </p:cNvSpPr>
          <p:nvPr/>
        </p:nvSpPr>
        <p:spPr bwMode="auto">
          <a:xfrm>
            <a:off x="0" y="685800"/>
            <a:ext cx="8839200" cy="4555093"/>
          </a:xfrm>
          <a:prstGeom prst="rect">
            <a:avLst/>
          </a:prstGeom>
          <a:noFill/>
          <a:ln w="9525">
            <a:noFill/>
            <a:miter lim="800000"/>
            <a:headEnd/>
            <a:tailEnd/>
          </a:ln>
        </p:spPr>
        <p:txBody>
          <a:bodyPr wrap="square">
            <a:spAutoFit/>
          </a:bodyPr>
          <a:lstStyle/>
          <a:p>
            <a:pPr marL="358775" indent="-358775" algn="just">
              <a:spcAft>
                <a:spcPts val="600"/>
              </a:spcAft>
              <a:buFont typeface="Arial" charset="0"/>
              <a:buChar char="•"/>
            </a:pPr>
            <a:r>
              <a:rPr lang="en-IN" sz="2000" dirty="0"/>
              <a:t>The carburettor works on </a:t>
            </a:r>
            <a:r>
              <a:rPr lang="en-IN" sz="2000" b="1" dirty="0">
                <a:solidFill>
                  <a:srgbClr val="0070C0"/>
                </a:solidFill>
              </a:rPr>
              <a:t>Bernoulli's principle: </a:t>
            </a:r>
            <a:r>
              <a:rPr lang="en-IN" sz="2000" dirty="0"/>
              <a:t>the </a:t>
            </a:r>
            <a:r>
              <a:rPr lang="en-IN" sz="2000" b="1" dirty="0">
                <a:solidFill>
                  <a:srgbClr val="0070C0"/>
                </a:solidFill>
              </a:rPr>
              <a:t>faster air moves, the lower its static pressure, and the higher its dynamic pressure. </a:t>
            </a:r>
          </a:p>
          <a:p>
            <a:pPr marL="358775" indent="-358775" algn="just">
              <a:spcAft>
                <a:spcPts val="600"/>
              </a:spcAft>
              <a:buFont typeface="Arial" charset="0"/>
              <a:buChar char="•"/>
            </a:pPr>
            <a:r>
              <a:rPr lang="en-IN" sz="2000" dirty="0"/>
              <a:t>The </a:t>
            </a:r>
            <a:r>
              <a:rPr lang="en-IN" sz="2000" b="1" dirty="0">
                <a:solidFill>
                  <a:srgbClr val="FF0000"/>
                </a:solidFill>
              </a:rPr>
              <a:t>throttle (accelerator) </a:t>
            </a:r>
            <a:r>
              <a:rPr lang="en-IN" sz="2000" b="1" dirty="0">
                <a:solidFill>
                  <a:srgbClr val="0070C0"/>
                </a:solidFill>
              </a:rPr>
              <a:t>linkage does not directly control the flow of liquid fuel</a:t>
            </a:r>
            <a:r>
              <a:rPr lang="en-IN" sz="2000" dirty="0"/>
              <a:t>. Instead, </a:t>
            </a:r>
            <a:r>
              <a:rPr lang="en-IN" sz="2000" b="1" dirty="0">
                <a:solidFill>
                  <a:srgbClr val="0070C0"/>
                </a:solidFill>
              </a:rPr>
              <a:t>it actuates carburettor mechanisms which meter the flow of air being pulled into the engine.</a:t>
            </a:r>
            <a:r>
              <a:rPr lang="en-IN" sz="2000" dirty="0"/>
              <a:t> </a:t>
            </a:r>
            <a:r>
              <a:rPr lang="en-IN" sz="2000" b="1" dirty="0">
                <a:solidFill>
                  <a:srgbClr val="0070C0"/>
                </a:solidFill>
              </a:rPr>
              <a:t>The speed of this flow, and therefore its pressure, determines the amount of fuel drawn into the airstream.</a:t>
            </a:r>
            <a:endParaRPr lang="en-US" sz="2000" b="1" dirty="0">
              <a:solidFill>
                <a:srgbClr val="0070C0"/>
              </a:solidFill>
            </a:endParaRPr>
          </a:p>
          <a:p>
            <a:pPr marL="358775" indent="-358775" algn="just">
              <a:spcAft>
                <a:spcPts val="600"/>
              </a:spcAft>
              <a:buFont typeface="Arial" charset="0"/>
              <a:buChar char="•"/>
            </a:pPr>
            <a:r>
              <a:rPr lang="en-US" sz="2000" dirty="0"/>
              <a:t>A simple carburetor consists of a </a:t>
            </a:r>
            <a:r>
              <a:rPr lang="en-US" sz="2000" b="1" dirty="0">
                <a:solidFill>
                  <a:srgbClr val="FF0000"/>
                </a:solidFill>
              </a:rPr>
              <a:t>float chamber, fuel discharge nozzle, a metering orifice, a </a:t>
            </a:r>
            <a:r>
              <a:rPr lang="en-US" sz="2000" b="1" dirty="0" err="1">
                <a:solidFill>
                  <a:srgbClr val="FF0000"/>
                </a:solidFill>
              </a:rPr>
              <a:t>venturi</a:t>
            </a:r>
            <a:r>
              <a:rPr lang="en-US" sz="2000" b="1" dirty="0">
                <a:solidFill>
                  <a:srgbClr val="FF0000"/>
                </a:solidFill>
              </a:rPr>
              <a:t> a throttle valve and choke.</a:t>
            </a:r>
          </a:p>
          <a:p>
            <a:pPr marL="358775" indent="-358775" algn="just">
              <a:spcAft>
                <a:spcPts val="600"/>
              </a:spcAft>
              <a:buFont typeface="Arial" charset="0"/>
              <a:buChar char="•"/>
            </a:pPr>
            <a:r>
              <a:rPr lang="en-US" sz="2000" dirty="0"/>
              <a:t>The float and </a:t>
            </a:r>
            <a:r>
              <a:rPr lang="en-US" sz="2000" b="1" dirty="0">
                <a:solidFill>
                  <a:srgbClr val="0070C0"/>
                </a:solidFill>
              </a:rPr>
              <a:t>needle valve maintain the fuel </a:t>
            </a:r>
            <a:r>
              <a:rPr lang="en-US" sz="2000" b="1" dirty="0" smtClean="0">
                <a:solidFill>
                  <a:srgbClr val="0070C0"/>
                </a:solidFill>
              </a:rPr>
              <a:t>level.</a:t>
            </a:r>
            <a:endParaRPr lang="en-US" sz="2000" b="1" dirty="0">
              <a:solidFill>
                <a:srgbClr val="0070C0"/>
              </a:solidFill>
            </a:endParaRPr>
          </a:p>
          <a:p>
            <a:pPr marL="358775" indent="-358775" algn="just">
              <a:spcAft>
                <a:spcPts val="600"/>
              </a:spcAft>
              <a:buFont typeface="Arial" charset="0"/>
              <a:buChar char="•"/>
            </a:pPr>
            <a:r>
              <a:rPr lang="en-US" sz="2000" b="1" dirty="0">
                <a:solidFill>
                  <a:srgbClr val="FF0000"/>
                </a:solidFill>
              </a:rPr>
              <a:t>Fuel strainer </a:t>
            </a:r>
            <a:r>
              <a:rPr lang="en-US" sz="2000" dirty="0"/>
              <a:t>is used to </a:t>
            </a:r>
            <a:r>
              <a:rPr lang="en-US" sz="2000" b="1" dirty="0">
                <a:solidFill>
                  <a:srgbClr val="0070C0"/>
                </a:solidFill>
              </a:rPr>
              <a:t>trap debris </a:t>
            </a:r>
            <a:r>
              <a:rPr lang="en-US" sz="2000" dirty="0"/>
              <a:t>from </a:t>
            </a:r>
            <a:r>
              <a:rPr lang="en-US" sz="2000" b="1" dirty="0">
                <a:solidFill>
                  <a:srgbClr val="0070C0"/>
                </a:solidFill>
              </a:rPr>
              <a:t>the fuel </a:t>
            </a:r>
            <a:r>
              <a:rPr lang="en-US" sz="2000" dirty="0"/>
              <a:t>and </a:t>
            </a:r>
            <a:r>
              <a:rPr lang="en-US" sz="2000" b="1" dirty="0">
                <a:solidFill>
                  <a:srgbClr val="0070C0"/>
                </a:solidFill>
              </a:rPr>
              <a:t>prevent choking of the fuel nozzle. It is removed periodically for cleaning.</a:t>
            </a:r>
          </a:p>
          <a:p>
            <a:pPr marL="358775" indent="-358775" algn="just">
              <a:spcAft>
                <a:spcPts val="600"/>
              </a:spcAft>
              <a:buFont typeface="Arial" charset="0"/>
              <a:buChar char="•"/>
            </a:pPr>
            <a:r>
              <a:rPr lang="en-US" sz="2000" dirty="0"/>
              <a:t>During suction stroke air is drawn </a:t>
            </a:r>
            <a:r>
              <a:rPr lang="en-US" sz="2000" b="1" dirty="0">
                <a:solidFill>
                  <a:srgbClr val="0070C0"/>
                </a:solidFill>
              </a:rPr>
              <a:t>through the </a:t>
            </a:r>
            <a:r>
              <a:rPr lang="en-US" sz="2000" b="1" dirty="0" err="1">
                <a:solidFill>
                  <a:srgbClr val="0070C0"/>
                </a:solidFill>
              </a:rPr>
              <a:t>venturi</a:t>
            </a:r>
            <a:r>
              <a:rPr lang="en-US" sz="2000" dirty="0"/>
              <a:t>. </a:t>
            </a:r>
          </a:p>
          <a:p>
            <a:pPr marL="358775" indent="-358775" algn="just">
              <a:spcAft>
                <a:spcPts val="600"/>
              </a:spcAft>
              <a:buFont typeface="Arial" charset="0"/>
              <a:buChar char="•"/>
            </a:pPr>
            <a:r>
              <a:rPr lang="en-US" sz="2000" b="1" dirty="0" err="1">
                <a:solidFill>
                  <a:srgbClr val="0070C0"/>
                </a:solidFill>
              </a:rPr>
              <a:t>Venturi</a:t>
            </a:r>
            <a:r>
              <a:rPr lang="en-US" sz="2000" b="1" dirty="0">
                <a:solidFill>
                  <a:srgbClr val="0070C0"/>
                </a:solidFill>
              </a:rPr>
              <a:t> accelerates the air causing a pressure drop</a:t>
            </a:r>
            <a:r>
              <a:rPr lang="en-US" sz="20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13"/>
          <p:cNvSpPr txBox="1">
            <a:spLocks noChangeArrowheads="1"/>
          </p:cNvSpPr>
          <p:nvPr/>
        </p:nvSpPr>
        <p:spPr bwMode="auto">
          <a:xfrm>
            <a:off x="8523288" y="6400800"/>
            <a:ext cx="433387" cy="307975"/>
          </a:xfrm>
          <a:prstGeom prst="rect">
            <a:avLst/>
          </a:prstGeom>
          <a:noFill/>
          <a:ln w="9525">
            <a:noFill/>
            <a:miter lim="800000"/>
            <a:headEnd/>
            <a:tailEnd/>
          </a:ln>
        </p:spPr>
        <p:txBody>
          <a:bodyPr wrap="none">
            <a:spAutoFit/>
          </a:bodyPr>
          <a:lstStyle/>
          <a:p>
            <a:pPr algn="r"/>
            <a:r>
              <a:rPr lang="en-IN" sz="1400">
                <a:latin typeface="Brush Script MT" pitchFamily="66" charset="0"/>
              </a:rPr>
              <a:t>     </a:t>
            </a:r>
          </a:p>
        </p:txBody>
      </p:sp>
      <p:sp>
        <p:nvSpPr>
          <p:cNvPr id="17413" name="Rectangle 9"/>
          <p:cNvSpPr>
            <a:spLocks noChangeArrowheads="1"/>
          </p:cNvSpPr>
          <p:nvPr/>
        </p:nvSpPr>
        <p:spPr bwMode="auto">
          <a:xfrm>
            <a:off x="0" y="0"/>
            <a:ext cx="8001000" cy="461963"/>
          </a:xfrm>
          <a:prstGeom prst="rect">
            <a:avLst/>
          </a:prstGeom>
          <a:noFill/>
          <a:ln w="9525">
            <a:noFill/>
            <a:miter lim="800000"/>
            <a:headEnd/>
            <a:tailEnd/>
          </a:ln>
        </p:spPr>
        <p:txBody>
          <a:bodyPr>
            <a:spAutoFit/>
          </a:bodyPr>
          <a:lstStyle/>
          <a:p>
            <a:pPr marL="358775" indent="-358775" algn="just">
              <a:buFont typeface="Arial" charset="0"/>
              <a:buChar char="•"/>
            </a:pPr>
            <a:r>
              <a:rPr lang="en-IN" sz="2400" dirty="0">
                <a:latin typeface="Tw Cen MT" pitchFamily="34" charset="0"/>
              </a:rPr>
              <a:t>Principle of Operation of Simple Carburettor</a:t>
            </a:r>
          </a:p>
        </p:txBody>
      </p:sp>
      <p:sp>
        <p:nvSpPr>
          <p:cNvPr id="17414" name="Rectangle 10"/>
          <p:cNvSpPr>
            <a:spLocks noChangeArrowheads="1"/>
          </p:cNvSpPr>
          <p:nvPr/>
        </p:nvSpPr>
        <p:spPr bwMode="auto">
          <a:xfrm>
            <a:off x="0" y="762000"/>
            <a:ext cx="8839200" cy="5709255"/>
          </a:xfrm>
          <a:prstGeom prst="rect">
            <a:avLst/>
          </a:prstGeom>
          <a:noFill/>
          <a:ln w="9525">
            <a:noFill/>
            <a:miter lim="800000"/>
            <a:headEnd/>
            <a:tailEnd/>
          </a:ln>
        </p:spPr>
        <p:txBody>
          <a:bodyPr wrap="square">
            <a:spAutoFit/>
          </a:bodyPr>
          <a:lstStyle/>
          <a:p>
            <a:pPr marL="358775" indent="-358775" algn="just">
              <a:spcAft>
                <a:spcPts val="600"/>
              </a:spcAft>
              <a:buFont typeface="Arial" charset="0"/>
              <a:buChar char="•"/>
            </a:pPr>
            <a:r>
              <a:rPr lang="en-US" sz="2000" b="1" dirty="0">
                <a:solidFill>
                  <a:srgbClr val="0070C0"/>
                </a:solidFill>
              </a:rPr>
              <a:t>This pressure drop provides vacuum necessary to meter the air-fuel mixture to the engine manifold.</a:t>
            </a:r>
          </a:p>
          <a:p>
            <a:pPr marL="358775" indent="-358775" algn="just">
              <a:spcAft>
                <a:spcPts val="600"/>
              </a:spcAft>
              <a:buFont typeface="Arial" charset="0"/>
              <a:buChar char="•"/>
            </a:pPr>
            <a:r>
              <a:rPr lang="en-US" sz="2000" b="1" dirty="0">
                <a:solidFill>
                  <a:srgbClr val="0070C0"/>
                </a:solidFill>
              </a:rPr>
              <a:t>Fuel is fed to the fuel discharge jet, </a:t>
            </a:r>
            <a:r>
              <a:rPr lang="en-US" sz="2000" dirty="0"/>
              <a:t>the </a:t>
            </a:r>
            <a:r>
              <a:rPr lang="en-US" sz="2000" b="1" dirty="0">
                <a:solidFill>
                  <a:srgbClr val="0070C0"/>
                </a:solidFill>
              </a:rPr>
              <a:t>tip of which is located at the throat of the </a:t>
            </a:r>
            <a:r>
              <a:rPr lang="en-US" sz="2000" b="1" dirty="0" err="1" smtClean="0">
                <a:solidFill>
                  <a:srgbClr val="0070C0"/>
                </a:solidFill>
              </a:rPr>
              <a:t>venturi</a:t>
            </a:r>
            <a:r>
              <a:rPr lang="en-US" sz="2000" b="1" dirty="0">
                <a:solidFill>
                  <a:srgbClr val="0070C0"/>
                </a:solidFill>
              </a:rPr>
              <a:t>.</a:t>
            </a:r>
          </a:p>
          <a:p>
            <a:pPr marL="358775" indent="-358775" algn="just">
              <a:spcAft>
                <a:spcPts val="600"/>
              </a:spcAft>
              <a:buFont typeface="Arial" charset="0"/>
              <a:buChar char="•"/>
            </a:pPr>
            <a:r>
              <a:rPr lang="en-US" sz="2000" b="1" dirty="0">
                <a:solidFill>
                  <a:srgbClr val="0070C0"/>
                </a:solidFill>
              </a:rPr>
              <a:t>Pressure drop is proportional </a:t>
            </a:r>
            <a:r>
              <a:rPr lang="en-US" sz="2000" dirty="0"/>
              <a:t>to </a:t>
            </a:r>
            <a:r>
              <a:rPr lang="en-US" sz="2000" b="1" dirty="0">
                <a:solidFill>
                  <a:srgbClr val="0070C0"/>
                </a:solidFill>
              </a:rPr>
              <a:t>the throttle opening </a:t>
            </a:r>
            <a:r>
              <a:rPr lang="en-US" sz="2000" dirty="0"/>
              <a:t>or </a:t>
            </a:r>
            <a:r>
              <a:rPr lang="en-US" sz="2000" b="1" dirty="0">
                <a:solidFill>
                  <a:srgbClr val="0070C0"/>
                </a:solidFill>
              </a:rPr>
              <a:t>load on the engine. </a:t>
            </a:r>
          </a:p>
          <a:p>
            <a:pPr marL="358775" indent="-358775" algn="just">
              <a:spcAft>
                <a:spcPts val="600"/>
              </a:spcAft>
              <a:buFont typeface="Arial" charset="0"/>
              <a:buChar char="•"/>
            </a:pPr>
            <a:r>
              <a:rPr lang="en-US" sz="2000" b="1" dirty="0">
                <a:solidFill>
                  <a:srgbClr val="FF0000"/>
                </a:solidFill>
              </a:rPr>
              <a:t>Throttle valve </a:t>
            </a:r>
            <a:r>
              <a:rPr lang="en-US" sz="2000" b="1" dirty="0">
                <a:solidFill>
                  <a:srgbClr val="0070C0"/>
                </a:solidFill>
              </a:rPr>
              <a:t>achieves governing of SI engine by varying the A/F ratio</a:t>
            </a:r>
            <a:r>
              <a:rPr lang="en-US" sz="2000" dirty="0"/>
              <a:t>. It is a </a:t>
            </a:r>
            <a:r>
              <a:rPr lang="en-US" sz="2000" b="1" dirty="0">
                <a:solidFill>
                  <a:srgbClr val="0070C0"/>
                </a:solidFill>
              </a:rPr>
              <a:t>butterfly valve located after the </a:t>
            </a:r>
            <a:r>
              <a:rPr lang="en-US" sz="2000" b="1" dirty="0" err="1">
                <a:solidFill>
                  <a:srgbClr val="0070C0"/>
                </a:solidFill>
              </a:rPr>
              <a:t>venturi</a:t>
            </a:r>
            <a:r>
              <a:rPr lang="en-US" sz="2000" b="1" dirty="0">
                <a:solidFill>
                  <a:srgbClr val="0070C0"/>
                </a:solidFill>
              </a:rPr>
              <a:t> tube</a:t>
            </a:r>
            <a:r>
              <a:rPr lang="en-US" sz="2000" dirty="0"/>
              <a:t>. When the </a:t>
            </a:r>
            <a:r>
              <a:rPr lang="en-US" sz="2000" b="1" dirty="0">
                <a:solidFill>
                  <a:srgbClr val="0070C0"/>
                </a:solidFill>
              </a:rPr>
              <a:t>load is less, </a:t>
            </a:r>
            <a:r>
              <a:rPr lang="en-US" sz="2000" dirty="0"/>
              <a:t>the </a:t>
            </a:r>
            <a:r>
              <a:rPr lang="en-US" sz="2000" b="1" dirty="0">
                <a:solidFill>
                  <a:srgbClr val="0070C0"/>
                </a:solidFill>
              </a:rPr>
              <a:t>throttle is in near closed position </a:t>
            </a:r>
            <a:r>
              <a:rPr lang="en-US" sz="2000" dirty="0"/>
              <a:t>and </a:t>
            </a:r>
            <a:r>
              <a:rPr lang="en-US" sz="2000" b="1" dirty="0">
                <a:solidFill>
                  <a:srgbClr val="0070C0"/>
                </a:solidFill>
              </a:rPr>
              <a:t>if the load is high throttle is fully opened</a:t>
            </a:r>
            <a:r>
              <a:rPr lang="en-US" sz="2000" dirty="0"/>
              <a:t>.</a:t>
            </a:r>
            <a:endParaRPr lang="en-IN" sz="2000" dirty="0"/>
          </a:p>
          <a:p>
            <a:pPr marL="358775" indent="-358775" algn="just">
              <a:spcAft>
                <a:spcPts val="600"/>
              </a:spcAft>
              <a:buFont typeface="Arial" charset="0"/>
              <a:buChar char="•"/>
            </a:pPr>
            <a:r>
              <a:rPr lang="en-US" sz="2000" dirty="0"/>
              <a:t>The </a:t>
            </a:r>
            <a:r>
              <a:rPr lang="en-US" sz="2000" b="1" dirty="0">
                <a:solidFill>
                  <a:srgbClr val="FF0000"/>
                </a:solidFill>
              </a:rPr>
              <a:t>choke valve is located </a:t>
            </a:r>
            <a:r>
              <a:rPr lang="en-US" sz="2000" b="1" dirty="0">
                <a:solidFill>
                  <a:srgbClr val="0070C0"/>
                </a:solidFill>
              </a:rPr>
              <a:t>between the entrance and </a:t>
            </a:r>
            <a:r>
              <a:rPr lang="en-US" sz="2000" b="1" dirty="0" err="1">
                <a:solidFill>
                  <a:srgbClr val="0070C0"/>
                </a:solidFill>
              </a:rPr>
              <a:t>venturi</a:t>
            </a:r>
            <a:r>
              <a:rPr lang="en-US" sz="2000" b="1" dirty="0">
                <a:solidFill>
                  <a:srgbClr val="0070C0"/>
                </a:solidFill>
              </a:rPr>
              <a:t> throat. </a:t>
            </a:r>
            <a:r>
              <a:rPr lang="en-US" sz="2000" dirty="0"/>
              <a:t>It is also of </a:t>
            </a:r>
            <a:r>
              <a:rPr lang="en-US" sz="2000" b="1" dirty="0">
                <a:solidFill>
                  <a:srgbClr val="FF0000"/>
                </a:solidFill>
              </a:rPr>
              <a:t>butterfly type</a:t>
            </a:r>
            <a:r>
              <a:rPr lang="en-US" sz="2000" dirty="0"/>
              <a:t>. </a:t>
            </a:r>
            <a:r>
              <a:rPr lang="en-US" sz="2000" b="1" dirty="0">
                <a:solidFill>
                  <a:srgbClr val="0070C0"/>
                </a:solidFill>
              </a:rPr>
              <a:t>When choke is partly closed</a:t>
            </a:r>
            <a:r>
              <a:rPr lang="en-US" sz="2000" dirty="0"/>
              <a:t>, a </a:t>
            </a:r>
            <a:r>
              <a:rPr lang="en-US" sz="2000" b="1" dirty="0">
                <a:solidFill>
                  <a:srgbClr val="0070C0"/>
                </a:solidFill>
              </a:rPr>
              <a:t>large pressure drop occurs</a:t>
            </a:r>
            <a:r>
              <a:rPr lang="en-US" sz="2000" dirty="0"/>
              <a:t> at the </a:t>
            </a:r>
            <a:r>
              <a:rPr lang="en-US" sz="2000" b="1" dirty="0" err="1">
                <a:solidFill>
                  <a:srgbClr val="0070C0"/>
                </a:solidFill>
              </a:rPr>
              <a:t>venturi</a:t>
            </a:r>
            <a:r>
              <a:rPr lang="en-US" sz="2000" b="1" dirty="0">
                <a:solidFill>
                  <a:srgbClr val="0070C0"/>
                </a:solidFill>
              </a:rPr>
              <a:t> throat</a:t>
            </a:r>
            <a:r>
              <a:rPr lang="en-US" sz="2000" dirty="0"/>
              <a:t>, which </a:t>
            </a:r>
            <a:r>
              <a:rPr lang="en-US" sz="2000" b="1" dirty="0">
                <a:solidFill>
                  <a:srgbClr val="0070C0"/>
                </a:solidFill>
              </a:rPr>
              <a:t>provides a rich mixture by induction of large amount of fuel as required during idling or high load conditions. </a:t>
            </a:r>
            <a:r>
              <a:rPr lang="en-US" sz="2000" dirty="0"/>
              <a:t>Choke valves are </a:t>
            </a:r>
            <a:r>
              <a:rPr lang="en-US" sz="2000" b="1" dirty="0">
                <a:solidFill>
                  <a:srgbClr val="0070C0"/>
                </a:solidFill>
              </a:rPr>
              <a:t>spring loaded to prevent excessive choking </a:t>
            </a:r>
            <a:r>
              <a:rPr lang="en-US" sz="2000" dirty="0"/>
              <a:t>and are </a:t>
            </a:r>
            <a:r>
              <a:rPr lang="en-US" sz="2000" b="1" dirty="0">
                <a:solidFill>
                  <a:srgbClr val="0070C0"/>
                </a:solidFill>
              </a:rPr>
              <a:t>sometimes automatically controlled by thermostat.</a:t>
            </a:r>
          </a:p>
          <a:p>
            <a:pPr marL="358775" indent="-358775" algn="just">
              <a:spcAft>
                <a:spcPts val="600"/>
              </a:spcAft>
              <a:buFont typeface="Arial" charset="0"/>
              <a:buChar char="•"/>
            </a:pPr>
            <a:r>
              <a:rPr lang="en-US" sz="2000" dirty="0"/>
              <a:t>For </a:t>
            </a:r>
            <a:r>
              <a:rPr lang="en-US" sz="2000" b="1" dirty="0">
                <a:solidFill>
                  <a:srgbClr val="0070C0"/>
                </a:solidFill>
              </a:rPr>
              <a:t>providing rich mixture during idling</a:t>
            </a:r>
            <a:r>
              <a:rPr lang="en-US" sz="2000" dirty="0"/>
              <a:t>, an </a:t>
            </a:r>
            <a:r>
              <a:rPr lang="en-US" sz="2000" b="1" dirty="0">
                <a:solidFill>
                  <a:srgbClr val="0070C0"/>
                </a:solidFill>
              </a:rPr>
              <a:t>idling adjustment is provided</a:t>
            </a:r>
            <a:r>
              <a:rPr lang="en-US" sz="2000" dirty="0"/>
              <a:t>. </a:t>
            </a:r>
            <a:r>
              <a:rPr lang="en-US" sz="2000" b="1" dirty="0">
                <a:solidFill>
                  <a:srgbClr val="0070C0"/>
                </a:solidFill>
              </a:rPr>
              <a:t>It has an idling passage and idling port.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3509</Words>
  <Application>Microsoft Office PowerPoint</Application>
  <PresentationFormat>On-screen Show (4:3)</PresentationFormat>
  <Paragraphs>278</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50</cp:revision>
  <dcterms:created xsi:type="dcterms:W3CDTF">2018-07-25T13:16:06Z</dcterms:created>
  <dcterms:modified xsi:type="dcterms:W3CDTF">2019-02-06T14:26:18Z</dcterms:modified>
</cp:coreProperties>
</file>