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88" r:id="rId4"/>
    <p:sldId id="289" r:id="rId5"/>
    <p:sldId id="290" r:id="rId6"/>
    <p:sldId id="281" r:id="rId7"/>
    <p:sldId id="291" r:id="rId8"/>
    <p:sldId id="292" r:id="rId9"/>
    <p:sldId id="293" r:id="rId10"/>
    <p:sldId id="294" r:id="rId11"/>
    <p:sldId id="295" r:id="rId12"/>
    <p:sldId id="296" r:id="rId13"/>
    <p:sldId id="299" r:id="rId14"/>
    <p:sldId id="298" r:id="rId15"/>
    <p:sldId id="297" r:id="rId16"/>
    <p:sldId id="282" r:id="rId17"/>
    <p:sldId id="283" r:id="rId18"/>
    <p:sldId id="284" r:id="rId19"/>
    <p:sldId id="285" r:id="rId20"/>
    <p:sldId id="287" r:id="rId21"/>
    <p:sldId id="268" r:id="rId22"/>
    <p:sldId id="286" r:id="rId23"/>
    <p:sldId id="266" r:id="rId24"/>
    <p:sldId id="264" r:id="rId25"/>
    <p:sldId id="271" r:id="rId26"/>
    <p:sldId id="274" r:id="rId27"/>
    <p:sldId id="275" r:id="rId28"/>
    <p:sldId id="273" r:id="rId29"/>
    <p:sldId id="267" r:id="rId30"/>
    <p:sldId id="272" r:id="rId31"/>
    <p:sldId id="276" r:id="rId32"/>
    <p:sldId id="270" r:id="rId33"/>
    <p:sldId id="269" r:id="rId34"/>
    <p:sldId id="277" r:id="rId35"/>
    <p:sldId id="279" r:id="rId36"/>
    <p:sldId id="280" r:id="rId37"/>
    <p:sldId id="278" r:id="rId38"/>
    <p:sldId id="257" r:id="rId39"/>
    <p:sldId id="258" r:id="rId40"/>
    <p:sldId id="259" r:id="rId41"/>
    <p:sldId id="260" r:id="rId42"/>
    <p:sldId id="261" r:id="rId43"/>
    <p:sldId id="262" r:id="rId44"/>
    <p:sldId id="26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64" autoAdjust="0"/>
  </p:normalViewPr>
  <p:slideViewPr>
    <p:cSldViewPr snapToGrid="0">
      <p:cViewPr varScale="1">
        <p:scale>
          <a:sx n="73" d="100"/>
          <a:sy n="73" d="100"/>
        </p:scale>
        <p:origin x="5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CCCF9E-2C2E-410D-BD2A-94B236D267A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B31D8-0069-491D-B1AE-21694780B933}" type="slidenum">
              <a:rPr lang="en-US" smtClean="0"/>
              <a:t>‹#›</a:t>
            </a:fld>
            <a:endParaRPr lang="en-US"/>
          </a:p>
        </p:txBody>
      </p:sp>
    </p:spTree>
    <p:extLst>
      <p:ext uri="{BB962C8B-B14F-4D97-AF65-F5344CB8AC3E}">
        <p14:creationId xmlns:p14="http://schemas.microsoft.com/office/powerpoint/2010/main" val="2691224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CCF9E-2C2E-410D-BD2A-94B236D267A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B31D8-0069-491D-B1AE-21694780B933}" type="slidenum">
              <a:rPr lang="en-US" smtClean="0"/>
              <a:t>‹#›</a:t>
            </a:fld>
            <a:endParaRPr lang="en-US"/>
          </a:p>
        </p:txBody>
      </p:sp>
    </p:spTree>
    <p:extLst>
      <p:ext uri="{BB962C8B-B14F-4D97-AF65-F5344CB8AC3E}">
        <p14:creationId xmlns:p14="http://schemas.microsoft.com/office/powerpoint/2010/main" val="1721257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CCF9E-2C2E-410D-BD2A-94B236D267A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B31D8-0069-491D-B1AE-21694780B933}" type="slidenum">
              <a:rPr lang="en-US" smtClean="0"/>
              <a:t>‹#›</a:t>
            </a:fld>
            <a:endParaRPr lang="en-US"/>
          </a:p>
        </p:txBody>
      </p:sp>
    </p:spTree>
    <p:extLst>
      <p:ext uri="{BB962C8B-B14F-4D97-AF65-F5344CB8AC3E}">
        <p14:creationId xmlns:p14="http://schemas.microsoft.com/office/powerpoint/2010/main" val="3201402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CCF9E-2C2E-410D-BD2A-94B236D267A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B31D8-0069-491D-B1AE-21694780B933}" type="slidenum">
              <a:rPr lang="en-US" smtClean="0"/>
              <a:t>‹#›</a:t>
            </a:fld>
            <a:endParaRPr lang="en-US"/>
          </a:p>
        </p:txBody>
      </p:sp>
    </p:spTree>
    <p:extLst>
      <p:ext uri="{BB962C8B-B14F-4D97-AF65-F5344CB8AC3E}">
        <p14:creationId xmlns:p14="http://schemas.microsoft.com/office/powerpoint/2010/main" val="4159676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CCCF9E-2C2E-410D-BD2A-94B236D267A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B31D8-0069-491D-B1AE-21694780B933}" type="slidenum">
              <a:rPr lang="en-US" smtClean="0"/>
              <a:t>‹#›</a:t>
            </a:fld>
            <a:endParaRPr lang="en-US"/>
          </a:p>
        </p:txBody>
      </p:sp>
    </p:spTree>
    <p:extLst>
      <p:ext uri="{BB962C8B-B14F-4D97-AF65-F5344CB8AC3E}">
        <p14:creationId xmlns:p14="http://schemas.microsoft.com/office/powerpoint/2010/main" val="1731066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CCCF9E-2C2E-410D-BD2A-94B236D267AE}"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B31D8-0069-491D-B1AE-21694780B933}" type="slidenum">
              <a:rPr lang="en-US" smtClean="0"/>
              <a:t>‹#›</a:t>
            </a:fld>
            <a:endParaRPr lang="en-US"/>
          </a:p>
        </p:txBody>
      </p:sp>
    </p:spTree>
    <p:extLst>
      <p:ext uri="{BB962C8B-B14F-4D97-AF65-F5344CB8AC3E}">
        <p14:creationId xmlns:p14="http://schemas.microsoft.com/office/powerpoint/2010/main" val="1963497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CCCF9E-2C2E-410D-BD2A-94B236D267AE}" type="datetimeFigureOut">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2B31D8-0069-491D-B1AE-21694780B933}" type="slidenum">
              <a:rPr lang="en-US" smtClean="0"/>
              <a:t>‹#›</a:t>
            </a:fld>
            <a:endParaRPr lang="en-US"/>
          </a:p>
        </p:txBody>
      </p:sp>
    </p:spTree>
    <p:extLst>
      <p:ext uri="{BB962C8B-B14F-4D97-AF65-F5344CB8AC3E}">
        <p14:creationId xmlns:p14="http://schemas.microsoft.com/office/powerpoint/2010/main" val="279241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CCCF9E-2C2E-410D-BD2A-94B236D267AE}" type="datetimeFigureOut">
              <a:rPr lang="en-US" smtClean="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2B31D8-0069-491D-B1AE-21694780B933}" type="slidenum">
              <a:rPr lang="en-US" smtClean="0"/>
              <a:t>‹#›</a:t>
            </a:fld>
            <a:endParaRPr lang="en-US"/>
          </a:p>
        </p:txBody>
      </p:sp>
    </p:spTree>
    <p:extLst>
      <p:ext uri="{BB962C8B-B14F-4D97-AF65-F5344CB8AC3E}">
        <p14:creationId xmlns:p14="http://schemas.microsoft.com/office/powerpoint/2010/main" val="157245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CCF9E-2C2E-410D-BD2A-94B236D267AE}" type="datetimeFigureOut">
              <a:rPr lang="en-US" smtClean="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2B31D8-0069-491D-B1AE-21694780B933}" type="slidenum">
              <a:rPr lang="en-US" smtClean="0"/>
              <a:t>‹#›</a:t>
            </a:fld>
            <a:endParaRPr lang="en-US"/>
          </a:p>
        </p:txBody>
      </p:sp>
    </p:spTree>
    <p:extLst>
      <p:ext uri="{BB962C8B-B14F-4D97-AF65-F5344CB8AC3E}">
        <p14:creationId xmlns:p14="http://schemas.microsoft.com/office/powerpoint/2010/main" val="40799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CCCF9E-2C2E-410D-BD2A-94B236D267AE}"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B31D8-0069-491D-B1AE-21694780B933}" type="slidenum">
              <a:rPr lang="en-US" smtClean="0"/>
              <a:t>‹#›</a:t>
            </a:fld>
            <a:endParaRPr lang="en-US"/>
          </a:p>
        </p:txBody>
      </p:sp>
    </p:spTree>
    <p:extLst>
      <p:ext uri="{BB962C8B-B14F-4D97-AF65-F5344CB8AC3E}">
        <p14:creationId xmlns:p14="http://schemas.microsoft.com/office/powerpoint/2010/main" val="169588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CCCF9E-2C2E-410D-BD2A-94B236D267AE}"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B31D8-0069-491D-B1AE-21694780B933}" type="slidenum">
              <a:rPr lang="en-US" smtClean="0"/>
              <a:t>‹#›</a:t>
            </a:fld>
            <a:endParaRPr lang="en-US"/>
          </a:p>
        </p:txBody>
      </p:sp>
    </p:spTree>
    <p:extLst>
      <p:ext uri="{BB962C8B-B14F-4D97-AF65-F5344CB8AC3E}">
        <p14:creationId xmlns:p14="http://schemas.microsoft.com/office/powerpoint/2010/main" val="2912162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CCF9E-2C2E-410D-BD2A-94B236D267AE}" type="datetimeFigureOut">
              <a:rPr lang="en-US" smtClean="0"/>
              <a:t>11/3/2022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B31D8-0069-491D-B1AE-21694780B933}" type="slidenum">
              <a:rPr lang="en-US" smtClean="0"/>
              <a:t>‹#›</a:t>
            </a:fld>
            <a:endParaRPr lang="en-US"/>
          </a:p>
        </p:txBody>
      </p:sp>
    </p:spTree>
    <p:extLst>
      <p:ext uri="{BB962C8B-B14F-4D97-AF65-F5344CB8AC3E}">
        <p14:creationId xmlns:p14="http://schemas.microsoft.com/office/powerpoint/2010/main" val="120432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Energy management information systems</a:t>
            </a:r>
            <a:br>
              <a:rPr lang="en-US" b="1" dirty="0"/>
            </a:br>
            <a:endParaRPr lang="en-US" dirty="0"/>
          </a:p>
        </p:txBody>
      </p:sp>
      <p:sp>
        <p:nvSpPr>
          <p:cNvPr id="3" name="Content Placeholder 2"/>
          <p:cNvSpPr>
            <a:spLocks noGrp="1"/>
          </p:cNvSpPr>
          <p:nvPr>
            <p:ph idx="1"/>
          </p:nvPr>
        </p:nvSpPr>
        <p:spPr>
          <a:xfrm>
            <a:off x="6217919" y="5002678"/>
            <a:ext cx="5630091" cy="1110738"/>
          </a:xfrm>
        </p:spPr>
        <p:txBody>
          <a:bodyPr>
            <a:normAutofit fontScale="25000" lnSpcReduction="20000"/>
          </a:bodyPr>
          <a:lstStyle/>
          <a:p>
            <a:pPr marL="0" indent="0">
              <a:buNone/>
            </a:pPr>
            <a:r>
              <a:rPr lang="en-US" sz="11200" b="1" dirty="0" err="1" smtClean="0">
                <a:solidFill>
                  <a:srgbClr val="FF0000"/>
                </a:solidFill>
                <a:latin typeface="Segoe Script" panose="020B0504020000000003" pitchFamily="34" charset="0"/>
              </a:rPr>
              <a:t>Mr.Jarapala</a:t>
            </a:r>
            <a:r>
              <a:rPr lang="en-US" sz="11200" b="1" dirty="0" smtClean="0">
                <a:solidFill>
                  <a:srgbClr val="FF0000"/>
                </a:solidFill>
                <a:latin typeface="Segoe Script" panose="020B0504020000000003" pitchFamily="34" charset="0"/>
              </a:rPr>
              <a:t> Ramesh </a:t>
            </a:r>
            <a:r>
              <a:rPr lang="en-US" sz="11200" b="1" dirty="0" err="1" smtClean="0">
                <a:solidFill>
                  <a:srgbClr val="FF0000"/>
                </a:solidFill>
                <a:latin typeface="Segoe Script" panose="020B0504020000000003" pitchFamily="34" charset="0"/>
              </a:rPr>
              <a:t>babu</a:t>
            </a:r>
            <a:endParaRPr lang="en-US" sz="11200" b="1" dirty="0" smtClean="0">
              <a:solidFill>
                <a:srgbClr val="FF0000"/>
              </a:solidFill>
              <a:latin typeface="Segoe Script" panose="020B0504020000000003" pitchFamily="34" charset="0"/>
            </a:endParaRPr>
          </a:p>
          <a:p>
            <a:pPr marL="0" indent="0">
              <a:buNone/>
            </a:pPr>
            <a:r>
              <a:rPr lang="en-US" sz="11200" b="1" dirty="0" smtClean="0">
                <a:solidFill>
                  <a:srgbClr val="FF0000"/>
                </a:solidFill>
                <a:latin typeface="Segoe Script" panose="020B0504020000000003" pitchFamily="34" charset="0"/>
              </a:rPr>
              <a:t>Assistant Professor</a:t>
            </a:r>
          </a:p>
          <a:p>
            <a:pPr marL="0" indent="0">
              <a:buNone/>
            </a:pPr>
            <a:r>
              <a:rPr lang="en-US" sz="11200" b="1" dirty="0" smtClean="0">
                <a:solidFill>
                  <a:srgbClr val="FF0000"/>
                </a:solidFill>
                <a:latin typeface="Segoe Script" panose="020B0504020000000003" pitchFamily="34" charset="0"/>
              </a:rPr>
              <a:t>EEE dept.</a:t>
            </a:r>
          </a:p>
          <a:p>
            <a:pPr marL="0" indent="0">
              <a:buNone/>
            </a:pPr>
            <a:r>
              <a:rPr lang="en-US" sz="11200" b="1" dirty="0" smtClean="0">
                <a:solidFill>
                  <a:srgbClr val="FF0000"/>
                </a:solidFill>
                <a:latin typeface="Segoe Script" panose="020B0504020000000003" pitchFamily="34" charset="0"/>
              </a:rPr>
              <a:t>MCET</a:t>
            </a:r>
          </a:p>
          <a:p>
            <a:endParaRPr lang="en-US" dirty="0"/>
          </a:p>
        </p:txBody>
      </p:sp>
    </p:spTree>
    <p:extLst>
      <p:ext uri="{BB962C8B-B14F-4D97-AF65-F5344CB8AC3E}">
        <p14:creationId xmlns:p14="http://schemas.microsoft.com/office/powerpoint/2010/main" val="2373992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Why is EMS Needed? - Slid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10227038" cy="5752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583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Features of Energy Management System - Slid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5894"/>
            <a:ext cx="10515600" cy="591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006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Energy Management System - Slid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875" y="358321"/>
            <a:ext cx="10344250" cy="5818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367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075" y="898163"/>
            <a:ext cx="10515600" cy="4351338"/>
          </a:xfrm>
        </p:spPr>
        <p:txBody>
          <a:bodyPr/>
          <a:lstStyle/>
          <a:p>
            <a:pPr fontAlgn="base"/>
            <a:r>
              <a:rPr lang="en-US" b="1" dirty="0">
                <a:solidFill>
                  <a:srgbClr val="00B050"/>
                </a:solidFill>
              </a:rPr>
              <a:t>How best to manage your energy consumption?</a:t>
            </a:r>
            <a:endParaRPr lang="en-US" dirty="0">
              <a:solidFill>
                <a:srgbClr val="00B050"/>
              </a:solidFill>
            </a:endParaRPr>
          </a:p>
          <a:p>
            <a:pPr fontAlgn="base"/>
            <a:r>
              <a:rPr lang="en-US" dirty="0"/>
              <a:t>Metering your energy consumption and collecting the data</a:t>
            </a:r>
          </a:p>
          <a:p>
            <a:pPr fontAlgn="base"/>
            <a:r>
              <a:rPr lang="en-US" dirty="0">
                <a:solidFill>
                  <a:srgbClr val="FF0000"/>
                </a:solidFill>
              </a:rPr>
              <a:t>Finding and quantifying opportunities to save energy</a:t>
            </a:r>
          </a:p>
          <a:p>
            <a:pPr fontAlgn="base"/>
            <a:r>
              <a:rPr lang="en-US" dirty="0">
                <a:solidFill>
                  <a:srgbClr val="7030A0"/>
                </a:solidFill>
              </a:rPr>
              <a:t>Targeting the opportunities to save energy</a:t>
            </a:r>
          </a:p>
          <a:p>
            <a:pPr fontAlgn="base"/>
            <a:r>
              <a:rPr lang="en-US" dirty="0">
                <a:solidFill>
                  <a:srgbClr val="00B0F0"/>
                </a:solidFill>
              </a:rPr>
              <a:t>Tracking your progress at saving energy</a:t>
            </a:r>
          </a:p>
          <a:p>
            <a:endParaRPr lang="en-US" dirty="0"/>
          </a:p>
        </p:txBody>
      </p:sp>
    </p:spTree>
    <p:extLst>
      <p:ext uri="{BB962C8B-B14F-4D97-AF65-F5344CB8AC3E}">
        <p14:creationId xmlns:p14="http://schemas.microsoft.com/office/powerpoint/2010/main" val="404203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fontAlgn="base"/>
            <a:r>
              <a:rPr lang="en-US" b="1" dirty="0"/>
              <a:t>Benefits</a:t>
            </a:r>
            <a:endParaRPr lang="en-US" dirty="0"/>
          </a:p>
          <a:p>
            <a:pPr fontAlgn="base"/>
            <a:r>
              <a:rPr lang="en-US" dirty="0">
                <a:solidFill>
                  <a:srgbClr val="00B050"/>
                </a:solidFill>
              </a:rPr>
              <a:t>Significant Savings.</a:t>
            </a:r>
          </a:p>
          <a:p>
            <a:pPr fontAlgn="base"/>
            <a:r>
              <a:rPr lang="en-US" dirty="0">
                <a:solidFill>
                  <a:srgbClr val="7030A0"/>
                </a:solidFill>
              </a:rPr>
              <a:t>Mitigate effects of future legislation.</a:t>
            </a:r>
          </a:p>
          <a:p>
            <a:pPr fontAlgn="base"/>
            <a:r>
              <a:rPr lang="en-US" dirty="0">
                <a:solidFill>
                  <a:srgbClr val="FF0000"/>
                </a:solidFill>
              </a:rPr>
              <a:t>Open opportunities for energy innovation</a:t>
            </a:r>
          </a:p>
          <a:p>
            <a:endParaRPr lang="en-US" dirty="0"/>
          </a:p>
        </p:txBody>
      </p:sp>
    </p:spTree>
    <p:extLst>
      <p:ext uri="{BB962C8B-B14F-4D97-AF65-F5344CB8AC3E}">
        <p14:creationId xmlns:p14="http://schemas.microsoft.com/office/powerpoint/2010/main" val="2476825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0451" y="741408"/>
            <a:ext cx="10515600" cy="5019312"/>
          </a:xfrm>
        </p:spPr>
        <p:txBody>
          <a:bodyPr>
            <a:normAutofit/>
          </a:bodyPr>
          <a:lstStyle/>
          <a:p>
            <a:pPr fontAlgn="base"/>
            <a:r>
              <a:rPr lang="en-US" b="1" dirty="0">
                <a:latin typeface="Times New Roman" panose="02020603050405020304" pitchFamily="18" charset="0"/>
                <a:cs typeface="Times New Roman" panose="02020603050405020304" pitchFamily="18" charset="0"/>
              </a:rPr>
              <a:t>Advantages of EMS</a:t>
            </a:r>
            <a:endParaRPr lang="en-US" dirty="0">
              <a:latin typeface="Times New Roman" panose="02020603050405020304" pitchFamily="18" charset="0"/>
              <a:cs typeface="Times New Roman" panose="02020603050405020304" pitchFamily="18" charset="0"/>
            </a:endParaRPr>
          </a:p>
          <a:p>
            <a:pPr fontAlgn="base"/>
            <a:r>
              <a:rPr lang="en-US" dirty="0">
                <a:solidFill>
                  <a:srgbClr val="00B050"/>
                </a:solidFill>
                <a:latin typeface="Times New Roman" panose="02020603050405020304" pitchFamily="18" charset="0"/>
                <a:cs typeface="Times New Roman" panose="02020603050405020304" pitchFamily="18" charset="0"/>
              </a:rPr>
              <a:t>Cost – effective solution.</a:t>
            </a:r>
          </a:p>
          <a:p>
            <a:pPr fontAlgn="base"/>
            <a:r>
              <a:rPr lang="en-US" dirty="0">
                <a:solidFill>
                  <a:srgbClr val="FF0000"/>
                </a:solidFill>
                <a:latin typeface="Times New Roman" panose="02020603050405020304" pitchFamily="18" charset="0"/>
                <a:cs typeface="Times New Roman" panose="02020603050405020304" pitchFamily="18" charset="0"/>
              </a:rPr>
              <a:t>No human errors in data collection.</a:t>
            </a:r>
          </a:p>
          <a:p>
            <a:pPr fontAlgn="base"/>
            <a:r>
              <a:rPr lang="en-US" dirty="0">
                <a:solidFill>
                  <a:srgbClr val="00B0F0"/>
                </a:solidFill>
                <a:latin typeface="Times New Roman" panose="02020603050405020304" pitchFamily="18" charset="0"/>
                <a:cs typeface="Times New Roman" panose="02020603050405020304" pitchFamily="18" charset="0"/>
              </a:rPr>
              <a:t>Easy to configure &amp; maintain.</a:t>
            </a:r>
          </a:p>
          <a:p>
            <a:pPr fontAlgn="base"/>
            <a:r>
              <a:rPr lang="en-US" dirty="0">
                <a:solidFill>
                  <a:srgbClr val="0070C0"/>
                </a:solidFill>
                <a:latin typeface="Times New Roman" panose="02020603050405020304" pitchFamily="18" charset="0"/>
                <a:cs typeface="Times New Roman" panose="02020603050405020304" pitchFamily="18" charset="0"/>
              </a:rPr>
              <a:t>Helps to identify inefficient electrical </a:t>
            </a:r>
            <a:r>
              <a:rPr lang="en-US" dirty="0" err="1">
                <a:solidFill>
                  <a:srgbClr val="0070C0"/>
                </a:solidFill>
                <a:latin typeface="Times New Roman" panose="02020603050405020304" pitchFamily="18" charset="0"/>
                <a:cs typeface="Times New Roman" panose="02020603050405020304" pitchFamily="18" charset="0"/>
              </a:rPr>
              <a:t>equipments</a:t>
            </a:r>
            <a:r>
              <a:rPr lang="en-US" dirty="0">
                <a:solidFill>
                  <a:srgbClr val="0070C0"/>
                </a:solidFill>
                <a:latin typeface="Times New Roman" panose="02020603050405020304" pitchFamily="18" charset="0"/>
                <a:cs typeface="Times New Roman" panose="02020603050405020304" pitchFamily="18" charset="0"/>
              </a:rPr>
              <a:t>.</a:t>
            </a:r>
          </a:p>
          <a:p>
            <a:pPr fontAlgn="base"/>
            <a:r>
              <a:rPr lang="en-US" dirty="0">
                <a:solidFill>
                  <a:srgbClr val="C00000"/>
                </a:solidFill>
                <a:latin typeface="Times New Roman" panose="02020603050405020304" pitchFamily="18" charset="0"/>
                <a:cs typeface="Times New Roman" panose="02020603050405020304" pitchFamily="18" charset="0"/>
              </a:rPr>
              <a:t>Maximum Power Demand Analysis.</a:t>
            </a:r>
          </a:p>
          <a:p>
            <a:pPr fontAlgn="base"/>
            <a:r>
              <a:rPr lang="en-US" dirty="0">
                <a:solidFill>
                  <a:srgbClr val="7030A0"/>
                </a:solidFill>
                <a:latin typeface="Times New Roman" panose="02020603050405020304" pitchFamily="18" charset="0"/>
                <a:cs typeface="Times New Roman" panose="02020603050405020304" pitchFamily="18" charset="0"/>
              </a:rPr>
              <a:t>Provision of regarding Real time electrical data &amp; energy reports over Internet / Intranet.</a:t>
            </a:r>
          </a:p>
          <a:p>
            <a:pPr fontAlgn="base"/>
            <a:r>
              <a:rPr lang="en-US" dirty="0">
                <a:solidFill>
                  <a:srgbClr val="00B050"/>
                </a:solidFill>
                <a:latin typeface="Times New Roman" panose="02020603050405020304" pitchFamily="18" charset="0"/>
                <a:cs typeface="Times New Roman" panose="02020603050405020304" pitchFamily="18" charset="0"/>
              </a:rPr>
              <a:t>Graphical display of energy consumption.</a:t>
            </a:r>
          </a:p>
          <a:p>
            <a:pPr fontAlgn="base"/>
            <a:r>
              <a:rPr lang="en-US" dirty="0">
                <a:solidFill>
                  <a:srgbClr val="FF0000"/>
                </a:solidFill>
                <a:latin typeface="Times New Roman" panose="02020603050405020304" pitchFamily="18" charset="0"/>
                <a:cs typeface="Times New Roman" panose="02020603050405020304" pitchFamily="18" charset="0"/>
              </a:rPr>
              <a:t>Alerts through SMS.</a:t>
            </a:r>
          </a:p>
          <a:p>
            <a:endParaRPr lang="en-US" dirty="0"/>
          </a:p>
        </p:txBody>
      </p:sp>
    </p:spTree>
    <p:extLst>
      <p:ext uri="{BB962C8B-B14F-4D97-AF65-F5344CB8AC3E}">
        <p14:creationId xmlns:p14="http://schemas.microsoft.com/office/powerpoint/2010/main" val="3949442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carbonTRACK - Smart Energy Management System"/>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0783" y="675209"/>
            <a:ext cx="7863295" cy="600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602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Control Your Energy</a:t>
            </a:r>
            <a:br>
              <a:rPr lang="en-US" dirty="0"/>
            </a:br>
            <a:endParaRPr lang="en-US" dirty="0"/>
          </a:p>
        </p:txBody>
      </p:sp>
      <p:pic>
        <p:nvPicPr>
          <p:cNvPr id="18434" name="Picture 2" descr="Control Your Energ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68739" y="1825625"/>
            <a:ext cx="96393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00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61302" y="880791"/>
            <a:ext cx="9059445" cy="5506947"/>
          </a:xfrm>
          <a:prstGeom prst="rect">
            <a:avLst/>
          </a:prstGeom>
        </p:spPr>
      </p:pic>
    </p:spTree>
    <p:extLst>
      <p:ext uri="{BB962C8B-B14F-4D97-AF65-F5344CB8AC3E}">
        <p14:creationId xmlns:p14="http://schemas.microsoft.com/office/powerpoint/2010/main" val="3068455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Smart Home</a:t>
            </a:r>
            <a:endParaRPr lang="en-US" dirty="0"/>
          </a:p>
        </p:txBody>
      </p:sp>
      <p:pic>
        <p:nvPicPr>
          <p:cNvPr id="20482" name="Picture 2" descr="Smart home energy management systems: Concept, configurations, and  scheduling strategies - ScienceDir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5532" y="1898989"/>
            <a:ext cx="6020526" cy="441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28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nSpc>
                <a:spcPct val="150000"/>
              </a:lnSpc>
            </a:pPr>
            <a:r>
              <a:rPr lang="en-US" sz="2400" dirty="0" smtClean="0">
                <a:latin typeface="Times New Roman" panose="02020603050405020304" pitchFamily="18" charset="0"/>
                <a:cs typeface="Times New Roman" panose="02020603050405020304" pitchFamily="18" charset="0"/>
              </a:rPr>
              <a:t>An energy management information system (EMIS) is a performance management system that enables individuals and organizations to plan, make decisions and take effective actions to manage energy use and costs.</a:t>
            </a:r>
          </a:p>
          <a:p>
            <a:pPr>
              <a:lnSpc>
                <a:spcPct val="150000"/>
              </a:lnSpc>
            </a:pPr>
            <a:endParaRPr lang="en-US" sz="2400" dirty="0" smtClean="0">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An EMIS makes energy performance visible to different levels of the organization by converting energy and utility driver data at energy account </a:t>
            </a:r>
            <a:r>
              <a:rPr lang="en-US" sz="2400" dirty="0" err="1" smtClean="0">
                <a:latin typeface="Times New Roman" panose="02020603050405020304" pitchFamily="18" charset="0"/>
                <a:cs typeface="Times New Roman" panose="02020603050405020304" pitchFamily="18" charset="0"/>
              </a:rPr>
              <a:t>centres</a:t>
            </a:r>
            <a:r>
              <a:rPr lang="en-US" sz="2400" dirty="0" smtClean="0">
                <a:latin typeface="Times New Roman" panose="02020603050405020304" pitchFamily="18" charset="0"/>
                <a:cs typeface="Times New Roman" panose="02020603050405020304" pitchFamily="18" charset="0"/>
              </a:rPr>
              <a:t> into energy performance information. It does this by using performance equations that are compared with the organization’s energy targets.</a:t>
            </a:r>
            <a:endParaRPr lang="en-US" sz="24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838200" y="365125"/>
            <a:ext cx="10515600" cy="1325563"/>
          </a:xfrm>
        </p:spPr>
        <p:txBody>
          <a:bodyPr/>
          <a:lstStyle/>
          <a:p>
            <a:r>
              <a:rPr lang="en-US" b="1" dirty="0"/>
              <a:t>Energy management information systems</a:t>
            </a:r>
            <a:br>
              <a:rPr lang="en-US" b="1" dirty="0"/>
            </a:br>
            <a:endParaRPr lang="en-US" dirty="0"/>
          </a:p>
        </p:txBody>
      </p:sp>
    </p:spTree>
    <p:extLst>
      <p:ext uri="{BB962C8B-B14F-4D97-AF65-F5344CB8AC3E}">
        <p14:creationId xmlns:p14="http://schemas.microsoft.com/office/powerpoint/2010/main" val="671671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B0F0"/>
                </a:solidFill>
              </a:rPr>
              <a:t>What is the difference between </a:t>
            </a:r>
            <a:r>
              <a:rPr lang="en-US" dirty="0" err="1">
                <a:solidFill>
                  <a:srgbClr val="00B0F0"/>
                </a:solidFill>
              </a:rPr>
              <a:t>Scada</a:t>
            </a:r>
            <a:r>
              <a:rPr lang="en-US" dirty="0">
                <a:solidFill>
                  <a:srgbClr val="00B0F0"/>
                </a:solidFill>
              </a:rPr>
              <a:t> and EMS?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solidFill>
                  <a:srgbClr val="FF0000"/>
                </a:solidFill>
              </a:rPr>
              <a:t>A </a:t>
            </a:r>
            <a:r>
              <a:rPr lang="en-US" dirty="0">
                <a:solidFill>
                  <a:srgbClr val="FF0000"/>
                </a:solidFill>
              </a:rPr>
              <a:t>SCADA is an </a:t>
            </a:r>
            <a:r>
              <a:rPr lang="en-US" dirty="0" err="1">
                <a:solidFill>
                  <a:srgbClr val="FF0000"/>
                </a:solidFill>
              </a:rPr>
              <a:t>on-premise</a:t>
            </a:r>
            <a:r>
              <a:rPr lang="en-US" dirty="0">
                <a:solidFill>
                  <a:srgbClr val="FF0000"/>
                </a:solidFill>
              </a:rPr>
              <a:t> solution, meaning all control and data storage happens on a physical server. </a:t>
            </a:r>
            <a:endParaRPr lang="en-US" dirty="0" smtClean="0">
              <a:solidFill>
                <a:srgbClr val="FF0000"/>
              </a:solidFill>
            </a:endParaRPr>
          </a:p>
          <a:p>
            <a:endParaRPr lang="en-US" dirty="0"/>
          </a:p>
          <a:p>
            <a:r>
              <a:rPr lang="en-US" dirty="0" smtClean="0">
                <a:solidFill>
                  <a:srgbClr val="7030A0"/>
                </a:solidFill>
              </a:rPr>
              <a:t>On </a:t>
            </a:r>
            <a:r>
              <a:rPr lang="en-US" dirty="0">
                <a:solidFill>
                  <a:srgbClr val="7030A0"/>
                </a:solidFill>
              </a:rPr>
              <a:t>the other hand, an EMS is cloud-based, meaning all the data, programs and controls are stored and accessed over the Internet, from any computer.</a:t>
            </a:r>
          </a:p>
          <a:p>
            <a:endParaRPr lang="en-US" dirty="0"/>
          </a:p>
        </p:txBody>
      </p:sp>
    </p:spTree>
    <p:extLst>
      <p:ext uri="{BB962C8B-B14F-4D97-AF65-F5344CB8AC3E}">
        <p14:creationId xmlns:p14="http://schemas.microsoft.com/office/powerpoint/2010/main" val="1344418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ergy Management Information Syst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7060" y="889461"/>
            <a:ext cx="5275406" cy="52578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mplete analysis of Energy Management Information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873" y="1114842"/>
            <a:ext cx="4651952" cy="4441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969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applications of energy management system?</a:t>
            </a:r>
            <a:br>
              <a:rPr lang="en-US" dirty="0"/>
            </a:br>
            <a:endParaRPr lang="en-US" dirty="0"/>
          </a:p>
        </p:txBody>
      </p:sp>
      <p:sp>
        <p:nvSpPr>
          <p:cNvPr id="3" name="Content Placeholder 2"/>
          <p:cNvSpPr>
            <a:spLocks noGrp="1"/>
          </p:cNvSpPr>
          <p:nvPr>
            <p:ph idx="1"/>
          </p:nvPr>
        </p:nvSpPr>
        <p:spPr/>
        <p:txBody>
          <a:bodyPr/>
          <a:lstStyle/>
          <a:p>
            <a:r>
              <a:rPr lang="en-US" dirty="0" smtClean="0"/>
              <a:t>Energy </a:t>
            </a:r>
            <a:r>
              <a:rPr lang="en-US" dirty="0"/>
              <a:t>management is utilized for </a:t>
            </a:r>
            <a:r>
              <a:rPr lang="en-US" b="1" dirty="0"/>
              <a:t>saving energy by managing the energy usage of sites or facilities through the application of microprocessor, computer, </a:t>
            </a:r>
            <a:r>
              <a:rPr lang="en-US" b="1" dirty="0" err="1"/>
              <a:t>ethernet</a:t>
            </a:r>
            <a:r>
              <a:rPr lang="en-US" b="1" dirty="0"/>
              <a:t>, internet, and wireless sensor network</a:t>
            </a:r>
            <a:r>
              <a:rPr lang="en-US" dirty="0"/>
              <a:t>.</a:t>
            </a:r>
          </a:p>
          <a:p>
            <a:endParaRPr lang="en-US" dirty="0"/>
          </a:p>
        </p:txBody>
      </p:sp>
    </p:spTree>
    <p:extLst>
      <p:ext uri="{BB962C8B-B14F-4D97-AF65-F5344CB8AC3E}">
        <p14:creationId xmlns:p14="http://schemas.microsoft.com/office/powerpoint/2010/main" val="3120069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bjectives • To introduce the importance of Energy Management • Principle of Energy 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117" y="1227273"/>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483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at is Energy Management ? • Utilization of minimum quantity of energy for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887" y="881466"/>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782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hat is Energy Management ? Contd. Three basic approaches of energy Management 1. Red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875" y="786068"/>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735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Principles of Energy Management ? 1. 2. 3. 4. 5. 6. 7. Historical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121" y="593291"/>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590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Principles of Energy Management ? 12. Construction of new facilities. 13. Manage the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2302" y="496310"/>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652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Energy Management Programme Three phases 1. Initiation phase- Based on need &amp; potential o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925800"/>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964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Unit 3 ENERGY AUDITING Prepared by Prof 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902" y="233073"/>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693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An energy management system (EMS) is a system of computer-aided tools used by operators of electric utility grids to monitor, control, and optimize the performance of the generation and/or transmission system.</a:t>
            </a:r>
            <a:endParaRPr lang="en-US" dirty="0"/>
          </a:p>
        </p:txBody>
      </p:sp>
    </p:spTree>
    <p:extLst>
      <p:ext uri="{BB962C8B-B14F-4D97-AF65-F5344CB8AC3E}">
        <p14:creationId xmlns:p14="http://schemas.microsoft.com/office/powerpoint/2010/main" val="2803889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Energy Management Strategy 1. Identify a strategic corporate approach § Problems, planning &amp; fin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496310"/>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196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Energy Management Strategy 5. Formalize an Energy Management policy statement § Help for improv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139" y="745692"/>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15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Energy Audit What is Energy Audit? ? ? ? ? • Energy Audit 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866" y="1202892"/>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319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Energy Audit What is Energy Audit? ? ? ? ? • Energy Audit 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611" y="787255"/>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105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Energy Audit Need for Energy Audit • To minimize the cost of energ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0666" y="607146"/>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443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Energy Audit Need for Energy Audit • Helps to understand more about the wa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121" y="717982"/>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600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Energy Audit Types of Energy Audit- Depending upon function &amp; type of industry, Dep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757" y="662564"/>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112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38837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952750" y="1500187"/>
            <a:ext cx="6286500" cy="3857625"/>
          </a:xfrm>
          <a:prstGeom prst="rect">
            <a:avLst/>
          </a:prstGeom>
        </p:spPr>
      </p:pic>
    </p:spTree>
    <p:extLst>
      <p:ext uri="{BB962C8B-B14F-4D97-AF65-F5344CB8AC3E}">
        <p14:creationId xmlns:p14="http://schemas.microsoft.com/office/powerpoint/2010/main" val="630095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105150" y="2000250"/>
            <a:ext cx="5981700" cy="2857500"/>
          </a:xfrm>
          <a:prstGeom prst="rect">
            <a:avLst/>
          </a:prstGeom>
        </p:spPr>
      </p:pic>
    </p:spTree>
    <p:extLst>
      <p:ext uri="{BB962C8B-B14F-4D97-AF65-F5344CB8AC3E}">
        <p14:creationId xmlns:p14="http://schemas.microsoft.com/office/powerpoint/2010/main" val="2030746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8098"/>
          </a:xfrm>
        </p:spPr>
        <p:txBody>
          <a:bodyPr>
            <a:normAutofit/>
          </a:bodyPr>
          <a:lstStyle/>
          <a:p>
            <a:pPr algn="ctr"/>
            <a:r>
              <a:rPr lang="en-US" sz="3600" b="1" i="1" dirty="0">
                <a:latin typeface="Times New Roman" panose="02020603050405020304" pitchFamily="18" charset="0"/>
                <a:cs typeface="Times New Roman" panose="02020603050405020304" pitchFamily="18" charset="0"/>
              </a:rPr>
              <a:t>The energy-saving meaning</a:t>
            </a:r>
            <a:endParaRPr lang="en-US" sz="360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93224"/>
            <a:ext cx="10515600" cy="4883739"/>
          </a:xfrm>
        </p:spPr>
        <p:txBody>
          <a:bodyPr>
            <a:normAutofit/>
          </a:bodyPr>
          <a:lstStyle/>
          <a:p>
            <a:pPr marL="0" indent="0" algn="just">
              <a:buNone/>
            </a:pPr>
            <a:r>
              <a:rPr lang="en-US" sz="2400" dirty="0" smtClean="0">
                <a:solidFill>
                  <a:srgbClr val="FF0000"/>
                </a:solidFill>
                <a:latin typeface="Times New Roman" panose="02020603050405020304" pitchFamily="18" charset="0"/>
                <a:cs typeface="Times New Roman" panose="02020603050405020304" pitchFamily="18" charset="0"/>
              </a:rPr>
              <a:t>1. </a:t>
            </a:r>
            <a:r>
              <a:rPr lang="en-US" sz="2400" dirty="0">
                <a:solidFill>
                  <a:srgbClr val="FF0000"/>
                </a:solidFill>
                <a:latin typeface="Times New Roman" panose="02020603050405020304" pitchFamily="18" charset="0"/>
                <a:cs typeface="Times New Roman" panose="02020603050405020304" pitchFamily="18" charset="0"/>
              </a:rPr>
              <a:t>Metering your energy consumption and collecting the data.</a:t>
            </a:r>
          </a:p>
          <a:p>
            <a:pPr marL="0" indent="0" algn="just">
              <a:buNone/>
            </a:pPr>
            <a:r>
              <a:rPr lang="en-US" sz="2400" dirty="0" smtClean="0">
                <a:solidFill>
                  <a:srgbClr val="7030A0"/>
                </a:solidFill>
                <a:latin typeface="Times New Roman" panose="02020603050405020304" pitchFamily="18" charset="0"/>
                <a:cs typeface="Times New Roman" panose="02020603050405020304" pitchFamily="18" charset="0"/>
              </a:rPr>
              <a:t>2.Finding </a:t>
            </a:r>
            <a:r>
              <a:rPr lang="en-US" sz="2400" dirty="0">
                <a:solidFill>
                  <a:srgbClr val="7030A0"/>
                </a:solidFill>
                <a:latin typeface="Times New Roman" panose="02020603050405020304" pitchFamily="18" charset="0"/>
                <a:cs typeface="Times New Roman" panose="02020603050405020304" pitchFamily="18" charset="0"/>
              </a:rPr>
              <a:t>opportunities to save energy, and estimating how much energy each opportunity could save. You would typically analyze your meter data to find and quantify routine energy waste, and you might also investigate the energy savings that you could make by replacing equipment (e.g. lighting) or by upgrading your building's insulation.</a:t>
            </a:r>
          </a:p>
          <a:p>
            <a:pPr marL="0" indent="0" algn="just">
              <a:buNone/>
            </a:pPr>
            <a:r>
              <a:rPr lang="en-US" sz="2400" dirty="0">
                <a:solidFill>
                  <a:srgbClr val="0070C0"/>
                </a:solidFill>
                <a:latin typeface="Times New Roman" panose="02020603050405020304" pitchFamily="18" charset="0"/>
                <a:cs typeface="Times New Roman" panose="02020603050405020304" pitchFamily="18" charset="0"/>
              </a:rPr>
              <a:t>3. Taking action to target the opportunities to save energy (i.e. tackling the routine waste and replacing or upgrading the inefficient equipment). Typically you'd start with the best opportunities first.</a:t>
            </a:r>
          </a:p>
          <a:p>
            <a:pPr marL="0" indent="0" algn="just">
              <a:buNone/>
            </a:pPr>
            <a:r>
              <a:rPr lang="en-US" sz="2400" dirty="0">
                <a:solidFill>
                  <a:srgbClr val="00B050"/>
                </a:solidFill>
                <a:latin typeface="Times New Roman" panose="02020603050405020304" pitchFamily="18" charset="0"/>
                <a:cs typeface="Times New Roman" panose="02020603050405020304" pitchFamily="18" charset="0"/>
              </a:rPr>
              <a:t>4. Tracking your progress by analyzing your meter data to see how well your energy-saving efforts have worked.</a:t>
            </a:r>
          </a:p>
          <a:p>
            <a:endParaRPr lang="en-US" dirty="0"/>
          </a:p>
        </p:txBody>
      </p:sp>
    </p:spTree>
    <p:extLst>
      <p:ext uri="{BB962C8B-B14F-4D97-AF65-F5344CB8AC3E}">
        <p14:creationId xmlns:p14="http://schemas.microsoft.com/office/powerpoint/2010/main" val="2690610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200400" y="1600200"/>
            <a:ext cx="5791200" cy="3657600"/>
          </a:xfrm>
          <a:prstGeom prst="rect">
            <a:avLst/>
          </a:prstGeom>
        </p:spPr>
      </p:pic>
    </p:spTree>
    <p:extLst>
      <p:ext uri="{BB962C8B-B14F-4D97-AF65-F5344CB8AC3E}">
        <p14:creationId xmlns:p14="http://schemas.microsoft.com/office/powerpoint/2010/main" val="1364018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209925" y="2014537"/>
            <a:ext cx="5772150" cy="2828925"/>
          </a:xfrm>
          <a:prstGeom prst="rect">
            <a:avLst/>
          </a:prstGeom>
        </p:spPr>
      </p:pic>
    </p:spTree>
    <p:extLst>
      <p:ext uri="{BB962C8B-B14F-4D97-AF65-F5344CB8AC3E}">
        <p14:creationId xmlns:p14="http://schemas.microsoft.com/office/powerpoint/2010/main" val="4047015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233737" y="1662112"/>
            <a:ext cx="5724525" cy="3533775"/>
          </a:xfrm>
          <a:prstGeom prst="rect">
            <a:avLst/>
          </a:prstGeom>
        </p:spPr>
      </p:pic>
    </p:spTree>
    <p:extLst>
      <p:ext uri="{BB962C8B-B14F-4D97-AF65-F5344CB8AC3E}">
        <p14:creationId xmlns:p14="http://schemas.microsoft.com/office/powerpoint/2010/main" val="627492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248025" y="1371600"/>
            <a:ext cx="5695950" cy="4114800"/>
          </a:xfrm>
          <a:prstGeom prst="rect">
            <a:avLst/>
          </a:prstGeom>
        </p:spPr>
      </p:pic>
    </p:spTree>
    <p:extLst>
      <p:ext uri="{BB962C8B-B14F-4D97-AF65-F5344CB8AC3E}">
        <p14:creationId xmlns:p14="http://schemas.microsoft.com/office/powerpoint/2010/main" val="1910149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390900" y="1547812"/>
            <a:ext cx="5410200" cy="3762375"/>
          </a:xfrm>
          <a:prstGeom prst="rect">
            <a:avLst/>
          </a:prstGeom>
        </p:spPr>
      </p:pic>
    </p:spTree>
    <p:extLst>
      <p:ext uri="{BB962C8B-B14F-4D97-AF65-F5344CB8AC3E}">
        <p14:creationId xmlns:p14="http://schemas.microsoft.com/office/powerpoint/2010/main" val="2586251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206" y="116930"/>
            <a:ext cx="10515600" cy="1325563"/>
          </a:xfrm>
        </p:spPr>
        <p:txBody>
          <a:bodyPr/>
          <a:lstStyle/>
          <a:p>
            <a:r>
              <a:rPr lang="en-US" b="1" dirty="0"/>
              <a:t>Why is it important?</a:t>
            </a:r>
            <a:endParaRPr lang="en-US" dirty="0"/>
          </a:p>
        </p:txBody>
      </p:sp>
      <p:sp>
        <p:nvSpPr>
          <p:cNvPr id="3" name="Content Placeholder 2"/>
          <p:cNvSpPr>
            <a:spLocks noGrp="1"/>
          </p:cNvSpPr>
          <p:nvPr>
            <p:ph idx="1"/>
          </p:nvPr>
        </p:nvSpPr>
        <p:spPr>
          <a:xfrm>
            <a:off x="509451" y="1123406"/>
            <a:ext cx="10844349" cy="5053557"/>
          </a:xfrm>
        </p:spPr>
        <p:txBody>
          <a:bodyPr>
            <a:normAutofit fontScale="92500"/>
          </a:bodyPr>
          <a:lstStyle/>
          <a:p>
            <a:pPr marL="0" indent="0" algn="just">
              <a:lnSpc>
                <a:spcPct val="150000"/>
              </a:lnSpc>
              <a:buNone/>
            </a:pPr>
            <a:r>
              <a:rPr lang="en-US" sz="2000" i="1" dirty="0">
                <a:latin typeface="Times New Roman" panose="02020603050405020304" pitchFamily="18" charset="0"/>
                <a:cs typeface="Times New Roman" panose="02020603050405020304" pitchFamily="18" charset="0"/>
              </a:rPr>
              <a:t>Energy management is the key to saving energy in your organization. Much of the importance of energy saving stems from the global need to save energy - this global need affects energy prices, emissions targets, and legislation, all of which lead to several compelling reasons why you should save energy at your organization specifically.</a:t>
            </a:r>
          </a:p>
          <a:p>
            <a:pPr marL="0" indent="0">
              <a:buNone/>
            </a:pPr>
            <a:r>
              <a:rPr lang="en-US" sz="2600" dirty="0">
                <a:solidFill>
                  <a:srgbClr val="7030A0"/>
                </a:solidFill>
                <a:latin typeface="Times New Roman" panose="02020603050405020304" pitchFamily="18" charset="0"/>
                <a:cs typeface="Times New Roman" panose="02020603050405020304" pitchFamily="18" charset="0"/>
              </a:rPr>
              <a:t>The global need to save energy</a:t>
            </a:r>
          </a:p>
          <a:p>
            <a:pPr marL="0" indent="0">
              <a:buNone/>
            </a:pPr>
            <a:r>
              <a:rPr lang="en-US" sz="2600" dirty="0">
                <a:solidFill>
                  <a:srgbClr val="C00000"/>
                </a:solidFill>
                <a:latin typeface="Times New Roman" panose="02020603050405020304" pitchFamily="18" charset="0"/>
                <a:cs typeface="Times New Roman" panose="02020603050405020304" pitchFamily="18" charset="0"/>
              </a:rPr>
              <a:t>If it wasn't for the global need to save energy, the term "energy management" might never have even been coined... Globally we need to save energy in order to:</a:t>
            </a:r>
          </a:p>
          <a:p>
            <a:pPr marL="0" indent="0">
              <a:buNone/>
            </a:pPr>
            <a:r>
              <a:rPr lang="en-US" sz="2600" dirty="0">
                <a:solidFill>
                  <a:srgbClr val="7030A0"/>
                </a:solidFill>
                <a:latin typeface="Times New Roman" panose="02020603050405020304" pitchFamily="18" charset="0"/>
                <a:cs typeface="Times New Roman" panose="02020603050405020304" pitchFamily="18" charset="0"/>
              </a:rPr>
              <a:t>• Reduce the damage that we're doing to our planet, Earth. As a human race we would probably find things rather difficult without the Earth, so it makes good sense to try to make it last.</a:t>
            </a:r>
          </a:p>
          <a:p>
            <a:pPr marL="0" indent="0">
              <a:buNone/>
            </a:pPr>
            <a:r>
              <a:rPr lang="en-US" sz="2600" dirty="0">
                <a:solidFill>
                  <a:srgbClr val="002060"/>
                </a:solidFill>
                <a:latin typeface="Times New Roman" panose="02020603050405020304" pitchFamily="18" charset="0"/>
                <a:cs typeface="Times New Roman" panose="02020603050405020304" pitchFamily="18" charset="0"/>
              </a:rPr>
              <a:t>• Reduce our dependence on the fossil fuels that are becoming increasingly limited in supply.</a:t>
            </a:r>
          </a:p>
          <a:p>
            <a:endParaRPr lang="en-US" dirty="0"/>
          </a:p>
        </p:txBody>
      </p:sp>
    </p:spTree>
    <p:extLst>
      <p:ext uri="{BB962C8B-B14F-4D97-AF65-F5344CB8AC3E}">
        <p14:creationId xmlns:p14="http://schemas.microsoft.com/office/powerpoint/2010/main" val="3174513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3130"/>
          </a:xfrm>
        </p:spPr>
        <p:txBody>
          <a:bodyPr>
            <a:normAutofit fontScale="90000"/>
          </a:bodyPr>
          <a:lstStyle/>
          <a:p>
            <a:r>
              <a:rPr lang="en-US" dirty="0"/>
              <a:t>5kW solar power system 10kWh storage</a:t>
            </a:r>
            <a:br>
              <a:rPr lang="en-US" dirty="0"/>
            </a:br>
            <a:endParaRPr lang="en-US" dirty="0"/>
          </a:p>
        </p:txBody>
      </p:sp>
      <p:pic>
        <p:nvPicPr>
          <p:cNvPr id="16388" name="Picture 4" descr="https://i0.wp.com/energis.com.au/wp-content/uploads/2018/07/2kW-Solar-Power-System-With-2kWh-Storage.gif?resize=640%2C390&amp;ssl=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87187" y="1729075"/>
            <a:ext cx="7336971" cy="447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880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12 Tips to Save Energy at Home - Slid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17" y="365125"/>
            <a:ext cx="10315303" cy="580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291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Energy Saving Tips for the Home - Slid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66" y="365125"/>
            <a:ext cx="10814867" cy="608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467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Energy Management System - Slid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10579735" cy="5951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896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609</Words>
  <Application>Microsoft Office PowerPoint</Application>
  <PresentationFormat>Widescreen</PresentationFormat>
  <Paragraphs>48</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Segoe Script</vt:lpstr>
      <vt:lpstr>Times New Roman</vt:lpstr>
      <vt:lpstr>Office Theme</vt:lpstr>
      <vt:lpstr>Energy management information systems </vt:lpstr>
      <vt:lpstr>Energy management information systems </vt:lpstr>
      <vt:lpstr>PowerPoint Presentation</vt:lpstr>
      <vt:lpstr>The energy-saving meaning</vt:lpstr>
      <vt:lpstr>Why is it important?</vt:lpstr>
      <vt:lpstr>5kW solar power system 10kWh storage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Control Your Energy </vt:lpstr>
      <vt:lpstr>PowerPoint Presentation</vt:lpstr>
      <vt:lpstr>Smart Home</vt:lpstr>
      <vt:lpstr>What is the difference between Scada and EMS? </vt:lpstr>
      <vt:lpstr>PowerPoint Presentation</vt:lpstr>
      <vt:lpstr>What are the applications of energy management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management information systems </dc:title>
  <dc:creator>EEE</dc:creator>
  <cp:lastModifiedBy>EEE</cp:lastModifiedBy>
  <cp:revision>8</cp:revision>
  <dcterms:created xsi:type="dcterms:W3CDTF">2022-10-27T05:25:11Z</dcterms:created>
  <dcterms:modified xsi:type="dcterms:W3CDTF">2022-11-03T03:58:36Z</dcterms:modified>
</cp:coreProperties>
</file>