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11"/>
  </p:notesMasterIdLst>
  <p:handoutMasterIdLst>
    <p:handoutMasterId r:id="rId12"/>
  </p:handoutMasterIdLst>
  <p:sldIdLst>
    <p:sldId id="256" r:id="rId2"/>
    <p:sldId id="257" r:id="rId3"/>
    <p:sldId id="258" r:id="rId4"/>
    <p:sldId id="266" r:id="rId5"/>
    <p:sldId id="260" r:id="rId6"/>
    <p:sldId id="267" r:id="rId7"/>
    <p:sldId id="259" r:id="rId8"/>
    <p:sldId id="261"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83" d="100"/>
          <a:sy n="83" d="100"/>
        </p:scale>
        <p:origin x="610" y="62"/>
      </p:cViewPr>
      <p:guideLst>
        <p:guide orient="horz" pos="2160"/>
        <p:guide pos="384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1268B-8AC2-4239-8FAF-7C144C210720}" type="datetimeFigureOut">
              <a:rPr lang="en-US"/>
              <a:t>2/28/2020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BA2C8-71FC-43D0-BD87-0547616971FA}" type="slidenum">
              <a:rPr/>
              <a:t>‹#›</a:t>
            </a:fld>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D8362-6D63-40AC-BAA9-90C3AE6D5875}" type="datetimeFigureOut">
              <a:rPr lang="en-US"/>
              <a:t>2/28/2020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9446-6953-447E-A4E3-E7CFBF870046}" type="slidenum">
              <a:rPr/>
              <a:t>‹#›</a:t>
            </a:fld>
            <a:endParaRPr/>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AAE07AB-0588-4AE3-B425-ACF658907602}" type="datetime1">
              <a:rPr lang="en-US" smtClean="0"/>
              <a:t>2/28/2020</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9D3E753B-2F92-48F1-9D48-BA9968584DE5}" type="datetime1">
              <a:rPr lang="en-US" smtClean="0"/>
              <a:t>2/28/2020</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F77324B6-83A2-485C-8AEE-39C1BEFD930C}" type="datetime1">
              <a:rPr lang="en-US" smtClean="0"/>
              <a:t>2/28/2020</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979BF9EF-7E61-4972-9006-1E8A8DC84E5F}" type="datetime1">
              <a:rPr lang="en-US" smtClean="0"/>
              <a:t>2/28/2020</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9A089FB0-7528-40CA-938D-6D0B8CFE382A}" type="datetime1">
              <a:rPr lang="en-US" smtClean="0"/>
              <a:t>2/28/2020</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A46BAC13-0C75-450D-AD9F-A520A912BC32}" type="datetime1">
              <a:rPr lang="en-US" smtClean="0"/>
              <a:t>2/28/2020</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A05C28EA-D071-41A8-82E7-DF66D5AC4A73}" type="datetime1">
              <a:rPr lang="en-US" smtClean="0"/>
              <a:t>2/28/2020</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E717D497-C1AB-43D3-BCAC-A1799303BB41}" type="datetime1">
              <a:rPr lang="en-US" smtClean="0"/>
              <a:t>2/28/2020</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0CE0A843-ACED-40DA-AF6B-A54CB475D9E8}" type="datetime1">
              <a:rPr lang="en-US" smtClean="0"/>
              <a:t>2/28/2020</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39609A8-AFE4-4007-BD50-016E0683589D}" type="datetime1">
              <a:rPr lang="en-US" smtClean="0"/>
              <a:t>2/28/2020</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9F385B2-432F-4300-A615-434A4B34FF02}" type="datetime1">
              <a:rPr lang="en-US" smtClean="0"/>
              <a:t>2/28/2020</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GEOPHYSICAL INVESTIGATIONS</a:t>
            </a:r>
          </a:p>
        </p:txBody>
      </p:sp>
      <p:sp>
        <p:nvSpPr>
          <p:cNvPr id="3" name="Subtitle 2"/>
          <p:cNvSpPr>
            <a:spLocks noGrp="1"/>
          </p:cNvSpPr>
          <p:nvPr>
            <p:ph type="subTitle" idx="1"/>
          </p:nvPr>
        </p:nvSpPr>
        <p:spPr/>
        <p:txBody>
          <a:bodyPr>
            <a:normAutofit fontScale="70000" lnSpcReduction="20000"/>
          </a:bodyPr>
          <a:lstStyle/>
          <a:p>
            <a:r>
              <a:rPr lang="en-US" dirty="0"/>
              <a:t>UNIT-4</a:t>
            </a:r>
          </a:p>
          <a:p>
            <a:pPr algn="r"/>
            <a:r>
              <a:rPr lang="en-US" dirty="0"/>
              <a:t>By,</a:t>
            </a:r>
          </a:p>
          <a:p>
            <a:pPr algn="r"/>
            <a:r>
              <a:rPr lang="en-US" dirty="0"/>
              <a:t>M. Madhuri,</a:t>
            </a:r>
          </a:p>
          <a:p>
            <a:pPr algn="r"/>
            <a:r>
              <a:rPr lang="en-US" dirty="0"/>
              <a:t>Assistant Professor,</a:t>
            </a:r>
          </a:p>
          <a:p>
            <a:pPr algn="r"/>
            <a:r>
              <a:rPr lang="en-US" dirty="0"/>
              <a:t>Dept. Of CE,</a:t>
            </a:r>
          </a:p>
          <a:p>
            <a:pPr algn="r"/>
            <a:r>
              <a:rPr lang="en-US" dirty="0"/>
              <a:t>MCET.</a:t>
            </a:r>
          </a:p>
        </p:txBody>
      </p:sp>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GEOPHYSICS</a:t>
            </a:r>
          </a:p>
        </p:txBody>
      </p:sp>
      <p:sp>
        <p:nvSpPr>
          <p:cNvPr id="3" name="Content Placeholder 2"/>
          <p:cNvSpPr>
            <a:spLocks noGrp="1"/>
          </p:cNvSpPr>
          <p:nvPr>
            <p:ph idx="1"/>
          </p:nvPr>
        </p:nvSpPr>
        <p:spPr/>
        <p:txBody>
          <a:bodyPr>
            <a:normAutofit/>
          </a:bodyPr>
          <a:lstStyle/>
          <a:p>
            <a:r>
              <a:rPr lang="en-US" sz="2400" dirty="0"/>
              <a:t>It is the study of earth by making use of established principles of physics</a:t>
            </a:r>
          </a:p>
          <a:p>
            <a:r>
              <a:rPr lang="en-US" sz="2400" dirty="0"/>
              <a:t>By conducting geophysical investigations the complete geology of site can be studied to construct any civil structure with safety.</a:t>
            </a:r>
          </a:p>
          <a:p>
            <a:r>
              <a:rPr lang="en-US" sz="2400" dirty="0"/>
              <a:t>The subsurface details of any site can be accessed through observations like</a:t>
            </a:r>
          </a:p>
          <a:p>
            <a:pPr marL="720090" lvl="1" indent="-400050">
              <a:buAutoNum type="romanLcParenR"/>
            </a:pPr>
            <a:r>
              <a:rPr lang="en-US" sz="2000" dirty="0"/>
              <a:t>Direct observations: Done by digging, trenching, drilling the ground</a:t>
            </a:r>
          </a:p>
          <a:p>
            <a:pPr marL="320040" lvl="1" indent="0">
              <a:buNone/>
            </a:pPr>
            <a:r>
              <a:rPr lang="en-US" sz="2000" dirty="0"/>
              <a:t>			  Expensive, laborious and time consuming</a:t>
            </a:r>
          </a:p>
          <a:p>
            <a:pPr marL="720090" lvl="1" indent="-400050">
              <a:buAutoNum type="romanLcParenR"/>
            </a:pPr>
            <a:r>
              <a:rPr lang="en-US" sz="2000" dirty="0"/>
              <a:t>Indirect interfaces: Done by means of geophysical investigations </a:t>
            </a:r>
          </a:p>
          <a:p>
            <a:pPr marL="320040" lvl="1" indent="0">
              <a:buNone/>
            </a:pPr>
            <a:r>
              <a:rPr lang="en-US" sz="2000" dirty="0"/>
              <a:t>			quick, inexpensive, easy and reliable</a:t>
            </a:r>
          </a:p>
        </p:txBody>
      </p:sp>
      <p:sp>
        <p:nvSpPr>
          <p:cNvPr id="4" name="Slide Number Placeholder 3">
            <a:extLst>
              <a:ext uri="{FF2B5EF4-FFF2-40B4-BE49-F238E27FC236}">
                <a16:creationId xmlns:a16="http://schemas.microsoft.com/office/drawing/2014/main" id="{9C466CDA-5391-44F2-8BF6-31A7365F3BCA}"/>
              </a:ext>
            </a:extLst>
          </p:cNvPr>
          <p:cNvSpPr>
            <a:spLocks noGrp="1"/>
          </p:cNvSpPr>
          <p:nvPr>
            <p:ph type="sldNum" sz="quarter" idx="12"/>
          </p:nvPr>
        </p:nvSpPr>
        <p:spPr/>
        <p:txBody>
          <a:bodyPr/>
          <a:lstStyle/>
          <a:p>
            <a:fld id="{4FAB73BC-B049-4115-A692-8D63A059BFB8}" type="slidenum">
              <a:rPr lang="en-IN" smtClean="0"/>
              <a:t>2</a:t>
            </a:fld>
            <a:endParaRPr lang="en-IN"/>
          </a:p>
        </p:txBody>
      </p:sp>
    </p:spTree>
    <p:extLst>
      <p:ext uri="{BB962C8B-B14F-4D97-AF65-F5344CB8AC3E}">
        <p14:creationId xmlns:p14="http://schemas.microsoft.com/office/powerpoint/2010/main" val="332745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GEPHYSICAL ANOMALIES</a:t>
            </a:r>
          </a:p>
        </p:txBody>
      </p:sp>
      <p:sp>
        <p:nvSpPr>
          <p:cNvPr id="3" name="Content Placeholder 2">
            <a:extLst>
              <a:ext uri="{FF2B5EF4-FFF2-40B4-BE49-F238E27FC236}">
                <a16:creationId xmlns:a16="http://schemas.microsoft.com/office/drawing/2014/main" id="{97A91C02-9361-4866-83E5-94562A9DE531}"/>
              </a:ext>
            </a:extLst>
          </p:cNvPr>
          <p:cNvSpPr>
            <a:spLocks noGrp="1"/>
          </p:cNvSpPr>
          <p:nvPr>
            <p:ph idx="1"/>
          </p:nvPr>
        </p:nvSpPr>
        <p:spPr>
          <a:xfrm>
            <a:off x="1341120" y="1572769"/>
            <a:ext cx="9509760" cy="2077386"/>
          </a:xfrm>
        </p:spPr>
        <p:txBody>
          <a:bodyPr>
            <a:normAutofit lnSpcReduction="10000"/>
          </a:bodyPr>
          <a:lstStyle/>
          <a:p>
            <a:pPr algn="just"/>
            <a:r>
              <a:rPr lang="en-US" dirty="0"/>
              <a:t>Geophysical Anomaly is the deviation of the measured quantities from the normal distribution expected due to homogeneous subsurface conditions.</a:t>
            </a:r>
          </a:p>
          <a:p>
            <a:pPr algn="just"/>
            <a:r>
              <a:rPr lang="en-US" dirty="0"/>
              <a:t>Simply it is the area where geophysical properties differ from surrounding area and which may be the result of mineralization.</a:t>
            </a:r>
          </a:p>
          <a:p>
            <a:pPr algn="just"/>
            <a:r>
              <a:rPr lang="en-US" dirty="0"/>
              <a:t>The prominence of the anomaly depends mainly on the magnitude of the physical property contrasts of the concerned bodies.</a:t>
            </a:r>
          </a:p>
          <a:p>
            <a:pPr marL="45720" indent="0">
              <a:buNone/>
            </a:pPr>
            <a:endParaRPr lang="en-IN" dirty="0"/>
          </a:p>
        </p:txBody>
      </p:sp>
      <p:pic>
        <p:nvPicPr>
          <p:cNvPr id="4" name="Picture 3">
            <a:extLst>
              <a:ext uri="{FF2B5EF4-FFF2-40B4-BE49-F238E27FC236}">
                <a16:creationId xmlns:a16="http://schemas.microsoft.com/office/drawing/2014/main" id="{68E765BC-B53C-4B1A-9A58-1844925A7044}"/>
              </a:ext>
            </a:extLst>
          </p:cNvPr>
          <p:cNvPicPr>
            <a:picLocks noChangeAspect="1"/>
          </p:cNvPicPr>
          <p:nvPr/>
        </p:nvPicPr>
        <p:blipFill>
          <a:blip r:embed="rId2"/>
          <a:stretch>
            <a:fillRect/>
          </a:stretch>
        </p:blipFill>
        <p:spPr>
          <a:xfrm>
            <a:off x="3835971" y="3650155"/>
            <a:ext cx="4610445" cy="3137144"/>
          </a:xfrm>
          <a:prstGeom prst="rect">
            <a:avLst/>
          </a:prstGeom>
        </p:spPr>
      </p:pic>
      <p:sp>
        <p:nvSpPr>
          <p:cNvPr id="5" name="Slide Number Placeholder 4">
            <a:extLst>
              <a:ext uri="{FF2B5EF4-FFF2-40B4-BE49-F238E27FC236}">
                <a16:creationId xmlns:a16="http://schemas.microsoft.com/office/drawing/2014/main" id="{DFA14A27-B1A7-498F-99DF-F53DB11878B3}"/>
              </a:ext>
            </a:extLst>
          </p:cNvPr>
          <p:cNvSpPr>
            <a:spLocks noGrp="1"/>
          </p:cNvSpPr>
          <p:nvPr>
            <p:ph type="sldNum" sz="quarter" idx="12"/>
          </p:nvPr>
        </p:nvSpPr>
        <p:spPr/>
        <p:txBody>
          <a:bodyPr/>
          <a:lstStyle/>
          <a:p>
            <a:fld id="{4FAB73BC-B049-4115-A692-8D63A059BFB8}" type="slidenum">
              <a:rPr lang="en-IN" smtClean="0"/>
              <a:t>3</a:t>
            </a:fld>
            <a:endParaRPr lang="en-IN"/>
          </a:p>
        </p:txBody>
      </p:sp>
    </p:spTree>
    <p:extLst>
      <p:ext uri="{BB962C8B-B14F-4D97-AF65-F5344CB8AC3E}">
        <p14:creationId xmlns:p14="http://schemas.microsoft.com/office/powerpoint/2010/main" val="257868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DC8770-3718-4AC4-8539-6208D6B067E1}"/>
              </a:ext>
            </a:extLst>
          </p:cNvPr>
          <p:cNvSpPr>
            <a:spLocks noGrp="1"/>
          </p:cNvSpPr>
          <p:nvPr>
            <p:ph type="title"/>
          </p:nvPr>
        </p:nvSpPr>
        <p:spPr/>
        <p:txBody>
          <a:bodyPr/>
          <a:lstStyle/>
          <a:p>
            <a:r>
              <a:rPr lang="en-US" dirty="0"/>
              <a:t>MAGNETIC METHOD </a:t>
            </a:r>
            <a:endParaRPr lang="en-IN" dirty="0"/>
          </a:p>
        </p:txBody>
      </p:sp>
      <p:sp>
        <p:nvSpPr>
          <p:cNvPr id="4" name="Text Placeholder 3"/>
          <p:cNvSpPr>
            <a:spLocks noGrp="1"/>
          </p:cNvSpPr>
          <p:nvPr>
            <p:ph idx="1"/>
          </p:nvPr>
        </p:nvSpPr>
        <p:spPr/>
        <p:txBody>
          <a:bodyPr/>
          <a:lstStyle/>
          <a:p>
            <a:r>
              <a:rPr lang="en-US" dirty="0"/>
              <a:t>The main controlling physical property in this method is magnetic susceptibility nature of earth </a:t>
            </a:r>
          </a:p>
          <a:p>
            <a:pPr marL="45720" indent="0">
              <a:buNone/>
            </a:pPr>
            <a:endParaRPr lang="en-US" dirty="0"/>
          </a:p>
        </p:txBody>
      </p:sp>
      <p:pic>
        <p:nvPicPr>
          <p:cNvPr id="1026" name="Picture 2" descr="Image result for magnetic anomaly">
            <a:extLst>
              <a:ext uri="{FF2B5EF4-FFF2-40B4-BE49-F238E27FC236}">
                <a16:creationId xmlns:a16="http://schemas.microsoft.com/office/drawing/2014/main" id="{CC45BB83-54CE-4650-A816-3373FCD05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324" y="2168165"/>
            <a:ext cx="8022209" cy="46191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34CCD8AB-EB42-492E-BBCF-557C88F78098}"/>
              </a:ext>
            </a:extLst>
          </p:cNvPr>
          <p:cNvSpPr>
            <a:spLocks noGrp="1"/>
          </p:cNvSpPr>
          <p:nvPr>
            <p:ph type="sldNum" sz="quarter" idx="12"/>
          </p:nvPr>
        </p:nvSpPr>
        <p:spPr/>
        <p:txBody>
          <a:bodyPr/>
          <a:lstStyle/>
          <a:p>
            <a:fld id="{4FAB73BC-B049-4115-A692-8D63A059BFB8}" type="slidenum">
              <a:rPr lang="en-IN" smtClean="0"/>
              <a:t>4</a:t>
            </a:fld>
            <a:endParaRPr lang="en-IN"/>
          </a:p>
        </p:txBody>
      </p:sp>
    </p:spTree>
    <p:extLst>
      <p:ext uri="{BB962C8B-B14F-4D97-AF65-F5344CB8AC3E}">
        <p14:creationId xmlns:p14="http://schemas.microsoft.com/office/powerpoint/2010/main" val="36188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65176"/>
            <a:ext cx="9509759" cy="668078"/>
          </a:xfrm>
        </p:spPr>
        <p:txBody>
          <a:bodyPr/>
          <a:lstStyle/>
          <a:p>
            <a:r>
              <a:rPr lang="en-US" dirty="0" err="1"/>
              <a:t>Contd</a:t>
            </a:r>
            <a:r>
              <a:rPr lang="en-US" dirty="0"/>
              <a:t>….</a:t>
            </a:r>
          </a:p>
        </p:txBody>
      </p:sp>
      <p:sp>
        <p:nvSpPr>
          <p:cNvPr id="6" name="Content Placeholder 5">
            <a:extLst>
              <a:ext uri="{FF2B5EF4-FFF2-40B4-BE49-F238E27FC236}">
                <a16:creationId xmlns:a16="http://schemas.microsoft.com/office/drawing/2014/main" id="{1568DFB3-D389-4989-A23E-74615858AAB3}"/>
              </a:ext>
            </a:extLst>
          </p:cNvPr>
          <p:cNvSpPr>
            <a:spLocks noGrp="1"/>
          </p:cNvSpPr>
          <p:nvPr>
            <p:ph idx="1"/>
          </p:nvPr>
        </p:nvSpPr>
        <p:spPr>
          <a:xfrm>
            <a:off x="1341120" y="904689"/>
            <a:ext cx="9509760" cy="5156745"/>
          </a:xfrm>
        </p:spPr>
        <p:txBody>
          <a:bodyPr>
            <a:normAutofit lnSpcReduction="10000"/>
          </a:bodyPr>
          <a:lstStyle/>
          <a:p>
            <a:r>
              <a:rPr lang="en-US" dirty="0"/>
              <a:t>In magnetic method the magnetic body is directly proportional to the magnetic moment of the body and its size and is inversely proportional to the depth of its occurrence</a:t>
            </a:r>
          </a:p>
          <a:p>
            <a:r>
              <a:rPr lang="en-US" dirty="0"/>
              <a:t>The different parameters that are measured during magnetic investigations are</a:t>
            </a:r>
          </a:p>
          <a:p>
            <a:pPr marL="45720" indent="0">
              <a:buNone/>
            </a:pPr>
            <a:r>
              <a:rPr lang="en-US" dirty="0"/>
              <a:t>	</a:t>
            </a:r>
            <a:r>
              <a:rPr lang="en-US" dirty="0" err="1"/>
              <a:t>i</a:t>
            </a:r>
            <a:r>
              <a:rPr lang="en-US" dirty="0"/>
              <a:t>. total magnetic field</a:t>
            </a:r>
          </a:p>
          <a:p>
            <a:pPr marL="45720" indent="0">
              <a:buNone/>
            </a:pPr>
            <a:r>
              <a:rPr lang="en-US" dirty="0"/>
              <a:t>	ii. Different space components</a:t>
            </a:r>
          </a:p>
          <a:p>
            <a:r>
              <a:rPr lang="en-US" dirty="0"/>
              <a:t>The magnetic field is measured in terms of gamma ( 1 gamma = 10^-5 oersted)</a:t>
            </a:r>
          </a:p>
          <a:p>
            <a:r>
              <a:rPr lang="en-IN" dirty="0"/>
              <a:t>The most common methods of magnetic investigations are</a:t>
            </a:r>
          </a:p>
          <a:p>
            <a:pPr marL="720090" lvl="1" indent="-400050">
              <a:buFont typeface="+mj-lt"/>
              <a:buAutoNum type="romanLcPeriod"/>
            </a:pPr>
            <a:r>
              <a:rPr lang="en-IN" dirty="0"/>
              <a:t>Magnetic prospecting</a:t>
            </a:r>
          </a:p>
          <a:p>
            <a:pPr marL="720090" lvl="1" indent="-400050">
              <a:buFont typeface="+mj-lt"/>
              <a:buAutoNum type="romanLcPeriod"/>
            </a:pPr>
            <a:r>
              <a:rPr lang="en-IN" dirty="0"/>
              <a:t>Magnetic logging</a:t>
            </a:r>
          </a:p>
          <a:p>
            <a:pPr marL="720090" lvl="1" indent="-400050">
              <a:buFont typeface="+mj-lt"/>
              <a:buAutoNum type="romanLcPeriod"/>
            </a:pPr>
            <a:r>
              <a:rPr lang="en-IN" dirty="0"/>
              <a:t>Airborne magnetometry</a:t>
            </a:r>
          </a:p>
          <a:p>
            <a:pPr marL="720090" lvl="1" indent="-400050">
              <a:buFont typeface="+mj-lt"/>
              <a:buAutoNum type="romanLcPeriod"/>
            </a:pPr>
            <a:r>
              <a:rPr lang="en-IN" dirty="0"/>
              <a:t>Shipborne magnetometry</a:t>
            </a:r>
          </a:p>
          <a:p>
            <a:r>
              <a:rPr lang="en-US" dirty="0"/>
              <a:t>The devised use in magnetic investigation is called as Magnetometers </a:t>
            </a:r>
            <a:endParaRPr lang="en-US" sz="1800" dirty="0"/>
          </a:p>
        </p:txBody>
      </p:sp>
      <p:sp>
        <p:nvSpPr>
          <p:cNvPr id="7" name="Slide Number Placeholder 6">
            <a:extLst>
              <a:ext uri="{FF2B5EF4-FFF2-40B4-BE49-F238E27FC236}">
                <a16:creationId xmlns:a16="http://schemas.microsoft.com/office/drawing/2014/main" id="{1DF131AD-F199-4283-810B-55BBCBD1F3F2}"/>
              </a:ext>
            </a:extLst>
          </p:cNvPr>
          <p:cNvSpPr>
            <a:spLocks noGrp="1"/>
          </p:cNvSpPr>
          <p:nvPr>
            <p:ph type="sldNum" sz="quarter" idx="12"/>
          </p:nvPr>
        </p:nvSpPr>
        <p:spPr/>
        <p:txBody>
          <a:bodyPr/>
          <a:lstStyle/>
          <a:p>
            <a:fld id="{4FAB73BC-B049-4115-A692-8D63A059BFB8}" type="slidenum">
              <a:rPr lang="en-IN" smtClean="0"/>
              <a:t>5</a:t>
            </a:fld>
            <a:endParaRPr lang="en-IN"/>
          </a:p>
        </p:txBody>
      </p:sp>
    </p:spTree>
    <p:extLst>
      <p:ext uri="{BB962C8B-B14F-4D97-AF65-F5344CB8AC3E}">
        <p14:creationId xmlns:p14="http://schemas.microsoft.com/office/powerpoint/2010/main" val="195203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BE316-76E9-4382-A891-DB7C9CB86F9E}"/>
              </a:ext>
            </a:extLst>
          </p:cNvPr>
          <p:cNvSpPr>
            <a:spLocks noGrp="1"/>
          </p:cNvSpPr>
          <p:nvPr>
            <p:ph type="title"/>
          </p:nvPr>
        </p:nvSpPr>
        <p:spPr/>
        <p:txBody>
          <a:bodyPr>
            <a:normAutofit fontScale="90000"/>
          </a:bodyPr>
          <a:lstStyle/>
          <a:p>
            <a:r>
              <a:rPr lang="en-US" dirty="0"/>
              <a:t>APPLICATIONS OF MAGNETIC METHODS</a:t>
            </a:r>
            <a:endParaRPr lang="en-IN" dirty="0"/>
          </a:p>
        </p:txBody>
      </p:sp>
      <p:sp>
        <p:nvSpPr>
          <p:cNvPr id="3" name="Content Placeholder 2">
            <a:extLst>
              <a:ext uri="{FF2B5EF4-FFF2-40B4-BE49-F238E27FC236}">
                <a16:creationId xmlns:a16="http://schemas.microsoft.com/office/drawing/2014/main" id="{A2332D23-ED05-4705-A425-4C82CED87C6F}"/>
              </a:ext>
            </a:extLst>
          </p:cNvPr>
          <p:cNvSpPr>
            <a:spLocks noGrp="1"/>
          </p:cNvSpPr>
          <p:nvPr>
            <p:ph idx="1"/>
          </p:nvPr>
        </p:nvSpPr>
        <p:spPr>
          <a:xfrm>
            <a:off x="1341119" y="1893279"/>
            <a:ext cx="9509760" cy="2546745"/>
          </a:xfrm>
        </p:spPr>
        <p:txBody>
          <a:bodyPr/>
          <a:lstStyle/>
          <a:p>
            <a:pPr algn="just"/>
            <a:r>
              <a:rPr lang="en-US" dirty="0"/>
              <a:t>For delineation of large structural forms favorable for accumulation of oil and gas deposits</a:t>
            </a:r>
          </a:p>
          <a:p>
            <a:pPr algn="just"/>
            <a:r>
              <a:rPr lang="en-US" dirty="0"/>
              <a:t>For detection of basic and ultrabasic bodies</a:t>
            </a:r>
          </a:p>
          <a:p>
            <a:pPr algn="just"/>
            <a:r>
              <a:rPr lang="en-US" dirty="0"/>
              <a:t>For location and tracing of faults</a:t>
            </a:r>
          </a:p>
          <a:p>
            <a:pPr algn="just"/>
            <a:r>
              <a:rPr lang="en-US" dirty="0"/>
              <a:t>For locating strongly magnetic iron ores, and under favorable conditions for locating chromite, manganese and bauxite deposits</a:t>
            </a:r>
          </a:p>
          <a:p>
            <a:endParaRPr lang="en-IN" dirty="0"/>
          </a:p>
        </p:txBody>
      </p:sp>
      <p:sp>
        <p:nvSpPr>
          <p:cNvPr id="4" name="Slide Number Placeholder 3">
            <a:extLst>
              <a:ext uri="{FF2B5EF4-FFF2-40B4-BE49-F238E27FC236}">
                <a16:creationId xmlns:a16="http://schemas.microsoft.com/office/drawing/2014/main" id="{02260A8A-9E7A-44BA-A877-D940122C5E42}"/>
              </a:ext>
            </a:extLst>
          </p:cNvPr>
          <p:cNvSpPr>
            <a:spLocks noGrp="1"/>
          </p:cNvSpPr>
          <p:nvPr>
            <p:ph type="sldNum" sz="quarter" idx="12"/>
          </p:nvPr>
        </p:nvSpPr>
        <p:spPr/>
        <p:txBody>
          <a:bodyPr/>
          <a:lstStyle/>
          <a:p>
            <a:fld id="{4FAB73BC-B049-4115-A692-8D63A059BFB8}" type="slidenum">
              <a:rPr lang="en-IN" smtClean="0"/>
              <a:t>6</a:t>
            </a:fld>
            <a:endParaRPr lang="en-IN"/>
          </a:p>
        </p:txBody>
      </p:sp>
    </p:spTree>
    <p:extLst>
      <p:ext uri="{BB962C8B-B14F-4D97-AF65-F5344CB8AC3E}">
        <p14:creationId xmlns:p14="http://schemas.microsoft.com/office/powerpoint/2010/main" val="353312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D780991-7AA5-4ED5-AEF8-07F1C5030205}"/>
              </a:ext>
            </a:extLst>
          </p:cNvPr>
          <p:cNvSpPr>
            <a:spLocks noGrp="1"/>
          </p:cNvSpPr>
          <p:nvPr>
            <p:ph type="title"/>
          </p:nvPr>
        </p:nvSpPr>
        <p:spPr/>
        <p:txBody>
          <a:bodyPr/>
          <a:lstStyle/>
          <a:p>
            <a:r>
              <a:rPr lang="en-US" dirty="0"/>
              <a:t>ELECTRICAL METHODS	</a:t>
            </a:r>
            <a:endParaRPr lang="en-IN" dirty="0"/>
          </a:p>
        </p:txBody>
      </p:sp>
      <p:sp>
        <p:nvSpPr>
          <p:cNvPr id="9" name="Content Placeholder 8">
            <a:extLst>
              <a:ext uri="{FF2B5EF4-FFF2-40B4-BE49-F238E27FC236}">
                <a16:creationId xmlns:a16="http://schemas.microsoft.com/office/drawing/2014/main" id="{3962272E-F91A-4659-A5E5-5FA7CD2D49AC}"/>
              </a:ext>
            </a:extLst>
          </p:cNvPr>
          <p:cNvSpPr>
            <a:spLocks noGrp="1"/>
          </p:cNvSpPr>
          <p:nvPr>
            <p:ph idx="1"/>
          </p:nvPr>
        </p:nvSpPr>
        <p:spPr>
          <a:xfrm>
            <a:off x="1341120" y="1572767"/>
            <a:ext cx="9509760" cy="4639497"/>
          </a:xfrm>
        </p:spPr>
        <p:txBody>
          <a:bodyPr>
            <a:normAutofit lnSpcReduction="10000"/>
          </a:bodyPr>
          <a:lstStyle/>
          <a:p>
            <a:pPr algn="just"/>
            <a:r>
              <a:rPr lang="en-US" dirty="0"/>
              <a:t>These are the most popular methods successful in dealing with problems like ground water studies, subsurface structures, ore deposits and many others</a:t>
            </a:r>
          </a:p>
          <a:p>
            <a:pPr algn="just"/>
            <a:r>
              <a:rPr lang="en-US" dirty="0"/>
              <a:t>The subsurface formations, structures, ore deposits etc. possess different electrical properties.</a:t>
            </a:r>
          </a:p>
          <a:p>
            <a:pPr algn="just"/>
            <a:r>
              <a:rPr lang="en-US" dirty="0"/>
              <a:t>These differences are investigated suitably and exploited to draw the necessary conclusions.</a:t>
            </a:r>
          </a:p>
          <a:p>
            <a:pPr algn="just"/>
            <a:r>
              <a:rPr lang="en-US" dirty="0"/>
              <a:t>The various electrical methods available for conducting these studies are </a:t>
            </a:r>
          </a:p>
          <a:p>
            <a:pPr marL="560070" indent="-514350" algn="just">
              <a:buAutoNum type="romanLcParenR"/>
            </a:pPr>
            <a:r>
              <a:rPr lang="en-US" dirty="0"/>
              <a:t>Electrical resistivity method</a:t>
            </a:r>
          </a:p>
          <a:p>
            <a:pPr marL="560070" indent="-514350" algn="just">
              <a:buAutoNum type="romanLcParenR"/>
            </a:pPr>
            <a:r>
              <a:rPr lang="en-US" dirty="0"/>
              <a:t>Electromagnetic method</a:t>
            </a:r>
          </a:p>
          <a:p>
            <a:pPr marL="560070" indent="-514350" algn="just">
              <a:buAutoNum type="romanLcParenR"/>
            </a:pPr>
            <a:r>
              <a:rPr lang="en-US" dirty="0"/>
              <a:t>Self-potential method</a:t>
            </a:r>
          </a:p>
          <a:p>
            <a:pPr marL="560070" indent="-514350" algn="just">
              <a:buAutoNum type="romanLcParenR"/>
            </a:pPr>
            <a:r>
              <a:rPr lang="en-US" dirty="0"/>
              <a:t>Induced polarization method</a:t>
            </a:r>
          </a:p>
          <a:p>
            <a:pPr marL="560070" indent="-514350">
              <a:buAutoNum type="romanLcParenR"/>
            </a:pPr>
            <a:endParaRPr lang="en-US" dirty="0"/>
          </a:p>
          <a:p>
            <a:pPr marL="560070" indent="-514350">
              <a:buAutoNum type="romanLcParenR"/>
            </a:pPr>
            <a:endParaRPr lang="en-IN" dirty="0"/>
          </a:p>
        </p:txBody>
      </p:sp>
      <p:sp>
        <p:nvSpPr>
          <p:cNvPr id="10" name="Slide Number Placeholder 9">
            <a:extLst>
              <a:ext uri="{FF2B5EF4-FFF2-40B4-BE49-F238E27FC236}">
                <a16:creationId xmlns:a16="http://schemas.microsoft.com/office/drawing/2014/main" id="{B67F3F1F-1756-48E9-B10A-2EDA325DFABA}"/>
              </a:ext>
            </a:extLst>
          </p:cNvPr>
          <p:cNvSpPr>
            <a:spLocks noGrp="1"/>
          </p:cNvSpPr>
          <p:nvPr>
            <p:ph type="sldNum" sz="quarter" idx="12"/>
          </p:nvPr>
        </p:nvSpPr>
        <p:spPr/>
        <p:txBody>
          <a:bodyPr/>
          <a:lstStyle/>
          <a:p>
            <a:fld id="{4FAB73BC-B049-4115-A692-8D63A059BFB8}" type="slidenum">
              <a:rPr lang="en-IN" smtClean="0"/>
              <a:t>7</a:t>
            </a:fld>
            <a:endParaRPr lang="en-IN"/>
          </a:p>
        </p:txBody>
      </p:sp>
    </p:spTree>
    <p:extLst>
      <p:ext uri="{BB962C8B-B14F-4D97-AF65-F5344CB8AC3E}">
        <p14:creationId xmlns:p14="http://schemas.microsoft.com/office/powerpoint/2010/main" val="144107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RESISTIVITY METHOD</a:t>
            </a:r>
          </a:p>
        </p:txBody>
      </p:sp>
      <p:sp>
        <p:nvSpPr>
          <p:cNvPr id="3" name="Content Placeholder 2">
            <a:extLst>
              <a:ext uri="{FF2B5EF4-FFF2-40B4-BE49-F238E27FC236}">
                <a16:creationId xmlns:a16="http://schemas.microsoft.com/office/drawing/2014/main" id="{2847F8B0-93E7-4FE1-9228-1BA841CE973E}"/>
              </a:ext>
            </a:extLst>
          </p:cNvPr>
          <p:cNvSpPr>
            <a:spLocks noGrp="1"/>
          </p:cNvSpPr>
          <p:nvPr>
            <p:ph idx="1"/>
          </p:nvPr>
        </p:nvSpPr>
        <p:spPr>
          <a:xfrm>
            <a:off x="1341120" y="1572768"/>
            <a:ext cx="9509760" cy="4142232"/>
          </a:xfrm>
        </p:spPr>
        <p:txBody>
          <a:bodyPr/>
          <a:lstStyle/>
          <a:p>
            <a:r>
              <a:rPr lang="en-US" dirty="0"/>
              <a:t>The electrical resistivities of subsurface formations vary from one another if they are inhomogeneous and are studied with the help of resistivity method</a:t>
            </a:r>
          </a:p>
          <a:p>
            <a:r>
              <a:rPr lang="en-US" dirty="0"/>
              <a:t>If the subsurface body are resistive in nature the current line move away from it and in case of a conductive subsurface the current lines move towards it</a:t>
            </a:r>
          </a:p>
          <a:p>
            <a:endParaRPr lang="en-IN" dirty="0"/>
          </a:p>
        </p:txBody>
      </p:sp>
      <p:pic>
        <p:nvPicPr>
          <p:cNvPr id="2050" name="Picture 2" descr="Related image">
            <a:extLst>
              <a:ext uri="{FF2B5EF4-FFF2-40B4-BE49-F238E27FC236}">
                <a16:creationId xmlns:a16="http://schemas.microsoft.com/office/drawing/2014/main" id="{9AB02EAD-B22A-435D-95BB-06C001456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0" y="2941064"/>
            <a:ext cx="3981450" cy="29933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7A8E4CF-EA8F-43C7-A220-746316A998C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rot="16200000">
            <a:off x="6996508" y="1278556"/>
            <a:ext cx="2992514" cy="631753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3B414C5F-FC60-49C1-AB8B-1CFF9D13CE64}"/>
              </a:ext>
            </a:extLst>
          </p:cNvPr>
          <p:cNvSpPr>
            <a:spLocks noGrp="1"/>
          </p:cNvSpPr>
          <p:nvPr>
            <p:ph type="sldNum" sz="quarter" idx="12"/>
          </p:nvPr>
        </p:nvSpPr>
        <p:spPr/>
        <p:txBody>
          <a:bodyPr/>
          <a:lstStyle/>
          <a:p>
            <a:fld id="{4FAB73BC-B049-4115-A692-8D63A059BFB8}" type="slidenum">
              <a:rPr lang="en-IN" smtClean="0"/>
              <a:t>8</a:t>
            </a:fld>
            <a:endParaRPr lang="en-IN"/>
          </a:p>
        </p:txBody>
      </p:sp>
    </p:spTree>
    <p:extLst>
      <p:ext uri="{BB962C8B-B14F-4D97-AF65-F5344CB8AC3E}">
        <p14:creationId xmlns:p14="http://schemas.microsoft.com/office/powerpoint/2010/main" val="225505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41120" y="265176"/>
            <a:ext cx="9509759" cy="573810"/>
          </a:xfrm>
        </p:spPr>
        <p:txBody>
          <a:bodyPr>
            <a:normAutofit fontScale="90000"/>
          </a:bodyPr>
          <a:lstStyle/>
          <a:p>
            <a:r>
              <a:rPr lang="en-US" dirty="0"/>
              <a:t>ELECTROMAGNETIC METHOD</a:t>
            </a:r>
          </a:p>
        </p:txBody>
      </p:sp>
      <p:sp>
        <p:nvSpPr>
          <p:cNvPr id="2" name="Content Placeholder 1">
            <a:extLst>
              <a:ext uri="{FF2B5EF4-FFF2-40B4-BE49-F238E27FC236}">
                <a16:creationId xmlns:a16="http://schemas.microsoft.com/office/drawing/2014/main" id="{825E8EA8-2876-4AF8-B440-E3C417F308EA}"/>
              </a:ext>
            </a:extLst>
          </p:cNvPr>
          <p:cNvSpPr>
            <a:spLocks noGrp="1"/>
          </p:cNvSpPr>
          <p:nvPr>
            <p:ph idx="1"/>
          </p:nvPr>
        </p:nvSpPr>
        <p:spPr>
          <a:xfrm>
            <a:off x="1341119" y="771491"/>
            <a:ext cx="9509760" cy="3197195"/>
          </a:xfrm>
        </p:spPr>
        <p:txBody>
          <a:bodyPr>
            <a:normAutofit lnSpcReduction="10000"/>
          </a:bodyPr>
          <a:lstStyle/>
          <a:p>
            <a:pPr algn="just"/>
            <a:r>
              <a:rPr lang="en-US" dirty="0"/>
              <a:t>In this method alternating magnetic or electric field are transmitted into the ground with the help of suitable source.</a:t>
            </a:r>
          </a:p>
          <a:p>
            <a:pPr algn="just"/>
            <a:r>
              <a:rPr lang="en-US" dirty="0"/>
              <a:t>The electromagnetic field thus generated induces eddy currents in the conductive ore bodies in the subsurface.</a:t>
            </a:r>
          </a:p>
          <a:p>
            <a:pPr algn="just"/>
            <a:r>
              <a:rPr lang="en-US" dirty="0"/>
              <a:t>These subsurface ore bodies in turn produce secondary electromagnetic fields from which the magnetic or electric component of the secondary field is investigated at the surface to locate underground ore deposits</a:t>
            </a:r>
          </a:p>
          <a:p>
            <a:pPr algn="just"/>
            <a:r>
              <a:rPr lang="en-US" dirty="0"/>
              <a:t>The equipment used for this method are electromagnetic prospecting units which comprise of a transmitter and a receiver.</a:t>
            </a:r>
            <a:endParaRPr lang="en-IN" dirty="0"/>
          </a:p>
        </p:txBody>
      </p:sp>
      <p:pic>
        <p:nvPicPr>
          <p:cNvPr id="3" name="Picture 2">
            <a:extLst>
              <a:ext uri="{FF2B5EF4-FFF2-40B4-BE49-F238E27FC236}">
                <a16:creationId xmlns:a16="http://schemas.microsoft.com/office/drawing/2014/main" id="{44539621-3543-45B4-93AB-0B17EF509175}"/>
              </a:ext>
            </a:extLst>
          </p:cNvPr>
          <p:cNvPicPr>
            <a:picLocks noChangeAspect="1"/>
          </p:cNvPicPr>
          <p:nvPr/>
        </p:nvPicPr>
        <p:blipFill>
          <a:blip r:embed="rId2"/>
          <a:stretch>
            <a:fillRect/>
          </a:stretch>
        </p:blipFill>
        <p:spPr>
          <a:xfrm>
            <a:off x="1707723" y="3807075"/>
            <a:ext cx="4466833" cy="278574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120CF2D-19B1-4FB7-9D49-F0DD0DB5E8A5}"/>
              </a:ext>
            </a:extLst>
          </p:cNvPr>
          <p:cNvPicPr>
            <a:picLocks noChangeAspect="1"/>
          </p:cNvPicPr>
          <p:nvPr/>
        </p:nvPicPr>
        <p:blipFill>
          <a:blip r:embed="rId3"/>
          <a:stretch>
            <a:fillRect/>
          </a:stretch>
        </p:blipFill>
        <p:spPr>
          <a:xfrm>
            <a:off x="6712473" y="3807076"/>
            <a:ext cx="4250900" cy="2785748"/>
          </a:xfrm>
          <a:prstGeom prst="rect">
            <a:avLst/>
          </a:prstGeom>
        </p:spPr>
      </p:pic>
      <p:sp>
        <p:nvSpPr>
          <p:cNvPr id="5" name="Slide Number Placeholder 4">
            <a:extLst>
              <a:ext uri="{FF2B5EF4-FFF2-40B4-BE49-F238E27FC236}">
                <a16:creationId xmlns:a16="http://schemas.microsoft.com/office/drawing/2014/main" id="{8076D921-1491-4ECB-8DA8-FADF2B2DB358}"/>
              </a:ext>
            </a:extLst>
          </p:cNvPr>
          <p:cNvSpPr>
            <a:spLocks noGrp="1"/>
          </p:cNvSpPr>
          <p:nvPr>
            <p:ph type="sldNum" sz="quarter" idx="12"/>
          </p:nvPr>
        </p:nvSpPr>
        <p:spPr/>
        <p:txBody>
          <a:bodyPr/>
          <a:lstStyle/>
          <a:p>
            <a:fld id="{4FAB73BC-B049-4115-A692-8D63A059BFB8}" type="slidenum">
              <a:rPr lang="en-IN" smtClean="0"/>
              <a:t>9</a:t>
            </a:fld>
            <a:endParaRPr lang="en-IN"/>
          </a:p>
        </p:txBody>
      </p:sp>
    </p:spTree>
    <p:extLst>
      <p:ext uri="{BB962C8B-B14F-4D97-AF65-F5344CB8AC3E}">
        <p14:creationId xmlns:p14="http://schemas.microsoft.com/office/powerpoint/2010/main" val="21272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 painting presentation (widescreen)</Template>
  <TotalTime>0</TotalTime>
  <Words>559</Words>
  <Application>Microsoft Office PowerPoint</Application>
  <PresentationFormat>Widescreen</PresentationFormat>
  <Paragraphs>63</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Georgia</vt:lpstr>
      <vt:lpstr>Ocean 16x9</vt:lpstr>
      <vt:lpstr>GEOPHYSICAL INVESTIGATIONS</vt:lpstr>
      <vt:lpstr>GEOPHYSICS</vt:lpstr>
      <vt:lpstr>GEPHYSICAL ANOMALIES</vt:lpstr>
      <vt:lpstr>MAGNETIC METHOD </vt:lpstr>
      <vt:lpstr>Contd….</vt:lpstr>
      <vt:lpstr>APPLICATIONS OF MAGNETIC METHODS</vt:lpstr>
      <vt:lpstr>ELECTRICAL METHODS </vt:lpstr>
      <vt:lpstr>ELECTRICAL RESISTIVITY METHOD</vt:lpstr>
      <vt:lpstr>ELECTROMAGNETIC METHOD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GEOPHYSICAL INVESTIGATIONS</dc:title>
  <dc:creator>M Madhuri</dc:creator>
  <cp:lastModifiedBy>M Madhuri</cp:lastModifiedBy>
  <cp:revision>14</cp:revision>
  <dcterms:created xsi:type="dcterms:W3CDTF">2019-03-20T04:39:06Z</dcterms:created>
  <dcterms:modified xsi:type="dcterms:W3CDTF">2020-02-28T03:54:14Z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