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79" r:id="rId5"/>
    <p:sldId id="259" r:id="rId6"/>
    <p:sldId id="260" r:id="rId7"/>
    <p:sldId id="262" r:id="rId8"/>
    <p:sldId id="261" r:id="rId9"/>
    <p:sldId id="264" r:id="rId10"/>
    <p:sldId id="265" r:id="rId11"/>
    <p:sldId id="263"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83" d="100"/>
          <a:sy n="83" d="100"/>
        </p:scale>
        <p:origin x="46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3FBD6-737E-4D57-91E2-A13DAC6969F7}" type="datetimeFigureOut">
              <a:rPr lang="en-IN" smtClean="0"/>
              <a:t>28-02-2020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C1CAF-8CE4-4390-B15A-BFF1874F79A8}" type="slidenum">
              <a:rPr lang="en-IN" smtClean="0"/>
              <a:t>‹#›</a:t>
            </a:fld>
            <a:endParaRPr lang="en-IN"/>
          </a:p>
        </p:txBody>
      </p:sp>
    </p:spTree>
    <p:extLst>
      <p:ext uri="{BB962C8B-B14F-4D97-AF65-F5344CB8AC3E}">
        <p14:creationId xmlns:p14="http://schemas.microsoft.com/office/powerpoint/2010/main" val="291018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8F6205-EA66-4F00-9A96-8C51D89B9C49}" type="datetime1">
              <a:rPr lang="en-IN" smtClean="0"/>
              <a:t>28-02-2020</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245435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2428FE-A957-4611-8AE8-55010ADC88DC}" type="datetime1">
              <a:rPr lang="en-IN" smtClean="0"/>
              <a:t>28-02-2020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358162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DF51CF-12EC-455C-8CFF-3562D6584535}" type="datetime1">
              <a:rPr lang="en-IN" smtClean="0"/>
              <a:t>28-02-2020</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012602-5441-4AC9-A1F9-D6F94D66E886}"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6423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CB02B7B-756D-48F0-8A16-A4C6BB0382DE}" type="datetime1">
              <a:rPr lang="en-IN" smtClean="0"/>
              <a:t>28-02-2020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323386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383CE82-3AA4-45E2-9AD6-274D0DA4DD53}" type="datetime1">
              <a:rPr lang="en-IN" smtClean="0"/>
              <a:t>28-02-2020</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012602-5441-4AC9-A1F9-D6F94D66E886}"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55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DB2A279-3E80-4A07-897C-762582EF7FBB}" type="datetime1">
              <a:rPr lang="en-IN" smtClean="0"/>
              <a:t>28-02-2020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4037757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D9B30-8EAF-4A7E-A810-BFCB340959D1}" type="datetime1">
              <a:rPr lang="en-IN" smtClean="0"/>
              <a:t>28-02-2020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2199966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11C3B2-076E-4AB6-9219-5B0E6BB564B0}" type="datetime1">
              <a:rPr lang="en-IN" smtClean="0"/>
              <a:t>28-02-2020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175416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D8AAA-0768-4A51-A7B2-0C1E2076431A}" type="datetime1">
              <a:rPr lang="en-IN" smtClean="0"/>
              <a:t>28-02-2020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92845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997CF5-3987-4FE3-92A6-8E3E6E7C29E7}" type="datetime1">
              <a:rPr lang="en-IN" smtClean="0"/>
              <a:t>28-02-2020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408959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1B9BEF-55AF-4124-AD8F-AB16B288D1C8}" type="datetime1">
              <a:rPr lang="en-IN" smtClean="0"/>
              <a:t>28-02-2020</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305039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927FBC-C9BD-423A-8427-2185E954E9C5}" type="datetime1">
              <a:rPr lang="en-IN" smtClean="0"/>
              <a:t>28-02-2020</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48577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7BB692-61C8-4C79-B456-4AC211A01106}" type="datetime1">
              <a:rPr lang="en-IN" smtClean="0"/>
              <a:t>28-02-2020</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49800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67B38-140D-42DB-AC5F-1BF586A9A04E}" type="datetime1">
              <a:rPr lang="en-IN" smtClean="0"/>
              <a:t>28-02-2020</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317418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7A59F6-82B3-4367-9855-B543B1681F54}" type="datetime1">
              <a:rPr lang="en-IN" smtClean="0"/>
              <a:t>28-02-2020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41151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A6070D-5C9D-47AF-A6F0-4E60F462C2EB}" type="datetime1">
              <a:rPr lang="en-IN" smtClean="0"/>
              <a:t>28-02-2020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012602-5441-4AC9-A1F9-D6F94D66E886}" type="slidenum">
              <a:rPr lang="en-IN" smtClean="0"/>
              <a:t>‹#›</a:t>
            </a:fld>
            <a:endParaRPr lang="en-IN"/>
          </a:p>
        </p:txBody>
      </p:sp>
    </p:spTree>
    <p:extLst>
      <p:ext uri="{BB962C8B-B14F-4D97-AF65-F5344CB8AC3E}">
        <p14:creationId xmlns:p14="http://schemas.microsoft.com/office/powerpoint/2010/main" val="286817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C373456-9D49-419B-8B8B-E180E4E10DD9}" type="datetime1">
              <a:rPr lang="en-IN" smtClean="0"/>
              <a:t>28-02-2020</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E012602-5441-4AC9-A1F9-D6F94D66E886}" type="slidenum">
              <a:rPr lang="en-IN" smtClean="0"/>
              <a:t>‹#›</a:t>
            </a:fld>
            <a:endParaRPr lang="en-IN"/>
          </a:p>
        </p:txBody>
      </p:sp>
    </p:spTree>
    <p:extLst>
      <p:ext uri="{BB962C8B-B14F-4D97-AF65-F5344CB8AC3E}">
        <p14:creationId xmlns:p14="http://schemas.microsoft.com/office/powerpoint/2010/main" val="3709094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Nirmal_District" TargetMode="External"/><Relationship Id="rId2" Type="http://schemas.openxmlformats.org/officeDocument/2006/relationships/hyperlink" Target="https://en.wikipedia.org/wiki/Godavari" TargetMode="External"/><Relationship Id="rId1" Type="http://schemas.openxmlformats.org/officeDocument/2006/relationships/slideLayout" Target="../slideLayouts/slideLayout2.xml"/><Relationship Id="rId4" Type="http://schemas.openxmlformats.org/officeDocument/2006/relationships/hyperlink" Target="https://en.wikipedia.org/wiki/Telangan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8205-52D4-46AD-9D4A-33503D150132}"/>
              </a:ext>
            </a:extLst>
          </p:cNvPr>
          <p:cNvSpPr>
            <a:spLocks noGrp="1"/>
          </p:cNvSpPr>
          <p:nvPr>
            <p:ph type="ctrTitle"/>
          </p:nvPr>
        </p:nvSpPr>
        <p:spPr/>
        <p:txBody>
          <a:bodyPr>
            <a:normAutofit fontScale="90000"/>
          </a:bodyPr>
          <a:lstStyle/>
          <a:p>
            <a:r>
              <a:rPr lang="en-US" b="1" dirty="0">
                <a:solidFill>
                  <a:schemeClr val="accent2">
                    <a:lumMod val="75000"/>
                  </a:schemeClr>
                </a:solidFill>
              </a:rPr>
              <a:t>IMPORTANCE OF GEOLOGY IN CIVIL ENGINEERING</a:t>
            </a:r>
            <a:endParaRPr lang="en-IN" b="1" dirty="0">
              <a:solidFill>
                <a:schemeClr val="accent2">
                  <a:lumMod val="75000"/>
                </a:schemeClr>
              </a:solidFill>
            </a:endParaRPr>
          </a:p>
        </p:txBody>
      </p:sp>
      <p:sp>
        <p:nvSpPr>
          <p:cNvPr id="4" name="Slide Number Placeholder 3">
            <a:extLst>
              <a:ext uri="{FF2B5EF4-FFF2-40B4-BE49-F238E27FC236}">
                <a16:creationId xmlns:a16="http://schemas.microsoft.com/office/drawing/2014/main" id="{D87FDE0E-7BCA-4BF7-858F-D74A43E62A6A}"/>
              </a:ext>
            </a:extLst>
          </p:cNvPr>
          <p:cNvSpPr>
            <a:spLocks noGrp="1"/>
          </p:cNvSpPr>
          <p:nvPr>
            <p:ph type="sldNum" sz="quarter" idx="12"/>
          </p:nvPr>
        </p:nvSpPr>
        <p:spPr/>
        <p:txBody>
          <a:bodyPr/>
          <a:lstStyle/>
          <a:p>
            <a:fld id="{EE012602-5441-4AC9-A1F9-D6F94D66E886}" type="slidenum">
              <a:rPr lang="en-IN" smtClean="0"/>
              <a:t>1</a:t>
            </a:fld>
            <a:endParaRPr lang="en-IN"/>
          </a:p>
        </p:txBody>
      </p:sp>
    </p:spTree>
    <p:extLst>
      <p:ext uri="{BB962C8B-B14F-4D97-AF65-F5344CB8AC3E}">
        <p14:creationId xmlns:p14="http://schemas.microsoft.com/office/powerpoint/2010/main" val="36948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1B81-3CEB-4645-87B8-FBEA549C2842}"/>
              </a:ext>
            </a:extLst>
          </p:cNvPr>
          <p:cNvSpPr>
            <a:spLocks noGrp="1"/>
          </p:cNvSpPr>
          <p:nvPr>
            <p:ph type="title"/>
          </p:nvPr>
        </p:nvSpPr>
        <p:spPr/>
        <p:txBody>
          <a:bodyPr/>
          <a:lstStyle/>
          <a:p>
            <a:r>
              <a:rPr lang="en-US" altLang="en-US" b="1" dirty="0">
                <a:solidFill>
                  <a:schemeClr val="accent2">
                    <a:lumMod val="75000"/>
                  </a:schemeClr>
                </a:solidFill>
              </a:rPr>
              <a:t>Impacts</a:t>
            </a:r>
            <a:endParaRPr lang="en-IN" b="1" dirty="0">
              <a:solidFill>
                <a:schemeClr val="accent2">
                  <a:lumMod val="75000"/>
                </a:schemeClr>
              </a:solidFill>
            </a:endParaRPr>
          </a:p>
        </p:txBody>
      </p:sp>
      <p:sp>
        <p:nvSpPr>
          <p:cNvPr id="3" name="Content Placeholder 2">
            <a:extLst>
              <a:ext uri="{FF2B5EF4-FFF2-40B4-BE49-F238E27FC236}">
                <a16:creationId xmlns:a16="http://schemas.microsoft.com/office/drawing/2014/main" id="{98E44ECD-5D1D-4732-ADB5-9E0B6668A40B}"/>
              </a:ext>
            </a:extLst>
          </p:cNvPr>
          <p:cNvSpPr>
            <a:spLocks noGrp="1"/>
          </p:cNvSpPr>
          <p:nvPr>
            <p:ph idx="1"/>
          </p:nvPr>
        </p:nvSpPr>
        <p:spPr>
          <a:xfrm>
            <a:off x="2589212" y="1540189"/>
            <a:ext cx="8915400" cy="3777622"/>
          </a:xfrm>
        </p:spPr>
        <p:txBody>
          <a:bodyPr/>
          <a:lstStyle/>
          <a:p>
            <a:r>
              <a:rPr lang="en-US" altLang="en-US" sz="2000" dirty="0"/>
              <a:t>Deaths: 450 estimated</a:t>
            </a:r>
          </a:p>
          <a:p>
            <a:pPr lvl="1"/>
            <a:r>
              <a:rPr lang="en-US" altLang="en-US" sz="1800" dirty="0"/>
              <a:t>Many found downstream</a:t>
            </a:r>
          </a:p>
          <a:p>
            <a:pPr lvl="1"/>
            <a:r>
              <a:rPr lang="en-US" altLang="en-US" sz="1800" dirty="0"/>
              <a:t>Tent residents of unknown count</a:t>
            </a:r>
          </a:p>
          <a:p>
            <a:r>
              <a:rPr lang="en-US" altLang="en-US" sz="2000" dirty="0"/>
              <a:t>+900 homes destroyed</a:t>
            </a:r>
          </a:p>
          <a:p>
            <a:r>
              <a:rPr lang="en-US" altLang="en-US" sz="2000" dirty="0"/>
              <a:t>1,200 buildings damaged</a:t>
            </a:r>
          </a:p>
          <a:p>
            <a:r>
              <a:rPr lang="en-US" altLang="en-US" sz="2000" dirty="0"/>
              <a:t>10 bridges knocked out</a:t>
            </a:r>
          </a:p>
          <a:p>
            <a:r>
              <a:rPr lang="en-US" altLang="en-US" sz="2000" dirty="0"/>
              <a:t>Power lost in multiple cities</a:t>
            </a:r>
          </a:p>
          <a:p>
            <a:r>
              <a:rPr lang="en-US" altLang="en-US" sz="2000" dirty="0"/>
              <a:t>Crops, businesses and livestock affected</a:t>
            </a:r>
          </a:p>
          <a:p>
            <a:endParaRPr lang="en-IN" dirty="0"/>
          </a:p>
        </p:txBody>
      </p:sp>
      <p:sp>
        <p:nvSpPr>
          <p:cNvPr id="4" name="Slide Number Placeholder 3">
            <a:extLst>
              <a:ext uri="{FF2B5EF4-FFF2-40B4-BE49-F238E27FC236}">
                <a16:creationId xmlns:a16="http://schemas.microsoft.com/office/drawing/2014/main" id="{40F1BF02-784F-4FB6-BF23-29C7F8A565A0}"/>
              </a:ext>
            </a:extLst>
          </p:cNvPr>
          <p:cNvSpPr>
            <a:spLocks noGrp="1"/>
          </p:cNvSpPr>
          <p:nvPr>
            <p:ph type="sldNum" sz="quarter" idx="12"/>
          </p:nvPr>
        </p:nvSpPr>
        <p:spPr/>
        <p:txBody>
          <a:bodyPr/>
          <a:lstStyle/>
          <a:p>
            <a:fld id="{EE012602-5441-4AC9-A1F9-D6F94D66E886}" type="slidenum">
              <a:rPr lang="en-IN" smtClean="0"/>
              <a:t>10</a:t>
            </a:fld>
            <a:endParaRPr lang="en-IN"/>
          </a:p>
        </p:txBody>
      </p:sp>
    </p:spTree>
    <p:extLst>
      <p:ext uri="{BB962C8B-B14F-4D97-AF65-F5344CB8AC3E}">
        <p14:creationId xmlns:p14="http://schemas.microsoft.com/office/powerpoint/2010/main" val="84306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3033-C2F2-4782-BD4F-04FD2B9AEA4A}"/>
              </a:ext>
            </a:extLst>
          </p:cNvPr>
          <p:cNvSpPr>
            <a:spLocks noGrp="1"/>
          </p:cNvSpPr>
          <p:nvPr>
            <p:ph type="title"/>
          </p:nvPr>
        </p:nvSpPr>
        <p:spPr>
          <a:xfrm>
            <a:off x="2592925" y="624110"/>
            <a:ext cx="8911687" cy="638160"/>
          </a:xfrm>
        </p:spPr>
        <p:txBody>
          <a:bodyPr>
            <a:normAutofit fontScale="90000"/>
          </a:bodyPr>
          <a:lstStyle/>
          <a:p>
            <a:r>
              <a:rPr lang="en-US" b="1" dirty="0">
                <a:solidFill>
                  <a:schemeClr val="accent2">
                    <a:lumMod val="75000"/>
                  </a:schemeClr>
                </a:solidFill>
              </a:rPr>
              <a:t>Cont.….</a:t>
            </a:r>
            <a:endParaRPr lang="en-IN" b="1" dirty="0">
              <a:solidFill>
                <a:schemeClr val="accent2">
                  <a:lumMod val="75000"/>
                </a:schemeClr>
              </a:solidFill>
            </a:endParaRPr>
          </a:p>
        </p:txBody>
      </p:sp>
      <p:sp>
        <p:nvSpPr>
          <p:cNvPr id="3" name="Content Placeholder 2">
            <a:extLst>
              <a:ext uri="{FF2B5EF4-FFF2-40B4-BE49-F238E27FC236}">
                <a16:creationId xmlns:a16="http://schemas.microsoft.com/office/drawing/2014/main" id="{E890240D-F292-49C9-8CA6-216A30F3BBF5}"/>
              </a:ext>
            </a:extLst>
          </p:cNvPr>
          <p:cNvSpPr>
            <a:spLocks noGrp="1"/>
          </p:cNvSpPr>
          <p:nvPr>
            <p:ph idx="1"/>
          </p:nvPr>
        </p:nvSpPr>
        <p:spPr>
          <a:xfrm>
            <a:off x="2589212" y="1423059"/>
            <a:ext cx="8915400" cy="4505416"/>
          </a:xfrm>
        </p:spPr>
        <p:txBody>
          <a:bodyPr/>
          <a:lstStyle/>
          <a:p>
            <a:r>
              <a:rPr lang="en-US" altLang="en-US" dirty="0"/>
              <a:t>Cracks developed in dam and abutments</a:t>
            </a:r>
          </a:p>
          <a:p>
            <a:r>
              <a:rPr lang="en-US" altLang="en-US" dirty="0"/>
              <a:t>On reservoir reaching full capacity more leaks developed forming cracks</a:t>
            </a:r>
          </a:p>
          <a:p>
            <a:endParaRPr lang="en-US" altLang="en-US" dirty="0"/>
          </a:p>
          <a:p>
            <a:endParaRPr lang="en-IN" dirty="0"/>
          </a:p>
        </p:txBody>
      </p:sp>
      <p:pic>
        <p:nvPicPr>
          <p:cNvPr id="5" name="Picture 6" descr="leakage">
            <a:extLst>
              <a:ext uri="{FF2B5EF4-FFF2-40B4-BE49-F238E27FC236}">
                <a16:creationId xmlns:a16="http://schemas.microsoft.com/office/drawing/2014/main" id="{9A659C45-66F3-447E-AC13-FDC8C386C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24901" y="2355575"/>
            <a:ext cx="3705107" cy="279803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afterwards">
            <a:extLst>
              <a:ext uri="{FF2B5EF4-FFF2-40B4-BE49-F238E27FC236}">
                <a16:creationId xmlns:a16="http://schemas.microsoft.com/office/drawing/2014/main" id="{57FEFBFA-B834-44F9-A735-AAF60E8A2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47452" y="2355575"/>
            <a:ext cx="3849225" cy="279803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a:extLst>
              <a:ext uri="{FF2B5EF4-FFF2-40B4-BE49-F238E27FC236}">
                <a16:creationId xmlns:a16="http://schemas.microsoft.com/office/drawing/2014/main" id="{68F9343E-43A2-4E0C-9030-935D874AA4A0}"/>
              </a:ext>
            </a:extLst>
          </p:cNvPr>
          <p:cNvSpPr>
            <a:spLocks noGrp="1"/>
          </p:cNvSpPr>
          <p:nvPr>
            <p:ph type="sldNum" sz="quarter" idx="12"/>
          </p:nvPr>
        </p:nvSpPr>
        <p:spPr/>
        <p:txBody>
          <a:bodyPr/>
          <a:lstStyle/>
          <a:p>
            <a:fld id="{EE012602-5441-4AC9-A1F9-D6F94D66E886}" type="slidenum">
              <a:rPr lang="en-IN" smtClean="0"/>
              <a:t>11</a:t>
            </a:fld>
            <a:endParaRPr lang="en-IN"/>
          </a:p>
        </p:txBody>
      </p:sp>
      <p:sp>
        <p:nvSpPr>
          <p:cNvPr id="6" name="TextBox 5">
            <a:extLst>
              <a:ext uri="{FF2B5EF4-FFF2-40B4-BE49-F238E27FC236}">
                <a16:creationId xmlns:a16="http://schemas.microsoft.com/office/drawing/2014/main" id="{FB2B0045-6CC5-419C-83C4-3833E45CAF3D}"/>
              </a:ext>
            </a:extLst>
          </p:cNvPr>
          <p:cNvSpPr txBox="1"/>
          <p:nvPr/>
        </p:nvSpPr>
        <p:spPr>
          <a:xfrm>
            <a:off x="2824901" y="5565913"/>
            <a:ext cx="3705107" cy="369332"/>
          </a:xfrm>
          <a:prstGeom prst="rect">
            <a:avLst/>
          </a:prstGeom>
          <a:noFill/>
        </p:spPr>
        <p:txBody>
          <a:bodyPr wrap="square" rtlCol="0">
            <a:spAutoFit/>
          </a:bodyPr>
          <a:lstStyle/>
          <a:p>
            <a:pPr algn="ctr"/>
            <a:r>
              <a:rPr lang="en-US" dirty="0"/>
              <a:t>Formation of cracks</a:t>
            </a:r>
            <a:endParaRPr lang="en-IN" dirty="0"/>
          </a:p>
        </p:txBody>
      </p:sp>
      <p:sp>
        <p:nvSpPr>
          <p:cNvPr id="10" name="Arrow: Down 9">
            <a:extLst>
              <a:ext uri="{FF2B5EF4-FFF2-40B4-BE49-F238E27FC236}">
                <a16:creationId xmlns:a16="http://schemas.microsoft.com/office/drawing/2014/main" id="{C57F0659-C9F3-4F6B-B7A1-CCC476FDF7E2}"/>
              </a:ext>
            </a:extLst>
          </p:cNvPr>
          <p:cNvSpPr/>
          <p:nvPr/>
        </p:nvSpPr>
        <p:spPr>
          <a:xfrm rot="1465443">
            <a:off x="4320597" y="4492509"/>
            <a:ext cx="288234" cy="1110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8A57AAD5-85B4-4E5B-BD5D-8CC48AF2C7AF}"/>
              </a:ext>
            </a:extLst>
          </p:cNvPr>
          <p:cNvSpPr txBox="1"/>
          <p:nvPr/>
        </p:nvSpPr>
        <p:spPr>
          <a:xfrm>
            <a:off x="6947452" y="5565913"/>
            <a:ext cx="3705107" cy="369332"/>
          </a:xfrm>
          <a:prstGeom prst="rect">
            <a:avLst/>
          </a:prstGeom>
          <a:noFill/>
        </p:spPr>
        <p:txBody>
          <a:bodyPr wrap="square" rtlCol="0">
            <a:spAutoFit/>
          </a:bodyPr>
          <a:lstStyle/>
          <a:p>
            <a:pPr algn="ctr"/>
            <a:r>
              <a:rPr lang="en-US" dirty="0"/>
              <a:t>After Failure</a:t>
            </a:r>
            <a:endParaRPr lang="en-IN" dirty="0"/>
          </a:p>
        </p:txBody>
      </p:sp>
    </p:spTree>
    <p:extLst>
      <p:ext uri="{BB962C8B-B14F-4D97-AF65-F5344CB8AC3E}">
        <p14:creationId xmlns:p14="http://schemas.microsoft.com/office/powerpoint/2010/main" val="154294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F779-0203-4FAE-914C-9426F80A7F6B}"/>
              </a:ext>
            </a:extLst>
          </p:cNvPr>
          <p:cNvSpPr>
            <a:spLocks noGrp="1"/>
          </p:cNvSpPr>
          <p:nvPr>
            <p:ph type="title"/>
          </p:nvPr>
        </p:nvSpPr>
        <p:spPr>
          <a:xfrm>
            <a:off x="2592925" y="763258"/>
            <a:ext cx="8911687" cy="1280890"/>
          </a:xfrm>
        </p:spPr>
        <p:txBody>
          <a:bodyPr/>
          <a:lstStyle/>
          <a:p>
            <a:r>
              <a:rPr lang="en-US" altLang="en-US" b="1" dirty="0">
                <a:solidFill>
                  <a:schemeClr val="accent2">
                    <a:lumMod val="75000"/>
                  </a:schemeClr>
                </a:solidFill>
                <a:latin typeface="Calisto MT" panose="02040603050505030304" pitchFamily="18" charset="0"/>
              </a:rPr>
              <a:t>2. The Leaning Tower of Pisa</a:t>
            </a:r>
            <a:endParaRPr lang="en-IN" dirty="0">
              <a:solidFill>
                <a:schemeClr val="accent2">
                  <a:lumMod val="75000"/>
                </a:schemeClr>
              </a:solidFill>
            </a:endParaRPr>
          </a:p>
        </p:txBody>
      </p:sp>
      <p:sp>
        <p:nvSpPr>
          <p:cNvPr id="3" name="Content Placeholder 2">
            <a:extLst>
              <a:ext uri="{FF2B5EF4-FFF2-40B4-BE49-F238E27FC236}">
                <a16:creationId xmlns:a16="http://schemas.microsoft.com/office/drawing/2014/main" id="{873E05FF-4337-49BD-9F62-BD2AC0DFDC88}"/>
              </a:ext>
            </a:extLst>
          </p:cNvPr>
          <p:cNvSpPr>
            <a:spLocks noGrp="1"/>
          </p:cNvSpPr>
          <p:nvPr>
            <p:ph idx="1"/>
          </p:nvPr>
        </p:nvSpPr>
        <p:spPr>
          <a:xfrm>
            <a:off x="5525106" y="1886779"/>
            <a:ext cx="5885016" cy="4177748"/>
          </a:xfrm>
        </p:spPr>
        <p:txBody>
          <a:bodyPr>
            <a:normAutofit/>
          </a:bodyPr>
          <a:lstStyle/>
          <a:p>
            <a:pPr>
              <a:spcBef>
                <a:spcPct val="50000"/>
              </a:spcBef>
            </a:pPr>
            <a:r>
              <a:rPr lang="en-US" altLang="en-US" dirty="0"/>
              <a:t>One of the “SEVEN wonders of the World.”</a:t>
            </a:r>
          </a:p>
          <a:p>
            <a:pPr>
              <a:spcBef>
                <a:spcPct val="50000"/>
              </a:spcBef>
            </a:pPr>
            <a:r>
              <a:rPr lang="en-US" altLang="en-US" dirty="0"/>
              <a:t>Located in PISA, Italy at the 'Piazza </a:t>
            </a:r>
            <a:r>
              <a:rPr lang="en-US" altLang="en-US" dirty="0" err="1"/>
              <a:t>dei</a:t>
            </a:r>
            <a:r>
              <a:rPr lang="en-US" altLang="en-US" dirty="0"/>
              <a:t> </a:t>
            </a:r>
            <a:r>
              <a:rPr lang="en-US" altLang="en-US" dirty="0" err="1"/>
              <a:t>Miracoli</a:t>
            </a:r>
            <a:r>
              <a:rPr lang="en-US" altLang="en-US" dirty="0"/>
              <a:t>' square.</a:t>
            </a:r>
          </a:p>
          <a:p>
            <a:pPr>
              <a:spcBef>
                <a:spcPct val="50000"/>
              </a:spcBef>
            </a:pPr>
            <a:r>
              <a:rPr lang="en-US" altLang="en-US" dirty="0"/>
              <a:t>Bell tower for the Cathedral.</a:t>
            </a:r>
          </a:p>
          <a:p>
            <a:pPr>
              <a:spcBef>
                <a:spcPct val="50000"/>
              </a:spcBef>
            </a:pPr>
            <a:r>
              <a:rPr lang="en-US" altLang="en-US" dirty="0"/>
              <a:t>Renowned all over the world for its peculiar inclination.</a:t>
            </a:r>
          </a:p>
          <a:p>
            <a:pPr>
              <a:spcBef>
                <a:spcPct val="50000"/>
              </a:spcBef>
            </a:pPr>
            <a:r>
              <a:rPr lang="en-US" altLang="en-US" dirty="0"/>
              <a:t>Popular tourist hotspot. Building was shut down to tourists in 1990, but has open up because of extensive restoration efforts by government agencies.</a:t>
            </a:r>
          </a:p>
          <a:p>
            <a:pPr>
              <a:spcBef>
                <a:spcPct val="50000"/>
              </a:spcBef>
            </a:pPr>
            <a:r>
              <a:rPr lang="en-US" altLang="en-US" dirty="0"/>
              <a:t>Building reopened in April, 2001.</a:t>
            </a:r>
          </a:p>
          <a:p>
            <a:endParaRPr lang="en-IN" dirty="0"/>
          </a:p>
        </p:txBody>
      </p:sp>
      <p:sp>
        <p:nvSpPr>
          <p:cNvPr id="4" name="Slide Number Placeholder 3">
            <a:extLst>
              <a:ext uri="{FF2B5EF4-FFF2-40B4-BE49-F238E27FC236}">
                <a16:creationId xmlns:a16="http://schemas.microsoft.com/office/drawing/2014/main" id="{1F3431DD-A243-42FA-8FA7-F3AB3DA5ADD1}"/>
              </a:ext>
            </a:extLst>
          </p:cNvPr>
          <p:cNvSpPr>
            <a:spLocks noGrp="1"/>
          </p:cNvSpPr>
          <p:nvPr>
            <p:ph type="sldNum" sz="quarter" idx="12"/>
          </p:nvPr>
        </p:nvSpPr>
        <p:spPr/>
        <p:txBody>
          <a:bodyPr/>
          <a:lstStyle/>
          <a:p>
            <a:fld id="{EE012602-5441-4AC9-A1F9-D6F94D66E886}" type="slidenum">
              <a:rPr lang="en-IN" smtClean="0"/>
              <a:t>12</a:t>
            </a:fld>
            <a:endParaRPr lang="en-IN"/>
          </a:p>
        </p:txBody>
      </p:sp>
      <p:pic>
        <p:nvPicPr>
          <p:cNvPr id="6" name="Picture 5">
            <a:extLst>
              <a:ext uri="{FF2B5EF4-FFF2-40B4-BE49-F238E27FC236}">
                <a16:creationId xmlns:a16="http://schemas.microsoft.com/office/drawing/2014/main" id="{6100D362-59D0-4658-9920-C1B11D419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5" y="1886779"/>
            <a:ext cx="2466092" cy="4446104"/>
          </a:xfrm>
          <a:prstGeom prst="rect">
            <a:avLst/>
          </a:prstGeom>
        </p:spPr>
      </p:pic>
    </p:spTree>
    <p:extLst>
      <p:ext uri="{BB962C8B-B14F-4D97-AF65-F5344CB8AC3E}">
        <p14:creationId xmlns:p14="http://schemas.microsoft.com/office/powerpoint/2010/main" val="257104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F6DF-973E-46E4-A639-81AEA053C779}"/>
              </a:ext>
            </a:extLst>
          </p:cNvPr>
          <p:cNvSpPr>
            <a:spLocks noGrp="1"/>
          </p:cNvSpPr>
          <p:nvPr>
            <p:ph type="title"/>
          </p:nvPr>
        </p:nvSpPr>
        <p:spPr>
          <a:xfrm>
            <a:off x="2592925" y="624110"/>
            <a:ext cx="8911687" cy="638160"/>
          </a:xfrm>
        </p:spPr>
        <p:txBody>
          <a:bodyPr>
            <a:normAutofit fontScale="90000"/>
          </a:bodyPr>
          <a:lstStyle/>
          <a:p>
            <a:r>
              <a:rPr lang="en-US" b="1" dirty="0">
                <a:solidFill>
                  <a:schemeClr val="accent2">
                    <a:lumMod val="75000"/>
                  </a:schemeClr>
                </a:solidFill>
              </a:rPr>
              <a:t>Cont.….</a:t>
            </a:r>
            <a:endParaRPr lang="en-IN" b="1" dirty="0">
              <a:solidFill>
                <a:schemeClr val="accent2">
                  <a:lumMod val="75000"/>
                </a:schemeClr>
              </a:solidFill>
            </a:endParaRPr>
          </a:p>
        </p:txBody>
      </p:sp>
      <p:sp>
        <p:nvSpPr>
          <p:cNvPr id="3" name="Content Placeholder 2">
            <a:extLst>
              <a:ext uri="{FF2B5EF4-FFF2-40B4-BE49-F238E27FC236}">
                <a16:creationId xmlns:a16="http://schemas.microsoft.com/office/drawing/2014/main" id="{BD2D821F-896A-4724-A32E-DFE70AC67FCA}"/>
              </a:ext>
            </a:extLst>
          </p:cNvPr>
          <p:cNvSpPr>
            <a:spLocks noGrp="1"/>
          </p:cNvSpPr>
          <p:nvPr>
            <p:ph idx="1"/>
          </p:nvPr>
        </p:nvSpPr>
        <p:spPr>
          <a:xfrm>
            <a:off x="2592925" y="1540189"/>
            <a:ext cx="8915400" cy="3777622"/>
          </a:xfrm>
        </p:spPr>
        <p:txBody>
          <a:bodyPr>
            <a:normAutofit/>
          </a:bodyPr>
          <a:lstStyle/>
          <a:p>
            <a:pPr algn="just">
              <a:lnSpc>
                <a:spcPct val="90000"/>
              </a:lnSpc>
            </a:pPr>
            <a:r>
              <a:rPr lang="en-US" altLang="en-US" sz="2400" dirty="0">
                <a:latin typeface="Garamond" panose="02020404030301010803" pitchFamily="18" charset="0"/>
              </a:rPr>
              <a:t>In 1172, A widow named Berta di Bernardo left 60 cents in her will to purchase stones and construct a bell tower. It took almost 200 years to complete.</a:t>
            </a:r>
          </a:p>
          <a:p>
            <a:pPr algn="just">
              <a:lnSpc>
                <a:spcPct val="90000"/>
              </a:lnSpc>
            </a:pPr>
            <a:r>
              <a:rPr lang="en-US" altLang="en-US" sz="2400" dirty="0">
                <a:latin typeface="Garamond" panose="02020404030301010803" pitchFamily="18" charset="0"/>
              </a:rPr>
              <a:t>By 1178, the Third floor was complete. It was observed at this stage that the tower was leaning on the north side, and construction was on hold because of neighboring wars. </a:t>
            </a:r>
          </a:p>
          <a:p>
            <a:pPr algn="just">
              <a:lnSpc>
                <a:spcPct val="90000"/>
              </a:lnSpc>
            </a:pPr>
            <a:r>
              <a:rPr lang="en-US" altLang="en-US" sz="2400" dirty="0">
                <a:latin typeface="Garamond" panose="02020404030301010803" pitchFamily="18" charset="0"/>
              </a:rPr>
              <a:t>The tower kept shifting to one side over the years, around 1.2 millimeters from the vertical every year.</a:t>
            </a:r>
          </a:p>
          <a:p>
            <a:pPr algn="just">
              <a:lnSpc>
                <a:spcPct val="90000"/>
              </a:lnSpc>
            </a:pPr>
            <a:r>
              <a:rPr lang="en-US" altLang="en-US" sz="2400" dirty="0">
                <a:latin typeface="Garamond" panose="02020404030301010803" pitchFamily="18" charset="0"/>
              </a:rPr>
              <a:t>The differential subsidence is 1.89m; this means that the extreme north and south have subsided by 1.86m and 3.75m respectively.</a:t>
            </a:r>
            <a:r>
              <a:rPr lang="en-US" altLang="en-US" sz="2400" dirty="0">
                <a:latin typeface="Verdana" panose="020B0604030504040204" pitchFamily="34" charset="0"/>
              </a:rPr>
              <a:t> </a:t>
            </a:r>
            <a:endParaRPr lang="en-US" altLang="en-US" sz="24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369F40D5-D618-4331-8365-D1044033122C}"/>
              </a:ext>
            </a:extLst>
          </p:cNvPr>
          <p:cNvSpPr>
            <a:spLocks noGrp="1"/>
          </p:cNvSpPr>
          <p:nvPr>
            <p:ph type="sldNum" sz="quarter" idx="12"/>
          </p:nvPr>
        </p:nvSpPr>
        <p:spPr/>
        <p:txBody>
          <a:bodyPr/>
          <a:lstStyle/>
          <a:p>
            <a:fld id="{EE012602-5441-4AC9-A1F9-D6F94D66E886}" type="slidenum">
              <a:rPr lang="en-IN" smtClean="0"/>
              <a:t>13</a:t>
            </a:fld>
            <a:endParaRPr lang="en-IN"/>
          </a:p>
        </p:txBody>
      </p:sp>
    </p:spTree>
    <p:extLst>
      <p:ext uri="{BB962C8B-B14F-4D97-AF65-F5344CB8AC3E}">
        <p14:creationId xmlns:p14="http://schemas.microsoft.com/office/powerpoint/2010/main" val="407465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4EE1-57AB-4D2C-93C8-76EA567A93E5}"/>
              </a:ext>
            </a:extLst>
          </p:cNvPr>
          <p:cNvSpPr>
            <a:spLocks noGrp="1"/>
          </p:cNvSpPr>
          <p:nvPr>
            <p:ph type="title"/>
          </p:nvPr>
        </p:nvSpPr>
        <p:spPr/>
        <p:txBody>
          <a:bodyPr/>
          <a:lstStyle/>
          <a:p>
            <a:r>
              <a:rPr lang="en-US" altLang="en-US" b="1" dirty="0">
                <a:solidFill>
                  <a:schemeClr val="accent2">
                    <a:lumMod val="75000"/>
                  </a:schemeClr>
                </a:solidFill>
              </a:rPr>
              <a:t>Characteristics of Tower</a:t>
            </a:r>
            <a:endParaRPr lang="en-IN" b="1" dirty="0">
              <a:solidFill>
                <a:schemeClr val="accent2">
                  <a:lumMod val="75000"/>
                </a:schemeClr>
              </a:solidFill>
            </a:endParaRPr>
          </a:p>
        </p:txBody>
      </p:sp>
      <p:sp>
        <p:nvSpPr>
          <p:cNvPr id="3" name="Content Placeholder 2">
            <a:extLst>
              <a:ext uri="{FF2B5EF4-FFF2-40B4-BE49-F238E27FC236}">
                <a16:creationId xmlns:a16="http://schemas.microsoft.com/office/drawing/2014/main" id="{D610914B-E4B9-4A7E-B092-3C5346E7B811}"/>
              </a:ext>
            </a:extLst>
          </p:cNvPr>
          <p:cNvSpPr>
            <a:spLocks noGrp="1"/>
          </p:cNvSpPr>
          <p:nvPr>
            <p:ph idx="1"/>
          </p:nvPr>
        </p:nvSpPr>
        <p:spPr>
          <a:xfrm>
            <a:off x="2592925" y="1777042"/>
            <a:ext cx="4898516" cy="4724400"/>
          </a:xfrm>
        </p:spPr>
        <p:txBody>
          <a:bodyPr>
            <a:normAutofit/>
          </a:bodyPr>
          <a:lstStyle/>
          <a:p>
            <a:r>
              <a:rPr lang="en-US" altLang="en-US" sz="2000" dirty="0"/>
              <a:t>Weight = 14,700 metric tones</a:t>
            </a:r>
          </a:p>
          <a:p>
            <a:r>
              <a:rPr lang="en-US" altLang="en-US" sz="2000" dirty="0"/>
              <a:t>Ring shaped diameter = 19.6 m</a:t>
            </a:r>
          </a:p>
          <a:p>
            <a:r>
              <a:rPr lang="en-US" altLang="en-US" sz="2000" dirty="0"/>
              <a:t>Thickness of wall =4.1 m, and 2.7 m for all other levels.</a:t>
            </a:r>
          </a:p>
          <a:p>
            <a:r>
              <a:rPr lang="en-US" altLang="en-US" sz="2000" dirty="0"/>
              <a:t>Inclination = 5 ½ degree’s to the south.</a:t>
            </a:r>
          </a:p>
          <a:p>
            <a:r>
              <a:rPr lang="en-US" altLang="en-US" dirty="0">
                <a:latin typeface="Verdana" panose="020B0604030504040204" pitchFamily="34" charset="0"/>
              </a:rPr>
              <a:t>32,240 blocks ("ashlars") for facing the exterior and interior of the cylindrical wall structure.</a:t>
            </a:r>
          </a:p>
          <a:p>
            <a:r>
              <a:rPr lang="en-US" altLang="en-US" dirty="0">
                <a:latin typeface="Verdana" panose="020B0604030504040204" pitchFamily="34" charset="0"/>
              </a:rPr>
              <a:t>15 half columns at the base.</a:t>
            </a:r>
          </a:p>
          <a:p>
            <a:r>
              <a:rPr lang="en-US" altLang="en-US" dirty="0">
                <a:latin typeface="Verdana" panose="020B0604030504040204" pitchFamily="34" charset="0"/>
              </a:rPr>
              <a:t>180 columns for base.</a:t>
            </a:r>
          </a:p>
          <a:p>
            <a:r>
              <a:rPr lang="en-US" altLang="en-US" dirty="0">
                <a:latin typeface="Verdana" panose="020B0604030504040204" pitchFamily="34" charset="0"/>
              </a:rPr>
              <a:t>12 columns for belfry.</a:t>
            </a:r>
            <a:endParaRPr lang="en-US" altLang="en-US" sz="2800" dirty="0"/>
          </a:p>
          <a:p>
            <a:endParaRPr lang="en-IN" dirty="0"/>
          </a:p>
        </p:txBody>
      </p:sp>
      <p:pic>
        <p:nvPicPr>
          <p:cNvPr id="4" name="Picture 7" descr="C:\WINDOWS\Desktop\emch\2.jpg">
            <a:extLst>
              <a:ext uri="{FF2B5EF4-FFF2-40B4-BE49-F238E27FC236}">
                <a16:creationId xmlns:a16="http://schemas.microsoft.com/office/drawing/2014/main" id="{3F85E792-769F-479C-B244-58A6959D9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929" y="1777042"/>
            <a:ext cx="2060276" cy="492855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8A99877-7BEF-4502-AD9C-93A61D02EFB1}"/>
              </a:ext>
            </a:extLst>
          </p:cNvPr>
          <p:cNvSpPr>
            <a:spLocks noGrp="1"/>
          </p:cNvSpPr>
          <p:nvPr>
            <p:ph type="sldNum" sz="quarter" idx="12"/>
          </p:nvPr>
        </p:nvSpPr>
        <p:spPr/>
        <p:txBody>
          <a:bodyPr/>
          <a:lstStyle/>
          <a:p>
            <a:fld id="{EE012602-5441-4AC9-A1F9-D6F94D66E886}" type="slidenum">
              <a:rPr lang="en-IN" smtClean="0"/>
              <a:t>14</a:t>
            </a:fld>
            <a:endParaRPr lang="en-IN"/>
          </a:p>
        </p:txBody>
      </p:sp>
    </p:spTree>
    <p:extLst>
      <p:ext uri="{BB962C8B-B14F-4D97-AF65-F5344CB8AC3E}">
        <p14:creationId xmlns:p14="http://schemas.microsoft.com/office/powerpoint/2010/main" val="121718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4B4D-AEB7-4F14-A89E-A784F48B4F8A}"/>
              </a:ext>
            </a:extLst>
          </p:cNvPr>
          <p:cNvSpPr>
            <a:spLocks noGrp="1"/>
          </p:cNvSpPr>
          <p:nvPr>
            <p:ph type="title"/>
          </p:nvPr>
        </p:nvSpPr>
        <p:spPr>
          <a:xfrm>
            <a:off x="2592925" y="624110"/>
            <a:ext cx="8911687" cy="727612"/>
          </a:xfrm>
        </p:spPr>
        <p:txBody>
          <a:bodyPr/>
          <a:lstStyle/>
          <a:p>
            <a:r>
              <a:rPr lang="en-US" altLang="en-US" b="1" dirty="0">
                <a:solidFill>
                  <a:schemeClr val="accent2">
                    <a:lumMod val="75000"/>
                  </a:schemeClr>
                </a:solidFill>
              </a:rPr>
              <a:t>Cause of the lean of tower</a:t>
            </a:r>
            <a:endParaRPr lang="en-IN" b="1" dirty="0">
              <a:solidFill>
                <a:schemeClr val="accent2">
                  <a:lumMod val="75000"/>
                </a:schemeClr>
              </a:solidFill>
            </a:endParaRPr>
          </a:p>
        </p:txBody>
      </p:sp>
      <p:sp>
        <p:nvSpPr>
          <p:cNvPr id="3" name="Content Placeholder 2">
            <a:extLst>
              <a:ext uri="{FF2B5EF4-FFF2-40B4-BE49-F238E27FC236}">
                <a16:creationId xmlns:a16="http://schemas.microsoft.com/office/drawing/2014/main" id="{ABA19527-9F62-4564-8073-90D8EA196A12}"/>
              </a:ext>
            </a:extLst>
          </p:cNvPr>
          <p:cNvSpPr>
            <a:spLocks noGrp="1"/>
          </p:cNvSpPr>
          <p:nvPr>
            <p:ph idx="1"/>
          </p:nvPr>
        </p:nvSpPr>
        <p:spPr>
          <a:xfrm>
            <a:off x="2592925" y="1540189"/>
            <a:ext cx="8915400" cy="3777622"/>
          </a:xfrm>
        </p:spPr>
        <p:txBody>
          <a:bodyPr>
            <a:normAutofit lnSpcReduction="10000"/>
          </a:bodyPr>
          <a:lstStyle/>
          <a:p>
            <a:pPr>
              <a:lnSpc>
                <a:spcPct val="90000"/>
              </a:lnSpc>
            </a:pPr>
            <a:r>
              <a:rPr lang="en-US" altLang="en-US" dirty="0"/>
              <a:t>Location of tower – ground comprised of layers of sand &amp; clay.</a:t>
            </a:r>
          </a:p>
          <a:p>
            <a:pPr>
              <a:lnSpc>
                <a:spcPct val="90000"/>
              </a:lnSpc>
            </a:pPr>
            <a:r>
              <a:rPr lang="en-US" altLang="en-US" dirty="0"/>
              <a:t>Layers ran parallel except under the  foundation of the tower, where it formed a bow shape.</a:t>
            </a:r>
          </a:p>
          <a:p>
            <a:pPr>
              <a:lnSpc>
                <a:spcPct val="90000"/>
              </a:lnSpc>
            </a:pPr>
            <a:r>
              <a:rPr lang="en-US" altLang="en-US" dirty="0"/>
              <a:t>The unstable mixture of soil material caused the soil to compact at a different rate, causing the tower to sink 30-40 cm</a:t>
            </a:r>
          </a:p>
          <a:p>
            <a:pPr>
              <a:lnSpc>
                <a:spcPct val="90000"/>
              </a:lnSpc>
            </a:pPr>
            <a:r>
              <a:rPr lang="en-US" altLang="en-US" dirty="0"/>
              <a:t>The unstable mixture of soil – caused the tower to sink to the south side.</a:t>
            </a:r>
          </a:p>
          <a:p>
            <a:pPr>
              <a:lnSpc>
                <a:spcPct val="90000"/>
              </a:lnSpc>
            </a:pPr>
            <a:r>
              <a:rPr lang="en-US" altLang="en-US" dirty="0"/>
              <a:t>Soil at south side compressed faster than the north side – weight of the tower was the main factor of tilt.</a:t>
            </a:r>
          </a:p>
          <a:p>
            <a:pPr>
              <a:lnSpc>
                <a:spcPct val="90000"/>
              </a:lnSpc>
            </a:pPr>
            <a:r>
              <a:rPr lang="en-US" altLang="en-US" dirty="0"/>
              <a:t>Tilting was also due to the fluctuations of the water levels. </a:t>
            </a:r>
          </a:p>
          <a:p>
            <a:pPr>
              <a:lnSpc>
                <a:spcPct val="90000"/>
              </a:lnSpc>
            </a:pPr>
            <a:r>
              <a:rPr lang="en-US" altLang="en-US" dirty="0"/>
              <a:t>This caused the tower to keep shifting, as well as rotate…later discovered by scientists that the tower’s position shifted in relation to the ground water level.</a:t>
            </a:r>
          </a:p>
          <a:p>
            <a:pPr>
              <a:lnSpc>
                <a:spcPct val="90000"/>
              </a:lnSpc>
            </a:pPr>
            <a:endParaRPr lang="en-IN" dirty="0"/>
          </a:p>
        </p:txBody>
      </p:sp>
      <p:sp>
        <p:nvSpPr>
          <p:cNvPr id="4" name="Slide Number Placeholder 3">
            <a:extLst>
              <a:ext uri="{FF2B5EF4-FFF2-40B4-BE49-F238E27FC236}">
                <a16:creationId xmlns:a16="http://schemas.microsoft.com/office/drawing/2014/main" id="{865AEC8C-0D90-4494-8C67-79A58567E874}"/>
              </a:ext>
            </a:extLst>
          </p:cNvPr>
          <p:cNvSpPr>
            <a:spLocks noGrp="1"/>
          </p:cNvSpPr>
          <p:nvPr>
            <p:ph type="sldNum" sz="quarter" idx="12"/>
          </p:nvPr>
        </p:nvSpPr>
        <p:spPr/>
        <p:txBody>
          <a:bodyPr/>
          <a:lstStyle/>
          <a:p>
            <a:fld id="{EE012602-5441-4AC9-A1F9-D6F94D66E886}" type="slidenum">
              <a:rPr lang="en-IN" smtClean="0"/>
              <a:t>15</a:t>
            </a:fld>
            <a:endParaRPr lang="en-IN"/>
          </a:p>
        </p:txBody>
      </p:sp>
    </p:spTree>
    <p:extLst>
      <p:ext uri="{BB962C8B-B14F-4D97-AF65-F5344CB8AC3E}">
        <p14:creationId xmlns:p14="http://schemas.microsoft.com/office/powerpoint/2010/main" val="245582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689E6-E82A-4E76-B559-200C09F78188}"/>
              </a:ext>
            </a:extLst>
          </p:cNvPr>
          <p:cNvSpPr>
            <a:spLocks noGrp="1"/>
          </p:cNvSpPr>
          <p:nvPr>
            <p:ph type="title"/>
          </p:nvPr>
        </p:nvSpPr>
        <p:spPr>
          <a:xfrm>
            <a:off x="2592925" y="624110"/>
            <a:ext cx="8911687" cy="687855"/>
          </a:xfrm>
        </p:spPr>
        <p:txBody>
          <a:bodyPr/>
          <a:lstStyle/>
          <a:p>
            <a:r>
              <a:rPr lang="en-US" altLang="en-US" b="1" dirty="0">
                <a:solidFill>
                  <a:schemeClr val="accent2">
                    <a:lumMod val="75000"/>
                  </a:schemeClr>
                </a:solidFill>
              </a:rPr>
              <a:t>Stress due to lean</a:t>
            </a:r>
            <a:endParaRPr lang="en-IN" b="1" dirty="0">
              <a:solidFill>
                <a:schemeClr val="accent2">
                  <a:lumMod val="75000"/>
                </a:schemeClr>
              </a:solidFill>
            </a:endParaRPr>
          </a:p>
        </p:txBody>
      </p:sp>
      <p:sp>
        <p:nvSpPr>
          <p:cNvPr id="3" name="Content Placeholder 2">
            <a:extLst>
              <a:ext uri="{FF2B5EF4-FFF2-40B4-BE49-F238E27FC236}">
                <a16:creationId xmlns:a16="http://schemas.microsoft.com/office/drawing/2014/main" id="{7F24D3A2-B292-440F-8D34-0EF05744CDC1}"/>
              </a:ext>
            </a:extLst>
          </p:cNvPr>
          <p:cNvSpPr>
            <a:spLocks noGrp="1"/>
          </p:cNvSpPr>
          <p:nvPr>
            <p:ph idx="1"/>
          </p:nvPr>
        </p:nvSpPr>
        <p:spPr>
          <a:xfrm>
            <a:off x="2592925" y="1540189"/>
            <a:ext cx="8915400" cy="3777622"/>
          </a:xfrm>
        </p:spPr>
        <p:txBody>
          <a:bodyPr/>
          <a:lstStyle/>
          <a:p>
            <a:pPr algn="just">
              <a:lnSpc>
                <a:spcPct val="90000"/>
              </a:lnSpc>
            </a:pPr>
            <a:r>
              <a:rPr lang="en-US" altLang="en-US" dirty="0"/>
              <a:t>It was thought that the tower would tip over due to the angle of tilt.</a:t>
            </a:r>
          </a:p>
          <a:p>
            <a:pPr algn="just">
              <a:lnSpc>
                <a:spcPct val="90000"/>
              </a:lnSpc>
            </a:pPr>
            <a:r>
              <a:rPr lang="en-US" altLang="en-US" dirty="0"/>
              <a:t>However, it would Collapse due to enormous stress.</a:t>
            </a:r>
          </a:p>
          <a:p>
            <a:pPr algn="just">
              <a:lnSpc>
                <a:spcPct val="90000"/>
              </a:lnSpc>
            </a:pPr>
            <a:r>
              <a:rPr lang="en-US" altLang="en-US" dirty="0"/>
              <a:t>Stones on first few floors had most stress – they had to support the weight = 14,700 tones.</a:t>
            </a:r>
          </a:p>
          <a:p>
            <a:pPr algn="just">
              <a:lnSpc>
                <a:spcPct val="90000"/>
              </a:lnSpc>
            </a:pPr>
            <a:r>
              <a:rPr lang="en-US" altLang="en-US" dirty="0"/>
              <a:t>Stones on south side had stress because of incline.</a:t>
            </a:r>
          </a:p>
          <a:p>
            <a:pPr algn="just">
              <a:lnSpc>
                <a:spcPct val="90000"/>
              </a:lnSpc>
            </a:pPr>
            <a:r>
              <a:rPr lang="en-US" altLang="en-US" dirty="0"/>
              <a:t>The stress kept increasing as the inclination increased, therefore there was danger of the tower  collapsing.</a:t>
            </a:r>
          </a:p>
          <a:p>
            <a:pPr algn="just">
              <a:lnSpc>
                <a:spcPct val="90000"/>
              </a:lnSpc>
            </a:pPr>
            <a:r>
              <a:rPr lang="en-US" altLang="en-US" dirty="0"/>
              <a:t>The outside of the tower is made of strong marble, but the inside is made up of rubble, hence the walls cannot support the resulting stress.</a:t>
            </a:r>
          </a:p>
        </p:txBody>
      </p:sp>
      <p:sp>
        <p:nvSpPr>
          <p:cNvPr id="4" name="Slide Number Placeholder 3">
            <a:extLst>
              <a:ext uri="{FF2B5EF4-FFF2-40B4-BE49-F238E27FC236}">
                <a16:creationId xmlns:a16="http://schemas.microsoft.com/office/drawing/2014/main" id="{1FC054A7-12EA-4418-A898-E157D384197E}"/>
              </a:ext>
            </a:extLst>
          </p:cNvPr>
          <p:cNvSpPr>
            <a:spLocks noGrp="1"/>
          </p:cNvSpPr>
          <p:nvPr>
            <p:ph type="sldNum" sz="quarter" idx="12"/>
          </p:nvPr>
        </p:nvSpPr>
        <p:spPr/>
        <p:txBody>
          <a:bodyPr/>
          <a:lstStyle/>
          <a:p>
            <a:fld id="{EE012602-5441-4AC9-A1F9-D6F94D66E886}" type="slidenum">
              <a:rPr lang="en-IN" smtClean="0"/>
              <a:t>16</a:t>
            </a:fld>
            <a:endParaRPr lang="en-IN"/>
          </a:p>
        </p:txBody>
      </p:sp>
    </p:spTree>
    <p:extLst>
      <p:ext uri="{BB962C8B-B14F-4D97-AF65-F5344CB8AC3E}">
        <p14:creationId xmlns:p14="http://schemas.microsoft.com/office/powerpoint/2010/main" val="18503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76F111-8396-4A0A-8F87-E1E1013D7887}"/>
              </a:ext>
            </a:extLst>
          </p:cNvPr>
          <p:cNvSpPr>
            <a:spLocks noGrp="1"/>
          </p:cNvSpPr>
          <p:nvPr>
            <p:ph idx="1"/>
          </p:nvPr>
        </p:nvSpPr>
        <p:spPr>
          <a:xfrm>
            <a:off x="7023925" y="1736787"/>
            <a:ext cx="3506788" cy="2179608"/>
          </a:xfrm>
        </p:spPr>
        <p:txBody>
          <a:bodyPr>
            <a:normAutofit lnSpcReduction="10000"/>
          </a:bodyPr>
          <a:lstStyle/>
          <a:p>
            <a:pPr algn="just"/>
            <a:r>
              <a:rPr lang="en-US" altLang="en-US" sz="2800" b="1" dirty="0">
                <a:solidFill>
                  <a:schemeClr val="tx2"/>
                </a:solidFill>
              </a:rPr>
              <a:t>Side of tower where the stress was causing the tower walls to collapse.</a:t>
            </a:r>
          </a:p>
          <a:p>
            <a:endParaRPr lang="en-IN" dirty="0"/>
          </a:p>
        </p:txBody>
      </p:sp>
      <p:pic>
        <p:nvPicPr>
          <p:cNvPr id="5" name="Picture 2" descr="C:\WINDOWS\Desktop\emch\image004.gif">
            <a:extLst>
              <a:ext uri="{FF2B5EF4-FFF2-40B4-BE49-F238E27FC236}">
                <a16:creationId xmlns:a16="http://schemas.microsoft.com/office/drawing/2014/main" id="{6548DF96-46F1-42C1-84FC-21CC647F2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416" y="621102"/>
            <a:ext cx="4587875"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2EF27F5-694A-4940-975D-F6675E6EB5B4}"/>
              </a:ext>
            </a:extLst>
          </p:cNvPr>
          <p:cNvSpPr>
            <a:spLocks noGrp="1"/>
          </p:cNvSpPr>
          <p:nvPr>
            <p:ph type="sldNum" sz="quarter" idx="12"/>
          </p:nvPr>
        </p:nvSpPr>
        <p:spPr/>
        <p:txBody>
          <a:bodyPr/>
          <a:lstStyle/>
          <a:p>
            <a:fld id="{EE012602-5441-4AC9-A1F9-D6F94D66E886}" type="slidenum">
              <a:rPr lang="en-IN" smtClean="0"/>
              <a:t>17</a:t>
            </a:fld>
            <a:endParaRPr lang="en-IN"/>
          </a:p>
        </p:txBody>
      </p:sp>
    </p:spTree>
    <p:extLst>
      <p:ext uri="{BB962C8B-B14F-4D97-AF65-F5344CB8AC3E}">
        <p14:creationId xmlns:p14="http://schemas.microsoft.com/office/powerpoint/2010/main" val="324105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5B9B-198D-4070-9219-F3426741A0C5}"/>
              </a:ext>
            </a:extLst>
          </p:cNvPr>
          <p:cNvSpPr>
            <a:spLocks noGrp="1"/>
          </p:cNvSpPr>
          <p:nvPr>
            <p:ph type="title"/>
          </p:nvPr>
        </p:nvSpPr>
        <p:spPr>
          <a:xfrm>
            <a:off x="2592925" y="624110"/>
            <a:ext cx="8911687" cy="795625"/>
          </a:xfrm>
        </p:spPr>
        <p:txBody>
          <a:bodyPr/>
          <a:lstStyle/>
          <a:p>
            <a:r>
              <a:rPr lang="en-US" altLang="en-US" b="1" dirty="0">
                <a:solidFill>
                  <a:schemeClr val="accent2">
                    <a:lumMod val="75000"/>
                  </a:schemeClr>
                </a:solidFill>
              </a:rPr>
              <a:t>Efforts to save the tower</a:t>
            </a:r>
            <a:endParaRPr lang="en-IN" b="1" dirty="0">
              <a:solidFill>
                <a:schemeClr val="accent2">
                  <a:lumMod val="75000"/>
                </a:schemeClr>
              </a:solidFill>
            </a:endParaRPr>
          </a:p>
        </p:txBody>
      </p:sp>
      <p:sp>
        <p:nvSpPr>
          <p:cNvPr id="3" name="Content Placeholder 2">
            <a:extLst>
              <a:ext uri="{FF2B5EF4-FFF2-40B4-BE49-F238E27FC236}">
                <a16:creationId xmlns:a16="http://schemas.microsoft.com/office/drawing/2014/main" id="{DB0E0E95-D632-4414-9CBF-AF30A9DFB3BF}"/>
              </a:ext>
            </a:extLst>
          </p:cNvPr>
          <p:cNvSpPr>
            <a:spLocks noGrp="1"/>
          </p:cNvSpPr>
          <p:nvPr>
            <p:ph idx="1"/>
          </p:nvPr>
        </p:nvSpPr>
        <p:spPr>
          <a:xfrm>
            <a:off x="2592925" y="1676399"/>
            <a:ext cx="5040327" cy="4720087"/>
          </a:xfrm>
        </p:spPr>
        <p:txBody>
          <a:bodyPr>
            <a:normAutofit/>
          </a:bodyPr>
          <a:lstStyle/>
          <a:p>
            <a:pPr>
              <a:lnSpc>
                <a:spcPct val="90000"/>
              </a:lnSpc>
            </a:pPr>
            <a:r>
              <a:rPr lang="en-US" altLang="en-US" dirty="0"/>
              <a:t>In 1992, plastic coated steel wires were wrapped around the south side of the second floor to prevent a type of failure called “Buckling”.</a:t>
            </a:r>
          </a:p>
          <a:p>
            <a:pPr>
              <a:lnSpc>
                <a:spcPct val="90000"/>
              </a:lnSpc>
            </a:pPr>
            <a:r>
              <a:rPr lang="en-US" altLang="en-US" dirty="0"/>
              <a:t>Buckling = occurs when overly stressed walls suddenly burst outwards.</a:t>
            </a:r>
          </a:p>
          <a:p>
            <a:pPr>
              <a:lnSpc>
                <a:spcPct val="90000"/>
              </a:lnSpc>
            </a:pPr>
            <a:r>
              <a:rPr lang="en-US" altLang="en-US" dirty="0"/>
              <a:t>The tower still continued to incline to the south side.</a:t>
            </a:r>
          </a:p>
          <a:p>
            <a:pPr>
              <a:lnSpc>
                <a:spcPct val="90000"/>
              </a:lnSpc>
            </a:pPr>
            <a:r>
              <a:rPr lang="en-US" altLang="en-US" dirty="0"/>
              <a:t>In 1993, the incline was halted by stacking lead ingots on the north side of the tower.</a:t>
            </a:r>
          </a:p>
          <a:p>
            <a:pPr>
              <a:lnSpc>
                <a:spcPct val="90000"/>
              </a:lnSpc>
            </a:pPr>
            <a:r>
              <a:rPr lang="en-US" altLang="en-US" dirty="0"/>
              <a:t>There were 750 metric tons of lead. (Acted as support)</a:t>
            </a:r>
          </a:p>
          <a:p>
            <a:pPr>
              <a:lnSpc>
                <a:spcPct val="90000"/>
              </a:lnSpc>
            </a:pPr>
            <a:r>
              <a:rPr lang="en-US" altLang="en-US" dirty="0"/>
              <a:t>This caused the weight of north side = weight of south side. </a:t>
            </a:r>
          </a:p>
          <a:p>
            <a:endParaRPr lang="en-IN" dirty="0"/>
          </a:p>
        </p:txBody>
      </p:sp>
      <p:pic>
        <p:nvPicPr>
          <p:cNvPr id="4" name="Picture 2" descr="C:\WINDOWS\Desktop\emch\tower2.jpg">
            <a:extLst>
              <a:ext uri="{FF2B5EF4-FFF2-40B4-BE49-F238E27FC236}">
                <a16:creationId xmlns:a16="http://schemas.microsoft.com/office/drawing/2014/main" id="{4798415C-3060-4534-95BB-749D2C36D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497" y="1676399"/>
            <a:ext cx="3257909" cy="47200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BD25E6A-EF2B-4988-9185-9BA976472652}"/>
              </a:ext>
            </a:extLst>
          </p:cNvPr>
          <p:cNvSpPr>
            <a:spLocks noGrp="1"/>
          </p:cNvSpPr>
          <p:nvPr>
            <p:ph type="sldNum" sz="quarter" idx="12"/>
          </p:nvPr>
        </p:nvSpPr>
        <p:spPr/>
        <p:txBody>
          <a:bodyPr/>
          <a:lstStyle/>
          <a:p>
            <a:fld id="{EE012602-5441-4AC9-A1F9-D6F94D66E886}" type="slidenum">
              <a:rPr lang="en-IN" smtClean="0"/>
              <a:t>18</a:t>
            </a:fld>
            <a:endParaRPr lang="en-IN"/>
          </a:p>
        </p:txBody>
      </p:sp>
    </p:spTree>
    <p:extLst>
      <p:ext uri="{BB962C8B-B14F-4D97-AF65-F5344CB8AC3E}">
        <p14:creationId xmlns:p14="http://schemas.microsoft.com/office/powerpoint/2010/main" val="2003715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EB6D-D7FC-4F06-B0D5-3EAAD70CB73B}"/>
              </a:ext>
            </a:extLst>
          </p:cNvPr>
          <p:cNvSpPr>
            <a:spLocks noGrp="1"/>
          </p:cNvSpPr>
          <p:nvPr>
            <p:ph type="title"/>
          </p:nvPr>
        </p:nvSpPr>
        <p:spPr>
          <a:xfrm>
            <a:off x="2592925" y="624110"/>
            <a:ext cx="8911687" cy="767368"/>
          </a:xfrm>
        </p:spPr>
        <p:txBody>
          <a:bodyPr/>
          <a:lstStyle/>
          <a:p>
            <a:r>
              <a:rPr lang="en-US" dirty="0"/>
              <a:t>Cont......</a:t>
            </a:r>
            <a:endParaRPr lang="en-IN" dirty="0"/>
          </a:p>
        </p:txBody>
      </p:sp>
      <p:sp>
        <p:nvSpPr>
          <p:cNvPr id="3" name="Content Placeholder 2">
            <a:extLst>
              <a:ext uri="{FF2B5EF4-FFF2-40B4-BE49-F238E27FC236}">
                <a16:creationId xmlns:a16="http://schemas.microsoft.com/office/drawing/2014/main" id="{234FFF10-4F14-42A8-8312-A8267E859FBA}"/>
              </a:ext>
            </a:extLst>
          </p:cNvPr>
          <p:cNvSpPr>
            <a:spLocks noGrp="1"/>
          </p:cNvSpPr>
          <p:nvPr>
            <p:ph idx="1"/>
          </p:nvPr>
        </p:nvSpPr>
        <p:spPr>
          <a:xfrm>
            <a:off x="2589212" y="1540189"/>
            <a:ext cx="8915400" cy="3777622"/>
          </a:xfrm>
        </p:spPr>
        <p:txBody>
          <a:bodyPr/>
          <a:lstStyle/>
          <a:p>
            <a:pPr algn="just">
              <a:spcBef>
                <a:spcPct val="50000"/>
              </a:spcBef>
            </a:pPr>
            <a:r>
              <a:rPr lang="en-US" altLang="en-US" dirty="0"/>
              <a:t>The ground below the south side was no longer compressing faster than the north side. </a:t>
            </a:r>
          </a:p>
          <a:p>
            <a:pPr algn="just">
              <a:spcBef>
                <a:spcPct val="50000"/>
              </a:spcBef>
            </a:pPr>
            <a:r>
              <a:rPr lang="en-US" altLang="en-US" dirty="0"/>
              <a:t>Monitoring equipment was placed and indicated that the tower’s incline stopped due to the counterweights.</a:t>
            </a:r>
          </a:p>
          <a:p>
            <a:pPr algn="just">
              <a:spcBef>
                <a:spcPct val="50000"/>
              </a:spcBef>
            </a:pPr>
            <a:r>
              <a:rPr lang="en-US" altLang="en-US" dirty="0"/>
              <a:t>In 1995, work on the foundation started. The ground was frosted and preparation to add cables and weights went underway. As the ground unthawed some unseen plates cracked. The tower began slowly falling south, so a crane stacked a few more lead ingots on the north side</a:t>
            </a:r>
          </a:p>
          <a:p>
            <a:endParaRPr lang="en-IN" dirty="0"/>
          </a:p>
        </p:txBody>
      </p:sp>
      <p:sp>
        <p:nvSpPr>
          <p:cNvPr id="4" name="Slide Number Placeholder 3">
            <a:extLst>
              <a:ext uri="{FF2B5EF4-FFF2-40B4-BE49-F238E27FC236}">
                <a16:creationId xmlns:a16="http://schemas.microsoft.com/office/drawing/2014/main" id="{F4B7E997-05A9-43D3-873C-A7AA8A8E1A2E}"/>
              </a:ext>
            </a:extLst>
          </p:cNvPr>
          <p:cNvSpPr>
            <a:spLocks noGrp="1"/>
          </p:cNvSpPr>
          <p:nvPr>
            <p:ph type="sldNum" sz="quarter" idx="12"/>
          </p:nvPr>
        </p:nvSpPr>
        <p:spPr/>
        <p:txBody>
          <a:bodyPr/>
          <a:lstStyle/>
          <a:p>
            <a:fld id="{EE012602-5441-4AC9-A1F9-D6F94D66E886}" type="slidenum">
              <a:rPr lang="en-IN" smtClean="0"/>
              <a:t>19</a:t>
            </a:fld>
            <a:endParaRPr lang="en-IN"/>
          </a:p>
        </p:txBody>
      </p:sp>
    </p:spTree>
    <p:extLst>
      <p:ext uri="{BB962C8B-B14F-4D97-AF65-F5344CB8AC3E}">
        <p14:creationId xmlns:p14="http://schemas.microsoft.com/office/powerpoint/2010/main" val="198770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7F5B-40E4-4B1C-AF0A-C3B6014F5781}"/>
              </a:ext>
            </a:extLst>
          </p:cNvPr>
          <p:cNvSpPr>
            <a:spLocks noGrp="1"/>
          </p:cNvSpPr>
          <p:nvPr>
            <p:ph type="title"/>
          </p:nvPr>
        </p:nvSpPr>
        <p:spPr>
          <a:xfrm>
            <a:off x="2781300" y="1260475"/>
            <a:ext cx="8572500" cy="1325563"/>
          </a:xfrm>
        </p:spPr>
        <p:txBody>
          <a:bodyPr/>
          <a:lstStyle/>
          <a:p>
            <a:r>
              <a:rPr lang="en-US" b="1" dirty="0">
                <a:solidFill>
                  <a:schemeClr val="accent2">
                    <a:lumMod val="75000"/>
                  </a:schemeClr>
                </a:solidFill>
              </a:rPr>
              <a:t>SCOPE OF GEOLOGY:</a:t>
            </a:r>
            <a:endParaRPr lang="en-IN" b="1" dirty="0">
              <a:solidFill>
                <a:schemeClr val="accent2">
                  <a:lumMod val="75000"/>
                </a:schemeClr>
              </a:solidFill>
            </a:endParaRPr>
          </a:p>
        </p:txBody>
      </p:sp>
      <p:sp>
        <p:nvSpPr>
          <p:cNvPr id="3" name="Content Placeholder 2">
            <a:extLst>
              <a:ext uri="{FF2B5EF4-FFF2-40B4-BE49-F238E27FC236}">
                <a16:creationId xmlns:a16="http://schemas.microsoft.com/office/drawing/2014/main" id="{3A7E0BA9-5B57-4293-9F8C-A6E24E2A74C2}"/>
              </a:ext>
            </a:extLst>
          </p:cNvPr>
          <p:cNvSpPr>
            <a:spLocks noGrp="1"/>
          </p:cNvSpPr>
          <p:nvPr>
            <p:ph idx="1"/>
          </p:nvPr>
        </p:nvSpPr>
        <p:spPr>
          <a:xfrm>
            <a:off x="2781300" y="2158655"/>
            <a:ext cx="8252791" cy="1131197"/>
          </a:xfrm>
        </p:spPr>
        <p:txBody>
          <a:bodyPr>
            <a:normAutofit/>
          </a:bodyPr>
          <a:lstStyle/>
          <a:p>
            <a:pPr marL="0" indent="0" algn="just">
              <a:lnSpc>
                <a:spcPct val="150000"/>
              </a:lnSpc>
              <a:buNone/>
            </a:pPr>
            <a:r>
              <a:rPr lang="en-US" dirty="0"/>
              <a:t>	Geology provides information about construction materials, resources and water supply for efficient planning of civil constructions</a:t>
            </a:r>
            <a:endParaRPr lang="en-IN" dirty="0"/>
          </a:p>
        </p:txBody>
      </p:sp>
      <p:sp>
        <p:nvSpPr>
          <p:cNvPr id="4" name="Slide Number Placeholder 3">
            <a:extLst>
              <a:ext uri="{FF2B5EF4-FFF2-40B4-BE49-F238E27FC236}">
                <a16:creationId xmlns:a16="http://schemas.microsoft.com/office/drawing/2014/main" id="{37A8C663-659B-4C33-B033-B6409D603A0F}"/>
              </a:ext>
            </a:extLst>
          </p:cNvPr>
          <p:cNvSpPr>
            <a:spLocks noGrp="1"/>
          </p:cNvSpPr>
          <p:nvPr>
            <p:ph type="sldNum" sz="quarter" idx="12"/>
          </p:nvPr>
        </p:nvSpPr>
        <p:spPr/>
        <p:txBody>
          <a:bodyPr/>
          <a:lstStyle/>
          <a:p>
            <a:fld id="{EE012602-5441-4AC9-A1F9-D6F94D66E886}" type="slidenum">
              <a:rPr lang="en-IN" smtClean="0"/>
              <a:t>2</a:t>
            </a:fld>
            <a:endParaRPr lang="en-IN"/>
          </a:p>
        </p:txBody>
      </p:sp>
    </p:spTree>
    <p:extLst>
      <p:ext uri="{BB962C8B-B14F-4D97-AF65-F5344CB8AC3E}">
        <p14:creationId xmlns:p14="http://schemas.microsoft.com/office/powerpoint/2010/main" val="80425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WINDOWS\Desktop\emch\image006.gif">
            <a:extLst>
              <a:ext uri="{FF2B5EF4-FFF2-40B4-BE49-F238E27FC236}">
                <a16:creationId xmlns:a16="http://schemas.microsoft.com/office/drawing/2014/main" id="{902D832F-5490-440E-930D-92FAD08F9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064" y="588034"/>
            <a:ext cx="434340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WINDOWS\Desktop\emch\restauro.jpg">
            <a:extLst>
              <a:ext uri="{FF2B5EF4-FFF2-40B4-BE49-F238E27FC236}">
                <a16:creationId xmlns:a16="http://schemas.microsoft.com/office/drawing/2014/main" id="{F2B100E9-5B92-4EB1-B5FF-16D1FA479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097" y="588035"/>
            <a:ext cx="3912079"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DA15B5D-61A2-4E96-A81A-156495FCD4F8}"/>
              </a:ext>
            </a:extLst>
          </p:cNvPr>
          <p:cNvSpPr>
            <a:spLocks noGrp="1"/>
          </p:cNvSpPr>
          <p:nvPr>
            <p:ph type="sldNum" sz="quarter" idx="12"/>
          </p:nvPr>
        </p:nvSpPr>
        <p:spPr/>
        <p:txBody>
          <a:bodyPr/>
          <a:lstStyle/>
          <a:p>
            <a:fld id="{EE012602-5441-4AC9-A1F9-D6F94D66E886}" type="slidenum">
              <a:rPr lang="en-IN" smtClean="0"/>
              <a:t>20</a:t>
            </a:fld>
            <a:endParaRPr lang="en-IN"/>
          </a:p>
        </p:txBody>
      </p:sp>
    </p:spTree>
    <p:extLst>
      <p:ext uri="{BB962C8B-B14F-4D97-AF65-F5344CB8AC3E}">
        <p14:creationId xmlns:p14="http://schemas.microsoft.com/office/powerpoint/2010/main" val="119225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305527-7456-4D28-B978-ED6A2BF98F22}"/>
              </a:ext>
            </a:extLst>
          </p:cNvPr>
          <p:cNvSpPr>
            <a:spLocks noGrp="1"/>
          </p:cNvSpPr>
          <p:nvPr>
            <p:ph type="title"/>
          </p:nvPr>
        </p:nvSpPr>
        <p:spPr>
          <a:xfrm>
            <a:off x="2592925" y="624110"/>
            <a:ext cx="8911687" cy="618281"/>
          </a:xfrm>
        </p:spPr>
        <p:txBody>
          <a:bodyPr>
            <a:normAutofit fontScale="90000"/>
          </a:bodyPr>
          <a:lstStyle/>
          <a:p>
            <a:r>
              <a:rPr lang="en-US" b="1" dirty="0">
                <a:solidFill>
                  <a:schemeClr val="accent2">
                    <a:lumMod val="75000"/>
                  </a:schemeClr>
                </a:solidFill>
              </a:rPr>
              <a:t>HIGHLIGHTS</a:t>
            </a:r>
            <a:endParaRPr lang="en-IN" b="1" dirty="0">
              <a:solidFill>
                <a:schemeClr val="accent2">
                  <a:lumMod val="75000"/>
                </a:schemeClr>
              </a:solidFill>
            </a:endParaRPr>
          </a:p>
        </p:txBody>
      </p:sp>
      <p:sp>
        <p:nvSpPr>
          <p:cNvPr id="6" name="Content Placeholder 5">
            <a:extLst>
              <a:ext uri="{FF2B5EF4-FFF2-40B4-BE49-F238E27FC236}">
                <a16:creationId xmlns:a16="http://schemas.microsoft.com/office/drawing/2014/main" id="{94ABCFBC-3E09-4A28-B185-F81458997C0A}"/>
              </a:ext>
            </a:extLst>
          </p:cNvPr>
          <p:cNvSpPr>
            <a:spLocks noGrp="1"/>
          </p:cNvSpPr>
          <p:nvPr>
            <p:ph idx="1"/>
          </p:nvPr>
        </p:nvSpPr>
        <p:spPr>
          <a:xfrm>
            <a:off x="2589212" y="1451113"/>
            <a:ext cx="8915400" cy="4460109"/>
          </a:xfrm>
        </p:spPr>
        <p:txBody>
          <a:bodyPr/>
          <a:lstStyle/>
          <a:p>
            <a:pPr>
              <a:lnSpc>
                <a:spcPct val="90000"/>
              </a:lnSpc>
            </a:pPr>
            <a:r>
              <a:rPr lang="en-US" altLang="en-US" b="1" u="sng" dirty="0"/>
              <a:t>Statics </a:t>
            </a:r>
            <a:r>
              <a:rPr lang="en-US" altLang="en-US" dirty="0"/>
              <a:t>– the tower was built to stay in equilibrium however external influences such as topography of the land cause it to tilt, and rotate around its axis.</a:t>
            </a:r>
          </a:p>
          <a:p>
            <a:pPr>
              <a:lnSpc>
                <a:spcPct val="90000"/>
              </a:lnSpc>
            </a:pPr>
            <a:r>
              <a:rPr lang="en-US" altLang="en-US" b="1" u="sng" dirty="0"/>
              <a:t>S.O.M</a:t>
            </a:r>
            <a:r>
              <a:rPr lang="en-US" altLang="en-US" dirty="0"/>
              <a:t> – stress was increasing on the building as it tilted on the south side. This could have cause the tower to collapse.</a:t>
            </a:r>
          </a:p>
          <a:p>
            <a:pPr>
              <a:lnSpc>
                <a:spcPct val="90000"/>
              </a:lnSpc>
            </a:pPr>
            <a:r>
              <a:rPr lang="en-US" altLang="en-US" dirty="0"/>
              <a:t>“</a:t>
            </a:r>
            <a:r>
              <a:rPr lang="en-US" altLang="en-US" b="1" u="sng" dirty="0"/>
              <a:t>Buckling</a:t>
            </a:r>
            <a:r>
              <a:rPr lang="en-US" altLang="en-US" dirty="0"/>
              <a:t>” = when overstressed material may burst outwards..</a:t>
            </a:r>
          </a:p>
          <a:p>
            <a:pPr>
              <a:lnSpc>
                <a:spcPct val="90000"/>
              </a:lnSpc>
            </a:pPr>
            <a:r>
              <a:rPr lang="en-US" altLang="en-US" dirty="0"/>
              <a:t>Engineers must take every minute detail when constructing any object. In the case of the Tower of Pisa, the topography of the land was unsuitable for construction. </a:t>
            </a:r>
          </a:p>
        </p:txBody>
      </p:sp>
      <p:sp>
        <p:nvSpPr>
          <p:cNvPr id="2" name="Slide Number Placeholder 1">
            <a:extLst>
              <a:ext uri="{FF2B5EF4-FFF2-40B4-BE49-F238E27FC236}">
                <a16:creationId xmlns:a16="http://schemas.microsoft.com/office/drawing/2014/main" id="{8AD78BD9-8A46-4CCB-8F3D-51A4A72BC6CE}"/>
              </a:ext>
            </a:extLst>
          </p:cNvPr>
          <p:cNvSpPr>
            <a:spLocks noGrp="1"/>
          </p:cNvSpPr>
          <p:nvPr>
            <p:ph type="sldNum" sz="quarter" idx="12"/>
          </p:nvPr>
        </p:nvSpPr>
        <p:spPr/>
        <p:txBody>
          <a:bodyPr/>
          <a:lstStyle/>
          <a:p>
            <a:fld id="{EE012602-5441-4AC9-A1F9-D6F94D66E886}" type="slidenum">
              <a:rPr lang="en-IN" smtClean="0"/>
              <a:t>21</a:t>
            </a:fld>
            <a:endParaRPr lang="en-IN"/>
          </a:p>
        </p:txBody>
      </p:sp>
    </p:spTree>
    <p:extLst>
      <p:ext uri="{BB962C8B-B14F-4D97-AF65-F5344CB8AC3E}">
        <p14:creationId xmlns:p14="http://schemas.microsoft.com/office/powerpoint/2010/main" val="378227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BFDD-F6E4-4347-B215-4001C9BFE147}"/>
              </a:ext>
            </a:extLst>
          </p:cNvPr>
          <p:cNvSpPr>
            <a:spLocks noGrp="1"/>
          </p:cNvSpPr>
          <p:nvPr>
            <p:ph type="title"/>
          </p:nvPr>
        </p:nvSpPr>
        <p:spPr/>
        <p:txBody>
          <a:bodyPr/>
          <a:lstStyle/>
          <a:p>
            <a:r>
              <a:rPr lang="en-IN" b="1" dirty="0">
                <a:solidFill>
                  <a:schemeClr val="accent2">
                    <a:lumMod val="75000"/>
                  </a:schemeClr>
                </a:solidFill>
              </a:rPr>
              <a:t>3. Kaila Dam, Gujarat, India </a:t>
            </a:r>
          </a:p>
        </p:txBody>
      </p:sp>
      <p:sp>
        <p:nvSpPr>
          <p:cNvPr id="3" name="Content Placeholder 2">
            <a:extLst>
              <a:ext uri="{FF2B5EF4-FFF2-40B4-BE49-F238E27FC236}">
                <a16:creationId xmlns:a16="http://schemas.microsoft.com/office/drawing/2014/main" id="{5660FC84-E5A3-4EB9-9782-0C6BA8C591EF}"/>
              </a:ext>
            </a:extLst>
          </p:cNvPr>
          <p:cNvSpPr>
            <a:spLocks noGrp="1"/>
          </p:cNvSpPr>
          <p:nvPr>
            <p:ph idx="1"/>
          </p:nvPr>
        </p:nvSpPr>
        <p:spPr>
          <a:xfrm>
            <a:off x="2592925" y="1616765"/>
            <a:ext cx="8915400" cy="3777622"/>
          </a:xfrm>
        </p:spPr>
        <p:txBody>
          <a:bodyPr/>
          <a:lstStyle/>
          <a:p>
            <a:pPr algn="just"/>
            <a:r>
              <a:rPr lang="en-US" dirty="0"/>
              <a:t>The Kaila Dam in </a:t>
            </a:r>
            <a:r>
              <a:rPr lang="en-US" dirty="0" err="1"/>
              <a:t>Kachch</a:t>
            </a:r>
            <a:r>
              <a:rPr lang="en-US" dirty="0"/>
              <a:t>, Gujarat, India was constructed during 1952 - 55 as an earth fill dam with a height of 23.08 m above the river bed and a crest length of 213.36 m. </a:t>
            </a:r>
          </a:p>
          <a:p>
            <a:pPr algn="just"/>
            <a:r>
              <a:rPr lang="en-US" dirty="0"/>
              <a:t>The foundation was made of shale. </a:t>
            </a:r>
          </a:p>
          <a:p>
            <a:pPr algn="just"/>
            <a:r>
              <a:rPr lang="en-US" dirty="0"/>
              <a:t>The spillway was of ogee shaped and ungated. </a:t>
            </a:r>
          </a:p>
          <a:p>
            <a:pPr algn="just"/>
            <a:r>
              <a:rPr lang="en-US" dirty="0"/>
              <a:t>The depth of cutoff was 3.21 m below the river bed. </a:t>
            </a:r>
            <a:endParaRPr lang="en-IN" dirty="0"/>
          </a:p>
        </p:txBody>
      </p:sp>
      <p:sp>
        <p:nvSpPr>
          <p:cNvPr id="4" name="Slide Number Placeholder 3">
            <a:extLst>
              <a:ext uri="{FF2B5EF4-FFF2-40B4-BE49-F238E27FC236}">
                <a16:creationId xmlns:a16="http://schemas.microsoft.com/office/drawing/2014/main" id="{3606D32B-3993-48AD-8901-394DB4F14C2E}"/>
              </a:ext>
            </a:extLst>
          </p:cNvPr>
          <p:cNvSpPr>
            <a:spLocks noGrp="1"/>
          </p:cNvSpPr>
          <p:nvPr>
            <p:ph type="sldNum" sz="quarter" idx="12"/>
          </p:nvPr>
        </p:nvSpPr>
        <p:spPr/>
        <p:txBody>
          <a:bodyPr/>
          <a:lstStyle/>
          <a:p>
            <a:fld id="{EE012602-5441-4AC9-A1F9-D6F94D66E886}" type="slidenum">
              <a:rPr lang="en-IN" smtClean="0"/>
              <a:t>22</a:t>
            </a:fld>
            <a:endParaRPr lang="en-IN"/>
          </a:p>
        </p:txBody>
      </p:sp>
    </p:spTree>
    <p:extLst>
      <p:ext uri="{BB962C8B-B14F-4D97-AF65-F5344CB8AC3E}">
        <p14:creationId xmlns:p14="http://schemas.microsoft.com/office/powerpoint/2010/main" val="1650731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C653-C533-4759-BCF1-87A2A8F6D199}"/>
              </a:ext>
            </a:extLst>
          </p:cNvPr>
          <p:cNvSpPr>
            <a:spLocks noGrp="1"/>
          </p:cNvSpPr>
          <p:nvPr>
            <p:ph type="title"/>
          </p:nvPr>
        </p:nvSpPr>
        <p:spPr/>
        <p:txBody>
          <a:bodyPr/>
          <a:lstStyle/>
          <a:p>
            <a:r>
              <a:rPr lang="en-IN" b="1" dirty="0">
                <a:solidFill>
                  <a:schemeClr val="accent2">
                    <a:lumMod val="75000"/>
                  </a:schemeClr>
                </a:solidFill>
              </a:rPr>
              <a:t>4. </a:t>
            </a:r>
            <a:r>
              <a:rPr lang="en-IN" b="1" dirty="0" err="1">
                <a:solidFill>
                  <a:schemeClr val="accent2">
                    <a:lumMod val="75000"/>
                  </a:schemeClr>
                </a:solidFill>
              </a:rPr>
              <a:t>Kaddam</a:t>
            </a:r>
            <a:r>
              <a:rPr lang="en-IN" b="1" dirty="0">
                <a:solidFill>
                  <a:schemeClr val="accent2">
                    <a:lumMod val="75000"/>
                  </a:schemeClr>
                </a:solidFill>
              </a:rPr>
              <a:t> Project Dam, Andhra Pradesh, India </a:t>
            </a:r>
          </a:p>
        </p:txBody>
      </p:sp>
      <p:sp>
        <p:nvSpPr>
          <p:cNvPr id="3" name="Content Placeholder 2">
            <a:extLst>
              <a:ext uri="{FF2B5EF4-FFF2-40B4-BE49-F238E27FC236}">
                <a16:creationId xmlns:a16="http://schemas.microsoft.com/office/drawing/2014/main" id="{B27D8BC1-4B07-44E9-9E1A-54FEB7F57D1D}"/>
              </a:ext>
            </a:extLst>
          </p:cNvPr>
          <p:cNvSpPr>
            <a:spLocks noGrp="1"/>
          </p:cNvSpPr>
          <p:nvPr>
            <p:ph idx="1"/>
          </p:nvPr>
        </p:nvSpPr>
        <p:spPr/>
        <p:txBody>
          <a:bodyPr/>
          <a:lstStyle/>
          <a:p>
            <a:r>
              <a:rPr lang="en-IN" b="1" dirty="0" err="1">
                <a:solidFill>
                  <a:schemeClr val="accent2">
                    <a:lumMod val="75000"/>
                  </a:schemeClr>
                </a:solidFill>
              </a:rPr>
              <a:t>Kaddam</a:t>
            </a:r>
            <a:r>
              <a:rPr lang="en-IN" b="1" dirty="0">
                <a:solidFill>
                  <a:schemeClr val="accent2">
                    <a:lumMod val="75000"/>
                  </a:schemeClr>
                </a:solidFill>
              </a:rPr>
              <a:t> Dam </a:t>
            </a:r>
            <a:r>
              <a:rPr lang="en-US" dirty="0"/>
              <a:t>is a reservoir on the river </a:t>
            </a:r>
            <a:r>
              <a:rPr lang="en-US" dirty="0" err="1"/>
              <a:t>Kadem</a:t>
            </a:r>
            <a:r>
              <a:rPr lang="en-US" dirty="0"/>
              <a:t>, a tributary river of </a:t>
            </a:r>
            <a:r>
              <a:rPr lang="en-US" dirty="0">
                <a:hlinkClick r:id="rId2" tooltip="Godavari"/>
              </a:rPr>
              <a:t>Godavari</a:t>
            </a:r>
            <a:r>
              <a:rPr lang="en-US" dirty="0"/>
              <a:t> near </a:t>
            </a:r>
            <a:r>
              <a:rPr lang="en-US" dirty="0" err="1"/>
              <a:t>Kaddam</a:t>
            </a:r>
            <a:r>
              <a:rPr lang="en-US" dirty="0"/>
              <a:t> Mandal, </a:t>
            </a:r>
            <a:r>
              <a:rPr lang="en-US" dirty="0">
                <a:hlinkClick r:id="rId3" tooltip="Nirmal District"/>
              </a:rPr>
              <a:t>Nirmal District</a:t>
            </a:r>
            <a:r>
              <a:rPr lang="en-US" dirty="0"/>
              <a:t>, </a:t>
            </a:r>
            <a:r>
              <a:rPr lang="en-US" dirty="0">
                <a:hlinkClick r:id="rId4" tooltip="Telangana"/>
              </a:rPr>
              <a:t>Telangana</a:t>
            </a:r>
            <a:r>
              <a:rPr lang="en-US" dirty="0"/>
              <a:t>.</a:t>
            </a:r>
          </a:p>
          <a:p>
            <a:r>
              <a:rPr lang="en-US" dirty="0"/>
              <a:t>Built in Adilabad, Andhra in 1957 - 58, the dam was a composite structure, earth fill and/or rock fill and gravity dam.</a:t>
            </a:r>
          </a:p>
          <a:p>
            <a:r>
              <a:rPr lang="en-US" dirty="0"/>
              <a:t> It was 30.78 m high and 3.28 m wide at its crest. The storage at full was 1.366 * 108 m3 . The observed floods were 1.47 * 104 m3 /s. </a:t>
            </a:r>
          </a:p>
          <a:p>
            <a:r>
              <a:rPr lang="en-US" dirty="0"/>
              <a:t>The dam was overtopped by 46 cm of water above the crest, in spite of a free board allowance of 2.4 m that was provided, causing a major breach of 137.2 m wide that occurred on the left bank. </a:t>
            </a:r>
          </a:p>
          <a:p>
            <a:r>
              <a:rPr lang="en-US" dirty="0"/>
              <a:t>Two more breaches developed on the right section of the dam. The dam failed in August 1958. </a:t>
            </a:r>
            <a:endParaRPr lang="en-IN" dirty="0"/>
          </a:p>
        </p:txBody>
      </p:sp>
      <p:sp>
        <p:nvSpPr>
          <p:cNvPr id="4" name="Slide Number Placeholder 3">
            <a:extLst>
              <a:ext uri="{FF2B5EF4-FFF2-40B4-BE49-F238E27FC236}">
                <a16:creationId xmlns:a16="http://schemas.microsoft.com/office/drawing/2014/main" id="{46A3FBBE-565D-4988-B19C-A61F377BA2DE}"/>
              </a:ext>
            </a:extLst>
          </p:cNvPr>
          <p:cNvSpPr>
            <a:spLocks noGrp="1"/>
          </p:cNvSpPr>
          <p:nvPr>
            <p:ph type="sldNum" sz="quarter" idx="12"/>
          </p:nvPr>
        </p:nvSpPr>
        <p:spPr/>
        <p:txBody>
          <a:bodyPr/>
          <a:lstStyle/>
          <a:p>
            <a:fld id="{EE012602-5441-4AC9-A1F9-D6F94D66E886}" type="slidenum">
              <a:rPr lang="en-IN" smtClean="0"/>
              <a:t>23</a:t>
            </a:fld>
            <a:endParaRPr lang="en-IN"/>
          </a:p>
        </p:txBody>
      </p:sp>
    </p:spTree>
    <p:extLst>
      <p:ext uri="{BB962C8B-B14F-4D97-AF65-F5344CB8AC3E}">
        <p14:creationId xmlns:p14="http://schemas.microsoft.com/office/powerpoint/2010/main" val="1464864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6965-78DE-4B21-B944-E462252E228C}"/>
              </a:ext>
            </a:extLst>
          </p:cNvPr>
          <p:cNvSpPr>
            <a:spLocks noGrp="1"/>
          </p:cNvSpPr>
          <p:nvPr>
            <p:ph type="title"/>
          </p:nvPr>
        </p:nvSpPr>
        <p:spPr>
          <a:xfrm>
            <a:off x="2592925" y="624110"/>
            <a:ext cx="9403605" cy="787247"/>
          </a:xfrm>
        </p:spPr>
        <p:txBody>
          <a:bodyPr>
            <a:normAutofit fontScale="90000"/>
          </a:bodyPr>
          <a:lstStyle/>
          <a:p>
            <a:r>
              <a:rPr lang="en-IN" b="1" dirty="0">
                <a:solidFill>
                  <a:schemeClr val="accent2">
                    <a:lumMod val="75000"/>
                  </a:schemeClr>
                </a:solidFill>
              </a:rPr>
              <a:t>5. </a:t>
            </a:r>
            <a:r>
              <a:rPr lang="en-IN" b="1" dirty="0" err="1">
                <a:solidFill>
                  <a:schemeClr val="accent2">
                    <a:lumMod val="75000"/>
                  </a:schemeClr>
                </a:solidFill>
              </a:rPr>
              <a:t>Kaleshwaram</a:t>
            </a:r>
            <a:r>
              <a:rPr lang="en-IN" b="1" dirty="0">
                <a:solidFill>
                  <a:schemeClr val="accent2">
                    <a:lumMod val="75000"/>
                  </a:schemeClr>
                </a:solidFill>
              </a:rPr>
              <a:t> tunnel collapse in </a:t>
            </a:r>
            <a:r>
              <a:rPr lang="en-IN" b="1" dirty="0" err="1">
                <a:solidFill>
                  <a:schemeClr val="accent2">
                    <a:lumMod val="75000"/>
                  </a:schemeClr>
                </a:solidFill>
              </a:rPr>
              <a:t>Telengana</a:t>
            </a:r>
            <a:r>
              <a:rPr lang="en-IN" dirty="0"/>
              <a:t> </a:t>
            </a:r>
            <a:br>
              <a:rPr lang="en-IN" dirty="0"/>
            </a:br>
            <a:endParaRPr lang="en-IN" dirty="0"/>
          </a:p>
        </p:txBody>
      </p:sp>
      <p:sp>
        <p:nvSpPr>
          <p:cNvPr id="3" name="Content Placeholder 2">
            <a:extLst>
              <a:ext uri="{FF2B5EF4-FFF2-40B4-BE49-F238E27FC236}">
                <a16:creationId xmlns:a16="http://schemas.microsoft.com/office/drawing/2014/main" id="{581AD903-CD6F-4934-8B7B-8A22F60FA0B3}"/>
              </a:ext>
            </a:extLst>
          </p:cNvPr>
          <p:cNvSpPr>
            <a:spLocks noGrp="1"/>
          </p:cNvSpPr>
          <p:nvPr>
            <p:ph idx="1"/>
          </p:nvPr>
        </p:nvSpPr>
        <p:spPr>
          <a:xfrm>
            <a:off x="2751951" y="1410981"/>
            <a:ext cx="8915400" cy="2621434"/>
          </a:xfrm>
        </p:spPr>
        <p:txBody>
          <a:bodyPr>
            <a:normAutofit fontScale="92500"/>
          </a:bodyPr>
          <a:lstStyle/>
          <a:p>
            <a:r>
              <a:rPr lang="en-US" dirty="0"/>
              <a:t>The 4-km tunnel in the hillocks that connects </a:t>
            </a:r>
            <a:r>
              <a:rPr lang="en-US" dirty="0" err="1"/>
              <a:t>Anantagiri</a:t>
            </a:r>
            <a:r>
              <a:rPr lang="en-US" dirty="0"/>
              <a:t> and </a:t>
            </a:r>
            <a:r>
              <a:rPr lang="en-US" dirty="0" err="1"/>
              <a:t>Venkatapur</a:t>
            </a:r>
            <a:r>
              <a:rPr lang="en-US" dirty="0"/>
              <a:t> villages is the part of package-10 of </a:t>
            </a:r>
            <a:r>
              <a:rPr lang="en-US" dirty="0" err="1"/>
              <a:t>Kaleshwaram</a:t>
            </a:r>
            <a:r>
              <a:rPr lang="en-US" dirty="0"/>
              <a:t> Lift Irrigation Project (KLIP).</a:t>
            </a:r>
          </a:p>
          <a:p>
            <a:r>
              <a:rPr lang="en-US" dirty="0"/>
              <a:t>An explosion in the upper part of draft tube caused the collapse of a 5-tonne granite slab, according to the superintending engineer </a:t>
            </a:r>
            <a:r>
              <a:rPr lang="en-US" dirty="0" err="1"/>
              <a:t>Muralidhar</a:t>
            </a:r>
            <a:r>
              <a:rPr lang="en-US" dirty="0"/>
              <a:t> Rao.</a:t>
            </a:r>
          </a:p>
          <a:p>
            <a:r>
              <a:rPr lang="en-IN" dirty="0"/>
              <a:t>Blast in the roof of the tunnel under construction due to shale gas in the rocks, collapsing the tunnel </a:t>
            </a:r>
            <a:br>
              <a:rPr lang="en-IN" dirty="0"/>
            </a:br>
            <a:br>
              <a:rPr lang="en-IN" dirty="0"/>
            </a:br>
            <a:endParaRPr lang="en-IN" dirty="0"/>
          </a:p>
        </p:txBody>
      </p:sp>
      <p:pic>
        <p:nvPicPr>
          <p:cNvPr id="9" name="Picture 8">
            <a:extLst>
              <a:ext uri="{FF2B5EF4-FFF2-40B4-BE49-F238E27FC236}">
                <a16:creationId xmlns:a16="http://schemas.microsoft.com/office/drawing/2014/main" id="{971D4194-0113-4387-B18B-2FC3B3D963A9}"/>
              </a:ext>
            </a:extLst>
          </p:cNvPr>
          <p:cNvPicPr>
            <a:picLocks noChangeAspect="1"/>
          </p:cNvPicPr>
          <p:nvPr/>
        </p:nvPicPr>
        <p:blipFill rotWithShape="1">
          <a:blip r:embed="rId2">
            <a:extLst>
              <a:ext uri="{28A0092B-C50C-407E-A947-70E740481C1C}">
                <a14:useLocalDpi xmlns:a14="http://schemas.microsoft.com/office/drawing/2010/main" val="0"/>
              </a:ext>
            </a:extLst>
          </a:blip>
          <a:srcRect l="20607" r="15282"/>
          <a:stretch/>
        </p:blipFill>
        <p:spPr>
          <a:xfrm>
            <a:off x="2345635" y="3930315"/>
            <a:ext cx="4093735" cy="2621434"/>
          </a:xfrm>
          <a:prstGeom prst="rect">
            <a:avLst/>
          </a:prstGeom>
        </p:spPr>
      </p:pic>
      <p:pic>
        <p:nvPicPr>
          <p:cNvPr id="11" name="Picture 10">
            <a:extLst>
              <a:ext uri="{FF2B5EF4-FFF2-40B4-BE49-F238E27FC236}">
                <a16:creationId xmlns:a16="http://schemas.microsoft.com/office/drawing/2014/main" id="{523104CA-00C7-44B8-AE14-A48C3D662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549" y="3930315"/>
            <a:ext cx="4482548" cy="2621434"/>
          </a:xfrm>
          <a:prstGeom prst="rect">
            <a:avLst/>
          </a:prstGeom>
        </p:spPr>
      </p:pic>
      <p:sp>
        <p:nvSpPr>
          <p:cNvPr id="12" name="Slide Number Placeholder 11">
            <a:extLst>
              <a:ext uri="{FF2B5EF4-FFF2-40B4-BE49-F238E27FC236}">
                <a16:creationId xmlns:a16="http://schemas.microsoft.com/office/drawing/2014/main" id="{199710BA-2C45-4504-B623-B4C4EE981409}"/>
              </a:ext>
            </a:extLst>
          </p:cNvPr>
          <p:cNvSpPr>
            <a:spLocks noGrp="1"/>
          </p:cNvSpPr>
          <p:nvPr>
            <p:ph type="sldNum" sz="quarter" idx="12"/>
          </p:nvPr>
        </p:nvSpPr>
        <p:spPr/>
        <p:txBody>
          <a:bodyPr/>
          <a:lstStyle/>
          <a:p>
            <a:fld id="{EE012602-5441-4AC9-A1F9-D6F94D66E886}" type="slidenum">
              <a:rPr lang="en-IN" smtClean="0"/>
              <a:t>24</a:t>
            </a:fld>
            <a:endParaRPr lang="en-IN"/>
          </a:p>
        </p:txBody>
      </p:sp>
    </p:spTree>
    <p:extLst>
      <p:ext uri="{BB962C8B-B14F-4D97-AF65-F5344CB8AC3E}">
        <p14:creationId xmlns:p14="http://schemas.microsoft.com/office/powerpoint/2010/main" val="287230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2578-D372-4E29-8DD4-8E23BF2D0F10}"/>
              </a:ext>
            </a:extLst>
          </p:cNvPr>
          <p:cNvSpPr>
            <a:spLocks noGrp="1"/>
          </p:cNvSpPr>
          <p:nvPr>
            <p:ph type="title"/>
          </p:nvPr>
        </p:nvSpPr>
        <p:spPr>
          <a:xfrm>
            <a:off x="2897588" y="663866"/>
            <a:ext cx="8911687" cy="1280890"/>
          </a:xfrm>
        </p:spPr>
        <p:txBody>
          <a:bodyPr>
            <a:normAutofit fontScale="90000"/>
          </a:bodyPr>
          <a:lstStyle/>
          <a:p>
            <a:r>
              <a:rPr lang="en-US" b="1" dirty="0">
                <a:solidFill>
                  <a:schemeClr val="accent2">
                    <a:lumMod val="75000"/>
                  </a:schemeClr>
                </a:solidFill>
              </a:rPr>
              <a:t>IMPORTANCE OF GEOLOGY FROM CIVIL ENGINEERING POINT OF VIEW</a:t>
            </a:r>
            <a:br>
              <a:rPr lang="en-US" dirty="0"/>
            </a:br>
            <a:endParaRPr lang="en-IN" dirty="0"/>
          </a:p>
        </p:txBody>
      </p:sp>
      <p:sp>
        <p:nvSpPr>
          <p:cNvPr id="3" name="Content Placeholder 2">
            <a:extLst>
              <a:ext uri="{FF2B5EF4-FFF2-40B4-BE49-F238E27FC236}">
                <a16:creationId xmlns:a16="http://schemas.microsoft.com/office/drawing/2014/main" id="{15FCC413-5B6C-4E36-A4B5-246DA1DD8835}"/>
              </a:ext>
            </a:extLst>
          </p:cNvPr>
          <p:cNvSpPr>
            <a:spLocks noGrp="1"/>
          </p:cNvSpPr>
          <p:nvPr>
            <p:ph idx="1"/>
          </p:nvPr>
        </p:nvSpPr>
        <p:spPr>
          <a:xfrm>
            <a:off x="2893875" y="2203173"/>
            <a:ext cx="8915400" cy="3777622"/>
          </a:xfrm>
        </p:spPr>
        <p:txBody>
          <a:bodyPr>
            <a:normAutofit lnSpcReduction="10000"/>
          </a:bodyPr>
          <a:lstStyle/>
          <a:p>
            <a:pPr algn="just"/>
            <a:r>
              <a:rPr lang="en-US" dirty="0"/>
              <a:t>Before constructing any civil structure selection of site is important from point of stability of foundation</a:t>
            </a:r>
          </a:p>
          <a:p>
            <a:pPr algn="just"/>
            <a:r>
              <a:rPr lang="en-US" dirty="0"/>
              <a:t>It provides a systematic knowledge of construction materials and their properties</a:t>
            </a:r>
          </a:p>
          <a:p>
            <a:pPr algn="just"/>
            <a:r>
              <a:rPr lang="en-US" dirty="0"/>
              <a:t>The foundation problems of construction site are directly related to geology of that area where they are to be built</a:t>
            </a:r>
          </a:p>
          <a:p>
            <a:pPr algn="just"/>
            <a:r>
              <a:rPr lang="en-US" dirty="0"/>
              <a:t>The knowledge of ETD (Erosion, Transportation, Deposition) by surface water helps in soil conservation, river control</a:t>
            </a:r>
          </a:p>
          <a:p>
            <a:pPr algn="just"/>
            <a:r>
              <a:rPr lang="en-US" dirty="0"/>
              <a:t>Geological maps and sections help considerably in planning many engineering projects</a:t>
            </a:r>
          </a:p>
          <a:p>
            <a:pPr algn="just"/>
            <a:r>
              <a:rPr lang="en-US" dirty="0"/>
              <a:t>Knowledge of structural geology problems like identification of faults, joints, beds, folds helps in  treating them suitably.</a:t>
            </a:r>
          </a:p>
          <a:p>
            <a:endParaRPr lang="en-IN" dirty="0"/>
          </a:p>
        </p:txBody>
      </p:sp>
      <p:sp>
        <p:nvSpPr>
          <p:cNvPr id="4" name="Slide Number Placeholder 3">
            <a:extLst>
              <a:ext uri="{FF2B5EF4-FFF2-40B4-BE49-F238E27FC236}">
                <a16:creationId xmlns:a16="http://schemas.microsoft.com/office/drawing/2014/main" id="{4025B4A2-6BF3-45A5-AA0C-93BF82D49EB2}"/>
              </a:ext>
            </a:extLst>
          </p:cNvPr>
          <p:cNvSpPr>
            <a:spLocks noGrp="1"/>
          </p:cNvSpPr>
          <p:nvPr>
            <p:ph type="sldNum" sz="quarter" idx="12"/>
          </p:nvPr>
        </p:nvSpPr>
        <p:spPr/>
        <p:txBody>
          <a:bodyPr/>
          <a:lstStyle/>
          <a:p>
            <a:fld id="{EE012602-5441-4AC9-A1F9-D6F94D66E886}" type="slidenum">
              <a:rPr lang="en-IN" smtClean="0"/>
              <a:t>3</a:t>
            </a:fld>
            <a:endParaRPr lang="en-IN"/>
          </a:p>
        </p:txBody>
      </p:sp>
    </p:spTree>
    <p:extLst>
      <p:ext uri="{BB962C8B-B14F-4D97-AF65-F5344CB8AC3E}">
        <p14:creationId xmlns:p14="http://schemas.microsoft.com/office/powerpoint/2010/main" val="218446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9AD4F0-539F-4272-B0FA-80445D433F3C}"/>
              </a:ext>
            </a:extLst>
          </p:cNvPr>
          <p:cNvSpPr>
            <a:spLocks noGrp="1"/>
          </p:cNvSpPr>
          <p:nvPr>
            <p:ph type="sldNum" sz="quarter" idx="12"/>
          </p:nvPr>
        </p:nvSpPr>
        <p:spPr/>
        <p:txBody>
          <a:bodyPr/>
          <a:lstStyle/>
          <a:p>
            <a:fld id="{EE012602-5441-4AC9-A1F9-D6F94D66E886}" type="slidenum">
              <a:rPr lang="en-IN" smtClean="0"/>
              <a:t>4</a:t>
            </a:fld>
            <a:endParaRPr lang="en-IN"/>
          </a:p>
        </p:txBody>
      </p:sp>
      <p:pic>
        <p:nvPicPr>
          <p:cNvPr id="6" name="Picture 5">
            <a:extLst>
              <a:ext uri="{FF2B5EF4-FFF2-40B4-BE49-F238E27FC236}">
                <a16:creationId xmlns:a16="http://schemas.microsoft.com/office/drawing/2014/main" id="{A5B0CF47-A668-42FD-BBF6-1CB0715C3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876" y="520544"/>
            <a:ext cx="3463165" cy="2103990"/>
          </a:xfrm>
          <a:prstGeom prst="rect">
            <a:avLst/>
          </a:prstGeom>
        </p:spPr>
      </p:pic>
      <p:sp>
        <p:nvSpPr>
          <p:cNvPr id="7" name="TextBox 6">
            <a:extLst>
              <a:ext uri="{FF2B5EF4-FFF2-40B4-BE49-F238E27FC236}">
                <a16:creationId xmlns:a16="http://schemas.microsoft.com/office/drawing/2014/main" id="{DE8FF5D8-C0D7-465B-BDAF-60BB92DDC657}"/>
              </a:ext>
            </a:extLst>
          </p:cNvPr>
          <p:cNvSpPr txBox="1"/>
          <p:nvPr/>
        </p:nvSpPr>
        <p:spPr>
          <a:xfrm>
            <a:off x="3518452" y="2853539"/>
            <a:ext cx="2454965" cy="369332"/>
          </a:xfrm>
          <a:prstGeom prst="rect">
            <a:avLst/>
          </a:prstGeom>
          <a:noFill/>
        </p:spPr>
        <p:txBody>
          <a:bodyPr wrap="square" rtlCol="0">
            <a:spAutoFit/>
          </a:bodyPr>
          <a:lstStyle/>
          <a:p>
            <a:pPr algn="ctr"/>
            <a:r>
              <a:rPr lang="en-US" b="1" dirty="0">
                <a:solidFill>
                  <a:srgbClr val="FF0000"/>
                </a:solidFill>
              </a:rPr>
              <a:t>FAULT LINE</a:t>
            </a:r>
            <a:endParaRPr lang="en-IN" b="1" dirty="0">
              <a:solidFill>
                <a:srgbClr val="FF0000"/>
              </a:solidFill>
            </a:endParaRPr>
          </a:p>
        </p:txBody>
      </p:sp>
      <p:pic>
        <p:nvPicPr>
          <p:cNvPr id="9" name="Picture 8">
            <a:extLst>
              <a:ext uri="{FF2B5EF4-FFF2-40B4-BE49-F238E27FC236}">
                <a16:creationId xmlns:a16="http://schemas.microsoft.com/office/drawing/2014/main" id="{BDDE72AE-A74C-4E74-97C1-F882BFBF9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256" y="520545"/>
            <a:ext cx="3797578" cy="2103989"/>
          </a:xfrm>
          <a:prstGeom prst="rect">
            <a:avLst/>
          </a:prstGeom>
        </p:spPr>
      </p:pic>
      <p:sp>
        <p:nvSpPr>
          <p:cNvPr id="10" name="TextBox 9">
            <a:extLst>
              <a:ext uri="{FF2B5EF4-FFF2-40B4-BE49-F238E27FC236}">
                <a16:creationId xmlns:a16="http://schemas.microsoft.com/office/drawing/2014/main" id="{E0179559-5B46-428A-B25E-4619C814FD22}"/>
              </a:ext>
            </a:extLst>
          </p:cNvPr>
          <p:cNvSpPr txBox="1"/>
          <p:nvPr/>
        </p:nvSpPr>
        <p:spPr>
          <a:xfrm>
            <a:off x="7596809" y="2859301"/>
            <a:ext cx="2454965" cy="369332"/>
          </a:xfrm>
          <a:prstGeom prst="rect">
            <a:avLst/>
          </a:prstGeom>
          <a:noFill/>
        </p:spPr>
        <p:txBody>
          <a:bodyPr wrap="square" rtlCol="0">
            <a:spAutoFit/>
          </a:bodyPr>
          <a:lstStyle/>
          <a:p>
            <a:pPr algn="ctr"/>
            <a:r>
              <a:rPr lang="en-US" b="1" dirty="0">
                <a:solidFill>
                  <a:srgbClr val="FF0000"/>
                </a:solidFill>
              </a:rPr>
              <a:t>FOLD LINE</a:t>
            </a:r>
            <a:endParaRPr lang="en-IN" b="1" dirty="0">
              <a:solidFill>
                <a:srgbClr val="FF0000"/>
              </a:solidFill>
            </a:endParaRPr>
          </a:p>
        </p:txBody>
      </p:sp>
      <p:pic>
        <p:nvPicPr>
          <p:cNvPr id="12" name="Picture 11">
            <a:extLst>
              <a:ext uri="{FF2B5EF4-FFF2-40B4-BE49-F238E27FC236}">
                <a16:creationId xmlns:a16="http://schemas.microsoft.com/office/drawing/2014/main" id="{A2883F4C-7B1A-4C8F-B08B-856C65E12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56" y="3463400"/>
            <a:ext cx="3797578" cy="2380809"/>
          </a:xfrm>
          <a:prstGeom prst="rect">
            <a:avLst/>
          </a:prstGeom>
        </p:spPr>
      </p:pic>
      <p:sp>
        <p:nvSpPr>
          <p:cNvPr id="13" name="TextBox 12">
            <a:extLst>
              <a:ext uri="{FF2B5EF4-FFF2-40B4-BE49-F238E27FC236}">
                <a16:creationId xmlns:a16="http://schemas.microsoft.com/office/drawing/2014/main" id="{70D873BA-AAA6-4008-90AB-DEC255E3AADD}"/>
              </a:ext>
            </a:extLst>
          </p:cNvPr>
          <p:cNvSpPr txBox="1"/>
          <p:nvPr/>
        </p:nvSpPr>
        <p:spPr>
          <a:xfrm>
            <a:off x="7596809" y="5968123"/>
            <a:ext cx="2454965" cy="369332"/>
          </a:xfrm>
          <a:prstGeom prst="rect">
            <a:avLst/>
          </a:prstGeom>
          <a:noFill/>
        </p:spPr>
        <p:txBody>
          <a:bodyPr wrap="square" rtlCol="0">
            <a:spAutoFit/>
          </a:bodyPr>
          <a:lstStyle/>
          <a:p>
            <a:pPr algn="ctr"/>
            <a:r>
              <a:rPr lang="en-US" b="1" dirty="0">
                <a:solidFill>
                  <a:srgbClr val="FF0000"/>
                </a:solidFill>
              </a:rPr>
              <a:t>JOINTS &amp; BEDS</a:t>
            </a:r>
            <a:endParaRPr lang="en-IN" b="1" dirty="0">
              <a:solidFill>
                <a:srgbClr val="FF0000"/>
              </a:solidFill>
            </a:endParaRPr>
          </a:p>
        </p:txBody>
      </p:sp>
      <p:pic>
        <p:nvPicPr>
          <p:cNvPr id="15" name="Picture 14">
            <a:extLst>
              <a:ext uri="{FF2B5EF4-FFF2-40B4-BE49-F238E27FC236}">
                <a16:creationId xmlns:a16="http://schemas.microsoft.com/office/drawing/2014/main" id="{BAD3D951-A788-4A98-996A-085F9B771D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7877" y="3429000"/>
            <a:ext cx="3463164" cy="2588351"/>
          </a:xfrm>
          <a:prstGeom prst="rect">
            <a:avLst/>
          </a:prstGeom>
        </p:spPr>
      </p:pic>
    </p:spTree>
    <p:extLst>
      <p:ext uri="{BB962C8B-B14F-4D97-AF65-F5344CB8AC3E}">
        <p14:creationId xmlns:p14="http://schemas.microsoft.com/office/powerpoint/2010/main" val="324083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AE5FA5-8134-4172-A158-5AC1DC190B7F}"/>
              </a:ext>
            </a:extLst>
          </p:cNvPr>
          <p:cNvSpPr>
            <a:spLocks noGrp="1"/>
          </p:cNvSpPr>
          <p:nvPr>
            <p:ph type="ctrTitle"/>
          </p:nvPr>
        </p:nvSpPr>
        <p:spPr/>
        <p:txBody>
          <a:bodyPr/>
          <a:lstStyle/>
          <a:p>
            <a:r>
              <a:rPr lang="en-US" b="1" dirty="0">
                <a:solidFill>
                  <a:schemeClr val="accent2">
                    <a:lumMod val="75000"/>
                  </a:schemeClr>
                </a:solidFill>
              </a:rPr>
              <a:t>CASE HISTORIES</a:t>
            </a:r>
            <a:endParaRPr lang="en-IN" b="1" dirty="0">
              <a:solidFill>
                <a:schemeClr val="accent2">
                  <a:lumMod val="75000"/>
                </a:schemeClr>
              </a:solidFill>
            </a:endParaRPr>
          </a:p>
        </p:txBody>
      </p:sp>
      <p:sp>
        <p:nvSpPr>
          <p:cNvPr id="2" name="Slide Number Placeholder 1">
            <a:extLst>
              <a:ext uri="{FF2B5EF4-FFF2-40B4-BE49-F238E27FC236}">
                <a16:creationId xmlns:a16="http://schemas.microsoft.com/office/drawing/2014/main" id="{E8E982DE-226B-432E-8541-F49FA30802E7}"/>
              </a:ext>
            </a:extLst>
          </p:cNvPr>
          <p:cNvSpPr>
            <a:spLocks noGrp="1"/>
          </p:cNvSpPr>
          <p:nvPr>
            <p:ph type="sldNum" sz="quarter" idx="12"/>
          </p:nvPr>
        </p:nvSpPr>
        <p:spPr/>
        <p:txBody>
          <a:bodyPr/>
          <a:lstStyle/>
          <a:p>
            <a:fld id="{EE012602-5441-4AC9-A1F9-D6F94D66E886}" type="slidenum">
              <a:rPr lang="en-IN" smtClean="0"/>
              <a:t>5</a:t>
            </a:fld>
            <a:endParaRPr lang="en-IN"/>
          </a:p>
        </p:txBody>
      </p:sp>
    </p:spTree>
    <p:extLst>
      <p:ext uri="{BB962C8B-B14F-4D97-AF65-F5344CB8AC3E}">
        <p14:creationId xmlns:p14="http://schemas.microsoft.com/office/powerpoint/2010/main" val="1901083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3B4C-B431-4EF8-AB01-D71CE24EB7CB}"/>
              </a:ext>
            </a:extLst>
          </p:cNvPr>
          <p:cNvSpPr>
            <a:spLocks noGrp="1"/>
          </p:cNvSpPr>
          <p:nvPr>
            <p:ph type="title"/>
          </p:nvPr>
        </p:nvSpPr>
        <p:spPr/>
        <p:txBody>
          <a:bodyPr/>
          <a:lstStyle/>
          <a:p>
            <a:r>
              <a:rPr lang="en-US" b="1" dirty="0">
                <a:solidFill>
                  <a:schemeClr val="accent2">
                    <a:lumMod val="75000"/>
                  </a:schemeClr>
                </a:solidFill>
              </a:rPr>
              <a:t>1. St. Francis Dam Disaster</a:t>
            </a:r>
            <a:endParaRPr lang="en-IN" b="1" dirty="0">
              <a:solidFill>
                <a:schemeClr val="accent2">
                  <a:lumMod val="75000"/>
                </a:schemeClr>
              </a:solidFill>
            </a:endParaRPr>
          </a:p>
        </p:txBody>
      </p:sp>
      <p:sp>
        <p:nvSpPr>
          <p:cNvPr id="3" name="Content Placeholder 2">
            <a:extLst>
              <a:ext uri="{FF2B5EF4-FFF2-40B4-BE49-F238E27FC236}">
                <a16:creationId xmlns:a16="http://schemas.microsoft.com/office/drawing/2014/main" id="{F6F71B62-1F3D-4C89-9FFF-5CDD5708AFAF}"/>
              </a:ext>
            </a:extLst>
          </p:cNvPr>
          <p:cNvSpPr>
            <a:spLocks noGrp="1"/>
          </p:cNvSpPr>
          <p:nvPr>
            <p:ph idx="1"/>
          </p:nvPr>
        </p:nvSpPr>
        <p:spPr>
          <a:xfrm>
            <a:off x="2592925" y="1540189"/>
            <a:ext cx="6677773" cy="4393472"/>
          </a:xfrm>
        </p:spPr>
        <p:txBody>
          <a:bodyPr>
            <a:normAutofit/>
          </a:bodyPr>
          <a:lstStyle/>
          <a:p>
            <a:pPr marL="0" indent="0">
              <a:buNone/>
            </a:pPr>
            <a:r>
              <a:rPr lang="en-US" altLang="en-US" b="1" dirty="0"/>
              <a:t>Geography</a:t>
            </a:r>
          </a:p>
          <a:p>
            <a:pPr lvl="1" algn="just">
              <a:lnSpc>
                <a:spcPct val="90000"/>
              </a:lnSpc>
            </a:pPr>
            <a:r>
              <a:rPr lang="en-US" altLang="en-US" sz="1800" dirty="0"/>
              <a:t>Located 40 miles NE of Los Angeles</a:t>
            </a:r>
          </a:p>
          <a:p>
            <a:pPr lvl="2" algn="just">
              <a:lnSpc>
                <a:spcPct val="90000"/>
              </a:lnSpc>
            </a:pPr>
            <a:r>
              <a:rPr lang="en-US" altLang="en-US" sz="1600" dirty="0"/>
              <a:t>In city of Santa Clarita</a:t>
            </a:r>
          </a:p>
          <a:p>
            <a:pPr lvl="2" algn="just">
              <a:lnSpc>
                <a:spcPct val="90000"/>
              </a:lnSpc>
            </a:pPr>
            <a:r>
              <a:rPr lang="en-US" altLang="en-US" sz="1600" dirty="0"/>
              <a:t>Developing city</a:t>
            </a:r>
          </a:p>
          <a:p>
            <a:pPr lvl="2" algn="just">
              <a:lnSpc>
                <a:spcPct val="90000"/>
              </a:lnSpc>
            </a:pPr>
            <a:r>
              <a:rPr lang="en-US" altLang="en-US" sz="1600" dirty="0"/>
              <a:t>Agriculture, electricity (Edison), mostly immigrants</a:t>
            </a:r>
          </a:p>
          <a:p>
            <a:pPr lvl="1" algn="just">
              <a:lnSpc>
                <a:spcPct val="90000"/>
              </a:lnSpc>
            </a:pPr>
            <a:r>
              <a:rPr lang="en-US" altLang="en-US" sz="1800" dirty="0"/>
              <a:t>Inside San </a:t>
            </a:r>
            <a:r>
              <a:rPr lang="en-US" altLang="en-US" sz="1800" dirty="0" err="1"/>
              <a:t>Francisquito</a:t>
            </a:r>
            <a:r>
              <a:rPr lang="en-US" altLang="en-US" sz="1800" dirty="0"/>
              <a:t> Canyon</a:t>
            </a:r>
          </a:p>
          <a:p>
            <a:pPr marL="0" lvl="1" indent="0" algn="just">
              <a:lnSpc>
                <a:spcPct val="90000"/>
              </a:lnSpc>
              <a:buNone/>
            </a:pPr>
            <a:r>
              <a:rPr lang="en-US" altLang="en-US" sz="2000" b="1" dirty="0"/>
              <a:t>Geology</a:t>
            </a:r>
          </a:p>
          <a:p>
            <a:pPr lvl="1" algn="just">
              <a:lnSpc>
                <a:spcPct val="80000"/>
              </a:lnSpc>
            </a:pPr>
            <a:r>
              <a:rPr lang="en-US" altLang="en-US" dirty="0"/>
              <a:t>San </a:t>
            </a:r>
            <a:r>
              <a:rPr lang="en-US" altLang="en-US" dirty="0" err="1"/>
              <a:t>Francisquito</a:t>
            </a:r>
            <a:r>
              <a:rPr lang="en-US" altLang="en-US" dirty="0"/>
              <a:t> Fault line</a:t>
            </a:r>
          </a:p>
          <a:p>
            <a:pPr lvl="1" algn="just">
              <a:lnSpc>
                <a:spcPct val="80000"/>
              </a:lnSpc>
            </a:pPr>
            <a:r>
              <a:rPr lang="en-US" altLang="en-US" dirty="0"/>
              <a:t>Paleolithic landslide area</a:t>
            </a:r>
          </a:p>
          <a:p>
            <a:pPr lvl="1" algn="just">
              <a:lnSpc>
                <a:spcPct val="80000"/>
              </a:lnSpc>
            </a:pPr>
            <a:r>
              <a:rPr lang="en-US" altLang="en-US" dirty="0"/>
              <a:t>Schist (severely laminated, cross-faulting, interspersed with talc)</a:t>
            </a:r>
          </a:p>
          <a:p>
            <a:pPr lvl="1" algn="just">
              <a:lnSpc>
                <a:spcPct val="80000"/>
              </a:lnSpc>
            </a:pPr>
            <a:r>
              <a:rPr lang="en-US" altLang="en-US" dirty="0"/>
              <a:t>Sandstone</a:t>
            </a:r>
          </a:p>
          <a:p>
            <a:pPr lvl="1" algn="just">
              <a:lnSpc>
                <a:spcPct val="80000"/>
              </a:lnSpc>
            </a:pPr>
            <a:r>
              <a:rPr lang="en-US" altLang="en-US" dirty="0"/>
              <a:t>Conglomerate</a:t>
            </a:r>
          </a:p>
          <a:p>
            <a:pPr lvl="1"/>
            <a:endParaRPr lang="en-IN" dirty="0"/>
          </a:p>
        </p:txBody>
      </p:sp>
      <p:pic>
        <p:nvPicPr>
          <p:cNvPr id="4" name="Picture 9">
            <a:extLst>
              <a:ext uri="{FF2B5EF4-FFF2-40B4-BE49-F238E27FC236}">
                <a16:creationId xmlns:a16="http://schemas.microsoft.com/office/drawing/2014/main" id="{77FFC54E-9E8E-40CD-BDDD-87A7ED5F2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0698" y="3429000"/>
            <a:ext cx="2233914" cy="242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84B2A54D-20FF-4969-917E-D453C067DF3A}"/>
              </a:ext>
            </a:extLst>
          </p:cNvPr>
          <p:cNvSpPr>
            <a:spLocks noGrp="1"/>
          </p:cNvSpPr>
          <p:nvPr>
            <p:ph type="sldNum" sz="quarter" idx="12"/>
          </p:nvPr>
        </p:nvSpPr>
        <p:spPr/>
        <p:txBody>
          <a:bodyPr/>
          <a:lstStyle/>
          <a:p>
            <a:fld id="{EE012602-5441-4AC9-A1F9-D6F94D66E886}" type="slidenum">
              <a:rPr lang="en-IN" smtClean="0"/>
              <a:t>6</a:t>
            </a:fld>
            <a:endParaRPr lang="en-IN"/>
          </a:p>
        </p:txBody>
      </p:sp>
    </p:spTree>
    <p:extLst>
      <p:ext uri="{BB962C8B-B14F-4D97-AF65-F5344CB8AC3E}">
        <p14:creationId xmlns:p14="http://schemas.microsoft.com/office/powerpoint/2010/main" val="412801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E490-D707-4E7F-8A9A-ED00863A03AE}"/>
              </a:ext>
            </a:extLst>
          </p:cNvPr>
          <p:cNvSpPr>
            <a:spLocks noGrp="1"/>
          </p:cNvSpPr>
          <p:nvPr>
            <p:ph type="title"/>
          </p:nvPr>
        </p:nvSpPr>
        <p:spPr/>
        <p:txBody>
          <a:bodyPr/>
          <a:lstStyle/>
          <a:p>
            <a:r>
              <a:rPr lang="en-US" b="1" dirty="0">
                <a:solidFill>
                  <a:schemeClr val="accent2">
                    <a:lumMod val="75000"/>
                  </a:schemeClr>
                </a:solidFill>
              </a:rPr>
              <a:t>Background</a:t>
            </a:r>
            <a:endParaRPr lang="en-IN" b="1" dirty="0">
              <a:solidFill>
                <a:schemeClr val="accent2">
                  <a:lumMod val="75000"/>
                </a:schemeClr>
              </a:solidFill>
            </a:endParaRPr>
          </a:p>
        </p:txBody>
      </p:sp>
      <p:sp>
        <p:nvSpPr>
          <p:cNvPr id="3" name="Content Placeholder 2">
            <a:extLst>
              <a:ext uri="{FF2B5EF4-FFF2-40B4-BE49-F238E27FC236}">
                <a16:creationId xmlns:a16="http://schemas.microsoft.com/office/drawing/2014/main" id="{DF277FEF-CA08-43A4-B547-6EE113626D57}"/>
              </a:ext>
            </a:extLst>
          </p:cNvPr>
          <p:cNvSpPr>
            <a:spLocks noGrp="1"/>
          </p:cNvSpPr>
          <p:nvPr>
            <p:ph idx="1"/>
          </p:nvPr>
        </p:nvSpPr>
        <p:spPr>
          <a:xfrm>
            <a:off x="2589212" y="1391478"/>
            <a:ext cx="8915400" cy="4519744"/>
          </a:xfrm>
        </p:spPr>
        <p:txBody>
          <a:bodyPr>
            <a:normAutofit fontScale="77500" lnSpcReduction="20000"/>
          </a:bodyPr>
          <a:lstStyle/>
          <a:p>
            <a:pPr>
              <a:lnSpc>
                <a:spcPct val="90000"/>
              </a:lnSpc>
            </a:pPr>
            <a:r>
              <a:rPr lang="en-US" altLang="en-US" sz="2800" dirty="0"/>
              <a:t>Designed by William Mulholland, Dept. of Power and Water</a:t>
            </a:r>
          </a:p>
          <a:p>
            <a:pPr>
              <a:lnSpc>
                <a:spcPct val="90000"/>
              </a:lnSpc>
            </a:pPr>
            <a:r>
              <a:rPr lang="en-US" altLang="en-US" sz="2800" dirty="0"/>
              <a:t>1924 – construction began</a:t>
            </a:r>
          </a:p>
          <a:p>
            <a:pPr lvl="1">
              <a:lnSpc>
                <a:spcPct val="90000"/>
              </a:lnSpc>
            </a:pPr>
            <a:r>
              <a:rPr lang="en-US" altLang="en-US" sz="2400" dirty="0"/>
              <a:t>Originally </a:t>
            </a:r>
          </a:p>
          <a:p>
            <a:pPr lvl="2">
              <a:lnSpc>
                <a:spcPct val="90000"/>
              </a:lnSpc>
            </a:pPr>
            <a:r>
              <a:rPr lang="en-US" altLang="en-US" sz="2000" dirty="0"/>
              <a:t>Capacity: 30,000 acre-feet</a:t>
            </a:r>
          </a:p>
          <a:p>
            <a:pPr lvl="2">
              <a:lnSpc>
                <a:spcPct val="90000"/>
              </a:lnSpc>
            </a:pPr>
            <a:r>
              <a:rPr lang="en-US" altLang="en-US" sz="2000" dirty="0"/>
              <a:t>180 ft high, 600 ft long</a:t>
            </a:r>
          </a:p>
          <a:p>
            <a:pPr lvl="1">
              <a:lnSpc>
                <a:spcPct val="90000"/>
              </a:lnSpc>
            </a:pPr>
            <a:r>
              <a:rPr lang="en-US" altLang="en-US" sz="2400" dirty="0"/>
              <a:t>1</a:t>
            </a:r>
            <a:r>
              <a:rPr lang="en-US" altLang="en-US" sz="2400" baseline="30000" dirty="0"/>
              <a:t>st</a:t>
            </a:r>
            <a:r>
              <a:rPr lang="en-US" altLang="en-US" sz="2400" dirty="0"/>
              <a:t> change</a:t>
            </a:r>
          </a:p>
          <a:p>
            <a:pPr lvl="2">
              <a:lnSpc>
                <a:spcPct val="90000"/>
              </a:lnSpc>
            </a:pPr>
            <a:r>
              <a:rPr lang="en-US" altLang="en-US" sz="2000" dirty="0"/>
              <a:t>10ft height increase</a:t>
            </a:r>
          </a:p>
          <a:p>
            <a:pPr lvl="2">
              <a:lnSpc>
                <a:spcPct val="90000"/>
              </a:lnSpc>
            </a:pPr>
            <a:r>
              <a:rPr lang="en-US" altLang="en-US" sz="2000" dirty="0"/>
              <a:t>Capacity: 32,000 acre-feet</a:t>
            </a:r>
          </a:p>
          <a:p>
            <a:pPr lvl="1">
              <a:lnSpc>
                <a:spcPct val="90000"/>
              </a:lnSpc>
            </a:pPr>
            <a:r>
              <a:rPr lang="en-US" altLang="en-US" sz="2400" dirty="0"/>
              <a:t>2</a:t>
            </a:r>
            <a:r>
              <a:rPr lang="en-US" altLang="en-US" sz="2400" baseline="30000" dirty="0"/>
              <a:t>nd</a:t>
            </a:r>
            <a:r>
              <a:rPr lang="en-US" altLang="en-US" sz="2400" dirty="0"/>
              <a:t> change (July 1925)</a:t>
            </a:r>
          </a:p>
          <a:p>
            <a:pPr lvl="2">
              <a:lnSpc>
                <a:spcPct val="90000"/>
              </a:lnSpc>
            </a:pPr>
            <a:r>
              <a:rPr lang="en-US" altLang="en-US" sz="2000" dirty="0"/>
              <a:t>10ft height increase</a:t>
            </a:r>
          </a:p>
          <a:p>
            <a:pPr lvl="2">
              <a:lnSpc>
                <a:spcPct val="90000"/>
              </a:lnSpc>
            </a:pPr>
            <a:r>
              <a:rPr lang="en-US" altLang="en-US" sz="2000" dirty="0"/>
              <a:t>Capacity: 38,000 acre-feet</a:t>
            </a:r>
          </a:p>
          <a:p>
            <a:pPr lvl="2">
              <a:lnSpc>
                <a:spcPct val="90000"/>
              </a:lnSpc>
            </a:pPr>
            <a:r>
              <a:rPr lang="en-US" altLang="en-US" sz="2000" dirty="0"/>
              <a:t>Wing dyke added (600ft long)</a:t>
            </a:r>
          </a:p>
          <a:p>
            <a:pPr>
              <a:lnSpc>
                <a:spcPct val="90000"/>
              </a:lnSpc>
            </a:pPr>
            <a:r>
              <a:rPr lang="en-US" altLang="en-US" sz="2800" dirty="0"/>
              <a:t>1926 – construction complete</a:t>
            </a:r>
          </a:p>
          <a:p>
            <a:endParaRPr lang="en-IN" dirty="0"/>
          </a:p>
        </p:txBody>
      </p:sp>
      <p:pic>
        <p:nvPicPr>
          <p:cNvPr id="4" name="Picture 4">
            <a:extLst>
              <a:ext uri="{FF2B5EF4-FFF2-40B4-BE49-F238E27FC236}">
                <a16:creationId xmlns:a16="http://schemas.microsoft.com/office/drawing/2014/main" id="{0961BD21-2B0E-44BC-AF6D-7D67711A2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1804" y="1755428"/>
            <a:ext cx="2205487" cy="379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C56E38EC-DE6A-4CA6-8339-47DD4FEDDB8D}"/>
              </a:ext>
            </a:extLst>
          </p:cNvPr>
          <p:cNvSpPr>
            <a:spLocks noGrp="1"/>
          </p:cNvSpPr>
          <p:nvPr>
            <p:ph type="sldNum" sz="quarter" idx="12"/>
          </p:nvPr>
        </p:nvSpPr>
        <p:spPr/>
        <p:txBody>
          <a:bodyPr/>
          <a:lstStyle/>
          <a:p>
            <a:fld id="{EE012602-5441-4AC9-A1F9-D6F94D66E886}" type="slidenum">
              <a:rPr lang="en-IN" smtClean="0"/>
              <a:t>7</a:t>
            </a:fld>
            <a:endParaRPr lang="en-IN"/>
          </a:p>
        </p:txBody>
      </p:sp>
    </p:spTree>
    <p:extLst>
      <p:ext uri="{BB962C8B-B14F-4D97-AF65-F5344CB8AC3E}">
        <p14:creationId xmlns:p14="http://schemas.microsoft.com/office/powerpoint/2010/main" val="215154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F857845-5A62-401E-AEE0-4F5972323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70338" y="1398104"/>
            <a:ext cx="5321661" cy="4905555"/>
          </a:xfrm>
          <a:prstGeom prst="rect">
            <a:avLst/>
          </a:prstGeom>
          <a:noFill/>
          <a:ln/>
        </p:spPr>
      </p:pic>
      <p:sp>
        <p:nvSpPr>
          <p:cNvPr id="5" name="Title 4">
            <a:extLst>
              <a:ext uri="{FF2B5EF4-FFF2-40B4-BE49-F238E27FC236}">
                <a16:creationId xmlns:a16="http://schemas.microsoft.com/office/drawing/2014/main" id="{1FD4B1FB-34AA-4391-9609-F103D729D038}"/>
              </a:ext>
            </a:extLst>
          </p:cNvPr>
          <p:cNvSpPr>
            <a:spLocks noGrp="1"/>
          </p:cNvSpPr>
          <p:nvPr>
            <p:ph type="title"/>
          </p:nvPr>
        </p:nvSpPr>
        <p:spPr/>
        <p:txBody>
          <a:bodyPr/>
          <a:lstStyle/>
          <a:p>
            <a:r>
              <a:rPr lang="en-US" altLang="en-US" b="1" dirty="0">
                <a:solidFill>
                  <a:schemeClr val="accent2">
                    <a:lumMod val="75000"/>
                  </a:schemeClr>
                </a:solidFill>
              </a:rPr>
              <a:t>Why did the dam fail?</a:t>
            </a:r>
            <a:endParaRPr lang="en-IN" b="1" dirty="0">
              <a:solidFill>
                <a:schemeClr val="accent2">
                  <a:lumMod val="75000"/>
                </a:schemeClr>
              </a:solidFill>
            </a:endParaRPr>
          </a:p>
        </p:txBody>
      </p:sp>
      <p:sp>
        <p:nvSpPr>
          <p:cNvPr id="6" name="Content Placeholder 5">
            <a:extLst>
              <a:ext uri="{FF2B5EF4-FFF2-40B4-BE49-F238E27FC236}">
                <a16:creationId xmlns:a16="http://schemas.microsoft.com/office/drawing/2014/main" id="{ED3CDBC0-8628-49B3-ADEE-BD11CC45DB2E}"/>
              </a:ext>
            </a:extLst>
          </p:cNvPr>
          <p:cNvSpPr>
            <a:spLocks noGrp="1"/>
          </p:cNvSpPr>
          <p:nvPr>
            <p:ph idx="1"/>
          </p:nvPr>
        </p:nvSpPr>
        <p:spPr>
          <a:xfrm>
            <a:off x="2592925" y="1795669"/>
            <a:ext cx="4277414" cy="3777622"/>
          </a:xfrm>
        </p:spPr>
        <p:txBody>
          <a:bodyPr>
            <a:normAutofit fontScale="92500" lnSpcReduction="20000"/>
          </a:bodyPr>
          <a:lstStyle/>
          <a:p>
            <a:r>
              <a:rPr lang="en-US" altLang="en-US" sz="2800" b="1" dirty="0"/>
              <a:t>Major reasons:</a:t>
            </a:r>
          </a:p>
          <a:p>
            <a:pPr lvl="1"/>
            <a:r>
              <a:rPr lang="en-US" altLang="en-US" sz="2400" b="1" dirty="0"/>
              <a:t>Rock Formations</a:t>
            </a:r>
          </a:p>
          <a:p>
            <a:pPr lvl="2"/>
            <a:r>
              <a:rPr lang="en-US" altLang="en-US" sz="2000" dirty="0"/>
              <a:t>Conglomerate: expands with water</a:t>
            </a:r>
          </a:p>
          <a:p>
            <a:pPr lvl="2"/>
            <a:r>
              <a:rPr lang="en-US" altLang="en-US" sz="2000" dirty="0"/>
              <a:t>Schist: badly laminated, interspersed with talc</a:t>
            </a:r>
          </a:p>
          <a:p>
            <a:pPr lvl="1"/>
            <a:r>
              <a:rPr lang="en-US" altLang="en-US" sz="2400" b="1" dirty="0"/>
              <a:t>Fault line</a:t>
            </a:r>
          </a:p>
          <a:p>
            <a:pPr lvl="1"/>
            <a:r>
              <a:rPr lang="en-US" altLang="en-US" sz="2400" b="1" dirty="0"/>
              <a:t>Erosion</a:t>
            </a:r>
          </a:p>
          <a:p>
            <a:pPr lvl="2"/>
            <a:r>
              <a:rPr lang="en-US" altLang="en-US" sz="2000" dirty="0"/>
              <a:t>from running water at cracks along sides</a:t>
            </a:r>
            <a:endParaRPr lang="en-US" altLang="en-US" sz="2000" b="1" dirty="0"/>
          </a:p>
          <a:p>
            <a:pPr lvl="1"/>
            <a:r>
              <a:rPr lang="en-US" altLang="en-US" sz="2400" b="1" dirty="0"/>
              <a:t>Paleolithic landslide</a:t>
            </a:r>
          </a:p>
          <a:p>
            <a:endParaRPr lang="en-IN" dirty="0"/>
          </a:p>
        </p:txBody>
      </p:sp>
      <p:sp>
        <p:nvSpPr>
          <p:cNvPr id="2" name="Slide Number Placeholder 1">
            <a:extLst>
              <a:ext uri="{FF2B5EF4-FFF2-40B4-BE49-F238E27FC236}">
                <a16:creationId xmlns:a16="http://schemas.microsoft.com/office/drawing/2014/main" id="{FAA135AE-05C7-4460-9B92-2E0C99E5A133}"/>
              </a:ext>
            </a:extLst>
          </p:cNvPr>
          <p:cNvSpPr>
            <a:spLocks noGrp="1"/>
          </p:cNvSpPr>
          <p:nvPr>
            <p:ph type="sldNum" sz="quarter" idx="12"/>
          </p:nvPr>
        </p:nvSpPr>
        <p:spPr/>
        <p:txBody>
          <a:bodyPr/>
          <a:lstStyle/>
          <a:p>
            <a:fld id="{EE012602-5441-4AC9-A1F9-D6F94D66E886}" type="slidenum">
              <a:rPr lang="en-IN" smtClean="0"/>
              <a:t>8</a:t>
            </a:fld>
            <a:endParaRPr lang="en-IN"/>
          </a:p>
        </p:txBody>
      </p:sp>
    </p:spTree>
    <p:extLst>
      <p:ext uri="{BB962C8B-B14F-4D97-AF65-F5344CB8AC3E}">
        <p14:creationId xmlns:p14="http://schemas.microsoft.com/office/powerpoint/2010/main" val="38878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6951-51C5-4B4E-8D18-429E70047336}"/>
              </a:ext>
            </a:extLst>
          </p:cNvPr>
          <p:cNvSpPr>
            <a:spLocks noGrp="1"/>
          </p:cNvSpPr>
          <p:nvPr>
            <p:ph type="title"/>
          </p:nvPr>
        </p:nvSpPr>
        <p:spPr/>
        <p:txBody>
          <a:bodyPr/>
          <a:lstStyle/>
          <a:p>
            <a:r>
              <a:rPr lang="en-US" dirty="0">
                <a:solidFill>
                  <a:schemeClr val="accent2">
                    <a:lumMod val="75000"/>
                  </a:schemeClr>
                </a:solidFill>
              </a:rPr>
              <a:t>Cont.…</a:t>
            </a:r>
            <a:endParaRPr lang="en-IN" dirty="0">
              <a:solidFill>
                <a:schemeClr val="accent2">
                  <a:lumMod val="75000"/>
                </a:schemeClr>
              </a:solidFill>
            </a:endParaRPr>
          </a:p>
        </p:txBody>
      </p:sp>
      <p:sp>
        <p:nvSpPr>
          <p:cNvPr id="3" name="Content Placeholder 2">
            <a:extLst>
              <a:ext uri="{FF2B5EF4-FFF2-40B4-BE49-F238E27FC236}">
                <a16:creationId xmlns:a16="http://schemas.microsoft.com/office/drawing/2014/main" id="{80A1284B-C28F-4950-803B-51E9AE66D98A}"/>
              </a:ext>
            </a:extLst>
          </p:cNvPr>
          <p:cNvSpPr>
            <a:spLocks noGrp="1"/>
          </p:cNvSpPr>
          <p:nvPr>
            <p:ph idx="1"/>
          </p:nvPr>
        </p:nvSpPr>
        <p:spPr>
          <a:xfrm>
            <a:off x="2592925" y="1540189"/>
            <a:ext cx="8915400" cy="3777622"/>
          </a:xfrm>
        </p:spPr>
        <p:txBody>
          <a:bodyPr/>
          <a:lstStyle/>
          <a:p>
            <a:pPr>
              <a:lnSpc>
                <a:spcPct val="90000"/>
              </a:lnSpc>
            </a:pPr>
            <a:r>
              <a:rPr lang="en-US" altLang="en-US" sz="2400" b="1" dirty="0"/>
              <a:t>Cracks</a:t>
            </a:r>
          </a:p>
          <a:p>
            <a:pPr lvl="1">
              <a:lnSpc>
                <a:spcPct val="90000"/>
              </a:lnSpc>
            </a:pPr>
            <a:r>
              <a:rPr lang="en-US" altLang="en-US" sz="2000" dirty="0"/>
              <a:t>Created when conglomerate on side swelled when wet causing the dam to rise and crack</a:t>
            </a:r>
            <a:endParaRPr lang="en-US" altLang="en-US" sz="2000" b="1" dirty="0"/>
          </a:p>
          <a:p>
            <a:pPr>
              <a:lnSpc>
                <a:spcPct val="90000"/>
              </a:lnSpc>
            </a:pPr>
            <a:r>
              <a:rPr lang="en-US" altLang="en-US" sz="2400" b="1" dirty="0"/>
              <a:t>Construction</a:t>
            </a:r>
          </a:p>
          <a:p>
            <a:pPr lvl="1">
              <a:lnSpc>
                <a:spcPct val="90000"/>
              </a:lnSpc>
            </a:pPr>
            <a:r>
              <a:rPr lang="en-US" altLang="en-US" sz="2000" dirty="0"/>
              <a:t>Underground base missing steps</a:t>
            </a:r>
            <a:endParaRPr lang="en-US" altLang="en-US" sz="2000" b="1" dirty="0"/>
          </a:p>
          <a:p>
            <a:pPr>
              <a:lnSpc>
                <a:spcPct val="90000"/>
              </a:lnSpc>
            </a:pPr>
            <a:r>
              <a:rPr lang="en-US" altLang="en-US" sz="2400" b="1" dirty="0"/>
              <a:t>Tilting</a:t>
            </a:r>
          </a:p>
          <a:p>
            <a:pPr lvl="1">
              <a:lnSpc>
                <a:spcPct val="90000"/>
              </a:lnSpc>
            </a:pPr>
            <a:r>
              <a:rPr lang="en-US" altLang="en-US" sz="2000" dirty="0"/>
              <a:t>from extra capacity unaccounted for with increased height</a:t>
            </a:r>
          </a:p>
          <a:p>
            <a:endParaRPr lang="en-IN" dirty="0"/>
          </a:p>
        </p:txBody>
      </p:sp>
      <p:sp>
        <p:nvSpPr>
          <p:cNvPr id="4" name="Slide Number Placeholder 3">
            <a:extLst>
              <a:ext uri="{FF2B5EF4-FFF2-40B4-BE49-F238E27FC236}">
                <a16:creationId xmlns:a16="http://schemas.microsoft.com/office/drawing/2014/main" id="{15EEC3AC-39C3-4C66-9CA8-27B6BA2CDD42}"/>
              </a:ext>
            </a:extLst>
          </p:cNvPr>
          <p:cNvSpPr>
            <a:spLocks noGrp="1"/>
          </p:cNvSpPr>
          <p:nvPr>
            <p:ph type="sldNum" sz="quarter" idx="12"/>
          </p:nvPr>
        </p:nvSpPr>
        <p:spPr/>
        <p:txBody>
          <a:bodyPr/>
          <a:lstStyle/>
          <a:p>
            <a:fld id="{EE012602-5441-4AC9-A1F9-D6F94D66E886}" type="slidenum">
              <a:rPr lang="en-IN" smtClean="0"/>
              <a:t>9</a:t>
            </a:fld>
            <a:endParaRPr lang="en-IN"/>
          </a:p>
        </p:txBody>
      </p:sp>
    </p:spTree>
    <p:extLst>
      <p:ext uri="{BB962C8B-B14F-4D97-AF65-F5344CB8AC3E}">
        <p14:creationId xmlns:p14="http://schemas.microsoft.com/office/powerpoint/2010/main" val="350944190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1534</Words>
  <Application>Microsoft Office PowerPoint</Application>
  <PresentationFormat>Widescreen</PresentationFormat>
  <Paragraphs>163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Calisto MT</vt:lpstr>
      <vt:lpstr>Century Gothic</vt:lpstr>
      <vt:lpstr>Garamond</vt:lpstr>
      <vt:lpstr>Verdana</vt:lpstr>
      <vt:lpstr>Wingdings 3</vt:lpstr>
      <vt:lpstr>Wisp</vt:lpstr>
      <vt:lpstr>IMPORTANCE OF GEOLOGY IN CIVIL ENGINEERING</vt:lpstr>
      <vt:lpstr>SCOPE OF GEOLOGY:</vt:lpstr>
      <vt:lpstr>IMPORTANCE OF GEOLOGY FROM CIVIL ENGINEERING POINT OF VIEW </vt:lpstr>
      <vt:lpstr>PowerPoint Presentation</vt:lpstr>
      <vt:lpstr>CASE HISTORIES</vt:lpstr>
      <vt:lpstr>1. St. Francis Dam Disaster</vt:lpstr>
      <vt:lpstr>Background</vt:lpstr>
      <vt:lpstr>Why did the dam fail?</vt:lpstr>
      <vt:lpstr>Cont.…</vt:lpstr>
      <vt:lpstr>Impacts</vt:lpstr>
      <vt:lpstr>Cont.….</vt:lpstr>
      <vt:lpstr>2. The Leaning Tower of Pisa</vt:lpstr>
      <vt:lpstr>Cont.….</vt:lpstr>
      <vt:lpstr>Characteristics of Tower</vt:lpstr>
      <vt:lpstr>Cause of the lean of tower</vt:lpstr>
      <vt:lpstr>Stress due to lean</vt:lpstr>
      <vt:lpstr>PowerPoint Presentation</vt:lpstr>
      <vt:lpstr>Efforts to save the tower</vt:lpstr>
      <vt:lpstr>Cont......</vt:lpstr>
      <vt:lpstr>PowerPoint Presentation</vt:lpstr>
      <vt:lpstr>HIGHLIGHTS</vt:lpstr>
      <vt:lpstr>3. Kaila Dam, Gujarat, India </vt:lpstr>
      <vt:lpstr>4. Kaddam Project Dam, Andhra Pradesh, India </vt:lpstr>
      <vt:lpstr>5. Kaleshwaram tunnel collapse in Telengana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GEOLOGY IN CIVIL ENGINEERING</dc:title>
  <dc:creator>M Madhuri</dc:creator>
  <cp:lastModifiedBy>M Madhuri</cp:lastModifiedBy>
  <cp:revision>25</cp:revision>
  <dcterms:created xsi:type="dcterms:W3CDTF">2018-12-29T04:50:15Z</dcterms:created>
  <dcterms:modified xsi:type="dcterms:W3CDTF">2020-02-28T04:02:22Z</dcterms:modified>
</cp:coreProperties>
</file>