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85" r:id="rId3"/>
    <p:sldMasterId id="2147483709" r:id="rId4"/>
  </p:sldMasterIdLst>
  <p:notesMasterIdLst>
    <p:notesMasterId r:id="rId130"/>
  </p:notesMasterIdLst>
  <p:handoutMasterIdLst>
    <p:handoutMasterId r:id="rId131"/>
  </p:handoutMasterIdLst>
  <p:sldIdLst>
    <p:sldId id="256" r:id="rId5"/>
    <p:sldId id="261" r:id="rId6"/>
    <p:sldId id="278" r:id="rId7"/>
    <p:sldId id="269" r:id="rId8"/>
    <p:sldId id="271" r:id="rId9"/>
    <p:sldId id="417" r:id="rId10"/>
    <p:sldId id="418" r:id="rId11"/>
    <p:sldId id="314" r:id="rId12"/>
    <p:sldId id="315" r:id="rId13"/>
    <p:sldId id="317" r:id="rId14"/>
    <p:sldId id="316" r:id="rId15"/>
    <p:sldId id="318" r:id="rId16"/>
    <p:sldId id="320" r:id="rId17"/>
    <p:sldId id="319" r:id="rId18"/>
    <p:sldId id="272" r:id="rId19"/>
    <p:sldId id="321" r:id="rId20"/>
    <p:sldId id="322" r:id="rId21"/>
    <p:sldId id="323" r:id="rId22"/>
    <p:sldId id="324" r:id="rId23"/>
    <p:sldId id="325" r:id="rId24"/>
    <p:sldId id="326" r:id="rId25"/>
    <p:sldId id="327" r:id="rId26"/>
    <p:sldId id="276" r:id="rId27"/>
    <p:sldId id="280" r:id="rId28"/>
    <p:sldId id="384" r:id="rId29"/>
    <p:sldId id="262" r:id="rId30"/>
    <p:sldId id="348" r:id="rId31"/>
    <p:sldId id="347" r:id="rId32"/>
    <p:sldId id="356" r:id="rId33"/>
    <p:sldId id="328" r:id="rId34"/>
    <p:sldId id="297" r:id="rId35"/>
    <p:sldId id="298" r:id="rId36"/>
    <p:sldId id="359" r:id="rId37"/>
    <p:sldId id="386" r:id="rId38"/>
    <p:sldId id="387" r:id="rId39"/>
    <p:sldId id="385" r:id="rId40"/>
    <p:sldId id="358" r:id="rId41"/>
    <p:sldId id="360" r:id="rId42"/>
    <p:sldId id="361" r:id="rId43"/>
    <p:sldId id="363" r:id="rId44"/>
    <p:sldId id="362" r:id="rId45"/>
    <p:sldId id="365" r:id="rId46"/>
    <p:sldId id="367" r:id="rId47"/>
    <p:sldId id="369" r:id="rId48"/>
    <p:sldId id="368" r:id="rId49"/>
    <p:sldId id="329" r:id="rId50"/>
    <p:sldId id="332" r:id="rId51"/>
    <p:sldId id="370" r:id="rId52"/>
    <p:sldId id="333" r:id="rId53"/>
    <p:sldId id="371" r:id="rId54"/>
    <p:sldId id="372" r:id="rId55"/>
    <p:sldId id="334" r:id="rId56"/>
    <p:sldId id="335" r:id="rId57"/>
    <p:sldId id="336" r:id="rId58"/>
    <p:sldId id="337" r:id="rId59"/>
    <p:sldId id="338" r:id="rId60"/>
    <p:sldId id="339" r:id="rId61"/>
    <p:sldId id="340" r:id="rId62"/>
    <p:sldId id="341" r:id="rId63"/>
    <p:sldId id="342" r:id="rId64"/>
    <p:sldId id="343" r:id="rId65"/>
    <p:sldId id="345" r:id="rId66"/>
    <p:sldId id="346" r:id="rId67"/>
    <p:sldId id="349" r:id="rId68"/>
    <p:sldId id="350" r:id="rId69"/>
    <p:sldId id="351" r:id="rId70"/>
    <p:sldId id="352" r:id="rId71"/>
    <p:sldId id="353" r:id="rId72"/>
    <p:sldId id="354" r:id="rId73"/>
    <p:sldId id="355" r:id="rId74"/>
    <p:sldId id="373" r:id="rId75"/>
    <p:sldId id="374" r:id="rId76"/>
    <p:sldId id="377" r:id="rId77"/>
    <p:sldId id="378" r:id="rId78"/>
    <p:sldId id="379" r:id="rId79"/>
    <p:sldId id="380" r:id="rId80"/>
    <p:sldId id="381" r:id="rId81"/>
    <p:sldId id="376" r:id="rId82"/>
    <p:sldId id="375" r:id="rId83"/>
    <p:sldId id="401" r:id="rId84"/>
    <p:sldId id="382" r:id="rId85"/>
    <p:sldId id="383" r:id="rId86"/>
    <p:sldId id="410" r:id="rId87"/>
    <p:sldId id="411" r:id="rId88"/>
    <p:sldId id="412" r:id="rId89"/>
    <p:sldId id="413" r:id="rId90"/>
    <p:sldId id="414" r:id="rId91"/>
    <p:sldId id="404" r:id="rId92"/>
    <p:sldId id="405" r:id="rId93"/>
    <p:sldId id="406" r:id="rId94"/>
    <p:sldId id="407" r:id="rId95"/>
    <p:sldId id="408" r:id="rId96"/>
    <p:sldId id="409" r:id="rId97"/>
    <p:sldId id="422" r:id="rId98"/>
    <p:sldId id="424" r:id="rId99"/>
    <p:sldId id="425" r:id="rId100"/>
    <p:sldId id="426" r:id="rId101"/>
    <p:sldId id="427" r:id="rId102"/>
    <p:sldId id="428" r:id="rId103"/>
    <p:sldId id="420" r:id="rId104"/>
    <p:sldId id="421" r:id="rId105"/>
    <p:sldId id="423" r:id="rId106"/>
    <p:sldId id="419" r:id="rId107"/>
    <p:sldId id="388" r:id="rId108"/>
    <p:sldId id="389" r:id="rId109"/>
    <p:sldId id="391" r:id="rId110"/>
    <p:sldId id="390" r:id="rId111"/>
    <p:sldId id="392" r:id="rId112"/>
    <p:sldId id="393" r:id="rId113"/>
    <p:sldId id="394" r:id="rId114"/>
    <p:sldId id="395" r:id="rId115"/>
    <p:sldId id="396" r:id="rId116"/>
    <p:sldId id="397" r:id="rId117"/>
    <p:sldId id="398" r:id="rId118"/>
    <p:sldId id="429" r:id="rId119"/>
    <p:sldId id="431" r:id="rId120"/>
    <p:sldId id="432" r:id="rId121"/>
    <p:sldId id="433" r:id="rId122"/>
    <p:sldId id="434" r:id="rId123"/>
    <p:sldId id="436" r:id="rId124"/>
    <p:sldId id="437" r:id="rId125"/>
    <p:sldId id="438" r:id="rId126"/>
    <p:sldId id="435" r:id="rId127"/>
    <p:sldId id="399" r:id="rId128"/>
    <p:sldId id="403" r:id="rId129"/>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8F9E8C-0A85-4C74-BFCD-97BDB3FC2975}">
          <p14:sldIdLst>
            <p14:sldId id="256"/>
            <p14:sldId id="261"/>
            <p14:sldId id="278"/>
            <p14:sldId id="269"/>
            <p14:sldId id="271"/>
            <p14:sldId id="417"/>
            <p14:sldId id="418"/>
            <p14:sldId id="314"/>
            <p14:sldId id="315"/>
            <p14:sldId id="317"/>
            <p14:sldId id="316"/>
            <p14:sldId id="318"/>
            <p14:sldId id="320"/>
            <p14:sldId id="319"/>
            <p14:sldId id="272"/>
            <p14:sldId id="321"/>
            <p14:sldId id="322"/>
            <p14:sldId id="323"/>
            <p14:sldId id="324"/>
            <p14:sldId id="325"/>
            <p14:sldId id="326"/>
            <p14:sldId id="327"/>
            <p14:sldId id="276"/>
            <p14:sldId id="280"/>
            <p14:sldId id="384"/>
            <p14:sldId id="262"/>
            <p14:sldId id="348"/>
            <p14:sldId id="347"/>
            <p14:sldId id="356"/>
            <p14:sldId id="328"/>
            <p14:sldId id="297"/>
            <p14:sldId id="298"/>
            <p14:sldId id="359"/>
            <p14:sldId id="386"/>
            <p14:sldId id="387"/>
            <p14:sldId id="385"/>
            <p14:sldId id="358"/>
            <p14:sldId id="360"/>
            <p14:sldId id="361"/>
            <p14:sldId id="363"/>
            <p14:sldId id="362"/>
            <p14:sldId id="365"/>
            <p14:sldId id="367"/>
            <p14:sldId id="369"/>
            <p14:sldId id="368"/>
            <p14:sldId id="329"/>
            <p14:sldId id="332"/>
            <p14:sldId id="370"/>
            <p14:sldId id="333"/>
            <p14:sldId id="371"/>
            <p14:sldId id="372"/>
            <p14:sldId id="334"/>
            <p14:sldId id="335"/>
            <p14:sldId id="336"/>
            <p14:sldId id="337"/>
            <p14:sldId id="338"/>
            <p14:sldId id="339"/>
            <p14:sldId id="340"/>
            <p14:sldId id="341"/>
            <p14:sldId id="342"/>
            <p14:sldId id="343"/>
            <p14:sldId id="345"/>
            <p14:sldId id="346"/>
            <p14:sldId id="349"/>
            <p14:sldId id="350"/>
            <p14:sldId id="351"/>
            <p14:sldId id="352"/>
            <p14:sldId id="353"/>
            <p14:sldId id="354"/>
            <p14:sldId id="355"/>
            <p14:sldId id="373"/>
            <p14:sldId id="374"/>
            <p14:sldId id="377"/>
          </p14:sldIdLst>
        </p14:section>
        <p14:section name="Untitled Section" id="{A1C4EBB7-3ABC-4BED-BA7D-7C3B348ECFEB}">
          <p14:sldIdLst>
            <p14:sldId id="378"/>
            <p14:sldId id="379"/>
            <p14:sldId id="380"/>
            <p14:sldId id="381"/>
            <p14:sldId id="376"/>
            <p14:sldId id="375"/>
            <p14:sldId id="401"/>
            <p14:sldId id="382"/>
            <p14:sldId id="383"/>
            <p14:sldId id="410"/>
            <p14:sldId id="411"/>
            <p14:sldId id="412"/>
            <p14:sldId id="413"/>
            <p14:sldId id="414"/>
            <p14:sldId id="404"/>
            <p14:sldId id="405"/>
            <p14:sldId id="406"/>
            <p14:sldId id="407"/>
            <p14:sldId id="408"/>
            <p14:sldId id="409"/>
            <p14:sldId id="422"/>
            <p14:sldId id="424"/>
            <p14:sldId id="425"/>
            <p14:sldId id="426"/>
            <p14:sldId id="427"/>
            <p14:sldId id="428"/>
            <p14:sldId id="420"/>
            <p14:sldId id="421"/>
            <p14:sldId id="423"/>
            <p14:sldId id="419"/>
            <p14:sldId id="388"/>
            <p14:sldId id="389"/>
            <p14:sldId id="391"/>
            <p14:sldId id="390"/>
            <p14:sldId id="392"/>
            <p14:sldId id="393"/>
            <p14:sldId id="394"/>
            <p14:sldId id="395"/>
            <p14:sldId id="396"/>
            <p14:sldId id="397"/>
            <p14:sldId id="398"/>
            <p14:sldId id="429"/>
            <p14:sldId id="431"/>
            <p14:sldId id="432"/>
            <p14:sldId id="433"/>
            <p14:sldId id="434"/>
            <p14:sldId id="436"/>
            <p14:sldId id="437"/>
            <p14:sldId id="438"/>
            <p14:sldId id="435"/>
            <p14:sldId id="399"/>
            <p14:sldId id="40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9900"/>
    <a:srgbClr val="990033"/>
    <a:srgbClr val="CCFF99"/>
    <a:srgbClr val="FF99CC"/>
    <a:srgbClr val="99FF66"/>
    <a:srgbClr val="FFCCFF"/>
    <a:srgbClr val="FF99FF"/>
    <a:srgbClr val="99FF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78"/>
      </p:cViewPr>
      <p:guideLst>
        <p:guide orient="horz" pos="2160"/>
        <p:guide pos="2880"/>
      </p:guideLst>
    </p:cSldViewPr>
  </p:slideViewPr>
  <p:notesTextViewPr>
    <p:cViewPr>
      <p:scale>
        <a:sx n="1" d="1"/>
        <a:sy n="1" d="1"/>
      </p:scale>
      <p:origin x="0" y="0"/>
    </p:cViewPr>
  </p:notesTextViewPr>
  <p:sorterViewPr>
    <p:cViewPr>
      <p:scale>
        <a:sx n="100" d="100"/>
        <a:sy n="100" d="100"/>
      </p:scale>
      <p:origin x="0" y="-70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viewProps" Target="view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slide" Target="slides/slide122.xml"/><Relationship Id="rId13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notesMaster" Target="notesMasters/notesMaster1.xml"/><Relationship Id="rId13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handoutMaster" Target="handoutMasters/handout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438458" y="0"/>
            <a:ext cx="4160520" cy="365760"/>
          </a:xfrm>
          <a:prstGeom prst="rect">
            <a:avLst/>
          </a:prstGeom>
        </p:spPr>
        <p:txBody>
          <a:bodyPr vert="horz" lIns="91440" tIns="45720" rIns="91440" bIns="45720" rtlCol="0"/>
          <a:lstStyle>
            <a:lvl1pPr algn="r">
              <a:defRPr sz="1200"/>
            </a:lvl1pPr>
          </a:lstStyle>
          <a:p>
            <a:fld id="{EB02F3A7-3287-473E-9878-88F1FA1C4F21}" type="datetimeFigureOut">
              <a:rPr lang="en-US" smtClean="0"/>
              <a:t>27-Feb-19</a:t>
            </a:fld>
            <a:endParaRPr lang="en-US"/>
          </a:p>
        </p:txBody>
      </p:sp>
      <p:sp>
        <p:nvSpPr>
          <p:cNvPr id="4" name="Footer Placeholder 3"/>
          <p:cNvSpPr>
            <a:spLocks noGrp="1"/>
          </p:cNvSpPr>
          <p:nvPr>
            <p:ph type="ftr" sz="quarter" idx="2"/>
          </p:nvPr>
        </p:nvSpPr>
        <p:spPr>
          <a:xfrm>
            <a:off x="0" y="6948171"/>
            <a:ext cx="4160520" cy="365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438458" y="6948171"/>
            <a:ext cx="4160520" cy="365760"/>
          </a:xfrm>
          <a:prstGeom prst="rect">
            <a:avLst/>
          </a:prstGeom>
        </p:spPr>
        <p:txBody>
          <a:bodyPr vert="horz" lIns="91440" tIns="45720" rIns="91440" bIns="45720" rtlCol="0" anchor="b"/>
          <a:lstStyle>
            <a:lvl1pPr algn="r">
              <a:defRPr sz="1200"/>
            </a:lvl1pPr>
          </a:lstStyle>
          <a:p>
            <a:fld id="{58418193-B5E2-4693-84D6-D19E11D1025A}" type="slidenum">
              <a:rPr lang="en-US" smtClean="0"/>
              <a:t>‹#›</a:t>
            </a:fld>
            <a:endParaRPr lang="en-US"/>
          </a:p>
        </p:txBody>
      </p:sp>
    </p:spTree>
    <p:extLst>
      <p:ext uri="{BB962C8B-B14F-4D97-AF65-F5344CB8AC3E}">
        <p14:creationId xmlns:p14="http://schemas.microsoft.com/office/powerpoint/2010/main" val="977881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438458" y="0"/>
            <a:ext cx="4160520" cy="365760"/>
          </a:xfrm>
          <a:prstGeom prst="rect">
            <a:avLst/>
          </a:prstGeom>
        </p:spPr>
        <p:txBody>
          <a:bodyPr vert="horz" lIns="91440" tIns="45720" rIns="91440" bIns="45720" rtlCol="0"/>
          <a:lstStyle>
            <a:lvl1pPr algn="r">
              <a:defRPr sz="1200"/>
            </a:lvl1pPr>
          </a:lstStyle>
          <a:p>
            <a:fld id="{3ACFE8BD-D62C-4981-974D-EABB634BAEC5}" type="datetimeFigureOut">
              <a:rPr lang="en-US" smtClean="0"/>
              <a:t>27-Feb-19</a:t>
            </a:fld>
            <a:endParaRPr lang="en-US" dirty="0"/>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576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1440" tIns="45720" rIns="91440" bIns="45720" rtlCol="0" anchor="b"/>
          <a:lstStyle>
            <a:lvl1pPr algn="r">
              <a:defRPr sz="1200"/>
            </a:lvl1pPr>
          </a:lstStyle>
          <a:p>
            <a:fld id="{D51EF0D4-BE3D-4F70-BEA1-EA1AD3D8A7C6}" type="slidenum">
              <a:rPr lang="en-US" smtClean="0"/>
              <a:t>‹#›</a:t>
            </a:fld>
            <a:endParaRPr lang="en-US" dirty="0"/>
          </a:p>
        </p:txBody>
      </p:sp>
    </p:spTree>
    <p:extLst>
      <p:ext uri="{BB962C8B-B14F-4D97-AF65-F5344CB8AC3E}">
        <p14:creationId xmlns:p14="http://schemas.microsoft.com/office/powerpoint/2010/main" val="3174677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1</a:t>
            </a:fld>
            <a:endParaRPr lang="en-US" dirty="0"/>
          </a:p>
        </p:txBody>
      </p:sp>
    </p:spTree>
    <p:extLst>
      <p:ext uri="{BB962C8B-B14F-4D97-AF65-F5344CB8AC3E}">
        <p14:creationId xmlns:p14="http://schemas.microsoft.com/office/powerpoint/2010/main" val="412390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12</a:t>
            </a:fld>
            <a:endParaRPr lang="en-US" dirty="0"/>
          </a:p>
        </p:txBody>
      </p:sp>
    </p:spTree>
    <p:extLst>
      <p:ext uri="{BB962C8B-B14F-4D97-AF65-F5344CB8AC3E}">
        <p14:creationId xmlns:p14="http://schemas.microsoft.com/office/powerpoint/2010/main" val="121664623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109</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110</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111</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112</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113</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114</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124</a:t>
            </a:fld>
            <a:endParaRPr lang="en-US" dirty="0"/>
          </a:p>
        </p:txBody>
      </p:sp>
    </p:spTree>
    <p:extLst>
      <p:ext uri="{BB962C8B-B14F-4D97-AF65-F5344CB8AC3E}">
        <p14:creationId xmlns:p14="http://schemas.microsoft.com/office/powerpoint/2010/main" val="170465304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125</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13</a:t>
            </a:fld>
            <a:endParaRPr lang="en-US" dirty="0"/>
          </a:p>
        </p:txBody>
      </p:sp>
    </p:spTree>
    <p:extLst>
      <p:ext uri="{BB962C8B-B14F-4D97-AF65-F5344CB8AC3E}">
        <p14:creationId xmlns:p14="http://schemas.microsoft.com/office/powerpoint/2010/main" val="3049362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14</a:t>
            </a:fld>
            <a:endParaRPr lang="en-US" dirty="0"/>
          </a:p>
        </p:txBody>
      </p:sp>
    </p:spTree>
    <p:extLst>
      <p:ext uri="{BB962C8B-B14F-4D97-AF65-F5344CB8AC3E}">
        <p14:creationId xmlns:p14="http://schemas.microsoft.com/office/powerpoint/2010/main" val="2675135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15</a:t>
            </a:fld>
            <a:endParaRPr lang="en-US" dirty="0"/>
          </a:p>
        </p:txBody>
      </p:sp>
    </p:spTree>
    <p:extLst>
      <p:ext uri="{BB962C8B-B14F-4D97-AF65-F5344CB8AC3E}">
        <p14:creationId xmlns:p14="http://schemas.microsoft.com/office/powerpoint/2010/main" val="1993026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16</a:t>
            </a:fld>
            <a:endParaRPr lang="en-US" dirty="0"/>
          </a:p>
        </p:txBody>
      </p:sp>
    </p:spTree>
    <p:extLst>
      <p:ext uri="{BB962C8B-B14F-4D97-AF65-F5344CB8AC3E}">
        <p14:creationId xmlns:p14="http://schemas.microsoft.com/office/powerpoint/2010/main" val="2058231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17</a:t>
            </a:fld>
            <a:endParaRPr lang="en-US" dirty="0"/>
          </a:p>
        </p:txBody>
      </p:sp>
    </p:spTree>
    <p:extLst>
      <p:ext uri="{BB962C8B-B14F-4D97-AF65-F5344CB8AC3E}">
        <p14:creationId xmlns:p14="http://schemas.microsoft.com/office/powerpoint/2010/main" val="3417099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18</a:t>
            </a:fld>
            <a:endParaRPr lang="en-US" dirty="0"/>
          </a:p>
        </p:txBody>
      </p:sp>
    </p:spTree>
    <p:extLst>
      <p:ext uri="{BB962C8B-B14F-4D97-AF65-F5344CB8AC3E}">
        <p14:creationId xmlns:p14="http://schemas.microsoft.com/office/powerpoint/2010/main" val="2949268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19</a:t>
            </a:fld>
            <a:endParaRPr lang="en-US" dirty="0"/>
          </a:p>
        </p:txBody>
      </p:sp>
    </p:spTree>
    <p:extLst>
      <p:ext uri="{BB962C8B-B14F-4D97-AF65-F5344CB8AC3E}">
        <p14:creationId xmlns:p14="http://schemas.microsoft.com/office/powerpoint/2010/main" val="2946595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20</a:t>
            </a:fld>
            <a:endParaRPr lang="en-US" dirty="0"/>
          </a:p>
        </p:txBody>
      </p:sp>
    </p:spTree>
    <p:extLst>
      <p:ext uri="{BB962C8B-B14F-4D97-AF65-F5344CB8AC3E}">
        <p14:creationId xmlns:p14="http://schemas.microsoft.com/office/powerpoint/2010/main" val="1484766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21</a:t>
            </a:fld>
            <a:endParaRPr lang="en-US" dirty="0"/>
          </a:p>
        </p:txBody>
      </p:sp>
    </p:spTree>
    <p:extLst>
      <p:ext uri="{BB962C8B-B14F-4D97-AF65-F5344CB8AC3E}">
        <p14:creationId xmlns:p14="http://schemas.microsoft.com/office/powerpoint/2010/main" val="1756977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2</a:t>
            </a:fld>
            <a:endParaRPr lang="en-US" dirty="0"/>
          </a:p>
        </p:txBody>
      </p:sp>
    </p:spTree>
    <p:extLst>
      <p:ext uri="{BB962C8B-B14F-4D97-AF65-F5344CB8AC3E}">
        <p14:creationId xmlns:p14="http://schemas.microsoft.com/office/powerpoint/2010/main" val="4194874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22</a:t>
            </a:fld>
            <a:endParaRPr lang="en-US" dirty="0"/>
          </a:p>
        </p:txBody>
      </p:sp>
    </p:spTree>
    <p:extLst>
      <p:ext uri="{BB962C8B-B14F-4D97-AF65-F5344CB8AC3E}">
        <p14:creationId xmlns:p14="http://schemas.microsoft.com/office/powerpoint/2010/main" val="2953082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23</a:t>
            </a:fld>
            <a:endParaRPr lang="en-US" dirty="0"/>
          </a:p>
        </p:txBody>
      </p:sp>
    </p:spTree>
    <p:extLst>
      <p:ext uri="{BB962C8B-B14F-4D97-AF65-F5344CB8AC3E}">
        <p14:creationId xmlns:p14="http://schemas.microsoft.com/office/powerpoint/2010/main" val="3516405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24</a:t>
            </a:fld>
            <a:endParaRPr lang="en-US" dirty="0"/>
          </a:p>
        </p:txBody>
      </p:sp>
    </p:spTree>
    <p:extLst>
      <p:ext uri="{BB962C8B-B14F-4D97-AF65-F5344CB8AC3E}">
        <p14:creationId xmlns:p14="http://schemas.microsoft.com/office/powerpoint/2010/main" val="4111574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25</a:t>
            </a:fld>
            <a:endParaRPr lang="en-US" dirty="0"/>
          </a:p>
        </p:txBody>
      </p:sp>
    </p:spTree>
    <p:extLst>
      <p:ext uri="{BB962C8B-B14F-4D97-AF65-F5344CB8AC3E}">
        <p14:creationId xmlns:p14="http://schemas.microsoft.com/office/powerpoint/2010/main" val="222351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DIP- Dual </a:t>
            </a:r>
            <a:r>
              <a:rPr lang="en-US"/>
              <a:t>Inline Package</a:t>
            </a:r>
          </a:p>
        </p:txBody>
      </p:sp>
      <p:sp>
        <p:nvSpPr>
          <p:cNvPr id="4" name="Slide Number Placeholder 3"/>
          <p:cNvSpPr>
            <a:spLocks noGrp="1"/>
          </p:cNvSpPr>
          <p:nvPr>
            <p:ph type="sldNum" sz="quarter" idx="10"/>
          </p:nvPr>
        </p:nvSpPr>
        <p:spPr/>
        <p:txBody>
          <a:bodyPr/>
          <a:lstStyle/>
          <a:p>
            <a:fld id="{D51EF0D4-BE3D-4F70-BEA1-EA1AD3D8A7C6}" type="slidenum">
              <a:rPr lang="en-US" smtClean="0"/>
              <a:t>26</a:t>
            </a:fld>
            <a:endParaRPr lang="en-US" dirty="0"/>
          </a:p>
        </p:txBody>
      </p:sp>
    </p:spTree>
    <p:extLst>
      <p:ext uri="{BB962C8B-B14F-4D97-AF65-F5344CB8AC3E}">
        <p14:creationId xmlns:p14="http://schemas.microsoft.com/office/powerpoint/2010/main" val="4094889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27</a:t>
            </a:fld>
            <a:endParaRPr lang="en-US" dirty="0"/>
          </a:p>
        </p:txBody>
      </p:sp>
    </p:spTree>
    <p:extLst>
      <p:ext uri="{BB962C8B-B14F-4D97-AF65-F5344CB8AC3E}">
        <p14:creationId xmlns:p14="http://schemas.microsoft.com/office/powerpoint/2010/main" val="3957902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28</a:t>
            </a:fld>
            <a:endParaRPr lang="en-US" dirty="0"/>
          </a:p>
        </p:txBody>
      </p:sp>
    </p:spTree>
    <p:extLst>
      <p:ext uri="{BB962C8B-B14F-4D97-AF65-F5344CB8AC3E}">
        <p14:creationId xmlns:p14="http://schemas.microsoft.com/office/powerpoint/2010/main" val="1082719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29</a:t>
            </a:fld>
            <a:endParaRPr lang="en-US" dirty="0"/>
          </a:p>
        </p:txBody>
      </p:sp>
    </p:spTree>
    <p:extLst>
      <p:ext uri="{BB962C8B-B14F-4D97-AF65-F5344CB8AC3E}">
        <p14:creationId xmlns:p14="http://schemas.microsoft.com/office/powerpoint/2010/main" val="2125045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30</a:t>
            </a:fld>
            <a:endParaRPr lang="en-US" dirty="0"/>
          </a:p>
        </p:txBody>
      </p:sp>
    </p:spTree>
    <p:extLst>
      <p:ext uri="{BB962C8B-B14F-4D97-AF65-F5344CB8AC3E}">
        <p14:creationId xmlns:p14="http://schemas.microsoft.com/office/powerpoint/2010/main" val="4039460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31</a:t>
            </a:fld>
            <a:endParaRPr lang="en-US" dirty="0"/>
          </a:p>
        </p:txBody>
      </p:sp>
    </p:spTree>
    <p:extLst>
      <p:ext uri="{BB962C8B-B14F-4D97-AF65-F5344CB8AC3E}">
        <p14:creationId xmlns:p14="http://schemas.microsoft.com/office/powerpoint/2010/main" val="1548780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3</a:t>
            </a:fld>
            <a:endParaRPr lang="en-US" dirty="0"/>
          </a:p>
        </p:txBody>
      </p:sp>
    </p:spTree>
    <p:extLst>
      <p:ext uri="{BB962C8B-B14F-4D97-AF65-F5344CB8AC3E}">
        <p14:creationId xmlns:p14="http://schemas.microsoft.com/office/powerpoint/2010/main" val="34241208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t>32</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t>33</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34</a:t>
            </a:fld>
            <a:endParaRPr lang="en-US" dirty="0"/>
          </a:p>
        </p:txBody>
      </p:sp>
    </p:spTree>
    <p:extLst>
      <p:ext uri="{BB962C8B-B14F-4D97-AF65-F5344CB8AC3E}">
        <p14:creationId xmlns:p14="http://schemas.microsoft.com/office/powerpoint/2010/main" val="4144746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35</a:t>
            </a:fld>
            <a:endParaRPr lang="en-US" dirty="0"/>
          </a:p>
        </p:txBody>
      </p:sp>
    </p:spTree>
    <p:extLst>
      <p:ext uri="{BB962C8B-B14F-4D97-AF65-F5344CB8AC3E}">
        <p14:creationId xmlns:p14="http://schemas.microsoft.com/office/powerpoint/2010/main" val="3223293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36</a:t>
            </a:fld>
            <a:endParaRPr lang="en-US" dirty="0"/>
          </a:p>
        </p:txBody>
      </p:sp>
    </p:spTree>
    <p:extLst>
      <p:ext uri="{BB962C8B-B14F-4D97-AF65-F5344CB8AC3E}">
        <p14:creationId xmlns:p14="http://schemas.microsoft.com/office/powerpoint/2010/main" val="42447553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t>37</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t>38</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t>39</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t>40</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t>41</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4</a:t>
            </a:fld>
            <a:endParaRPr lang="en-US" dirty="0"/>
          </a:p>
        </p:txBody>
      </p:sp>
    </p:spTree>
    <p:extLst>
      <p:ext uri="{BB962C8B-B14F-4D97-AF65-F5344CB8AC3E}">
        <p14:creationId xmlns:p14="http://schemas.microsoft.com/office/powerpoint/2010/main" val="20312776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t>42</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t>43</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t>44</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t>45</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46</a:t>
            </a:fld>
            <a:endParaRPr lang="en-US" dirty="0"/>
          </a:p>
        </p:txBody>
      </p:sp>
    </p:spTree>
    <p:extLst>
      <p:ext uri="{BB962C8B-B14F-4D97-AF65-F5344CB8AC3E}">
        <p14:creationId xmlns:p14="http://schemas.microsoft.com/office/powerpoint/2010/main" val="17046530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47</a:t>
            </a:fld>
            <a:endParaRPr lang="en-US" dirty="0"/>
          </a:p>
        </p:txBody>
      </p:sp>
    </p:spTree>
    <p:extLst>
      <p:ext uri="{BB962C8B-B14F-4D97-AF65-F5344CB8AC3E}">
        <p14:creationId xmlns:p14="http://schemas.microsoft.com/office/powerpoint/2010/main" val="22110618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48</a:t>
            </a:fld>
            <a:endParaRPr lang="en-US" dirty="0"/>
          </a:p>
        </p:txBody>
      </p:sp>
    </p:spTree>
    <p:extLst>
      <p:ext uri="{BB962C8B-B14F-4D97-AF65-F5344CB8AC3E}">
        <p14:creationId xmlns:p14="http://schemas.microsoft.com/office/powerpoint/2010/main" val="40378867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49</a:t>
            </a:fld>
            <a:endParaRPr lang="en-US" dirty="0"/>
          </a:p>
        </p:txBody>
      </p:sp>
    </p:spTree>
    <p:extLst>
      <p:ext uri="{BB962C8B-B14F-4D97-AF65-F5344CB8AC3E}">
        <p14:creationId xmlns:p14="http://schemas.microsoft.com/office/powerpoint/2010/main" val="14874614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50</a:t>
            </a:fld>
            <a:endParaRPr lang="en-US" dirty="0"/>
          </a:p>
        </p:txBody>
      </p:sp>
    </p:spTree>
    <p:extLst>
      <p:ext uri="{BB962C8B-B14F-4D97-AF65-F5344CB8AC3E}">
        <p14:creationId xmlns:p14="http://schemas.microsoft.com/office/powerpoint/2010/main" val="5444776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51</a:t>
            </a:fld>
            <a:endParaRPr lang="en-US" dirty="0"/>
          </a:p>
        </p:txBody>
      </p:sp>
    </p:spTree>
    <p:extLst>
      <p:ext uri="{BB962C8B-B14F-4D97-AF65-F5344CB8AC3E}">
        <p14:creationId xmlns:p14="http://schemas.microsoft.com/office/powerpoint/2010/main" val="3754905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5</a:t>
            </a:fld>
            <a:endParaRPr lang="en-US" dirty="0"/>
          </a:p>
        </p:txBody>
      </p:sp>
    </p:spTree>
    <p:extLst>
      <p:ext uri="{BB962C8B-B14F-4D97-AF65-F5344CB8AC3E}">
        <p14:creationId xmlns:p14="http://schemas.microsoft.com/office/powerpoint/2010/main" val="29296609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52</a:t>
            </a:fld>
            <a:endParaRPr lang="en-US" dirty="0"/>
          </a:p>
        </p:txBody>
      </p:sp>
    </p:spTree>
    <p:extLst>
      <p:ext uri="{BB962C8B-B14F-4D97-AF65-F5344CB8AC3E}">
        <p14:creationId xmlns:p14="http://schemas.microsoft.com/office/powerpoint/2010/main" val="18757460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53</a:t>
            </a:fld>
            <a:endParaRPr lang="en-US" dirty="0"/>
          </a:p>
        </p:txBody>
      </p:sp>
    </p:spTree>
    <p:extLst>
      <p:ext uri="{BB962C8B-B14F-4D97-AF65-F5344CB8AC3E}">
        <p14:creationId xmlns:p14="http://schemas.microsoft.com/office/powerpoint/2010/main" val="15941794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54</a:t>
            </a:fld>
            <a:endParaRPr lang="en-US" dirty="0"/>
          </a:p>
        </p:txBody>
      </p:sp>
    </p:spTree>
    <p:extLst>
      <p:ext uri="{BB962C8B-B14F-4D97-AF65-F5344CB8AC3E}">
        <p14:creationId xmlns:p14="http://schemas.microsoft.com/office/powerpoint/2010/main" val="24428677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55</a:t>
            </a:fld>
            <a:endParaRPr lang="en-US" dirty="0"/>
          </a:p>
        </p:txBody>
      </p:sp>
    </p:spTree>
    <p:extLst>
      <p:ext uri="{BB962C8B-B14F-4D97-AF65-F5344CB8AC3E}">
        <p14:creationId xmlns:p14="http://schemas.microsoft.com/office/powerpoint/2010/main" val="16981801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56</a:t>
            </a:fld>
            <a:endParaRPr lang="en-US" dirty="0"/>
          </a:p>
        </p:txBody>
      </p:sp>
    </p:spTree>
    <p:extLst>
      <p:ext uri="{BB962C8B-B14F-4D97-AF65-F5344CB8AC3E}">
        <p14:creationId xmlns:p14="http://schemas.microsoft.com/office/powerpoint/2010/main" val="18770589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57</a:t>
            </a:fld>
            <a:endParaRPr lang="en-US" dirty="0"/>
          </a:p>
        </p:txBody>
      </p:sp>
    </p:spTree>
    <p:extLst>
      <p:ext uri="{BB962C8B-B14F-4D97-AF65-F5344CB8AC3E}">
        <p14:creationId xmlns:p14="http://schemas.microsoft.com/office/powerpoint/2010/main" val="3239204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58</a:t>
            </a:fld>
            <a:endParaRPr lang="en-US" dirty="0"/>
          </a:p>
        </p:txBody>
      </p:sp>
    </p:spTree>
    <p:extLst>
      <p:ext uri="{BB962C8B-B14F-4D97-AF65-F5344CB8AC3E}">
        <p14:creationId xmlns:p14="http://schemas.microsoft.com/office/powerpoint/2010/main" val="28412273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59</a:t>
            </a:fld>
            <a:endParaRPr lang="en-US" dirty="0"/>
          </a:p>
        </p:txBody>
      </p:sp>
    </p:spTree>
    <p:extLst>
      <p:ext uri="{BB962C8B-B14F-4D97-AF65-F5344CB8AC3E}">
        <p14:creationId xmlns:p14="http://schemas.microsoft.com/office/powerpoint/2010/main" val="33591976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60</a:t>
            </a:fld>
            <a:endParaRPr lang="en-US" dirty="0"/>
          </a:p>
        </p:txBody>
      </p:sp>
    </p:spTree>
    <p:extLst>
      <p:ext uri="{BB962C8B-B14F-4D97-AF65-F5344CB8AC3E}">
        <p14:creationId xmlns:p14="http://schemas.microsoft.com/office/powerpoint/2010/main" val="24407620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61</a:t>
            </a:fld>
            <a:endParaRPr lang="en-US" dirty="0"/>
          </a:p>
        </p:txBody>
      </p:sp>
    </p:spTree>
    <p:extLst>
      <p:ext uri="{BB962C8B-B14F-4D97-AF65-F5344CB8AC3E}">
        <p14:creationId xmlns:p14="http://schemas.microsoft.com/office/powerpoint/2010/main" val="2019149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8</a:t>
            </a:fld>
            <a:endParaRPr lang="en-US" dirty="0"/>
          </a:p>
        </p:txBody>
      </p:sp>
    </p:spTree>
    <p:extLst>
      <p:ext uri="{BB962C8B-B14F-4D97-AF65-F5344CB8AC3E}">
        <p14:creationId xmlns:p14="http://schemas.microsoft.com/office/powerpoint/2010/main" val="37192210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62</a:t>
            </a:fld>
            <a:endParaRPr lang="en-US" dirty="0"/>
          </a:p>
        </p:txBody>
      </p:sp>
    </p:spTree>
    <p:extLst>
      <p:ext uri="{BB962C8B-B14F-4D97-AF65-F5344CB8AC3E}">
        <p14:creationId xmlns:p14="http://schemas.microsoft.com/office/powerpoint/2010/main" val="19327132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63</a:t>
            </a:fld>
            <a:endParaRPr lang="en-US" dirty="0"/>
          </a:p>
        </p:txBody>
      </p:sp>
    </p:spTree>
    <p:extLst>
      <p:ext uri="{BB962C8B-B14F-4D97-AF65-F5344CB8AC3E}">
        <p14:creationId xmlns:p14="http://schemas.microsoft.com/office/powerpoint/2010/main" val="41538062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64</a:t>
            </a:fld>
            <a:endParaRPr lang="en-US" dirty="0"/>
          </a:p>
        </p:txBody>
      </p:sp>
    </p:spTree>
    <p:extLst>
      <p:ext uri="{BB962C8B-B14F-4D97-AF65-F5344CB8AC3E}">
        <p14:creationId xmlns:p14="http://schemas.microsoft.com/office/powerpoint/2010/main" val="25560832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65</a:t>
            </a:fld>
            <a:endParaRPr lang="en-US" dirty="0"/>
          </a:p>
        </p:txBody>
      </p:sp>
    </p:spTree>
    <p:extLst>
      <p:ext uri="{BB962C8B-B14F-4D97-AF65-F5344CB8AC3E}">
        <p14:creationId xmlns:p14="http://schemas.microsoft.com/office/powerpoint/2010/main" val="34818905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66</a:t>
            </a:fld>
            <a:endParaRPr lang="en-US" dirty="0"/>
          </a:p>
        </p:txBody>
      </p:sp>
    </p:spTree>
    <p:extLst>
      <p:ext uri="{BB962C8B-B14F-4D97-AF65-F5344CB8AC3E}">
        <p14:creationId xmlns:p14="http://schemas.microsoft.com/office/powerpoint/2010/main" val="3484833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67</a:t>
            </a:fld>
            <a:endParaRPr lang="en-US" dirty="0"/>
          </a:p>
        </p:txBody>
      </p:sp>
    </p:spTree>
    <p:extLst>
      <p:ext uri="{BB962C8B-B14F-4D97-AF65-F5344CB8AC3E}">
        <p14:creationId xmlns:p14="http://schemas.microsoft.com/office/powerpoint/2010/main" val="37946521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68</a:t>
            </a:fld>
            <a:endParaRPr lang="en-US" dirty="0"/>
          </a:p>
        </p:txBody>
      </p:sp>
    </p:spTree>
    <p:extLst>
      <p:ext uri="{BB962C8B-B14F-4D97-AF65-F5344CB8AC3E}">
        <p14:creationId xmlns:p14="http://schemas.microsoft.com/office/powerpoint/2010/main" val="21803915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69</a:t>
            </a:fld>
            <a:endParaRPr lang="en-US" dirty="0"/>
          </a:p>
        </p:txBody>
      </p:sp>
    </p:spTree>
    <p:extLst>
      <p:ext uri="{BB962C8B-B14F-4D97-AF65-F5344CB8AC3E}">
        <p14:creationId xmlns:p14="http://schemas.microsoft.com/office/powerpoint/2010/main" val="12242737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70</a:t>
            </a:fld>
            <a:endParaRPr lang="en-US" dirty="0"/>
          </a:p>
        </p:txBody>
      </p:sp>
    </p:spTree>
    <p:extLst>
      <p:ext uri="{BB962C8B-B14F-4D97-AF65-F5344CB8AC3E}">
        <p14:creationId xmlns:p14="http://schemas.microsoft.com/office/powerpoint/2010/main" val="24114220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71</a:t>
            </a:fld>
            <a:endParaRPr lang="en-US" dirty="0"/>
          </a:p>
        </p:txBody>
      </p:sp>
    </p:spTree>
    <p:extLst>
      <p:ext uri="{BB962C8B-B14F-4D97-AF65-F5344CB8AC3E}">
        <p14:creationId xmlns:p14="http://schemas.microsoft.com/office/powerpoint/2010/main" val="2768477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9</a:t>
            </a:fld>
            <a:endParaRPr lang="en-US" dirty="0"/>
          </a:p>
        </p:txBody>
      </p:sp>
    </p:spTree>
    <p:extLst>
      <p:ext uri="{BB962C8B-B14F-4D97-AF65-F5344CB8AC3E}">
        <p14:creationId xmlns:p14="http://schemas.microsoft.com/office/powerpoint/2010/main" val="4922913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72</a:t>
            </a:fld>
            <a:endParaRPr lang="en-US" dirty="0"/>
          </a:p>
        </p:txBody>
      </p:sp>
    </p:spTree>
    <p:extLst>
      <p:ext uri="{BB962C8B-B14F-4D97-AF65-F5344CB8AC3E}">
        <p14:creationId xmlns:p14="http://schemas.microsoft.com/office/powerpoint/2010/main" val="18570497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73</a:t>
            </a:fld>
            <a:endParaRPr lang="en-US" dirty="0"/>
          </a:p>
        </p:txBody>
      </p:sp>
    </p:spTree>
    <p:extLst>
      <p:ext uri="{BB962C8B-B14F-4D97-AF65-F5344CB8AC3E}">
        <p14:creationId xmlns:p14="http://schemas.microsoft.com/office/powerpoint/2010/main" val="9512954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74</a:t>
            </a:fld>
            <a:endParaRPr lang="en-US" dirty="0"/>
          </a:p>
        </p:txBody>
      </p:sp>
    </p:spTree>
    <p:extLst>
      <p:ext uri="{BB962C8B-B14F-4D97-AF65-F5344CB8AC3E}">
        <p14:creationId xmlns:p14="http://schemas.microsoft.com/office/powerpoint/2010/main" val="24275736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75</a:t>
            </a:fld>
            <a:endParaRPr lang="en-US" dirty="0"/>
          </a:p>
        </p:txBody>
      </p:sp>
    </p:spTree>
    <p:extLst>
      <p:ext uri="{BB962C8B-B14F-4D97-AF65-F5344CB8AC3E}">
        <p14:creationId xmlns:p14="http://schemas.microsoft.com/office/powerpoint/2010/main" val="19224780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76</a:t>
            </a:fld>
            <a:endParaRPr lang="en-US" dirty="0"/>
          </a:p>
        </p:txBody>
      </p:sp>
    </p:spTree>
    <p:extLst>
      <p:ext uri="{BB962C8B-B14F-4D97-AF65-F5344CB8AC3E}">
        <p14:creationId xmlns:p14="http://schemas.microsoft.com/office/powerpoint/2010/main" val="212876885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77</a:t>
            </a:fld>
            <a:endParaRPr lang="en-US" dirty="0"/>
          </a:p>
        </p:txBody>
      </p:sp>
    </p:spTree>
    <p:extLst>
      <p:ext uri="{BB962C8B-B14F-4D97-AF65-F5344CB8AC3E}">
        <p14:creationId xmlns:p14="http://schemas.microsoft.com/office/powerpoint/2010/main" val="14331453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78</a:t>
            </a:fld>
            <a:endParaRPr lang="en-US" dirty="0"/>
          </a:p>
        </p:txBody>
      </p:sp>
    </p:spTree>
    <p:extLst>
      <p:ext uri="{BB962C8B-B14F-4D97-AF65-F5344CB8AC3E}">
        <p14:creationId xmlns:p14="http://schemas.microsoft.com/office/powerpoint/2010/main" val="3022481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79</a:t>
            </a:fld>
            <a:endParaRPr lang="en-US" dirty="0"/>
          </a:p>
        </p:txBody>
      </p:sp>
    </p:spTree>
    <p:extLst>
      <p:ext uri="{BB962C8B-B14F-4D97-AF65-F5344CB8AC3E}">
        <p14:creationId xmlns:p14="http://schemas.microsoft.com/office/powerpoint/2010/main" val="282189711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80</a:t>
            </a:fld>
            <a:endParaRPr lang="en-US" dirty="0"/>
          </a:p>
        </p:txBody>
      </p:sp>
    </p:spTree>
    <p:extLst>
      <p:ext uri="{BB962C8B-B14F-4D97-AF65-F5344CB8AC3E}">
        <p14:creationId xmlns:p14="http://schemas.microsoft.com/office/powerpoint/2010/main" val="14585858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81</a:t>
            </a:fld>
            <a:endParaRPr lang="en-US" dirty="0"/>
          </a:p>
        </p:txBody>
      </p:sp>
    </p:spTree>
    <p:extLst>
      <p:ext uri="{BB962C8B-B14F-4D97-AF65-F5344CB8AC3E}">
        <p14:creationId xmlns:p14="http://schemas.microsoft.com/office/powerpoint/2010/main" val="1458585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10</a:t>
            </a:fld>
            <a:endParaRPr lang="en-US" dirty="0"/>
          </a:p>
        </p:txBody>
      </p:sp>
    </p:spTree>
    <p:extLst>
      <p:ext uri="{BB962C8B-B14F-4D97-AF65-F5344CB8AC3E}">
        <p14:creationId xmlns:p14="http://schemas.microsoft.com/office/powerpoint/2010/main" val="259176969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82</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83</a:t>
            </a:fld>
            <a:endParaRPr lang="en-US" dirty="0"/>
          </a:p>
        </p:txBody>
      </p:sp>
    </p:spTree>
    <p:extLst>
      <p:ext uri="{BB962C8B-B14F-4D97-AF65-F5344CB8AC3E}">
        <p14:creationId xmlns:p14="http://schemas.microsoft.com/office/powerpoint/2010/main" val="346085585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EF0D4-BE3D-4F70-BEA1-EA1AD3D8A7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852506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EF0D4-BE3D-4F70-BEA1-EA1AD3D8A7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72748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EF0D4-BE3D-4F70-BEA1-EA1AD3D8A7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831126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EF0D4-BE3D-4F70-BEA1-EA1AD3D8A7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802549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EF0D4-BE3D-4F70-BEA1-EA1AD3D8A7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3765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EF0D4-BE3D-4F70-BEA1-EA1AD3D8A7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60441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EF0D4-BE3D-4F70-BEA1-EA1AD3D8A7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48344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EF0D4-BE3D-4F70-BEA1-EA1AD3D8A7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5965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11</a:t>
            </a:fld>
            <a:endParaRPr lang="en-US" dirty="0"/>
          </a:p>
        </p:txBody>
      </p:sp>
    </p:spTree>
    <p:extLst>
      <p:ext uri="{BB962C8B-B14F-4D97-AF65-F5344CB8AC3E}">
        <p14:creationId xmlns:p14="http://schemas.microsoft.com/office/powerpoint/2010/main" val="304670828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EF0D4-BE3D-4F70-BEA1-EA1AD3D8A7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993076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EF0D4-BE3D-4F70-BEA1-EA1AD3D8A7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110207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65C317-AD68-42A8-A8D7-F63B34F46EC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106" name="Rectangle 2"/>
          <p:cNvSpPr>
            <a:spLocks noGrp="1" noRot="1" noChangeAspect="1" noChangeArrowheads="1" noTextEdit="1"/>
          </p:cNvSpPr>
          <p:nvPr>
            <p:ph type="sldImg"/>
          </p:nvPr>
        </p:nvSpPr>
        <p:spPr>
          <a:xfrm>
            <a:off x="917575" y="744538"/>
            <a:ext cx="4962525" cy="3722687"/>
          </a:xfrm>
          <a:ln/>
        </p:spPr>
      </p:sp>
      <p:sp>
        <p:nvSpPr>
          <p:cNvPr id="471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9915487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3A9FA0-6E32-495A-8C93-0FEDD90808E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8130" name="Rectangle 2"/>
          <p:cNvSpPr>
            <a:spLocks noGrp="1" noRot="1" noChangeAspect="1" noChangeArrowheads="1" noTextEdit="1"/>
          </p:cNvSpPr>
          <p:nvPr>
            <p:ph type="sldImg"/>
          </p:nvPr>
        </p:nvSpPr>
        <p:spPr>
          <a:xfrm>
            <a:off x="917575" y="744538"/>
            <a:ext cx="4962525" cy="3722687"/>
          </a:xfrm>
          <a:ln/>
        </p:spPr>
      </p:sp>
      <p:sp>
        <p:nvSpPr>
          <p:cNvPr id="481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287960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102</a:t>
            </a:fld>
            <a:endParaRPr lang="en-US" dirty="0"/>
          </a:p>
        </p:txBody>
      </p:sp>
    </p:spTree>
    <p:extLst>
      <p:ext uri="{BB962C8B-B14F-4D97-AF65-F5344CB8AC3E}">
        <p14:creationId xmlns:p14="http://schemas.microsoft.com/office/powerpoint/2010/main" val="93845641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104</a:t>
            </a:fld>
            <a:endParaRPr lang="en-US" dirty="0"/>
          </a:p>
        </p:txBody>
      </p:sp>
    </p:spTree>
    <p:extLst>
      <p:ext uri="{BB962C8B-B14F-4D97-AF65-F5344CB8AC3E}">
        <p14:creationId xmlns:p14="http://schemas.microsoft.com/office/powerpoint/2010/main" val="170465304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105</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106</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107</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t>108</a:t>
            </a:fld>
            <a:endParaRPr lang="en-US" dirty="0"/>
          </a:p>
        </p:txBody>
      </p:sp>
    </p:spTree>
    <p:extLst>
      <p:ext uri="{BB962C8B-B14F-4D97-AF65-F5344CB8AC3E}">
        <p14:creationId xmlns:p14="http://schemas.microsoft.com/office/powerpoint/2010/main" val="710504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D973BAF2-B49D-4BDD-ADEC-63CB601BB460}" type="datetime2">
              <a:rPr lang="en-US" smtClean="0"/>
              <a:t>Wednesday, February 27, 2019</a:t>
            </a:fld>
            <a:endParaRPr lang="en-US" dirty="0"/>
          </a:p>
        </p:txBody>
      </p:sp>
      <p:sp>
        <p:nvSpPr>
          <p:cNvPr id="5" name="Footer Placeholder 4"/>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a:t>
            </a:fld>
            <a:endParaRPr lang="en-US" dirty="0"/>
          </a:p>
        </p:txBody>
      </p:sp>
    </p:spTree>
    <p:extLst>
      <p:ext uri="{BB962C8B-B14F-4D97-AF65-F5344CB8AC3E}">
        <p14:creationId xmlns:p14="http://schemas.microsoft.com/office/powerpoint/2010/main" val="355991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0C0366-3579-467F-AF86-451A9CD0FAA1}" type="datetime2">
              <a:rPr lang="en-US" smtClean="0"/>
              <a:t>Wednesday, February 27, 2019</a:t>
            </a:fld>
            <a:endParaRPr lang="en-US" dirty="0"/>
          </a:p>
        </p:txBody>
      </p:sp>
      <p:sp>
        <p:nvSpPr>
          <p:cNvPr id="5" name="Footer Placeholder 4"/>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a:t>
            </a:fld>
            <a:endParaRPr lang="en-US" dirty="0"/>
          </a:p>
        </p:txBody>
      </p:sp>
    </p:spTree>
    <p:extLst>
      <p:ext uri="{BB962C8B-B14F-4D97-AF65-F5344CB8AC3E}">
        <p14:creationId xmlns:p14="http://schemas.microsoft.com/office/powerpoint/2010/main" val="767301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F5676E-755B-40E1-A010-E9889C326B08}" type="datetime2">
              <a:rPr lang="en-US" smtClean="0"/>
              <a:t>Wednesday, February 27, 2019</a:t>
            </a:fld>
            <a:endParaRPr lang="en-US" dirty="0"/>
          </a:p>
        </p:txBody>
      </p:sp>
      <p:sp>
        <p:nvSpPr>
          <p:cNvPr id="5" name="Footer Placeholder 4"/>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a:t>
            </a:fld>
            <a:endParaRPr lang="en-US" dirty="0"/>
          </a:p>
        </p:txBody>
      </p:sp>
    </p:spTree>
    <p:extLst>
      <p:ext uri="{BB962C8B-B14F-4D97-AF65-F5344CB8AC3E}">
        <p14:creationId xmlns:p14="http://schemas.microsoft.com/office/powerpoint/2010/main" val="3440403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6D0EEA7-246F-4867-91FA-27741DF2C6C1}" type="datetime2">
              <a:rPr lang="en-US" smtClean="0"/>
              <a:t>Wednesday, February 27, 2019</a:t>
            </a:fld>
            <a:endParaRPr lang="en-US" dirty="0"/>
          </a:p>
        </p:txBody>
      </p:sp>
      <p:sp>
        <p:nvSpPr>
          <p:cNvPr id="5" name="Footer Placeholder 4"/>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9389191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2E9AED-F79A-42A7-B93D-376846D8B9DD}" type="datetime2">
              <a:rPr lang="en-US" smtClean="0"/>
              <a:t>Wednesday, February 27, 2019</a:t>
            </a:fld>
            <a:endParaRPr lang="en-US" dirty="0"/>
          </a:p>
        </p:txBody>
      </p:sp>
      <p:sp>
        <p:nvSpPr>
          <p:cNvPr id="5" name="Footer Placeholder 4"/>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5504006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1B52D0-9D69-42EE-8A4C-B96F324D6CF2}" type="datetime2">
              <a:rPr lang="en-US" smtClean="0"/>
              <a:t>Wednesday, February 27, 2019</a:t>
            </a:fld>
            <a:endParaRPr lang="en-US" dirty="0"/>
          </a:p>
        </p:txBody>
      </p:sp>
      <p:sp>
        <p:nvSpPr>
          <p:cNvPr id="5" name="Footer Placeholder 4"/>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216537032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292F15-0A54-45A9-A2B5-10B696EBE1BF}" type="datetime2">
              <a:rPr lang="en-US" smtClean="0"/>
              <a:t>Wednesday, February 27, 2019</a:t>
            </a:fld>
            <a:endParaRPr lang="en-US" dirty="0"/>
          </a:p>
        </p:txBody>
      </p:sp>
      <p:sp>
        <p:nvSpPr>
          <p:cNvPr id="6" name="Footer Placeholder 5"/>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321655615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96E287-53B8-4B30-8FDE-BD577DB2CA54}" type="datetime2">
              <a:rPr lang="en-US" smtClean="0"/>
              <a:t>Wednesday, February 27, 2019</a:t>
            </a:fld>
            <a:endParaRPr lang="en-US" dirty="0"/>
          </a:p>
        </p:txBody>
      </p:sp>
      <p:sp>
        <p:nvSpPr>
          <p:cNvPr id="8" name="Footer Placeholder 7"/>
          <p:cNvSpPr>
            <a:spLocks noGrp="1"/>
          </p:cNvSpPr>
          <p:nvPr>
            <p:ph type="ftr" sz="quarter" idx="11"/>
          </p:nvPr>
        </p:nvSpPr>
        <p:spPr/>
        <p:txBody>
          <a:bodyPr/>
          <a:lstStyle/>
          <a:p>
            <a:r>
              <a:rPr lang="sv-SE" smtClean="0"/>
              <a:t>Dr. G. Raghu Chandra, EEE </a:t>
            </a:r>
            <a:endParaRPr lang="en-US" dirty="0"/>
          </a:p>
        </p:txBody>
      </p:sp>
      <p:sp>
        <p:nvSpPr>
          <p:cNvPr id="9" name="Slide Number Placeholder 8"/>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63123836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95600" y="110756"/>
            <a:ext cx="6019800" cy="487362"/>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8936C7-DEBC-49E7-AA28-CFF3AA4B85B2}" type="datetime2">
              <a:rPr lang="en-US" smtClean="0"/>
              <a:t>Wednesday, February 27, 2019</a:t>
            </a:fld>
            <a:endParaRPr lang="en-US" dirty="0"/>
          </a:p>
        </p:txBody>
      </p:sp>
      <p:sp>
        <p:nvSpPr>
          <p:cNvPr id="4" name="Footer Placeholder 3"/>
          <p:cNvSpPr>
            <a:spLocks noGrp="1"/>
          </p:cNvSpPr>
          <p:nvPr>
            <p:ph type="ftr" sz="quarter" idx="11"/>
          </p:nvPr>
        </p:nvSpPr>
        <p:spPr/>
        <p:txBody>
          <a:bodyPr/>
          <a:lstStyle/>
          <a:p>
            <a:r>
              <a:rPr lang="sv-SE" smtClean="0"/>
              <a:t>Dr. G. Raghu Chandra, EEE </a:t>
            </a:r>
            <a:endParaRPr lang="en-US" dirty="0"/>
          </a:p>
        </p:txBody>
      </p:sp>
      <p:sp>
        <p:nvSpPr>
          <p:cNvPr id="5" name="Slide Number Placeholder 4"/>
          <p:cNvSpPr>
            <a:spLocks noGrp="1"/>
          </p:cNvSpPr>
          <p:nvPr>
            <p:ph type="sldNum" sz="quarter" idx="12"/>
          </p:nvPr>
        </p:nvSpPr>
        <p:spPr/>
        <p:txBody>
          <a:bodyPr/>
          <a:lstStyle/>
          <a:p>
            <a:fld id="{85E6815B-E59C-4D87-B1F6-ECBDD22AF1DC}" type="slidenum">
              <a:rPr lang="en-US" smtClean="0"/>
              <a:pPr/>
              <a:t>‹#›</a:t>
            </a:fld>
            <a:endParaRPr lang="en-US" dirty="0"/>
          </a:p>
        </p:txBody>
      </p:sp>
      <p:pic>
        <p:nvPicPr>
          <p:cNvPr id="2051" name="Picture 3" descr="C:\Users\AMMU\Desktop\Borde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78905" y="-25052"/>
            <a:ext cx="7265095" cy="698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74019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46949-E0D8-4174-8879-2CBFFFBE251C}"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4" name="Slide Number Placeholder 3"/>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107610323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A35BE2-E943-42F6-902F-B7FE5715138E}" type="datetime2">
              <a:rPr lang="en-US" smtClean="0"/>
              <a:t>Wednesday, February 27, 2019</a:t>
            </a:fld>
            <a:endParaRPr lang="en-US" dirty="0"/>
          </a:p>
        </p:txBody>
      </p:sp>
      <p:sp>
        <p:nvSpPr>
          <p:cNvPr id="6" name="Footer Placeholder 5"/>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1576919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F3B820-9285-4247-9DE0-ED90DC6F7CA0}" type="datetime2">
              <a:rPr lang="en-US" smtClean="0"/>
              <a:t>Wednesday, February 27, 2019</a:t>
            </a:fld>
            <a:endParaRPr lang="en-US" dirty="0"/>
          </a:p>
        </p:txBody>
      </p:sp>
      <p:sp>
        <p:nvSpPr>
          <p:cNvPr id="5" name="Footer Placeholder 4"/>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a:t>
            </a:fld>
            <a:endParaRPr lang="en-US" dirty="0"/>
          </a:p>
        </p:txBody>
      </p:sp>
    </p:spTree>
    <p:extLst>
      <p:ext uri="{BB962C8B-B14F-4D97-AF65-F5344CB8AC3E}">
        <p14:creationId xmlns:p14="http://schemas.microsoft.com/office/powerpoint/2010/main" val="1793301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5738A8-1298-478E-9E85-AC88CF14DC73}" type="datetime2">
              <a:rPr lang="en-US" smtClean="0"/>
              <a:t>Wednesday, February 27, 2019</a:t>
            </a:fld>
            <a:endParaRPr lang="en-US" dirty="0"/>
          </a:p>
        </p:txBody>
      </p:sp>
      <p:sp>
        <p:nvSpPr>
          <p:cNvPr id="6" name="Footer Placeholder 5"/>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2335796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BA2376-CF7F-4EA1-909E-F2FD7C7D10EE}" type="datetime2">
              <a:rPr lang="en-US" smtClean="0"/>
              <a:t>Wednesday, February 27, 2019</a:t>
            </a:fld>
            <a:endParaRPr lang="en-US" dirty="0"/>
          </a:p>
        </p:txBody>
      </p:sp>
      <p:sp>
        <p:nvSpPr>
          <p:cNvPr id="5" name="Footer Placeholder 4"/>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19230556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9FD593-BBEA-44DF-A9D9-E696DDEA23D3}" type="datetime2">
              <a:rPr lang="en-US" smtClean="0"/>
              <a:t>Wednesday, February 27, 2019</a:t>
            </a:fld>
            <a:endParaRPr lang="en-US" dirty="0"/>
          </a:p>
        </p:txBody>
      </p:sp>
      <p:sp>
        <p:nvSpPr>
          <p:cNvPr id="5" name="Footer Placeholder 4"/>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26928075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F31419C-57BB-4636-B70C-04FC9EC3537A}" type="datetime2">
              <a:rPr lang="en-US" smtClean="0"/>
              <a:t>Wednesday, February 27, 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sv-SE" smtClean="0"/>
              <a:t>Dr. G. Raghu Chandra, EEE </a:t>
            </a:r>
            <a:endParaRPr lang="en-US"/>
          </a:p>
        </p:txBody>
      </p:sp>
      <p:sp>
        <p:nvSpPr>
          <p:cNvPr id="6" name="Rectangle 6"/>
          <p:cNvSpPr>
            <a:spLocks noGrp="1" noChangeArrowheads="1"/>
          </p:cNvSpPr>
          <p:nvPr>
            <p:ph type="sldNum" sz="quarter" idx="12"/>
          </p:nvPr>
        </p:nvSpPr>
        <p:spPr>
          <a:ln/>
        </p:spPr>
        <p:txBody>
          <a:bodyPr/>
          <a:lstStyle>
            <a:lvl1pPr>
              <a:defRPr/>
            </a:lvl1pPr>
          </a:lstStyle>
          <a:p>
            <a:fld id="{E715590F-9881-4DDD-95B1-E37713A3BF06}" type="slidenum">
              <a:rPr lang="en-US" altLang="en-US"/>
              <a:pPr/>
              <a:t>‹#›</a:t>
            </a:fld>
            <a:endParaRPr lang="en-US" altLang="en-US"/>
          </a:p>
        </p:txBody>
      </p:sp>
    </p:spTree>
    <p:extLst>
      <p:ext uri="{BB962C8B-B14F-4D97-AF65-F5344CB8AC3E}">
        <p14:creationId xmlns:p14="http://schemas.microsoft.com/office/powerpoint/2010/main" val="1279594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177C5B2-E7BB-4667-B6A9-16C6C30B875D}" type="datetime2">
              <a:rPr lang="en-US" smtClean="0"/>
              <a:t>Wednesday, February 27, 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sv-SE" smtClean="0"/>
              <a:t>Dr. G. Raghu Chandra, EEE </a:t>
            </a:r>
            <a:endParaRPr lang="en-US"/>
          </a:p>
        </p:txBody>
      </p:sp>
      <p:sp>
        <p:nvSpPr>
          <p:cNvPr id="6" name="Rectangle 6"/>
          <p:cNvSpPr>
            <a:spLocks noGrp="1" noChangeArrowheads="1"/>
          </p:cNvSpPr>
          <p:nvPr>
            <p:ph type="sldNum" sz="quarter" idx="12"/>
          </p:nvPr>
        </p:nvSpPr>
        <p:spPr>
          <a:ln/>
        </p:spPr>
        <p:txBody>
          <a:bodyPr/>
          <a:lstStyle>
            <a:lvl1pPr>
              <a:defRPr/>
            </a:lvl1pPr>
          </a:lstStyle>
          <a:p>
            <a:fld id="{3CFF929B-752C-43FB-84D3-41CB8F0FE95A}" type="slidenum">
              <a:rPr lang="en-US" altLang="en-US"/>
              <a:pPr/>
              <a:t>‹#›</a:t>
            </a:fld>
            <a:endParaRPr lang="en-US" altLang="en-US"/>
          </a:p>
        </p:txBody>
      </p:sp>
    </p:spTree>
    <p:extLst>
      <p:ext uri="{BB962C8B-B14F-4D97-AF65-F5344CB8AC3E}">
        <p14:creationId xmlns:p14="http://schemas.microsoft.com/office/powerpoint/2010/main" val="3558778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9C0D1D2-265F-4C91-918F-FA4F0A6502FD}" type="datetime2">
              <a:rPr lang="en-US" smtClean="0"/>
              <a:t>Wednesday, February 27, 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sv-SE" smtClean="0"/>
              <a:t>Dr. G. Raghu Chandra, EEE </a:t>
            </a:r>
            <a:endParaRPr lang="en-US"/>
          </a:p>
        </p:txBody>
      </p:sp>
      <p:sp>
        <p:nvSpPr>
          <p:cNvPr id="6" name="Rectangle 6"/>
          <p:cNvSpPr>
            <a:spLocks noGrp="1" noChangeArrowheads="1"/>
          </p:cNvSpPr>
          <p:nvPr>
            <p:ph type="sldNum" sz="quarter" idx="12"/>
          </p:nvPr>
        </p:nvSpPr>
        <p:spPr>
          <a:ln/>
        </p:spPr>
        <p:txBody>
          <a:bodyPr/>
          <a:lstStyle>
            <a:lvl1pPr>
              <a:defRPr/>
            </a:lvl1pPr>
          </a:lstStyle>
          <a:p>
            <a:fld id="{0846E15F-6519-4F41-A828-522E72645ABF}" type="slidenum">
              <a:rPr lang="en-US" altLang="en-US"/>
              <a:pPr/>
              <a:t>‹#›</a:t>
            </a:fld>
            <a:endParaRPr lang="en-US" altLang="en-US"/>
          </a:p>
        </p:txBody>
      </p:sp>
    </p:spTree>
    <p:extLst>
      <p:ext uri="{BB962C8B-B14F-4D97-AF65-F5344CB8AC3E}">
        <p14:creationId xmlns:p14="http://schemas.microsoft.com/office/powerpoint/2010/main" val="1083734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4BD2F89-EC51-4813-9545-BF2D8CFAB88A}" type="datetime2">
              <a:rPr lang="en-US" smtClean="0"/>
              <a:t>Wednesday, February 27, 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sv-SE" smtClean="0"/>
              <a:t>Dr. G. Raghu Chandra, EEE </a:t>
            </a:r>
            <a:endParaRPr lang="en-US"/>
          </a:p>
        </p:txBody>
      </p:sp>
      <p:sp>
        <p:nvSpPr>
          <p:cNvPr id="7" name="Rectangle 6"/>
          <p:cNvSpPr>
            <a:spLocks noGrp="1" noChangeArrowheads="1"/>
          </p:cNvSpPr>
          <p:nvPr>
            <p:ph type="sldNum" sz="quarter" idx="12"/>
          </p:nvPr>
        </p:nvSpPr>
        <p:spPr>
          <a:ln/>
        </p:spPr>
        <p:txBody>
          <a:bodyPr/>
          <a:lstStyle>
            <a:lvl1pPr>
              <a:defRPr/>
            </a:lvl1pPr>
          </a:lstStyle>
          <a:p>
            <a:fld id="{42378C80-E4EA-419B-8230-2554CE454334}" type="slidenum">
              <a:rPr lang="en-US" altLang="en-US"/>
              <a:pPr/>
              <a:t>‹#›</a:t>
            </a:fld>
            <a:endParaRPr lang="en-US" altLang="en-US"/>
          </a:p>
        </p:txBody>
      </p:sp>
    </p:spTree>
    <p:extLst>
      <p:ext uri="{BB962C8B-B14F-4D97-AF65-F5344CB8AC3E}">
        <p14:creationId xmlns:p14="http://schemas.microsoft.com/office/powerpoint/2010/main" val="1860098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0E2701F-8D30-42B5-8396-C8524D1AF327}" type="datetime2">
              <a:rPr lang="en-US" smtClean="0"/>
              <a:t>Wednesday, February 27, 2019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sv-SE" smtClean="0"/>
              <a:t>Dr. G. Raghu Chandra, EEE </a:t>
            </a:r>
            <a:endParaRPr lang="en-US"/>
          </a:p>
        </p:txBody>
      </p:sp>
      <p:sp>
        <p:nvSpPr>
          <p:cNvPr id="9" name="Rectangle 6"/>
          <p:cNvSpPr>
            <a:spLocks noGrp="1" noChangeArrowheads="1"/>
          </p:cNvSpPr>
          <p:nvPr>
            <p:ph type="sldNum" sz="quarter" idx="12"/>
          </p:nvPr>
        </p:nvSpPr>
        <p:spPr>
          <a:ln/>
        </p:spPr>
        <p:txBody>
          <a:bodyPr/>
          <a:lstStyle>
            <a:lvl1pPr>
              <a:defRPr/>
            </a:lvl1pPr>
          </a:lstStyle>
          <a:p>
            <a:fld id="{0A8C53CA-35C7-402F-B8B7-1197DF0FB14A}" type="slidenum">
              <a:rPr lang="en-US" altLang="en-US"/>
              <a:pPr/>
              <a:t>‹#›</a:t>
            </a:fld>
            <a:endParaRPr lang="en-US" altLang="en-US"/>
          </a:p>
        </p:txBody>
      </p:sp>
    </p:spTree>
    <p:extLst>
      <p:ext uri="{BB962C8B-B14F-4D97-AF65-F5344CB8AC3E}">
        <p14:creationId xmlns:p14="http://schemas.microsoft.com/office/powerpoint/2010/main" val="1842363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4867638-BBD4-4CF8-811D-5B10BC3551DA}" type="datetime2">
              <a:rPr lang="en-US" smtClean="0"/>
              <a:t>Wednesday, February 27, 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sv-SE" smtClean="0"/>
              <a:t>Dr. G. Raghu Chandra, EEE </a:t>
            </a:r>
            <a:endParaRPr lang="en-US"/>
          </a:p>
        </p:txBody>
      </p:sp>
      <p:sp>
        <p:nvSpPr>
          <p:cNvPr id="5" name="Rectangle 6"/>
          <p:cNvSpPr>
            <a:spLocks noGrp="1" noChangeArrowheads="1"/>
          </p:cNvSpPr>
          <p:nvPr>
            <p:ph type="sldNum" sz="quarter" idx="12"/>
          </p:nvPr>
        </p:nvSpPr>
        <p:spPr>
          <a:ln/>
        </p:spPr>
        <p:txBody>
          <a:bodyPr/>
          <a:lstStyle>
            <a:lvl1pPr>
              <a:defRPr/>
            </a:lvl1pPr>
          </a:lstStyle>
          <a:p>
            <a:fld id="{88F1389F-7AE0-4A79-B109-383853315F1F}" type="slidenum">
              <a:rPr lang="en-US" altLang="en-US"/>
              <a:pPr/>
              <a:t>‹#›</a:t>
            </a:fld>
            <a:endParaRPr lang="en-US" altLang="en-US"/>
          </a:p>
        </p:txBody>
      </p:sp>
    </p:spTree>
    <p:extLst>
      <p:ext uri="{BB962C8B-B14F-4D97-AF65-F5344CB8AC3E}">
        <p14:creationId xmlns:p14="http://schemas.microsoft.com/office/powerpoint/2010/main" val="2775778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FBE9D46-F218-4298-B395-AC73E35CE100}" type="datetime2">
              <a:rPr lang="en-US" smtClean="0"/>
              <a:t>Wednesday, February 27, 2019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sv-SE" smtClean="0"/>
              <a:t>Dr. G. Raghu Chandra, EEE </a:t>
            </a:r>
            <a:endParaRPr lang="en-US"/>
          </a:p>
        </p:txBody>
      </p:sp>
      <p:sp>
        <p:nvSpPr>
          <p:cNvPr id="4" name="Rectangle 6"/>
          <p:cNvSpPr>
            <a:spLocks noGrp="1" noChangeArrowheads="1"/>
          </p:cNvSpPr>
          <p:nvPr>
            <p:ph type="sldNum" sz="quarter" idx="12"/>
          </p:nvPr>
        </p:nvSpPr>
        <p:spPr>
          <a:ln/>
        </p:spPr>
        <p:txBody>
          <a:bodyPr/>
          <a:lstStyle>
            <a:lvl1pPr>
              <a:defRPr/>
            </a:lvl1pPr>
          </a:lstStyle>
          <a:p>
            <a:fld id="{0CFCF132-1A4B-4535-8DD1-156607E89C63}" type="slidenum">
              <a:rPr lang="en-US" altLang="en-US"/>
              <a:pPr/>
              <a:t>‹#›</a:t>
            </a:fld>
            <a:endParaRPr lang="en-US" altLang="en-US"/>
          </a:p>
        </p:txBody>
      </p:sp>
    </p:spTree>
    <p:extLst>
      <p:ext uri="{BB962C8B-B14F-4D97-AF65-F5344CB8AC3E}">
        <p14:creationId xmlns:p14="http://schemas.microsoft.com/office/powerpoint/2010/main" val="3240596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B58E13-F898-4545-B06C-3027836B6C07}" type="datetime2">
              <a:rPr lang="en-US" smtClean="0"/>
              <a:t>Wednesday, February 27, 2019</a:t>
            </a:fld>
            <a:endParaRPr lang="en-US" dirty="0"/>
          </a:p>
        </p:txBody>
      </p:sp>
      <p:sp>
        <p:nvSpPr>
          <p:cNvPr id="5" name="Footer Placeholder 4"/>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a:t>
            </a:fld>
            <a:endParaRPr lang="en-US" dirty="0"/>
          </a:p>
        </p:txBody>
      </p:sp>
    </p:spTree>
    <p:extLst>
      <p:ext uri="{BB962C8B-B14F-4D97-AF65-F5344CB8AC3E}">
        <p14:creationId xmlns:p14="http://schemas.microsoft.com/office/powerpoint/2010/main" val="11699447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98C18FB-48B6-44CF-BA46-3351281C69E6}" type="datetime2">
              <a:rPr lang="en-US" smtClean="0"/>
              <a:t>Wednesday, February 27, 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sv-SE" smtClean="0"/>
              <a:t>Dr. G. Raghu Chandra, EEE </a:t>
            </a:r>
            <a:endParaRPr lang="en-US"/>
          </a:p>
        </p:txBody>
      </p:sp>
      <p:sp>
        <p:nvSpPr>
          <p:cNvPr id="7" name="Rectangle 6"/>
          <p:cNvSpPr>
            <a:spLocks noGrp="1" noChangeArrowheads="1"/>
          </p:cNvSpPr>
          <p:nvPr>
            <p:ph type="sldNum" sz="quarter" idx="12"/>
          </p:nvPr>
        </p:nvSpPr>
        <p:spPr>
          <a:ln/>
        </p:spPr>
        <p:txBody>
          <a:bodyPr/>
          <a:lstStyle>
            <a:lvl1pPr>
              <a:defRPr/>
            </a:lvl1pPr>
          </a:lstStyle>
          <a:p>
            <a:fld id="{1C2553C8-3B3C-40EE-B19B-1D4AD8F5A4BA}" type="slidenum">
              <a:rPr lang="en-US" altLang="en-US"/>
              <a:pPr/>
              <a:t>‹#›</a:t>
            </a:fld>
            <a:endParaRPr lang="en-US" altLang="en-US"/>
          </a:p>
        </p:txBody>
      </p:sp>
    </p:spTree>
    <p:extLst>
      <p:ext uri="{BB962C8B-B14F-4D97-AF65-F5344CB8AC3E}">
        <p14:creationId xmlns:p14="http://schemas.microsoft.com/office/powerpoint/2010/main" val="36852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C3BED42-322A-473F-B706-C765D26E56F4}" type="datetime2">
              <a:rPr lang="en-US" smtClean="0"/>
              <a:t>Wednesday, February 27, 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sv-SE" smtClean="0"/>
              <a:t>Dr. G. Raghu Chandra, EEE </a:t>
            </a:r>
            <a:endParaRPr lang="en-US"/>
          </a:p>
        </p:txBody>
      </p:sp>
      <p:sp>
        <p:nvSpPr>
          <p:cNvPr id="7" name="Rectangle 6"/>
          <p:cNvSpPr>
            <a:spLocks noGrp="1" noChangeArrowheads="1"/>
          </p:cNvSpPr>
          <p:nvPr>
            <p:ph type="sldNum" sz="quarter" idx="12"/>
          </p:nvPr>
        </p:nvSpPr>
        <p:spPr>
          <a:ln/>
        </p:spPr>
        <p:txBody>
          <a:bodyPr/>
          <a:lstStyle>
            <a:lvl1pPr>
              <a:defRPr/>
            </a:lvl1pPr>
          </a:lstStyle>
          <a:p>
            <a:fld id="{915DD3E6-4949-49A4-BF63-4E7D19B8790B}" type="slidenum">
              <a:rPr lang="en-US" altLang="en-US"/>
              <a:pPr/>
              <a:t>‹#›</a:t>
            </a:fld>
            <a:endParaRPr lang="en-US" altLang="en-US"/>
          </a:p>
        </p:txBody>
      </p:sp>
    </p:spTree>
    <p:extLst>
      <p:ext uri="{BB962C8B-B14F-4D97-AF65-F5344CB8AC3E}">
        <p14:creationId xmlns:p14="http://schemas.microsoft.com/office/powerpoint/2010/main" val="38192335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EB4BBAC-59A4-4D13-869D-1A6F89294A36}" type="datetime2">
              <a:rPr lang="en-US" smtClean="0"/>
              <a:t>Wednesday, February 27, 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sv-SE" smtClean="0"/>
              <a:t>Dr. G. Raghu Chandra, EEE </a:t>
            </a:r>
            <a:endParaRPr lang="en-US"/>
          </a:p>
        </p:txBody>
      </p:sp>
      <p:sp>
        <p:nvSpPr>
          <p:cNvPr id="6" name="Rectangle 6"/>
          <p:cNvSpPr>
            <a:spLocks noGrp="1" noChangeArrowheads="1"/>
          </p:cNvSpPr>
          <p:nvPr>
            <p:ph type="sldNum" sz="quarter" idx="12"/>
          </p:nvPr>
        </p:nvSpPr>
        <p:spPr>
          <a:ln/>
        </p:spPr>
        <p:txBody>
          <a:bodyPr/>
          <a:lstStyle>
            <a:lvl1pPr>
              <a:defRPr/>
            </a:lvl1pPr>
          </a:lstStyle>
          <a:p>
            <a:fld id="{FBC866FC-C9FD-450D-ABB3-55B86202142A}" type="slidenum">
              <a:rPr lang="en-US" altLang="en-US"/>
              <a:pPr/>
              <a:t>‹#›</a:t>
            </a:fld>
            <a:endParaRPr lang="en-US" altLang="en-US"/>
          </a:p>
        </p:txBody>
      </p:sp>
    </p:spTree>
    <p:extLst>
      <p:ext uri="{BB962C8B-B14F-4D97-AF65-F5344CB8AC3E}">
        <p14:creationId xmlns:p14="http://schemas.microsoft.com/office/powerpoint/2010/main" val="4289577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48934D7-6198-48AD-8638-13FF7C4F2588}" type="datetime2">
              <a:rPr lang="en-US" smtClean="0"/>
              <a:t>Wednesday, February 27, 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sv-SE" smtClean="0"/>
              <a:t>Dr. G. Raghu Chandra, EEE </a:t>
            </a:r>
            <a:endParaRPr lang="en-US"/>
          </a:p>
        </p:txBody>
      </p:sp>
      <p:sp>
        <p:nvSpPr>
          <p:cNvPr id="6" name="Rectangle 6"/>
          <p:cNvSpPr>
            <a:spLocks noGrp="1" noChangeArrowheads="1"/>
          </p:cNvSpPr>
          <p:nvPr>
            <p:ph type="sldNum" sz="quarter" idx="12"/>
          </p:nvPr>
        </p:nvSpPr>
        <p:spPr>
          <a:ln/>
        </p:spPr>
        <p:txBody>
          <a:bodyPr/>
          <a:lstStyle>
            <a:lvl1pPr>
              <a:defRPr/>
            </a:lvl1pPr>
          </a:lstStyle>
          <a:p>
            <a:fld id="{9C230ECF-0D59-4E3D-91B2-65BD38A8AC77}" type="slidenum">
              <a:rPr lang="en-US" altLang="en-US"/>
              <a:pPr/>
              <a:t>‹#›</a:t>
            </a:fld>
            <a:endParaRPr lang="en-US" altLang="en-US"/>
          </a:p>
        </p:txBody>
      </p:sp>
    </p:spTree>
    <p:extLst>
      <p:ext uri="{BB962C8B-B14F-4D97-AF65-F5344CB8AC3E}">
        <p14:creationId xmlns:p14="http://schemas.microsoft.com/office/powerpoint/2010/main" val="23114527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6D0EEA7-246F-4867-91FA-27741DF2C6C1}" type="datetime2">
              <a:rPr lang="en-US" smtClean="0"/>
              <a:t>Wednesday, February 27, 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14848840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2E9AED-F79A-42A7-B93D-376846D8B9DD}" type="datetime2">
              <a:rPr lang="en-US" smtClean="0"/>
              <a:t>Wednesday, February 27, 2019</a:t>
            </a:fld>
            <a:endParaRPr lang="en-US" dirty="0"/>
          </a:p>
        </p:txBody>
      </p:sp>
      <p:sp>
        <p:nvSpPr>
          <p:cNvPr id="5" name="Footer Placeholder 4"/>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11116585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111B52D0-9D69-42EE-8A4C-B96F324D6CF2}" type="datetime2">
              <a:rPr lang="en-US" smtClean="0"/>
              <a:t>Wednesday, February 27, 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21282569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292F15-0A54-45A9-A2B5-10B696EBE1BF}" type="datetime2">
              <a:rPr lang="en-US" smtClean="0"/>
              <a:t>Wednesday, February 27, 2019</a:t>
            </a:fld>
            <a:endParaRPr lang="en-US" dirty="0"/>
          </a:p>
        </p:txBody>
      </p:sp>
      <p:sp>
        <p:nvSpPr>
          <p:cNvPr id="6" name="Footer Placeholder 5"/>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33147406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96E287-53B8-4B30-8FDE-BD577DB2CA54}" type="datetime2">
              <a:rPr lang="en-US" smtClean="0"/>
              <a:t>Wednesday, February 27, 2019</a:t>
            </a:fld>
            <a:endParaRPr lang="en-US" dirty="0"/>
          </a:p>
        </p:txBody>
      </p:sp>
      <p:sp>
        <p:nvSpPr>
          <p:cNvPr id="8" name="Footer Placeholder 7"/>
          <p:cNvSpPr>
            <a:spLocks noGrp="1"/>
          </p:cNvSpPr>
          <p:nvPr>
            <p:ph type="ftr" sz="quarter" idx="11"/>
          </p:nvPr>
        </p:nvSpPr>
        <p:spPr/>
        <p:txBody>
          <a:bodyPr/>
          <a:lstStyle/>
          <a:p>
            <a:r>
              <a:rPr lang="sv-SE" smtClean="0"/>
              <a:t>Dr. G. Raghu Chandra, EEE </a:t>
            </a:r>
            <a:endParaRPr lang="en-US" dirty="0"/>
          </a:p>
        </p:txBody>
      </p:sp>
      <p:sp>
        <p:nvSpPr>
          <p:cNvPr id="9" name="Slide Number Placeholder 8"/>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218508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8936C7-DEBC-49E7-AA28-CFF3AA4B85B2}" type="datetime2">
              <a:rPr lang="en-US" smtClean="0"/>
              <a:t>Wednesday, February 27, 2019</a:t>
            </a:fld>
            <a:endParaRPr lang="en-US" dirty="0"/>
          </a:p>
        </p:txBody>
      </p:sp>
      <p:sp>
        <p:nvSpPr>
          <p:cNvPr id="4" name="Footer Placeholder 3"/>
          <p:cNvSpPr>
            <a:spLocks noGrp="1"/>
          </p:cNvSpPr>
          <p:nvPr>
            <p:ph type="ftr" sz="quarter" idx="11"/>
          </p:nvPr>
        </p:nvSpPr>
        <p:spPr/>
        <p:txBody>
          <a:bodyPr/>
          <a:lstStyle/>
          <a:p>
            <a:r>
              <a:rPr lang="sv-SE" smtClean="0"/>
              <a:t>Dr. G. Raghu Chandra, EEE </a:t>
            </a:r>
            <a:endParaRPr lang="en-US" dirty="0"/>
          </a:p>
        </p:txBody>
      </p:sp>
      <p:sp>
        <p:nvSpPr>
          <p:cNvPr id="5" name="Slide Number Placeholder 4"/>
          <p:cNvSpPr>
            <a:spLocks noGrp="1"/>
          </p:cNvSpPr>
          <p:nvPr>
            <p:ph type="sldNum" sz="quarter" idx="12"/>
          </p:nvPr>
        </p:nvSpPr>
        <p:spPr/>
        <p:txBody>
          <a:bodyPr/>
          <a:lstStyle/>
          <a:p>
            <a:fld id="{85E6815B-E59C-4D87-B1F6-ECBDD22AF1DC}" type="slidenum">
              <a:rPr lang="en-US" smtClean="0"/>
              <a:pPr/>
              <a:t>‹#›</a:t>
            </a:fld>
            <a:endParaRPr lang="en-US" dirty="0"/>
          </a:p>
        </p:txBody>
      </p:sp>
      <p:pic>
        <p:nvPicPr>
          <p:cNvPr id="7" name="Picture 3" descr="C:\Users\AMMU\Desktop\Borde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78905" y="-25052"/>
            <a:ext cx="7265095" cy="698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751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DE03BB-7E0D-4607-985B-E857602B93DD}" type="datetime2">
              <a:rPr lang="en-US" smtClean="0"/>
              <a:t>Wednesday, February 27, 2019</a:t>
            </a:fld>
            <a:endParaRPr lang="en-US" dirty="0"/>
          </a:p>
        </p:txBody>
      </p:sp>
      <p:sp>
        <p:nvSpPr>
          <p:cNvPr id="6" name="Footer Placeholder 5"/>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a:t>
            </a:fld>
            <a:endParaRPr lang="en-US" dirty="0"/>
          </a:p>
        </p:txBody>
      </p:sp>
    </p:spTree>
    <p:extLst>
      <p:ext uri="{BB962C8B-B14F-4D97-AF65-F5344CB8AC3E}">
        <p14:creationId xmlns:p14="http://schemas.microsoft.com/office/powerpoint/2010/main" val="9271476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46949-E0D8-4174-8879-2CBFFFBE251C}"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4" name="Slide Number Placeholder 3"/>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5189183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4EA35BE2-E943-42F6-902F-B7FE5715138E}" type="datetime2">
              <a:rPr lang="en-US" smtClean="0"/>
              <a:t>Wednesday, February 27, 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23122235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95738A8-1298-478E-9E85-AC88CF14DC73}" type="datetime2">
              <a:rPr lang="en-US" smtClean="0"/>
              <a:t>Wednesday, February 27, 2019</a:t>
            </a:fld>
            <a:endParaRPr lang="en-US" dirty="0"/>
          </a:p>
        </p:txBody>
      </p:sp>
      <p:sp>
        <p:nvSpPr>
          <p:cNvPr id="6" name="Footer Placeholder 5"/>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39255521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BA2376-CF7F-4EA1-909E-F2FD7C7D10EE}" type="datetime2">
              <a:rPr lang="en-US" smtClean="0"/>
              <a:t>Wednesday, February 27, 2019</a:t>
            </a:fld>
            <a:endParaRPr lang="en-US" dirty="0"/>
          </a:p>
        </p:txBody>
      </p:sp>
      <p:sp>
        <p:nvSpPr>
          <p:cNvPr id="5" name="Footer Placeholder 4"/>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40436878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129FD593-BBEA-44DF-A9D9-E696DDEA23D3}" type="datetime2">
              <a:rPr lang="en-US" smtClean="0"/>
              <a:t>Wednesday, February 27, 2019</a:t>
            </a:fld>
            <a:endParaRPr lang="en-US" dirty="0"/>
          </a:p>
        </p:txBody>
      </p:sp>
      <p:sp>
        <p:nvSpPr>
          <p:cNvPr id="5" name="Footer Placeholder 4"/>
          <p:cNvSpPr>
            <a:spLocks noGrp="1"/>
          </p:cNvSpPr>
          <p:nvPr>
            <p:ph type="ftr" sz="quarter" idx="11"/>
          </p:nvPr>
        </p:nvSpPr>
        <p:spPr>
          <a:xfrm>
            <a:off x="581192" y="5951810"/>
            <a:ext cx="5922209" cy="365125"/>
          </a:xfrm>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523968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AA0265-D13D-4519-A92D-DB085538D06B}" type="datetime2">
              <a:rPr lang="en-US" smtClean="0"/>
              <a:t>Wednesday, February 27, 2019</a:t>
            </a:fld>
            <a:endParaRPr lang="en-US" dirty="0"/>
          </a:p>
        </p:txBody>
      </p:sp>
      <p:sp>
        <p:nvSpPr>
          <p:cNvPr id="8" name="Footer Placeholder 7"/>
          <p:cNvSpPr>
            <a:spLocks noGrp="1"/>
          </p:cNvSpPr>
          <p:nvPr>
            <p:ph type="ftr" sz="quarter" idx="11"/>
          </p:nvPr>
        </p:nvSpPr>
        <p:spPr/>
        <p:txBody>
          <a:bodyPr/>
          <a:lstStyle/>
          <a:p>
            <a:r>
              <a:rPr lang="sv-SE" smtClean="0"/>
              <a:t>Dr. G. Raghu Chandra, EEE </a:t>
            </a:r>
            <a:endParaRPr lang="en-US" dirty="0"/>
          </a:p>
        </p:txBody>
      </p:sp>
      <p:sp>
        <p:nvSpPr>
          <p:cNvPr id="9" name="Slide Number Placeholder 8"/>
          <p:cNvSpPr>
            <a:spLocks noGrp="1"/>
          </p:cNvSpPr>
          <p:nvPr>
            <p:ph type="sldNum" sz="quarter" idx="12"/>
          </p:nvPr>
        </p:nvSpPr>
        <p:spPr/>
        <p:txBody>
          <a:bodyPr/>
          <a:lstStyle/>
          <a:p>
            <a:fld id="{85E6815B-E59C-4D87-B1F6-ECBDD22AF1DC}" type="slidenum">
              <a:rPr lang="en-US" smtClean="0"/>
              <a:t>‹#›</a:t>
            </a:fld>
            <a:endParaRPr lang="en-US" dirty="0"/>
          </a:p>
        </p:txBody>
      </p:sp>
    </p:spTree>
    <p:extLst>
      <p:ext uri="{BB962C8B-B14F-4D97-AF65-F5344CB8AC3E}">
        <p14:creationId xmlns:p14="http://schemas.microsoft.com/office/powerpoint/2010/main" val="27030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95600" y="110756"/>
            <a:ext cx="6019800" cy="48736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ED0CA88F-14FB-4F79-B433-29168A76460B}" type="datetime2">
              <a:rPr lang="en-US" smtClean="0"/>
              <a:t>Wednesday, February 27, 2019</a:t>
            </a:fld>
            <a:endParaRPr lang="en-US" dirty="0"/>
          </a:p>
        </p:txBody>
      </p:sp>
      <p:sp>
        <p:nvSpPr>
          <p:cNvPr id="4" name="Footer Placeholder 3"/>
          <p:cNvSpPr>
            <a:spLocks noGrp="1"/>
          </p:cNvSpPr>
          <p:nvPr>
            <p:ph type="ftr" sz="quarter" idx="11"/>
          </p:nvPr>
        </p:nvSpPr>
        <p:spPr/>
        <p:txBody>
          <a:bodyPr/>
          <a:lstStyle/>
          <a:p>
            <a:r>
              <a:rPr lang="sv-SE" smtClean="0"/>
              <a:t>Dr. G. Raghu Chandra, EEE </a:t>
            </a:r>
            <a:endParaRPr lang="en-US" dirty="0"/>
          </a:p>
        </p:txBody>
      </p:sp>
      <p:sp>
        <p:nvSpPr>
          <p:cNvPr id="5" name="Slide Number Placeholder 4"/>
          <p:cNvSpPr>
            <a:spLocks noGrp="1"/>
          </p:cNvSpPr>
          <p:nvPr>
            <p:ph type="sldNum" sz="quarter" idx="12"/>
          </p:nvPr>
        </p:nvSpPr>
        <p:spPr/>
        <p:txBody>
          <a:bodyPr/>
          <a:lstStyle/>
          <a:p>
            <a:fld id="{85E6815B-E59C-4D87-B1F6-ECBDD22AF1DC}" type="slidenum">
              <a:rPr lang="en-US" smtClean="0"/>
              <a:t>‹#›</a:t>
            </a:fld>
            <a:endParaRPr lang="en-US" dirty="0"/>
          </a:p>
        </p:txBody>
      </p:sp>
      <p:pic>
        <p:nvPicPr>
          <p:cNvPr id="2051" name="Picture 3" descr="C:\Users\AMMU\Desktop\Borde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78905" y="-25052"/>
            <a:ext cx="7265095" cy="698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55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0AF57-26CD-473A-BA0A-3A116120F1D3}"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4" name="Slide Number Placeholder 3"/>
          <p:cNvSpPr>
            <a:spLocks noGrp="1"/>
          </p:cNvSpPr>
          <p:nvPr>
            <p:ph type="sldNum" sz="quarter" idx="12"/>
          </p:nvPr>
        </p:nvSpPr>
        <p:spPr/>
        <p:txBody>
          <a:bodyPr/>
          <a:lstStyle/>
          <a:p>
            <a:fld id="{85E6815B-E59C-4D87-B1F6-ECBDD22AF1DC}" type="slidenum">
              <a:rPr lang="en-US" smtClean="0"/>
              <a:t>‹#›</a:t>
            </a:fld>
            <a:endParaRPr lang="en-US" dirty="0"/>
          </a:p>
        </p:txBody>
      </p:sp>
    </p:spTree>
    <p:extLst>
      <p:ext uri="{BB962C8B-B14F-4D97-AF65-F5344CB8AC3E}">
        <p14:creationId xmlns:p14="http://schemas.microsoft.com/office/powerpoint/2010/main" val="4113030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76E2EA-DD2B-4BFB-B7B7-DC48574D1034}" type="datetime2">
              <a:rPr lang="en-US" smtClean="0"/>
              <a:t>Wednesday, February 27, 2019</a:t>
            </a:fld>
            <a:endParaRPr lang="en-US" dirty="0"/>
          </a:p>
        </p:txBody>
      </p:sp>
      <p:sp>
        <p:nvSpPr>
          <p:cNvPr id="6" name="Footer Placeholder 5"/>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a:t>
            </a:fld>
            <a:endParaRPr lang="en-US" dirty="0"/>
          </a:p>
        </p:txBody>
      </p:sp>
    </p:spTree>
    <p:extLst>
      <p:ext uri="{BB962C8B-B14F-4D97-AF65-F5344CB8AC3E}">
        <p14:creationId xmlns:p14="http://schemas.microsoft.com/office/powerpoint/2010/main" val="151686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21A15E-DF51-45A1-92EA-E2BB77DA51EB}" type="datetime2">
              <a:rPr lang="en-US" smtClean="0"/>
              <a:t>Wednesday, February 27, 2019</a:t>
            </a:fld>
            <a:endParaRPr lang="en-US" dirty="0"/>
          </a:p>
        </p:txBody>
      </p:sp>
      <p:sp>
        <p:nvSpPr>
          <p:cNvPr id="6" name="Footer Placeholder 5"/>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a:t>
            </a:fld>
            <a:endParaRPr lang="en-US" dirty="0"/>
          </a:p>
        </p:txBody>
      </p:sp>
    </p:spTree>
    <p:extLst>
      <p:ext uri="{BB962C8B-B14F-4D97-AF65-F5344CB8AC3E}">
        <p14:creationId xmlns:p14="http://schemas.microsoft.com/office/powerpoint/2010/main" val="1781286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000" y="198438"/>
            <a:ext cx="6019800" cy="4873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143000"/>
            <a:ext cx="8229600" cy="5105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Verdana" pitchFamily="34" charset="0"/>
                <a:ea typeface="Verdana" pitchFamily="34" charset="0"/>
                <a:cs typeface="Verdana" pitchFamily="34" charset="0"/>
              </a:defRPr>
            </a:lvl1pPr>
          </a:lstStyle>
          <a:p>
            <a:fld id="{86DF8089-B22C-4FFF-AAAA-ABDE6BD30DEB}" type="datetime2">
              <a:rPr lang="en-US" smtClean="0"/>
              <a:t>Wednesday, February 27, 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Verdana" pitchFamily="34" charset="0"/>
                <a:ea typeface="Verdana" pitchFamily="34" charset="0"/>
                <a:cs typeface="Verdana" pitchFamily="34" charset="0"/>
              </a:defRPr>
            </a:lvl1pPr>
          </a:lstStyle>
          <a:p>
            <a:r>
              <a:rPr lang="sv-SE" smtClean="0"/>
              <a:t>Dr. G. Raghu Chandra, EEE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Verdana" pitchFamily="34" charset="0"/>
                <a:ea typeface="Verdana" pitchFamily="34" charset="0"/>
                <a:cs typeface="Verdana" pitchFamily="34" charset="0"/>
              </a:defRPr>
            </a:lvl1p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3754410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spcBef>
          <a:spcPct val="0"/>
        </a:spcBef>
        <a:buNone/>
        <a:defRPr sz="2000" b="1" kern="1200">
          <a:solidFill>
            <a:srgbClr val="FF0066"/>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000" y="198438"/>
            <a:ext cx="6019800" cy="487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82296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Verdana" pitchFamily="34" charset="0"/>
                <a:ea typeface="Verdana" pitchFamily="34" charset="0"/>
                <a:cs typeface="Verdana" pitchFamily="34" charset="0"/>
              </a:defRPr>
            </a:lvl1pPr>
          </a:lstStyle>
          <a:p>
            <a:fld id="{986B798C-A678-4DFA-841D-AAA0A54AF109}" type="datetime2">
              <a:rPr lang="en-US" smtClean="0"/>
              <a:t>Wednesday, February 27, 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Verdana" pitchFamily="34" charset="0"/>
                <a:ea typeface="Verdana" pitchFamily="34" charset="0"/>
                <a:cs typeface="Verdana" pitchFamily="34" charset="0"/>
              </a:defRPr>
            </a:lvl1pPr>
          </a:lstStyle>
          <a:p>
            <a:r>
              <a:rPr lang="sv-SE" smtClean="0"/>
              <a:t>Dr. G. Raghu Chandra, EEE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Verdana" pitchFamily="34" charset="0"/>
                <a:ea typeface="Verdana" pitchFamily="34" charset="0"/>
                <a:cs typeface="Verdana" pitchFamily="34" charset="0"/>
              </a:defRPr>
            </a:lvl1p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2979971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l" defTabSz="914400" rtl="0" eaLnBrk="1" latinLnBrk="0" hangingPunct="1">
        <a:spcBef>
          <a:spcPct val="0"/>
        </a:spcBef>
        <a:buNone/>
        <a:defRPr sz="2000" b="1" kern="1200">
          <a:solidFill>
            <a:srgbClr val="FF0066"/>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700DA1A4-E755-4831-A710-9BD8FEFE35EE}" type="datetime2">
              <a:rPr lang="en-US" smtClean="0"/>
              <a:t>Wednesday, February 27, 2019</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sv-SE" smtClean="0"/>
              <a:t>Dr. G. Raghu Chandra, EEE </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0B323A1-D026-44A4-A61C-8CB976842B89}" type="slidenum">
              <a:rPr lang="en-US" altLang="en-US"/>
              <a:pPr/>
              <a:t>‹#›</a:t>
            </a:fld>
            <a:endParaRPr lang="en-US" altLang="en-US"/>
          </a:p>
        </p:txBody>
      </p:sp>
    </p:spTree>
    <p:extLst>
      <p:ext uri="{BB962C8B-B14F-4D97-AF65-F5344CB8AC3E}">
        <p14:creationId xmlns:p14="http://schemas.microsoft.com/office/powerpoint/2010/main" val="71180421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86DF8089-B22C-4FFF-AAAA-ABDE6BD30DEB}" type="datetime2">
              <a:rPr lang="en-US" smtClean="0"/>
              <a:t>Wednesday, February 27, 2019</a:t>
            </a:fld>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r>
              <a:rPr lang="sv-SE" smtClean="0"/>
              <a:t>Dr. G. Raghu Chandra, EEE </a:t>
            </a:r>
            <a:endParaRPr lang="en-US"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85E6815B-E59C-4D87-B1F6-ECBDD22AF1DC}" type="slidenum">
              <a:rPr lang="en-US" smtClean="0"/>
              <a:pPr/>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7557343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0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107.xml"/><Relationship Id="rId1" Type="http://schemas.openxmlformats.org/officeDocument/2006/relationships/slideLayout" Target="../slideLayouts/slideLayout6.xml"/><Relationship Id="rId4" Type="http://schemas.openxmlformats.org/officeDocument/2006/relationships/image" Target="../media/image410.png"/></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5.gi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2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61.xml"/><Relationship Id="rId1" Type="http://schemas.openxmlformats.org/officeDocument/2006/relationships/slideLayout" Target="../slideLayouts/slideLayout6.xml"/><Relationship Id="rId5" Type="http://schemas.openxmlformats.org/officeDocument/2006/relationships/image" Target="../media/image12.tiff"/><Relationship Id="rId4" Type="http://schemas.openxmlformats.org/officeDocument/2006/relationships/image" Target="../media/image11.tiff"/></Relationships>
</file>

<file path=ppt/slides/_rels/slide6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62.xml"/><Relationship Id="rId1" Type="http://schemas.openxmlformats.org/officeDocument/2006/relationships/slideLayout" Target="../slideLayouts/slideLayout6.xml"/><Relationship Id="rId5" Type="http://schemas.openxmlformats.org/officeDocument/2006/relationships/image" Target="../media/image15.tiff"/><Relationship Id="rId4" Type="http://schemas.openxmlformats.org/officeDocument/2006/relationships/image" Target="../media/image14.tiff"/></Relationships>
</file>

<file path=ppt/slides/_rels/slide6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63.xml"/><Relationship Id="rId1" Type="http://schemas.openxmlformats.org/officeDocument/2006/relationships/slideLayout" Target="../slideLayouts/slideLayout6.xml"/><Relationship Id="rId5" Type="http://schemas.openxmlformats.org/officeDocument/2006/relationships/image" Target="../media/image18.tiff"/><Relationship Id="rId4" Type="http://schemas.openxmlformats.org/officeDocument/2006/relationships/image" Target="../media/image17.tiff"/></Relationships>
</file>

<file path=ppt/slides/_rels/slide66.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64.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67.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5.gif"/></Relationships>
</file>

<file path=ppt/slides/_rels/slide8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2.xml"/><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3.xml"/><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4.xml"/><Relationship Id="rId1" Type="http://schemas.openxmlformats.org/officeDocument/2006/relationships/slideLayout" Target="../slideLayouts/slideLayout17.xml"/><Relationship Id="rId4" Type="http://schemas.openxmlformats.org/officeDocument/2006/relationships/image" Target="NULL"/></Relationships>
</file>

<file path=ppt/slides/_rels/slide8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5.xml"/><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6.xml"/><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87.xml"/><Relationship Id="rId1" Type="http://schemas.openxmlformats.org/officeDocument/2006/relationships/slideLayout" Target="../slideLayouts/slideLayout1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NULL"/><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8.xml"/><Relationship Id="rId1" Type="http://schemas.openxmlformats.org/officeDocument/2006/relationships/slideLayout" Target="../slideLayouts/slideLayout17.xml"/><Relationship Id="rId4" Type="http://schemas.openxmlformats.org/officeDocument/2006/relationships/image" Target="NULL"/></Relationships>
</file>

<file path=ppt/slides/_rels/slide9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9.xml"/><Relationship Id="rId1" Type="http://schemas.openxmlformats.org/officeDocument/2006/relationships/slideLayout" Target="../slideLayouts/slideLayout17.xml"/><Relationship Id="rId6" Type="http://schemas.openxmlformats.org/officeDocument/2006/relationships/image" Target="../media/image35.tiff"/><Relationship Id="rId5" Type="http://schemas.openxmlformats.org/officeDocument/2006/relationships/image" Target="../media/image34.png"/><Relationship Id="rId4" Type="http://schemas.openxmlformats.org/officeDocument/2006/relationships/image" Target="../media/image33.png"/></Relationships>
</file>

<file path=ppt/slides/_rels/slide9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0.xml"/><Relationship Id="rId1" Type="http://schemas.openxmlformats.org/officeDocument/2006/relationships/slideLayout" Target="../slideLayouts/slideLayout17.xml"/><Relationship Id="rId6" Type="http://schemas.openxmlformats.org/officeDocument/2006/relationships/image" Target="../media/image36.tiff"/><Relationship Id="rId5" Type="http://schemas.openxmlformats.org/officeDocument/2006/relationships/image" Target="../media/image34.png"/><Relationship Id="rId4" Type="http://schemas.openxmlformats.org/officeDocument/2006/relationships/image" Target="../media/image37.png"/></Relationships>
</file>

<file path=ppt/slides/_rels/slide9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1.xml"/><Relationship Id="rId1" Type="http://schemas.openxmlformats.org/officeDocument/2006/relationships/slideLayout" Target="../slideLayouts/slideLayout17.xml"/><Relationship Id="rId6" Type="http://schemas.openxmlformats.org/officeDocument/2006/relationships/image" Target="NULL"/><Relationship Id="rId5" Type="http://schemas.openxmlformats.org/officeDocument/2006/relationships/image" Target="../media/image34.png"/><Relationship Id="rId4" Type="http://schemas.openxmlformats.org/officeDocument/2006/relationships/image" Target="NUL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40.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6175"/>
            <a:ext cx="7772400" cy="1470025"/>
          </a:xfrm>
        </p:spPr>
        <p:txBody>
          <a:bodyPr>
            <a:normAutofit/>
          </a:bodyPr>
          <a:lstStyle/>
          <a:p>
            <a:pPr algn="ctr"/>
            <a:r>
              <a:rPr lang="en-US" sz="3600" dirty="0">
                <a:latin typeface="Octapost NBP" pitchFamily="2" charset="0"/>
              </a:rPr>
              <a:t>8086 Microprocessor</a:t>
            </a:r>
          </a:p>
        </p:txBody>
      </p:sp>
      <p:sp>
        <p:nvSpPr>
          <p:cNvPr id="4" name="Subtitle 3"/>
          <p:cNvSpPr>
            <a:spLocks noGrp="1"/>
          </p:cNvSpPr>
          <p:nvPr>
            <p:ph type="subTitle" idx="1"/>
          </p:nvPr>
        </p:nvSpPr>
        <p:spPr/>
        <p:txBody>
          <a:bodyPr/>
          <a:lstStyle/>
          <a:p>
            <a:endParaRPr lang="en-IN"/>
          </a:p>
        </p:txBody>
      </p:sp>
    </p:spTree>
    <p:extLst>
      <p:ext uri="{BB962C8B-B14F-4D97-AF65-F5344CB8AC3E}">
        <p14:creationId xmlns:p14="http://schemas.microsoft.com/office/powerpoint/2010/main" val="4245655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a:latin typeface="Verdana" pitchFamily="34" charset="0"/>
                <a:ea typeface="Verdana" pitchFamily="34" charset="0"/>
                <a:cs typeface="Verdana" pitchFamily="34" charset="0"/>
              </a:rPr>
              <a:t>Bus Interface Unit (BIU)</a:t>
            </a: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a:latin typeface="Verdana" pitchFamily="34" charset="0"/>
                <a:ea typeface="Verdana" pitchFamily="34" charset="0"/>
                <a:cs typeface="Verdana" pitchFamily="34" charset="0"/>
              </a:rPr>
              <a:t>Segment </a:t>
            </a:r>
          </a:p>
          <a:p>
            <a:pPr algn="r"/>
            <a:r>
              <a:rPr lang="en-US" b="1" dirty="0">
                <a:latin typeface="Verdana" pitchFamily="34" charset="0"/>
                <a:ea typeface="Verdana" pitchFamily="34" charset="0"/>
                <a:cs typeface="Verdana" pitchFamily="34" charset="0"/>
              </a:rPr>
              <a:t>Registers</a:t>
            </a: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2585323"/>
          </a:xfrm>
          <a:prstGeom prst="rect">
            <a:avLst/>
          </a:prstGeom>
          <a:noFill/>
        </p:spPr>
        <p:txBody>
          <a:bodyPr wrap="square" rtlCol="0">
            <a:spAutoFit/>
          </a:bodyPr>
          <a:lstStyle/>
          <a:p>
            <a:r>
              <a:rPr lang="en-US" b="1" dirty="0">
                <a:solidFill>
                  <a:srgbClr val="0070C0"/>
                </a:solidFill>
                <a:latin typeface="Verdana" pitchFamily="34" charset="0"/>
                <a:ea typeface="Verdana" pitchFamily="34" charset="0"/>
                <a:cs typeface="Verdana" pitchFamily="34" charset="0"/>
              </a:rPr>
              <a:t>Data Segment Register</a:t>
            </a:r>
          </a:p>
          <a:p>
            <a:endParaRPr lang="en-US" b="1" dirty="0">
              <a:solidFill>
                <a:srgbClr val="0070C0"/>
              </a:solidFill>
              <a:latin typeface="Verdana" pitchFamily="34" charset="0"/>
              <a:ea typeface="Verdana" pitchFamily="34" charset="0"/>
              <a:cs typeface="Verdana" pitchFamily="34" charset="0"/>
            </a:endParaRPr>
          </a:p>
          <a:p>
            <a:endParaRPr lang="en-US" sz="1400" b="1" dirty="0">
              <a:latin typeface="+mj-lt"/>
            </a:endParaRPr>
          </a:p>
          <a:p>
            <a:pPr marL="285750" indent="-285750">
              <a:buBlip>
                <a:blip r:embed="rId3"/>
              </a:buBlip>
            </a:pPr>
            <a:r>
              <a:rPr lang="en-US" sz="1400" b="1" dirty="0">
                <a:latin typeface="+mj-lt"/>
              </a:rPr>
              <a:t>16-bit</a:t>
            </a:r>
          </a:p>
          <a:p>
            <a:pPr marL="285750" indent="-285750">
              <a:buBlip>
                <a:blip r:embed="rId3"/>
              </a:buBlip>
            </a:pPr>
            <a:endParaRPr lang="en-US" sz="1400" b="1" dirty="0">
              <a:latin typeface="+mj-lt"/>
            </a:endParaRPr>
          </a:p>
          <a:p>
            <a:pPr marL="285750" indent="-285750">
              <a:buBlip>
                <a:blip r:embed="rId3"/>
              </a:buBlip>
            </a:pPr>
            <a:r>
              <a:rPr lang="en-US" sz="1400" b="1" dirty="0">
                <a:latin typeface="+mj-lt"/>
              </a:rPr>
              <a:t>Points to the current data segment; operands for most instructions are fetched from this segment.</a:t>
            </a:r>
          </a:p>
          <a:p>
            <a:pPr marL="285750" indent="-285750">
              <a:buBlip>
                <a:blip r:embed="rId3"/>
              </a:buBlip>
            </a:pPr>
            <a:endParaRPr lang="en-US" sz="1400" b="1" dirty="0">
              <a:latin typeface="+mj-lt"/>
            </a:endParaRPr>
          </a:p>
          <a:p>
            <a:pPr marL="285750" indent="-285750">
              <a:buBlip>
                <a:blip r:embed="rId3"/>
              </a:buBlip>
            </a:pPr>
            <a:r>
              <a:rPr lang="en-US" sz="1400" b="1" dirty="0">
                <a:latin typeface="+mj-lt"/>
              </a:rPr>
              <a:t>The 16-bit contents of the Source Index (SI) or Destination Index (DI) or a 16-bit displacement are used as offset for computing the 20-bit physical address.</a:t>
            </a:r>
          </a:p>
        </p:txBody>
      </p:sp>
      <p:pic>
        <p:nvPicPr>
          <p:cNvPr id="11"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A91C156E-7A84-4049-BC5D-A7D3CD945135}" type="datetime2">
              <a:rPr lang="en-US" smtClean="0"/>
              <a:t>Wednesday, February 27, 2019</a:t>
            </a:fld>
            <a:endParaRPr lang="en-US" dirty="0"/>
          </a:p>
        </p:txBody>
      </p:sp>
      <p:sp>
        <p:nvSpPr>
          <p:cNvPr id="5" name="Footer Placeholder 4"/>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10</a:t>
            </a:fld>
            <a:endParaRPr lang="en-US" dirty="0"/>
          </a:p>
        </p:txBody>
      </p:sp>
    </p:spTree>
    <p:extLst>
      <p:ext uri="{BB962C8B-B14F-4D97-AF65-F5344CB8AC3E}">
        <p14:creationId xmlns:p14="http://schemas.microsoft.com/office/powerpoint/2010/main" val="21829881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200025"/>
            <a:ext cx="8791575" cy="6657975"/>
          </a:xfrm>
          <a:prstGeom prst="rect">
            <a:avLst/>
          </a:prstGeom>
          <a:noFill/>
          <a:extLst>
            <a:ext uri="{909E8E84-426E-40DD-AFC4-6F175D3DCCD1}">
              <a14:hiddenFill xmlns:a14="http://schemas.microsoft.com/office/drawing/2010/main">
                <a:solidFill>
                  <a:srgbClr val="FFFFFF"/>
                </a:solidFill>
              </a14:hiddenFill>
            </a:ext>
          </a:extLst>
        </p:spPr>
      </p:pic>
      <p:sp>
        <p:nvSpPr>
          <p:cNvPr id="19461" name="Rectangle 5"/>
          <p:cNvSpPr>
            <a:spLocks noChangeArrowheads="1"/>
          </p:cNvSpPr>
          <p:nvPr/>
        </p:nvSpPr>
        <p:spPr bwMode="auto">
          <a:xfrm>
            <a:off x="6126163" y="5203825"/>
            <a:ext cx="1417637" cy="138113"/>
          </a:xfrm>
          <a:prstGeom prst="rect">
            <a:avLst/>
          </a:prstGeom>
          <a:solidFill>
            <a:srgbClr val="FF0066">
              <a:alpha val="49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62" name="Rectangle 6"/>
          <p:cNvSpPr>
            <a:spLocks noChangeArrowheads="1"/>
          </p:cNvSpPr>
          <p:nvPr/>
        </p:nvSpPr>
        <p:spPr bwMode="auto">
          <a:xfrm>
            <a:off x="1501775" y="2857500"/>
            <a:ext cx="258763" cy="2522538"/>
          </a:xfrm>
          <a:prstGeom prst="rect">
            <a:avLst/>
          </a:prstGeom>
          <a:solidFill>
            <a:srgbClr val="FF0066">
              <a:alpha val="5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63" name="Rectangle 7"/>
          <p:cNvSpPr>
            <a:spLocks noChangeArrowheads="1"/>
          </p:cNvSpPr>
          <p:nvPr/>
        </p:nvSpPr>
        <p:spPr bwMode="auto">
          <a:xfrm>
            <a:off x="6127750" y="4708525"/>
            <a:ext cx="1417638" cy="138113"/>
          </a:xfrm>
          <a:prstGeom prst="rect">
            <a:avLst/>
          </a:prstGeom>
          <a:solidFill>
            <a:srgbClr val="0000FF">
              <a:alpha val="49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64" name="Rectangle 8"/>
          <p:cNvSpPr>
            <a:spLocks noChangeArrowheads="1"/>
          </p:cNvSpPr>
          <p:nvPr/>
        </p:nvSpPr>
        <p:spPr bwMode="auto">
          <a:xfrm>
            <a:off x="6148388" y="4259263"/>
            <a:ext cx="1417637" cy="138112"/>
          </a:xfrm>
          <a:prstGeom prst="rect">
            <a:avLst/>
          </a:prstGeom>
          <a:solidFill>
            <a:srgbClr val="993300">
              <a:alpha val="49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65" name="Rectangle 9"/>
          <p:cNvSpPr>
            <a:spLocks noChangeArrowheads="1"/>
          </p:cNvSpPr>
          <p:nvPr/>
        </p:nvSpPr>
        <p:spPr bwMode="auto">
          <a:xfrm>
            <a:off x="1219200" y="2346325"/>
            <a:ext cx="274638" cy="2538413"/>
          </a:xfrm>
          <a:prstGeom prst="rect">
            <a:avLst/>
          </a:prstGeom>
          <a:solidFill>
            <a:srgbClr val="0000FF">
              <a:alpha val="5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66" name="Rectangle 10"/>
          <p:cNvSpPr>
            <a:spLocks noChangeArrowheads="1"/>
          </p:cNvSpPr>
          <p:nvPr/>
        </p:nvSpPr>
        <p:spPr bwMode="auto">
          <a:xfrm>
            <a:off x="928688" y="1890713"/>
            <a:ext cx="258762" cy="2522537"/>
          </a:xfrm>
          <a:prstGeom prst="rect">
            <a:avLst/>
          </a:prstGeom>
          <a:solidFill>
            <a:srgbClr val="993300">
              <a:alpha val="5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67" name="Text Box 11"/>
          <p:cNvSpPr txBox="1">
            <a:spLocks noChangeArrowheads="1"/>
          </p:cNvSpPr>
          <p:nvPr/>
        </p:nvSpPr>
        <p:spPr bwMode="auto">
          <a:xfrm>
            <a:off x="5422900" y="620713"/>
            <a:ext cx="33877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8000"/>
                </a:solidFill>
                <a:effectLst/>
                <a:uLnTx/>
                <a:uFillTx/>
                <a:latin typeface="Arial" panose="020B0604020202020204" pitchFamily="34" charset="0"/>
                <a:ea typeface="+mn-ea"/>
                <a:cs typeface="Arial" panose="020B0604020202020204" pitchFamily="34" charset="0"/>
              </a:rPr>
              <a:t>Overlapping segments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smtClean="0">
              <a:ln>
                <a:noFill/>
              </a:ln>
              <a:solidFill>
                <a:srgbClr val="008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8000"/>
                </a:solidFill>
                <a:effectLst/>
                <a:uLnTx/>
                <a:uFillTx/>
                <a:latin typeface="Arial" panose="020B0604020202020204" pitchFamily="34" charset="0"/>
                <a:ea typeface="+mn-ea"/>
                <a:cs typeface="Arial" panose="020B0604020202020204" pitchFamily="34" charset="0"/>
              </a:rPr>
              <a:t>How to detect overlap? </a:t>
            </a:r>
          </a:p>
        </p:txBody>
      </p:sp>
      <p:sp>
        <p:nvSpPr>
          <p:cNvPr id="19468" name="Line 12"/>
          <p:cNvSpPr>
            <a:spLocks noChangeShapeType="1"/>
          </p:cNvSpPr>
          <p:nvPr/>
        </p:nvSpPr>
        <p:spPr bwMode="auto">
          <a:xfrm>
            <a:off x="1900238" y="2865438"/>
            <a:ext cx="4195762"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69" name="Text Box 13"/>
          <p:cNvSpPr txBox="1">
            <a:spLocks noChangeArrowheads="1"/>
          </p:cNvSpPr>
          <p:nvPr/>
        </p:nvSpPr>
        <p:spPr bwMode="auto">
          <a:xfrm>
            <a:off x="6096000" y="2535238"/>
            <a:ext cx="12763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Top of CS: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090F0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  FFFF+</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190EF </a:t>
            </a:r>
          </a:p>
        </p:txBody>
      </p:sp>
      <p:sp>
        <p:nvSpPr>
          <p:cNvPr id="19470" name="Line 14"/>
          <p:cNvSpPr>
            <a:spLocks noChangeShapeType="1"/>
          </p:cNvSpPr>
          <p:nvPr/>
        </p:nvSpPr>
        <p:spPr bwMode="auto">
          <a:xfrm>
            <a:off x="6167438" y="3382963"/>
            <a:ext cx="9540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71" name="Text Box 15"/>
          <p:cNvSpPr txBox="1">
            <a:spLocks noChangeArrowheads="1"/>
          </p:cNvSpPr>
          <p:nvPr/>
        </p:nvSpPr>
        <p:spPr bwMode="auto">
          <a:xfrm>
            <a:off x="6684963" y="3500438"/>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73" name="Line 17"/>
          <p:cNvSpPr>
            <a:spLocks noChangeShapeType="1"/>
          </p:cNvSpPr>
          <p:nvPr/>
        </p:nvSpPr>
        <p:spPr bwMode="auto">
          <a:xfrm>
            <a:off x="4581525" y="4886325"/>
            <a:ext cx="0" cy="488950"/>
          </a:xfrm>
          <a:prstGeom prst="line">
            <a:avLst/>
          </a:prstGeom>
          <a:noFill/>
          <a:ln w="38100">
            <a:solidFill>
              <a:srgbClr val="FF33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74" name="Freeform 18"/>
          <p:cNvSpPr>
            <a:spLocks/>
          </p:cNvSpPr>
          <p:nvPr/>
        </p:nvSpPr>
        <p:spPr bwMode="auto">
          <a:xfrm>
            <a:off x="4622800" y="5097463"/>
            <a:ext cx="1443038" cy="960437"/>
          </a:xfrm>
          <a:custGeom>
            <a:avLst/>
            <a:gdLst>
              <a:gd name="T0" fmla="*/ 0 w 909"/>
              <a:gd name="T1" fmla="*/ 15 h 605"/>
              <a:gd name="T2" fmla="*/ 166 w 909"/>
              <a:gd name="T3" fmla="*/ 15 h 605"/>
              <a:gd name="T4" fmla="*/ 211 w 909"/>
              <a:gd name="T5" fmla="*/ 104 h 605"/>
              <a:gd name="T6" fmla="*/ 544 w 909"/>
              <a:gd name="T7" fmla="*/ 527 h 605"/>
              <a:gd name="T8" fmla="*/ 909 w 909"/>
              <a:gd name="T9" fmla="*/ 571 h 605"/>
            </a:gdLst>
            <a:ahLst/>
            <a:cxnLst>
              <a:cxn ang="0">
                <a:pos x="T0" y="T1"/>
              </a:cxn>
              <a:cxn ang="0">
                <a:pos x="T2" y="T3"/>
              </a:cxn>
              <a:cxn ang="0">
                <a:pos x="T4" y="T5"/>
              </a:cxn>
              <a:cxn ang="0">
                <a:pos x="T6" y="T7"/>
              </a:cxn>
              <a:cxn ang="0">
                <a:pos x="T8" y="T9"/>
              </a:cxn>
            </a:cxnLst>
            <a:rect l="0" t="0" r="r" b="b"/>
            <a:pathLst>
              <a:path w="909" h="605">
                <a:moveTo>
                  <a:pt x="0" y="15"/>
                </a:moveTo>
                <a:cubicBezTo>
                  <a:pt x="65" y="7"/>
                  <a:pt x="131" y="0"/>
                  <a:pt x="166" y="15"/>
                </a:cubicBezTo>
                <a:cubicBezTo>
                  <a:pt x="201" y="30"/>
                  <a:pt x="148" y="19"/>
                  <a:pt x="211" y="104"/>
                </a:cubicBezTo>
                <a:cubicBezTo>
                  <a:pt x="274" y="189"/>
                  <a:pt x="428" y="449"/>
                  <a:pt x="544" y="527"/>
                </a:cubicBezTo>
                <a:cubicBezTo>
                  <a:pt x="660" y="605"/>
                  <a:pt x="848" y="564"/>
                  <a:pt x="909" y="571"/>
                </a:cubicBezTo>
              </a:path>
            </a:pathLst>
          </a:custGeom>
          <a:noFill/>
          <a:ln w="28575" cmpd="sng">
            <a:solidFill>
              <a:srgbClr val="FF3399"/>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75" name="Text Box 19"/>
          <p:cNvSpPr txBox="1">
            <a:spLocks noChangeArrowheads="1"/>
          </p:cNvSpPr>
          <p:nvPr/>
        </p:nvSpPr>
        <p:spPr bwMode="auto">
          <a:xfrm>
            <a:off x="5811838" y="5686425"/>
            <a:ext cx="32448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FF0000"/>
                </a:solidFill>
                <a:effectLst/>
                <a:uLnTx/>
                <a:uFillTx/>
                <a:latin typeface="Arial" panose="020B0604020202020204" pitchFamily="34" charset="0"/>
                <a:ea typeface="+mn-ea"/>
                <a:cs typeface="Arial" panose="020B0604020202020204" pitchFamily="34" charset="0"/>
              </a:rPr>
              <a:t>Code should be limited to only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FF0000"/>
                </a:solidFill>
                <a:effectLst/>
                <a:uLnTx/>
                <a:uFillTx/>
                <a:latin typeface="Arial" panose="020B0604020202020204" pitchFamily="34" charset="0"/>
                <a:ea typeface="+mn-ea"/>
                <a:cs typeface="Arial" panose="020B0604020202020204" pitchFamily="34" charset="0"/>
              </a:rPr>
              <a:t>this portion of the code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FF0000"/>
                </a:solidFill>
                <a:effectLst/>
                <a:uLnTx/>
                <a:uFillTx/>
                <a:latin typeface="Arial" panose="020B0604020202020204" pitchFamily="34" charset="0"/>
                <a:ea typeface="+mn-ea"/>
                <a:cs typeface="Arial" panose="020B0604020202020204" pitchFamily="34" charset="0"/>
              </a:rPr>
              <a:t>segment, to avoid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FF0000"/>
                </a:solidFill>
                <a:effectLst/>
                <a:uLnTx/>
                <a:uFillTx/>
                <a:latin typeface="Arial" panose="020B0604020202020204" pitchFamily="34" charset="0"/>
                <a:ea typeface="+mn-ea"/>
                <a:cs typeface="Arial" panose="020B0604020202020204" pitchFamily="34" charset="0"/>
              </a:rPr>
              <a:t>effects of segment overlap </a:t>
            </a:r>
          </a:p>
        </p:txBody>
      </p:sp>
      <p:sp>
        <p:nvSpPr>
          <p:cNvPr id="2" name="Date Placeholder 1"/>
          <p:cNvSpPr>
            <a:spLocks noGrp="1"/>
          </p:cNvSpPr>
          <p:nvPr>
            <p:ph type="dt" sz="half" idx="10"/>
          </p:nvPr>
        </p:nvSpPr>
        <p:spPr/>
        <p:txBody>
          <a:bodyPr/>
          <a:lstStyle/>
          <a:p>
            <a:fld id="{8F6A52F7-3F42-4085-B78E-67F647F7251C}"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4" name="Slide Number Placeholder 3"/>
          <p:cNvSpPr>
            <a:spLocks noGrp="1"/>
          </p:cNvSpPr>
          <p:nvPr>
            <p:ph type="sldNum" sz="quarter" idx="12"/>
          </p:nvPr>
        </p:nvSpPr>
        <p:spPr/>
        <p:txBody>
          <a:bodyPr/>
          <a:lstStyle/>
          <a:p>
            <a:fld id="{85E6815B-E59C-4D87-B1F6-ECBDD22AF1DC}" type="slidenum">
              <a:rPr lang="en-US" smtClean="0"/>
              <a:pPr/>
              <a:t>100</a:t>
            </a:fld>
            <a:endParaRPr lang="en-US" dirty="0"/>
          </a:p>
        </p:txBody>
      </p:sp>
    </p:spTree>
    <p:extLst>
      <p:ext uri="{BB962C8B-B14F-4D97-AF65-F5344CB8AC3E}">
        <p14:creationId xmlns:p14="http://schemas.microsoft.com/office/powerpoint/2010/main" val="270390191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53988"/>
            <a:ext cx="8229600" cy="522287"/>
          </a:xfrm>
        </p:spPr>
        <p:txBody>
          <a:bodyPr>
            <a:normAutofit fontScale="90000"/>
          </a:bodyPr>
          <a:lstStyle/>
          <a:p>
            <a:r>
              <a:rPr lang="en-US" altLang="en-US" sz="4000"/>
              <a:t>Defaults</a:t>
            </a:r>
          </a:p>
        </p:txBody>
      </p:sp>
      <p:sp>
        <p:nvSpPr>
          <p:cNvPr id="17411" name="Rectangle 3"/>
          <p:cNvSpPr>
            <a:spLocks noGrp="1" noChangeArrowheads="1"/>
          </p:cNvSpPr>
          <p:nvPr>
            <p:ph type="body" idx="1"/>
          </p:nvPr>
        </p:nvSpPr>
        <p:spPr>
          <a:xfrm>
            <a:off x="384175" y="1431925"/>
            <a:ext cx="8229600" cy="2057400"/>
          </a:xfrm>
        </p:spPr>
        <p:txBody>
          <a:bodyPr/>
          <a:lstStyle/>
          <a:p>
            <a:r>
              <a:rPr lang="en-US" altLang="en-US" sz="1800"/>
              <a:t>Default </a:t>
            </a:r>
            <a:r>
              <a:rPr lang="en-US" altLang="en-US" sz="1800">
                <a:solidFill>
                  <a:srgbClr val="008000"/>
                </a:solidFill>
              </a:rPr>
              <a:t>segment</a:t>
            </a:r>
            <a:r>
              <a:rPr lang="en-US" altLang="en-US" sz="1800"/>
              <a:t> numbers in:</a:t>
            </a:r>
          </a:p>
          <a:p>
            <a:pPr lvl="1"/>
            <a:r>
              <a:rPr lang="en-US" altLang="en-US" sz="1800"/>
              <a:t>CS for program (code) </a:t>
            </a:r>
          </a:p>
          <a:p>
            <a:pPr lvl="1"/>
            <a:r>
              <a:rPr lang="en-US" altLang="en-US" sz="1800"/>
              <a:t>SS for stack</a:t>
            </a:r>
          </a:p>
          <a:p>
            <a:pPr lvl="1"/>
            <a:r>
              <a:rPr lang="en-US" altLang="en-US" sz="1800"/>
              <a:t>DS for data</a:t>
            </a:r>
          </a:p>
          <a:p>
            <a:pPr lvl="1"/>
            <a:r>
              <a:rPr lang="en-US" altLang="en-US" sz="1800"/>
              <a:t>ES for string (</a:t>
            </a:r>
            <a:r>
              <a:rPr lang="en-US" altLang="en-US" sz="1800">
                <a:solidFill>
                  <a:srgbClr val="000066"/>
                </a:solidFill>
              </a:rPr>
              <a:t>destination) </a:t>
            </a:r>
            <a:r>
              <a:rPr lang="en-US" altLang="en-US" sz="1800"/>
              <a:t>data </a:t>
            </a:r>
          </a:p>
          <a:p>
            <a:r>
              <a:rPr lang="en-US" altLang="en-US" sz="1800"/>
              <a:t>Default </a:t>
            </a:r>
            <a:r>
              <a:rPr lang="en-US" altLang="en-US" sz="1800">
                <a:solidFill>
                  <a:srgbClr val="FF0000"/>
                </a:solidFill>
              </a:rPr>
              <a:t>offset</a:t>
            </a:r>
            <a:r>
              <a:rPr lang="en-US" altLang="en-US" sz="1800"/>
              <a:t> addresses that go with them:</a:t>
            </a:r>
          </a:p>
        </p:txBody>
      </p:sp>
      <p:graphicFrame>
        <p:nvGraphicFramePr>
          <p:cNvPr id="17486" name="Group 78"/>
          <p:cNvGraphicFramePr>
            <a:graphicFrameLocks noGrp="1"/>
          </p:cNvGraphicFramePr>
          <p:nvPr>
            <p:extLst>
              <p:ext uri="{D42A27DB-BD31-4B8C-83A1-F6EECF244321}">
                <p14:modId xmlns:p14="http://schemas.microsoft.com/office/powerpoint/2010/main" val="3414915876"/>
              </p:ext>
            </p:extLst>
          </p:nvPr>
        </p:nvGraphicFramePr>
        <p:xfrm>
          <a:off x="1674812" y="3627181"/>
          <a:ext cx="5794375" cy="2896807"/>
        </p:xfrm>
        <a:graphic>
          <a:graphicData uri="http://schemas.openxmlformats.org/drawingml/2006/table">
            <a:tbl>
              <a:tblPr/>
              <a:tblGrid>
                <a:gridCol w="1404937">
                  <a:extLst>
                    <a:ext uri="{9D8B030D-6E8A-4147-A177-3AD203B41FA5}">
                      <a16:colId xmlns:a16="http://schemas.microsoft.com/office/drawing/2014/main" val="3169954348"/>
                    </a:ext>
                  </a:extLst>
                </a:gridCol>
                <a:gridCol w="3087688">
                  <a:extLst>
                    <a:ext uri="{9D8B030D-6E8A-4147-A177-3AD203B41FA5}">
                      <a16:colId xmlns:a16="http://schemas.microsoft.com/office/drawing/2014/main" val="3798005190"/>
                    </a:ext>
                  </a:extLst>
                </a:gridCol>
                <a:gridCol w="1301750">
                  <a:extLst>
                    <a:ext uri="{9D8B030D-6E8A-4147-A177-3AD203B41FA5}">
                      <a16:colId xmlns:a16="http://schemas.microsoft.com/office/drawing/2014/main" val="4083603645"/>
                    </a:ext>
                  </a:extLst>
                </a:gridCol>
              </a:tblGrid>
              <a:tr h="4460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Segment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Offset (16-bit)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8086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Purpose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8738689"/>
                  </a:ext>
                </a:extLst>
              </a:tr>
              <a:tr h="5159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000066"/>
                          </a:solidFill>
                          <a:effectLst/>
                          <a:latin typeface="Arial" panose="020B0604020202020204" pitchFamily="34" charset="0"/>
                          <a:cs typeface="Arial" panose="020B0604020202020204" pitchFamily="34" charset="0"/>
                        </a:rPr>
                        <a:t>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rgbClr val="000066"/>
                          </a:solidFill>
                          <a:effectLst/>
                          <a:latin typeface="Arial" panose="020B0604020202020204" pitchFamily="34" charset="0"/>
                          <a:cs typeface="Arial" panose="020B0604020202020204" pitchFamily="34" charset="0"/>
                        </a:rPr>
                        <a:t>IP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rgbClr val="000066"/>
                          </a:solidFill>
                          <a:effectLst/>
                          <a:latin typeface="Arial" panose="020B0604020202020204" pitchFamily="34" charset="0"/>
                          <a:cs typeface="Arial" panose="020B0604020202020204" pitchFamily="34" charset="0"/>
                        </a:rPr>
                        <a:t>Program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618055412"/>
                  </a:ext>
                </a:extLst>
              </a:tr>
              <a:tr h="4873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CC0000"/>
                          </a:solidFill>
                          <a:effectLst/>
                          <a:latin typeface="Arial" panose="020B0604020202020204" pitchFamily="34" charset="0"/>
                          <a:cs typeface="Arial" panose="020B0604020202020204" pitchFamily="34" charset="0"/>
                        </a:rPr>
                        <a:t>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rgbClr val="CC0000"/>
                          </a:solidFill>
                          <a:effectLst/>
                          <a:latin typeface="Arial" panose="020B0604020202020204" pitchFamily="34" charset="0"/>
                          <a:cs typeface="Arial" panose="020B0604020202020204" pitchFamily="34" charset="0"/>
                        </a:rPr>
                        <a:t>SP, BP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rgbClr val="CC0000"/>
                          </a:solidFill>
                          <a:effectLst/>
                          <a:latin typeface="Arial" panose="020B0604020202020204" pitchFamily="34" charset="0"/>
                          <a:cs typeface="Arial" panose="020B0604020202020204" pitchFamily="34" charset="0"/>
                        </a:rPr>
                        <a:t>Stack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8572756"/>
                  </a:ext>
                </a:extLst>
              </a:tr>
              <a:tr h="5254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003300"/>
                          </a:solidFill>
                          <a:effectLst/>
                          <a:latin typeface="Arial" panose="020B0604020202020204" pitchFamily="34" charset="0"/>
                          <a:cs typeface="Arial" panose="020B0604020202020204" pitchFamily="34" charset="0"/>
                        </a:rPr>
                        <a:t>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1AD"/>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rgbClr val="003300"/>
                          </a:solidFill>
                          <a:effectLst/>
                          <a:latin typeface="Arial" panose="020B0604020202020204" pitchFamily="34" charset="0"/>
                          <a:cs typeface="Arial" panose="020B0604020202020204" pitchFamily="34" charset="0"/>
                        </a:rPr>
                        <a:t>BX, DI, SI, 8-bit or 16-bit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1AD"/>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rgbClr val="003300"/>
                          </a:solidFill>
                          <a:effectLst/>
                          <a:latin typeface="Arial" panose="020B0604020202020204" pitchFamily="34" charset="0"/>
                          <a:cs typeface="Arial" panose="020B0604020202020204" pitchFamily="34" charset="0"/>
                        </a:rPr>
                        <a:t>Data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1AD"/>
                    </a:solidFill>
                  </a:tcPr>
                </a:tc>
                <a:extLst>
                  <a:ext uri="{0D108BD9-81ED-4DB2-BD59-A6C34878D82A}">
                    <a16:rowId xmlns:a16="http://schemas.microsoft.com/office/drawing/2014/main" val="765357000"/>
                  </a:ext>
                </a:extLst>
              </a:tr>
              <a:tr h="5111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0000CC"/>
                          </a:solidFill>
                          <a:effectLst/>
                          <a:latin typeface="Arial" panose="020B0604020202020204" pitchFamily="34" charset="0"/>
                          <a:cs typeface="Arial" panose="020B0604020202020204" pitchFamily="34" charset="0"/>
                        </a:rPr>
                        <a: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smtClean="0">
                          <a:ln>
                            <a:noFill/>
                          </a:ln>
                          <a:solidFill>
                            <a:srgbClr val="0000CC"/>
                          </a:solidFill>
                          <a:effectLst/>
                          <a:latin typeface="Arial" panose="020B0604020202020204" pitchFamily="34" charset="0"/>
                          <a:cs typeface="Arial" panose="020B0604020202020204" pitchFamily="34" charset="0"/>
                        </a:rPr>
                        <a:t>DI, with string instructions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smtClean="0">
                          <a:ln>
                            <a:noFill/>
                          </a:ln>
                          <a:solidFill>
                            <a:srgbClr val="0000CC"/>
                          </a:solidFill>
                          <a:effectLst/>
                          <a:latin typeface="Arial" panose="020B0604020202020204" pitchFamily="34" charset="0"/>
                          <a:cs typeface="Arial" panose="020B0604020202020204" pitchFamily="34" charset="0"/>
                        </a:rPr>
                        <a:t>String destination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8498118"/>
                  </a:ext>
                </a:extLst>
              </a:tr>
            </a:tbl>
          </a:graphicData>
        </a:graphic>
      </p:graphicFrame>
      <p:sp>
        <p:nvSpPr>
          <p:cNvPr id="17487" name="Rectangle 79"/>
          <p:cNvSpPr>
            <a:spLocks noChangeArrowheads="1"/>
          </p:cNvSpPr>
          <p:nvPr/>
        </p:nvSpPr>
        <p:spPr bwMode="auto">
          <a:xfrm>
            <a:off x="131763" y="806450"/>
            <a:ext cx="8818562"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3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Convention Example: 	EA = CS:[IP]</a:t>
            </a:r>
          </a:p>
        </p:txBody>
      </p:sp>
      <p:sp>
        <p:nvSpPr>
          <p:cNvPr id="17488" name="Line 80"/>
          <p:cNvSpPr>
            <a:spLocks noChangeShapeType="1"/>
          </p:cNvSpPr>
          <p:nvPr/>
        </p:nvSpPr>
        <p:spPr bwMode="auto">
          <a:xfrm flipH="1">
            <a:off x="4491038" y="1311275"/>
            <a:ext cx="1492250" cy="5080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489" name="Line 81"/>
          <p:cNvSpPr>
            <a:spLocks noChangeShapeType="1"/>
          </p:cNvSpPr>
          <p:nvPr/>
        </p:nvSpPr>
        <p:spPr bwMode="auto">
          <a:xfrm>
            <a:off x="6848475" y="1352550"/>
            <a:ext cx="1401763" cy="43497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490" name="Text Box 82"/>
          <p:cNvSpPr txBox="1">
            <a:spLocks noChangeArrowheads="1"/>
          </p:cNvSpPr>
          <p:nvPr/>
        </p:nvSpPr>
        <p:spPr bwMode="auto">
          <a:xfrm>
            <a:off x="4256088" y="1804988"/>
            <a:ext cx="2165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Segment number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in Segment register</a:t>
            </a:r>
          </a:p>
        </p:txBody>
      </p:sp>
      <p:sp>
        <p:nvSpPr>
          <p:cNvPr id="17491" name="Text Box 83"/>
          <p:cNvSpPr txBox="1">
            <a:spLocks noChangeArrowheads="1"/>
          </p:cNvSpPr>
          <p:nvPr/>
        </p:nvSpPr>
        <p:spPr bwMode="auto">
          <a:xfrm>
            <a:off x="6953250" y="1774825"/>
            <a:ext cx="2190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Offset: Literal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or in a CPU register</a:t>
            </a:r>
          </a:p>
        </p:txBody>
      </p:sp>
      <p:sp>
        <p:nvSpPr>
          <p:cNvPr id="2" name="Date Placeholder 1"/>
          <p:cNvSpPr>
            <a:spLocks noGrp="1"/>
          </p:cNvSpPr>
          <p:nvPr>
            <p:ph type="dt" sz="half" idx="10"/>
          </p:nvPr>
        </p:nvSpPr>
        <p:spPr/>
        <p:txBody>
          <a:bodyPr/>
          <a:lstStyle/>
          <a:p>
            <a:fld id="{3F14B297-0827-48CF-9A0D-ABA4A828B168}"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4" name="Slide Number Placeholder 3"/>
          <p:cNvSpPr>
            <a:spLocks noGrp="1"/>
          </p:cNvSpPr>
          <p:nvPr>
            <p:ph type="sldNum" sz="quarter" idx="12"/>
          </p:nvPr>
        </p:nvSpPr>
        <p:spPr/>
        <p:txBody>
          <a:bodyPr/>
          <a:lstStyle/>
          <a:p>
            <a:fld id="{85E6815B-E59C-4D87-B1F6-ECBDD22AF1DC}" type="slidenum">
              <a:rPr lang="en-US" smtClean="0"/>
              <a:pPr/>
              <a:t>101</a:t>
            </a:fld>
            <a:endParaRPr lang="en-US" dirty="0"/>
          </a:p>
        </p:txBody>
      </p:sp>
    </p:spTree>
    <p:extLst>
      <p:ext uri="{BB962C8B-B14F-4D97-AF65-F5344CB8AC3E}">
        <p14:creationId xmlns:p14="http://schemas.microsoft.com/office/powerpoint/2010/main" val="352179902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6175"/>
            <a:ext cx="7772400" cy="1470025"/>
          </a:xfrm>
        </p:spPr>
        <p:txBody>
          <a:bodyPr>
            <a:normAutofit fontScale="90000"/>
          </a:bodyPr>
          <a:lstStyle/>
          <a:p>
            <a:r>
              <a:rPr lang="en-US" sz="3600" dirty="0">
                <a:latin typeface="Octapost NBP" pitchFamily="2" charset="0"/>
              </a:rPr>
              <a:t/>
            </a:r>
            <a:br>
              <a:rPr lang="en-US" sz="3600" dirty="0">
                <a:latin typeface="Octapost NBP" pitchFamily="2" charset="0"/>
              </a:rPr>
            </a:br>
            <a:r>
              <a:rPr lang="en-US" sz="3600" dirty="0" smtClean="0">
                <a:latin typeface="Octapost NBP" pitchFamily="2" charset="0"/>
              </a:rPr>
              <a:t>UNIT – 2</a:t>
            </a:r>
            <a:br>
              <a:rPr lang="en-US" sz="3600" dirty="0" smtClean="0">
                <a:latin typeface="Octapost NBP" pitchFamily="2" charset="0"/>
              </a:rPr>
            </a:br>
            <a:r>
              <a:rPr lang="en-US" sz="3600" dirty="0" smtClean="0">
                <a:latin typeface="Octapost NBP" pitchFamily="2" charset="0"/>
              </a:rPr>
              <a:t>Introduction to Programming</a:t>
            </a:r>
            <a:r>
              <a:rPr lang="en-US" sz="3600" dirty="0">
                <a:latin typeface="Octapost NBP" pitchFamily="2" charset="0"/>
              </a:rPr>
              <a:t/>
            </a:r>
            <a:br>
              <a:rPr lang="en-US" sz="3600" dirty="0">
                <a:latin typeface="Octapost NBP" pitchFamily="2" charset="0"/>
              </a:rPr>
            </a:br>
            <a:endParaRPr lang="en-US" sz="3600" dirty="0">
              <a:latin typeface="Octapost NBP" pitchFamily="2" charset="0"/>
            </a:endParaRPr>
          </a:p>
        </p:txBody>
      </p:sp>
    </p:spTree>
    <p:extLst>
      <p:ext uri="{BB962C8B-B14F-4D97-AF65-F5344CB8AC3E}">
        <p14:creationId xmlns:p14="http://schemas.microsoft.com/office/powerpoint/2010/main" val="17412652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685800" y="228600"/>
            <a:ext cx="7924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Assembly Programming</a:t>
            </a:r>
          </a:p>
        </p:txBody>
      </p:sp>
      <p:sp>
        <p:nvSpPr>
          <p:cNvPr id="33795" name="Text Box 3"/>
          <p:cNvSpPr txBox="1">
            <a:spLocks noChangeArrowheads="1"/>
          </p:cNvSpPr>
          <p:nvPr/>
        </p:nvSpPr>
        <p:spPr bwMode="auto">
          <a:xfrm>
            <a:off x="1143000" y="1295400"/>
            <a:ext cx="6934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   Machine </a:t>
            </a:r>
            <a:r>
              <a:rPr kumimoji="0" lang="en-US" altLang="en-US" sz="2400" b="0" i="0" u="none" strike="noStrike" kern="1200" cap="none" spc="0" normalizeH="0" baseline="0" noProof="0" dirty="0" smtClean="0">
                <a:ln>
                  <a:noFill/>
                </a:ln>
                <a:solidFill>
                  <a:srgbClr val="3333CC"/>
                </a:solidFill>
                <a:effectLst/>
                <a:uLnTx/>
                <a:uFillTx/>
                <a:latin typeface="Times New Roman" panose="02020603050405020304" pitchFamily="18" charset="0"/>
                <a:ea typeface="+mn-ea"/>
                <a:cs typeface="+mn-cs"/>
              </a:rPr>
              <a:t>Language (low</a:t>
            </a:r>
            <a:r>
              <a:rPr kumimoji="0" lang="en-US" altLang="en-US" sz="2400" b="0" i="0" u="none" strike="noStrike" kern="1200" cap="none" spc="0" normalizeH="0" noProof="0" dirty="0" smtClean="0">
                <a:ln>
                  <a:noFill/>
                </a:ln>
                <a:solidFill>
                  <a:srgbClr val="3333CC"/>
                </a:solidFill>
                <a:effectLst/>
                <a:uLnTx/>
                <a:uFillTx/>
                <a:latin typeface="Times New Roman" panose="02020603050405020304" pitchFamily="18" charset="0"/>
                <a:ea typeface="+mn-ea"/>
                <a:cs typeface="+mn-cs"/>
              </a:rPr>
              <a:t> level language)</a:t>
            </a:r>
            <a:endParaRPr kumimoji="0" lang="en-US" altLang="en-US" sz="24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binary</a:t>
            </a:r>
          </a:p>
          <a:p>
            <a:pPr marL="457200" marR="0" lvl="1" indent="0" algn="l" defTabSz="914400" rtl="0" eaLnBrk="1" fontAlgn="base" latinLnBrk="0" hangingPunct="1">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hexadecimal</a:t>
            </a:r>
          </a:p>
          <a:p>
            <a:pPr marL="457200" marR="0" lvl="1" indent="0" algn="l" defTabSz="914400" rtl="0" eaLnBrk="1" fontAlgn="base" latinLnBrk="0" hangingPunct="1">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machine code or object code</a:t>
            </a:r>
          </a:p>
          <a:p>
            <a:pPr marL="457200" marR="0" lvl="1" indent="0" algn="l" defTabSz="914400" rtl="0" eaLnBrk="1" fontAlgn="base" latinLnBrk="0" hangingPunct="1">
              <a:lnSpc>
                <a:spcPct val="100000"/>
              </a:lnSpc>
              <a:spcBef>
                <a:spcPct val="0"/>
              </a:spcBef>
              <a:spcAft>
                <a:spcPct val="0"/>
              </a:spcAft>
              <a:buClrTx/>
              <a:buSzTx/>
              <a:buFontTx/>
              <a:buChar char="•"/>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lvl="0" eaLnBrk="1" fontAlgn="base" hangingPunct="1">
              <a:spcBef>
                <a:spcPct val="0"/>
              </a:spcBef>
              <a:spcAft>
                <a:spcPct val="0"/>
              </a:spcAft>
              <a:buFontTx/>
              <a:buChar char="•"/>
              <a:defRPr/>
            </a:pPr>
            <a:r>
              <a:rPr kumimoji="0" lang="en-US" altLang="en-US" sz="24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   Assembly </a:t>
            </a:r>
            <a:r>
              <a:rPr lang="en-US" altLang="en-US" dirty="0">
                <a:solidFill>
                  <a:srgbClr val="3333CC"/>
                </a:solidFill>
              </a:rPr>
              <a:t>Language (low level language)</a:t>
            </a:r>
            <a:endParaRPr kumimoji="0" lang="en-US" altLang="en-US" sz="24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mnemonics</a:t>
            </a:r>
          </a:p>
          <a:p>
            <a:pPr marL="457200" marR="0" lvl="1" indent="0" algn="l" defTabSz="914400" rtl="0" eaLnBrk="1" fontAlgn="base" latinLnBrk="0" hangingPunct="1">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assembler</a:t>
            </a:r>
          </a:p>
          <a:p>
            <a:pPr marL="457200" marR="0" lvl="1" indent="0" algn="l" defTabSz="914400" rtl="0" eaLnBrk="1" fontAlgn="base" latinLnBrk="0" hangingPunct="1">
              <a:lnSpc>
                <a:spcPct val="100000"/>
              </a:lnSpc>
              <a:spcBef>
                <a:spcPct val="0"/>
              </a:spcBef>
              <a:spcAft>
                <a:spcPct val="0"/>
              </a:spcAft>
              <a:buClrTx/>
              <a:buSzTx/>
              <a:buFontTx/>
              <a:buChar char="•"/>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   High-Level Language</a:t>
            </a:r>
          </a:p>
          <a:p>
            <a:pPr marL="457200" marR="0" lvl="1" indent="0" algn="l" defTabSz="914400" rtl="0" eaLnBrk="1" fontAlgn="base" latinLnBrk="0" hangingPunct="1">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Pascal, Basic, C</a:t>
            </a:r>
          </a:p>
          <a:p>
            <a:pPr marL="457200" marR="0" lvl="1" indent="0" algn="l" defTabSz="914400" rtl="0" eaLnBrk="1" fontAlgn="base" latinLnBrk="0" hangingPunct="1">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compiler</a:t>
            </a:r>
          </a:p>
        </p:txBody>
      </p:sp>
      <p:sp>
        <p:nvSpPr>
          <p:cNvPr id="2" name="Date Placeholder 1"/>
          <p:cNvSpPr>
            <a:spLocks noGrp="1"/>
          </p:cNvSpPr>
          <p:nvPr>
            <p:ph type="dt" sz="half" idx="10"/>
          </p:nvPr>
        </p:nvSpPr>
        <p:spPr/>
        <p:txBody>
          <a:bodyPr/>
          <a:lstStyle/>
          <a:p>
            <a:pPr>
              <a:defRPr/>
            </a:pPr>
            <a:fld id="{AE167177-6D12-4C53-873B-9DA520FA6609}" type="datetime2">
              <a:rPr lang="en-US" smtClean="0"/>
              <a:t>Wednesday, February 27, 2019</a:t>
            </a:fld>
            <a:endParaRPr lang="en-US"/>
          </a:p>
        </p:txBody>
      </p:sp>
      <p:sp>
        <p:nvSpPr>
          <p:cNvPr id="3" name="Footer Placeholder 2"/>
          <p:cNvSpPr>
            <a:spLocks noGrp="1"/>
          </p:cNvSpPr>
          <p:nvPr>
            <p:ph type="ftr" sz="quarter" idx="11"/>
          </p:nvPr>
        </p:nvSpPr>
        <p:spPr/>
        <p:txBody>
          <a:bodyPr/>
          <a:lstStyle/>
          <a:p>
            <a:pPr>
              <a:defRPr/>
            </a:pPr>
            <a:r>
              <a:rPr lang="sv-SE" smtClean="0"/>
              <a:t>Dr. G. Raghu Chandra, EEE </a:t>
            </a:r>
            <a:endParaRPr lang="en-US"/>
          </a:p>
        </p:txBody>
      </p:sp>
      <p:sp>
        <p:nvSpPr>
          <p:cNvPr id="4" name="Slide Number Placeholder 3"/>
          <p:cNvSpPr>
            <a:spLocks noGrp="1"/>
          </p:cNvSpPr>
          <p:nvPr>
            <p:ph type="sldNum" sz="quarter" idx="12"/>
          </p:nvPr>
        </p:nvSpPr>
        <p:spPr/>
        <p:txBody>
          <a:bodyPr/>
          <a:lstStyle/>
          <a:p>
            <a:fld id="{0CFCF132-1A4B-4535-8DD1-156607E89C63}" type="slidenum">
              <a:rPr lang="en-US" altLang="en-US" smtClean="0"/>
              <a:pPr/>
              <a:t>103</a:t>
            </a:fld>
            <a:endParaRPr lang="en-US" altLang="en-US"/>
          </a:p>
        </p:txBody>
      </p:sp>
    </p:spTree>
    <p:extLst>
      <p:ext uri="{BB962C8B-B14F-4D97-AF65-F5344CB8AC3E}">
        <p14:creationId xmlns:p14="http://schemas.microsoft.com/office/powerpoint/2010/main" val="163757610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6175"/>
            <a:ext cx="7772400" cy="1470025"/>
          </a:xfrm>
        </p:spPr>
        <p:txBody>
          <a:bodyPr>
            <a:normAutofit fontScale="90000"/>
          </a:bodyPr>
          <a:lstStyle/>
          <a:p>
            <a:r>
              <a:rPr lang="en-US" sz="3600" dirty="0">
                <a:latin typeface="Octapost NBP" pitchFamily="2" charset="0"/>
              </a:rPr>
              <a:t/>
            </a:r>
            <a:br>
              <a:rPr lang="en-US" sz="3600" dirty="0">
                <a:latin typeface="Octapost NBP" pitchFamily="2" charset="0"/>
              </a:rPr>
            </a:br>
            <a:r>
              <a:rPr lang="en-US" sz="3600" dirty="0">
                <a:latin typeface="Octapost NBP" pitchFamily="2" charset="0"/>
              </a:rPr>
              <a:t>Assembler   directives </a:t>
            </a:r>
            <a:br>
              <a:rPr lang="en-US" sz="3600" dirty="0">
                <a:latin typeface="Octapost NBP" pitchFamily="2" charset="0"/>
              </a:rPr>
            </a:br>
            <a:endParaRPr lang="en-US" sz="3600" dirty="0">
              <a:latin typeface="Octapost NBP" pitchFamily="2" charset="0"/>
            </a:endParaRPr>
          </a:p>
        </p:txBody>
      </p:sp>
    </p:spTree>
    <p:extLst>
      <p:ext uri="{BB962C8B-B14F-4D97-AF65-F5344CB8AC3E}">
        <p14:creationId xmlns:p14="http://schemas.microsoft.com/office/powerpoint/2010/main" val="40456419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000" y="3786329"/>
            <a:ext cx="7467600" cy="1421543"/>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2000" y="3207127"/>
            <a:ext cx="7467600" cy="602873"/>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2000" y="2318129"/>
            <a:ext cx="7467600" cy="882666"/>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0" y="1606927"/>
            <a:ext cx="7467600" cy="602873"/>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Assemble Directives</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5" name="TextBox 4"/>
          <p:cNvSpPr txBox="1"/>
          <p:nvPr/>
        </p:nvSpPr>
        <p:spPr>
          <a:xfrm>
            <a:off x="762000" y="1606927"/>
            <a:ext cx="7848600" cy="4031873"/>
          </a:xfrm>
          <a:prstGeom prst="rect">
            <a:avLst/>
          </a:prstGeom>
          <a:noFill/>
        </p:spPr>
        <p:txBody>
          <a:bodyPr wrap="square" rtlCol="0">
            <a:spAutoFit/>
          </a:bodyPr>
          <a:lstStyle/>
          <a:p>
            <a:pPr marL="285750" indent="-285750">
              <a:buBlip>
                <a:blip r:embed="rId3"/>
              </a:buBlip>
            </a:pPr>
            <a:r>
              <a:rPr lang="en-US" sz="1600" b="1" dirty="0"/>
              <a:t>Instructions to the Assembler regarding the program being executed.</a:t>
            </a:r>
          </a:p>
          <a:p>
            <a:pPr marL="285750" indent="-285750">
              <a:buBlip>
                <a:blip r:embed="rId3"/>
              </a:buBlip>
            </a:pPr>
            <a:endParaRPr lang="en-US" sz="1600" b="1" dirty="0"/>
          </a:p>
          <a:p>
            <a:pPr marL="285750" indent="-285750">
              <a:buBlip>
                <a:blip r:embed="rId3"/>
              </a:buBlip>
            </a:pPr>
            <a:r>
              <a:rPr lang="en-US" sz="1600" b="1" dirty="0"/>
              <a:t>Control the generation of machine codes and organization of the program; but no machine codes are generated for assembler directives.</a:t>
            </a:r>
          </a:p>
          <a:p>
            <a:pPr marL="285750" indent="-285750">
              <a:buBlip>
                <a:blip r:embed="rId3"/>
              </a:buBlip>
            </a:pPr>
            <a:endParaRPr lang="en-US" sz="1600" b="1" dirty="0"/>
          </a:p>
          <a:p>
            <a:pPr marL="285750" indent="-285750">
              <a:buBlip>
                <a:blip r:embed="rId3"/>
              </a:buBlip>
            </a:pPr>
            <a:r>
              <a:rPr lang="en-US" sz="1600" b="1" dirty="0"/>
              <a:t>Also called ‘pseudo instructions’</a:t>
            </a:r>
          </a:p>
          <a:p>
            <a:pPr marL="285750" indent="-285750">
              <a:buBlip>
                <a:blip r:embed="rId3"/>
              </a:buBlip>
            </a:pPr>
            <a:endParaRPr lang="en-US" sz="1600" b="1" dirty="0"/>
          </a:p>
          <a:p>
            <a:pPr marL="285750" indent="-285750">
              <a:buBlip>
                <a:blip r:embed="rId3"/>
              </a:buBlip>
            </a:pPr>
            <a:r>
              <a:rPr lang="en-US" sz="1600" b="1" dirty="0"/>
              <a:t>Used to :</a:t>
            </a:r>
          </a:p>
          <a:p>
            <a:r>
              <a:rPr lang="en-US" sz="1600" b="1" dirty="0">
                <a:solidFill>
                  <a:srgbClr val="CC0066"/>
                </a:solidFill>
              </a:rPr>
              <a:t>     › specify the start and end of a program</a:t>
            </a:r>
          </a:p>
          <a:p>
            <a:r>
              <a:rPr lang="en-US" sz="1600" b="1" dirty="0">
                <a:solidFill>
                  <a:srgbClr val="CC0066"/>
                </a:solidFill>
              </a:rPr>
              <a:t>     › attach value to variables</a:t>
            </a:r>
          </a:p>
          <a:p>
            <a:r>
              <a:rPr lang="en-US" sz="1600" b="1" dirty="0">
                <a:solidFill>
                  <a:srgbClr val="CC0066"/>
                </a:solidFill>
              </a:rPr>
              <a:t>     › allocate storage locations to input/ output data</a:t>
            </a:r>
          </a:p>
          <a:p>
            <a:r>
              <a:rPr lang="en-US" sz="1600" b="1" dirty="0">
                <a:solidFill>
                  <a:srgbClr val="CC0066"/>
                </a:solidFill>
              </a:rPr>
              <a:t>     › define start and end of segments, procedures, macros etc..</a:t>
            </a:r>
          </a:p>
          <a:p>
            <a:r>
              <a:rPr lang="en-US" sz="1600" b="1" dirty="0"/>
              <a:t>     </a:t>
            </a:r>
          </a:p>
          <a:p>
            <a:pPr marL="285750" indent="-285750">
              <a:buFont typeface="Verdana" pitchFamily="34" charset="0"/>
              <a:buChar char="›"/>
            </a:pPr>
            <a:endParaRPr lang="en-US" sz="1600" b="1" dirty="0"/>
          </a:p>
        </p:txBody>
      </p:sp>
      <p:sp>
        <p:nvSpPr>
          <p:cNvPr id="7" name="Date Placeholder 6"/>
          <p:cNvSpPr>
            <a:spLocks noGrp="1"/>
          </p:cNvSpPr>
          <p:nvPr>
            <p:ph type="dt" sz="half" idx="10"/>
          </p:nvPr>
        </p:nvSpPr>
        <p:spPr/>
        <p:txBody>
          <a:bodyPr/>
          <a:lstStyle/>
          <a:p>
            <a:fld id="{62B350E6-6D83-44EF-A334-0CB31ABFFAA3}"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8" name="Slide Number Placeholder 7"/>
          <p:cNvSpPr>
            <a:spLocks noGrp="1"/>
          </p:cNvSpPr>
          <p:nvPr>
            <p:ph type="sldNum" sz="quarter" idx="12"/>
          </p:nvPr>
        </p:nvSpPr>
        <p:spPr/>
        <p:txBody>
          <a:bodyPr/>
          <a:lstStyle/>
          <a:p>
            <a:fld id="{85E6815B-E59C-4D87-B1F6-ECBDD22AF1DC}" type="slidenum">
              <a:rPr lang="en-US" smtClean="0"/>
              <a:t>105</a:t>
            </a:fld>
            <a:endParaRPr lang="en-US" dirty="0"/>
          </a:p>
        </p:txBody>
      </p:sp>
    </p:spTree>
    <p:extLst>
      <p:ext uri="{BB962C8B-B14F-4D97-AF65-F5344CB8AC3E}">
        <p14:creationId xmlns:p14="http://schemas.microsoft.com/office/powerpoint/2010/main" val="297828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2" grpId="0" animBg="1"/>
      <p:bldP spid="12" grpId="1" animBg="1"/>
      <p:bldP spid="10" grpId="0" animBg="1"/>
      <p:bldP spid="10" grpId="1" animBg="1"/>
      <p:bldP spid="6"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029405" y="5029200"/>
            <a:ext cx="2456996"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Off-page Connector 7"/>
          <p:cNvSpPr/>
          <p:nvPr/>
        </p:nvSpPr>
        <p:spPr>
          <a:xfrm rot="16200000">
            <a:off x="936293" y="295418"/>
            <a:ext cx="349724" cy="1740090"/>
          </a:xfrm>
          <a:prstGeom prst="flowChartOffpageConnector">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Assemble Directives</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9" name="TextBox 8"/>
          <p:cNvSpPr txBox="1"/>
          <p:nvPr/>
        </p:nvSpPr>
        <p:spPr>
          <a:xfrm>
            <a:off x="2971800" y="1066800"/>
            <a:ext cx="5638800" cy="3293209"/>
          </a:xfrm>
          <a:prstGeom prst="rect">
            <a:avLst/>
          </a:prstGeom>
          <a:noFill/>
        </p:spPr>
        <p:txBody>
          <a:bodyPr wrap="square" rtlCol="0">
            <a:spAutoFit/>
          </a:bodyPr>
          <a:lstStyle/>
          <a:p>
            <a:pPr marL="285750" indent="-285750">
              <a:buBlip>
                <a:blip r:embed="rId3"/>
              </a:buBlip>
            </a:pPr>
            <a:r>
              <a:rPr lang="en-US" sz="1600" b="1" dirty="0"/>
              <a:t>Define Byte</a:t>
            </a:r>
          </a:p>
          <a:p>
            <a:pPr marL="285750" indent="-285750">
              <a:buBlip>
                <a:blip r:embed="rId3"/>
              </a:buBlip>
            </a:pPr>
            <a:endParaRPr lang="en-US" sz="1600" b="1" dirty="0"/>
          </a:p>
          <a:p>
            <a:pPr marL="285750" indent="-285750">
              <a:buBlip>
                <a:blip r:embed="rId3"/>
              </a:buBlip>
            </a:pPr>
            <a:r>
              <a:rPr lang="en-US" sz="1600" b="1" dirty="0"/>
              <a:t>Define a byte type (8-bit) variable</a:t>
            </a:r>
          </a:p>
          <a:p>
            <a:pPr marL="285750" indent="-285750">
              <a:buBlip>
                <a:blip r:embed="rId3"/>
              </a:buBlip>
            </a:pPr>
            <a:endParaRPr lang="en-US" sz="1600" b="1" dirty="0"/>
          </a:p>
          <a:p>
            <a:pPr marL="285750" indent="-285750">
              <a:buBlip>
                <a:blip r:embed="rId3"/>
              </a:buBlip>
            </a:pPr>
            <a:r>
              <a:rPr lang="en-US" sz="1600" b="1" dirty="0"/>
              <a:t>Reserves specific amount of memory locations to each variable</a:t>
            </a:r>
          </a:p>
          <a:p>
            <a:pPr marL="285750" indent="-285750">
              <a:buBlip>
                <a:blip r:embed="rId3"/>
              </a:buBlip>
            </a:pPr>
            <a:endParaRPr lang="en-US" sz="1600" b="1" dirty="0"/>
          </a:p>
          <a:p>
            <a:pPr marL="285750" indent="-285750">
              <a:buBlip>
                <a:blip r:embed="rId3"/>
              </a:buBlip>
            </a:pPr>
            <a:r>
              <a:rPr lang="en-US" sz="1600" b="1" dirty="0"/>
              <a:t>Range : 00</a:t>
            </a:r>
            <a:r>
              <a:rPr lang="en-US" sz="1600" b="1" baseline="-25000" dirty="0"/>
              <a:t>H</a:t>
            </a:r>
            <a:r>
              <a:rPr lang="en-US" sz="1600" b="1" dirty="0"/>
              <a:t> – FF</a:t>
            </a:r>
            <a:r>
              <a:rPr lang="en-US" sz="1600" b="1" baseline="-25000" dirty="0"/>
              <a:t>H</a:t>
            </a:r>
            <a:r>
              <a:rPr lang="en-US" sz="1600" b="1" dirty="0"/>
              <a:t> for unsigned value;      	     00</a:t>
            </a:r>
            <a:r>
              <a:rPr lang="en-US" sz="1600" b="1" baseline="-25000" dirty="0"/>
              <a:t>H</a:t>
            </a:r>
            <a:r>
              <a:rPr lang="en-US" sz="1600" b="1" dirty="0"/>
              <a:t> – 7F</a:t>
            </a:r>
            <a:r>
              <a:rPr lang="en-US" sz="1600" b="1" baseline="-25000" dirty="0"/>
              <a:t>H</a:t>
            </a:r>
            <a:r>
              <a:rPr lang="en-US" sz="1600" b="1" dirty="0"/>
              <a:t> for positive value and 	     80</a:t>
            </a:r>
            <a:r>
              <a:rPr lang="en-US" sz="1600" b="1" baseline="-25000" dirty="0"/>
              <a:t>H</a:t>
            </a:r>
            <a:r>
              <a:rPr lang="en-US" sz="1600" b="1" dirty="0"/>
              <a:t> – FF</a:t>
            </a:r>
            <a:r>
              <a:rPr lang="en-US" sz="1600" b="1" baseline="-25000" dirty="0"/>
              <a:t>H</a:t>
            </a:r>
            <a:r>
              <a:rPr lang="en-US" sz="1600" b="1" dirty="0"/>
              <a:t> for negative value</a:t>
            </a:r>
          </a:p>
          <a:p>
            <a:pPr marL="285750" indent="-285750">
              <a:buBlip>
                <a:blip r:embed="rId3"/>
              </a:buBlip>
            </a:pPr>
            <a:endParaRPr lang="en-US" sz="1600" b="1" dirty="0"/>
          </a:p>
          <a:p>
            <a:pPr marL="285750" indent="-285750">
              <a:buBlip>
                <a:blip r:embed="rId3"/>
              </a:buBlip>
            </a:pPr>
            <a:r>
              <a:rPr lang="en-US" sz="1600" b="1" dirty="0"/>
              <a:t>General form : </a:t>
            </a:r>
            <a:r>
              <a:rPr lang="en-US" sz="1600" b="1" dirty="0">
                <a:solidFill>
                  <a:srgbClr val="FF0066"/>
                </a:solidFill>
              </a:rPr>
              <a:t>variable DB value/ values</a:t>
            </a:r>
          </a:p>
          <a:p>
            <a:endParaRPr lang="en-US" sz="1600" b="1" dirty="0"/>
          </a:p>
        </p:txBody>
      </p:sp>
      <p:sp>
        <p:nvSpPr>
          <p:cNvPr id="14" name="TextBox 13"/>
          <p:cNvSpPr txBox="1"/>
          <p:nvPr/>
        </p:nvSpPr>
        <p:spPr>
          <a:xfrm>
            <a:off x="3007056" y="4584918"/>
            <a:ext cx="5562600" cy="1815882"/>
          </a:xfrm>
          <a:prstGeom prst="rect">
            <a:avLst/>
          </a:prstGeom>
          <a:noFill/>
        </p:spPr>
        <p:txBody>
          <a:bodyPr wrap="square" rtlCol="0">
            <a:spAutoFit/>
          </a:bodyPr>
          <a:lstStyle/>
          <a:p>
            <a:pPr algn="just"/>
            <a:r>
              <a:rPr lang="en-US" sz="1400" b="1" dirty="0">
                <a:solidFill>
                  <a:srgbClr val="990033"/>
                </a:solidFill>
              </a:rPr>
              <a:t>Example:</a:t>
            </a:r>
          </a:p>
          <a:p>
            <a:pPr algn="just"/>
            <a:endParaRPr lang="en-US" sz="1400" b="1" dirty="0">
              <a:solidFill>
                <a:srgbClr val="990033"/>
              </a:solidFill>
            </a:endParaRPr>
          </a:p>
          <a:p>
            <a:pPr algn="just"/>
            <a:r>
              <a:rPr lang="en-US" sz="1400" b="1" dirty="0">
                <a:solidFill>
                  <a:srgbClr val="990033"/>
                </a:solidFill>
              </a:rPr>
              <a:t>LIST DB 7FH, 42H, 35H</a:t>
            </a:r>
          </a:p>
          <a:p>
            <a:pPr algn="just"/>
            <a:endParaRPr lang="en-US" sz="1400" b="1" dirty="0">
              <a:solidFill>
                <a:srgbClr val="990033"/>
              </a:solidFill>
            </a:endParaRPr>
          </a:p>
          <a:p>
            <a:pPr algn="just"/>
            <a:r>
              <a:rPr lang="en-US" sz="1400" b="1" dirty="0">
                <a:solidFill>
                  <a:srgbClr val="990033"/>
                </a:solidFill>
              </a:rPr>
              <a:t>Three consecutive memory locations are reserved for the variable LIST and each data specified in the instruction are stored as initial value in the reserved memory location</a:t>
            </a:r>
          </a:p>
        </p:txBody>
      </p:sp>
      <p:sp>
        <p:nvSpPr>
          <p:cNvPr id="10" name="Rectangle 9"/>
          <p:cNvSpPr/>
          <p:nvPr/>
        </p:nvSpPr>
        <p:spPr>
          <a:xfrm>
            <a:off x="304800" y="990600"/>
            <a:ext cx="1488744" cy="5755422"/>
          </a:xfrm>
          <a:prstGeom prst="rect">
            <a:avLst/>
          </a:prstGeom>
        </p:spPr>
        <p:txBody>
          <a:bodyPr wrap="square">
            <a:spAutoFit/>
          </a:bodyPr>
          <a:lstStyle/>
          <a:p>
            <a:r>
              <a:rPr lang="en-US" sz="1600" b="1" dirty="0">
                <a:solidFill>
                  <a:srgbClr val="CC0066"/>
                </a:solidFill>
              </a:rPr>
              <a:t>DB</a:t>
            </a:r>
          </a:p>
          <a:p>
            <a:endParaRPr lang="en-US" sz="1600" b="1" dirty="0">
              <a:solidFill>
                <a:srgbClr val="CC0066"/>
              </a:solidFill>
            </a:endParaRPr>
          </a:p>
          <a:p>
            <a:r>
              <a:rPr lang="en-US" sz="1600" b="1" dirty="0">
                <a:solidFill>
                  <a:srgbClr val="CC0066"/>
                </a:solidFill>
              </a:rPr>
              <a:t>DW</a:t>
            </a:r>
          </a:p>
          <a:p>
            <a:endParaRPr lang="en-US" sz="1600" b="1" dirty="0">
              <a:solidFill>
                <a:srgbClr val="CC0066"/>
              </a:solidFill>
            </a:endParaRPr>
          </a:p>
          <a:p>
            <a:r>
              <a:rPr lang="en-US" sz="1600" b="1" dirty="0">
                <a:solidFill>
                  <a:srgbClr val="CC0066"/>
                </a:solidFill>
              </a:rPr>
              <a:t>SEGMENT</a:t>
            </a:r>
          </a:p>
          <a:p>
            <a:r>
              <a:rPr lang="en-US" sz="1600" b="1" dirty="0">
                <a:solidFill>
                  <a:srgbClr val="CC0066"/>
                </a:solidFill>
              </a:rPr>
              <a:t>ENDS</a:t>
            </a:r>
          </a:p>
          <a:p>
            <a:endParaRPr lang="en-US" sz="1600" b="1" dirty="0">
              <a:solidFill>
                <a:srgbClr val="CC0066"/>
              </a:solidFill>
            </a:endParaRPr>
          </a:p>
          <a:p>
            <a:r>
              <a:rPr lang="en-US" sz="1600" b="1" dirty="0">
                <a:solidFill>
                  <a:srgbClr val="CC0066"/>
                </a:solidFill>
              </a:rPr>
              <a:t>ASSUME</a:t>
            </a:r>
          </a:p>
          <a:p>
            <a:endParaRPr lang="en-US" sz="1600" b="1" dirty="0">
              <a:solidFill>
                <a:srgbClr val="CC0066"/>
              </a:solidFill>
            </a:endParaRPr>
          </a:p>
          <a:p>
            <a:r>
              <a:rPr lang="en-US" sz="1600" b="1" dirty="0">
                <a:solidFill>
                  <a:srgbClr val="CC0066"/>
                </a:solidFill>
              </a:rPr>
              <a:t>ORG</a:t>
            </a:r>
          </a:p>
          <a:p>
            <a:r>
              <a:rPr lang="en-US" sz="1600" b="1" dirty="0">
                <a:solidFill>
                  <a:srgbClr val="CC0066"/>
                </a:solidFill>
              </a:rPr>
              <a:t>END</a:t>
            </a:r>
          </a:p>
          <a:p>
            <a:r>
              <a:rPr lang="en-US" sz="1600" b="1" dirty="0">
                <a:solidFill>
                  <a:srgbClr val="CC0066"/>
                </a:solidFill>
              </a:rPr>
              <a:t>EVEN</a:t>
            </a:r>
          </a:p>
          <a:p>
            <a:r>
              <a:rPr lang="en-US" sz="1600" b="1" dirty="0">
                <a:solidFill>
                  <a:srgbClr val="CC0066"/>
                </a:solidFill>
              </a:rPr>
              <a:t>EQU</a:t>
            </a:r>
          </a:p>
          <a:p>
            <a:endParaRPr lang="en-US" sz="1600" b="1" dirty="0">
              <a:solidFill>
                <a:srgbClr val="CC0066"/>
              </a:solidFill>
            </a:endParaRPr>
          </a:p>
          <a:p>
            <a:r>
              <a:rPr lang="en-US" sz="1600" b="1" dirty="0">
                <a:solidFill>
                  <a:srgbClr val="CC0066"/>
                </a:solidFill>
              </a:rPr>
              <a:t>PROC</a:t>
            </a:r>
          </a:p>
          <a:p>
            <a:r>
              <a:rPr lang="en-US" sz="1600" b="1" dirty="0">
                <a:solidFill>
                  <a:srgbClr val="CC0066"/>
                </a:solidFill>
              </a:rPr>
              <a:t>FAR</a:t>
            </a:r>
          </a:p>
          <a:p>
            <a:r>
              <a:rPr lang="en-US" sz="1600" b="1" dirty="0">
                <a:solidFill>
                  <a:srgbClr val="CC0066"/>
                </a:solidFill>
              </a:rPr>
              <a:t>NEAR</a:t>
            </a:r>
          </a:p>
          <a:p>
            <a:r>
              <a:rPr lang="en-US" sz="1600" b="1" dirty="0">
                <a:solidFill>
                  <a:srgbClr val="CC0066"/>
                </a:solidFill>
              </a:rPr>
              <a:t>ENDP</a:t>
            </a:r>
          </a:p>
          <a:p>
            <a:endParaRPr lang="en-US" sz="1600" b="1" dirty="0">
              <a:solidFill>
                <a:srgbClr val="CC0066"/>
              </a:solidFill>
            </a:endParaRPr>
          </a:p>
          <a:p>
            <a:r>
              <a:rPr lang="en-US" sz="1600" b="1" dirty="0">
                <a:solidFill>
                  <a:srgbClr val="CC0066"/>
                </a:solidFill>
              </a:rPr>
              <a:t>SHORT</a:t>
            </a:r>
          </a:p>
          <a:p>
            <a:endParaRPr lang="en-US" sz="1600" b="1" dirty="0">
              <a:solidFill>
                <a:srgbClr val="CC0066"/>
              </a:solidFill>
            </a:endParaRPr>
          </a:p>
          <a:p>
            <a:r>
              <a:rPr lang="en-US" sz="1600" b="1" dirty="0">
                <a:solidFill>
                  <a:srgbClr val="CC0066"/>
                </a:solidFill>
              </a:rPr>
              <a:t>MACRO</a:t>
            </a:r>
          </a:p>
          <a:p>
            <a:r>
              <a:rPr lang="en-US" sz="1600" b="1" dirty="0">
                <a:solidFill>
                  <a:srgbClr val="CC0066"/>
                </a:solidFill>
              </a:rPr>
              <a:t>ENDM</a:t>
            </a:r>
          </a:p>
        </p:txBody>
      </p:sp>
      <p:sp>
        <p:nvSpPr>
          <p:cNvPr id="5" name="Date Placeholder 4"/>
          <p:cNvSpPr>
            <a:spLocks noGrp="1"/>
          </p:cNvSpPr>
          <p:nvPr>
            <p:ph type="dt" sz="half" idx="10"/>
          </p:nvPr>
        </p:nvSpPr>
        <p:spPr/>
        <p:txBody>
          <a:bodyPr/>
          <a:lstStyle/>
          <a:p>
            <a:fld id="{9D3FCB0B-2604-42C6-8B49-ED67E2A42019}"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106</a:t>
            </a:fld>
            <a:endParaRPr lang="en-US" dirty="0"/>
          </a:p>
        </p:txBody>
      </p:sp>
    </p:spTree>
    <p:extLst>
      <p:ext uri="{BB962C8B-B14F-4D97-AF65-F5344CB8AC3E}">
        <p14:creationId xmlns:p14="http://schemas.microsoft.com/office/powerpoint/2010/main" val="429145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29404" y="5029200"/>
            <a:ext cx="3752395"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Off-page Connector 7"/>
          <p:cNvSpPr/>
          <p:nvPr/>
        </p:nvSpPr>
        <p:spPr>
          <a:xfrm rot="16200000">
            <a:off x="936293" y="783893"/>
            <a:ext cx="349724" cy="1740090"/>
          </a:xfrm>
          <a:prstGeom prst="flowChartOffpageConnector">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Assemble Directives</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9" name="TextBox 8"/>
          <p:cNvSpPr txBox="1"/>
          <p:nvPr/>
        </p:nvSpPr>
        <p:spPr>
          <a:xfrm>
            <a:off x="2971800" y="1066800"/>
            <a:ext cx="5638800" cy="3293209"/>
          </a:xfrm>
          <a:prstGeom prst="rect">
            <a:avLst/>
          </a:prstGeom>
          <a:noFill/>
        </p:spPr>
        <p:txBody>
          <a:bodyPr wrap="square" rtlCol="0">
            <a:spAutoFit/>
          </a:bodyPr>
          <a:lstStyle/>
          <a:p>
            <a:pPr marL="285750" indent="-285750">
              <a:buBlip>
                <a:blip r:embed="rId3"/>
              </a:buBlip>
            </a:pPr>
            <a:r>
              <a:rPr lang="en-US" sz="1600" b="1" dirty="0"/>
              <a:t>Define Word</a:t>
            </a:r>
          </a:p>
          <a:p>
            <a:pPr marL="285750" indent="-285750">
              <a:buBlip>
                <a:blip r:embed="rId3"/>
              </a:buBlip>
            </a:pPr>
            <a:endParaRPr lang="en-US" sz="1600" b="1" dirty="0"/>
          </a:p>
          <a:p>
            <a:pPr marL="285750" indent="-285750">
              <a:buBlip>
                <a:blip r:embed="rId3"/>
              </a:buBlip>
            </a:pPr>
            <a:r>
              <a:rPr lang="en-US" sz="1600" b="1" dirty="0"/>
              <a:t>Define a word type (16-bit) variable</a:t>
            </a:r>
          </a:p>
          <a:p>
            <a:pPr marL="285750" indent="-285750">
              <a:buBlip>
                <a:blip r:embed="rId3"/>
              </a:buBlip>
            </a:pPr>
            <a:endParaRPr lang="en-US" sz="1600" b="1" dirty="0"/>
          </a:p>
          <a:p>
            <a:pPr marL="285750" indent="-285750">
              <a:buBlip>
                <a:blip r:embed="rId3"/>
              </a:buBlip>
            </a:pPr>
            <a:r>
              <a:rPr lang="en-US" sz="1600" b="1" dirty="0"/>
              <a:t>Reserves two consecutive memory locations to each variable</a:t>
            </a:r>
          </a:p>
          <a:p>
            <a:pPr marL="285750" indent="-285750">
              <a:buBlip>
                <a:blip r:embed="rId3"/>
              </a:buBlip>
            </a:pPr>
            <a:endParaRPr lang="en-US" sz="1600" b="1" dirty="0"/>
          </a:p>
          <a:p>
            <a:pPr marL="285750" indent="-285750">
              <a:buBlip>
                <a:blip r:embed="rId3"/>
              </a:buBlip>
            </a:pPr>
            <a:r>
              <a:rPr lang="en-US" sz="1600" b="1" dirty="0"/>
              <a:t>Range : 0000</a:t>
            </a:r>
            <a:r>
              <a:rPr lang="en-US" sz="1600" b="1" baseline="-25000" dirty="0"/>
              <a:t>H</a:t>
            </a:r>
            <a:r>
              <a:rPr lang="en-US" sz="1600" b="1" dirty="0"/>
              <a:t> – FFFF</a:t>
            </a:r>
            <a:r>
              <a:rPr lang="en-US" sz="1600" b="1" baseline="-25000" dirty="0"/>
              <a:t>H</a:t>
            </a:r>
            <a:r>
              <a:rPr lang="en-US" sz="1600" b="1" dirty="0"/>
              <a:t> for unsigned value;      	     0000</a:t>
            </a:r>
            <a:r>
              <a:rPr lang="en-US" sz="1600" b="1" baseline="-25000" dirty="0"/>
              <a:t>H</a:t>
            </a:r>
            <a:r>
              <a:rPr lang="en-US" sz="1600" b="1" dirty="0"/>
              <a:t> – 7FFF</a:t>
            </a:r>
            <a:r>
              <a:rPr lang="en-US" sz="1600" b="1" baseline="-25000" dirty="0"/>
              <a:t>H</a:t>
            </a:r>
            <a:r>
              <a:rPr lang="en-US" sz="1600" b="1" dirty="0"/>
              <a:t> for positive value and 	     8000</a:t>
            </a:r>
            <a:r>
              <a:rPr lang="en-US" sz="1600" b="1" baseline="-25000" dirty="0"/>
              <a:t>H</a:t>
            </a:r>
            <a:r>
              <a:rPr lang="en-US" sz="1600" b="1" dirty="0"/>
              <a:t> – FFFF</a:t>
            </a:r>
            <a:r>
              <a:rPr lang="en-US" sz="1600" b="1" baseline="-25000" dirty="0"/>
              <a:t>H</a:t>
            </a:r>
            <a:r>
              <a:rPr lang="en-US" sz="1600" b="1" dirty="0"/>
              <a:t> for negative value</a:t>
            </a:r>
          </a:p>
          <a:p>
            <a:pPr marL="285750" indent="-285750">
              <a:buBlip>
                <a:blip r:embed="rId3"/>
              </a:buBlip>
            </a:pPr>
            <a:endParaRPr lang="en-US" sz="1600" b="1" dirty="0"/>
          </a:p>
          <a:p>
            <a:pPr marL="285750" indent="-285750">
              <a:buBlip>
                <a:blip r:embed="rId3"/>
              </a:buBlip>
            </a:pPr>
            <a:r>
              <a:rPr lang="en-US" sz="1600" b="1" dirty="0"/>
              <a:t>General form : </a:t>
            </a:r>
            <a:r>
              <a:rPr lang="en-US" sz="1600" b="1" dirty="0">
                <a:solidFill>
                  <a:srgbClr val="FF0066"/>
                </a:solidFill>
              </a:rPr>
              <a:t>variable DW value/ values</a:t>
            </a:r>
          </a:p>
          <a:p>
            <a:endParaRPr lang="en-US" sz="1600" b="1" dirty="0"/>
          </a:p>
        </p:txBody>
      </p:sp>
      <p:sp>
        <p:nvSpPr>
          <p:cNvPr id="14" name="TextBox 13"/>
          <p:cNvSpPr txBox="1"/>
          <p:nvPr/>
        </p:nvSpPr>
        <p:spPr>
          <a:xfrm>
            <a:off x="3007056" y="4584918"/>
            <a:ext cx="5562600" cy="1815882"/>
          </a:xfrm>
          <a:prstGeom prst="rect">
            <a:avLst/>
          </a:prstGeom>
          <a:noFill/>
        </p:spPr>
        <p:txBody>
          <a:bodyPr wrap="square" rtlCol="0">
            <a:spAutoFit/>
          </a:bodyPr>
          <a:lstStyle/>
          <a:p>
            <a:pPr algn="just"/>
            <a:r>
              <a:rPr lang="en-US" sz="1400" b="1" dirty="0">
                <a:solidFill>
                  <a:srgbClr val="990033"/>
                </a:solidFill>
              </a:rPr>
              <a:t>Example:</a:t>
            </a:r>
          </a:p>
          <a:p>
            <a:pPr algn="just"/>
            <a:endParaRPr lang="en-US" sz="1400" b="1" dirty="0">
              <a:solidFill>
                <a:srgbClr val="990033"/>
              </a:solidFill>
            </a:endParaRPr>
          </a:p>
          <a:p>
            <a:pPr algn="just"/>
            <a:r>
              <a:rPr lang="en-US" sz="1400" b="1" dirty="0">
                <a:solidFill>
                  <a:srgbClr val="990033"/>
                </a:solidFill>
              </a:rPr>
              <a:t>ALIST DW 6512H, 0F251H, 0CDE2H</a:t>
            </a:r>
          </a:p>
          <a:p>
            <a:pPr algn="just"/>
            <a:endParaRPr lang="en-US" sz="1400" b="1" dirty="0">
              <a:solidFill>
                <a:srgbClr val="990033"/>
              </a:solidFill>
            </a:endParaRPr>
          </a:p>
          <a:p>
            <a:pPr algn="just"/>
            <a:r>
              <a:rPr lang="en-US" sz="1400" b="1" dirty="0">
                <a:solidFill>
                  <a:srgbClr val="990033"/>
                </a:solidFill>
              </a:rPr>
              <a:t>Six consecutive memory locations are reserved for the variable ALIST and each 16-bit data specified in the instruction is stored in two consecutive memory location.</a:t>
            </a:r>
          </a:p>
        </p:txBody>
      </p:sp>
      <p:sp>
        <p:nvSpPr>
          <p:cNvPr id="15" name="Rectangle 14"/>
          <p:cNvSpPr/>
          <p:nvPr/>
        </p:nvSpPr>
        <p:spPr>
          <a:xfrm>
            <a:off x="304800" y="990600"/>
            <a:ext cx="1488744" cy="5755422"/>
          </a:xfrm>
          <a:prstGeom prst="rect">
            <a:avLst/>
          </a:prstGeom>
        </p:spPr>
        <p:txBody>
          <a:bodyPr wrap="square">
            <a:spAutoFit/>
          </a:bodyPr>
          <a:lstStyle/>
          <a:p>
            <a:r>
              <a:rPr lang="en-US" sz="1600" b="1" dirty="0">
                <a:solidFill>
                  <a:srgbClr val="CC0066"/>
                </a:solidFill>
              </a:rPr>
              <a:t>DB</a:t>
            </a:r>
          </a:p>
          <a:p>
            <a:endParaRPr lang="en-US" sz="1600" b="1" dirty="0">
              <a:solidFill>
                <a:srgbClr val="CC0066"/>
              </a:solidFill>
            </a:endParaRPr>
          </a:p>
          <a:p>
            <a:r>
              <a:rPr lang="en-US" sz="1600" b="1" dirty="0">
                <a:solidFill>
                  <a:srgbClr val="CC0066"/>
                </a:solidFill>
              </a:rPr>
              <a:t>DW</a:t>
            </a:r>
          </a:p>
          <a:p>
            <a:endParaRPr lang="en-US" sz="1600" b="1" dirty="0">
              <a:solidFill>
                <a:srgbClr val="CC0066"/>
              </a:solidFill>
            </a:endParaRPr>
          </a:p>
          <a:p>
            <a:r>
              <a:rPr lang="en-US" sz="1600" b="1" dirty="0">
                <a:solidFill>
                  <a:srgbClr val="CC0066"/>
                </a:solidFill>
              </a:rPr>
              <a:t>SEGMENT</a:t>
            </a:r>
          </a:p>
          <a:p>
            <a:r>
              <a:rPr lang="en-US" sz="1600" b="1" dirty="0">
                <a:solidFill>
                  <a:srgbClr val="CC0066"/>
                </a:solidFill>
              </a:rPr>
              <a:t>ENDS</a:t>
            </a:r>
          </a:p>
          <a:p>
            <a:endParaRPr lang="en-US" sz="1600" b="1" dirty="0">
              <a:solidFill>
                <a:srgbClr val="CC0066"/>
              </a:solidFill>
            </a:endParaRPr>
          </a:p>
          <a:p>
            <a:r>
              <a:rPr lang="en-US" sz="1600" b="1" dirty="0">
                <a:solidFill>
                  <a:srgbClr val="CC0066"/>
                </a:solidFill>
              </a:rPr>
              <a:t>ASSUME</a:t>
            </a:r>
          </a:p>
          <a:p>
            <a:endParaRPr lang="en-US" sz="1600" b="1" dirty="0">
              <a:solidFill>
                <a:srgbClr val="CC0066"/>
              </a:solidFill>
            </a:endParaRPr>
          </a:p>
          <a:p>
            <a:r>
              <a:rPr lang="en-US" sz="1600" b="1" dirty="0">
                <a:solidFill>
                  <a:srgbClr val="CC0066"/>
                </a:solidFill>
              </a:rPr>
              <a:t>ORG</a:t>
            </a:r>
          </a:p>
          <a:p>
            <a:r>
              <a:rPr lang="en-US" sz="1600" b="1" dirty="0">
                <a:solidFill>
                  <a:srgbClr val="CC0066"/>
                </a:solidFill>
              </a:rPr>
              <a:t>END</a:t>
            </a:r>
          </a:p>
          <a:p>
            <a:r>
              <a:rPr lang="en-US" sz="1600" b="1" dirty="0">
                <a:solidFill>
                  <a:srgbClr val="CC0066"/>
                </a:solidFill>
              </a:rPr>
              <a:t>EVEN</a:t>
            </a:r>
          </a:p>
          <a:p>
            <a:r>
              <a:rPr lang="en-US" sz="1600" b="1" dirty="0">
                <a:solidFill>
                  <a:srgbClr val="CC0066"/>
                </a:solidFill>
              </a:rPr>
              <a:t>EQU</a:t>
            </a:r>
          </a:p>
          <a:p>
            <a:endParaRPr lang="en-US" sz="1600" b="1" dirty="0">
              <a:solidFill>
                <a:srgbClr val="CC0066"/>
              </a:solidFill>
            </a:endParaRPr>
          </a:p>
          <a:p>
            <a:r>
              <a:rPr lang="en-US" sz="1600" b="1" dirty="0">
                <a:solidFill>
                  <a:srgbClr val="CC0066"/>
                </a:solidFill>
              </a:rPr>
              <a:t>PROC</a:t>
            </a:r>
          </a:p>
          <a:p>
            <a:r>
              <a:rPr lang="en-US" sz="1600" b="1" dirty="0">
                <a:solidFill>
                  <a:srgbClr val="CC0066"/>
                </a:solidFill>
              </a:rPr>
              <a:t>FAR</a:t>
            </a:r>
          </a:p>
          <a:p>
            <a:r>
              <a:rPr lang="en-US" sz="1600" b="1" dirty="0">
                <a:solidFill>
                  <a:srgbClr val="CC0066"/>
                </a:solidFill>
              </a:rPr>
              <a:t>NEAR</a:t>
            </a:r>
          </a:p>
          <a:p>
            <a:r>
              <a:rPr lang="en-US" sz="1600" b="1" dirty="0">
                <a:solidFill>
                  <a:srgbClr val="CC0066"/>
                </a:solidFill>
              </a:rPr>
              <a:t>ENDP</a:t>
            </a:r>
          </a:p>
          <a:p>
            <a:endParaRPr lang="en-US" sz="1600" b="1" dirty="0">
              <a:solidFill>
                <a:srgbClr val="CC0066"/>
              </a:solidFill>
            </a:endParaRPr>
          </a:p>
          <a:p>
            <a:r>
              <a:rPr lang="en-US" sz="1600" b="1" dirty="0">
                <a:solidFill>
                  <a:srgbClr val="CC0066"/>
                </a:solidFill>
              </a:rPr>
              <a:t>SHORT</a:t>
            </a:r>
          </a:p>
          <a:p>
            <a:endParaRPr lang="en-US" sz="1600" b="1" dirty="0">
              <a:solidFill>
                <a:srgbClr val="CC0066"/>
              </a:solidFill>
            </a:endParaRPr>
          </a:p>
          <a:p>
            <a:r>
              <a:rPr lang="en-US" sz="1600" b="1" dirty="0">
                <a:solidFill>
                  <a:srgbClr val="CC0066"/>
                </a:solidFill>
              </a:rPr>
              <a:t>MACRO</a:t>
            </a:r>
          </a:p>
          <a:p>
            <a:r>
              <a:rPr lang="en-US" sz="1600" b="1" dirty="0">
                <a:solidFill>
                  <a:srgbClr val="CC0066"/>
                </a:solidFill>
              </a:rPr>
              <a:t>ENDM</a:t>
            </a:r>
          </a:p>
        </p:txBody>
      </p:sp>
      <p:sp>
        <p:nvSpPr>
          <p:cNvPr id="5" name="Date Placeholder 4"/>
          <p:cNvSpPr>
            <a:spLocks noGrp="1"/>
          </p:cNvSpPr>
          <p:nvPr>
            <p:ph type="dt" sz="half" idx="10"/>
          </p:nvPr>
        </p:nvSpPr>
        <p:spPr/>
        <p:txBody>
          <a:bodyPr/>
          <a:lstStyle/>
          <a:p>
            <a:fld id="{70CE2AD3-3027-439E-A199-11010857C829}"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107</a:t>
            </a:fld>
            <a:endParaRPr lang="en-US" dirty="0"/>
          </a:p>
        </p:txBody>
      </p:sp>
    </p:spTree>
    <p:extLst>
      <p:ext uri="{BB962C8B-B14F-4D97-AF65-F5344CB8AC3E}">
        <p14:creationId xmlns:p14="http://schemas.microsoft.com/office/powerpoint/2010/main" val="346192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Off-page Connector 7"/>
          <p:cNvSpPr/>
          <p:nvPr/>
        </p:nvSpPr>
        <p:spPr>
          <a:xfrm rot="16200000">
            <a:off x="835873" y="1369273"/>
            <a:ext cx="550564" cy="1740090"/>
          </a:xfrm>
          <a:prstGeom prst="flowChartOffpageConnector">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Assemble Directives</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9" name="TextBox 8"/>
          <p:cNvSpPr txBox="1"/>
          <p:nvPr/>
        </p:nvSpPr>
        <p:spPr>
          <a:xfrm>
            <a:off x="2971800" y="1066800"/>
            <a:ext cx="5638800" cy="1815882"/>
          </a:xfrm>
          <a:prstGeom prst="rect">
            <a:avLst/>
          </a:prstGeom>
          <a:noFill/>
        </p:spPr>
        <p:txBody>
          <a:bodyPr wrap="square" rtlCol="0">
            <a:spAutoFit/>
          </a:bodyPr>
          <a:lstStyle/>
          <a:p>
            <a:pPr marL="285750" indent="-285750">
              <a:buBlip>
                <a:blip r:embed="rId3"/>
              </a:buBlip>
            </a:pPr>
            <a:r>
              <a:rPr lang="en-US" sz="1600" b="1" dirty="0"/>
              <a:t>SEGMENT : Used to indicate the beginning of a code/ data/ stack segment</a:t>
            </a:r>
          </a:p>
          <a:p>
            <a:pPr marL="285750" indent="-285750">
              <a:buBlip>
                <a:blip r:embed="rId3"/>
              </a:buBlip>
            </a:pPr>
            <a:endParaRPr lang="en-US" sz="1600" b="1" dirty="0"/>
          </a:p>
          <a:p>
            <a:pPr marL="285750" indent="-285750">
              <a:buBlip>
                <a:blip r:embed="rId3"/>
              </a:buBlip>
            </a:pPr>
            <a:r>
              <a:rPr lang="en-US" sz="1600" b="1" dirty="0"/>
              <a:t>ENDS : Used to indicate the end of a code/ data/ stack segment</a:t>
            </a:r>
          </a:p>
          <a:p>
            <a:endParaRPr lang="en-US" sz="1600" b="1" dirty="0"/>
          </a:p>
          <a:p>
            <a:pPr marL="285750" indent="-285750">
              <a:buBlip>
                <a:blip r:embed="rId3"/>
              </a:buBlip>
            </a:pPr>
            <a:r>
              <a:rPr lang="en-US" sz="1600" b="1" dirty="0"/>
              <a:t>General form:</a:t>
            </a:r>
          </a:p>
        </p:txBody>
      </p:sp>
      <p:graphicFrame>
        <p:nvGraphicFramePr>
          <p:cNvPr id="5" name="Table 4"/>
          <p:cNvGraphicFramePr>
            <a:graphicFrameLocks noGrp="1"/>
          </p:cNvGraphicFramePr>
          <p:nvPr>
            <p:extLst>
              <p:ext uri="{D42A27DB-BD31-4B8C-83A1-F6EECF244321}">
                <p14:modId xmlns:p14="http://schemas.microsoft.com/office/powerpoint/2010/main" val="1846725969"/>
              </p:ext>
            </p:extLst>
          </p:nvPr>
        </p:nvGraphicFramePr>
        <p:xfrm>
          <a:off x="3581400" y="3474720"/>
          <a:ext cx="5181600" cy="192024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370840">
                <a:tc>
                  <a:txBody>
                    <a:bodyPr/>
                    <a:lstStyle/>
                    <a:p>
                      <a:r>
                        <a:rPr lang="en-US" sz="1200" dirty="0" err="1">
                          <a:solidFill>
                            <a:srgbClr val="990033"/>
                          </a:solidFill>
                        </a:rPr>
                        <a:t>Segnam</a:t>
                      </a:r>
                      <a:r>
                        <a:rPr lang="en-US" sz="1200" dirty="0">
                          <a:solidFill>
                            <a:srgbClr val="990033"/>
                          </a:solidFill>
                        </a:rPr>
                        <a:t> SEGMENT</a:t>
                      </a:r>
                    </a:p>
                    <a:p>
                      <a:endParaRPr lang="en-US" sz="1200" dirty="0">
                        <a:solidFill>
                          <a:srgbClr val="990033"/>
                        </a:solidFill>
                      </a:endParaRPr>
                    </a:p>
                    <a:p>
                      <a:r>
                        <a:rPr lang="en-US" sz="1200" dirty="0">
                          <a:solidFill>
                            <a:srgbClr val="990033"/>
                          </a:solidFill>
                        </a:rPr>
                        <a:t>    …</a:t>
                      </a:r>
                    </a:p>
                    <a:p>
                      <a:r>
                        <a:rPr lang="en-US" sz="1200" dirty="0">
                          <a:solidFill>
                            <a:srgbClr val="990033"/>
                          </a:solidFill>
                        </a:rPr>
                        <a:t>    …</a:t>
                      </a:r>
                    </a:p>
                    <a:p>
                      <a:r>
                        <a:rPr lang="en-US" sz="1200" dirty="0">
                          <a:solidFill>
                            <a:srgbClr val="990033"/>
                          </a:solidFill>
                        </a:rPr>
                        <a:t>    …</a:t>
                      </a:r>
                    </a:p>
                    <a:p>
                      <a:r>
                        <a:rPr lang="en-US" sz="1200" dirty="0">
                          <a:solidFill>
                            <a:srgbClr val="990033"/>
                          </a:solidFill>
                        </a:rPr>
                        <a:t>    …</a:t>
                      </a:r>
                    </a:p>
                    <a:p>
                      <a:r>
                        <a:rPr lang="en-US" sz="1200" dirty="0">
                          <a:solidFill>
                            <a:srgbClr val="990033"/>
                          </a:solidFill>
                        </a:rPr>
                        <a:t>    …</a:t>
                      </a:r>
                    </a:p>
                    <a:p>
                      <a:r>
                        <a:rPr lang="en-US" sz="1200" dirty="0">
                          <a:solidFill>
                            <a:srgbClr val="990033"/>
                          </a:solidFill>
                        </a:rPr>
                        <a:t>    …</a:t>
                      </a:r>
                    </a:p>
                    <a:p>
                      <a:endParaRPr lang="en-US" sz="1200" dirty="0">
                        <a:solidFill>
                          <a:srgbClr val="990033"/>
                        </a:solidFill>
                      </a:endParaRPr>
                    </a:p>
                    <a:p>
                      <a:r>
                        <a:rPr lang="en-US" sz="1200" dirty="0" err="1">
                          <a:solidFill>
                            <a:srgbClr val="990033"/>
                          </a:solidFill>
                        </a:rPr>
                        <a:t>Segnam</a:t>
                      </a:r>
                      <a:r>
                        <a:rPr lang="en-US" sz="1200" dirty="0">
                          <a:solidFill>
                            <a:srgbClr val="990033"/>
                          </a:solidFill>
                        </a:rPr>
                        <a:t> ENDS</a:t>
                      </a:r>
                    </a:p>
                  </a:txBody>
                  <a:tcPr>
                    <a:solidFill>
                      <a:schemeClr val="bg1"/>
                    </a:solidFill>
                  </a:tcPr>
                </a:tc>
                <a:tc>
                  <a:txBody>
                    <a:bodyPr/>
                    <a:lstStyle/>
                    <a:p>
                      <a:endParaRPr lang="en-US" dirty="0">
                        <a:solidFill>
                          <a:srgbClr val="990033"/>
                        </a:solidFill>
                      </a:endParaRPr>
                    </a:p>
                    <a:p>
                      <a:endParaRPr lang="en-US" sz="1400" dirty="0">
                        <a:solidFill>
                          <a:srgbClr val="990033"/>
                        </a:solidFill>
                      </a:endParaRPr>
                    </a:p>
                    <a:p>
                      <a:r>
                        <a:rPr lang="en-US" sz="1400" dirty="0">
                          <a:solidFill>
                            <a:srgbClr val="990033"/>
                          </a:solidFill>
                        </a:rPr>
                        <a:t>Program code </a:t>
                      </a:r>
                    </a:p>
                    <a:p>
                      <a:r>
                        <a:rPr lang="en-US" sz="1400" dirty="0">
                          <a:solidFill>
                            <a:srgbClr val="990033"/>
                          </a:solidFill>
                        </a:rPr>
                        <a:t>or</a:t>
                      </a:r>
                    </a:p>
                    <a:p>
                      <a:r>
                        <a:rPr lang="en-US" sz="1400" dirty="0">
                          <a:solidFill>
                            <a:srgbClr val="990033"/>
                          </a:solidFill>
                        </a:rPr>
                        <a:t>Data Defining Statements</a:t>
                      </a:r>
                    </a:p>
                  </a:txBody>
                  <a:tcPr>
                    <a:solidFill>
                      <a:schemeClr val="bg1"/>
                    </a:solidFill>
                  </a:tcPr>
                </a:tc>
                <a:extLst>
                  <a:ext uri="{0D108BD9-81ED-4DB2-BD59-A6C34878D82A}">
                    <a16:rowId xmlns:a16="http://schemas.microsoft.com/office/drawing/2014/main" val="10000"/>
                  </a:ext>
                </a:extLst>
              </a:tr>
            </a:tbl>
          </a:graphicData>
        </a:graphic>
      </p:graphicFrame>
      <p:sp>
        <p:nvSpPr>
          <p:cNvPr id="10" name="Line Callout 1 9"/>
          <p:cNvSpPr/>
          <p:nvPr/>
        </p:nvSpPr>
        <p:spPr>
          <a:xfrm>
            <a:off x="3276600" y="6125286"/>
            <a:ext cx="2286000" cy="427346"/>
          </a:xfrm>
          <a:prstGeom prst="borderCallout1">
            <a:avLst>
              <a:gd name="adj1" fmla="val -7691"/>
              <a:gd name="adj2" fmla="val 48230"/>
              <a:gd name="adj3" fmla="val -153346"/>
              <a:gd name="adj4" fmla="val 33295"/>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User defined name of the segment</a:t>
            </a:r>
          </a:p>
        </p:txBody>
      </p:sp>
      <p:sp>
        <p:nvSpPr>
          <p:cNvPr id="6" name="Right Brace 5"/>
          <p:cNvSpPr/>
          <p:nvPr/>
        </p:nvSpPr>
        <p:spPr>
          <a:xfrm>
            <a:off x="5562600" y="3810000"/>
            <a:ext cx="228600" cy="1219200"/>
          </a:xfrm>
          <a:prstGeom prst="rightBrace">
            <a:avLst/>
          </a:prstGeom>
          <a:ln>
            <a:solidFill>
              <a:srgbClr val="9900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p:cNvSpPr/>
          <p:nvPr/>
        </p:nvSpPr>
        <p:spPr>
          <a:xfrm>
            <a:off x="304800" y="990600"/>
            <a:ext cx="1488744" cy="5755422"/>
          </a:xfrm>
          <a:prstGeom prst="rect">
            <a:avLst/>
          </a:prstGeom>
        </p:spPr>
        <p:txBody>
          <a:bodyPr wrap="square">
            <a:spAutoFit/>
          </a:bodyPr>
          <a:lstStyle/>
          <a:p>
            <a:r>
              <a:rPr lang="en-US" sz="1600" b="1" dirty="0">
                <a:solidFill>
                  <a:srgbClr val="CC0066"/>
                </a:solidFill>
              </a:rPr>
              <a:t>DB</a:t>
            </a:r>
          </a:p>
          <a:p>
            <a:endParaRPr lang="en-US" sz="1600" b="1" dirty="0">
              <a:solidFill>
                <a:srgbClr val="CC0066"/>
              </a:solidFill>
            </a:endParaRPr>
          </a:p>
          <a:p>
            <a:r>
              <a:rPr lang="en-US" sz="1600" b="1" dirty="0">
                <a:solidFill>
                  <a:srgbClr val="CC0066"/>
                </a:solidFill>
              </a:rPr>
              <a:t>DW</a:t>
            </a:r>
          </a:p>
          <a:p>
            <a:endParaRPr lang="en-US" sz="1600" b="1" dirty="0">
              <a:solidFill>
                <a:srgbClr val="CC0066"/>
              </a:solidFill>
            </a:endParaRPr>
          </a:p>
          <a:p>
            <a:r>
              <a:rPr lang="en-US" sz="1600" b="1" dirty="0">
                <a:solidFill>
                  <a:srgbClr val="CC0066"/>
                </a:solidFill>
              </a:rPr>
              <a:t>SEGMENT</a:t>
            </a:r>
          </a:p>
          <a:p>
            <a:r>
              <a:rPr lang="en-US" sz="1600" b="1" dirty="0">
                <a:solidFill>
                  <a:srgbClr val="CC0066"/>
                </a:solidFill>
              </a:rPr>
              <a:t>ENDS</a:t>
            </a:r>
          </a:p>
          <a:p>
            <a:endParaRPr lang="en-US" sz="1600" b="1" dirty="0">
              <a:solidFill>
                <a:srgbClr val="CC0066"/>
              </a:solidFill>
            </a:endParaRPr>
          </a:p>
          <a:p>
            <a:r>
              <a:rPr lang="en-US" sz="1600" b="1" dirty="0">
                <a:solidFill>
                  <a:srgbClr val="CC0066"/>
                </a:solidFill>
              </a:rPr>
              <a:t>ASSUME</a:t>
            </a:r>
          </a:p>
          <a:p>
            <a:endParaRPr lang="en-US" sz="1600" b="1" dirty="0">
              <a:solidFill>
                <a:srgbClr val="CC0066"/>
              </a:solidFill>
            </a:endParaRPr>
          </a:p>
          <a:p>
            <a:r>
              <a:rPr lang="en-US" sz="1600" b="1" dirty="0">
                <a:solidFill>
                  <a:srgbClr val="CC0066"/>
                </a:solidFill>
              </a:rPr>
              <a:t>ORG</a:t>
            </a:r>
          </a:p>
          <a:p>
            <a:r>
              <a:rPr lang="en-US" sz="1600" b="1" dirty="0">
                <a:solidFill>
                  <a:srgbClr val="CC0066"/>
                </a:solidFill>
              </a:rPr>
              <a:t>END</a:t>
            </a:r>
          </a:p>
          <a:p>
            <a:r>
              <a:rPr lang="en-US" sz="1600" b="1" dirty="0">
                <a:solidFill>
                  <a:srgbClr val="CC0066"/>
                </a:solidFill>
              </a:rPr>
              <a:t>EVEN</a:t>
            </a:r>
          </a:p>
          <a:p>
            <a:r>
              <a:rPr lang="en-US" sz="1600" b="1" dirty="0">
                <a:solidFill>
                  <a:srgbClr val="CC0066"/>
                </a:solidFill>
              </a:rPr>
              <a:t>EQU</a:t>
            </a:r>
          </a:p>
          <a:p>
            <a:endParaRPr lang="en-US" sz="1600" b="1" dirty="0">
              <a:solidFill>
                <a:srgbClr val="CC0066"/>
              </a:solidFill>
            </a:endParaRPr>
          </a:p>
          <a:p>
            <a:r>
              <a:rPr lang="en-US" sz="1600" b="1" dirty="0">
                <a:solidFill>
                  <a:srgbClr val="CC0066"/>
                </a:solidFill>
              </a:rPr>
              <a:t>PROC</a:t>
            </a:r>
          </a:p>
          <a:p>
            <a:r>
              <a:rPr lang="en-US" sz="1600" b="1" dirty="0">
                <a:solidFill>
                  <a:srgbClr val="CC0066"/>
                </a:solidFill>
              </a:rPr>
              <a:t>FAR</a:t>
            </a:r>
          </a:p>
          <a:p>
            <a:r>
              <a:rPr lang="en-US" sz="1600" b="1" dirty="0">
                <a:solidFill>
                  <a:srgbClr val="CC0066"/>
                </a:solidFill>
              </a:rPr>
              <a:t>NEAR</a:t>
            </a:r>
          </a:p>
          <a:p>
            <a:r>
              <a:rPr lang="en-US" sz="1600" b="1" dirty="0">
                <a:solidFill>
                  <a:srgbClr val="CC0066"/>
                </a:solidFill>
              </a:rPr>
              <a:t>ENDP</a:t>
            </a:r>
          </a:p>
          <a:p>
            <a:endParaRPr lang="en-US" sz="1600" b="1" dirty="0">
              <a:solidFill>
                <a:srgbClr val="CC0066"/>
              </a:solidFill>
            </a:endParaRPr>
          </a:p>
          <a:p>
            <a:r>
              <a:rPr lang="en-US" sz="1600" b="1" dirty="0">
                <a:solidFill>
                  <a:srgbClr val="CC0066"/>
                </a:solidFill>
              </a:rPr>
              <a:t>SHORT</a:t>
            </a:r>
          </a:p>
          <a:p>
            <a:endParaRPr lang="en-US" sz="1600" b="1" dirty="0">
              <a:solidFill>
                <a:srgbClr val="CC0066"/>
              </a:solidFill>
            </a:endParaRPr>
          </a:p>
          <a:p>
            <a:r>
              <a:rPr lang="en-US" sz="1600" b="1" dirty="0">
                <a:solidFill>
                  <a:srgbClr val="CC0066"/>
                </a:solidFill>
              </a:rPr>
              <a:t>MACRO</a:t>
            </a:r>
          </a:p>
          <a:p>
            <a:r>
              <a:rPr lang="en-US" sz="1600" b="1" dirty="0">
                <a:solidFill>
                  <a:srgbClr val="CC0066"/>
                </a:solidFill>
              </a:rPr>
              <a:t>ENDM</a:t>
            </a:r>
          </a:p>
        </p:txBody>
      </p:sp>
      <p:sp>
        <p:nvSpPr>
          <p:cNvPr id="7" name="Date Placeholder 6"/>
          <p:cNvSpPr>
            <a:spLocks noGrp="1"/>
          </p:cNvSpPr>
          <p:nvPr>
            <p:ph type="dt" sz="half" idx="10"/>
          </p:nvPr>
        </p:nvSpPr>
        <p:spPr/>
        <p:txBody>
          <a:bodyPr/>
          <a:lstStyle/>
          <a:p>
            <a:fld id="{375FA616-9118-4A3F-911B-D81040C1AA96}"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11" name="Slide Number Placeholder 10"/>
          <p:cNvSpPr>
            <a:spLocks noGrp="1"/>
          </p:cNvSpPr>
          <p:nvPr>
            <p:ph type="sldNum" sz="quarter" idx="12"/>
          </p:nvPr>
        </p:nvSpPr>
        <p:spPr/>
        <p:txBody>
          <a:bodyPr/>
          <a:lstStyle/>
          <a:p>
            <a:fld id="{85E6815B-E59C-4D87-B1F6-ECBDD22AF1DC}" type="slidenum">
              <a:rPr lang="en-US" smtClean="0"/>
              <a:t>108</a:t>
            </a:fld>
            <a:endParaRPr lang="en-US" dirty="0"/>
          </a:p>
        </p:txBody>
      </p:sp>
    </p:spTree>
    <p:extLst>
      <p:ext uri="{BB962C8B-B14F-4D97-AF65-F5344CB8AC3E}">
        <p14:creationId xmlns:p14="http://schemas.microsoft.com/office/powerpoint/2010/main" val="14059978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Off-page Connector 11"/>
          <p:cNvSpPr/>
          <p:nvPr/>
        </p:nvSpPr>
        <p:spPr>
          <a:xfrm rot="16200000">
            <a:off x="936293" y="1971817"/>
            <a:ext cx="349724" cy="1740090"/>
          </a:xfrm>
          <a:prstGeom prst="flowChartOffpageConnector">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Assemble Directives</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1" name="Rectangle 10"/>
          <p:cNvSpPr/>
          <p:nvPr/>
        </p:nvSpPr>
        <p:spPr>
          <a:xfrm>
            <a:off x="304800" y="990600"/>
            <a:ext cx="1488744" cy="5755422"/>
          </a:xfrm>
          <a:prstGeom prst="rect">
            <a:avLst/>
          </a:prstGeom>
        </p:spPr>
        <p:txBody>
          <a:bodyPr wrap="square">
            <a:spAutoFit/>
          </a:bodyPr>
          <a:lstStyle/>
          <a:p>
            <a:r>
              <a:rPr lang="en-US" sz="1600" b="1" dirty="0">
                <a:solidFill>
                  <a:srgbClr val="CC0066"/>
                </a:solidFill>
              </a:rPr>
              <a:t>DB</a:t>
            </a:r>
          </a:p>
          <a:p>
            <a:endParaRPr lang="en-US" sz="1600" b="1" dirty="0">
              <a:solidFill>
                <a:srgbClr val="CC0066"/>
              </a:solidFill>
            </a:endParaRPr>
          </a:p>
          <a:p>
            <a:r>
              <a:rPr lang="en-US" sz="1600" b="1" dirty="0">
                <a:solidFill>
                  <a:srgbClr val="CC0066"/>
                </a:solidFill>
              </a:rPr>
              <a:t>DW</a:t>
            </a:r>
          </a:p>
          <a:p>
            <a:endParaRPr lang="en-US" sz="1600" b="1" dirty="0">
              <a:solidFill>
                <a:srgbClr val="CC0066"/>
              </a:solidFill>
            </a:endParaRPr>
          </a:p>
          <a:p>
            <a:r>
              <a:rPr lang="en-US" sz="1600" b="1" dirty="0">
                <a:solidFill>
                  <a:srgbClr val="CC0066"/>
                </a:solidFill>
              </a:rPr>
              <a:t>SEGMENT</a:t>
            </a:r>
          </a:p>
          <a:p>
            <a:r>
              <a:rPr lang="en-US" sz="1600" b="1" dirty="0">
                <a:solidFill>
                  <a:srgbClr val="CC0066"/>
                </a:solidFill>
              </a:rPr>
              <a:t>ENDS</a:t>
            </a:r>
          </a:p>
          <a:p>
            <a:endParaRPr lang="en-US" sz="1600" b="1" dirty="0">
              <a:solidFill>
                <a:srgbClr val="CC0066"/>
              </a:solidFill>
            </a:endParaRPr>
          </a:p>
          <a:p>
            <a:r>
              <a:rPr lang="en-US" sz="1600" b="1" dirty="0">
                <a:solidFill>
                  <a:srgbClr val="CC0066"/>
                </a:solidFill>
              </a:rPr>
              <a:t>ASSUME</a:t>
            </a:r>
          </a:p>
          <a:p>
            <a:endParaRPr lang="en-US" sz="1600" b="1" dirty="0">
              <a:solidFill>
                <a:srgbClr val="CC0066"/>
              </a:solidFill>
            </a:endParaRPr>
          </a:p>
          <a:p>
            <a:r>
              <a:rPr lang="en-US" sz="1600" b="1" dirty="0">
                <a:solidFill>
                  <a:srgbClr val="CC0066"/>
                </a:solidFill>
              </a:rPr>
              <a:t>ORG</a:t>
            </a:r>
          </a:p>
          <a:p>
            <a:r>
              <a:rPr lang="en-US" sz="1600" b="1" dirty="0">
                <a:solidFill>
                  <a:srgbClr val="CC0066"/>
                </a:solidFill>
              </a:rPr>
              <a:t>END</a:t>
            </a:r>
          </a:p>
          <a:p>
            <a:r>
              <a:rPr lang="en-US" sz="1600" b="1" dirty="0">
                <a:solidFill>
                  <a:srgbClr val="CC0066"/>
                </a:solidFill>
              </a:rPr>
              <a:t>EVEN</a:t>
            </a:r>
          </a:p>
          <a:p>
            <a:r>
              <a:rPr lang="en-US" sz="1600" b="1" dirty="0">
                <a:solidFill>
                  <a:srgbClr val="CC0066"/>
                </a:solidFill>
              </a:rPr>
              <a:t>EQU</a:t>
            </a:r>
          </a:p>
          <a:p>
            <a:endParaRPr lang="en-US" sz="1600" b="1" dirty="0">
              <a:solidFill>
                <a:srgbClr val="CC0066"/>
              </a:solidFill>
            </a:endParaRPr>
          </a:p>
          <a:p>
            <a:r>
              <a:rPr lang="en-US" sz="1600" b="1" dirty="0">
                <a:solidFill>
                  <a:srgbClr val="CC0066"/>
                </a:solidFill>
              </a:rPr>
              <a:t>PROC</a:t>
            </a:r>
          </a:p>
          <a:p>
            <a:r>
              <a:rPr lang="en-US" sz="1600" b="1" dirty="0">
                <a:solidFill>
                  <a:srgbClr val="CC0066"/>
                </a:solidFill>
              </a:rPr>
              <a:t>FAR</a:t>
            </a:r>
          </a:p>
          <a:p>
            <a:r>
              <a:rPr lang="en-US" sz="1600" b="1" dirty="0">
                <a:solidFill>
                  <a:srgbClr val="CC0066"/>
                </a:solidFill>
              </a:rPr>
              <a:t>NEAR</a:t>
            </a:r>
          </a:p>
          <a:p>
            <a:r>
              <a:rPr lang="en-US" sz="1600" b="1" dirty="0">
                <a:solidFill>
                  <a:srgbClr val="CC0066"/>
                </a:solidFill>
              </a:rPr>
              <a:t>ENDP</a:t>
            </a:r>
          </a:p>
          <a:p>
            <a:endParaRPr lang="en-US" sz="1600" b="1" dirty="0">
              <a:solidFill>
                <a:srgbClr val="CC0066"/>
              </a:solidFill>
            </a:endParaRPr>
          </a:p>
          <a:p>
            <a:r>
              <a:rPr lang="en-US" sz="1600" b="1" dirty="0">
                <a:solidFill>
                  <a:srgbClr val="CC0066"/>
                </a:solidFill>
              </a:rPr>
              <a:t>SHORT</a:t>
            </a:r>
          </a:p>
          <a:p>
            <a:endParaRPr lang="en-US" sz="1600" b="1" dirty="0">
              <a:solidFill>
                <a:srgbClr val="CC0066"/>
              </a:solidFill>
            </a:endParaRPr>
          </a:p>
          <a:p>
            <a:r>
              <a:rPr lang="en-US" sz="1600" b="1" dirty="0">
                <a:solidFill>
                  <a:srgbClr val="CC0066"/>
                </a:solidFill>
              </a:rPr>
              <a:t>MACRO</a:t>
            </a:r>
          </a:p>
          <a:p>
            <a:r>
              <a:rPr lang="en-US" sz="1600" b="1" dirty="0">
                <a:solidFill>
                  <a:srgbClr val="CC0066"/>
                </a:solidFill>
              </a:rPr>
              <a:t>ENDM</a:t>
            </a:r>
          </a:p>
        </p:txBody>
      </p:sp>
      <p:sp>
        <p:nvSpPr>
          <p:cNvPr id="9" name="TextBox 8"/>
          <p:cNvSpPr txBox="1"/>
          <p:nvPr/>
        </p:nvSpPr>
        <p:spPr>
          <a:xfrm>
            <a:off x="2971800" y="1066800"/>
            <a:ext cx="5638800" cy="1323439"/>
          </a:xfrm>
          <a:prstGeom prst="rect">
            <a:avLst/>
          </a:prstGeom>
          <a:noFill/>
        </p:spPr>
        <p:txBody>
          <a:bodyPr wrap="square" rtlCol="0">
            <a:spAutoFit/>
          </a:bodyPr>
          <a:lstStyle/>
          <a:p>
            <a:pPr marL="285750" indent="-285750">
              <a:buBlip>
                <a:blip r:embed="rId3"/>
              </a:buBlip>
            </a:pPr>
            <a:r>
              <a:rPr lang="en-US" sz="1600" b="1" dirty="0"/>
              <a:t>Informs the assembler the name of the program/ data segment that should be used for a specific segment.</a:t>
            </a:r>
          </a:p>
          <a:p>
            <a:pPr marL="285750" indent="-285750">
              <a:buBlip>
                <a:blip r:embed="rId3"/>
              </a:buBlip>
            </a:pPr>
            <a:endParaRPr lang="en-US" sz="1600" b="1" dirty="0"/>
          </a:p>
          <a:p>
            <a:pPr marL="285750" indent="-285750">
              <a:buBlip>
                <a:blip r:embed="rId3"/>
              </a:buBlip>
            </a:pPr>
            <a:r>
              <a:rPr lang="en-US" sz="1600" b="1" dirty="0"/>
              <a:t>General form:</a:t>
            </a:r>
          </a:p>
        </p:txBody>
      </p:sp>
      <p:sp>
        <p:nvSpPr>
          <p:cNvPr id="10" name="Line Callout 1 9"/>
          <p:cNvSpPr/>
          <p:nvPr/>
        </p:nvSpPr>
        <p:spPr>
          <a:xfrm>
            <a:off x="2819400" y="3382287"/>
            <a:ext cx="2286000" cy="427346"/>
          </a:xfrm>
          <a:prstGeom prst="borderCallout1">
            <a:avLst>
              <a:gd name="adj1" fmla="val 1890"/>
              <a:gd name="adj2" fmla="val 98976"/>
              <a:gd name="adj3" fmla="val -99055"/>
              <a:gd name="adj4" fmla="val 85832"/>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Segment Register</a:t>
            </a:r>
          </a:p>
        </p:txBody>
      </p:sp>
      <p:sp>
        <p:nvSpPr>
          <p:cNvPr id="7" name="Rectangle 6"/>
          <p:cNvSpPr/>
          <p:nvPr/>
        </p:nvSpPr>
        <p:spPr>
          <a:xfrm>
            <a:off x="3225907" y="2557046"/>
            <a:ext cx="5537093" cy="338554"/>
          </a:xfrm>
          <a:prstGeom prst="rect">
            <a:avLst/>
          </a:prstGeom>
        </p:spPr>
        <p:txBody>
          <a:bodyPr wrap="none">
            <a:spAutoFit/>
          </a:bodyPr>
          <a:lstStyle/>
          <a:p>
            <a:r>
              <a:rPr lang="en-US" sz="1600" b="1" dirty="0">
                <a:solidFill>
                  <a:srgbClr val="FF0066"/>
                </a:solidFill>
              </a:rPr>
              <a:t>ASSUME </a:t>
            </a:r>
            <a:r>
              <a:rPr lang="en-US" sz="1600" b="1" dirty="0" err="1">
                <a:solidFill>
                  <a:srgbClr val="FF0066"/>
                </a:solidFill>
              </a:rPr>
              <a:t>segreg</a:t>
            </a:r>
            <a:r>
              <a:rPr lang="en-US" sz="1600" b="1" dirty="0">
                <a:solidFill>
                  <a:srgbClr val="FF0066"/>
                </a:solidFill>
              </a:rPr>
              <a:t> : </a:t>
            </a:r>
            <a:r>
              <a:rPr lang="en-US" sz="1600" b="1" dirty="0" err="1">
                <a:solidFill>
                  <a:srgbClr val="FF0066"/>
                </a:solidFill>
              </a:rPr>
              <a:t>segnam</a:t>
            </a:r>
            <a:r>
              <a:rPr lang="en-US" sz="1600" b="1" dirty="0">
                <a:solidFill>
                  <a:srgbClr val="FF0066"/>
                </a:solidFill>
              </a:rPr>
              <a:t>, .. , </a:t>
            </a:r>
            <a:r>
              <a:rPr lang="en-US" sz="1600" b="1" dirty="0" err="1">
                <a:solidFill>
                  <a:srgbClr val="FF0066"/>
                </a:solidFill>
              </a:rPr>
              <a:t>segreg</a:t>
            </a:r>
            <a:r>
              <a:rPr lang="en-US" sz="1600" b="1" dirty="0">
                <a:solidFill>
                  <a:srgbClr val="FF0066"/>
                </a:solidFill>
              </a:rPr>
              <a:t> : </a:t>
            </a:r>
            <a:r>
              <a:rPr lang="en-US" sz="1600" b="1" dirty="0" err="1">
                <a:solidFill>
                  <a:srgbClr val="FF0066"/>
                </a:solidFill>
              </a:rPr>
              <a:t>segnam</a:t>
            </a:r>
            <a:endParaRPr lang="en-US" sz="1600" b="1" dirty="0">
              <a:solidFill>
                <a:srgbClr val="FF0066"/>
              </a:solidFill>
            </a:endParaRPr>
          </a:p>
        </p:txBody>
      </p:sp>
      <p:sp>
        <p:nvSpPr>
          <p:cNvPr id="13" name="Line Callout 1 12"/>
          <p:cNvSpPr/>
          <p:nvPr/>
        </p:nvSpPr>
        <p:spPr>
          <a:xfrm>
            <a:off x="5334000" y="3382654"/>
            <a:ext cx="2286000" cy="427346"/>
          </a:xfrm>
          <a:prstGeom prst="borderCallout1">
            <a:avLst>
              <a:gd name="adj1" fmla="val -1304"/>
              <a:gd name="adj2" fmla="val 33901"/>
              <a:gd name="adj3" fmla="val -95861"/>
              <a:gd name="adj4" fmla="val 21354"/>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User defined name of the segment</a:t>
            </a:r>
          </a:p>
        </p:txBody>
      </p:sp>
      <p:graphicFrame>
        <p:nvGraphicFramePr>
          <p:cNvPr id="14" name="Table 13"/>
          <p:cNvGraphicFramePr>
            <a:graphicFrameLocks noGrp="1"/>
          </p:cNvGraphicFramePr>
          <p:nvPr>
            <p:extLst>
              <p:ext uri="{D42A27DB-BD31-4B8C-83A1-F6EECF244321}">
                <p14:modId xmlns:p14="http://schemas.microsoft.com/office/powerpoint/2010/main" val="1471642878"/>
              </p:ext>
            </p:extLst>
          </p:nvPr>
        </p:nvGraphicFramePr>
        <p:xfrm>
          <a:off x="2858068" y="4785360"/>
          <a:ext cx="6133531" cy="1371600"/>
        </p:xfrm>
        <a:graphic>
          <a:graphicData uri="http://schemas.openxmlformats.org/drawingml/2006/table">
            <a:tbl>
              <a:tblPr firstRow="1" bandRow="1">
                <a:tableStyleId>{5C22544A-7EE6-4342-B048-85BDC9FD1C3A}</a:tableStyleId>
              </a:tblPr>
              <a:tblGrid>
                <a:gridCol w="2933132">
                  <a:extLst>
                    <a:ext uri="{9D8B030D-6E8A-4147-A177-3AD203B41FA5}">
                      <a16:colId xmlns:a16="http://schemas.microsoft.com/office/drawing/2014/main" val="20000"/>
                    </a:ext>
                  </a:extLst>
                </a:gridCol>
                <a:gridCol w="3200399">
                  <a:extLst>
                    <a:ext uri="{9D8B030D-6E8A-4147-A177-3AD203B41FA5}">
                      <a16:colId xmlns:a16="http://schemas.microsoft.com/office/drawing/2014/main" val="20001"/>
                    </a:ext>
                  </a:extLst>
                </a:gridCol>
              </a:tblGrid>
              <a:tr h="1158240">
                <a:tc>
                  <a:txBody>
                    <a:bodyPr/>
                    <a:lstStyle/>
                    <a:p>
                      <a:endParaRPr lang="en-US" sz="1200" dirty="0">
                        <a:solidFill>
                          <a:srgbClr val="990033"/>
                        </a:solidFill>
                      </a:endParaRPr>
                    </a:p>
                    <a:p>
                      <a:r>
                        <a:rPr lang="en-US" sz="1200" dirty="0">
                          <a:solidFill>
                            <a:srgbClr val="990033"/>
                          </a:solidFill>
                        </a:rPr>
                        <a:t>ASSUME CS: ACODE, DS:ADATA</a:t>
                      </a:r>
                    </a:p>
                  </a:txBody>
                  <a:tcPr>
                    <a:solidFill>
                      <a:srgbClr val="FF99FF"/>
                    </a:solidFill>
                  </a:tcPr>
                </a:tc>
                <a:tc>
                  <a:txBody>
                    <a:bodyPr/>
                    <a:lstStyle/>
                    <a:p>
                      <a:pPr algn="just"/>
                      <a:endParaRPr lang="en-US" sz="1200" dirty="0">
                        <a:solidFill>
                          <a:srgbClr val="990033"/>
                        </a:solidFill>
                      </a:endParaRPr>
                    </a:p>
                    <a:p>
                      <a:pPr algn="just"/>
                      <a:r>
                        <a:rPr lang="en-US" sz="1200" dirty="0">
                          <a:solidFill>
                            <a:srgbClr val="990033"/>
                          </a:solidFill>
                        </a:rPr>
                        <a:t>Tells the compiler that the</a:t>
                      </a:r>
                      <a:r>
                        <a:rPr lang="en-US" sz="1200" baseline="0" dirty="0">
                          <a:solidFill>
                            <a:srgbClr val="990033"/>
                          </a:solidFill>
                        </a:rPr>
                        <a:t> instructions of the program are stored in the segment ACODE and data are stored in the segment ADATA</a:t>
                      </a:r>
                    </a:p>
                    <a:p>
                      <a:pPr algn="just"/>
                      <a:endParaRPr lang="en-US" sz="1200" dirty="0">
                        <a:solidFill>
                          <a:srgbClr val="990033"/>
                        </a:solidFill>
                      </a:endParaRPr>
                    </a:p>
                  </a:txBody>
                  <a:tcPr>
                    <a:solidFill>
                      <a:srgbClr val="FF99FF"/>
                    </a:solidFill>
                  </a:tcPr>
                </a:tc>
                <a:extLst>
                  <a:ext uri="{0D108BD9-81ED-4DB2-BD59-A6C34878D82A}">
                    <a16:rowId xmlns:a16="http://schemas.microsoft.com/office/drawing/2014/main" val="10000"/>
                  </a:ext>
                </a:extLst>
              </a:tr>
            </a:tbl>
          </a:graphicData>
        </a:graphic>
      </p:graphicFrame>
      <p:sp>
        <p:nvSpPr>
          <p:cNvPr id="15" name="TextBox 14"/>
          <p:cNvSpPr txBox="1"/>
          <p:nvPr/>
        </p:nvSpPr>
        <p:spPr>
          <a:xfrm>
            <a:off x="2850468" y="4310416"/>
            <a:ext cx="1321196" cy="338554"/>
          </a:xfrm>
          <a:prstGeom prst="rect">
            <a:avLst/>
          </a:prstGeom>
          <a:noFill/>
        </p:spPr>
        <p:txBody>
          <a:bodyPr wrap="none" rtlCol="0">
            <a:spAutoFit/>
          </a:bodyPr>
          <a:lstStyle/>
          <a:p>
            <a:r>
              <a:rPr lang="en-US" sz="1600" b="1" dirty="0">
                <a:solidFill>
                  <a:srgbClr val="990033"/>
                </a:solidFill>
              </a:rPr>
              <a:t>Example: </a:t>
            </a:r>
          </a:p>
        </p:txBody>
      </p:sp>
      <p:sp>
        <p:nvSpPr>
          <p:cNvPr id="5" name="Date Placeholder 4"/>
          <p:cNvSpPr>
            <a:spLocks noGrp="1"/>
          </p:cNvSpPr>
          <p:nvPr>
            <p:ph type="dt" sz="half" idx="10"/>
          </p:nvPr>
        </p:nvSpPr>
        <p:spPr/>
        <p:txBody>
          <a:bodyPr/>
          <a:lstStyle/>
          <a:p>
            <a:fld id="{DD7ED5C2-F698-4933-9166-B6F43ACA804E}"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109</a:t>
            </a:fld>
            <a:endParaRPr lang="en-US" dirty="0"/>
          </a:p>
        </p:txBody>
      </p:sp>
    </p:spTree>
    <p:extLst>
      <p:ext uri="{BB962C8B-B14F-4D97-AF65-F5344CB8AC3E}">
        <p14:creationId xmlns:p14="http://schemas.microsoft.com/office/powerpoint/2010/main" val="60305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a:latin typeface="Verdana" pitchFamily="34" charset="0"/>
                <a:ea typeface="Verdana" pitchFamily="34" charset="0"/>
                <a:cs typeface="Verdana" pitchFamily="34" charset="0"/>
              </a:rPr>
              <a:t>Bus Interface Unit (BIU)</a:t>
            </a: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a:latin typeface="Verdana" pitchFamily="34" charset="0"/>
                <a:ea typeface="Verdana" pitchFamily="34" charset="0"/>
                <a:cs typeface="Verdana" pitchFamily="34" charset="0"/>
              </a:rPr>
              <a:t>Segment </a:t>
            </a:r>
          </a:p>
          <a:p>
            <a:pPr algn="r"/>
            <a:r>
              <a:rPr lang="en-US" b="1" dirty="0">
                <a:latin typeface="Verdana" pitchFamily="34" charset="0"/>
                <a:ea typeface="Verdana" pitchFamily="34" charset="0"/>
                <a:cs typeface="Verdana" pitchFamily="34" charset="0"/>
              </a:rPr>
              <a:t>Registers</a:t>
            </a: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2985433"/>
          </a:xfrm>
          <a:prstGeom prst="rect">
            <a:avLst/>
          </a:prstGeom>
          <a:noFill/>
        </p:spPr>
        <p:txBody>
          <a:bodyPr wrap="square" rtlCol="0">
            <a:spAutoFit/>
          </a:bodyPr>
          <a:lstStyle/>
          <a:p>
            <a:r>
              <a:rPr lang="en-US" b="1" dirty="0">
                <a:solidFill>
                  <a:srgbClr val="0070C0"/>
                </a:solidFill>
                <a:latin typeface="Verdana" pitchFamily="34" charset="0"/>
                <a:ea typeface="Verdana" pitchFamily="34" charset="0"/>
                <a:cs typeface="Verdana" pitchFamily="34" charset="0"/>
              </a:rPr>
              <a:t>Stack Segment Register</a:t>
            </a:r>
          </a:p>
          <a:p>
            <a:endParaRPr lang="en-US" sz="800" b="1" dirty="0">
              <a:solidFill>
                <a:srgbClr val="0070C0"/>
              </a:solidFill>
              <a:latin typeface="Verdana" pitchFamily="34" charset="0"/>
              <a:ea typeface="Verdana" pitchFamily="34" charset="0"/>
              <a:cs typeface="Verdana" pitchFamily="34" charset="0"/>
            </a:endParaRPr>
          </a:p>
          <a:p>
            <a:endParaRPr lang="en-US" sz="800" b="1" dirty="0">
              <a:latin typeface="+mj-lt"/>
            </a:endParaRPr>
          </a:p>
          <a:p>
            <a:pPr marL="285750" indent="-285750">
              <a:buBlip>
                <a:blip r:embed="rId3"/>
              </a:buBlip>
            </a:pPr>
            <a:r>
              <a:rPr lang="en-US" sz="1400" b="1" dirty="0">
                <a:latin typeface="+mj-lt"/>
              </a:rPr>
              <a:t>16-bit</a:t>
            </a:r>
          </a:p>
          <a:p>
            <a:pPr marL="285750" indent="-285750">
              <a:buBlip>
                <a:blip r:embed="rId3"/>
              </a:buBlip>
            </a:pPr>
            <a:endParaRPr lang="en-US" sz="1400" b="1" dirty="0">
              <a:latin typeface="+mj-lt"/>
            </a:endParaRPr>
          </a:p>
          <a:p>
            <a:pPr marL="285750" indent="-285750">
              <a:buBlip>
                <a:blip r:embed="rId3"/>
              </a:buBlip>
            </a:pPr>
            <a:r>
              <a:rPr lang="en-US" sz="1400" b="1" dirty="0">
                <a:latin typeface="+mj-lt"/>
              </a:rPr>
              <a:t>Points to the current stack.</a:t>
            </a:r>
          </a:p>
          <a:p>
            <a:pPr marL="285750" indent="-285750">
              <a:buBlip>
                <a:blip r:embed="rId3"/>
              </a:buBlip>
            </a:pPr>
            <a:endParaRPr lang="en-US" sz="1400" b="1" dirty="0">
              <a:latin typeface="+mj-lt"/>
            </a:endParaRPr>
          </a:p>
          <a:p>
            <a:pPr marL="285750" indent="-285750">
              <a:buBlip>
                <a:blip r:embed="rId3"/>
              </a:buBlip>
            </a:pPr>
            <a:r>
              <a:rPr lang="en-US" sz="1400" b="1" dirty="0">
                <a:latin typeface="+mj-lt"/>
              </a:rPr>
              <a:t>The 20-bit physical stack address is calculated from the Stack Segment (SS) and the Stack Pointer (SP) for stack instructions such as </a:t>
            </a:r>
            <a:r>
              <a:rPr lang="en-US" sz="1400" b="1" dirty="0">
                <a:solidFill>
                  <a:schemeClr val="accent2">
                    <a:lumMod val="75000"/>
                  </a:schemeClr>
                </a:solidFill>
                <a:latin typeface="+mj-lt"/>
              </a:rPr>
              <a:t>PUSH</a:t>
            </a:r>
            <a:r>
              <a:rPr lang="en-US" sz="1400" b="1" dirty="0">
                <a:latin typeface="+mj-lt"/>
              </a:rPr>
              <a:t> and </a:t>
            </a:r>
            <a:r>
              <a:rPr lang="en-US" sz="1400" b="1" dirty="0">
                <a:solidFill>
                  <a:schemeClr val="accent2">
                    <a:lumMod val="75000"/>
                  </a:schemeClr>
                </a:solidFill>
                <a:latin typeface="+mj-lt"/>
              </a:rPr>
              <a:t>POP</a:t>
            </a:r>
            <a:r>
              <a:rPr lang="en-US" sz="1400" b="1" dirty="0">
                <a:latin typeface="+mj-lt"/>
              </a:rPr>
              <a:t>.</a:t>
            </a:r>
          </a:p>
          <a:p>
            <a:pPr marL="285750" indent="-285750">
              <a:buBlip>
                <a:blip r:embed="rId3"/>
              </a:buBlip>
            </a:pPr>
            <a:endParaRPr lang="en-US" sz="1400" b="1" dirty="0">
              <a:latin typeface="+mj-lt"/>
            </a:endParaRPr>
          </a:p>
          <a:p>
            <a:pPr marL="285750" indent="-285750">
              <a:buBlip>
                <a:blip r:embed="rId3"/>
              </a:buBlip>
            </a:pPr>
            <a:r>
              <a:rPr lang="en-US" sz="1400" b="1" dirty="0">
                <a:latin typeface="+mj-lt"/>
              </a:rPr>
              <a:t>In </a:t>
            </a:r>
            <a:r>
              <a:rPr lang="en-US" sz="1400" b="1" u="sng" dirty="0">
                <a:latin typeface="+mj-lt"/>
              </a:rPr>
              <a:t>based addressing mode</a:t>
            </a:r>
            <a:r>
              <a:rPr lang="en-US" sz="1400" b="1" dirty="0">
                <a:latin typeface="+mj-lt"/>
              </a:rPr>
              <a:t>, the 20-bit physical stack address is calculated from the </a:t>
            </a:r>
            <a:r>
              <a:rPr lang="en-US" sz="1400" b="1" dirty="0"/>
              <a:t>Stack segment (SS) and the </a:t>
            </a:r>
            <a:r>
              <a:rPr lang="en-US" sz="1400" b="1" dirty="0">
                <a:latin typeface="+mj-lt"/>
              </a:rPr>
              <a:t>Base Pointer (BP). </a:t>
            </a:r>
          </a:p>
        </p:txBody>
      </p:sp>
      <p:pic>
        <p:nvPicPr>
          <p:cNvPr id="1026"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F14A0841-1A70-4E45-B9C8-0AF80B5A59D1}" type="datetime2">
              <a:rPr lang="en-US" smtClean="0"/>
              <a:t>Wednesday, February 27, 2019</a:t>
            </a:fld>
            <a:endParaRPr lang="en-US" dirty="0"/>
          </a:p>
        </p:txBody>
      </p:sp>
      <p:sp>
        <p:nvSpPr>
          <p:cNvPr id="5" name="Footer Placeholder 4"/>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11</a:t>
            </a:fld>
            <a:endParaRPr lang="en-US" dirty="0"/>
          </a:p>
        </p:txBody>
      </p:sp>
    </p:spTree>
    <p:extLst>
      <p:ext uri="{BB962C8B-B14F-4D97-AF65-F5344CB8AC3E}">
        <p14:creationId xmlns:p14="http://schemas.microsoft.com/office/powerpoint/2010/main" val="213252920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Off-page Connector 11"/>
          <p:cNvSpPr/>
          <p:nvPr/>
        </p:nvSpPr>
        <p:spPr>
          <a:xfrm rot="16200000">
            <a:off x="562364" y="2868734"/>
            <a:ext cx="1097582" cy="1740090"/>
          </a:xfrm>
          <a:prstGeom prst="flowChartOffpageConnector">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Assemble Directives</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1" name="Rectangle 10"/>
          <p:cNvSpPr/>
          <p:nvPr/>
        </p:nvSpPr>
        <p:spPr>
          <a:xfrm>
            <a:off x="304800" y="990600"/>
            <a:ext cx="1488744" cy="5755422"/>
          </a:xfrm>
          <a:prstGeom prst="rect">
            <a:avLst/>
          </a:prstGeom>
        </p:spPr>
        <p:txBody>
          <a:bodyPr wrap="square">
            <a:spAutoFit/>
          </a:bodyPr>
          <a:lstStyle/>
          <a:p>
            <a:r>
              <a:rPr lang="en-US" sz="1600" b="1" dirty="0">
                <a:solidFill>
                  <a:srgbClr val="CC0066"/>
                </a:solidFill>
              </a:rPr>
              <a:t>DB</a:t>
            </a:r>
          </a:p>
          <a:p>
            <a:endParaRPr lang="en-US" sz="1600" b="1" dirty="0">
              <a:solidFill>
                <a:srgbClr val="CC0066"/>
              </a:solidFill>
            </a:endParaRPr>
          </a:p>
          <a:p>
            <a:r>
              <a:rPr lang="en-US" sz="1600" b="1" dirty="0">
                <a:solidFill>
                  <a:srgbClr val="CC0066"/>
                </a:solidFill>
              </a:rPr>
              <a:t>DW</a:t>
            </a:r>
          </a:p>
          <a:p>
            <a:endParaRPr lang="en-US" sz="1600" b="1" dirty="0">
              <a:solidFill>
                <a:srgbClr val="CC0066"/>
              </a:solidFill>
            </a:endParaRPr>
          </a:p>
          <a:p>
            <a:r>
              <a:rPr lang="en-US" sz="1600" b="1" dirty="0">
                <a:solidFill>
                  <a:srgbClr val="CC0066"/>
                </a:solidFill>
              </a:rPr>
              <a:t>SEGMENT</a:t>
            </a:r>
          </a:p>
          <a:p>
            <a:r>
              <a:rPr lang="en-US" sz="1600" b="1" dirty="0">
                <a:solidFill>
                  <a:srgbClr val="CC0066"/>
                </a:solidFill>
              </a:rPr>
              <a:t>ENDS</a:t>
            </a:r>
          </a:p>
          <a:p>
            <a:endParaRPr lang="en-US" sz="1600" b="1" dirty="0">
              <a:solidFill>
                <a:srgbClr val="CC0066"/>
              </a:solidFill>
            </a:endParaRPr>
          </a:p>
          <a:p>
            <a:r>
              <a:rPr lang="en-US" sz="1600" b="1" dirty="0">
                <a:solidFill>
                  <a:srgbClr val="CC0066"/>
                </a:solidFill>
              </a:rPr>
              <a:t>ASSUME</a:t>
            </a:r>
          </a:p>
          <a:p>
            <a:endParaRPr lang="en-US" sz="1600" b="1" dirty="0">
              <a:solidFill>
                <a:srgbClr val="CC0066"/>
              </a:solidFill>
            </a:endParaRPr>
          </a:p>
          <a:p>
            <a:r>
              <a:rPr lang="en-US" sz="1600" b="1" dirty="0">
                <a:solidFill>
                  <a:srgbClr val="CC0066"/>
                </a:solidFill>
              </a:rPr>
              <a:t>ORG</a:t>
            </a:r>
          </a:p>
          <a:p>
            <a:r>
              <a:rPr lang="en-US" sz="1600" b="1" dirty="0">
                <a:solidFill>
                  <a:srgbClr val="CC0066"/>
                </a:solidFill>
              </a:rPr>
              <a:t>END</a:t>
            </a:r>
          </a:p>
          <a:p>
            <a:r>
              <a:rPr lang="en-US" sz="1600" b="1" dirty="0">
                <a:solidFill>
                  <a:srgbClr val="CC0066"/>
                </a:solidFill>
              </a:rPr>
              <a:t>EVEN</a:t>
            </a:r>
          </a:p>
          <a:p>
            <a:r>
              <a:rPr lang="en-US" sz="1600" b="1" dirty="0">
                <a:solidFill>
                  <a:srgbClr val="CC0066"/>
                </a:solidFill>
              </a:rPr>
              <a:t>EQU</a:t>
            </a:r>
          </a:p>
          <a:p>
            <a:endParaRPr lang="en-US" sz="1600" b="1" dirty="0">
              <a:solidFill>
                <a:srgbClr val="CC0066"/>
              </a:solidFill>
            </a:endParaRPr>
          </a:p>
          <a:p>
            <a:r>
              <a:rPr lang="en-US" sz="1600" b="1" dirty="0">
                <a:solidFill>
                  <a:srgbClr val="CC0066"/>
                </a:solidFill>
              </a:rPr>
              <a:t>PROC</a:t>
            </a:r>
          </a:p>
          <a:p>
            <a:r>
              <a:rPr lang="en-US" sz="1600" b="1" dirty="0">
                <a:solidFill>
                  <a:srgbClr val="CC0066"/>
                </a:solidFill>
              </a:rPr>
              <a:t>FAR</a:t>
            </a:r>
          </a:p>
          <a:p>
            <a:r>
              <a:rPr lang="en-US" sz="1600" b="1" dirty="0">
                <a:solidFill>
                  <a:srgbClr val="CC0066"/>
                </a:solidFill>
              </a:rPr>
              <a:t>NEAR</a:t>
            </a:r>
          </a:p>
          <a:p>
            <a:r>
              <a:rPr lang="en-US" sz="1600" b="1" dirty="0">
                <a:solidFill>
                  <a:srgbClr val="CC0066"/>
                </a:solidFill>
              </a:rPr>
              <a:t>ENDP</a:t>
            </a:r>
          </a:p>
          <a:p>
            <a:endParaRPr lang="en-US" sz="1600" b="1" dirty="0">
              <a:solidFill>
                <a:srgbClr val="CC0066"/>
              </a:solidFill>
            </a:endParaRPr>
          </a:p>
          <a:p>
            <a:r>
              <a:rPr lang="en-US" sz="1600" b="1" dirty="0">
                <a:solidFill>
                  <a:srgbClr val="CC0066"/>
                </a:solidFill>
              </a:rPr>
              <a:t>SHORT</a:t>
            </a:r>
          </a:p>
          <a:p>
            <a:endParaRPr lang="en-US" sz="1600" b="1" dirty="0">
              <a:solidFill>
                <a:srgbClr val="CC0066"/>
              </a:solidFill>
            </a:endParaRPr>
          </a:p>
          <a:p>
            <a:r>
              <a:rPr lang="en-US" sz="1600" b="1" dirty="0">
                <a:solidFill>
                  <a:srgbClr val="CC0066"/>
                </a:solidFill>
              </a:rPr>
              <a:t>MACRO</a:t>
            </a:r>
          </a:p>
          <a:p>
            <a:r>
              <a:rPr lang="en-US" sz="1600" b="1" dirty="0">
                <a:solidFill>
                  <a:srgbClr val="CC0066"/>
                </a:solidFill>
              </a:rPr>
              <a:t>ENDM</a:t>
            </a:r>
          </a:p>
        </p:txBody>
      </p:sp>
      <p:sp>
        <p:nvSpPr>
          <p:cNvPr id="9" name="TextBox 8"/>
          <p:cNvSpPr txBox="1"/>
          <p:nvPr/>
        </p:nvSpPr>
        <p:spPr>
          <a:xfrm>
            <a:off x="3048000" y="914400"/>
            <a:ext cx="5638800" cy="2246769"/>
          </a:xfrm>
          <a:prstGeom prst="rect">
            <a:avLst/>
          </a:prstGeom>
          <a:noFill/>
        </p:spPr>
        <p:txBody>
          <a:bodyPr wrap="square" rtlCol="0">
            <a:spAutoFit/>
          </a:bodyPr>
          <a:lstStyle/>
          <a:p>
            <a:pPr marL="285750" indent="-285750">
              <a:buBlip>
                <a:blip r:embed="rId3"/>
              </a:buBlip>
            </a:pPr>
            <a:r>
              <a:rPr lang="en-US" sz="1400" b="1" dirty="0">
                <a:solidFill>
                  <a:srgbClr val="0070C0"/>
                </a:solidFill>
              </a:rPr>
              <a:t>ORG</a:t>
            </a:r>
            <a:r>
              <a:rPr lang="en-US" sz="1400" b="1" dirty="0"/>
              <a:t> (Origin) is used to assign the starting address (Effective address) for a program/ data segment</a:t>
            </a:r>
          </a:p>
          <a:p>
            <a:pPr marL="285750" indent="-285750">
              <a:buBlip>
                <a:blip r:embed="rId3"/>
              </a:buBlip>
            </a:pPr>
            <a:endParaRPr lang="en-US" sz="1400" b="1" dirty="0"/>
          </a:p>
          <a:p>
            <a:pPr marL="285750" indent="-285750">
              <a:buBlip>
                <a:blip r:embed="rId3"/>
              </a:buBlip>
            </a:pPr>
            <a:r>
              <a:rPr lang="en-US" sz="1400" b="1" dirty="0">
                <a:solidFill>
                  <a:srgbClr val="0070C0"/>
                </a:solidFill>
              </a:rPr>
              <a:t>END</a:t>
            </a:r>
            <a:r>
              <a:rPr lang="en-US" sz="1400" b="1" dirty="0"/>
              <a:t> is used to terminate a program; statements after END will be ignored</a:t>
            </a:r>
          </a:p>
          <a:p>
            <a:pPr marL="285750" indent="-285750">
              <a:buBlip>
                <a:blip r:embed="rId3"/>
              </a:buBlip>
            </a:pPr>
            <a:endParaRPr lang="en-US" sz="1400" b="1" dirty="0"/>
          </a:p>
          <a:p>
            <a:pPr marL="285750" indent="-285750">
              <a:buBlip>
                <a:blip r:embed="rId3"/>
              </a:buBlip>
            </a:pPr>
            <a:r>
              <a:rPr lang="en-US" sz="1400" b="1" dirty="0">
                <a:solidFill>
                  <a:srgbClr val="0070C0"/>
                </a:solidFill>
              </a:rPr>
              <a:t>EVEN</a:t>
            </a:r>
            <a:r>
              <a:rPr lang="en-US" sz="1400" b="1" dirty="0"/>
              <a:t> : Informs the assembler to store program/ data segment starting from an even address </a:t>
            </a:r>
          </a:p>
          <a:p>
            <a:pPr marL="285750" indent="-285750">
              <a:buBlip>
                <a:blip r:embed="rId3"/>
              </a:buBlip>
            </a:pPr>
            <a:endParaRPr lang="en-US" sz="1400" b="1" dirty="0"/>
          </a:p>
          <a:p>
            <a:pPr marL="285750" indent="-285750">
              <a:buBlip>
                <a:blip r:embed="rId3"/>
              </a:buBlip>
            </a:pPr>
            <a:r>
              <a:rPr lang="en-US" sz="1400" b="1" dirty="0">
                <a:solidFill>
                  <a:srgbClr val="0070C0"/>
                </a:solidFill>
              </a:rPr>
              <a:t>EQU</a:t>
            </a:r>
            <a:r>
              <a:rPr lang="en-US" sz="1400" b="1" dirty="0"/>
              <a:t> (Equate) is used to attach a value to a variable</a:t>
            </a:r>
          </a:p>
        </p:txBody>
      </p:sp>
      <p:graphicFrame>
        <p:nvGraphicFramePr>
          <p:cNvPr id="14" name="Table 13"/>
          <p:cNvGraphicFramePr>
            <a:graphicFrameLocks noGrp="1"/>
          </p:cNvGraphicFramePr>
          <p:nvPr>
            <p:extLst>
              <p:ext uri="{D42A27DB-BD31-4B8C-83A1-F6EECF244321}">
                <p14:modId xmlns:p14="http://schemas.microsoft.com/office/powerpoint/2010/main" val="1785704718"/>
              </p:ext>
            </p:extLst>
          </p:nvPr>
        </p:nvGraphicFramePr>
        <p:xfrm>
          <a:off x="2629469" y="3733800"/>
          <a:ext cx="6285931" cy="2951430"/>
        </p:xfrm>
        <a:graphic>
          <a:graphicData uri="http://schemas.openxmlformats.org/drawingml/2006/table">
            <a:tbl>
              <a:tblPr firstRow="1" bandRow="1">
                <a:tableStyleId>{93296810-A885-4BE3-A3E7-6D5BEEA58F35}</a:tableStyleId>
              </a:tblPr>
              <a:tblGrid>
                <a:gridCol w="2225077">
                  <a:extLst>
                    <a:ext uri="{9D8B030D-6E8A-4147-A177-3AD203B41FA5}">
                      <a16:colId xmlns:a16="http://schemas.microsoft.com/office/drawing/2014/main" val="20000"/>
                    </a:ext>
                  </a:extLst>
                </a:gridCol>
                <a:gridCol w="4060854">
                  <a:extLst>
                    <a:ext uri="{9D8B030D-6E8A-4147-A177-3AD203B41FA5}">
                      <a16:colId xmlns:a16="http://schemas.microsoft.com/office/drawing/2014/main" val="20001"/>
                    </a:ext>
                  </a:extLst>
                </a:gridCol>
              </a:tblGrid>
              <a:tr h="939750">
                <a:tc>
                  <a:txBody>
                    <a:bodyPr/>
                    <a:lstStyle/>
                    <a:p>
                      <a:r>
                        <a:rPr lang="en-US" sz="1200" b="1" dirty="0">
                          <a:solidFill>
                            <a:srgbClr val="990033"/>
                          </a:solidFill>
                        </a:rPr>
                        <a:t>ORG 1000H</a:t>
                      </a:r>
                    </a:p>
                  </a:txBody>
                  <a:tcPr>
                    <a:solidFill>
                      <a:srgbClr val="CCECFF"/>
                    </a:solidFill>
                  </a:tcPr>
                </a:tc>
                <a:tc>
                  <a:txBody>
                    <a:bodyPr/>
                    <a:lstStyle/>
                    <a:p>
                      <a:pPr algn="just"/>
                      <a:r>
                        <a:rPr lang="en-US" sz="1200" b="1" dirty="0">
                          <a:solidFill>
                            <a:srgbClr val="990033"/>
                          </a:solidFill>
                        </a:rPr>
                        <a:t>Informs the assembler that the statements following ORG 1000H should be stored</a:t>
                      </a:r>
                      <a:r>
                        <a:rPr lang="en-US" sz="1200" b="1" baseline="0" dirty="0">
                          <a:solidFill>
                            <a:srgbClr val="990033"/>
                          </a:solidFill>
                        </a:rPr>
                        <a:t> in memory starting with effective address 1000</a:t>
                      </a:r>
                      <a:r>
                        <a:rPr lang="en-US" sz="1200" b="1" baseline="-25000" dirty="0">
                          <a:solidFill>
                            <a:srgbClr val="990033"/>
                          </a:solidFill>
                        </a:rPr>
                        <a:t>H</a:t>
                      </a:r>
                      <a:endParaRPr lang="en-US" sz="1200" b="1" dirty="0">
                        <a:solidFill>
                          <a:srgbClr val="990033"/>
                        </a:solidFill>
                      </a:endParaRPr>
                    </a:p>
                  </a:txBody>
                  <a:tcPr>
                    <a:solidFill>
                      <a:srgbClr val="CCECFF"/>
                    </a:solidFill>
                  </a:tcPr>
                </a:tc>
                <a:extLst>
                  <a:ext uri="{0D108BD9-81ED-4DB2-BD59-A6C34878D82A}">
                    <a16:rowId xmlns:a16="http://schemas.microsoft.com/office/drawing/2014/main" val="10000"/>
                  </a:ext>
                </a:extLst>
              </a:tr>
              <a:tr h="457200">
                <a:tc>
                  <a:txBody>
                    <a:bodyPr/>
                    <a:lstStyle/>
                    <a:p>
                      <a:endParaRPr lang="en-US" sz="1200" b="1" dirty="0">
                        <a:solidFill>
                          <a:srgbClr val="990033"/>
                        </a:solidFill>
                      </a:endParaRPr>
                    </a:p>
                    <a:p>
                      <a:r>
                        <a:rPr lang="en-US" sz="1200" b="1" dirty="0">
                          <a:solidFill>
                            <a:srgbClr val="990033"/>
                          </a:solidFill>
                        </a:rPr>
                        <a:t>LOOP EQU 10FEH</a:t>
                      </a:r>
                    </a:p>
                    <a:p>
                      <a:endParaRPr lang="en-US" sz="1200" b="1" dirty="0">
                        <a:solidFill>
                          <a:srgbClr val="990033"/>
                        </a:solidFill>
                      </a:endParaRPr>
                    </a:p>
                  </a:txBody>
                  <a:tcPr>
                    <a:solidFill>
                      <a:srgbClr val="CCECFF"/>
                    </a:solidFill>
                  </a:tcPr>
                </a:tc>
                <a:tc>
                  <a:txBody>
                    <a:bodyPr/>
                    <a:lstStyle/>
                    <a:p>
                      <a:pPr algn="just"/>
                      <a:endParaRPr lang="en-US" sz="1200" b="1" dirty="0">
                        <a:solidFill>
                          <a:srgbClr val="990033"/>
                        </a:solidFill>
                      </a:endParaRPr>
                    </a:p>
                    <a:p>
                      <a:pPr algn="just"/>
                      <a:r>
                        <a:rPr lang="en-US" sz="1200" b="1" dirty="0">
                          <a:solidFill>
                            <a:srgbClr val="990033"/>
                          </a:solidFill>
                        </a:rPr>
                        <a:t>Value</a:t>
                      </a:r>
                      <a:r>
                        <a:rPr lang="en-US" sz="1200" b="1" baseline="0" dirty="0">
                          <a:solidFill>
                            <a:srgbClr val="990033"/>
                          </a:solidFill>
                        </a:rPr>
                        <a:t> of variable LOOP is 10FE</a:t>
                      </a:r>
                      <a:r>
                        <a:rPr lang="en-US" sz="1200" b="1" baseline="-25000" dirty="0">
                          <a:solidFill>
                            <a:srgbClr val="990033"/>
                          </a:solidFill>
                        </a:rPr>
                        <a:t>H</a:t>
                      </a:r>
                      <a:endParaRPr lang="en-US" sz="1200" b="1" dirty="0">
                        <a:solidFill>
                          <a:srgbClr val="990033"/>
                        </a:solidFill>
                      </a:endParaRPr>
                    </a:p>
                  </a:txBody>
                  <a:tcPr>
                    <a:solidFill>
                      <a:srgbClr val="CCECFF"/>
                    </a:solidFill>
                  </a:tcPr>
                </a:tc>
                <a:extLst>
                  <a:ext uri="{0D108BD9-81ED-4DB2-BD59-A6C34878D82A}">
                    <a16:rowId xmlns:a16="http://schemas.microsoft.com/office/drawing/2014/main" val="10001"/>
                  </a:ext>
                </a:extLst>
              </a:tr>
              <a:tr h="228600">
                <a:tc>
                  <a:txBody>
                    <a:bodyPr/>
                    <a:lstStyle/>
                    <a:p>
                      <a:endParaRPr lang="en-US" sz="1200" b="1" dirty="0">
                        <a:solidFill>
                          <a:srgbClr val="990033"/>
                        </a:solidFill>
                      </a:endParaRPr>
                    </a:p>
                    <a:p>
                      <a:r>
                        <a:rPr lang="en-US" sz="1200" b="1" dirty="0">
                          <a:solidFill>
                            <a:srgbClr val="990033"/>
                          </a:solidFill>
                        </a:rPr>
                        <a:t>_SDATA SEGMENT</a:t>
                      </a:r>
                    </a:p>
                    <a:p>
                      <a:r>
                        <a:rPr lang="en-US" sz="1200" b="1" dirty="0">
                          <a:solidFill>
                            <a:srgbClr val="990033"/>
                          </a:solidFill>
                        </a:rPr>
                        <a:t>            ORG 1200H</a:t>
                      </a:r>
                    </a:p>
                    <a:p>
                      <a:r>
                        <a:rPr lang="en-US" sz="1200" b="1" dirty="0">
                          <a:solidFill>
                            <a:srgbClr val="990033"/>
                          </a:solidFill>
                        </a:rPr>
                        <a:t>            A DB 4CH</a:t>
                      </a:r>
                    </a:p>
                    <a:p>
                      <a:r>
                        <a:rPr lang="en-US" sz="1200" b="1" dirty="0">
                          <a:solidFill>
                            <a:srgbClr val="990033"/>
                          </a:solidFill>
                        </a:rPr>
                        <a:t>            EVEN</a:t>
                      </a:r>
                    </a:p>
                    <a:p>
                      <a:r>
                        <a:rPr lang="en-US" sz="1200" b="1" dirty="0">
                          <a:solidFill>
                            <a:srgbClr val="990033"/>
                          </a:solidFill>
                        </a:rPr>
                        <a:t>            B DW 1052H</a:t>
                      </a:r>
                    </a:p>
                    <a:p>
                      <a:r>
                        <a:rPr lang="en-US" sz="1200" b="1" dirty="0">
                          <a:solidFill>
                            <a:srgbClr val="990033"/>
                          </a:solidFill>
                        </a:rPr>
                        <a:t>_SDATA ENDS</a:t>
                      </a:r>
                    </a:p>
                  </a:txBody>
                  <a:tcPr>
                    <a:solidFill>
                      <a:srgbClr val="CCECFF"/>
                    </a:solidFill>
                  </a:tcPr>
                </a:tc>
                <a:tc>
                  <a:txBody>
                    <a:bodyPr/>
                    <a:lstStyle/>
                    <a:p>
                      <a:pPr algn="just"/>
                      <a:endParaRPr lang="en-US" sz="1200" b="1" dirty="0">
                        <a:solidFill>
                          <a:srgbClr val="990033"/>
                        </a:solidFill>
                      </a:endParaRPr>
                    </a:p>
                    <a:p>
                      <a:pPr algn="just"/>
                      <a:r>
                        <a:rPr lang="en-US" sz="1200" b="1" dirty="0">
                          <a:solidFill>
                            <a:srgbClr val="990033"/>
                          </a:solidFill>
                        </a:rPr>
                        <a:t>In this data segment, effective</a:t>
                      </a:r>
                      <a:r>
                        <a:rPr lang="en-US" sz="1200" b="1" baseline="0" dirty="0">
                          <a:solidFill>
                            <a:srgbClr val="990033"/>
                          </a:solidFill>
                        </a:rPr>
                        <a:t> address of memory location assigned to A will be 1200</a:t>
                      </a:r>
                      <a:r>
                        <a:rPr lang="en-US" sz="1200" b="1" baseline="-25000" dirty="0">
                          <a:solidFill>
                            <a:srgbClr val="990033"/>
                          </a:solidFill>
                        </a:rPr>
                        <a:t>H</a:t>
                      </a:r>
                      <a:r>
                        <a:rPr lang="en-US" sz="1200" b="1" baseline="0" dirty="0">
                          <a:solidFill>
                            <a:srgbClr val="990033"/>
                          </a:solidFill>
                        </a:rPr>
                        <a:t> and that of B will be 1202</a:t>
                      </a:r>
                      <a:r>
                        <a:rPr lang="en-US" sz="1200" b="1" baseline="-25000" dirty="0">
                          <a:solidFill>
                            <a:srgbClr val="990033"/>
                          </a:solidFill>
                        </a:rPr>
                        <a:t>H</a:t>
                      </a:r>
                      <a:r>
                        <a:rPr lang="en-US" sz="1200" b="1" baseline="0" dirty="0">
                          <a:solidFill>
                            <a:srgbClr val="990033"/>
                          </a:solidFill>
                        </a:rPr>
                        <a:t> and 1203</a:t>
                      </a:r>
                      <a:r>
                        <a:rPr lang="en-US" sz="1200" b="1" baseline="-25000" dirty="0">
                          <a:solidFill>
                            <a:srgbClr val="990033"/>
                          </a:solidFill>
                        </a:rPr>
                        <a:t>H</a:t>
                      </a:r>
                      <a:r>
                        <a:rPr lang="en-US" sz="1200" b="1" baseline="0" dirty="0">
                          <a:solidFill>
                            <a:srgbClr val="990033"/>
                          </a:solidFill>
                        </a:rPr>
                        <a:t>.</a:t>
                      </a:r>
                      <a:endParaRPr lang="en-US" sz="1200" b="1" dirty="0">
                        <a:solidFill>
                          <a:srgbClr val="990033"/>
                        </a:solidFill>
                      </a:endParaRPr>
                    </a:p>
                  </a:txBody>
                  <a:tcPr>
                    <a:solidFill>
                      <a:srgbClr val="CCECFF"/>
                    </a:solidFill>
                  </a:tcPr>
                </a:tc>
                <a:extLst>
                  <a:ext uri="{0D108BD9-81ED-4DB2-BD59-A6C34878D82A}">
                    <a16:rowId xmlns:a16="http://schemas.microsoft.com/office/drawing/2014/main" val="10002"/>
                  </a:ext>
                </a:extLst>
              </a:tr>
            </a:tbl>
          </a:graphicData>
        </a:graphic>
      </p:graphicFrame>
      <p:sp>
        <p:nvSpPr>
          <p:cNvPr id="15" name="TextBox 14"/>
          <p:cNvSpPr txBox="1"/>
          <p:nvPr/>
        </p:nvSpPr>
        <p:spPr>
          <a:xfrm>
            <a:off x="2530522" y="3319046"/>
            <a:ext cx="1443024" cy="338554"/>
          </a:xfrm>
          <a:prstGeom prst="rect">
            <a:avLst/>
          </a:prstGeom>
          <a:noFill/>
        </p:spPr>
        <p:txBody>
          <a:bodyPr wrap="none" rtlCol="0">
            <a:spAutoFit/>
          </a:bodyPr>
          <a:lstStyle/>
          <a:p>
            <a:r>
              <a:rPr lang="en-US" sz="1600" b="1" dirty="0">
                <a:solidFill>
                  <a:srgbClr val="990033"/>
                </a:solidFill>
              </a:rPr>
              <a:t>Examples: </a:t>
            </a:r>
          </a:p>
        </p:txBody>
      </p:sp>
      <p:sp>
        <p:nvSpPr>
          <p:cNvPr id="5" name="Date Placeholder 4"/>
          <p:cNvSpPr>
            <a:spLocks noGrp="1"/>
          </p:cNvSpPr>
          <p:nvPr>
            <p:ph type="dt" sz="half" idx="10"/>
          </p:nvPr>
        </p:nvSpPr>
        <p:spPr/>
        <p:txBody>
          <a:bodyPr/>
          <a:lstStyle/>
          <a:p>
            <a:fld id="{326E2D44-6C4E-4D8A-AFD1-E64D75DC1A92}"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110</a:t>
            </a:fld>
            <a:endParaRPr lang="en-US" dirty="0"/>
          </a:p>
        </p:txBody>
      </p:sp>
    </p:spTree>
    <p:extLst>
      <p:ext uri="{BB962C8B-B14F-4D97-AF65-F5344CB8AC3E}">
        <p14:creationId xmlns:p14="http://schemas.microsoft.com/office/powerpoint/2010/main" val="145089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Off-page Connector 11"/>
          <p:cNvSpPr/>
          <p:nvPr/>
        </p:nvSpPr>
        <p:spPr>
          <a:xfrm rot="16200000">
            <a:off x="562364" y="4067564"/>
            <a:ext cx="1097582" cy="1740090"/>
          </a:xfrm>
          <a:prstGeom prst="flowChartOffpageConnector">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Assemble Directives</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1" name="Rectangle 10"/>
          <p:cNvSpPr/>
          <p:nvPr/>
        </p:nvSpPr>
        <p:spPr>
          <a:xfrm>
            <a:off x="304800" y="990600"/>
            <a:ext cx="1488744" cy="5755422"/>
          </a:xfrm>
          <a:prstGeom prst="rect">
            <a:avLst/>
          </a:prstGeom>
        </p:spPr>
        <p:txBody>
          <a:bodyPr wrap="square">
            <a:spAutoFit/>
          </a:bodyPr>
          <a:lstStyle/>
          <a:p>
            <a:r>
              <a:rPr lang="en-US" sz="1600" b="1" dirty="0">
                <a:solidFill>
                  <a:srgbClr val="CC0066"/>
                </a:solidFill>
              </a:rPr>
              <a:t>DB</a:t>
            </a:r>
          </a:p>
          <a:p>
            <a:endParaRPr lang="en-US" sz="1600" b="1" dirty="0">
              <a:solidFill>
                <a:srgbClr val="CC0066"/>
              </a:solidFill>
            </a:endParaRPr>
          </a:p>
          <a:p>
            <a:r>
              <a:rPr lang="en-US" sz="1600" b="1" dirty="0">
                <a:solidFill>
                  <a:srgbClr val="CC0066"/>
                </a:solidFill>
              </a:rPr>
              <a:t>DW</a:t>
            </a:r>
          </a:p>
          <a:p>
            <a:endParaRPr lang="en-US" sz="1600" b="1" dirty="0">
              <a:solidFill>
                <a:srgbClr val="CC0066"/>
              </a:solidFill>
            </a:endParaRPr>
          </a:p>
          <a:p>
            <a:r>
              <a:rPr lang="en-US" sz="1600" b="1" dirty="0">
                <a:solidFill>
                  <a:srgbClr val="CC0066"/>
                </a:solidFill>
              </a:rPr>
              <a:t>SEGMENT</a:t>
            </a:r>
          </a:p>
          <a:p>
            <a:r>
              <a:rPr lang="en-US" sz="1600" b="1" dirty="0">
                <a:solidFill>
                  <a:srgbClr val="CC0066"/>
                </a:solidFill>
              </a:rPr>
              <a:t>ENDS</a:t>
            </a:r>
          </a:p>
          <a:p>
            <a:endParaRPr lang="en-US" sz="1600" b="1" dirty="0">
              <a:solidFill>
                <a:srgbClr val="CC0066"/>
              </a:solidFill>
            </a:endParaRPr>
          </a:p>
          <a:p>
            <a:r>
              <a:rPr lang="en-US" sz="1600" b="1" dirty="0">
                <a:solidFill>
                  <a:srgbClr val="CC0066"/>
                </a:solidFill>
              </a:rPr>
              <a:t>ASSUME</a:t>
            </a:r>
          </a:p>
          <a:p>
            <a:endParaRPr lang="en-US" sz="1600" b="1" dirty="0">
              <a:solidFill>
                <a:srgbClr val="CC0066"/>
              </a:solidFill>
            </a:endParaRPr>
          </a:p>
          <a:p>
            <a:r>
              <a:rPr lang="en-US" sz="1600" b="1" dirty="0">
                <a:solidFill>
                  <a:srgbClr val="CC0066"/>
                </a:solidFill>
              </a:rPr>
              <a:t>ORG</a:t>
            </a:r>
          </a:p>
          <a:p>
            <a:r>
              <a:rPr lang="en-US" sz="1600" b="1" dirty="0">
                <a:solidFill>
                  <a:srgbClr val="CC0066"/>
                </a:solidFill>
              </a:rPr>
              <a:t>END</a:t>
            </a:r>
          </a:p>
          <a:p>
            <a:r>
              <a:rPr lang="en-US" sz="1600" b="1" dirty="0">
                <a:solidFill>
                  <a:srgbClr val="CC0066"/>
                </a:solidFill>
              </a:rPr>
              <a:t>EVEN</a:t>
            </a:r>
          </a:p>
          <a:p>
            <a:r>
              <a:rPr lang="en-US" sz="1600" b="1" dirty="0">
                <a:solidFill>
                  <a:srgbClr val="CC0066"/>
                </a:solidFill>
              </a:rPr>
              <a:t>EQU</a:t>
            </a:r>
          </a:p>
          <a:p>
            <a:endParaRPr lang="en-US" sz="1600" b="1" dirty="0">
              <a:solidFill>
                <a:srgbClr val="CC0066"/>
              </a:solidFill>
            </a:endParaRPr>
          </a:p>
          <a:p>
            <a:r>
              <a:rPr lang="en-US" sz="1600" b="1" dirty="0">
                <a:solidFill>
                  <a:srgbClr val="CC0066"/>
                </a:solidFill>
              </a:rPr>
              <a:t>PROC</a:t>
            </a:r>
          </a:p>
          <a:p>
            <a:r>
              <a:rPr lang="en-US" sz="1600" b="1" dirty="0">
                <a:solidFill>
                  <a:srgbClr val="CC0066"/>
                </a:solidFill>
              </a:rPr>
              <a:t>ENDP</a:t>
            </a:r>
          </a:p>
          <a:p>
            <a:r>
              <a:rPr lang="en-US" sz="1600" b="1" dirty="0">
                <a:solidFill>
                  <a:srgbClr val="CC0066"/>
                </a:solidFill>
              </a:rPr>
              <a:t>FAR</a:t>
            </a:r>
          </a:p>
          <a:p>
            <a:r>
              <a:rPr lang="en-US" sz="1600" b="1" dirty="0">
                <a:solidFill>
                  <a:srgbClr val="CC0066"/>
                </a:solidFill>
              </a:rPr>
              <a:t>NEAR</a:t>
            </a:r>
          </a:p>
          <a:p>
            <a:endParaRPr lang="en-US" sz="1600" b="1" dirty="0">
              <a:solidFill>
                <a:srgbClr val="CC0066"/>
              </a:solidFill>
            </a:endParaRPr>
          </a:p>
          <a:p>
            <a:r>
              <a:rPr lang="en-US" sz="1600" b="1" dirty="0">
                <a:solidFill>
                  <a:srgbClr val="CC0066"/>
                </a:solidFill>
              </a:rPr>
              <a:t>SHORT</a:t>
            </a:r>
          </a:p>
          <a:p>
            <a:endParaRPr lang="en-US" sz="1600" b="1" dirty="0">
              <a:solidFill>
                <a:srgbClr val="CC0066"/>
              </a:solidFill>
            </a:endParaRPr>
          </a:p>
          <a:p>
            <a:r>
              <a:rPr lang="en-US" sz="1600" b="1" dirty="0">
                <a:solidFill>
                  <a:srgbClr val="CC0066"/>
                </a:solidFill>
              </a:rPr>
              <a:t>MACRO</a:t>
            </a:r>
          </a:p>
          <a:p>
            <a:r>
              <a:rPr lang="en-US" sz="1600" b="1" dirty="0">
                <a:solidFill>
                  <a:srgbClr val="CC0066"/>
                </a:solidFill>
              </a:rPr>
              <a:t>ENDM</a:t>
            </a:r>
          </a:p>
        </p:txBody>
      </p:sp>
      <p:sp>
        <p:nvSpPr>
          <p:cNvPr id="9" name="TextBox 8"/>
          <p:cNvSpPr txBox="1"/>
          <p:nvPr/>
        </p:nvSpPr>
        <p:spPr>
          <a:xfrm>
            <a:off x="3048000" y="914400"/>
            <a:ext cx="5638800" cy="2031325"/>
          </a:xfrm>
          <a:prstGeom prst="rect">
            <a:avLst/>
          </a:prstGeom>
          <a:noFill/>
        </p:spPr>
        <p:txBody>
          <a:bodyPr wrap="square" rtlCol="0">
            <a:spAutoFit/>
          </a:bodyPr>
          <a:lstStyle/>
          <a:p>
            <a:pPr marL="285750" indent="-285750">
              <a:buBlip>
                <a:blip r:embed="rId3"/>
              </a:buBlip>
            </a:pPr>
            <a:r>
              <a:rPr lang="en-US" sz="1400" b="1" dirty="0">
                <a:solidFill>
                  <a:srgbClr val="0070C0"/>
                </a:solidFill>
              </a:rPr>
              <a:t>PROC</a:t>
            </a:r>
            <a:r>
              <a:rPr lang="en-US" sz="1400" b="1" dirty="0"/>
              <a:t> Indicates the beginning of a procedure</a:t>
            </a:r>
          </a:p>
          <a:p>
            <a:pPr marL="285750" indent="-285750">
              <a:buBlip>
                <a:blip r:embed="rId3"/>
              </a:buBlip>
            </a:pPr>
            <a:endParaRPr lang="en-US" sz="1400" b="1" dirty="0"/>
          </a:p>
          <a:p>
            <a:pPr marL="285750" indent="-285750">
              <a:buBlip>
                <a:blip r:embed="rId3"/>
              </a:buBlip>
            </a:pPr>
            <a:r>
              <a:rPr lang="en-US" sz="1400" b="1" dirty="0">
                <a:solidFill>
                  <a:srgbClr val="0070C0"/>
                </a:solidFill>
              </a:rPr>
              <a:t>ENDP</a:t>
            </a:r>
            <a:r>
              <a:rPr lang="en-US" sz="1400" b="1" dirty="0"/>
              <a:t> End of procedure</a:t>
            </a:r>
          </a:p>
          <a:p>
            <a:endParaRPr lang="en-US" sz="1400" b="1" dirty="0"/>
          </a:p>
          <a:p>
            <a:pPr marL="285750" indent="-285750">
              <a:buBlip>
                <a:blip r:embed="rId3"/>
              </a:buBlip>
            </a:pPr>
            <a:r>
              <a:rPr lang="en-US" sz="1400" b="1" dirty="0">
                <a:solidFill>
                  <a:srgbClr val="0070C0"/>
                </a:solidFill>
              </a:rPr>
              <a:t>FAR</a:t>
            </a:r>
            <a:r>
              <a:rPr lang="en-US" sz="1400" b="1" dirty="0"/>
              <a:t> Intersegment call</a:t>
            </a:r>
          </a:p>
          <a:p>
            <a:pPr marL="285750" indent="-285750">
              <a:buBlip>
                <a:blip r:embed="rId3"/>
              </a:buBlip>
            </a:pPr>
            <a:endParaRPr lang="en-US" sz="1400" b="1" dirty="0"/>
          </a:p>
          <a:p>
            <a:pPr marL="285750" indent="-285750">
              <a:buBlip>
                <a:blip r:embed="rId3"/>
              </a:buBlip>
            </a:pPr>
            <a:r>
              <a:rPr lang="en-US" sz="1400" b="1" dirty="0">
                <a:solidFill>
                  <a:srgbClr val="0070C0"/>
                </a:solidFill>
              </a:rPr>
              <a:t>NEAR</a:t>
            </a:r>
            <a:r>
              <a:rPr lang="en-US" sz="1400" b="1" dirty="0"/>
              <a:t> </a:t>
            </a:r>
            <a:r>
              <a:rPr lang="en-US" sz="1400" b="1" dirty="0" err="1"/>
              <a:t>Intrasegment</a:t>
            </a:r>
            <a:r>
              <a:rPr lang="en-US" sz="1400" b="1" dirty="0"/>
              <a:t> call</a:t>
            </a:r>
          </a:p>
          <a:p>
            <a:pPr marL="285750" indent="-285750">
              <a:buBlip>
                <a:blip r:embed="rId3"/>
              </a:buBlip>
            </a:pPr>
            <a:endParaRPr lang="en-US" sz="1400" b="1" dirty="0"/>
          </a:p>
          <a:p>
            <a:pPr marL="285750" indent="-285750">
              <a:buBlip>
                <a:blip r:embed="rId3"/>
              </a:buBlip>
            </a:pPr>
            <a:r>
              <a:rPr lang="en-US" sz="1400" b="1" dirty="0"/>
              <a:t>General form</a:t>
            </a:r>
          </a:p>
        </p:txBody>
      </p:sp>
      <p:graphicFrame>
        <p:nvGraphicFramePr>
          <p:cNvPr id="10" name="Table 9"/>
          <p:cNvGraphicFramePr>
            <a:graphicFrameLocks noGrp="1"/>
          </p:cNvGraphicFramePr>
          <p:nvPr>
            <p:extLst>
              <p:ext uri="{D42A27DB-BD31-4B8C-83A1-F6EECF244321}">
                <p14:modId xmlns:p14="http://schemas.microsoft.com/office/powerpoint/2010/main" val="3261935350"/>
              </p:ext>
            </p:extLst>
          </p:nvPr>
        </p:nvGraphicFramePr>
        <p:xfrm>
          <a:off x="3124200" y="3352800"/>
          <a:ext cx="5715000" cy="19202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tblGrid>
              <a:tr h="370840">
                <a:tc>
                  <a:txBody>
                    <a:bodyPr/>
                    <a:lstStyle/>
                    <a:p>
                      <a:r>
                        <a:rPr lang="en-US" sz="1200" dirty="0" err="1">
                          <a:solidFill>
                            <a:srgbClr val="990033"/>
                          </a:solidFill>
                        </a:rPr>
                        <a:t>procname</a:t>
                      </a:r>
                      <a:r>
                        <a:rPr lang="en-US" sz="1200" dirty="0">
                          <a:solidFill>
                            <a:srgbClr val="990033"/>
                          </a:solidFill>
                        </a:rPr>
                        <a:t> PROC[NEAR/ FAR]</a:t>
                      </a:r>
                    </a:p>
                    <a:p>
                      <a:endParaRPr lang="en-US" sz="1200" dirty="0">
                        <a:solidFill>
                          <a:srgbClr val="990033"/>
                        </a:solidFill>
                      </a:endParaRPr>
                    </a:p>
                    <a:p>
                      <a:r>
                        <a:rPr lang="en-US" sz="1200" dirty="0">
                          <a:solidFill>
                            <a:srgbClr val="990033"/>
                          </a:solidFill>
                        </a:rPr>
                        <a:t>                  …</a:t>
                      </a:r>
                    </a:p>
                    <a:p>
                      <a:r>
                        <a:rPr lang="en-US" sz="1200" dirty="0">
                          <a:solidFill>
                            <a:srgbClr val="990033"/>
                          </a:solidFill>
                        </a:rPr>
                        <a:t>                  …</a:t>
                      </a:r>
                    </a:p>
                    <a:p>
                      <a:r>
                        <a:rPr lang="en-US" sz="1200" dirty="0">
                          <a:solidFill>
                            <a:srgbClr val="990033"/>
                          </a:solidFill>
                        </a:rPr>
                        <a:t>                  …</a:t>
                      </a:r>
                    </a:p>
                    <a:p>
                      <a:endParaRPr lang="en-US" sz="1200" dirty="0">
                        <a:solidFill>
                          <a:srgbClr val="990033"/>
                        </a:solidFill>
                      </a:endParaRPr>
                    </a:p>
                    <a:p>
                      <a:r>
                        <a:rPr lang="en-US" sz="1200" dirty="0">
                          <a:solidFill>
                            <a:srgbClr val="990033"/>
                          </a:solidFill>
                        </a:rPr>
                        <a:t>                  RET</a:t>
                      </a:r>
                    </a:p>
                    <a:p>
                      <a:endParaRPr lang="en-US" sz="1200" dirty="0">
                        <a:solidFill>
                          <a:srgbClr val="990033"/>
                        </a:solidFill>
                      </a:endParaRPr>
                    </a:p>
                    <a:p>
                      <a:endParaRPr lang="en-US" sz="1200" dirty="0">
                        <a:solidFill>
                          <a:srgbClr val="990033"/>
                        </a:solidFill>
                      </a:endParaRPr>
                    </a:p>
                    <a:p>
                      <a:r>
                        <a:rPr lang="en-US" sz="1200" dirty="0" err="1">
                          <a:solidFill>
                            <a:srgbClr val="990033"/>
                          </a:solidFill>
                        </a:rPr>
                        <a:t>procname</a:t>
                      </a:r>
                      <a:r>
                        <a:rPr lang="en-US" sz="1200" dirty="0">
                          <a:solidFill>
                            <a:srgbClr val="990033"/>
                          </a:solidFill>
                        </a:rPr>
                        <a:t> ENDP</a:t>
                      </a:r>
                    </a:p>
                  </a:txBody>
                  <a:tcPr>
                    <a:solidFill>
                      <a:schemeClr val="bg1"/>
                    </a:solidFill>
                  </a:tcPr>
                </a:tc>
                <a:tc>
                  <a:txBody>
                    <a:bodyPr/>
                    <a:lstStyle/>
                    <a:p>
                      <a:endParaRPr lang="en-US" dirty="0">
                        <a:solidFill>
                          <a:srgbClr val="990033"/>
                        </a:solidFill>
                      </a:endParaRPr>
                    </a:p>
                    <a:p>
                      <a:endParaRPr lang="en-US" sz="1400" dirty="0">
                        <a:solidFill>
                          <a:srgbClr val="990033"/>
                        </a:solidFill>
                      </a:endParaRPr>
                    </a:p>
                    <a:p>
                      <a:r>
                        <a:rPr lang="en-US" sz="1200" dirty="0">
                          <a:solidFill>
                            <a:srgbClr val="990033"/>
                          </a:solidFill>
                        </a:rPr>
                        <a:t>Program statements of the procedure</a:t>
                      </a:r>
                    </a:p>
                    <a:p>
                      <a:endParaRPr lang="en-US" sz="1200" dirty="0">
                        <a:solidFill>
                          <a:srgbClr val="990033"/>
                        </a:solidFill>
                      </a:endParaRPr>
                    </a:p>
                    <a:p>
                      <a:r>
                        <a:rPr lang="en-US" sz="1200" dirty="0">
                          <a:solidFill>
                            <a:srgbClr val="990033"/>
                          </a:solidFill>
                        </a:rPr>
                        <a:t>Last statement of the procedure </a:t>
                      </a:r>
                    </a:p>
                  </a:txBody>
                  <a:tcPr>
                    <a:solidFill>
                      <a:schemeClr val="bg1"/>
                    </a:solidFill>
                  </a:tcPr>
                </a:tc>
                <a:extLst>
                  <a:ext uri="{0D108BD9-81ED-4DB2-BD59-A6C34878D82A}">
                    <a16:rowId xmlns:a16="http://schemas.microsoft.com/office/drawing/2014/main" val="10000"/>
                  </a:ext>
                </a:extLst>
              </a:tr>
            </a:tbl>
          </a:graphicData>
        </a:graphic>
      </p:graphicFrame>
      <p:sp>
        <p:nvSpPr>
          <p:cNvPr id="13" name="Right Brace 12"/>
          <p:cNvSpPr/>
          <p:nvPr/>
        </p:nvSpPr>
        <p:spPr>
          <a:xfrm>
            <a:off x="5867400" y="3749040"/>
            <a:ext cx="304800" cy="598200"/>
          </a:xfrm>
          <a:prstGeom prst="rightBrace">
            <a:avLst/>
          </a:prstGeom>
          <a:ln>
            <a:solidFill>
              <a:srgbClr val="9900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ine Callout 1 15"/>
          <p:cNvSpPr/>
          <p:nvPr/>
        </p:nvSpPr>
        <p:spPr>
          <a:xfrm>
            <a:off x="3124200" y="5715000"/>
            <a:ext cx="2286000" cy="427346"/>
          </a:xfrm>
          <a:prstGeom prst="borderCallout1">
            <a:avLst>
              <a:gd name="adj1" fmla="val -1304"/>
              <a:gd name="adj2" fmla="val 33901"/>
              <a:gd name="adj3" fmla="val -95861"/>
              <a:gd name="adj4" fmla="val 21354"/>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User defined name of the procedure</a:t>
            </a:r>
          </a:p>
        </p:txBody>
      </p:sp>
      <p:sp>
        <p:nvSpPr>
          <p:cNvPr id="5" name="Date Placeholder 4"/>
          <p:cNvSpPr>
            <a:spLocks noGrp="1"/>
          </p:cNvSpPr>
          <p:nvPr>
            <p:ph type="dt" sz="half" idx="10"/>
          </p:nvPr>
        </p:nvSpPr>
        <p:spPr/>
        <p:txBody>
          <a:bodyPr/>
          <a:lstStyle/>
          <a:p>
            <a:fld id="{494561D1-4412-4597-80F9-5B436EF8B70A}"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111</a:t>
            </a:fld>
            <a:endParaRPr lang="en-US" dirty="0"/>
          </a:p>
        </p:txBody>
      </p:sp>
    </p:spTree>
    <p:extLst>
      <p:ext uri="{BB962C8B-B14F-4D97-AF65-F5344CB8AC3E}">
        <p14:creationId xmlns:p14="http://schemas.microsoft.com/office/powerpoint/2010/main" val="131958359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Off-page Connector 11"/>
          <p:cNvSpPr/>
          <p:nvPr/>
        </p:nvSpPr>
        <p:spPr>
          <a:xfrm rot="16200000">
            <a:off x="562364" y="4067564"/>
            <a:ext cx="1097582" cy="1740090"/>
          </a:xfrm>
          <a:prstGeom prst="flowChartOffpageConnector">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Assemble Directives</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1" name="Rectangle 10"/>
          <p:cNvSpPr/>
          <p:nvPr/>
        </p:nvSpPr>
        <p:spPr>
          <a:xfrm>
            <a:off x="304800" y="990600"/>
            <a:ext cx="1488744" cy="5755422"/>
          </a:xfrm>
          <a:prstGeom prst="rect">
            <a:avLst/>
          </a:prstGeom>
        </p:spPr>
        <p:txBody>
          <a:bodyPr wrap="square">
            <a:spAutoFit/>
          </a:bodyPr>
          <a:lstStyle/>
          <a:p>
            <a:r>
              <a:rPr lang="en-US" sz="1600" b="1" dirty="0">
                <a:solidFill>
                  <a:srgbClr val="CC0066"/>
                </a:solidFill>
              </a:rPr>
              <a:t>DB</a:t>
            </a:r>
          </a:p>
          <a:p>
            <a:endParaRPr lang="en-US" sz="1600" b="1" dirty="0">
              <a:solidFill>
                <a:srgbClr val="CC0066"/>
              </a:solidFill>
            </a:endParaRPr>
          </a:p>
          <a:p>
            <a:r>
              <a:rPr lang="en-US" sz="1600" b="1" dirty="0">
                <a:solidFill>
                  <a:srgbClr val="CC0066"/>
                </a:solidFill>
              </a:rPr>
              <a:t>DW</a:t>
            </a:r>
          </a:p>
          <a:p>
            <a:endParaRPr lang="en-US" sz="1600" b="1" dirty="0">
              <a:solidFill>
                <a:srgbClr val="CC0066"/>
              </a:solidFill>
            </a:endParaRPr>
          </a:p>
          <a:p>
            <a:r>
              <a:rPr lang="en-US" sz="1600" b="1" dirty="0">
                <a:solidFill>
                  <a:srgbClr val="CC0066"/>
                </a:solidFill>
              </a:rPr>
              <a:t>SEGMENT</a:t>
            </a:r>
          </a:p>
          <a:p>
            <a:r>
              <a:rPr lang="en-US" sz="1600" b="1" dirty="0">
                <a:solidFill>
                  <a:srgbClr val="CC0066"/>
                </a:solidFill>
              </a:rPr>
              <a:t>ENDS</a:t>
            </a:r>
          </a:p>
          <a:p>
            <a:endParaRPr lang="en-US" sz="1600" b="1" dirty="0">
              <a:solidFill>
                <a:srgbClr val="CC0066"/>
              </a:solidFill>
            </a:endParaRPr>
          </a:p>
          <a:p>
            <a:r>
              <a:rPr lang="en-US" sz="1600" b="1" dirty="0">
                <a:solidFill>
                  <a:srgbClr val="CC0066"/>
                </a:solidFill>
              </a:rPr>
              <a:t>ASSUME</a:t>
            </a:r>
          </a:p>
          <a:p>
            <a:endParaRPr lang="en-US" sz="1600" b="1" dirty="0">
              <a:solidFill>
                <a:srgbClr val="CC0066"/>
              </a:solidFill>
            </a:endParaRPr>
          </a:p>
          <a:p>
            <a:r>
              <a:rPr lang="en-US" sz="1600" b="1" dirty="0">
                <a:solidFill>
                  <a:srgbClr val="CC0066"/>
                </a:solidFill>
              </a:rPr>
              <a:t>ORG</a:t>
            </a:r>
          </a:p>
          <a:p>
            <a:r>
              <a:rPr lang="en-US" sz="1600" b="1" dirty="0">
                <a:solidFill>
                  <a:srgbClr val="CC0066"/>
                </a:solidFill>
              </a:rPr>
              <a:t>END</a:t>
            </a:r>
          </a:p>
          <a:p>
            <a:r>
              <a:rPr lang="en-US" sz="1600" b="1" dirty="0">
                <a:solidFill>
                  <a:srgbClr val="CC0066"/>
                </a:solidFill>
              </a:rPr>
              <a:t>EVEN</a:t>
            </a:r>
          </a:p>
          <a:p>
            <a:r>
              <a:rPr lang="en-US" sz="1600" b="1" dirty="0">
                <a:solidFill>
                  <a:srgbClr val="CC0066"/>
                </a:solidFill>
              </a:rPr>
              <a:t>EQU</a:t>
            </a:r>
          </a:p>
          <a:p>
            <a:endParaRPr lang="en-US" sz="1600" b="1" dirty="0">
              <a:solidFill>
                <a:srgbClr val="CC0066"/>
              </a:solidFill>
            </a:endParaRPr>
          </a:p>
          <a:p>
            <a:r>
              <a:rPr lang="en-US" sz="1600" b="1" dirty="0">
                <a:solidFill>
                  <a:srgbClr val="CC0066"/>
                </a:solidFill>
              </a:rPr>
              <a:t>PROC</a:t>
            </a:r>
          </a:p>
          <a:p>
            <a:r>
              <a:rPr lang="en-US" sz="1600" b="1" dirty="0">
                <a:solidFill>
                  <a:srgbClr val="CC0066"/>
                </a:solidFill>
              </a:rPr>
              <a:t>ENDP</a:t>
            </a:r>
          </a:p>
          <a:p>
            <a:r>
              <a:rPr lang="en-US" sz="1600" b="1" dirty="0">
                <a:solidFill>
                  <a:srgbClr val="CC0066"/>
                </a:solidFill>
              </a:rPr>
              <a:t>FAR</a:t>
            </a:r>
          </a:p>
          <a:p>
            <a:r>
              <a:rPr lang="en-US" sz="1600" b="1" dirty="0">
                <a:solidFill>
                  <a:srgbClr val="CC0066"/>
                </a:solidFill>
              </a:rPr>
              <a:t>NEAR</a:t>
            </a:r>
          </a:p>
          <a:p>
            <a:endParaRPr lang="en-US" sz="1600" b="1" dirty="0">
              <a:solidFill>
                <a:srgbClr val="CC0066"/>
              </a:solidFill>
            </a:endParaRPr>
          </a:p>
          <a:p>
            <a:r>
              <a:rPr lang="en-US" sz="1600" b="1" dirty="0">
                <a:solidFill>
                  <a:srgbClr val="CC0066"/>
                </a:solidFill>
              </a:rPr>
              <a:t>SHORT</a:t>
            </a:r>
          </a:p>
          <a:p>
            <a:endParaRPr lang="en-US" sz="1600" b="1" dirty="0">
              <a:solidFill>
                <a:srgbClr val="CC0066"/>
              </a:solidFill>
            </a:endParaRPr>
          </a:p>
          <a:p>
            <a:r>
              <a:rPr lang="en-US" sz="1600" b="1" dirty="0">
                <a:solidFill>
                  <a:srgbClr val="CC0066"/>
                </a:solidFill>
              </a:rPr>
              <a:t>MACRO</a:t>
            </a:r>
          </a:p>
          <a:p>
            <a:r>
              <a:rPr lang="en-US" sz="1600" b="1" dirty="0">
                <a:solidFill>
                  <a:srgbClr val="CC0066"/>
                </a:solidFill>
              </a:rPr>
              <a:t>ENDM</a:t>
            </a:r>
          </a:p>
        </p:txBody>
      </p:sp>
      <p:graphicFrame>
        <p:nvGraphicFramePr>
          <p:cNvPr id="14" name="Table 13"/>
          <p:cNvGraphicFramePr>
            <a:graphicFrameLocks noGrp="1"/>
          </p:cNvGraphicFramePr>
          <p:nvPr>
            <p:extLst>
              <p:ext uri="{D42A27DB-BD31-4B8C-83A1-F6EECF244321}">
                <p14:modId xmlns:p14="http://schemas.microsoft.com/office/powerpoint/2010/main" val="534740220"/>
              </p:ext>
            </p:extLst>
          </p:nvPr>
        </p:nvGraphicFramePr>
        <p:xfrm>
          <a:off x="2629469" y="1874520"/>
          <a:ext cx="6285931" cy="3840480"/>
        </p:xfrm>
        <a:graphic>
          <a:graphicData uri="http://schemas.openxmlformats.org/drawingml/2006/table">
            <a:tbl>
              <a:tblPr firstRow="1" bandRow="1">
                <a:tableStyleId>{93296810-A885-4BE3-A3E7-6D5BEEA58F35}</a:tableStyleId>
              </a:tblPr>
              <a:tblGrid>
                <a:gridCol w="2225077">
                  <a:extLst>
                    <a:ext uri="{9D8B030D-6E8A-4147-A177-3AD203B41FA5}">
                      <a16:colId xmlns:a16="http://schemas.microsoft.com/office/drawing/2014/main" val="20000"/>
                    </a:ext>
                  </a:extLst>
                </a:gridCol>
                <a:gridCol w="4060854">
                  <a:extLst>
                    <a:ext uri="{9D8B030D-6E8A-4147-A177-3AD203B41FA5}">
                      <a16:colId xmlns:a16="http://schemas.microsoft.com/office/drawing/2014/main" val="20001"/>
                    </a:ext>
                  </a:extLst>
                </a:gridCol>
              </a:tblGrid>
              <a:tr h="457200">
                <a:tc>
                  <a:txBody>
                    <a:bodyPr/>
                    <a:lstStyle/>
                    <a:p>
                      <a:endParaRPr lang="en-US" sz="1200" b="1" dirty="0">
                        <a:solidFill>
                          <a:srgbClr val="990033"/>
                        </a:solidFill>
                      </a:endParaRPr>
                    </a:p>
                    <a:p>
                      <a:r>
                        <a:rPr lang="en-US" sz="1200" b="1" dirty="0">
                          <a:solidFill>
                            <a:srgbClr val="990033"/>
                          </a:solidFill>
                        </a:rPr>
                        <a:t>ADD64 PROC NEAR</a:t>
                      </a:r>
                    </a:p>
                    <a:p>
                      <a:endParaRPr lang="en-US" sz="1200" b="1" dirty="0">
                        <a:solidFill>
                          <a:srgbClr val="990033"/>
                        </a:solidFill>
                      </a:endParaRPr>
                    </a:p>
                    <a:p>
                      <a:r>
                        <a:rPr lang="en-US" sz="1200" b="1" dirty="0">
                          <a:solidFill>
                            <a:srgbClr val="990033"/>
                          </a:solidFill>
                        </a:rPr>
                        <a:t>                  …</a:t>
                      </a:r>
                    </a:p>
                    <a:p>
                      <a:r>
                        <a:rPr lang="en-US" sz="1200" b="1" dirty="0">
                          <a:solidFill>
                            <a:srgbClr val="990033"/>
                          </a:solidFill>
                        </a:rPr>
                        <a:t>                  …</a:t>
                      </a:r>
                    </a:p>
                    <a:p>
                      <a:r>
                        <a:rPr lang="en-US" sz="1200" b="1" dirty="0">
                          <a:solidFill>
                            <a:srgbClr val="990033"/>
                          </a:solidFill>
                        </a:rPr>
                        <a:t>                  …</a:t>
                      </a:r>
                    </a:p>
                    <a:p>
                      <a:endParaRPr lang="en-US" sz="1200" b="1" dirty="0">
                        <a:solidFill>
                          <a:srgbClr val="990033"/>
                        </a:solidFill>
                      </a:endParaRPr>
                    </a:p>
                    <a:p>
                      <a:r>
                        <a:rPr lang="en-US" sz="1200" b="1" dirty="0">
                          <a:solidFill>
                            <a:srgbClr val="990033"/>
                          </a:solidFill>
                        </a:rPr>
                        <a:t>            RET</a:t>
                      </a:r>
                    </a:p>
                    <a:p>
                      <a:r>
                        <a:rPr lang="en-US" sz="1200" b="1" dirty="0">
                          <a:solidFill>
                            <a:srgbClr val="990033"/>
                          </a:solidFill>
                        </a:rPr>
                        <a:t>ADD64 ENDP</a:t>
                      </a:r>
                    </a:p>
                    <a:p>
                      <a:endParaRPr lang="en-US" sz="1200" b="1" dirty="0">
                        <a:solidFill>
                          <a:srgbClr val="990033"/>
                        </a:solidFill>
                      </a:endParaRPr>
                    </a:p>
                  </a:txBody>
                  <a:tcPr>
                    <a:solidFill>
                      <a:srgbClr val="CCECFF"/>
                    </a:solidFill>
                  </a:tcPr>
                </a:tc>
                <a:tc>
                  <a:txBody>
                    <a:bodyPr/>
                    <a:lstStyle/>
                    <a:p>
                      <a:pPr algn="just"/>
                      <a:endParaRPr lang="en-US" sz="1200" b="1" dirty="0">
                        <a:solidFill>
                          <a:srgbClr val="990033"/>
                        </a:solidFill>
                      </a:endParaRPr>
                    </a:p>
                    <a:p>
                      <a:pPr algn="just"/>
                      <a:r>
                        <a:rPr lang="en-US" sz="1200" b="1" dirty="0">
                          <a:solidFill>
                            <a:srgbClr val="990033"/>
                          </a:solidFill>
                        </a:rPr>
                        <a:t>The subroutine/</a:t>
                      </a:r>
                      <a:r>
                        <a:rPr lang="en-US" sz="1200" b="1" baseline="0" dirty="0">
                          <a:solidFill>
                            <a:srgbClr val="990033"/>
                          </a:solidFill>
                        </a:rPr>
                        <a:t> procedure named ADD64 is declared as NEAR and so the assembler will code the CALL and RET instructions involved in this procedure as near call and return</a:t>
                      </a:r>
                      <a:endParaRPr lang="en-US" sz="1200" b="1" dirty="0">
                        <a:solidFill>
                          <a:srgbClr val="990033"/>
                        </a:solidFill>
                      </a:endParaRPr>
                    </a:p>
                  </a:txBody>
                  <a:tcPr>
                    <a:solidFill>
                      <a:srgbClr val="CCECFF"/>
                    </a:solidFill>
                  </a:tcPr>
                </a:tc>
                <a:extLst>
                  <a:ext uri="{0D108BD9-81ED-4DB2-BD59-A6C34878D82A}">
                    <a16:rowId xmlns:a16="http://schemas.microsoft.com/office/drawing/2014/main" val="10000"/>
                  </a:ext>
                </a:extLst>
              </a:tr>
              <a:tr h="228600">
                <a:tc>
                  <a:txBody>
                    <a:bodyPr/>
                    <a:lstStyle/>
                    <a:p>
                      <a:endParaRPr lang="en-US" sz="1200" b="1" dirty="0">
                        <a:solidFill>
                          <a:srgbClr val="990033"/>
                        </a:solidFill>
                      </a:endParaRPr>
                    </a:p>
                    <a:p>
                      <a:r>
                        <a:rPr lang="en-US" sz="1200" b="1" dirty="0">
                          <a:solidFill>
                            <a:srgbClr val="990033"/>
                          </a:solidFill>
                        </a:rPr>
                        <a:t>CONVERT PROC FAR</a:t>
                      </a:r>
                    </a:p>
                    <a:p>
                      <a:endParaRPr lang="en-US" sz="1200" b="1" dirty="0">
                        <a:solidFill>
                          <a:srgbClr val="990033"/>
                        </a:solidFill>
                      </a:endParaRPr>
                    </a:p>
                    <a:p>
                      <a:r>
                        <a:rPr lang="en-US" sz="1200" b="1" dirty="0">
                          <a:solidFill>
                            <a:srgbClr val="990033"/>
                          </a:solidFill>
                        </a:rPr>
                        <a:t>                  …</a:t>
                      </a:r>
                    </a:p>
                    <a:p>
                      <a:r>
                        <a:rPr lang="en-US" sz="1200" b="1" dirty="0">
                          <a:solidFill>
                            <a:srgbClr val="990033"/>
                          </a:solidFill>
                        </a:rPr>
                        <a:t>                  …</a:t>
                      </a:r>
                    </a:p>
                    <a:p>
                      <a:r>
                        <a:rPr lang="en-US" sz="1200" b="1" dirty="0">
                          <a:solidFill>
                            <a:srgbClr val="990033"/>
                          </a:solidFill>
                        </a:rPr>
                        <a:t>                  …</a:t>
                      </a:r>
                    </a:p>
                    <a:p>
                      <a:endParaRPr lang="en-US" sz="1200" b="1" dirty="0">
                        <a:solidFill>
                          <a:srgbClr val="990033"/>
                        </a:solidFill>
                      </a:endParaRPr>
                    </a:p>
                    <a:p>
                      <a:r>
                        <a:rPr lang="en-US" sz="1200" b="1" dirty="0">
                          <a:solidFill>
                            <a:srgbClr val="990033"/>
                          </a:solidFill>
                        </a:rPr>
                        <a:t>                 RET</a:t>
                      </a:r>
                    </a:p>
                    <a:p>
                      <a:r>
                        <a:rPr lang="en-US" sz="1200" b="1" dirty="0">
                          <a:solidFill>
                            <a:srgbClr val="990033"/>
                          </a:solidFill>
                        </a:rPr>
                        <a:t>CONVERT</a:t>
                      </a:r>
                      <a:r>
                        <a:rPr lang="en-US" sz="1200" b="1" baseline="0" dirty="0">
                          <a:solidFill>
                            <a:srgbClr val="990033"/>
                          </a:solidFill>
                        </a:rPr>
                        <a:t> </a:t>
                      </a:r>
                      <a:r>
                        <a:rPr lang="en-US" sz="1200" b="1" dirty="0">
                          <a:solidFill>
                            <a:srgbClr val="990033"/>
                          </a:solidFill>
                        </a:rPr>
                        <a:t>ENDP</a:t>
                      </a:r>
                    </a:p>
                    <a:p>
                      <a:endParaRPr lang="en-US" sz="1200" b="1" dirty="0">
                        <a:solidFill>
                          <a:srgbClr val="990033"/>
                        </a:solidFill>
                      </a:endParaRPr>
                    </a:p>
                  </a:txBody>
                  <a:tcPr>
                    <a:solidFill>
                      <a:srgbClr val="99FFCC"/>
                    </a:solidFill>
                  </a:tcPr>
                </a:tc>
                <a:tc>
                  <a:txBody>
                    <a:bodyPr/>
                    <a:lstStyle/>
                    <a:p>
                      <a:pPr algn="just"/>
                      <a:endParaRPr lang="en-US" sz="1200" b="1" dirty="0">
                        <a:solidFill>
                          <a:srgbClr val="990033"/>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b="1" dirty="0">
                          <a:solidFill>
                            <a:srgbClr val="990033"/>
                          </a:solidFill>
                        </a:rPr>
                        <a:t>The subroutine/</a:t>
                      </a:r>
                      <a:r>
                        <a:rPr lang="en-US" sz="1200" b="1" baseline="0" dirty="0">
                          <a:solidFill>
                            <a:srgbClr val="990033"/>
                          </a:solidFill>
                        </a:rPr>
                        <a:t> procedure named CONVERT is declared as FAR and so the assembler will code the CALL and RET instructions involved in this procedure as far call and return</a:t>
                      </a:r>
                      <a:endParaRPr lang="en-US" sz="1200" b="1" dirty="0">
                        <a:solidFill>
                          <a:srgbClr val="990033"/>
                        </a:solidFill>
                      </a:endParaRPr>
                    </a:p>
                    <a:p>
                      <a:pPr algn="just"/>
                      <a:endParaRPr lang="en-US" sz="1200" b="1" dirty="0">
                        <a:solidFill>
                          <a:srgbClr val="990033"/>
                        </a:solidFill>
                      </a:endParaRPr>
                    </a:p>
                  </a:txBody>
                  <a:tcPr>
                    <a:solidFill>
                      <a:srgbClr val="99FFCC"/>
                    </a:solidFill>
                  </a:tcPr>
                </a:tc>
                <a:extLst>
                  <a:ext uri="{0D108BD9-81ED-4DB2-BD59-A6C34878D82A}">
                    <a16:rowId xmlns:a16="http://schemas.microsoft.com/office/drawing/2014/main" val="10001"/>
                  </a:ext>
                </a:extLst>
              </a:tr>
            </a:tbl>
          </a:graphicData>
        </a:graphic>
      </p:graphicFrame>
      <p:sp>
        <p:nvSpPr>
          <p:cNvPr id="15" name="TextBox 14"/>
          <p:cNvSpPr txBox="1"/>
          <p:nvPr/>
        </p:nvSpPr>
        <p:spPr>
          <a:xfrm>
            <a:off x="2530522" y="1219200"/>
            <a:ext cx="1443024" cy="338554"/>
          </a:xfrm>
          <a:prstGeom prst="rect">
            <a:avLst/>
          </a:prstGeom>
          <a:noFill/>
        </p:spPr>
        <p:txBody>
          <a:bodyPr wrap="none" rtlCol="0">
            <a:spAutoFit/>
          </a:bodyPr>
          <a:lstStyle/>
          <a:p>
            <a:r>
              <a:rPr lang="en-US" sz="1600" b="1" dirty="0">
                <a:solidFill>
                  <a:srgbClr val="990033"/>
                </a:solidFill>
              </a:rPr>
              <a:t>Examples: </a:t>
            </a:r>
          </a:p>
        </p:txBody>
      </p:sp>
      <p:sp>
        <p:nvSpPr>
          <p:cNvPr id="5" name="Date Placeholder 4"/>
          <p:cNvSpPr>
            <a:spLocks noGrp="1"/>
          </p:cNvSpPr>
          <p:nvPr>
            <p:ph type="dt" sz="half" idx="10"/>
          </p:nvPr>
        </p:nvSpPr>
        <p:spPr/>
        <p:txBody>
          <a:bodyPr/>
          <a:lstStyle/>
          <a:p>
            <a:fld id="{79A549B6-02FC-404B-B5AD-920535E8AFFD}"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112</a:t>
            </a:fld>
            <a:endParaRPr lang="en-US" dirty="0"/>
          </a:p>
        </p:txBody>
      </p:sp>
    </p:spTree>
    <p:extLst>
      <p:ext uri="{BB962C8B-B14F-4D97-AF65-F5344CB8AC3E}">
        <p14:creationId xmlns:p14="http://schemas.microsoft.com/office/powerpoint/2010/main" val="121619673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Off-page Connector 11"/>
          <p:cNvSpPr/>
          <p:nvPr/>
        </p:nvSpPr>
        <p:spPr>
          <a:xfrm rot="16200000">
            <a:off x="936293" y="4914589"/>
            <a:ext cx="349724" cy="1740090"/>
          </a:xfrm>
          <a:prstGeom prst="flowChartOffpageConnector">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Assemble Directives</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1" name="Rectangle 10"/>
          <p:cNvSpPr/>
          <p:nvPr/>
        </p:nvSpPr>
        <p:spPr>
          <a:xfrm>
            <a:off x="304800" y="990600"/>
            <a:ext cx="1488744" cy="5755422"/>
          </a:xfrm>
          <a:prstGeom prst="rect">
            <a:avLst/>
          </a:prstGeom>
        </p:spPr>
        <p:txBody>
          <a:bodyPr wrap="square">
            <a:spAutoFit/>
          </a:bodyPr>
          <a:lstStyle/>
          <a:p>
            <a:r>
              <a:rPr lang="en-US" sz="1600" b="1" dirty="0">
                <a:solidFill>
                  <a:srgbClr val="CC0066"/>
                </a:solidFill>
              </a:rPr>
              <a:t>DB</a:t>
            </a:r>
          </a:p>
          <a:p>
            <a:endParaRPr lang="en-US" sz="1600" b="1" dirty="0">
              <a:solidFill>
                <a:srgbClr val="CC0066"/>
              </a:solidFill>
            </a:endParaRPr>
          </a:p>
          <a:p>
            <a:r>
              <a:rPr lang="en-US" sz="1600" b="1" dirty="0">
                <a:solidFill>
                  <a:srgbClr val="CC0066"/>
                </a:solidFill>
              </a:rPr>
              <a:t>DW</a:t>
            </a:r>
          </a:p>
          <a:p>
            <a:endParaRPr lang="en-US" sz="1600" b="1" dirty="0">
              <a:solidFill>
                <a:srgbClr val="CC0066"/>
              </a:solidFill>
            </a:endParaRPr>
          </a:p>
          <a:p>
            <a:r>
              <a:rPr lang="en-US" sz="1600" b="1" dirty="0">
                <a:solidFill>
                  <a:srgbClr val="CC0066"/>
                </a:solidFill>
              </a:rPr>
              <a:t>SEGMENT</a:t>
            </a:r>
          </a:p>
          <a:p>
            <a:r>
              <a:rPr lang="en-US" sz="1600" b="1" dirty="0">
                <a:solidFill>
                  <a:srgbClr val="CC0066"/>
                </a:solidFill>
              </a:rPr>
              <a:t>ENDS</a:t>
            </a:r>
          </a:p>
          <a:p>
            <a:endParaRPr lang="en-US" sz="1600" b="1" dirty="0">
              <a:solidFill>
                <a:srgbClr val="CC0066"/>
              </a:solidFill>
            </a:endParaRPr>
          </a:p>
          <a:p>
            <a:r>
              <a:rPr lang="en-US" sz="1600" b="1" dirty="0">
                <a:solidFill>
                  <a:srgbClr val="CC0066"/>
                </a:solidFill>
              </a:rPr>
              <a:t>ASSUME</a:t>
            </a:r>
          </a:p>
          <a:p>
            <a:endParaRPr lang="en-US" sz="1600" b="1" dirty="0">
              <a:solidFill>
                <a:srgbClr val="CC0066"/>
              </a:solidFill>
            </a:endParaRPr>
          </a:p>
          <a:p>
            <a:r>
              <a:rPr lang="en-US" sz="1600" b="1" dirty="0">
                <a:solidFill>
                  <a:srgbClr val="CC0066"/>
                </a:solidFill>
              </a:rPr>
              <a:t>ORG</a:t>
            </a:r>
          </a:p>
          <a:p>
            <a:r>
              <a:rPr lang="en-US" sz="1600" b="1" dirty="0">
                <a:solidFill>
                  <a:srgbClr val="CC0066"/>
                </a:solidFill>
              </a:rPr>
              <a:t>END</a:t>
            </a:r>
          </a:p>
          <a:p>
            <a:r>
              <a:rPr lang="en-US" sz="1600" b="1" dirty="0">
                <a:solidFill>
                  <a:srgbClr val="CC0066"/>
                </a:solidFill>
              </a:rPr>
              <a:t>EVEN</a:t>
            </a:r>
          </a:p>
          <a:p>
            <a:r>
              <a:rPr lang="en-US" sz="1600" b="1" dirty="0">
                <a:solidFill>
                  <a:srgbClr val="CC0066"/>
                </a:solidFill>
              </a:rPr>
              <a:t>EQU</a:t>
            </a:r>
          </a:p>
          <a:p>
            <a:endParaRPr lang="en-US" sz="1600" b="1" dirty="0">
              <a:solidFill>
                <a:srgbClr val="CC0066"/>
              </a:solidFill>
            </a:endParaRPr>
          </a:p>
          <a:p>
            <a:r>
              <a:rPr lang="en-US" sz="1600" b="1" dirty="0">
                <a:solidFill>
                  <a:srgbClr val="CC0066"/>
                </a:solidFill>
              </a:rPr>
              <a:t>PROC</a:t>
            </a:r>
          </a:p>
          <a:p>
            <a:r>
              <a:rPr lang="en-US" sz="1600" b="1" dirty="0">
                <a:solidFill>
                  <a:srgbClr val="CC0066"/>
                </a:solidFill>
              </a:rPr>
              <a:t>ENDP</a:t>
            </a:r>
          </a:p>
          <a:p>
            <a:r>
              <a:rPr lang="en-US" sz="1600" b="1" dirty="0">
                <a:solidFill>
                  <a:srgbClr val="CC0066"/>
                </a:solidFill>
              </a:rPr>
              <a:t>FAR</a:t>
            </a:r>
          </a:p>
          <a:p>
            <a:r>
              <a:rPr lang="en-US" sz="1600" b="1" dirty="0">
                <a:solidFill>
                  <a:srgbClr val="CC0066"/>
                </a:solidFill>
              </a:rPr>
              <a:t>NEAR</a:t>
            </a:r>
          </a:p>
          <a:p>
            <a:endParaRPr lang="en-US" sz="1600" b="1" dirty="0">
              <a:solidFill>
                <a:srgbClr val="CC0066"/>
              </a:solidFill>
            </a:endParaRPr>
          </a:p>
          <a:p>
            <a:r>
              <a:rPr lang="en-US" sz="1600" b="1" dirty="0">
                <a:solidFill>
                  <a:srgbClr val="CC0066"/>
                </a:solidFill>
              </a:rPr>
              <a:t>SHORT</a:t>
            </a:r>
          </a:p>
          <a:p>
            <a:endParaRPr lang="en-US" sz="1600" b="1" dirty="0">
              <a:solidFill>
                <a:srgbClr val="CC0066"/>
              </a:solidFill>
            </a:endParaRPr>
          </a:p>
          <a:p>
            <a:r>
              <a:rPr lang="en-US" sz="1600" b="1" dirty="0">
                <a:solidFill>
                  <a:srgbClr val="CC0066"/>
                </a:solidFill>
              </a:rPr>
              <a:t>MACRO</a:t>
            </a:r>
          </a:p>
          <a:p>
            <a:r>
              <a:rPr lang="en-US" sz="1600" b="1" dirty="0">
                <a:solidFill>
                  <a:srgbClr val="CC0066"/>
                </a:solidFill>
              </a:rPr>
              <a:t>ENDM</a:t>
            </a:r>
          </a:p>
        </p:txBody>
      </p:sp>
      <p:sp>
        <p:nvSpPr>
          <p:cNvPr id="9" name="TextBox 8"/>
          <p:cNvSpPr txBox="1"/>
          <p:nvPr/>
        </p:nvSpPr>
        <p:spPr>
          <a:xfrm>
            <a:off x="3048000" y="914400"/>
            <a:ext cx="5638800" cy="584775"/>
          </a:xfrm>
          <a:prstGeom prst="rect">
            <a:avLst/>
          </a:prstGeom>
          <a:noFill/>
        </p:spPr>
        <p:txBody>
          <a:bodyPr wrap="square" rtlCol="0">
            <a:spAutoFit/>
          </a:bodyPr>
          <a:lstStyle/>
          <a:p>
            <a:pPr marL="285750" indent="-285750">
              <a:buBlip>
                <a:blip r:embed="rId3"/>
              </a:buBlip>
            </a:pPr>
            <a:r>
              <a:rPr lang="en-US" sz="1600" b="1" dirty="0"/>
              <a:t>Reserves one memory location for 8-bit signed displacement in jump instructions</a:t>
            </a:r>
          </a:p>
        </p:txBody>
      </p:sp>
      <p:graphicFrame>
        <p:nvGraphicFramePr>
          <p:cNvPr id="14" name="Table 13"/>
          <p:cNvGraphicFramePr>
            <a:graphicFrameLocks noGrp="1"/>
          </p:cNvGraphicFramePr>
          <p:nvPr>
            <p:extLst>
              <p:ext uri="{D42A27DB-BD31-4B8C-83A1-F6EECF244321}">
                <p14:modId xmlns:p14="http://schemas.microsoft.com/office/powerpoint/2010/main" val="3045180115"/>
              </p:ext>
            </p:extLst>
          </p:nvPr>
        </p:nvGraphicFramePr>
        <p:xfrm>
          <a:off x="3174604" y="2499360"/>
          <a:ext cx="5740796" cy="1158240"/>
        </p:xfrm>
        <a:graphic>
          <a:graphicData uri="http://schemas.openxmlformats.org/drawingml/2006/table">
            <a:tbl>
              <a:tblPr firstRow="1" bandRow="1">
                <a:tableStyleId>{93296810-A885-4BE3-A3E7-6D5BEEA58F35}</a:tableStyleId>
              </a:tblPr>
              <a:tblGrid>
                <a:gridCol w="1930796">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457200">
                <a:tc>
                  <a:txBody>
                    <a:bodyPr/>
                    <a:lstStyle/>
                    <a:p>
                      <a:endParaRPr lang="en-US" sz="1400" b="1" dirty="0">
                        <a:solidFill>
                          <a:srgbClr val="990033"/>
                        </a:solidFill>
                      </a:endParaRPr>
                    </a:p>
                    <a:p>
                      <a:r>
                        <a:rPr lang="en-US" sz="1400" b="1" dirty="0">
                          <a:solidFill>
                            <a:srgbClr val="990033"/>
                          </a:solidFill>
                        </a:rPr>
                        <a:t>JMP SHORT AHEAD</a:t>
                      </a:r>
                    </a:p>
                  </a:txBody>
                  <a:tcPr>
                    <a:solidFill>
                      <a:srgbClr val="CCECFF"/>
                    </a:solidFill>
                  </a:tcPr>
                </a:tc>
                <a:tc>
                  <a:txBody>
                    <a:bodyPr/>
                    <a:lstStyle/>
                    <a:p>
                      <a:pPr algn="just"/>
                      <a:endParaRPr lang="en-US" sz="1400" b="1" dirty="0">
                        <a:solidFill>
                          <a:srgbClr val="990033"/>
                        </a:solidFill>
                      </a:endParaRPr>
                    </a:p>
                    <a:p>
                      <a:pPr algn="just"/>
                      <a:r>
                        <a:rPr lang="en-US" sz="1400" b="1" dirty="0">
                          <a:solidFill>
                            <a:srgbClr val="990033"/>
                          </a:solidFill>
                        </a:rPr>
                        <a:t>The directive will reserve one memory location for 8-bit displacement named AHEAD</a:t>
                      </a:r>
                    </a:p>
                    <a:p>
                      <a:pPr algn="just"/>
                      <a:endParaRPr lang="en-US" sz="1400" b="1" dirty="0">
                        <a:solidFill>
                          <a:srgbClr val="990033"/>
                        </a:solidFill>
                      </a:endParaRPr>
                    </a:p>
                  </a:txBody>
                  <a:tcPr>
                    <a:solidFill>
                      <a:srgbClr val="CCECFF"/>
                    </a:solidFill>
                  </a:tcPr>
                </a:tc>
                <a:extLst>
                  <a:ext uri="{0D108BD9-81ED-4DB2-BD59-A6C34878D82A}">
                    <a16:rowId xmlns:a16="http://schemas.microsoft.com/office/drawing/2014/main" val="10000"/>
                  </a:ext>
                </a:extLst>
              </a:tr>
            </a:tbl>
          </a:graphicData>
        </a:graphic>
      </p:graphicFrame>
      <p:sp>
        <p:nvSpPr>
          <p:cNvPr id="15" name="TextBox 14"/>
          <p:cNvSpPr txBox="1"/>
          <p:nvPr/>
        </p:nvSpPr>
        <p:spPr>
          <a:xfrm>
            <a:off x="3174604" y="1844040"/>
            <a:ext cx="1321196" cy="338554"/>
          </a:xfrm>
          <a:prstGeom prst="rect">
            <a:avLst/>
          </a:prstGeom>
          <a:noFill/>
        </p:spPr>
        <p:txBody>
          <a:bodyPr wrap="none" rtlCol="0">
            <a:spAutoFit/>
          </a:bodyPr>
          <a:lstStyle/>
          <a:p>
            <a:r>
              <a:rPr lang="en-US" sz="1600" b="1" dirty="0">
                <a:solidFill>
                  <a:srgbClr val="990033"/>
                </a:solidFill>
              </a:rPr>
              <a:t>Example: </a:t>
            </a:r>
          </a:p>
        </p:txBody>
      </p:sp>
      <p:sp>
        <p:nvSpPr>
          <p:cNvPr id="5" name="Date Placeholder 4"/>
          <p:cNvSpPr>
            <a:spLocks noGrp="1"/>
          </p:cNvSpPr>
          <p:nvPr>
            <p:ph type="dt" sz="half" idx="10"/>
          </p:nvPr>
        </p:nvSpPr>
        <p:spPr/>
        <p:txBody>
          <a:bodyPr/>
          <a:lstStyle/>
          <a:p>
            <a:fld id="{367E4E0E-240C-4D6C-BC0D-F074A33B9875}"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113</a:t>
            </a:fld>
            <a:endParaRPr lang="en-US" dirty="0"/>
          </a:p>
        </p:txBody>
      </p:sp>
    </p:spTree>
    <p:extLst>
      <p:ext uri="{BB962C8B-B14F-4D97-AF65-F5344CB8AC3E}">
        <p14:creationId xmlns:p14="http://schemas.microsoft.com/office/powerpoint/2010/main" val="290972684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Off-page Connector 11"/>
          <p:cNvSpPr/>
          <p:nvPr/>
        </p:nvSpPr>
        <p:spPr>
          <a:xfrm rot="16200000">
            <a:off x="855140" y="5530635"/>
            <a:ext cx="512031" cy="1740090"/>
          </a:xfrm>
          <a:prstGeom prst="flowChartOffpageConnector">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Assemble Directives</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1" name="Rectangle 10"/>
          <p:cNvSpPr/>
          <p:nvPr/>
        </p:nvSpPr>
        <p:spPr>
          <a:xfrm>
            <a:off x="304800" y="990600"/>
            <a:ext cx="1488744" cy="5755422"/>
          </a:xfrm>
          <a:prstGeom prst="rect">
            <a:avLst/>
          </a:prstGeom>
        </p:spPr>
        <p:txBody>
          <a:bodyPr wrap="square">
            <a:spAutoFit/>
          </a:bodyPr>
          <a:lstStyle/>
          <a:p>
            <a:r>
              <a:rPr lang="en-US" sz="1600" b="1" dirty="0">
                <a:solidFill>
                  <a:srgbClr val="CC0066"/>
                </a:solidFill>
              </a:rPr>
              <a:t>DB</a:t>
            </a:r>
          </a:p>
          <a:p>
            <a:endParaRPr lang="en-US" sz="1600" b="1" dirty="0">
              <a:solidFill>
                <a:srgbClr val="CC0066"/>
              </a:solidFill>
            </a:endParaRPr>
          </a:p>
          <a:p>
            <a:r>
              <a:rPr lang="en-US" sz="1600" b="1" dirty="0">
                <a:solidFill>
                  <a:srgbClr val="CC0066"/>
                </a:solidFill>
              </a:rPr>
              <a:t>DW</a:t>
            </a:r>
          </a:p>
          <a:p>
            <a:endParaRPr lang="en-US" sz="1600" b="1" dirty="0">
              <a:solidFill>
                <a:srgbClr val="CC0066"/>
              </a:solidFill>
            </a:endParaRPr>
          </a:p>
          <a:p>
            <a:r>
              <a:rPr lang="en-US" sz="1600" b="1" dirty="0">
                <a:solidFill>
                  <a:srgbClr val="CC0066"/>
                </a:solidFill>
              </a:rPr>
              <a:t>SEGMENT</a:t>
            </a:r>
          </a:p>
          <a:p>
            <a:r>
              <a:rPr lang="en-US" sz="1600" b="1" dirty="0">
                <a:solidFill>
                  <a:srgbClr val="CC0066"/>
                </a:solidFill>
              </a:rPr>
              <a:t>ENDS</a:t>
            </a:r>
          </a:p>
          <a:p>
            <a:endParaRPr lang="en-US" sz="1600" b="1" dirty="0">
              <a:solidFill>
                <a:srgbClr val="CC0066"/>
              </a:solidFill>
            </a:endParaRPr>
          </a:p>
          <a:p>
            <a:r>
              <a:rPr lang="en-US" sz="1600" b="1" dirty="0">
                <a:solidFill>
                  <a:srgbClr val="CC0066"/>
                </a:solidFill>
              </a:rPr>
              <a:t>ASSUME</a:t>
            </a:r>
          </a:p>
          <a:p>
            <a:endParaRPr lang="en-US" sz="1600" b="1" dirty="0">
              <a:solidFill>
                <a:srgbClr val="CC0066"/>
              </a:solidFill>
            </a:endParaRPr>
          </a:p>
          <a:p>
            <a:r>
              <a:rPr lang="en-US" sz="1600" b="1" dirty="0">
                <a:solidFill>
                  <a:srgbClr val="CC0066"/>
                </a:solidFill>
              </a:rPr>
              <a:t>ORG</a:t>
            </a:r>
          </a:p>
          <a:p>
            <a:r>
              <a:rPr lang="en-US" sz="1600" b="1" dirty="0">
                <a:solidFill>
                  <a:srgbClr val="CC0066"/>
                </a:solidFill>
              </a:rPr>
              <a:t>END</a:t>
            </a:r>
          </a:p>
          <a:p>
            <a:r>
              <a:rPr lang="en-US" sz="1600" b="1" dirty="0">
                <a:solidFill>
                  <a:srgbClr val="CC0066"/>
                </a:solidFill>
              </a:rPr>
              <a:t>EVEN</a:t>
            </a:r>
          </a:p>
          <a:p>
            <a:r>
              <a:rPr lang="en-US" sz="1600" b="1" dirty="0">
                <a:solidFill>
                  <a:srgbClr val="CC0066"/>
                </a:solidFill>
              </a:rPr>
              <a:t>EQU</a:t>
            </a:r>
          </a:p>
          <a:p>
            <a:endParaRPr lang="en-US" sz="1600" b="1" dirty="0">
              <a:solidFill>
                <a:srgbClr val="CC0066"/>
              </a:solidFill>
            </a:endParaRPr>
          </a:p>
          <a:p>
            <a:r>
              <a:rPr lang="en-US" sz="1600" b="1" dirty="0">
                <a:solidFill>
                  <a:srgbClr val="CC0066"/>
                </a:solidFill>
              </a:rPr>
              <a:t>PROC</a:t>
            </a:r>
          </a:p>
          <a:p>
            <a:r>
              <a:rPr lang="en-US" sz="1600" b="1" dirty="0">
                <a:solidFill>
                  <a:srgbClr val="CC0066"/>
                </a:solidFill>
              </a:rPr>
              <a:t>ENDP</a:t>
            </a:r>
          </a:p>
          <a:p>
            <a:r>
              <a:rPr lang="en-US" sz="1600" b="1" dirty="0">
                <a:solidFill>
                  <a:srgbClr val="CC0066"/>
                </a:solidFill>
              </a:rPr>
              <a:t>FAR</a:t>
            </a:r>
          </a:p>
          <a:p>
            <a:r>
              <a:rPr lang="en-US" sz="1600" b="1" dirty="0">
                <a:solidFill>
                  <a:srgbClr val="CC0066"/>
                </a:solidFill>
              </a:rPr>
              <a:t>NEAR</a:t>
            </a:r>
          </a:p>
          <a:p>
            <a:endParaRPr lang="en-US" sz="1600" b="1" dirty="0">
              <a:solidFill>
                <a:srgbClr val="CC0066"/>
              </a:solidFill>
            </a:endParaRPr>
          </a:p>
          <a:p>
            <a:r>
              <a:rPr lang="en-US" sz="1600" b="1" dirty="0">
                <a:solidFill>
                  <a:srgbClr val="CC0066"/>
                </a:solidFill>
              </a:rPr>
              <a:t>SHORT</a:t>
            </a:r>
          </a:p>
          <a:p>
            <a:endParaRPr lang="en-US" sz="1600" b="1" dirty="0">
              <a:solidFill>
                <a:srgbClr val="CC0066"/>
              </a:solidFill>
            </a:endParaRPr>
          </a:p>
          <a:p>
            <a:r>
              <a:rPr lang="en-US" sz="1600" b="1" dirty="0">
                <a:solidFill>
                  <a:srgbClr val="CC0066"/>
                </a:solidFill>
              </a:rPr>
              <a:t>MACRO</a:t>
            </a:r>
          </a:p>
          <a:p>
            <a:r>
              <a:rPr lang="en-US" sz="1600" b="1" dirty="0">
                <a:solidFill>
                  <a:srgbClr val="CC0066"/>
                </a:solidFill>
              </a:rPr>
              <a:t>ENDM</a:t>
            </a:r>
          </a:p>
        </p:txBody>
      </p:sp>
      <p:sp>
        <p:nvSpPr>
          <p:cNvPr id="9" name="TextBox 8"/>
          <p:cNvSpPr txBox="1"/>
          <p:nvPr/>
        </p:nvSpPr>
        <p:spPr>
          <a:xfrm>
            <a:off x="3048000" y="914400"/>
            <a:ext cx="5638800" cy="1323439"/>
          </a:xfrm>
          <a:prstGeom prst="rect">
            <a:avLst/>
          </a:prstGeom>
          <a:noFill/>
        </p:spPr>
        <p:txBody>
          <a:bodyPr wrap="square" rtlCol="0">
            <a:spAutoFit/>
          </a:bodyPr>
          <a:lstStyle/>
          <a:p>
            <a:pPr marL="285750" indent="-285750">
              <a:buBlip>
                <a:blip r:embed="rId3"/>
              </a:buBlip>
            </a:pPr>
            <a:r>
              <a:rPr lang="en-US" sz="1600" b="1" dirty="0">
                <a:solidFill>
                  <a:srgbClr val="0070C0"/>
                </a:solidFill>
              </a:rPr>
              <a:t>MACRO</a:t>
            </a:r>
            <a:r>
              <a:rPr lang="en-US" sz="1600" b="1" dirty="0"/>
              <a:t> Indicate the beginning of a macro </a:t>
            </a:r>
          </a:p>
          <a:p>
            <a:pPr marL="285750" indent="-285750">
              <a:buBlip>
                <a:blip r:embed="rId3"/>
              </a:buBlip>
            </a:pPr>
            <a:endParaRPr lang="en-US" sz="1600" b="1" dirty="0"/>
          </a:p>
          <a:p>
            <a:pPr marL="285750" indent="-285750">
              <a:buBlip>
                <a:blip r:embed="rId3"/>
              </a:buBlip>
            </a:pPr>
            <a:r>
              <a:rPr lang="en-US" sz="1600" b="1" dirty="0">
                <a:solidFill>
                  <a:srgbClr val="0070C0"/>
                </a:solidFill>
              </a:rPr>
              <a:t>ENDM</a:t>
            </a:r>
            <a:r>
              <a:rPr lang="en-US" sz="1600" b="1" dirty="0"/>
              <a:t> End of a macro</a:t>
            </a:r>
          </a:p>
          <a:p>
            <a:pPr marL="285750" indent="-285750">
              <a:buBlip>
                <a:blip r:embed="rId3"/>
              </a:buBlip>
            </a:pPr>
            <a:endParaRPr lang="en-US" sz="1600" b="1" dirty="0"/>
          </a:p>
          <a:p>
            <a:pPr marL="285750" indent="-285750">
              <a:buBlip>
                <a:blip r:embed="rId3"/>
              </a:buBlip>
            </a:pPr>
            <a:r>
              <a:rPr lang="en-US" sz="1600" b="1" dirty="0"/>
              <a:t>General form:</a:t>
            </a:r>
          </a:p>
        </p:txBody>
      </p:sp>
      <p:graphicFrame>
        <p:nvGraphicFramePr>
          <p:cNvPr id="10" name="Table 9"/>
          <p:cNvGraphicFramePr>
            <a:graphicFrameLocks noGrp="1"/>
          </p:cNvGraphicFramePr>
          <p:nvPr>
            <p:extLst>
              <p:ext uri="{D42A27DB-BD31-4B8C-83A1-F6EECF244321}">
                <p14:modId xmlns:p14="http://schemas.microsoft.com/office/powerpoint/2010/main" val="55371250"/>
              </p:ext>
            </p:extLst>
          </p:nvPr>
        </p:nvGraphicFramePr>
        <p:xfrm>
          <a:off x="3124200" y="2667000"/>
          <a:ext cx="5715000" cy="158496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370840">
                <a:tc>
                  <a:txBody>
                    <a:bodyPr/>
                    <a:lstStyle/>
                    <a:p>
                      <a:r>
                        <a:rPr lang="en-US" sz="1400" dirty="0" err="1">
                          <a:solidFill>
                            <a:srgbClr val="990033"/>
                          </a:solidFill>
                        </a:rPr>
                        <a:t>macroname</a:t>
                      </a:r>
                      <a:r>
                        <a:rPr lang="en-US" sz="1400" dirty="0">
                          <a:solidFill>
                            <a:srgbClr val="990033"/>
                          </a:solidFill>
                        </a:rPr>
                        <a:t> MACRO[Arg1, Arg2 ...]</a:t>
                      </a:r>
                    </a:p>
                    <a:p>
                      <a:endParaRPr lang="en-US" sz="1400" dirty="0">
                        <a:solidFill>
                          <a:srgbClr val="990033"/>
                        </a:solidFill>
                      </a:endParaRPr>
                    </a:p>
                    <a:p>
                      <a:r>
                        <a:rPr lang="en-US" sz="1400" dirty="0">
                          <a:solidFill>
                            <a:srgbClr val="990033"/>
                          </a:solidFill>
                        </a:rPr>
                        <a:t>                  …</a:t>
                      </a:r>
                    </a:p>
                    <a:p>
                      <a:r>
                        <a:rPr lang="en-US" sz="1400" dirty="0">
                          <a:solidFill>
                            <a:srgbClr val="990033"/>
                          </a:solidFill>
                        </a:rPr>
                        <a:t>                  …</a:t>
                      </a:r>
                    </a:p>
                    <a:p>
                      <a:r>
                        <a:rPr lang="en-US" sz="1400" dirty="0">
                          <a:solidFill>
                            <a:srgbClr val="990033"/>
                          </a:solidFill>
                        </a:rPr>
                        <a:t>                  …</a:t>
                      </a:r>
                    </a:p>
                    <a:p>
                      <a:endParaRPr lang="en-US" sz="1400" dirty="0">
                        <a:solidFill>
                          <a:srgbClr val="990033"/>
                        </a:solidFill>
                      </a:endParaRPr>
                    </a:p>
                    <a:p>
                      <a:r>
                        <a:rPr lang="en-US" sz="1400" dirty="0" err="1">
                          <a:solidFill>
                            <a:srgbClr val="990033"/>
                          </a:solidFill>
                        </a:rPr>
                        <a:t>macroname</a:t>
                      </a:r>
                      <a:r>
                        <a:rPr lang="en-US" sz="1400" dirty="0">
                          <a:solidFill>
                            <a:srgbClr val="990033"/>
                          </a:solidFill>
                        </a:rPr>
                        <a:t> ENDM</a:t>
                      </a:r>
                    </a:p>
                  </a:txBody>
                  <a:tcPr>
                    <a:solidFill>
                      <a:schemeClr val="bg1"/>
                    </a:solidFill>
                  </a:tcPr>
                </a:tc>
                <a:tc>
                  <a:txBody>
                    <a:bodyPr/>
                    <a:lstStyle/>
                    <a:p>
                      <a:endParaRPr lang="en-US" sz="1400" dirty="0">
                        <a:solidFill>
                          <a:srgbClr val="990033"/>
                        </a:solidFill>
                      </a:endParaRPr>
                    </a:p>
                    <a:p>
                      <a:r>
                        <a:rPr lang="en-US" sz="1400" dirty="0">
                          <a:solidFill>
                            <a:srgbClr val="990033"/>
                          </a:solidFill>
                        </a:rPr>
                        <a:t>Program statements</a:t>
                      </a:r>
                      <a:r>
                        <a:rPr lang="en-US" sz="1400" baseline="0" dirty="0">
                          <a:solidFill>
                            <a:srgbClr val="990033"/>
                          </a:solidFill>
                        </a:rPr>
                        <a:t> in the macro</a:t>
                      </a:r>
                      <a:endParaRPr lang="en-US" sz="1400" dirty="0">
                        <a:solidFill>
                          <a:srgbClr val="990033"/>
                        </a:solidFill>
                      </a:endParaRPr>
                    </a:p>
                  </a:txBody>
                  <a:tcPr>
                    <a:solidFill>
                      <a:schemeClr val="bg1"/>
                    </a:solidFill>
                  </a:tcPr>
                </a:tc>
                <a:extLst>
                  <a:ext uri="{0D108BD9-81ED-4DB2-BD59-A6C34878D82A}">
                    <a16:rowId xmlns:a16="http://schemas.microsoft.com/office/drawing/2014/main" val="10000"/>
                  </a:ext>
                </a:extLst>
              </a:tr>
            </a:tbl>
          </a:graphicData>
        </a:graphic>
      </p:graphicFrame>
      <p:sp>
        <p:nvSpPr>
          <p:cNvPr id="13" name="Right Brace 12"/>
          <p:cNvSpPr/>
          <p:nvPr/>
        </p:nvSpPr>
        <p:spPr>
          <a:xfrm>
            <a:off x="6324600" y="3063240"/>
            <a:ext cx="304800" cy="598200"/>
          </a:xfrm>
          <a:prstGeom prst="rightBrace">
            <a:avLst/>
          </a:prstGeom>
          <a:ln>
            <a:solidFill>
              <a:srgbClr val="9900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ine Callout 1 15"/>
          <p:cNvSpPr/>
          <p:nvPr/>
        </p:nvSpPr>
        <p:spPr>
          <a:xfrm>
            <a:off x="3124200" y="5029200"/>
            <a:ext cx="2286000" cy="427346"/>
          </a:xfrm>
          <a:prstGeom prst="borderCallout1">
            <a:avLst>
              <a:gd name="adj1" fmla="val -1304"/>
              <a:gd name="adj2" fmla="val 33901"/>
              <a:gd name="adj3" fmla="val -185282"/>
              <a:gd name="adj4" fmla="val 20160"/>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User defined name of the macro</a:t>
            </a:r>
          </a:p>
        </p:txBody>
      </p:sp>
      <p:sp>
        <p:nvSpPr>
          <p:cNvPr id="5" name="Date Placeholder 4"/>
          <p:cNvSpPr>
            <a:spLocks noGrp="1"/>
          </p:cNvSpPr>
          <p:nvPr>
            <p:ph type="dt" sz="half" idx="10"/>
          </p:nvPr>
        </p:nvSpPr>
        <p:spPr/>
        <p:txBody>
          <a:bodyPr/>
          <a:lstStyle/>
          <a:p>
            <a:fld id="{BB67555C-0A20-4FB3-B2C7-77ECAF58DD80}"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114</a:t>
            </a:fld>
            <a:endParaRPr lang="en-US" dirty="0"/>
          </a:p>
        </p:txBody>
      </p:sp>
    </p:spTree>
    <p:extLst>
      <p:ext uri="{BB962C8B-B14F-4D97-AF65-F5344CB8AC3E}">
        <p14:creationId xmlns:p14="http://schemas.microsoft.com/office/powerpoint/2010/main" val="220322716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Assembly Language Programming</a:t>
            </a:r>
            <a:endParaRPr lang="en-US" dirty="0"/>
          </a:p>
        </p:txBody>
      </p:sp>
      <p:sp>
        <p:nvSpPr>
          <p:cNvPr id="3" name="Date Placeholder 2"/>
          <p:cNvSpPr>
            <a:spLocks noGrp="1"/>
          </p:cNvSpPr>
          <p:nvPr>
            <p:ph type="dt" sz="half" idx="10"/>
          </p:nvPr>
        </p:nvSpPr>
        <p:spPr/>
        <p:txBody>
          <a:bodyPr/>
          <a:lstStyle/>
          <a:p>
            <a:fld id="{ED0CA88F-14FB-4F79-B433-29168A76460B}" type="datetime2">
              <a:rPr lang="en-US" smtClean="0"/>
              <a:t>Wednesday, February 27, 2019</a:t>
            </a:fld>
            <a:endParaRPr lang="en-US" dirty="0"/>
          </a:p>
        </p:txBody>
      </p:sp>
      <p:sp>
        <p:nvSpPr>
          <p:cNvPr id="4" name="Footer Placeholder 3"/>
          <p:cNvSpPr>
            <a:spLocks noGrp="1"/>
          </p:cNvSpPr>
          <p:nvPr>
            <p:ph type="ftr" sz="quarter" idx="11"/>
          </p:nvPr>
        </p:nvSpPr>
        <p:spPr/>
        <p:txBody>
          <a:bodyPr/>
          <a:lstStyle/>
          <a:p>
            <a:r>
              <a:rPr lang="sv-SE" smtClean="0"/>
              <a:t>Dr. G. Raghu Chandra, EEE </a:t>
            </a:r>
            <a:endParaRPr lang="en-US" dirty="0"/>
          </a:p>
        </p:txBody>
      </p:sp>
      <p:sp>
        <p:nvSpPr>
          <p:cNvPr id="5" name="Slide Number Placeholder 4"/>
          <p:cNvSpPr>
            <a:spLocks noGrp="1"/>
          </p:cNvSpPr>
          <p:nvPr>
            <p:ph type="sldNum" sz="quarter" idx="12"/>
          </p:nvPr>
        </p:nvSpPr>
        <p:spPr/>
        <p:txBody>
          <a:bodyPr/>
          <a:lstStyle/>
          <a:p>
            <a:fld id="{85E6815B-E59C-4D87-B1F6-ECBDD22AF1DC}" type="slidenum">
              <a:rPr lang="en-US" smtClean="0"/>
              <a:t>115</a:t>
            </a:fld>
            <a:endParaRPr lang="en-US" dirty="0"/>
          </a:p>
        </p:txBody>
      </p:sp>
      <p:sp>
        <p:nvSpPr>
          <p:cNvPr id="6" name="TextBox 5"/>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7" name="Rectangle 6"/>
          <p:cNvSpPr/>
          <p:nvPr/>
        </p:nvSpPr>
        <p:spPr>
          <a:xfrm>
            <a:off x="2191960" y="762000"/>
            <a:ext cx="4760085"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latin typeface="Rockwell" panose="02060603020205020403" pitchFamily="18" charset="0"/>
              </a:rPr>
              <a:t>Average of two numbers</a:t>
            </a:r>
            <a:endParaRPr lang="en-US" sz="3200" b="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endParaRPr>
          </a:p>
        </p:txBody>
      </p:sp>
      <p:pic>
        <p:nvPicPr>
          <p:cNvPr id="8" name="Picture 7"/>
          <p:cNvPicPr>
            <a:picLocks noChangeAspect="1"/>
          </p:cNvPicPr>
          <p:nvPr/>
        </p:nvPicPr>
        <p:blipFill>
          <a:blip r:embed="rId2"/>
          <a:stretch>
            <a:fillRect/>
          </a:stretch>
        </p:blipFill>
        <p:spPr>
          <a:xfrm>
            <a:off x="1143000" y="1676400"/>
            <a:ext cx="6591300" cy="3276600"/>
          </a:xfrm>
          <a:prstGeom prst="rect">
            <a:avLst/>
          </a:prstGeom>
        </p:spPr>
      </p:pic>
    </p:spTree>
    <p:extLst>
      <p:ext uri="{BB962C8B-B14F-4D97-AF65-F5344CB8AC3E}">
        <p14:creationId xmlns:p14="http://schemas.microsoft.com/office/powerpoint/2010/main" val="329636417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Assembly Language Programming</a:t>
            </a:r>
            <a:endParaRPr lang="en-US" dirty="0"/>
          </a:p>
        </p:txBody>
      </p:sp>
      <p:sp>
        <p:nvSpPr>
          <p:cNvPr id="3" name="Date Placeholder 2"/>
          <p:cNvSpPr>
            <a:spLocks noGrp="1"/>
          </p:cNvSpPr>
          <p:nvPr>
            <p:ph type="dt" sz="half" idx="10"/>
          </p:nvPr>
        </p:nvSpPr>
        <p:spPr/>
        <p:txBody>
          <a:bodyPr/>
          <a:lstStyle/>
          <a:p>
            <a:fld id="{ED0CA88F-14FB-4F79-B433-29168A76460B}" type="datetime2">
              <a:rPr lang="en-US" smtClean="0"/>
              <a:t>Wednesday, February 27, 2019</a:t>
            </a:fld>
            <a:endParaRPr lang="en-US" dirty="0"/>
          </a:p>
        </p:txBody>
      </p:sp>
      <p:sp>
        <p:nvSpPr>
          <p:cNvPr id="4" name="Footer Placeholder 3"/>
          <p:cNvSpPr>
            <a:spLocks noGrp="1"/>
          </p:cNvSpPr>
          <p:nvPr>
            <p:ph type="ftr" sz="quarter" idx="11"/>
          </p:nvPr>
        </p:nvSpPr>
        <p:spPr/>
        <p:txBody>
          <a:bodyPr/>
          <a:lstStyle/>
          <a:p>
            <a:r>
              <a:rPr lang="sv-SE" smtClean="0"/>
              <a:t>Dr. G. Raghu Chandra, EEE </a:t>
            </a:r>
            <a:endParaRPr lang="en-US" dirty="0"/>
          </a:p>
        </p:txBody>
      </p:sp>
      <p:sp>
        <p:nvSpPr>
          <p:cNvPr id="5" name="Slide Number Placeholder 4"/>
          <p:cNvSpPr>
            <a:spLocks noGrp="1"/>
          </p:cNvSpPr>
          <p:nvPr>
            <p:ph type="sldNum" sz="quarter" idx="12"/>
          </p:nvPr>
        </p:nvSpPr>
        <p:spPr/>
        <p:txBody>
          <a:bodyPr/>
          <a:lstStyle/>
          <a:p>
            <a:fld id="{85E6815B-E59C-4D87-B1F6-ECBDD22AF1DC}" type="slidenum">
              <a:rPr lang="en-US" smtClean="0"/>
              <a:t>116</a:t>
            </a:fld>
            <a:endParaRPr lang="en-US" dirty="0"/>
          </a:p>
        </p:txBody>
      </p:sp>
      <p:sp>
        <p:nvSpPr>
          <p:cNvPr id="6" name="TextBox 5"/>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7" name="Rectangle 6"/>
          <p:cNvSpPr/>
          <p:nvPr/>
        </p:nvSpPr>
        <p:spPr>
          <a:xfrm>
            <a:off x="2050546" y="762000"/>
            <a:ext cx="5042920"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latin typeface="Rockwell" panose="02060603020205020403" pitchFamily="18" charset="0"/>
              </a:rPr>
              <a:t>Finding a greater number</a:t>
            </a:r>
            <a:endParaRPr lang="en-US" sz="3200" b="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endParaRPr>
          </a:p>
        </p:txBody>
      </p:sp>
      <p:pic>
        <p:nvPicPr>
          <p:cNvPr id="8" name="Picture 7"/>
          <p:cNvPicPr>
            <a:picLocks noChangeAspect="1"/>
          </p:cNvPicPr>
          <p:nvPr/>
        </p:nvPicPr>
        <p:blipFill>
          <a:blip r:embed="rId2"/>
          <a:stretch>
            <a:fillRect/>
          </a:stretch>
        </p:blipFill>
        <p:spPr>
          <a:xfrm>
            <a:off x="757237" y="1466850"/>
            <a:ext cx="7629525" cy="4857750"/>
          </a:xfrm>
          <a:prstGeom prst="rect">
            <a:avLst/>
          </a:prstGeom>
        </p:spPr>
      </p:pic>
    </p:spTree>
    <p:extLst>
      <p:ext uri="{BB962C8B-B14F-4D97-AF65-F5344CB8AC3E}">
        <p14:creationId xmlns:p14="http://schemas.microsoft.com/office/powerpoint/2010/main" val="36469480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Assembly Language Programming</a:t>
            </a:r>
            <a:endParaRPr lang="en-US" dirty="0"/>
          </a:p>
        </p:txBody>
      </p:sp>
      <p:sp>
        <p:nvSpPr>
          <p:cNvPr id="3" name="Date Placeholder 2"/>
          <p:cNvSpPr>
            <a:spLocks noGrp="1"/>
          </p:cNvSpPr>
          <p:nvPr>
            <p:ph type="dt" sz="half" idx="10"/>
          </p:nvPr>
        </p:nvSpPr>
        <p:spPr/>
        <p:txBody>
          <a:bodyPr/>
          <a:lstStyle/>
          <a:p>
            <a:fld id="{ED0CA88F-14FB-4F79-B433-29168A76460B}" type="datetime2">
              <a:rPr lang="en-US" smtClean="0"/>
              <a:t>Wednesday, February 27, 2019</a:t>
            </a:fld>
            <a:endParaRPr lang="en-US" dirty="0"/>
          </a:p>
        </p:txBody>
      </p:sp>
      <p:sp>
        <p:nvSpPr>
          <p:cNvPr id="4" name="Footer Placeholder 3"/>
          <p:cNvSpPr>
            <a:spLocks noGrp="1"/>
          </p:cNvSpPr>
          <p:nvPr>
            <p:ph type="ftr" sz="quarter" idx="11"/>
          </p:nvPr>
        </p:nvSpPr>
        <p:spPr/>
        <p:txBody>
          <a:bodyPr/>
          <a:lstStyle/>
          <a:p>
            <a:r>
              <a:rPr lang="sv-SE" smtClean="0"/>
              <a:t>Dr. G. Raghu Chandra, EEE </a:t>
            </a:r>
            <a:endParaRPr lang="en-US" dirty="0"/>
          </a:p>
        </p:txBody>
      </p:sp>
      <p:sp>
        <p:nvSpPr>
          <p:cNvPr id="5" name="Slide Number Placeholder 4"/>
          <p:cNvSpPr>
            <a:spLocks noGrp="1"/>
          </p:cNvSpPr>
          <p:nvPr>
            <p:ph type="sldNum" sz="quarter" idx="12"/>
          </p:nvPr>
        </p:nvSpPr>
        <p:spPr/>
        <p:txBody>
          <a:bodyPr/>
          <a:lstStyle/>
          <a:p>
            <a:fld id="{85E6815B-E59C-4D87-B1F6-ECBDD22AF1DC}" type="slidenum">
              <a:rPr lang="en-US" smtClean="0"/>
              <a:t>117</a:t>
            </a:fld>
            <a:endParaRPr lang="en-US" dirty="0"/>
          </a:p>
        </p:txBody>
      </p:sp>
      <p:sp>
        <p:nvSpPr>
          <p:cNvPr id="6" name="TextBox 5"/>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7" name="Rectangle 6"/>
          <p:cNvSpPr/>
          <p:nvPr/>
        </p:nvSpPr>
        <p:spPr>
          <a:xfrm>
            <a:off x="1757264" y="762000"/>
            <a:ext cx="5629491"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latin typeface="Rockwell" panose="02060603020205020403" pitchFamily="18" charset="0"/>
              </a:rPr>
              <a:t>Search a number in the array</a:t>
            </a:r>
            <a:endParaRPr lang="en-US" sz="3200" b="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endParaRPr>
          </a:p>
        </p:txBody>
      </p:sp>
      <p:pic>
        <p:nvPicPr>
          <p:cNvPr id="9" name="Picture 8"/>
          <p:cNvPicPr>
            <a:picLocks noChangeAspect="1"/>
          </p:cNvPicPr>
          <p:nvPr/>
        </p:nvPicPr>
        <p:blipFill>
          <a:blip r:embed="rId2"/>
          <a:stretch>
            <a:fillRect/>
          </a:stretch>
        </p:blipFill>
        <p:spPr>
          <a:xfrm>
            <a:off x="1305282" y="1346775"/>
            <a:ext cx="6533435" cy="4845693"/>
          </a:xfrm>
          <a:prstGeom prst="rect">
            <a:avLst/>
          </a:prstGeom>
        </p:spPr>
      </p:pic>
    </p:spTree>
    <p:extLst>
      <p:ext uri="{BB962C8B-B14F-4D97-AF65-F5344CB8AC3E}">
        <p14:creationId xmlns:p14="http://schemas.microsoft.com/office/powerpoint/2010/main" val="8092041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Assembly Language Programming</a:t>
            </a:r>
            <a:endParaRPr lang="en-US" dirty="0"/>
          </a:p>
        </p:txBody>
      </p:sp>
      <p:sp>
        <p:nvSpPr>
          <p:cNvPr id="3" name="Date Placeholder 2"/>
          <p:cNvSpPr>
            <a:spLocks noGrp="1"/>
          </p:cNvSpPr>
          <p:nvPr>
            <p:ph type="dt" sz="half" idx="10"/>
          </p:nvPr>
        </p:nvSpPr>
        <p:spPr/>
        <p:txBody>
          <a:bodyPr/>
          <a:lstStyle/>
          <a:p>
            <a:fld id="{ED0CA88F-14FB-4F79-B433-29168A76460B}" type="datetime2">
              <a:rPr lang="en-US" smtClean="0"/>
              <a:t>Wednesday, February 27, 2019</a:t>
            </a:fld>
            <a:endParaRPr lang="en-US" dirty="0"/>
          </a:p>
        </p:txBody>
      </p:sp>
      <p:sp>
        <p:nvSpPr>
          <p:cNvPr id="4" name="Footer Placeholder 3"/>
          <p:cNvSpPr>
            <a:spLocks noGrp="1"/>
          </p:cNvSpPr>
          <p:nvPr>
            <p:ph type="ftr" sz="quarter" idx="11"/>
          </p:nvPr>
        </p:nvSpPr>
        <p:spPr/>
        <p:txBody>
          <a:bodyPr/>
          <a:lstStyle/>
          <a:p>
            <a:r>
              <a:rPr lang="sv-SE" smtClean="0"/>
              <a:t>Dr. G. Raghu Chandra, EEE </a:t>
            </a:r>
            <a:endParaRPr lang="en-US" dirty="0"/>
          </a:p>
        </p:txBody>
      </p:sp>
      <p:sp>
        <p:nvSpPr>
          <p:cNvPr id="5" name="Slide Number Placeholder 4"/>
          <p:cNvSpPr>
            <a:spLocks noGrp="1"/>
          </p:cNvSpPr>
          <p:nvPr>
            <p:ph type="sldNum" sz="quarter" idx="12"/>
          </p:nvPr>
        </p:nvSpPr>
        <p:spPr/>
        <p:txBody>
          <a:bodyPr/>
          <a:lstStyle/>
          <a:p>
            <a:fld id="{85E6815B-E59C-4D87-B1F6-ECBDD22AF1DC}" type="slidenum">
              <a:rPr lang="en-US" smtClean="0"/>
              <a:t>118</a:t>
            </a:fld>
            <a:endParaRPr lang="en-US" dirty="0"/>
          </a:p>
        </p:txBody>
      </p:sp>
      <p:sp>
        <p:nvSpPr>
          <p:cNvPr id="6" name="TextBox 5"/>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7" name="Rectangle 6"/>
          <p:cNvSpPr/>
          <p:nvPr/>
        </p:nvSpPr>
        <p:spPr>
          <a:xfrm>
            <a:off x="3019826" y="762000"/>
            <a:ext cx="3104376"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latin typeface="Rockwell" panose="02060603020205020403" pitchFamily="18" charset="0"/>
              </a:rPr>
              <a:t>Sum of an array</a:t>
            </a:r>
            <a:endParaRPr lang="en-US" sz="3200" b="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endParaRPr>
          </a:p>
        </p:txBody>
      </p:sp>
      <p:pic>
        <p:nvPicPr>
          <p:cNvPr id="8" name="Picture 7"/>
          <p:cNvPicPr>
            <a:picLocks noChangeAspect="1"/>
          </p:cNvPicPr>
          <p:nvPr/>
        </p:nvPicPr>
        <p:blipFill>
          <a:blip r:embed="rId2"/>
          <a:stretch>
            <a:fillRect/>
          </a:stretch>
        </p:blipFill>
        <p:spPr>
          <a:xfrm>
            <a:off x="814387" y="1295400"/>
            <a:ext cx="7515225" cy="3581400"/>
          </a:xfrm>
          <a:prstGeom prst="rect">
            <a:avLst/>
          </a:prstGeom>
        </p:spPr>
      </p:pic>
      <p:pic>
        <p:nvPicPr>
          <p:cNvPr id="10" name="Picture 9"/>
          <p:cNvPicPr>
            <a:picLocks noChangeAspect="1"/>
          </p:cNvPicPr>
          <p:nvPr/>
        </p:nvPicPr>
        <p:blipFill>
          <a:blip r:embed="rId3"/>
          <a:stretch>
            <a:fillRect/>
          </a:stretch>
        </p:blipFill>
        <p:spPr>
          <a:xfrm>
            <a:off x="2047874" y="4724400"/>
            <a:ext cx="5048250" cy="1085850"/>
          </a:xfrm>
          <a:prstGeom prst="rect">
            <a:avLst/>
          </a:prstGeom>
        </p:spPr>
      </p:pic>
    </p:spTree>
    <p:extLst>
      <p:ext uri="{BB962C8B-B14F-4D97-AF65-F5344CB8AC3E}">
        <p14:creationId xmlns:p14="http://schemas.microsoft.com/office/powerpoint/2010/main" val="31248734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Assembly Language Programming </a:t>
            </a:r>
            <a:br>
              <a:rPr lang="en-US" dirty="0" smtClean="0"/>
            </a:br>
            <a:r>
              <a:rPr lang="en-US" dirty="0" smtClean="0"/>
              <a:t>(only logic)</a:t>
            </a:r>
            <a:endParaRPr lang="en-US" dirty="0"/>
          </a:p>
        </p:txBody>
      </p:sp>
      <p:sp>
        <p:nvSpPr>
          <p:cNvPr id="3" name="Date Placeholder 2"/>
          <p:cNvSpPr>
            <a:spLocks noGrp="1"/>
          </p:cNvSpPr>
          <p:nvPr>
            <p:ph type="dt" sz="half" idx="10"/>
          </p:nvPr>
        </p:nvSpPr>
        <p:spPr/>
        <p:txBody>
          <a:bodyPr/>
          <a:lstStyle/>
          <a:p>
            <a:fld id="{ED0CA88F-14FB-4F79-B433-29168A76460B}" type="datetime2">
              <a:rPr lang="en-US" smtClean="0"/>
              <a:t>Wednesday, February 27, 2019</a:t>
            </a:fld>
            <a:endParaRPr lang="en-US" dirty="0"/>
          </a:p>
        </p:txBody>
      </p:sp>
      <p:sp>
        <p:nvSpPr>
          <p:cNvPr id="4" name="Footer Placeholder 3"/>
          <p:cNvSpPr>
            <a:spLocks noGrp="1"/>
          </p:cNvSpPr>
          <p:nvPr>
            <p:ph type="ftr" sz="quarter" idx="11"/>
          </p:nvPr>
        </p:nvSpPr>
        <p:spPr/>
        <p:txBody>
          <a:bodyPr/>
          <a:lstStyle/>
          <a:p>
            <a:r>
              <a:rPr lang="sv-SE" smtClean="0"/>
              <a:t>Dr. G. Raghu Chandra, EEE </a:t>
            </a:r>
            <a:endParaRPr lang="en-US" dirty="0"/>
          </a:p>
        </p:txBody>
      </p:sp>
      <p:sp>
        <p:nvSpPr>
          <p:cNvPr id="5" name="Slide Number Placeholder 4"/>
          <p:cNvSpPr>
            <a:spLocks noGrp="1"/>
          </p:cNvSpPr>
          <p:nvPr>
            <p:ph type="sldNum" sz="quarter" idx="12"/>
          </p:nvPr>
        </p:nvSpPr>
        <p:spPr/>
        <p:txBody>
          <a:bodyPr/>
          <a:lstStyle/>
          <a:p>
            <a:fld id="{85E6815B-E59C-4D87-B1F6-ECBDD22AF1DC}" type="slidenum">
              <a:rPr lang="en-US" smtClean="0"/>
              <a:t>119</a:t>
            </a:fld>
            <a:endParaRPr lang="en-US" dirty="0"/>
          </a:p>
        </p:txBody>
      </p:sp>
      <p:sp>
        <p:nvSpPr>
          <p:cNvPr id="6" name="TextBox 5"/>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pic>
        <p:nvPicPr>
          <p:cNvPr id="9" name="Picture 8"/>
          <p:cNvPicPr>
            <a:picLocks noChangeAspect="1"/>
          </p:cNvPicPr>
          <p:nvPr/>
        </p:nvPicPr>
        <p:blipFill>
          <a:blip r:embed="rId2"/>
          <a:stretch>
            <a:fillRect/>
          </a:stretch>
        </p:blipFill>
        <p:spPr>
          <a:xfrm>
            <a:off x="795337" y="1866900"/>
            <a:ext cx="7553325" cy="3124200"/>
          </a:xfrm>
          <a:prstGeom prst="rect">
            <a:avLst/>
          </a:prstGeom>
        </p:spPr>
      </p:pic>
    </p:spTree>
    <p:extLst>
      <p:ext uri="{BB962C8B-B14F-4D97-AF65-F5344CB8AC3E}">
        <p14:creationId xmlns:p14="http://schemas.microsoft.com/office/powerpoint/2010/main" val="3441506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a:latin typeface="Verdana" pitchFamily="34" charset="0"/>
                <a:ea typeface="Verdana" pitchFamily="34" charset="0"/>
                <a:cs typeface="Verdana" pitchFamily="34" charset="0"/>
              </a:rPr>
              <a:t>Bus Interface Unit (BIU)</a:t>
            </a: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a:latin typeface="Verdana" pitchFamily="34" charset="0"/>
                <a:ea typeface="Verdana" pitchFamily="34" charset="0"/>
                <a:cs typeface="Verdana" pitchFamily="34" charset="0"/>
              </a:rPr>
              <a:t>Segment </a:t>
            </a:r>
          </a:p>
          <a:p>
            <a:pPr algn="r"/>
            <a:r>
              <a:rPr lang="en-US" b="1" dirty="0">
                <a:latin typeface="Verdana" pitchFamily="34" charset="0"/>
                <a:ea typeface="Verdana" pitchFamily="34" charset="0"/>
                <a:cs typeface="Verdana" pitchFamily="34" charset="0"/>
              </a:rPr>
              <a:t>Registers</a:t>
            </a: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2369880"/>
          </a:xfrm>
          <a:prstGeom prst="rect">
            <a:avLst/>
          </a:prstGeom>
          <a:noFill/>
        </p:spPr>
        <p:txBody>
          <a:bodyPr wrap="square" rtlCol="0">
            <a:spAutoFit/>
          </a:bodyPr>
          <a:lstStyle/>
          <a:p>
            <a:r>
              <a:rPr lang="en-US" b="1" dirty="0">
                <a:solidFill>
                  <a:srgbClr val="0070C0"/>
                </a:solidFill>
                <a:latin typeface="Verdana" pitchFamily="34" charset="0"/>
                <a:ea typeface="Verdana" pitchFamily="34" charset="0"/>
                <a:cs typeface="Verdana" pitchFamily="34" charset="0"/>
              </a:rPr>
              <a:t>Extra Segment Register</a:t>
            </a:r>
          </a:p>
          <a:p>
            <a:endParaRPr lang="en-US" b="1" dirty="0">
              <a:solidFill>
                <a:srgbClr val="0070C0"/>
              </a:solidFill>
              <a:latin typeface="Verdana" pitchFamily="34" charset="0"/>
              <a:ea typeface="Verdana" pitchFamily="34" charset="0"/>
              <a:cs typeface="Verdana" pitchFamily="34" charset="0"/>
            </a:endParaRPr>
          </a:p>
          <a:p>
            <a:endParaRPr lang="en-US" sz="1400" b="1" dirty="0">
              <a:latin typeface="+mj-lt"/>
            </a:endParaRPr>
          </a:p>
          <a:p>
            <a:pPr marL="285750" indent="-285750">
              <a:buBlip>
                <a:blip r:embed="rId3"/>
              </a:buBlip>
            </a:pPr>
            <a:r>
              <a:rPr lang="en-US" sz="1400" b="1" dirty="0">
                <a:latin typeface="+mj-lt"/>
              </a:rPr>
              <a:t>16-bit</a:t>
            </a:r>
          </a:p>
          <a:p>
            <a:pPr marL="285750" indent="-285750">
              <a:buBlip>
                <a:blip r:embed="rId3"/>
              </a:buBlip>
            </a:pPr>
            <a:endParaRPr lang="en-US" sz="1400" b="1" dirty="0">
              <a:latin typeface="+mj-lt"/>
            </a:endParaRPr>
          </a:p>
          <a:p>
            <a:pPr marL="285750" indent="-285750">
              <a:buBlip>
                <a:blip r:embed="rId3"/>
              </a:buBlip>
            </a:pPr>
            <a:r>
              <a:rPr lang="en-US" sz="1400" b="1" dirty="0">
                <a:latin typeface="+mj-lt"/>
              </a:rPr>
              <a:t>Points to the extra segment in which data (in excess of 64K pointed to by the DS) is stored.</a:t>
            </a:r>
          </a:p>
          <a:p>
            <a:pPr marL="285750" indent="-285750">
              <a:buBlip>
                <a:blip r:embed="rId3"/>
              </a:buBlip>
            </a:pPr>
            <a:endParaRPr lang="en-US" sz="1400" b="1" dirty="0">
              <a:latin typeface="+mj-lt"/>
            </a:endParaRPr>
          </a:p>
          <a:p>
            <a:pPr marL="285750" indent="-285750">
              <a:buBlip>
                <a:blip r:embed="rId3"/>
              </a:buBlip>
            </a:pPr>
            <a:r>
              <a:rPr lang="en-US" sz="1400" b="1" dirty="0">
                <a:latin typeface="+mj-lt"/>
              </a:rPr>
              <a:t>String instructions use the ES and DI to determine the 20-bit physical address for the destination.</a:t>
            </a:r>
          </a:p>
        </p:txBody>
      </p:sp>
      <p:pic>
        <p:nvPicPr>
          <p:cNvPr id="11"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D699698A-4C4A-487A-93D7-6119A321537E}" type="datetime2">
              <a:rPr lang="en-US" smtClean="0"/>
              <a:t>Wednesday, February 27, 2019</a:t>
            </a:fld>
            <a:endParaRPr lang="en-US" dirty="0"/>
          </a:p>
        </p:txBody>
      </p:sp>
      <p:sp>
        <p:nvSpPr>
          <p:cNvPr id="5" name="Footer Placeholder 4"/>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12</a:t>
            </a:fld>
            <a:endParaRPr lang="en-US" dirty="0"/>
          </a:p>
        </p:txBody>
      </p:sp>
    </p:spTree>
    <p:extLst>
      <p:ext uri="{BB962C8B-B14F-4D97-AF65-F5344CB8AC3E}">
        <p14:creationId xmlns:p14="http://schemas.microsoft.com/office/powerpoint/2010/main" val="21473483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ED0CA88F-14FB-4F79-B433-29168A76460B}" type="datetime2">
              <a:rPr lang="en-US" smtClean="0"/>
              <a:t>Wednesday, February 27, 2019</a:t>
            </a:fld>
            <a:endParaRPr lang="en-US" dirty="0"/>
          </a:p>
        </p:txBody>
      </p:sp>
      <p:sp>
        <p:nvSpPr>
          <p:cNvPr id="4" name="Footer Placeholder 3"/>
          <p:cNvSpPr>
            <a:spLocks noGrp="1"/>
          </p:cNvSpPr>
          <p:nvPr>
            <p:ph type="ftr" sz="quarter" idx="11"/>
          </p:nvPr>
        </p:nvSpPr>
        <p:spPr/>
        <p:txBody>
          <a:bodyPr/>
          <a:lstStyle/>
          <a:p>
            <a:r>
              <a:rPr lang="sv-SE" smtClean="0"/>
              <a:t>Dr. G. Raghu Chandra, EEE </a:t>
            </a:r>
            <a:endParaRPr lang="en-US" dirty="0"/>
          </a:p>
        </p:txBody>
      </p:sp>
      <p:sp>
        <p:nvSpPr>
          <p:cNvPr id="5" name="Slide Number Placeholder 4"/>
          <p:cNvSpPr>
            <a:spLocks noGrp="1"/>
          </p:cNvSpPr>
          <p:nvPr>
            <p:ph type="sldNum" sz="quarter" idx="12"/>
          </p:nvPr>
        </p:nvSpPr>
        <p:spPr/>
        <p:txBody>
          <a:bodyPr/>
          <a:lstStyle/>
          <a:p>
            <a:fld id="{85E6815B-E59C-4D87-B1F6-ECBDD22AF1DC}" type="slidenum">
              <a:rPr lang="en-US" smtClean="0"/>
              <a:t>120</a:t>
            </a:fld>
            <a:endParaRPr lang="en-US" dirty="0"/>
          </a:p>
        </p:txBody>
      </p:sp>
      <p:pic>
        <p:nvPicPr>
          <p:cNvPr id="6" name="Picture 5"/>
          <p:cNvPicPr>
            <a:picLocks noChangeAspect="1"/>
          </p:cNvPicPr>
          <p:nvPr/>
        </p:nvPicPr>
        <p:blipFill>
          <a:blip r:embed="rId2"/>
          <a:stretch>
            <a:fillRect/>
          </a:stretch>
        </p:blipFill>
        <p:spPr>
          <a:xfrm>
            <a:off x="0" y="0"/>
            <a:ext cx="9144000" cy="6272059"/>
          </a:xfrm>
          <a:prstGeom prst="rect">
            <a:avLst/>
          </a:prstGeom>
        </p:spPr>
      </p:pic>
    </p:spTree>
    <p:extLst>
      <p:ext uri="{BB962C8B-B14F-4D97-AF65-F5344CB8AC3E}">
        <p14:creationId xmlns:p14="http://schemas.microsoft.com/office/powerpoint/2010/main" val="204075405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ED0CA88F-14FB-4F79-B433-29168A76460B}" type="datetime2">
              <a:rPr lang="en-US" smtClean="0"/>
              <a:t>Wednesday, February 27, 2019</a:t>
            </a:fld>
            <a:endParaRPr lang="en-US" dirty="0"/>
          </a:p>
        </p:txBody>
      </p:sp>
      <p:sp>
        <p:nvSpPr>
          <p:cNvPr id="4" name="Footer Placeholder 3"/>
          <p:cNvSpPr>
            <a:spLocks noGrp="1"/>
          </p:cNvSpPr>
          <p:nvPr>
            <p:ph type="ftr" sz="quarter" idx="11"/>
          </p:nvPr>
        </p:nvSpPr>
        <p:spPr/>
        <p:txBody>
          <a:bodyPr/>
          <a:lstStyle/>
          <a:p>
            <a:r>
              <a:rPr lang="sv-SE" smtClean="0"/>
              <a:t>Dr. G. Raghu Chandra, EEE </a:t>
            </a:r>
            <a:endParaRPr lang="en-US" dirty="0"/>
          </a:p>
        </p:txBody>
      </p:sp>
      <p:sp>
        <p:nvSpPr>
          <p:cNvPr id="5" name="Slide Number Placeholder 4"/>
          <p:cNvSpPr>
            <a:spLocks noGrp="1"/>
          </p:cNvSpPr>
          <p:nvPr>
            <p:ph type="sldNum" sz="quarter" idx="12"/>
          </p:nvPr>
        </p:nvSpPr>
        <p:spPr/>
        <p:txBody>
          <a:bodyPr/>
          <a:lstStyle/>
          <a:p>
            <a:fld id="{85E6815B-E59C-4D87-B1F6-ECBDD22AF1DC}" type="slidenum">
              <a:rPr lang="en-US" smtClean="0"/>
              <a:t>121</a:t>
            </a:fld>
            <a:endParaRPr lang="en-US" dirty="0"/>
          </a:p>
        </p:txBody>
      </p:sp>
      <p:pic>
        <p:nvPicPr>
          <p:cNvPr id="6" name="Picture 5"/>
          <p:cNvPicPr>
            <a:picLocks noChangeAspect="1"/>
          </p:cNvPicPr>
          <p:nvPr/>
        </p:nvPicPr>
        <p:blipFill>
          <a:blip r:embed="rId2"/>
          <a:stretch>
            <a:fillRect/>
          </a:stretch>
        </p:blipFill>
        <p:spPr>
          <a:xfrm>
            <a:off x="34413" y="0"/>
            <a:ext cx="9109587" cy="6172200"/>
          </a:xfrm>
          <a:prstGeom prst="rect">
            <a:avLst/>
          </a:prstGeom>
        </p:spPr>
      </p:pic>
    </p:spTree>
    <p:extLst>
      <p:ext uri="{BB962C8B-B14F-4D97-AF65-F5344CB8AC3E}">
        <p14:creationId xmlns:p14="http://schemas.microsoft.com/office/powerpoint/2010/main" val="159773775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ED0CA88F-14FB-4F79-B433-29168A76460B}" type="datetime2">
              <a:rPr lang="en-US" smtClean="0"/>
              <a:t>Wednesday, February 27, 2019</a:t>
            </a:fld>
            <a:endParaRPr lang="en-US" dirty="0"/>
          </a:p>
        </p:txBody>
      </p:sp>
      <p:sp>
        <p:nvSpPr>
          <p:cNvPr id="4" name="Footer Placeholder 3"/>
          <p:cNvSpPr>
            <a:spLocks noGrp="1"/>
          </p:cNvSpPr>
          <p:nvPr>
            <p:ph type="ftr" sz="quarter" idx="11"/>
          </p:nvPr>
        </p:nvSpPr>
        <p:spPr/>
        <p:txBody>
          <a:bodyPr/>
          <a:lstStyle/>
          <a:p>
            <a:r>
              <a:rPr lang="sv-SE" smtClean="0"/>
              <a:t>Dr. G. Raghu Chandra, EEE </a:t>
            </a:r>
            <a:endParaRPr lang="en-US" dirty="0"/>
          </a:p>
        </p:txBody>
      </p:sp>
      <p:sp>
        <p:nvSpPr>
          <p:cNvPr id="5" name="Slide Number Placeholder 4"/>
          <p:cNvSpPr>
            <a:spLocks noGrp="1"/>
          </p:cNvSpPr>
          <p:nvPr>
            <p:ph type="sldNum" sz="quarter" idx="12"/>
          </p:nvPr>
        </p:nvSpPr>
        <p:spPr/>
        <p:txBody>
          <a:bodyPr/>
          <a:lstStyle/>
          <a:p>
            <a:fld id="{85E6815B-E59C-4D87-B1F6-ECBDD22AF1DC}" type="slidenum">
              <a:rPr lang="en-US" smtClean="0"/>
              <a:t>122</a:t>
            </a:fld>
            <a:endParaRPr lang="en-US" dirty="0"/>
          </a:p>
        </p:txBody>
      </p:sp>
      <p:pic>
        <p:nvPicPr>
          <p:cNvPr id="6" name="Picture 5"/>
          <p:cNvPicPr>
            <a:picLocks noChangeAspect="1"/>
          </p:cNvPicPr>
          <p:nvPr/>
        </p:nvPicPr>
        <p:blipFill>
          <a:blip r:embed="rId2"/>
          <a:stretch>
            <a:fillRect/>
          </a:stretch>
        </p:blipFill>
        <p:spPr>
          <a:xfrm>
            <a:off x="0" y="-76200"/>
            <a:ext cx="9144000" cy="6330462"/>
          </a:xfrm>
          <a:prstGeom prst="rect">
            <a:avLst/>
          </a:prstGeom>
        </p:spPr>
      </p:pic>
    </p:spTree>
    <p:extLst>
      <p:ext uri="{BB962C8B-B14F-4D97-AF65-F5344CB8AC3E}">
        <p14:creationId xmlns:p14="http://schemas.microsoft.com/office/powerpoint/2010/main" val="146891841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Assembly Language Programming </a:t>
            </a:r>
            <a:br>
              <a:rPr lang="en-US" dirty="0" smtClean="0"/>
            </a:br>
            <a:r>
              <a:rPr lang="en-US" dirty="0" smtClean="0"/>
              <a:t>(only logic)</a:t>
            </a:r>
            <a:endParaRPr lang="en-US" dirty="0"/>
          </a:p>
        </p:txBody>
      </p:sp>
      <p:sp>
        <p:nvSpPr>
          <p:cNvPr id="3" name="Date Placeholder 2"/>
          <p:cNvSpPr>
            <a:spLocks noGrp="1"/>
          </p:cNvSpPr>
          <p:nvPr>
            <p:ph type="dt" sz="half" idx="10"/>
          </p:nvPr>
        </p:nvSpPr>
        <p:spPr/>
        <p:txBody>
          <a:bodyPr/>
          <a:lstStyle/>
          <a:p>
            <a:fld id="{ED0CA88F-14FB-4F79-B433-29168A76460B}" type="datetime2">
              <a:rPr lang="en-US" smtClean="0"/>
              <a:t>Wednesday, February 27, 2019</a:t>
            </a:fld>
            <a:endParaRPr lang="en-US" dirty="0"/>
          </a:p>
        </p:txBody>
      </p:sp>
      <p:sp>
        <p:nvSpPr>
          <p:cNvPr id="4" name="Footer Placeholder 3"/>
          <p:cNvSpPr>
            <a:spLocks noGrp="1"/>
          </p:cNvSpPr>
          <p:nvPr>
            <p:ph type="ftr" sz="quarter" idx="11"/>
          </p:nvPr>
        </p:nvSpPr>
        <p:spPr/>
        <p:txBody>
          <a:bodyPr/>
          <a:lstStyle/>
          <a:p>
            <a:r>
              <a:rPr lang="sv-SE" smtClean="0"/>
              <a:t>Dr. G. Raghu Chandra, EEE </a:t>
            </a:r>
            <a:endParaRPr lang="en-US" dirty="0"/>
          </a:p>
        </p:txBody>
      </p:sp>
      <p:sp>
        <p:nvSpPr>
          <p:cNvPr id="5" name="Slide Number Placeholder 4"/>
          <p:cNvSpPr>
            <a:spLocks noGrp="1"/>
          </p:cNvSpPr>
          <p:nvPr>
            <p:ph type="sldNum" sz="quarter" idx="12"/>
          </p:nvPr>
        </p:nvSpPr>
        <p:spPr/>
        <p:txBody>
          <a:bodyPr/>
          <a:lstStyle/>
          <a:p>
            <a:fld id="{85E6815B-E59C-4D87-B1F6-ECBDD22AF1DC}" type="slidenum">
              <a:rPr lang="en-US" smtClean="0"/>
              <a:t>123</a:t>
            </a:fld>
            <a:endParaRPr lang="en-US" dirty="0"/>
          </a:p>
        </p:txBody>
      </p:sp>
      <p:sp>
        <p:nvSpPr>
          <p:cNvPr id="6" name="TextBox 5"/>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Tree>
    <p:extLst>
      <p:ext uri="{BB962C8B-B14F-4D97-AF65-F5344CB8AC3E}">
        <p14:creationId xmlns:p14="http://schemas.microsoft.com/office/powerpoint/2010/main" val="116311432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6175"/>
            <a:ext cx="7772400" cy="1470025"/>
          </a:xfrm>
        </p:spPr>
        <p:txBody>
          <a:bodyPr>
            <a:normAutofit fontScale="90000"/>
          </a:bodyPr>
          <a:lstStyle/>
          <a:p>
            <a:r>
              <a:rPr lang="en-US" sz="3600" dirty="0">
                <a:latin typeface="Octapost NBP" pitchFamily="2" charset="0"/>
              </a:rPr>
              <a:t/>
            </a:r>
            <a:br>
              <a:rPr lang="en-US" sz="3600" dirty="0">
                <a:latin typeface="Octapost NBP" pitchFamily="2" charset="0"/>
              </a:rPr>
            </a:br>
            <a:r>
              <a:rPr lang="en-US" sz="3600" dirty="0">
                <a:latin typeface="Octapost NBP" pitchFamily="2" charset="0"/>
              </a:rPr>
              <a:t>8086  and  8088  comparison</a:t>
            </a:r>
            <a:br>
              <a:rPr lang="en-US" sz="3600" dirty="0">
                <a:latin typeface="Octapost NBP" pitchFamily="2" charset="0"/>
              </a:rPr>
            </a:br>
            <a:endParaRPr lang="en-US" sz="3600" dirty="0">
              <a:latin typeface="Octapost NBP" pitchFamily="2" charset="0"/>
            </a:endParaRPr>
          </a:p>
        </p:txBody>
      </p:sp>
    </p:spTree>
    <p:extLst>
      <p:ext uri="{BB962C8B-B14F-4D97-AF65-F5344CB8AC3E}">
        <p14:creationId xmlns:p14="http://schemas.microsoft.com/office/powerpoint/2010/main" val="32382610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8086 and 8088 comparison</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graphicFrame>
        <p:nvGraphicFramePr>
          <p:cNvPr id="5" name="Table 4"/>
          <p:cNvGraphicFramePr>
            <a:graphicFrameLocks noGrp="1"/>
          </p:cNvGraphicFramePr>
          <p:nvPr>
            <p:extLst>
              <p:ext uri="{D42A27DB-BD31-4B8C-83A1-F6EECF244321}">
                <p14:modId xmlns:p14="http://schemas.microsoft.com/office/powerpoint/2010/main" val="3373314367"/>
              </p:ext>
            </p:extLst>
          </p:nvPr>
        </p:nvGraphicFramePr>
        <p:xfrm>
          <a:off x="685800" y="990600"/>
          <a:ext cx="7696200" cy="30480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04800">
                <a:tc>
                  <a:txBody>
                    <a:bodyPr/>
                    <a:lstStyle/>
                    <a:p>
                      <a:pPr algn="ctr"/>
                      <a:r>
                        <a:rPr lang="en-US" sz="1400" dirty="0">
                          <a:solidFill>
                            <a:srgbClr val="FF0000"/>
                          </a:solidFill>
                        </a:rPr>
                        <a:t>8086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FF0000"/>
                          </a:solidFill>
                        </a:rPr>
                        <a:t>8088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3124660739"/>
              </p:ext>
            </p:extLst>
          </p:nvPr>
        </p:nvGraphicFramePr>
        <p:xfrm>
          <a:off x="685800" y="1447800"/>
          <a:ext cx="7696200" cy="304800"/>
        </p:xfrm>
        <a:graphic>
          <a:graphicData uri="http://schemas.openxmlformats.org/drawingml/2006/table">
            <a:tbl>
              <a:tblPr firstRow="1" bandRow="1">
                <a:tableStyleId>{5C22544A-7EE6-4342-B048-85BDC9FD1C3A}</a:tableStyleId>
              </a:tblPr>
              <a:tblGrid>
                <a:gridCol w="7696200">
                  <a:extLst>
                    <a:ext uri="{9D8B030D-6E8A-4147-A177-3AD203B41FA5}">
                      <a16:colId xmlns:a16="http://schemas.microsoft.com/office/drawing/2014/main" val="20000"/>
                    </a:ext>
                  </a:extLst>
                </a:gridCol>
              </a:tblGrid>
              <a:tr h="304800">
                <a:tc>
                  <a:txBody>
                    <a:bodyPr/>
                    <a:lstStyle/>
                    <a:p>
                      <a:pPr algn="l"/>
                      <a:r>
                        <a:rPr lang="en-US" sz="1400" dirty="0">
                          <a:solidFill>
                            <a:srgbClr val="0070C0"/>
                          </a:solidFill>
                        </a:rPr>
                        <a:t>Similar EU</a:t>
                      </a:r>
                      <a:r>
                        <a:rPr lang="en-US" sz="1400" baseline="0" dirty="0">
                          <a:solidFill>
                            <a:srgbClr val="0070C0"/>
                          </a:solidFill>
                        </a:rPr>
                        <a:t> </a:t>
                      </a:r>
                      <a:r>
                        <a:rPr lang="en-US" sz="1400" dirty="0">
                          <a:solidFill>
                            <a:srgbClr val="0070C0"/>
                          </a:solidFill>
                        </a:rPr>
                        <a:t>and Instruction set ; dissimilar BIU</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837521134"/>
              </p:ext>
            </p:extLst>
          </p:nvPr>
        </p:nvGraphicFramePr>
        <p:xfrm>
          <a:off x="685800" y="1869440"/>
          <a:ext cx="7696200" cy="87376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04800">
                <a:tc>
                  <a:txBody>
                    <a:bodyPr/>
                    <a:lstStyle/>
                    <a:p>
                      <a:pPr algn="l"/>
                      <a:endParaRPr lang="en-US" sz="1400" dirty="0">
                        <a:solidFill>
                          <a:srgbClr val="002060"/>
                        </a:solidFill>
                      </a:endParaRPr>
                    </a:p>
                    <a:p>
                      <a:pPr algn="l"/>
                      <a:r>
                        <a:rPr lang="en-US" sz="1400" dirty="0">
                          <a:solidFill>
                            <a:srgbClr val="002060"/>
                          </a:solidFill>
                        </a:rPr>
                        <a:t>16-bit Data</a:t>
                      </a:r>
                      <a:r>
                        <a:rPr lang="en-US" sz="1400" baseline="0" dirty="0">
                          <a:solidFill>
                            <a:srgbClr val="002060"/>
                          </a:solidFill>
                        </a:rPr>
                        <a:t> bus lines obtained by </a:t>
                      </a:r>
                      <a:r>
                        <a:rPr lang="en-US" sz="1400" baseline="0" dirty="0" err="1">
                          <a:solidFill>
                            <a:srgbClr val="002060"/>
                          </a:solidFill>
                        </a:rPr>
                        <a:t>demultiplexing</a:t>
                      </a:r>
                      <a:r>
                        <a:rPr lang="en-US" sz="1400" baseline="0" dirty="0">
                          <a:solidFill>
                            <a:srgbClr val="002060"/>
                          </a:solidFill>
                        </a:rPr>
                        <a:t> AD</a:t>
                      </a:r>
                      <a:r>
                        <a:rPr lang="en-US" sz="1400" baseline="-25000" dirty="0">
                          <a:solidFill>
                            <a:srgbClr val="002060"/>
                          </a:solidFill>
                        </a:rPr>
                        <a:t>0</a:t>
                      </a:r>
                      <a:r>
                        <a:rPr lang="en-US" sz="1400" baseline="0" dirty="0">
                          <a:solidFill>
                            <a:srgbClr val="002060"/>
                          </a:solidFill>
                        </a:rPr>
                        <a:t> – AD</a:t>
                      </a:r>
                      <a:r>
                        <a:rPr lang="en-US" sz="1400" baseline="-25000" dirty="0">
                          <a:solidFill>
                            <a:srgbClr val="002060"/>
                          </a:solidFill>
                        </a:rPr>
                        <a:t>15</a:t>
                      </a:r>
                    </a:p>
                    <a:p>
                      <a:pPr algn="l"/>
                      <a:endParaRPr lang="en-US" sz="1400" baseline="-25000" dirty="0">
                        <a:solidFill>
                          <a:srgbClr val="00206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rPr>
                        <a:t>8-bit Data</a:t>
                      </a:r>
                      <a:r>
                        <a:rPr lang="en-US" sz="1400" baseline="0" dirty="0">
                          <a:solidFill>
                            <a:srgbClr val="002060"/>
                          </a:solidFill>
                        </a:rPr>
                        <a:t> bus lines obtained by </a:t>
                      </a:r>
                      <a:r>
                        <a:rPr lang="en-US" sz="1400" baseline="0" dirty="0" err="1">
                          <a:solidFill>
                            <a:srgbClr val="002060"/>
                          </a:solidFill>
                        </a:rPr>
                        <a:t>demultiplexing</a:t>
                      </a:r>
                      <a:r>
                        <a:rPr lang="en-US" sz="1400" baseline="0" dirty="0">
                          <a:solidFill>
                            <a:srgbClr val="002060"/>
                          </a:solidFill>
                        </a:rPr>
                        <a:t> AD</a:t>
                      </a:r>
                      <a:r>
                        <a:rPr lang="en-US" sz="1400" baseline="-25000" dirty="0">
                          <a:solidFill>
                            <a:srgbClr val="002060"/>
                          </a:solidFill>
                        </a:rPr>
                        <a:t>0</a:t>
                      </a:r>
                      <a:r>
                        <a:rPr lang="en-US" sz="1400" baseline="0" dirty="0">
                          <a:solidFill>
                            <a:srgbClr val="002060"/>
                          </a:solidFill>
                        </a:rPr>
                        <a:t> – AD</a:t>
                      </a:r>
                      <a:r>
                        <a:rPr lang="en-US" sz="1400" baseline="-25000" dirty="0">
                          <a:solidFill>
                            <a:srgbClr val="002060"/>
                          </a:solidFill>
                        </a:rPr>
                        <a:t>7</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4182052395"/>
              </p:ext>
            </p:extLst>
          </p:nvPr>
        </p:nvGraphicFramePr>
        <p:xfrm>
          <a:off x="685800" y="2545080"/>
          <a:ext cx="7696200" cy="73152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04800">
                <a:tc>
                  <a:txBody>
                    <a:bodyPr/>
                    <a:lstStyle/>
                    <a:p>
                      <a:pPr algn="l"/>
                      <a:endParaRPr lang="en-US" sz="1400" dirty="0">
                        <a:solidFill>
                          <a:srgbClr val="0070C0"/>
                        </a:solidFill>
                      </a:endParaRPr>
                    </a:p>
                    <a:p>
                      <a:pPr algn="l"/>
                      <a:r>
                        <a:rPr lang="en-US" sz="1400" dirty="0">
                          <a:solidFill>
                            <a:srgbClr val="0070C0"/>
                          </a:solidFill>
                        </a:rPr>
                        <a:t>20-bit address bus</a:t>
                      </a:r>
                    </a:p>
                    <a:p>
                      <a:pPr algn="l"/>
                      <a:endParaRPr lang="en-US" sz="1400" dirty="0">
                        <a:solidFill>
                          <a:srgbClr val="0070C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endParaRPr lang="en-US" sz="1400" dirty="0">
                        <a:solidFill>
                          <a:srgbClr val="0070C0"/>
                        </a:solidFill>
                      </a:endParaRPr>
                    </a:p>
                    <a:p>
                      <a:pPr algn="l"/>
                      <a:r>
                        <a:rPr lang="en-US" sz="1400" dirty="0">
                          <a:solidFill>
                            <a:srgbClr val="0070C0"/>
                          </a:solidFill>
                        </a:rPr>
                        <a:t>8-bit address bus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1066635852"/>
              </p:ext>
            </p:extLst>
          </p:nvPr>
        </p:nvGraphicFramePr>
        <p:xfrm>
          <a:off x="685800" y="3093720"/>
          <a:ext cx="7696200" cy="94488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04800">
                <a:tc>
                  <a:txBody>
                    <a:bodyPr/>
                    <a:lstStyle/>
                    <a:p>
                      <a:pPr algn="l"/>
                      <a:endParaRPr lang="en-US" sz="1400" dirty="0">
                        <a:solidFill>
                          <a:srgbClr val="002060"/>
                        </a:solidFill>
                      </a:endParaRPr>
                    </a:p>
                    <a:p>
                      <a:pPr algn="l"/>
                      <a:r>
                        <a:rPr lang="en-US" sz="1400" dirty="0">
                          <a:solidFill>
                            <a:srgbClr val="002060"/>
                          </a:solidFill>
                        </a:rPr>
                        <a:t>Two banks of memory each of 512 kb</a:t>
                      </a:r>
                    </a:p>
                    <a:p>
                      <a:pPr algn="l"/>
                      <a:endParaRPr lang="en-US" sz="1400" dirty="0">
                        <a:solidFill>
                          <a:srgbClr val="00206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rPr>
                        <a:t>Single memory bank</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198514656"/>
              </p:ext>
            </p:extLst>
          </p:nvPr>
        </p:nvGraphicFramePr>
        <p:xfrm>
          <a:off x="685800" y="3840480"/>
          <a:ext cx="7696200" cy="73152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04800">
                <a:tc>
                  <a:txBody>
                    <a:bodyPr/>
                    <a:lstStyle/>
                    <a:p>
                      <a:pPr algn="l"/>
                      <a:endParaRPr lang="en-US" sz="1400" dirty="0">
                        <a:solidFill>
                          <a:srgbClr val="0070C0"/>
                        </a:solidFill>
                      </a:endParaRPr>
                    </a:p>
                    <a:p>
                      <a:pPr algn="l"/>
                      <a:r>
                        <a:rPr lang="en-US" sz="1400" dirty="0">
                          <a:solidFill>
                            <a:srgbClr val="0070C0"/>
                          </a:solidFill>
                        </a:rPr>
                        <a:t>6-bit instruction queue</a:t>
                      </a:r>
                    </a:p>
                    <a:p>
                      <a:pPr algn="l"/>
                      <a:endParaRPr lang="en-US" sz="1400" dirty="0">
                        <a:solidFill>
                          <a:srgbClr val="0070C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endParaRPr lang="en-US" sz="1400" dirty="0">
                        <a:solidFill>
                          <a:srgbClr val="0070C0"/>
                        </a:solidFill>
                      </a:endParaRPr>
                    </a:p>
                    <a:p>
                      <a:pPr algn="l"/>
                      <a:r>
                        <a:rPr lang="en-US" sz="1400" dirty="0">
                          <a:solidFill>
                            <a:srgbClr val="0070C0"/>
                          </a:solidFill>
                        </a:rPr>
                        <a:t>4-bit instruction queue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1523660519"/>
              </p:ext>
            </p:extLst>
          </p:nvPr>
        </p:nvGraphicFramePr>
        <p:xfrm>
          <a:off x="685800" y="4373880"/>
          <a:ext cx="7696200" cy="73152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04800">
                <a:tc>
                  <a:txBody>
                    <a:bodyPr/>
                    <a:lstStyle/>
                    <a:p>
                      <a:pPr algn="l"/>
                      <a:endParaRPr lang="en-US" sz="1400" dirty="0">
                        <a:solidFill>
                          <a:srgbClr val="002060"/>
                        </a:solidFill>
                      </a:endParaRPr>
                    </a:p>
                    <a:p>
                      <a:pPr algn="l"/>
                      <a:r>
                        <a:rPr lang="en-US" sz="1400" dirty="0">
                          <a:solidFill>
                            <a:srgbClr val="002060"/>
                          </a:solidFill>
                        </a:rPr>
                        <a:t>Clock speeds: 5 / 8 / 10 MHz</a:t>
                      </a:r>
                    </a:p>
                    <a:p>
                      <a:pPr algn="l"/>
                      <a:endParaRPr lang="en-US" sz="1400" dirty="0">
                        <a:solidFill>
                          <a:srgbClr val="00206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endParaRPr lang="en-US" sz="1400" dirty="0">
                        <a:solidFill>
                          <a:srgbClr val="002060"/>
                        </a:solidFill>
                      </a:endParaRPr>
                    </a:p>
                    <a:p>
                      <a:pPr algn="l"/>
                      <a:r>
                        <a:rPr lang="en-US" sz="1400" dirty="0">
                          <a:solidFill>
                            <a:srgbClr val="002060"/>
                          </a:solidFill>
                        </a:rPr>
                        <a:t>5 / 8 MHz</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mc:AlternateContent xmlns:mc="http://schemas.openxmlformats.org/markup-compatibility/2006" xmlns:a14="http://schemas.microsoft.com/office/drawing/2010/main">
        <mc:Choice Requires="a14">
          <p:graphicFrame>
            <p:nvGraphicFramePr>
              <p:cNvPr id="47" name="Table 46"/>
              <p:cNvGraphicFramePr>
                <a:graphicFrameLocks noGrp="1"/>
              </p:cNvGraphicFramePr>
              <p:nvPr>
                <p:extLst>
                  <p:ext uri="{D42A27DB-BD31-4B8C-83A1-F6EECF244321}">
                    <p14:modId xmlns:p14="http://schemas.microsoft.com/office/powerpoint/2010/main" val="2829158202"/>
                  </p:ext>
                </p:extLst>
              </p:nvPr>
            </p:nvGraphicFramePr>
            <p:xfrm>
              <a:off x="685800" y="4922075"/>
              <a:ext cx="7696200" cy="945325"/>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04800">
                    <a:tc>
                      <a:txBody>
                        <a:bodyPr/>
                        <a:lstStyle/>
                        <a:p>
                          <a:pPr algn="l"/>
                          <a:endParaRPr lang="en-US" sz="1400" dirty="0">
                            <a:solidFill>
                              <a:srgbClr val="0070C0"/>
                            </a:solidFill>
                          </a:endParaRPr>
                        </a:p>
                        <a:p>
                          <a:pPr algn="l"/>
                          <a:r>
                            <a:rPr lang="en-US" sz="1400" dirty="0">
                              <a:solidFill>
                                <a:srgbClr val="0070C0"/>
                              </a:solidFill>
                            </a:rPr>
                            <a:t>In MIN mode, pin 28 is assigned the signal M / </a:t>
                          </a:r>
                          <a14:m>
                            <m:oMath xmlns:m="http://schemas.openxmlformats.org/officeDocument/2006/math">
                              <m:acc>
                                <m:accPr>
                                  <m:chr m:val="̅"/>
                                  <m:ctrlPr>
                                    <a:rPr lang="en-US" sz="1400" i="1" smtClean="0">
                                      <a:solidFill>
                                        <a:srgbClr val="0070C0"/>
                                      </a:solidFill>
                                      <a:latin typeface="Cambria Math" panose="02040503050406030204" pitchFamily="18" charset="0"/>
                                    </a:rPr>
                                  </m:ctrlPr>
                                </m:accPr>
                                <m:e>
                                  <m:r>
                                    <a:rPr lang="en-US" sz="1400" b="1" i="0" smtClean="0">
                                      <a:solidFill>
                                        <a:srgbClr val="0070C0"/>
                                      </a:solidFill>
                                      <a:latin typeface="Cambria Math"/>
                                    </a:rPr>
                                    <m:t>𝐈𝐎</m:t>
                                  </m:r>
                                </m:e>
                              </m:acc>
                            </m:oMath>
                          </a14:m>
                          <a:endParaRPr lang="en-US" sz="1400" dirty="0">
                            <a:solidFill>
                              <a:srgbClr val="0070C0"/>
                            </a:solidFill>
                          </a:endParaRPr>
                        </a:p>
                        <a:p>
                          <a:pPr algn="l"/>
                          <a:endParaRPr lang="en-US" sz="1400" dirty="0">
                            <a:solidFill>
                              <a:srgbClr val="0070C0"/>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endParaRPr lang="en-US" sz="1400" dirty="0">
                            <a:solidFill>
                              <a:srgbClr val="0070C0"/>
                            </a:solidFill>
                          </a:endParaRPr>
                        </a:p>
                        <a:p>
                          <a:pPr algn="l"/>
                          <a:r>
                            <a:rPr lang="en-US" sz="1400" dirty="0">
                              <a:solidFill>
                                <a:srgbClr val="0070C0"/>
                              </a:solidFill>
                            </a:rPr>
                            <a:t>In MIN mode, pin 28 is assigned the signal IO / </a:t>
                          </a:r>
                          <a14:m>
                            <m:oMath xmlns:m="http://schemas.openxmlformats.org/officeDocument/2006/math">
                              <m:acc>
                                <m:accPr>
                                  <m:chr m:val="̅"/>
                                  <m:ctrlPr>
                                    <a:rPr lang="en-US" sz="1400" i="1" smtClean="0">
                                      <a:solidFill>
                                        <a:srgbClr val="0070C0"/>
                                      </a:solidFill>
                                      <a:latin typeface="Cambria Math" panose="02040503050406030204" pitchFamily="18" charset="0"/>
                                    </a:rPr>
                                  </m:ctrlPr>
                                </m:accPr>
                                <m:e>
                                  <m:r>
                                    <a:rPr lang="en-US" sz="1400" b="1" i="0" smtClean="0">
                                      <a:solidFill>
                                        <a:srgbClr val="0070C0"/>
                                      </a:solidFill>
                                      <a:latin typeface="Cambria Math"/>
                                    </a:rPr>
                                    <m:t>𝐌</m:t>
                                  </m:r>
                                </m:e>
                              </m:acc>
                            </m:oMath>
                          </a14:m>
                          <a:endParaRPr lang="en-US" sz="1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mc:Choice>
        <mc:Fallback xmlns="">
          <p:graphicFrame>
            <p:nvGraphicFramePr>
              <p:cNvPr id="47" name="Table 46"/>
              <p:cNvGraphicFramePr>
                <a:graphicFrameLocks noGrp="1"/>
              </p:cNvGraphicFramePr>
              <p:nvPr>
                <p:extLst>
                  <p:ext uri="{D42A27DB-BD31-4B8C-83A1-F6EECF244321}">
                    <p14:modId xmlns:p14="http://schemas.microsoft.com/office/powerpoint/2010/main" val="2829158202"/>
                  </p:ext>
                </p:extLst>
              </p:nvPr>
            </p:nvGraphicFramePr>
            <p:xfrm>
              <a:off x="685800" y="4922075"/>
              <a:ext cx="7696200" cy="945325"/>
            </p:xfrm>
            <a:graphic>
              <a:graphicData uri="http://schemas.openxmlformats.org/drawingml/2006/table">
                <a:tbl>
                  <a:tblPr firstRow="1" bandRow="1">
                    <a:tableStyleId>{5C22544A-7EE6-4342-B048-85BDC9FD1C3A}</a:tableStyleId>
                  </a:tblPr>
                  <a:tblGrid>
                    <a:gridCol w="3810000"/>
                    <a:gridCol w="3886200"/>
                  </a:tblGrid>
                  <a:tr h="945325">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blipFill rotWithShape="1">
                          <a:blip r:embed="rId3"/>
                          <a:stretch>
                            <a:fillRect l="-160" r="-10192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blipFill rotWithShape="1">
                          <a:blip r:embed="rId3"/>
                          <a:stretch>
                            <a:fillRect l="-98273"/>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48" name="Table 47"/>
              <p:cNvGraphicFramePr>
                <a:graphicFrameLocks noGrp="1"/>
              </p:cNvGraphicFramePr>
              <p:nvPr>
                <p:extLst>
                  <p:ext uri="{D42A27DB-BD31-4B8C-83A1-F6EECF244321}">
                    <p14:modId xmlns:p14="http://schemas.microsoft.com/office/powerpoint/2010/main" val="4280947856"/>
                  </p:ext>
                </p:extLst>
              </p:nvPr>
            </p:nvGraphicFramePr>
            <p:xfrm>
              <a:off x="685800" y="5715000"/>
              <a:ext cx="7696200" cy="73152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04800">
                    <a:tc>
                      <a:txBody>
                        <a:bodyPr/>
                        <a:lstStyle/>
                        <a:p>
                          <a:pPr algn="l"/>
                          <a:endParaRPr lang="en-US" sz="1400" dirty="0">
                            <a:solidFill>
                              <a:srgbClr val="002060"/>
                            </a:solidFill>
                          </a:endParaRPr>
                        </a:p>
                        <a:p>
                          <a:pPr algn="l"/>
                          <a:r>
                            <a:rPr lang="en-US" sz="1400" dirty="0">
                              <a:solidFill>
                                <a:srgbClr val="002060"/>
                              </a:solidFill>
                            </a:rPr>
                            <a:t>To access higher byte, </a:t>
                          </a:r>
                          <a14:m>
                            <m:oMath xmlns:m="http://schemas.openxmlformats.org/officeDocument/2006/math">
                              <m:acc>
                                <m:accPr>
                                  <m:chr m:val="̅"/>
                                  <m:ctrlPr>
                                    <a:rPr lang="en-US" sz="1400" i="1" smtClean="0">
                                      <a:solidFill>
                                        <a:srgbClr val="002060"/>
                                      </a:solidFill>
                                      <a:latin typeface="Cambria Math" panose="02040503050406030204" pitchFamily="18" charset="0"/>
                                    </a:rPr>
                                  </m:ctrlPr>
                                </m:accPr>
                                <m:e>
                                  <m:r>
                                    <a:rPr lang="en-US" sz="1400" b="1" i="0" smtClean="0">
                                      <a:solidFill>
                                        <a:srgbClr val="002060"/>
                                      </a:solidFill>
                                      <a:latin typeface="Cambria Math"/>
                                    </a:rPr>
                                    <m:t>𝐁𝐇𝐄</m:t>
                                  </m:r>
                                </m:e>
                              </m:acc>
                            </m:oMath>
                          </a14:m>
                          <a:r>
                            <a:rPr lang="en-US" sz="1400" dirty="0">
                              <a:solidFill>
                                <a:srgbClr val="002060"/>
                              </a:solidFill>
                            </a:rPr>
                            <a:t> signal is used</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endParaRPr>
                        </a:p>
                        <a:p>
                          <a:pPr algn="l"/>
                          <a:r>
                            <a:rPr lang="en-US" sz="1400" dirty="0">
                              <a:solidFill>
                                <a:srgbClr val="002060"/>
                              </a:solidFill>
                            </a:rPr>
                            <a:t>No such signal required,</a:t>
                          </a:r>
                          <a:r>
                            <a:rPr lang="en-US" sz="1400" baseline="0" dirty="0">
                              <a:solidFill>
                                <a:srgbClr val="002060"/>
                              </a:solidFill>
                            </a:rPr>
                            <a:t> since the data width is only 1-byte</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mc:Choice>
        <mc:Fallback xmlns="">
          <p:graphicFrame>
            <p:nvGraphicFramePr>
              <p:cNvPr id="48" name="Table 47"/>
              <p:cNvGraphicFramePr>
                <a:graphicFrameLocks noGrp="1"/>
              </p:cNvGraphicFramePr>
              <p:nvPr>
                <p:extLst>
                  <p:ext uri="{D42A27DB-BD31-4B8C-83A1-F6EECF244321}">
                    <p14:modId xmlns:p14="http://schemas.microsoft.com/office/powerpoint/2010/main" val="4280947856"/>
                  </p:ext>
                </p:extLst>
              </p:nvPr>
            </p:nvGraphicFramePr>
            <p:xfrm>
              <a:off x="685800" y="5715000"/>
              <a:ext cx="7696200" cy="731520"/>
            </p:xfrm>
            <a:graphic>
              <a:graphicData uri="http://schemas.openxmlformats.org/drawingml/2006/table">
                <a:tbl>
                  <a:tblPr firstRow="1" bandRow="1">
                    <a:tableStyleId>{5C22544A-7EE6-4342-B048-85BDC9FD1C3A}</a:tableStyleId>
                  </a:tblPr>
                  <a:tblGrid>
                    <a:gridCol w="3810000"/>
                    <a:gridCol w="3886200"/>
                  </a:tblGrid>
                  <a:tr h="73152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160" t="-833" r="-101920" b="-7500"/>
                          </a:stretch>
                        </a:blipFill>
                      </a:tcPr>
                    </a:tc>
                    <a:tc>
                      <a:txBody>
                        <a:bodyPr/>
                        <a:lstStyle/>
                        <a:p>
                          <a:pPr algn="l"/>
                          <a:endParaRPr lang="en-US" sz="1400" dirty="0" smtClean="0">
                            <a:solidFill>
                              <a:srgbClr val="002060"/>
                            </a:solidFill>
                          </a:endParaRPr>
                        </a:p>
                        <a:p>
                          <a:pPr algn="l"/>
                          <a:r>
                            <a:rPr lang="en-US" sz="1400" dirty="0" smtClean="0">
                              <a:solidFill>
                                <a:srgbClr val="002060"/>
                              </a:solidFill>
                            </a:rPr>
                            <a:t>No such signal required,</a:t>
                          </a:r>
                          <a:r>
                            <a:rPr lang="en-US" sz="1400" baseline="0" dirty="0" smtClean="0">
                              <a:solidFill>
                                <a:srgbClr val="002060"/>
                              </a:solidFill>
                            </a:rPr>
                            <a:t> since the data width is only 1-byte</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Fallback>
      </mc:AlternateContent>
      <p:sp>
        <p:nvSpPr>
          <p:cNvPr id="6" name="Date Placeholder 5"/>
          <p:cNvSpPr>
            <a:spLocks noGrp="1"/>
          </p:cNvSpPr>
          <p:nvPr>
            <p:ph type="dt" sz="half" idx="10"/>
          </p:nvPr>
        </p:nvSpPr>
        <p:spPr/>
        <p:txBody>
          <a:bodyPr/>
          <a:lstStyle/>
          <a:p>
            <a:fld id="{7056DA0D-E633-463E-9E0D-53B0A8ADFDFA}"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125</a:t>
            </a:fld>
            <a:endParaRPr lang="en-US" dirty="0"/>
          </a:p>
        </p:txBody>
      </p:sp>
    </p:spTree>
    <p:extLst>
      <p:ext uri="{BB962C8B-B14F-4D97-AF65-F5344CB8AC3E}">
        <p14:creationId xmlns:p14="http://schemas.microsoft.com/office/powerpoint/2010/main" val="4047650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a:latin typeface="Verdana" pitchFamily="34" charset="0"/>
                <a:ea typeface="Verdana" pitchFamily="34" charset="0"/>
                <a:cs typeface="Verdana" pitchFamily="34" charset="0"/>
              </a:rPr>
              <a:t>Bus Interface Unit (BIU)</a:t>
            </a: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a:latin typeface="Verdana" pitchFamily="34" charset="0"/>
                <a:ea typeface="Verdana" pitchFamily="34" charset="0"/>
                <a:cs typeface="Verdana" pitchFamily="34" charset="0"/>
              </a:rPr>
              <a:t>Segment </a:t>
            </a:r>
          </a:p>
          <a:p>
            <a:pPr algn="r"/>
            <a:r>
              <a:rPr lang="en-US" b="1" dirty="0">
                <a:latin typeface="Verdana" pitchFamily="34" charset="0"/>
                <a:ea typeface="Verdana" pitchFamily="34" charset="0"/>
                <a:cs typeface="Verdana" pitchFamily="34" charset="0"/>
              </a:rPr>
              <a:t>Registers</a:t>
            </a: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3077766"/>
          </a:xfrm>
          <a:prstGeom prst="rect">
            <a:avLst/>
          </a:prstGeom>
          <a:noFill/>
        </p:spPr>
        <p:txBody>
          <a:bodyPr wrap="square" rtlCol="0">
            <a:spAutoFit/>
          </a:bodyPr>
          <a:lstStyle/>
          <a:p>
            <a:r>
              <a:rPr lang="en-US" b="1" dirty="0">
                <a:solidFill>
                  <a:srgbClr val="0070C0"/>
                </a:solidFill>
                <a:latin typeface="Verdana" pitchFamily="34" charset="0"/>
                <a:ea typeface="Verdana" pitchFamily="34" charset="0"/>
                <a:cs typeface="Verdana" pitchFamily="34" charset="0"/>
              </a:rPr>
              <a:t>Instruction Pointer</a:t>
            </a:r>
          </a:p>
          <a:p>
            <a:endParaRPr lang="en-US" sz="800" b="1" dirty="0">
              <a:solidFill>
                <a:srgbClr val="0070C0"/>
              </a:solidFill>
              <a:latin typeface="Verdana" pitchFamily="34" charset="0"/>
              <a:ea typeface="Verdana" pitchFamily="34" charset="0"/>
              <a:cs typeface="Verdana" pitchFamily="34" charset="0"/>
            </a:endParaRPr>
          </a:p>
          <a:p>
            <a:endParaRPr lang="en-US" sz="800" b="1" dirty="0">
              <a:latin typeface="+mj-lt"/>
            </a:endParaRPr>
          </a:p>
          <a:p>
            <a:pPr marL="285750" indent="-285750">
              <a:buBlip>
                <a:blip r:embed="rId3"/>
              </a:buBlip>
            </a:pPr>
            <a:r>
              <a:rPr lang="en-US" sz="1400" b="1" dirty="0">
                <a:latin typeface="+mj-lt"/>
              </a:rPr>
              <a:t>16-bit</a:t>
            </a:r>
          </a:p>
          <a:p>
            <a:pPr marL="285750" indent="-285750">
              <a:buBlip>
                <a:blip r:embed="rId3"/>
              </a:buBlip>
            </a:pPr>
            <a:endParaRPr lang="en-US" sz="1400" b="1" dirty="0">
              <a:latin typeface="+mj-lt"/>
            </a:endParaRPr>
          </a:p>
          <a:p>
            <a:pPr marL="285750" indent="-285750" algn="just">
              <a:buBlip>
                <a:blip r:embed="rId3"/>
              </a:buBlip>
            </a:pPr>
            <a:r>
              <a:rPr lang="en-US" sz="1400" b="1" dirty="0">
                <a:latin typeface="Verdana" pitchFamily="34" charset="0"/>
                <a:ea typeface="Verdana" pitchFamily="34" charset="0"/>
                <a:cs typeface="Verdana" pitchFamily="34" charset="0"/>
              </a:rPr>
              <a:t>Always points to the next instruction to be executed within the currently executing code segment.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So, this register contains the 16-bit offset address pointing to the next instruction code within the 64Kb of the code segment area.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Its content is automatically incremented as the execution of the next instruction takes place. </a:t>
            </a:r>
          </a:p>
        </p:txBody>
      </p:sp>
      <p:pic>
        <p:nvPicPr>
          <p:cNvPr id="11"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C2F74EEB-BC39-463C-82A7-389C14C72B26}" type="datetime2">
              <a:rPr lang="en-US" smtClean="0"/>
              <a:t>Wednesday, February 27, 2019</a:t>
            </a:fld>
            <a:endParaRPr lang="en-US" dirty="0"/>
          </a:p>
        </p:txBody>
      </p:sp>
      <p:sp>
        <p:nvSpPr>
          <p:cNvPr id="5" name="Footer Placeholder 4"/>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13</a:t>
            </a:fld>
            <a:endParaRPr lang="en-US" dirty="0"/>
          </a:p>
        </p:txBody>
      </p:sp>
    </p:spTree>
    <p:extLst>
      <p:ext uri="{BB962C8B-B14F-4D97-AF65-F5344CB8AC3E}">
        <p14:creationId xmlns:p14="http://schemas.microsoft.com/office/powerpoint/2010/main" val="1888883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a:latin typeface="Verdana" pitchFamily="34" charset="0"/>
                <a:ea typeface="Verdana" pitchFamily="34" charset="0"/>
                <a:cs typeface="Verdana" pitchFamily="34" charset="0"/>
              </a:rPr>
              <a:t>Bus Interface Unit (BIU)</a:t>
            </a:r>
          </a:p>
        </p:txBody>
      </p:sp>
      <p:pic>
        <p:nvPicPr>
          <p:cNvPr id="2050" name="Picture 2" descr="C:\Users\AMMU\Desktop\Microprocessor\Internal Architec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5" y="685800"/>
            <a:ext cx="5765305" cy="42964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43600" y="2010013"/>
            <a:ext cx="3048000" cy="3323987"/>
          </a:xfrm>
          <a:prstGeom prst="rect">
            <a:avLst/>
          </a:prstGeom>
          <a:noFill/>
        </p:spPr>
        <p:txBody>
          <a:bodyPr wrap="square" rtlCol="0">
            <a:spAutoFit/>
          </a:bodyPr>
          <a:lstStyle/>
          <a:p>
            <a:pPr marL="285750" indent="-285750" algn="just">
              <a:buBlip>
                <a:blip r:embed="rId4"/>
              </a:buBlip>
            </a:pPr>
            <a:r>
              <a:rPr lang="en-US" sz="1400" b="1" dirty="0"/>
              <a:t>A group of First-In-First-Out (FIFO) in which up to 6 bytes of instruction code are pre fetched from the memory ahead of time.</a:t>
            </a:r>
          </a:p>
          <a:p>
            <a:pPr marL="285750" indent="-285750" algn="just">
              <a:buBlip>
                <a:blip r:embed="rId4"/>
              </a:buBlip>
            </a:pPr>
            <a:endParaRPr lang="en-US" sz="1400" b="1" dirty="0"/>
          </a:p>
          <a:p>
            <a:pPr marL="285750" indent="-285750" algn="just">
              <a:buBlip>
                <a:blip r:embed="rId4"/>
              </a:buBlip>
            </a:pPr>
            <a:r>
              <a:rPr lang="en-US" sz="1400" b="1" dirty="0"/>
              <a:t>This is done in order to speed up the execution by overlapping instruction fetch with execution.</a:t>
            </a:r>
          </a:p>
          <a:p>
            <a:pPr marL="285750" indent="-285750" algn="just">
              <a:buBlip>
                <a:blip r:embed="rId4"/>
              </a:buBlip>
            </a:pPr>
            <a:endParaRPr lang="en-US" sz="1400" b="1" dirty="0"/>
          </a:p>
          <a:p>
            <a:pPr marL="285750" indent="-285750" algn="just">
              <a:buBlip>
                <a:blip r:embed="rId4"/>
              </a:buBlip>
            </a:pPr>
            <a:r>
              <a:rPr lang="en-US" sz="1400" b="1" dirty="0"/>
              <a:t>This mechanism is known as </a:t>
            </a:r>
            <a:r>
              <a:rPr lang="en-US" sz="1400" b="1" u="sng" dirty="0"/>
              <a:t>pipelining</a:t>
            </a:r>
            <a:r>
              <a:rPr lang="en-US" sz="1400" b="1" dirty="0"/>
              <a:t>.  </a:t>
            </a:r>
          </a:p>
        </p:txBody>
      </p:sp>
      <p:sp>
        <p:nvSpPr>
          <p:cNvPr id="6" name="Line Callout 2 5"/>
          <p:cNvSpPr/>
          <p:nvPr/>
        </p:nvSpPr>
        <p:spPr>
          <a:xfrm>
            <a:off x="6010701" y="1104900"/>
            <a:ext cx="3048000" cy="342900"/>
          </a:xfrm>
          <a:prstGeom prst="borderCallout2">
            <a:avLst>
              <a:gd name="adj1" fmla="val 18750"/>
              <a:gd name="adj2" fmla="val -192"/>
              <a:gd name="adj3" fmla="val 18750"/>
              <a:gd name="adj4" fmla="val -16667"/>
              <a:gd name="adj5" fmla="val 789117"/>
              <a:gd name="adj6" fmla="val -56518"/>
            </a:avLst>
          </a:prstGeom>
          <a:solidFill>
            <a:srgbClr val="FF99FF"/>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Verdana" pitchFamily="34" charset="0"/>
                <a:ea typeface="Verdana" pitchFamily="34" charset="0"/>
                <a:cs typeface="Verdana" pitchFamily="34" charset="0"/>
              </a:rPr>
              <a:t>Instruction queue</a:t>
            </a:r>
          </a:p>
        </p:txBody>
      </p:sp>
      <p:sp>
        <p:nvSpPr>
          <p:cNvPr id="5" name="Date Placeholder 4"/>
          <p:cNvSpPr>
            <a:spLocks noGrp="1"/>
          </p:cNvSpPr>
          <p:nvPr>
            <p:ph type="dt" sz="half" idx="10"/>
          </p:nvPr>
        </p:nvSpPr>
        <p:spPr/>
        <p:txBody>
          <a:bodyPr/>
          <a:lstStyle/>
          <a:p>
            <a:fld id="{56C8237C-3169-4F7C-B709-38A335A14566}" type="datetime2">
              <a:rPr lang="en-US" smtClean="0"/>
              <a:t>Wednesday, February 27, 2019</a:t>
            </a:fld>
            <a:endParaRPr lang="en-US" dirty="0"/>
          </a:p>
        </p:txBody>
      </p:sp>
      <p:sp>
        <p:nvSpPr>
          <p:cNvPr id="7" name="Footer Placeholder 6"/>
          <p:cNvSpPr>
            <a:spLocks noGrp="1"/>
          </p:cNvSpPr>
          <p:nvPr>
            <p:ph type="ftr" sz="quarter" idx="11"/>
          </p:nvPr>
        </p:nvSpPr>
        <p:spPr/>
        <p:txBody>
          <a:bodyPr/>
          <a:lstStyle/>
          <a:p>
            <a:r>
              <a:rPr lang="sv-SE" smtClean="0"/>
              <a:t>Dr. G. Raghu Chandra, EEE </a:t>
            </a:r>
            <a:endParaRPr lang="en-US" dirty="0"/>
          </a:p>
        </p:txBody>
      </p:sp>
      <p:sp>
        <p:nvSpPr>
          <p:cNvPr id="8" name="Slide Number Placeholder 7"/>
          <p:cNvSpPr>
            <a:spLocks noGrp="1"/>
          </p:cNvSpPr>
          <p:nvPr>
            <p:ph type="sldNum" sz="quarter" idx="12"/>
          </p:nvPr>
        </p:nvSpPr>
        <p:spPr/>
        <p:txBody>
          <a:bodyPr/>
          <a:lstStyle/>
          <a:p>
            <a:fld id="{85E6815B-E59C-4D87-B1F6-ECBDD22AF1DC}" type="slidenum">
              <a:rPr lang="en-US" smtClean="0"/>
              <a:t>14</a:t>
            </a:fld>
            <a:endParaRPr lang="en-US" dirty="0"/>
          </a:p>
        </p:txBody>
      </p:sp>
    </p:spTree>
    <p:extLst>
      <p:ext uri="{BB962C8B-B14F-4D97-AF65-F5344CB8AC3E}">
        <p14:creationId xmlns:p14="http://schemas.microsoft.com/office/powerpoint/2010/main" val="1803276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1" name="Rectangle 10"/>
          <p:cNvSpPr/>
          <p:nvPr/>
        </p:nvSpPr>
        <p:spPr>
          <a:xfrm>
            <a:off x="3581400" y="5349642"/>
            <a:ext cx="3886200" cy="1492716"/>
          </a:xfrm>
          <a:prstGeom prst="rect">
            <a:avLst/>
          </a:prstGeom>
          <a:solidFill>
            <a:srgbClr val="99FFCC"/>
          </a:solidFill>
        </p:spPr>
        <p:txBody>
          <a:bodyPr wrap="square">
            <a:spAutoFit/>
          </a:bodyPr>
          <a:lstStyle/>
          <a:p>
            <a:pPr algn="ctr"/>
            <a:r>
              <a:rPr lang="en-US" sz="1300" b="1" dirty="0">
                <a:latin typeface="Verdana" pitchFamily="34" charset="0"/>
                <a:ea typeface="Verdana" pitchFamily="34" charset="0"/>
                <a:cs typeface="Verdana" pitchFamily="34" charset="0"/>
              </a:rPr>
              <a:t>Some of the 16 bit registers can be used as two 8 bit registers as :</a:t>
            </a:r>
          </a:p>
          <a:p>
            <a:pPr algn="ctr"/>
            <a:endParaRPr lang="en-US" sz="1300" b="1" dirty="0">
              <a:latin typeface="Verdana" pitchFamily="34" charset="0"/>
              <a:ea typeface="Verdana" pitchFamily="34" charset="0"/>
              <a:cs typeface="Verdana" pitchFamily="34" charset="0"/>
            </a:endParaRPr>
          </a:p>
          <a:p>
            <a:pPr algn="ctr"/>
            <a:r>
              <a:rPr lang="en-US" sz="1300" b="1" dirty="0">
                <a:latin typeface="Verdana" pitchFamily="34" charset="0"/>
                <a:ea typeface="Verdana" pitchFamily="34" charset="0"/>
                <a:cs typeface="Verdana" pitchFamily="34" charset="0"/>
              </a:rPr>
              <a:t>AX can be used as AH and AL</a:t>
            </a:r>
          </a:p>
          <a:p>
            <a:pPr algn="ctr"/>
            <a:r>
              <a:rPr lang="en-US" sz="1300" b="1" dirty="0">
                <a:latin typeface="Verdana" pitchFamily="34" charset="0"/>
                <a:ea typeface="Verdana" pitchFamily="34" charset="0"/>
                <a:cs typeface="Verdana" pitchFamily="34" charset="0"/>
              </a:rPr>
              <a:t>BX can be used as BH and BL</a:t>
            </a:r>
          </a:p>
          <a:p>
            <a:pPr algn="ctr"/>
            <a:r>
              <a:rPr lang="en-US" sz="1300" b="1" dirty="0">
                <a:latin typeface="Verdana" pitchFamily="34" charset="0"/>
                <a:ea typeface="Verdana" pitchFamily="34" charset="0"/>
                <a:cs typeface="Verdana" pitchFamily="34" charset="0"/>
              </a:rPr>
              <a:t>CX can be used as CH and CL</a:t>
            </a:r>
          </a:p>
          <a:p>
            <a:pPr algn="ctr"/>
            <a:r>
              <a:rPr lang="en-US" sz="1300" b="1" dirty="0">
                <a:latin typeface="Verdana" pitchFamily="34" charset="0"/>
                <a:ea typeface="Verdana" pitchFamily="34" charset="0"/>
                <a:cs typeface="Verdana" pitchFamily="34" charset="0"/>
              </a:rPr>
              <a:t>DX can be used as DH and DL</a:t>
            </a:r>
            <a:endParaRPr lang="en-US" sz="1300" b="1" dirty="0">
              <a:solidFill>
                <a:srgbClr val="0070C0"/>
              </a:solidFill>
              <a:latin typeface="Verdana" pitchFamily="34" charset="0"/>
              <a:ea typeface="Verdana" pitchFamily="34" charset="0"/>
              <a:cs typeface="Verdana" pitchFamily="34" charset="0"/>
            </a:endParaRPr>
          </a:p>
        </p:txBody>
      </p:sp>
      <p:sp>
        <p:nvSpPr>
          <p:cNvPr id="14" name="TextBox 13"/>
          <p:cNvSpPr txBox="1"/>
          <p:nvPr/>
        </p:nvSpPr>
        <p:spPr>
          <a:xfrm>
            <a:off x="5239608" y="152400"/>
            <a:ext cx="3657600" cy="369332"/>
          </a:xfrm>
          <a:prstGeom prst="rect">
            <a:avLst/>
          </a:prstGeom>
          <a:noFill/>
        </p:spPr>
        <p:txBody>
          <a:bodyPr wrap="square" rtlCol="0">
            <a:spAutoFit/>
          </a:bodyPr>
          <a:lstStyle/>
          <a:p>
            <a:pPr algn="ctr"/>
            <a:r>
              <a:rPr lang="en-US" b="1" dirty="0">
                <a:latin typeface="Verdana" pitchFamily="34" charset="0"/>
                <a:ea typeface="Verdana" pitchFamily="34" charset="0"/>
                <a:cs typeface="Verdana" pitchFamily="34" charset="0"/>
              </a:rPr>
              <a:t>Execution Unit (EU)</a:t>
            </a:r>
          </a:p>
        </p:txBody>
      </p:sp>
      <p:pic>
        <p:nvPicPr>
          <p:cNvPr id="10" name="Picture 2" descr="C:\Users\AMMU\Desktop\Microprocessor\Internal Architec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319" y="852985"/>
            <a:ext cx="5765305" cy="42964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 y="914400"/>
            <a:ext cx="2971800" cy="1569660"/>
          </a:xfrm>
          <a:prstGeom prst="rect">
            <a:avLst/>
          </a:prstGeom>
          <a:noFill/>
        </p:spPr>
        <p:txBody>
          <a:bodyPr wrap="square" rtlCol="0">
            <a:spAutoFit/>
          </a:bodyPr>
          <a:lstStyle/>
          <a:p>
            <a:pPr algn="ctr"/>
            <a:r>
              <a:rPr lang="en-US" sz="1600" b="1" dirty="0">
                <a:solidFill>
                  <a:schemeClr val="accent1">
                    <a:lumMod val="75000"/>
                  </a:schemeClr>
                </a:solidFill>
                <a:latin typeface="Verdana" pitchFamily="34" charset="0"/>
                <a:ea typeface="Verdana" pitchFamily="34" charset="0"/>
                <a:cs typeface="Verdana" pitchFamily="34" charset="0"/>
              </a:rPr>
              <a:t>EU decodes and executes instructions. </a:t>
            </a:r>
          </a:p>
          <a:p>
            <a:pPr algn="ctr"/>
            <a:endParaRPr lang="en-US" sz="1600" b="1" dirty="0">
              <a:solidFill>
                <a:schemeClr val="accent1">
                  <a:lumMod val="75000"/>
                </a:schemeClr>
              </a:solidFill>
              <a:latin typeface="Verdana" pitchFamily="34" charset="0"/>
              <a:ea typeface="Verdana" pitchFamily="34" charset="0"/>
              <a:cs typeface="Verdana" pitchFamily="34" charset="0"/>
            </a:endParaRPr>
          </a:p>
          <a:p>
            <a:pPr algn="ctr"/>
            <a:r>
              <a:rPr lang="en-US" sz="1600" b="1" dirty="0">
                <a:solidFill>
                  <a:schemeClr val="accent1">
                    <a:lumMod val="75000"/>
                  </a:schemeClr>
                </a:solidFill>
                <a:latin typeface="Verdana" pitchFamily="34" charset="0"/>
                <a:ea typeface="Verdana" pitchFamily="34" charset="0"/>
                <a:cs typeface="Verdana" pitchFamily="34" charset="0"/>
              </a:rPr>
              <a:t>A decoder in the EU control system translates instructions.</a:t>
            </a:r>
          </a:p>
        </p:txBody>
      </p:sp>
      <p:sp>
        <p:nvSpPr>
          <p:cNvPr id="15" name="Line Callout 2 14"/>
          <p:cNvSpPr/>
          <p:nvPr/>
        </p:nvSpPr>
        <p:spPr>
          <a:xfrm>
            <a:off x="89848" y="2674393"/>
            <a:ext cx="2500952" cy="653648"/>
          </a:xfrm>
          <a:prstGeom prst="borderCallout2">
            <a:avLst>
              <a:gd name="adj1" fmla="val 47981"/>
              <a:gd name="adj2" fmla="val 99405"/>
              <a:gd name="adj3" fmla="val 47981"/>
              <a:gd name="adj4" fmla="val 117030"/>
              <a:gd name="adj5" fmla="val 196143"/>
              <a:gd name="adj6" fmla="val 169403"/>
            </a:avLst>
          </a:prstGeom>
          <a:solidFill>
            <a:srgbClr val="FF99FF"/>
          </a:solid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a:solidFill>
                  <a:schemeClr val="tx1"/>
                </a:solidFill>
                <a:latin typeface="Verdana" pitchFamily="34" charset="0"/>
                <a:ea typeface="Verdana" pitchFamily="34" charset="0"/>
                <a:cs typeface="Verdana" pitchFamily="34" charset="0"/>
              </a:rPr>
              <a:t>16-bit ALU for performing arithmetic and logic operation</a:t>
            </a:r>
          </a:p>
        </p:txBody>
      </p:sp>
      <p:sp>
        <p:nvSpPr>
          <p:cNvPr id="16" name="Line Callout 2 15"/>
          <p:cNvSpPr/>
          <p:nvPr/>
        </p:nvSpPr>
        <p:spPr>
          <a:xfrm>
            <a:off x="107476" y="3810000"/>
            <a:ext cx="2864324" cy="2362200"/>
          </a:xfrm>
          <a:prstGeom prst="borderCallout2">
            <a:avLst>
              <a:gd name="adj1" fmla="val 47981"/>
              <a:gd name="adj2" fmla="val 99405"/>
              <a:gd name="adj3" fmla="val 47981"/>
              <a:gd name="adj4" fmla="val 117030"/>
              <a:gd name="adj5" fmla="val -65066"/>
              <a:gd name="adj6" fmla="val 150283"/>
            </a:avLst>
          </a:prstGeom>
          <a:solidFill>
            <a:srgbClr val="FF99FF"/>
          </a:solid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Verdana" pitchFamily="34" charset="0"/>
                <a:ea typeface="Verdana" pitchFamily="34" charset="0"/>
                <a:cs typeface="Verdana" pitchFamily="34" charset="0"/>
              </a:rPr>
              <a:t>Four general purpose registers(AX, BX, CX, DX);</a:t>
            </a:r>
          </a:p>
          <a:p>
            <a:endParaRPr lang="en-US" sz="1400" b="1" dirty="0">
              <a:solidFill>
                <a:schemeClr val="tx1"/>
              </a:solidFill>
              <a:latin typeface="Verdana" pitchFamily="34" charset="0"/>
              <a:ea typeface="Verdana" pitchFamily="34" charset="0"/>
              <a:cs typeface="Verdana" pitchFamily="34" charset="0"/>
            </a:endParaRPr>
          </a:p>
          <a:p>
            <a:r>
              <a:rPr lang="en-US" sz="1400" b="1" dirty="0">
                <a:solidFill>
                  <a:schemeClr val="tx1"/>
                </a:solidFill>
                <a:latin typeface="Verdana" pitchFamily="34" charset="0"/>
                <a:ea typeface="Verdana" pitchFamily="34" charset="0"/>
                <a:cs typeface="Verdana" pitchFamily="34" charset="0"/>
              </a:rPr>
              <a:t>Pointer registers (Stack Pointer, Base Pointer); </a:t>
            </a:r>
          </a:p>
          <a:p>
            <a:endParaRPr lang="en-US" sz="1400" b="1" dirty="0">
              <a:solidFill>
                <a:schemeClr val="tx1"/>
              </a:solidFill>
              <a:latin typeface="Verdana" pitchFamily="34" charset="0"/>
              <a:ea typeface="Verdana" pitchFamily="34" charset="0"/>
              <a:cs typeface="Verdana" pitchFamily="34" charset="0"/>
            </a:endParaRPr>
          </a:p>
          <a:p>
            <a:r>
              <a:rPr lang="en-US" sz="1400" b="1" dirty="0">
                <a:solidFill>
                  <a:schemeClr val="tx1"/>
                </a:solidFill>
                <a:latin typeface="Verdana" pitchFamily="34" charset="0"/>
                <a:ea typeface="Verdana" pitchFamily="34" charset="0"/>
                <a:cs typeface="Verdana" pitchFamily="34" charset="0"/>
              </a:rPr>
              <a:t>and                     </a:t>
            </a:r>
          </a:p>
          <a:p>
            <a:endParaRPr lang="en-US" sz="1400" b="1" dirty="0">
              <a:solidFill>
                <a:schemeClr val="tx1"/>
              </a:solidFill>
              <a:latin typeface="Verdana" pitchFamily="34" charset="0"/>
              <a:ea typeface="Verdana" pitchFamily="34" charset="0"/>
              <a:cs typeface="Verdana" pitchFamily="34" charset="0"/>
            </a:endParaRPr>
          </a:p>
          <a:p>
            <a:r>
              <a:rPr lang="en-US" sz="1400" b="1" dirty="0">
                <a:solidFill>
                  <a:schemeClr val="tx1"/>
                </a:solidFill>
                <a:latin typeface="Verdana" pitchFamily="34" charset="0"/>
                <a:ea typeface="Verdana" pitchFamily="34" charset="0"/>
                <a:cs typeface="Verdana" pitchFamily="34" charset="0"/>
              </a:rPr>
              <a:t>Index registers (Source Index, Destination Index) each of 16-bits </a:t>
            </a:r>
          </a:p>
        </p:txBody>
      </p:sp>
      <p:sp>
        <p:nvSpPr>
          <p:cNvPr id="4" name="Date Placeholder 3"/>
          <p:cNvSpPr>
            <a:spLocks noGrp="1"/>
          </p:cNvSpPr>
          <p:nvPr>
            <p:ph type="dt" sz="half" idx="10"/>
          </p:nvPr>
        </p:nvSpPr>
        <p:spPr/>
        <p:txBody>
          <a:bodyPr/>
          <a:lstStyle/>
          <a:p>
            <a:fld id="{52851997-18C9-4C3B-949B-7C6D6AD4C397}" type="datetime2">
              <a:rPr lang="en-US" smtClean="0"/>
              <a:t>Wednesday, February 27, 2019</a:t>
            </a:fld>
            <a:endParaRPr lang="en-US" dirty="0"/>
          </a:p>
        </p:txBody>
      </p:sp>
      <p:sp>
        <p:nvSpPr>
          <p:cNvPr id="6" name="Footer Placeholder 5"/>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15</a:t>
            </a:fld>
            <a:endParaRPr lang="en-US" dirty="0"/>
          </a:p>
        </p:txBody>
      </p:sp>
    </p:spTree>
    <p:extLst>
      <p:ext uri="{BB962C8B-B14F-4D97-AF65-F5344CB8AC3E}">
        <p14:creationId xmlns:p14="http://schemas.microsoft.com/office/powerpoint/2010/main" val="116989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a:latin typeface="Verdana" pitchFamily="34" charset="0"/>
                <a:ea typeface="Verdana" pitchFamily="34" charset="0"/>
                <a:cs typeface="Verdana" pitchFamily="34" charset="0"/>
              </a:rPr>
              <a:t>EU</a:t>
            </a:r>
          </a:p>
          <a:p>
            <a:pPr algn="r"/>
            <a:r>
              <a:rPr lang="en-US" b="1" dirty="0">
                <a:latin typeface="Verdana" pitchFamily="34" charset="0"/>
                <a:ea typeface="Verdana" pitchFamily="34" charset="0"/>
                <a:cs typeface="Verdana" pitchFamily="34" charset="0"/>
              </a:rPr>
              <a:t>Registers</a:t>
            </a: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3231654"/>
          </a:xfrm>
          <a:prstGeom prst="rect">
            <a:avLst/>
          </a:prstGeom>
          <a:noFill/>
        </p:spPr>
        <p:txBody>
          <a:bodyPr wrap="square" rtlCol="0">
            <a:spAutoFit/>
          </a:bodyPr>
          <a:lstStyle/>
          <a:p>
            <a:r>
              <a:rPr lang="en-US" b="1" dirty="0">
                <a:solidFill>
                  <a:srgbClr val="0070C0"/>
                </a:solidFill>
                <a:latin typeface="Verdana" pitchFamily="34" charset="0"/>
                <a:ea typeface="Verdana" pitchFamily="34" charset="0"/>
                <a:cs typeface="Verdana" pitchFamily="34" charset="0"/>
              </a:rPr>
              <a:t>Accumulator Register (AX)</a:t>
            </a:r>
          </a:p>
          <a:p>
            <a:endParaRPr lang="en-US" b="1" dirty="0">
              <a:solidFill>
                <a:srgbClr val="0070C0"/>
              </a:solidFill>
              <a:latin typeface="Verdana" pitchFamily="34" charset="0"/>
              <a:ea typeface="Verdana" pitchFamily="34" charset="0"/>
              <a:cs typeface="Verdana" pitchFamily="34" charset="0"/>
            </a:endParaRPr>
          </a:p>
          <a:p>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Consists of two 8-bit registers AL and AH, which can be combined together and used as a 16-bit register AX.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AL in this case contains the low order byte of the word, and AH contains the high-order byte.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The I/O instructions use the AX or AL for inputting / outputting 16 or 8 bit data to or from an I/O port.</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Multiplication and Division instructions also use the AX or AL.</a:t>
            </a:r>
          </a:p>
        </p:txBody>
      </p:sp>
      <p:sp>
        <p:nvSpPr>
          <p:cNvPr id="10" name="TextBox 9"/>
          <p:cNvSpPr txBox="1"/>
          <p:nvPr/>
        </p:nvSpPr>
        <p:spPr>
          <a:xfrm>
            <a:off x="5239608" y="152400"/>
            <a:ext cx="3657600" cy="369332"/>
          </a:xfrm>
          <a:prstGeom prst="rect">
            <a:avLst/>
          </a:prstGeom>
          <a:noFill/>
        </p:spPr>
        <p:txBody>
          <a:bodyPr wrap="square" rtlCol="0">
            <a:spAutoFit/>
          </a:bodyPr>
          <a:lstStyle/>
          <a:p>
            <a:pPr algn="ctr"/>
            <a:r>
              <a:rPr lang="en-US" b="1" dirty="0">
                <a:latin typeface="Verdana" pitchFamily="34" charset="0"/>
                <a:ea typeface="Verdana" pitchFamily="34" charset="0"/>
                <a:cs typeface="Verdana" pitchFamily="34" charset="0"/>
              </a:rPr>
              <a:t>Execution Unit (EU)</a:t>
            </a:r>
          </a:p>
        </p:txBody>
      </p:sp>
      <p:pic>
        <p:nvPicPr>
          <p:cNvPr id="11"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3C85396A-F350-4A94-83EA-47E6BB29DA32}" type="datetime2">
              <a:rPr lang="en-US" smtClean="0"/>
              <a:t>Wednesday, February 27, 2019</a:t>
            </a:fld>
            <a:endParaRPr lang="en-US" dirty="0"/>
          </a:p>
        </p:txBody>
      </p:sp>
      <p:sp>
        <p:nvSpPr>
          <p:cNvPr id="5" name="Footer Placeholder 4"/>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16</a:t>
            </a:fld>
            <a:endParaRPr lang="en-US" dirty="0"/>
          </a:p>
        </p:txBody>
      </p:sp>
    </p:spTree>
    <p:extLst>
      <p:ext uri="{BB962C8B-B14F-4D97-AF65-F5344CB8AC3E}">
        <p14:creationId xmlns:p14="http://schemas.microsoft.com/office/powerpoint/2010/main" val="874347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a:latin typeface="Verdana" pitchFamily="34" charset="0"/>
                <a:ea typeface="Verdana" pitchFamily="34" charset="0"/>
                <a:cs typeface="Verdana" pitchFamily="34" charset="0"/>
              </a:rPr>
              <a:t>EU</a:t>
            </a:r>
          </a:p>
          <a:p>
            <a:pPr algn="r"/>
            <a:r>
              <a:rPr lang="en-US" b="1" dirty="0">
                <a:latin typeface="Verdana" pitchFamily="34" charset="0"/>
                <a:ea typeface="Verdana" pitchFamily="34" charset="0"/>
                <a:cs typeface="Verdana" pitchFamily="34" charset="0"/>
              </a:rPr>
              <a:t>Registers</a:t>
            </a: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3231654"/>
          </a:xfrm>
          <a:prstGeom prst="rect">
            <a:avLst/>
          </a:prstGeom>
          <a:noFill/>
        </p:spPr>
        <p:txBody>
          <a:bodyPr wrap="square" rtlCol="0">
            <a:spAutoFit/>
          </a:bodyPr>
          <a:lstStyle/>
          <a:p>
            <a:r>
              <a:rPr lang="en-US" b="1" dirty="0">
                <a:solidFill>
                  <a:srgbClr val="0070C0"/>
                </a:solidFill>
                <a:latin typeface="Verdana" pitchFamily="34" charset="0"/>
                <a:ea typeface="Verdana" pitchFamily="34" charset="0"/>
                <a:cs typeface="Verdana" pitchFamily="34" charset="0"/>
              </a:rPr>
              <a:t>Base Register (BX)</a:t>
            </a:r>
          </a:p>
          <a:p>
            <a:endParaRPr lang="en-US" b="1" dirty="0">
              <a:solidFill>
                <a:srgbClr val="0070C0"/>
              </a:solidFill>
              <a:latin typeface="Verdana" pitchFamily="34" charset="0"/>
              <a:ea typeface="Verdana" pitchFamily="34" charset="0"/>
              <a:cs typeface="Verdana" pitchFamily="34" charset="0"/>
            </a:endParaRPr>
          </a:p>
          <a:p>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Consists of two 8-bit registers BL and BH, which can be combined together and used as a 16-bit register BX.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BL in this case contains the low-order byte of the word, and BH contains the high-order byte.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This is the only general purpose register whose contents can be used for addressing the 8086 memory.</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All memory references utilizing this register content for addressing use DS as the default segment register.</a:t>
            </a:r>
          </a:p>
        </p:txBody>
      </p:sp>
      <p:sp>
        <p:nvSpPr>
          <p:cNvPr id="11" name="TextBox 10"/>
          <p:cNvSpPr txBox="1"/>
          <p:nvPr/>
        </p:nvSpPr>
        <p:spPr>
          <a:xfrm>
            <a:off x="5239608" y="152400"/>
            <a:ext cx="3657600" cy="369332"/>
          </a:xfrm>
          <a:prstGeom prst="rect">
            <a:avLst/>
          </a:prstGeom>
          <a:noFill/>
        </p:spPr>
        <p:txBody>
          <a:bodyPr wrap="square" rtlCol="0">
            <a:spAutoFit/>
          </a:bodyPr>
          <a:lstStyle/>
          <a:p>
            <a:pPr algn="ctr"/>
            <a:r>
              <a:rPr lang="en-US" b="1" dirty="0">
                <a:latin typeface="Verdana" pitchFamily="34" charset="0"/>
                <a:ea typeface="Verdana" pitchFamily="34" charset="0"/>
                <a:cs typeface="Verdana" pitchFamily="34" charset="0"/>
              </a:rPr>
              <a:t>Execution Unit (EU)</a:t>
            </a:r>
          </a:p>
        </p:txBody>
      </p:sp>
      <p:pic>
        <p:nvPicPr>
          <p:cNvPr id="12"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C564CD84-C016-4058-8234-8661417B86F7}" type="datetime2">
              <a:rPr lang="en-US" smtClean="0"/>
              <a:t>Wednesday, February 27, 2019</a:t>
            </a:fld>
            <a:endParaRPr lang="en-US" dirty="0"/>
          </a:p>
        </p:txBody>
      </p:sp>
      <p:sp>
        <p:nvSpPr>
          <p:cNvPr id="5" name="Footer Placeholder 4"/>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17</a:t>
            </a:fld>
            <a:endParaRPr lang="en-US" dirty="0"/>
          </a:p>
        </p:txBody>
      </p:sp>
    </p:spTree>
    <p:extLst>
      <p:ext uri="{BB962C8B-B14F-4D97-AF65-F5344CB8AC3E}">
        <p14:creationId xmlns:p14="http://schemas.microsoft.com/office/powerpoint/2010/main" val="831842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a:latin typeface="Verdana" pitchFamily="34" charset="0"/>
                <a:ea typeface="Verdana" pitchFamily="34" charset="0"/>
                <a:cs typeface="Verdana" pitchFamily="34" charset="0"/>
              </a:rPr>
              <a:t>EU</a:t>
            </a:r>
          </a:p>
          <a:p>
            <a:pPr algn="r"/>
            <a:r>
              <a:rPr lang="en-US" b="1" dirty="0">
                <a:latin typeface="Verdana" pitchFamily="34" charset="0"/>
                <a:ea typeface="Verdana" pitchFamily="34" charset="0"/>
                <a:cs typeface="Verdana" pitchFamily="34" charset="0"/>
              </a:rPr>
              <a:t>Registers</a:t>
            </a: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2369880"/>
          </a:xfrm>
          <a:prstGeom prst="rect">
            <a:avLst/>
          </a:prstGeom>
          <a:noFill/>
        </p:spPr>
        <p:txBody>
          <a:bodyPr wrap="square" rtlCol="0">
            <a:spAutoFit/>
          </a:bodyPr>
          <a:lstStyle/>
          <a:p>
            <a:r>
              <a:rPr lang="en-US" b="1" dirty="0">
                <a:solidFill>
                  <a:srgbClr val="0070C0"/>
                </a:solidFill>
                <a:latin typeface="Verdana" pitchFamily="34" charset="0"/>
                <a:ea typeface="Verdana" pitchFamily="34" charset="0"/>
                <a:cs typeface="Verdana" pitchFamily="34" charset="0"/>
              </a:rPr>
              <a:t>Counter Register (CX)</a:t>
            </a:r>
          </a:p>
          <a:p>
            <a:endParaRPr lang="en-US" b="1" dirty="0">
              <a:solidFill>
                <a:srgbClr val="0070C0"/>
              </a:solidFill>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Consists of two 8-bit registers CL and CH, which can be combined together and used as a 16-bit register CX.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When combined, CL register contains the low order byte of the word, and CH contains the high-order byte.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Instructions such as </a:t>
            </a:r>
            <a:r>
              <a:rPr lang="en-US" sz="1400" b="1" dirty="0">
                <a:solidFill>
                  <a:schemeClr val="accent2">
                    <a:lumMod val="75000"/>
                  </a:schemeClr>
                </a:solidFill>
                <a:latin typeface="Verdana" pitchFamily="34" charset="0"/>
                <a:ea typeface="Verdana" pitchFamily="34" charset="0"/>
                <a:cs typeface="Verdana" pitchFamily="34" charset="0"/>
              </a:rPr>
              <a:t>SHIFT</a:t>
            </a:r>
            <a:r>
              <a:rPr lang="en-US" sz="1400" b="1" dirty="0">
                <a:latin typeface="Verdana" pitchFamily="34" charset="0"/>
                <a:ea typeface="Verdana" pitchFamily="34" charset="0"/>
                <a:cs typeface="Verdana" pitchFamily="34" charset="0"/>
              </a:rPr>
              <a:t>, </a:t>
            </a:r>
            <a:r>
              <a:rPr lang="en-US" sz="1400" b="1" dirty="0">
                <a:solidFill>
                  <a:schemeClr val="accent2">
                    <a:lumMod val="75000"/>
                  </a:schemeClr>
                </a:solidFill>
                <a:latin typeface="Verdana" pitchFamily="34" charset="0"/>
                <a:ea typeface="Verdana" pitchFamily="34" charset="0"/>
                <a:cs typeface="Verdana" pitchFamily="34" charset="0"/>
              </a:rPr>
              <a:t>ROTATE</a:t>
            </a:r>
            <a:r>
              <a:rPr lang="en-US" sz="1400" b="1" dirty="0">
                <a:latin typeface="Verdana" pitchFamily="34" charset="0"/>
                <a:ea typeface="Verdana" pitchFamily="34" charset="0"/>
                <a:cs typeface="Verdana" pitchFamily="34" charset="0"/>
              </a:rPr>
              <a:t> and </a:t>
            </a:r>
            <a:r>
              <a:rPr lang="en-US" sz="1400" b="1" dirty="0">
                <a:solidFill>
                  <a:schemeClr val="accent2">
                    <a:lumMod val="75000"/>
                  </a:schemeClr>
                </a:solidFill>
                <a:latin typeface="Verdana" pitchFamily="34" charset="0"/>
                <a:ea typeface="Verdana" pitchFamily="34" charset="0"/>
                <a:cs typeface="Verdana" pitchFamily="34" charset="0"/>
              </a:rPr>
              <a:t>LOOP</a:t>
            </a:r>
            <a:r>
              <a:rPr lang="en-US" sz="1400" b="1" dirty="0">
                <a:latin typeface="Verdana" pitchFamily="34" charset="0"/>
                <a:ea typeface="Verdana" pitchFamily="34" charset="0"/>
                <a:cs typeface="Verdana" pitchFamily="34" charset="0"/>
              </a:rPr>
              <a:t> use the contents of CX as a counter.</a:t>
            </a:r>
          </a:p>
        </p:txBody>
      </p:sp>
      <p:sp>
        <p:nvSpPr>
          <p:cNvPr id="11" name="TextBox 10"/>
          <p:cNvSpPr txBox="1"/>
          <p:nvPr/>
        </p:nvSpPr>
        <p:spPr>
          <a:xfrm>
            <a:off x="5239608" y="152400"/>
            <a:ext cx="3657600" cy="369332"/>
          </a:xfrm>
          <a:prstGeom prst="rect">
            <a:avLst/>
          </a:prstGeom>
          <a:noFill/>
        </p:spPr>
        <p:txBody>
          <a:bodyPr wrap="square" rtlCol="0">
            <a:spAutoFit/>
          </a:bodyPr>
          <a:lstStyle/>
          <a:p>
            <a:pPr algn="ctr"/>
            <a:r>
              <a:rPr lang="en-US" b="1" dirty="0">
                <a:latin typeface="Verdana" pitchFamily="34" charset="0"/>
                <a:ea typeface="Verdana" pitchFamily="34" charset="0"/>
                <a:cs typeface="Verdana" pitchFamily="34" charset="0"/>
              </a:rPr>
              <a:t>Execution Unit (EU)</a:t>
            </a:r>
          </a:p>
        </p:txBody>
      </p:sp>
      <p:pic>
        <p:nvPicPr>
          <p:cNvPr id="12"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110552" y="4177605"/>
            <a:ext cx="5786656" cy="1815882"/>
          </a:xfrm>
          <a:prstGeom prst="rect">
            <a:avLst/>
          </a:prstGeom>
          <a:noFill/>
        </p:spPr>
        <p:txBody>
          <a:bodyPr wrap="square" rtlCol="0">
            <a:spAutoFit/>
          </a:bodyPr>
          <a:lstStyle/>
          <a:p>
            <a:pPr algn="just"/>
            <a:r>
              <a:rPr lang="en-US" sz="1400" b="1" dirty="0">
                <a:solidFill>
                  <a:srgbClr val="FF0000"/>
                </a:solidFill>
                <a:latin typeface="Verdana" pitchFamily="34" charset="0"/>
                <a:ea typeface="Verdana" pitchFamily="34" charset="0"/>
                <a:cs typeface="Verdana" pitchFamily="34" charset="0"/>
              </a:rPr>
              <a:t>Example:</a:t>
            </a:r>
          </a:p>
          <a:p>
            <a:pPr algn="just"/>
            <a:endParaRPr lang="en-US" sz="1400" b="1" dirty="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The instruction </a:t>
            </a:r>
            <a:r>
              <a:rPr lang="en-US" sz="1400" b="1" dirty="0">
                <a:solidFill>
                  <a:srgbClr val="C00000"/>
                </a:solidFill>
                <a:latin typeface="Verdana" pitchFamily="34" charset="0"/>
                <a:ea typeface="Verdana" pitchFamily="34" charset="0"/>
                <a:cs typeface="Verdana" pitchFamily="34" charset="0"/>
              </a:rPr>
              <a:t>LOOP START</a:t>
            </a:r>
            <a:r>
              <a:rPr lang="en-US" sz="1400" b="1" dirty="0">
                <a:latin typeface="Verdana" pitchFamily="34" charset="0"/>
                <a:ea typeface="Verdana" pitchFamily="34" charset="0"/>
                <a:cs typeface="Verdana" pitchFamily="34" charset="0"/>
              </a:rPr>
              <a:t> automatically decrements CX by 1 without affecting flags and will check if [CX] = 0. </a:t>
            </a:r>
          </a:p>
          <a:p>
            <a:pPr algn="just"/>
            <a:endParaRPr lang="en-US" sz="1400" b="1" dirty="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If it is  zero, 8086 executes the next instruction; otherwise the 8086 branches to the label START.</a:t>
            </a:r>
          </a:p>
        </p:txBody>
      </p:sp>
      <p:sp>
        <p:nvSpPr>
          <p:cNvPr id="4" name="Date Placeholder 3"/>
          <p:cNvSpPr>
            <a:spLocks noGrp="1"/>
          </p:cNvSpPr>
          <p:nvPr>
            <p:ph type="dt" sz="half" idx="10"/>
          </p:nvPr>
        </p:nvSpPr>
        <p:spPr/>
        <p:txBody>
          <a:bodyPr/>
          <a:lstStyle/>
          <a:p>
            <a:fld id="{4D219C27-6C71-4584-82EA-458DAB1DA3F3}" type="datetime2">
              <a:rPr lang="en-US" smtClean="0"/>
              <a:t>Wednesday, February 27, 2019</a:t>
            </a:fld>
            <a:endParaRPr lang="en-US" dirty="0"/>
          </a:p>
        </p:txBody>
      </p:sp>
      <p:sp>
        <p:nvSpPr>
          <p:cNvPr id="5" name="Footer Placeholder 4"/>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18</a:t>
            </a:fld>
            <a:endParaRPr lang="en-US" dirty="0"/>
          </a:p>
        </p:txBody>
      </p:sp>
    </p:spTree>
    <p:extLst>
      <p:ext uri="{BB962C8B-B14F-4D97-AF65-F5344CB8AC3E}">
        <p14:creationId xmlns:p14="http://schemas.microsoft.com/office/powerpoint/2010/main" val="937383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a:latin typeface="Verdana" pitchFamily="34" charset="0"/>
                <a:ea typeface="Verdana" pitchFamily="34" charset="0"/>
                <a:cs typeface="Verdana" pitchFamily="34" charset="0"/>
              </a:rPr>
              <a:t>EU</a:t>
            </a:r>
          </a:p>
          <a:p>
            <a:pPr algn="r"/>
            <a:r>
              <a:rPr lang="en-US" b="1" dirty="0">
                <a:latin typeface="Verdana" pitchFamily="34" charset="0"/>
                <a:ea typeface="Verdana" pitchFamily="34" charset="0"/>
                <a:cs typeface="Verdana" pitchFamily="34" charset="0"/>
              </a:rPr>
              <a:t>Registers</a:t>
            </a: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2500952" y="1110258"/>
                <a:ext cx="6396256" cy="2585323"/>
              </a:xfrm>
              <a:prstGeom prst="rect">
                <a:avLst/>
              </a:prstGeom>
              <a:noFill/>
            </p:spPr>
            <p:txBody>
              <a:bodyPr wrap="square" rtlCol="0">
                <a:spAutoFit/>
              </a:bodyPr>
              <a:lstStyle/>
              <a:p>
                <a:r>
                  <a:rPr lang="en-US" b="1" dirty="0">
                    <a:solidFill>
                      <a:srgbClr val="0070C0"/>
                    </a:solidFill>
                    <a:latin typeface="Verdana" pitchFamily="34" charset="0"/>
                    <a:ea typeface="Verdana" pitchFamily="34" charset="0"/>
                    <a:cs typeface="Verdana" pitchFamily="34" charset="0"/>
                  </a:rPr>
                  <a:t>Data Register (DX)</a:t>
                </a:r>
              </a:p>
              <a:p>
                <a:endParaRPr lang="en-US" b="1" dirty="0">
                  <a:solidFill>
                    <a:srgbClr val="0070C0"/>
                  </a:solidFill>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Consists of two 8-bit registers DL and DH, which can be combined together and used as a 16-bit register DX.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When combined, DL register contains the low order byte of the word, and DH contains the high-order byte.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Used to hold the high 16-bit result (data) in 16 X 16 multiplication or the high 16-bit dividend (data) before a 32 </a:t>
                </a:r>
                <a14:m>
                  <m:oMath xmlns:m="http://schemas.openxmlformats.org/officeDocument/2006/math">
                    <m:r>
                      <a:rPr lang="en-US" sz="1400" b="1" i="1" smtClean="0">
                        <a:latin typeface="Cambria Math"/>
                        <a:ea typeface="Cambria Math"/>
                        <a:cs typeface="Verdana" pitchFamily="34" charset="0"/>
                      </a:rPr>
                      <m:t>÷</m:t>
                    </m:r>
                  </m:oMath>
                </a14:m>
                <a:r>
                  <a:rPr lang="en-US" sz="1400" b="1" dirty="0">
                    <a:latin typeface="Verdana" pitchFamily="34" charset="0"/>
                    <a:ea typeface="Verdana" pitchFamily="34" charset="0"/>
                    <a:cs typeface="Verdana" pitchFamily="34" charset="0"/>
                  </a:rPr>
                  <a:t> 16 division and the 16-bit reminder after division. </a:t>
                </a:r>
              </a:p>
            </p:txBody>
          </p:sp>
        </mc:Choice>
        <mc:Fallback xmlns="">
          <p:sp>
            <p:nvSpPr>
              <p:cNvPr id="6" name="TextBox 5"/>
              <p:cNvSpPr txBox="1">
                <a:spLocks noRot="1" noChangeAspect="1" noMove="1" noResize="1" noEditPoints="1" noAdjustHandles="1" noChangeArrowheads="1" noChangeShapeType="1" noTextEdit="1"/>
              </p:cNvSpPr>
              <p:nvPr/>
            </p:nvSpPr>
            <p:spPr>
              <a:xfrm>
                <a:off x="2500952" y="1110258"/>
                <a:ext cx="6396256" cy="2585323"/>
              </a:xfrm>
              <a:prstGeom prst="rect">
                <a:avLst/>
              </a:prstGeom>
              <a:blipFill rotWithShape="1">
                <a:blip r:embed="rId4"/>
                <a:stretch>
                  <a:fillRect l="-762" t="-1179" r="-286" b="-1415"/>
                </a:stretch>
              </a:blipFill>
            </p:spPr>
            <p:txBody>
              <a:bodyPr/>
              <a:lstStyle/>
              <a:p>
                <a:r>
                  <a:rPr lang="en-US">
                    <a:noFill/>
                  </a:rPr>
                  <a:t> </a:t>
                </a:r>
              </a:p>
            </p:txBody>
          </p:sp>
        </mc:Fallback>
      </mc:AlternateContent>
      <p:sp>
        <p:nvSpPr>
          <p:cNvPr id="11" name="TextBox 10"/>
          <p:cNvSpPr txBox="1"/>
          <p:nvPr/>
        </p:nvSpPr>
        <p:spPr>
          <a:xfrm>
            <a:off x="5239608" y="152400"/>
            <a:ext cx="3657600" cy="369332"/>
          </a:xfrm>
          <a:prstGeom prst="rect">
            <a:avLst/>
          </a:prstGeom>
          <a:noFill/>
        </p:spPr>
        <p:txBody>
          <a:bodyPr wrap="square" rtlCol="0">
            <a:spAutoFit/>
          </a:bodyPr>
          <a:lstStyle/>
          <a:p>
            <a:pPr algn="ctr"/>
            <a:r>
              <a:rPr lang="en-US" b="1" dirty="0">
                <a:latin typeface="Verdana" pitchFamily="34" charset="0"/>
                <a:ea typeface="Verdana" pitchFamily="34" charset="0"/>
                <a:cs typeface="Verdana" pitchFamily="34" charset="0"/>
              </a:rPr>
              <a:t>Execution Unit (EU)</a:t>
            </a:r>
          </a:p>
        </p:txBody>
      </p:sp>
      <p:pic>
        <p:nvPicPr>
          <p:cNvPr id="10" name="Picture 2" descr="C:\Users\AMMU\Desktop\Microprocessor\Register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689A8F6F-A3A5-4881-8638-C966E86AF0F4}" type="datetime2">
              <a:rPr lang="en-US" smtClean="0"/>
              <a:t>Wednesday, February 27, 2019</a:t>
            </a:fld>
            <a:endParaRPr lang="en-US" dirty="0"/>
          </a:p>
        </p:txBody>
      </p:sp>
      <p:sp>
        <p:nvSpPr>
          <p:cNvPr id="5" name="Footer Placeholder 4"/>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19</a:t>
            </a:fld>
            <a:endParaRPr lang="en-US" dirty="0"/>
          </a:p>
        </p:txBody>
      </p:sp>
    </p:spTree>
    <p:extLst>
      <p:ext uri="{BB962C8B-B14F-4D97-AF65-F5344CB8AC3E}">
        <p14:creationId xmlns:p14="http://schemas.microsoft.com/office/powerpoint/2010/main" val="1050652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blocks</a:t>
            </a:r>
          </a:p>
        </p:txBody>
      </p:sp>
      <p:sp>
        <p:nvSpPr>
          <p:cNvPr id="3" name="TextBox 2"/>
          <p:cNvSpPr txBox="1"/>
          <p:nvPr/>
        </p:nvSpPr>
        <p:spPr>
          <a:xfrm>
            <a:off x="62552" y="188601"/>
            <a:ext cx="2438400" cy="338554"/>
          </a:xfrm>
          <a:prstGeom prst="rect">
            <a:avLst/>
          </a:prstGeom>
          <a:noFill/>
        </p:spPr>
        <p:txBody>
          <a:bodyPr wrap="square" rtlCol="0">
            <a:spAutoFit/>
          </a:bodyPr>
          <a:lstStyle/>
          <a:p>
            <a:pPr algn="ctr"/>
            <a:r>
              <a:rPr lang="en-US" sz="1600" b="1" dirty="0">
                <a:latin typeface="Octapost NBP" pitchFamily="2" charset="0"/>
              </a:rPr>
              <a:t>Microprocessor</a:t>
            </a:r>
          </a:p>
        </p:txBody>
      </p:sp>
      <p:grpSp>
        <p:nvGrpSpPr>
          <p:cNvPr id="60" name="Group 59"/>
          <p:cNvGrpSpPr/>
          <p:nvPr/>
        </p:nvGrpSpPr>
        <p:grpSpPr>
          <a:xfrm>
            <a:off x="1905000" y="2124783"/>
            <a:ext cx="6292917" cy="3473115"/>
            <a:chOff x="1409789" y="1295400"/>
            <a:chExt cx="6292917" cy="3473115"/>
          </a:xfrm>
        </p:grpSpPr>
        <p:sp>
          <p:nvSpPr>
            <p:cNvPr id="4" name="Rectangle 3"/>
            <p:cNvSpPr/>
            <p:nvPr/>
          </p:nvSpPr>
          <p:spPr>
            <a:xfrm>
              <a:off x="1409789" y="1295400"/>
              <a:ext cx="5105400" cy="2743200"/>
            </a:xfrm>
            <a:prstGeom prst="rect">
              <a:avLst/>
            </a:prstGeom>
            <a:pattFill prst="ltUpDiag">
              <a:fgClr>
                <a:schemeClr val="bg2"/>
              </a:fgClr>
              <a:bgClr>
                <a:schemeClr val="accent1">
                  <a:lumMod val="20000"/>
                  <a:lumOff val="80000"/>
                </a:schemeClr>
              </a:bgClr>
            </a:patt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005740" y="2497775"/>
              <a:ext cx="1244190" cy="45720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Flag Register</a:t>
              </a:r>
            </a:p>
          </p:txBody>
        </p:sp>
        <p:sp>
          <p:nvSpPr>
            <p:cNvPr id="10" name="Rectangle 9"/>
            <p:cNvSpPr/>
            <p:nvPr/>
          </p:nvSpPr>
          <p:spPr>
            <a:xfrm>
              <a:off x="2005740" y="3273054"/>
              <a:ext cx="1232759" cy="53340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Timing and control unit</a:t>
              </a:r>
            </a:p>
          </p:txBody>
        </p:sp>
        <p:sp>
          <p:nvSpPr>
            <p:cNvPr id="11" name="Rectangle 10"/>
            <p:cNvSpPr/>
            <p:nvPr/>
          </p:nvSpPr>
          <p:spPr>
            <a:xfrm>
              <a:off x="4114800" y="1468902"/>
              <a:ext cx="1714589" cy="45720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Register array or internal memory</a:t>
              </a:r>
            </a:p>
          </p:txBody>
        </p:sp>
        <p:sp>
          <p:nvSpPr>
            <p:cNvPr id="12" name="Rectangle 11"/>
            <p:cNvSpPr/>
            <p:nvPr/>
          </p:nvSpPr>
          <p:spPr>
            <a:xfrm>
              <a:off x="4114800" y="2362200"/>
              <a:ext cx="1714589" cy="45720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Instruction decoding unit</a:t>
              </a:r>
            </a:p>
          </p:txBody>
        </p:sp>
        <p:sp>
          <p:nvSpPr>
            <p:cNvPr id="13" name="Rectangle 12"/>
            <p:cNvSpPr/>
            <p:nvPr/>
          </p:nvSpPr>
          <p:spPr>
            <a:xfrm>
              <a:off x="4114800" y="3352800"/>
              <a:ext cx="1714589" cy="45720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PC/ IP</a:t>
              </a:r>
            </a:p>
          </p:txBody>
        </p:sp>
        <p:grpSp>
          <p:nvGrpSpPr>
            <p:cNvPr id="15" name="Group 14"/>
            <p:cNvGrpSpPr/>
            <p:nvPr/>
          </p:nvGrpSpPr>
          <p:grpSpPr>
            <a:xfrm>
              <a:off x="1786210" y="1447800"/>
              <a:ext cx="1600200" cy="681213"/>
              <a:chOff x="2167210" y="1447800"/>
              <a:chExt cx="1600200" cy="681213"/>
            </a:xfrm>
          </p:grpSpPr>
          <p:grpSp>
            <p:nvGrpSpPr>
              <p:cNvPr id="8" name="Group 7"/>
              <p:cNvGrpSpPr/>
              <p:nvPr/>
            </p:nvGrpSpPr>
            <p:grpSpPr>
              <a:xfrm>
                <a:off x="2167210" y="1447800"/>
                <a:ext cx="1600200" cy="681213"/>
                <a:chOff x="1947570" y="4717576"/>
                <a:chExt cx="2286000" cy="850143"/>
              </a:xfrm>
            </p:grpSpPr>
            <p:sp>
              <p:nvSpPr>
                <p:cNvPr id="5" name="Diagonal Stripe 4"/>
                <p:cNvSpPr/>
                <p:nvPr/>
              </p:nvSpPr>
              <p:spPr>
                <a:xfrm>
                  <a:off x="3395370" y="4717576"/>
                  <a:ext cx="838200" cy="838200"/>
                </a:xfrm>
                <a:prstGeom prst="diagStripe">
                  <a:avLst>
                    <a:gd name="adj" fmla="val 3697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Diagonal Stripe 5"/>
                <p:cNvSpPr/>
                <p:nvPr/>
              </p:nvSpPr>
              <p:spPr>
                <a:xfrm flipH="1">
                  <a:off x="1947570" y="4729519"/>
                  <a:ext cx="838200" cy="838200"/>
                </a:xfrm>
                <a:prstGeom prst="diagStripe">
                  <a:avLst>
                    <a:gd name="adj" fmla="val 353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p:cNvSpPr/>
                <p:nvPr/>
              </p:nvSpPr>
              <p:spPr>
                <a:xfrm>
                  <a:off x="2785974" y="5029200"/>
                  <a:ext cx="609600" cy="53169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p:cNvSpPr txBox="1"/>
              <p:nvPr/>
            </p:nvSpPr>
            <p:spPr>
              <a:xfrm>
                <a:off x="2601807" y="1717294"/>
                <a:ext cx="699230" cy="369332"/>
              </a:xfrm>
              <a:prstGeom prst="rect">
                <a:avLst/>
              </a:prstGeom>
              <a:noFill/>
            </p:spPr>
            <p:txBody>
              <a:bodyPr wrap="none" rtlCol="0">
                <a:spAutoFit/>
              </a:bodyPr>
              <a:lstStyle/>
              <a:p>
                <a:r>
                  <a:rPr lang="en-US" b="1" dirty="0">
                    <a:latin typeface="Verdana" pitchFamily="34" charset="0"/>
                    <a:ea typeface="Verdana" pitchFamily="34" charset="0"/>
                    <a:cs typeface="Verdana" pitchFamily="34" charset="0"/>
                  </a:rPr>
                  <a:t>ALU</a:t>
                </a:r>
              </a:p>
            </p:txBody>
          </p:sp>
        </p:grpSp>
        <p:sp>
          <p:nvSpPr>
            <p:cNvPr id="16" name="Up-Down Arrow 15"/>
            <p:cNvSpPr/>
            <p:nvPr/>
          </p:nvSpPr>
          <p:spPr>
            <a:xfrm>
              <a:off x="2462293" y="2117138"/>
              <a:ext cx="229248" cy="368762"/>
            </a:xfrm>
            <a:prstGeom prst="up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Up-Down Arrow 16"/>
            <p:cNvSpPr/>
            <p:nvPr/>
          </p:nvSpPr>
          <p:spPr>
            <a:xfrm>
              <a:off x="2471686" y="3812284"/>
              <a:ext cx="229248" cy="642572"/>
            </a:xfrm>
            <a:prstGeom prst="up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Left-Right Arrow 18"/>
            <p:cNvSpPr/>
            <p:nvPr/>
          </p:nvSpPr>
          <p:spPr>
            <a:xfrm>
              <a:off x="5829389" y="1566877"/>
              <a:ext cx="990600" cy="226314"/>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eft Arrow 20"/>
            <p:cNvSpPr/>
            <p:nvPr/>
          </p:nvSpPr>
          <p:spPr>
            <a:xfrm>
              <a:off x="5841264" y="2450275"/>
              <a:ext cx="495300" cy="228600"/>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6243789" y="1717294"/>
              <a:ext cx="92776" cy="87350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22"/>
            <p:cNvSpPr/>
            <p:nvPr/>
          </p:nvSpPr>
          <p:spPr>
            <a:xfrm>
              <a:off x="4953000" y="3821874"/>
              <a:ext cx="228600" cy="67392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Left-Right Arrow 23"/>
            <p:cNvSpPr/>
            <p:nvPr/>
          </p:nvSpPr>
          <p:spPr>
            <a:xfrm>
              <a:off x="3238499" y="1558299"/>
              <a:ext cx="893126" cy="188718"/>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p:cNvCxnSpPr/>
            <p:nvPr/>
          </p:nvCxnSpPr>
          <p:spPr>
            <a:xfrm>
              <a:off x="3249930" y="3352800"/>
              <a:ext cx="25527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505200" y="1901960"/>
              <a:ext cx="0" cy="145084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505200" y="1901960"/>
              <a:ext cx="609600"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810000" y="2567050"/>
              <a:ext cx="30480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810000" y="2564575"/>
              <a:ext cx="0" cy="940625"/>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3238500" y="3505200"/>
              <a:ext cx="571500"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238500" y="3715000"/>
              <a:ext cx="876300"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562189" y="1857516"/>
              <a:ext cx="0" cy="1712009"/>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562189" y="3567050"/>
              <a:ext cx="443551"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549113" y="2727168"/>
              <a:ext cx="468630"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562189" y="1857516"/>
              <a:ext cx="587992"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991012" y="4491516"/>
              <a:ext cx="1186543" cy="276999"/>
            </a:xfrm>
            <a:prstGeom prst="rect">
              <a:avLst/>
            </a:prstGeom>
            <a:noFill/>
          </p:spPr>
          <p:txBody>
            <a:bodyPr wrap="none" rtlCol="0">
              <a:spAutoFit/>
            </a:bodyPr>
            <a:lstStyle/>
            <a:p>
              <a:r>
                <a:rPr lang="en-US" sz="1200" b="1" dirty="0">
                  <a:latin typeface="Verdana" pitchFamily="34" charset="0"/>
                  <a:ea typeface="Verdana" pitchFamily="34" charset="0"/>
                  <a:cs typeface="Verdana" pitchFamily="34" charset="0"/>
                </a:rPr>
                <a:t>Control Bus</a:t>
              </a:r>
            </a:p>
          </p:txBody>
        </p:sp>
        <p:sp>
          <p:nvSpPr>
            <p:cNvPr id="58" name="TextBox 57"/>
            <p:cNvSpPr txBox="1"/>
            <p:nvPr/>
          </p:nvSpPr>
          <p:spPr>
            <a:xfrm>
              <a:off x="4442161" y="4477826"/>
              <a:ext cx="1252266" cy="276999"/>
            </a:xfrm>
            <a:prstGeom prst="rect">
              <a:avLst/>
            </a:prstGeom>
            <a:noFill/>
          </p:spPr>
          <p:txBody>
            <a:bodyPr wrap="none" rtlCol="0">
              <a:spAutoFit/>
            </a:bodyPr>
            <a:lstStyle/>
            <a:p>
              <a:r>
                <a:rPr lang="en-US" sz="1200" b="1" dirty="0">
                  <a:latin typeface="Verdana" pitchFamily="34" charset="0"/>
                  <a:ea typeface="Verdana" pitchFamily="34" charset="0"/>
                  <a:cs typeface="Verdana" pitchFamily="34" charset="0"/>
                </a:rPr>
                <a:t>Address Bus</a:t>
              </a:r>
            </a:p>
          </p:txBody>
        </p:sp>
        <p:sp>
          <p:nvSpPr>
            <p:cNvPr id="59" name="TextBox 58"/>
            <p:cNvSpPr txBox="1"/>
            <p:nvPr/>
          </p:nvSpPr>
          <p:spPr>
            <a:xfrm>
              <a:off x="6743789" y="1538053"/>
              <a:ext cx="958917" cy="276999"/>
            </a:xfrm>
            <a:prstGeom prst="rect">
              <a:avLst/>
            </a:prstGeom>
            <a:noFill/>
          </p:spPr>
          <p:txBody>
            <a:bodyPr wrap="none" rtlCol="0">
              <a:spAutoFit/>
            </a:bodyPr>
            <a:lstStyle/>
            <a:p>
              <a:r>
                <a:rPr lang="en-US" sz="1200" b="1" dirty="0">
                  <a:latin typeface="Verdana" pitchFamily="34" charset="0"/>
                  <a:ea typeface="Verdana" pitchFamily="34" charset="0"/>
                  <a:cs typeface="Verdana" pitchFamily="34" charset="0"/>
                </a:rPr>
                <a:t>Data Bus</a:t>
              </a:r>
            </a:p>
          </p:txBody>
        </p:sp>
      </p:grpSp>
      <p:sp>
        <p:nvSpPr>
          <p:cNvPr id="45" name="Line Callout 2 44"/>
          <p:cNvSpPr/>
          <p:nvPr/>
        </p:nvSpPr>
        <p:spPr>
          <a:xfrm>
            <a:off x="201418" y="762000"/>
            <a:ext cx="2514600" cy="914399"/>
          </a:xfrm>
          <a:prstGeom prst="borderCallout2">
            <a:avLst>
              <a:gd name="adj1" fmla="val 46532"/>
              <a:gd name="adj2" fmla="val 99703"/>
              <a:gd name="adj3" fmla="val 46381"/>
              <a:gd name="adj4" fmla="val 115590"/>
              <a:gd name="adj5" fmla="val 182612"/>
              <a:gd name="adj6" fmla="val 122378"/>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a:solidFill>
                  <a:schemeClr val="tx1"/>
                </a:solidFill>
                <a:latin typeface="Verdana" pitchFamily="34" charset="0"/>
                <a:ea typeface="Verdana" pitchFamily="34" charset="0"/>
                <a:cs typeface="Verdana" pitchFamily="34" charset="0"/>
              </a:rPr>
              <a:t>Computational Unit; performs arithmetic and logic operations</a:t>
            </a:r>
          </a:p>
        </p:txBody>
      </p:sp>
      <p:sp>
        <p:nvSpPr>
          <p:cNvPr id="46" name="Line Callout 2 45"/>
          <p:cNvSpPr/>
          <p:nvPr/>
        </p:nvSpPr>
        <p:spPr>
          <a:xfrm>
            <a:off x="3352711" y="762000"/>
            <a:ext cx="2514600" cy="914399"/>
          </a:xfrm>
          <a:prstGeom prst="borderCallout2">
            <a:avLst>
              <a:gd name="adj1" fmla="val 101756"/>
              <a:gd name="adj2" fmla="val 50314"/>
              <a:gd name="adj3" fmla="val 137426"/>
              <a:gd name="adj4" fmla="val 50461"/>
              <a:gd name="adj5" fmla="val 284105"/>
              <a:gd name="adj6" fmla="val 3518"/>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Various conditions of the results are stored as status bits called flags in flag register</a:t>
            </a:r>
            <a:endParaRPr lang="en-US" sz="1200" dirty="0">
              <a:solidFill>
                <a:schemeClr val="tx1"/>
              </a:solidFill>
              <a:latin typeface="Verdana" pitchFamily="34" charset="0"/>
              <a:ea typeface="Verdana" pitchFamily="34" charset="0"/>
              <a:cs typeface="Verdana" pitchFamily="34" charset="0"/>
            </a:endParaRPr>
          </a:p>
        </p:txBody>
      </p:sp>
      <p:sp>
        <p:nvSpPr>
          <p:cNvPr id="47" name="Line Callout 2 46"/>
          <p:cNvSpPr/>
          <p:nvPr/>
        </p:nvSpPr>
        <p:spPr>
          <a:xfrm>
            <a:off x="6107094" y="990600"/>
            <a:ext cx="2514600" cy="457199"/>
          </a:xfrm>
          <a:prstGeom prst="borderCallout2">
            <a:avLst>
              <a:gd name="adj1" fmla="val 101756"/>
              <a:gd name="adj2" fmla="val 50314"/>
              <a:gd name="adj3" fmla="val 137426"/>
              <a:gd name="adj4" fmla="val 50461"/>
              <a:gd name="adj5" fmla="val 307986"/>
              <a:gd name="adj6" fmla="val 5146"/>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Internal storage of data</a:t>
            </a:r>
            <a:endParaRPr lang="en-US" sz="1200" dirty="0">
              <a:solidFill>
                <a:schemeClr val="tx1"/>
              </a:solidFill>
              <a:latin typeface="Verdana" pitchFamily="34" charset="0"/>
              <a:ea typeface="Verdana" pitchFamily="34" charset="0"/>
              <a:cs typeface="Verdana" pitchFamily="34" charset="0"/>
            </a:endParaRPr>
          </a:p>
        </p:txBody>
      </p:sp>
      <p:sp>
        <p:nvSpPr>
          <p:cNvPr id="49" name="Line Callout 2 48"/>
          <p:cNvSpPr/>
          <p:nvPr/>
        </p:nvSpPr>
        <p:spPr>
          <a:xfrm>
            <a:off x="7315200" y="2920248"/>
            <a:ext cx="1752600" cy="1575552"/>
          </a:xfrm>
          <a:prstGeom prst="borderCallout2">
            <a:avLst>
              <a:gd name="adj1" fmla="val 98291"/>
              <a:gd name="adj2" fmla="val 50314"/>
              <a:gd name="adj3" fmla="val 106242"/>
              <a:gd name="adj4" fmla="val 50461"/>
              <a:gd name="adj5" fmla="val 106157"/>
              <a:gd name="adj6" fmla="val -57151"/>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a:solidFill>
                  <a:schemeClr val="tx1"/>
                </a:solidFill>
                <a:latin typeface="Verdana" pitchFamily="34" charset="0"/>
                <a:ea typeface="Verdana" pitchFamily="34" charset="0"/>
                <a:cs typeface="Verdana" pitchFamily="34" charset="0"/>
              </a:rPr>
              <a:t>Generates the address of the instructions to be fetched from the memory and send through address bus to the memory</a:t>
            </a:r>
            <a:endParaRPr lang="en-US" sz="1200" dirty="0">
              <a:solidFill>
                <a:schemeClr val="tx1"/>
              </a:solidFill>
              <a:latin typeface="Verdana" pitchFamily="34" charset="0"/>
              <a:ea typeface="Verdana" pitchFamily="34" charset="0"/>
              <a:cs typeface="Verdana" pitchFamily="34" charset="0"/>
            </a:endParaRPr>
          </a:p>
        </p:txBody>
      </p:sp>
      <p:sp>
        <p:nvSpPr>
          <p:cNvPr id="51" name="Line Callout 2 50"/>
          <p:cNvSpPr/>
          <p:nvPr/>
        </p:nvSpPr>
        <p:spPr>
          <a:xfrm>
            <a:off x="4061072" y="6019800"/>
            <a:ext cx="2949328" cy="685800"/>
          </a:xfrm>
          <a:prstGeom prst="borderCallout2">
            <a:avLst>
              <a:gd name="adj1" fmla="val -5191"/>
              <a:gd name="adj2" fmla="val 8667"/>
              <a:gd name="adj3" fmla="val -317639"/>
              <a:gd name="adj4" fmla="val 9278"/>
              <a:gd name="adj5" fmla="val -359515"/>
              <a:gd name="adj6" fmla="val 21052"/>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a:solidFill>
                  <a:schemeClr val="tx1"/>
                </a:solidFill>
                <a:latin typeface="Verdana" pitchFamily="34" charset="0"/>
                <a:ea typeface="Verdana" pitchFamily="34" charset="0"/>
                <a:cs typeface="Verdana" pitchFamily="34" charset="0"/>
              </a:rPr>
              <a:t>Decodes instructions; sends information to the timing and control unit</a:t>
            </a:r>
            <a:endParaRPr lang="en-US" sz="1200" dirty="0">
              <a:solidFill>
                <a:schemeClr val="tx1"/>
              </a:solidFill>
              <a:latin typeface="Verdana" pitchFamily="34" charset="0"/>
              <a:ea typeface="Verdana" pitchFamily="34" charset="0"/>
              <a:cs typeface="Verdana" pitchFamily="34" charset="0"/>
            </a:endParaRPr>
          </a:p>
        </p:txBody>
      </p:sp>
      <p:sp>
        <p:nvSpPr>
          <p:cNvPr id="53" name="Line Callout 2 52"/>
          <p:cNvSpPr/>
          <p:nvPr/>
        </p:nvSpPr>
        <p:spPr>
          <a:xfrm>
            <a:off x="433487" y="5943600"/>
            <a:ext cx="2949328" cy="800100"/>
          </a:xfrm>
          <a:prstGeom prst="borderCallout2">
            <a:avLst>
              <a:gd name="adj1" fmla="val -5191"/>
              <a:gd name="adj2" fmla="val 8667"/>
              <a:gd name="adj3" fmla="val -107831"/>
              <a:gd name="adj4" fmla="val 8815"/>
              <a:gd name="adj5" fmla="val -212820"/>
              <a:gd name="adj6" fmla="val 71028"/>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a:solidFill>
                  <a:schemeClr val="tx1"/>
                </a:solidFill>
                <a:latin typeface="Verdana" pitchFamily="34" charset="0"/>
                <a:ea typeface="Verdana" pitchFamily="34" charset="0"/>
                <a:cs typeface="Verdana" pitchFamily="34" charset="0"/>
              </a:rPr>
              <a:t>Generates control signals for internal and external operations of the microprocessor</a:t>
            </a:r>
            <a:endParaRPr lang="en-US" sz="1200" dirty="0">
              <a:solidFill>
                <a:schemeClr val="tx1"/>
              </a:solidFill>
              <a:latin typeface="Verdana" pitchFamily="34" charset="0"/>
              <a:ea typeface="Verdana" pitchFamily="34" charset="0"/>
              <a:cs typeface="Verdana" pitchFamily="34" charset="0"/>
            </a:endParaRPr>
          </a:p>
        </p:txBody>
      </p:sp>
      <p:sp>
        <p:nvSpPr>
          <p:cNvPr id="20" name="Date Placeholder 19"/>
          <p:cNvSpPr>
            <a:spLocks noGrp="1"/>
          </p:cNvSpPr>
          <p:nvPr>
            <p:ph type="dt" sz="half" idx="10"/>
          </p:nvPr>
        </p:nvSpPr>
        <p:spPr/>
        <p:txBody>
          <a:bodyPr/>
          <a:lstStyle/>
          <a:p>
            <a:fld id="{0C458C0A-5AB1-4FCF-AFCC-8B8A188E71F2}" type="datetime2">
              <a:rPr lang="en-US" smtClean="0"/>
              <a:t>Wednesday, February 27, 2019</a:t>
            </a:fld>
            <a:endParaRPr lang="en-US" dirty="0"/>
          </a:p>
        </p:txBody>
      </p:sp>
      <p:sp>
        <p:nvSpPr>
          <p:cNvPr id="18" name="Footer Placeholder 17"/>
          <p:cNvSpPr>
            <a:spLocks noGrp="1"/>
          </p:cNvSpPr>
          <p:nvPr>
            <p:ph type="ftr" sz="quarter" idx="11"/>
          </p:nvPr>
        </p:nvSpPr>
        <p:spPr/>
        <p:txBody>
          <a:bodyPr/>
          <a:lstStyle/>
          <a:p>
            <a:r>
              <a:rPr lang="sv-SE" smtClean="0"/>
              <a:t>Dr. G. Raghu Chandra, EEE </a:t>
            </a:r>
            <a:endParaRPr lang="en-US" dirty="0"/>
          </a:p>
        </p:txBody>
      </p:sp>
      <p:sp>
        <p:nvSpPr>
          <p:cNvPr id="25" name="Slide Number Placeholder 24"/>
          <p:cNvSpPr>
            <a:spLocks noGrp="1"/>
          </p:cNvSpPr>
          <p:nvPr>
            <p:ph type="sldNum" sz="quarter" idx="12"/>
          </p:nvPr>
        </p:nvSpPr>
        <p:spPr/>
        <p:txBody>
          <a:bodyPr/>
          <a:lstStyle/>
          <a:p>
            <a:fld id="{85E6815B-E59C-4D87-B1F6-ECBDD22AF1DC}" type="slidenum">
              <a:rPr lang="en-US" smtClean="0"/>
              <a:t>2</a:t>
            </a:fld>
            <a:endParaRPr lang="en-US" dirty="0"/>
          </a:p>
        </p:txBody>
      </p:sp>
    </p:spTree>
    <p:extLst>
      <p:ext uri="{BB962C8B-B14F-4D97-AF65-F5344CB8AC3E}">
        <p14:creationId xmlns:p14="http://schemas.microsoft.com/office/powerpoint/2010/main" val="360968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9" grpId="0" animBg="1"/>
      <p:bldP spid="51"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a:latin typeface="Verdana" pitchFamily="34" charset="0"/>
                <a:ea typeface="Verdana" pitchFamily="34" charset="0"/>
                <a:cs typeface="Verdana" pitchFamily="34" charset="0"/>
              </a:rPr>
              <a:t>EU</a:t>
            </a:r>
          </a:p>
          <a:p>
            <a:pPr algn="r"/>
            <a:r>
              <a:rPr lang="en-US" b="1" dirty="0">
                <a:latin typeface="Verdana" pitchFamily="34" charset="0"/>
                <a:ea typeface="Verdana" pitchFamily="34" charset="0"/>
                <a:cs typeface="Verdana" pitchFamily="34" charset="0"/>
              </a:rPr>
              <a:t>Registers</a:t>
            </a: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3231654"/>
          </a:xfrm>
          <a:prstGeom prst="rect">
            <a:avLst/>
          </a:prstGeom>
          <a:noFill/>
        </p:spPr>
        <p:txBody>
          <a:bodyPr wrap="square" rtlCol="0">
            <a:spAutoFit/>
          </a:bodyPr>
          <a:lstStyle/>
          <a:p>
            <a:r>
              <a:rPr lang="en-US" b="1" dirty="0">
                <a:solidFill>
                  <a:srgbClr val="0070C0"/>
                </a:solidFill>
                <a:latin typeface="Verdana" pitchFamily="34" charset="0"/>
                <a:ea typeface="Verdana" pitchFamily="34" charset="0"/>
                <a:cs typeface="Verdana" pitchFamily="34" charset="0"/>
              </a:rPr>
              <a:t>Stack Pointer (SP) and Base Pointer (BP)</a:t>
            </a:r>
          </a:p>
          <a:p>
            <a:endParaRPr lang="en-US" b="1" dirty="0">
              <a:solidFill>
                <a:srgbClr val="0070C0"/>
              </a:solidFill>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SP and BP are used to access data in the stack segment.</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SP is used as an offset from the current SS during execution of instructions that involve the stack segment in the external memory.</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SP contents are automatically updated (incremented/ decremented) due to execution of a POP or PUSH instruction.</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BP contains an offset address in the current SS, which is used by instructions utilizing the based addressing mode.</a:t>
            </a:r>
          </a:p>
        </p:txBody>
      </p:sp>
      <p:sp>
        <p:nvSpPr>
          <p:cNvPr id="11" name="TextBox 10"/>
          <p:cNvSpPr txBox="1"/>
          <p:nvPr/>
        </p:nvSpPr>
        <p:spPr>
          <a:xfrm>
            <a:off x="5239608" y="152400"/>
            <a:ext cx="3657600" cy="369332"/>
          </a:xfrm>
          <a:prstGeom prst="rect">
            <a:avLst/>
          </a:prstGeom>
          <a:noFill/>
        </p:spPr>
        <p:txBody>
          <a:bodyPr wrap="square" rtlCol="0">
            <a:spAutoFit/>
          </a:bodyPr>
          <a:lstStyle/>
          <a:p>
            <a:pPr algn="ctr"/>
            <a:r>
              <a:rPr lang="en-US" b="1" dirty="0">
                <a:latin typeface="Verdana" pitchFamily="34" charset="0"/>
                <a:ea typeface="Verdana" pitchFamily="34" charset="0"/>
                <a:cs typeface="Verdana" pitchFamily="34" charset="0"/>
              </a:rPr>
              <a:t>Execution Unit (EU)</a:t>
            </a:r>
          </a:p>
        </p:txBody>
      </p:sp>
      <p:pic>
        <p:nvPicPr>
          <p:cNvPr id="12"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2DC172B7-681A-44A3-B2D7-09DBFD1B87D2}" type="datetime2">
              <a:rPr lang="en-US" smtClean="0"/>
              <a:t>Wednesday, February 27, 2019</a:t>
            </a:fld>
            <a:endParaRPr lang="en-US" dirty="0"/>
          </a:p>
        </p:txBody>
      </p:sp>
      <p:sp>
        <p:nvSpPr>
          <p:cNvPr id="5" name="Footer Placeholder 4"/>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20</a:t>
            </a:fld>
            <a:endParaRPr lang="en-US" dirty="0"/>
          </a:p>
        </p:txBody>
      </p:sp>
    </p:spTree>
    <p:extLst>
      <p:ext uri="{BB962C8B-B14F-4D97-AF65-F5344CB8AC3E}">
        <p14:creationId xmlns:p14="http://schemas.microsoft.com/office/powerpoint/2010/main" val="4225663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a:latin typeface="Verdana" pitchFamily="34" charset="0"/>
                <a:ea typeface="Verdana" pitchFamily="34" charset="0"/>
                <a:cs typeface="Verdana" pitchFamily="34" charset="0"/>
              </a:rPr>
              <a:t>EU</a:t>
            </a:r>
          </a:p>
          <a:p>
            <a:pPr algn="r"/>
            <a:r>
              <a:rPr lang="en-US" b="1" dirty="0">
                <a:latin typeface="Verdana" pitchFamily="34" charset="0"/>
                <a:ea typeface="Verdana" pitchFamily="34" charset="0"/>
                <a:cs typeface="Verdana" pitchFamily="34" charset="0"/>
              </a:rPr>
              <a:t>Registers</a:t>
            </a: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1938992"/>
          </a:xfrm>
          <a:prstGeom prst="rect">
            <a:avLst/>
          </a:prstGeom>
          <a:noFill/>
        </p:spPr>
        <p:txBody>
          <a:bodyPr wrap="square" rtlCol="0">
            <a:spAutoFit/>
          </a:bodyPr>
          <a:lstStyle/>
          <a:p>
            <a:r>
              <a:rPr lang="en-US" b="1" dirty="0">
                <a:solidFill>
                  <a:srgbClr val="0070C0"/>
                </a:solidFill>
                <a:latin typeface="Verdana" pitchFamily="34" charset="0"/>
                <a:ea typeface="Verdana" pitchFamily="34" charset="0"/>
                <a:cs typeface="Verdana" pitchFamily="34" charset="0"/>
              </a:rPr>
              <a:t>Source Index (SI) and Destination Index (DI)</a:t>
            </a:r>
          </a:p>
          <a:p>
            <a:endParaRPr lang="en-US" b="1" dirty="0">
              <a:solidFill>
                <a:srgbClr val="0070C0"/>
              </a:solidFill>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Used in indexed addressing.</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Instructions that process data strings use the SI and DI registers together with DS and ES respectively  in order to distinguish between the source and destination addresses.</a:t>
            </a:r>
          </a:p>
          <a:p>
            <a:pPr algn="just"/>
            <a:endParaRPr lang="en-US" sz="1400" b="1" dirty="0">
              <a:latin typeface="Verdana" pitchFamily="34" charset="0"/>
              <a:ea typeface="Verdana" pitchFamily="34" charset="0"/>
              <a:cs typeface="Verdana" pitchFamily="34" charset="0"/>
            </a:endParaRPr>
          </a:p>
        </p:txBody>
      </p:sp>
      <p:sp>
        <p:nvSpPr>
          <p:cNvPr id="11" name="TextBox 10"/>
          <p:cNvSpPr txBox="1"/>
          <p:nvPr/>
        </p:nvSpPr>
        <p:spPr>
          <a:xfrm>
            <a:off x="5239608" y="152400"/>
            <a:ext cx="3657600" cy="369332"/>
          </a:xfrm>
          <a:prstGeom prst="rect">
            <a:avLst/>
          </a:prstGeom>
          <a:noFill/>
        </p:spPr>
        <p:txBody>
          <a:bodyPr wrap="square" rtlCol="0">
            <a:spAutoFit/>
          </a:bodyPr>
          <a:lstStyle/>
          <a:p>
            <a:pPr algn="ctr"/>
            <a:r>
              <a:rPr lang="en-US" b="1" dirty="0">
                <a:latin typeface="Verdana" pitchFamily="34" charset="0"/>
                <a:ea typeface="Verdana" pitchFamily="34" charset="0"/>
                <a:cs typeface="Verdana" pitchFamily="34" charset="0"/>
              </a:rPr>
              <a:t>Execution Unit (EU)</a:t>
            </a:r>
          </a:p>
        </p:txBody>
      </p:sp>
      <p:pic>
        <p:nvPicPr>
          <p:cNvPr id="12"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CE95D79E-B7A3-4BAE-BA04-5477D1914930}" type="datetime2">
              <a:rPr lang="en-US" smtClean="0"/>
              <a:t>Wednesday, February 27, 2019</a:t>
            </a:fld>
            <a:endParaRPr lang="en-US" dirty="0"/>
          </a:p>
        </p:txBody>
      </p:sp>
      <p:sp>
        <p:nvSpPr>
          <p:cNvPr id="5" name="Footer Placeholder 4"/>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21</a:t>
            </a:fld>
            <a:endParaRPr lang="en-US" dirty="0"/>
          </a:p>
        </p:txBody>
      </p:sp>
    </p:spTree>
    <p:extLst>
      <p:ext uri="{BB962C8B-B14F-4D97-AF65-F5344CB8AC3E}">
        <p14:creationId xmlns:p14="http://schemas.microsoft.com/office/powerpoint/2010/main" val="2651607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a:latin typeface="Verdana" pitchFamily="34" charset="0"/>
                <a:ea typeface="Verdana" pitchFamily="34" charset="0"/>
                <a:cs typeface="Verdana" pitchFamily="34" charset="0"/>
              </a:rPr>
              <a:t>EU</a:t>
            </a:r>
          </a:p>
          <a:p>
            <a:pPr algn="r"/>
            <a:r>
              <a:rPr lang="en-US" b="1" dirty="0">
                <a:latin typeface="Verdana" pitchFamily="34" charset="0"/>
                <a:ea typeface="Verdana" pitchFamily="34" charset="0"/>
                <a:cs typeface="Verdana" pitchFamily="34" charset="0"/>
              </a:rPr>
              <a:t>Registers</a:t>
            </a: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1938992"/>
          </a:xfrm>
          <a:prstGeom prst="rect">
            <a:avLst/>
          </a:prstGeom>
          <a:noFill/>
        </p:spPr>
        <p:txBody>
          <a:bodyPr wrap="square" rtlCol="0">
            <a:spAutoFit/>
          </a:bodyPr>
          <a:lstStyle/>
          <a:p>
            <a:r>
              <a:rPr lang="en-US" b="1" dirty="0">
                <a:solidFill>
                  <a:srgbClr val="0070C0"/>
                </a:solidFill>
                <a:latin typeface="Verdana" pitchFamily="34" charset="0"/>
                <a:ea typeface="Verdana" pitchFamily="34" charset="0"/>
                <a:cs typeface="Verdana" pitchFamily="34" charset="0"/>
              </a:rPr>
              <a:t>Source Index (SI) and Destination Index (DI)</a:t>
            </a:r>
          </a:p>
          <a:p>
            <a:endParaRPr lang="en-US" b="1" dirty="0">
              <a:solidFill>
                <a:srgbClr val="0070C0"/>
              </a:solidFill>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Used in indexed addressing.</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Instructions that process data strings use the SI and DI registers together with DS and ES respectively  in order to distinguish between the source and destination addresses.</a:t>
            </a:r>
          </a:p>
          <a:p>
            <a:pPr algn="just"/>
            <a:endParaRPr lang="en-US" sz="1400" b="1" dirty="0">
              <a:latin typeface="Verdana" pitchFamily="34" charset="0"/>
              <a:ea typeface="Verdana" pitchFamily="34" charset="0"/>
              <a:cs typeface="Verdana" pitchFamily="34" charset="0"/>
            </a:endParaRPr>
          </a:p>
        </p:txBody>
      </p:sp>
      <p:sp>
        <p:nvSpPr>
          <p:cNvPr id="11" name="TextBox 10"/>
          <p:cNvSpPr txBox="1"/>
          <p:nvPr/>
        </p:nvSpPr>
        <p:spPr>
          <a:xfrm>
            <a:off x="5239608" y="152400"/>
            <a:ext cx="3657600" cy="369332"/>
          </a:xfrm>
          <a:prstGeom prst="rect">
            <a:avLst/>
          </a:prstGeom>
          <a:noFill/>
        </p:spPr>
        <p:txBody>
          <a:bodyPr wrap="square" rtlCol="0">
            <a:spAutoFit/>
          </a:bodyPr>
          <a:lstStyle/>
          <a:p>
            <a:pPr algn="ctr"/>
            <a:r>
              <a:rPr lang="en-US" b="1" dirty="0">
                <a:latin typeface="Verdana" pitchFamily="34" charset="0"/>
                <a:ea typeface="Verdana" pitchFamily="34" charset="0"/>
                <a:cs typeface="Verdana" pitchFamily="34" charset="0"/>
              </a:rPr>
              <a:t>Execution Unit (EU)</a:t>
            </a:r>
          </a:p>
        </p:txBody>
      </p:sp>
      <p:pic>
        <p:nvPicPr>
          <p:cNvPr id="12"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3D0DB213-740E-4CBF-892F-F24D9BF674E2}" type="datetime2">
              <a:rPr lang="en-US" smtClean="0"/>
              <a:t>Wednesday, February 27, 2019</a:t>
            </a:fld>
            <a:endParaRPr lang="en-US" dirty="0"/>
          </a:p>
        </p:txBody>
      </p:sp>
      <p:sp>
        <p:nvSpPr>
          <p:cNvPr id="5" name="Footer Placeholder 4"/>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22</a:t>
            </a:fld>
            <a:endParaRPr lang="en-US" dirty="0"/>
          </a:p>
        </p:txBody>
      </p:sp>
    </p:spTree>
    <p:extLst>
      <p:ext uri="{BB962C8B-B14F-4D97-AF65-F5344CB8AC3E}">
        <p14:creationId xmlns:p14="http://schemas.microsoft.com/office/powerpoint/2010/main" val="4251601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5" name="TextBox 4"/>
          <p:cNvSpPr txBox="1"/>
          <p:nvPr/>
        </p:nvSpPr>
        <p:spPr>
          <a:xfrm>
            <a:off x="228600" y="1002268"/>
            <a:ext cx="1895071" cy="369332"/>
          </a:xfrm>
          <a:prstGeom prst="rect">
            <a:avLst/>
          </a:prstGeom>
          <a:noFill/>
        </p:spPr>
        <p:txBody>
          <a:bodyPr wrap="none" rtlCol="0">
            <a:spAutoFit/>
          </a:bodyPr>
          <a:lstStyle/>
          <a:p>
            <a:r>
              <a:rPr lang="en-US" b="1" dirty="0">
                <a:solidFill>
                  <a:srgbClr val="0070C0"/>
                </a:solidFill>
                <a:latin typeface="Verdana" pitchFamily="34" charset="0"/>
                <a:ea typeface="Verdana" pitchFamily="34" charset="0"/>
                <a:cs typeface="Verdana" pitchFamily="34" charset="0"/>
              </a:rPr>
              <a:t>Flag Register</a:t>
            </a:r>
          </a:p>
        </p:txBody>
      </p:sp>
      <p:graphicFrame>
        <p:nvGraphicFramePr>
          <p:cNvPr id="10" name="Table 9"/>
          <p:cNvGraphicFramePr>
            <a:graphicFrameLocks noGrp="1"/>
          </p:cNvGraphicFramePr>
          <p:nvPr>
            <p:extLst>
              <p:ext uri="{D42A27DB-BD31-4B8C-83A1-F6EECF244321}">
                <p14:modId xmlns:p14="http://schemas.microsoft.com/office/powerpoint/2010/main" val="2848881907"/>
              </p:ext>
            </p:extLst>
          </p:nvPr>
        </p:nvGraphicFramePr>
        <p:xfrm>
          <a:off x="609600" y="3505200"/>
          <a:ext cx="7696198" cy="8382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5334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198">
                  <a:extLst>
                    <a:ext uri="{9D8B030D-6E8A-4147-A177-3AD203B41FA5}">
                      <a16:colId xmlns:a16="http://schemas.microsoft.com/office/drawing/2014/main" val="20015"/>
                    </a:ext>
                  </a:extLst>
                </a:gridCol>
              </a:tblGrid>
              <a:tr h="295835">
                <a:tc>
                  <a:txBody>
                    <a:bodyPr/>
                    <a:lstStyle/>
                    <a:p>
                      <a:pPr marL="0" marR="0" algn="ctr">
                        <a:spcBef>
                          <a:spcPts val="0"/>
                        </a:spcBef>
                        <a:spcAft>
                          <a:spcPts val="0"/>
                        </a:spcAft>
                      </a:pPr>
                      <a:r>
                        <a:rPr lang="en-US" sz="1300" b="0" dirty="0">
                          <a:effectLst/>
                          <a:latin typeface="Verdana" pitchFamily="34" charset="0"/>
                          <a:ea typeface="Verdana" pitchFamily="34" charset="0"/>
                          <a:cs typeface="Verdana" pitchFamily="34" charset="0"/>
                        </a:rPr>
                        <a:t>15</a:t>
                      </a:r>
                    </a:p>
                  </a:txBody>
                  <a:tcPr marL="68580" marR="68580" marT="0" marB="0">
                    <a:solidFill>
                      <a:schemeClr val="bg1"/>
                    </a:solidFill>
                  </a:tcPr>
                </a:tc>
                <a:tc>
                  <a:txBody>
                    <a:bodyPr/>
                    <a:lstStyle/>
                    <a:p>
                      <a:pPr marL="0" marR="0" algn="ctr">
                        <a:spcBef>
                          <a:spcPts val="0"/>
                        </a:spcBef>
                        <a:spcAft>
                          <a:spcPts val="0"/>
                        </a:spcAft>
                      </a:pPr>
                      <a:r>
                        <a:rPr lang="en-US" sz="1300" b="0" dirty="0">
                          <a:effectLst/>
                          <a:latin typeface="Verdana" pitchFamily="34" charset="0"/>
                          <a:ea typeface="Verdana" pitchFamily="34" charset="0"/>
                          <a:cs typeface="Verdana" pitchFamily="34" charset="0"/>
                        </a:rPr>
                        <a:t>14</a:t>
                      </a:r>
                    </a:p>
                  </a:txBody>
                  <a:tcPr marL="68580" marR="68580" marT="0" marB="0">
                    <a:solidFill>
                      <a:schemeClr val="bg1"/>
                    </a:solidFill>
                  </a:tcPr>
                </a:tc>
                <a:tc>
                  <a:txBody>
                    <a:bodyPr/>
                    <a:lstStyle/>
                    <a:p>
                      <a:pPr marL="0" marR="0" algn="ctr">
                        <a:spcBef>
                          <a:spcPts val="0"/>
                        </a:spcBef>
                        <a:spcAft>
                          <a:spcPts val="0"/>
                        </a:spcAft>
                      </a:pPr>
                      <a:r>
                        <a:rPr lang="en-US" sz="1300" b="0" dirty="0">
                          <a:effectLst/>
                          <a:latin typeface="Verdana" pitchFamily="34" charset="0"/>
                          <a:ea typeface="Verdana" pitchFamily="34" charset="0"/>
                          <a:cs typeface="Verdana" pitchFamily="34" charset="0"/>
                        </a:rPr>
                        <a:t>13</a:t>
                      </a:r>
                    </a:p>
                  </a:txBody>
                  <a:tcPr marL="68580" marR="68580" marT="0" marB="0">
                    <a:solidFill>
                      <a:schemeClr val="bg1"/>
                    </a:solidFill>
                  </a:tcPr>
                </a:tc>
                <a:tc>
                  <a:txBody>
                    <a:bodyPr/>
                    <a:lstStyle/>
                    <a:p>
                      <a:pPr marL="0" marR="0" algn="ctr">
                        <a:spcBef>
                          <a:spcPts val="0"/>
                        </a:spcBef>
                        <a:spcAft>
                          <a:spcPts val="0"/>
                        </a:spcAft>
                      </a:pPr>
                      <a:r>
                        <a:rPr lang="en-US" sz="1300" b="0" dirty="0">
                          <a:effectLst/>
                          <a:latin typeface="Verdana" pitchFamily="34" charset="0"/>
                          <a:ea typeface="Verdana" pitchFamily="34" charset="0"/>
                          <a:cs typeface="Verdana" pitchFamily="34" charset="0"/>
                        </a:rPr>
                        <a:t>12</a:t>
                      </a:r>
                    </a:p>
                  </a:txBody>
                  <a:tcPr marL="68580" marR="68580" marT="0" marB="0">
                    <a:solidFill>
                      <a:schemeClr val="bg1"/>
                    </a:solidFill>
                  </a:tcPr>
                </a:tc>
                <a:tc>
                  <a:txBody>
                    <a:bodyPr/>
                    <a:lstStyle/>
                    <a:p>
                      <a:pPr marL="0" marR="0" algn="ctr">
                        <a:spcBef>
                          <a:spcPts val="0"/>
                        </a:spcBef>
                        <a:spcAft>
                          <a:spcPts val="0"/>
                        </a:spcAft>
                      </a:pPr>
                      <a:r>
                        <a:rPr lang="en-US" sz="1300" b="0" dirty="0">
                          <a:effectLst/>
                          <a:latin typeface="Verdana" pitchFamily="34" charset="0"/>
                          <a:ea typeface="Verdana" pitchFamily="34" charset="0"/>
                          <a:cs typeface="Verdana" pitchFamily="34" charset="0"/>
                        </a:rPr>
                        <a:t>11</a:t>
                      </a:r>
                    </a:p>
                  </a:txBody>
                  <a:tcPr marL="68580" marR="68580" marT="0" marB="0">
                    <a:solidFill>
                      <a:schemeClr val="bg1"/>
                    </a:solidFill>
                  </a:tcPr>
                </a:tc>
                <a:tc>
                  <a:txBody>
                    <a:bodyPr/>
                    <a:lstStyle/>
                    <a:p>
                      <a:pPr marL="0" marR="0" algn="ctr">
                        <a:spcBef>
                          <a:spcPts val="0"/>
                        </a:spcBef>
                        <a:spcAft>
                          <a:spcPts val="0"/>
                        </a:spcAft>
                      </a:pPr>
                      <a:r>
                        <a:rPr lang="en-US" sz="1300" b="0" dirty="0">
                          <a:effectLst/>
                          <a:latin typeface="Verdana" pitchFamily="34" charset="0"/>
                          <a:ea typeface="Verdana" pitchFamily="34" charset="0"/>
                          <a:cs typeface="Verdana" pitchFamily="34" charset="0"/>
                        </a:rPr>
                        <a:t>10</a:t>
                      </a:r>
                    </a:p>
                  </a:txBody>
                  <a:tcPr marL="68580" marR="68580" marT="0" marB="0">
                    <a:solidFill>
                      <a:schemeClr val="bg1"/>
                    </a:solidFill>
                  </a:tcPr>
                </a:tc>
                <a:tc>
                  <a:txBody>
                    <a:bodyPr/>
                    <a:lstStyle/>
                    <a:p>
                      <a:pPr marL="0" marR="0" algn="ctr">
                        <a:spcBef>
                          <a:spcPts val="0"/>
                        </a:spcBef>
                        <a:spcAft>
                          <a:spcPts val="0"/>
                        </a:spcAft>
                      </a:pPr>
                      <a:r>
                        <a:rPr lang="en-US" sz="1300" b="0" dirty="0">
                          <a:effectLst/>
                          <a:latin typeface="Verdana" pitchFamily="34" charset="0"/>
                          <a:ea typeface="Verdana" pitchFamily="34" charset="0"/>
                          <a:cs typeface="Verdana" pitchFamily="34" charset="0"/>
                        </a:rPr>
                        <a:t>9</a:t>
                      </a:r>
                    </a:p>
                  </a:txBody>
                  <a:tcPr marL="68580" marR="68580" marT="0" marB="0">
                    <a:solidFill>
                      <a:schemeClr val="bg1"/>
                    </a:solidFill>
                  </a:tcPr>
                </a:tc>
                <a:tc>
                  <a:txBody>
                    <a:bodyPr/>
                    <a:lstStyle/>
                    <a:p>
                      <a:pPr marL="0" marR="0" algn="ctr">
                        <a:spcBef>
                          <a:spcPts val="0"/>
                        </a:spcBef>
                        <a:spcAft>
                          <a:spcPts val="0"/>
                        </a:spcAft>
                      </a:pPr>
                      <a:r>
                        <a:rPr lang="en-US" sz="1300" b="0" dirty="0">
                          <a:effectLst/>
                          <a:latin typeface="Verdana" pitchFamily="34" charset="0"/>
                          <a:ea typeface="Verdana" pitchFamily="34" charset="0"/>
                          <a:cs typeface="Verdana" pitchFamily="34" charset="0"/>
                        </a:rPr>
                        <a:t>8</a:t>
                      </a:r>
                    </a:p>
                  </a:txBody>
                  <a:tcPr marL="68580" marR="68580" marT="0" marB="0">
                    <a:solidFill>
                      <a:schemeClr val="bg1"/>
                    </a:solidFill>
                  </a:tcPr>
                </a:tc>
                <a:tc>
                  <a:txBody>
                    <a:bodyPr/>
                    <a:lstStyle/>
                    <a:p>
                      <a:pPr marL="0" marR="0" algn="ctr">
                        <a:spcBef>
                          <a:spcPts val="0"/>
                        </a:spcBef>
                        <a:spcAft>
                          <a:spcPts val="0"/>
                        </a:spcAft>
                      </a:pPr>
                      <a:r>
                        <a:rPr lang="en-US" sz="1300" b="0" dirty="0">
                          <a:effectLst/>
                          <a:latin typeface="Verdana" pitchFamily="34" charset="0"/>
                          <a:ea typeface="Verdana" pitchFamily="34" charset="0"/>
                          <a:cs typeface="Verdana" pitchFamily="34" charset="0"/>
                        </a:rPr>
                        <a:t>7</a:t>
                      </a:r>
                    </a:p>
                  </a:txBody>
                  <a:tcPr marL="68580" marR="68580" marT="0" marB="0">
                    <a:solidFill>
                      <a:schemeClr val="bg1"/>
                    </a:solidFill>
                  </a:tcPr>
                </a:tc>
                <a:tc>
                  <a:txBody>
                    <a:bodyPr/>
                    <a:lstStyle/>
                    <a:p>
                      <a:pPr marL="0" marR="0" algn="ctr">
                        <a:spcBef>
                          <a:spcPts val="0"/>
                        </a:spcBef>
                        <a:spcAft>
                          <a:spcPts val="0"/>
                        </a:spcAft>
                      </a:pPr>
                      <a:r>
                        <a:rPr lang="en-US" sz="1300" b="0" dirty="0">
                          <a:effectLst/>
                          <a:latin typeface="Verdana" pitchFamily="34" charset="0"/>
                          <a:ea typeface="Verdana" pitchFamily="34" charset="0"/>
                          <a:cs typeface="Verdana" pitchFamily="34" charset="0"/>
                        </a:rPr>
                        <a:t>6</a:t>
                      </a:r>
                    </a:p>
                  </a:txBody>
                  <a:tcPr marL="68580" marR="68580" marT="0" marB="0">
                    <a:solidFill>
                      <a:schemeClr val="bg1"/>
                    </a:solidFill>
                  </a:tcPr>
                </a:tc>
                <a:tc>
                  <a:txBody>
                    <a:bodyPr/>
                    <a:lstStyle/>
                    <a:p>
                      <a:pPr marL="0" marR="0" algn="ctr">
                        <a:spcBef>
                          <a:spcPts val="0"/>
                        </a:spcBef>
                        <a:spcAft>
                          <a:spcPts val="0"/>
                        </a:spcAft>
                      </a:pPr>
                      <a:r>
                        <a:rPr lang="en-US" sz="1300" b="0" dirty="0">
                          <a:effectLst/>
                          <a:latin typeface="Verdana" pitchFamily="34" charset="0"/>
                          <a:ea typeface="Verdana" pitchFamily="34" charset="0"/>
                          <a:cs typeface="Verdana" pitchFamily="34" charset="0"/>
                        </a:rPr>
                        <a:t>5</a:t>
                      </a:r>
                    </a:p>
                  </a:txBody>
                  <a:tcPr marL="68580" marR="68580" marT="0" marB="0">
                    <a:solidFill>
                      <a:schemeClr val="bg1"/>
                    </a:solidFill>
                  </a:tcPr>
                </a:tc>
                <a:tc>
                  <a:txBody>
                    <a:bodyPr/>
                    <a:lstStyle/>
                    <a:p>
                      <a:pPr marL="0" marR="0" algn="ctr">
                        <a:spcBef>
                          <a:spcPts val="0"/>
                        </a:spcBef>
                        <a:spcAft>
                          <a:spcPts val="0"/>
                        </a:spcAft>
                      </a:pPr>
                      <a:r>
                        <a:rPr lang="en-US" sz="1300" b="0" dirty="0">
                          <a:effectLst/>
                          <a:latin typeface="Verdana" pitchFamily="34" charset="0"/>
                          <a:ea typeface="Verdana" pitchFamily="34" charset="0"/>
                          <a:cs typeface="Verdana" pitchFamily="34" charset="0"/>
                        </a:rPr>
                        <a:t>4</a:t>
                      </a:r>
                    </a:p>
                  </a:txBody>
                  <a:tcPr marL="68580" marR="68580" marT="0" marB="0">
                    <a:solidFill>
                      <a:schemeClr val="bg1"/>
                    </a:solidFill>
                  </a:tcPr>
                </a:tc>
                <a:tc>
                  <a:txBody>
                    <a:bodyPr/>
                    <a:lstStyle/>
                    <a:p>
                      <a:pPr marL="0" marR="0" algn="ctr">
                        <a:spcBef>
                          <a:spcPts val="0"/>
                        </a:spcBef>
                        <a:spcAft>
                          <a:spcPts val="0"/>
                        </a:spcAft>
                      </a:pPr>
                      <a:r>
                        <a:rPr lang="en-US" sz="1300" b="0" dirty="0">
                          <a:effectLst/>
                          <a:latin typeface="Verdana" pitchFamily="34" charset="0"/>
                          <a:ea typeface="Verdana" pitchFamily="34" charset="0"/>
                          <a:cs typeface="Verdana" pitchFamily="34" charset="0"/>
                        </a:rPr>
                        <a:t>3</a:t>
                      </a:r>
                    </a:p>
                  </a:txBody>
                  <a:tcPr marL="68580" marR="68580" marT="0" marB="0">
                    <a:solidFill>
                      <a:schemeClr val="bg1"/>
                    </a:solidFill>
                  </a:tcPr>
                </a:tc>
                <a:tc>
                  <a:txBody>
                    <a:bodyPr/>
                    <a:lstStyle/>
                    <a:p>
                      <a:pPr marL="0" marR="0" algn="ctr">
                        <a:spcBef>
                          <a:spcPts val="0"/>
                        </a:spcBef>
                        <a:spcAft>
                          <a:spcPts val="0"/>
                        </a:spcAft>
                      </a:pPr>
                      <a:r>
                        <a:rPr lang="en-US" sz="1300" b="0" dirty="0">
                          <a:effectLst/>
                          <a:latin typeface="Verdana" pitchFamily="34" charset="0"/>
                          <a:ea typeface="Verdana" pitchFamily="34" charset="0"/>
                          <a:cs typeface="Verdana" pitchFamily="34" charset="0"/>
                        </a:rPr>
                        <a:t>2</a:t>
                      </a:r>
                    </a:p>
                  </a:txBody>
                  <a:tcPr marL="68580" marR="68580" marT="0" marB="0">
                    <a:solidFill>
                      <a:schemeClr val="bg1"/>
                    </a:solidFill>
                  </a:tcPr>
                </a:tc>
                <a:tc>
                  <a:txBody>
                    <a:bodyPr/>
                    <a:lstStyle/>
                    <a:p>
                      <a:pPr marL="0" marR="0" algn="ctr">
                        <a:spcBef>
                          <a:spcPts val="0"/>
                        </a:spcBef>
                        <a:spcAft>
                          <a:spcPts val="0"/>
                        </a:spcAft>
                      </a:pPr>
                      <a:r>
                        <a:rPr lang="en-US" sz="1300" b="0" dirty="0">
                          <a:effectLst/>
                          <a:latin typeface="Verdana" pitchFamily="34" charset="0"/>
                          <a:ea typeface="Verdana" pitchFamily="34" charset="0"/>
                          <a:cs typeface="Verdana" pitchFamily="34" charset="0"/>
                        </a:rPr>
                        <a:t>1</a:t>
                      </a:r>
                    </a:p>
                  </a:txBody>
                  <a:tcPr marL="68580" marR="68580" marT="0" marB="0">
                    <a:solidFill>
                      <a:schemeClr val="bg1"/>
                    </a:solidFill>
                  </a:tcPr>
                </a:tc>
                <a:tc>
                  <a:txBody>
                    <a:bodyPr/>
                    <a:lstStyle/>
                    <a:p>
                      <a:pPr marL="0" marR="0" algn="ctr">
                        <a:spcBef>
                          <a:spcPts val="0"/>
                        </a:spcBef>
                        <a:spcAft>
                          <a:spcPts val="0"/>
                        </a:spcAft>
                      </a:pPr>
                      <a:r>
                        <a:rPr lang="en-US" sz="1300" b="0" dirty="0">
                          <a:effectLst/>
                          <a:latin typeface="Verdana" pitchFamily="34" charset="0"/>
                          <a:ea typeface="Verdana" pitchFamily="34" charset="0"/>
                          <a:cs typeface="Verdana" pitchFamily="34" charset="0"/>
                        </a:rPr>
                        <a:t>0</a:t>
                      </a:r>
                    </a:p>
                  </a:txBody>
                  <a:tcPr marL="68580" marR="68580" marT="0" marB="0">
                    <a:solidFill>
                      <a:schemeClr val="bg1"/>
                    </a:solidFill>
                  </a:tcPr>
                </a:tc>
                <a:extLst>
                  <a:ext uri="{0D108BD9-81ED-4DB2-BD59-A6C34878D82A}">
                    <a16:rowId xmlns:a16="http://schemas.microsoft.com/office/drawing/2014/main" val="10000"/>
                  </a:ext>
                </a:extLst>
              </a:tr>
              <a:tr h="542365">
                <a:tc>
                  <a:txBody>
                    <a:bodyPr/>
                    <a:lstStyle/>
                    <a:p>
                      <a:pPr marL="0" marR="0" algn="ctr">
                        <a:spcBef>
                          <a:spcPts val="0"/>
                        </a:spcBef>
                        <a:spcAft>
                          <a:spcPts val="0"/>
                        </a:spcAft>
                      </a:pPr>
                      <a:endParaRPr lang="en-US" sz="1300" b="1" dirty="0">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a:solidFill>
                            <a:schemeClr val="bg1"/>
                          </a:solidFill>
                          <a:effectLst/>
                          <a:latin typeface="Verdana" pitchFamily="34" charset="0"/>
                          <a:ea typeface="Verdana" pitchFamily="34" charset="0"/>
                          <a:cs typeface="Verdana" pitchFamily="34" charset="0"/>
                        </a:rPr>
                        <a:t>OF</a:t>
                      </a: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a:solidFill>
                            <a:schemeClr val="bg1"/>
                          </a:solidFill>
                          <a:effectLst/>
                          <a:latin typeface="Verdana" pitchFamily="34" charset="0"/>
                          <a:ea typeface="Verdana" pitchFamily="34" charset="0"/>
                          <a:cs typeface="Verdana" pitchFamily="34" charset="0"/>
                        </a:rPr>
                        <a:t>DF</a:t>
                      </a: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a:solidFill>
                            <a:schemeClr val="bg1"/>
                          </a:solidFill>
                          <a:effectLst/>
                          <a:latin typeface="Verdana" pitchFamily="34" charset="0"/>
                          <a:ea typeface="Verdana" pitchFamily="34" charset="0"/>
                          <a:cs typeface="Verdana" pitchFamily="34" charset="0"/>
                        </a:rPr>
                        <a:t>IF</a:t>
                      </a: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a:solidFill>
                            <a:schemeClr val="bg1"/>
                          </a:solidFill>
                          <a:effectLst/>
                          <a:latin typeface="Verdana" pitchFamily="34" charset="0"/>
                          <a:ea typeface="Verdana" pitchFamily="34" charset="0"/>
                          <a:cs typeface="Verdana" pitchFamily="34" charset="0"/>
                        </a:rPr>
                        <a:t>TF</a:t>
                      </a: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a:solidFill>
                            <a:schemeClr val="bg1"/>
                          </a:solidFill>
                          <a:effectLst/>
                          <a:latin typeface="Verdana" pitchFamily="34" charset="0"/>
                          <a:ea typeface="Verdana" pitchFamily="34" charset="0"/>
                          <a:cs typeface="Verdana" pitchFamily="34" charset="0"/>
                        </a:rPr>
                        <a:t>SF</a:t>
                      </a: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a:solidFill>
                            <a:schemeClr val="bg1"/>
                          </a:solidFill>
                          <a:effectLst/>
                          <a:latin typeface="Verdana" pitchFamily="34" charset="0"/>
                          <a:ea typeface="Verdana" pitchFamily="34" charset="0"/>
                          <a:cs typeface="Verdana" pitchFamily="34" charset="0"/>
                        </a:rPr>
                        <a:t>ZF</a:t>
                      </a: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a:solidFill>
                            <a:schemeClr val="bg1"/>
                          </a:solidFill>
                          <a:effectLst/>
                          <a:latin typeface="Verdana" pitchFamily="34" charset="0"/>
                          <a:ea typeface="Verdana" pitchFamily="34" charset="0"/>
                          <a:cs typeface="Verdana" pitchFamily="34" charset="0"/>
                        </a:rPr>
                        <a:t>AF</a:t>
                      </a: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a:solidFill>
                            <a:schemeClr val="bg1"/>
                          </a:solidFill>
                          <a:effectLst/>
                          <a:latin typeface="Verdana" pitchFamily="34" charset="0"/>
                          <a:ea typeface="Verdana" pitchFamily="34" charset="0"/>
                          <a:cs typeface="Verdana" pitchFamily="34" charset="0"/>
                        </a:rPr>
                        <a:t>PF</a:t>
                      </a: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a:solidFill>
                            <a:schemeClr val="bg1"/>
                          </a:solidFill>
                          <a:effectLst/>
                          <a:latin typeface="Verdana" pitchFamily="34" charset="0"/>
                          <a:ea typeface="Verdana" pitchFamily="34" charset="0"/>
                          <a:cs typeface="Verdana" pitchFamily="34" charset="0"/>
                        </a:rPr>
                        <a:t>CF</a:t>
                      </a:r>
                    </a:p>
                  </a:txBody>
                  <a:tcPr marL="68580" marR="68580" marT="0" marB="0">
                    <a:solidFill>
                      <a:srgbClr val="CC0099"/>
                    </a:solidFill>
                  </a:tcPr>
                </a:tc>
                <a:extLst>
                  <a:ext uri="{0D108BD9-81ED-4DB2-BD59-A6C34878D82A}">
                    <a16:rowId xmlns:a16="http://schemas.microsoft.com/office/drawing/2014/main" val="10001"/>
                  </a:ext>
                </a:extLst>
              </a:tr>
            </a:tbl>
          </a:graphicData>
        </a:graphic>
      </p:graphicFrame>
      <p:sp>
        <p:nvSpPr>
          <p:cNvPr id="6" name="Line Callout 2 5"/>
          <p:cNvSpPr/>
          <p:nvPr/>
        </p:nvSpPr>
        <p:spPr>
          <a:xfrm>
            <a:off x="6553200" y="838200"/>
            <a:ext cx="2514600" cy="1133475"/>
          </a:xfrm>
          <a:prstGeom prst="borderCallout2">
            <a:avLst>
              <a:gd name="adj1" fmla="val 100263"/>
              <a:gd name="adj2" fmla="val 99703"/>
              <a:gd name="adj3" fmla="val 138918"/>
              <a:gd name="adj4" fmla="val 99851"/>
              <a:gd name="adj5" fmla="val 272164"/>
              <a:gd name="adj6" fmla="val 59420"/>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Carry Flag</a:t>
            </a:r>
          </a:p>
          <a:p>
            <a:pPr algn="ctr"/>
            <a:endParaRPr lang="en-US" sz="1200" b="1" dirty="0">
              <a:solidFill>
                <a:schemeClr val="tx1"/>
              </a:solidFill>
              <a:latin typeface="Verdana" pitchFamily="34" charset="0"/>
              <a:ea typeface="Verdana" pitchFamily="34" charset="0"/>
              <a:cs typeface="Verdana" pitchFamily="34" charset="0"/>
            </a:endParaRPr>
          </a:p>
          <a:p>
            <a:pPr algn="just"/>
            <a:r>
              <a:rPr lang="en-US" sz="1200" dirty="0">
                <a:solidFill>
                  <a:schemeClr val="tx1"/>
                </a:solidFill>
                <a:latin typeface="Verdana" pitchFamily="34" charset="0"/>
                <a:ea typeface="Verdana" pitchFamily="34" charset="0"/>
                <a:cs typeface="Verdana" pitchFamily="34" charset="0"/>
              </a:rPr>
              <a:t>This flag is set, when there is a carry out of MSB in case of addition or a borrow in case of subtraction.</a:t>
            </a:r>
          </a:p>
        </p:txBody>
      </p:sp>
      <p:sp>
        <p:nvSpPr>
          <p:cNvPr id="11" name="Line Callout 2 10"/>
          <p:cNvSpPr/>
          <p:nvPr/>
        </p:nvSpPr>
        <p:spPr>
          <a:xfrm>
            <a:off x="5638800" y="2085975"/>
            <a:ext cx="2847975" cy="1133475"/>
          </a:xfrm>
          <a:prstGeom prst="borderCallout2">
            <a:avLst>
              <a:gd name="adj1" fmla="val 99423"/>
              <a:gd name="adj2" fmla="val 62245"/>
              <a:gd name="adj3" fmla="val 127153"/>
              <a:gd name="adj4" fmla="val 62450"/>
              <a:gd name="adj5" fmla="val 173845"/>
              <a:gd name="adj6" fmla="val 53624"/>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Parity Flag</a:t>
            </a:r>
          </a:p>
          <a:p>
            <a:pPr algn="ctr"/>
            <a:endParaRPr lang="en-US" sz="1200" b="1" dirty="0">
              <a:solidFill>
                <a:schemeClr val="tx1"/>
              </a:solidFill>
              <a:latin typeface="Verdana" pitchFamily="34" charset="0"/>
              <a:ea typeface="Verdana" pitchFamily="34" charset="0"/>
              <a:cs typeface="Verdana" pitchFamily="34" charset="0"/>
            </a:endParaRPr>
          </a:p>
          <a:p>
            <a:pPr algn="just"/>
            <a:r>
              <a:rPr lang="en-US" sz="1200" dirty="0">
                <a:solidFill>
                  <a:schemeClr val="tx1"/>
                </a:solidFill>
                <a:latin typeface="Verdana" pitchFamily="34" charset="0"/>
                <a:ea typeface="Verdana" pitchFamily="34" charset="0"/>
                <a:cs typeface="Verdana" pitchFamily="34" charset="0"/>
              </a:rPr>
              <a:t>This flag is set to 1, if the lower byte of the result contains even number   of 1’s ; for odd number of  1’s  set to zero.</a:t>
            </a:r>
          </a:p>
        </p:txBody>
      </p:sp>
      <p:sp>
        <p:nvSpPr>
          <p:cNvPr id="12" name="Line Callout 2 11"/>
          <p:cNvSpPr/>
          <p:nvPr/>
        </p:nvSpPr>
        <p:spPr>
          <a:xfrm>
            <a:off x="3124200" y="723900"/>
            <a:ext cx="3200400" cy="1247775"/>
          </a:xfrm>
          <a:prstGeom prst="borderCallout2">
            <a:avLst>
              <a:gd name="adj1" fmla="val 100872"/>
              <a:gd name="adj2" fmla="val 75001"/>
              <a:gd name="adj3" fmla="val 201501"/>
              <a:gd name="adj4" fmla="val 74885"/>
              <a:gd name="adj5" fmla="val 269830"/>
              <a:gd name="adj6" fmla="val 94241"/>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Auxiliary Carry Flag</a:t>
            </a:r>
          </a:p>
          <a:p>
            <a:pPr algn="ctr"/>
            <a:endParaRPr lang="en-US" sz="1200" b="1" dirty="0">
              <a:solidFill>
                <a:schemeClr val="tx1"/>
              </a:solidFill>
              <a:latin typeface="Verdana" pitchFamily="34" charset="0"/>
              <a:ea typeface="Verdana" pitchFamily="34" charset="0"/>
              <a:cs typeface="Verdana" pitchFamily="34" charset="0"/>
            </a:endParaRPr>
          </a:p>
          <a:p>
            <a:pPr algn="just"/>
            <a:r>
              <a:rPr lang="en-US" sz="1200" dirty="0">
                <a:solidFill>
                  <a:schemeClr val="tx1"/>
                </a:solidFill>
                <a:latin typeface="Verdana" pitchFamily="34" charset="0"/>
                <a:ea typeface="Verdana" pitchFamily="34" charset="0"/>
                <a:cs typeface="Verdana" pitchFamily="34" charset="0"/>
              </a:rPr>
              <a:t>This is set, if there is a carry from the lowest nibble, </a:t>
            </a:r>
            <a:r>
              <a:rPr lang="en-US" sz="1200" dirty="0" err="1">
                <a:solidFill>
                  <a:schemeClr val="tx1"/>
                </a:solidFill>
                <a:latin typeface="Verdana" pitchFamily="34" charset="0"/>
                <a:ea typeface="Verdana" pitchFamily="34" charset="0"/>
                <a:cs typeface="Verdana" pitchFamily="34" charset="0"/>
              </a:rPr>
              <a:t>i.e</a:t>
            </a:r>
            <a:r>
              <a:rPr lang="en-US" sz="1200" dirty="0">
                <a:solidFill>
                  <a:schemeClr val="tx1"/>
                </a:solidFill>
                <a:latin typeface="Verdana" pitchFamily="34" charset="0"/>
                <a:ea typeface="Verdana" pitchFamily="34" charset="0"/>
                <a:cs typeface="Verdana" pitchFamily="34" charset="0"/>
              </a:rPr>
              <a:t>, bit three during addition, or borrow for the lowest nibble, </a:t>
            </a:r>
            <a:r>
              <a:rPr lang="en-US" sz="1200" dirty="0" err="1">
                <a:solidFill>
                  <a:schemeClr val="tx1"/>
                </a:solidFill>
                <a:latin typeface="Verdana" pitchFamily="34" charset="0"/>
                <a:ea typeface="Verdana" pitchFamily="34" charset="0"/>
                <a:cs typeface="Verdana" pitchFamily="34" charset="0"/>
              </a:rPr>
              <a:t>i.e</a:t>
            </a:r>
            <a:r>
              <a:rPr lang="en-US" sz="1200" dirty="0">
                <a:solidFill>
                  <a:schemeClr val="tx1"/>
                </a:solidFill>
                <a:latin typeface="Verdana" pitchFamily="34" charset="0"/>
                <a:ea typeface="Verdana" pitchFamily="34" charset="0"/>
                <a:cs typeface="Verdana" pitchFamily="34" charset="0"/>
              </a:rPr>
              <a:t>, bit three, during subtraction.</a:t>
            </a:r>
          </a:p>
        </p:txBody>
      </p:sp>
      <p:sp>
        <p:nvSpPr>
          <p:cNvPr id="13" name="Line Callout 2 12"/>
          <p:cNvSpPr/>
          <p:nvPr/>
        </p:nvSpPr>
        <p:spPr>
          <a:xfrm>
            <a:off x="2500952" y="2076450"/>
            <a:ext cx="2667000" cy="1133475"/>
          </a:xfrm>
          <a:prstGeom prst="borderCallout2">
            <a:avLst>
              <a:gd name="adj1" fmla="val 98582"/>
              <a:gd name="adj2" fmla="val 99703"/>
              <a:gd name="adj3" fmla="val 121272"/>
              <a:gd name="adj4" fmla="val 100242"/>
              <a:gd name="adj5" fmla="val 167122"/>
              <a:gd name="adj6" fmla="val 106211"/>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Zero Flag</a:t>
            </a:r>
          </a:p>
          <a:p>
            <a:pPr algn="ctr"/>
            <a:endParaRPr lang="en-US" sz="1200" dirty="0">
              <a:solidFill>
                <a:schemeClr val="tx1"/>
              </a:solidFill>
              <a:latin typeface="Verdana" pitchFamily="34" charset="0"/>
              <a:ea typeface="Verdana" pitchFamily="34" charset="0"/>
              <a:cs typeface="Verdana" pitchFamily="34" charset="0"/>
            </a:endParaRPr>
          </a:p>
          <a:p>
            <a:pPr algn="just"/>
            <a:r>
              <a:rPr lang="en-US" sz="1200" dirty="0">
                <a:solidFill>
                  <a:schemeClr val="tx1"/>
                </a:solidFill>
                <a:latin typeface="Verdana" pitchFamily="34" charset="0"/>
                <a:ea typeface="Verdana" pitchFamily="34" charset="0"/>
                <a:cs typeface="Verdana" pitchFamily="34" charset="0"/>
              </a:rPr>
              <a:t>This flag is set, if the result of the computation or comparison performed by an instruction is zero</a:t>
            </a:r>
          </a:p>
        </p:txBody>
      </p:sp>
      <p:sp>
        <p:nvSpPr>
          <p:cNvPr id="14" name="Line Callout 2 13"/>
          <p:cNvSpPr/>
          <p:nvPr/>
        </p:nvSpPr>
        <p:spPr>
          <a:xfrm>
            <a:off x="62552" y="2095500"/>
            <a:ext cx="2299648" cy="952500"/>
          </a:xfrm>
          <a:prstGeom prst="borderCallout2">
            <a:avLst>
              <a:gd name="adj1" fmla="val 99858"/>
              <a:gd name="adj2" fmla="val 90354"/>
              <a:gd name="adj3" fmla="val 129399"/>
              <a:gd name="adj4" fmla="val 90348"/>
              <a:gd name="adj5" fmla="val 195897"/>
              <a:gd name="adj6" fmla="val 205196"/>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Sign Flag</a:t>
            </a:r>
          </a:p>
          <a:p>
            <a:pPr algn="ctr"/>
            <a:endParaRPr lang="en-US" sz="1200" dirty="0">
              <a:solidFill>
                <a:schemeClr val="tx1"/>
              </a:solidFill>
              <a:latin typeface="Verdana" pitchFamily="34" charset="0"/>
              <a:ea typeface="Verdana" pitchFamily="34" charset="0"/>
              <a:cs typeface="Verdana" pitchFamily="34" charset="0"/>
            </a:endParaRPr>
          </a:p>
          <a:p>
            <a:pPr algn="ctr"/>
            <a:r>
              <a:rPr lang="en-US" sz="1200" dirty="0">
                <a:solidFill>
                  <a:schemeClr val="tx1"/>
                </a:solidFill>
                <a:latin typeface="Verdana" pitchFamily="34" charset="0"/>
                <a:ea typeface="Verdana" pitchFamily="34" charset="0"/>
                <a:cs typeface="Verdana" pitchFamily="34" charset="0"/>
              </a:rPr>
              <a:t>This flag is set, when the result of any computation is negative</a:t>
            </a:r>
          </a:p>
        </p:txBody>
      </p:sp>
      <p:sp>
        <p:nvSpPr>
          <p:cNvPr id="16" name="Line Callout 2 15"/>
          <p:cNvSpPr/>
          <p:nvPr/>
        </p:nvSpPr>
        <p:spPr>
          <a:xfrm>
            <a:off x="6388431" y="4419600"/>
            <a:ext cx="2667000" cy="1092995"/>
          </a:xfrm>
          <a:prstGeom prst="borderCallout2">
            <a:avLst>
              <a:gd name="adj1" fmla="val 48942"/>
              <a:gd name="adj2" fmla="val 61"/>
              <a:gd name="adj3" fmla="val 49483"/>
              <a:gd name="adj4" fmla="val -9402"/>
              <a:gd name="adj5" fmla="val -25853"/>
              <a:gd name="adj6" fmla="val -78432"/>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Verdana" pitchFamily="34" charset="0"/>
                <a:ea typeface="Verdana" pitchFamily="34" charset="0"/>
                <a:cs typeface="Verdana" pitchFamily="34" charset="0"/>
              </a:rPr>
              <a:t>Trap </a:t>
            </a:r>
            <a:r>
              <a:rPr lang="en-US" sz="1200" b="1" dirty="0">
                <a:solidFill>
                  <a:schemeClr val="tx1"/>
                </a:solidFill>
                <a:latin typeface="Verdana" pitchFamily="34" charset="0"/>
                <a:ea typeface="Verdana" pitchFamily="34" charset="0"/>
                <a:cs typeface="Verdana" pitchFamily="34" charset="0"/>
              </a:rPr>
              <a:t>Flag</a:t>
            </a:r>
          </a:p>
          <a:p>
            <a:pPr algn="just"/>
            <a:r>
              <a:rPr lang="en-US" sz="1200" dirty="0">
                <a:solidFill>
                  <a:schemeClr val="tx1"/>
                </a:solidFill>
                <a:latin typeface="Verdana" pitchFamily="34" charset="0"/>
                <a:ea typeface="Verdana" pitchFamily="34" charset="0"/>
                <a:cs typeface="Verdana" pitchFamily="34" charset="0"/>
              </a:rPr>
              <a:t>If this flag is set, the processor enters the single step execution mode by generating internal interrupts after the execution of each instruction</a:t>
            </a:r>
          </a:p>
        </p:txBody>
      </p:sp>
      <p:sp>
        <p:nvSpPr>
          <p:cNvPr id="17" name="Line Callout 2 16"/>
          <p:cNvSpPr/>
          <p:nvPr/>
        </p:nvSpPr>
        <p:spPr>
          <a:xfrm>
            <a:off x="6019800" y="5562600"/>
            <a:ext cx="3048000" cy="1066800"/>
          </a:xfrm>
          <a:prstGeom prst="borderCallout2">
            <a:avLst>
              <a:gd name="adj1" fmla="val -677"/>
              <a:gd name="adj2" fmla="val 5323"/>
              <a:gd name="adj3" fmla="val -29464"/>
              <a:gd name="adj4" fmla="val 5434"/>
              <a:gd name="adj5" fmla="val -124699"/>
              <a:gd name="adj6" fmla="val -72519"/>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Interrupt Flag</a:t>
            </a:r>
          </a:p>
          <a:p>
            <a:pPr algn="ctr"/>
            <a:endParaRPr lang="en-US" sz="1200" b="1" dirty="0">
              <a:solidFill>
                <a:schemeClr val="tx1"/>
              </a:solidFill>
              <a:latin typeface="Verdana" pitchFamily="34" charset="0"/>
              <a:ea typeface="Verdana" pitchFamily="34" charset="0"/>
              <a:cs typeface="Verdana" pitchFamily="34" charset="0"/>
            </a:endParaRPr>
          </a:p>
          <a:p>
            <a:pPr algn="ctr"/>
            <a:r>
              <a:rPr lang="en-US" sz="1200" dirty="0">
                <a:solidFill>
                  <a:schemeClr val="tx1"/>
                </a:solidFill>
                <a:latin typeface="Verdana" pitchFamily="34" charset="0"/>
                <a:ea typeface="Verdana" pitchFamily="34" charset="0"/>
                <a:cs typeface="Verdana" pitchFamily="34" charset="0"/>
              </a:rPr>
              <a:t>Causes the 8086 to recognize external mask interrupts; clearing IF disables these interrupts.</a:t>
            </a:r>
          </a:p>
        </p:txBody>
      </p:sp>
      <p:sp>
        <p:nvSpPr>
          <p:cNvPr id="19" name="Line Callout 2 18"/>
          <p:cNvSpPr/>
          <p:nvPr/>
        </p:nvSpPr>
        <p:spPr>
          <a:xfrm>
            <a:off x="1281752" y="5562600"/>
            <a:ext cx="4572000" cy="1169195"/>
          </a:xfrm>
          <a:prstGeom prst="borderCallout2">
            <a:avLst>
              <a:gd name="adj1" fmla="val -1622"/>
              <a:gd name="adj2" fmla="val 83453"/>
              <a:gd name="adj3" fmla="val -39345"/>
              <a:gd name="adj4" fmla="val 83278"/>
              <a:gd name="adj5" fmla="val -109940"/>
              <a:gd name="adj6" fmla="val 43205"/>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Direction Flag</a:t>
            </a:r>
          </a:p>
          <a:p>
            <a:pPr algn="just"/>
            <a:r>
              <a:rPr lang="en-US" sz="1100" dirty="0">
                <a:solidFill>
                  <a:schemeClr val="tx1"/>
                </a:solidFill>
                <a:latin typeface="Verdana" pitchFamily="34" charset="0"/>
                <a:ea typeface="Verdana" pitchFamily="34" charset="0"/>
                <a:cs typeface="Verdana" pitchFamily="34" charset="0"/>
              </a:rPr>
              <a:t>This is used by string manipulation instructions. If this flag bit is ‘0’, the string is processed beginning from the lowest address to the highest address, i.e., auto incrementing mode. Otherwise, the string is processed from the highest address towards the lowest address, i.e., auto </a:t>
            </a:r>
            <a:r>
              <a:rPr lang="en-US" sz="1100" dirty="0" smtClean="0">
                <a:solidFill>
                  <a:schemeClr val="tx1"/>
                </a:solidFill>
                <a:latin typeface="Verdana" pitchFamily="34" charset="0"/>
                <a:ea typeface="Verdana" pitchFamily="34" charset="0"/>
                <a:cs typeface="Verdana" pitchFamily="34" charset="0"/>
              </a:rPr>
              <a:t>decrementing </a:t>
            </a:r>
            <a:r>
              <a:rPr lang="en-US" sz="1100" dirty="0">
                <a:solidFill>
                  <a:schemeClr val="tx1"/>
                </a:solidFill>
                <a:latin typeface="Verdana" pitchFamily="34" charset="0"/>
                <a:ea typeface="Verdana" pitchFamily="34" charset="0"/>
                <a:cs typeface="Verdana" pitchFamily="34" charset="0"/>
              </a:rPr>
              <a:t>mode.</a:t>
            </a:r>
          </a:p>
        </p:txBody>
      </p:sp>
      <p:sp>
        <p:nvSpPr>
          <p:cNvPr id="20" name="Line Callout 2 19"/>
          <p:cNvSpPr/>
          <p:nvPr/>
        </p:nvSpPr>
        <p:spPr>
          <a:xfrm>
            <a:off x="62552" y="4469605"/>
            <a:ext cx="4890448" cy="1169195"/>
          </a:xfrm>
          <a:prstGeom prst="borderCallout2">
            <a:avLst>
              <a:gd name="adj1" fmla="val 822"/>
              <a:gd name="adj2" fmla="val 3404"/>
              <a:gd name="adj3" fmla="val -28754"/>
              <a:gd name="adj4" fmla="val 3229"/>
              <a:gd name="adj5" fmla="val -29288"/>
              <a:gd name="adj6" fmla="val 49438"/>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Over flow Flag</a:t>
            </a:r>
          </a:p>
          <a:p>
            <a:pPr algn="ctr"/>
            <a:r>
              <a:rPr lang="en-US" sz="1100" dirty="0">
                <a:solidFill>
                  <a:schemeClr val="tx1"/>
                </a:solidFill>
                <a:latin typeface="Verdana" pitchFamily="34" charset="0"/>
                <a:ea typeface="Verdana" pitchFamily="34" charset="0"/>
                <a:cs typeface="Verdana" pitchFamily="34" charset="0"/>
              </a:rPr>
              <a:t>This flag is set, if an overflow occurs, </a:t>
            </a:r>
            <a:r>
              <a:rPr lang="en-US" sz="1100" dirty="0" err="1">
                <a:solidFill>
                  <a:schemeClr val="tx1"/>
                </a:solidFill>
                <a:latin typeface="Verdana" pitchFamily="34" charset="0"/>
                <a:ea typeface="Verdana" pitchFamily="34" charset="0"/>
                <a:cs typeface="Verdana" pitchFamily="34" charset="0"/>
              </a:rPr>
              <a:t>i.e</a:t>
            </a:r>
            <a:r>
              <a:rPr lang="en-US" sz="1100" dirty="0">
                <a:solidFill>
                  <a:schemeClr val="tx1"/>
                </a:solidFill>
                <a:latin typeface="Verdana" pitchFamily="34" charset="0"/>
                <a:ea typeface="Verdana" pitchFamily="34" charset="0"/>
                <a:cs typeface="Verdana" pitchFamily="34" charset="0"/>
              </a:rPr>
              <a:t>, if the result of a signed operation is large enough to accommodate in a destination register. The result is of more than 7-bits in size in case of 8-bit signed operation and more than 15-bits in size in case of 16-bit sign operations, then the overflow will be set. </a:t>
            </a:r>
          </a:p>
        </p:txBody>
      </p:sp>
      <p:sp>
        <p:nvSpPr>
          <p:cNvPr id="21" name="TextBox 20"/>
          <p:cNvSpPr txBox="1"/>
          <p:nvPr/>
        </p:nvSpPr>
        <p:spPr>
          <a:xfrm>
            <a:off x="5239608" y="152400"/>
            <a:ext cx="3657600" cy="369332"/>
          </a:xfrm>
          <a:prstGeom prst="rect">
            <a:avLst/>
          </a:prstGeom>
          <a:noFill/>
        </p:spPr>
        <p:txBody>
          <a:bodyPr wrap="square" rtlCol="0">
            <a:spAutoFit/>
          </a:bodyPr>
          <a:lstStyle/>
          <a:p>
            <a:pPr algn="ctr"/>
            <a:r>
              <a:rPr lang="en-US" b="1" dirty="0">
                <a:latin typeface="Verdana" pitchFamily="34" charset="0"/>
                <a:ea typeface="Verdana" pitchFamily="34" charset="0"/>
                <a:cs typeface="Verdana" pitchFamily="34" charset="0"/>
              </a:rPr>
              <a:t>Execution Unit (EU)</a:t>
            </a:r>
          </a:p>
        </p:txBody>
      </p:sp>
      <p:sp>
        <p:nvSpPr>
          <p:cNvPr id="4" name="Date Placeholder 3"/>
          <p:cNvSpPr>
            <a:spLocks noGrp="1"/>
          </p:cNvSpPr>
          <p:nvPr>
            <p:ph type="dt" sz="half" idx="10"/>
          </p:nvPr>
        </p:nvSpPr>
        <p:spPr/>
        <p:txBody>
          <a:bodyPr/>
          <a:lstStyle/>
          <a:p>
            <a:fld id="{2E2FAC57-FFF2-4FFE-849C-988D90B56C0D}" type="datetime2">
              <a:rPr lang="en-US" smtClean="0"/>
              <a:t>Wednesday, February 27, 2019</a:t>
            </a:fld>
            <a:endParaRPr lang="en-US" dirty="0"/>
          </a:p>
        </p:txBody>
      </p:sp>
      <p:sp>
        <p:nvSpPr>
          <p:cNvPr id="7" name="Footer Placeholder 6"/>
          <p:cNvSpPr>
            <a:spLocks noGrp="1"/>
          </p:cNvSpPr>
          <p:nvPr>
            <p:ph type="ftr" sz="quarter" idx="11"/>
          </p:nvPr>
        </p:nvSpPr>
        <p:spPr/>
        <p:txBody>
          <a:bodyPr/>
          <a:lstStyle/>
          <a:p>
            <a:r>
              <a:rPr lang="sv-SE" smtClean="0"/>
              <a:t>Dr. G. Raghu Chandra, EEE </a:t>
            </a:r>
            <a:endParaRPr lang="en-US" dirty="0"/>
          </a:p>
        </p:txBody>
      </p:sp>
      <p:sp>
        <p:nvSpPr>
          <p:cNvPr id="8" name="Slide Number Placeholder 7"/>
          <p:cNvSpPr>
            <a:spLocks noGrp="1"/>
          </p:cNvSpPr>
          <p:nvPr>
            <p:ph type="sldNum" sz="quarter" idx="12"/>
          </p:nvPr>
        </p:nvSpPr>
        <p:spPr/>
        <p:txBody>
          <a:bodyPr/>
          <a:lstStyle/>
          <a:p>
            <a:fld id="{85E6815B-E59C-4D87-B1F6-ECBDD22AF1DC}" type="slidenum">
              <a:rPr lang="en-US" smtClean="0"/>
              <a:t>23</a:t>
            </a:fld>
            <a:endParaRPr lang="en-US" dirty="0"/>
          </a:p>
        </p:txBody>
      </p:sp>
    </p:spTree>
    <p:extLst>
      <p:ext uri="{BB962C8B-B14F-4D97-AF65-F5344CB8AC3E}">
        <p14:creationId xmlns:p14="http://schemas.microsoft.com/office/powerpoint/2010/main" val="156814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P spid="16" grpId="0" animBg="1"/>
      <p:bldP spid="17"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895600" y="110756"/>
            <a:ext cx="6019800" cy="4873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000" b="1" kern="1200">
                <a:solidFill>
                  <a:srgbClr val="FF0066"/>
                </a:solidFill>
                <a:latin typeface="Verdana" pitchFamily="34" charset="0"/>
                <a:ea typeface="Verdana" pitchFamily="34" charset="0"/>
                <a:cs typeface="Verdana" pitchFamily="34" charset="0"/>
              </a:defRPr>
            </a:lvl1pPr>
          </a:lstStyle>
          <a:p>
            <a:r>
              <a:rPr lang="en-US"/>
              <a:t>Architecture</a:t>
            </a:r>
            <a:endParaRPr lang="en-US" dirty="0">
              <a:solidFill>
                <a:srgbClr val="002060"/>
              </a:solidFill>
            </a:endParaRPr>
          </a:p>
        </p:txBody>
      </p:sp>
      <p:sp>
        <p:nvSpPr>
          <p:cNvPr id="6" name="TextBox 5"/>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graphicFrame>
        <p:nvGraphicFramePr>
          <p:cNvPr id="8" name="Table 7"/>
          <p:cNvGraphicFramePr>
            <a:graphicFrameLocks noGrp="1"/>
          </p:cNvGraphicFramePr>
          <p:nvPr>
            <p:extLst>
              <p:ext uri="{D42A27DB-BD31-4B8C-83A1-F6EECF244321}">
                <p14:modId xmlns:p14="http://schemas.microsoft.com/office/powerpoint/2010/main" val="2262718008"/>
              </p:ext>
            </p:extLst>
          </p:nvPr>
        </p:nvGraphicFramePr>
        <p:xfrm>
          <a:off x="263856" y="2882624"/>
          <a:ext cx="8610600" cy="3795680"/>
        </p:xfrm>
        <a:graphic>
          <a:graphicData uri="http://schemas.openxmlformats.org/drawingml/2006/table">
            <a:tbl>
              <a:tblPr firstRow="1" bandRow="1">
                <a:tableStyleId>{93296810-A885-4BE3-A3E7-6D5BEEA58F35}</a:tableStyleId>
              </a:tblPr>
              <a:tblGrid>
                <a:gridCol w="838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3276600">
                  <a:extLst>
                    <a:ext uri="{9D8B030D-6E8A-4147-A177-3AD203B41FA5}">
                      <a16:colId xmlns:a16="http://schemas.microsoft.com/office/drawing/2014/main" val="20003"/>
                    </a:ext>
                  </a:extLst>
                </a:gridCol>
              </a:tblGrid>
              <a:tr h="335310">
                <a:tc>
                  <a:txBody>
                    <a:bodyPr/>
                    <a:lstStyle/>
                    <a:p>
                      <a:pPr algn="ctr"/>
                      <a:r>
                        <a:rPr lang="en-US" sz="1400" dirty="0" err="1">
                          <a:latin typeface="Verdana" pitchFamily="34" charset="0"/>
                          <a:ea typeface="Verdana" pitchFamily="34" charset="0"/>
                          <a:cs typeface="Verdana" pitchFamily="34" charset="0"/>
                        </a:rPr>
                        <a:t>Sl.No</a:t>
                      </a:r>
                      <a:r>
                        <a:rPr lang="en-US" sz="1400" dirty="0">
                          <a:latin typeface="Verdana" pitchFamily="34" charset="0"/>
                          <a:ea typeface="Verdana" pitchFamily="34" charset="0"/>
                          <a:cs typeface="Verdana" pitchFamily="34" charset="0"/>
                        </a:rPr>
                        <a:t>.</a:t>
                      </a:r>
                    </a:p>
                  </a:txBody>
                  <a:tcPr marL="91434" marR="91434" marT="45722" marB="45722"/>
                </a:tc>
                <a:tc>
                  <a:txBody>
                    <a:bodyPr/>
                    <a:lstStyle/>
                    <a:p>
                      <a:pPr algn="ctr"/>
                      <a:r>
                        <a:rPr lang="en-US" sz="1400" dirty="0">
                          <a:latin typeface="Verdana" pitchFamily="34" charset="0"/>
                          <a:ea typeface="Verdana" pitchFamily="34" charset="0"/>
                          <a:cs typeface="Verdana" pitchFamily="34" charset="0"/>
                        </a:rPr>
                        <a:t>Type</a:t>
                      </a:r>
                    </a:p>
                  </a:txBody>
                  <a:tcPr marL="91434" marR="91434" marT="45722" marB="45722"/>
                </a:tc>
                <a:tc>
                  <a:txBody>
                    <a:bodyPr/>
                    <a:lstStyle/>
                    <a:p>
                      <a:pPr algn="ctr"/>
                      <a:r>
                        <a:rPr lang="en-US" sz="1400" dirty="0">
                          <a:latin typeface="Verdana" pitchFamily="34" charset="0"/>
                          <a:ea typeface="Verdana" pitchFamily="34" charset="0"/>
                          <a:cs typeface="Verdana" pitchFamily="34" charset="0"/>
                        </a:rPr>
                        <a:t>Register width</a:t>
                      </a:r>
                    </a:p>
                  </a:txBody>
                  <a:tcPr marL="91434" marR="91434" marT="45722" marB="45722"/>
                </a:tc>
                <a:tc>
                  <a:txBody>
                    <a:bodyPr/>
                    <a:lstStyle/>
                    <a:p>
                      <a:pPr algn="ctr"/>
                      <a:r>
                        <a:rPr lang="en-US" sz="1400" dirty="0">
                          <a:latin typeface="Verdana" pitchFamily="34" charset="0"/>
                          <a:ea typeface="Verdana" pitchFamily="34" charset="0"/>
                          <a:cs typeface="Verdana" pitchFamily="34" charset="0"/>
                        </a:rPr>
                        <a:t>Name of register</a:t>
                      </a:r>
                    </a:p>
                  </a:txBody>
                  <a:tcPr marL="91434" marR="91434" marT="45722" marB="45722"/>
                </a:tc>
                <a:extLst>
                  <a:ext uri="{0D108BD9-81ED-4DB2-BD59-A6C34878D82A}">
                    <a16:rowId xmlns:a16="http://schemas.microsoft.com/office/drawing/2014/main" val="10000"/>
                  </a:ext>
                </a:extLst>
              </a:tr>
              <a:tr h="501594">
                <a:tc rowSpan="2">
                  <a:txBody>
                    <a:bodyPr/>
                    <a:lstStyle/>
                    <a:p>
                      <a:pPr algn="ctr"/>
                      <a:r>
                        <a:rPr lang="en-US" sz="1400" b="1" dirty="0">
                          <a:latin typeface="Verdana" pitchFamily="34" charset="0"/>
                          <a:ea typeface="Verdana" pitchFamily="34" charset="0"/>
                          <a:cs typeface="Verdana" pitchFamily="34" charset="0"/>
                        </a:rPr>
                        <a:t>1</a:t>
                      </a:r>
                    </a:p>
                  </a:txBody>
                  <a:tcPr marL="91434" marR="91434" marT="45722" marB="45722"/>
                </a:tc>
                <a:tc rowSpan="2">
                  <a:txBody>
                    <a:bodyPr/>
                    <a:lstStyle/>
                    <a:p>
                      <a:r>
                        <a:rPr lang="en-US" sz="1400" b="1" dirty="0">
                          <a:latin typeface="Verdana" pitchFamily="34" charset="0"/>
                          <a:ea typeface="Verdana" pitchFamily="34" charset="0"/>
                          <a:cs typeface="Verdana" pitchFamily="34" charset="0"/>
                        </a:rPr>
                        <a:t>General purpose register</a:t>
                      </a:r>
                    </a:p>
                  </a:txBody>
                  <a:tcPr marL="91434" marR="91434" marT="45722" marB="45722"/>
                </a:tc>
                <a:tc>
                  <a:txBody>
                    <a:bodyPr/>
                    <a:lstStyle/>
                    <a:p>
                      <a:r>
                        <a:rPr lang="en-US" sz="1400" b="1" dirty="0">
                          <a:latin typeface="Verdana" pitchFamily="34" charset="0"/>
                          <a:ea typeface="Verdana" pitchFamily="34" charset="0"/>
                          <a:cs typeface="Verdana" pitchFamily="34" charset="0"/>
                        </a:rPr>
                        <a:t>16 bit</a:t>
                      </a:r>
                    </a:p>
                  </a:txBody>
                  <a:tcPr marL="91434" marR="91434" marT="45722" marB="45722"/>
                </a:tc>
                <a:tc>
                  <a:txBody>
                    <a:bodyPr/>
                    <a:lstStyle/>
                    <a:p>
                      <a:r>
                        <a:rPr lang="en-US" sz="1400" b="1" dirty="0">
                          <a:latin typeface="Verdana" pitchFamily="34" charset="0"/>
                          <a:ea typeface="Verdana" pitchFamily="34" charset="0"/>
                          <a:cs typeface="Verdana" pitchFamily="34" charset="0"/>
                        </a:rPr>
                        <a:t>AX, BX, CX, DX</a:t>
                      </a:r>
                    </a:p>
                  </a:txBody>
                  <a:tcPr marL="91434" marR="91434" marT="45722" marB="45722"/>
                </a:tc>
                <a:extLst>
                  <a:ext uri="{0D108BD9-81ED-4DB2-BD59-A6C34878D82A}">
                    <a16:rowId xmlns:a16="http://schemas.microsoft.com/office/drawing/2014/main" val="10001"/>
                  </a:ext>
                </a:extLst>
              </a:tr>
              <a:tr h="473551">
                <a:tc vMerge="1">
                  <a:txBody>
                    <a:bodyPr/>
                    <a:lstStyle/>
                    <a:p>
                      <a:endParaRPr lang="en-US"/>
                    </a:p>
                  </a:txBody>
                  <a:tcPr/>
                </a:tc>
                <a:tc vMerge="1">
                  <a:txBody>
                    <a:bodyPr/>
                    <a:lstStyle/>
                    <a:p>
                      <a:endParaRPr lang="en-US"/>
                    </a:p>
                  </a:txBody>
                  <a:tcPr/>
                </a:tc>
                <a:tc>
                  <a:txBody>
                    <a:bodyPr/>
                    <a:lstStyle/>
                    <a:p>
                      <a:r>
                        <a:rPr lang="en-US" sz="1400" b="1" dirty="0">
                          <a:latin typeface="Verdana" pitchFamily="34" charset="0"/>
                          <a:ea typeface="Verdana" pitchFamily="34" charset="0"/>
                          <a:cs typeface="Verdana" pitchFamily="34" charset="0"/>
                        </a:rPr>
                        <a:t>8 bit</a:t>
                      </a:r>
                    </a:p>
                  </a:txBody>
                  <a:tcPr marL="91434" marR="91434" marT="45722" marB="45722"/>
                </a:tc>
                <a:tc>
                  <a:txBody>
                    <a:bodyPr/>
                    <a:lstStyle/>
                    <a:p>
                      <a:r>
                        <a:rPr lang="en-US" sz="1400" b="1" dirty="0">
                          <a:latin typeface="Verdana" pitchFamily="34" charset="0"/>
                          <a:ea typeface="Verdana" pitchFamily="34" charset="0"/>
                          <a:cs typeface="Verdana" pitchFamily="34" charset="0"/>
                        </a:rPr>
                        <a:t>AL, AH, BL, BH, CL, CH, DL,</a:t>
                      </a:r>
                      <a:r>
                        <a:rPr lang="en-US" sz="1400" b="1" baseline="0" dirty="0">
                          <a:latin typeface="Verdana" pitchFamily="34" charset="0"/>
                          <a:ea typeface="Verdana" pitchFamily="34" charset="0"/>
                          <a:cs typeface="Verdana" pitchFamily="34" charset="0"/>
                        </a:rPr>
                        <a:t> DH</a:t>
                      </a:r>
                      <a:endParaRPr lang="en-US" sz="1400" b="1" dirty="0">
                        <a:latin typeface="Verdana" pitchFamily="34" charset="0"/>
                        <a:ea typeface="Verdana" pitchFamily="34" charset="0"/>
                        <a:cs typeface="Verdana" pitchFamily="34" charset="0"/>
                      </a:endParaRPr>
                    </a:p>
                  </a:txBody>
                  <a:tcPr marL="91434" marR="91434" marT="45722" marB="45722"/>
                </a:tc>
                <a:extLst>
                  <a:ext uri="{0D108BD9-81ED-4DB2-BD59-A6C34878D82A}">
                    <a16:rowId xmlns:a16="http://schemas.microsoft.com/office/drawing/2014/main" val="10002"/>
                  </a:ext>
                </a:extLst>
              </a:tr>
              <a:tr h="497045">
                <a:tc>
                  <a:txBody>
                    <a:bodyPr/>
                    <a:lstStyle/>
                    <a:p>
                      <a:pPr algn="ctr"/>
                      <a:r>
                        <a:rPr lang="en-US" sz="1400" b="1" dirty="0">
                          <a:latin typeface="Verdana" pitchFamily="34" charset="0"/>
                          <a:ea typeface="Verdana" pitchFamily="34" charset="0"/>
                          <a:cs typeface="Verdana" pitchFamily="34" charset="0"/>
                        </a:rPr>
                        <a:t>2</a:t>
                      </a:r>
                    </a:p>
                  </a:txBody>
                  <a:tcPr marL="91434" marR="91434" marT="45722" marB="45722"/>
                </a:tc>
                <a:tc>
                  <a:txBody>
                    <a:bodyPr/>
                    <a:lstStyle/>
                    <a:p>
                      <a:r>
                        <a:rPr lang="en-US" sz="1400" b="1" dirty="0">
                          <a:latin typeface="Verdana" pitchFamily="34" charset="0"/>
                          <a:ea typeface="Verdana" pitchFamily="34" charset="0"/>
                          <a:cs typeface="Verdana" pitchFamily="34" charset="0"/>
                        </a:rPr>
                        <a:t>Pointer</a:t>
                      </a:r>
                      <a:r>
                        <a:rPr lang="en-US" sz="1400" b="1" baseline="0" dirty="0">
                          <a:latin typeface="Verdana" pitchFamily="34" charset="0"/>
                          <a:ea typeface="Verdana" pitchFamily="34" charset="0"/>
                          <a:cs typeface="Verdana" pitchFamily="34" charset="0"/>
                        </a:rPr>
                        <a:t>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a:latin typeface="Verdana" pitchFamily="34" charset="0"/>
                          <a:ea typeface="Verdana" pitchFamily="34" charset="0"/>
                          <a:cs typeface="Verdana" pitchFamily="34" charset="0"/>
                        </a:rPr>
                        <a:t>16 bit</a:t>
                      </a:r>
                    </a:p>
                  </a:txBody>
                  <a:tcPr marL="91434" marR="91434" marT="45722" marB="45722"/>
                </a:tc>
                <a:tc>
                  <a:txBody>
                    <a:bodyPr/>
                    <a:lstStyle/>
                    <a:p>
                      <a:r>
                        <a:rPr lang="en-US" sz="1400" b="1" dirty="0">
                          <a:latin typeface="Verdana" pitchFamily="34" charset="0"/>
                          <a:ea typeface="Verdana" pitchFamily="34" charset="0"/>
                          <a:cs typeface="Verdana" pitchFamily="34" charset="0"/>
                        </a:rPr>
                        <a:t>SP, BP</a:t>
                      </a:r>
                    </a:p>
                  </a:txBody>
                  <a:tcPr marL="91434" marR="91434" marT="45722" marB="45722"/>
                </a:tc>
                <a:extLst>
                  <a:ext uri="{0D108BD9-81ED-4DB2-BD59-A6C34878D82A}">
                    <a16:rowId xmlns:a16="http://schemas.microsoft.com/office/drawing/2014/main" val="10003"/>
                  </a:ext>
                </a:extLst>
              </a:tr>
              <a:tr h="497045">
                <a:tc>
                  <a:txBody>
                    <a:bodyPr/>
                    <a:lstStyle/>
                    <a:p>
                      <a:pPr algn="ctr"/>
                      <a:r>
                        <a:rPr lang="en-US" sz="1400" b="1" dirty="0">
                          <a:latin typeface="Verdana" pitchFamily="34" charset="0"/>
                          <a:ea typeface="Verdana" pitchFamily="34" charset="0"/>
                          <a:cs typeface="Verdana" pitchFamily="34" charset="0"/>
                        </a:rPr>
                        <a:t>3</a:t>
                      </a:r>
                    </a:p>
                  </a:txBody>
                  <a:tcPr marL="91434" marR="91434" marT="45722" marB="45722"/>
                </a:tc>
                <a:tc>
                  <a:txBody>
                    <a:bodyPr/>
                    <a:lstStyle/>
                    <a:p>
                      <a:r>
                        <a:rPr lang="en-US" sz="1400" b="1" dirty="0">
                          <a:latin typeface="Verdana" pitchFamily="34" charset="0"/>
                          <a:ea typeface="Verdana" pitchFamily="34" charset="0"/>
                          <a:cs typeface="Verdana" pitchFamily="34" charset="0"/>
                        </a:rPr>
                        <a:t>Index register</a:t>
                      </a:r>
                    </a:p>
                  </a:txBody>
                  <a:tcPr marL="91434" marR="91434" marT="45722" marB="45722"/>
                </a:tc>
                <a:tc>
                  <a:txBody>
                    <a:bodyPr/>
                    <a:lstStyle/>
                    <a:p>
                      <a:r>
                        <a:rPr lang="en-US" sz="1400" b="1" dirty="0">
                          <a:latin typeface="Verdana" pitchFamily="34" charset="0"/>
                          <a:ea typeface="Verdana" pitchFamily="34" charset="0"/>
                          <a:cs typeface="Verdana" pitchFamily="34" charset="0"/>
                        </a:rPr>
                        <a:t>16 bit</a:t>
                      </a:r>
                    </a:p>
                  </a:txBody>
                  <a:tcPr marL="91434" marR="91434" marT="45722" marB="45722"/>
                </a:tc>
                <a:tc>
                  <a:txBody>
                    <a:bodyPr/>
                    <a:lstStyle/>
                    <a:p>
                      <a:r>
                        <a:rPr lang="en-US" sz="1400" b="1" dirty="0">
                          <a:latin typeface="Verdana" pitchFamily="34" charset="0"/>
                          <a:ea typeface="Verdana" pitchFamily="34" charset="0"/>
                          <a:cs typeface="Verdana" pitchFamily="34" charset="0"/>
                        </a:rPr>
                        <a:t>SI, DI</a:t>
                      </a:r>
                    </a:p>
                  </a:txBody>
                  <a:tcPr marL="91434" marR="91434" marT="45722" marB="45722"/>
                </a:tc>
                <a:extLst>
                  <a:ext uri="{0D108BD9-81ED-4DB2-BD59-A6C34878D82A}">
                    <a16:rowId xmlns:a16="http://schemas.microsoft.com/office/drawing/2014/main" val="10004"/>
                  </a:ext>
                </a:extLst>
              </a:tr>
              <a:tr h="497045">
                <a:tc>
                  <a:txBody>
                    <a:bodyPr/>
                    <a:lstStyle/>
                    <a:p>
                      <a:pPr algn="ctr"/>
                      <a:r>
                        <a:rPr lang="en-US" sz="1400" b="1" dirty="0">
                          <a:latin typeface="Verdana" pitchFamily="34" charset="0"/>
                          <a:ea typeface="Verdana" pitchFamily="34" charset="0"/>
                          <a:cs typeface="Verdana" pitchFamily="34" charset="0"/>
                        </a:rPr>
                        <a:t>4</a:t>
                      </a:r>
                    </a:p>
                  </a:txBody>
                  <a:tcPr marL="91434" marR="91434" marT="45722" marB="45722"/>
                </a:tc>
                <a:tc>
                  <a:txBody>
                    <a:bodyPr/>
                    <a:lstStyle/>
                    <a:p>
                      <a:r>
                        <a:rPr lang="en-US" sz="1400" b="1" dirty="0">
                          <a:latin typeface="Verdana" pitchFamily="34" charset="0"/>
                          <a:ea typeface="Verdana" pitchFamily="34" charset="0"/>
                          <a:cs typeface="Verdana" pitchFamily="34" charset="0"/>
                        </a:rPr>
                        <a:t>Instruction Pointer</a:t>
                      </a:r>
                    </a:p>
                  </a:txBody>
                  <a:tcPr marL="91434" marR="91434" marT="45722" marB="45722"/>
                </a:tc>
                <a:tc>
                  <a:txBody>
                    <a:bodyPr/>
                    <a:lstStyle/>
                    <a:p>
                      <a:r>
                        <a:rPr lang="en-US" sz="1400" b="1" dirty="0">
                          <a:latin typeface="Verdana" pitchFamily="34" charset="0"/>
                          <a:ea typeface="Verdana" pitchFamily="34" charset="0"/>
                          <a:cs typeface="Verdana" pitchFamily="34" charset="0"/>
                        </a:rPr>
                        <a:t>16 bit</a:t>
                      </a:r>
                    </a:p>
                  </a:txBody>
                  <a:tcPr marL="91434" marR="91434" marT="45722" marB="45722"/>
                </a:tc>
                <a:tc>
                  <a:txBody>
                    <a:bodyPr/>
                    <a:lstStyle/>
                    <a:p>
                      <a:r>
                        <a:rPr lang="en-US" sz="1400" b="1" dirty="0">
                          <a:latin typeface="Verdana" pitchFamily="34" charset="0"/>
                          <a:ea typeface="Verdana" pitchFamily="34" charset="0"/>
                          <a:cs typeface="Verdana" pitchFamily="34" charset="0"/>
                        </a:rPr>
                        <a:t>IP</a:t>
                      </a:r>
                    </a:p>
                  </a:txBody>
                  <a:tcPr marL="91434" marR="91434" marT="45722" marB="45722"/>
                </a:tc>
                <a:extLst>
                  <a:ext uri="{0D108BD9-81ED-4DB2-BD59-A6C34878D82A}">
                    <a16:rowId xmlns:a16="http://schemas.microsoft.com/office/drawing/2014/main" val="10005"/>
                  </a:ext>
                </a:extLst>
              </a:tr>
              <a:tr h="497045">
                <a:tc>
                  <a:txBody>
                    <a:bodyPr/>
                    <a:lstStyle/>
                    <a:p>
                      <a:pPr algn="ctr"/>
                      <a:r>
                        <a:rPr lang="en-US" sz="1400" b="1" dirty="0">
                          <a:latin typeface="Verdana" pitchFamily="34" charset="0"/>
                          <a:ea typeface="Verdana" pitchFamily="34" charset="0"/>
                          <a:cs typeface="Verdana" pitchFamily="34" charset="0"/>
                        </a:rPr>
                        <a:t>5</a:t>
                      </a:r>
                    </a:p>
                  </a:txBody>
                  <a:tcPr marL="91434" marR="91434" marT="45722" marB="45722"/>
                </a:tc>
                <a:tc>
                  <a:txBody>
                    <a:bodyPr/>
                    <a:lstStyle/>
                    <a:p>
                      <a:r>
                        <a:rPr lang="en-US" sz="1400" b="1" dirty="0">
                          <a:latin typeface="Verdana" pitchFamily="34" charset="0"/>
                          <a:ea typeface="Verdana" pitchFamily="34" charset="0"/>
                          <a:cs typeface="Verdana" pitchFamily="34" charset="0"/>
                        </a:rPr>
                        <a:t>Segment register</a:t>
                      </a:r>
                    </a:p>
                  </a:txBody>
                  <a:tcPr marL="91434" marR="91434" marT="45722" marB="45722"/>
                </a:tc>
                <a:tc>
                  <a:txBody>
                    <a:bodyPr/>
                    <a:lstStyle/>
                    <a:p>
                      <a:r>
                        <a:rPr lang="en-US" sz="1400" b="1" dirty="0">
                          <a:latin typeface="Verdana" pitchFamily="34" charset="0"/>
                          <a:ea typeface="Verdana" pitchFamily="34" charset="0"/>
                          <a:cs typeface="Verdana" pitchFamily="34" charset="0"/>
                        </a:rPr>
                        <a:t>16 bit</a:t>
                      </a:r>
                    </a:p>
                  </a:txBody>
                  <a:tcPr marL="91434" marR="91434" marT="45722" marB="45722"/>
                </a:tc>
                <a:tc>
                  <a:txBody>
                    <a:bodyPr/>
                    <a:lstStyle/>
                    <a:p>
                      <a:r>
                        <a:rPr lang="en-US" sz="1400" b="1" dirty="0">
                          <a:latin typeface="Verdana" pitchFamily="34" charset="0"/>
                          <a:ea typeface="Verdana" pitchFamily="34" charset="0"/>
                          <a:cs typeface="Verdana" pitchFamily="34" charset="0"/>
                        </a:rPr>
                        <a:t>CS,</a:t>
                      </a:r>
                      <a:r>
                        <a:rPr lang="en-US" sz="1400" b="1" baseline="0" dirty="0">
                          <a:latin typeface="Verdana" pitchFamily="34" charset="0"/>
                          <a:ea typeface="Verdana" pitchFamily="34" charset="0"/>
                          <a:cs typeface="Verdana" pitchFamily="34" charset="0"/>
                        </a:rPr>
                        <a:t> DS, SS, ES</a:t>
                      </a:r>
                      <a:endParaRPr lang="en-US" sz="1400" b="1" dirty="0">
                        <a:latin typeface="Verdana" pitchFamily="34" charset="0"/>
                        <a:ea typeface="Verdana" pitchFamily="34" charset="0"/>
                        <a:cs typeface="Verdana" pitchFamily="34" charset="0"/>
                      </a:endParaRPr>
                    </a:p>
                  </a:txBody>
                  <a:tcPr marL="91434" marR="91434" marT="45722" marB="45722"/>
                </a:tc>
                <a:extLst>
                  <a:ext uri="{0D108BD9-81ED-4DB2-BD59-A6C34878D82A}">
                    <a16:rowId xmlns:a16="http://schemas.microsoft.com/office/drawing/2014/main" val="10006"/>
                  </a:ext>
                </a:extLst>
              </a:tr>
              <a:tr h="497045">
                <a:tc>
                  <a:txBody>
                    <a:bodyPr/>
                    <a:lstStyle/>
                    <a:p>
                      <a:pPr algn="ctr"/>
                      <a:r>
                        <a:rPr lang="en-US" sz="1400" b="1" dirty="0">
                          <a:latin typeface="Verdana" pitchFamily="34" charset="0"/>
                          <a:ea typeface="Verdana" pitchFamily="34" charset="0"/>
                          <a:cs typeface="Verdana" pitchFamily="34" charset="0"/>
                        </a:rPr>
                        <a:t>6</a:t>
                      </a:r>
                    </a:p>
                  </a:txBody>
                  <a:tcPr marL="91434" marR="91434" marT="45722" marB="45722"/>
                </a:tc>
                <a:tc>
                  <a:txBody>
                    <a:bodyPr/>
                    <a:lstStyle/>
                    <a:p>
                      <a:r>
                        <a:rPr lang="en-US" sz="1400" b="1" dirty="0">
                          <a:latin typeface="Verdana" pitchFamily="34" charset="0"/>
                          <a:ea typeface="Verdana" pitchFamily="34" charset="0"/>
                          <a:cs typeface="Verdana" pitchFamily="34" charset="0"/>
                        </a:rPr>
                        <a:t>Flag </a:t>
                      </a:r>
                    </a:p>
                  </a:txBody>
                  <a:tcPr marL="91434" marR="91434" marT="45722" marB="45722"/>
                </a:tc>
                <a:tc>
                  <a:txBody>
                    <a:bodyPr/>
                    <a:lstStyle/>
                    <a:p>
                      <a:r>
                        <a:rPr lang="en-US" sz="1400" b="1" dirty="0">
                          <a:latin typeface="Verdana" pitchFamily="34" charset="0"/>
                          <a:ea typeface="Verdana" pitchFamily="34" charset="0"/>
                          <a:cs typeface="Verdana" pitchFamily="34" charset="0"/>
                        </a:rPr>
                        <a:t>16 bit</a:t>
                      </a:r>
                    </a:p>
                  </a:txBody>
                  <a:tcPr marL="91434" marR="91434" marT="45722" marB="45722"/>
                </a:tc>
                <a:tc>
                  <a:txBody>
                    <a:bodyPr/>
                    <a:lstStyle/>
                    <a:p>
                      <a:r>
                        <a:rPr lang="en-US" sz="1400" b="1" dirty="0">
                          <a:latin typeface="Verdana" pitchFamily="34" charset="0"/>
                          <a:ea typeface="Verdana" pitchFamily="34" charset="0"/>
                          <a:cs typeface="Verdana" pitchFamily="34" charset="0"/>
                        </a:rPr>
                        <a:t>Flag register</a:t>
                      </a:r>
                    </a:p>
                  </a:txBody>
                  <a:tcPr marL="91434" marR="91434" marT="45722" marB="45722"/>
                </a:tc>
                <a:extLst>
                  <a:ext uri="{0D108BD9-81ED-4DB2-BD59-A6C34878D82A}">
                    <a16:rowId xmlns:a16="http://schemas.microsoft.com/office/drawing/2014/main" val="10007"/>
                  </a:ext>
                </a:extLst>
              </a:tr>
            </a:tbl>
          </a:graphicData>
        </a:graphic>
      </p:graphicFrame>
      <p:sp>
        <p:nvSpPr>
          <p:cNvPr id="9" name="Rectangle 8"/>
          <p:cNvSpPr/>
          <p:nvPr/>
        </p:nvSpPr>
        <p:spPr>
          <a:xfrm>
            <a:off x="152400" y="990600"/>
            <a:ext cx="1905000" cy="830997"/>
          </a:xfrm>
          <a:prstGeom prst="rect">
            <a:avLst/>
          </a:prstGeom>
        </p:spPr>
        <p:txBody>
          <a:bodyPr wrap="square">
            <a:spAutoFit/>
          </a:bodyPr>
          <a:lstStyle/>
          <a:p>
            <a:pPr algn="r"/>
            <a:r>
              <a:rPr lang="en-US" sz="1600" b="1" dirty="0">
                <a:solidFill>
                  <a:srgbClr val="0070C0"/>
                </a:solidFill>
                <a:latin typeface="Verdana" pitchFamily="34" charset="0"/>
                <a:ea typeface="Verdana" pitchFamily="34" charset="0"/>
                <a:cs typeface="Verdana" pitchFamily="34" charset="0"/>
              </a:rPr>
              <a:t>8086 registers categorized into 4 groups </a:t>
            </a:r>
          </a:p>
        </p:txBody>
      </p:sp>
      <p:cxnSp>
        <p:nvCxnSpPr>
          <p:cNvPr id="10" name="Straight Connector 9"/>
          <p:cNvCxnSpPr/>
          <p:nvPr/>
        </p:nvCxnSpPr>
        <p:spPr>
          <a:xfrm>
            <a:off x="2033889" y="1100554"/>
            <a:ext cx="0" cy="121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3449686430"/>
              </p:ext>
            </p:extLst>
          </p:nvPr>
        </p:nvGraphicFramePr>
        <p:xfrm>
          <a:off x="4038600" y="1295400"/>
          <a:ext cx="5029199" cy="609600"/>
        </p:xfrm>
        <a:graphic>
          <a:graphicData uri="http://schemas.openxmlformats.org/drawingml/2006/table">
            <a:tbl>
              <a:tblPr>
                <a:tableStyleId>{5C22544A-7EE6-4342-B048-85BDC9FD1C3A}</a:tableStyleId>
              </a:tblPr>
              <a:tblGrid>
                <a:gridCol w="298765">
                  <a:extLst>
                    <a:ext uri="{9D8B030D-6E8A-4147-A177-3AD203B41FA5}">
                      <a16:colId xmlns:a16="http://schemas.microsoft.com/office/drawing/2014/main" val="20000"/>
                    </a:ext>
                  </a:extLst>
                </a:gridCol>
                <a:gridCol w="298765">
                  <a:extLst>
                    <a:ext uri="{9D8B030D-6E8A-4147-A177-3AD203B41FA5}">
                      <a16:colId xmlns:a16="http://schemas.microsoft.com/office/drawing/2014/main" val="20001"/>
                    </a:ext>
                  </a:extLst>
                </a:gridCol>
                <a:gridCol w="298765">
                  <a:extLst>
                    <a:ext uri="{9D8B030D-6E8A-4147-A177-3AD203B41FA5}">
                      <a16:colId xmlns:a16="http://schemas.microsoft.com/office/drawing/2014/main" val="20002"/>
                    </a:ext>
                  </a:extLst>
                </a:gridCol>
                <a:gridCol w="298765">
                  <a:extLst>
                    <a:ext uri="{9D8B030D-6E8A-4147-A177-3AD203B41FA5}">
                      <a16:colId xmlns:a16="http://schemas.microsoft.com/office/drawing/2014/main" val="20003"/>
                    </a:ext>
                  </a:extLst>
                </a:gridCol>
                <a:gridCol w="348557">
                  <a:extLst>
                    <a:ext uri="{9D8B030D-6E8A-4147-A177-3AD203B41FA5}">
                      <a16:colId xmlns:a16="http://schemas.microsoft.com/office/drawing/2014/main" val="20004"/>
                    </a:ext>
                  </a:extLst>
                </a:gridCol>
                <a:gridCol w="348557">
                  <a:extLst>
                    <a:ext uri="{9D8B030D-6E8A-4147-A177-3AD203B41FA5}">
                      <a16:colId xmlns:a16="http://schemas.microsoft.com/office/drawing/2014/main" val="20005"/>
                    </a:ext>
                  </a:extLst>
                </a:gridCol>
                <a:gridCol w="348557">
                  <a:extLst>
                    <a:ext uri="{9D8B030D-6E8A-4147-A177-3AD203B41FA5}">
                      <a16:colId xmlns:a16="http://schemas.microsoft.com/office/drawing/2014/main" val="20006"/>
                    </a:ext>
                  </a:extLst>
                </a:gridCol>
                <a:gridCol w="348557">
                  <a:extLst>
                    <a:ext uri="{9D8B030D-6E8A-4147-A177-3AD203B41FA5}">
                      <a16:colId xmlns:a16="http://schemas.microsoft.com/office/drawing/2014/main" val="20007"/>
                    </a:ext>
                  </a:extLst>
                </a:gridCol>
                <a:gridCol w="298765">
                  <a:extLst>
                    <a:ext uri="{9D8B030D-6E8A-4147-A177-3AD203B41FA5}">
                      <a16:colId xmlns:a16="http://schemas.microsoft.com/office/drawing/2014/main" val="20008"/>
                    </a:ext>
                  </a:extLst>
                </a:gridCol>
                <a:gridCol w="298765">
                  <a:extLst>
                    <a:ext uri="{9D8B030D-6E8A-4147-A177-3AD203B41FA5}">
                      <a16:colId xmlns:a16="http://schemas.microsoft.com/office/drawing/2014/main" val="20009"/>
                    </a:ext>
                  </a:extLst>
                </a:gridCol>
                <a:gridCol w="298765">
                  <a:extLst>
                    <a:ext uri="{9D8B030D-6E8A-4147-A177-3AD203B41FA5}">
                      <a16:colId xmlns:a16="http://schemas.microsoft.com/office/drawing/2014/main" val="20010"/>
                    </a:ext>
                  </a:extLst>
                </a:gridCol>
                <a:gridCol w="348557">
                  <a:extLst>
                    <a:ext uri="{9D8B030D-6E8A-4147-A177-3AD203B41FA5}">
                      <a16:colId xmlns:a16="http://schemas.microsoft.com/office/drawing/2014/main" val="20011"/>
                    </a:ext>
                  </a:extLst>
                </a:gridCol>
                <a:gridCol w="298765">
                  <a:extLst>
                    <a:ext uri="{9D8B030D-6E8A-4147-A177-3AD203B41FA5}">
                      <a16:colId xmlns:a16="http://schemas.microsoft.com/office/drawing/2014/main" val="20012"/>
                    </a:ext>
                  </a:extLst>
                </a:gridCol>
                <a:gridCol w="298765">
                  <a:extLst>
                    <a:ext uri="{9D8B030D-6E8A-4147-A177-3AD203B41FA5}">
                      <a16:colId xmlns:a16="http://schemas.microsoft.com/office/drawing/2014/main" val="20013"/>
                    </a:ext>
                  </a:extLst>
                </a:gridCol>
                <a:gridCol w="298765">
                  <a:extLst>
                    <a:ext uri="{9D8B030D-6E8A-4147-A177-3AD203B41FA5}">
                      <a16:colId xmlns:a16="http://schemas.microsoft.com/office/drawing/2014/main" val="20014"/>
                    </a:ext>
                  </a:extLst>
                </a:gridCol>
                <a:gridCol w="298764">
                  <a:extLst>
                    <a:ext uri="{9D8B030D-6E8A-4147-A177-3AD203B41FA5}">
                      <a16:colId xmlns:a16="http://schemas.microsoft.com/office/drawing/2014/main" val="20015"/>
                    </a:ext>
                  </a:extLst>
                </a:gridCol>
              </a:tblGrid>
              <a:tr h="215153">
                <a:tc>
                  <a:txBody>
                    <a:bodyPr/>
                    <a:lstStyle/>
                    <a:p>
                      <a:pPr marL="0" marR="0" algn="ctr">
                        <a:spcBef>
                          <a:spcPts val="0"/>
                        </a:spcBef>
                        <a:spcAft>
                          <a:spcPts val="0"/>
                        </a:spcAft>
                      </a:pPr>
                      <a:r>
                        <a:rPr lang="en-US" sz="900" b="0" dirty="0">
                          <a:effectLst/>
                          <a:latin typeface="Verdana" pitchFamily="34" charset="0"/>
                          <a:ea typeface="Verdana" pitchFamily="34" charset="0"/>
                          <a:cs typeface="Verdana" pitchFamily="34" charset="0"/>
                        </a:rPr>
                        <a:t>15</a:t>
                      </a:r>
                    </a:p>
                  </a:txBody>
                  <a:tcPr marL="68580" marR="68580" marT="0" marB="0">
                    <a:solidFill>
                      <a:schemeClr val="bg1"/>
                    </a:solidFill>
                  </a:tcPr>
                </a:tc>
                <a:tc>
                  <a:txBody>
                    <a:bodyPr/>
                    <a:lstStyle/>
                    <a:p>
                      <a:pPr marL="0" marR="0" algn="ctr">
                        <a:spcBef>
                          <a:spcPts val="0"/>
                        </a:spcBef>
                        <a:spcAft>
                          <a:spcPts val="0"/>
                        </a:spcAft>
                      </a:pPr>
                      <a:r>
                        <a:rPr lang="en-US" sz="900" b="0" dirty="0">
                          <a:effectLst/>
                          <a:latin typeface="Verdana" pitchFamily="34" charset="0"/>
                          <a:ea typeface="Verdana" pitchFamily="34" charset="0"/>
                          <a:cs typeface="Verdana" pitchFamily="34" charset="0"/>
                        </a:rPr>
                        <a:t>14</a:t>
                      </a:r>
                    </a:p>
                  </a:txBody>
                  <a:tcPr marL="68580" marR="68580" marT="0" marB="0">
                    <a:solidFill>
                      <a:schemeClr val="bg1"/>
                    </a:solidFill>
                  </a:tcPr>
                </a:tc>
                <a:tc>
                  <a:txBody>
                    <a:bodyPr/>
                    <a:lstStyle/>
                    <a:p>
                      <a:pPr marL="0" marR="0" algn="ctr">
                        <a:spcBef>
                          <a:spcPts val="0"/>
                        </a:spcBef>
                        <a:spcAft>
                          <a:spcPts val="0"/>
                        </a:spcAft>
                      </a:pPr>
                      <a:r>
                        <a:rPr lang="en-US" sz="900" b="0" dirty="0">
                          <a:effectLst/>
                          <a:latin typeface="Verdana" pitchFamily="34" charset="0"/>
                          <a:ea typeface="Verdana" pitchFamily="34" charset="0"/>
                          <a:cs typeface="Verdana" pitchFamily="34" charset="0"/>
                        </a:rPr>
                        <a:t>13</a:t>
                      </a:r>
                    </a:p>
                  </a:txBody>
                  <a:tcPr marL="68580" marR="68580" marT="0" marB="0">
                    <a:solidFill>
                      <a:schemeClr val="bg1"/>
                    </a:solidFill>
                  </a:tcPr>
                </a:tc>
                <a:tc>
                  <a:txBody>
                    <a:bodyPr/>
                    <a:lstStyle/>
                    <a:p>
                      <a:pPr marL="0" marR="0" algn="ctr">
                        <a:spcBef>
                          <a:spcPts val="0"/>
                        </a:spcBef>
                        <a:spcAft>
                          <a:spcPts val="0"/>
                        </a:spcAft>
                      </a:pPr>
                      <a:r>
                        <a:rPr lang="en-US" sz="900" b="0" dirty="0">
                          <a:effectLst/>
                          <a:latin typeface="Verdana" pitchFamily="34" charset="0"/>
                          <a:ea typeface="Verdana" pitchFamily="34" charset="0"/>
                          <a:cs typeface="Verdana" pitchFamily="34" charset="0"/>
                        </a:rPr>
                        <a:t>12</a:t>
                      </a:r>
                    </a:p>
                  </a:txBody>
                  <a:tcPr marL="68580" marR="68580" marT="0" marB="0">
                    <a:solidFill>
                      <a:schemeClr val="bg1"/>
                    </a:solidFill>
                  </a:tcPr>
                </a:tc>
                <a:tc>
                  <a:txBody>
                    <a:bodyPr/>
                    <a:lstStyle/>
                    <a:p>
                      <a:pPr marL="0" marR="0" algn="ctr">
                        <a:spcBef>
                          <a:spcPts val="0"/>
                        </a:spcBef>
                        <a:spcAft>
                          <a:spcPts val="0"/>
                        </a:spcAft>
                      </a:pPr>
                      <a:r>
                        <a:rPr lang="en-US" sz="900" b="0" dirty="0">
                          <a:effectLst/>
                          <a:latin typeface="Verdana" pitchFamily="34" charset="0"/>
                          <a:ea typeface="Verdana" pitchFamily="34" charset="0"/>
                          <a:cs typeface="Verdana" pitchFamily="34" charset="0"/>
                        </a:rPr>
                        <a:t>11</a:t>
                      </a:r>
                    </a:p>
                  </a:txBody>
                  <a:tcPr marL="68580" marR="68580" marT="0" marB="0">
                    <a:solidFill>
                      <a:schemeClr val="bg1"/>
                    </a:solidFill>
                  </a:tcPr>
                </a:tc>
                <a:tc>
                  <a:txBody>
                    <a:bodyPr/>
                    <a:lstStyle/>
                    <a:p>
                      <a:pPr marL="0" marR="0" algn="ctr">
                        <a:spcBef>
                          <a:spcPts val="0"/>
                        </a:spcBef>
                        <a:spcAft>
                          <a:spcPts val="0"/>
                        </a:spcAft>
                      </a:pPr>
                      <a:r>
                        <a:rPr lang="en-US" sz="900" b="0" dirty="0">
                          <a:effectLst/>
                          <a:latin typeface="Verdana" pitchFamily="34" charset="0"/>
                          <a:ea typeface="Verdana" pitchFamily="34" charset="0"/>
                          <a:cs typeface="Verdana" pitchFamily="34" charset="0"/>
                        </a:rPr>
                        <a:t>10</a:t>
                      </a:r>
                    </a:p>
                  </a:txBody>
                  <a:tcPr marL="68580" marR="68580" marT="0" marB="0">
                    <a:solidFill>
                      <a:schemeClr val="bg1"/>
                    </a:solidFill>
                  </a:tcPr>
                </a:tc>
                <a:tc>
                  <a:txBody>
                    <a:bodyPr/>
                    <a:lstStyle/>
                    <a:p>
                      <a:pPr marL="0" marR="0" algn="ctr">
                        <a:spcBef>
                          <a:spcPts val="0"/>
                        </a:spcBef>
                        <a:spcAft>
                          <a:spcPts val="0"/>
                        </a:spcAft>
                      </a:pPr>
                      <a:r>
                        <a:rPr lang="en-US" sz="900" b="0" dirty="0">
                          <a:effectLst/>
                          <a:latin typeface="Verdana" pitchFamily="34" charset="0"/>
                          <a:ea typeface="Verdana" pitchFamily="34" charset="0"/>
                          <a:cs typeface="Verdana" pitchFamily="34" charset="0"/>
                        </a:rPr>
                        <a:t>9</a:t>
                      </a:r>
                    </a:p>
                  </a:txBody>
                  <a:tcPr marL="68580" marR="68580" marT="0" marB="0">
                    <a:solidFill>
                      <a:schemeClr val="bg1"/>
                    </a:solidFill>
                  </a:tcPr>
                </a:tc>
                <a:tc>
                  <a:txBody>
                    <a:bodyPr/>
                    <a:lstStyle/>
                    <a:p>
                      <a:pPr marL="0" marR="0" algn="ctr">
                        <a:spcBef>
                          <a:spcPts val="0"/>
                        </a:spcBef>
                        <a:spcAft>
                          <a:spcPts val="0"/>
                        </a:spcAft>
                      </a:pPr>
                      <a:r>
                        <a:rPr lang="en-US" sz="900" b="0" dirty="0">
                          <a:effectLst/>
                          <a:latin typeface="Verdana" pitchFamily="34" charset="0"/>
                          <a:ea typeface="Verdana" pitchFamily="34" charset="0"/>
                          <a:cs typeface="Verdana" pitchFamily="34" charset="0"/>
                        </a:rPr>
                        <a:t>8</a:t>
                      </a:r>
                    </a:p>
                  </a:txBody>
                  <a:tcPr marL="68580" marR="68580" marT="0" marB="0">
                    <a:solidFill>
                      <a:schemeClr val="bg1"/>
                    </a:solidFill>
                  </a:tcPr>
                </a:tc>
                <a:tc>
                  <a:txBody>
                    <a:bodyPr/>
                    <a:lstStyle/>
                    <a:p>
                      <a:pPr marL="0" marR="0" algn="ctr">
                        <a:spcBef>
                          <a:spcPts val="0"/>
                        </a:spcBef>
                        <a:spcAft>
                          <a:spcPts val="0"/>
                        </a:spcAft>
                      </a:pPr>
                      <a:r>
                        <a:rPr lang="en-US" sz="900" b="0" dirty="0">
                          <a:effectLst/>
                          <a:latin typeface="Verdana" pitchFamily="34" charset="0"/>
                          <a:ea typeface="Verdana" pitchFamily="34" charset="0"/>
                          <a:cs typeface="Verdana" pitchFamily="34" charset="0"/>
                        </a:rPr>
                        <a:t>7</a:t>
                      </a:r>
                    </a:p>
                  </a:txBody>
                  <a:tcPr marL="68580" marR="68580" marT="0" marB="0">
                    <a:solidFill>
                      <a:schemeClr val="bg1"/>
                    </a:solidFill>
                  </a:tcPr>
                </a:tc>
                <a:tc>
                  <a:txBody>
                    <a:bodyPr/>
                    <a:lstStyle/>
                    <a:p>
                      <a:pPr marL="0" marR="0" algn="ctr">
                        <a:spcBef>
                          <a:spcPts val="0"/>
                        </a:spcBef>
                        <a:spcAft>
                          <a:spcPts val="0"/>
                        </a:spcAft>
                      </a:pPr>
                      <a:r>
                        <a:rPr lang="en-US" sz="900" b="0" dirty="0">
                          <a:effectLst/>
                          <a:latin typeface="Verdana" pitchFamily="34" charset="0"/>
                          <a:ea typeface="Verdana" pitchFamily="34" charset="0"/>
                          <a:cs typeface="Verdana" pitchFamily="34" charset="0"/>
                        </a:rPr>
                        <a:t>6</a:t>
                      </a:r>
                    </a:p>
                  </a:txBody>
                  <a:tcPr marL="68580" marR="68580" marT="0" marB="0">
                    <a:solidFill>
                      <a:schemeClr val="bg1"/>
                    </a:solidFill>
                  </a:tcPr>
                </a:tc>
                <a:tc>
                  <a:txBody>
                    <a:bodyPr/>
                    <a:lstStyle/>
                    <a:p>
                      <a:pPr marL="0" marR="0" algn="ctr">
                        <a:spcBef>
                          <a:spcPts val="0"/>
                        </a:spcBef>
                        <a:spcAft>
                          <a:spcPts val="0"/>
                        </a:spcAft>
                      </a:pPr>
                      <a:r>
                        <a:rPr lang="en-US" sz="900" b="0" dirty="0">
                          <a:effectLst/>
                          <a:latin typeface="Verdana" pitchFamily="34" charset="0"/>
                          <a:ea typeface="Verdana" pitchFamily="34" charset="0"/>
                          <a:cs typeface="Verdana" pitchFamily="34" charset="0"/>
                        </a:rPr>
                        <a:t>5</a:t>
                      </a:r>
                    </a:p>
                  </a:txBody>
                  <a:tcPr marL="68580" marR="68580" marT="0" marB="0">
                    <a:solidFill>
                      <a:schemeClr val="bg1"/>
                    </a:solidFill>
                  </a:tcPr>
                </a:tc>
                <a:tc>
                  <a:txBody>
                    <a:bodyPr/>
                    <a:lstStyle/>
                    <a:p>
                      <a:pPr marL="0" marR="0" algn="ctr">
                        <a:spcBef>
                          <a:spcPts val="0"/>
                        </a:spcBef>
                        <a:spcAft>
                          <a:spcPts val="0"/>
                        </a:spcAft>
                      </a:pPr>
                      <a:r>
                        <a:rPr lang="en-US" sz="900" b="0" dirty="0">
                          <a:effectLst/>
                          <a:latin typeface="Verdana" pitchFamily="34" charset="0"/>
                          <a:ea typeface="Verdana" pitchFamily="34" charset="0"/>
                          <a:cs typeface="Verdana" pitchFamily="34" charset="0"/>
                        </a:rPr>
                        <a:t>4</a:t>
                      </a:r>
                    </a:p>
                  </a:txBody>
                  <a:tcPr marL="68580" marR="68580" marT="0" marB="0">
                    <a:solidFill>
                      <a:schemeClr val="bg1"/>
                    </a:solidFill>
                  </a:tcPr>
                </a:tc>
                <a:tc>
                  <a:txBody>
                    <a:bodyPr/>
                    <a:lstStyle/>
                    <a:p>
                      <a:pPr marL="0" marR="0" algn="ctr">
                        <a:spcBef>
                          <a:spcPts val="0"/>
                        </a:spcBef>
                        <a:spcAft>
                          <a:spcPts val="0"/>
                        </a:spcAft>
                      </a:pPr>
                      <a:r>
                        <a:rPr lang="en-US" sz="900" b="0" dirty="0">
                          <a:effectLst/>
                          <a:latin typeface="Verdana" pitchFamily="34" charset="0"/>
                          <a:ea typeface="Verdana" pitchFamily="34" charset="0"/>
                          <a:cs typeface="Verdana" pitchFamily="34" charset="0"/>
                        </a:rPr>
                        <a:t>3</a:t>
                      </a:r>
                    </a:p>
                  </a:txBody>
                  <a:tcPr marL="68580" marR="68580" marT="0" marB="0">
                    <a:solidFill>
                      <a:schemeClr val="bg1"/>
                    </a:solidFill>
                  </a:tcPr>
                </a:tc>
                <a:tc>
                  <a:txBody>
                    <a:bodyPr/>
                    <a:lstStyle/>
                    <a:p>
                      <a:pPr marL="0" marR="0" algn="ctr">
                        <a:spcBef>
                          <a:spcPts val="0"/>
                        </a:spcBef>
                        <a:spcAft>
                          <a:spcPts val="0"/>
                        </a:spcAft>
                      </a:pPr>
                      <a:r>
                        <a:rPr lang="en-US" sz="900" b="0" dirty="0">
                          <a:effectLst/>
                          <a:latin typeface="Verdana" pitchFamily="34" charset="0"/>
                          <a:ea typeface="Verdana" pitchFamily="34" charset="0"/>
                          <a:cs typeface="Verdana" pitchFamily="34" charset="0"/>
                        </a:rPr>
                        <a:t>2</a:t>
                      </a:r>
                    </a:p>
                  </a:txBody>
                  <a:tcPr marL="68580" marR="68580" marT="0" marB="0">
                    <a:solidFill>
                      <a:schemeClr val="bg1"/>
                    </a:solidFill>
                  </a:tcPr>
                </a:tc>
                <a:tc>
                  <a:txBody>
                    <a:bodyPr/>
                    <a:lstStyle/>
                    <a:p>
                      <a:pPr marL="0" marR="0" algn="ctr">
                        <a:spcBef>
                          <a:spcPts val="0"/>
                        </a:spcBef>
                        <a:spcAft>
                          <a:spcPts val="0"/>
                        </a:spcAft>
                      </a:pPr>
                      <a:r>
                        <a:rPr lang="en-US" sz="900" b="0" dirty="0">
                          <a:effectLst/>
                          <a:latin typeface="Verdana" pitchFamily="34" charset="0"/>
                          <a:ea typeface="Verdana" pitchFamily="34" charset="0"/>
                          <a:cs typeface="Verdana" pitchFamily="34" charset="0"/>
                        </a:rPr>
                        <a:t>1</a:t>
                      </a:r>
                    </a:p>
                  </a:txBody>
                  <a:tcPr marL="68580" marR="68580" marT="0" marB="0">
                    <a:solidFill>
                      <a:schemeClr val="bg1"/>
                    </a:solidFill>
                  </a:tcPr>
                </a:tc>
                <a:tc>
                  <a:txBody>
                    <a:bodyPr/>
                    <a:lstStyle/>
                    <a:p>
                      <a:pPr marL="0" marR="0" algn="ctr">
                        <a:spcBef>
                          <a:spcPts val="0"/>
                        </a:spcBef>
                        <a:spcAft>
                          <a:spcPts val="0"/>
                        </a:spcAft>
                      </a:pPr>
                      <a:r>
                        <a:rPr lang="en-US" sz="900" b="0" dirty="0">
                          <a:effectLst/>
                          <a:latin typeface="Verdana" pitchFamily="34" charset="0"/>
                          <a:ea typeface="Verdana" pitchFamily="34" charset="0"/>
                          <a:cs typeface="Verdana" pitchFamily="34" charset="0"/>
                        </a:rPr>
                        <a:t>0</a:t>
                      </a:r>
                    </a:p>
                  </a:txBody>
                  <a:tcPr marL="68580" marR="68580" marT="0" marB="0">
                    <a:solidFill>
                      <a:schemeClr val="bg1"/>
                    </a:solidFill>
                  </a:tcPr>
                </a:tc>
                <a:extLst>
                  <a:ext uri="{0D108BD9-81ED-4DB2-BD59-A6C34878D82A}">
                    <a16:rowId xmlns:a16="http://schemas.microsoft.com/office/drawing/2014/main" val="10000"/>
                  </a:ext>
                </a:extLst>
              </a:tr>
              <a:tr h="394447">
                <a:tc>
                  <a:txBody>
                    <a:bodyPr/>
                    <a:lstStyle/>
                    <a:p>
                      <a:pPr marL="0" marR="0" algn="ctr">
                        <a:spcBef>
                          <a:spcPts val="0"/>
                        </a:spcBef>
                        <a:spcAft>
                          <a:spcPts val="0"/>
                        </a:spcAft>
                      </a:pPr>
                      <a:endParaRPr lang="en-US" sz="900" b="1" dirty="0">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a:solidFill>
                            <a:schemeClr val="bg1"/>
                          </a:solidFill>
                          <a:effectLst/>
                          <a:latin typeface="Verdana" pitchFamily="34" charset="0"/>
                          <a:ea typeface="Verdana" pitchFamily="34" charset="0"/>
                          <a:cs typeface="Verdana" pitchFamily="34" charset="0"/>
                        </a:rPr>
                        <a:t>OF</a:t>
                      </a: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a:solidFill>
                            <a:schemeClr val="bg1"/>
                          </a:solidFill>
                          <a:effectLst/>
                          <a:latin typeface="Verdana" pitchFamily="34" charset="0"/>
                          <a:ea typeface="Verdana" pitchFamily="34" charset="0"/>
                          <a:cs typeface="Verdana" pitchFamily="34" charset="0"/>
                        </a:rPr>
                        <a:t>DF</a:t>
                      </a: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a:solidFill>
                            <a:schemeClr val="bg1"/>
                          </a:solidFill>
                          <a:effectLst/>
                          <a:latin typeface="Verdana" pitchFamily="34" charset="0"/>
                          <a:ea typeface="Verdana" pitchFamily="34" charset="0"/>
                          <a:cs typeface="Verdana" pitchFamily="34" charset="0"/>
                        </a:rPr>
                        <a:t>IF</a:t>
                      </a: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a:solidFill>
                            <a:schemeClr val="bg1"/>
                          </a:solidFill>
                          <a:effectLst/>
                          <a:latin typeface="Verdana" pitchFamily="34" charset="0"/>
                          <a:ea typeface="Verdana" pitchFamily="34" charset="0"/>
                          <a:cs typeface="Verdana" pitchFamily="34" charset="0"/>
                        </a:rPr>
                        <a:t>TF</a:t>
                      </a: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a:solidFill>
                            <a:schemeClr val="bg1"/>
                          </a:solidFill>
                          <a:effectLst/>
                          <a:latin typeface="Verdana" pitchFamily="34" charset="0"/>
                          <a:ea typeface="Verdana" pitchFamily="34" charset="0"/>
                          <a:cs typeface="Verdana" pitchFamily="34" charset="0"/>
                        </a:rPr>
                        <a:t>SF</a:t>
                      </a: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a:solidFill>
                            <a:schemeClr val="bg1"/>
                          </a:solidFill>
                          <a:effectLst/>
                          <a:latin typeface="Verdana" pitchFamily="34" charset="0"/>
                          <a:ea typeface="Verdana" pitchFamily="34" charset="0"/>
                          <a:cs typeface="Verdana" pitchFamily="34" charset="0"/>
                        </a:rPr>
                        <a:t>ZF</a:t>
                      </a: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a:solidFill>
                            <a:schemeClr val="bg1"/>
                          </a:solidFill>
                          <a:effectLst/>
                          <a:latin typeface="Verdana" pitchFamily="34" charset="0"/>
                          <a:ea typeface="Verdana" pitchFamily="34" charset="0"/>
                          <a:cs typeface="Verdana" pitchFamily="34" charset="0"/>
                        </a:rPr>
                        <a:t>AF</a:t>
                      </a: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a:solidFill>
                            <a:schemeClr val="bg1"/>
                          </a:solidFill>
                          <a:effectLst/>
                          <a:latin typeface="Verdana" pitchFamily="34" charset="0"/>
                          <a:ea typeface="Verdana" pitchFamily="34" charset="0"/>
                          <a:cs typeface="Verdana" pitchFamily="34" charset="0"/>
                        </a:rPr>
                        <a:t>PF</a:t>
                      </a: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a:solidFill>
                            <a:schemeClr val="bg1"/>
                          </a:solidFill>
                          <a:effectLst/>
                          <a:latin typeface="Verdana" pitchFamily="34" charset="0"/>
                          <a:ea typeface="Verdana" pitchFamily="34" charset="0"/>
                          <a:cs typeface="Verdana" pitchFamily="34" charset="0"/>
                        </a:rPr>
                        <a:t>CF</a:t>
                      </a:r>
                    </a:p>
                  </a:txBody>
                  <a:tcPr marL="68580" marR="68580" marT="0" marB="0">
                    <a:solidFill>
                      <a:srgbClr val="FF0000"/>
                    </a:solidFill>
                  </a:tcPr>
                </a:tc>
                <a:extLst>
                  <a:ext uri="{0D108BD9-81ED-4DB2-BD59-A6C34878D82A}">
                    <a16:rowId xmlns:a16="http://schemas.microsoft.com/office/drawing/2014/main" val="10001"/>
                  </a:ext>
                </a:extLst>
              </a:tr>
            </a:tbl>
          </a:graphicData>
        </a:graphic>
      </p:graphicFrame>
      <p:pic>
        <p:nvPicPr>
          <p:cNvPr id="15"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1177" y="981136"/>
            <a:ext cx="1714551" cy="1685864"/>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D17C3ECF-2DE5-4F85-A789-B249644BD82E}"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4" name="Slide Number Placeholder 3"/>
          <p:cNvSpPr>
            <a:spLocks noGrp="1"/>
          </p:cNvSpPr>
          <p:nvPr>
            <p:ph type="sldNum" sz="quarter" idx="12"/>
          </p:nvPr>
        </p:nvSpPr>
        <p:spPr/>
        <p:txBody>
          <a:bodyPr/>
          <a:lstStyle/>
          <a:p>
            <a:fld id="{85E6815B-E59C-4D87-B1F6-ECBDD22AF1DC}" type="slidenum">
              <a:rPr lang="en-US" smtClean="0"/>
              <a:t>24</a:t>
            </a:fld>
            <a:endParaRPr lang="en-US" dirty="0"/>
          </a:p>
        </p:txBody>
      </p:sp>
    </p:spTree>
    <p:extLst>
      <p:ext uri="{BB962C8B-B14F-4D97-AF65-F5344CB8AC3E}">
        <p14:creationId xmlns:p14="http://schemas.microsoft.com/office/powerpoint/2010/main" val="30692583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895600" y="110756"/>
            <a:ext cx="6019800" cy="4873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000" b="1" kern="1200">
                <a:solidFill>
                  <a:srgbClr val="FF0066"/>
                </a:solidFill>
                <a:latin typeface="Verdana" pitchFamily="34" charset="0"/>
                <a:ea typeface="Verdana" pitchFamily="34" charset="0"/>
                <a:cs typeface="Verdana" pitchFamily="34" charset="0"/>
              </a:defRPr>
            </a:lvl1pPr>
          </a:lstStyle>
          <a:p>
            <a:r>
              <a:rPr lang="en-US"/>
              <a:t>Architecture</a:t>
            </a:r>
            <a:endParaRPr lang="en-US" dirty="0">
              <a:solidFill>
                <a:srgbClr val="002060"/>
              </a:solidFill>
            </a:endParaRPr>
          </a:p>
        </p:txBody>
      </p:sp>
      <p:sp>
        <p:nvSpPr>
          <p:cNvPr id="6" name="TextBox 5"/>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graphicFrame>
        <p:nvGraphicFramePr>
          <p:cNvPr id="8" name="Table 7"/>
          <p:cNvGraphicFramePr>
            <a:graphicFrameLocks noGrp="1"/>
          </p:cNvGraphicFramePr>
          <p:nvPr>
            <p:extLst>
              <p:ext uri="{D42A27DB-BD31-4B8C-83A1-F6EECF244321}">
                <p14:modId xmlns:p14="http://schemas.microsoft.com/office/powerpoint/2010/main" val="1230916814"/>
              </p:ext>
            </p:extLst>
          </p:nvPr>
        </p:nvGraphicFramePr>
        <p:xfrm>
          <a:off x="348740" y="914400"/>
          <a:ext cx="8566660" cy="5754845"/>
        </p:xfrm>
        <a:graphic>
          <a:graphicData uri="http://schemas.openxmlformats.org/drawingml/2006/table">
            <a:tbl>
              <a:tblPr firstRow="1" bandRow="1">
                <a:tableStyleId>{21E4AEA4-8DFA-4A89-87EB-49C32662AFE0}</a:tableStyleId>
              </a:tblPr>
              <a:tblGrid>
                <a:gridCol w="1022860">
                  <a:extLst>
                    <a:ext uri="{9D8B030D-6E8A-4147-A177-3AD203B41FA5}">
                      <a16:colId xmlns:a16="http://schemas.microsoft.com/office/drawing/2014/main" val="20000"/>
                    </a:ext>
                  </a:extLst>
                </a:gridCol>
                <a:gridCol w="2998237">
                  <a:extLst>
                    <a:ext uri="{9D8B030D-6E8A-4147-A177-3AD203B41FA5}">
                      <a16:colId xmlns:a16="http://schemas.microsoft.com/office/drawing/2014/main" val="20001"/>
                    </a:ext>
                  </a:extLst>
                </a:gridCol>
                <a:gridCol w="4545563">
                  <a:extLst>
                    <a:ext uri="{9D8B030D-6E8A-4147-A177-3AD203B41FA5}">
                      <a16:colId xmlns:a16="http://schemas.microsoft.com/office/drawing/2014/main" val="20002"/>
                    </a:ext>
                  </a:extLst>
                </a:gridCol>
              </a:tblGrid>
              <a:tr h="335310">
                <a:tc>
                  <a:txBody>
                    <a:bodyPr/>
                    <a:lstStyle/>
                    <a:p>
                      <a:pPr algn="ctr"/>
                      <a:r>
                        <a:rPr lang="en-US" sz="1200" b="1" dirty="0"/>
                        <a:t>Register</a:t>
                      </a:r>
                      <a:endParaRPr lang="en-US" sz="1200" b="1" dirty="0">
                        <a:latin typeface="Verdana" pitchFamily="34" charset="0"/>
                        <a:ea typeface="Verdana" pitchFamily="34" charset="0"/>
                        <a:cs typeface="Verdana" pitchFamily="34" charset="0"/>
                      </a:endParaRPr>
                    </a:p>
                  </a:txBody>
                  <a:tcPr marL="91434" marR="91434" marT="45722" marB="45722"/>
                </a:tc>
                <a:tc>
                  <a:txBody>
                    <a:bodyPr/>
                    <a:lstStyle/>
                    <a:p>
                      <a:pPr algn="ctr"/>
                      <a:r>
                        <a:rPr lang="en-US" sz="1200" b="1" dirty="0"/>
                        <a:t>Name</a:t>
                      </a:r>
                      <a:r>
                        <a:rPr lang="en-US" sz="1200" b="1" baseline="0" dirty="0"/>
                        <a:t> of the Register</a:t>
                      </a:r>
                      <a:endParaRPr lang="en-US" sz="1200" b="1" dirty="0">
                        <a:latin typeface="Verdana" pitchFamily="34" charset="0"/>
                        <a:ea typeface="Verdana" pitchFamily="34" charset="0"/>
                        <a:cs typeface="Verdana" pitchFamily="34" charset="0"/>
                      </a:endParaRPr>
                    </a:p>
                  </a:txBody>
                  <a:tcPr marL="91434" marR="91434" marT="45722" marB="45722"/>
                </a:tc>
                <a:tc>
                  <a:txBody>
                    <a:bodyPr/>
                    <a:lstStyle/>
                    <a:p>
                      <a:pPr algn="ctr"/>
                      <a:r>
                        <a:rPr lang="en-US" sz="1200" b="1" dirty="0"/>
                        <a:t>Special Function</a:t>
                      </a:r>
                      <a:endParaRPr lang="en-US" sz="1200" b="1" dirty="0">
                        <a:latin typeface="Verdana" pitchFamily="34" charset="0"/>
                        <a:ea typeface="Verdana" pitchFamily="34" charset="0"/>
                        <a:cs typeface="Verdana" pitchFamily="34" charset="0"/>
                      </a:endParaRPr>
                    </a:p>
                  </a:txBody>
                  <a:tcPr marL="91434" marR="91434" marT="45722" marB="45722"/>
                </a:tc>
                <a:extLst>
                  <a:ext uri="{0D108BD9-81ED-4DB2-BD59-A6C34878D82A}">
                    <a16:rowId xmlns:a16="http://schemas.microsoft.com/office/drawing/2014/main" val="10000"/>
                  </a:ext>
                </a:extLst>
              </a:tr>
              <a:tr h="579090">
                <a:tc>
                  <a:txBody>
                    <a:bodyPr/>
                    <a:lstStyle/>
                    <a:p>
                      <a:pPr algn="ctr"/>
                      <a:r>
                        <a:rPr lang="en-US" sz="1400" b="1" dirty="0"/>
                        <a:t>AX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a:t>16-bit Accumulator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a:t>Stores the 16-bit results of</a:t>
                      </a:r>
                      <a:r>
                        <a:rPr lang="en-US" sz="1200" b="1" baseline="0" dirty="0"/>
                        <a:t> arithmetic and logic operations</a:t>
                      </a:r>
                      <a:endParaRPr lang="en-US" sz="1200" b="1" dirty="0">
                        <a:latin typeface="Verdana" pitchFamily="34" charset="0"/>
                        <a:ea typeface="Verdana" pitchFamily="34" charset="0"/>
                        <a:cs typeface="Verdana" pitchFamily="34" charset="0"/>
                      </a:endParaRPr>
                    </a:p>
                  </a:txBody>
                  <a:tcPr marL="91434" marR="91434" marT="45722" marB="45722"/>
                </a:tc>
                <a:extLst>
                  <a:ext uri="{0D108BD9-81ED-4DB2-BD59-A6C34878D82A}">
                    <a16:rowId xmlns:a16="http://schemas.microsoft.com/office/drawing/2014/main" val="10001"/>
                  </a:ext>
                </a:extLst>
              </a:tr>
              <a:tr h="533400">
                <a:tc>
                  <a:txBody>
                    <a:bodyPr/>
                    <a:lstStyle/>
                    <a:p>
                      <a:pPr algn="ctr"/>
                      <a:r>
                        <a:rPr lang="en-US" sz="1400" b="1" dirty="0"/>
                        <a:t>AL</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8-bit Accumulator</a:t>
                      </a:r>
                    </a:p>
                    <a:p>
                      <a:endParaRPr lang="en-US" sz="1400" b="1" dirty="0">
                        <a:latin typeface="Verdana" pitchFamily="34" charset="0"/>
                        <a:ea typeface="Verdana" pitchFamily="34" charset="0"/>
                        <a:cs typeface="Verdana" pitchFamily="34" charset="0"/>
                      </a:endParaRPr>
                    </a:p>
                  </a:txBody>
                  <a:tcPr marL="91434" marR="91434"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Stores the 8-bit results of</a:t>
                      </a:r>
                      <a:r>
                        <a:rPr lang="en-US" sz="1200" b="1" baseline="0" dirty="0"/>
                        <a:t> arithmetic and logic operations</a:t>
                      </a:r>
                      <a:endParaRPr lang="en-US" sz="1200" b="1" dirty="0">
                        <a:latin typeface="Verdana" pitchFamily="34" charset="0"/>
                        <a:ea typeface="Verdana" pitchFamily="34" charset="0"/>
                        <a:cs typeface="Verdana" pitchFamily="34" charset="0"/>
                      </a:endParaRPr>
                    </a:p>
                  </a:txBody>
                  <a:tcPr marL="91434" marR="91434" marT="45722" marB="45722"/>
                </a:tc>
                <a:extLst>
                  <a:ext uri="{0D108BD9-81ED-4DB2-BD59-A6C34878D82A}">
                    <a16:rowId xmlns:a16="http://schemas.microsoft.com/office/drawing/2014/main" val="10002"/>
                  </a:ext>
                </a:extLst>
              </a:tr>
              <a:tr h="609600">
                <a:tc>
                  <a:txBody>
                    <a:bodyPr/>
                    <a:lstStyle/>
                    <a:p>
                      <a:pPr algn="ctr"/>
                      <a:r>
                        <a:rPr lang="en-US" sz="1400" b="1" dirty="0"/>
                        <a:t>BX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a:t>Base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a:t>Used to hold base value in base addressing</a:t>
                      </a:r>
                      <a:r>
                        <a:rPr lang="en-US" sz="1200" b="1" baseline="0" dirty="0"/>
                        <a:t> mode to access memory data</a:t>
                      </a:r>
                      <a:endParaRPr lang="en-US" sz="1200" b="1" dirty="0">
                        <a:latin typeface="Verdana" pitchFamily="34" charset="0"/>
                        <a:ea typeface="Verdana" pitchFamily="34" charset="0"/>
                        <a:cs typeface="Verdana" pitchFamily="34" charset="0"/>
                      </a:endParaRPr>
                    </a:p>
                  </a:txBody>
                  <a:tcPr marL="91434" marR="91434" marT="45722" marB="45722"/>
                </a:tc>
                <a:extLst>
                  <a:ext uri="{0D108BD9-81ED-4DB2-BD59-A6C34878D82A}">
                    <a16:rowId xmlns:a16="http://schemas.microsoft.com/office/drawing/2014/main" val="10003"/>
                  </a:ext>
                </a:extLst>
              </a:tr>
              <a:tr h="609600">
                <a:tc>
                  <a:txBody>
                    <a:bodyPr/>
                    <a:lstStyle/>
                    <a:p>
                      <a:pPr algn="ctr"/>
                      <a:r>
                        <a:rPr lang="en-US" sz="1400" b="1" dirty="0"/>
                        <a:t>CX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a:t>Count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a:t>Used to hold the count value in SHIFT,</a:t>
                      </a:r>
                      <a:r>
                        <a:rPr lang="en-US" sz="1200" b="1" baseline="0" dirty="0"/>
                        <a:t> ROTATE and LOOP instructions</a:t>
                      </a:r>
                      <a:endParaRPr lang="en-US" sz="1200" b="1" dirty="0">
                        <a:latin typeface="Verdana" pitchFamily="34" charset="0"/>
                        <a:ea typeface="Verdana" pitchFamily="34" charset="0"/>
                        <a:cs typeface="Verdana" pitchFamily="34" charset="0"/>
                      </a:endParaRPr>
                    </a:p>
                  </a:txBody>
                  <a:tcPr marL="91434" marR="91434" marT="45722" marB="45722"/>
                </a:tc>
                <a:extLst>
                  <a:ext uri="{0D108BD9-81ED-4DB2-BD59-A6C34878D82A}">
                    <a16:rowId xmlns:a16="http://schemas.microsoft.com/office/drawing/2014/main" val="10004"/>
                  </a:ext>
                </a:extLst>
              </a:tr>
              <a:tr h="609600">
                <a:tc>
                  <a:txBody>
                    <a:bodyPr/>
                    <a:lstStyle/>
                    <a:p>
                      <a:pPr algn="ctr"/>
                      <a:r>
                        <a:rPr lang="en-US" sz="1400" b="1" dirty="0"/>
                        <a:t>DX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a:t>Data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a:t>Used to hold</a:t>
                      </a:r>
                      <a:r>
                        <a:rPr lang="en-US" sz="1200" b="1" baseline="0" dirty="0"/>
                        <a:t> data for multiplication and division operations</a:t>
                      </a:r>
                      <a:endParaRPr lang="en-US" sz="1200" b="1" dirty="0">
                        <a:latin typeface="Verdana" pitchFamily="34" charset="0"/>
                        <a:ea typeface="Verdana" pitchFamily="34" charset="0"/>
                        <a:cs typeface="Verdana" pitchFamily="34" charset="0"/>
                      </a:endParaRPr>
                    </a:p>
                  </a:txBody>
                  <a:tcPr marL="91434" marR="91434" marT="45722" marB="45722"/>
                </a:tc>
                <a:extLst>
                  <a:ext uri="{0D108BD9-81ED-4DB2-BD59-A6C34878D82A}">
                    <a16:rowId xmlns:a16="http://schemas.microsoft.com/office/drawing/2014/main" val="10005"/>
                  </a:ext>
                </a:extLst>
              </a:tr>
              <a:tr h="609600">
                <a:tc>
                  <a:txBody>
                    <a:bodyPr/>
                    <a:lstStyle/>
                    <a:p>
                      <a:pPr algn="ctr"/>
                      <a:r>
                        <a:rPr lang="en-US" sz="1400" b="1" dirty="0"/>
                        <a:t>SP</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a:t>Stack Pointer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a:t>Used to hold the offset address</a:t>
                      </a:r>
                      <a:r>
                        <a:rPr lang="en-US" sz="1200" b="1" baseline="0" dirty="0"/>
                        <a:t> of top stack memory</a:t>
                      </a:r>
                      <a:endParaRPr lang="en-US" sz="1200" b="1" dirty="0">
                        <a:latin typeface="Verdana" pitchFamily="34" charset="0"/>
                        <a:ea typeface="Verdana" pitchFamily="34" charset="0"/>
                        <a:cs typeface="Verdana" pitchFamily="34" charset="0"/>
                      </a:endParaRPr>
                    </a:p>
                  </a:txBody>
                  <a:tcPr marL="91434" marR="91434" marT="45722" marB="45722"/>
                </a:tc>
                <a:extLst>
                  <a:ext uri="{0D108BD9-81ED-4DB2-BD59-A6C34878D82A}">
                    <a16:rowId xmlns:a16="http://schemas.microsoft.com/office/drawing/2014/main" val="10006"/>
                  </a:ext>
                </a:extLst>
              </a:tr>
              <a:tr h="762000">
                <a:tc>
                  <a:txBody>
                    <a:bodyPr/>
                    <a:lstStyle/>
                    <a:p>
                      <a:pPr algn="ctr"/>
                      <a:r>
                        <a:rPr lang="en-US" sz="1400" b="1" dirty="0"/>
                        <a:t>BP</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a:t>Base Pointer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a:t>Used to hold the base value</a:t>
                      </a:r>
                      <a:r>
                        <a:rPr lang="en-US" sz="1200" b="1" baseline="0" dirty="0"/>
                        <a:t> in base addressing using SS register to access data from stack memory</a:t>
                      </a:r>
                      <a:endParaRPr lang="en-US" sz="1200" b="1" dirty="0">
                        <a:latin typeface="Verdana" pitchFamily="34" charset="0"/>
                        <a:ea typeface="Verdana" pitchFamily="34" charset="0"/>
                        <a:cs typeface="Verdana" pitchFamily="34" charset="0"/>
                      </a:endParaRPr>
                    </a:p>
                  </a:txBody>
                  <a:tcPr marL="91434" marR="91434" marT="45722" marB="45722"/>
                </a:tc>
                <a:extLst>
                  <a:ext uri="{0D108BD9-81ED-4DB2-BD59-A6C34878D82A}">
                    <a16:rowId xmlns:a16="http://schemas.microsoft.com/office/drawing/2014/main" val="10007"/>
                  </a:ext>
                </a:extLst>
              </a:tr>
              <a:tr h="609600">
                <a:tc>
                  <a:txBody>
                    <a:bodyPr/>
                    <a:lstStyle/>
                    <a:p>
                      <a:pPr algn="ctr"/>
                      <a:r>
                        <a:rPr lang="en-US" sz="1400" b="1" dirty="0"/>
                        <a:t>SI</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a:t>Source Index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a:t>Used to hold index value of source</a:t>
                      </a:r>
                      <a:r>
                        <a:rPr lang="en-US" sz="1200" b="1" baseline="0" dirty="0"/>
                        <a:t> operand (data) for string instructions</a:t>
                      </a:r>
                      <a:endParaRPr lang="en-US" sz="1200" b="1" dirty="0">
                        <a:latin typeface="Verdana" pitchFamily="34" charset="0"/>
                        <a:ea typeface="Verdana" pitchFamily="34" charset="0"/>
                        <a:cs typeface="Verdana" pitchFamily="34" charset="0"/>
                      </a:endParaRPr>
                    </a:p>
                  </a:txBody>
                  <a:tcPr marL="91434" marR="91434" marT="45722" marB="45722"/>
                </a:tc>
                <a:extLst>
                  <a:ext uri="{0D108BD9-81ED-4DB2-BD59-A6C34878D82A}">
                    <a16:rowId xmlns:a16="http://schemas.microsoft.com/office/drawing/2014/main" val="10008"/>
                  </a:ext>
                </a:extLst>
              </a:tr>
              <a:tr h="497045">
                <a:tc>
                  <a:txBody>
                    <a:bodyPr/>
                    <a:lstStyle/>
                    <a:p>
                      <a:pPr algn="ctr"/>
                      <a:r>
                        <a:rPr lang="en-US" sz="1400" b="1" dirty="0"/>
                        <a:t>DI</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a:t>Data Index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a:t>Used to hold the index value of destination operand (data) for</a:t>
                      </a:r>
                      <a:r>
                        <a:rPr lang="en-US" sz="1200" b="1" baseline="0" dirty="0"/>
                        <a:t> string operations</a:t>
                      </a:r>
                      <a:endParaRPr lang="en-US" sz="1200" b="1" dirty="0">
                        <a:latin typeface="Verdana" pitchFamily="34" charset="0"/>
                        <a:ea typeface="Verdana" pitchFamily="34" charset="0"/>
                        <a:cs typeface="Verdana" pitchFamily="34" charset="0"/>
                      </a:endParaRPr>
                    </a:p>
                  </a:txBody>
                  <a:tcPr marL="91434" marR="91434" marT="45722" marB="45722"/>
                </a:tc>
                <a:extLst>
                  <a:ext uri="{0D108BD9-81ED-4DB2-BD59-A6C34878D82A}">
                    <a16:rowId xmlns:a16="http://schemas.microsoft.com/office/drawing/2014/main" val="10009"/>
                  </a:ext>
                </a:extLst>
              </a:tr>
            </a:tbl>
          </a:graphicData>
        </a:graphic>
      </p:graphicFrame>
      <p:sp>
        <p:nvSpPr>
          <p:cNvPr id="4" name="TextBox 3"/>
          <p:cNvSpPr txBox="1"/>
          <p:nvPr/>
        </p:nvSpPr>
        <p:spPr>
          <a:xfrm>
            <a:off x="5105400" y="169771"/>
            <a:ext cx="3853940" cy="338554"/>
          </a:xfrm>
          <a:prstGeom prst="rect">
            <a:avLst/>
          </a:prstGeom>
          <a:noFill/>
        </p:spPr>
        <p:txBody>
          <a:bodyPr wrap="none" rtlCol="0">
            <a:spAutoFit/>
          </a:bodyPr>
          <a:lstStyle/>
          <a:p>
            <a:r>
              <a:rPr lang="en-US" sz="1600" b="1" dirty="0"/>
              <a:t>Registers and Special Functions</a:t>
            </a:r>
          </a:p>
        </p:txBody>
      </p:sp>
      <p:sp>
        <p:nvSpPr>
          <p:cNvPr id="2" name="Date Placeholder 1"/>
          <p:cNvSpPr>
            <a:spLocks noGrp="1"/>
          </p:cNvSpPr>
          <p:nvPr>
            <p:ph type="dt" sz="half" idx="10"/>
          </p:nvPr>
        </p:nvSpPr>
        <p:spPr/>
        <p:txBody>
          <a:bodyPr/>
          <a:lstStyle/>
          <a:p>
            <a:fld id="{4991B296-11B3-48BF-A343-0573AA273E8E}"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25</a:t>
            </a:fld>
            <a:endParaRPr lang="en-US" dirty="0"/>
          </a:p>
        </p:txBody>
      </p:sp>
    </p:spTree>
    <p:extLst>
      <p:ext uri="{BB962C8B-B14F-4D97-AF65-F5344CB8AC3E}">
        <p14:creationId xmlns:p14="http://schemas.microsoft.com/office/powerpoint/2010/main" val="22339040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ounded Rectangle 9"/>
          <p:cNvSpPr/>
          <p:nvPr/>
        </p:nvSpPr>
        <p:spPr>
          <a:xfrm>
            <a:off x="4648200" y="2267664"/>
            <a:ext cx="4343400" cy="70413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4648200" y="1524000"/>
            <a:ext cx="4343400" cy="14478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p:nvSpPr>
        <p:spPr>
          <a:xfrm>
            <a:off x="152400" y="1496911"/>
            <a:ext cx="4343400" cy="70413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a:t>Summary</a:t>
            </a: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5" name="TextBox 4"/>
          <p:cNvSpPr txBox="1"/>
          <p:nvPr/>
        </p:nvSpPr>
        <p:spPr>
          <a:xfrm>
            <a:off x="228600" y="1568708"/>
            <a:ext cx="4191000" cy="4401205"/>
          </a:xfrm>
          <a:prstGeom prst="rect">
            <a:avLst/>
          </a:prstGeom>
          <a:noFill/>
        </p:spPr>
        <p:txBody>
          <a:bodyPr wrap="square" rtlCol="0">
            <a:spAutoFit/>
          </a:bodyPr>
          <a:lstStyle/>
          <a:p>
            <a:pPr algn="just"/>
            <a:r>
              <a:rPr lang="en-US" sz="1400" b="1" dirty="0">
                <a:latin typeface="Verdana" pitchFamily="34" charset="0"/>
                <a:ea typeface="Verdana" pitchFamily="34" charset="0"/>
                <a:cs typeface="Verdana" pitchFamily="34" charset="0"/>
              </a:rPr>
              <a:t>First 16- bit processor released by INTEL in the year 1978</a:t>
            </a:r>
          </a:p>
          <a:p>
            <a:pPr algn="just"/>
            <a:endParaRPr lang="en-US" sz="1400" b="1" dirty="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Approximately 29, 000 transistors, 40 pin  DIP, 5V supply</a:t>
            </a:r>
          </a:p>
          <a:p>
            <a:pPr algn="just"/>
            <a:endParaRPr lang="en-US" sz="1400" b="1" dirty="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Does not have internal clock; external asymmetric clock source with 33% duty cycle</a:t>
            </a:r>
          </a:p>
          <a:p>
            <a:pPr algn="just"/>
            <a:endParaRPr lang="en-US" sz="1400" b="1" dirty="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20-bit address to access memory </a:t>
            </a:r>
            <a:r>
              <a:rPr lang="en-US" sz="1400" b="1" dirty="0">
                <a:latin typeface="Verdana" pitchFamily="34" charset="0"/>
                <a:ea typeface="Verdana" pitchFamily="34" charset="0"/>
                <a:cs typeface="Verdana" pitchFamily="34" charset="0"/>
                <a:sym typeface="Symbol"/>
              </a:rPr>
              <a:t> can address up to 2</a:t>
            </a:r>
            <a:r>
              <a:rPr lang="en-US" sz="1400" b="1" baseline="30000" dirty="0">
                <a:latin typeface="Verdana" pitchFamily="34" charset="0"/>
                <a:ea typeface="Verdana" pitchFamily="34" charset="0"/>
                <a:cs typeface="Verdana" pitchFamily="34" charset="0"/>
                <a:sym typeface="Symbol"/>
              </a:rPr>
              <a:t>20</a:t>
            </a:r>
            <a:r>
              <a:rPr lang="en-US" sz="1400" b="1" dirty="0">
                <a:latin typeface="Verdana" pitchFamily="34" charset="0"/>
                <a:ea typeface="Verdana" pitchFamily="34" charset="0"/>
                <a:cs typeface="Verdana" pitchFamily="34" charset="0"/>
                <a:sym typeface="Symbol"/>
              </a:rPr>
              <a:t> = 1 megabytes of memory space.</a:t>
            </a:r>
          </a:p>
          <a:p>
            <a:pPr algn="just"/>
            <a:endParaRPr lang="en-US" sz="1400" b="1" dirty="0">
              <a:latin typeface="Verdana" pitchFamily="34" charset="0"/>
              <a:ea typeface="Verdana" pitchFamily="34" charset="0"/>
              <a:cs typeface="Verdana" pitchFamily="34" charset="0"/>
              <a:sym typeface="Symbol"/>
            </a:endParaRPr>
          </a:p>
          <a:p>
            <a:pPr algn="just"/>
            <a:endParaRPr lang="en-US" sz="1400" b="1" dirty="0">
              <a:latin typeface="Verdana" pitchFamily="34" charset="0"/>
              <a:ea typeface="Verdana" pitchFamily="34" charset="0"/>
              <a:cs typeface="Verdana" pitchFamily="34" charset="0"/>
              <a:sym typeface="Symbol"/>
            </a:endParaRPr>
          </a:p>
        </p:txBody>
      </p:sp>
      <mc:AlternateContent xmlns:mc="http://schemas.openxmlformats.org/markup-compatibility/2006" xmlns:a14="http://schemas.microsoft.com/office/drawing/2010/main">
        <mc:Choice Requires="a14">
          <p:sp>
            <p:nvSpPr>
              <p:cNvPr id="7" name="TextBox 6"/>
              <p:cNvSpPr txBox="1"/>
              <p:nvPr/>
            </p:nvSpPr>
            <p:spPr>
              <a:xfrm>
                <a:off x="4724400" y="1568708"/>
                <a:ext cx="4191000" cy="3108543"/>
              </a:xfrm>
              <a:prstGeom prst="rect">
                <a:avLst/>
              </a:prstGeom>
              <a:noFill/>
            </p:spPr>
            <p:txBody>
              <a:bodyPr wrap="square" rtlCol="0">
                <a:spAutoFit/>
              </a:bodyPr>
              <a:lstStyle/>
              <a:p>
                <a:pPr algn="just"/>
                <a:r>
                  <a:rPr lang="en-US" sz="1400" b="1" dirty="0">
                    <a:latin typeface="Verdana" pitchFamily="34" charset="0"/>
                    <a:ea typeface="Verdana" pitchFamily="34" charset="0"/>
                    <a:cs typeface="Verdana" pitchFamily="34" charset="0"/>
                    <a:sym typeface="Symbol"/>
                  </a:rPr>
                  <a:t>Addressable memory space is organized in to two banks of 512 kb each; </a:t>
                </a:r>
                <a:r>
                  <a:rPr lang="en-US" sz="1400" b="1" dirty="0">
                    <a:solidFill>
                      <a:srgbClr val="FF0066"/>
                    </a:solidFill>
                    <a:latin typeface="Verdana" pitchFamily="34" charset="0"/>
                    <a:ea typeface="Verdana" pitchFamily="34" charset="0"/>
                    <a:cs typeface="Verdana" pitchFamily="34" charset="0"/>
                    <a:sym typeface="Symbol"/>
                  </a:rPr>
                  <a:t>Even (or lower) bank </a:t>
                </a:r>
                <a:r>
                  <a:rPr lang="en-US" sz="1400" b="1" dirty="0">
                    <a:latin typeface="Verdana" pitchFamily="34" charset="0"/>
                    <a:ea typeface="Verdana" pitchFamily="34" charset="0"/>
                    <a:cs typeface="Verdana" pitchFamily="34" charset="0"/>
                    <a:sym typeface="Symbol"/>
                  </a:rPr>
                  <a:t>and</a:t>
                </a:r>
                <a:r>
                  <a:rPr lang="en-US" sz="1400" b="1" dirty="0">
                    <a:solidFill>
                      <a:srgbClr val="FF0066"/>
                    </a:solidFill>
                    <a:latin typeface="Verdana" pitchFamily="34" charset="0"/>
                    <a:ea typeface="Verdana" pitchFamily="34" charset="0"/>
                    <a:cs typeface="Verdana" pitchFamily="34" charset="0"/>
                    <a:sym typeface="Symbol"/>
                  </a:rPr>
                  <a:t> Odd (or higher) bank</a:t>
                </a:r>
                <a:r>
                  <a:rPr lang="en-US" sz="1400" b="1" dirty="0">
                    <a:latin typeface="Verdana" pitchFamily="34" charset="0"/>
                    <a:ea typeface="Verdana" pitchFamily="34" charset="0"/>
                    <a:cs typeface="Verdana" pitchFamily="34" charset="0"/>
                    <a:sym typeface="Symbol"/>
                  </a:rPr>
                  <a:t>. Address line A</a:t>
                </a:r>
                <a:r>
                  <a:rPr lang="en-US" sz="1400" b="1" baseline="-25000" dirty="0">
                    <a:latin typeface="Verdana" pitchFamily="34" charset="0"/>
                    <a:ea typeface="Verdana" pitchFamily="34" charset="0"/>
                    <a:cs typeface="Verdana" pitchFamily="34" charset="0"/>
                    <a:sym typeface="Symbol"/>
                  </a:rPr>
                  <a:t>0</a:t>
                </a:r>
                <a:r>
                  <a:rPr lang="en-US" sz="1400" b="1" dirty="0">
                    <a:latin typeface="Verdana" pitchFamily="34" charset="0"/>
                    <a:ea typeface="Verdana" pitchFamily="34" charset="0"/>
                    <a:cs typeface="Verdana" pitchFamily="34" charset="0"/>
                    <a:sym typeface="Symbol"/>
                  </a:rPr>
                  <a:t> is used to select even bank and control signal </a:t>
                </a:r>
                <a14:m>
                  <m:oMath xmlns:m="http://schemas.openxmlformats.org/officeDocument/2006/math">
                    <m:acc>
                      <m:accPr>
                        <m:chr m:val="̅"/>
                        <m:ctrlPr>
                          <a:rPr lang="en-US" sz="1400" b="1" i="1">
                            <a:latin typeface="Cambria Math" panose="02040503050406030204" pitchFamily="18" charset="0"/>
                            <a:ea typeface="Verdana" pitchFamily="34" charset="0"/>
                            <a:cs typeface="Verdana" pitchFamily="34" charset="0"/>
                            <a:sym typeface="Symbol"/>
                          </a:rPr>
                        </m:ctrlPr>
                      </m:accPr>
                      <m:e>
                        <m:r>
                          <a:rPr lang="en-US" sz="1400" b="1">
                            <a:latin typeface="Cambria Math"/>
                            <a:ea typeface="Verdana" pitchFamily="34" charset="0"/>
                            <a:cs typeface="Verdana" pitchFamily="34" charset="0"/>
                            <a:sym typeface="Symbol"/>
                          </a:rPr>
                          <m:t>𝐁𝐇𝐄</m:t>
                        </m:r>
                      </m:e>
                    </m:acc>
                  </m:oMath>
                </a14:m>
                <a:r>
                  <a:rPr lang="en-US" sz="1400" b="1" dirty="0">
                    <a:latin typeface="Verdana" pitchFamily="34" charset="0"/>
                    <a:ea typeface="Verdana" pitchFamily="34" charset="0"/>
                    <a:cs typeface="Verdana" pitchFamily="34" charset="0"/>
                    <a:sym typeface="Symbol"/>
                  </a:rPr>
                  <a:t>          </a:t>
                </a:r>
              </a:p>
              <a:p>
                <a:pPr algn="just"/>
                <a:r>
                  <a:rPr lang="en-US" sz="1400" b="1" dirty="0">
                    <a:latin typeface="Verdana" pitchFamily="34" charset="0"/>
                    <a:ea typeface="Verdana" pitchFamily="34" charset="0"/>
                    <a:cs typeface="Verdana" pitchFamily="34" charset="0"/>
                    <a:sym typeface="Symbol"/>
                  </a:rPr>
                  <a:t>is used  to access odd bank</a:t>
                </a:r>
              </a:p>
              <a:p>
                <a:pPr algn="just"/>
                <a:endParaRPr lang="en-US" sz="1400" b="1" dirty="0">
                  <a:latin typeface="Verdana" pitchFamily="34" charset="0"/>
                  <a:ea typeface="Verdana" pitchFamily="34" charset="0"/>
                  <a:cs typeface="Verdana" pitchFamily="34" charset="0"/>
                  <a:sym typeface="Symbol"/>
                </a:endParaRPr>
              </a:p>
              <a:p>
                <a:pPr algn="just"/>
                <a:r>
                  <a:rPr lang="en-US" sz="1400" b="1" dirty="0">
                    <a:latin typeface="Verdana" pitchFamily="34" charset="0"/>
                    <a:ea typeface="Verdana" pitchFamily="34" charset="0"/>
                    <a:cs typeface="Verdana" pitchFamily="34" charset="0"/>
                    <a:sym typeface="Symbol"/>
                  </a:rPr>
                  <a:t>Uses a separate 16 bit address for I/O mapped devices  can generate 2</a:t>
                </a:r>
                <a:r>
                  <a:rPr lang="en-US" sz="1400" b="1" baseline="30000" dirty="0">
                    <a:latin typeface="Verdana" pitchFamily="34" charset="0"/>
                    <a:ea typeface="Verdana" pitchFamily="34" charset="0"/>
                    <a:cs typeface="Verdana" pitchFamily="34" charset="0"/>
                    <a:sym typeface="Symbol"/>
                  </a:rPr>
                  <a:t>16</a:t>
                </a:r>
                <a:r>
                  <a:rPr lang="en-US" sz="1400" b="1" dirty="0">
                    <a:latin typeface="Verdana" pitchFamily="34" charset="0"/>
                    <a:ea typeface="Verdana" pitchFamily="34" charset="0"/>
                    <a:cs typeface="Verdana" pitchFamily="34" charset="0"/>
                    <a:sym typeface="Symbol"/>
                  </a:rPr>
                  <a:t> = 64 k addresses.</a:t>
                </a:r>
              </a:p>
              <a:p>
                <a:pPr algn="just"/>
                <a:endParaRPr lang="en-US" sz="1400" b="1" dirty="0">
                  <a:latin typeface="Verdana" pitchFamily="34" charset="0"/>
                  <a:ea typeface="Verdana" pitchFamily="34" charset="0"/>
                  <a:cs typeface="Verdana" pitchFamily="34" charset="0"/>
                  <a:sym typeface="Symbol"/>
                </a:endParaRPr>
              </a:p>
              <a:p>
                <a:pPr algn="just"/>
                <a:r>
                  <a:rPr lang="en-US" sz="1400" b="1" dirty="0">
                    <a:latin typeface="Verdana" pitchFamily="34" charset="0"/>
                    <a:ea typeface="Verdana" pitchFamily="34" charset="0"/>
                    <a:cs typeface="Verdana" pitchFamily="34" charset="0"/>
                    <a:sym typeface="Symbol"/>
                  </a:rPr>
                  <a:t>Operates in two modes: </a:t>
                </a:r>
                <a:r>
                  <a:rPr lang="en-US" sz="1400" b="1" dirty="0">
                    <a:solidFill>
                      <a:srgbClr val="FF0066"/>
                    </a:solidFill>
                    <a:latin typeface="Verdana" pitchFamily="34" charset="0"/>
                    <a:ea typeface="Verdana" pitchFamily="34" charset="0"/>
                    <a:cs typeface="Verdana" pitchFamily="34" charset="0"/>
                    <a:sym typeface="Symbol"/>
                  </a:rPr>
                  <a:t>minimum mode </a:t>
                </a:r>
                <a:r>
                  <a:rPr lang="en-US" sz="1400" b="1" dirty="0">
                    <a:latin typeface="Verdana" pitchFamily="34" charset="0"/>
                    <a:ea typeface="Verdana" pitchFamily="34" charset="0"/>
                    <a:cs typeface="Verdana" pitchFamily="34" charset="0"/>
                    <a:sym typeface="Symbol"/>
                  </a:rPr>
                  <a:t>and </a:t>
                </a:r>
                <a:r>
                  <a:rPr lang="en-US" sz="1400" b="1" dirty="0">
                    <a:solidFill>
                      <a:srgbClr val="FF0066"/>
                    </a:solidFill>
                    <a:latin typeface="Verdana" pitchFamily="34" charset="0"/>
                    <a:ea typeface="Verdana" pitchFamily="34" charset="0"/>
                    <a:cs typeface="Verdana" pitchFamily="34" charset="0"/>
                    <a:sym typeface="Symbol"/>
                  </a:rPr>
                  <a:t>maximum mode</a:t>
                </a:r>
                <a:r>
                  <a:rPr lang="en-US" sz="1400" b="1" dirty="0">
                    <a:latin typeface="Verdana" pitchFamily="34" charset="0"/>
                    <a:ea typeface="Verdana" pitchFamily="34" charset="0"/>
                    <a:cs typeface="Verdana" pitchFamily="34" charset="0"/>
                    <a:sym typeface="Symbol"/>
                  </a:rPr>
                  <a:t>, decided by the signal at MN and </a:t>
                </a:r>
                <a14:m>
                  <m:oMath xmlns:m="http://schemas.openxmlformats.org/officeDocument/2006/math">
                    <m:acc>
                      <m:accPr>
                        <m:chr m:val="̅"/>
                        <m:ctrlPr>
                          <a:rPr lang="en-US" sz="1400" b="1" i="1" smtClean="0">
                            <a:latin typeface="Cambria Math" panose="02040503050406030204" pitchFamily="18" charset="0"/>
                            <a:ea typeface="Verdana" pitchFamily="34" charset="0"/>
                            <a:cs typeface="Verdana" pitchFamily="34" charset="0"/>
                            <a:sym typeface="Symbol"/>
                          </a:rPr>
                        </m:ctrlPr>
                      </m:accPr>
                      <m:e>
                        <m:r>
                          <a:rPr lang="en-US" sz="1400" b="1" i="0" smtClean="0">
                            <a:latin typeface="Cambria Math"/>
                            <a:ea typeface="Verdana" pitchFamily="34" charset="0"/>
                            <a:cs typeface="Verdana" pitchFamily="34" charset="0"/>
                            <a:sym typeface="Symbol"/>
                          </a:rPr>
                          <m:t>𝐌𝐗</m:t>
                        </m:r>
                      </m:e>
                    </m:acc>
                  </m:oMath>
                </a14:m>
                <a:r>
                  <a:rPr lang="en-US" sz="1400" b="1" dirty="0">
                    <a:latin typeface="Verdana" pitchFamily="34" charset="0"/>
                    <a:ea typeface="Verdana" pitchFamily="34" charset="0"/>
                    <a:cs typeface="Verdana" pitchFamily="34" charset="0"/>
                    <a:sym typeface="Symbol"/>
                  </a:rPr>
                  <a:t> pins.</a:t>
                </a:r>
                <a:endParaRPr lang="en-US" sz="1400" b="1" dirty="0">
                  <a:latin typeface="Verdana" pitchFamily="34" charset="0"/>
                  <a:ea typeface="Verdana" pitchFamily="34" charset="0"/>
                  <a:cs typeface="Verdana"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724400" y="1568708"/>
                <a:ext cx="4191000" cy="3108543"/>
              </a:xfrm>
              <a:prstGeom prst="rect">
                <a:avLst/>
              </a:prstGeom>
              <a:blipFill rotWithShape="1">
                <a:blip r:embed="rId3"/>
                <a:stretch>
                  <a:fillRect l="-291" t="-196" r="-291" b="-980"/>
                </a:stretch>
              </a:blipFill>
            </p:spPr>
            <p:txBody>
              <a:bodyPr/>
              <a:lstStyle/>
              <a:p>
                <a:r>
                  <a:rPr lang="en-US">
                    <a:noFill/>
                  </a:rPr>
                  <a:t> </a:t>
                </a:r>
              </a:p>
            </p:txBody>
          </p:sp>
        </mc:Fallback>
      </mc:AlternateContent>
      <p:sp>
        <p:nvSpPr>
          <p:cNvPr id="8" name="Date Placeholder 7"/>
          <p:cNvSpPr>
            <a:spLocks noGrp="1"/>
          </p:cNvSpPr>
          <p:nvPr>
            <p:ph type="dt" sz="half" idx="10"/>
          </p:nvPr>
        </p:nvSpPr>
        <p:spPr/>
        <p:txBody>
          <a:bodyPr/>
          <a:lstStyle/>
          <a:p>
            <a:fld id="{88A67E27-E2B4-4AC4-B651-2C5237C98736}" type="datetime2">
              <a:rPr lang="en-US" smtClean="0"/>
              <a:t>Wednesday, February 27, 2019</a:t>
            </a:fld>
            <a:endParaRPr lang="en-US" dirty="0"/>
          </a:p>
        </p:txBody>
      </p:sp>
      <p:sp>
        <p:nvSpPr>
          <p:cNvPr id="6" name="Footer Placeholder 5"/>
          <p:cNvSpPr>
            <a:spLocks noGrp="1"/>
          </p:cNvSpPr>
          <p:nvPr>
            <p:ph type="ftr" sz="quarter" idx="11"/>
          </p:nvPr>
        </p:nvSpPr>
        <p:spPr/>
        <p:txBody>
          <a:bodyPr/>
          <a:lstStyle/>
          <a:p>
            <a:r>
              <a:rPr lang="sv-SE" smtClean="0"/>
              <a:t>Dr. G. Raghu Chandra, EEE </a:t>
            </a:r>
            <a:endParaRPr lang="en-US" dirty="0"/>
          </a:p>
        </p:txBody>
      </p:sp>
      <p:sp>
        <p:nvSpPr>
          <p:cNvPr id="11" name="Slide Number Placeholder 10"/>
          <p:cNvSpPr>
            <a:spLocks noGrp="1"/>
          </p:cNvSpPr>
          <p:nvPr>
            <p:ph type="sldNum" sz="quarter" idx="12"/>
          </p:nvPr>
        </p:nvSpPr>
        <p:spPr/>
        <p:txBody>
          <a:bodyPr/>
          <a:lstStyle/>
          <a:p>
            <a:fld id="{85E6815B-E59C-4D87-B1F6-ECBDD22AF1DC}" type="slidenum">
              <a:rPr lang="en-US" smtClean="0"/>
              <a:t>26</a:t>
            </a:fld>
            <a:endParaRPr lang="en-US" dirty="0"/>
          </a:p>
        </p:txBody>
      </p:sp>
    </p:spTree>
    <p:extLst>
      <p:ext uri="{BB962C8B-B14F-4D97-AF65-F5344CB8AC3E}">
        <p14:creationId xmlns:p14="http://schemas.microsoft.com/office/powerpoint/2010/main" val="2465773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2.22222E-6 L 3.33333E-6 0.175 " pathEditMode="relative" rAng="0" ptsTypes="AA">
                                      <p:cBhvr>
                                        <p:cTn id="6" dur="500" fill="hold"/>
                                        <p:tgtEl>
                                          <p:spTgt spid="4"/>
                                        </p:tgtEl>
                                        <p:attrNameLst>
                                          <p:attrName>ppt_x</p:attrName>
                                          <p:attrName>ppt_y</p:attrName>
                                        </p:attrNameLst>
                                      </p:cBhvr>
                                      <p:rCtr x="0" y="875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3.33333E-6 0.175 L 3.33333E-6 0.34167 " pathEditMode="relative" rAng="0" ptsTypes="AA">
                                      <p:cBhvr>
                                        <p:cTn id="10" dur="500" fill="hold"/>
                                        <p:tgtEl>
                                          <p:spTgt spid="4"/>
                                        </p:tgtEl>
                                        <p:attrNameLst>
                                          <p:attrName>ppt_x</p:attrName>
                                          <p:attrName>ppt_y</p:attrName>
                                        </p:attrNameLst>
                                      </p:cBhvr>
                                      <p:rCtr x="0" y="833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2" nodeType="clickEffect">
                                  <p:stCondLst>
                                    <p:cond delay="0"/>
                                  </p:stCondLst>
                                  <p:childTnLst>
                                    <p:animMotion origin="layout" path="M 3.33333E-6 0.25255 L 3.33333E-6 0.46389 " pathEditMode="relative" rAng="0" ptsTypes="AA">
                                      <p:cBhvr>
                                        <p:cTn id="14" dur="500" fill="hold"/>
                                        <p:tgtEl>
                                          <p:spTgt spid="4"/>
                                        </p:tgtEl>
                                        <p:attrNameLst>
                                          <p:attrName>ppt_x</p:attrName>
                                          <p:attrName>ppt_y</p:attrName>
                                        </p:attrNameLst>
                                      </p:cBhvr>
                                      <p:rCtr x="0" y="10556"/>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3" nodeType="clickEffect">
                                  <p:stCondLst>
                                    <p:cond delay="0"/>
                                  </p:stCondLst>
                                  <p:childTnLst>
                                    <p:animMotion origin="layout" path="M 3.33333E-6 0.38575 L 3.33333E-6 0.54116 " pathEditMode="relative" rAng="0" ptsTypes="AA">
                                      <p:cBhvr>
                                        <p:cTn id="18" dur="500" fill="hold"/>
                                        <p:tgtEl>
                                          <p:spTgt spid="4"/>
                                        </p:tgtEl>
                                        <p:attrNameLst>
                                          <p:attrName>ppt_x</p:attrName>
                                          <p:attrName>ppt_y</p:attrName>
                                        </p:attrNameLst>
                                      </p:cBhvr>
                                      <p:rCtr x="0" y="7771"/>
                                    </p:animMotion>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4"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42" presetClass="path" presetSubtype="0" accel="50000" decel="50000" fill="hold" grpId="1" nodeType="withEffect">
                                  <p:stCondLst>
                                    <p:cond delay="0"/>
                                  </p:stCondLst>
                                  <p:childTnLst>
                                    <p:animMotion origin="layout" path="M -3.33333E-6 -1.11933E-6 L -3.33333E-6 0.11795 " pathEditMode="relative" rAng="0" ptsTypes="AA">
                                      <p:cBhvr>
                                        <p:cTn id="34" dur="500" fill="hold"/>
                                        <p:tgtEl>
                                          <p:spTgt spid="10"/>
                                        </p:tgtEl>
                                        <p:attrNameLst>
                                          <p:attrName>ppt_x</p:attrName>
                                          <p:attrName>ppt_y</p:attrName>
                                        </p:attrNameLst>
                                      </p:cBhvr>
                                      <p:rCtr x="0" y="5897"/>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2" nodeType="clickEffect">
                                  <p:stCondLst>
                                    <p:cond delay="0"/>
                                  </p:stCondLst>
                                  <p:childTnLst>
                                    <p:animMotion origin="layout" path="M -3.33333E-6 0.11795 L -3.33333E-6 0.24006 " pathEditMode="relative" rAng="0" ptsTypes="AA">
                                      <p:cBhvr>
                                        <p:cTn id="38" dur="500" fill="hold"/>
                                        <p:tgtEl>
                                          <p:spTgt spid="10"/>
                                        </p:tgtEl>
                                        <p:attrNameLst>
                                          <p:attrName>ppt_x</p:attrName>
                                          <p:attrName>ppt_y</p:attrName>
                                        </p:attrNameLst>
                                      </p:cBhvr>
                                      <p:rCtr x="0" y="61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9" grpId="0" animBg="1"/>
      <p:bldP spid="9" grpId="1" animBg="1"/>
      <p:bldP spid="4" grpId="0" animBg="1"/>
      <p:bldP spid="4" grpId="1" animBg="1"/>
      <p:bldP spid="4" grpId="2" animBg="1"/>
      <p:bldP spid="4" grpId="3" animBg="1"/>
      <p:bldP spid="4" grpId="4"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600" dirty="0">
                <a:latin typeface="Octapost NBP" pitchFamily="2" charset="0"/>
              </a:rPr>
              <a:t>ADDRESSING MODES</a:t>
            </a:r>
            <a:br>
              <a:rPr lang="en-US" sz="3600" dirty="0">
                <a:latin typeface="Octapost NBP" pitchFamily="2" charset="0"/>
              </a:rPr>
            </a:br>
            <a:r>
              <a:rPr lang="en-US" sz="3600" dirty="0">
                <a:latin typeface="Octapost NBP" pitchFamily="2" charset="0"/>
              </a:rPr>
              <a:t>                     &amp;</a:t>
            </a:r>
            <a:br>
              <a:rPr lang="en-US" sz="3600" dirty="0">
                <a:latin typeface="Octapost NBP" pitchFamily="2" charset="0"/>
              </a:rPr>
            </a:br>
            <a:r>
              <a:rPr lang="en-US" sz="3600" dirty="0">
                <a:latin typeface="Octapost NBP" pitchFamily="2" charset="0"/>
              </a:rPr>
              <a:t>Instruction set</a:t>
            </a:r>
          </a:p>
        </p:txBody>
      </p:sp>
    </p:spTree>
    <p:extLst>
      <p:ext uri="{BB962C8B-B14F-4D97-AF65-F5344CB8AC3E}">
        <p14:creationId xmlns:p14="http://schemas.microsoft.com/office/powerpoint/2010/main" val="1164914713"/>
      </p:ext>
    </p:extLst>
  </p:cSld>
  <p:clrMapOvr>
    <a:masterClrMapping/>
  </p:clrMapOvr>
  <p:transition>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pic>
        <p:nvPicPr>
          <p:cNvPr id="8194" name="Picture 2" descr="C:\Users\AMMU\Desktop\Scans\y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545" y="1239837"/>
            <a:ext cx="4722813" cy="3941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 y="1457927"/>
            <a:ext cx="1600200" cy="37236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39106" y="3454894"/>
            <a:ext cx="16002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014758" y="915889"/>
            <a:ext cx="3976842" cy="738664"/>
          </a:xfrm>
          <a:prstGeom prst="rect">
            <a:avLst/>
          </a:prstGeom>
          <a:ln>
            <a:solidFill>
              <a:srgbClr val="FF0000"/>
            </a:solidFill>
          </a:ln>
        </p:spPr>
        <p:txBody>
          <a:bodyPr wrap="square">
            <a:spAutoFit/>
          </a:bodyPr>
          <a:lstStyle/>
          <a:p>
            <a:pPr algn="ctr"/>
            <a:r>
              <a:rPr lang="en-US" sz="1400" b="1" dirty="0">
                <a:solidFill>
                  <a:srgbClr val="0070C0"/>
                </a:solidFill>
              </a:rPr>
              <a:t>Program</a:t>
            </a:r>
            <a:r>
              <a:rPr lang="en-US" sz="1400" dirty="0">
                <a:solidFill>
                  <a:srgbClr val="0070C0"/>
                </a:solidFill>
              </a:rPr>
              <a:t> </a:t>
            </a:r>
          </a:p>
          <a:p>
            <a:pPr algn="ctr"/>
            <a:r>
              <a:rPr lang="en-US" sz="1400" b="1" dirty="0"/>
              <a:t>A set of instructions written to solve a problem.</a:t>
            </a:r>
          </a:p>
        </p:txBody>
      </p:sp>
      <p:sp>
        <p:nvSpPr>
          <p:cNvPr id="8" name="Rectangle 7"/>
          <p:cNvSpPr/>
          <p:nvPr/>
        </p:nvSpPr>
        <p:spPr>
          <a:xfrm>
            <a:off x="5014758" y="1865293"/>
            <a:ext cx="3976842" cy="954107"/>
          </a:xfrm>
          <a:prstGeom prst="rect">
            <a:avLst/>
          </a:prstGeom>
          <a:ln>
            <a:solidFill>
              <a:srgbClr val="FF0000"/>
            </a:solidFill>
          </a:ln>
        </p:spPr>
        <p:txBody>
          <a:bodyPr wrap="square">
            <a:spAutoFit/>
          </a:bodyPr>
          <a:lstStyle/>
          <a:p>
            <a:pPr algn="ctr"/>
            <a:r>
              <a:rPr lang="en-US" sz="1400" b="1" dirty="0">
                <a:solidFill>
                  <a:srgbClr val="0070C0"/>
                </a:solidFill>
                <a:latin typeface="Verdana" pitchFamily="34" charset="0"/>
                <a:ea typeface="Verdana" pitchFamily="34" charset="0"/>
                <a:cs typeface="Verdana" pitchFamily="34" charset="0"/>
              </a:rPr>
              <a:t>Instruction</a:t>
            </a:r>
            <a:endParaRPr lang="en-US" sz="1400" dirty="0">
              <a:solidFill>
                <a:srgbClr val="0070C0"/>
              </a:solidFill>
              <a:latin typeface="Verdana" pitchFamily="34" charset="0"/>
              <a:ea typeface="Verdana" pitchFamily="34" charset="0"/>
              <a:cs typeface="Verdana" pitchFamily="34" charset="0"/>
            </a:endParaRPr>
          </a:p>
          <a:p>
            <a:pPr algn="ctr"/>
            <a:r>
              <a:rPr lang="en-US" sz="1400" b="1" dirty="0">
                <a:latin typeface="Verdana" pitchFamily="34" charset="0"/>
                <a:ea typeface="Verdana" pitchFamily="34" charset="0"/>
                <a:cs typeface="Verdana" pitchFamily="34" charset="0"/>
              </a:rPr>
              <a:t>Directions which a microprocessor follows to execute a task or part of a task.</a:t>
            </a:r>
          </a:p>
        </p:txBody>
      </p:sp>
      <p:sp>
        <p:nvSpPr>
          <p:cNvPr id="12" name="TextBox 11"/>
          <p:cNvSpPr txBox="1"/>
          <p:nvPr/>
        </p:nvSpPr>
        <p:spPr>
          <a:xfrm>
            <a:off x="5791200" y="3264275"/>
            <a:ext cx="2159566" cy="307777"/>
          </a:xfrm>
          <a:prstGeom prst="rect">
            <a:avLst/>
          </a:prstGeom>
          <a:solidFill>
            <a:srgbClr val="FFFF00"/>
          </a:solidFill>
        </p:spPr>
        <p:txBody>
          <a:bodyPr wrap="none" rtlCol="0">
            <a:spAutoFit/>
          </a:bodyPr>
          <a:lstStyle/>
          <a:p>
            <a:r>
              <a:rPr lang="en-US" sz="1400" b="1" dirty="0">
                <a:solidFill>
                  <a:srgbClr val="CC0099"/>
                </a:solidFill>
              </a:rPr>
              <a:t>Computer language</a:t>
            </a:r>
          </a:p>
        </p:txBody>
      </p:sp>
      <p:sp>
        <p:nvSpPr>
          <p:cNvPr id="15" name="TextBox 14"/>
          <p:cNvSpPr txBox="1"/>
          <p:nvPr/>
        </p:nvSpPr>
        <p:spPr>
          <a:xfrm>
            <a:off x="5029200" y="4183559"/>
            <a:ext cx="1239442" cy="307777"/>
          </a:xfrm>
          <a:prstGeom prst="rect">
            <a:avLst/>
          </a:prstGeom>
          <a:solidFill>
            <a:srgbClr val="FFFF00"/>
          </a:solidFill>
        </p:spPr>
        <p:txBody>
          <a:bodyPr wrap="none" rtlCol="0">
            <a:spAutoFit/>
          </a:bodyPr>
          <a:lstStyle/>
          <a:p>
            <a:r>
              <a:rPr lang="en-US" sz="1400" b="1" dirty="0">
                <a:solidFill>
                  <a:srgbClr val="CC0099"/>
                </a:solidFill>
              </a:rPr>
              <a:t>High Level</a:t>
            </a:r>
          </a:p>
        </p:txBody>
      </p:sp>
      <p:sp>
        <p:nvSpPr>
          <p:cNvPr id="16" name="TextBox 15"/>
          <p:cNvSpPr txBox="1"/>
          <p:nvPr/>
        </p:nvSpPr>
        <p:spPr>
          <a:xfrm>
            <a:off x="7540237" y="4183559"/>
            <a:ext cx="1188146" cy="307777"/>
          </a:xfrm>
          <a:prstGeom prst="rect">
            <a:avLst/>
          </a:prstGeom>
          <a:solidFill>
            <a:srgbClr val="FFFF00"/>
          </a:solidFill>
        </p:spPr>
        <p:txBody>
          <a:bodyPr wrap="none" rtlCol="0">
            <a:spAutoFit/>
          </a:bodyPr>
          <a:lstStyle/>
          <a:p>
            <a:r>
              <a:rPr lang="en-US" sz="1400" b="1" dirty="0">
                <a:solidFill>
                  <a:srgbClr val="CC0099"/>
                </a:solidFill>
              </a:rPr>
              <a:t>Low Level</a:t>
            </a:r>
          </a:p>
        </p:txBody>
      </p:sp>
      <p:sp>
        <p:nvSpPr>
          <p:cNvPr id="17" name="TextBox 16"/>
          <p:cNvSpPr txBox="1"/>
          <p:nvPr/>
        </p:nvSpPr>
        <p:spPr>
          <a:xfrm>
            <a:off x="3962400" y="5220646"/>
            <a:ext cx="2056973" cy="307777"/>
          </a:xfrm>
          <a:prstGeom prst="rect">
            <a:avLst/>
          </a:prstGeom>
          <a:solidFill>
            <a:srgbClr val="FFFF00"/>
          </a:solidFill>
        </p:spPr>
        <p:txBody>
          <a:bodyPr wrap="none" rtlCol="0">
            <a:spAutoFit/>
          </a:bodyPr>
          <a:lstStyle/>
          <a:p>
            <a:r>
              <a:rPr lang="en-US" sz="1400" b="1" dirty="0">
                <a:solidFill>
                  <a:srgbClr val="CC0099"/>
                </a:solidFill>
              </a:rPr>
              <a:t>Machine Language</a:t>
            </a:r>
          </a:p>
        </p:txBody>
      </p:sp>
      <p:sp>
        <p:nvSpPr>
          <p:cNvPr id="18" name="TextBox 17"/>
          <p:cNvSpPr txBox="1"/>
          <p:nvPr/>
        </p:nvSpPr>
        <p:spPr>
          <a:xfrm>
            <a:off x="6629400" y="5223679"/>
            <a:ext cx="2188420" cy="307777"/>
          </a:xfrm>
          <a:prstGeom prst="rect">
            <a:avLst/>
          </a:prstGeom>
          <a:solidFill>
            <a:srgbClr val="FFFF00"/>
          </a:solidFill>
        </p:spPr>
        <p:txBody>
          <a:bodyPr wrap="none" rtlCol="0">
            <a:spAutoFit/>
          </a:bodyPr>
          <a:lstStyle/>
          <a:p>
            <a:r>
              <a:rPr lang="en-US" sz="1400" b="1" dirty="0">
                <a:solidFill>
                  <a:srgbClr val="CC0099"/>
                </a:solidFill>
              </a:rPr>
              <a:t>Assembly Language</a:t>
            </a:r>
          </a:p>
        </p:txBody>
      </p:sp>
      <p:sp>
        <p:nvSpPr>
          <p:cNvPr id="13" name="TextBox 12"/>
          <p:cNvSpPr txBox="1"/>
          <p:nvPr/>
        </p:nvSpPr>
        <p:spPr>
          <a:xfrm>
            <a:off x="3962400" y="5665113"/>
            <a:ext cx="1981200" cy="307777"/>
          </a:xfrm>
          <a:prstGeom prst="rect">
            <a:avLst/>
          </a:prstGeom>
          <a:noFill/>
        </p:spPr>
        <p:txBody>
          <a:bodyPr wrap="square" rtlCol="0">
            <a:spAutoFit/>
          </a:bodyPr>
          <a:lstStyle/>
          <a:p>
            <a:r>
              <a:rPr lang="en-US" sz="1400" b="1" dirty="0">
                <a:latin typeface="Agency FB"/>
                <a:sym typeface="Wingdings 2"/>
              </a:rPr>
              <a:t> </a:t>
            </a:r>
            <a:r>
              <a:rPr lang="en-US" sz="1400" b="1" dirty="0"/>
              <a:t>Binary bits</a:t>
            </a:r>
          </a:p>
        </p:txBody>
      </p:sp>
      <p:sp>
        <p:nvSpPr>
          <p:cNvPr id="21" name="TextBox 20"/>
          <p:cNvSpPr txBox="1"/>
          <p:nvPr/>
        </p:nvSpPr>
        <p:spPr>
          <a:xfrm>
            <a:off x="6553200" y="5662136"/>
            <a:ext cx="2438400" cy="1077218"/>
          </a:xfrm>
          <a:prstGeom prst="rect">
            <a:avLst/>
          </a:prstGeom>
          <a:noFill/>
        </p:spPr>
        <p:txBody>
          <a:bodyPr wrap="square" rtlCol="0">
            <a:spAutoFit/>
          </a:bodyPr>
          <a:lstStyle/>
          <a:p>
            <a:pPr marL="285750" indent="-285750">
              <a:buFont typeface="Wingdings 2"/>
              <a:buChar char="¾"/>
            </a:pPr>
            <a:r>
              <a:rPr lang="en-US" sz="1400" b="1" dirty="0"/>
              <a:t>English Alphabets</a:t>
            </a:r>
          </a:p>
          <a:p>
            <a:pPr marL="285750" indent="-285750">
              <a:buFont typeface="Wingdings 2"/>
              <a:buChar char="¾"/>
            </a:pPr>
            <a:r>
              <a:rPr lang="en-US" sz="1400" b="1" dirty="0">
                <a:sym typeface="Wingdings 2"/>
              </a:rPr>
              <a:t>‘Mnemonics’</a:t>
            </a:r>
          </a:p>
          <a:p>
            <a:pPr marL="285750" indent="-285750">
              <a:buFont typeface="Wingdings 2"/>
              <a:buChar char="¾"/>
            </a:pPr>
            <a:r>
              <a:rPr lang="en-US" sz="1400" b="1" dirty="0">
                <a:sym typeface="Wingdings 2"/>
              </a:rPr>
              <a:t>Assembler </a:t>
            </a:r>
            <a:r>
              <a:rPr lang="en-US" sz="1100" b="1" dirty="0">
                <a:sym typeface="Symbol"/>
              </a:rPr>
              <a:t>Mnemonics  </a:t>
            </a:r>
            <a:r>
              <a:rPr lang="en-US" sz="1100" b="1" dirty="0">
                <a:sym typeface="Wingdings 2"/>
              </a:rPr>
              <a:t>Machine Language</a:t>
            </a:r>
            <a:endParaRPr lang="en-US" sz="1100" b="1" dirty="0"/>
          </a:p>
        </p:txBody>
      </p:sp>
      <p:cxnSp>
        <p:nvCxnSpPr>
          <p:cNvPr id="19" name="Straight Arrow Connector 18"/>
          <p:cNvCxnSpPr>
            <a:stCxn id="12" idx="2"/>
          </p:cNvCxnSpPr>
          <p:nvPr/>
        </p:nvCxnSpPr>
        <p:spPr>
          <a:xfrm flipH="1">
            <a:off x="5791200" y="3572052"/>
            <a:ext cx="1079783" cy="6115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2"/>
            <a:endCxn id="16" idx="0"/>
          </p:cNvCxnSpPr>
          <p:nvPr/>
        </p:nvCxnSpPr>
        <p:spPr>
          <a:xfrm>
            <a:off x="6870983" y="3572052"/>
            <a:ext cx="1263327" cy="6115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6" idx="2"/>
            <a:endCxn id="17" idx="0"/>
          </p:cNvCxnSpPr>
          <p:nvPr/>
        </p:nvCxnSpPr>
        <p:spPr>
          <a:xfrm flipH="1">
            <a:off x="4990887" y="4491336"/>
            <a:ext cx="3143423" cy="7293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6" idx="2"/>
          </p:cNvCxnSpPr>
          <p:nvPr/>
        </p:nvCxnSpPr>
        <p:spPr>
          <a:xfrm>
            <a:off x="8134310" y="4491336"/>
            <a:ext cx="247690" cy="690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B8BE9E58-D7F2-4A58-82C7-BFD505197F78}"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9" name="Slide Number Placeholder 8"/>
          <p:cNvSpPr>
            <a:spLocks noGrp="1"/>
          </p:cNvSpPr>
          <p:nvPr>
            <p:ph type="sldNum" sz="quarter" idx="12"/>
          </p:nvPr>
        </p:nvSpPr>
        <p:spPr/>
        <p:txBody>
          <a:bodyPr/>
          <a:lstStyle/>
          <a:p>
            <a:fld id="{85E6815B-E59C-4D87-B1F6-ECBDD22AF1DC}" type="slidenum">
              <a:rPr lang="en-US" smtClean="0"/>
              <a:t>28</a:t>
            </a:fld>
            <a:endParaRPr lang="en-US" dirty="0"/>
          </a:p>
        </p:txBody>
      </p:sp>
    </p:spTree>
    <p:extLst>
      <p:ext uri="{BB962C8B-B14F-4D97-AF65-F5344CB8AC3E}">
        <p14:creationId xmlns:p14="http://schemas.microsoft.com/office/powerpoint/2010/main" val="176534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1" grpId="0" animBg="1"/>
      <p:bldP spid="7" grpId="0" animBg="1"/>
      <p:bldP spid="8" grpId="0" animBg="1"/>
      <p:bldP spid="12" grpId="0" animBg="1"/>
      <p:bldP spid="15" grpId="0" animBg="1"/>
      <p:bldP spid="16" grpId="0" animBg="1"/>
      <p:bldP spid="17" grpId="0" animBg="1"/>
      <p:bldP spid="18" grpId="0" animBg="1"/>
      <p:bldP spid="13"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23" name="Rectangle 3"/>
          <p:cNvSpPr txBox="1">
            <a:spLocks noChangeArrowheads="1"/>
          </p:cNvSpPr>
          <p:nvPr/>
        </p:nvSpPr>
        <p:spPr>
          <a:xfrm>
            <a:off x="0" y="914400"/>
            <a:ext cx="7924800" cy="5943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80000"/>
              </a:lnSpc>
              <a:buFont typeface="Wingdings" pitchFamily="2" charset="2"/>
              <a:buNone/>
              <a:defRPr/>
            </a:pPr>
            <a:r>
              <a:rPr lang="en-US" sz="1750" b="1" dirty="0">
                <a:solidFill>
                  <a:schemeClr val="tx2"/>
                </a:solidFill>
                <a:latin typeface="Time New Roman"/>
              </a:rPr>
              <a:t>	</a:t>
            </a:r>
            <a:r>
              <a:rPr lang="en-US" sz="1750" dirty="0">
                <a:latin typeface="Time New Roman"/>
              </a:rPr>
              <a:t>Program is a set of instructions written to solve a problem. Instructions are the directions which a microprocessor follows to execute a task or part of a task.	Broadly, computer language can be divided into two parts as high-level language and low level language. Low level language are machine specific. Low level language can be further divided into machine language and assembly language.</a:t>
            </a:r>
          </a:p>
          <a:p>
            <a:pPr algn="just">
              <a:lnSpc>
                <a:spcPct val="80000"/>
              </a:lnSpc>
              <a:buFont typeface="Wingdings" pitchFamily="2" charset="2"/>
              <a:buNone/>
              <a:defRPr/>
            </a:pPr>
            <a:endParaRPr lang="en-US" sz="1750" dirty="0">
              <a:latin typeface="Time New Roman"/>
            </a:endParaRPr>
          </a:p>
          <a:p>
            <a:pPr algn="just">
              <a:lnSpc>
                <a:spcPct val="80000"/>
              </a:lnSpc>
              <a:buFont typeface="Wingdings" pitchFamily="2" charset="2"/>
              <a:buNone/>
              <a:defRPr/>
            </a:pPr>
            <a:r>
              <a:rPr lang="en-US" sz="1750" dirty="0">
                <a:latin typeface="Time New Roman"/>
              </a:rPr>
              <a:t>	Machine language is the only language which a machine can understand. Instructions in this language are written in binary bits as a specific bit pattern. The computer interprets this bit pattern as an instruction to perform a particular task. The entire program is a sequence of binary numbers. This is a machine-friendly language but not user friendly. Debugging is another problem associated with machine language. </a:t>
            </a:r>
          </a:p>
          <a:p>
            <a:pPr algn="just">
              <a:lnSpc>
                <a:spcPct val="80000"/>
              </a:lnSpc>
              <a:buFont typeface="Wingdings" pitchFamily="2" charset="2"/>
              <a:buNone/>
              <a:defRPr/>
            </a:pPr>
            <a:endParaRPr lang="en-US" sz="1750" dirty="0">
              <a:latin typeface="Time New Roman"/>
            </a:endParaRPr>
          </a:p>
          <a:p>
            <a:pPr algn="just">
              <a:lnSpc>
                <a:spcPct val="80000"/>
              </a:lnSpc>
              <a:buFont typeface="Wingdings" pitchFamily="2" charset="2"/>
              <a:buNone/>
              <a:defRPr/>
            </a:pPr>
            <a:r>
              <a:rPr lang="en-US" sz="1750" dirty="0">
                <a:latin typeface="Time New Roman"/>
              </a:rPr>
              <a:t>	To overcome these problems, programmers develop another way in which instructions are written in English alphabets. This new language is known as Assembly language. The instructions in this language are termed </a:t>
            </a:r>
            <a:r>
              <a:rPr lang="en-US" sz="1750" i="1" dirty="0">
                <a:latin typeface="Time New Roman"/>
              </a:rPr>
              <a:t>mnemonics. As</a:t>
            </a:r>
            <a:r>
              <a:rPr lang="en-US" sz="1750" dirty="0">
                <a:latin typeface="Time New Roman"/>
              </a:rPr>
              <a:t> microprocessor can only understand the machine language so mnemonics</a:t>
            </a:r>
            <a:r>
              <a:rPr lang="en-US" sz="1750" i="1" dirty="0">
                <a:latin typeface="Time New Roman"/>
              </a:rPr>
              <a:t> </a:t>
            </a:r>
            <a:r>
              <a:rPr lang="en-US" sz="1750" dirty="0">
                <a:latin typeface="Time New Roman"/>
              </a:rPr>
              <a:t>are translated into machine language either manually or by a program known as</a:t>
            </a:r>
            <a:r>
              <a:rPr lang="en-US" sz="1750" i="1" dirty="0">
                <a:latin typeface="Time New Roman"/>
              </a:rPr>
              <a:t> assembler.</a:t>
            </a:r>
          </a:p>
          <a:p>
            <a:pPr algn="just">
              <a:lnSpc>
                <a:spcPct val="80000"/>
              </a:lnSpc>
              <a:buFont typeface="Wingdings" pitchFamily="2" charset="2"/>
              <a:buNone/>
              <a:defRPr/>
            </a:pPr>
            <a:r>
              <a:rPr lang="en-US" sz="1750" i="1" dirty="0">
                <a:latin typeface="Time New Roman"/>
              </a:rPr>
              <a:t> 	</a:t>
            </a:r>
          </a:p>
          <a:p>
            <a:pPr algn="just">
              <a:lnSpc>
                <a:spcPct val="80000"/>
              </a:lnSpc>
              <a:buFont typeface="Wingdings" pitchFamily="2" charset="2"/>
              <a:buNone/>
              <a:defRPr/>
            </a:pPr>
            <a:r>
              <a:rPr lang="en-US" sz="1750" i="1" dirty="0">
                <a:latin typeface="Time New Roman"/>
              </a:rPr>
              <a:t>	Efficient software development for the microprocessor requires a complete familiarity with the instruction set, their format and addressing modes. Here in this chapter, we will focus on the addressing modes and instructions formats of microprocessor 8086.</a:t>
            </a:r>
          </a:p>
        </p:txBody>
      </p:sp>
      <p:sp>
        <p:nvSpPr>
          <p:cNvPr id="5" name="Date Placeholder 4"/>
          <p:cNvSpPr>
            <a:spLocks noGrp="1"/>
          </p:cNvSpPr>
          <p:nvPr>
            <p:ph type="dt" sz="half" idx="10"/>
          </p:nvPr>
        </p:nvSpPr>
        <p:spPr/>
        <p:txBody>
          <a:bodyPr/>
          <a:lstStyle/>
          <a:p>
            <a:fld id="{70908492-F8D7-4953-9F0B-D4839A7028C9}"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29</a:t>
            </a:fld>
            <a:endParaRPr lang="en-US" dirty="0"/>
          </a:p>
        </p:txBody>
      </p:sp>
    </p:spTree>
    <p:extLst>
      <p:ext uri="{BB962C8B-B14F-4D97-AF65-F5344CB8AC3E}">
        <p14:creationId xmlns:p14="http://schemas.microsoft.com/office/powerpoint/2010/main" val="31882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latin typeface="Octapost NBP" pitchFamily="2" charset="0"/>
              </a:rPr>
              <a:t>Architecture</a:t>
            </a:r>
          </a:p>
        </p:txBody>
      </p:sp>
    </p:spTree>
    <p:extLst>
      <p:ext uri="{BB962C8B-B14F-4D97-AF65-F5344CB8AC3E}">
        <p14:creationId xmlns:p14="http://schemas.microsoft.com/office/powerpoint/2010/main" val="33601960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latin typeface="Octapost NBP" pitchFamily="2" charset="0"/>
              </a:rPr>
              <a:t>ADDRESSING MODES</a:t>
            </a:r>
          </a:p>
        </p:txBody>
      </p:sp>
    </p:spTree>
    <p:extLst>
      <p:ext uri="{BB962C8B-B14F-4D97-AF65-F5344CB8AC3E}">
        <p14:creationId xmlns:p14="http://schemas.microsoft.com/office/powerpoint/2010/main" val="1708259086"/>
      </p:ext>
    </p:extLst>
  </p:cSld>
  <p:clrMapOvr>
    <a:masterClrMapping/>
  </p:clrMapOvr>
  <p:transition>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1964" y="1703696"/>
            <a:ext cx="8794381" cy="685800"/>
            <a:chOff x="474258" y="1703696"/>
            <a:chExt cx="8275095" cy="685800"/>
          </a:xfrm>
        </p:grpSpPr>
        <p:sp>
          <p:nvSpPr>
            <p:cNvPr id="8" name="Rectangle 7"/>
            <p:cNvSpPr/>
            <p:nvPr/>
          </p:nvSpPr>
          <p:spPr>
            <a:xfrm>
              <a:off x="474258" y="1703696"/>
              <a:ext cx="8275094" cy="6858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82395" y="1752600"/>
              <a:ext cx="3766958" cy="584775"/>
            </a:xfrm>
            <a:prstGeom prst="rect">
              <a:avLst/>
            </a:prstGeom>
            <a:noFill/>
          </p:spPr>
          <p:txBody>
            <a:bodyPr wrap="square" rtlCol="0">
              <a:spAutoFit/>
            </a:bodyPr>
            <a:lstStyle/>
            <a:p>
              <a:pPr algn="r"/>
              <a:r>
                <a:rPr lang="en-US" sz="1600" b="1" dirty="0">
                  <a:solidFill>
                    <a:srgbClr val="FF0000"/>
                  </a:solidFill>
                </a:rPr>
                <a:t>Group I : Addressing modes for register and immediate data</a:t>
              </a:r>
            </a:p>
          </p:txBody>
        </p:sp>
      </p:grpSp>
      <p:grpSp>
        <p:nvGrpSpPr>
          <p:cNvPr id="20" name="Group 19"/>
          <p:cNvGrpSpPr/>
          <p:nvPr/>
        </p:nvGrpSpPr>
        <p:grpSpPr>
          <a:xfrm>
            <a:off x="161964" y="5908344"/>
            <a:ext cx="8777322" cy="416256"/>
            <a:chOff x="457200" y="5881048"/>
            <a:chExt cx="8275094" cy="356548"/>
          </a:xfrm>
        </p:grpSpPr>
        <p:sp>
          <p:nvSpPr>
            <p:cNvPr id="14" name="Rectangle 13"/>
            <p:cNvSpPr/>
            <p:nvPr/>
          </p:nvSpPr>
          <p:spPr>
            <a:xfrm>
              <a:off x="457200" y="5894696"/>
              <a:ext cx="8275094" cy="3429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411942" y="5881048"/>
              <a:ext cx="5320352" cy="338554"/>
            </a:xfrm>
            <a:prstGeom prst="rect">
              <a:avLst/>
            </a:prstGeom>
            <a:noFill/>
          </p:spPr>
          <p:txBody>
            <a:bodyPr wrap="square" rtlCol="0">
              <a:spAutoFit/>
            </a:bodyPr>
            <a:lstStyle/>
            <a:p>
              <a:pPr algn="r"/>
              <a:r>
                <a:rPr lang="en-US" sz="1600" b="1" dirty="0">
                  <a:solidFill>
                    <a:srgbClr val="FF0000"/>
                  </a:solidFill>
                </a:rPr>
                <a:t>Group IV : Relative Addressing mode</a:t>
              </a:r>
            </a:p>
          </p:txBody>
        </p:sp>
      </p:grpSp>
      <p:grpSp>
        <p:nvGrpSpPr>
          <p:cNvPr id="21" name="Group 20"/>
          <p:cNvGrpSpPr/>
          <p:nvPr/>
        </p:nvGrpSpPr>
        <p:grpSpPr>
          <a:xfrm>
            <a:off x="161964" y="6351897"/>
            <a:ext cx="8808028" cy="381000"/>
            <a:chOff x="487906" y="6324600"/>
            <a:chExt cx="8275094" cy="356548"/>
          </a:xfrm>
        </p:grpSpPr>
        <p:sp>
          <p:nvSpPr>
            <p:cNvPr id="16" name="Rectangle 15"/>
            <p:cNvSpPr/>
            <p:nvPr/>
          </p:nvSpPr>
          <p:spPr>
            <a:xfrm>
              <a:off x="487906" y="6338248"/>
              <a:ext cx="8275094" cy="3429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442648" y="6324600"/>
              <a:ext cx="5320352" cy="338554"/>
            </a:xfrm>
            <a:prstGeom prst="rect">
              <a:avLst/>
            </a:prstGeom>
            <a:noFill/>
          </p:spPr>
          <p:txBody>
            <a:bodyPr wrap="square" rtlCol="0">
              <a:spAutoFit/>
            </a:bodyPr>
            <a:lstStyle/>
            <a:p>
              <a:pPr algn="r"/>
              <a:r>
                <a:rPr lang="en-US" sz="1600" b="1" dirty="0">
                  <a:solidFill>
                    <a:srgbClr val="FF0000"/>
                  </a:solidFill>
                </a:rPr>
                <a:t>Group V : Implied Addressing mode</a:t>
              </a:r>
            </a:p>
          </p:txBody>
        </p:sp>
      </p:grpSp>
      <p:grpSp>
        <p:nvGrpSpPr>
          <p:cNvPr id="19" name="Group 18"/>
          <p:cNvGrpSpPr/>
          <p:nvPr/>
        </p:nvGrpSpPr>
        <p:grpSpPr>
          <a:xfrm>
            <a:off x="161964" y="5098406"/>
            <a:ext cx="8777322" cy="754381"/>
            <a:chOff x="457200" y="5084758"/>
            <a:chExt cx="8275094" cy="754381"/>
          </a:xfrm>
        </p:grpSpPr>
        <p:sp>
          <p:nvSpPr>
            <p:cNvPr id="12" name="Rectangle 11"/>
            <p:cNvSpPr/>
            <p:nvPr/>
          </p:nvSpPr>
          <p:spPr>
            <a:xfrm>
              <a:off x="457200" y="5084758"/>
              <a:ext cx="8275094" cy="75438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902259" y="5181600"/>
              <a:ext cx="3830035" cy="584775"/>
            </a:xfrm>
            <a:prstGeom prst="rect">
              <a:avLst/>
            </a:prstGeom>
            <a:noFill/>
          </p:spPr>
          <p:txBody>
            <a:bodyPr wrap="square" rtlCol="0">
              <a:spAutoFit/>
            </a:bodyPr>
            <a:lstStyle/>
            <a:p>
              <a:pPr algn="r"/>
              <a:r>
                <a:rPr lang="en-US" sz="1600" b="1" dirty="0">
                  <a:solidFill>
                    <a:srgbClr val="FF0000"/>
                  </a:solidFill>
                </a:rPr>
                <a:t>Group III : Addressing modes for I/O ports</a:t>
              </a:r>
            </a:p>
          </p:txBody>
        </p:sp>
      </p:grpSp>
      <p:grpSp>
        <p:nvGrpSpPr>
          <p:cNvPr id="18" name="Group 17"/>
          <p:cNvGrpSpPr/>
          <p:nvPr/>
        </p:nvGrpSpPr>
        <p:grpSpPr>
          <a:xfrm>
            <a:off x="161964" y="2514600"/>
            <a:ext cx="8790970" cy="2514600"/>
            <a:chOff x="470848" y="2514600"/>
            <a:chExt cx="8275094" cy="2514600"/>
          </a:xfrm>
        </p:grpSpPr>
        <p:sp>
          <p:nvSpPr>
            <p:cNvPr id="10" name="Rectangle 9"/>
            <p:cNvSpPr/>
            <p:nvPr/>
          </p:nvSpPr>
          <p:spPr>
            <a:xfrm>
              <a:off x="470848" y="2514600"/>
              <a:ext cx="8275094" cy="25146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651533" y="3603008"/>
              <a:ext cx="4094409" cy="584775"/>
            </a:xfrm>
            <a:prstGeom prst="rect">
              <a:avLst/>
            </a:prstGeom>
            <a:noFill/>
          </p:spPr>
          <p:txBody>
            <a:bodyPr wrap="square" rtlCol="0">
              <a:spAutoFit/>
            </a:bodyPr>
            <a:lstStyle/>
            <a:p>
              <a:pPr algn="r"/>
              <a:r>
                <a:rPr lang="en-US" sz="1600" b="1" dirty="0">
                  <a:solidFill>
                    <a:srgbClr val="FF0000"/>
                  </a:solidFill>
                </a:rPr>
                <a:t>Group II : Addressing modes for memory data</a:t>
              </a:r>
            </a:p>
          </p:txBody>
        </p:sp>
      </p:grpSp>
      <p:sp>
        <p:nvSpPr>
          <p:cNvPr id="2" name="Title 1"/>
          <p:cNvSpPr>
            <a:spLocks noGrp="1"/>
          </p:cNvSpPr>
          <p:nvPr>
            <p:ph type="title"/>
          </p:nvPr>
        </p:nvSpPr>
        <p:spPr/>
        <p:txBody>
          <a:bodyPr/>
          <a:lstStyle/>
          <a:p>
            <a:r>
              <a:rPr lang="en-US" dirty="0"/>
              <a:t>Addressing Modes</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6" name="TextBox 5"/>
          <p:cNvSpPr txBox="1"/>
          <p:nvPr/>
        </p:nvSpPr>
        <p:spPr>
          <a:xfrm>
            <a:off x="1434152" y="762000"/>
            <a:ext cx="6338248" cy="738664"/>
          </a:xfrm>
          <a:prstGeom prst="rect">
            <a:avLst/>
          </a:prstGeom>
          <a:solidFill>
            <a:srgbClr val="99FFCC"/>
          </a:solidFill>
        </p:spPr>
        <p:txBody>
          <a:bodyPr wrap="square" rtlCol="0">
            <a:spAutoFit/>
          </a:bodyPr>
          <a:lstStyle/>
          <a:p>
            <a:pPr marL="285750" indent="-285750" algn="just">
              <a:buBlip>
                <a:blip r:embed="rId3"/>
              </a:buBlip>
            </a:pPr>
            <a:r>
              <a:rPr lang="en-US" sz="1400" b="1" dirty="0">
                <a:latin typeface="Verdana" pitchFamily="34" charset="0"/>
                <a:ea typeface="Verdana" pitchFamily="34" charset="0"/>
                <a:cs typeface="Verdana" pitchFamily="34" charset="0"/>
              </a:rPr>
              <a:t>Every instruction of a program has to operate on a data. </a:t>
            </a:r>
          </a:p>
          <a:p>
            <a:pPr marL="285750" indent="-285750" algn="just">
              <a:buBlip>
                <a:blip r:embed="rId3"/>
              </a:buBlip>
            </a:pPr>
            <a:r>
              <a:rPr lang="en-US" sz="1400" b="1" dirty="0">
                <a:latin typeface="Verdana" pitchFamily="34" charset="0"/>
                <a:ea typeface="Verdana" pitchFamily="34" charset="0"/>
                <a:cs typeface="Verdana" pitchFamily="34" charset="0"/>
              </a:rPr>
              <a:t>The different ways in which a source operand is denoted in an instruction are known as addressing modes.</a:t>
            </a:r>
          </a:p>
        </p:txBody>
      </p:sp>
      <p:sp>
        <p:nvSpPr>
          <p:cNvPr id="22" name="Rectangle 21"/>
          <p:cNvSpPr/>
          <p:nvPr/>
        </p:nvSpPr>
        <p:spPr>
          <a:xfrm>
            <a:off x="161964" y="1658064"/>
            <a:ext cx="3474028" cy="5047536"/>
          </a:xfrm>
          <a:prstGeom prst="rect">
            <a:avLst/>
          </a:prstGeom>
        </p:spPr>
        <p:txBody>
          <a:bodyPr wrap="none">
            <a:spAutoFit/>
          </a:bodyPr>
          <a:lstStyle/>
          <a:p>
            <a:pPr marL="342900" indent="-342900">
              <a:buAutoNum type="arabicPeriod"/>
            </a:pPr>
            <a:r>
              <a:rPr lang="en-US" sz="1400" b="1" dirty="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400" b="1" dirty="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400" b="1" dirty="0">
                <a:solidFill>
                  <a:srgbClr val="FF0066"/>
                </a:solidFill>
                <a:latin typeface="Verdana" pitchFamily="34" charset="0"/>
                <a:ea typeface="Verdana" pitchFamily="34" charset="0"/>
                <a:cs typeface="Verdana" pitchFamily="34" charset="0"/>
              </a:rPr>
              <a:t>Direct Addressing</a:t>
            </a:r>
          </a:p>
          <a:p>
            <a:pPr marL="342900" indent="-342900">
              <a:buAutoNum type="arabicPeriod" startAt="3"/>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4"/>
            </a:pPr>
            <a:r>
              <a:rPr lang="en-US" sz="1400" b="1" dirty="0">
                <a:solidFill>
                  <a:srgbClr val="FF0066"/>
                </a:solidFill>
                <a:latin typeface="Verdana" pitchFamily="34" charset="0"/>
                <a:ea typeface="Verdana" pitchFamily="34" charset="0"/>
                <a:cs typeface="Verdana" pitchFamily="34" charset="0"/>
              </a:rPr>
              <a:t>Register Indirect Addressing</a:t>
            </a:r>
          </a:p>
          <a:p>
            <a:pPr marL="342900" indent="-342900">
              <a:buAutoNum type="arabicPeriod" startAt="4"/>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5"/>
            </a:pPr>
            <a:r>
              <a:rPr lang="en-US" sz="1400" b="1" dirty="0">
                <a:solidFill>
                  <a:srgbClr val="FF0066"/>
                </a:solidFill>
                <a:latin typeface="Verdana" pitchFamily="34" charset="0"/>
                <a:ea typeface="Verdana" pitchFamily="34" charset="0"/>
                <a:cs typeface="Verdana" pitchFamily="34" charset="0"/>
              </a:rPr>
              <a:t>Based Addressing</a:t>
            </a:r>
          </a:p>
          <a:p>
            <a:pPr marL="342900" indent="-342900">
              <a:buAutoNum type="arabicPeriod" startAt="5"/>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6"/>
            </a:pPr>
            <a:r>
              <a:rPr lang="en-US" sz="1400" b="1" dirty="0">
                <a:solidFill>
                  <a:srgbClr val="FF0066"/>
                </a:solidFill>
                <a:latin typeface="Verdana" pitchFamily="34" charset="0"/>
                <a:ea typeface="Verdana" pitchFamily="34" charset="0"/>
                <a:cs typeface="Verdana" pitchFamily="34" charset="0"/>
              </a:rPr>
              <a:t>Indexed Addressing</a:t>
            </a:r>
          </a:p>
          <a:p>
            <a:pPr marL="342900" indent="-342900">
              <a:buAutoNum type="arabicPeriod" startAt="6"/>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7"/>
            </a:pPr>
            <a:r>
              <a:rPr lang="en-US" sz="1400" b="1" dirty="0">
                <a:solidFill>
                  <a:srgbClr val="FF0066"/>
                </a:solidFill>
                <a:latin typeface="Verdana" pitchFamily="34" charset="0"/>
                <a:ea typeface="Verdana" pitchFamily="34" charset="0"/>
                <a:cs typeface="Verdana" pitchFamily="34" charset="0"/>
              </a:rPr>
              <a:t>Based Index Addressing</a:t>
            </a:r>
          </a:p>
          <a:p>
            <a:pPr marL="342900" indent="-342900">
              <a:buAutoNum type="arabicPeriod" startAt="7"/>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8"/>
            </a:pPr>
            <a:r>
              <a:rPr lang="en-US" sz="1400" b="1" dirty="0">
                <a:solidFill>
                  <a:srgbClr val="FF0066"/>
                </a:solidFill>
                <a:latin typeface="Verdana" pitchFamily="34" charset="0"/>
                <a:ea typeface="Verdana" pitchFamily="34" charset="0"/>
                <a:cs typeface="Verdana" pitchFamily="34" charset="0"/>
              </a:rPr>
              <a:t>String Addressing</a:t>
            </a:r>
          </a:p>
          <a:p>
            <a:pPr marL="342900" indent="-342900">
              <a:buAutoNum type="arabicPeriod" startAt="8"/>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400" b="1" dirty="0">
                <a:solidFill>
                  <a:srgbClr val="FF0066"/>
                </a:solidFill>
                <a:latin typeface="Verdana" pitchFamily="34" charset="0"/>
                <a:ea typeface="Verdana" pitchFamily="34" charset="0"/>
                <a:cs typeface="Verdana" pitchFamily="34" charset="0"/>
              </a:rPr>
              <a:t>Direct I/O port Addressing</a:t>
            </a:r>
          </a:p>
          <a:p>
            <a:pPr marL="342900" indent="-342900">
              <a:buAutoNum type="arabicPeriod" startAt="9"/>
            </a:pPr>
            <a:endParaRPr lang="en-US" sz="1400" b="1" dirty="0">
              <a:solidFill>
                <a:srgbClr val="FF0066"/>
              </a:solidFill>
              <a:latin typeface="Verdana" pitchFamily="34" charset="0"/>
              <a:ea typeface="Verdana" pitchFamily="34" charset="0"/>
              <a:cs typeface="Verdana" pitchFamily="34" charset="0"/>
            </a:endParaRPr>
          </a:p>
          <a:p>
            <a:r>
              <a:rPr lang="en-US" sz="1400" b="1" dirty="0">
                <a:solidFill>
                  <a:srgbClr val="FF0066"/>
                </a:solidFill>
                <a:latin typeface="Verdana" pitchFamily="34" charset="0"/>
                <a:ea typeface="Verdana" pitchFamily="34" charset="0"/>
                <a:cs typeface="Verdana" pitchFamily="34" charset="0"/>
              </a:rPr>
              <a:t>10. Indirect I/O port Addressing</a:t>
            </a:r>
          </a:p>
          <a:p>
            <a:endParaRPr lang="en-US" sz="1400" b="1" dirty="0">
              <a:solidFill>
                <a:srgbClr val="FF0066"/>
              </a:solidFill>
              <a:latin typeface="Verdana" pitchFamily="34" charset="0"/>
              <a:ea typeface="Verdana" pitchFamily="34" charset="0"/>
              <a:cs typeface="Verdana" pitchFamily="34" charset="0"/>
            </a:endParaRPr>
          </a:p>
          <a:p>
            <a:r>
              <a:rPr lang="en-US" sz="1400" b="1" dirty="0">
                <a:solidFill>
                  <a:srgbClr val="FF0066"/>
                </a:solidFill>
                <a:latin typeface="Verdana" pitchFamily="34" charset="0"/>
                <a:ea typeface="Verdana" pitchFamily="34" charset="0"/>
                <a:cs typeface="Verdana" pitchFamily="34" charset="0"/>
              </a:rPr>
              <a:t>11. Relative Addressing</a:t>
            </a:r>
          </a:p>
          <a:p>
            <a:endParaRPr lang="en-US" sz="1400" b="1" dirty="0">
              <a:solidFill>
                <a:srgbClr val="FF0066"/>
              </a:solidFill>
              <a:latin typeface="Verdana" pitchFamily="34" charset="0"/>
              <a:ea typeface="Verdana" pitchFamily="34" charset="0"/>
              <a:cs typeface="Verdana" pitchFamily="34" charset="0"/>
            </a:endParaRPr>
          </a:p>
          <a:p>
            <a:r>
              <a:rPr lang="en-US" sz="1400" b="1" dirty="0">
                <a:solidFill>
                  <a:srgbClr val="FF0066"/>
                </a:solidFill>
                <a:latin typeface="Verdana" pitchFamily="34" charset="0"/>
                <a:ea typeface="Verdana" pitchFamily="34" charset="0"/>
                <a:cs typeface="Verdana" pitchFamily="34" charset="0"/>
              </a:rPr>
              <a:t>12. Implied Addressing</a:t>
            </a:r>
          </a:p>
        </p:txBody>
      </p:sp>
      <p:sp>
        <p:nvSpPr>
          <p:cNvPr id="9" name="Date Placeholder 8"/>
          <p:cNvSpPr>
            <a:spLocks noGrp="1"/>
          </p:cNvSpPr>
          <p:nvPr>
            <p:ph type="dt" sz="half" idx="10"/>
          </p:nvPr>
        </p:nvSpPr>
        <p:spPr/>
        <p:txBody>
          <a:bodyPr/>
          <a:lstStyle/>
          <a:p>
            <a:fld id="{405FDFD4-861B-4486-800E-D0B4BF42D10F}"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23" name="Slide Number Placeholder 22"/>
          <p:cNvSpPr>
            <a:spLocks noGrp="1"/>
          </p:cNvSpPr>
          <p:nvPr>
            <p:ph type="sldNum" sz="quarter" idx="12"/>
          </p:nvPr>
        </p:nvSpPr>
        <p:spPr/>
        <p:txBody>
          <a:bodyPr/>
          <a:lstStyle/>
          <a:p>
            <a:fld id="{85E6815B-E59C-4D87-B1F6-ECBDD22AF1DC}" type="slidenum">
              <a:rPr lang="en-US" smtClean="0"/>
              <a:t>31</a:t>
            </a:fld>
            <a:endParaRPr lang="en-US" dirty="0"/>
          </a:p>
        </p:txBody>
      </p:sp>
    </p:spTree>
    <p:extLst>
      <p:ext uri="{BB962C8B-B14F-4D97-AF65-F5344CB8AC3E}">
        <p14:creationId xmlns:p14="http://schemas.microsoft.com/office/powerpoint/2010/main" val="247085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753136" y="2117108"/>
            <a:ext cx="16081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762000"/>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Addressing Modes</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a:solidFill>
                  <a:srgbClr val="990033"/>
                </a:solidFill>
                <a:latin typeface="Verdana" pitchFamily="34" charset="0"/>
                <a:ea typeface="Verdana" pitchFamily="34" charset="0"/>
                <a:cs typeface="Verdana" pitchFamily="34" charset="0"/>
              </a:rPr>
              <a:t>Register Indirect 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a:solidFill>
                  <a:srgbClr val="990033"/>
                </a:solidFill>
                <a:latin typeface="Verdana" pitchFamily="34" charset="0"/>
                <a:ea typeface="Verdana" pitchFamily="34" charset="0"/>
                <a:cs typeface="Verdana" pitchFamily="34" charset="0"/>
              </a:rPr>
              <a:t>Based Index 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a:solidFill>
                  <a:srgbClr val="FF0066"/>
                </a:solidFill>
                <a:latin typeface="Verdana" pitchFamily="34" charset="0"/>
                <a:ea typeface="Verdana" pitchFamily="34" charset="0"/>
                <a:cs typeface="Verdana" pitchFamily="34" charset="0"/>
              </a:rPr>
              <a:t>Direct I/O port 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10. Indirect I/O port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12. Implied Addressing</a:t>
            </a:r>
          </a:p>
        </p:txBody>
      </p:sp>
      <p:sp>
        <p:nvSpPr>
          <p:cNvPr id="22" name="Rectangle 21"/>
          <p:cNvSpPr/>
          <p:nvPr/>
        </p:nvSpPr>
        <p:spPr>
          <a:xfrm>
            <a:off x="3733800" y="838200"/>
            <a:ext cx="5257800" cy="27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a:solidFill>
                  <a:schemeClr val="tx1"/>
                </a:solidFill>
                <a:latin typeface="Verdana" pitchFamily="34" charset="0"/>
                <a:ea typeface="Verdana" pitchFamily="34" charset="0"/>
                <a:cs typeface="Verdana" pitchFamily="34" charset="0"/>
              </a:rPr>
              <a:t>The instruction will specify the name of the register which holds the data to be operated by the instruction.</a:t>
            </a: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r>
              <a:rPr lang="en-US" sz="1400" b="1" dirty="0">
                <a:solidFill>
                  <a:srgbClr val="FF0000"/>
                </a:solidFill>
                <a:latin typeface="Verdana" pitchFamily="34" charset="0"/>
                <a:ea typeface="Verdana" pitchFamily="34" charset="0"/>
                <a:cs typeface="Verdana" pitchFamily="34" charset="0"/>
              </a:rPr>
              <a:t>Example:</a:t>
            </a: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MOV CL, DH</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The content of 8-bit register DH is moved to another 8-bit register CL</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(CL) </a:t>
            </a:r>
            <a:r>
              <a:rPr lang="en-US" sz="1400" b="1" dirty="0">
                <a:solidFill>
                  <a:schemeClr val="tx1"/>
                </a:solidFill>
                <a:latin typeface="Verdana" pitchFamily="34" charset="0"/>
                <a:ea typeface="Verdana" pitchFamily="34" charset="0"/>
                <a:cs typeface="Verdana" pitchFamily="34" charset="0"/>
                <a:sym typeface="Symbol"/>
              </a:rPr>
              <a:t> (DH)</a:t>
            </a:r>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endParaRPr lang="en-US" sz="1400" b="1" dirty="0">
              <a:solidFill>
                <a:schemeClr val="tx2">
                  <a:lumMod val="50000"/>
                </a:schemeClr>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886200"/>
            <a:ext cx="2576098" cy="253299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962936" y="127323"/>
            <a:ext cx="3028664" cy="461665"/>
          </a:xfrm>
          <a:prstGeom prst="rect">
            <a:avLst/>
          </a:prstGeom>
          <a:noFill/>
        </p:spPr>
        <p:txBody>
          <a:bodyPr wrap="square" rtlCol="0">
            <a:spAutoFit/>
          </a:bodyPr>
          <a:lstStyle/>
          <a:p>
            <a:pPr algn="r"/>
            <a:r>
              <a:rPr lang="en-US" sz="1200" b="1" dirty="0">
                <a:solidFill>
                  <a:srgbClr val="FF0000"/>
                </a:solidFill>
              </a:rPr>
              <a:t>Group I : Addressing modes for register and immediate data</a:t>
            </a:r>
          </a:p>
        </p:txBody>
      </p:sp>
      <p:sp>
        <p:nvSpPr>
          <p:cNvPr id="5" name="Date Placeholder 4"/>
          <p:cNvSpPr>
            <a:spLocks noGrp="1"/>
          </p:cNvSpPr>
          <p:nvPr>
            <p:ph type="dt" sz="half" idx="10"/>
          </p:nvPr>
        </p:nvSpPr>
        <p:spPr/>
        <p:txBody>
          <a:bodyPr/>
          <a:lstStyle/>
          <a:p>
            <a:fld id="{4D1296C0-D851-4A26-9B95-A005ED60F5A5}"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32</a:t>
            </a:fld>
            <a:endParaRPr lang="en-US" dirty="0"/>
          </a:p>
        </p:txBody>
      </p:sp>
    </p:spTree>
    <p:extLst>
      <p:ext uri="{BB962C8B-B14F-4D97-AF65-F5344CB8AC3E}">
        <p14:creationId xmlns:p14="http://schemas.microsoft.com/office/powerpoint/2010/main" val="24708501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788392" y="3858904"/>
            <a:ext cx="16081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753136" y="2117108"/>
            <a:ext cx="16081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1191904"/>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Addressing Modes</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a:solidFill>
                  <a:srgbClr val="990033"/>
                </a:solidFill>
                <a:latin typeface="Verdana" pitchFamily="34" charset="0"/>
                <a:ea typeface="Verdana" pitchFamily="34" charset="0"/>
                <a:cs typeface="Verdana" pitchFamily="34" charset="0"/>
              </a:rPr>
              <a:t>Register Indirect 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a:solidFill>
                  <a:srgbClr val="990033"/>
                </a:solidFill>
                <a:latin typeface="Verdana" pitchFamily="34" charset="0"/>
                <a:ea typeface="Verdana" pitchFamily="34" charset="0"/>
                <a:cs typeface="Verdana" pitchFamily="34" charset="0"/>
              </a:rPr>
              <a:t>Based Index 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a:solidFill>
                  <a:srgbClr val="FF0066"/>
                </a:solidFill>
                <a:latin typeface="Verdana" pitchFamily="34" charset="0"/>
                <a:ea typeface="Verdana" pitchFamily="34" charset="0"/>
                <a:cs typeface="Verdana" pitchFamily="34" charset="0"/>
              </a:rPr>
              <a:t>Direct I/O port 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10. Indirect I/O port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12. Implied Addressing</a:t>
            </a: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3733800" y="1080448"/>
            <a:ext cx="5257800" cy="464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a:solidFill>
                  <a:schemeClr val="tx1"/>
                </a:solidFill>
                <a:latin typeface="Verdana" pitchFamily="34" charset="0"/>
                <a:ea typeface="Verdana" pitchFamily="34" charset="0"/>
                <a:cs typeface="Verdana" pitchFamily="34" charset="0"/>
              </a:rPr>
              <a:t>In immediate addressing mode, an 8-bit or 16-bit data is specified as part of the instruction</a:t>
            </a: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r>
              <a:rPr lang="en-US" sz="1400" b="1" dirty="0">
                <a:solidFill>
                  <a:srgbClr val="FF0000"/>
                </a:solidFill>
                <a:latin typeface="Verdana" pitchFamily="34" charset="0"/>
                <a:ea typeface="Verdana" pitchFamily="34" charset="0"/>
                <a:cs typeface="Verdana" pitchFamily="34" charset="0"/>
              </a:rPr>
              <a:t>Example:</a:t>
            </a: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MOV DL, 08H</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The 8-bit data (08</a:t>
            </a:r>
            <a:r>
              <a:rPr lang="en-US" sz="1400" b="1" baseline="-25000" dirty="0">
                <a:solidFill>
                  <a:schemeClr val="tx1"/>
                </a:solidFill>
                <a:latin typeface="Verdana" pitchFamily="34" charset="0"/>
                <a:ea typeface="Verdana" pitchFamily="34" charset="0"/>
                <a:cs typeface="Verdana" pitchFamily="34" charset="0"/>
              </a:rPr>
              <a:t>H</a:t>
            </a:r>
            <a:r>
              <a:rPr lang="en-US" sz="1400" b="1" dirty="0">
                <a:solidFill>
                  <a:schemeClr val="tx1"/>
                </a:solidFill>
                <a:latin typeface="Verdana" pitchFamily="34" charset="0"/>
                <a:ea typeface="Verdana" pitchFamily="34" charset="0"/>
                <a:cs typeface="Verdana" pitchFamily="34" charset="0"/>
              </a:rPr>
              <a:t>) given in the instruction is moved to DL</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(DL) </a:t>
            </a:r>
            <a:r>
              <a:rPr lang="en-US" sz="1400" b="1" dirty="0">
                <a:solidFill>
                  <a:schemeClr val="tx1"/>
                </a:solidFill>
                <a:latin typeface="Verdana" pitchFamily="34" charset="0"/>
                <a:ea typeface="Verdana" pitchFamily="34" charset="0"/>
                <a:cs typeface="Verdana" pitchFamily="34" charset="0"/>
                <a:sym typeface="Symbol"/>
              </a:rPr>
              <a:t> 08</a:t>
            </a:r>
            <a:r>
              <a:rPr lang="en-US" sz="1400" b="1" baseline="-25000" dirty="0">
                <a:solidFill>
                  <a:schemeClr val="tx1"/>
                </a:solidFill>
                <a:latin typeface="Verdana" pitchFamily="34" charset="0"/>
                <a:ea typeface="Verdana" pitchFamily="34" charset="0"/>
                <a:cs typeface="Verdana" pitchFamily="34" charset="0"/>
                <a:sym typeface="Symbol"/>
              </a:rPr>
              <a:t>H</a:t>
            </a:r>
            <a:endParaRPr lang="en-US" sz="1400" b="1" baseline="-25000" dirty="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MOV AX, 0A9FH</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The 16-bit data (0A9F</a:t>
            </a:r>
            <a:r>
              <a:rPr lang="en-US" sz="1400" b="1" baseline="-25000" dirty="0">
                <a:solidFill>
                  <a:schemeClr val="tx1"/>
                </a:solidFill>
                <a:latin typeface="Verdana" pitchFamily="34" charset="0"/>
                <a:ea typeface="Verdana" pitchFamily="34" charset="0"/>
                <a:cs typeface="Verdana" pitchFamily="34" charset="0"/>
              </a:rPr>
              <a:t>H</a:t>
            </a:r>
            <a:r>
              <a:rPr lang="en-US" sz="1400" b="1" dirty="0">
                <a:solidFill>
                  <a:schemeClr val="tx1"/>
                </a:solidFill>
                <a:latin typeface="Verdana" pitchFamily="34" charset="0"/>
                <a:ea typeface="Verdana" pitchFamily="34" charset="0"/>
                <a:cs typeface="Verdana" pitchFamily="34" charset="0"/>
              </a:rPr>
              <a:t>) given in the instruction is moved to AX register</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(AX) </a:t>
            </a:r>
            <a:r>
              <a:rPr lang="en-US" sz="1400" b="1" dirty="0">
                <a:solidFill>
                  <a:schemeClr val="tx1"/>
                </a:solidFill>
                <a:latin typeface="Verdana" pitchFamily="34" charset="0"/>
                <a:ea typeface="Verdana" pitchFamily="34" charset="0"/>
                <a:cs typeface="Verdana" pitchFamily="34" charset="0"/>
                <a:sym typeface="Symbol"/>
              </a:rPr>
              <a:t> 0A9F</a:t>
            </a:r>
            <a:r>
              <a:rPr lang="en-US" sz="1400" b="1" baseline="-25000" dirty="0">
                <a:solidFill>
                  <a:schemeClr val="tx1"/>
                </a:solidFill>
                <a:latin typeface="Verdana" pitchFamily="34" charset="0"/>
                <a:ea typeface="Verdana" pitchFamily="34" charset="0"/>
                <a:cs typeface="Verdana" pitchFamily="34" charset="0"/>
                <a:sym typeface="Symbol"/>
              </a:rPr>
              <a:t>H</a:t>
            </a:r>
            <a:endParaRPr lang="en-US" sz="1400" b="1" baseline="-25000" dirty="0">
              <a:solidFill>
                <a:schemeClr val="tx1"/>
              </a:solidFill>
              <a:latin typeface="Verdana" pitchFamily="34" charset="0"/>
              <a:ea typeface="Verdana" pitchFamily="34" charset="0"/>
              <a:cs typeface="Verdana" pitchFamily="34" charset="0"/>
            </a:endParaRP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endParaRPr lang="en-US" sz="1400" b="1" dirty="0">
              <a:solidFill>
                <a:schemeClr val="tx2">
                  <a:lumMod val="50000"/>
                </a:schemeClr>
              </a:solidFill>
              <a:latin typeface="Verdana" pitchFamily="34" charset="0"/>
              <a:ea typeface="Verdana" pitchFamily="34" charset="0"/>
              <a:cs typeface="Verdana" pitchFamily="34" charset="0"/>
            </a:endParaRPr>
          </a:p>
        </p:txBody>
      </p:sp>
      <p:sp>
        <p:nvSpPr>
          <p:cNvPr id="12" name="TextBox 11"/>
          <p:cNvSpPr txBox="1"/>
          <p:nvPr/>
        </p:nvSpPr>
        <p:spPr>
          <a:xfrm>
            <a:off x="5962936" y="127323"/>
            <a:ext cx="3028664" cy="461665"/>
          </a:xfrm>
          <a:prstGeom prst="rect">
            <a:avLst/>
          </a:prstGeom>
          <a:noFill/>
        </p:spPr>
        <p:txBody>
          <a:bodyPr wrap="square" rtlCol="0">
            <a:spAutoFit/>
          </a:bodyPr>
          <a:lstStyle/>
          <a:p>
            <a:pPr algn="r"/>
            <a:r>
              <a:rPr lang="en-US" sz="1200" b="1" dirty="0">
                <a:solidFill>
                  <a:srgbClr val="FF0000"/>
                </a:solidFill>
              </a:rPr>
              <a:t>Group I : Addressing modes for register and immediate data</a:t>
            </a:r>
          </a:p>
        </p:txBody>
      </p:sp>
      <p:sp>
        <p:nvSpPr>
          <p:cNvPr id="5" name="Date Placeholder 4"/>
          <p:cNvSpPr>
            <a:spLocks noGrp="1"/>
          </p:cNvSpPr>
          <p:nvPr>
            <p:ph type="dt" sz="half" idx="10"/>
          </p:nvPr>
        </p:nvSpPr>
        <p:spPr/>
        <p:txBody>
          <a:bodyPr/>
          <a:lstStyle/>
          <a:p>
            <a:fld id="{B6C8C0AA-F15B-4A9F-9080-561EED847C04}"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33</a:t>
            </a:fld>
            <a:endParaRPr lang="en-US" dirty="0"/>
          </a:p>
        </p:txBody>
      </p:sp>
    </p:spTree>
    <p:extLst>
      <p:ext uri="{BB962C8B-B14F-4D97-AF65-F5344CB8AC3E}">
        <p14:creationId xmlns:p14="http://schemas.microsoft.com/office/powerpoint/2010/main" val="15704100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Modes : Memory Access</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pic>
        <p:nvPicPr>
          <p:cNvPr id="25"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5471" y="1004134"/>
            <a:ext cx="2466129" cy="242486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6"/>
          <p:cNvGrpSpPr>
            <a:grpSpLocks/>
          </p:cNvGrpSpPr>
          <p:nvPr/>
        </p:nvGrpSpPr>
        <p:grpSpPr bwMode="auto">
          <a:xfrm>
            <a:off x="2098675" y="4759325"/>
            <a:ext cx="3868738" cy="439738"/>
            <a:chOff x="1500" y="3788"/>
            <a:chExt cx="2437" cy="277"/>
          </a:xfrm>
        </p:grpSpPr>
        <p:sp>
          <p:nvSpPr>
            <p:cNvPr id="12" name="AutoShape 7"/>
            <p:cNvSpPr>
              <a:spLocks noChangeArrowheads="1"/>
            </p:cNvSpPr>
            <p:nvPr/>
          </p:nvSpPr>
          <p:spPr bwMode="auto">
            <a:xfrm>
              <a:off x="1500" y="3788"/>
              <a:ext cx="2437" cy="277"/>
            </a:xfrm>
            <a:prstGeom prst="cube">
              <a:avLst>
                <a:gd name="adj" fmla="val 24995"/>
              </a:avLst>
            </a:prstGeom>
            <a:solidFill>
              <a:srgbClr val="FF0000"/>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3" name="Rectangle 8"/>
            <p:cNvSpPr>
              <a:spLocks noChangeArrowheads="1"/>
            </p:cNvSpPr>
            <p:nvPr/>
          </p:nvSpPr>
          <p:spPr bwMode="auto">
            <a:xfrm>
              <a:off x="1610" y="3877"/>
              <a:ext cx="131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200" b="1">
                  <a:solidFill>
                    <a:schemeClr val="bg1"/>
                  </a:solidFill>
                </a:rPr>
                <a:t>Physical Address (20 Bits)</a:t>
              </a:r>
            </a:p>
          </p:txBody>
        </p:sp>
      </p:grpSp>
      <p:grpSp>
        <p:nvGrpSpPr>
          <p:cNvPr id="14" name="Group 9"/>
          <p:cNvGrpSpPr>
            <a:grpSpLocks/>
          </p:cNvGrpSpPr>
          <p:nvPr/>
        </p:nvGrpSpPr>
        <p:grpSpPr bwMode="auto">
          <a:xfrm>
            <a:off x="3368675" y="3359150"/>
            <a:ext cx="1155700" cy="1454150"/>
            <a:chOff x="2300" y="2906"/>
            <a:chExt cx="728" cy="916"/>
          </a:xfrm>
        </p:grpSpPr>
        <p:sp>
          <p:nvSpPr>
            <p:cNvPr id="15" name="AutoShape 10"/>
            <p:cNvSpPr>
              <a:spLocks noChangeArrowheads="1"/>
            </p:cNvSpPr>
            <p:nvPr/>
          </p:nvSpPr>
          <p:spPr bwMode="auto">
            <a:xfrm>
              <a:off x="2307" y="2906"/>
              <a:ext cx="721" cy="496"/>
            </a:xfrm>
            <a:prstGeom prst="cube">
              <a:avLst>
                <a:gd name="adj" fmla="val 24995"/>
              </a:avLst>
            </a:prstGeom>
            <a:solidFill>
              <a:srgbClr val="FF00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6" name="Rectangle 11"/>
            <p:cNvSpPr>
              <a:spLocks noChangeArrowheads="1"/>
            </p:cNvSpPr>
            <p:nvPr/>
          </p:nvSpPr>
          <p:spPr bwMode="auto">
            <a:xfrm>
              <a:off x="2300" y="3049"/>
              <a:ext cx="627"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solidFill>
                    <a:schemeClr val="bg1"/>
                  </a:solidFill>
                </a:rPr>
                <a:t>Adder</a:t>
              </a:r>
            </a:p>
          </p:txBody>
        </p:sp>
        <p:sp>
          <p:nvSpPr>
            <p:cNvPr id="17" name="Line 12"/>
            <p:cNvSpPr>
              <a:spLocks noChangeShapeType="1"/>
            </p:cNvSpPr>
            <p:nvPr/>
          </p:nvSpPr>
          <p:spPr bwMode="auto">
            <a:xfrm>
              <a:off x="2609" y="3407"/>
              <a:ext cx="0" cy="415"/>
            </a:xfrm>
            <a:prstGeom prst="line">
              <a:avLst/>
            </a:prstGeom>
            <a:noFill/>
            <a:ln w="12700">
              <a:solidFill>
                <a:schemeClr val="tx1"/>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endParaRPr>
            </a:p>
          </p:txBody>
        </p:sp>
      </p:grpSp>
      <p:grpSp>
        <p:nvGrpSpPr>
          <p:cNvPr id="18" name="Group 13"/>
          <p:cNvGrpSpPr>
            <a:grpSpLocks/>
          </p:cNvGrpSpPr>
          <p:nvPr/>
        </p:nvGrpSpPr>
        <p:grpSpPr bwMode="auto">
          <a:xfrm>
            <a:off x="152400" y="2352675"/>
            <a:ext cx="3835400" cy="1158875"/>
            <a:chOff x="1418" y="2370"/>
            <a:chExt cx="2416" cy="730"/>
          </a:xfrm>
        </p:grpSpPr>
        <p:sp>
          <p:nvSpPr>
            <p:cNvPr id="19" name="Line 14"/>
            <p:cNvSpPr>
              <a:spLocks noChangeShapeType="1"/>
            </p:cNvSpPr>
            <p:nvPr/>
          </p:nvSpPr>
          <p:spPr bwMode="auto">
            <a:xfrm>
              <a:off x="3681" y="2783"/>
              <a:ext cx="0" cy="317"/>
            </a:xfrm>
            <a:prstGeom prst="line">
              <a:avLst/>
            </a:prstGeom>
            <a:noFill/>
            <a:ln w="12700">
              <a:solidFill>
                <a:schemeClr val="tx1"/>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0" name="AutoShape 15"/>
            <p:cNvSpPr>
              <a:spLocks noChangeArrowheads="1"/>
            </p:cNvSpPr>
            <p:nvPr/>
          </p:nvSpPr>
          <p:spPr bwMode="auto">
            <a:xfrm>
              <a:off x="1418" y="2370"/>
              <a:ext cx="2416" cy="247"/>
            </a:xfrm>
            <a:prstGeom prst="cube">
              <a:avLst>
                <a:gd name="adj" fmla="val 24995"/>
              </a:avLst>
            </a:prstGeom>
            <a:solidFill>
              <a:srgbClr val="FF0000"/>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1" name="Rectangle 16"/>
            <p:cNvSpPr>
              <a:spLocks noChangeArrowheads="1"/>
            </p:cNvSpPr>
            <p:nvPr/>
          </p:nvSpPr>
          <p:spPr bwMode="auto">
            <a:xfrm>
              <a:off x="1661" y="2447"/>
              <a:ext cx="132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200" b="1">
                  <a:solidFill>
                    <a:schemeClr val="bg1"/>
                  </a:solidFill>
                </a:rPr>
                <a:t>Segment Register (16 bits)</a:t>
              </a:r>
            </a:p>
          </p:txBody>
        </p:sp>
        <p:sp>
          <p:nvSpPr>
            <p:cNvPr id="22" name="Line 17"/>
            <p:cNvSpPr>
              <a:spLocks noChangeShapeType="1"/>
            </p:cNvSpPr>
            <p:nvPr/>
          </p:nvSpPr>
          <p:spPr bwMode="auto">
            <a:xfrm flipH="1">
              <a:off x="2365" y="2781"/>
              <a:ext cx="1318" cy="0"/>
            </a:xfrm>
            <a:prstGeom prst="line">
              <a:avLst/>
            </a:prstGeom>
            <a:noFill/>
            <a:ln w="12700">
              <a:solidFill>
                <a:schemeClr val="tx1"/>
              </a:solidFill>
              <a:round/>
              <a:headEnd type="none" w="sm" len="sm"/>
              <a:tailEnd type="none" w="sm" len="sm"/>
            </a:ln>
            <a:effectLst/>
          </p:spPr>
          <p:txBody>
            <a:bodyPr/>
            <a:lstStyle/>
            <a:p>
              <a:pPr>
                <a:defRPr/>
              </a:pPr>
              <a:endParaRPr lang="en-US">
                <a:effectLst>
                  <a:outerShdw blurRad="38100" dist="38100" dir="2700000" algn="tl">
                    <a:srgbClr val="000000">
                      <a:alpha val="43137"/>
                    </a:srgbClr>
                  </a:outerShdw>
                </a:effectLst>
              </a:endParaRPr>
            </a:p>
          </p:txBody>
        </p:sp>
        <p:sp>
          <p:nvSpPr>
            <p:cNvPr id="23" name="Line 18"/>
            <p:cNvSpPr>
              <a:spLocks noChangeShapeType="1"/>
            </p:cNvSpPr>
            <p:nvPr/>
          </p:nvSpPr>
          <p:spPr bwMode="auto">
            <a:xfrm>
              <a:off x="2365" y="2622"/>
              <a:ext cx="0" cy="160"/>
            </a:xfrm>
            <a:prstGeom prst="line">
              <a:avLst/>
            </a:prstGeom>
            <a:noFill/>
            <a:ln w="12700">
              <a:solidFill>
                <a:schemeClr val="tx1"/>
              </a:solidFill>
              <a:round/>
              <a:headEnd type="none" w="sm" len="sm"/>
              <a:tailEnd type="none" w="sm" len="sm"/>
            </a:ln>
            <a:effectLst/>
          </p:spPr>
          <p:txBody>
            <a:bodyPr/>
            <a:lstStyle/>
            <a:p>
              <a:pPr>
                <a:defRPr/>
              </a:pPr>
              <a:endParaRPr lang="en-US">
                <a:effectLst>
                  <a:outerShdw blurRad="38100" dist="38100" dir="2700000" algn="tl">
                    <a:srgbClr val="000000">
                      <a:alpha val="43137"/>
                    </a:srgbClr>
                  </a:outerShdw>
                </a:effectLst>
              </a:endParaRPr>
            </a:p>
          </p:txBody>
        </p:sp>
        <p:sp>
          <p:nvSpPr>
            <p:cNvPr id="24" name="AutoShape 19"/>
            <p:cNvSpPr>
              <a:spLocks noChangeArrowheads="1"/>
            </p:cNvSpPr>
            <p:nvPr/>
          </p:nvSpPr>
          <p:spPr bwMode="auto">
            <a:xfrm>
              <a:off x="3189" y="2376"/>
              <a:ext cx="642" cy="247"/>
            </a:xfrm>
            <a:prstGeom prst="cube">
              <a:avLst>
                <a:gd name="adj" fmla="val 24995"/>
              </a:avLst>
            </a:prstGeom>
            <a:solidFill>
              <a:srgbClr val="FFCC00"/>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6" name="Rectangle 20"/>
            <p:cNvSpPr>
              <a:spLocks noChangeArrowheads="1"/>
            </p:cNvSpPr>
            <p:nvPr/>
          </p:nvSpPr>
          <p:spPr bwMode="auto">
            <a:xfrm>
              <a:off x="3249" y="2416"/>
              <a:ext cx="50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solidFill>
                    <a:schemeClr val="bg1"/>
                  </a:solidFill>
                </a:rPr>
                <a:t>0 0 0 0</a:t>
              </a:r>
            </a:p>
          </p:txBody>
        </p:sp>
      </p:grpSp>
      <p:grpSp>
        <p:nvGrpSpPr>
          <p:cNvPr id="27" name="Group 21"/>
          <p:cNvGrpSpPr>
            <a:grpSpLocks/>
          </p:cNvGrpSpPr>
          <p:nvPr/>
        </p:nvGrpSpPr>
        <p:grpSpPr bwMode="auto">
          <a:xfrm>
            <a:off x="3065463" y="1425575"/>
            <a:ext cx="3030537" cy="1987550"/>
            <a:chOff x="3253" y="1786"/>
            <a:chExt cx="1909" cy="1252"/>
          </a:xfrm>
        </p:grpSpPr>
        <p:grpSp>
          <p:nvGrpSpPr>
            <p:cNvPr id="28" name="Group 22"/>
            <p:cNvGrpSpPr>
              <a:grpSpLocks/>
            </p:cNvGrpSpPr>
            <p:nvPr/>
          </p:nvGrpSpPr>
          <p:grpSpPr bwMode="auto">
            <a:xfrm>
              <a:off x="3253" y="1786"/>
              <a:ext cx="1909" cy="269"/>
              <a:chOff x="2109" y="1688"/>
              <a:chExt cx="1909" cy="269"/>
            </a:xfrm>
          </p:grpSpPr>
          <p:sp>
            <p:nvSpPr>
              <p:cNvPr id="30" name="AutoShape 23"/>
              <p:cNvSpPr>
                <a:spLocks noChangeArrowheads="1"/>
              </p:cNvSpPr>
              <p:nvPr/>
            </p:nvSpPr>
            <p:spPr bwMode="auto">
              <a:xfrm>
                <a:off x="2109" y="1688"/>
                <a:ext cx="1909" cy="262"/>
              </a:xfrm>
              <a:prstGeom prst="cube">
                <a:avLst>
                  <a:gd name="adj" fmla="val 24995"/>
                </a:avLst>
              </a:prstGeom>
              <a:solidFill>
                <a:srgbClr val="FF0000"/>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dirty="0">
                  <a:solidFill>
                    <a:srgbClr val="FF0000"/>
                  </a:solidFill>
                  <a:effectLst>
                    <a:outerShdw blurRad="38100" dist="38100" dir="2700000" algn="tl">
                      <a:srgbClr val="000000">
                        <a:alpha val="43137"/>
                      </a:srgbClr>
                    </a:outerShdw>
                  </a:effectLst>
                </a:endParaRPr>
              </a:p>
            </p:txBody>
          </p:sp>
          <p:sp>
            <p:nvSpPr>
              <p:cNvPr id="31" name="Rectangle 24"/>
              <p:cNvSpPr>
                <a:spLocks noChangeArrowheads="1"/>
              </p:cNvSpPr>
              <p:nvPr/>
            </p:nvSpPr>
            <p:spPr bwMode="auto">
              <a:xfrm>
                <a:off x="2426" y="1786"/>
                <a:ext cx="1069"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200" b="1" dirty="0">
                    <a:solidFill>
                      <a:schemeClr val="bg1"/>
                    </a:solidFill>
                  </a:rPr>
                  <a:t>Offset Value (16 bits)</a:t>
                </a:r>
              </a:p>
            </p:txBody>
          </p:sp>
        </p:grpSp>
        <p:sp>
          <p:nvSpPr>
            <p:cNvPr id="29" name="Line 25"/>
            <p:cNvSpPr>
              <a:spLocks noChangeShapeType="1"/>
            </p:cNvSpPr>
            <p:nvPr/>
          </p:nvSpPr>
          <p:spPr bwMode="auto">
            <a:xfrm>
              <a:off x="3987" y="2074"/>
              <a:ext cx="0" cy="964"/>
            </a:xfrm>
            <a:prstGeom prst="line">
              <a:avLst/>
            </a:prstGeom>
            <a:noFill/>
            <a:ln w="12700">
              <a:solidFill>
                <a:schemeClr val="tx1"/>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endParaRPr>
            </a:p>
          </p:txBody>
        </p:sp>
      </p:grpSp>
      <p:sp>
        <p:nvSpPr>
          <p:cNvPr id="5" name="Date Placeholder 4"/>
          <p:cNvSpPr>
            <a:spLocks noGrp="1"/>
          </p:cNvSpPr>
          <p:nvPr>
            <p:ph type="dt" sz="half" idx="10"/>
          </p:nvPr>
        </p:nvSpPr>
        <p:spPr/>
        <p:txBody>
          <a:bodyPr/>
          <a:lstStyle/>
          <a:p>
            <a:fld id="{38CD1329-01E8-400A-A686-4654BBC7448D}"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34</a:t>
            </a:fld>
            <a:endParaRPr lang="en-US" dirty="0"/>
          </a:p>
        </p:txBody>
      </p:sp>
    </p:spTree>
    <p:extLst>
      <p:ext uri="{BB962C8B-B14F-4D97-AF65-F5344CB8AC3E}">
        <p14:creationId xmlns:p14="http://schemas.microsoft.com/office/powerpoint/2010/main" val="2295294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Modes : Memory Access</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5" name="Rectangle 4"/>
          <p:cNvSpPr/>
          <p:nvPr/>
        </p:nvSpPr>
        <p:spPr>
          <a:xfrm>
            <a:off x="304801" y="990600"/>
            <a:ext cx="5638799" cy="4478149"/>
          </a:xfrm>
          <a:prstGeom prst="rect">
            <a:avLst/>
          </a:prstGeom>
        </p:spPr>
        <p:txBody>
          <a:bodyPr wrap="square">
            <a:spAutoFit/>
          </a:bodyPr>
          <a:lstStyle/>
          <a:p>
            <a:pPr marL="285750" indent="-285750">
              <a:buBlip>
                <a:blip r:embed="rId3"/>
              </a:buBlip>
            </a:pPr>
            <a:r>
              <a:rPr lang="en-US" sz="1500" b="1" dirty="0"/>
              <a:t>20 Address lines  </a:t>
            </a:r>
            <a:r>
              <a:rPr lang="en-US" sz="1500" b="1" dirty="0">
                <a:sym typeface="Symbol"/>
              </a:rPr>
              <a:t>  8086 can address up to          2</a:t>
            </a:r>
            <a:r>
              <a:rPr lang="en-US" sz="1500" b="1" baseline="30000" dirty="0">
                <a:sym typeface="Symbol"/>
              </a:rPr>
              <a:t>20</a:t>
            </a:r>
            <a:r>
              <a:rPr lang="en-US" sz="1500" b="1" dirty="0">
                <a:sym typeface="Symbol"/>
              </a:rPr>
              <a:t> = 1M bytes of memory</a:t>
            </a:r>
            <a:r>
              <a:rPr lang="en-US" sz="1500" b="1" dirty="0"/>
              <a:t/>
            </a:r>
            <a:br>
              <a:rPr lang="en-US" sz="1500" b="1" dirty="0"/>
            </a:br>
            <a:endParaRPr lang="en-US" sz="1500" b="1" dirty="0"/>
          </a:p>
          <a:p>
            <a:pPr marL="285750" indent="-285750">
              <a:buBlip>
                <a:blip r:embed="rId3"/>
              </a:buBlip>
            </a:pPr>
            <a:r>
              <a:rPr lang="en-US" sz="1500" b="1" dirty="0"/>
              <a:t>However, the largest register is only 16 bits</a:t>
            </a:r>
          </a:p>
          <a:p>
            <a:pPr marL="285750" indent="-285750">
              <a:buBlip>
                <a:blip r:embed="rId3"/>
              </a:buBlip>
            </a:pPr>
            <a:endParaRPr lang="en-US" sz="1500" b="1" dirty="0"/>
          </a:p>
          <a:p>
            <a:pPr marL="285750" indent="-285750">
              <a:buBlip>
                <a:blip r:embed="rId3"/>
              </a:buBlip>
            </a:pPr>
            <a:r>
              <a:rPr lang="en-US" sz="1500" b="1" dirty="0"/>
              <a:t>Physical Address will have to be calculated    </a:t>
            </a:r>
            <a:r>
              <a:rPr lang="en-US" sz="1500" b="1" dirty="0">
                <a:solidFill>
                  <a:srgbClr val="CC0066"/>
                </a:solidFill>
              </a:rPr>
              <a:t>Physical Address : Actual address of a byte in memory. i.e. the value which goes out onto the address bus.</a:t>
            </a:r>
          </a:p>
          <a:p>
            <a:pPr marL="285750" indent="-285750">
              <a:buBlip>
                <a:blip r:embed="rId3"/>
              </a:buBlip>
            </a:pPr>
            <a:endParaRPr lang="en-US" sz="1500" b="1" dirty="0">
              <a:solidFill>
                <a:srgbClr val="CC0066"/>
              </a:solidFill>
            </a:endParaRPr>
          </a:p>
          <a:p>
            <a:pPr marL="285750" indent="-285750">
              <a:buBlip>
                <a:blip r:embed="rId3"/>
              </a:buBlip>
            </a:pPr>
            <a:r>
              <a:rPr lang="en-US" sz="1500" b="1" dirty="0"/>
              <a:t>Memory Address represented in the form –          </a:t>
            </a:r>
            <a:r>
              <a:rPr lang="en-US" sz="1500" b="1" dirty="0" err="1">
                <a:solidFill>
                  <a:srgbClr val="CC0066"/>
                </a:solidFill>
              </a:rPr>
              <a:t>Seg</a:t>
            </a:r>
            <a:r>
              <a:rPr lang="en-US" sz="1500" b="1" dirty="0">
                <a:solidFill>
                  <a:srgbClr val="CC0066"/>
                </a:solidFill>
              </a:rPr>
              <a:t> : Offset   </a:t>
            </a:r>
            <a:r>
              <a:rPr lang="en-US" sz="1500" b="1" dirty="0"/>
              <a:t>(</a:t>
            </a:r>
            <a:r>
              <a:rPr lang="en-US" sz="1500" b="1" dirty="0" err="1"/>
              <a:t>Eg</a:t>
            </a:r>
            <a:r>
              <a:rPr lang="en-US" sz="1500" b="1" dirty="0"/>
              <a:t> - 89AB:F012)</a:t>
            </a:r>
          </a:p>
          <a:p>
            <a:pPr marL="285750" indent="-285750">
              <a:buBlip>
                <a:blip r:embed="rId3"/>
              </a:buBlip>
            </a:pPr>
            <a:endParaRPr lang="en-US" sz="1500" b="1" dirty="0"/>
          </a:p>
          <a:p>
            <a:pPr marL="285750" indent="-285750">
              <a:buBlip>
                <a:blip r:embed="rId3"/>
              </a:buBlip>
            </a:pPr>
            <a:r>
              <a:rPr lang="en-US" sz="1500" b="1" dirty="0"/>
              <a:t>Each time the processor wants to  access memory, it takes the contents of a segment register, shifts it one hexadecimal place to the left (same as multiplying by 16</a:t>
            </a:r>
            <a:r>
              <a:rPr lang="en-US" sz="1500" b="1" baseline="-25000" dirty="0"/>
              <a:t>10</a:t>
            </a:r>
            <a:r>
              <a:rPr lang="en-US" sz="1500" b="1" dirty="0"/>
              <a:t>), then add the required offset to form the 20- bit address</a:t>
            </a:r>
          </a:p>
          <a:p>
            <a:endParaRPr lang="en-US" sz="1500" b="1" dirty="0"/>
          </a:p>
        </p:txBody>
      </p:sp>
      <p:pic>
        <p:nvPicPr>
          <p:cNvPr id="25" name="Picture 2" descr="C:\Users\AMMU\Desktop\Microprocessor\Register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5471" y="1004134"/>
            <a:ext cx="2466129" cy="242486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3400" y="5468749"/>
            <a:ext cx="8153400" cy="954107"/>
          </a:xfrm>
          <a:prstGeom prst="rect">
            <a:avLst/>
          </a:prstGeom>
        </p:spPr>
        <p:txBody>
          <a:bodyPr wrap="square">
            <a:spAutoFit/>
          </a:bodyPr>
          <a:lstStyle/>
          <a:p>
            <a:r>
              <a:rPr lang="en-US" sz="1400" b="1" dirty="0">
                <a:solidFill>
                  <a:srgbClr val="CC0066"/>
                </a:solidFill>
              </a:rPr>
              <a:t>89AB : F012  </a:t>
            </a:r>
            <a:r>
              <a:rPr lang="en-US" sz="1400" b="1" dirty="0">
                <a:solidFill>
                  <a:srgbClr val="CC0066"/>
                </a:solidFill>
                <a:sym typeface="Symbol"/>
              </a:rPr>
              <a:t>  89AB    89AB0  (Paragraph to byte  89AB x 10 = 89AB0)</a:t>
            </a:r>
          </a:p>
          <a:p>
            <a:r>
              <a:rPr lang="en-US" sz="1400" b="1" dirty="0">
                <a:solidFill>
                  <a:srgbClr val="CC0066"/>
                </a:solidFill>
                <a:sym typeface="Symbol"/>
              </a:rPr>
              <a:t>                           F012     0F012   (Offset is already in byte unit)</a:t>
            </a:r>
          </a:p>
          <a:p>
            <a:r>
              <a:rPr lang="en-US" sz="1400" b="1" dirty="0">
                <a:solidFill>
                  <a:srgbClr val="CC0066"/>
                </a:solidFill>
                <a:sym typeface="Symbol"/>
              </a:rPr>
              <a:t>                                       + -------</a:t>
            </a:r>
          </a:p>
          <a:p>
            <a:r>
              <a:rPr lang="en-US" sz="1400" b="1" dirty="0">
                <a:solidFill>
                  <a:srgbClr val="CC0066"/>
                </a:solidFill>
                <a:sym typeface="Symbol"/>
              </a:rPr>
              <a:t>                                           98AC2   (The absolute address)</a:t>
            </a:r>
            <a:endParaRPr lang="en-US" sz="1400" b="1" dirty="0">
              <a:solidFill>
                <a:srgbClr val="CC0066"/>
              </a:solidFill>
            </a:endParaRPr>
          </a:p>
        </p:txBody>
      </p:sp>
      <p:sp>
        <p:nvSpPr>
          <p:cNvPr id="11" name="Line Callout 1 10"/>
          <p:cNvSpPr/>
          <p:nvPr/>
        </p:nvSpPr>
        <p:spPr>
          <a:xfrm>
            <a:off x="6854371" y="4575556"/>
            <a:ext cx="1808327" cy="427346"/>
          </a:xfrm>
          <a:prstGeom prst="borderCallout1">
            <a:avLst>
              <a:gd name="adj1" fmla="val 49795"/>
              <a:gd name="adj2" fmla="val -725"/>
              <a:gd name="adj3" fmla="val 223499"/>
              <a:gd name="adj4" fmla="val -119947"/>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16 bytes of contiguous memory</a:t>
            </a:r>
          </a:p>
        </p:txBody>
      </p:sp>
      <p:sp>
        <p:nvSpPr>
          <p:cNvPr id="7" name="Date Placeholder 6"/>
          <p:cNvSpPr>
            <a:spLocks noGrp="1"/>
          </p:cNvSpPr>
          <p:nvPr>
            <p:ph type="dt" sz="half" idx="10"/>
          </p:nvPr>
        </p:nvSpPr>
        <p:spPr/>
        <p:txBody>
          <a:bodyPr/>
          <a:lstStyle/>
          <a:p>
            <a:fld id="{28B62E7D-0A82-45D7-AD80-F13E14BF68F6}"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8" name="Slide Number Placeholder 7"/>
          <p:cNvSpPr>
            <a:spLocks noGrp="1"/>
          </p:cNvSpPr>
          <p:nvPr>
            <p:ph type="sldNum" sz="quarter" idx="12"/>
          </p:nvPr>
        </p:nvSpPr>
        <p:spPr/>
        <p:txBody>
          <a:bodyPr/>
          <a:lstStyle/>
          <a:p>
            <a:fld id="{85E6815B-E59C-4D87-B1F6-ECBDD22AF1DC}" type="slidenum">
              <a:rPr lang="en-US" smtClean="0"/>
              <a:t>35</a:t>
            </a:fld>
            <a:endParaRPr lang="en-US" dirty="0"/>
          </a:p>
        </p:txBody>
      </p:sp>
    </p:spTree>
    <p:extLst>
      <p:ext uri="{BB962C8B-B14F-4D97-AF65-F5344CB8AC3E}">
        <p14:creationId xmlns:p14="http://schemas.microsoft.com/office/powerpoint/2010/main" val="1002336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Modes : Memory Access</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5" name="Rectangle 4"/>
          <p:cNvSpPr/>
          <p:nvPr/>
        </p:nvSpPr>
        <p:spPr>
          <a:xfrm>
            <a:off x="304801" y="990600"/>
            <a:ext cx="6096000" cy="1938992"/>
          </a:xfrm>
          <a:prstGeom prst="rect">
            <a:avLst/>
          </a:prstGeom>
        </p:spPr>
        <p:txBody>
          <a:bodyPr wrap="square">
            <a:spAutoFit/>
          </a:bodyPr>
          <a:lstStyle/>
          <a:p>
            <a:pPr marL="285750" indent="-285750">
              <a:buBlip>
                <a:blip r:embed="rId3"/>
              </a:buBlip>
            </a:pPr>
            <a:r>
              <a:rPr lang="en-US" sz="1500" b="1" dirty="0"/>
              <a:t>To access memory we use these four registers:   </a:t>
            </a:r>
            <a:r>
              <a:rPr lang="en-US" sz="1500" b="1" dirty="0">
                <a:solidFill>
                  <a:srgbClr val="CC0066"/>
                </a:solidFill>
              </a:rPr>
              <a:t>BX, SI, DI, BP</a:t>
            </a:r>
            <a:r>
              <a:rPr lang="en-US" sz="1500" b="1" dirty="0"/>
              <a:t/>
            </a:r>
            <a:br>
              <a:rPr lang="en-US" sz="1500" b="1" dirty="0"/>
            </a:br>
            <a:endParaRPr lang="en-US" sz="1500" b="1" dirty="0"/>
          </a:p>
          <a:p>
            <a:pPr marL="285750" indent="-285750">
              <a:buBlip>
                <a:blip r:embed="rId3"/>
              </a:buBlip>
            </a:pPr>
            <a:r>
              <a:rPr lang="en-US" sz="1500" b="1" dirty="0"/>
              <a:t>Combining these registers inside [ ] symbols, we can get different memory locations (</a:t>
            </a:r>
            <a:r>
              <a:rPr lang="en-US" sz="1500" b="1" dirty="0">
                <a:solidFill>
                  <a:srgbClr val="CC0066"/>
                </a:solidFill>
              </a:rPr>
              <a:t>Effective Address, EA</a:t>
            </a:r>
            <a:r>
              <a:rPr lang="en-US" sz="1500" b="1" dirty="0"/>
              <a:t>) </a:t>
            </a:r>
          </a:p>
          <a:p>
            <a:pPr marL="285750" indent="-285750">
              <a:buBlip>
                <a:blip r:embed="rId3"/>
              </a:buBlip>
            </a:pPr>
            <a:endParaRPr lang="en-US" sz="1500" b="1" dirty="0"/>
          </a:p>
          <a:p>
            <a:pPr marL="285750" indent="-285750">
              <a:buBlip>
                <a:blip r:embed="rId3"/>
              </a:buBlip>
            </a:pPr>
            <a:r>
              <a:rPr lang="en-US" sz="1500" b="1" dirty="0"/>
              <a:t>Supported combinations:</a:t>
            </a:r>
          </a:p>
        </p:txBody>
      </p:sp>
      <p:graphicFrame>
        <p:nvGraphicFramePr>
          <p:cNvPr id="9" name="Table 8"/>
          <p:cNvGraphicFramePr>
            <a:graphicFrameLocks noGrp="1"/>
          </p:cNvGraphicFramePr>
          <p:nvPr>
            <p:extLst>
              <p:ext uri="{D42A27DB-BD31-4B8C-83A1-F6EECF244321}">
                <p14:modId xmlns:p14="http://schemas.microsoft.com/office/powerpoint/2010/main" val="3230457190"/>
              </p:ext>
            </p:extLst>
          </p:nvPr>
        </p:nvGraphicFramePr>
        <p:xfrm>
          <a:off x="699448" y="3048000"/>
          <a:ext cx="5715000" cy="2766060"/>
        </p:xfrm>
        <a:graphic>
          <a:graphicData uri="http://schemas.openxmlformats.org/drawingml/2006/table">
            <a:tbl>
              <a:tblPr/>
              <a:tblGrid>
                <a:gridCol w="1390135">
                  <a:extLst>
                    <a:ext uri="{9D8B030D-6E8A-4147-A177-3AD203B41FA5}">
                      <a16:colId xmlns:a16="http://schemas.microsoft.com/office/drawing/2014/main" val="20000"/>
                    </a:ext>
                  </a:extLst>
                </a:gridCol>
                <a:gridCol w="2717520">
                  <a:extLst>
                    <a:ext uri="{9D8B030D-6E8A-4147-A177-3AD203B41FA5}">
                      <a16:colId xmlns:a16="http://schemas.microsoft.com/office/drawing/2014/main" val="20001"/>
                    </a:ext>
                  </a:extLst>
                </a:gridCol>
                <a:gridCol w="1607345">
                  <a:extLst>
                    <a:ext uri="{9D8B030D-6E8A-4147-A177-3AD203B41FA5}">
                      <a16:colId xmlns:a16="http://schemas.microsoft.com/office/drawing/2014/main" val="20002"/>
                    </a:ext>
                  </a:extLst>
                </a:gridCol>
              </a:tblGrid>
              <a:tr h="1295400">
                <a:tc>
                  <a:txBody>
                    <a:bodyPr/>
                    <a:lstStyle/>
                    <a:p>
                      <a:r>
                        <a:rPr lang="it-IT" sz="1400" dirty="0"/>
                        <a:t>[BX + SI]</a:t>
                      </a:r>
                      <a:br>
                        <a:rPr lang="it-IT" sz="1400" dirty="0"/>
                      </a:br>
                      <a:r>
                        <a:rPr lang="it-IT" sz="1400" dirty="0"/>
                        <a:t>[BX + DI]</a:t>
                      </a:r>
                      <a:br>
                        <a:rPr lang="it-IT" sz="1400" dirty="0"/>
                      </a:br>
                      <a:r>
                        <a:rPr lang="it-IT" sz="1400" dirty="0"/>
                        <a:t>[BP + SI]</a:t>
                      </a:r>
                      <a:br>
                        <a:rPr lang="it-IT" sz="1400" dirty="0"/>
                      </a:br>
                      <a:r>
                        <a:rPr lang="it-IT" sz="1400" dirty="0"/>
                        <a:t>[BP + DI]</a:t>
                      </a:r>
                      <a:br>
                        <a:rPr lang="it-IT" sz="1400" dirty="0"/>
                      </a:br>
                      <a:endParaRPr lang="it-IT" sz="1400" dirty="0"/>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it-IT" sz="1400" dirty="0"/>
                        <a:t>[SI]</a:t>
                      </a:r>
                      <a:br>
                        <a:rPr lang="it-IT" sz="1400" dirty="0"/>
                      </a:br>
                      <a:r>
                        <a:rPr lang="it-IT" sz="1400" dirty="0"/>
                        <a:t>[DI]</a:t>
                      </a:r>
                      <a:br>
                        <a:rPr lang="it-IT" sz="1400" dirty="0"/>
                      </a:br>
                      <a:r>
                        <a:rPr lang="it-IT" sz="1400" dirty="0"/>
                        <a:t>d16 (variable offset only)</a:t>
                      </a:r>
                      <a:br>
                        <a:rPr lang="it-IT" sz="1400" dirty="0"/>
                      </a:br>
                      <a:r>
                        <a:rPr lang="it-IT" sz="1400" dirty="0"/>
                        <a:t>[BX]</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it-IT" sz="1400" dirty="0"/>
                        <a:t>[BX + SI + d8]</a:t>
                      </a:r>
                      <a:br>
                        <a:rPr lang="it-IT" sz="1400" dirty="0"/>
                      </a:br>
                      <a:r>
                        <a:rPr lang="it-IT" sz="1400" dirty="0"/>
                        <a:t>[BX + DI + d8]</a:t>
                      </a:r>
                      <a:br>
                        <a:rPr lang="it-IT" sz="1400" dirty="0"/>
                      </a:br>
                      <a:r>
                        <a:rPr lang="it-IT" sz="1400" dirty="0"/>
                        <a:t>[BP + SI + d8]</a:t>
                      </a:r>
                      <a:br>
                        <a:rPr lang="it-IT" sz="1400" dirty="0"/>
                      </a:br>
                      <a:r>
                        <a:rPr lang="it-IT" sz="1400" dirty="0"/>
                        <a:t>[BP + DI + d8]</a:t>
                      </a:r>
                      <a:br>
                        <a:rPr lang="it-IT" sz="1400" dirty="0"/>
                      </a:br>
                      <a:endParaRPr lang="it-IT" sz="1400" dirty="0"/>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0">
                <a:tc>
                  <a:txBody>
                    <a:bodyPr/>
                    <a:lstStyle/>
                    <a:p>
                      <a:endParaRPr lang="it-IT" sz="1400" dirty="0"/>
                    </a:p>
                    <a:p>
                      <a:r>
                        <a:rPr lang="it-IT" sz="1400" dirty="0"/>
                        <a:t>[SI + d8]</a:t>
                      </a:r>
                      <a:br>
                        <a:rPr lang="it-IT" sz="1400" dirty="0"/>
                      </a:br>
                      <a:r>
                        <a:rPr lang="it-IT" sz="1400" dirty="0"/>
                        <a:t>[DI + d8]</a:t>
                      </a:r>
                      <a:br>
                        <a:rPr lang="it-IT" sz="1400" dirty="0"/>
                      </a:br>
                      <a:r>
                        <a:rPr lang="it-IT" sz="1400" dirty="0"/>
                        <a:t>[BP + d8]</a:t>
                      </a:r>
                      <a:br>
                        <a:rPr lang="it-IT" sz="1400" dirty="0"/>
                      </a:br>
                      <a:r>
                        <a:rPr lang="it-IT" sz="1400" dirty="0"/>
                        <a:t>[BX + d8]</a:t>
                      </a:r>
                      <a:br>
                        <a:rPr lang="it-IT" sz="1400" dirty="0"/>
                      </a:br>
                      <a:endParaRPr lang="it-IT" sz="1400" dirty="0"/>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it-IT" sz="1400" dirty="0"/>
                    </a:p>
                    <a:p>
                      <a:r>
                        <a:rPr lang="it-IT" sz="1400" dirty="0"/>
                        <a:t>[BX + SI + d16]</a:t>
                      </a:r>
                      <a:br>
                        <a:rPr lang="it-IT" sz="1400" dirty="0"/>
                      </a:br>
                      <a:r>
                        <a:rPr lang="it-IT" sz="1400" dirty="0"/>
                        <a:t>[BX + DI + d16] </a:t>
                      </a:r>
                      <a:br>
                        <a:rPr lang="it-IT" sz="1400" dirty="0"/>
                      </a:br>
                      <a:r>
                        <a:rPr lang="it-IT" sz="1400" dirty="0"/>
                        <a:t>[BP + SI + d16]</a:t>
                      </a:r>
                      <a:br>
                        <a:rPr lang="it-IT" sz="1400" dirty="0"/>
                      </a:br>
                      <a:r>
                        <a:rPr lang="it-IT" sz="1400" dirty="0"/>
                        <a:t>[BP + DI + d16]</a:t>
                      </a:r>
                      <a:br>
                        <a:rPr lang="it-IT" sz="1400" dirty="0"/>
                      </a:br>
                      <a:endParaRPr lang="it-IT" sz="1400" dirty="0"/>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it-IT" sz="1400" dirty="0"/>
                        <a:t>[SI + d16]</a:t>
                      </a:r>
                      <a:br>
                        <a:rPr lang="it-IT" sz="1400" dirty="0"/>
                      </a:br>
                      <a:r>
                        <a:rPr lang="it-IT" sz="1400" dirty="0"/>
                        <a:t>[DI + d16]</a:t>
                      </a:r>
                      <a:br>
                        <a:rPr lang="it-IT" sz="1400" dirty="0"/>
                      </a:br>
                      <a:r>
                        <a:rPr lang="it-IT" sz="1400" dirty="0"/>
                        <a:t>[BP + d16]</a:t>
                      </a:r>
                      <a:br>
                        <a:rPr lang="it-IT" sz="1400" dirty="0"/>
                      </a:br>
                      <a:r>
                        <a:rPr lang="it-IT" sz="1400" dirty="0"/>
                        <a:t>[BX + d16]</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054014169"/>
              </p:ext>
            </p:extLst>
          </p:nvPr>
        </p:nvGraphicFramePr>
        <p:xfrm>
          <a:off x="699448" y="6019800"/>
          <a:ext cx="2331493" cy="731520"/>
        </p:xfrm>
        <a:graphic>
          <a:graphicData uri="http://schemas.openxmlformats.org/drawingml/2006/table">
            <a:tbl>
              <a:tblPr firstRow="1" bandRow="1">
                <a:tableStyleId>{5C22544A-7EE6-4342-B048-85BDC9FD1C3A}</a:tableStyleId>
              </a:tblPr>
              <a:tblGrid>
                <a:gridCol w="647637">
                  <a:extLst>
                    <a:ext uri="{9D8B030D-6E8A-4147-A177-3AD203B41FA5}">
                      <a16:colId xmlns:a16="http://schemas.microsoft.com/office/drawing/2014/main" val="20000"/>
                    </a:ext>
                  </a:extLst>
                </a:gridCol>
                <a:gridCol w="712401">
                  <a:extLst>
                    <a:ext uri="{9D8B030D-6E8A-4147-A177-3AD203B41FA5}">
                      <a16:colId xmlns:a16="http://schemas.microsoft.com/office/drawing/2014/main" val="20001"/>
                    </a:ext>
                  </a:extLst>
                </a:gridCol>
                <a:gridCol w="971455">
                  <a:extLst>
                    <a:ext uri="{9D8B030D-6E8A-4147-A177-3AD203B41FA5}">
                      <a16:colId xmlns:a16="http://schemas.microsoft.com/office/drawing/2014/main" val="20002"/>
                    </a:ext>
                  </a:extLst>
                </a:gridCol>
              </a:tblGrid>
              <a:tr h="370840">
                <a:tc>
                  <a:txBody>
                    <a:bodyPr/>
                    <a:lstStyle/>
                    <a:p>
                      <a:r>
                        <a:rPr lang="en-US" sz="1400" dirty="0">
                          <a:solidFill>
                            <a:srgbClr val="FF0000"/>
                          </a:solidFill>
                        </a:rPr>
                        <a:t>BX</a:t>
                      </a:r>
                    </a:p>
                    <a:p>
                      <a:endParaRPr lang="en-US" sz="1400" dirty="0">
                        <a:solidFill>
                          <a:srgbClr val="FF0000"/>
                        </a:solidFill>
                      </a:endParaRPr>
                    </a:p>
                    <a:p>
                      <a:r>
                        <a:rPr lang="en-US" sz="1400" dirty="0">
                          <a:solidFill>
                            <a:srgbClr val="FF0000"/>
                          </a:solidFill>
                        </a:rPr>
                        <a:t>BP</a:t>
                      </a:r>
                    </a:p>
                  </a:txBody>
                  <a:tcPr>
                    <a:solidFill>
                      <a:srgbClr val="FFC000"/>
                    </a:solidFill>
                  </a:tcPr>
                </a:tc>
                <a:tc>
                  <a:txBody>
                    <a:bodyPr/>
                    <a:lstStyle/>
                    <a:p>
                      <a:r>
                        <a:rPr lang="en-US" sz="1400" dirty="0">
                          <a:solidFill>
                            <a:srgbClr val="FF0000"/>
                          </a:solidFill>
                        </a:rPr>
                        <a:t>SI</a:t>
                      </a:r>
                    </a:p>
                    <a:p>
                      <a:endParaRPr lang="en-US" sz="1400" dirty="0">
                        <a:solidFill>
                          <a:srgbClr val="FF0000"/>
                        </a:solidFill>
                      </a:endParaRPr>
                    </a:p>
                    <a:p>
                      <a:r>
                        <a:rPr lang="en-US" sz="1400" dirty="0">
                          <a:solidFill>
                            <a:srgbClr val="FF0000"/>
                          </a:solidFill>
                        </a:rPr>
                        <a:t>DI</a:t>
                      </a:r>
                    </a:p>
                  </a:txBody>
                  <a:tcPr>
                    <a:solidFill>
                      <a:srgbClr val="FFC000"/>
                    </a:solidFill>
                  </a:tcPr>
                </a:tc>
                <a:tc>
                  <a:txBody>
                    <a:bodyPr/>
                    <a:lstStyle/>
                    <a:p>
                      <a:endParaRPr lang="en-US" sz="1400" dirty="0">
                        <a:solidFill>
                          <a:srgbClr val="FF0000"/>
                        </a:solidFill>
                      </a:endParaRPr>
                    </a:p>
                    <a:p>
                      <a:r>
                        <a:rPr lang="en-US" sz="1400" dirty="0">
                          <a:solidFill>
                            <a:srgbClr val="FF0000"/>
                          </a:solidFill>
                        </a:rPr>
                        <a:t>+ </a:t>
                      </a:r>
                      <a:r>
                        <a:rPr lang="en-US" sz="1400" dirty="0" err="1">
                          <a:solidFill>
                            <a:srgbClr val="FF0000"/>
                          </a:solidFill>
                        </a:rPr>
                        <a:t>disp</a:t>
                      </a:r>
                      <a:endParaRPr lang="en-US" sz="1400" dirty="0">
                        <a:solidFill>
                          <a:srgbClr val="FF0000"/>
                        </a:solidFill>
                      </a:endParaRPr>
                    </a:p>
                  </a:txBody>
                  <a:tcPr>
                    <a:solidFill>
                      <a:srgbClr val="FFC000"/>
                    </a:solidFill>
                  </a:tcPr>
                </a:tc>
                <a:extLst>
                  <a:ext uri="{0D108BD9-81ED-4DB2-BD59-A6C34878D82A}">
                    <a16:rowId xmlns:a16="http://schemas.microsoft.com/office/drawing/2014/main" val="10000"/>
                  </a:ext>
                </a:extLst>
              </a:tr>
            </a:tbl>
          </a:graphicData>
        </a:graphic>
      </p:graphicFrame>
      <p:pic>
        <p:nvPicPr>
          <p:cNvPr id="25" name="Picture 2" descr="C:\Users\AMMU\Desktop\Microprocessor\Register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5471" y="1004134"/>
            <a:ext cx="2466129" cy="2424866"/>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fld id="{A8EFE24E-B968-4FA2-BB69-2A7C7015A1A8}"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36</a:t>
            </a:fld>
            <a:endParaRPr lang="en-US" dirty="0"/>
          </a:p>
        </p:txBody>
      </p:sp>
    </p:spTree>
    <p:extLst>
      <p:ext uri="{BB962C8B-B14F-4D97-AF65-F5344CB8AC3E}">
        <p14:creationId xmlns:p14="http://schemas.microsoft.com/office/powerpoint/2010/main" val="1892687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934200" y="5195248"/>
            <a:ext cx="1488505"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242397" y="4343400"/>
            <a:ext cx="282258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91000" y="4128448"/>
            <a:ext cx="17526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725840" y="3429898"/>
            <a:ext cx="1961864" cy="5532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1573714"/>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Addressing Modes</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a:solidFill>
                  <a:srgbClr val="990033"/>
                </a:solidFill>
                <a:latin typeface="Verdana" pitchFamily="34" charset="0"/>
                <a:ea typeface="Verdana" pitchFamily="34" charset="0"/>
                <a:cs typeface="Verdana" pitchFamily="34" charset="0"/>
              </a:rPr>
              <a:t>Register Indirect 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a:solidFill>
                  <a:srgbClr val="990033"/>
                </a:solidFill>
                <a:latin typeface="Verdana" pitchFamily="34" charset="0"/>
                <a:ea typeface="Verdana" pitchFamily="34" charset="0"/>
                <a:cs typeface="Verdana" pitchFamily="34" charset="0"/>
              </a:rPr>
              <a:t>Based Index 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a:solidFill>
                  <a:srgbClr val="FF0066"/>
                </a:solidFill>
                <a:latin typeface="Verdana" pitchFamily="34" charset="0"/>
                <a:ea typeface="Verdana" pitchFamily="34" charset="0"/>
                <a:cs typeface="Verdana" pitchFamily="34" charset="0"/>
              </a:rPr>
              <a:t>Direct I/O port 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10. Indirect I/O port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12. Implied Addressing</a:t>
            </a:r>
          </a:p>
        </p:txBody>
      </p:sp>
      <p:sp>
        <p:nvSpPr>
          <p:cNvPr id="12" name="Rectangle 11"/>
          <p:cNvSpPr/>
          <p:nvPr/>
        </p:nvSpPr>
        <p:spPr>
          <a:xfrm>
            <a:off x="3657600" y="1524000"/>
            <a:ext cx="5257800" cy="449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a:solidFill>
                  <a:schemeClr val="tx1"/>
                </a:solidFill>
                <a:latin typeface="Verdana" pitchFamily="34" charset="0"/>
                <a:ea typeface="Verdana" pitchFamily="34" charset="0"/>
                <a:cs typeface="Verdana" pitchFamily="34" charset="0"/>
              </a:rPr>
              <a:t>Here, the effective  address of the memory location at which the data operand is stored  is given in the instruction. </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The  effective address is just a 16-bit number  written directly in the instruction. </a:t>
            </a:r>
          </a:p>
          <a:p>
            <a:pPr algn="just"/>
            <a:r>
              <a:rPr lang="en-US" sz="1400" b="1" dirty="0">
                <a:solidFill>
                  <a:schemeClr val="tx1"/>
                </a:solidFill>
                <a:latin typeface="Verdana" pitchFamily="34" charset="0"/>
                <a:ea typeface="Verdana" pitchFamily="34" charset="0"/>
                <a:cs typeface="Verdana" pitchFamily="34" charset="0"/>
              </a:rPr>
              <a:t> </a:t>
            </a:r>
          </a:p>
          <a:p>
            <a:pPr algn="just"/>
            <a:r>
              <a:rPr lang="en-US" sz="1400" b="1" dirty="0">
                <a:solidFill>
                  <a:srgbClr val="FF0000"/>
                </a:solidFill>
                <a:latin typeface="Verdana" pitchFamily="34" charset="0"/>
                <a:ea typeface="Verdana" pitchFamily="34" charset="0"/>
                <a:cs typeface="Verdana" pitchFamily="34" charset="0"/>
              </a:rPr>
              <a:t>Example:</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MOV   BX, [1354H] </a:t>
            </a:r>
          </a:p>
          <a:p>
            <a:pPr algn="just"/>
            <a:r>
              <a:rPr lang="en-US" sz="1400" b="1" dirty="0">
                <a:solidFill>
                  <a:schemeClr val="tx1"/>
                </a:solidFill>
                <a:latin typeface="Verdana" pitchFamily="34" charset="0"/>
                <a:ea typeface="Verdana" pitchFamily="34" charset="0"/>
                <a:cs typeface="Verdana" pitchFamily="34" charset="0"/>
              </a:rPr>
              <a:t>MOV   BL,  [0400H]</a:t>
            </a:r>
          </a:p>
          <a:p>
            <a:pPr algn="just"/>
            <a:r>
              <a:rPr lang="en-US" sz="1400" b="1" dirty="0">
                <a:solidFill>
                  <a:schemeClr val="tx1"/>
                </a:solidFill>
                <a:latin typeface="Verdana" pitchFamily="34" charset="0"/>
                <a:ea typeface="Verdana" pitchFamily="34" charset="0"/>
                <a:cs typeface="Verdana" pitchFamily="34" charset="0"/>
              </a:rPr>
              <a:t> </a:t>
            </a:r>
          </a:p>
          <a:p>
            <a:pPr algn="just"/>
            <a:r>
              <a:rPr lang="en-US" sz="1400" b="1" dirty="0">
                <a:solidFill>
                  <a:schemeClr val="tx1"/>
                </a:solidFill>
                <a:latin typeface="Verdana" pitchFamily="34" charset="0"/>
                <a:ea typeface="Verdana" pitchFamily="34" charset="0"/>
                <a:cs typeface="Verdana" pitchFamily="34" charset="0"/>
              </a:rPr>
              <a:t>The square brackets around the  1354</a:t>
            </a:r>
            <a:r>
              <a:rPr lang="en-US" sz="1400" b="1" baseline="-25000" dirty="0">
                <a:solidFill>
                  <a:schemeClr val="tx1"/>
                </a:solidFill>
                <a:latin typeface="Verdana" pitchFamily="34" charset="0"/>
                <a:ea typeface="Verdana" pitchFamily="34" charset="0"/>
                <a:cs typeface="Verdana" pitchFamily="34" charset="0"/>
              </a:rPr>
              <a:t>H</a:t>
            </a:r>
            <a:r>
              <a:rPr lang="en-US" sz="1400" b="1" dirty="0">
                <a:solidFill>
                  <a:schemeClr val="tx1"/>
                </a:solidFill>
                <a:latin typeface="Verdana" pitchFamily="34" charset="0"/>
                <a:ea typeface="Verdana" pitchFamily="34" charset="0"/>
                <a:cs typeface="Verdana" pitchFamily="34" charset="0"/>
              </a:rPr>
              <a:t> denotes the contents of the memory location. When executed, this instruction will copy the contents of the memory location into BX register. </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This addressing mode is called direct because the displacement of the operand from the segment base is specified directly in the instruction. </a:t>
            </a: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136368" y="127323"/>
            <a:ext cx="2768796" cy="461665"/>
          </a:xfrm>
          <a:prstGeom prst="rect">
            <a:avLst/>
          </a:prstGeom>
          <a:noFill/>
        </p:spPr>
        <p:txBody>
          <a:bodyPr wrap="square" rtlCol="0">
            <a:spAutoFit/>
          </a:bodyPr>
          <a:lstStyle/>
          <a:p>
            <a:pPr algn="r"/>
            <a:r>
              <a:rPr lang="en-US" sz="1200" b="1" dirty="0">
                <a:solidFill>
                  <a:srgbClr val="FF0000"/>
                </a:solidFill>
              </a:rPr>
              <a:t>Group II : Addressing modes for memory data</a:t>
            </a:r>
          </a:p>
        </p:txBody>
      </p:sp>
      <p:sp>
        <p:nvSpPr>
          <p:cNvPr id="6" name="Date Placeholder 5"/>
          <p:cNvSpPr>
            <a:spLocks noGrp="1"/>
          </p:cNvSpPr>
          <p:nvPr>
            <p:ph type="dt" sz="half" idx="10"/>
          </p:nvPr>
        </p:nvSpPr>
        <p:spPr/>
        <p:txBody>
          <a:bodyPr/>
          <a:lstStyle/>
          <a:p>
            <a:fld id="{136C7BF1-F1C6-4F6C-87ED-EFA31F353DC8}"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37</a:t>
            </a:fld>
            <a:endParaRPr lang="en-US" dirty="0"/>
          </a:p>
        </p:txBody>
      </p:sp>
    </p:spTree>
    <p:extLst>
      <p:ext uri="{BB962C8B-B14F-4D97-AF65-F5344CB8AC3E}">
        <p14:creationId xmlns:p14="http://schemas.microsoft.com/office/powerpoint/2010/main" val="39315297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501091" y="2743200"/>
            <a:ext cx="1353186"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8367602" y="2756848"/>
            <a:ext cx="521712"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777927" y="2968388"/>
            <a:ext cx="2179321"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3780432" y="2321256"/>
            <a:ext cx="19812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77000" y="1066800"/>
            <a:ext cx="250664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53136" y="3771900"/>
            <a:ext cx="16081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1941066"/>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Addressing Modes</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a:solidFill>
                  <a:srgbClr val="990033"/>
                </a:solidFill>
                <a:latin typeface="Verdana" pitchFamily="34" charset="0"/>
                <a:ea typeface="Verdana" pitchFamily="34" charset="0"/>
                <a:cs typeface="Verdana" pitchFamily="34" charset="0"/>
              </a:rPr>
              <a:t>Register Indirect 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a:solidFill>
                  <a:srgbClr val="990033"/>
                </a:solidFill>
                <a:latin typeface="Verdana" pitchFamily="34" charset="0"/>
                <a:ea typeface="Verdana" pitchFamily="34" charset="0"/>
                <a:cs typeface="Verdana" pitchFamily="34" charset="0"/>
              </a:rPr>
              <a:t>Based Index 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a:solidFill>
                  <a:srgbClr val="FF0066"/>
                </a:solidFill>
                <a:latin typeface="Verdana" pitchFamily="34" charset="0"/>
                <a:ea typeface="Verdana" pitchFamily="34" charset="0"/>
                <a:cs typeface="Verdana" pitchFamily="34" charset="0"/>
              </a:rPr>
              <a:t>Direct I/O port 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10. Indirect I/O port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12. Implied Addressing</a:t>
            </a:r>
          </a:p>
        </p:txBody>
      </p:sp>
      <p:sp>
        <p:nvSpPr>
          <p:cNvPr id="13" name="Rectangle 12"/>
          <p:cNvSpPr/>
          <p:nvPr/>
        </p:nvSpPr>
        <p:spPr>
          <a:xfrm>
            <a:off x="3725840" y="783608"/>
            <a:ext cx="5257800" cy="586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a:solidFill>
                  <a:schemeClr val="tx1"/>
                </a:solidFill>
                <a:latin typeface="Verdana" pitchFamily="34" charset="0"/>
                <a:ea typeface="Verdana" pitchFamily="34" charset="0"/>
                <a:cs typeface="Verdana" pitchFamily="34" charset="0"/>
              </a:rPr>
              <a:t>In Register indirect addressing, name of the register which holds the effective address (EA) will be specified in the instruction. </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Registers used to hold EA are any of the following registers: </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BX, BP, DI and SI. </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Content of the DS register is used for base address calculation.</a:t>
            </a:r>
          </a:p>
          <a:p>
            <a:pPr algn="just"/>
            <a:r>
              <a:rPr lang="en-US" sz="1400" b="1" dirty="0">
                <a:solidFill>
                  <a:srgbClr val="FF0000"/>
                </a:solidFill>
                <a:latin typeface="Verdana" pitchFamily="34" charset="0"/>
                <a:ea typeface="Verdana" pitchFamily="34" charset="0"/>
                <a:cs typeface="Verdana" pitchFamily="34" charset="0"/>
              </a:rPr>
              <a:t> </a:t>
            </a:r>
          </a:p>
          <a:p>
            <a:pPr algn="just"/>
            <a:r>
              <a:rPr lang="en-US" sz="1400" b="1" dirty="0">
                <a:solidFill>
                  <a:srgbClr val="FF0000"/>
                </a:solidFill>
                <a:latin typeface="Verdana" pitchFamily="34" charset="0"/>
                <a:ea typeface="Verdana" pitchFamily="34" charset="0"/>
                <a:cs typeface="Verdana" pitchFamily="34" charset="0"/>
              </a:rPr>
              <a:t>Example:</a:t>
            </a:r>
          </a:p>
          <a:p>
            <a:pPr algn="just"/>
            <a:endParaRPr lang="en-US" sz="1400" b="1" dirty="0">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MOV CX, [BX]</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         </a:t>
            </a:r>
            <a:r>
              <a:rPr lang="en-US" sz="1400" b="1" dirty="0">
                <a:solidFill>
                  <a:srgbClr val="C00000"/>
                </a:solidFill>
                <a:latin typeface="Verdana" pitchFamily="34" charset="0"/>
                <a:ea typeface="Verdana" pitchFamily="34" charset="0"/>
                <a:cs typeface="Verdana" pitchFamily="34" charset="0"/>
              </a:rPr>
              <a:t>Operations:</a:t>
            </a:r>
          </a:p>
          <a:p>
            <a:pPr algn="just"/>
            <a:endParaRPr lang="en-US" sz="1400" b="1" dirty="0">
              <a:solidFill>
                <a:srgbClr val="C00000"/>
              </a:solidFill>
              <a:latin typeface="Verdana" pitchFamily="34" charset="0"/>
              <a:ea typeface="Verdana" pitchFamily="34" charset="0"/>
              <a:cs typeface="Verdana" pitchFamily="34" charset="0"/>
            </a:endParaRPr>
          </a:p>
          <a:p>
            <a:pPr lvl="2" algn="just"/>
            <a:r>
              <a:rPr lang="en-US" sz="1400" b="1" dirty="0">
                <a:solidFill>
                  <a:srgbClr val="C00000"/>
                </a:solidFill>
                <a:latin typeface="Verdana" pitchFamily="34" charset="0"/>
                <a:ea typeface="Verdana" pitchFamily="34" charset="0"/>
                <a:cs typeface="Verdana" pitchFamily="34" charset="0"/>
              </a:rPr>
              <a:t>EA = (BX)</a:t>
            </a:r>
          </a:p>
          <a:p>
            <a:pPr lvl="2" algn="just"/>
            <a:r>
              <a:rPr lang="en-US" sz="1400" b="1" dirty="0">
                <a:solidFill>
                  <a:srgbClr val="C00000"/>
                </a:solidFill>
                <a:latin typeface="Verdana" pitchFamily="34" charset="0"/>
                <a:ea typeface="Verdana" pitchFamily="34" charset="0"/>
                <a:cs typeface="Verdana" pitchFamily="34" charset="0"/>
              </a:rPr>
              <a:t>BA = (DS) x 16</a:t>
            </a:r>
            <a:r>
              <a:rPr lang="en-US" sz="1400" b="1" baseline="-25000" dirty="0">
                <a:solidFill>
                  <a:srgbClr val="C00000"/>
                </a:solidFill>
                <a:latin typeface="Verdana" pitchFamily="34" charset="0"/>
                <a:ea typeface="Verdana" pitchFamily="34" charset="0"/>
                <a:cs typeface="Verdana" pitchFamily="34" charset="0"/>
              </a:rPr>
              <a:t>10</a:t>
            </a:r>
            <a:endParaRPr lang="en-US" sz="1400" b="1" dirty="0">
              <a:solidFill>
                <a:srgbClr val="C00000"/>
              </a:solidFill>
              <a:latin typeface="Verdana" pitchFamily="34" charset="0"/>
              <a:ea typeface="Verdana" pitchFamily="34" charset="0"/>
              <a:cs typeface="Verdana" pitchFamily="34" charset="0"/>
            </a:endParaRPr>
          </a:p>
          <a:p>
            <a:pPr lvl="2" algn="just"/>
            <a:r>
              <a:rPr lang="en-US" sz="1400" b="1" dirty="0">
                <a:solidFill>
                  <a:srgbClr val="C00000"/>
                </a:solidFill>
                <a:latin typeface="Verdana" pitchFamily="34" charset="0"/>
                <a:ea typeface="Verdana" pitchFamily="34" charset="0"/>
                <a:cs typeface="Verdana" pitchFamily="34" charset="0"/>
              </a:rPr>
              <a:t>MA = BA + EA</a:t>
            </a:r>
          </a:p>
          <a:p>
            <a:pPr lvl="2" algn="just"/>
            <a:endParaRPr lang="en-US" sz="1400" b="1" dirty="0">
              <a:solidFill>
                <a:srgbClr val="C00000"/>
              </a:solidFill>
              <a:latin typeface="Verdana" pitchFamily="34" charset="0"/>
              <a:ea typeface="Verdana" pitchFamily="34" charset="0"/>
              <a:cs typeface="Verdana" pitchFamily="34" charset="0"/>
            </a:endParaRPr>
          </a:p>
          <a:p>
            <a:pPr lvl="2" algn="just"/>
            <a:r>
              <a:rPr lang="en-US" sz="1400" b="1" dirty="0">
                <a:solidFill>
                  <a:srgbClr val="C00000"/>
                </a:solidFill>
                <a:latin typeface="Verdana" pitchFamily="34" charset="0"/>
                <a:ea typeface="Verdana" pitchFamily="34" charset="0"/>
                <a:cs typeface="Verdana" pitchFamily="34" charset="0"/>
              </a:rPr>
              <a:t>(CX) </a:t>
            </a:r>
            <a:r>
              <a:rPr lang="en-US" sz="1400" b="1" dirty="0">
                <a:solidFill>
                  <a:srgbClr val="C00000"/>
                </a:solidFill>
                <a:latin typeface="Verdana" pitchFamily="34" charset="0"/>
                <a:ea typeface="Verdana" pitchFamily="34" charset="0"/>
                <a:cs typeface="Verdana" pitchFamily="34" charset="0"/>
                <a:sym typeface="Symbol"/>
              </a:rPr>
              <a:t> (MA)   or,</a:t>
            </a:r>
          </a:p>
          <a:p>
            <a:pPr lvl="2" algn="just"/>
            <a:endParaRPr lang="en-US" sz="1400" b="1" dirty="0">
              <a:solidFill>
                <a:srgbClr val="C00000"/>
              </a:solidFill>
              <a:latin typeface="Verdana" pitchFamily="34" charset="0"/>
              <a:ea typeface="Verdana" pitchFamily="34" charset="0"/>
              <a:cs typeface="Verdana" pitchFamily="34" charset="0"/>
              <a:sym typeface="Symbol"/>
            </a:endParaRPr>
          </a:p>
          <a:p>
            <a:pPr lvl="2" algn="just"/>
            <a:r>
              <a:rPr lang="en-US" sz="1400" b="1" dirty="0">
                <a:solidFill>
                  <a:srgbClr val="C00000"/>
                </a:solidFill>
                <a:latin typeface="Verdana" pitchFamily="34" charset="0"/>
                <a:ea typeface="Verdana" pitchFamily="34" charset="0"/>
                <a:cs typeface="Verdana" pitchFamily="34" charset="0"/>
                <a:sym typeface="Symbol"/>
              </a:rPr>
              <a:t>(CL)  (MA)</a:t>
            </a:r>
          </a:p>
          <a:p>
            <a:pPr lvl="2" algn="just"/>
            <a:r>
              <a:rPr lang="en-US" sz="1400" b="1" dirty="0">
                <a:solidFill>
                  <a:srgbClr val="C00000"/>
                </a:solidFill>
                <a:latin typeface="Verdana" pitchFamily="34" charset="0"/>
                <a:ea typeface="Verdana" pitchFamily="34" charset="0"/>
                <a:cs typeface="Verdana" pitchFamily="34" charset="0"/>
                <a:sym typeface="Symbol"/>
              </a:rPr>
              <a:t>(CH)   (MA +1)</a:t>
            </a:r>
          </a:p>
          <a:p>
            <a:pPr algn="just"/>
            <a:r>
              <a:rPr lang="en-US" sz="1400" b="1" dirty="0">
                <a:solidFill>
                  <a:schemeClr val="tx1"/>
                </a:solidFill>
                <a:latin typeface="Verdana" pitchFamily="34" charset="0"/>
                <a:ea typeface="Verdana" pitchFamily="34" charset="0"/>
                <a:cs typeface="Verdana" pitchFamily="34" charset="0"/>
              </a:rPr>
              <a:t> </a:t>
            </a:r>
          </a:p>
          <a:p>
            <a:pPr algn="just"/>
            <a:endParaRPr lang="en-US" sz="1400" b="1" dirty="0">
              <a:solidFill>
                <a:schemeClr val="tx1"/>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136368" y="127323"/>
            <a:ext cx="2768796" cy="461665"/>
          </a:xfrm>
          <a:prstGeom prst="rect">
            <a:avLst/>
          </a:prstGeom>
          <a:noFill/>
        </p:spPr>
        <p:txBody>
          <a:bodyPr wrap="square" rtlCol="0">
            <a:spAutoFit/>
          </a:bodyPr>
          <a:lstStyle/>
          <a:p>
            <a:pPr algn="r"/>
            <a:r>
              <a:rPr lang="en-US" sz="1200" b="1" dirty="0">
                <a:solidFill>
                  <a:srgbClr val="FF0000"/>
                </a:solidFill>
              </a:rPr>
              <a:t>Group II : Addressing modes for memory data</a:t>
            </a:r>
          </a:p>
        </p:txBody>
      </p:sp>
      <p:sp>
        <p:nvSpPr>
          <p:cNvPr id="6" name="Line Callout 1 5"/>
          <p:cNvSpPr/>
          <p:nvPr/>
        </p:nvSpPr>
        <p:spPr>
          <a:xfrm>
            <a:off x="6726073" y="3505200"/>
            <a:ext cx="2286000" cy="854692"/>
          </a:xfrm>
          <a:prstGeom prst="borderCallout1">
            <a:avLst>
              <a:gd name="adj1" fmla="val 49795"/>
              <a:gd name="adj2" fmla="val -725"/>
              <a:gd name="adj3" fmla="val 143659"/>
              <a:gd name="adj4" fmla="val -43720"/>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a:solidFill>
                  <a:schemeClr val="tx1"/>
                </a:solidFill>
              </a:rPr>
              <a:t>Note : Register/ memory enclosed in brackets refer to content of register/ memory</a:t>
            </a:r>
          </a:p>
        </p:txBody>
      </p:sp>
      <p:sp>
        <p:nvSpPr>
          <p:cNvPr id="7" name="Date Placeholder 6"/>
          <p:cNvSpPr>
            <a:spLocks noGrp="1"/>
          </p:cNvSpPr>
          <p:nvPr>
            <p:ph type="dt" sz="half" idx="10"/>
          </p:nvPr>
        </p:nvSpPr>
        <p:spPr/>
        <p:txBody>
          <a:bodyPr/>
          <a:lstStyle/>
          <a:p>
            <a:fld id="{6E33D567-A591-4106-A609-EA99CD902E48}"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8" name="Slide Number Placeholder 7"/>
          <p:cNvSpPr>
            <a:spLocks noGrp="1"/>
          </p:cNvSpPr>
          <p:nvPr>
            <p:ph type="sldNum" sz="quarter" idx="12"/>
          </p:nvPr>
        </p:nvSpPr>
        <p:spPr/>
        <p:txBody>
          <a:bodyPr/>
          <a:lstStyle/>
          <a:p>
            <a:fld id="{85E6815B-E59C-4D87-B1F6-ECBDD22AF1DC}" type="slidenum">
              <a:rPr lang="en-US" smtClean="0"/>
              <a:t>38</a:t>
            </a:fld>
            <a:endParaRPr lang="en-US" dirty="0"/>
          </a:p>
        </p:txBody>
      </p:sp>
    </p:spTree>
    <p:extLst>
      <p:ext uri="{BB962C8B-B14F-4D97-AF65-F5344CB8AC3E}">
        <p14:creationId xmlns:p14="http://schemas.microsoft.com/office/powerpoint/2010/main" val="34093932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606352" y="3124200"/>
            <a:ext cx="1066800" cy="25146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365008" y="3137848"/>
            <a:ext cx="495299" cy="25146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383441" y="2734563"/>
            <a:ext cx="1066800" cy="25146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419601" y="2496751"/>
            <a:ext cx="495299" cy="25146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114800" y="1225457"/>
            <a:ext cx="16002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450869" y="1868492"/>
            <a:ext cx="1437235" cy="25146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9" y="1020171"/>
            <a:ext cx="1246495"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9800" y="791571"/>
            <a:ext cx="9906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802040" y="4142096"/>
            <a:ext cx="22177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2398266"/>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Addressing Modes</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a:solidFill>
                  <a:srgbClr val="990033"/>
                </a:solidFill>
                <a:latin typeface="Verdana" pitchFamily="34" charset="0"/>
                <a:ea typeface="Verdana" pitchFamily="34" charset="0"/>
                <a:cs typeface="Verdana" pitchFamily="34" charset="0"/>
              </a:rPr>
              <a:t>Register Indirect 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a:solidFill>
                  <a:srgbClr val="990033"/>
                </a:solidFill>
                <a:latin typeface="Verdana" pitchFamily="34" charset="0"/>
                <a:ea typeface="Verdana" pitchFamily="34" charset="0"/>
                <a:cs typeface="Verdana" pitchFamily="34" charset="0"/>
              </a:rPr>
              <a:t>Based Index 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a:solidFill>
                  <a:srgbClr val="FF0066"/>
                </a:solidFill>
                <a:latin typeface="Verdana" pitchFamily="34" charset="0"/>
                <a:ea typeface="Verdana" pitchFamily="34" charset="0"/>
                <a:cs typeface="Verdana" pitchFamily="34" charset="0"/>
              </a:rPr>
              <a:t>Direct I/O port 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10. Indirect I/O port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12. Implied Addressing</a:t>
            </a:r>
          </a:p>
        </p:txBody>
      </p:sp>
      <p:sp>
        <p:nvSpPr>
          <p:cNvPr id="14" name="Rectangle 13"/>
          <p:cNvSpPr/>
          <p:nvPr/>
        </p:nvSpPr>
        <p:spPr>
          <a:xfrm>
            <a:off x="3733800" y="762000"/>
            <a:ext cx="52578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a:solidFill>
                  <a:schemeClr val="tx1"/>
                </a:solidFill>
                <a:latin typeface="Verdana" pitchFamily="34" charset="0"/>
                <a:ea typeface="Verdana" pitchFamily="34" charset="0"/>
                <a:cs typeface="Verdana" pitchFamily="34" charset="0"/>
              </a:rPr>
              <a:t>In Based Addressing, BX or BP is used to hold the base value for effective address and a signed 8-bit or unsigned 16-bit displacement will be specified in the instruction.</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In case of 8-bit displacement, it is sign extended to 16-bit before adding to the base value.</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When BX holds the base value of EA, 20-bit physical address is calculated from BX and DS.</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When BP holds the base value of EA, BP and SS is used.</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rgbClr val="FF0000"/>
                </a:solidFill>
                <a:latin typeface="Verdana" pitchFamily="34" charset="0"/>
                <a:ea typeface="Verdana" pitchFamily="34" charset="0"/>
                <a:cs typeface="Verdana" pitchFamily="34" charset="0"/>
              </a:rPr>
              <a:t>Example:</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MOV AX, [BX + 08H]</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          </a:t>
            </a:r>
            <a:r>
              <a:rPr lang="en-US" sz="1400" b="1" dirty="0">
                <a:solidFill>
                  <a:srgbClr val="C00000"/>
                </a:solidFill>
                <a:latin typeface="Verdana" pitchFamily="34" charset="0"/>
                <a:ea typeface="Verdana" pitchFamily="34" charset="0"/>
                <a:cs typeface="Verdana" pitchFamily="34" charset="0"/>
              </a:rPr>
              <a:t>Operations:</a:t>
            </a:r>
          </a:p>
          <a:p>
            <a:pPr algn="just"/>
            <a:endParaRPr lang="en-US" sz="1400" b="1" dirty="0">
              <a:solidFill>
                <a:schemeClr val="tx1"/>
              </a:solidFill>
              <a:latin typeface="Verdana" pitchFamily="34" charset="0"/>
              <a:ea typeface="Verdana" pitchFamily="34" charset="0"/>
              <a:cs typeface="Verdana" pitchFamily="34" charset="0"/>
            </a:endParaRPr>
          </a:p>
          <a:p>
            <a:pPr lvl="2" algn="just"/>
            <a:r>
              <a:rPr lang="en-US" sz="1200" b="1" dirty="0">
                <a:solidFill>
                  <a:srgbClr val="C00000"/>
                </a:solidFill>
                <a:latin typeface="Verdana" pitchFamily="34" charset="0"/>
                <a:ea typeface="Verdana" pitchFamily="34" charset="0"/>
                <a:cs typeface="Verdana" pitchFamily="34" charset="0"/>
              </a:rPr>
              <a:t>0008</a:t>
            </a:r>
            <a:r>
              <a:rPr lang="en-US" sz="1200" b="1" baseline="-25000" dirty="0">
                <a:solidFill>
                  <a:srgbClr val="C00000"/>
                </a:solidFill>
                <a:latin typeface="Verdana" pitchFamily="34" charset="0"/>
                <a:ea typeface="Verdana" pitchFamily="34" charset="0"/>
                <a:cs typeface="Verdana" pitchFamily="34" charset="0"/>
              </a:rPr>
              <a:t>H</a:t>
            </a:r>
            <a:r>
              <a:rPr lang="en-US" sz="1200" b="1" dirty="0">
                <a:solidFill>
                  <a:srgbClr val="C00000"/>
                </a:solidFill>
                <a:latin typeface="Verdana" pitchFamily="34" charset="0"/>
                <a:ea typeface="Verdana" pitchFamily="34" charset="0"/>
                <a:cs typeface="Verdana" pitchFamily="34" charset="0"/>
              </a:rPr>
              <a:t> </a:t>
            </a:r>
            <a:r>
              <a:rPr lang="en-US" sz="1200" b="1" dirty="0">
                <a:solidFill>
                  <a:srgbClr val="C00000"/>
                </a:solidFill>
                <a:latin typeface="Verdana" pitchFamily="34" charset="0"/>
                <a:ea typeface="Verdana" pitchFamily="34" charset="0"/>
                <a:cs typeface="Verdana" pitchFamily="34" charset="0"/>
                <a:sym typeface="Symbol"/>
              </a:rPr>
              <a:t>  08</a:t>
            </a:r>
            <a:r>
              <a:rPr lang="en-US" sz="1200" b="1" baseline="-25000" dirty="0">
                <a:solidFill>
                  <a:srgbClr val="C00000"/>
                </a:solidFill>
                <a:latin typeface="Verdana" pitchFamily="34" charset="0"/>
                <a:ea typeface="Verdana" pitchFamily="34" charset="0"/>
                <a:cs typeface="Verdana" pitchFamily="34" charset="0"/>
                <a:sym typeface="Symbol"/>
              </a:rPr>
              <a:t>H</a:t>
            </a:r>
            <a:r>
              <a:rPr lang="en-US" sz="1200" b="1" dirty="0">
                <a:solidFill>
                  <a:srgbClr val="C00000"/>
                </a:solidFill>
                <a:latin typeface="Verdana" pitchFamily="34" charset="0"/>
                <a:ea typeface="Verdana" pitchFamily="34" charset="0"/>
                <a:cs typeface="Verdana" pitchFamily="34" charset="0"/>
                <a:sym typeface="Symbol"/>
              </a:rPr>
              <a:t>  (Sign extended)</a:t>
            </a:r>
          </a:p>
          <a:p>
            <a:pPr lvl="2" algn="just"/>
            <a:r>
              <a:rPr lang="en-US" sz="1200" b="1" dirty="0">
                <a:solidFill>
                  <a:srgbClr val="C00000"/>
                </a:solidFill>
                <a:latin typeface="Verdana" pitchFamily="34" charset="0"/>
                <a:ea typeface="Verdana" pitchFamily="34" charset="0"/>
                <a:cs typeface="Verdana" pitchFamily="34" charset="0"/>
                <a:sym typeface="Symbol"/>
              </a:rPr>
              <a:t>EA = (BX) + 0008</a:t>
            </a:r>
            <a:r>
              <a:rPr lang="en-US" sz="1200" b="1" baseline="-25000" dirty="0">
                <a:solidFill>
                  <a:srgbClr val="C00000"/>
                </a:solidFill>
                <a:latin typeface="Verdana" pitchFamily="34" charset="0"/>
                <a:ea typeface="Verdana" pitchFamily="34" charset="0"/>
                <a:cs typeface="Verdana" pitchFamily="34" charset="0"/>
                <a:sym typeface="Symbol"/>
              </a:rPr>
              <a:t>H</a:t>
            </a:r>
            <a:endParaRPr lang="en-US" sz="1200" b="1" dirty="0">
              <a:solidFill>
                <a:srgbClr val="C00000"/>
              </a:solidFill>
              <a:latin typeface="Verdana" pitchFamily="34" charset="0"/>
              <a:ea typeface="Verdana" pitchFamily="34" charset="0"/>
              <a:cs typeface="Verdana" pitchFamily="34" charset="0"/>
              <a:sym typeface="Symbol"/>
            </a:endParaRPr>
          </a:p>
          <a:p>
            <a:pPr lvl="2" algn="just"/>
            <a:r>
              <a:rPr lang="en-US" sz="1200" b="1" dirty="0">
                <a:solidFill>
                  <a:srgbClr val="C00000"/>
                </a:solidFill>
                <a:latin typeface="Verdana" pitchFamily="34" charset="0"/>
                <a:ea typeface="Verdana" pitchFamily="34" charset="0"/>
                <a:cs typeface="Verdana" pitchFamily="34" charset="0"/>
                <a:sym typeface="Symbol"/>
              </a:rPr>
              <a:t>BA = (DS) x 16</a:t>
            </a:r>
            <a:r>
              <a:rPr lang="en-US" sz="1200" b="1" baseline="-25000" dirty="0">
                <a:solidFill>
                  <a:srgbClr val="C00000"/>
                </a:solidFill>
                <a:latin typeface="Verdana" pitchFamily="34" charset="0"/>
                <a:ea typeface="Verdana" pitchFamily="34" charset="0"/>
                <a:cs typeface="Verdana" pitchFamily="34" charset="0"/>
                <a:sym typeface="Symbol"/>
              </a:rPr>
              <a:t>10</a:t>
            </a:r>
            <a:endParaRPr lang="en-US" sz="1200" b="1" dirty="0">
              <a:solidFill>
                <a:srgbClr val="C00000"/>
              </a:solidFill>
              <a:latin typeface="Verdana" pitchFamily="34" charset="0"/>
              <a:ea typeface="Verdana" pitchFamily="34" charset="0"/>
              <a:cs typeface="Verdana" pitchFamily="34" charset="0"/>
              <a:sym typeface="Symbol"/>
            </a:endParaRPr>
          </a:p>
          <a:p>
            <a:pPr lvl="2" algn="just"/>
            <a:r>
              <a:rPr lang="en-US" sz="1200" b="1" dirty="0">
                <a:solidFill>
                  <a:srgbClr val="C00000"/>
                </a:solidFill>
                <a:latin typeface="Verdana" pitchFamily="34" charset="0"/>
                <a:ea typeface="Verdana" pitchFamily="34" charset="0"/>
                <a:cs typeface="Verdana" pitchFamily="34" charset="0"/>
                <a:sym typeface="Symbol"/>
              </a:rPr>
              <a:t>MA = BA + EA</a:t>
            </a:r>
          </a:p>
          <a:p>
            <a:pPr lvl="2" algn="just"/>
            <a:endParaRPr lang="en-US" sz="1200" b="1" dirty="0">
              <a:solidFill>
                <a:srgbClr val="C00000"/>
              </a:solidFill>
              <a:latin typeface="Verdana" pitchFamily="34" charset="0"/>
              <a:ea typeface="Verdana" pitchFamily="34" charset="0"/>
              <a:cs typeface="Verdana" pitchFamily="34" charset="0"/>
              <a:sym typeface="Symbol"/>
            </a:endParaRPr>
          </a:p>
          <a:p>
            <a:pPr lvl="2" algn="just"/>
            <a:r>
              <a:rPr lang="en-US" sz="1200" b="1" dirty="0">
                <a:solidFill>
                  <a:srgbClr val="C00000"/>
                </a:solidFill>
                <a:latin typeface="Verdana" pitchFamily="34" charset="0"/>
                <a:ea typeface="Verdana" pitchFamily="34" charset="0"/>
                <a:cs typeface="Verdana" pitchFamily="34" charset="0"/>
                <a:sym typeface="Symbol"/>
              </a:rPr>
              <a:t>(AX)  (MA)     or,</a:t>
            </a:r>
          </a:p>
          <a:p>
            <a:pPr lvl="2" algn="just"/>
            <a:endParaRPr lang="en-US" sz="1200" b="1" dirty="0">
              <a:solidFill>
                <a:srgbClr val="C00000"/>
              </a:solidFill>
              <a:latin typeface="Verdana" pitchFamily="34" charset="0"/>
              <a:ea typeface="Verdana" pitchFamily="34" charset="0"/>
              <a:cs typeface="Verdana" pitchFamily="34" charset="0"/>
              <a:sym typeface="Symbol"/>
            </a:endParaRPr>
          </a:p>
          <a:p>
            <a:pPr lvl="2" algn="just"/>
            <a:r>
              <a:rPr lang="en-US" sz="1200" b="1" dirty="0">
                <a:solidFill>
                  <a:srgbClr val="C00000"/>
                </a:solidFill>
                <a:latin typeface="Verdana" pitchFamily="34" charset="0"/>
                <a:ea typeface="Verdana" pitchFamily="34" charset="0"/>
                <a:cs typeface="Verdana" pitchFamily="34" charset="0"/>
                <a:sym typeface="Symbol"/>
              </a:rPr>
              <a:t>(AL)  (MA)</a:t>
            </a:r>
          </a:p>
          <a:p>
            <a:pPr lvl="2" algn="just"/>
            <a:r>
              <a:rPr lang="en-US" sz="1200" b="1" dirty="0">
                <a:solidFill>
                  <a:srgbClr val="C00000"/>
                </a:solidFill>
                <a:latin typeface="Verdana" pitchFamily="34" charset="0"/>
                <a:ea typeface="Verdana" pitchFamily="34" charset="0"/>
                <a:cs typeface="Verdana" pitchFamily="34" charset="0"/>
                <a:sym typeface="Symbol"/>
              </a:rPr>
              <a:t>(AH)  (MA + 1)</a:t>
            </a:r>
            <a:endParaRPr lang="en-US" sz="1200" b="1" dirty="0">
              <a:solidFill>
                <a:srgbClr val="C00000"/>
              </a:solidFill>
              <a:latin typeface="Verdana" pitchFamily="34" charset="0"/>
              <a:ea typeface="Verdana" pitchFamily="34" charset="0"/>
              <a:cs typeface="Verdana" pitchFamily="34" charset="0"/>
            </a:endParaRPr>
          </a:p>
          <a:p>
            <a:pPr algn="just"/>
            <a:endParaRPr lang="en-US" sz="1200" b="1" dirty="0">
              <a:solidFill>
                <a:srgbClr val="C00000"/>
              </a:solidFill>
              <a:latin typeface="Verdana" pitchFamily="34" charset="0"/>
              <a:ea typeface="Verdana" pitchFamily="34" charset="0"/>
              <a:cs typeface="Verdana" pitchFamily="34" charset="0"/>
            </a:endParaRPr>
          </a:p>
          <a:p>
            <a:pPr algn="just"/>
            <a:endParaRPr lang="en-US" sz="1200" b="1" dirty="0">
              <a:solidFill>
                <a:srgbClr val="C00000"/>
              </a:solidFill>
              <a:latin typeface="Verdana" pitchFamily="34" charset="0"/>
              <a:ea typeface="Verdana" pitchFamily="34" charset="0"/>
              <a:cs typeface="Verdana" pitchFamily="34" charset="0"/>
            </a:endParaRPr>
          </a:p>
          <a:p>
            <a:pPr algn="just"/>
            <a:endParaRPr lang="en-US" sz="1200" b="1" dirty="0">
              <a:solidFill>
                <a:srgbClr val="C00000"/>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136368" y="127323"/>
            <a:ext cx="2768796" cy="461665"/>
          </a:xfrm>
          <a:prstGeom prst="rect">
            <a:avLst/>
          </a:prstGeom>
          <a:noFill/>
        </p:spPr>
        <p:txBody>
          <a:bodyPr wrap="square" rtlCol="0">
            <a:spAutoFit/>
          </a:bodyPr>
          <a:lstStyle/>
          <a:p>
            <a:pPr algn="r"/>
            <a:r>
              <a:rPr lang="en-US" sz="1200" b="1" dirty="0">
                <a:solidFill>
                  <a:srgbClr val="FF0000"/>
                </a:solidFill>
              </a:rPr>
              <a:t>Group II : Addressing modes for memory data</a:t>
            </a:r>
          </a:p>
        </p:txBody>
      </p:sp>
      <p:sp>
        <p:nvSpPr>
          <p:cNvPr id="5" name="Date Placeholder 4"/>
          <p:cNvSpPr>
            <a:spLocks noGrp="1"/>
          </p:cNvSpPr>
          <p:nvPr>
            <p:ph type="dt" sz="half" idx="10"/>
          </p:nvPr>
        </p:nvSpPr>
        <p:spPr/>
        <p:txBody>
          <a:bodyPr/>
          <a:lstStyle/>
          <a:p>
            <a:fld id="{AA27487B-14C8-4AF5-BD5A-CEDA36431A7B}"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39</a:t>
            </a:fld>
            <a:endParaRPr lang="en-US" dirty="0"/>
          </a:p>
        </p:txBody>
      </p:sp>
    </p:spTree>
    <p:extLst>
      <p:ext uri="{BB962C8B-B14F-4D97-AF65-F5344CB8AC3E}">
        <p14:creationId xmlns:p14="http://schemas.microsoft.com/office/powerpoint/2010/main" val="1244360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8" name="TextBox 17"/>
          <p:cNvSpPr txBox="1"/>
          <p:nvPr/>
        </p:nvSpPr>
        <p:spPr>
          <a:xfrm>
            <a:off x="533400" y="5181600"/>
            <a:ext cx="3657600" cy="1292662"/>
          </a:xfrm>
          <a:prstGeom prst="rect">
            <a:avLst/>
          </a:prstGeom>
          <a:solidFill>
            <a:srgbClr val="99FF66"/>
          </a:solidFill>
        </p:spPr>
        <p:txBody>
          <a:bodyPr wrap="square" rtlCol="0">
            <a:spAutoFit/>
          </a:bodyPr>
          <a:lstStyle/>
          <a:p>
            <a:pPr algn="ctr"/>
            <a:r>
              <a:rPr lang="en-US" sz="1300" b="1" dirty="0">
                <a:solidFill>
                  <a:srgbClr val="FF0066"/>
                </a:solidFill>
                <a:latin typeface="Verdana" pitchFamily="34" charset="0"/>
                <a:ea typeface="Verdana" pitchFamily="34" charset="0"/>
                <a:cs typeface="Verdana" pitchFamily="34" charset="0"/>
              </a:rPr>
              <a:t>Execution Unit (EU)</a:t>
            </a:r>
          </a:p>
          <a:p>
            <a:pPr algn="ctr"/>
            <a:endParaRPr lang="en-US" sz="1300" b="1" dirty="0">
              <a:solidFill>
                <a:srgbClr val="FF0066"/>
              </a:solidFill>
              <a:latin typeface="Verdana" pitchFamily="34" charset="0"/>
              <a:ea typeface="Verdana" pitchFamily="34" charset="0"/>
              <a:cs typeface="Verdana" pitchFamily="34" charset="0"/>
            </a:endParaRPr>
          </a:p>
          <a:p>
            <a:pPr algn="ctr"/>
            <a:r>
              <a:rPr lang="en-US" sz="1300" b="1" dirty="0">
                <a:latin typeface="Verdana" pitchFamily="34" charset="0"/>
                <a:ea typeface="Verdana" pitchFamily="34" charset="0"/>
                <a:cs typeface="Verdana" pitchFamily="34" charset="0"/>
              </a:rPr>
              <a:t>EU executes instructions that have already been fetched by the BIU.</a:t>
            </a:r>
          </a:p>
          <a:p>
            <a:pPr algn="ctr"/>
            <a:endParaRPr lang="en-US" sz="1300" b="1" dirty="0">
              <a:latin typeface="Verdana" pitchFamily="34" charset="0"/>
              <a:ea typeface="Verdana" pitchFamily="34" charset="0"/>
              <a:cs typeface="Verdana" pitchFamily="34" charset="0"/>
            </a:endParaRPr>
          </a:p>
          <a:p>
            <a:pPr algn="ctr"/>
            <a:r>
              <a:rPr lang="en-US" sz="1300" b="1" dirty="0">
                <a:latin typeface="Verdana" pitchFamily="34" charset="0"/>
                <a:ea typeface="Verdana" pitchFamily="34" charset="0"/>
                <a:cs typeface="Verdana" pitchFamily="34" charset="0"/>
              </a:rPr>
              <a:t>BIU and EU functions separately.</a:t>
            </a:r>
          </a:p>
        </p:txBody>
      </p:sp>
      <p:sp>
        <p:nvSpPr>
          <p:cNvPr id="7" name="TextBox 6"/>
          <p:cNvSpPr txBox="1"/>
          <p:nvPr/>
        </p:nvSpPr>
        <p:spPr>
          <a:xfrm>
            <a:off x="4572000" y="5181600"/>
            <a:ext cx="3657600" cy="1292662"/>
          </a:xfrm>
          <a:prstGeom prst="rect">
            <a:avLst/>
          </a:prstGeom>
          <a:solidFill>
            <a:srgbClr val="99FF66"/>
          </a:solidFill>
        </p:spPr>
        <p:txBody>
          <a:bodyPr wrap="square" rtlCol="0">
            <a:spAutoFit/>
          </a:bodyPr>
          <a:lstStyle/>
          <a:p>
            <a:pPr algn="ctr"/>
            <a:r>
              <a:rPr lang="en-US" sz="1300" b="1" dirty="0">
                <a:solidFill>
                  <a:srgbClr val="FF0066"/>
                </a:solidFill>
                <a:latin typeface="Verdana" pitchFamily="34" charset="0"/>
                <a:ea typeface="Verdana" pitchFamily="34" charset="0"/>
                <a:cs typeface="Verdana" pitchFamily="34" charset="0"/>
              </a:rPr>
              <a:t>Bus Interface Unit (BIU)</a:t>
            </a:r>
          </a:p>
          <a:p>
            <a:pPr algn="ctr"/>
            <a:endParaRPr lang="en-US" sz="1300" b="1" dirty="0">
              <a:solidFill>
                <a:srgbClr val="FF0066"/>
              </a:solidFill>
              <a:latin typeface="Verdana" pitchFamily="34" charset="0"/>
              <a:ea typeface="Verdana" pitchFamily="34" charset="0"/>
              <a:cs typeface="Verdana" pitchFamily="34" charset="0"/>
            </a:endParaRPr>
          </a:p>
          <a:p>
            <a:pPr algn="ctr"/>
            <a:r>
              <a:rPr lang="en-US" sz="1300" b="1" dirty="0">
                <a:latin typeface="Verdana" pitchFamily="34" charset="0"/>
                <a:ea typeface="Verdana" pitchFamily="34" charset="0"/>
                <a:cs typeface="Verdana" pitchFamily="34" charset="0"/>
              </a:rPr>
              <a:t>BIU fetches instructions, reads data from memory and I/O ports, writes data to memory and I/ O ports.</a:t>
            </a:r>
          </a:p>
          <a:p>
            <a:pPr algn="ctr"/>
            <a:endParaRPr lang="en-US" sz="1300" b="1" dirty="0">
              <a:solidFill>
                <a:srgbClr val="FF0066"/>
              </a:solidFill>
              <a:latin typeface="Verdana" pitchFamily="34" charset="0"/>
              <a:ea typeface="Verdana" pitchFamily="34" charset="0"/>
              <a:cs typeface="Verdana" pitchFamily="34" charset="0"/>
            </a:endParaRPr>
          </a:p>
        </p:txBody>
      </p:sp>
      <p:pic>
        <p:nvPicPr>
          <p:cNvPr id="4" name="Picture 2" descr="C:\Users\AMMU\Desktop\Microprocessor\Internal Architecture.png"/>
          <p:cNvPicPr>
            <a:picLocks noChangeAspect="1" noChangeArrowheads="1"/>
          </p:cNvPicPr>
          <p:nvPr/>
        </p:nvPicPr>
        <p:blipFill rotWithShape="1">
          <a:blip r:embed="rId3">
            <a:extLst>
              <a:ext uri="{28A0092B-C50C-407E-A947-70E740481C1C}">
                <a14:useLocalDpi xmlns:a14="http://schemas.microsoft.com/office/drawing/2010/main" val="0"/>
              </a:ext>
            </a:extLst>
          </a:blip>
          <a:srcRect b="5908"/>
          <a:stretch/>
        </p:blipFill>
        <p:spPr bwMode="auto">
          <a:xfrm>
            <a:off x="1447800" y="685799"/>
            <a:ext cx="6324600" cy="4434815"/>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CC9E9A4A-3F84-4063-B71A-E87E79A034FD}" type="datetime2">
              <a:rPr lang="en-US" smtClean="0"/>
              <a:t>Wednesday, February 27, 2019</a:t>
            </a:fld>
            <a:endParaRPr lang="en-US" dirty="0"/>
          </a:p>
        </p:txBody>
      </p:sp>
      <p:sp>
        <p:nvSpPr>
          <p:cNvPr id="6" name="Footer Placeholder 5"/>
          <p:cNvSpPr>
            <a:spLocks noGrp="1"/>
          </p:cNvSpPr>
          <p:nvPr>
            <p:ph type="ftr" sz="quarter" idx="11"/>
          </p:nvPr>
        </p:nvSpPr>
        <p:spPr/>
        <p:txBody>
          <a:bodyPr/>
          <a:lstStyle/>
          <a:p>
            <a:r>
              <a:rPr lang="sv-SE" smtClean="0"/>
              <a:t>Dr. G. Raghu Chandra, EEE </a:t>
            </a:r>
            <a:endParaRPr lang="en-US" dirty="0"/>
          </a:p>
        </p:txBody>
      </p:sp>
      <p:sp>
        <p:nvSpPr>
          <p:cNvPr id="8" name="Slide Number Placeholder 7"/>
          <p:cNvSpPr>
            <a:spLocks noGrp="1"/>
          </p:cNvSpPr>
          <p:nvPr>
            <p:ph type="sldNum" sz="quarter" idx="12"/>
          </p:nvPr>
        </p:nvSpPr>
        <p:spPr/>
        <p:txBody>
          <a:bodyPr/>
          <a:lstStyle/>
          <a:p>
            <a:fld id="{85E6815B-E59C-4D87-B1F6-ECBDD22AF1DC}" type="slidenum">
              <a:rPr lang="en-US" smtClean="0"/>
              <a:t>4</a:t>
            </a:fld>
            <a:endParaRPr lang="en-US" dirty="0"/>
          </a:p>
        </p:txBody>
      </p:sp>
    </p:spTree>
    <p:extLst>
      <p:ext uri="{BB962C8B-B14F-4D97-AF65-F5344CB8AC3E}">
        <p14:creationId xmlns:p14="http://schemas.microsoft.com/office/powerpoint/2010/main" val="69938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733800" y="791571"/>
            <a:ext cx="818677"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33800" y="3733800"/>
            <a:ext cx="22177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2743200"/>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Addressing Modes</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a:solidFill>
                  <a:srgbClr val="990033"/>
                </a:solidFill>
                <a:latin typeface="Verdana" pitchFamily="34" charset="0"/>
                <a:ea typeface="Verdana" pitchFamily="34" charset="0"/>
                <a:cs typeface="Verdana" pitchFamily="34" charset="0"/>
              </a:rPr>
              <a:t>Register Indirect 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a:solidFill>
                  <a:srgbClr val="990033"/>
                </a:solidFill>
                <a:latin typeface="Verdana" pitchFamily="34" charset="0"/>
                <a:ea typeface="Verdana" pitchFamily="34" charset="0"/>
                <a:cs typeface="Verdana" pitchFamily="34" charset="0"/>
              </a:rPr>
              <a:t>Based Index 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a:solidFill>
                  <a:srgbClr val="FF0066"/>
                </a:solidFill>
                <a:latin typeface="Verdana" pitchFamily="34" charset="0"/>
                <a:ea typeface="Verdana" pitchFamily="34" charset="0"/>
                <a:cs typeface="Verdana" pitchFamily="34" charset="0"/>
              </a:rPr>
              <a:t>Direct I/O port 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10. Indirect I/O port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12. Implied Addressing</a:t>
            </a:r>
          </a:p>
        </p:txBody>
      </p:sp>
      <p:sp>
        <p:nvSpPr>
          <p:cNvPr id="15" name="Rectangle 14"/>
          <p:cNvSpPr/>
          <p:nvPr/>
        </p:nvSpPr>
        <p:spPr>
          <a:xfrm>
            <a:off x="3657600" y="762000"/>
            <a:ext cx="52578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a:solidFill>
                  <a:schemeClr val="tx1"/>
                </a:solidFill>
                <a:latin typeface="Verdana" pitchFamily="34" charset="0"/>
                <a:ea typeface="Verdana" pitchFamily="34" charset="0"/>
                <a:cs typeface="Verdana" pitchFamily="34" charset="0"/>
              </a:rPr>
              <a:t>SI or DI register is used to hold an index value for memory data and a signed 8-bit or unsigned 16-bit displacement will be specified in the instruction.</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Displacement is added to the index value in SI or DI register to obtain the EA. </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In case of 8-bit displacement, it is sign extended to 16-bit before adding to the base value.</a:t>
            </a: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rgbClr val="FF0000"/>
                </a:solidFill>
                <a:latin typeface="Verdana" pitchFamily="34" charset="0"/>
                <a:ea typeface="Verdana" pitchFamily="34" charset="0"/>
                <a:cs typeface="Verdana" pitchFamily="34" charset="0"/>
              </a:rPr>
              <a:t>Example:</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MOV CX, [SI + 0A2H]</a:t>
            </a:r>
          </a:p>
          <a:p>
            <a:pPr algn="just"/>
            <a:endParaRPr lang="en-US" sz="1400" b="1" dirty="0">
              <a:solidFill>
                <a:schemeClr val="tx1"/>
              </a:solidFill>
              <a:latin typeface="Verdana" pitchFamily="34" charset="0"/>
              <a:ea typeface="Verdana" pitchFamily="34" charset="0"/>
              <a:cs typeface="Verdana" pitchFamily="34" charset="0"/>
            </a:endParaRPr>
          </a:p>
          <a:p>
            <a:pPr lvl="2" algn="just"/>
            <a:r>
              <a:rPr lang="en-US" sz="1400" b="1" dirty="0">
                <a:solidFill>
                  <a:srgbClr val="C00000"/>
                </a:solidFill>
                <a:latin typeface="Verdana" pitchFamily="34" charset="0"/>
                <a:ea typeface="Verdana" pitchFamily="34" charset="0"/>
                <a:cs typeface="Verdana" pitchFamily="34" charset="0"/>
              </a:rPr>
              <a:t>Operations: </a:t>
            </a:r>
          </a:p>
          <a:p>
            <a:pPr lvl="2" algn="just"/>
            <a:endParaRPr lang="en-US" sz="1400" b="1" dirty="0">
              <a:solidFill>
                <a:srgbClr val="C00000"/>
              </a:solidFill>
              <a:latin typeface="Verdana" pitchFamily="34" charset="0"/>
              <a:ea typeface="Verdana" pitchFamily="34" charset="0"/>
              <a:cs typeface="Verdana" pitchFamily="34" charset="0"/>
            </a:endParaRPr>
          </a:p>
          <a:p>
            <a:pPr lvl="3" algn="just"/>
            <a:r>
              <a:rPr lang="en-US" sz="1200" b="1" dirty="0">
                <a:solidFill>
                  <a:srgbClr val="C00000"/>
                </a:solidFill>
                <a:latin typeface="Verdana" pitchFamily="34" charset="0"/>
                <a:ea typeface="Verdana" pitchFamily="34" charset="0"/>
                <a:cs typeface="Verdana" pitchFamily="34" charset="0"/>
              </a:rPr>
              <a:t>FFA2</a:t>
            </a:r>
            <a:r>
              <a:rPr lang="en-US" sz="1200" b="1" baseline="-25000" dirty="0">
                <a:solidFill>
                  <a:srgbClr val="C00000"/>
                </a:solidFill>
                <a:latin typeface="Verdana" pitchFamily="34" charset="0"/>
                <a:ea typeface="Verdana" pitchFamily="34" charset="0"/>
                <a:cs typeface="Verdana" pitchFamily="34" charset="0"/>
              </a:rPr>
              <a:t>H</a:t>
            </a:r>
            <a:r>
              <a:rPr lang="en-US" sz="1200" b="1" dirty="0">
                <a:solidFill>
                  <a:srgbClr val="C00000"/>
                </a:solidFill>
                <a:latin typeface="Verdana" pitchFamily="34" charset="0"/>
                <a:ea typeface="Verdana" pitchFamily="34" charset="0"/>
                <a:cs typeface="Verdana" pitchFamily="34" charset="0"/>
              </a:rPr>
              <a:t> </a:t>
            </a:r>
            <a:r>
              <a:rPr lang="en-US" sz="1200" b="1" dirty="0">
                <a:solidFill>
                  <a:srgbClr val="C00000"/>
                </a:solidFill>
                <a:latin typeface="Verdana" pitchFamily="34" charset="0"/>
                <a:ea typeface="Verdana" pitchFamily="34" charset="0"/>
                <a:cs typeface="Verdana" pitchFamily="34" charset="0"/>
                <a:sym typeface="Symbol"/>
              </a:rPr>
              <a:t> A2</a:t>
            </a:r>
            <a:r>
              <a:rPr lang="en-US" sz="1200" b="1" baseline="-25000" dirty="0">
                <a:solidFill>
                  <a:srgbClr val="C00000"/>
                </a:solidFill>
                <a:latin typeface="Verdana" pitchFamily="34" charset="0"/>
                <a:ea typeface="Verdana" pitchFamily="34" charset="0"/>
                <a:cs typeface="Verdana" pitchFamily="34" charset="0"/>
                <a:sym typeface="Symbol"/>
              </a:rPr>
              <a:t>H</a:t>
            </a:r>
            <a:r>
              <a:rPr lang="en-US" sz="1200" b="1" dirty="0">
                <a:solidFill>
                  <a:srgbClr val="C00000"/>
                </a:solidFill>
                <a:latin typeface="Verdana" pitchFamily="34" charset="0"/>
                <a:ea typeface="Verdana" pitchFamily="34" charset="0"/>
                <a:cs typeface="Verdana" pitchFamily="34" charset="0"/>
                <a:sym typeface="Symbol"/>
              </a:rPr>
              <a:t>  (Sign extended)</a:t>
            </a:r>
          </a:p>
          <a:p>
            <a:pPr lvl="3" algn="just"/>
            <a:endParaRPr lang="en-US" sz="1200" b="1" dirty="0">
              <a:solidFill>
                <a:srgbClr val="C00000"/>
              </a:solidFill>
              <a:latin typeface="Verdana" pitchFamily="34" charset="0"/>
              <a:ea typeface="Verdana" pitchFamily="34" charset="0"/>
              <a:cs typeface="Verdana" pitchFamily="34" charset="0"/>
              <a:sym typeface="Symbol"/>
            </a:endParaRPr>
          </a:p>
          <a:p>
            <a:pPr lvl="3" algn="just"/>
            <a:r>
              <a:rPr lang="en-US" sz="1200" b="1" dirty="0">
                <a:solidFill>
                  <a:srgbClr val="C00000"/>
                </a:solidFill>
                <a:latin typeface="Verdana" pitchFamily="34" charset="0"/>
                <a:ea typeface="Verdana" pitchFamily="34" charset="0"/>
                <a:cs typeface="Verdana" pitchFamily="34" charset="0"/>
                <a:sym typeface="Symbol"/>
              </a:rPr>
              <a:t>EA = (SI) + FFA2</a:t>
            </a:r>
            <a:r>
              <a:rPr lang="en-US" sz="1200" b="1" baseline="-25000" dirty="0">
                <a:solidFill>
                  <a:srgbClr val="C00000"/>
                </a:solidFill>
                <a:latin typeface="Verdana" pitchFamily="34" charset="0"/>
                <a:ea typeface="Verdana" pitchFamily="34" charset="0"/>
                <a:cs typeface="Verdana" pitchFamily="34" charset="0"/>
                <a:sym typeface="Symbol"/>
              </a:rPr>
              <a:t>H</a:t>
            </a:r>
            <a:endParaRPr lang="en-US" sz="1200" b="1" dirty="0">
              <a:solidFill>
                <a:srgbClr val="C00000"/>
              </a:solidFill>
              <a:latin typeface="Verdana" pitchFamily="34" charset="0"/>
              <a:ea typeface="Verdana" pitchFamily="34" charset="0"/>
              <a:cs typeface="Verdana" pitchFamily="34" charset="0"/>
              <a:sym typeface="Symbol"/>
            </a:endParaRPr>
          </a:p>
          <a:p>
            <a:pPr lvl="3" algn="just"/>
            <a:r>
              <a:rPr lang="en-US" sz="1200" b="1" dirty="0">
                <a:solidFill>
                  <a:srgbClr val="C00000"/>
                </a:solidFill>
                <a:latin typeface="Verdana" pitchFamily="34" charset="0"/>
                <a:ea typeface="Verdana" pitchFamily="34" charset="0"/>
                <a:cs typeface="Verdana" pitchFamily="34" charset="0"/>
                <a:sym typeface="Symbol"/>
              </a:rPr>
              <a:t>BA = (DS) x 16</a:t>
            </a:r>
            <a:r>
              <a:rPr lang="en-US" sz="1200" b="1" baseline="-25000" dirty="0">
                <a:solidFill>
                  <a:srgbClr val="C00000"/>
                </a:solidFill>
                <a:latin typeface="Verdana" pitchFamily="34" charset="0"/>
                <a:ea typeface="Verdana" pitchFamily="34" charset="0"/>
                <a:cs typeface="Verdana" pitchFamily="34" charset="0"/>
                <a:sym typeface="Symbol"/>
              </a:rPr>
              <a:t>10</a:t>
            </a:r>
            <a:endParaRPr lang="en-US" sz="1200" b="1" dirty="0">
              <a:solidFill>
                <a:srgbClr val="C00000"/>
              </a:solidFill>
              <a:latin typeface="Verdana" pitchFamily="34" charset="0"/>
              <a:ea typeface="Verdana" pitchFamily="34" charset="0"/>
              <a:cs typeface="Verdana" pitchFamily="34" charset="0"/>
              <a:sym typeface="Symbol"/>
            </a:endParaRPr>
          </a:p>
          <a:p>
            <a:pPr lvl="3" algn="just"/>
            <a:r>
              <a:rPr lang="en-US" sz="1200" b="1" dirty="0">
                <a:solidFill>
                  <a:srgbClr val="C00000"/>
                </a:solidFill>
                <a:latin typeface="Verdana" pitchFamily="34" charset="0"/>
                <a:ea typeface="Verdana" pitchFamily="34" charset="0"/>
                <a:cs typeface="Verdana" pitchFamily="34" charset="0"/>
                <a:sym typeface="Symbol"/>
              </a:rPr>
              <a:t>MA = BA + EA</a:t>
            </a:r>
          </a:p>
          <a:p>
            <a:pPr lvl="3" algn="just"/>
            <a:endParaRPr lang="en-US" sz="1200" b="1" dirty="0">
              <a:solidFill>
                <a:srgbClr val="C00000"/>
              </a:solidFill>
              <a:latin typeface="Verdana" pitchFamily="34" charset="0"/>
              <a:ea typeface="Verdana" pitchFamily="34" charset="0"/>
              <a:cs typeface="Verdana" pitchFamily="34" charset="0"/>
              <a:sym typeface="Symbol"/>
            </a:endParaRPr>
          </a:p>
          <a:p>
            <a:pPr lvl="3" algn="just"/>
            <a:r>
              <a:rPr lang="en-US" sz="1200" b="1" dirty="0">
                <a:solidFill>
                  <a:srgbClr val="C00000"/>
                </a:solidFill>
                <a:latin typeface="Verdana" pitchFamily="34" charset="0"/>
                <a:ea typeface="Verdana" pitchFamily="34" charset="0"/>
                <a:cs typeface="Verdana" pitchFamily="34" charset="0"/>
                <a:sym typeface="Symbol"/>
              </a:rPr>
              <a:t>(CX)  (MA)   or,</a:t>
            </a:r>
          </a:p>
          <a:p>
            <a:pPr lvl="3" algn="just"/>
            <a:endParaRPr lang="en-US" sz="1200" b="1" dirty="0">
              <a:solidFill>
                <a:srgbClr val="C00000"/>
              </a:solidFill>
              <a:latin typeface="Verdana" pitchFamily="34" charset="0"/>
              <a:ea typeface="Verdana" pitchFamily="34" charset="0"/>
              <a:cs typeface="Verdana" pitchFamily="34" charset="0"/>
              <a:sym typeface="Symbol"/>
            </a:endParaRPr>
          </a:p>
          <a:p>
            <a:pPr lvl="3" algn="just"/>
            <a:r>
              <a:rPr lang="en-US" sz="1200" b="1" dirty="0">
                <a:solidFill>
                  <a:srgbClr val="C00000"/>
                </a:solidFill>
                <a:latin typeface="Verdana" pitchFamily="34" charset="0"/>
                <a:ea typeface="Verdana" pitchFamily="34" charset="0"/>
                <a:cs typeface="Verdana" pitchFamily="34" charset="0"/>
                <a:sym typeface="Symbol"/>
              </a:rPr>
              <a:t>(CL)  (MA)</a:t>
            </a:r>
          </a:p>
          <a:p>
            <a:pPr lvl="3" algn="just"/>
            <a:r>
              <a:rPr lang="en-US" sz="1200" b="1" dirty="0">
                <a:solidFill>
                  <a:srgbClr val="C00000"/>
                </a:solidFill>
                <a:latin typeface="Verdana" pitchFamily="34" charset="0"/>
                <a:ea typeface="Verdana" pitchFamily="34" charset="0"/>
                <a:cs typeface="Verdana" pitchFamily="34" charset="0"/>
                <a:sym typeface="Symbol"/>
              </a:rPr>
              <a:t>(CH)  (MA + 1)</a:t>
            </a:r>
            <a:endParaRPr lang="en-US" sz="1200" b="1" dirty="0">
              <a:solidFill>
                <a:srgbClr val="C00000"/>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136368" y="127323"/>
            <a:ext cx="2768796" cy="461665"/>
          </a:xfrm>
          <a:prstGeom prst="rect">
            <a:avLst/>
          </a:prstGeom>
          <a:noFill/>
        </p:spPr>
        <p:txBody>
          <a:bodyPr wrap="square" rtlCol="0">
            <a:spAutoFit/>
          </a:bodyPr>
          <a:lstStyle/>
          <a:p>
            <a:pPr algn="r"/>
            <a:r>
              <a:rPr lang="en-US" sz="1200" b="1" dirty="0">
                <a:solidFill>
                  <a:srgbClr val="FF0000"/>
                </a:solidFill>
              </a:rPr>
              <a:t>Group II : Addressing modes for memory data</a:t>
            </a:r>
          </a:p>
        </p:txBody>
      </p:sp>
      <p:sp>
        <p:nvSpPr>
          <p:cNvPr id="5" name="Date Placeholder 4"/>
          <p:cNvSpPr>
            <a:spLocks noGrp="1"/>
          </p:cNvSpPr>
          <p:nvPr>
            <p:ph type="dt" sz="half" idx="10"/>
          </p:nvPr>
        </p:nvSpPr>
        <p:spPr/>
        <p:txBody>
          <a:bodyPr/>
          <a:lstStyle/>
          <a:p>
            <a:fld id="{83CF9B0B-16FE-439D-98E2-BFD711664880}"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40</a:t>
            </a:fld>
            <a:endParaRPr lang="en-US" dirty="0"/>
          </a:p>
        </p:txBody>
      </p:sp>
    </p:spTree>
    <p:extLst>
      <p:ext uri="{BB962C8B-B14F-4D97-AF65-F5344CB8AC3E}">
        <p14:creationId xmlns:p14="http://schemas.microsoft.com/office/powerpoint/2010/main" val="34588768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784599" y="1447800"/>
            <a:ext cx="19304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784599" y="1219200"/>
            <a:ext cx="5155993"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010193" y="1025290"/>
            <a:ext cx="19304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802040" y="2209800"/>
            <a:ext cx="26749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3160266"/>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Addressing Modes</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a:solidFill>
                  <a:srgbClr val="990033"/>
                </a:solidFill>
                <a:latin typeface="Verdana" pitchFamily="34" charset="0"/>
                <a:ea typeface="Verdana" pitchFamily="34" charset="0"/>
                <a:cs typeface="Verdana" pitchFamily="34" charset="0"/>
              </a:rPr>
              <a:t>Register Indirect 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a:solidFill>
                  <a:srgbClr val="990033"/>
                </a:solidFill>
                <a:latin typeface="Verdana" pitchFamily="34" charset="0"/>
                <a:ea typeface="Verdana" pitchFamily="34" charset="0"/>
                <a:cs typeface="Verdana" pitchFamily="34" charset="0"/>
              </a:rPr>
              <a:t>Based Index 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a:solidFill>
                  <a:srgbClr val="FF0066"/>
                </a:solidFill>
                <a:latin typeface="Verdana" pitchFamily="34" charset="0"/>
                <a:ea typeface="Verdana" pitchFamily="34" charset="0"/>
                <a:cs typeface="Verdana" pitchFamily="34" charset="0"/>
              </a:rPr>
              <a:t>Direct I/O port 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10. Indirect I/O port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12. Implied Addressing</a:t>
            </a:r>
          </a:p>
        </p:txBody>
      </p:sp>
      <p:sp>
        <p:nvSpPr>
          <p:cNvPr id="16" name="Rectangle 15"/>
          <p:cNvSpPr/>
          <p:nvPr/>
        </p:nvSpPr>
        <p:spPr>
          <a:xfrm>
            <a:off x="3733800" y="762000"/>
            <a:ext cx="5257800" cy="5562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a:solidFill>
                  <a:schemeClr val="tx1"/>
                </a:solidFill>
                <a:latin typeface="Verdana" pitchFamily="34" charset="0"/>
                <a:ea typeface="Verdana" pitchFamily="34" charset="0"/>
                <a:cs typeface="Verdana" pitchFamily="34" charset="0"/>
              </a:rPr>
              <a:t>In Based Index Addressing, the effective address is computed from the sum of a base register (BX or BP), an index register (SI or DI) and a displacement.  </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rgbClr val="FF0000"/>
                </a:solidFill>
                <a:latin typeface="Verdana" pitchFamily="34" charset="0"/>
                <a:ea typeface="Verdana" pitchFamily="34" charset="0"/>
                <a:cs typeface="Verdana" pitchFamily="34" charset="0"/>
              </a:rPr>
              <a:t>Example:</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MOV DX, [BX + SI + 0AH]</a:t>
            </a:r>
          </a:p>
          <a:p>
            <a:pPr algn="just"/>
            <a:endParaRPr lang="en-US" sz="1400" b="1" dirty="0">
              <a:solidFill>
                <a:schemeClr val="tx1"/>
              </a:solidFill>
              <a:latin typeface="Verdana" pitchFamily="34" charset="0"/>
              <a:ea typeface="Verdana" pitchFamily="34" charset="0"/>
              <a:cs typeface="Verdana" pitchFamily="34" charset="0"/>
            </a:endParaRPr>
          </a:p>
          <a:p>
            <a:pPr lvl="2" algn="just"/>
            <a:r>
              <a:rPr lang="en-US" sz="1400" b="1" dirty="0">
                <a:solidFill>
                  <a:srgbClr val="C00000"/>
                </a:solidFill>
                <a:latin typeface="Verdana" pitchFamily="34" charset="0"/>
                <a:ea typeface="Verdana" pitchFamily="34" charset="0"/>
                <a:cs typeface="Verdana" pitchFamily="34" charset="0"/>
              </a:rPr>
              <a:t>Operations:</a:t>
            </a:r>
          </a:p>
          <a:p>
            <a:pPr lvl="2" algn="just"/>
            <a:endParaRPr lang="en-US" sz="1400" b="1" dirty="0">
              <a:solidFill>
                <a:srgbClr val="C00000"/>
              </a:solidFill>
              <a:latin typeface="Verdana" pitchFamily="34" charset="0"/>
              <a:ea typeface="Verdana" pitchFamily="34" charset="0"/>
              <a:cs typeface="Verdana" pitchFamily="34" charset="0"/>
            </a:endParaRPr>
          </a:p>
          <a:p>
            <a:pPr lvl="3" algn="just"/>
            <a:r>
              <a:rPr lang="en-US" sz="1400" b="1" dirty="0">
                <a:solidFill>
                  <a:srgbClr val="C00000"/>
                </a:solidFill>
                <a:latin typeface="Verdana" pitchFamily="34" charset="0"/>
                <a:ea typeface="Verdana" pitchFamily="34" charset="0"/>
                <a:cs typeface="Verdana" pitchFamily="34" charset="0"/>
              </a:rPr>
              <a:t>000A</a:t>
            </a:r>
            <a:r>
              <a:rPr lang="en-US" sz="1400" b="1" baseline="-25000" dirty="0">
                <a:solidFill>
                  <a:srgbClr val="C00000"/>
                </a:solidFill>
                <a:latin typeface="Verdana" pitchFamily="34" charset="0"/>
                <a:ea typeface="Verdana" pitchFamily="34" charset="0"/>
                <a:cs typeface="Verdana" pitchFamily="34" charset="0"/>
              </a:rPr>
              <a:t>H</a:t>
            </a:r>
            <a:r>
              <a:rPr lang="en-US" sz="1400" b="1" dirty="0">
                <a:solidFill>
                  <a:srgbClr val="C00000"/>
                </a:solidFill>
                <a:latin typeface="Verdana" pitchFamily="34" charset="0"/>
                <a:ea typeface="Verdana" pitchFamily="34" charset="0"/>
                <a:cs typeface="Verdana" pitchFamily="34" charset="0"/>
              </a:rPr>
              <a:t> </a:t>
            </a:r>
            <a:r>
              <a:rPr lang="en-US" sz="1400" b="1" dirty="0">
                <a:solidFill>
                  <a:srgbClr val="C00000"/>
                </a:solidFill>
                <a:latin typeface="Verdana" pitchFamily="34" charset="0"/>
                <a:ea typeface="Verdana" pitchFamily="34" charset="0"/>
                <a:cs typeface="Verdana" pitchFamily="34" charset="0"/>
                <a:sym typeface="Symbol"/>
              </a:rPr>
              <a:t> 0A</a:t>
            </a:r>
            <a:r>
              <a:rPr lang="en-US" sz="1400" b="1" baseline="-25000" dirty="0">
                <a:solidFill>
                  <a:srgbClr val="C00000"/>
                </a:solidFill>
                <a:latin typeface="Verdana" pitchFamily="34" charset="0"/>
                <a:ea typeface="Verdana" pitchFamily="34" charset="0"/>
                <a:cs typeface="Verdana" pitchFamily="34" charset="0"/>
                <a:sym typeface="Symbol"/>
              </a:rPr>
              <a:t>H</a:t>
            </a:r>
            <a:r>
              <a:rPr lang="en-US" sz="1400" b="1" dirty="0">
                <a:solidFill>
                  <a:srgbClr val="C00000"/>
                </a:solidFill>
                <a:latin typeface="Verdana" pitchFamily="34" charset="0"/>
                <a:ea typeface="Verdana" pitchFamily="34" charset="0"/>
                <a:cs typeface="Verdana" pitchFamily="34" charset="0"/>
                <a:sym typeface="Symbol"/>
              </a:rPr>
              <a:t>  (Sign extended)</a:t>
            </a:r>
          </a:p>
          <a:p>
            <a:pPr lvl="3" algn="just"/>
            <a:endParaRPr lang="en-US" sz="1400" b="1" dirty="0">
              <a:solidFill>
                <a:srgbClr val="C00000"/>
              </a:solidFill>
              <a:latin typeface="Verdana" pitchFamily="34" charset="0"/>
              <a:ea typeface="Verdana" pitchFamily="34" charset="0"/>
              <a:cs typeface="Verdana" pitchFamily="34" charset="0"/>
              <a:sym typeface="Symbol"/>
            </a:endParaRPr>
          </a:p>
          <a:p>
            <a:pPr lvl="3" algn="just"/>
            <a:r>
              <a:rPr lang="en-US" sz="1400" b="1" dirty="0">
                <a:solidFill>
                  <a:srgbClr val="C00000"/>
                </a:solidFill>
                <a:latin typeface="Verdana" pitchFamily="34" charset="0"/>
                <a:ea typeface="Verdana" pitchFamily="34" charset="0"/>
                <a:cs typeface="Verdana" pitchFamily="34" charset="0"/>
                <a:sym typeface="Symbol"/>
              </a:rPr>
              <a:t>EA = (BX) + (SI) + 000A</a:t>
            </a:r>
            <a:r>
              <a:rPr lang="en-US" sz="1400" b="1" baseline="-25000" dirty="0">
                <a:solidFill>
                  <a:srgbClr val="C00000"/>
                </a:solidFill>
                <a:latin typeface="Verdana" pitchFamily="34" charset="0"/>
                <a:ea typeface="Verdana" pitchFamily="34" charset="0"/>
                <a:cs typeface="Verdana" pitchFamily="34" charset="0"/>
                <a:sym typeface="Symbol"/>
              </a:rPr>
              <a:t>H</a:t>
            </a:r>
          </a:p>
          <a:p>
            <a:pPr lvl="3" algn="just"/>
            <a:r>
              <a:rPr lang="en-US" sz="1400" b="1" dirty="0">
                <a:solidFill>
                  <a:srgbClr val="C00000"/>
                </a:solidFill>
                <a:latin typeface="Verdana" pitchFamily="34" charset="0"/>
                <a:ea typeface="Verdana" pitchFamily="34" charset="0"/>
                <a:cs typeface="Verdana" pitchFamily="34" charset="0"/>
                <a:sym typeface="Symbol"/>
              </a:rPr>
              <a:t>BA = (DS) x 16</a:t>
            </a:r>
            <a:r>
              <a:rPr lang="en-US" sz="1400" b="1" baseline="-25000" dirty="0">
                <a:solidFill>
                  <a:srgbClr val="C00000"/>
                </a:solidFill>
                <a:latin typeface="Verdana" pitchFamily="34" charset="0"/>
                <a:ea typeface="Verdana" pitchFamily="34" charset="0"/>
                <a:cs typeface="Verdana" pitchFamily="34" charset="0"/>
                <a:sym typeface="Symbol"/>
              </a:rPr>
              <a:t>10</a:t>
            </a:r>
            <a:endParaRPr lang="en-US" sz="1400" b="1" dirty="0">
              <a:solidFill>
                <a:srgbClr val="C00000"/>
              </a:solidFill>
              <a:latin typeface="Verdana" pitchFamily="34" charset="0"/>
              <a:ea typeface="Verdana" pitchFamily="34" charset="0"/>
              <a:cs typeface="Verdana" pitchFamily="34" charset="0"/>
              <a:sym typeface="Symbol"/>
            </a:endParaRPr>
          </a:p>
          <a:p>
            <a:pPr lvl="3" algn="just"/>
            <a:r>
              <a:rPr lang="en-US" sz="1400" b="1" dirty="0">
                <a:solidFill>
                  <a:srgbClr val="C00000"/>
                </a:solidFill>
                <a:latin typeface="Verdana" pitchFamily="34" charset="0"/>
                <a:ea typeface="Verdana" pitchFamily="34" charset="0"/>
                <a:cs typeface="Verdana" pitchFamily="34" charset="0"/>
                <a:sym typeface="Symbol"/>
              </a:rPr>
              <a:t>MA = BA + EA</a:t>
            </a:r>
          </a:p>
          <a:p>
            <a:pPr lvl="3" algn="just"/>
            <a:endParaRPr lang="en-US" sz="1400" b="1" dirty="0">
              <a:solidFill>
                <a:srgbClr val="C00000"/>
              </a:solidFill>
              <a:latin typeface="Verdana" pitchFamily="34" charset="0"/>
              <a:ea typeface="Verdana" pitchFamily="34" charset="0"/>
              <a:cs typeface="Verdana" pitchFamily="34" charset="0"/>
              <a:sym typeface="Symbol"/>
            </a:endParaRPr>
          </a:p>
          <a:p>
            <a:pPr lvl="3" algn="just"/>
            <a:r>
              <a:rPr lang="en-US" sz="1400" b="1" dirty="0">
                <a:solidFill>
                  <a:srgbClr val="C00000"/>
                </a:solidFill>
                <a:latin typeface="Verdana" pitchFamily="34" charset="0"/>
                <a:ea typeface="Verdana" pitchFamily="34" charset="0"/>
                <a:cs typeface="Verdana" pitchFamily="34" charset="0"/>
                <a:sym typeface="Symbol"/>
              </a:rPr>
              <a:t>(DX)  (MA)  or,</a:t>
            </a:r>
          </a:p>
          <a:p>
            <a:pPr lvl="3" algn="just"/>
            <a:endParaRPr lang="en-US" sz="1400" b="1" dirty="0">
              <a:solidFill>
                <a:srgbClr val="C00000"/>
              </a:solidFill>
              <a:latin typeface="Verdana" pitchFamily="34" charset="0"/>
              <a:ea typeface="Verdana" pitchFamily="34" charset="0"/>
              <a:cs typeface="Verdana" pitchFamily="34" charset="0"/>
              <a:sym typeface="Symbol"/>
            </a:endParaRPr>
          </a:p>
          <a:p>
            <a:pPr lvl="3" algn="just"/>
            <a:r>
              <a:rPr lang="en-US" sz="1400" b="1" dirty="0">
                <a:solidFill>
                  <a:srgbClr val="C00000"/>
                </a:solidFill>
                <a:latin typeface="Verdana" pitchFamily="34" charset="0"/>
                <a:ea typeface="Verdana" pitchFamily="34" charset="0"/>
                <a:cs typeface="Verdana" pitchFamily="34" charset="0"/>
                <a:sym typeface="Symbol"/>
              </a:rPr>
              <a:t>(DL)  (MA)</a:t>
            </a:r>
          </a:p>
          <a:p>
            <a:pPr lvl="3" algn="just"/>
            <a:r>
              <a:rPr lang="en-US" sz="1400" b="1" dirty="0">
                <a:solidFill>
                  <a:srgbClr val="C00000"/>
                </a:solidFill>
                <a:latin typeface="Verdana" pitchFamily="34" charset="0"/>
                <a:ea typeface="Verdana" pitchFamily="34" charset="0"/>
                <a:cs typeface="Verdana" pitchFamily="34" charset="0"/>
                <a:sym typeface="Symbol"/>
              </a:rPr>
              <a:t>(DH)  (MA + 1)</a:t>
            </a:r>
            <a:endParaRPr lang="en-US" sz="1400" b="1" dirty="0">
              <a:solidFill>
                <a:srgbClr val="C00000"/>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136368" y="127323"/>
            <a:ext cx="2768796" cy="461665"/>
          </a:xfrm>
          <a:prstGeom prst="rect">
            <a:avLst/>
          </a:prstGeom>
          <a:noFill/>
        </p:spPr>
        <p:txBody>
          <a:bodyPr wrap="square" rtlCol="0">
            <a:spAutoFit/>
          </a:bodyPr>
          <a:lstStyle/>
          <a:p>
            <a:pPr algn="r"/>
            <a:r>
              <a:rPr lang="en-US" sz="1200" b="1" dirty="0">
                <a:solidFill>
                  <a:srgbClr val="FF0000"/>
                </a:solidFill>
              </a:rPr>
              <a:t>Group II : Addressing modes for memory data</a:t>
            </a:r>
          </a:p>
        </p:txBody>
      </p:sp>
      <p:sp>
        <p:nvSpPr>
          <p:cNvPr id="5" name="Date Placeholder 4"/>
          <p:cNvSpPr>
            <a:spLocks noGrp="1"/>
          </p:cNvSpPr>
          <p:nvPr>
            <p:ph type="dt" sz="half" idx="10"/>
          </p:nvPr>
        </p:nvSpPr>
        <p:spPr/>
        <p:txBody>
          <a:bodyPr/>
          <a:lstStyle/>
          <a:p>
            <a:fld id="{F111D861-9837-4ED8-8AA4-1B34F7756BA7}"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41</a:t>
            </a:fld>
            <a:endParaRPr lang="en-US" dirty="0"/>
          </a:p>
        </p:txBody>
      </p:sp>
    </p:spTree>
    <p:extLst>
      <p:ext uri="{BB962C8B-B14F-4D97-AF65-F5344CB8AC3E}">
        <p14:creationId xmlns:p14="http://schemas.microsoft.com/office/powerpoint/2010/main" val="19818337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810000" y="2272352"/>
            <a:ext cx="1760846"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000500" y="2729552"/>
            <a:ext cx="4191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257800" y="2499246"/>
            <a:ext cx="4191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0000" y="1891352"/>
            <a:ext cx="11430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24952" y="1662752"/>
            <a:ext cx="11430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778992" y="3336308"/>
            <a:ext cx="1357376"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3581400"/>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Addressing Modes</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a:solidFill>
                  <a:srgbClr val="990033"/>
                </a:solidFill>
                <a:latin typeface="Verdana" pitchFamily="34" charset="0"/>
                <a:ea typeface="Verdana" pitchFamily="34" charset="0"/>
                <a:cs typeface="Verdana" pitchFamily="34" charset="0"/>
              </a:rPr>
              <a:t>Register Indirect 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a:solidFill>
                  <a:srgbClr val="990033"/>
                </a:solidFill>
                <a:latin typeface="Verdana" pitchFamily="34" charset="0"/>
                <a:ea typeface="Verdana" pitchFamily="34" charset="0"/>
                <a:cs typeface="Verdana" pitchFamily="34" charset="0"/>
              </a:rPr>
              <a:t>Based Index 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a:solidFill>
                  <a:srgbClr val="FF0066"/>
                </a:solidFill>
                <a:latin typeface="Verdana" pitchFamily="34" charset="0"/>
                <a:ea typeface="Verdana" pitchFamily="34" charset="0"/>
                <a:cs typeface="Verdana" pitchFamily="34" charset="0"/>
              </a:rPr>
              <a:t>Direct I/O port 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10. Indirect I/O port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12. Implied Addressing</a:t>
            </a:r>
          </a:p>
        </p:txBody>
      </p:sp>
      <p:sp>
        <p:nvSpPr>
          <p:cNvPr id="16" name="Rectangle 15"/>
          <p:cNvSpPr/>
          <p:nvPr/>
        </p:nvSpPr>
        <p:spPr>
          <a:xfrm>
            <a:off x="3733800" y="762000"/>
            <a:ext cx="52578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a:solidFill>
                  <a:schemeClr val="tx1"/>
                </a:solidFill>
                <a:latin typeface="Verdana" pitchFamily="34" charset="0"/>
                <a:ea typeface="Verdana" pitchFamily="34" charset="0"/>
                <a:cs typeface="Verdana" pitchFamily="34" charset="0"/>
              </a:rPr>
              <a:t>Employed in string operations to operate on string data.</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The effective address (EA) of source data is stored in SI register and the EA of destination is stored in DI register.</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Segment register for calculating base address of </a:t>
            </a:r>
          </a:p>
          <a:p>
            <a:pPr algn="just"/>
            <a:r>
              <a:rPr lang="en-US" sz="1400" b="1" dirty="0">
                <a:solidFill>
                  <a:schemeClr val="tx1"/>
                </a:solidFill>
                <a:latin typeface="Verdana" pitchFamily="34" charset="0"/>
                <a:ea typeface="Verdana" pitchFamily="34" charset="0"/>
                <a:cs typeface="Verdana" pitchFamily="34" charset="0"/>
              </a:rPr>
              <a:t>source data is DS and that of the destination data is ES</a:t>
            </a: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marL="0" lvl="2" algn="just"/>
            <a:r>
              <a:rPr lang="en-US" sz="1400" b="1" dirty="0">
                <a:solidFill>
                  <a:srgbClr val="FF0000"/>
                </a:solidFill>
                <a:latin typeface="Verdana" pitchFamily="34" charset="0"/>
                <a:ea typeface="Verdana" pitchFamily="34" charset="0"/>
                <a:cs typeface="Verdana" pitchFamily="34" charset="0"/>
              </a:rPr>
              <a:t>Example: </a:t>
            </a:r>
            <a:r>
              <a:rPr lang="en-US" sz="1400" b="1" dirty="0">
                <a:solidFill>
                  <a:schemeClr val="tx1"/>
                </a:solidFill>
                <a:latin typeface="Verdana" pitchFamily="34" charset="0"/>
                <a:ea typeface="Verdana" pitchFamily="34" charset="0"/>
                <a:cs typeface="Verdana" pitchFamily="34" charset="0"/>
              </a:rPr>
              <a:t>MOVS BYTE</a:t>
            </a:r>
          </a:p>
          <a:p>
            <a:pPr algn="just"/>
            <a:endParaRPr lang="en-US" sz="1400" b="1" dirty="0">
              <a:solidFill>
                <a:srgbClr val="FF0000"/>
              </a:solidFill>
              <a:latin typeface="Verdana" pitchFamily="34" charset="0"/>
              <a:ea typeface="Verdana" pitchFamily="34" charset="0"/>
              <a:cs typeface="Verdana" pitchFamily="34" charset="0"/>
            </a:endParaRPr>
          </a:p>
          <a:p>
            <a:pPr algn="just"/>
            <a:r>
              <a:rPr lang="en-US" sz="1400" b="1" dirty="0">
                <a:solidFill>
                  <a:srgbClr val="C00000"/>
                </a:solidFill>
                <a:latin typeface="Verdana" pitchFamily="34" charset="0"/>
                <a:ea typeface="Verdana" pitchFamily="34" charset="0"/>
                <a:cs typeface="Verdana" pitchFamily="34" charset="0"/>
              </a:rPr>
              <a:t>Operations:</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accent2">
                    <a:lumMod val="50000"/>
                  </a:schemeClr>
                </a:solidFill>
                <a:latin typeface="Verdana" pitchFamily="34" charset="0"/>
                <a:ea typeface="Verdana" pitchFamily="34" charset="0"/>
                <a:cs typeface="Verdana" pitchFamily="34" charset="0"/>
              </a:rPr>
              <a:t>Calculation of source memory location:</a:t>
            </a:r>
          </a:p>
          <a:p>
            <a:pPr algn="just"/>
            <a:r>
              <a:rPr lang="it-IT" sz="1400" b="1" dirty="0">
                <a:solidFill>
                  <a:srgbClr val="C00000"/>
                </a:solidFill>
                <a:latin typeface="Verdana" pitchFamily="34" charset="0"/>
                <a:ea typeface="Verdana" pitchFamily="34" charset="0"/>
                <a:cs typeface="Verdana" pitchFamily="34" charset="0"/>
              </a:rPr>
              <a:t>EA = (SI)      BA = (DS) x 16</a:t>
            </a:r>
            <a:r>
              <a:rPr lang="it-IT" sz="1400" b="1" baseline="-25000" dirty="0">
                <a:solidFill>
                  <a:srgbClr val="C00000"/>
                </a:solidFill>
                <a:latin typeface="Verdana" pitchFamily="34" charset="0"/>
                <a:ea typeface="Verdana" pitchFamily="34" charset="0"/>
                <a:cs typeface="Verdana" pitchFamily="34" charset="0"/>
              </a:rPr>
              <a:t>10</a:t>
            </a:r>
            <a:r>
              <a:rPr lang="it-IT" sz="1400" b="1" dirty="0">
                <a:solidFill>
                  <a:srgbClr val="C00000"/>
                </a:solidFill>
                <a:latin typeface="Verdana" pitchFamily="34" charset="0"/>
                <a:ea typeface="Verdana" pitchFamily="34" charset="0"/>
                <a:cs typeface="Verdana" pitchFamily="34" charset="0"/>
              </a:rPr>
              <a:t>        MA = BA + EA</a:t>
            </a:r>
          </a:p>
          <a:p>
            <a:pPr algn="just"/>
            <a:endParaRPr lang="it-IT" sz="1400" b="1" dirty="0">
              <a:solidFill>
                <a:srgbClr val="C00000"/>
              </a:solidFill>
              <a:latin typeface="Verdana" pitchFamily="34" charset="0"/>
              <a:ea typeface="Verdana" pitchFamily="34" charset="0"/>
              <a:cs typeface="Verdana" pitchFamily="34" charset="0"/>
            </a:endParaRPr>
          </a:p>
          <a:p>
            <a:pPr algn="just"/>
            <a:r>
              <a:rPr lang="en-US" sz="1400" b="1" dirty="0">
                <a:solidFill>
                  <a:schemeClr val="accent2">
                    <a:lumMod val="50000"/>
                  </a:schemeClr>
                </a:solidFill>
                <a:latin typeface="Verdana" pitchFamily="34" charset="0"/>
                <a:ea typeface="Verdana" pitchFamily="34" charset="0"/>
                <a:cs typeface="Verdana" pitchFamily="34" charset="0"/>
              </a:rPr>
              <a:t>Calculation of destination memory location:</a:t>
            </a:r>
            <a:endParaRPr lang="it-IT" sz="1400" b="1" dirty="0">
              <a:solidFill>
                <a:schemeClr val="accent2">
                  <a:lumMod val="50000"/>
                </a:schemeClr>
              </a:solidFill>
              <a:latin typeface="Verdana" pitchFamily="34" charset="0"/>
              <a:ea typeface="Verdana" pitchFamily="34" charset="0"/>
              <a:cs typeface="Verdana" pitchFamily="34" charset="0"/>
            </a:endParaRPr>
          </a:p>
          <a:p>
            <a:pPr algn="just"/>
            <a:r>
              <a:rPr lang="it-IT" sz="1400" b="1" dirty="0">
                <a:solidFill>
                  <a:srgbClr val="C00000"/>
                </a:solidFill>
                <a:latin typeface="Verdana" pitchFamily="34" charset="0"/>
                <a:ea typeface="Verdana" pitchFamily="34" charset="0"/>
                <a:cs typeface="Verdana" pitchFamily="34" charset="0"/>
              </a:rPr>
              <a:t>EA</a:t>
            </a:r>
            <a:r>
              <a:rPr lang="it-IT" sz="1400" b="1" baseline="-25000" dirty="0">
                <a:solidFill>
                  <a:srgbClr val="C00000"/>
                </a:solidFill>
                <a:latin typeface="Verdana" pitchFamily="34" charset="0"/>
                <a:ea typeface="Verdana" pitchFamily="34" charset="0"/>
                <a:cs typeface="Verdana" pitchFamily="34" charset="0"/>
              </a:rPr>
              <a:t>E</a:t>
            </a:r>
            <a:r>
              <a:rPr lang="it-IT" sz="1400" b="1" dirty="0">
                <a:solidFill>
                  <a:srgbClr val="C00000"/>
                </a:solidFill>
                <a:latin typeface="Verdana" pitchFamily="34" charset="0"/>
                <a:ea typeface="Verdana" pitchFamily="34" charset="0"/>
                <a:cs typeface="Verdana" pitchFamily="34" charset="0"/>
              </a:rPr>
              <a:t> = (DI)     BA</a:t>
            </a:r>
            <a:r>
              <a:rPr lang="it-IT" sz="1400" b="1" baseline="-25000" dirty="0">
                <a:solidFill>
                  <a:srgbClr val="C00000"/>
                </a:solidFill>
                <a:latin typeface="Verdana" pitchFamily="34" charset="0"/>
                <a:ea typeface="Verdana" pitchFamily="34" charset="0"/>
                <a:cs typeface="Verdana" pitchFamily="34" charset="0"/>
              </a:rPr>
              <a:t>E</a:t>
            </a:r>
            <a:r>
              <a:rPr lang="it-IT" sz="1400" b="1" dirty="0">
                <a:solidFill>
                  <a:srgbClr val="C00000"/>
                </a:solidFill>
                <a:latin typeface="Verdana" pitchFamily="34" charset="0"/>
                <a:ea typeface="Verdana" pitchFamily="34" charset="0"/>
                <a:cs typeface="Verdana" pitchFamily="34" charset="0"/>
              </a:rPr>
              <a:t>  = (ES) x 16</a:t>
            </a:r>
            <a:r>
              <a:rPr lang="it-IT" sz="1400" b="1" baseline="-25000" dirty="0">
                <a:solidFill>
                  <a:srgbClr val="C00000"/>
                </a:solidFill>
                <a:latin typeface="Verdana" pitchFamily="34" charset="0"/>
                <a:ea typeface="Verdana" pitchFamily="34" charset="0"/>
                <a:cs typeface="Verdana" pitchFamily="34" charset="0"/>
              </a:rPr>
              <a:t>10       </a:t>
            </a:r>
            <a:r>
              <a:rPr lang="it-IT" sz="1400" b="1" dirty="0">
                <a:solidFill>
                  <a:srgbClr val="C00000"/>
                </a:solidFill>
                <a:latin typeface="Verdana" pitchFamily="34" charset="0"/>
                <a:ea typeface="Verdana" pitchFamily="34" charset="0"/>
                <a:cs typeface="Verdana" pitchFamily="34" charset="0"/>
              </a:rPr>
              <a:t>MA</a:t>
            </a:r>
            <a:r>
              <a:rPr lang="it-IT" sz="1400" b="1" baseline="-25000" dirty="0">
                <a:solidFill>
                  <a:srgbClr val="C00000"/>
                </a:solidFill>
                <a:latin typeface="Verdana" pitchFamily="34" charset="0"/>
                <a:ea typeface="Verdana" pitchFamily="34" charset="0"/>
                <a:cs typeface="Verdana" pitchFamily="34" charset="0"/>
              </a:rPr>
              <a:t>E</a:t>
            </a:r>
            <a:r>
              <a:rPr lang="it-IT" sz="1400" b="1" dirty="0">
                <a:solidFill>
                  <a:srgbClr val="C00000"/>
                </a:solidFill>
                <a:latin typeface="Verdana" pitchFamily="34" charset="0"/>
                <a:ea typeface="Verdana" pitchFamily="34" charset="0"/>
                <a:cs typeface="Verdana" pitchFamily="34" charset="0"/>
              </a:rPr>
              <a:t> = BA</a:t>
            </a:r>
            <a:r>
              <a:rPr lang="it-IT" sz="1400" b="1" baseline="-25000" dirty="0">
                <a:solidFill>
                  <a:srgbClr val="C00000"/>
                </a:solidFill>
                <a:latin typeface="Verdana" pitchFamily="34" charset="0"/>
                <a:ea typeface="Verdana" pitchFamily="34" charset="0"/>
                <a:cs typeface="Verdana" pitchFamily="34" charset="0"/>
              </a:rPr>
              <a:t>E</a:t>
            </a:r>
            <a:r>
              <a:rPr lang="it-IT" sz="1400" b="1" dirty="0">
                <a:solidFill>
                  <a:srgbClr val="C00000"/>
                </a:solidFill>
                <a:latin typeface="Verdana" pitchFamily="34" charset="0"/>
                <a:ea typeface="Verdana" pitchFamily="34" charset="0"/>
                <a:cs typeface="Verdana" pitchFamily="34" charset="0"/>
              </a:rPr>
              <a:t> + EA</a:t>
            </a:r>
            <a:r>
              <a:rPr lang="it-IT" sz="1400" b="1" baseline="-25000" dirty="0">
                <a:solidFill>
                  <a:srgbClr val="C00000"/>
                </a:solidFill>
                <a:latin typeface="Verdana" pitchFamily="34" charset="0"/>
                <a:ea typeface="Verdana" pitchFamily="34" charset="0"/>
                <a:cs typeface="Verdana" pitchFamily="34" charset="0"/>
              </a:rPr>
              <a:t>E</a:t>
            </a:r>
          </a:p>
          <a:p>
            <a:pPr algn="just"/>
            <a:endParaRPr lang="it-IT" sz="1400" b="1" dirty="0">
              <a:solidFill>
                <a:srgbClr val="C00000"/>
              </a:solidFill>
              <a:latin typeface="Verdana" pitchFamily="34" charset="0"/>
              <a:ea typeface="Verdana" pitchFamily="34" charset="0"/>
              <a:cs typeface="Verdana" pitchFamily="34" charset="0"/>
            </a:endParaRPr>
          </a:p>
          <a:p>
            <a:pPr algn="just"/>
            <a:endParaRPr lang="it-IT" sz="1400" b="1" dirty="0">
              <a:solidFill>
                <a:srgbClr val="C00000"/>
              </a:solidFill>
              <a:latin typeface="Verdana" pitchFamily="34" charset="0"/>
              <a:ea typeface="Verdana" pitchFamily="34" charset="0"/>
              <a:cs typeface="Verdana" pitchFamily="34" charset="0"/>
            </a:endParaRPr>
          </a:p>
          <a:p>
            <a:pPr algn="just"/>
            <a:r>
              <a:rPr lang="it-IT" sz="1400" b="1" dirty="0">
                <a:solidFill>
                  <a:srgbClr val="C00000"/>
                </a:solidFill>
                <a:latin typeface="Verdana" pitchFamily="34" charset="0"/>
                <a:ea typeface="Verdana" pitchFamily="34" charset="0"/>
                <a:cs typeface="Verdana" pitchFamily="34" charset="0"/>
              </a:rPr>
              <a:t>(MAE) </a:t>
            </a:r>
            <a:r>
              <a:rPr lang="it-IT" sz="1400" b="1" dirty="0">
                <a:solidFill>
                  <a:srgbClr val="C00000"/>
                </a:solidFill>
                <a:latin typeface="Verdana" pitchFamily="34" charset="0"/>
                <a:ea typeface="Verdana" pitchFamily="34" charset="0"/>
                <a:cs typeface="Verdana" pitchFamily="34" charset="0"/>
                <a:sym typeface="Symbol"/>
              </a:rPr>
              <a:t></a:t>
            </a:r>
            <a:r>
              <a:rPr lang="it-IT" sz="1400" b="1" dirty="0">
                <a:solidFill>
                  <a:srgbClr val="C00000"/>
                </a:solidFill>
                <a:latin typeface="Verdana" pitchFamily="34" charset="0"/>
                <a:ea typeface="Verdana" pitchFamily="34" charset="0"/>
                <a:cs typeface="Verdana" pitchFamily="34" charset="0"/>
              </a:rPr>
              <a:t> (MA)</a:t>
            </a:r>
          </a:p>
          <a:p>
            <a:pPr algn="just"/>
            <a:endParaRPr lang="it-IT" sz="1400" b="1" dirty="0">
              <a:solidFill>
                <a:srgbClr val="C00000"/>
              </a:solidFill>
              <a:latin typeface="Verdana" pitchFamily="34" charset="0"/>
              <a:ea typeface="Verdana" pitchFamily="34" charset="0"/>
              <a:cs typeface="Verdana" pitchFamily="34" charset="0"/>
            </a:endParaRPr>
          </a:p>
          <a:p>
            <a:pPr algn="just"/>
            <a:r>
              <a:rPr lang="it-IT" sz="1400" b="1" dirty="0">
                <a:solidFill>
                  <a:srgbClr val="C00000"/>
                </a:solidFill>
                <a:latin typeface="Verdana" pitchFamily="34" charset="0"/>
                <a:ea typeface="Verdana" pitchFamily="34" charset="0"/>
                <a:cs typeface="Verdana" pitchFamily="34" charset="0"/>
              </a:rPr>
              <a:t>If DF = 1, then (SI) </a:t>
            </a:r>
            <a:r>
              <a:rPr lang="it-IT" sz="1400" b="1" dirty="0">
                <a:solidFill>
                  <a:srgbClr val="C00000"/>
                </a:solidFill>
                <a:latin typeface="Verdana" pitchFamily="34" charset="0"/>
                <a:ea typeface="Verdana" pitchFamily="34" charset="0"/>
                <a:cs typeface="Verdana" pitchFamily="34" charset="0"/>
                <a:sym typeface="Symbol"/>
              </a:rPr>
              <a:t></a:t>
            </a:r>
            <a:r>
              <a:rPr lang="it-IT" sz="1400" b="1" dirty="0">
                <a:solidFill>
                  <a:srgbClr val="C00000"/>
                </a:solidFill>
                <a:latin typeface="Verdana" pitchFamily="34" charset="0"/>
                <a:ea typeface="Verdana" pitchFamily="34" charset="0"/>
                <a:cs typeface="Verdana" pitchFamily="34" charset="0"/>
              </a:rPr>
              <a:t> (SI) – 1 and (DI) = (DI) - 1 </a:t>
            </a:r>
          </a:p>
          <a:p>
            <a:pPr algn="just"/>
            <a:r>
              <a:rPr lang="it-IT" sz="1400" b="1" dirty="0">
                <a:solidFill>
                  <a:srgbClr val="C00000"/>
                </a:solidFill>
                <a:latin typeface="Verdana" pitchFamily="34" charset="0"/>
                <a:ea typeface="Verdana" pitchFamily="34" charset="0"/>
                <a:cs typeface="Verdana" pitchFamily="34" charset="0"/>
              </a:rPr>
              <a:t>If DF = 0, then (SI) </a:t>
            </a:r>
            <a:r>
              <a:rPr lang="it-IT" sz="1400" b="1" dirty="0">
                <a:solidFill>
                  <a:srgbClr val="C00000"/>
                </a:solidFill>
                <a:latin typeface="Verdana" pitchFamily="34" charset="0"/>
                <a:ea typeface="Verdana" pitchFamily="34" charset="0"/>
                <a:cs typeface="Verdana" pitchFamily="34" charset="0"/>
                <a:sym typeface="Symbol"/>
              </a:rPr>
              <a:t></a:t>
            </a:r>
            <a:r>
              <a:rPr lang="it-IT" sz="1400" b="1" dirty="0">
                <a:solidFill>
                  <a:srgbClr val="C00000"/>
                </a:solidFill>
                <a:latin typeface="Verdana" pitchFamily="34" charset="0"/>
                <a:ea typeface="Verdana" pitchFamily="34" charset="0"/>
                <a:cs typeface="Verdana" pitchFamily="34" charset="0"/>
              </a:rPr>
              <a:t> (SI) +1 and (DI) = (DI) + 1 </a:t>
            </a:r>
          </a:p>
          <a:p>
            <a:pPr algn="just"/>
            <a:endParaRPr lang="en-US" sz="1400" b="1" dirty="0">
              <a:solidFill>
                <a:srgbClr val="C00000"/>
              </a:solidFill>
              <a:latin typeface="Verdana" pitchFamily="34" charset="0"/>
              <a:ea typeface="Verdana" pitchFamily="34" charset="0"/>
              <a:cs typeface="Verdana" pitchFamily="34" charset="0"/>
            </a:endParaRPr>
          </a:p>
        </p:txBody>
      </p:sp>
      <p:sp>
        <p:nvSpPr>
          <p:cNvPr id="10" name="TextBox 9"/>
          <p:cNvSpPr txBox="1"/>
          <p:nvPr/>
        </p:nvSpPr>
        <p:spPr>
          <a:xfrm>
            <a:off x="6136368" y="147935"/>
            <a:ext cx="2768796" cy="461665"/>
          </a:xfrm>
          <a:prstGeom prst="rect">
            <a:avLst/>
          </a:prstGeom>
          <a:noFill/>
        </p:spPr>
        <p:txBody>
          <a:bodyPr wrap="square" rtlCol="0">
            <a:spAutoFit/>
          </a:bodyPr>
          <a:lstStyle/>
          <a:p>
            <a:pPr algn="r"/>
            <a:r>
              <a:rPr lang="en-US" sz="1200" b="1" dirty="0">
                <a:solidFill>
                  <a:srgbClr val="FF0000"/>
                </a:solidFill>
              </a:rPr>
              <a:t>Group II : Addressing modes for memory data</a:t>
            </a:r>
          </a:p>
        </p:txBody>
      </p:sp>
      <p:sp>
        <p:nvSpPr>
          <p:cNvPr id="17" name="Line Callout 1 16"/>
          <p:cNvSpPr/>
          <p:nvPr/>
        </p:nvSpPr>
        <p:spPr>
          <a:xfrm>
            <a:off x="914400" y="5715000"/>
            <a:ext cx="2286000" cy="427346"/>
          </a:xfrm>
          <a:prstGeom prst="borderCallout1">
            <a:avLst>
              <a:gd name="adj1" fmla="val 1890"/>
              <a:gd name="adj2" fmla="val 98976"/>
              <a:gd name="adj3" fmla="val -124603"/>
              <a:gd name="adj4" fmla="val 126429"/>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a:solidFill>
                  <a:schemeClr val="tx1"/>
                </a:solidFill>
              </a:rPr>
              <a:t>Note : Effective address of the Extra segment register</a:t>
            </a:r>
          </a:p>
        </p:txBody>
      </p:sp>
      <p:sp>
        <p:nvSpPr>
          <p:cNvPr id="5" name="Date Placeholder 4"/>
          <p:cNvSpPr>
            <a:spLocks noGrp="1"/>
          </p:cNvSpPr>
          <p:nvPr>
            <p:ph type="dt" sz="half" idx="10"/>
          </p:nvPr>
        </p:nvSpPr>
        <p:spPr/>
        <p:txBody>
          <a:bodyPr/>
          <a:lstStyle/>
          <a:p>
            <a:fld id="{666049F4-6B2E-46BB-BEB8-AD038143B5EB}"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42</a:t>
            </a:fld>
            <a:endParaRPr lang="en-US" dirty="0"/>
          </a:p>
        </p:txBody>
      </p:sp>
    </p:spTree>
    <p:extLst>
      <p:ext uri="{BB962C8B-B14F-4D97-AF65-F5344CB8AC3E}">
        <p14:creationId xmlns:p14="http://schemas.microsoft.com/office/powerpoint/2010/main" val="26925858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13111" y="4833012"/>
            <a:ext cx="1583708"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778992" y="2057400"/>
            <a:ext cx="1583708"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4038600"/>
            <a:ext cx="3264190" cy="67824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Addressing Modes</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a:solidFill>
                  <a:srgbClr val="990033"/>
                </a:solidFill>
                <a:latin typeface="Verdana" pitchFamily="34" charset="0"/>
                <a:ea typeface="Verdana" pitchFamily="34" charset="0"/>
                <a:cs typeface="Verdana" pitchFamily="34" charset="0"/>
              </a:rPr>
              <a:t>Register Indirect 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a:solidFill>
                  <a:srgbClr val="990033"/>
                </a:solidFill>
                <a:latin typeface="Verdana" pitchFamily="34" charset="0"/>
                <a:ea typeface="Verdana" pitchFamily="34" charset="0"/>
                <a:cs typeface="Verdana" pitchFamily="34" charset="0"/>
              </a:rPr>
              <a:t>Based Index 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a:solidFill>
                  <a:srgbClr val="FF0066"/>
                </a:solidFill>
                <a:latin typeface="Verdana" pitchFamily="34" charset="0"/>
                <a:ea typeface="Verdana" pitchFamily="34" charset="0"/>
                <a:cs typeface="Verdana" pitchFamily="34" charset="0"/>
              </a:rPr>
              <a:t>Direct I/O port 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10. Indirect I/O port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12. Implied Addressing</a:t>
            </a:r>
          </a:p>
        </p:txBody>
      </p:sp>
      <p:sp>
        <p:nvSpPr>
          <p:cNvPr id="16" name="Rectangle 15"/>
          <p:cNvSpPr/>
          <p:nvPr/>
        </p:nvSpPr>
        <p:spPr>
          <a:xfrm>
            <a:off x="3733800" y="762000"/>
            <a:ext cx="52578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a:solidFill>
                  <a:schemeClr val="tx1"/>
                </a:solidFill>
                <a:latin typeface="Verdana" pitchFamily="34" charset="0"/>
                <a:ea typeface="Verdana" pitchFamily="34" charset="0"/>
                <a:cs typeface="Verdana" pitchFamily="34" charset="0"/>
              </a:rPr>
              <a:t>These addressing modes are used to access data from standard I/O mapped devices or ports.</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In </a:t>
            </a:r>
            <a:r>
              <a:rPr lang="en-US" sz="1400" b="1" dirty="0">
                <a:solidFill>
                  <a:srgbClr val="0070C0"/>
                </a:solidFill>
                <a:latin typeface="Verdana" pitchFamily="34" charset="0"/>
                <a:ea typeface="Verdana" pitchFamily="34" charset="0"/>
                <a:cs typeface="Verdana" pitchFamily="34" charset="0"/>
              </a:rPr>
              <a:t>direct port addressing mode</a:t>
            </a:r>
            <a:r>
              <a:rPr lang="en-US" sz="1400" b="1" dirty="0">
                <a:solidFill>
                  <a:schemeClr val="tx1"/>
                </a:solidFill>
                <a:latin typeface="Verdana" pitchFamily="34" charset="0"/>
                <a:ea typeface="Verdana" pitchFamily="34" charset="0"/>
                <a:cs typeface="Verdana" pitchFamily="34" charset="0"/>
              </a:rPr>
              <a:t>, an 8-bit port address is directly specified in the instruction.</a:t>
            </a:r>
          </a:p>
          <a:p>
            <a:pPr algn="just"/>
            <a:endParaRPr lang="en-US" sz="1400" b="1" dirty="0">
              <a:solidFill>
                <a:schemeClr val="tx1"/>
              </a:solidFill>
              <a:latin typeface="Verdana" pitchFamily="34" charset="0"/>
              <a:ea typeface="Verdana" pitchFamily="34" charset="0"/>
              <a:cs typeface="Verdana" pitchFamily="34" charset="0"/>
            </a:endParaRPr>
          </a:p>
          <a:p>
            <a:pPr marL="0" lvl="2" algn="just"/>
            <a:r>
              <a:rPr lang="en-US" sz="1400" b="1" dirty="0">
                <a:solidFill>
                  <a:srgbClr val="FF0000"/>
                </a:solidFill>
                <a:latin typeface="Verdana" pitchFamily="34" charset="0"/>
                <a:ea typeface="Verdana" pitchFamily="34" charset="0"/>
                <a:cs typeface="Verdana" pitchFamily="34" charset="0"/>
              </a:rPr>
              <a:t>Example:  </a:t>
            </a:r>
            <a:r>
              <a:rPr lang="en-US" sz="1400" b="1" dirty="0">
                <a:solidFill>
                  <a:schemeClr val="tx1"/>
                </a:solidFill>
                <a:latin typeface="Verdana" pitchFamily="34" charset="0"/>
                <a:ea typeface="Verdana" pitchFamily="34" charset="0"/>
                <a:cs typeface="Verdana" pitchFamily="34" charset="0"/>
              </a:rPr>
              <a:t>IN AL, [09H]</a:t>
            </a:r>
          </a:p>
          <a:p>
            <a:pPr algn="just"/>
            <a:endParaRPr lang="en-US" sz="1400" b="1" dirty="0">
              <a:solidFill>
                <a:srgbClr val="FF0000"/>
              </a:solidFill>
              <a:latin typeface="Verdana" pitchFamily="34" charset="0"/>
              <a:ea typeface="Verdana" pitchFamily="34" charset="0"/>
              <a:cs typeface="Verdana" pitchFamily="34" charset="0"/>
            </a:endParaRPr>
          </a:p>
          <a:p>
            <a:pPr algn="just"/>
            <a:r>
              <a:rPr lang="en-US" sz="1400" b="1" dirty="0">
                <a:solidFill>
                  <a:srgbClr val="C00000"/>
                </a:solidFill>
                <a:latin typeface="Verdana" pitchFamily="34" charset="0"/>
                <a:ea typeface="Verdana" pitchFamily="34" charset="0"/>
                <a:cs typeface="Verdana" pitchFamily="34" charset="0"/>
              </a:rPr>
              <a:t>Operations: </a:t>
            </a:r>
            <a:r>
              <a:rPr lang="it-IT" sz="1400" b="1" dirty="0">
                <a:solidFill>
                  <a:srgbClr val="C00000"/>
                </a:solidFill>
                <a:latin typeface="Verdana" pitchFamily="34" charset="0"/>
                <a:ea typeface="Verdana" pitchFamily="34" charset="0"/>
                <a:cs typeface="Verdana" pitchFamily="34" charset="0"/>
              </a:rPr>
              <a:t>  PORT</a:t>
            </a:r>
            <a:r>
              <a:rPr lang="it-IT" sz="1400" b="1" baseline="-25000" dirty="0">
                <a:solidFill>
                  <a:srgbClr val="C00000"/>
                </a:solidFill>
                <a:latin typeface="Verdana" pitchFamily="34" charset="0"/>
                <a:ea typeface="Verdana" pitchFamily="34" charset="0"/>
                <a:cs typeface="Verdana" pitchFamily="34" charset="0"/>
              </a:rPr>
              <a:t>addr</a:t>
            </a:r>
            <a:r>
              <a:rPr lang="it-IT" sz="1400" b="1" dirty="0">
                <a:solidFill>
                  <a:srgbClr val="C00000"/>
                </a:solidFill>
                <a:latin typeface="Verdana" pitchFamily="34" charset="0"/>
                <a:ea typeface="Verdana" pitchFamily="34" charset="0"/>
                <a:cs typeface="Verdana" pitchFamily="34" charset="0"/>
              </a:rPr>
              <a:t> = 09</a:t>
            </a:r>
            <a:r>
              <a:rPr lang="it-IT" sz="1400" b="1" baseline="-25000" dirty="0">
                <a:solidFill>
                  <a:srgbClr val="C00000"/>
                </a:solidFill>
                <a:latin typeface="Verdana" pitchFamily="34" charset="0"/>
                <a:ea typeface="Verdana" pitchFamily="34" charset="0"/>
                <a:cs typeface="Verdana" pitchFamily="34" charset="0"/>
              </a:rPr>
              <a:t>H</a:t>
            </a:r>
            <a:endParaRPr lang="it-IT" sz="1400" b="1" dirty="0">
              <a:solidFill>
                <a:srgbClr val="C00000"/>
              </a:solidFill>
              <a:latin typeface="Verdana" pitchFamily="34" charset="0"/>
              <a:ea typeface="Verdana" pitchFamily="34" charset="0"/>
              <a:cs typeface="Verdana" pitchFamily="34" charset="0"/>
            </a:endParaRPr>
          </a:p>
          <a:p>
            <a:pPr algn="just"/>
            <a:r>
              <a:rPr lang="it-IT" sz="1400" b="1" dirty="0">
                <a:solidFill>
                  <a:srgbClr val="C00000"/>
                </a:solidFill>
                <a:latin typeface="Verdana" pitchFamily="34" charset="0"/>
                <a:ea typeface="Verdana" pitchFamily="34" charset="0"/>
                <a:cs typeface="Verdana" pitchFamily="34" charset="0"/>
              </a:rPr>
              <a:t>	       (AL) </a:t>
            </a:r>
            <a:r>
              <a:rPr lang="it-IT" sz="1400" b="1" dirty="0">
                <a:solidFill>
                  <a:srgbClr val="C00000"/>
                </a:solidFill>
                <a:latin typeface="Verdana" pitchFamily="34" charset="0"/>
                <a:ea typeface="Verdana" pitchFamily="34" charset="0"/>
                <a:cs typeface="Verdana" pitchFamily="34" charset="0"/>
                <a:sym typeface="Symbol"/>
              </a:rPr>
              <a:t></a:t>
            </a:r>
            <a:r>
              <a:rPr lang="it-IT" sz="1400" b="1" dirty="0">
                <a:solidFill>
                  <a:srgbClr val="C00000"/>
                </a:solidFill>
                <a:latin typeface="Verdana" pitchFamily="34" charset="0"/>
                <a:ea typeface="Verdana" pitchFamily="34" charset="0"/>
                <a:cs typeface="Verdana" pitchFamily="34" charset="0"/>
              </a:rPr>
              <a:t> (PORT)  </a:t>
            </a:r>
          </a:p>
          <a:p>
            <a:pPr algn="just"/>
            <a:endParaRPr lang="it-IT" sz="1400" b="1" dirty="0">
              <a:solidFill>
                <a:srgbClr val="C00000"/>
              </a:solidFill>
              <a:latin typeface="Verdana" pitchFamily="34" charset="0"/>
              <a:ea typeface="Verdana" pitchFamily="34" charset="0"/>
              <a:cs typeface="Verdana" pitchFamily="34" charset="0"/>
            </a:endParaRPr>
          </a:p>
          <a:p>
            <a:pPr algn="just"/>
            <a:r>
              <a:rPr lang="it-IT" sz="1400" b="1" dirty="0">
                <a:solidFill>
                  <a:srgbClr val="C00000"/>
                </a:solidFill>
                <a:latin typeface="Verdana" pitchFamily="34" charset="0"/>
                <a:ea typeface="Verdana" pitchFamily="34" charset="0"/>
                <a:cs typeface="Verdana" pitchFamily="34" charset="0"/>
              </a:rPr>
              <a:t>	       Content of port with address 09</a:t>
            </a:r>
            <a:r>
              <a:rPr lang="it-IT" sz="1400" b="1" baseline="-25000" dirty="0">
                <a:solidFill>
                  <a:srgbClr val="C00000"/>
                </a:solidFill>
                <a:latin typeface="Verdana" pitchFamily="34" charset="0"/>
                <a:ea typeface="Verdana" pitchFamily="34" charset="0"/>
                <a:cs typeface="Verdana" pitchFamily="34" charset="0"/>
              </a:rPr>
              <a:t>H</a:t>
            </a:r>
            <a:r>
              <a:rPr lang="it-IT" sz="1400" b="1" dirty="0">
                <a:solidFill>
                  <a:srgbClr val="C00000"/>
                </a:solidFill>
                <a:latin typeface="Verdana" pitchFamily="34" charset="0"/>
                <a:ea typeface="Verdana" pitchFamily="34" charset="0"/>
                <a:cs typeface="Verdana" pitchFamily="34" charset="0"/>
              </a:rPr>
              <a:t> is 	       moved to AL register</a:t>
            </a:r>
          </a:p>
          <a:p>
            <a:pPr algn="just"/>
            <a:endParaRPr lang="en-US" sz="1400" b="1" dirty="0">
              <a:solidFill>
                <a:srgbClr val="C00000"/>
              </a:solidFill>
              <a:latin typeface="Verdana" pitchFamily="34" charset="0"/>
              <a:ea typeface="Verdana" pitchFamily="34" charset="0"/>
              <a:cs typeface="Verdana" pitchFamily="34" charset="0"/>
            </a:endParaRPr>
          </a:p>
          <a:p>
            <a:pPr algn="just"/>
            <a:r>
              <a:rPr lang="en-US" sz="1400" b="1" dirty="0">
                <a:solidFill>
                  <a:srgbClr val="0070C0"/>
                </a:solidFill>
                <a:latin typeface="Verdana" pitchFamily="34" charset="0"/>
                <a:ea typeface="Verdana" pitchFamily="34" charset="0"/>
                <a:cs typeface="Verdana" pitchFamily="34" charset="0"/>
              </a:rPr>
              <a:t>In indirect port addressing mode</a:t>
            </a:r>
            <a:r>
              <a:rPr lang="en-US" sz="1400" b="1" dirty="0">
                <a:solidFill>
                  <a:schemeClr val="tx1"/>
                </a:solidFill>
                <a:latin typeface="Verdana" pitchFamily="34" charset="0"/>
                <a:ea typeface="Verdana" pitchFamily="34" charset="0"/>
                <a:cs typeface="Verdana" pitchFamily="34" charset="0"/>
              </a:rPr>
              <a:t>, the instruction will specify the name of the register which holds the port address. In 8086, the 16-bit port address is stored in the DX register.</a:t>
            </a:r>
          </a:p>
          <a:p>
            <a:pPr algn="just"/>
            <a:endParaRPr lang="en-US" sz="1400" b="1" dirty="0">
              <a:solidFill>
                <a:srgbClr val="C00000"/>
              </a:solidFill>
              <a:latin typeface="Verdana" pitchFamily="34" charset="0"/>
              <a:ea typeface="Verdana" pitchFamily="34" charset="0"/>
              <a:cs typeface="Verdana" pitchFamily="34" charset="0"/>
            </a:endParaRPr>
          </a:p>
          <a:p>
            <a:pPr marL="0" lvl="2" algn="just"/>
            <a:r>
              <a:rPr lang="en-US" sz="1400" b="1" dirty="0">
                <a:solidFill>
                  <a:srgbClr val="FF0000"/>
                </a:solidFill>
                <a:latin typeface="Verdana" pitchFamily="34" charset="0"/>
                <a:ea typeface="Verdana" pitchFamily="34" charset="0"/>
                <a:cs typeface="Verdana" pitchFamily="34" charset="0"/>
              </a:rPr>
              <a:t>Example:  </a:t>
            </a:r>
            <a:r>
              <a:rPr lang="en-US" sz="1400" b="1" dirty="0">
                <a:solidFill>
                  <a:schemeClr val="tx1"/>
                </a:solidFill>
                <a:latin typeface="Verdana" pitchFamily="34" charset="0"/>
                <a:ea typeface="Verdana" pitchFamily="34" charset="0"/>
                <a:cs typeface="Verdana" pitchFamily="34" charset="0"/>
              </a:rPr>
              <a:t>OUT [DX], AX</a:t>
            </a:r>
            <a:endParaRPr lang="en-US" sz="1400" b="1" dirty="0">
              <a:solidFill>
                <a:srgbClr val="FF0000"/>
              </a:solidFill>
              <a:latin typeface="Verdana" pitchFamily="34" charset="0"/>
              <a:ea typeface="Verdana" pitchFamily="34" charset="0"/>
              <a:cs typeface="Verdana" pitchFamily="34" charset="0"/>
            </a:endParaRPr>
          </a:p>
          <a:p>
            <a:pPr algn="just"/>
            <a:endParaRPr lang="en-US" sz="1400" b="1" dirty="0">
              <a:solidFill>
                <a:srgbClr val="FF0000"/>
              </a:solidFill>
              <a:latin typeface="Verdana" pitchFamily="34" charset="0"/>
              <a:ea typeface="Verdana" pitchFamily="34" charset="0"/>
              <a:cs typeface="Verdana" pitchFamily="34" charset="0"/>
            </a:endParaRPr>
          </a:p>
          <a:p>
            <a:pPr algn="just"/>
            <a:r>
              <a:rPr lang="en-US" sz="1400" b="1" dirty="0">
                <a:solidFill>
                  <a:srgbClr val="C00000"/>
                </a:solidFill>
                <a:latin typeface="Verdana" pitchFamily="34" charset="0"/>
                <a:ea typeface="Verdana" pitchFamily="34" charset="0"/>
                <a:cs typeface="Verdana" pitchFamily="34" charset="0"/>
              </a:rPr>
              <a:t>Operations:   P</a:t>
            </a:r>
            <a:r>
              <a:rPr lang="it-IT" sz="1400" b="1" dirty="0">
                <a:solidFill>
                  <a:srgbClr val="C00000"/>
                </a:solidFill>
                <a:latin typeface="Verdana" pitchFamily="34" charset="0"/>
                <a:ea typeface="Verdana" pitchFamily="34" charset="0"/>
                <a:cs typeface="Verdana" pitchFamily="34" charset="0"/>
              </a:rPr>
              <a:t>ORT</a:t>
            </a:r>
            <a:r>
              <a:rPr lang="it-IT" sz="1400" b="1" baseline="-25000" dirty="0">
                <a:solidFill>
                  <a:srgbClr val="C00000"/>
                </a:solidFill>
                <a:latin typeface="Verdana" pitchFamily="34" charset="0"/>
                <a:ea typeface="Verdana" pitchFamily="34" charset="0"/>
                <a:cs typeface="Verdana" pitchFamily="34" charset="0"/>
              </a:rPr>
              <a:t>addr</a:t>
            </a:r>
            <a:r>
              <a:rPr lang="it-IT" sz="1400" b="1" dirty="0">
                <a:solidFill>
                  <a:srgbClr val="C00000"/>
                </a:solidFill>
                <a:latin typeface="Verdana" pitchFamily="34" charset="0"/>
                <a:ea typeface="Verdana" pitchFamily="34" charset="0"/>
                <a:cs typeface="Verdana" pitchFamily="34" charset="0"/>
              </a:rPr>
              <a:t> = (DX)</a:t>
            </a:r>
          </a:p>
          <a:p>
            <a:pPr algn="just"/>
            <a:r>
              <a:rPr lang="it-IT" sz="1400" b="1" dirty="0">
                <a:solidFill>
                  <a:srgbClr val="C00000"/>
                </a:solidFill>
                <a:latin typeface="Verdana" pitchFamily="34" charset="0"/>
                <a:ea typeface="Verdana" pitchFamily="34" charset="0"/>
                <a:cs typeface="Verdana" pitchFamily="34" charset="0"/>
              </a:rPr>
              <a:t>	       (PORT) </a:t>
            </a:r>
            <a:r>
              <a:rPr lang="it-IT" sz="1400" b="1" dirty="0">
                <a:solidFill>
                  <a:srgbClr val="C00000"/>
                </a:solidFill>
                <a:latin typeface="Verdana" pitchFamily="34" charset="0"/>
                <a:ea typeface="Verdana" pitchFamily="34" charset="0"/>
                <a:cs typeface="Verdana" pitchFamily="34" charset="0"/>
                <a:sym typeface="Symbol"/>
              </a:rPr>
              <a:t></a:t>
            </a:r>
            <a:r>
              <a:rPr lang="it-IT" sz="1400" b="1" dirty="0">
                <a:solidFill>
                  <a:srgbClr val="C00000"/>
                </a:solidFill>
                <a:latin typeface="Verdana" pitchFamily="34" charset="0"/>
                <a:ea typeface="Verdana" pitchFamily="34" charset="0"/>
                <a:cs typeface="Verdana" pitchFamily="34" charset="0"/>
              </a:rPr>
              <a:t> (AX)  </a:t>
            </a:r>
          </a:p>
          <a:p>
            <a:pPr algn="just"/>
            <a:endParaRPr lang="it-IT" sz="1400" b="1" dirty="0">
              <a:solidFill>
                <a:srgbClr val="C00000"/>
              </a:solidFill>
              <a:latin typeface="Verdana" pitchFamily="34" charset="0"/>
              <a:ea typeface="Verdana" pitchFamily="34" charset="0"/>
              <a:cs typeface="Verdana" pitchFamily="34" charset="0"/>
            </a:endParaRPr>
          </a:p>
          <a:p>
            <a:pPr algn="just"/>
            <a:r>
              <a:rPr lang="it-IT" sz="1400" b="1" dirty="0">
                <a:solidFill>
                  <a:srgbClr val="C00000"/>
                </a:solidFill>
                <a:latin typeface="Verdana" pitchFamily="34" charset="0"/>
                <a:ea typeface="Verdana" pitchFamily="34" charset="0"/>
                <a:cs typeface="Verdana" pitchFamily="34" charset="0"/>
              </a:rPr>
              <a:t>	     Content of AX is moved to port 		     whose address is specified by DX       	     register.</a:t>
            </a:r>
          </a:p>
          <a:p>
            <a:pPr algn="just"/>
            <a:endParaRPr lang="en-US" sz="1400" b="1" dirty="0">
              <a:solidFill>
                <a:srgbClr val="C00000"/>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0" y="3806873"/>
            <a:ext cx="5257800" cy="2892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362700" y="147935"/>
            <a:ext cx="2495166" cy="461665"/>
          </a:xfrm>
          <a:prstGeom prst="rect">
            <a:avLst/>
          </a:prstGeom>
          <a:noFill/>
        </p:spPr>
        <p:txBody>
          <a:bodyPr wrap="square" rtlCol="0">
            <a:spAutoFit/>
          </a:bodyPr>
          <a:lstStyle/>
          <a:p>
            <a:pPr algn="r"/>
            <a:r>
              <a:rPr lang="en-US" sz="1200" b="1" dirty="0">
                <a:solidFill>
                  <a:srgbClr val="FF0000"/>
                </a:solidFill>
              </a:rPr>
              <a:t>Group III : Addressing modes for I/O ports</a:t>
            </a:r>
          </a:p>
        </p:txBody>
      </p:sp>
      <p:sp>
        <p:nvSpPr>
          <p:cNvPr id="6" name="Date Placeholder 5"/>
          <p:cNvSpPr>
            <a:spLocks noGrp="1"/>
          </p:cNvSpPr>
          <p:nvPr>
            <p:ph type="dt" sz="half" idx="10"/>
          </p:nvPr>
        </p:nvSpPr>
        <p:spPr/>
        <p:txBody>
          <a:bodyPr/>
          <a:lstStyle/>
          <a:p>
            <a:fld id="{D2487B7C-1C92-43AE-9D49-FDE2374DECCB}"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43</a:t>
            </a:fld>
            <a:endParaRPr lang="en-US" dirty="0"/>
          </a:p>
        </p:txBody>
      </p:sp>
    </p:spTree>
    <p:extLst>
      <p:ext uri="{BB962C8B-B14F-4D97-AF65-F5344CB8AC3E}">
        <p14:creationId xmlns:p14="http://schemas.microsoft.com/office/powerpoint/2010/main" val="263948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629400" y="1877704"/>
            <a:ext cx="230306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793539" y="2106304"/>
            <a:ext cx="2835861"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00600" y="2664156"/>
            <a:ext cx="893963"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4724400"/>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Addressing Modes</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a:solidFill>
                  <a:srgbClr val="990033"/>
                </a:solidFill>
                <a:latin typeface="Verdana" pitchFamily="34" charset="0"/>
                <a:ea typeface="Verdana" pitchFamily="34" charset="0"/>
                <a:cs typeface="Verdana" pitchFamily="34" charset="0"/>
              </a:rPr>
              <a:t>Register Indirect 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a:solidFill>
                  <a:srgbClr val="990033"/>
                </a:solidFill>
                <a:latin typeface="Verdana" pitchFamily="34" charset="0"/>
                <a:ea typeface="Verdana" pitchFamily="34" charset="0"/>
                <a:cs typeface="Verdana" pitchFamily="34" charset="0"/>
              </a:rPr>
              <a:t>Based Index 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a:solidFill>
                  <a:srgbClr val="FF0066"/>
                </a:solidFill>
                <a:latin typeface="Verdana" pitchFamily="34" charset="0"/>
                <a:ea typeface="Verdana" pitchFamily="34" charset="0"/>
                <a:cs typeface="Verdana" pitchFamily="34" charset="0"/>
              </a:rPr>
              <a:t>Direct I/O port 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10. Indirect I/O port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12. Implied Addressing</a:t>
            </a:r>
          </a:p>
        </p:txBody>
      </p:sp>
      <p:sp>
        <p:nvSpPr>
          <p:cNvPr id="25" name="Rectangle 24"/>
          <p:cNvSpPr/>
          <p:nvPr/>
        </p:nvSpPr>
        <p:spPr>
          <a:xfrm>
            <a:off x="3733800" y="762000"/>
            <a:ext cx="5181600" cy="563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In this addressing mode, the effective address of a program instruction is specified relative to Instruction Pointer (IP) by an 8-bit signed displacement.</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rgbClr val="FF0000"/>
                </a:solidFill>
                <a:latin typeface="Verdana" pitchFamily="34" charset="0"/>
                <a:ea typeface="Verdana" pitchFamily="34" charset="0"/>
                <a:cs typeface="Verdana" pitchFamily="34" charset="0"/>
              </a:rPr>
              <a:t>Example:  </a:t>
            </a:r>
            <a:r>
              <a:rPr lang="en-US" sz="1400" b="1" dirty="0">
                <a:solidFill>
                  <a:schemeClr val="tx1"/>
                </a:solidFill>
                <a:latin typeface="Verdana" pitchFamily="34" charset="0"/>
                <a:ea typeface="Verdana" pitchFamily="34" charset="0"/>
                <a:cs typeface="Verdana" pitchFamily="34" charset="0"/>
              </a:rPr>
              <a:t>JZ 0AH</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   </a:t>
            </a:r>
            <a:r>
              <a:rPr lang="en-US" sz="1400" b="1" dirty="0">
                <a:solidFill>
                  <a:srgbClr val="C00000"/>
                </a:solidFill>
                <a:latin typeface="Verdana" pitchFamily="34" charset="0"/>
                <a:ea typeface="Verdana" pitchFamily="34" charset="0"/>
                <a:cs typeface="Verdana" pitchFamily="34" charset="0"/>
              </a:rPr>
              <a:t>Operations:</a:t>
            </a:r>
          </a:p>
          <a:p>
            <a:pPr lvl="1" algn="just"/>
            <a:endParaRPr lang="en-US" sz="1400" b="1" dirty="0">
              <a:solidFill>
                <a:srgbClr val="C00000"/>
              </a:solidFill>
              <a:latin typeface="Verdana" pitchFamily="34" charset="0"/>
              <a:ea typeface="Verdana" pitchFamily="34" charset="0"/>
              <a:cs typeface="Verdana" pitchFamily="34" charset="0"/>
            </a:endParaRPr>
          </a:p>
          <a:p>
            <a:pPr lvl="1" algn="just"/>
            <a:r>
              <a:rPr lang="en-US" sz="1400" b="1" dirty="0">
                <a:solidFill>
                  <a:srgbClr val="C00000"/>
                </a:solidFill>
                <a:latin typeface="Verdana" pitchFamily="34" charset="0"/>
                <a:ea typeface="Verdana" pitchFamily="34" charset="0"/>
                <a:cs typeface="Verdana" pitchFamily="34" charset="0"/>
              </a:rPr>
              <a:t>000A</a:t>
            </a:r>
            <a:r>
              <a:rPr lang="en-US" sz="1400" b="1" baseline="-25000" dirty="0">
                <a:solidFill>
                  <a:srgbClr val="C00000"/>
                </a:solidFill>
                <a:latin typeface="Verdana" pitchFamily="34" charset="0"/>
                <a:ea typeface="Verdana" pitchFamily="34" charset="0"/>
                <a:cs typeface="Verdana" pitchFamily="34" charset="0"/>
              </a:rPr>
              <a:t>H</a:t>
            </a:r>
            <a:r>
              <a:rPr lang="en-US" sz="1400" b="1" dirty="0">
                <a:solidFill>
                  <a:srgbClr val="C00000"/>
                </a:solidFill>
                <a:latin typeface="Verdana" pitchFamily="34" charset="0"/>
                <a:ea typeface="Verdana" pitchFamily="34" charset="0"/>
                <a:cs typeface="Verdana" pitchFamily="34" charset="0"/>
              </a:rPr>
              <a:t> </a:t>
            </a:r>
            <a:r>
              <a:rPr lang="en-US" sz="1400" b="1" dirty="0">
                <a:solidFill>
                  <a:srgbClr val="C00000"/>
                </a:solidFill>
                <a:latin typeface="Verdana" pitchFamily="34" charset="0"/>
                <a:ea typeface="Verdana" pitchFamily="34" charset="0"/>
                <a:cs typeface="Verdana" pitchFamily="34" charset="0"/>
                <a:sym typeface="Symbol"/>
              </a:rPr>
              <a:t> 0A</a:t>
            </a:r>
            <a:r>
              <a:rPr lang="en-US" sz="1400" b="1" baseline="-25000" dirty="0">
                <a:solidFill>
                  <a:srgbClr val="C00000"/>
                </a:solidFill>
                <a:latin typeface="Verdana" pitchFamily="34" charset="0"/>
                <a:ea typeface="Verdana" pitchFamily="34" charset="0"/>
                <a:cs typeface="Verdana" pitchFamily="34" charset="0"/>
                <a:sym typeface="Symbol"/>
              </a:rPr>
              <a:t>H</a:t>
            </a:r>
            <a:r>
              <a:rPr lang="en-US" sz="1400" b="1" dirty="0">
                <a:solidFill>
                  <a:srgbClr val="C00000"/>
                </a:solidFill>
                <a:latin typeface="Verdana" pitchFamily="34" charset="0"/>
                <a:ea typeface="Verdana" pitchFamily="34" charset="0"/>
                <a:cs typeface="Verdana" pitchFamily="34" charset="0"/>
                <a:sym typeface="Symbol"/>
              </a:rPr>
              <a:t>      (sign extend)</a:t>
            </a:r>
          </a:p>
          <a:p>
            <a:pPr lvl="1" algn="just"/>
            <a:endParaRPr lang="en-US" sz="1400" b="1" dirty="0">
              <a:solidFill>
                <a:srgbClr val="C00000"/>
              </a:solidFill>
              <a:latin typeface="Verdana" pitchFamily="34" charset="0"/>
              <a:ea typeface="Verdana" pitchFamily="34" charset="0"/>
              <a:cs typeface="Verdana" pitchFamily="34" charset="0"/>
              <a:sym typeface="Symbol"/>
            </a:endParaRPr>
          </a:p>
          <a:p>
            <a:pPr lvl="1" algn="just"/>
            <a:r>
              <a:rPr lang="en-US" sz="1400" b="1" dirty="0">
                <a:solidFill>
                  <a:srgbClr val="C00000"/>
                </a:solidFill>
                <a:latin typeface="Verdana" pitchFamily="34" charset="0"/>
                <a:ea typeface="Verdana" pitchFamily="34" charset="0"/>
                <a:cs typeface="Verdana" pitchFamily="34" charset="0"/>
                <a:sym typeface="Symbol"/>
              </a:rPr>
              <a:t>If ZF = 1, then</a:t>
            </a:r>
          </a:p>
          <a:p>
            <a:pPr lvl="1" algn="just"/>
            <a:endParaRPr lang="en-US" sz="1400" b="1" dirty="0">
              <a:solidFill>
                <a:srgbClr val="C00000"/>
              </a:solidFill>
              <a:latin typeface="Verdana" pitchFamily="34" charset="0"/>
              <a:ea typeface="Verdana" pitchFamily="34" charset="0"/>
              <a:cs typeface="Verdana" pitchFamily="34" charset="0"/>
              <a:sym typeface="Symbol"/>
            </a:endParaRPr>
          </a:p>
          <a:p>
            <a:pPr lvl="1" algn="just"/>
            <a:r>
              <a:rPr lang="en-US" sz="1400" b="1" dirty="0">
                <a:solidFill>
                  <a:srgbClr val="C00000"/>
                </a:solidFill>
                <a:latin typeface="Verdana" pitchFamily="34" charset="0"/>
                <a:ea typeface="Verdana" pitchFamily="34" charset="0"/>
                <a:cs typeface="Verdana" pitchFamily="34" charset="0"/>
                <a:sym typeface="Symbol"/>
              </a:rPr>
              <a:t>EA = (IP) + 000A</a:t>
            </a:r>
            <a:r>
              <a:rPr lang="en-US" sz="1400" b="1" baseline="-25000" dirty="0">
                <a:solidFill>
                  <a:srgbClr val="C00000"/>
                </a:solidFill>
                <a:latin typeface="Verdana" pitchFamily="34" charset="0"/>
                <a:ea typeface="Verdana" pitchFamily="34" charset="0"/>
                <a:cs typeface="Verdana" pitchFamily="34" charset="0"/>
                <a:sym typeface="Symbol"/>
              </a:rPr>
              <a:t>H</a:t>
            </a:r>
            <a:endParaRPr lang="en-US" sz="1400" b="1" dirty="0">
              <a:solidFill>
                <a:srgbClr val="C00000"/>
              </a:solidFill>
              <a:latin typeface="Verdana" pitchFamily="34" charset="0"/>
              <a:ea typeface="Verdana" pitchFamily="34" charset="0"/>
              <a:cs typeface="Verdana" pitchFamily="34" charset="0"/>
              <a:sym typeface="Symbol"/>
            </a:endParaRPr>
          </a:p>
          <a:p>
            <a:pPr lvl="1" algn="just"/>
            <a:r>
              <a:rPr lang="en-US" sz="1400" b="1" dirty="0">
                <a:solidFill>
                  <a:srgbClr val="C00000"/>
                </a:solidFill>
                <a:latin typeface="Verdana" pitchFamily="34" charset="0"/>
                <a:ea typeface="Verdana" pitchFamily="34" charset="0"/>
                <a:cs typeface="Verdana" pitchFamily="34" charset="0"/>
                <a:sym typeface="Symbol"/>
              </a:rPr>
              <a:t>BA = (CS) x 16</a:t>
            </a:r>
            <a:r>
              <a:rPr lang="en-US" sz="1400" b="1" baseline="-25000" dirty="0">
                <a:solidFill>
                  <a:srgbClr val="C00000"/>
                </a:solidFill>
                <a:latin typeface="Verdana" pitchFamily="34" charset="0"/>
                <a:ea typeface="Verdana" pitchFamily="34" charset="0"/>
                <a:cs typeface="Verdana" pitchFamily="34" charset="0"/>
                <a:sym typeface="Symbol"/>
              </a:rPr>
              <a:t>10</a:t>
            </a:r>
            <a:endParaRPr lang="en-US" sz="1400" b="1" dirty="0">
              <a:solidFill>
                <a:srgbClr val="C00000"/>
              </a:solidFill>
              <a:latin typeface="Verdana" pitchFamily="34" charset="0"/>
              <a:ea typeface="Verdana" pitchFamily="34" charset="0"/>
              <a:cs typeface="Verdana" pitchFamily="34" charset="0"/>
              <a:sym typeface="Symbol"/>
            </a:endParaRPr>
          </a:p>
          <a:p>
            <a:pPr lvl="1" algn="just"/>
            <a:r>
              <a:rPr lang="en-US" sz="1400" b="1" dirty="0">
                <a:solidFill>
                  <a:srgbClr val="C00000"/>
                </a:solidFill>
                <a:latin typeface="Verdana" pitchFamily="34" charset="0"/>
                <a:ea typeface="Verdana" pitchFamily="34" charset="0"/>
                <a:cs typeface="Verdana" pitchFamily="34" charset="0"/>
                <a:sym typeface="Symbol"/>
              </a:rPr>
              <a:t>MA = BA + EA</a:t>
            </a:r>
          </a:p>
          <a:p>
            <a:pPr lvl="1" algn="just"/>
            <a:endParaRPr lang="en-US" sz="1400" b="1" dirty="0">
              <a:solidFill>
                <a:srgbClr val="C00000"/>
              </a:solidFill>
              <a:latin typeface="Verdana" pitchFamily="34" charset="0"/>
              <a:ea typeface="Verdana" pitchFamily="34" charset="0"/>
              <a:cs typeface="Verdana" pitchFamily="34" charset="0"/>
              <a:sym typeface="Symbol"/>
            </a:endParaRPr>
          </a:p>
          <a:p>
            <a:pPr lvl="1" algn="just"/>
            <a:r>
              <a:rPr lang="en-US" sz="1400" b="1" dirty="0">
                <a:solidFill>
                  <a:srgbClr val="C00000"/>
                </a:solidFill>
                <a:latin typeface="Verdana" pitchFamily="34" charset="0"/>
                <a:ea typeface="Verdana" pitchFamily="34" charset="0"/>
                <a:cs typeface="Verdana" pitchFamily="34" charset="0"/>
                <a:sym typeface="Symbol"/>
              </a:rPr>
              <a:t>If ZF = 1, then the program control jumps to new address calculated above. </a:t>
            </a:r>
          </a:p>
          <a:p>
            <a:pPr lvl="1" algn="just"/>
            <a:endParaRPr lang="en-US" sz="1400" b="1" dirty="0">
              <a:solidFill>
                <a:srgbClr val="C00000"/>
              </a:solidFill>
              <a:latin typeface="Verdana" pitchFamily="34" charset="0"/>
              <a:ea typeface="Verdana" pitchFamily="34" charset="0"/>
              <a:cs typeface="Verdana" pitchFamily="34" charset="0"/>
              <a:sym typeface="Symbol"/>
            </a:endParaRPr>
          </a:p>
          <a:p>
            <a:pPr lvl="1" algn="just"/>
            <a:r>
              <a:rPr lang="en-US" sz="1400" b="1" dirty="0">
                <a:solidFill>
                  <a:srgbClr val="C00000"/>
                </a:solidFill>
                <a:latin typeface="Verdana" pitchFamily="34" charset="0"/>
                <a:ea typeface="Verdana" pitchFamily="34" charset="0"/>
                <a:cs typeface="Verdana" pitchFamily="34" charset="0"/>
                <a:sym typeface="Symbol"/>
              </a:rPr>
              <a:t>If ZF = 0, then next instruction of the program is executed.</a:t>
            </a:r>
            <a:endParaRPr lang="en-US" sz="1400" b="1" dirty="0">
              <a:solidFill>
                <a:srgbClr val="C00000"/>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615818" y="127323"/>
            <a:ext cx="2283660" cy="461665"/>
          </a:xfrm>
          <a:prstGeom prst="rect">
            <a:avLst/>
          </a:prstGeom>
          <a:noFill/>
        </p:spPr>
        <p:txBody>
          <a:bodyPr wrap="square" rtlCol="0">
            <a:spAutoFit/>
          </a:bodyPr>
          <a:lstStyle/>
          <a:p>
            <a:pPr algn="r"/>
            <a:r>
              <a:rPr lang="en-US" sz="1200" b="1" dirty="0">
                <a:solidFill>
                  <a:srgbClr val="FF0000"/>
                </a:solidFill>
              </a:rPr>
              <a:t>Group IV : Relative Addressing mode</a:t>
            </a:r>
          </a:p>
        </p:txBody>
      </p:sp>
      <p:sp>
        <p:nvSpPr>
          <p:cNvPr id="5" name="Date Placeholder 4"/>
          <p:cNvSpPr>
            <a:spLocks noGrp="1"/>
          </p:cNvSpPr>
          <p:nvPr>
            <p:ph type="dt" sz="half" idx="10"/>
          </p:nvPr>
        </p:nvSpPr>
        <p:spPr/>
        <p:txBody>
          <a:bodyPr/>
          <a:lstStyle/>
          <a:p>
            <a:fld id="{9CA315CD-2934-4B84-B9D9-BECDD526AEA3}"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44</a:t>
            </a:fld>
            <a:endParaRPr lang="en-US" dirty="0"/>
          </a:p>
        </p:txBody>
      </p:sp>
    </p:spTree>
    <p:extLst>
      <p:ext uri="{BB962C8B-B14F-4D97-AF65-F5344CB8AC3E}">
        <p14:creationId xmlns:p14="http://schemas.microsoft.com/office/powerpoint/2010/main" val="37421275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884964" y="3747448"/>
            <a:ext cx="738813"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5181600"/>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Addressing Modes</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a:solidFill>
                  <a:srgbClr val="990033"/>
                </a:solidFill>
                <a:latin typeface="Verdana" pitchFamily="34" charset="0"/>
                <a:ea typeface="Verdana" pitchFamily="34" charset="0"/>
                <a:cs typeface="Verdana" pitchFamily="34" charset="0"/>
              </a:rPr>
              <a:t>Register Indirect 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a:solidFill>
                  <a:srgbClr val="990033"/>
                </a:solidFill>
                <a:latin typeface="Verdana" pitchFamily="34" charset="0"/>
                <a:ea typeface="Verdana" pitchFamily="34" charset="0"/>
                <a:cs typeface="Verdana" pitchFamily="34" charset="0"/>
              </a:rPr>
              <a:t>Based Index 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a:solidFill>
                  <a:srgbClr val="FF0066"/>
                </a:solidFill>
                <a:latin typeface="Verdana" pitchFamily="34" charset="0"/>
                <a:ea typeface="Verdana" pitchFamily="34" charset="0"/>
                <a:cs typeface="Verdana" pitchFamily="34" charset="0"/>
              </a:rPr>
              <a:t>Direct I/O port 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10. Indirect I/O port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12. Implied Addressing</a:t>
            </a:r>
          </a:p>
        </p:txBody>
      </p:sp>
      <p:sp>
        <p:nvSpPr>
          <p:cNvPr id="25" name="Rectangle 24"/>
          <p:cNvSpPr/>
          <p:nvPr/>
        </p:nvSpPr>
        <p:spPr>
          <a:xfrm>
            <a:off x="3810000" y="762000"/>
            <a:ext cx="5105400" cy="563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Instructions using this mode have no operands. The instruction itself will specify the data to be operated by the instruction.</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rgbClr val="FF0000"/>
                </a:solidFill>
                <a:latin typeface="Verdana" pitchFamily="34" charset="0"/>
                <a:ea typeface="Verdana" pitchFamily="34" charset="0"/>
                <a:cs typeface="Verdana" pitchFamily="34" charset="0"/>
              </a:rPr>
              <a:t>Example:  </a:t>
            </a:r>
            <a:r>
              <a:rPr lang="en-US" sz="1400" b="1" dirty="0">
                <a:solidFill>
                  <a:schemeClr val="tx1"/>
                </a:solidFill>
                <a:latin typeface="Verdana" pitchFamily="34" charset="0"/>
                <a:ea typeface="Verdana" pitchFamily="34" charset="0"/>
                <a:cs typeface="Verdana" pitchFamily="34" charset="0"/>
              </a:rPr>
              <a:t>CLC</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This clears the carry flag to zero.</a:t>
            </a: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615818" y="127323"/>
            <a:ext cx="2283660" cy="461665"/>
          </a:xfrm>
          <a:prstGeom prst="rect">
            <a:avLst/>
          </a:prstGeom>
          <a:noFill/>
        </p:spPr>
        <p:txBody>
          <a:bodyPr wrap="square" rtlCol="0">
            <a:spAutoFit/>
          </a:bodyPr>
          <a:lstStyle/>
          <a:p>
            <a:pPr algn="r"/>
            <a:r>
              <a:rPr lang="en-US" sz="1200" b="1" dirty="0">
                <a:solidFill>
                  <a:srgbClr val="FF0000"/>
                </a:solidFill>
              </a:rPr>
              <a:t>Group IV : Implied Addressing mode</a:t>
            </a:r>
          </a:p>
        </p:txBody>
      </p:sp>
      <p:sp>
        <p:nvSpPr>
          <p:cNvPr id="5" name="Date Placeholder 4"/>
          <p:cNvSpPr>
            <a:spLocks noGrp="1"/>
          </p:cNvSpPr>
          <p:nvPr>
            <p:ph type="dt" sz="half" idx="10"/>
          </p:nvPr>
        </p:nvSpPr>
        <p:spPr/>
        <p:txBody>
          <a:bodyPr/>
          <a:lstStyle/>
          <a:p>
            <a:fld id="{B5442F6A-77D0-4A4F-BD62-553DA9326161}"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45</a:t>
            </a:fld>
            <a:endParaRPr lang="en-US" dirty="0"/>
          </a:p>
        </p:txBody>
      </p:sp>
    </p:spTree>
    <p:extLst>
      <p:ext uri="{BB962C8B-B14F-4D97-AF65-F5344CB8AC3E}">
        <p14:creationId xmlns:p14="http://schemas.microsoft.com/office/powerpoint/2010/main" val="22762745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latin typeface="Octapost NBP" pitchFamily="2" charset="0"/>
              </a:rPr>
              <a:t>INSTRUCTION SET</a:t>
            </a:r>
          </a:p>
        </p:txBody>
      </p:sp>
    </p:spTree>
    <p:extLst>
      <p:ext uri="{BB962C8B-B14F-4D97-AF65-F5344CB8AC3E}">
        <p14:creationId xmlns:p14="http://schemas.microsoft.com/office/powerpoint/2010/main" val="20583139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92656" y="1967552"/>
            <a:ext cx="5374944" cy="2909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600" b="1" dirty="0">
                <a:solidFill>
                  <a:srgbClr val="FF0066"/>
                </a:solidFill>
                <a:latin typeface="Verdana" pitchFamily="34" charset="0"/>
                <a:ea typeface="Verdana" pitchFamily="34" charset="0"/>
                <a:cs typeface="Verdana" pitchFamily="34" charset="0"/>
              </a:rPr>
              <a:t>Data Transfer Instructions</a:t>
            </a:r>
          </a:p>
          <a:p>
            <a:pPr marL="342900" indent="-342900">
              <a:buFont typeface="+mj-lt"/>
              <a:buAutoNum type="arabicPeriod"/>
            </a:pPr>
            <a:endParaRPr lang="en-US" sz="1600" b="1" dirty="0">
              <a:solidFill>
                <a:srgbClr val="FF0066"/>
              </a:solidFill>
              <a:latin typeface="Verdana" pitchFamily="34" charset="0"/>
              <a:ea typeface="Verdana" pitchFamily="34" charset="0"/>
              <a:cs typeface="Verdana" pitchFamily="34" charset="0"/>
            </a:endParaRPr>
          </a:p>
          <a:p>
            <a:pPr marL="342900" indent="-342900">
              <a:buFont typeface="+mj-lt"/>
              <a:buAutoNum type="arabicPeriod"/>
            </a:pPr>
            <a:r>
              <a:rPr lang="en-US" sz="1600" b="1" dirty="0">
                <a:solidFill>
                  <a:srgbClr val="FF0066"/>
                </a:solidFill>
                <a:latin typeface="Verdana" pitchFamily="34" charset="0"/>
                <a:ea typeface="Verdana" pitchFamily="34" charset="0"/>
                <a:cs typeface="Verdana" pitchFamily="34" charset="0"/>
              </a:rPr>
              <a:t>Arithmetic Instructions</a:t>
            </a:r>
          </a:p>
          <a:p>
            <a:pPr marL="342900" indent="-342900">
              <a:buFont typeface="+mj-lt"/>
              <a:buAutoNum type="arabicPeriod"/>
            </a:pPr>
            <a:endParaRPr lang="en-US" sz="1600" b="1" dirty="0">
              <a:solidFill>
                <a:srgbClr val="FF0066"/>
              </a:solidFill>
              <a:latin typeface="Verdana" pitchFamily="34" charset="0"/>
              <a:ea typeface="Verdana" pitchFamily="34" charset="0"/>
              <a:cs typeface="Verdana" pitchFamily="34" charset="0"/>
            </a:endParaRPr>
          </a:p>
          <a:p>
            <a:pPr marL="342900" indent="-342900">
              <a:buFont typeface="+mj-lt"/>
              <a:buAutoNum type="arabicPeriod"/>
            </a:pPr>
            <a:r>
              <a:rPr lang="en-US" sz="1600" b="1" dirty="0">
                <a:solidFill>
                  <a:srgbClr val="FF0066"/>
                </a:solidFill>
                <a:latin typeface="Verdana" pitchFamily="34" charset="0"/>
                <a:ea typeface="Verdana" pitchFamily="34" charset="0"/>
                <a:cs typeface="Verdana" pitchFamily="34" charset="0"/>
              </a:rPr>
              <a:t>Logical Instructions</a:t>
            </a:r>
          </a:p>
          <a:p>
            <a:pPr marL="342900" indent="-342900">
              <a:buFont typeface="+mj-lt"/>
              <a:buAutoNum type="arabicPeriod"/>
            </a:pPr>
            <a:endParaRPr lang="en-US" sz="1600" b="1" dirty="0">
              <a:solidFill>
                <a:srgbClr val="FF0066"/>
              </a:solidFill>
              <a:latin typeface="Verdana" pitchFamily="34" charset="0"/>
              <a:ea typeface="Verdana" pitchFamily="34" charset="0"/>
              <a:cs typeface="Verdana" pitchFamily="34" charset="0"/>
            </a:endParaRPr>
          </a:p>
          <a:p>
            <a:pPr marL="342900" indent="-342900">
              <a:buFont typeface="+mj-lt"/>
              <a:buAutoNum type="arabicPeriod"/>
            </a:pPr>
            <a:r>
              <a:rPr lang="en-US" sz="1600" b="1" dirty="0">
                <a:solidFill>
                  <a:srgbClr val="FF0066"/>
                </a:solidFill>
                <a:latin typeface="Verdana" pitchFamily="34" charset="0"/>
                <a:ea typeface="Verdana" pitchFamily="34" charset="0"/>
                <a:cs typeface="Verdana" pitchFamily="34" charset="0"/>
              </a:rPr>
              <a:t>String manipulation Instructions</a:t>
            </a:r>
          </a:p>
          <a:p>
            <a:pPr marL="342900" indent="-342900">
              <a:buFont typeface="+mj-lt"/>
              <a:buAutoNum type="arabicPeriod"/>
            </a:pPr>
            <a:endParaRPr lang="en-US" sz="1600" b="1" dirty="0">
              <a:solidFill>
                <a:srgbClr val="FF0066"/>
              </a:solidFill>
              <a:latin typeface="Verdana" pitchFamily="34" charset="0"/>
              <a:ea typeface="Verdana" pitchFamily="34" charset="0"/>
              <a:cs typeface="Verdana" pitchFamily="34" charset="0"/>
            </a:endParaRPr>
          </a:p>
          <a:p>
            <a:pPr marL="342900" indent="-342900">
              <a:buFont typeface="+mj-lt"/>
              <a:buAutoNum type="arabicPeriod"/>
            </a:pPr>
            <a:r>
              <a:rPr lang="en-US" sz="1600" b="1" dirty="0">
                <a:solidFill>
                  <a:srgbClr val="FF0066"/>
                </a:solidFill>
                <a:latin typeface="Verdana" pitchFamily="34" charset="0"/>
                <a:ea typeface="Verdana" pitchFamily="34" charset="0"/>
                <a:cs typeface="Verdana" pitchFamily="34" charset="0"/>
              </a:rPr>
              <a:t>Process Control Instructions</a:t>
            </a:r>
          </a:p>
          <a:p>
            <a:pPr marL="342900" indent="-342900">
              <a:buFont typeface="+mj-lt"/>
              <a:buAutoNum type="arabicPeriod"/>
            </a:pPr>
            <a:endParaRPr lang="en-US" sz="1600" b="1" dirty="0">
              <a:solidFill>
                <a:srgbClr val="FF0066"/>
              </a:solidFill>
              <a:latin typeface="Verdana" pitchFamily="34" charset="0"/>
              <a:ea typeface="Verdana" pitchFamily="34" charset="0"/>
              <a:cs typeface="Verdana" pitchFamily="34" charset="0"/>
            </a:endParaRPr>
          </a:p>
          <a:p>
            <a:pPr marL="342900" indent="-342900">
              <a:buFont typeface="+mj-lt"/>
              <a:buAutoNum type="arabicPeriod"/>
            </a:pPr>
            <a:r>
              <a:rPr lang="en-US" sz="1600" b="1" dirty="0">
                <a:solidFill>
                  <a:srgbClr val="FF0066"/>
                </a:solidFill>
                <a:latin typeface="Verdana" pitchFamily="34" charset="0"/>
                <a:ea typeface="Verdana" pitchFamily="34" charset="0"/>
                <a:cs typeface="Verdana" pitchFamily="34" charset="0"/>
              </a:rPr>
              <a:t>Control Transfer Instructions</a:t>
            </a:r>
          </a:p>
          <a:p>
            <a:pPr marL="342900" indent="-342900">
              <a:buAutoNum type="arabicPeriod"/>
            </a:pPr>
            <a:endParaRPr lang="en-US" sz="1600" b="1" dirty="0">
              <a:solidFill>
                <a:srgbClr val="FF0066"/>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a:t>Instruction Set</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6" name="TextBox 5"/>
          <p:cNvSpPr txBox="1"/>
          <p:nvPr/>
        </p:nvSpPr>
        <p:spPr>
          <a:xfrm>
            <a:off x="498144" y="1371600"/>
            <a:ext cx="5216856" cy="338554"/>
          </a:xfrm>
          <a:prstGeom prst="rect">
            <a:avLst/>
          </a:prstGeom>
          <a:noFill/>
        </p:spPr>
        <p:txBody>
          <a:bodyPr wrap="square" rtlCol="0">
            <a:spAutoFit/>
          </a:bodyPr>
          <a:lstStyle/>
          <a:p>
            <a:r>
              <a:rPr lang="en-US" sz="1600" b="1" dirty="0">
                <a:latin typeface="Verdana" pitchFamily="34" charset="0"/>
                <a:ea typeface="Verdana" pitchFamily="34" charset="0"/>
                <a:cs typeface="Verdana" pitchFamily="34" charset="0"/>
              </a:rPr>
              <a:t>8086 supports 6 types of instructions.</a:t>
            </a:r>
          </a:p>
        </p:txBody>
      </p:sp>
      <p:sp>
        <p:nvSpPr>
          <p:cNvPr id="5" name="Date Placeholder 4"/>
          <p:cNvSpPr>
            <a:spLocks noGrp="1"/>
          </p:cNvSpPr>
          <p:nvPr>
            <p:ph type="dt" sz="half" idx="10"/>
          </p:nvPr>
        </p:nvSpPr>
        <p:spPr/>
        <p:txBody>
          <a:bodyPr/>
          <a:lstStyle/>
          <a:p>
            <a:fld id="{29C2D0CE-CE87-46D4-B62C-B96A6642AA1F}"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47</a:t>
            </a:fld>
            <a:endParaRPr lang="en-US" dirty="0"/>
          </a:p>
        </p:txBody>
      </p:sp>
    </p:spTree>
    <p:extLst>
      <p:ext uri="{BB962C8B-B14F-4D97-AF65-F5344CB8AC3E}">
        <p14:creationId xmlns:p14="http://schemas.microsoft.com/office/powerpoint/2010/main" val="415064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33400" y="1738952"/>
            <a:ext cx="7924800" cy="762000"/>
          </a:xfrm>
          <a:prstGeom prst="round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762000"/>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1. Data Transfer Instructions</a:t>
            </a:r>
          </a:p>
        </p:txBody>
      </p:sp>
      <p:sp>
        <p:nvSpPr>
          <p:cNvPr id="2" name="Title 1"/>
          <p:cNvSpPr>
            <a:spLocks noGrp="1"/>
          </p:cNvSpPr>
          <p:nvPr>
            <p:ph type="title"/>
          </p:nvPr>
        </p:nvSpPr>
        <p:spPr/>
        <p:txBody>
          <a:bodyPr/>
          <a:lstStyle/>
          <a:p>
            <a:r>
              <a:rPr lang="en-US" dirty="0"/>
              <a:t>Instruction Set</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5" name="TextBox 4"/>
          <p:cNvSpPr txBox="1"/>
          <p:nvPr/>
        </p:nvSpPr>
        <p:spPr>
          <a:xfrm>
            <a:off x="533400" y="1752600"/>
            <a:ext cx="8001000" cy="3693319"/>
          </a:xfrm>
          <a:prstGeom prst="rect">
            <a:avLst/>
          </a:prstGeom>
          <a:noFill/>
        </p:spPr>
        <p:txBody>
          <a:bodyPr wrap="square" rtlCol="0">
            <a:spAutoFit/>
          </a:bodyPr>
          <a:lstStyle/>
          <a:p>
            <a:pPr algn="ctr"/>
            <a:r>
              <a:rPr lang="en-US" b="1" dirty="0"/>
              <a:t>Instructions that are used to transfer data/ address in to registers, memory locations and I/O ports.</a:t>
            </a:r>
          </a:p>
          <a:p>
            <a:pPr algn="ctr"/>
            <a:endParaRPr lang="en-US" b="1" dirty="0"/>
          </a:p>
          <a:p>
            <a:pPr algn="ctr"/>
            <a:r>
              <a:rPr lang="en-US" b="1" dirty="0"/>
              <a:t>Generally involve two operands: Source operand and Destination operand of the same size.</a:t>
            </a:r>
          </a:p>
          <a:p>
            <a:pPr algn="ctr"/>
            <a:endParaRPr lang="en-US" b="1" dirty="0"/>
          </a:p>
          <a:p>
            <a:pPr algn="ctr"/>
            <a:r>
              <a:rPr lang="en-US" b="1" dirty="0">
                <a:solidFill>
                  <a:srgbClr val="C00000"/>
                </a:solidFill>
              </a:rPr>
              <a:t>Source</a:t>
            </a:r>
            <a:r>
              <a:rPr lang="en-US" b="1" dirty="0"/>
              <a:t>: Register or a memory location or an immediate data</a:t>
            </a:r>
          </a:p>
          <a:p>
            <a:pPr algn="ctr"/>
            <a:r>
              <a:rPr lang="en-US" b="1" dirty="0">
                <a:solidFill>
                  <a:srgbClr val="C00000"/>
                </a:solidFill>
              </a:rPr>
              <a:t>Destination</a:t>
            </a:r>
            <a:r>
              <a:rPr lang="en-US" b="1" dirty="0"/>
              <a:t> : Register or a memory location. </a:t>
            </a:r>
          </a:p>
          <a:p>
            <a:pPr algn="ctr"/>
            <a:endParaRPr lang="en-US" b="1" dirty="0"/>
          </a:p>
          <a:p>
            <a:pPr algn="ctr"/>
            <a:r>
              <a:rPr lang="en-US" b="1" dirty="0"/>
              <a:t>The size should be a either a byte or a word.</a:t>
            </a:r>
          </a:p>
          <a:p>
            <a:pPr algn="ctr"/>
            <a:endParaRPr lang="en-US" b="1" dirty="0"/>
          </a:p>
          <a:p>
            <a:pPr algn="ctr"/>
            <a:r>
              <a:rPr lang="en-US" b="1" dirty="0"/>
              <a:t>A 8-bit data can only be moved to 8-bit register/ memory and a 16-bit data can be moved to 16-bit register/ memory. </a:t>
            </a:r>
          </a:p>
        </p:txBody>
      </p:sp>
      <p:sp>
        <p:nvSpPr>
          <p:cNvPr id="6" name="Date Placeholder 5"/>
          <p:cNvSpPr>
            <a:spLocks noGrp="1"/>
          </p:cNvSpPr>
          <p:nvPr>
            <p:ph type="dt" sz="half" idx="10"/>
          </p:nvPr>
        </p:nvSpPr>
        <p:spPr/>
        <p:txBody>
          <a:bodyPr/>
          <a:lstStyle/>
          <a:p>
            <a:fld id="{19FA5A4A-377C-4C58-9E57-80567CB5C940}"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9" name="Slide Number Placeholder 8"/>
          <p:cNvSpPr>
            <a:spLocks noGrp="1"/>
          </p:cNvSpPr>
          <p:nvPr>
            <p:ph type="sldNum" sz="quarter" idx="12"/>
          </p:nvPr>
        </p:nvSpPr>
        <p:spPr/>
        <p:txBody>
          <a:bodyPr/>
          <a:lstStyle/>
          <a:p>
            <a:fld id="{85E6815B-E59C-4D87-B1F6-ECBDD22AF1DC}" type="slidenum">
              <a:rPr lang="en-US" smtClean="0"/>
              <a:t>48</a:t>
            </a:fld>
            <a:endParaRPr lang="en-US" dirty="0"/>
          </a:p>
        </p:txBody>
      </p:sp>
    </p:spTree>
    <p:extLst>
      <p:ext uri="{BB962C8B-B14F-4D97-AF65-F5344CB8AC3E}">
        <p14:creationId xmlns:p14="http://schemas.microsoft.com/office/powerpoint/2010/main" val="290114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3.73988E-6 L 3.33333E-6 0.12427 " pathEditMode="relative" rAng="0" ptsTypes="AA">
                                      <p:cBhvr>
                                        <p:cTn id="6" dur="500" fill="hold"/>
                                        <p:tgtEl>
                                          <p:spTgt spid="7"/>
                                        </p:tgtEl>
                                        <p:attrNameLst>
                                          <p:attrName>ppt_x</p:attrName>
                                          <p:attrName>ppt_y</p:attrName>
                                        </p:attrNameLst>
                                      </p:cBhvr>
                                      <p:rCtr x="0" y="620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3.33333E-6 0.12419 L 3.33333E-6 0.2352 " pathEditMode="relative" rAng="0" ptsTypes="AA">
                                      <p:cBhvr>
                                        <p:cTn id="10" dur="500" fill="hold"/>
                                        <p:tgtEl>
                                          <p:spTgt spid="7"/>
                                        </p:tgtEl>
                                        <p:attrNameLst>
                                          <p:attrName>ppt_x</p:attrName>
                                          <p:attrName>ppt_y</p:attrName>
                                        </p:attrNameLst>
                                      </p:cBhvr>
                                      <p:rCtr x="0" y="555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2" nodeType="clickEffect">
                                  <p:stCondLst>
                                    <p:cond delay="0"/>
                                  </p:stCondLst>
                                  <p:childTnLst>
                                    <p:animMotion origin="layout" path="M 3.33333E-6 0.2352 L 3.33333E-6 0.33511 " pathEditMode="relative" rAng="0" ptsTypes="AA">
                                      <p:cBhvr>
                                        <p:cTn id="14" dur="500" fill="hold"/>
                                        <p:tgtEl>
                                          <p:spTgt spid="7"/>
                                        </p:tgtEl>
                                        <p:attrNameLst>
                                          <p:attrName>ppt_x</p:attrName>
                                          <p:attrName>ppt_y</p:attrName>
                                        </p:attrNameLst>
                                      </p:cBhvr>
                                      <p:rCtr x="0" y="499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3" nodeType="clickEffect">
                                  <p:stCondLst>
                                    <p:cond delay="0"/>
                                  </p:stCondLst>
                                  <p:childTnLst>
                                    <p:animMotion origin="layout" path="M 3.33333E-6 0.33511 L 3.33333E-6 0.43502 " pathEditMode="relative" rAng="0" ptsTypes="AA">
                                      <p:cBhvr>
                                        <p:cTn id="18" dur="500" fill="hold"/>
                                        <p:tgtEl>
                                          <p:spTgt spid="7"/>
                                        </p:tgtEl>
                                        <p:attrNameLst>
                                          <p:attrName>ppt_x</p:attrName>
                                          <p:attrName>ppt_y</p:attrName>
                                        </p:attrNameLst>
                                      </p:cBhvr>
                                      <p:rCtr x="0" y="49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581400" y="1281332"/>
            <a:ext cx="79248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762000"/>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1. Data Transfer Instructions</a:t>
            </a:r>
          </a:p>
        </p:txBody>
      </p:sp>
      <p:sp>
        <p:nvSpPr>
          <p:cNvPr id="2" name="Title 1"/>
          <p:cNvSpPr>
            <a:spLocks noGrp="1"/>
          </p:cNvSpPr>
          <p:nvPr>
            <p:ph type="title"/>
          </p:nvPr>
        </p:nvSpPr>
        <p:spPr/>
        <p:txBody>
          <a:bodyPr/>
          <a:lstStyle/>
          <a:p>
            <a:r>
              <a:rPr lang="en-US" dirty="0"/>
              <a:t>Instruction Set</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1" name="Rectangle 10"/>
          <p:cNvSpPr/>
          <p:nvPr/>
        </p:nvSpPr>
        <p:spPr>
          <a:xfrm>
            <a:off x="2794780" y="1282714"/>
            <a:ext cx="79248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63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MOV, XCHG, PUSH, POP, IN, OUT …</a:t>
            </a:r>
          </a:p>
        </p:txBody>
      </p:sp>
      <p:graphicFrame>
        <p:nvGraphicFramePr>
          <p:cNvPr id="13" name="Table 12"/>
          <p:cNvGraphicFramePr>
            <a:graphicFrameLocks noGrp="1"/>
          </p:cNvGraphicFramePr>
          <p:nvPr>
            <p:extLst>
              <p:ext uri="{D42A27DB-BD31-4B8C-83A1-F6EECF244321}">
                <p14:modId xmlns:p14="http://schemas.microsoft.com/office/powerpoint/2010/main" val="3616725137"/>
              </p:ext>
            </p:extLst>
          </p:nvPr>
        </p:nvGraphicFramePr>
        <p:xfrm>
          <a:off x="533400" y="1905000"/>
          <a:ext cx="8153400" cy="2472168"/>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1337832">
                <a:tc>
                  <a:txBody>
                    <a:bodyPr/>
                    <a:lstStyle/>
                    <a:p>
                      <a:r>
                        <a:rPr lang="en-US" sz="1400" b="1" dirty="0">
                          <a:solidFill>
                            <a:srgbClr val="FF0000"/>
                          </a:solidFill>
                        </a:rPr>
                        <a:t>MOV reg2/ </a:t>
                      </a:r>
                      <a:r>
                        <a:rPr lang="en-US" sz="1400" b="1" dirty="0" err="1">
                          <a:solidFill>
                            <a:srgbClr val="FF0000"/>
                          </a:solidFill>
                        </a:rPr>
                        <a:t>mem</a:t>
                      </a:r>
                      <a:r>
                        <a:rPr lang="en-US" sz="1400" b="1" dirty="0">
                          <a:solidFill>
                            <a:srgbClr val="FF0000"/>
                          </a:solidFill>
                        </a:rPr>
                        <a:t>, reg1/ </a:t>
                      </a:r>
                      <a:r>
                        <a:rPr lang="en-US" sz="1400" b="1" dirty="0" err="1">
                          <a:solidFill>
                            <a:srgbClr val="FF0000"/>
                          </a:solidFill>
                        </a:rPr>
                        <a:t>mem</a:t>
                      </a:r>
                      <a:endParaRPr lang="en-US" sz="1400" b="1" dirty="0">
                        <a:solidFill>
                          <a:srgbClr val="FF0000"/>
                        </a:solidFill>
                      </a:endParaRPr>
                    </a:p>
                    <a:p>
                      <a:endParaRPr lang="en-US" sz="1400" b="1" dirty="0">
                        <a:solidFill>
                          <a:srgbClr val="FF0000"/>
                        </a:solidFill>
                      </a:endParaRPr>
                    </a:p>
                    <a:p>
                      <a:r>
                        <a:rPr lang="en-US" sz="1400" b="1" dirty="0">
                          <a:solidFill>
                            <a:schemeClr val="tx1"/>
                          </a:solidFill>
                        </a:rPr>
                        <a:t>MOV reg2, reg1 </a:t>
                      </a:r>
                    </a:p>
                    <a:p>
                      <a:r>
                        <a:rPr lang="en-US" sz="1400" b="1" dirty="0">
                          <a:solidFill>
                            <a:schemeClr val="tx1"/>
                          </a:solidFill>
                        </a:rPr>
                        <a:t>MOV </a:t>
                      </a:r>
                      <a:r>
                        <a:rPr lang="en-US" sz="1400" b="1" dirty="0" err="1">
                          <a:solidFill>
                            <a:schemeClr val="tx1"/>
                          </a:solidFill>
                        </a:rPr>
                        <a:t>mem</a:t>
                      </a:r>
                      <a:r>
                        <a:rPr lang="en-US" sz="1400" b="1" dirty="0">
                          <a:solidFill>
                            <a:schemeClr val="tx1"/>
                          </a:solidFill>
                        </a:rPr>
                        <a:t>,</a:t>
                      </a:r>
                      <a:r>
                        <a:rPr lang="en-US" sz="1400" b="1" baseline="0" dirty="0">
                          <a:solidFill>
                            <a:schemeClr val="tx1"/>
                          </a:solidFill>
                        </a:rPr>
                        <a:t> reg1</a:t>
                      </a:r>
                    </a:p>
                    <a:p>
                      <a:r>
                        <a:rPr lang="en-US" sz="1400" b="1" baseline="0" dirty="0">
                          <a:solidFill>
                            <a:schemeClr val="tx1"/>
                          </a:solidFill>
                        </a:rPr>
                        <a:t>MOV reg2, </a:t>
                      </a:r>
                      <a:r>
                        <a:rPr lang="en-US" sz="1400" b="1" baseline="0" dirty="0" err="1">
                          <a:solidFill>
                            <a:schemeClr val="tx1"/>
                          </a:solidFill>
                        </a:rPr>
                        <a:t>mem</a:t>
                      </a:r>
                      <a:endParaRPr lang="en-US" sz="1400" b="1" dirty="0">
                        <a:solidFill>
                          <a:schemeClr val="tx1"/>
                        </a:solidFill>
                      </a:endParaRPr>
                    </a:p>
                    <a:p>
                      <a:endParaRPr lang="en-US" sz="1400" b="1" dirty="0">
                        <a:solidFill>
                          <a:srgbClr val="FF0000"/>
                        </a:solidFill>
                      </a:endParaRP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(reg2) </a:t>
                      </a:r>
                      <a:r>
                        <a:rPr lang="en-US" sz="1400" b="1" dirty="0">
                          <a:solidFill>
                            <a:schemeClr val="tx1"/>
                          </a:solidFill>
                          <a:sym typeface="Symbol"/>
                        </a:rPr>
                        <a:t> (reg1)</a:t>
                      </a:r>
                    </a:p>
                    <a:p>
                      <a:r>
                        <a:rPr lang="en-US" sz="1400" b="1" dirty="0">
                          <a:solidFill>
                            <a:schemeClr val="tx1"/>
                          </a:solidFill>
                          <a:sym typeface="Symbol"/>
                        </a:rPr>
                        <a:t>(</a:t>
                      </a:r>
                      <a:r>
                        <a:rPr lang="en-US" sz="1400" b="1" dirty="0" err="1">
                          <a:solidFill>
                            <a:schemeClr val="tx1"/>
                          </a:solidFill>
                          <a:sym typeface="Symbol"/>
                        </a:rPr>
                        <a:t>mem</a:t>
                      </a:r>
                      <a:r>
                        <a:rPr lang="en-US" sz="1400" b="1" dirty="0">
                          <a:solidFill>
                            <a:schemeClr val="tx1"/>
                          </a:solidFill>
                          <a:sym typeface="Symbol"/>
                        </a:rPr>
                        <a:t>)</a:t>
                      </a:r>
                      <a:r>
                        <a:rPr lang="en-US" sz="1400" b="1" dirty="0">
                          <a:solidFill>
                            <a:schemeClr val="tx1"/>
                          </a:solidFill>
                        </a:rPr>
                        <a:t> </a:t>
                      </a:r>
                      <a:r>
                        <a:rPr lang="en-US" sz="1400" b="1" dirty="0">
                          <a:solidFill>
                            <a:schemeClr val="tx1"/>
                          </a:solidFill>
                          <a:sym typeface="Symbol"/>
                        </a:rPr>
                        <a:t> (reg1) </a:t>
                      </a:r>
                    </a:p>
                    <a:p>
                      <a:r>
                        <a:rPr lang="en-US" sz="1400" b="1" dirty="0">
                          <a:solidFill>
                            <a:schemeClr val="tx1"/>
                          </a:solidFill>
                          <a:sym typeface="Symbol"/>
                        </a:rPr>
                        <a:t>(reg2)</a:t>
                      </a:r>
                      <a:r>
                        <a:rPr lang="en-US" sz="1400" b="1" baseline="0" dirty="0">
                          <a:solidFill>
                            <a:schemeClr val="tx1"/>
                          </a:solidFill>
                          <a:sym typeface="Symbol"/>
                        </a:rPr>
                        <a:t> </a:t>
                      </a:r>
                      <a:r>
                        <a:rPr lang="en-US" sz="1400" b="1" dirty="0">
                          <a:solidFill>
                            <a:schemeClr val="tx1"/>
                          </a:solidFill>
                          <a:sym typeface="Symbol"/>
                        </a:rPr>
                        <a:t> (</a:t>
                      </a:r>
                      <a:r>
                        <a:rPr lang="en-US" sz="1400" b="1" dirty="0" err="1">
                          <a:solidFill>
                            <a:schemeClr val="tx1"/>
                          </a:solidFill>
                          <a:sym typeface="Symbol"/>
                        </a:rPr>
                        <a:t>mem</a:t>
                      </a:r>
                      <a:r>
                        <a:rPr lang="en-US" sz="1400" b="1" dirty="0">
                          <a:solidFill>
                            <a:schemeClr val="tx1"/>
                          </a:solidFill>
                          <a:sym typeface="Symbol"/>
                        </a:rPr>
                        <a:t>)</a:t>
                      </a:r>
                      <a:endParaRPr lang="en-US" sz="1400" b="1" dirty="0">
                        <a:solidFill>
                          <a:schemeClr val="tx1"/>
                        </a:solidFill>
                      </a:endParaRPr>
                    </a:p>
                  </a:txBody>
                  <a:tcPr>
                    <a:solidFill>
                      <a:srgbClr val="FFCCCC"/>
                    </a:solidFill>
                  </a:tcPr>
                </a:tc>
                <a:extLst>
                  <a:ext uri="{0D108BD9-81ED-4DB2-BD59-A6C34878D82A}">
                    <a16:rowId xmlns:a16="http://schemas.microsoft.com/office/drawing/2014/main" val="10000"/>
                  </a:ext>
                </a:extLst>
              </a:tr>
              <a:tr h="1100568">
                <a:tc>
                  <a:txBody>
                    <a:bodyPr/>
                    <a:lstStyle/>
                    <a:p>
                      <a:r>
                        <a:rPr lang="en-US" sz="1400" b="1" dirty="0">
                          <a:solidFill>
                            <a:srgbClr val="FF0000"/>
                          </a:solidFill>
                        </a:rPr>
                        <a:t>MOV </a:t>
                      </a:r>
                      <a:r>
                        <a:rPr lang="en-US" sz="1400" b="1" dirty="0" err="1">
                          <a:solidFill>
                            <a:srgbClr val="FF0000"/>
                          </a:solidFill>
                        </a:rPr>
                        <a:t>reg</a:t>
                      </a:r>
                      <a:r>
                        <a:rPr lang="en-US" sz="1400" b="1" dirty="0">
                          <a:solidFill>
                            <a:srgbClr val="FF0000"/>
                          </a:solidFill>
                        </a:rPr>
                        <a:t>/ </a:t>
                      </a:r>
                      <a:r>
                        <a:rPr lang="en-US" sz="1400" b="1" dirty="0" err="1">
                          <a:solidFill>
                            <a:srgbClr val="FF0000"/>
                          </a:solidFill>
                        </a:rPr>
                        <a:t>mem</a:t>
                      </a:r>
                      <a:r>
                        <a:rPr lang="en-US" sz="1400" b="1" dirty="0">
                          <a:solidFill>
                            <a:srgbClr val="FF0000"/>
                          </a:solidFill>
                        </a:rPr>
                        <a:t>, data</a:t>
                      </a:r>
                    </a:p>
                    <a:p>
                      <a:endParaRPr lang="en-US" sz="1400" b="1" dirty="0">
                        <a:solidFill>
                          <a:srgbClr val="FF0000"/>
                        </a:solidFill>
                      </a:endParaRPr>
                    </a:p>
                    <a:p>
                      <a:r>
                        <a:rPr lang="en-US" sz="1400" b="1" dirty="0">
                          <a:solidFill>
                            <a:schemeClr val="tx1"/>
                          </a:solidFill>
                        </a:rPr>
                        <a:t>MOV </a:t>
                      </a:r>
                      <a:r>
                        <a:rPr lang="en-US" sz="1400" b="1" dirty="0" err="1">
                          <a:solidFill>
                            <a:schemeClr val="tx1"/>
                          </a:solidFill>
                        </a:rPr>
                        <a:t>reg</a:t>
                      </a:r>
                      <a:r>
                        <a:rPr lang="en-US" sz="1400" b="1" dirty="0">
                          <a:solidFill>
                            <a:schemeClr val="tx1"/>
                          </a:solidFill>
                        </a:rPr>
                        <a:t>, data</a:t>
                      </a:r>
                    </a:p>
                    <a:p>
                      <a:r>
                        <a:rPr lang="en-US" sz="1400" b="1" dirty="0">
                          <a:solidFill>
                            <a:schemeClr val="tx1"/>
                          </a:solidFill>
                        </a:rPr>
                        <a:t>MOV </a:t>
                      </a:r>
                      <a:r>
                        <a:rPr lang="en-US" sz="1400" b="1" dirty="0" err="1">
                          <a:solidFill>
                            <a:schemeClr val="tx1"/>
                          </a:solidFill>
                        </a:rPr>
                        <a:t>mem</a:t>
                      </a:r>
                      <a:r>
                        <a:rPr lang="en-US" sz="1400" b="1" dirty="0">
                          <a:solidFill>
                            <a:schemeClr val="tx1"/>
                          </a:solidFill>
                        </a:rPr>
                        <a:t>, data</a:t>
                      </a: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a:t>
                      </a:r>
                      <a:r>
                        <a:rPr lang="en-US" sz="1400" b="1" dirty="0" err="1">
                          <a:solidFill>
                            <a:schemeClr val="tx1"/>
                          </a:solidFill>
                        </a:rPr>
                        <a:t>reg</a:t>
                      </a:r>
                      <a:r>
                        <a:rPr lang="en-US" sz="1400" b="1" dirty="0">
                          <a:solidFill>
                            <a:schemeClr val="tx1"/>
                          </a:solidFill>
                        </a:rPr>
                        <a:t>) </a:t>
                      </a:r>
                      <a:r>
                        <a:rPr lang="en-US" sz="1400" b="1" dirty="0">
                          <a:solidFill>
                            <a:schemeClr val="tx1"/>
                          </a:solidFill>
                          <a:sym typeface="Symbol"/>
                        </a:rPr>
                        <a:t> 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a:t>
                      </a:r>
                      <a:r>
                        <a:rPr lang="en-US" sz="1400" b="1" dirty="0" err="1">
                          <a:solidFill>
                            <a:schemeClr val="tx1"/>
                          </a:solidFill>
                          <a:sym typeface="Symbol"/>
                        </a:rPr>
                        <a:t>mem</a:t>
                      </a:r>
                      <a:r>
                        <a:rPr lang="en-US" sz="1400" b="1" dirty="0">
                          <a:solidFill>
                            <a:schemeClr val="tx1"/>
                          </a:solidFill>
                          <a:sym typeface="Symbol"/>
                        </a:rPr>
                        <a:t>)</a:t>
                      </a:r>
                      <a:r>
                        <a:rPr lang="en-US" sz="1400" b="1" baseline="0" dirty="0">
                          <a:solidFill>
                            <a:schemeClr val="tx1"/>
                          </a:solidFill>
                          <a:sym typeface="Symbol"/>
                        </a:rPr>
                        <a:t> </a:t>
                      </a:r>
                      <a:r>
                        <a:rPr lang="en-US" sz="1400" b="1" dirty="0">
                          <a:solidFill>
                            <a:schemeClr val="tx1"/>
                          </a:solidFill>
                          <a:sym typeface="Symbol"/>
                        </a:rPr>
                        <a:t> data</a:t>
                      </a:r>
                      <a:endParaRPr lang="en-US" sz="1400" b="1" dirty="0">
                        <a:solidFill>
                          <a:schemeClr val="tx1"/>
                        </a:solidFill>
                      </a:endParaRPr>
                    </a:p>
                  </a:txBody>
                  <a:tcPr>
                    <a:solidFill>
                      <a:srgbClr val="FFCCCC"/>
                    </a:solidFill>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923191234"/>
              </p:ext>
            </p:extLst>
          </p:nvPr>
        </p:nvGraphicFramePr>
        <p:xfrm>
          <a:off x="533400" y="4690632"/>
          <a:ext cx="8153400" cy="1176768"/>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1176768">
                <a:tc>
                  <a:txBody>
                    <a:bodyPr/>
                    <a:lstStyle/>
                    <a:p>
                      <a:r>
                        <a:rPr lang="en-US" sz="1400" b="1" dirty="0">
                          <a:solidFill>
                            <a:srgbClr val="FF0000"/>
                          </a:solidFill>
                        </a:rPr>
                        <a:t>XCHG reg2/ </a:t>
                      </a:r>
                      <a:r>
                        <a:rPr lang="en-US" sz="1400" b="1" dirty="0" err="1">
                          <a:solidFill>
                            <a:srgbClr val="FF0000"/>
                          </a:solidFill>
                        </a:rPr>
                        <a:t>mem</a:t>
                      </a:r>
                      <a:r>
                        <a:rPr lang="en-US" sz="1400" b="1" dirty="0">
                          <a:solidFill>
                            <a:srgbClr val="FF0000"/>
                          </a:solidFill>
                        </a:rPr>
                        <a:t>, reg1</a:t>
                      </a:r>
                    </a:p>
                    <a:p>
                      <a:endParaRPr lang="en-US" sz="1400" b="1" dirty="0">
                        <a:solidFill>
                          <a:srgbClr val="FF0000"/>
                        </a:solidFill>
                      </a:endParaRPr>
                    </a:p>
                    <a:p>
                      <a:r>
                        <a:rPr lang="en-US" sz="1400" b="1" dirty="0">
                          <a:solidFill>
                            <a:schemeClr val="tx1"/>
                          </a:solidFill>
                        </a:rPr>
                        <a:t>XCHG reg2, reg1</a:t>
                      </a:r>
                    </a:p>
                    <a:p>
                      <a:r>
                        <a:rPr lang="en-US" sz="1400" b="1" dirty="0">
                          <a:solidFill>
                            <a:schemeClr val="tx1"/>
                          </a:solidFill>
                        </a:rPr>
                        <a:t>XCHG </a:t>
                      </a:r>
                      <a:r>
                        <a:rPr lang="en-US" sz="1400" b="1" dirty="0" err="1">
                          <a:solidFill>
                            <a:schemeClr val="tx1"/>
                          </a:solidFill>
                        </a:rPr>
                        <a:t>mem</a:t>
                      </a:r>
                      <a:r>
                        <a:rPr lang="en-US" sz="1400" b="1" dirty="0">
                          <a:solidFill>
                            <a:schemeClr val="tx1"/>
                          </a:solidFill>
                        </a:rPr>
                        <a:t>, reg1</a:t>
                      </a:r>
                    </a:p>
                    <a:p>
                      <a:endParaRPr lang="en-US" sz="1400" b="1" dirty="0">
                        <a:solidFill>
                          <a:srgbClr val="FF0000"/>
                        </a:solidFill>
                      </a:endParaRPr>
                    </a:p>
                  </a:txBody>
                  <a:tcPr>
                    <a:solidFill>
                      <a:srgbClr val="99FF66"/>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(reg2) </a:t>
                      </a:r>
                      <a:r>
                        <a:rPr lang="en-US" sz="1400" b="1" dirty="0">
                          <a:solidFill>
                            <a:schemeClr val="tx1"/>
                          </a:solidFill>
                          <a:sym typeface="Symbol"/>
                        </a:rPr>
                        <a:t> (reg1)</a:t>
                      </a:r>
                    </a:p>
                    <a:p>
                      <a:r>
                        <a:rPr lang="en-US" sz="1400" b="1" dirty="0">
                          <a:solidFill>
                            <a:schemeClr val="tx1"/>
                          </a:solidFill>
                          <a:sym typeface="Symbol"/>
                        </a:rPr>
                        <a:t>(</a:t>
                      </a:r>
                      <a:r>
                        <a:rPr lang="en-US" sz="1400" b="1" dirty="0" err="1">
                          <a:solidFill>
                            <a:schemeClr val="tx1"/>
                          </a:solidFill>
                          <a:sym typeface="Symbol"/>
                        </a:rPr>
                        <a:t>mem</a:t>
                      </a:r>
                      <a:r>
                        <a:rPr lang="en-US" sz="1400" b="1" dirty="0">
                          <a:solidFill>
                            <a:schemeClr val="tx1"/>
                          </a:solidFill>
                          <a:sym typeface="Symbol"/>
                        </a:rPr>
                        <a:t>)</a:t>
                      </a:r>
                      <a:r>
                        <a:rPr lang="en-US" sz="1400" b="1" dirty="0">
                          <a:solidFill>
                            <a:schemeClr val="tx1"/>
                          </a:solidFill>
                        </a:rPr>
                        <a:t> </a:t>
                      </a:r>
                      <a:r>
                        <a:rPr lang="en-US" sz="1400" b="1" dirty="0">
                          <a:solidFill>
                            <a:schemeClr val="tx1"/>
                          </a:solidFill>
                          <a:sym typeface="Symbol"/>
                        </a:rPr>
                        <a:t> (reg1) </a:t>
                      </a:r>
                    </a:p>
                  </a:txBody>
                  <a:tcPr>
                    <a:solidFill>
                      <a:srgbClr val="99FF66"/>
                    </a:solidFill>
                  </a:tcPr>
                </a:tc>
                <a:extLst>
                  <a:ext uri="{0D108BD9-81ED-4DB2-BD59-A6C34878D82A}">
                    <a16:rowId xmlns:a16="http://schemas.microsoft.com/office/drawing/2014/main" val="10000"/>
                  </a:ext>
                </a:extLst>
              </a:tr>
            </a:tbl>
          </a:graphicData>
        </a:graphic>
      </p:graphicFrame>
      <p:sp>
        <p:nvSpPr>
          <p:cNvPr id="5" name="Date Placeholder 4"/>
          <p:cNvSpPr>
            <a:spLocks noGrp="1"/>
          </p:cNvSpPr>
          <p:nvPr>
            <p:ph type="dt" sz="half" idx="10"/>
          </p:nvPr>
        </p:nvSpPr>
        <p:spPr/>
        <p:txBody>
          <a:bodyPr/>
          <a:lstStyle/>
          <a:p>
            <a:fld id="{113FBFDF-6597-460B-BD9E-5BF0F0A03588}"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49</a:t>
            </a:fld>
            <a:endParaRPr lang="en-US" dirty="0"/>
          </a:p>
        </p:txBody>
      </p:sp>
    </p:spTree>
    <p:extLst>
      <p:ext uri="{BB962C8B-B14F-4D97-AF65-F5344CB8AC3E}">
        <p14:creationId xmlns:p14="http://schemas.microsoft.com/office/powerpoint/2010/main" val="120525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a:latin typeface="Verdana" pitchFamily="34" charset="0"/>
                <a:ea typeface="Verdana" pitchFamily="34" charset="0"/>
                <a:cs typeface="Verdana" pitchFamily="34" charset="0"/>
              </a:rPr>
              <a:t>Bus Interface Unit (BIU)</a:t>
            </a:r>
          </a:p>
        </p:txBody>
      </p:sp>
      <p:sp>
        <p:nvSpPr>
          <p:cNvPr id="6" name="Line Callout 2 5"/>
          <p:cNvSpPr/>
          <p:nvPr/>
        </p:nvSpPr>
        <p:spPr>
          <a:xfrm>
            <a:off x="6010701" y="824460"/>
            <a:ext cx="3048000" cy="685800"/>
          </a:xfrm>
          <a:prstGeom prst="borderCallout2">
            <a:avLst>
              <a:gd name="adj1" fmla="val 18750"/>
              <a:gd name="adj2" fmla="val -192"/>
              <a:gd name="adj3" fmla="val 18750"/>
              <a:gd name="adj4" fmla="val -16667"/>
              <a:gd name="adj5" fmla="val 90610"/>
              <a:gd name="adj6" fmla="val -60548"/>
            </a:avLst>
          </a:prstGeom>
          <a:solidFill>
            <a:srgbClr val="FF99FF"/>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Verdana" pitchFamily="34" charset="0"/>
                <a:ea typeface="Verdana" pitchFamily="34" charset="0"/>
                <a:cs typeface="Verdana" pitchFamily="34" charset="0"/>
              </a:rPr>
              <a:t>Dedicated Adder to generate 20 bit address</a:t>
            </a:r>
          </a:p>
        </p:txBody>
      </p:sp>
      <p:sp>
        <p:nvSpPr>
          <p:cNvPr id="13" name="Line Callout 2 12"/>
          <p:cNvSpPr/>
          <p:nvPr/>
        </p:nvSpPr>
        <p:spPr>
          <a:xfrm>
            <a:off x="6019800" y="1676400"/>
            <a:ext cx="3048000" cy="1676400"/>
          </a:xfrm>
          <a:prstGeom prst="borderCallout2">
            <a:avLst>
              <a:gd name="adj1" fmla="val 18750"/>
              <a:gd name="adj2" fmla="val -192"/>
              <a:gd name="adj3" fmla="val 18750"/>
              <a:gd name="adj4" fmla="val -16667"/>
              <a:gd name="adj5" fmla="val 54144"/>
              <a:gd name="adj6" fmla="val -58757"/>
            </a:avLst>
          </a:prstGeom>
          <a:solidFill>
            <a:srgbClr val="FF99FF"/>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Verdana" pitchFamily="34" charset="0"/>
                <a:ea typeface="Verdana" pitchFamily="34" charset="0"/>
                <a:cs typeface="Verdana" pitchFamily="34" charset="0"/>
              </a:rPr>
              <a:t>Four 16-bit segment registers</a:t>
            </a:r>
          </a:p>
          <a:p>
            <a:pPr algn="ctr"/>
            <a:endParaRPr lang="en-US" sz="1400" b="1" dirty="0">
              <a:solidFill>
                <a:schemeClr val="tx1"/>
              </a:solidFill>
              <a:latin typeface="Verdana" pitchFamily="34" charset="0"/>
              <a:ea typeface="Verdana" pitchFamily="34" charset="0"/>
              <a:cs typeface="Verdana" pitchFamily="34" charset="0"/>
            </a:endParaRPr>
          </a:p>
          <a:p>
            <a:pPr algn="ctr"/>
            <a:r>
              <a:rPr lang="en-US" sz="1400" b="1" dirty="0">
                <a:solidFill>
                  <a:schemeClr val="tx1"/>
                </a:solidFill>
                <a:latin typeface="Verdana" pitchFamily="34" charset="0"/>
                <a:ea typeface="Verdana" pitchFamily="34" charset="0"/>
                <a:cs typeface="Verdana" pitchFamily="34" charset="0"/>
              </a:rPr>
              <a:t>Code Segment (CS)</a:t>
            </a:r>
          </a:p>
          <a:p>
            <a:pPr algn="ctr"/>
            <a:r>
              <a:rPr lang="en-US" sz="1400" b="1" dirty="0">
                <a:solidFill>
                  <a:schemeClr val="tx1"/>
                </a:solidFill>
                <a:latin typeface="Verdana" pitchFamily="34" charset="0"/>
                <a:ea typeface="Verdana" pitchFamily="34" charset="0"/>
                <a:cs typeface="Verdana" pitchFamily="34" charset="0"/>
              </a:rPr>
              <a:t>Data Segment (DS)</a:t>
            </a:r>
          </a:p>
          <a:p>
            <a:pPr algn="ctr"/>
            <a:r>
              <a:rPr lang="en-US" sz="1400" b="1" dirty="0">
                <a:solidFill>
                  <a:schemeClr val="tx1"/>
                </a:solidFill>
                <a:latin typeface="Verdana" pitchFamily="34" charset="0"/>
                <a:ea typeface="Verdana" pitchFamily="34" charset="0"/>
                <a:cs typeface="Verdana" pitchFamily="34" charset="0"/>
              </a:rPr>
              <a:t>Stack Segment (SS)</a:t>
            </a:r>
          </a:p>
          <a:p>
            <a:pPr algn="ctr"/>
            <a:r>
              <a:rPr lang="en-US" sz="1400" b="1" dirty="0">
                <a:solidFill>
                  <a:schemeClr val="tx1"/>
                </a:solidFill>
                <a:latin typeface="Verdana" pitchFamily="34" charset="0"/>
                <a:ea typeface="Verdana" pitchFamily="34" charset="0"/>
                <a:cs typeface="Verdana" pitchFamily="34" charset="0"/>
              </a:rPr>
              <a:t>Extra Segment (ES)</a:t>
            </a:r>
          </a:p>
        </p:txBody>
      </p:sp>
      <p:pic>
        <p:nvPicPr>
          <p:cNvPr id="2050" name="Picture 2" descr="C:\Users\AMMU\Desktop\Microprocessor\Internal Architec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5" y="685800"/>
            <a:ext cx="5765305" cy="42964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05600" y="6400800"/>
            <a:ext cx="1731564" cy="253916"/>
          </a:xfrm>
          <a:prstGeom prst="rect">
            <a:avLst/>
          </a:prstGeom>
          <a:noFill/>
        </p:spPr>
        <p:txBody>
          <a:bodyPr wrap="none" rtlCol="0">
            <a:spAutoFit/>
          </a:bodyPr>
          <a:lstStyle/>
          <a:p>
            <a:r>
              <a:rPr lang="en-US" sz="1050" dirty="0">
                <a:solidFill>
                  <a:schemeClr val="bg1">
                    <a:lumMod val="75000"/>
                  </a:schemeClr>
                </a:solidFill>
              </a:rPr>
              <a:t>Segment Registers &gt;&gt;</a:t>
            </a:r>
          </a:p>
        </p:txBody>
      </p:sp>
      <p:sp>
        <p:nvSpPr>
          <p:cNvPr id="5" name="Date Placeholder 4"/>
          <p:cNvSpPr>
            <a:spLocks noGrp="1"/>
          </p:cNvSpPr>
          <p:nvPr>
            <p:ph type="dt" sz="half" idx="10"/>
          </p:nvPr>
        </p:nvSpPr>
        <p:spPr/>
        <p:txBody>
          <a:bodyPr/>
          <a:lstStyle/>
          <a:p>
            <a:fld id="{EDAB5836-7F03-447D-9E9B-1BB8BDECC5A4}" type="datetime2">
              <a:rPr lang="en-US" smtClean="0"/>
              <a:t>Wednesday, February 27, 2019</a:t>
            </a:fld>
            <a:endParaRPr lang="en-US" dirty="0"/>
          </a:p>
        </p:txBody>
      </p:sp>
      <p:sp>
        <p:nvSpPr>
          <p:cNvPr id="7" name="Footer Placeholder 6"/>
          <p:cNvSpPr>
            <a:spLocks noGrp="1"/>
          </p:cNvSpPr>
          <p:nvPr>
            <p:ph type="ftr" sz="quarter" idx="11"/>
          </p:nvPr>
        </p:nvSpPr>
        <p:spPr/>
        <p:txBody>
          <a:bodyPr/>
          <a:lstStyle/>
          <a:p>
            <a:r>
              <a:rPr lang="sv-SE" smtClean="0"/>
              <a:t>Dr. G. Raghu Chandra, EEE </a:t>
            </a:r>
            <a:endParaRPr lang="en-US" dirty="0"/>
          </a:p>
        </p:txBody>
      </p:sp>
      <p:sp>
        <p:nvSpPr>
          <p:cNvPr id="8" name="Slide Number Placeholder 7"/>
          <p:cNvSpPr>
            <a:spLocks noGrp="1"/>
          </p:cNvSpPr>
          <p:nvPr>
            <p:ph type="sldNum" sz="quarter" idx="12"/>
          </p:nvPr>
        </p:nvSpPr>
        <p:spPr/>
        <p:txBody>
          <a:bodyPr/>
          <a:lstStyle/>
          <a:p>
            <a:fld id="{85E6815B-E59C-4D87-B1F6-ECBDD22AF1DC}" type="slidenum">
              <a:rPr lang="en-US" smtClean="0"/>
              <a:t>5</a:t>
            </a:fld>
            <a:endParaRPr lang="en-US" dirty="0"/>
          </a:p>
        </p:txBody>
      </p:sp>
    </p:spTree>
    <p:extLst>
      <p:ext uri="{BB962C8B-B14F-4D97-AF65-F5344CB8AC3E}">
        <p14:creationId xmlns:p14="http://schemas.microsoft.com/office/powerpoint/2010/main" val="6924260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206220" y="1281332"/>
            <a:ext cx="79248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762000"/>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1. Data Transfer Instructions</a:t>
            </a:r>
          </a:p>
        </p:txBody>
      </p:sp>
      <p:sp>
        <p:nvSpPr>
          <p:cNvPr id="2" name="Title 1"/>
          <p:cNvSpPr>
            <a:spLocks noGrp="1"/>
          </p:cNvSpPr>
          <p:nvPr>
            <p:ph type="title"/>
          </p:nvPr>
        </p:nvSpPr>
        <p:spPr/>
        <p:txBody>
          <a:bodyPr/>
          <a:lstStyle/>
          <a:p>
            <a:r>
              <a:rPr lang="en-US" dirty="0"/>
              <a:t>Instruction Set</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1" name="Rectangle 10"/>
          <p:cNvSpPr/>
          <p:nvPr/>
        </p:nvSpPr>
        <p:spPr>
          <a:xfrm>
            <a:off x="4447736" y="1282714"/>
            <a:ext cx="79248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63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MOV, XCHG, PUSH, POP, IN, OUT …</a:t>
            </a:r>
          </a:p>
        </p:txBody>
      </p:sp>
      <p:graphicFrame>
        <p:nvGraphicFramePr>
          <p:cNvPr id="13" name="Table 12"/>
          <p:cNvGraphicFramePr>
            <a:graphicFrameLocks noGrp="1"/>
          </p:cNvGraphicFramePr>
          <p:nvPr>
            <p:extLst>
              <p:ext uri="{D42A27DB-BD31-4B8C-83A1-F6EECF244321}">
                <p14:modId xmlns:p14="http://schemas.microsoft.com/office/powerpoint/2010/main" val="564547039"/>
              </p:ext>
            </p:extLst>
          </p:nvPr>
        </p:nvGraphicFramePr>
        <p:xfrm>
          <a:off x="533400" y="1905000"/>
          <a:ext cx="8153400" cy="243840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1337832">
                <a:tc>
                  <a:txBody>
                    <a:bodyPr/>
                    <a:lstStyle/>
                    <a:p>
                      <a:r>
                        <a:rPr lang="en-US" sz="1400" b="1" dirty="0">
                          <a:solidFill>
                            <a:srgbClr val="FF0000"/>
                          </a:solidFill>
                        </a:rPr>
                        <a:t>PUSH reg16/ </a:t>
                      </a:r>
                      <a:r>
                        <a:rPr lang="en-US" sz="1400" b="1" dirty="0" err="1">
                          <a:solidFill>
                            <a:srgbClr val="FF0000"/>
                          </a:solidFill>
                        </a:rPr>
                        <a:t>mem</a:t>
                      </a:r>
                      <a:endParaRPr lang="en-US" sz="1400" b="1" dirty="0">
                        <a:solidFill>
                          <a:srgbClr val="FF0000"/>
                        </a:solidFill>
                      </a:endParaRPr>
                    </a:p>
                    <a:p>
                      <a:endParaRPr lang="en-US" sz="1400" b="1" dirty="0">
                        <a:solidFill>
                          <a:srgbClr val="FF0000"/>
                        </a:solidFill>
                      </a:endParaRPr>
                    </a:p>
                    <a:p>
                      <a:r>
                        <a:rPr lang="en-US" sz="1400" b="1" dirty="0">
                          <a:solidFill>
                            <a:schemeClr val="tx1"/>
                          </a:solidFill>
                        </a:rPr>
                        <a:t>PUSH reg16</a:t>
                      </a: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r>
                        <a:rPr lang="en-US" sz="1400" b="1" dirty="0">
                          <a:solidFill>
                            <a:schemeClr val="tx1"/>
                          </a:solidFill>
                        </a:rPr>
                        <a:t>PUSH </a:t>
                      </a:r>
                      <a:r>
                        <a:rPr lang="en-US" sz="1400" b="1" dirty="0" err="1">
                          <a:solidFill>
                            <a:schemeClr val="tx1"/>
                          </a:solidFill>
                        </a:rPr>
                        <a:t>mem</a:t>
                      </a:r>
                      <a:endParaRPr lang="en-US" sz="1400" b="1" dirty="0">
                        <a:solidFill>
                          <a:schemeClr val="tx1"/>
                        </a:solidFill>
                      </a:endParaRPr>
                    </a:p>
                    <a:p>
                      <a:endParaRPr lang="en-US" sz="1400" b="1" dirty="0">
                        <a:solidFill>
                          <a:srgbClr val="FF0000"/>
                        </a:solidFill>
                      </a:endParaRP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(SP) </a:t>
                      </a:r>
                      <a:r>
                        <a:rPr lang="en-US" sz="1400" b="1" dirty="0">
                          <a:solidFill>
                            <a:schemeClr val="tx1"/>
                          </a:solidFill>
                          <a:sym typeface="Symbol"/>
                        </a:rPr>
                        <a:t> (SP) – 2</a:t>
                      </a:r>
                    </a:p>
                    <a:p>
                      <a:r>
                        <a:rPr lang="en-US" sz="1400" b="1" dirty="0">
                          <a:solidFill>
                            <a:schemeClr val="tx1"/>
                          </a:solidFill>
                          <a:sym typeface="Symbol"/>
                        </a:rPr>
                        <a:t>MA</a:t>
                      </a:r>
                      <a:r>
                        <a:rPr lang="en-US" sz="1400" b="1" baseline="0" dirty="0">
                          <a:solidFill>
                            <a:schemeClr val="tx1"/>
                          </a:solidFill>
                          <a:sym typeface="Symbol"/>
                        </a:rPr>
                        <a:t> </a:t>
                      </a:r>
                      <a:r>
                        <a:rPr lang="en-US" sz="1400" b="1" baseline="-25000" dirty="0">
                          <a:solidFill>
                            <a:schemeClr val="tx1"/>
                          </a:solidFill>
                          <a:sym typeface="Symbol"/>
                        </a:rPr>
                        <a:t>S</a:t>
                      </a:r>
                      <a:r>
                        <a:rPr lang="en-US" sz="1400" b="1" baseline="0" dirty="0">
                          <a:solidFill>
                            <a:schemeClr val="tx1"/>
                          </a:solidFill>
                          <a:sym typeface="Symbol"/>
                        </a:rPr>
                        <a:t>  = (SS) x 16</a:t>
                      </a:r>
                      <a:r>
                        <a:rPr lang="en-US" sz="1400" b="1" baseline="-25000" dirty="0">
                          <a:solidFill>
                            <a:schemeClr val="tx1"/>
                          </a:solidFill>
                          <a:sym typeface="Symbol"/>
                        </a:rPr>
                        <a:t>10</a:t>
                      </a:r>
                      <a:r>
                        <a:rPr lang="en-US" sz="1400" b="1" baseline="0" dirty="0">
                          <a:solidFill>
                            <a:schemeClr val="tx1"/>
                          </a:solidFill>
                          <a:sym typeface="Symbol"/>
                        </a:rPr>
                        <a:t> + SP</a:t>
                      </a:r>
                      <a:endParaRPr lang="en-US" sz="1400" b="1" dirty="0">
                        <a:solidFill>
                          <a:schemeClr val="tx1"/>
                        </a:solidFill>
                        <a:sym typeface="Symbol"/>
                      </a:endParaRPr>
                    </a:p>
                    <a:p>
                      <a:r>
                        <a:rPr lang="en-US" sz="1400" b="1" dirty="0">
                          <a:solidFill>
                            <a:schemeClr val="tx1"/>
                          </a:solidFill>
                          <a:sym typeface="Symbol"/>
                        </a:rPr>
                        <a:t>(MA</a:t>
                      </a:r>
                      <a:r>
                        <a:rPr lang="en-US" sz="1400" b="1" baseline="0" dirty="0">
                          <a:solidFill>
                            <a:schemeClr val="tx1"/>
                          </a:solidFill>
                          <a:sym typeface="Symbol"/>
                        </a:rPr>
                        <a:t> </a:t>
                      </a:r>
                      <a:r>
                        <a:rPr lang="en-US" sz="1400" b="1" baseline="-25000" dirty="0">
                          <a:solidFill>
                            <a:schemeClr val="tx1"/>
                          </a:solidFill>
                          <a:sym typeface="Symbol"/>
                        </a:rPr>
                        <a:t>S</a:t>
                      </a:r>
                      <a:r>
                        <a:rPr lang="en-US" sz="1400" b="1" baseline="0" dirty="0">
                          <a:solidFill>
                            <a:schemeClr val="tx1"/>
                          </a:solidFill>
                          <a:sym typeface="Symbol"/>
                        </a:rPr>
                        <a:t> ; </a:t>
                      </a:r>
                      <a:r>
                        <a:rPr lang="en-US" sz="1400" b="1" dirty="0">
                          <a:solidFill>
                            <a:schemeClr val="tx1"/>
                          </a:solidFill>
                          <a:sym typeface="Symbol"/>
                        </a:rPr>
                        <a:t>MA</a:t>
                      </a:r>
                      <a:r>
                        <a:rPr lang="en-US" sz="1400" b="1" baseline="0" dirty="0">
                          <a:solidFill>
                            <a:schemeClr val="tx1"/>
                          </a:solidFill>
                          <a:sym typeface="Symbol"/>
                        </a:rPr>
                        <a:t> </a:t>
                      </a:r>
                      <a:r>
                        <a:rPr lang="en-US" sz="1400" b="1" baseline="-25000" dirty="0">
                          <a:solidFill>
                            <a:schemeClr val="tx1"/>
                          </a:solidFill>
                          <a:sym typeface="Symbol"/>
                        </a:rPr>
                        <a:t>S</a:t>
                      </a:r>
                      <a:r>
                        <a:rPr lang="en-US" sz="1400" b="1" baseline="0" dirty="0">
                          <a:solidFill>
                            <a:schemeClr val="tx1"/>
                          </a:solidFill>
                          <a:sym typeface="Symbol"/>
                        </a:rPr>
                        <a:t> + 1</a:t>
                      </a:r>
                      <a:r>
                        <a:rPr lang="en-US" sz="1400" b="1" dirty="0">
                          <a:solidFill>
                            <a:schemeClr val="tx1"/>
                          </a:solidFill>
                          <a:sym typeface="Symbol"/>
                        </a:rPr>
                        <a:t>)</a:t>
                      </a:r>
                      <a:r>
                        <a:rPr lang="en-US" sz="1400" b="1" dirty="0">
                          <a:solidFill>
                            <a:schemeClr val="tx1"/>
                          </a:solidFill>
                        </a:rPr>
                        <a:t> </a:t>
                      </a:r>
                      <a:r>
                        <a:rPr lang="en-US" sz="1400" b="1" dirty="0">
                          <a:solidFill>
                            <a:schemeClr val="tx1"/>
                          </a:solidFill>
                          <a:sym typeface="Symbol"/>
                        </a:rPr>
                        <a:t> (reg16) </a:t>
                      </a:r>
                    </a:p>
                    <a:p>
                      <a:endParaRPr lang="en-US" sz="1400" b="1" dirty="0">
                        <a:solidFill>
                          <a:schemeClr val="tx1"/>
                        </a:solidFill>
                      </a:endParaRPr>
                    </a:p>
                    <a:p>
                      <a:endParaRPr lang="en-US" sz="1400" b="1" dirty="0">
                        <a:solidFill>
                          <a:schemeClr val="tx1"/>
                        </a:solidFill>
                      </a:endParaRPr>
                    </a:p>
                    <a:p>
                      <a:r>
                        <a:rPr lang="en-US" sz="1400" b="1" dirty="0">
                          <a:solidFill>
                            <a:schemeClr val="tx1"/>
                          </a:solidFill>
                        </a:rPr>
                        <a:t>(SP) </a:t>
                      </a:r>
                      <a:r>
                        <a:rPr lang="en-US" sz="1400" b="1" dirty="0">
                          <a:solidFill>
                            <a:schemeClr val="tx1"/>
                          </a:solidFill>
                          <a:sym typeface="Symbol"/>
                        </a:rPr>
                        <a:t> (SP) – 2</a:t>
                      </a:r>
                    </a:p>
                    <a:p>
                      <a:r>
                        <a:rPr lang="en-US" sz="1400" b="1" dirty="0">
                          <a:solidFill>
                            <a:schemeClr val="tx1"/>
                          </a:solidFill>
                          <a:sym typeface="Symbol"/>
                        </a:rPr>
                        <a:t>MA</a:t>
                      </a:r>
                      <a:r>
                        <a:rPr lang="en-US" sz="1400" b="1" baseline="0" dirty="0">
                          <a:solidFill>
                            <a:schemeClr val="tx1"/>
                          </a:solidFill>
                          <a:sym typeface="Symbol"/>
                        </a:rPr>
                        <a:t> </a:t>
                      </a:r>
                      <a:r>
                        <a:rPr lang="en-US" sz="1400" b="1" baseline="-25000" dirty="0">
                          <a:solidFill>
                            <a:schemeClr val="tx1"/>
                          </a:solidFill>
                          <a:sym typeface="Symbol"/>
                        </a:rPr>
                        <a:t>S</a:t>
                      </a:r>
                      <a:r>
                        <a:rPr lang="en-US" sz="1400" b="1" baseline="0" dirty="0">
                          <a:solidFill>
                            <a:schemeClr val="tx1"/>
                          </a:solidFill>
                          <a:sym typeface="Symbol"/>
                        </a:rPr>
                        <a:t>  = (SS) x 16</a:t>
                      </a:r>
                      <a:r>
                        <a:rPr lang="en-US" sz="1400" b="1" baseline="-25000" dirty="0">
                          <a:solidFill>
                            <a:schemeClr val="tx1"/>
                          </a:solidFill>
                          <a:sym typeface="Symbol"/>
                        </a:rPr>
                        <a:t>10</a:t>
                      </a:r>
                      <a:r>
                        <a:rPr lang="en-US" sz="1400" b="1" baseline="0" dirty="0">
                          <a:solidFill>
                            <a:schemeClr val="tx1"/>
                          </a:solidFill>
                          <a:sym typeface="Symbol"/>
                        </a:rPr>
                        <a:t> + SP</a:t>
                      </a:r>
                      <a:endParaRPr lang="en-US" sz="1400" b="1" dirty="0">
                        <a:solidFill>
                          <a:schemeClr val="tx1"/>
                        </a:solidFill>
                        <a:sym typeface="Symbol"/>
                      </a:endParaRPr>
                    </a:p>
                    <a:p>
                      <a:r>
                        <a:rPr lang="en-US" sz="1400" b="1" dirty="0">
                          <a:solidFill>
                            <a:schemeClr val="tx1"/>
                          </a:solidFill>
                          <a:sym typeface="Symbol"/>
                        </a:rPr>
                        <a:t>(MA</a:t>
                      </a:r>
                      <a:r>
                        <a:rPr lang="en-US" sz="1400" b="1" baseline="0" dirty="0">
                          <a:solidFill>
                            <a:schemeClr val="tx1"/>
                          </a:solidFill>
                          <a:sym typeface="Symbol"/>
                        </a:rPr>
                        <a:t> </a:t>
                      </a:r>
                      <a:r>
                        <a:rPr lang="en-US" sz="1400" b="1" baseline="-25000" dirty="0">
                          <a:solidFill>
                            <a:schemeClr val="tx1"/>
                          </a:solidFill>
                          <a:sym typeface="Symbol"/>
                        </a:rPr>
                        <a:t>S</a:t>
                      </a:r>
                      <a:r>
                        <a:rPr lang="en-US" sz="1400" b="1" baseline="0" dirty="0">
                          <a:solidFill>
                            <a:schemeClr val="tx1"/>
                          </a:solidFill>
                          <a:sym typeface="Symbol"/>
                        </a:rPr>
                        <a:t> ; </a:t>
                      </a:r>
                      <a:r>
                        <a:rPr lang="en-US" sz="1400" b="1" dirty="0">
                          <a:solidFill>
                            <a:schemeClr val="tx1"/>
                          </a:solidFill>
                          <a:sym typeface="Symbol"/>
                        </a:rPr>
                        <a:t>MA</a:t>
                      </a:r>
                      <a:r>
                        <a:rPr lang="en-US" sz="1400" b="1" baseline="0" dirty="0">
                          <a:solidFill>
                            <a:schemeClr val="tx1"/>
                          </a:solidFill>
                          <a:sym typeface="Symbol"/>
                        </a:rPr>
                        <a:t> </a:t>
                      </a:r>
                      <a:r>
                        <a:rPr lang="en-US" sz="1400" b="1" baseline="-25000" dirty="0">
                          <a:solidFill>
                            <a:schemeClr val="tx1"/>
                          </a:solidFill>
                          <a:sym typeface="Symbol"/>
                        </a:rPr>
                        <a:t>S</a:t>
                      </a:r>
                      <a:r>
                        <a:rPr lang="en-US" sz="1400" b="1" baseline="0" dirty="0">
                          <a:solidFill>
                            <a:schemeClr val="tx1"/>
                          </a:solidFill>
                          <a:sym typeface="Symbol"/>
                        </a:rPr>
                        <a:t> + 1</a:t>
                      </a:r>
                      <a:r>
                        <a:rPr lang="en-US" sz="1400" b="1" dirty="0">
                          <a:solidFill>
                            <a:schemeClr val="tx1"/>
                          </a:solidFill>
                          <a:sym typeface="Symbol"/>
                        </a:rPr>
                        <a:t>)</a:t>
                      </a:r>
                      <a:r>
                        <a:rPr lang="en-US" sz="1400" b="1" dirty="0">
                          <a:solidFill>
                            <a:schemeClr val="tx1"/>
                          </a:solidFill>
                        </a:rPr>
                        <a:t> </a:t>
                      </a:r>
                      <a:r>
                        <a:rPr lang="en-US" sz="1400" b="1" dirty="0">
                          <a:solidFill>
                            <a:schemeClr val="tx1"/>
                          </a:solidFill>
                          <a:sym typeface="Symbol"/>
                        </a:rPr>
                        <a:t> (</a:t>
                      </a:r>
                      <a:r>
                        <a:rPr lang="en-US" sz="1400" b="1" dirty="0" err="1">
                          <a:solidFill>
                            <a:schemeClr val="tx1"/>
                          </a:solidFill>
                          <a:sym typeface="Symbol"/>
                        </a:rPr>
                        <a:t>mem</a:t>
                      </a:r>
                      <a:r>
                        <a:rPr lang="en-US" sz="1400" b="1" dirty="0">
                          <a:solidFill>
                            <a:schemeClr val="tx1"/>
                          </a:solidFill>
                          <a:sym typeface="Symbol"/>
                        </a:rPr>
                        <a:t>) </a:t>
                      </a:r>
                    </a:p>
                    <a:p>
                      <a:endParaRPr lang="en-US" sz="1400" b="1" dirty="0">
                        <a:solidFill>
                          <a:schemeClr val="tx1"/>
                        </a:solidFill>
                      </a:endParaRPr>
                    </a:p>
                  </a:txBody>
                  <a:tcPr>
                    <a:solidFill>
                      <a:srgbClr val="FFCCCC"/>
                    </a:solid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129014008"/>
              </p:ext>
            </p:extLst>
          </p:nvPr>
        </p:nvGraphicFramePr>
        <p:xfrm>
          <a:off x="533400" y="4343400"/>
          <a:ext cx="8153400" cy="243840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1176768">
                <a:tc>
                  <a:txBody>
                    <a:bodyPr/>
                    <a:lstStyle/>
                    <a:p>
                      <a:r>
                        <a:rPr lang="en-US" sz="1400" b="1" dirty="0">
                          <a:solidFill>
                            <a:srgbClr val="FF0000"/>
                          </a:solidFill>
                        </a:rPr>
                        <a:t>POP reg16/ </a:t>
                      </a:r>
                      <a:r>
                        <a:rPr lang="en-US" sz="1400" b="1" dirty="0" err="1">
                          <a:solidFill>
                            <a:srgbClr val="FF0000"/>
                          </a:solidFill>
                        </a:rPr>
                        <a:t>mem</a:t>
                      </a:r>
                      <a:endParaRPr lang="en-US" sz="1400" b="1" dirty="0">
                        <a:solidFill>
                          <a:srgbClr val="FF0000"/>
                        </a:solidFill>
                      </a:endParaRPr>
                    </a:p>
                    <a:p>
                      <a:endParaRPr lang="en-US" sz="1400" b="1" dirty="0">
                        <a:solidFill>
                          <a:srgbClr val="FF0000"/>
                        </a:solidFill>
                      </a:endParaRPr>
                    </a:p>
                    <a:p>
                      <a:r>
                        <a:rPr lang="en-US" sz="1400" b="1" dirty="0">
                          <a:solidFill>
                            <a:schemeClr val="tx1"/>
                          </a:solidFill>
                        </a:rPr>
                        <a:t>POP reg16</a:t>
                      </a: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r>
                        <a:rPr lang="en-US" sz="1400" b="1" dirty="0">
                          <a:solidFill>
                            <a:schemeClr val="tx1"/>
                          </a:solidFill>
                        </a:rPr>
                        <a:t>POP </a:t>
                      </a:r>
                      <a:r>
                        <a:rPr lang="en-US" sz="1400" b="1" dirty="0" err="1">
                          <a:solidFill>
                            <a:schemeClr val="tx1"/>
                          </a:solidFill>
                        </a:rPr>
                        <a:t>mem</a:t>
                      </a:r>
                      <a:endParaRPr lang="en-US" sz="1400" b="1" dirty="0">
                        <a:solidFill>
                          <a:schemeClr val="tx1"/>
                        </a:solidFill>
                      </a:endParaRPr>
                    </a:p>
                    <a:p>
                      <a:endParaRPr lang="en-US" sz="1400" b="1" dirty="0">
                        <a:solidFill>
                          <a:srgbClr val="FF0000"/>
                        </a:solidFill>
                      </a:endParaRPr>
                    </a:p>
                  </a:txBody>
                  <a:tcPr>
                    <a:solidFill>
                      <a:srgbClr val="99FF66"/>
                    </a:solidFill>
                  </a:tcPr>
                </a:tc>
                <a:tc>
                  <a:txBody>
                    <a:bodyPr/>
                    <a:lstStyle/>
                    <a:p>
                      <a:endParaRPr lang="en-US" sz="1400" b="1" dirty="0">
                        <a:solidFill>
                          <a:schemeClr val="tx1"/>
                        </a:solidFill>
                      </a:endParaRP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MA</a:t>
                      </a:r>
                      <a:r>
                        <a:rPr lang="en-US" sz="1400" b="1" baseline="0" dirty="0">
                          <a:solidFill>
                            <a:schemeClr val="tx1"/>
                          </a:solidFill>
                          <a:sym typeface="Symbol"/>
                        </a:rPr>
                        <a:t> </a:t>
                      </a:r>
                      <a:r>
                        <a:rPr lang="en-US" sz="1400" b="1" baseline="-25000" dirty="0">
                          <a:solidFill>
                            <a:schemeClr val="tx1"/>
                          </a:solidFill>
                          <a:sym typeface="Symbol"/>
                        </a:rPr>
                        <a:t>S</a:t>
                      </a:r>
                      <a:r>
                        <a:rPr lang="en-US" sz="1400" b="1" baseline="0" dirty="0">
                          <a:solidFill>
                            <a:schemeClr val="tx1"/>
                          </a:solidFill>
                          <a:sym typeface="Symbol"/>
                        </a:rPr>
                        <a:t>  = (SS) x 16</a:t>
                      </a:r>
                      <a:r>
                        <a:rPr lang="en-US" sz="1400" b="1" baseline="-25000" dirty="0">
                          <a:solidFill>
                            <a:schemeClr val="tx1"/>
                          </a:solidFill>
                          <a:sym typeface="Symbol"/>
                        </a:rPr>
                        <a:t>10</a:t>
                      </a:r>
                      <a:r>
                        <a:rPr lang="en-US" sz="1400" b="1" baseline="0" dirty="0">
                          <a:solidFill>
                            <a:schemeClr val="tx1"/>
                          </a:solidFill>
                          <a:sym typeface="Symbol"/>
                        </a:rPr>
                        <a:t> + SP</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(reg16)  (MA</a:t>
                      </a:r>
                      <a:r>
                        <a:rPr lang="en-US" sz="1400" b="1" baseline="0" dirty="0">
                          <a:solidFill>
                            <a:schemeClr val="tx1"/>
                          </a:solidFill>
                          <a:sym typeface="Symbol"/>
                        </a:rPr>
                        <a:t> </a:t>
                      </a:r>
                      <a:r>
                        <a:rPr lang="en-US" sz="1400" b="1" baseline="-25000" dirty="0">
                          <a:solidFill>
                            <a:schemeClr val="tx1"/>
                          </a:solidFill>
                          <a:sym typeface="Symbol"/>
                        </a:rPr>
                        <a:t>S</a:t>
                      </a:r>
                      <a:r>
                        <a:rPr lang="en-US" sz="1400" b="1" baseline="0" dirty="0">
                          <a:solidFill>
                            <a:schemeClr val="tx1"/>
                          </a:solidFill>
                          <a:sym typeface="Symbol"/>
                        </a:rPr>
                        <a:t> ; </a:t>
                      </a:r>
                      <a:r>
                        <a:rPr lang="en-US" sz="1400" b="1" dirty="0">
                          <a:solidFill>
                            <a:schemeClr val="tx1"/>
                          </a:solidFill>
                          <a:sym typeface="Symbol"/>
                        </a:rPr>
                        <a:t>MA</a:t>
                      </a:r>
                      <a:r>
                        <a:rPr lang="en-US" sz="1400" b="1" baseline="0" dirty="0">
                          <a:solidFill>
                            <a:schemeClr val="tx1"/>
                          </a:solidFill>
                          <a:sym typeface="Symbol"/>
                        </a:rPr>
                        <a:t> </a:t>
                      </a:r>
                      <a:r>
                        <a:rPr lang="en-US" sz="1400" b="1" baseline="-25000" dirty="0">
                          <a:solidFill>
                            <a:schemeClr val="tx1"/>
                          </a:solidFill>
                          <a:sym typeface="Symbol"/>
                        </a:rPr>
                        <a:t>S</a:t>
                      </a:r>
                      <a:r>
                        <a:rPr lang="en-US" sz="1400" b="1" baseline="0" dirty="0">
                          <a:solidFill>
                            <a:schemeClr val="tx1"/>
                          </a:solidFill>
                          <a:sym typeface="Symbol"/>
                        </a:rPr>
                        <a:t> + 1</a:t>
                      </a:r>
                      <a:r>
                        <a:rPr lang="en-US" sz="1400" b="1" dirty="0">
                          <a:solidFill>
                            <a:schemeClr val="tx1"/>
                          </a:solidFill>
                          <a:sym typeface="Symbol"/>
                        </a:rPr>
                        <a:t>)</a:t>
                      </a:r>
                      <a:r>
                        <a:rPr lang="en-US" sz="1400" b="1" dirty="0">
                          <a:solidFill>
                            <a:schemeClr val="tx1"/>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(SP) </a:t>
                      </a:r>
                      <a:r>
                        <a:rPr lang="en-US" sz="1400" b="1" dirty="0">
                          <a:solidFill>
                            <a:schemeClr val="tx1"/>
                          </a:solidFill>
                          <a:sym typeface="Symbol"/>
                        </a:rPr>
                        <a:t> (SP) + 2</a:t>
                      </a:r>
                    </a:p>
                    <a:p>
                      <a:endParaRPr lang="en-US" sz="1400" b="1" dirty="0">
                        <a:solidFill>
                          <a:schemeClr val="tx1"/>
                        </a:solidFill>
                      </a:endParaRP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MA</a:t>
                      </a:r>
                      <a:r>
                        <a:rPr lang="en-US" sz="1400" b="1" baseline="0" dirty="0">
                          <a:solidFill>
                            <a:schemeClr val="tx1"/>
                          </a:solidFill>
                          <a:sym typeface="Symbol"/>
                        </a:rPr>
                        <a:t> </a:t>
                      </a:r>
                      <a:r>
                        <a:rPr lang="en-US" sz="1400" b="1" baseline="-25000" dirty="0">
                          <a:solidFill>
                            <a:schemeClr val="tx1"/>
                          </a:solidFill>
                          <a:sym typeface="Symbol"/>
                        </a:rPr>
                        <a:t>S</a:t>
                      </a:r>
                      <a:r>
                        <a:rPr lang="en-US" sz="1400" b="1" baseline="0" dirty="0">
                          <a:solidFill>
                            <a:schemeClr val="tx1"/>
                          </a:solidFill>
                          <a:sym typeface="Symbol"/>
                        </a:rPr>
                        <a:t>  = (SS) x 16</a:t>
                      </a:r>
                      <a:r>
                        <a:rPr lang="en-US" sz="1400" b="1" baseline="-25000" dirty="0">
                          <a:solidFill>
                            <a:schemeClr val="tx1"/>
                          </a:solidFill>
                          <a:sym typeface="Symbol"/>
                        </a:rPr>
                        <a:t>10</a:t>
                      </a:r>
                      <a:r>
                        <a:rPr lang="en-US" sz="1400" b="1" baseline="0" dirty="0">
                          <a:solidFill>
                            <a:schemeClr val="tx1"/>
                          </a:solidFill>
                          <a:sym typeface="Symbol"/>
                        </a:rPr>
                        <a:t> + SP</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a:t>
                      </a:r>
                      <a:r>
                        <a:rPr lang="en-US" sz="1400" b="1" dirty="0" err="1">
                          <a:solidFill>
                            <a:schemeClr val="tx1"/>
                          </a:solidFill>
                          <a:sym typeface="Symbol"/>
                        </a:rPr>
                        <a:t>mem</a:t>
                      </a:r>
                      <a:r>
                        <a:rPr lang="en-US" sz="1400" b="1" dirty="0">
                          <a:solidFill>
                            <a:schemeClr val="tx1"/>
                          </a:solidFill>
                          <a:sym typeface="Symbol"/>
                        </a:rPr>
                        <a:t>)  (MA</a:t>
                      </a:r>
                      <a:r>
                        <a:rPr lang="en-US" sz="1400" b="1" baseline="0" dirty="0">
                          <a:solidFill>
                            <a:schemeClr val="tx1"/>
                          </a:solidFill>
                          <a:sym typeface="Symbol"/>
                        </a:rPr>
                        <a:t> </a:t>
                      </a:r>
                      <a:r>
                        <a:rPr lang="en-US" sz="1400" b="1" baseline="-25000" dirty="0">
                          <a:solidFill>
                            <a:schemeClr val="tx1"/>
                          </a:solidFill>
                          <a:sym typeface="Symbol"/>
                        </a:rPr>
                        <a:t>S</a:t>
                      </a:r>
                      <a:r>
                        <a:rPr lang="en-US" sz="1400" b="1" baseline="0" dirty="0">
                          <a:solidFill>
                            <a:schemeClr val="tx1"/>
                          </a:solidFill>
                          <a:sym typeface="Symbol"/>
                        </a:rPr>
                        <a:t> ; </a:t>
                      </a:r>
                      <a:r>
                        <a:rPr lang="en-US" sz="1400" b="1" dirty="0">
                          <a:solidFill>
                            <a:schemeClr val="tx1"/>
                          </a:solidFill>
                          <a:sym typeface="Symbol"/>
                        </a:rPr>
                        <a:t>MA</a:t>
                      </a:r>
                      <a:r>
                        <a:rPr lang="en-US" sz="1400" b="1" baseline="0" dirty="0">
                          <a:solidFill>
                            <a:schemeClr val="tx1"/>
                          </a:solidFill>
                          <a:sym typeface="Symbol"/>
                        </a:rPr>
                        <a:t> </a:t>
                      </a:r>
                      <a:r>
                        <a:rPr lang="en-US" sz="1400" b="1" baseline="-25000" dirty="0">
                          <a:solidFill>
                            <a:schemeClr val="tx1"/>
                          </a:solidFill>
                          <a:sym typeface="Symbol"/>
                        </a:rPr>
                        <a:t>S</a:t>
                      </a:r>
                      <a:r>
                        <a:rPr lang="en-US" sz="1400" b="1" baseline="0" dirty="0">
                          <a:solidFill>
                            <a:schemeClr val="tx1"/>
                          </a:solidFill>
                          <a:sym typeface="Symbol"/>
                        </a:rPr>
                        <a:t> + 1</a:t>
                      </a:r>
                      <a:r>
                        <a:rPr lang="en-US" sz="1400" b="1" dirty="0">
                          <a:solidFill>
                            <a:schemeClr val="tx1"/>
                          </a:solidFill>
                          <a:sym typeface="Symbol"/>
                        </a:rPr>
                        <a:t>)</a:t>
                      </a:r>
                      <a:r>
                        <a:rPr lang="en-US" sz="1400" b="1" dirty="0">
                          <a:solidFill>
                            <a:schemeClr val="tx1"/>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(SP) </a:t>
                      </a:r>
                      <a:r>
                        <a:rPr lang="en-US" sz="1400" b="1" dirty="0">
                          <a:solidFill>
                            <a:schemeClr val="tx1"/>
                          </a:solidFill>
                          <a:sym typeface="Symbol"/>
                        </a:rPr>
                        <a:t> (SP) + 2</a:t>
                      </a:r>
                    </a:p>
                    <a:p>
                      <a:endParaRPr lang="en-US" sz="1400" b="1" dirty="0">
                        <a:solidFill>
                          <a:schemeClr val="tx1"/>
                        </a:solidFill>
                        <a:sym typeface="Symbol"/>
                      </a:endParaRPr>
                    </a:p>
                  </a:txBody>
                  <a:tcPr>
                    <a:solidFill>
                      <a:srgbClr val="99FF66"/>
                    </a:solidFill>
                  </a:tcPr>
                </a:tc>
                <a:extLst>
                  <a:ext uri="{0D108BD9-81ED-4DB2-BD59-A6C34878D82A}">
                    <a16:rowId xmlns:a16="http://schemas.microsoft.com/office/drawing/2014/main" val="10000"/>
                  </a:ext>
                </a:extLst>
              </a:tr>
            </a:tbl>
          </a:graphicData>
        </a:graphic>
      </p:graphicFrame>
      <p:sp>
        <p:nvSpPr>
          <p:cNvPr id="5" name="Date Placeholder 4"/>
          <p:cNvSpPr>
            <a:spLocks noGrp="1"/>
          </p:cNvSpPr>
          <p:nvPr>
            <p:ph type="dt" sz="half" idx="10"/>
          </p:nvPr>
        </p:nvSpPr>
        <p:spPr/>
        <p:txBody>
          <a:bodyPr/>
          <a:lstStyle/>
          <a:p>
            <a:fld id="{4713B722-90F2-4231-92C4-BDFDE046A12F}"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50</a:t>
            </a:fld>
            <a:endParaRPr lang="en-US" dirty="0"/>
          </a:p>
        </p:txBody>
      </p:sp>
    </p:spTree>
    <p:extLst>
      <p:ext uri="{BB962C8B-B14F-4D97-AF65-F5344CB8AC3E}">
        <p14:creationId xmlns:p14="http://schemas.microsoft.com/office/powerpoint/2010/main" val="380063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553200" y="1281332"/>
            <a:ext cx="541275"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762000"/>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1. Data Transfer Instructions</a:t>
            </a:r>
          </a:p>
        </p:txBody>
      </p:sp>
      <p:sp>
        <p:nvSpPr>
          <p:cNvPr id="2" name="Title 1"/>
          <p:cNvSpPr>
            <a:spLocks noGrp="1"/>
          </p:cNvSpPr>
          <p:nvPr>
            <p:ph type="title"/>
          </p:nvPr>
        </p:nvSpPr>
        <p:spPr/>
        <p:txBody>
          <a:bodyPr/>
          <a:lstStyle/>
          <a:p>
            <a:r>
              <a:rPr lang="en-US" dirty="0"/>
              <a:t>Instruction Set</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1" name="Rectangle 10"/>
          <p:cNvSpPr/>
          <p:nvPr/>
        </p:nvSpPr>
        <p:spPr>
          <a:xfrm>
            <a:off x="6024566" y="1282714"/>
            <a:ext cx="447335"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63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MOV, XCHG, PUSH, POP, IN, OUT …</a:t>
            </a:r>
          </a:p>
        </p:txBody>
      </p:sp>
      <p:graphicFrame>
        <p:nvGraphicFramePr>
          <p:cNvPr id="13" name="Table 12"/>
          <p:cNvGraphicFramePr>
            <a:graphicFrameLocks noGrp="1"/>
          </p:cNvGraphicFramePr>
          <p:nvPr>
            <p:extLst>
              <p:ext uri="{D42A27DB-BD31-4B8C-83A1-F6EECF244321}">
                <p14:modId xmlns:p14="http://schemas.microsoft.com/office/powerpoint/2010/main" val="2696588934"/>
              </p:ext>
            </p:extLst>
          </p:nvPr>
        </p:nvGraphicFramePr>
        <p:xfrm>
          <a:off x="457200" y="2167368"/>
          <a:ext cx="4056228" cy="333756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2379828">
                  <a:extLst>
                    <a:ext uri="{9D8B030D-6E8A-4147-A177-3AD203B41FA5}">
                      <a16:colId xmlns:a16="http://schemas.microsoft.com/office/drawing/2014/main" val="20001"/>
                    </a:ext>
                  </a:extLst>
                </a:gridCol>
              </a:tblGrid>
              <a:tr h="1752600">
                <a:tc>
                  <a:txBody>
                    <a:bodyPr/>
                    <a:lstStyle/>
                    <a:p>
                      <a:r>
                        <a:rPr lang="en-US" sz="1400" b="1" dirty="0">
                          <a:solidFill>
                            <a:srgbClr val="FF0000"/>
                          </a:solidFill>
                        </a:rPr>
                        <a:t>IN A, [DX]</a:t>
                      </a:r>
                    </a:p>
                    <a:p>
                      <a:endParaRPr lang="en-US" sz="1400" b="1" dirty="0">
                        <a:solidFill>
                          <a:srgbClr val="FF0000"/>
                        </a:solidFill>
                      </a:endParaRPr>
                    </a:p>
                    <a:p>
                      <a:r>
                        <a:rPr lang="en-US" sz="1400" b="1" dirty="0">
                          <a:solidFill>
                            <a:schemeClr val="tx1"/>
                          </a:solidFill>
                        </a:rPr>
                        <a:t>IN AL, [DX]</a:t>
                      </a:r>
                    </a:p>
                    <a:p>
                      <a:endParaRPr lang="en-US" sz="1400" b="1" dirty="0">
                        <a:solidFill>
                          <a:schemeClr val="tx1"/>
                        </a:solidFill>
                      </a:endParaRP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IN AX, [DX]</a:t>
                      </a:r>
                    </a:p>
                    <a:p>
                      <a:endParaRPr lang="en-US" sz="1400" b="1" dirty="0">
                        <a:solidFill>
                          <a:schemeClr val="tx1"/>
                        </a:solidFill>
                      </a:endParaRP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err="1">
                          <a:solidFill>
                            <a:schemeClr val="tx1"/>
                          </a:solidFill>
                        </a:rPr>
                        <a:t>PORT</a:t>
                      </a:r>
                      <a:r>
                        <a:rPr lang="en-US" sz="1400" b="1" baseline="-25000" dirty="0" err="1">
                          <a:solidFill>
                            <a:schemeClr val="tx1"/>
                          </a:solidFill>
                        </a:rPr>
                        <a:t>addr</a:t>
                      </a:r>
                      <a:r>
                        <a:rPr lang="en-US" sz="1400" b="1" baseline="0" dirty="0">
                          <a:solidFill>
                            <a:schemeClr val="tx1"/>
                          </a:solidFill>
                        </a:rPr>
                        <a:t> = (DX)</a:t>
                      </a:r>
                      <a:endParaRPr lang="en-US" sz="1400" b="1" dirty="0">
                        <a:solidFill>
                          <a:schemeClr val="tx1"/>
                        </a:solidFill>
                      </a:endParaRPr>
                    </a:p>
                    <a:p>
                      <a:r>
                        <a:rPr lang="en-US" sz="1400" b="1" dirty="0">
                          <a:solidFill>
                            <a:schemeClr val="tx1"/>
                          </a:solidFill>
                        </a:rPr>
                        <a:t>(AL) </a:t>
                      </a:r>
                      <a:r>
                        <a:rPr lang="en-US" sz="1400" b="1" dirty="0">
                          <a:solidFill>
                            <a:schemeClr val="tx1"/>
                          </a:solidFill>
                          <a:sym typeface="Symbol"/>
                        </a:rPr>
                        <a:t> (PORT) </a:t>
                      </a:r>
                    </a:p>
                    <a:p>
                      <a:endParaRPr lang="en-US" sz="1400" b="1" dirty="0">
                        <a:solidFill>
                          <a:schemeClr val="tx1"/>
                        </a:solidFill>
                      </a:endParaRPr>
                    </a:p>
                    <a:p>
                      <a:r>
                        <a:rPr lang="en-US" sz="1400" b="1" dirty="0" err="1">
                          <a:solidFill>
                            <a:schemeClr val="tx1"/>
                          </a:solidFill>
                        </a:rPr>
                        <a:t>PORT</a:t>
                      </a:r>
                      <a:r>
                        <a:rPr lang="en-US" sz="1400" b="1" baseline="-25000" dirty="0" err="1">
                          <a:solidFill>
                            <a:schemeClr val="tx1"/>
                          </a:solidFill>
                        </a:rPr>
                        <a:t>addr</a:t>
                      </a:r>
                      <a:r>
                        <a:rPr lang="en-US" sz="1400" b="1" baseline="0" dirty="0">
                          <a:solidFill>
                            <a:schemeClr val="tx1"/>
                          </a:solidFill>
                        </a:rPr>
                        <a:t> = (DX)</a:t>
                      </a:r>
                      <a:endParaRPr lang="en-US" sz="1400" b="1" dirty="0">
                        <a:solidFill>
                          <a:schemeClr val="tx1"/>
                        </a:solidFill>
                      </a:endParaRPr>
                    </a:p>
                    <a:p>
                      <a:r>
                        <a:rPr lang="en-US" sz="1400" b="1" dirty="0">
                          <a:solidFill>
                            <a:schemeClr val="tx1"/>
                          </a:solidFill>
                        </a:rPr>
                        <a:t>(AX) </a:t>
                      </a:r>
                      <a:r>
                        <a:rPr lang="en-US" sz="1400" b="1" dirty="0">
                          <a:solidFill>
                            <a:schemeClr val="tx1"/>
                          </a:solidFill>
                          <a:sym typeface="Symbol"/>
                        </a:rPr>
                        <a:t> (PORT) </a:t>
                      </a:r>
                      <a:endParaRPr lang="en-US" sz="1400" b="1" dirty="0">
                        <a:solidFill>
                          <a:schemeClr val="tx1"/>
                        </a:solidFill>
                      </a:endParaRPr>
                    </a:p>
                  </a:txBody>
                  <a:tcPr>
                    <a:solidFill>
                      <a:srgbClr val="FFCCCC"/>
                    </a:solidFill>
                  </a:tcPr>
                </a:tc>
                <a:extLst>
                  <a:ext uri="{0D108BD9-81ED-4DB2-BD59-A6C34878D82A}">
                    <a16:rowId xmlns:a16="http://schemas.microsoft.com/office/drawing/2014/main" val="10000"/>
                  </a:ext>
                </a:extLst>
              </a:tr>
              <a:tr h="1337832">
                <a:tc>
                  <a:txBody>
                    <a:bodyPr/>
                    <a:lstStyle/>
                    <a:p>
                      <a:endParaRPr lang="en-US" sz="1400" b="1" dirty="0">
                        <a:solidFill>
                          <a:srgbClr val="FF0000"/>
                        </a:solidFill>
                      </a:endParaRPr>
                    </a:p>
                    <a:p>
                      <a:r>
                        <a:rPr lang="en-US" sz="1400" b="1" dirty="0">
                          <a:solidFill>
                            <a:srgbClr val="FF0000"/>
                          </a:solidFill>
                        </a:rPr>
                        <a:t>IN A, addr8</a:t>
                      </a:r>
                    </a:p>
                    <a:p>
                      <a:endParaRPr lang="en-US" sz="1400" b="1" dirty="0">
                        <a:solidFill>
                          <a:srgbClr val="FF0000"/>
                        </a:solidFill>
                      </a:endParaRPr>
                    </a:p>
                    <a:p>
                      <a:r>
                        <a:rPr lang="en-US" sz="1400" b="1" dirty="0">
                          <a:solidFill>
                            <a:schemeClr val="tx1"/>
                          </a:solidFill>
                        </a:rPr>
                        <a:t>IN AL, addr8</a:t>
                      </a: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IN AX, addr8</a:t>
                      </a: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r>
                        <a:rPr lang="en-US" sz="1400" b="1" dirty="0">
                          <a:solidFill>
                            <a:schemeClr val="tx1"/>
                          </a:solidFill>
                        </a:rPr>
                        <a:t>(AL) </a:t>
                      </a:r>
                      <a:r>
                        <a:rPr lang="en-US" sz="1400" b="1" dirty="0">
                          <a:solidFill>
                            <a:schemeClr val="tx1"/>
                          </a:solidFill>
                          <a:sym typeface="Symbol"/>
                        </a:rPr>
                        <a:t> (addr8) </a:t>
                      </a:r>
                    </a:p>
                    <a:p>
                      <a:endParaRPr lang="en-US" sz="1400" b="1" dirty="0">
                        <a:solidFill>
                          <a:schemeClr val="tx1"/>
                        </a:solidFill>
                      </a:endParaRPr>
                    </a:p>
                    <a:p>
                      <a:r>
                        <a:rPr lang="en-US" sz="1400" b="1" dirty="0">
                          <a:solidFill>
                            <a:schemeClr val="tx1"/>
                          </a:solidFill>
                        </a:rPr>
                        <a:t>(AX) </a:t>
                      </a:r>
                      <a:r>
                        <a:rPr lang="en-US" sz="1400" b="1" dirty="0">
                          <a:solidFill>
                            <a:schemeClr val="tx1"/>
                          </a:solidFill>
                          <a:sym typeface="Symbol"/>
                        </a:rPr>
                        <a:t> (addr8) </a:t>
                      </a:r>
                    </a:p>
                    <a:p>
                      <a:endParaRPr lang="en-US" sz="1400" b="1" dirty="0">
                        <a:solidFill>
                          <a:schemeClr val="tx1"/>
                        </a:solidFill>
                      </a:endParaRPr>
                    </a:p>
                  </a:txBody>
                  <a:tcPr>
                    <a:solidFill>
                      <a:srgbClr val="FFCCCC"/>
                    </a:solidFill>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590617268"/>
              </p:ext>
            </p:extLst>
          </p:nvPr>
        </p:nvGraphicFramePr>
        <p:xfrm>
          <a:off x="4724400" y="2133600"/>
          <a:ext cx="4191000" cy="3377943"/>
        </p:xfrm>
        <a:graphic>
          <a:graphicData uri="http://schemas.openxmlformats.org/drawingml/2006/table">
            <a:tbl>
              <a:tblPr firstRow="1" bandRow="1">
                <a:tableStyleId>{5C22544A-7EE6-4342-B048-85BDC9FD1C3A}</a:tableStyleId>
              </a:tblPr>
              <a:tblGrid>
                <a:gridCol w="1919243">
                  <a:extLst>
                    <a:ext uri="{9D8B030D-6E8A-4147-A177-3AD203B41FA5}">
                      <a16:colId xmlns:a16="http://schemas.microsoft.com/office/drawing/2014/main" val="20000"/>
                    </a:ext>
                  </a:extLst>
                </a:gridCol>
                <a:gridCol w="2271757">
                  <a:extLst>
                    <a:ext uri="{9D8B030D-6E8A-4147-A177-3AD203B41FA5}">
                      <a16:colId xmlns:a16="http://schemas.microsoft.com/office/drawing/2014/main" val="20001"/>
                    </a:ext>
                  </a:extLst>
                </a:gridCol>
              </a:tblGrid>
              <a:tr h="1792983">
                <a:tc>
                  <a:txBody>
                    <a:bodyPr/>
                    <a:lstStyle/>
                    <a:p>
                      <a:r>
                        <a:rPr lang="en-US" sz="1400" b="1" dirty="0">
                          <a:solidFill>
                            <a:srgbClr val="FF0000"/>
                          </a:solidFill>
                        </a:rPr>
                        <a:t>OUT [DX], A</a:t>
                      </a:r>
                    </a:p>
                    <a:p>
                      <a:endParaRPr lang="en-US" sz="1400" b="1" dirty="0">
                        <a:solidFill>
                          <a:srgbClr val="FF0000"/>
                        </a:solidFill>
                      </a:endParaRPr>
                    </a:p>
                    <a:p>
                      <a:r>
                        <a:rPr lang="en-US" sz="1400" b="1" dirty="0">
                          <a:solidFill>
                            <a:schemeClr val="tx1"/>
                          </a:solidFill>
                        </a:rPr>
                        <a:t>OUT [DX], AL</a:t>
                      </a:r>
                    </a:p>
                    <a:p>
                      <a:endParaRPr lang="en-US" sz="1400" b="1" dirty="0">
                        <a:solidFill>
                          <a:schemeClr val="tx1"/>
                        </a:solidFill>
                      </a:endParaRP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OUT [DX], AX</a:t>
                      </a:r>
                    </a:p>
                  </a:txBody>
                  <a:tcPr>
                    <a:solidFill>
                      <a:srgbClr val="99FF66"/>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err="1">
                          <a:solidFill>
                            <a:schemeClr val="tx1"/>
                          </a:solidFill>
                        </a:rPr>
                        <a:t>PORT</a:t>
                      </a:r>
                      <a:r>
                        <a:rPr lang="en-US" sz="1400" b="1" baseline="-25000" dirty="0" err="1">
                          <a:solidFill>
                            <a:schemeClr val="tx1"/>
                          </a:solidFill>
                        </a:rPr>
                        <a:t>addr</a:t>
                      </a:r>
                      <a:r>
                        <a:rPr lang="en-US" sz="1400" b="1" baseline="0" dirty="0">
                          <a:solidFill>
                            <a:schemeClr val="tx1"/>
                          </a:solidFill>
                        </a:rPr>
                        <a:t> = (DX)</a:t>
                      </a:r>
                      <a:endParaRPr lang="en-US" sz="1400" b="1" dirty="0">
                        <a:solidFill>
                          <a:schemeClr val="tx1"/>
                        </a:solidFill>
                      </a:endParaRPr>
                    </a:p>
                    <a:p>
                      <a:r>
                        <a:rPr lang="en-US" sz="1400" b="1" dirty="0">
                          <a:solidFill>
                            <a:schemeClr val="tx1"/>
                          </a:solidFill>
                          <a:sym typeface="Symbol"/>
                        </a:rPr>
                        <a:t>(PORT)  (AL)</a:t>
                      </a:r>
                    </a:p>
                    <a:p>
                      <a:endParaRPr lang="en-US" sz="1400" b="1" dirty="0">
                        <a:solidFill>
                          <a:schemeClr val="tx1"/>
                        </a:solidFill>
                      </a:endParaRPr>
                    </a:p>
                    <a:p>
                      <a:r>
                        <a:rPr lang="en-US" sz="1400" b="1" dirty="0" err="1">
                          <a:solidFill>
                            <a:schemeClr val="tx1"/>
                          </a:solidFill>
                        </a:rPr>
                        <a:t>PORT</a:t>
                      </a:r>
                      <a:r>
                        <a:rPr lang="en-US" sz="1400" b="1" baseline="-25000" dirty="0" err="1">
                          <a:solidFill>
                            <a:schemeClr val="tx1"/>
                          </a:solidFill>
                        </a:rPr>
                        <a:t>addr</a:t>
                      </a:r>
                      <a:r>
                        <a:rPr lang="en-US" sz="1400" b="1" baseline="0" dirty="0">
                          <a:solidFill>
                            <a:schemeClr val="tx1"/>
                          </a:solidFill>
                        </a:rPr>
                        <a:t> = (DX)</a:t>
                      </a:r>
                      <a:endParaRPr lang="en-US" sz="1400" b="1" dirty="0">
                        <a:solidFill>
                          <a:schemeClr val="tx1"/>
                        </a:solidFill>
                      </a:endParaRPr>
                    </a:p>
                    <a:p>
                      <a:r>
                        <a:rPr lang="en-US" sz="1400" b="1" dirty="0">
                          <a:solidFill>
                            <a:schemeClr val="tx1"/>
                          </a:solidFill>
                          <a:sym typeface="Symbol"/>
                        </a:rPr>
                        <a:t>(PORT)  (AX)</a:t>
                      </a:r>
                    </a:p>
                  </a:txBody>
                  <a:tcPr>
                    <a:solidFill>
                      <a:srgbClr val="99FF66"/>
                    </a:solidFill>
                  </a:tcPr>
                </a:tc>
                <a:extLst>
                  <a:ext uri="{0D108BD9-81ED-4DB2-BD59-A6C34878D82A}">
                    <a16:rowId xmlns:a16="http://schemas.microsoft.com/office/drawing/2014/main" val="10000"/>
                  </a:ext>
                </a:extLst>
              </a:tr>
              <a:tr h="1331217">
                <a:tc>
                  <a:txBody>
                    <a:bodyPr/>
                    <a:lstStyle/>
                    <a:p>
                      <a:endParaRPr lang="en-US" sz="1400" b="1" dirty="0">
                        <a:solidFill>
                          <a:srgbClr val="FF0000"/>
                        </a:solidFill>
                      </a:endParaRPr>
                    </a:p>
                    <a:p>
                      <a:r>
                        <a:rPr lang="en-US" sz="1400" b="1" dirty="0">
                          <a:solidFill>
                            <a:srgbClr val="FF0000"/>
                          </a:solidFill>
                        </a:rPr>
                        <a:t>OUT addr8, A</a:t>
                      </a:r>
                    </a:p>
                    <a:p>
                      <a:endParaRPr lang="en-US" sz="1400" b="1" dirty="0">
                        <a:solidFill>
                          <a:srgbClr val="FF0000"/>
                        </a:solidFill>
                      </a:endParaRPr>
                    </a:p>
                    <a:p>
                      <a:r>
                        <a:rPr lang="en-US" sz="1400" b="1" dirty="0">
                          <a:solidFill>
                            <a:schemeClr val="tx1"/>
                          </a:solidFill>
                        </a:rPr>
                        <a:t>OUT addr8, AL</a:t>
                      </a: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OUT addr8, AX</a:t>
                      </a:r>
                    </a:p>
                  </a:txBody>
                  <a:tcPr>
                    <a:solidFill>
                      <a:srgbClr val="99FF66"/>
                    </a:solidFill>
                  </a:tcPr>
                </a:tc>
                <a:tc>
                  <a:txBody>
                    <a:bodyPr/>
                    <a:lstStyle/>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r>
                        <a:rPr lang="en-US" sz="1400" b="1" dirty="0">
                          <a:solidFill>
                            <a:schemeClr val="tx1"/>
                          </a:solidFill>
                          <a:sym typeface="Symbol"/>
                        </a:rPr>
                        <a:t>(addr8)   (AL)</a:t>
                      </a:r>
                    </a:p>
                    <a:p>
                      <a:endParaRPr lang="en-US" sz="1400" b="1" dirty="0">
                        <a:solidFill>
                          <a:schemeClr val="tx1"/>
                        </a:solidFill>
                      </a:endParaRPr>
                    </a:p>
                    <a:p>
                      <a:r>
                        <a:rPr lang="en-US" sz="1400" b="1" dirty="0">
                          <a:solidFill>
                            <a:schemeClr val="tx1"/>
                          </a:solidFill>
                          <a:sym typeface="Symbol"/>
                        </a:rPr>
                        <a:t>(addr8)   </a:t>
                      </a:r>
                      <a:r>
                        <a:rPr lang="en-US" sz="1400" b="1" dirty="0">
                          <a:solidFill>
                            <a:schemeClr val="tx1"/>
                          </a:solidFill>
                        </a:rPr>
                        <a:t>(AX) </a:t>
                      </a:r>
                    </a:p>
                    <a:p>
                      <a:endParaRPr lang="en-US" sz="1400" b="1" dirty="0">
                        <a:solidFill>
                          <a:schemeClr val="tx1"/>
                        </a:solidFill>
                      </a:endParaRPr>
                    </a:p>
                  </a:txBody>
                  <a:tcPr>
                    <a:solidFill>
                      <a:srgbClr val="99FF66"/>
                    </a:solidFill>
                  </a:tcPr>
                </a:tc>
                <a:extLst>
                  <a:ext uri="{0D108BD9-81ED-4DB2-BD59-A6C34878D82A}">
                    <a16:rowId xmlns:a16="http://schemas.microsoft.com/office/drawing/2014/main" val="10001"/>
                  </a:ext>
                </a:extLst>
              </a:tr>
            </a:tbl>
          </a:graphicData>
        </a:graphic>
      </p:graphicFrame>
      <p:sp>
        <p:nvSpPr>
          <p:cNvPr id="5" name="Date Placeholder 4"/>
          <p:cNvSpPr>
            <a:spLocks noGrp="1"/>
          </p:cNvSpPr>
          <p:nvPr>
            <p:ph type="dt" sz="half" idx="10"/>
          </p:nvPr>
        </p:nvSpPr>
        <p:spPr/>
        <p:txBody>
          <a:bodyPr/>
          <a:lstStyle/>
          <a:p>
            <a:fld id="{2814BDC4-69E9-459C-AE52-F20C3B290136}"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51</a:t>
            </a:fld>
            <a:endParaRPr lang="en-US" dirty="0"/>
          </a:p>
        </p:txBody>
      </p:sp>
    </p:spTree>
    <p:extLst>
      <p:ext uri="{BB962C8B-B14F-4D97-AF65-F5344CB8AC3E}">
        <p14:creationId xmlns:p14="http://schemas.microsoft.com/office/powerpoint/2010/main" val="399643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22734"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2. Arithmetic Instructions</a:t>
            </a:r>
          </a:p>
        </p:txBody>
      </p:sp>
      <p:sp>
        <p:nvSpPr>
          <p:cNvPr id="2" name="Title 1"/>
          <p:cNvSpPr>
            <a:spLocks noGrp="1"/>
          </p:cNvSpPr>
          <p:nvPr>
            <p:ph type="title"/>
          </p:nvPr>
        </p:nvSpPr>
        <p:spPr/>
        <p:txBody>
          <a:bodyPr/>
          <a:lstStyle/>
          <a:p>
            <a:r>
              <a:rPr lang="en-US" dirty="0"/>
              <a:t>Instruction Set</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ADD, ADC, SUB, SBB, INC, DEC, MUL, DIV, CMP…</a:t>
            </a:r>
          </a:p>
        </p:txBody>
      </p:sp>
      <p:graphicFrame>
        <p:nvGraphicFramePr>
          <p:cNvPr id="6" name="Table 5"/>
          <p:cNvGraphicFramePr>
            <a:graphicFrameLocks noGrp="1"/>
          </p:cNvGraphicFramePr>
          <p:nvPr>
            <p:extLst>
              <p:ext uri="{D42A27DB-BD31-4B8C-83A1-F6EECF244321}">
                <p14:modId xmlns:p14="http://schemas.microsoft.com/office/powerpoint/2010/main" val="3405926413"/>
              </p:ext>
            </p:extLst>
          </p:nvPr>
        </p:nvGraphicFramePr>
        <p:xfrm>
          <a:off x="533400" y="1905000"/>
          <a:ext cx="8153400" cy="3818862"/>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1369586">
                <a:tc>
                  <a:txBody>
                    <a:bodyPr/>
                    <a:lstStyle/>
                    <a:p>
                      <a:r>
                        <a:rPr lang="en-US" sz="1400" b="1" dirty="0">
                          <a:solidFill>
                            <a:srgbClr val="FF0000"/>
                          </a:solidFill>
                        </a:rPr>
                        <a:t>ADD reg2/ </a:t>
                      </a:r>
                      <a:r>
                        <a:rPr lang="en-US" sz="1400" b="1" dirty="0" err="1">
                          <a:solidFill>
                            <a:srgbClr val="FF0000"/>
                          </a:solidFill>
                        </a:rPr>
                        <a:t>mem</a:t>
                      </a:r>
                      <a:r>
                        <a:rPr lang="en-US" sz="1400" b="1" dirty="0">
                          <a:solidFill>
                            <a:srgbClr val="FF0000"/>
                          </a:solidFill>
                        </a:rPr>
                        <a:t>, reg1/</a:t>
                      </a:r>
                      <a:r>
                        <a:rPr lang="en-US" sz="1400" b="1" dirty="0" err="1">
                          <a:solidFill>
                            <a:srgbClr val="FF0000"/>
                          </a:solidFill>
                        </a:rPr>
                        <a:t>mem</a:t>
                      </a:r>
                      <a:endParaRPr lang="en-US" sz="1400" b="1" dirty="0">
                        <a:solidFill>
                          <a:srgbClr val="FF0000"/>
                        </a:solidFill>
                      </a:endParaRPr>
                    </a:p>
                    <a:p>
                      <a:endParaRPr lang="en-US" sz="1400" b="1" dirty="0">
                        <a:solidFill>
                          <a:srgbClr val="FF0000"/>
                        </a:solidFill>
                      </a:endParaRPr>
                    </a:p>
                    <a:p>
                      <a:r>
                        <a:rPr lang="en-US" sz="1400" b="1" dirty="0">
                          <a:solidFill>
                            <a:schemeClr val="tx1"/>
                          </a:solidFill>
                        </a:rPr>
                        <a:t>ADC reg2, reg1</a:t>
                      </a:r>
                    </a:p>
                    <a:p>
                      <a:r>
                        <a:rPr lang="en-US" sz="1400" b="1" dirty="0">
                          <a:solidFill>
                            <a:schemeClr val="tx1"/>
                          </a:solidFill>
                        </a:rPr>
                        <a:t>ADC reg2, </a:t>
                      </a:r>
                      <a:r>
                        <a:rPr lang="en-US" sz="1400" b="1" dirty="0" err="1">
                          <a:solidFill>
                            <a:schemeClr val="tx1"/>
                          </a:solidFill>
                        </a:rPr>
                        <a:t>mem</a:t>
                      </a:r>
                      <a:endParaRPr lang="en-US" sz="1400" b="1" dirty="0">
                        <a:solidFill>
                          <a:schemeClr val="tx1"/>
                        </a:solidFill>
                      </a:endParaRPr>
                    </a:p>
                    <a:p>
                      <a:r>
                        <a:rPr lang="en-US" sz="1400" b="1" dirty="0">
                          <a:solidFill>
                            <a:schemeClr val="tx1"/>
                          </a:solidFill>
                        </a:rPr>
                        <a:t>ADC </a:t>
                      </a:r>
                      <a:r>
                        <a:rPr lang="en-US" sz="1400" b="1" dirty="0" err="1">
                          <a:solidFill>
                            <a:schemeClr val="tx1"/>
                          </a:solidFill>
                        </a:rPr>
                        <a:t>mem</a:t>
                      </a:r>
                      <a:r>
                        <a:rPr lang="en-US" sz="1400" b="1" dirty="0">
                          <a:solidFill>
                            <a:schemeClr val="tx1"/>
                          </a:solidFill>
                        </a:rPr>
                        <a:t>, reg1</a:t>
                      </a:r>
                    </a:p>
                    <a:p>
                      <a:endParaRPr lang="en-US" sz="1400" b="1" dirty="0">
                        <a:solidFill>
                          <a:srgbClr val="FF0000"/>
                        </a:solidFill>
                      </a:endParaRP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(reg2) </a:t>
                      </a:r>
                      <a:r>
                        <a:rPr lang="en-US" sz="1400" b="1" dirty="0">
                          <a:solidFill>
                            <a:schemeClr val="tx1"/>
                          </a:solidFill>
                          <a:sym typeface="Symbol"/>
                        </a:rPr>
                        <a:t> (reg1) + (reg2)</a:t>
                      </a:r>
                    </a:p>
                    <a:p>
                      <a:r>
                        <a:rPr lang="en-US" sz="1400" b="1" dirty="0">
                          <a:solidFill>
                            <a:schemeClr val="tx1"/>
                          </a:solidFill>
                          <a:sym typeface="Symbol"/>
                        </a:rPr>
                        <a:t>(reg2)</a:t>
                      </a:r>
                      <a:r>
                        <a:rPr lang="en-US" sz="1400" b="1" dirty="0">
                          <a:solidFill>
                            <a:schemeClr val="tx1"/>
                          </a:solidFill>
                        </a:rPr>
                        <a:t> </a:t>
                      </a:r>
                      <a:r>
                        <a:rPr lang="en-US" sz="1400" b="1" dirty="0">
                          <a:solidFill>
                            <a:schemeClr val="tx1"/>
                          </a:solidFill>
                          <a:sym typeface="Symbol"/>
                        </a:rPr>
                        <a:t> (reg2) + (</a:t>
                      </a:r>
                      <a:r>
                        <a:rPr lang="en-US" sz="1400" b="1" dirty="0" err="1">
                          <a:solidFill>
                            <a:schemeClr val="tx1"/>
                          </a:solidFill>
                          <a:sym typeface="Symbol"/>
                        </a:rPr>
                        <a:t>mem</a:t>
                      </a:r>
                      <a:r>
                        <a:rPr lang="en-US" sz="1400" b="1" dirty="0">
                          <a:solidFill>
                            <a:schemeClr val="tx1"/>
                          </a:solidFill>
                          <a:sym typeface="Symbol"/>
                        </a:rPr>
                        <a:t>)</a:t>
                      </a:r>
                    </a:p>
                    <a:p>
                      <a:r>
                        <a:rPr lang="en-US" sz="1400" b="1" dirty="0">
                          <a:solidFill>
                            <a:schemeClr val="tx1"/>
                          </a:solidFill>
                          <a:sym typeface="Symbol"/>
                        </a:rPr>
                        <a:t>(</a:t>
                      </a:r>
                      <a:r>
                        <a:rPr lang="en-US" sz="1400" b="1" dirty="0" err="1">
                          <a:solidFill>
                            <a:schemeClr val="tx1"/>
                          </a:solidFill>
                          <a:sym typeface="Symbol"/>
                        </a:rPr>
                        <a:t>mem</a:t>
                      </a:r>
                      <a:r>
                        <a:rPr lang="en-US" sz="1400" b="1" dirty="0">
                          <a:solidFill>
                            <a:schemeClr val="tx1"/>
                          </a:solidFill>
                          <a:sym typeface="Symbol"/>
                        </a:rPr>
                        <a:t>)</a:t>
                      </a:r>
                      <a:r>
                        <a:rPr lang="en-US" sz="1400" b="1" baseline="0" dirty="0">
                          <a:solidFill>
                            <a:schemeClr val="tx1"/>
                          </a:solidFill>
                          <a:sym typeface="Symbol"/>
                        </a:rPr>
                        <a:t> </a:t>
                      </a:r>
                      <a:r>
                        <a:rPr lang="en-US" sz="1400" b="1" dirty="0">
                          <a:solidFill>
                            <a:schemeClr val="tx1"/>
                          </a:solidFill>
                          <a:sym typeface="Symbol"/>
                        </a:rPr>
                        <a:t> (</a:t>
                      </a:r>
                      <a:r>
                        <a:rPr lang="en-US" sz="1400" b="1" dirty="0" err="1">
                          <a:solidFill>
                            <a:schemeClr val="tx1"/>
                          </a:solidFill>
                          <a:sym typeface="Symbol"/>
                        </a:rPr>
                        <a:t>mem</a:t>
                      </a:r>
                      <a:r>
                        <a:rPr lang="en-US" sz="1400" b="1" dirty="0">
                          <a:solidFill>
                            <a:schemeClr val="tx1"/>
                          </a:solidFill>
                          <a:sym typeface="Symbol"/>
                        </a:rPr>
                        <a:t>)+(reg1)</a:t>
                      </a:r>
                      <a:endParaRPr lang="en-US" sz="1400" b="1" dirty="0">
                        <a:solidFill>
                          <a:schemeClr val="tx1"/>
                        </a:solidFill>
                      </a:endParaRPr>
                    </a:p>
                  </a:txBody>
                  <a:tcPr>
                    <a:solidFill>
                      <a:srgbClr val="FFCCCC"/>
                    </a:solidFill>
                  </a:tcPr>
                </a:tc>
                <a:extLst>
                  <a:ext uri="{0D108BD9-81ED-4DB2-BD59-A6C34878D82A}">
                    <a16:rowId xmlns:a16="http://schemas.microsoft.com/office/drawing/2014/main" val="10000"/>
                  </a:ext>
                </a:extLst>
              </a:tr>
              <a:tr h="1289022">
                <a:tc>
                  <a:txBody>
                    <a:bodyPr/>
                    <a:lstStyle/>
                    <a:p>
                      <a:r>
                        <a:rPr lang="en-US" sz="1400" b="1" dirty="0">
                          <a:solidFill>
                            <a:srgbClr val="FF0000"/>
                          </a:solidFill>
                        </a:rPr>
                        <a:t>ADD </a:t>
                      </a:r>
                      <a:r>
                        <a:rPr lang="en-US" sz="1400" b="1" dirty="0" err="1">
                          <a:solidFill>
                            <a:srgbClr val="FF0000"/>
                          </a:solidFill>
                        </a:rPr>
                        <a:t>reg</a:t>
                      </a:r>
                      <a:r>
                        <a:rPr lang="en-US" sz="1400" b="1" dirty="0">
                          <a:solidFill>
                            <a:srgbClr val="FF0000"/>
                          </a:solidFill>
                        </a:rPr>
                        <a:t>/</a:t>
                      </a:r>
                      <a:r>
                        <a:rPr lang="en-US" sz="1400" b="1" dirty="0" err="1">
                          <a:solidFill>
                            <a:srgbClr val="FF0000"/>
                          </a:solidFill>
                        </a:rPr>
                        <a:t>mem</a:t>
                      </a:r>
                      <a:r>
                        <a:rPr lang="en-US" sz="1400" b="1" dirty="0">
                          <a:solidFill>
                            <a:srgbClr val="FF0000"/>
                          </a:solidFill>
                        </a:rPr>
                        <a:t>, data</a:t>
                      </a:r>
                    </a:p>
                    <a:p>
                      <a:endParaRPr lang="en-US" sz="1400" b="1" dirty="0">
                        <a:solidFill>
                          <a:srgbClr val="FF0000"/>
                        </a:solidFill>
                      </a:endParaRPr>
                    </a:p>
                    <a:p>
                      <a:r>
                        <a:rPr lang="en-US" sz="1400" b="1" dirty="0">
                          <a:solidFill>
                            <a:schemeClr val="tx1"/>
                          </a:solidFill>
                        </a:rPr>
                        <a:t>ADD </a:t>
                      </a:r>
                      <a:r>
                        <a:rPr lang="en-US" sz="1400" b="1" dirty="0" err="1">
                          <a:solidFill>
                            <a:schemeClr val="tx1"/>
                          </a:solidFill>
                        </a:rPr>
                        <a:t>reg</a:t>
                      </a:r>
                      <a:r>
                        <a:rPr lang="en-US" sz="1400" b="1" dirty="0">
                          <a:solidFill>
                            <a:schemeClr val="tx1"/>
                          </a:solidFill>
                        </a:rPr>
                        <a:t>,</a:t>
                      </a:r>
                      <a:r>
                        <a:rPr lang="en-US" sz="1400" b="1" baseline="0" dirty="0">
                          <a:solidFill>
                            <a:schemeClr val="tx1"/>
                          </a:solidFill>
                        </a:rPr>
                        <a:t> data</a:t>
                      </a:r>
                    </a:p>
                    <a:p>
                      <a:r>
                        <a:rPr lang="en-US" sz="1400" b="1" baseline="0" dirty="0">
                          <a:solidFill>
                            <a:schemeClr val="tx1"/>
                          </a:solidFill>
                        </a:rPr>
                        <a:t>ADD </a:t>
                      </a:r>
                      <a:r>
                        <a:rPr lang="en-US" sz="1400" b="1" baseline="0" dirty="0" err="1">
                          <a:solidFill>
                            <a:schemeClr val="tx1"/>
                          </a:solidFill>
                        </a:rPr>
                        <a:t>mem</a:t>
                      </a:r>
                      <a:r>
                        <a:rPr lang="en-US" sz="1400" b="1" baseline="0" dirty="0">
                          <a:solidFill>
                            <a:schemeClr val="tx1"/>
                          </a:solidFill>
                        </a:rPr>
                        <a:t>, data</a:t>
                      </a:r>
                      <a:endParaRPr lang="en-US" sz="1400" b="1" dirty="0">
                        <a:solidFill>
                          <a:schemeClr val="tx1"/>
                        </a:solidFill>
                      </a:endParaRP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a:t>
                      </a:r>
                      <a:r>
                        <a:rPr lang="en-US" sz="1400" b="1" dirty="0" err="1">
                          <a:solidFill>
                            <a:schemeClr val="tx1"/>
                          </a:solidFill>
                        </a:rPr>
                        <a:t>reg</a:t>
                      </a:r>
                      <a:r>
                        <a:rPr lang="en-US" sz="1400" b="1" dirty="0">
                          <a:solidFill>
                            <a:schemeClr val="tx1"/>
                          </a:solidFill>
                        </a:rPr>
                        <a:t>) </a:t>
                      </a:r>
                      <a:r>
                        <a:rPr lang="en-US" sz="1400" b="1" dirty="0">
                          <a:solidFill>
                            <a:schemeClr val="tx1"/>
                          </a:solidFill>
                          <a:sym typeface="Symbol"/>
                        </a:rPr>
                        <a:t> (</a:t>
                      </a:r>
                      <a:r>
                        <a:rPr lang="en-US" sz="1400" b="1" dirty="0" err="1">
                          <a:solidFill>
                            <a:schemeClr val="tx1"/>
                          </a:solidFill>
                          <a:sym typeface="Symbol"/>
                        </a:rPr>
                        <a:t>reg</a:t>
                      </a:r>
                      <a:r>
                        <a:rPr lang="en-US" sz="1400" b="1" dirty="0">
                          <a:solidFill>
                            <a:schemeClr val="tx1"/>
                          </a:solidFill>
                          <a:sym typeface="Symbol"/>
                        </a:rPr>
                        <a:t>)+ 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a:t>
                      </a:r>
                      <a:r>
                        <a:rPr lang="en-US" sz="1400" b="1" dirty="0" err="1">
                          <a:solidFill>
                            <a:schemeClr val="tx1"/>
                          </a:solidFill>
                          <a:sym typeface="Symbol"/>
                        </a:rPr>
                        <a:t>mem</a:t>
                      </a:r>
                      <a:r>
                        <a:rPr lang="en-US" sz="1400" b="1" dirty="0">
                          <a:solidFill>
                            <a:schemeClr val="tx1"/>
                          </a:solidFill>
                          <a:sym typeface="Symbol"/>
                        </a:rPr>
                        <a:t>)</a:t>
                      </a:r>
                      <a:r>
                        <a:rPr lang="en-US" sz="1400" b="1" baseline="0" dirty="0">
                          <a:solidFill>
                            <a:schemeClr val="tx1"/>
                          </a:solidFill>
                          <a:sym typeface="Symbol"/>
                        </a:rPr>
                        <a:t> </a:t>
                      </a:r>
                      <a:r>
                        <a:rPr lang="en-US" sz="1400" b="1" dirty="0">
                          <a:solidFill>
                            <a:schemeClr val="tx1"/>
                          </a:solidFill>
                          <a:sym typeface="Symbol"/>
                        </a:rPr>
                        <a:t> (</a:t>
                      </a:r>
                      <a:r>
                        <a:rPr lang="en-US" sz="1400" b="1" dirty="0" err="1">
                          <a:solidFill>
                            <a:schemeClr val="tx1"/>
                          </a:solidFill>
                          <a:sym typeface="Symbol"/>
                        </a:rPr>
                        <a:t>mem</a:t>
                      </a:r>
                      <a:r>
                        <a:rPr lang="en-US" sz="1400" b="1" dirty="0">
                          <a:solidFill>
                            <a:schemeClr val="tx1"/>
                          </a:solidFill>
                          <a:sym typeface="Symbol"/>
                        </a:rPr>
                        <a:t>)+data</a:t>
                      </a:r>
                      <a:endParaRPr lang="en-US" sz="1400" b="1" dirty="0">
                        <a:solidFill>
                          <a:schemeClr val="tx1"/>
                        </a:solidFill>
                      </a:endParaRPr>
                    </a:p>
                  </a:txBody>
                  <a:tcPr>
                    <a:solidFill>
                      <a:srgbClr val="FFCCCC"/>
                    </a:solidFill>
                  </a:tcPr>
                </a:tc>
                <a:extLst>
                  <a:ext uri="{0D108BD9-81ED-4DB2-BD59-A6C34878D82A}">
                    <a16:rowId xmlns:a16="http://schemas.microsoft.com/office/drawing/2014/main" val="10001"/>
                  </a:ext>
                </a:extLst>
              </a:tr>
              <a:tr h="998992">
                <a:tc>
                  <a:txBody>
                    <a:bodyPr/>
                    <a:lstStyle/>
                    <a:p>
                      <a:r>
                        <a:rPr lang="en-US" sz="1400" b="1" dirty="0">
                          <a:solidFill>
                            <a:srgbClr val="FF0000"/>
                          </a:solidFill>
                        </a:rPr>
                        <a:t>ADD A, data</a:t>
                      </a:r>
                    </a:p>
                    <a:p>
                      <a:endParaRPr lang="en-US" sz="1400" b="1" dirty="0">
                        <a:solidFill>
                          <a:schemeClr val="tx1"/>
                        </a:solidFill>
                      </a:endParaRPr>
                    </a:p>
                    <a:p>
                      <a:r>
                        <a:rPr lang="en-US" sz="1400" b="1" dirty="0">
                          <a:solidFill>
                            <a:schemeClr val="tx1"/>
                          </a:solidFill>
                        </a:rPr>
                        <a:t>ADD</a:t>
                      </a:r>
                      <a:r>
                        <a:rPr lang="en-US" sz="1400" b="1" baseline="0" dirty="0">
                          <a:solidFill>
                            <a:schemeClr val="tx1"/>
                          </a:solidFill>
                        </a:rPr>
                        <a:t> AL, data8</a:t>
                      </a:r>
                    </a:p>
                    <a:p>
                      <a:r>
                        <a:rPr lang="en-US" sz="1400" b="1" baseline="0" dirty="0">
                          <a:solidFill>
                            <a:schemeClr val="tx1"/>
                          </a:solidFill>
                        </a:rPr>
                        <a:t>ADD AX, data16</a:t>
                      </a:r>
                      <a:endParaRPr lang="en-US" sz="1400" b="1" dirty="0">
                        <a:solidFill>
                          <a:schemeClr val="tx1"/>
                        </a:solidFill>
                      </a:endParaRP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(AL)</a:t>
                      </a:r>
                      <a:r>
                        <a:rPr lang="en-US" sz="1400" b="1" dirty="0">
                          <a:solidFill>
                            <a:schemeClr val="tx1"/>
                          </a:solidFill>
                          <a:sym typeface="Symbol"/>
                        </a:rPr>
                        <a:t>   (AL)</a:t>
                      </a:r>
                      <a:r>
                        <a:rPr lang="en-US" sz="1400" b="1" baseline="0" dirty="0">
                          <a:solidFill>
                            <a:schemeClr val="tx1"/>
                          </a:solidFill>
                          <a:sym typeface="Symbol"/>
                        </a:rPr>
                        <a:t> + data8</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sym typeface="Symbol"/>
                        </a:rPr>
                        <a:t>(AX)</a:t>
                      </a:r>
                      <a:r>
                        <a:rPr lang="en-US" sz="1400" b="1" dirty="0">
                          <a:solidFill>
                            <a:schemeClr val="tx1"/>
                          </a:solidFill>
                          <a:sym typeface="Symbol"/>
                        </a:rPr>
                        <a:t>   (AX) +data16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txBody>
                  <a:tcPr>
                    <a:solidFill>
                      <a:srgbClr val="FFCCCC"/>
                    </a:solidFill>
                  </a:tcPr>
                </a:tc>
                <a:extLst>
                  <a:ext uri="{0D108BD9-81ED-4DB2-BD59-A6C34878D82A}">
                    <a16:rowId xmlns:a16="http://schemas.microsoft.com/office/drawing/2014/main" val="10002"/>
                  </a:ext>
                </a:extLst>
              </a:tr>
            </a:tbl>
          </a:graphicData>
        </a:graphic>
      </p:graphicFrame>
      <p:sp>
        <p:nvSpPr>
          <p:cNvPr id="7" name="Date Placeholder 6"/>
          <p:cNvSpPr>
            <a:spLocks noGrp="1"/>
          </p:cNvSpPr>
          <p:nvPr>
            <p:ph type="dt" sz="half" idx="10"/>
          </p:nvPr>
        </p:nvSpPr>
        <p:spPr/>
        <p:txBody>
          <a:bodyPr/>
          <a:lstStyle/>
          <a:p>
            <a:fld id="{B46052C1-E164-4209-A7BD-74A942DE77EC}"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9" name="Slide Number Placeholder 8"/>
          <p:cNvSpPr>
            <a:spLocks noGrp="1"/>
          </p:cNvSpPr>
          <p:nvPr>
            <p:ph type="sldNum" sz="quarter" idx="12"/>
          </p:nvPr>
        </p:nvSpPr>
        <p:spPr/>
        <p:txBody>
          <a:bodyPr/>
          <a:lstStyle/>
          <a:p>
            <a:fld id="{85E6815B-E59C-4D87-B1F6-ECBDD22AF1DC}" type="slidenum">
              <a:rPr lang="en-US" smtClean="0"/>
              <a:t>52</a:t>
            </a:fld>
            <a:endParaRPr lang="en-US" dirty="0"/>
          </a:p>
        </p:txBody>
      </p:sp>
    </p:spTree>
    <p:extLst>
      <p:ext uri="{BB962C8B-B14F-4D97-AF65-F5344CB8AC3E}">
        <p14:creationId xmlns:p14="http://schemas.microsoft.com/office/powerpoint/2010/main" val="36513529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27434"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2. Arithmetic Instructions</a:t>
            </a:r>
          </a:p>
        </p:txBody>
      </p:sp>
      <p:sp>
        <p:nvSpPr>
          <p:cNvPr id="2" name="Title 1"/>
          <p:cNvSpPr>
            <a:spLocks noGrp="1"/>
          </p:cNvSpPr>
          <p:nvPr>
            <p:ph type="title"/>
          </p:nvPr>
        </p:nvSpPr>
        <p:spPr/>
        <p:txBody>
          <a:bodyPr/>
          <a:lstStyle/>
          <a:p>
            <a:r>
              <a:rPr lang="en-US" dirty="0"/>
              <a:t>Instruction Set</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ADD, ADC, SUB, SBB, INC, DEC, MUL, DIV, CMP…</a:t>
            </a:r>
          </a:p>
        </p:txBody>
      </p:sp>
      <p:graphicFrame>
        <p:nvGraphicFramePr>
          <p:cNvPr id="6" name="Table 5"/>
          <p:cNvGraphicFramePr>
            <a:graphicFrameLocks noGrp="1"/>
          </p:cNvGraphicFramePr>
          <p:nvPr>
            <p:extLst>
              <p:ext uri="{D42A27DB-BD31-4B8C-83A1-F6EECF244321}">
                <p14:modId xmlns:p14="http://schemas.microsoft.com/office/powerpoint/2010/main" val="2819365693"/>
              </p:ext>
            </p:extLst>
          </p:nvPr>
        </p:nvGraphicFramePr>
        <p:xfrm>
          <a:off x="533400" y="1905000"/>
          <a:ext cx="8153400" cy="3816848"/>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1369586">
                <a:tc>
                  <a:txBody>
                    <a:bodyPr/>
                    <a:lstStyle/>
                    <a:p>
                      <a:r>
                        <a:rPr lang="en-US" sz="1400" b="1" dirty="0">
                          <a:solidFill>
                            <a:srgbClr val="FF0000"/>
                          </a:solidFill>
                        </a:rPr>
                        <a:t>ADC reg2/ </a:t>
                      </a:r>
                      <a:r>
                        <a:rPr lang="en-US" sz="1400" b="1" dirty="0" err="1">
                          <a:solidFill>
                            <a:srgbClr val="FF0000"/>
                          </a:solidFill>
                        </a:rPr>
                        <a:t>mem</a:t>
                      </a:r>
                      <a:r>
                        <a:rPr lang="en-US" sz="1400" b="1" dirty="0">
                          <a:solidFill>
                            <a:srgbClr val="FF0000"/>
                          </a:solidFill>
                        </a:rPr>
                        <a:t>, reg1/</a:t>
                      </a:r>
                      <a:r>
                        <a:rPr lang="en-US" sz="1400" b="1" dirty="0" err="1">
                          <a:solidFill>
                            <a:srgbClr val="FF0000"/>
                          </a:solidFill>
                        </a:rPr>
                        <a:t>mem</a:t>
                      </a:r>
                      <a:endParaRPr lang="en-US" sz="1400" b="1" dirty="0">
                        <a:solidFill>
                          <a:srgbClr val="FF0000"/>
                        </a:solidFill>
                      </a:endParaRPr>
                    </a:p>
                    <a:p>
                      <a:endParaRPr lang="en-US" sz="1400" b="1" dirty="0">
                        <a:solidFill>
                          <a:srgbClr val="FF0000"/>
                        </a:solidFill>
                      </a:endParaRPr>
                    </a:p>
                    <a:p>
                      <a:r>
                        <a:rPr lang="en-US" sz="1400" b="1" dirty="0">
                          <a:solidFill>
                            <a:schemeClr val="tx1"/>
                          </a:solidFill>
                        </a:rPr>
                        <a:t>ADC reg2, reg1</a:t>
                      </a:r>
                    </a:p>
                    <a:p>
                      <a:r>
                        <a:rPr lang="en-US" sz="1400" b="1" dirty="0">
                          <a:solidFill>
                            <a:schemeClr val="tx1"/>
                          </a:solidFill>
                        </a:rPr>
                        <a:t>ADC reg2, </a:t>
                      </a:r>
                      <a:r>
                        <a:rPr lang="en-US" sz="1400" b="1" dirty="0" err="1">
                          <a:solidFill>
                            <a:schemeClr val="tx1"/>
                          </a:solidFill>
                        </a:rPr>
                        <a:t>mem</a:t>
                      </a:r>
                      <a:endParaRPr lang="en-US" sz="1400" b="1" dirty="0">
                        <a:solidFill>
                          <a:schemeClr val="tx1"/>
                        </a:solidFill>
                      </a:endParaRPr>
                    </a:p>
                    <a:p>
                      <a:r>
                        <a:rPr lang="en-US" sz="1400" b="1" dirty="0">
                          <a:solidFill>
                            <a:schemeClr val="tx1"/>
                          </a:solidFill>
                        </a:rPr>
                        <a:t>ADC </a:t>
                      </a:r>
                      <a:r>
                        <a:rPr lang="en-US" sz="1400" b="1" dirty="0" err="1">
                          <a:solidFill>
                            <a:schemeClr val="tx1"/>
                          </a:solidFill>
                        </a:rPr>
                        <a:t>mem</a:t>
                      </a:r>
                      <a:r>
                        <a:rPr lang="en-US" sz="1400" b="1" dirty="0">
                          <a:solidFill>
                            <a:schemeClr val="tx1"/>
                          </a:solidFill>
                        </a:rPr>
                        <a:t>, reg1</a:t>
                      </a: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(reg2) </a:t>
                      </a:r>
                      <a:r>
                        <a:rPr lang="en-US" sz="1400" b="1" dirty="0">
                          <a:solidFill>
                            <a:schemeClr val="tx1"/>
                          </a:solidFill>
                          <a:sym typeface="Symbol"/>
                        </a:rPr>
                        <a:t> (reg1) + (reg2)+CF</a:t>
                      </a:r>
                    </a:p>
                    <a:p>
                      <a:r>
                        <a:rPr lang="en-US" sz="1400" b="1" dirty="0">
                          <a:solidFill>
                            <a:schemeClr val="tx1"/>
                          </a:solidFill>
                          <a:sym typeface="Symbol"/>
                        </a:rPr>
                        <a:t>(reg2)</a:t>
                      </a:r>
                      <a:r>
                        <a:rPr lang="en-US" sz="1400" b="1" dirty="0">
                          <a:solidFill>
                            <a:schemeClr val="tx1"/>
                          </a:solidFill>
                        </a:rPr>
                        <a:t> </a:t>
                      </a:r>
                      <a:r>
                        <a:rPr lang="en-US" sz="1400" b="1" dirty="0">
                          <a:solidFill>
                            <a:schemeClr val="tx1"/>
                          </a:solidFill>
                          <a:sym typeface="Symbol"/>
                        </a:rPr>
                        <a:t> (reg2) + (</a:t>
                      </a:r>
                      <a:r>
                        <a:rPr lang="en-US" sz="1400" b="1" dirty="0" err="1">
                          <a:solidFill>
                            <a:schemeClr val="tx1"/>
                          </a:solidFill>
                          <a:sym typeface="Symbol"/>
                        </a:rPr>
                        <a:t>mem</a:t>
                      </a:r>
                      <a:r>
                        <a:rPr lang="en-US" sz="1400" b="1" dirty="0">
                          <a:solidFill>
                            <a:schemeClr val="tx1"/>
                          </a:solidFill>
                          <a:sym typeface="Symbol"/>
                        </a:rPr>
                        <a:t>)+CF</a:t>
                      </a:r>
                    </a:p>
                    <a:p>
                      <a:r>
                        <a:rPr lang="en-US" sz="1400" b="1" dirty="0">
                          <a:solidFill>
                            <a:schemeClr val="tx1"/>
                          </a:solidFill>
                          <a:sym typeface="Symbol"/>
                        </a:rPr>
                        <a:t>(</a:t>
                      </a:r>
                      <a:r>
                        <a:rPr lang="en-US" sz="1400" b="1" dirty="0" err="1">
                          <a:solidFill>
                            <a:schemeClr val="tx1"/>
                          </a:solidFill>
                          <a:sym typeface="Symbol"/>
                        </a:rPr>
                        <a:t>mem</a:t>
                      </a:r>
                      <a:r>
                        <a:rPr lang="en-US" sz="1400" b="1" dirty="0">
                          <a:solidFill>
                            <a:schemeClr val="tx1"/>
                          </a:solidFill>
                          <a:sym typeface="Symbol"/>
                        </a:rPr>
                        <a:t>)</a:t>
                      </a:r>
                      <a:r>
                        <a:rPr lang="en-US" sz="1400" b="1" baseline="0" dirty="0">
                          <a:solidFill>
                            <a:schemeClr val="tx1"/>
                          </a:solidFill>
                          <a:sym typeface="Symbol"/>
                        </a:rPr>
                        <a:t> </a:t>
                      </a:r>
                      <a:r>
                        <a:rPr lang="en-US" sz="1400" b="1" dirty="0">
                          <a:solidFill>
                            <a:schemeClr val="tx1"/>
                          </a:solidFill>
                          <a:sym typeface="Symbol"/>
                        </a:rPr>
                        <a:t> (</a:t>
                      </a:r>
                      <a:r>
                        <a:rPr lang="en-US" sz="1400" b="1" dirty="0" err="1">
                          <a:solidFill>
                            <a:schemeClr val="tx1"/>
                          </a:solidFill>
                          <a:sym typeface="Symbol"/>
                        </a:rPr>
                        <a:t>mem</a:t>
                      </a:r>
                      <a:r>
                        <a:rPr lang="en-US" sz="1400" b="1" dirty="0">
                          <a:solidFill>
                            <a:schemeClr val="tx1"/>
                          </a:solidFill>
                          <a:sym typeface="Symbol"/>
                        </a:rPr>
                        <a:t>)+(reg1)+CF</a:t>
                      </a:r>
                      <a:endParaRPr lang="en-US" sz="1400" b="1" dirty="0">
                        <a:solidFill>
                          <a:schemeClr val="tx1"/>
                        </a:solidFill>
                      </a:endParaRPr>
                    </a:p>
                  </a:txBody>
                  <a:tcPr>
                    <a:solidFill>
                      <a:srgbClr val="FFCCCC"/>
                    </a:solidFill>
                  </a:tcPr>
                </a:tc>
                <a:extLst>
                  <a:ext uri="{0D108BD9-81ED-4DB2-BD59-A6C34878D82A}">
                    <a16:rowId xmlns:a16="http://schemas.microsoft.com/office/drawing/2014/main" val="10000"/>
                  </a:ext>
                </a:extLst>
              </a:tr>
              <a:tr h="1289022">
                <a:tc>
                  <a:txBody>
                    <a:bodyPr/>
                    <a:lstStyle/>
                    <a:p>
                      <a:r>
                        <a:rPr lang="en-US" sz="1400" b="1" dirty="0">
                          <a:solidFill>
                            <a:srgbClr val="FF0000"/>
                          </a:solidFill>
                        </a:rPr>
                        <a:t>ADC </a:t>
                      </a:r>
                      <a:r>
                        <a:rPr lang="en-US" sz="1400" b="1" dirty="0" err="1">
                          <a:solidFill>
                            <a:srgbClr val="FF0000"/>
                          </a:solidFill>
                        </a:rPr>
                        <a:t>reg</a:t>
                      </a:r>
                      <a:r>
                        <a:rPr lang="en-US" sz="1400" b="1" dirty="0">
                          <a:solidFill>
                            <a:srgbClr val="FF0000"/>
                          </a:solidFill>
                        </a:rPr>
                        <a:t>/</a:t>
                      </a:r>
                      <a:r>
                        <a:rPr lang="en-US" sz="1400" b="1" dirty="0" err="1">
                          <a:solidFill>
                            <a:srgbClr val="FF0000"/>
                          </a:solidFill>
                        </a:rPr>
                        <a:t>mem</a:t>
                      </a:r>
                      <a:r>
                        <a:rPr lang="en-US" sz="1400" b="1" dirty="0">
                          <a:solidFill>
                            <a:srgbClr val="FF0000"/>
                          </a:solidFill>
                        </a:rPr>
                        <a:t>, data</a:t>
                      </a:r>
                    </a:p>
                    <a:p>
                      <a:endParaRPr lang="en-US" sz="1400" b="1" dirty="0">
                        <a:solidFill>
                          <a:srgbClr val="FF0000"/>
                        </a:solidFill>
                      </a:endParaRPr>
                    </a:p>
                    <a:p>
                      <a:r>
                        <a:rPr lang="en-US" sz="1400" b="1" dirty="0">
                          <a:solidFill>
                            <a:schemeClr val="tx1"/>
                          </a:solidFill>
                        </a:rPr>
                        <a:t>ADC </a:t>
                      </a:r>
                      <a:r>
                        <a:rPr lang="en-US" sz="1400" b="1" dirty="0" err="1">
                          <a:solidFill>
                            <a:schemeClr val="tx1"/>
                          </a:solidFill>
                        </a:rPr>
                        <a:t>reg</a:t>
                      </a:r>
                      <a:r>
                        <a:rPr lang="en-US" sz="1400" b="1" dirty="0">
                          <a:solidFill>
                            <a:schemeClr val="tx1"/>
                          </a:solidFill>
                        </a:rPr>
                        <a:t>,</a:t>
                      </a:r>
                      <a:r>
                        <a:rPr lang="en-US" sz="1400" b="1" baseline="0" dirty="0">
                          <a:solidFill>
                            <a:schemeClr val="tx1"/>
                          </a:solidFill>
                        </a:rPr>
                        <a:t> data</a:t>
                      </a:r>
                    </a:p>
                    <a:p>
                      <a:r>
                        <a:rPr lang="en-US" sz="1400" b="1" baseline="0" dirty="0">
                          <a:solidFill>
                            <a:schemeClr val="tx1"/>
                          </a:solidFill>
                        </a:rPr>
                        <a:t>ADC </a:t>
                      </a:r>
                      <a:r>
                        <a:rPr lang="en-US" sz="1400" b="1" baseline="0" dirty="0" err="1">
                          <a:solidFill>
                            <a:schemeClr val="tx1"/>
                          </a:solidFill>
                        </a:rPr>
                        <a:t>mem</a:t>
                      </a:r>
                      <a:r>
                        <a:rPr lang="en-US" sz="1400" b="1" baseline="0" dirty="0">
                          <a:solidFill>
                            <a:schemeClr val="tx1"/>
                          </a:solidFill>
                        </a:rPr>
                        <a:t>, data</a:t>
                      </a:r>
                      <a:endParaRPr lang="en-US" sz="1400" b="1" dirty="0">
                        <a:solidFill>
                          <a:schemeClr val="tx1"/>
                        </a:solidFill>
                      </a:endParaRP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a:t>
                      </a:r>
                      <a:r>
                        <a:rPr lang="en-US" sz="1400" b="1" dirty="0" err="1">
                          <a:solidFill>
                            <a:schemeClr val="tx1"/>
                          </a:solidFill>
                        </a:rPr>
                        <a:t>reg</a:t>
                      </a:r>
                      <a:r>
                        <a:rPr lang="en-US" sz="1400" b="1" dirty="0">
                          <a:solidFill>
                            <a:schemeClr val="tx1"/>
                          </a:solidFill>
                        </a:rPr>
                        <a:t>) </a:t>
                      </a:r>
                      <a:r>
                        <a:rPr lang="en-US" sz="1400" b="1" dirty="0">
                          <a:solidFill>
                            <a:schemeClr val="tx1"/>
                          </a:solidFill>
                          <a:sym typeface="Symbol"/>
                        </a:rPr>
                        <a:t> (</a:t>
                      </a:r>
                      <a:r>
                        <a:rPr lang="en-US" sz="1400" b="1" dirty="0" err="1">
                          <a:solidFill>
                            <a:schemeClr val="tx1"/>
                          </a:solidFill>
                          <a:sym typeface="Symbol"/>
                        </a:rPr>
                        <a:t>reg</a:t>
                      </a:r>
                      <a:r>
                        <a:rPr lang="en-US" sz="1400" b="1" dirty="0">
                          <a:solidFill>
                            <a:schemeClr val="tx1"/>
                          </a:solidFill>
                          <a:sym typeface="Symbol"/>
                        </a:rPr>
                        <a:t>)+ </a:t>
                      </a:r>
                      <a:r>
                        <a:rPr lang="en-US" sz="1400" b="1" dirty="0" err="1">
                          <a:solidFill>
                            <a:schemeClr val="tx1"/>
                          </a:solidFill>
                          <a:sym typeface="Symbol"/>
                        </a:rPr>
                        <a:t>data+CF</a:t>
                      </a:r>
                      <a:endParaRPr lang="en-US" sz="1400" b="1" dirty="0">
                        <a:solidFill>
                          <a:schemeClr val="tx1"/>
                        </a:solidFill>
                        <a:sym typeface="Symbo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a:t>
                      </a:r>
                      <a:r>
                        <a:rPr lang="en-US" sz="1400" b="1" dirty="0" err="1">
                          <a:solidFill>
                            <a:schemeClr val="tx1"/>
                          </a:solidFill>
                          <a:sym typeface="Symbol"/>
                        </a:rPr>
                        <a:t>mem</a:t>
                      </a:r>
                      <a:r>
                        <a:rPr lang="en-US" sz="1400" b="1" dirty="0">
                          <a:solidFill>
                            <a:schemeClr val="tx1"/>
                          </a:solidFill>
                          <a:sym typeface="Symbol"/>
                        </a:rPr>
                        <a:t>)</a:t>
                      </a:r>
                      <a:r>
                        <a:rPr lang="en-US" sz="1400" b="1" baseline="0" dirty="0">
                          <a:solidFill>
                            <a:schemeClr val="tx1"/>
                          </a:solidFill>
                          <a:sym typeface="Symbol"/>
                        </a:rPr>
                        <a:t> </a:t>
                      </a:r>
                      <a:r>
                        <a:rPr lang="en-US" sz="1400" b="1" dirty="0">
                          <a:solidFill>
                            <a:schemeClr val="tx1"/>
                          </a:solidFill>
                          <a:sym typeface="Symbol"/>
                        </a:rPr>
                        <a:t> (</a:t>
                      </a:r>
                      <a:r>
                        <a:rPr lang="en-US" sz="1400" b="1" dirty="0" err="1">
                          <a:solidFill>
                            <a:schemeClr val="tx1"/>
                          </a:solidFill>
                          <a:sym typeface="Symbol"/>
                        </a:rPr>
                        <a:t>mem</a:t>
                      </a:r>
                      <a:r>
                        <a:rPr lang="en-US" sz="1400" b="1" dirty="0">
                          <a:solidFill>
                            <a:schemeClr val="tx1"/>
                          </a:solidFill>
                          <a:sym typeface="Symbol"/>
                        </a:rPr>
                        <a:t>)+</a:t>
                      </a:r>
                      <a:r>
                        <a:rPr lang="en-US" sz="1400" b="1" dirty="0" err="1">
                          <a:solidFill>
                            <a:schemeClr val="tx1"/>
                          </a:solidFill>
                          <a:sym typeface="Symbol"/>
                        </a:rPr>
                        <a:t>data+CF</a:t>
                      </a:r>
                      <a:endParaRPr lang="en-US" sz="1400" b="1" dirty="0">
                        <a:solidFill>
                          <a:schemeClr val="tx1"/>
                        </a:solidFill>
                      </a:endParaRPr>
                    </a:p>
                  </a:txBody>
                  <a:tcPr>
                    <a:solidFill>
                      <a:srgbClr val="FFCCCC"/>
                    </a:solidFill>
                  </a:tcPr>
                </a:tc>
                <a:extLst>
                  <a:ext uri="{0D108BD9-81ED-4DB2-BD59-A6C34878D82A}">
                    <a16:rowId xmlns:a16="http://schemas.microsoft.com/office/drawing/2014/main" val="10001"/>
                  </a:ext>
                </a:extLst>
              </a:tr>
              <a:tr h="998992">
                <a:tc>
                  <a:txBody>
                    <a:bodyPr/>
                    <a:lstStyle/>
                    <a:p>
                      <a:r>
                        <a:rPr lang="en-US" sz="1400" b="1" dirty="0">
                          <a:solidFill>
                            <a:srgbClr val="FF0000"/>
                          </a:solidFill>
                        </a:rPr>
                        <a:t>ADDC A, data</a:t>
                      </a:r>
                    </a:p>
                    <a:p>
                      <a:endParaRPr lang="en-US" sz="1400" b="1" dirty="0">
                        <a:solidFill>
                          <a:schemeClr val="tx1"/>
                        </a:solidFill>
                      </a:endParaRPr>
                    </a:p>
                    <a:p>
                      <a:r>
                        <a:rPr lang="en-US" sz="1400" b="1" dirty="0">
                          <a:solidFill>
                            <a:schemeClr val="tx1"/>
                          </a:solidFill>
                        </a:rPr>
                        <a:t>ADD</a:t>
                      </a:r>
                      <a:r>
                        <a:rPr lang="en-US" sz="1400" b="1" baseline="0" dirty="0">
                          <a:solidFill>
                            <a:schemeClr val="tx1"/>
                          </a:solidFill>
                        </a:rPr>
                        <a:t> AL, data8</a:t>
                      </a:r>
                    </a:p>
                    <a:p>
                      <a:r>
                        <a:rPr lang="en-US" sz="1400" b="1" baseline="0" dirty="0">
                          <a:solidFill>
                            <a:schemeClr val="tx1"/>
                          </a:solidFill>
                        </a:rPr>
                        <a:t>ADD AX, data16</a:t>
                      </a:r>
                      <a:endParaRPr lang="en-US" sz="1400" b="1" dirty="0">
                        <a:solidFill>
                          <a:schemeClr val="tx1"/>
                        </a:solidFill>
                      </a:endParaRP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(AL)</a:t>
                      </a:r>
                      <a:r>
                        <a:rPr lang="en-US" sz="1400" b="1" dirty="0">
                          <a:solidFill>
                            <a:schemeClr val="tx1"/>
                          </a:solidFill>
                          <a:sym typeface="Symbol"/>
                        </a:rPr>
                        <a:t>   (AL)</a:t>
                      </a:r>
                      <a:r>
                        <a:rPr lang="en-US" sz="1400" b="1" baseline="0" dirty="0">
                          <a:solidFill>
                            <a:schemeClr val="tx1"/>
                          </a:solidFill>
                          <a:sym typeface="Symbol"/>
                        </a:rPr>
                        <a:t> + data8+CF</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sym typeface="Symbol"/>
                        </a:rPr>
                        <a:t>(AX)</a:t>
                      </a:r>
                      <a:r>
                        <a:rPr lang="en-US" sz="1400" b="1" dirty="0">
                          <a:solidFill>
                            <a:schemeClr val="tx1"/>
                          </a:solidFill>
                          <a:sym typeface="Symbol"/>
                        </a:rPr>
                        <a:t>   (AX) +data16+CF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txBody>
                  <a:tcPr>
                    <a:solidFill>
                      <a:srgbClr val="FFCCCC"/>
                    </a:solidFill>
                  </a:tcPr>
                </a:tc>
                <a:extLst>
                  <a:ext uri="{0D108BD9-81ED-4DB2-BD59-A6C34878D82A}">
                    <a16:rowId xmlns:a16="http://schemas.microsoft.com/office/drawing/2014/main" val="10002"/>
                  </a:ext>
                </a:extLst>
              </a:tr>
            </a:tbl>
          </a:graphicData>
        </a:graphic>
      </p:graphicFrame>
      <p:sp>
        <p:nvSpPr>
          <p:cNvPr id="5" name="Date Placeholder 4"/>
          <p:cNvSpPr>
            <a:spLocks noGrp="1"/>
          </p:cNvSpPr>
          <p:nvPr>
            <p:ph type="dt" sz="half" idx="10"/>
          </p:nvPr>
        </p:nvSpPr>
        <p:spPr/>
        <p:txBody>
          <a:bodyPr/>
          <a:lstStyle/>
          <a:p>
            <a:fld id="{B50AF083-F734-474A-8D6A-B15BE22A5637}"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53</a:t>
            </a:fld>
            <a:endParaRPr lang="en-US" dirty="0"/>
          </a:p>
        </p:txBody>
      </p:sp>
    </p:spTree>
    <p:extLst>
      <p:ext uri="{BB962C8B-B14F-4D97-AF65-F5344CB8AC3E}">
        <p14:creationId xmlns:p14="http://schemas.microsoft.com/office/powerpoint/2010/main" val="9215930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413234"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2. Arithmetic Instructions</a:t>
            </a:r>
          </a:p>
        </p:txBody>
      </p:sp>
      <p:sp>
        <p:nvSpPr>
          <p:cNvPr id="2" name="Title 1"/>
          <p:cNvSpPr>
            <a:spLocks noGrp="1"/>
          </p:cNvSpPr>
          <p:nvPr>
            <p:ph type="title"/>
          </p:nvPr>
        </p:nvSpPr>
        <p:spPr/>
        <p:txBody>
          <a:bodyPr/>
          <a:lstStyle/>
          <a:p>
            <a:r>
              <a:rPr lang="en-US" dirty="0"/>
              <a:t>Instruction Set</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ADD, ADC, SUB, SBB, INC, DEC, MUL, DIV, CMP…</a:t>
            </a:r>
          </a:p>
        </p:txBody>
      </p:sp>
      <p:graphicFrame>
        <p:nvGraphicFramePr>
          <p:cNvPr id="6" name="Table 5"/>
          <p:cNvGraphicFramePr>
            <a:graphicFrameLocks noGrp="1"/>
          </p:cNvGraphicFramePr>
          <p:nvPr>
            <p:extLst>
              <p:ext uri="{D42A27DB-BD31-4B8C-83A1-F6EECF244321}">
                <p14:modId xmlns:p14="http://schemas.microsoft.com/office/powerpoint/2010/main" val="2987660481"/>
              </p:ext>
            </p:extLst>
          </p:nvPr>
        </p:nvGraphicFramePr>
        <p:xfrm>
          <a:off x="533400" y="1905000"/>
          <a:ext cx="8153400" cy="3818862"/>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1369586">
                <a:tc>
                  <a:txBody>
                    <a:bodyPr/>
                    <a:lstStyle/>
                    <a:p>
                      <a:r>
                        <a:rPr lang="en-US" sz="1400" b="1" dirty="0">
                          <a:solidFill>
                            <a:srgbClr val="FF0000"/>
                          </a:solidFill>
                        </a:rPr>
                        <a:t>SUB reg2/ </a:t>
                      </a:r>
                      <a:r>
                        <a:rPr lang="en-US" sz="1400" b="1" dirty="0" err="1">
                          <a:solidFill>
                            <a:srgbClr val="FF0000"/>
                          </a:solidFill>
                        </a:rPr>
                        <a:t>mem</a:t>
                      </a:r>
                      <a:r>
                        <a:rPr lang="en-US" sz="1400" b="1" dirty="0">
                          <a:solidFill>
                            <a:srgbClr val="FF0000"/>
                          </a:solidFill>
                        </a:rPr>
                        <a:t>, reg1/</a:t>
                      </a:r>
                      <a:r>
                        <a:rPr lang="en-US" sz="1400" b="1" dirty="0" err="1">
                          <a:solidFill>
                            <a:srgbClr val="FF0000"/>
                          </a:solidFill>
                        </a:rPr>
                        <a:t>mem</a:t>
                      </a:r>
                      <a:endParaRPr lang="en-US" sz="1400" b="1" dirty="0">
                        <a:solidFill>
                          <a:srgbClr val="FF0000"/>
                        </a:solidFill>
                      </a:endParaRPr>
                    </a:p>
                    <a:p>
                      <a:endParaRPr lang="en-US" sz="1400" b="1" dirty="0">
                        <a:solidFill>
                          <a:srgbClr val="FF0000"/>
                        </a:solidFill>
                      </a:endParaRPr>
                    </a:p>
                    <a:p>
                      <a:r>
                        <a:rPr lang="en-US" sz="1400" b="1" dirty="0">
                          <a:solidFill>
                            <a:schemeClr val="tx1"/>
                          </a:solidFill>
                        </a:rPr>
                        <a:t>SUB reg2, reg1</a:t>
                      </a:r>
                    </a:p>
                    <a:p>
                      <a:r>
                        <a:rPr lang="en-US" sz="1400" b="1" dirty="0">
                          <a:solidFill>
                            <a:schemeClr val="tx1"/>
                          </a:solidFill>
                        </a:rPr>
                        <a:t>SUB reg2, </a:t>
                      </a:r>
                      <a:r>
                        <a:rPr lang="en-US" sz="1400" b="1" dirty="0" err="1">
                          <a:solidFill>
                            <a:schemeClr val="tx1"/>
                          </a:solidFill>
                        </a:rPr>
                        <a:t>mem</a:t>
                      </a:r>
                      <a:endParaRPr lang="en-US" sz="1400" b="1" dirty="0">
                        <a:solidFill>
                          <a:schemeClr val="tx1"/>
                        </a:solidFill>
                      </a:endParaRPr>
                    </a:p>
                    <a:p>
                      <a:r>
                        <a:rPr lang="en-US" sz="1400" b="1" dirty="0">
                          <a:solidFill>
                            <a:schemeClr val="tx1"/>
                          </a:solidFill>
                        </a:rPr>
                        <a:t>SUB </a:t>
                      </a:r>
                      <a:r>
                        <a:rPr lang="en-US" sz="1400" b="1" dirty="0" err="1">
                          <a:solidFill>
                            <a:schemeClr val="tx1"/>
                          </a:solidFill>
                        </a:rPr>
                        <a:t>mem</a:t>
                      </a:r>
                      <a:r>
                        <a:rPr lang="en-US" sz="1400" b="1" dirty="0">
                          <a:solidFill>
                            <a:schemeClr val="tx1"/>
                          </a:solidFill>
                        </a:rPr>
                        <a:t>, reg1</a:t>
                      </a:r>
                    </a:p>
                    <a:p>
                      <a:endParaRPr lang="en-US" sz="1400" b="1" dirty="0">
                        <a:solidFill>
                          <a:srgbClr val="FF0000"/>
                        </a:solidFill>
                      </a:endParaRP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(reg2) </a:t>
                      </a:r>
                      <a:r>
                        <a:rPr lang="en-US" sz="1400" b="1" dirty="0">
                          <a:solidFill>
                            <a:schemeClr val="tx1"/>
                          </a:solidFill>
                          <a:sym typeface="Symbol"/>
                        </a:rPr>
                        <a:t> (reg1) - (reg2)</a:t>
                      </a:r>
                    </a:p>
                    <a:p>
                      <a:r>
                        <a:rPr lang="en-US" sz="1400" b="1" dirty="0">
                          <a:solidFill>
                            <a:schemeClr val="tx1"/>
                          </a:solidFill>
                          <a:sym typeface="Symbol"/>
                        </a:rPr>
                        <a:t>(reg2)</a:t>
                      </a:r>
                      <a:r>
                        <a:rPr lang="en-US" sz="1400" b="1" dirty="0">
                          <a:solidFill>
                            <a:schemeClr val="tx1"/>
                          </a:solidFill>
                        </a:rPr>
                        <a:t> </a:t>
                      </a:r>
                      <a:r>
                        <a:rPr lang="en-US" sz="1400" b="1" dirty="0">
                          <a:solidFill>
                            <a:schemeClr val="tx1"/>
                          </a:solidFill>
                          <a:sym typeface="Symbol"/>
                        </a:rPr>
                        <a:t> (reg2) - (</a:t>
                      </a:r>
                      <a:r>
                        <a:rPr lang="en-US" sz="1400" b="1" dirty="0" err="1">
                          <a:solidFill>
                            <a:schemeClr val="tx1"/>
                          </a:solidFill>
                          <a:sym typeface="Symbol"/>
                        </a:rPr>
                        <a:t>mem</a:t>
                      </a:r>
                      <a:r>
                        <a:rPr lang="en-US" sz="1400" b="1" dirty="0">
                          <a:solidFill>
                            <a:schemeClr val="tx1"/>
                          </a:solidFill>
                          <a:sym typeface="Symbol"/>
                        </a:rPr>
                        <a:t>)</a:t>
                      </a:r>
                    </a:p>
                    <a:p>
                      <a:r>
                        <a:rPr lang="en-US" sz="1400" b="1" dirty="0">
                          <a:solidFill>
                            <a:schemeClr val="tx1"/>
                          </a:solidFill>
                          <a:sym typeface="Symbol"/>
                        </a:rPr>
                        <a:t>(</a:t>
                      </a:r>
                      <a:r>
                        <a:rPr lang="en-US" sz="1400" b="1" dirty="0" err="1">
                          <a:solidFill>
                            <a:schemeClr val="tx1"/>
                          </a:solidFill>
                          <a:sym typeface="Symbol"/>
                        </a:rPr>
                        <a:t>mem</a:t>
                      </a:r>
                      <a:r>
                        <a:rPr lang="en-US" sz="1400" b="1" dirty="0">
                          <a:solidFill>
                            <a:schemeClr val="tx1"/>
                          </a:solidFill>
                          <a:sym typeface="Symbol"/>
                        </a:rPr>
                        <a:t>)</a:t>
                      </a:r>
                      <a:r>
                        <a:rPr lang="en-US" sz="1400" b="1" baseline="0" dirty="0">
                          <a:solidFill>
                            <a:schemeClr val="tx1"/>
                          </a:solidFill>
                          <a:sym typeface="Symbol"/>
                        </a:rPr>
                        <a:t> </a:t>
                      </a:r>
                      <a:r>
                        <a:rPr lang="en-US" sz="1400" b="1" dirty="0">
                          <a:solidFill>
                            <a:schemeClr val="tx1"/>
                          </a:solidFill>
                          <a:sym typeface="Symbol"/>
                        </a:rPr>
                        <a:t> (</a:t>
                      </a:r>
                      <a:r>
                        <a:rPr lang="en-US" sz="1400" b="1" dirty="0" err="1">
                          <a:solidFill>
                            <a:schemeClr val="tx1"/>
                          </a:solidFill>
                          <a:sym typeface="Symbol"/>
                        </a:rPr>
                        <a:t>mem</a:t>
                      </a:r>
                      <a:r>
                        <a:rPr lang="en-US" sz="1400" b="1" dirty="0">
                          <a:solidFill>
                            <a:schemeClr val="tx1"/>
                          </a:solidFill>
                          <a:sym typeface="Symbol"/>
                        </a:rPr>
                        <a:t>) - (reg1)</a:t>
                      </a:r>
                      <a:endParaRPr lang="en-US" sz="1400" b="1" dirty="0">
                        <a:solidFill>
                          <a:schemeClr val="tx1"/>
                        </a:solidFill>
                      </a:endParaRPr>
                    </a:p>
                  </a:txBody>
                  <a:tcPr>
                    <a:solidFill>
                      <a:srgbClr val="FFCCCC"/>
                    </a:solidFill>
                  </a:tcPr>
                </a:tc>
                <a:extLst>
                  <a:ext uri="{0D108BD9-81ED-4DB2-BD59-A6C34878D82A}">
                    <a16:rowId xmlns:a16="http://schemas.microsoft.com/office/drawing/2014/main" val="10000"/>
                  </a:ext>
                </a:extLst>
              </a:tr>
              <a:tr h="1289022">
                <a:tc>
                  <a:txBody>
                    <a:bodyPr/>
                    <a:lstStyle/>
                    <a:p>
                      <a:r>
                        <a:rPr lang="en-US" sz="1400" b="1" dirty="0">
                          <a:solidFill>
                            <a:srgbClr val="FF0000"/>
                          </a:solidFill>
                        </a:rPr>
                        <a:t>SUB </a:t>
                      </a:r>
                      <a:r>
                        <a:rPr lang="en-US" sz="1400" b="1" dirty="0" err="1">
                          <a:solidFill>
                            <a:srgbClr val="FF0000"/>
                          </a:solidFill>
                        </a:rPr>
                        <a:t>reg</a:t>
                      </a:r>
                      <a:r>
                        <a:rPr lang="en-US" sz="1400" b="1" dirty="0">
                          <a:solidFill>
                            <a:srgbClr val="FF0000"/>
                          </a:solidFill>
                        </a:rPr>
                        <a:t>/</a:t>
                      </a:r>
                      <a:r>
                        <a:rPr lang="en-US" sz="1400" b="1" dirty="0" err="1">
                          <a:solidFill>
                            <a:srgbClr val="FF0000"/>
                          </a:solidFill>
                        </a:rPr>
                        <a:t>mem</a:t>
                      </a:r>
                      <a:r>
                        <a:rPr lang="en-US" sz="1400" b="1" dirty="0">
                          <a:solidFill>
                            <a:srgbClr val="FF0000"/>
                          </a:solidFill>
                        </a:rPr>
                        <a:t>, data</a:t>
                      </a:r>
                    </a:p>
                    <a:p>
                      <a:endParaRPr lang="en-US" sz="1400" b="1" dirty="0">
                        <a:solidFill>
                          <a:srgbClr val="FF0000"/>
                        </a:solidFill>
                      </a:endParaRPr>
                    </a:p>
                    <a:p>
                      <a:r>
                        <a:rPr lang="en-US" sz="1400" b="1" dirty="0">
                          <a:solidFill>
                            <a:schemeClr val="tx1"/>
                          </a:solidFill>
                        </a:rPr>
                        <a:t>SUB </a:t>
                      </a:r>
                      <a:r>
                        <a:rPr lang="en-US" sz="1400" b="1" dirty="0" err="1">
                          <a:solidFill>
                            <a:schemeClr val="tx1"/>
                          </a:solidFill>
                        </a:rPr>
                        <a:t>reg</a:t>
                      </a:r>
                      <a:r>
                        <a:rPr lang="en-US" sz="1400" b="1" dirty="0">
                          <a:solidFill>
                            <a:schemeClr val="tx1"/>
                          </a:solidFill>
                        </a:rPr>
                        <a:t>,</a:t>
                      </a:r>
                      <a:r>
                        <a:rPr lang="en-US" sz="1400" b="1" baseline="0" dirty="0">
                          <a:solidFill>
                            <a:schemeClr val="tx1"/>
                          </a:solidFill>
                        </a:rPr>
                        <a:t> data</a:t>
                      </a:r>
                    </a:p>
                    <a:p>
                      <a:r>
                        <a:rPr lang="en-US" sz="1400" b="1" baseline="0" dirty="0">
                          <a:solidFill>
                            <a:schemeClr val="tx1"/>
                          </a:solidFill>
                        </a:rPr>
                        <a:t>SUB </a:t>
                      </a:r>
                      <a:r>
                        <a:rPr lang="en-US" sz="1400" b="1" baseline="0" dirty="0" err="1">
                          <a:solidFill>
                            <a:schemeClr val="tx1"/>
                          </a:solidFill>
                        </a:rPr>
                        <a:t>mem</a:t>
                      </a:r>
                      <a:r>
                        <a:rPr lang="en-US" sz="1400" b="1" baseline="0" dirty="0">
                          <a:solidFill>
                            <a:schemeClr val="tx1"/>
                          </a:solidFill>
                        </a:rPr>
                        <a:t>, data</a:t>
                      </a:r>
                      <a:endParaRPr lang="en-US" sz="1400" b="1" dirty="0">
                        <a:solidFill>
                          <a:schemeClr val="tx1"/>
                        </a:solidFill>
                      </a:endParaRP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a:t>
                      </a:r>
                      <a:r>
                        <a:rPr lang="en-US" sz="1400" b="1" dirty="0" err="1">
                          <a:solidFill>
                            <a:schemeClr val="tx1"/>
                          </a:solidFill>
                        </a:rPr>
                        <a:t>reg</a:t>
                      </a:r>
                      <a:r>
                        <a:rPr lang="en-US" sz="1400" b="1" dirty="0">
                          <a:solidFill>
                            <a:schemeClr val="tx1"/>
                          </a:solidFill>
                        </a:rPr>
                        <a:t>) </a:t>
                      </a:r>
                      <a:r>
                        <a:rPr lang="en-US" sz="1400" b="1" dirty="0">
                          <a:solidFill>
                            <a:schemeClr val="tx1"/>
                          </a:solidFill>
                          <a:sym typeface="Symbol"/>
                        </a:rPr>
                        <a:t> (</a:t>
                      </a:r>
                      <a:r>
                        <a:rPr lang="en-US" sz="1400" b="1" dirty="0" err="1">
                          <a:solidFill>
                            <a:schemeClr val="tx1"/>
                          </a:solidFill>
                          <a:sym typeface="Symbol"/>
                        </a:rPr>
                        <a:t>reg</a:t>
                      </a:r>
                      <a:r>
                        <a:rPr lang="en-US" sz="1400" b="1" dirty="0">
                          <a:solidFill>
                            <a:schemeClr val="tx1"/>
                          </a:solidFill>
                          <a:sym typeface="Symbol"/>
                        </a:rPr>
                        <a:t>)</a:t>
                      </a:r>
                      <a:r>
                        <a:rPr lang="en-US" sz="1400" b="1" baseline="0" dirty="0">
                          <a:solidFill>
                            <a:schemeClr val="tx1"/>
                          </a:solidFill>
                          <a:sym typeface="Symbol"/>
                        </a:rPr>
                        <a:t> -</a:t>
                      </a:r>
                      <a:r>
                        <a:rPr lang="en-US" sz="1400" b="1" dirty="0">
                          <a:solidFill>
                            <a:schemeClr val="tx1"/>
                          </a:solidFill>
                          <a:sym typeface="Symbol"/>
                        </a:rPr>
                        <a:t> 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a:t>
                      </a:r>
                      <a:r>
                        <a:rPr lang="en-US" sz="1400" b="1" dirty="0" err="1">
                          <a:solidFill>
                            <a:schemeClr val="tx1"/>
                          </a:solidFill>
                          <a:sym typeface="Symbol"/>
                        </a:rPr>
                        <a:t>mem</a:t>
                      </a:r>
                      <a:r>
                        <a:rPr lang="en-US" sz="1400" b="1" dirty="0">
                          <a:solidFill>
                            <a:schemeClr val="tx1"/>
                          </a:solidFill>
                          <a:sym typeface="Symbol"/>
                        </a:rPr>
                        <a:t>)</a:t>
                      </a:r>
                      <a:r>
                        <a:rPr lang="en-US" sz="1400" b="1" baseline="0" dirty="0">
                          <a:solidFill>
                            <a:schemeClr val="tx1"/>
                          </a:solidFill>
                          <a:sym typeface="Symbol"/>
                        </a:rPr>
                        <a:t> </a:t>
                      </a:r>
                      <a:r>
                        <a:rPr lang="en-US" sz="1400" b="1" dirty="0">
                          <a:solidFill>
                            <a:schemeClr val="tx1"/>
                          </a:solidFill>
                          <a:sym typeface="Symbol"/>
                        </a:rPr>
                        <a:t> (</a:t>
                      </a:r>
                      <a:r>
                        <a:rPr lang="en-US" sz="1400" b="1" dirty="0" err="1">
                          <a:solidFill>
                            <a:schemeClr val="tx1"/>
                          </a:solidFill>
                          <a:sym typeface="Symbol"/>
                        </a:rPr>
                        <a:t>mem</a:t>
                      </a:r>
                      <a:r>
                        <a:rPr lang="en-US" sz="1400" b="1" dirty="0">
                          <a:solidFill>
                            <a:schemeClr val="tx1"/>
                          </a:solidFill>
                          <a:sym typeface="Symbol"/>
                        </a:rPr>
                        <a:t>)</a:t>
                      </a:r>
                      <a:r>
                        <a:rPr lang="en-US" sz="1400" b="1" baseline="0" dirty="0">
                          <a:solidFill>
                            <a:schemeClr val="tx1"/>
                          </a:solidFill>
                          <a:sym typeface="Symbol"/>
                        </a:rPr>
                        <a:t> - </a:t>
                      </a:r>
                      <a:r>
                        <a:rPr lang="en-US" sz="1400" b="1" dirty="0">
                          <a:solidFill>
                            <a:schemeClr val="tx1"/>
                          </a:solidFill>
                          <a:sym typeface="Symbol"/>
                        </a:rPr>
                        <a:t>data</a:t>
                      </a:r>
                      <a:endParaRPr lang="en-US" sz="1400" b="1" dirty="0">
                        <a:solidFill>
                          <a:schemeClr val="tx1"/>
                        </a:solidFill>
                      </a:endParaRPr>
                    </a:p>
                  </a:txBody>
                  <a:tcPr>
                    <a:solidFill>
                      <a:srgbClr val="FFCCCC"/>
                    </a:solidFill>
                  </a:tcPr>
                </a:tc>
                <a:extLst>
                  <a:ext uri="{0D108BD9-81ED-4DB2-BD59-A6C34878D82A}">
                    <a16:rowId xmlns:a16="http://schemas.microsoft.com/office/drawing/2014/main" val="10001"/>
                  </a:ext>
                </a:extLst>
              </a:tr>
              <a:tr h="998992">
                <a:tc>
                  <a:txBody>
                    <a:bodyPr/>
                    <a:lstStyle/>
                    <a:p>
                      <a:r>
                        <a:rPr lang="en-US" sz="1400" b="1" dirty="0">
                          <a:solidFill>
                            <a:srgbClr val="FF0000"/>
                          </a:solidFill>
                        </a:rPr>
                        <a:t>SUB A, data</a:t>
                      </a:r>
                    </a:p>
                    <a:p>
                      <a:endParaRPr lang="en-US" sz="1400" b="1" dirty="0">
                        <a:solidFill>
                          <a:schemeClr val="tx1"/>
                        </a:solidFill>
                      </a:endParaRPr>
                    </a:p>
                    <a:p>
                      <a:r>
                        <a:rPr lang="en-US" sz="1400" b="1" dirty="0">
                          <a:solidFill>
                            <a:schemeClr val="tx1"/>
                          </a:solidFill>
                        </a:rPr>
                        <a:t>SUB</a:t>
                      </a:r>
                      <a:r>
                        <a:rPr lang="en-US" sz="1400" b="1" baseline="0" dirty="0">
                          <a:solidFill>
                            <a:schemeClr val="tx1"/>
                          </a:solidFill>
                        </a:rPr>
                        <a:t> AL, data8</a:t>
                      </a:r>
                    </a:p>
                    <a:p>
                      <a:r>
                        <a:rPr lang="en-US" sz="1400" b="1" baseline="0" dirty="0">
                          <a:solidFill>
                            <a:schemeClr val="tx1"/>
                          </a:solidFill>
                        </a:rPr>
                        <a:t>SUB AX, data16</a:t>
                      </a:r>
                      <a:endParaRPr lang="en-US" sz="1400" b="1" dirty="0">
                        <a:solidFill>
                          <a:schemeClr val="tx1"/>
                        </a:solidFill>
                      </a:endParaRP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(AL)</a:t>
                      </a:r>
                      <a:r>
                        <a:rPr lang="en-US" sz="1400" b="1" dirty="0">
                          <a:solidFill>
                            <a:schemeClr val="tx1"/>
                          </a:solidFill>
                          <a:sym typeface="Symbol"/>
                        </a:rPr>
                        <a:t>   (AL)</a:t>
                      </a:r>
                      <a:r>
                        <a:rPr lang="en-US" sz="1400" b="1" baseline="0" dirty="0">
                          <a:solidFill>
                            <a:schemeClr val="tx1"/>
                          </a:solidFill>
                          <a:sym typeface="Symbol"/>
                        </a:rPr>
                        <a:t> - data8</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sym typeface="Symbol"/>
                        </a:rPr>
                        <a:t>(AX)</a:t>
                      </a:r>
                      <a:r>
                        <a:rPr lang="en-US" sz="1400" b="1" dirty="0">
                          <a:solidFill>
                            <a:schemeClr val="tx1"/>
                          </a:solidFill>
                          <a:sym typeface="Symbol"/>
                        </a:rPr>
                        <a:t>   (AX) - data16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txBody>
                  <a:tcPr>
                    <a:solidFill>
                      <a:srgbClr val="FFCCCC"/>
                    </a:solidFill>
                  </a:tcPr>
                </a:tc>
                <a:extLst>
                  <a:ext uri="{0D108BD9-81ED-4DB2-BD59-A6C34878D82A}">
                    <a16:rowId xmlns:a16="http://schemas.microsoft.com/office/drawing/2014/main" val="10002"/>
                  </a:ext>
                </a:extLst>
              </a:tr>
            </a:tbl>
          </a:graphicData>
        </a:graphic>
      </p:graphicFrame>
      <p:sp>
        <p:nvSpPr>
          <p:cNvPr id="5" name="Date Placeholder 4"/>
          <p:cNvSpPr>
            <a:spLocks noGrp="1"/>
          </p:cNvSpPr>
          <p:nvPr>
            <p:ph type="dt" sz="half" idx="10"/>
          </p:nvPr>
        </p:nvSpPr>
        <p:spPr/>
        <p:txBody>
          <a:bodyPr/>
          <a:lstStyle/>
          <a:p>
            <a:fld id="{7652459C-1BEA-4516-9F53-F2FE472525D5}"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54</a:t>
            </a:fld>
            <a:endParaRPr lang="en-US" dirty="0"/>
          </a:p>
        </p:txBody>
      </p:sp>
    </p:spTree>
    <p:extLst>
      <p:ext uri="{BB962C8B-B14F-4D97-AF65-F5344CB8AC3E}">
        <p14:creationId xmlns:p14="http://schemas.microsoft.com/office/powerpoint/2010/main" val="21708944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099034"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2. Arithmetic Instructions</a:t>
            </a:r>
          </a:p>
        </p:txBody>
      </p:sp>
      <p:sp>
        <p:nvSpPr>
          <p:cNvPr id="2" name="Title 1"/>
          <p:cNvSpPr>
            <a:spLocks noGrp="1"/>
          </p:cNvSpPr>
          <p:nvPr>
            <p:ph type="title"/>
          </p:nvPr>
        </p:nvSpPr>
        <p:spPr/>
        <p:txBody>
          <a:bodyPr/>
          <a:lstStyle/>
          <a:p>
            <a:r>
              <a:rPr lang="en-US" dirty="0"/>
              <a:t>Instruction Set</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ADD, ADC, SUB, SBB, INC, DEC, MUL, DIV, CMP…</a:t>
            </a:r>
          </a:p>
        </p:txBody>
      </p:sp>
      <p:graphicFrame>
        <p:nvGraphicFramePr>
          <p:cNvPr id="6" name="Table 5"/>
          <p:cNvGraphicFramePr>
            <a:graphicFrameLocks noGrp="1"/>
          </p:cNvGraphicFramePr>
          <p:nvPr>
            <p:extLst>
              <p:ext uri="{D42A27DB-BD31-4B8C-83A1-F6EECF244321}">
                <p14:modId xmlns:p14="http://schemas.microsoft.com/office/powerpoint/2010/main" val="1882707287"/>
              </p:ext>
            </p:extLst>
          </p:nvPr>
        </p:nvGraphicFramePr>
        <p:xfrm>
          <a:off x="533400" y="1905000"/>
          <a:ext cx="8153400" cy="3816848"/>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1369586">
                <a:tc>
                  <a:txBody>
                    <a:bodyPr/>
                    <a:lstStyle/>
                    <a:p>
                      <a:r>
                        <a:rPr lang="en-US" sz="1400" b="1" dirty="0">
                          <a:solidFill>
                            <a:srgbClr val="FF0000"/>
                          </a:solidFill>
                        </a:rPr>
                        <a:t>SBB reg2/ </a:t>
                      </a:r>
                      <a:r>
                        <a:rPr lang="en-US" sz="1400" b="1" dirty="0" err="1">
                          <a:solidFill>
                            <a:srgbClr val="FF0000"/>
                          </a:solidFill>
                        </a:rPr>
                        <a:t>mem</a:t>
                      </a:r>
                      <a:r>
                        <a:rPr lang="en-US" sz="1400" b="1" dirty="0">
                          <a:solidFill>
                            <a:srgbClr val="FF0000"/>
                          </a:solidFill>
                        </a:rPr>
                        <a:t>, reg1/</a:t>
                      </a:r>
                      <a:r>
                        <a:rPr lang="en-US" sz="1400" b="1" dirty="0" err="1">
                          <a:solidFill>
                            <a:srgbClr val="FF0000"/>
                          </a:solidFill>
                        </a:rPr>
                        <a:t>mem</a:t>
                      </a:r>
                      <a:endParaRPr lang="en-US" sz="1400" b="1" dirty="0">
                        <a:solidFill>
                          <a:srgbClr val="FF0000"/>
                        </a:solidFill>
                      </a:endParaRPr>
                    </a:p>
                    <a:p>
                      <a:endParaRPr lang="en-US" sz="1400" b="1" dirty="0">
                        <a:solidFill>
                          <a:srgbClr val="FF0000"/>
                        </a:solidFill>
                      </a:endParaRPr>
                    </a:p>
                    <a:p>
                      <a:r>
                        <a:rPr lang="en-US" sz="1400" b="1" dirty="0">
                          <a:solidFill>
                            <a:schemeClr val="tx1"/>
                          </a:solidFill>
                        </a:rPr>
                        <a:t>SBB reg2, reg1</a:t>
                      </a:r>
                    </a:p>
                    <a:p>
                      <a:r>
                        <a:rPr lang="en-US" sz="1400" b="1" dirty="0">
                          <a:solidFill>
                            <a:schemeClr val="tx1"/>
                          </a:solidFill>
                        </a:rPr>
                        <a:t>SBB reg2, </a:t>
                      </a:r>
                      <a:r>
                        <a:rPr lang="en-US" sz="1400" b="1" dirty="0" err="1">
                          <a:solidFill>
                            <a:schemeClr val="tx1"/>
                          </a:solidFill>
                        </a:rPr>
                        <a:t>mem</a:t>
                      </a:r>
                      <a:endParaRPr lang="en-US" sz="1400" b="1" dirty="0">
                        <a:solidFill>
                          <a:schemeClr val="tx1"/>
                        </a:solidFill>
                      </a:endParaRPr>
                    </a:p>
                    <a:p>
                      <a:r>
                        <a:rPr lang="en-US" sz="1400" b="1" dirty="0">
                          <a:solidFill>
                            <a:schemeClr val="tx1"/>
                          </a:solidFill>
                        </a:rPr>
                        <a:t>SBB </a:t>
                      </a:r>
                      <a:r>
                        <a:rPr lang="en-US" sz="1400" b="1" dirty="0" err="1">
                          <a:solidFill>
                            <a:schemeClr val="tx1"/>
                          </a:solidFill>
                        </a:rPr>
                        <a:t>mem</a:t>
                      </a:r>
                      <a:r>
                        <a:rPr lang="en-US" sz="1400" b="1" dirty="0">
                          <a:solidFill>
                            <a:schemeClr val="tx1"/>
                          </a:solidFill>
                        </a:rPr>
                        <a:t>, reg1</a:t>
                      </a: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(reg2) </a:t>
                      </a:r>
                      <a:r>
                        <a:rPr lang="en-US" sz="1400" b="1" dirty="0">
                          <a:solidFill>
                            <a:schemeClr val="tx1"/>
                          </a:solidFill>
                          <a:sym typeface="Symbol"/>
                        </a:rPr>
                        <a:t> (reg1) - (reg2)</a:t>
                      </a:r>
                      <a:r>
                        <a:rPr lang="en-US" sz="1400" b="1" baseline="0" dirty="0">
                          <a:solidFill>
                            <a:schemeClr val="tx1"/>
                          </a:solidFill>
                          <a:sym typeface="Symbol"/>
                        </a:rPr>
                        <a:t> - </a:t>
                      </a:r>
                      <a:r>
                        <a:rPr lang="en-US" sz="1400" b="1" dirty="0">
                          <a:solidFill>
                            <a:schemeClr val="tx1"/>
                          </a:solidFill>
                          <a:sym typeface="Symbol"/>
                        </a:rPr>
                        <a:t>CF</a:t>
                      </a:r>
                    </a:p>
                    <a:p>
                      <a:r>
                        <a:rPr lang="en-US" sz="1400" b="1" dirty="0">
                          <a:solidFill>
                            <a:schemeClr val="tx1"/>
                          </a:solidFill>
                          <a:sym typeface="Symbol"/>
                        </a:rPr>
                        <a:t>(reg2)</a:t>
                      </a:r>
                      <a:r>
                        <a:rPr lang="en-US" sz="1400" b="1" dirty="0">
                          <a:solidFill>
                            <a:schemeClr val="tx1"/>
                          </a:solidFill>
                        </a:rPr>
                        <a:t> </a:t>
                      </a:r>
                      <a:r>
                        <a:rPr lang="en-US" sz="1400" b="1" dirty="0">
                          <a:solidFill>
                            <a:schemeClr val="tx1"/>
                          </a:solidFill>
                          <a:sym typeface="Symbol"/>
                        </a:rPr>
                        <a:t> (reg2) - (</a:t>
                      </a:r>
                      <a:r>
                        <a:rPr lang="en-US" sz="1400" b="1" dirty="0" err="1">
                          <a:solidFill>
                            <a:schemeClr val="tx1"/>
                          </a:solidFill>
                          <a:sym typeface="Symbol"/>
                        </a:rPr>
                        <a:t>mem</a:t>
                      </a:r>
                      <a:r>
                        <a:rPr lang="en-US" sz="1400" b="1" dirty="0">
                          <a:solidFill>
                            <a:schemeClr val="tx1"/>
                          </a:solidFill>
                          <a:sym typeface="Symbol"/>
                        </a:rPr>
                        <a:t>)-</a:t>
                      </a:r>
                      <a:r>
                        <a:rPr lang="en-US" sz="1400" b="1" baseline="0" dirty="0">
                          <a:solidFill>
                            <a:schemeClr val="tx1"/>
                          </a:solidFill>
                          <a:sym typeface="Symbol"/>
                        </a:rPr>
                        <a:t> </a:t>
                      </a:r>
                      <a:r>
                        <a:rPr lang="en-US" sz="1400" b="1" dirty="0">
                          <a:solidFill>
                            <a:schemeClr val="tx1"/>
                          </a:solidFill>
                          <a:sym typeface="Symbol"/>
                        </a:rPr>
                        <a:t>CF</a:t>
                      </a:r>
                    </a:p>
                    <a:p>
                      <a:r>
                        <a:rPr lang="en-US" sz="1400" b="1" dirty="0">
                          <a:solidFill>
                            <a:schemeClr val="tx1"/>
                          </a:solidFill>
                          <a:sym typeface="Symbol"/>
                        </a:rPr>
                        <a:t>(</a:t>
                      </a:r>
                      <a:r>
                        <a:rPr lang="en-US" sz="1400" b="1" dirty="0" err="1">
                          <a:solidFill>
                            <a:schemeClr val="tx1"/>
                          </a:solidFill>
                          <a:sym typeface="Symbol"/>
                        </a:rPr>
                        <a:t>mem</a:t>
                      </a:r>
                      <a:r>
                        <a:rPr lang="en-US" sz="1400" b="1" dirty="0">
                          <a:solidFill>
                            <a:schemeClr val="tx1"/>
                          </a:solidFill>
                          <a:sym typeface="Symbol"/>
                        </a:rPr>
                        <a:t>)</a:t>
                      </a:r>
                      <a:r>
                        <a:rPr lang="en-US" sz="1400" b="1" baseline="0" dirty="0">
                          <a:solidFill>
                            <a:schemeClr val="tx1"/>
                          </a:solidFill>
                          <a:sym typeface="Symbol"/>
                        </a:rPr>
                        <a:t> </a:t>
                      </a:r>
                      <a:r>
                        <a:rPr lang="en-US" sz="1400" b="1" dirty="0">
                          <a:solidFill>
                            <a:schemeClr val="tx1"/>
                          </a:solidFill>
                          <a:sym typeface="Symbol"/>
                        </a:rPr>
                        <a:t> (</a:t>
                      </a:r>
                      <a:r>
                        <a:rPr lang="en-US" sz="1400" b="1" dirty="0" err="1">
                          <a:solidFill>
                            <a:schemeClr val="tx1"/>
                          </a:solidFill>
                          <a:sym typeface="Symbol"/>
                        </a:rPr>
                        <a:t>mem</a:t>
                      </a:r>
                      <a:r>
                        <a:rPr lang="en-US" sz="1400" b="1" dirty="0">
                          <a:solidFill>
                            <a:schemeClr val="tx1"/>
                          </a:solidFill>
                          <a:sym typeface="Symbol"/>
                        </a:rPr>
                        <a:t>) - (reg1) –CF</a:t>
                      </a:r>
                      <a:endParaRPr lang="en-US" sz="1400" b="1" dirty="0">
                        <a:solidFill>
                          <a:schemeClr val="tx1"/>
                        </a:solidFill>
                      </a:endParaRPr>
                    </a:p>
                  </a:txBody>
                  <a:tcPr>
                    <a:solidFill>
                      <a:srgbClr val="FFCCCC"/>
                    </a:solidFill>
                  </a:tcPr>
                </a:tc>
                <a:extLst>
                  <a:ext uri="{0D108BD9-81ED-4DB2-BD59-A6C34878D82A}">
                    <a16:rowId xmlns:a16="http://schemas.microsoft.com/office/drawing/2014/main" val="10000"/>
                  </a:ext>
                </a:extLst>
              </a:tr>
              <a:tr h="1289022">
                <a:tc>
                  <a:txBody>
                    <a:bodyPr/>
                    <a:lstStyle/>
                    <a:p>
                      <a:r>
                        <a:rPr lang="en-US" sz="1400" b="1" dirty="0">
                          <a:solidFill>
                            <a:srgbClr val="FF0000"/>
                          </a:solidFill>
                        </a:rPr>
                        <a:t>SBB </a:t>
                      </a:r>
                      <a:r>
                        <a:rPr lang="en-US" sz="1400" b="1" dirty="0" err="1">
                          <a:solidFill>
                            <a:srgbClr val="FF0000"/>
                          </a:solidFill>
                        </a:rPr>
                        <a:t>reg</a:t>
                      </a:r>
                      <a:r>
                        <a:rPr lang="en-US" sz="1400" b="1" dirty="0">
                          <a:solidFill>
                            <a:srgbClr val="FF0000"/>
                          </a:solidFill>
                        </a:rPr>
                        <a:t>/</a:t>
                      </a:r>
                      <a:r>
                        <a:rPr lang="en-US" sz="1400" b="1" dirty="0" err="1">
                          <a:solidFill>
                            <a:srgbClr val="FF0000"/>
                          </a:solidFill>
                        </a:rPr>
                        <a:t>mem</a:t>
                      </a:r>
                      <a:r>
                        <a:rPr lang="en-US" sz="1400" b="1" dirty="0">
                          <a:solidFill>
                            <a:srgbClr val="FF0000"/>
                          </a:solidFill>
                        </a:rPr>
                        <a:t>, data</a:t>
                      </a:r>
                    </a:p>
                    <a:p>
                      <a:endParaRPr lang="en-US" sz="1400" b="1" dirty="0">
                        <a:solidFill>
                          <a:srgbClr val="FF0000"/>
                        </a:solidFill>
                      </a:endParaRPr>
                    </a:p>
                    <a:p>
                      <a:r>
                        <a:rPr lang="en-US" sz="1400" b="1" dirty="0">
                          <a:solidFill>
                            <a:schemeClr val="tx1"/>
                          </a:solidFill>
                        </a:rPr>
                        <a:t>SBB </a:t>
                      </a:r>
                      <a:r>
                        <a:rPr lang="en-US" sz="1400" b="1" dirty="0" err="1">
                          <a:solidFill>
                            <a:schemeClr val="tx1"/>
                          </a:solidFill>
                        </a:rPr>
                        <a:t>reg</a:t>
                      </a:r>
                      <a:r>
                        <a:rPr lang="en-US" sz="1400" b="1" dirty="0">
                          <a:solidFill>
                            <a:schemeClr val="tx1"/>
                          </a:solidFill>
                        </a:rPr>
                        <a:t>,</a:t>
                      </a:r>
                      <a:r>
                        <a:rPr lang="en-US" sz="1400" b="1" baseline="0" dirty="0">
                          <a:solidFill>
                            <a:schemeClr val="tx1"/>
                          </a:solidFill>
                        </a:rPr>
                        <a:t> data</a:t>
                      </a:r>
                    </a:p>
                    <a:p>
                      <a:r>
                        <a:rPr lang="en-US" sz="1400" b="1" baseline="0" dirty="0">
                          <a:solidFill>
                            <a:schemeClr val="tx1"/>
                          </a:solidFill>
                        </a:rPr>
                        <a:t>SBB </a:t>
                      </a:r>
                      <a:r>
                        <a:rPr lang="en-US" sz="1400" b="1" baseline="0" dirty="0" err="1">
                          <a:solidFill>
                            <a:schemeClr val="tx1"/>
                          </a:solidFill>
                        </a:rPr>
                        <a:t>mem</a:t>
                      </a:r>
                      <a:r>
                        <a:rPr lang="en-US" sz="1400" b="1" baseline="0" dirty="0">
                          <a:solidFill>
                            <a:schemeClr val="tx1"/>
                          </a:solidFill>
                        </a:rPr>
                        <a:t>, data</a:t>
                      </a:r>
                      <a:endParaRPr lang="en-US" sz="1400" b="1" dirty="0">
                        <a:solidFill>
                          <a:schemeClr val="tx1"/>
                        </a:solidFill>
                      </a:endParaRP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a:t>
                      </a:r>
                      <a:r>
                        <a:rPr lang="en-US" sz="1400" b="1" dirty="0" err="1">
                          <a:solidFill>
                            <a:schemeClr val="tx1"/>
                          </a:solidFill>
                        </a:rPr>
                        <a:t>reg</a:t>
                      </a:r>
                      <a:r>
                        <a:rPr lang="en-US" sz="1400" b="1" dirty="0">
                          <a:solidFill>
                            <a:schemeClr val="tx1"/>
                          </a:solidFill>
                        </a:rPr>
                        <a:t>) </a:t>
                      </a:r>
                      <a:r>
                        <a:rPr lang="en-US" sz="1400" b="1" dirty="0">
                          <a:solidFill>
                            <a:schemeClr val="tx1"/>
                          </a:solidFill>
                          <a:sym typeface="Symbol"/>
                        </a:rPr>
                        <a:t> (</a:t>
                      </a:r>
                      <a:r>
                        <a:rPr lang="en-US" sz="1400" b="1" dirty="0" err="1">
                          <a:solidFill>
                            <a:schemeClr val="tx1"/>
                          </a:solidFill>
                          <a:sym typeface="Symbol"/>
                        </a:rPr>
                        <a:t>reg</a:t>
                      </a:r>
                      <a:r>
                        <a:rPr lang="en-US" sz="1400" b="1" dirty="0">
                          <a:solidFill>
                            <a:schemeClr val="tx1"/>
                          </a:solidFill>
                          <a:sym typeface="Symbol"/>
                        </a:rPr>
                        <a:t>) – data - CF</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a:t>
                      </a:r>
                      <a:r>
                        <a:rPr lang="en-US" sz="1400" b="1" dirty="0" err="1">
                          <a:solidFill>
                            <a:schemeClr val="tx1"/>
                          </a:solidFill>
                          <a:sym typeface="Symbol"/>
                        </a:rPr>
                        <a:t>mem</a:t>
                      </a:r>
                      <a:r>
                        <a:rPr lang="en-US" sz="1400" b="1" dirty="0">
                          <a:solidFill>
                            <a:schemeClr val="tx1"/>
                          </a:solidFill>
                          <a:sym typeface="Symbol"/>
                        </a:rPr>
                        <a:t>)</a:t>
                      </a:r>
                      <a:r>
                        <a:rPr lang="en-US" sz="1400" b="1" baseline="0" dirty="0">
                          <a:solidFill>
                            <a:schemeClr val="tx1"/>
                          </a:solidFill>
                          <a:sym typeface="Symbol"/>
                        </a:rPr>
                        <a:t> </a:t>
                      </a:r>
                      <a:r>
                        <a:rPr lang="en-US" sz="1400" b="1" dirty="0">
                          <a:solidFill>
                            <a:schemeClr val="tx1"/>
                          </a:solidFill>
                          <a:sym typeface="Symbol"/>
                        </a:rPr>
                        <a:t> (</a:t>
                      </a:r>
                      <a:r>
                        <a:rPr lang="en-US" sz="1400" b="1" dirty="0" err="1">
                          <a:solidFill>
                            <a:schemeClr val="tx1"/>
                          </a:solidFill>
                          <a:sym typeface="Symbol"/>
                        </a:rPr>
                        <a:t>mem</a:t>
                      </a:r>
                      <a:r>
                        <a:rPr lang="en-US" sz="1400" b="1" dirty="0">
                          <a:solidFill>
                            <a:schemeClr val="tx1"/>
                          </a:solidFill>
                          <a:sym typeface="Symbol"/>
                        </a:rPr>
                        <a:t>) - data - CF</a:t>
                      </a:r>
                      <a:endParaRPr lang="en-US" sz="1400" b="1" dirty="0">
                        <a:solidFill>
                          <a:schemeClr val="tx1"/>
                        </a:solidFill>
                      </a:endParaRPr>
                    </a:p>
                  </a:txBody>
                  <a:tcPr>
                    <a:solidFill>
                      <a:srgbClr val="FFCCCC"/>
                    </a:solidFill>
                  </a:tcPr>
                </a:tc>
                <a:extLst>
                  <a:ext uri="{0D108BD9-81ED-4DB2-BD59-A6C34878D82A}">
                    <a16:rowId xmlns:a16="http://schemas.microsoft.com/office/drawing/2014/main" val="10001"/>
                  </a:ext>
                </a:extLst>
              </a:tr>
              <a:tr h="998992">
                <a:tc>
                  <a:txBody>
                    <a:bodyPr/>
                    <a:lstStyle/>
                    <a:p>
                      <a:r>
                        <a:rPr lang="en-US" sz="1400" b="1" dirty="0">
                          <a:solidFill>
                            <a:srgbClr val="FF0000"/>
                          </a:solidFill>
                        </a:rPr>
                        <a:t>SBB A, data</a:t>
                      </a:r>
                    </a:p>
                    <a:p>
                      <a:endParaRPr lang="en-US" sz="1400" b="1" dirty="0">
                        <a:solidFill>
                          <a:schemeClr val="tx1"/>
                        </a:solidFill>
                      </a:endParaRPr>
                    </a:p>
                    <a:p>
                      <a:r>
                        <a:rPr lang="en-US" sz="1400" b="1" baseline="0" dirty="0">
                          <a:solidFill>
                            <a:schemeClr val="tx1"/>
                          </a:solidFill>
                        </a:rPr>
                        <a:t>SBB AL, data8</a:t>
                      </a:r>
                    </a:p>
                    <a:p>
                      <a:r>
                        <a:rPr lang="en-US" sz="1400" b="1" baseline="0" dirty="0">
                          <a:solidFill>
                            <a:schemeClr val="tx1"/>
                          </a:solidFill>
                        </a:rPr>
                        <a:t>SBB AX, data16</a:t>
                      </a:r>
                      <a:endParaRPr lang="en-US" sz="1400" b="1" dirty="0">
                        <a:solidFill>
                          <a:schemeClr val="tx1"/>
                        </a:solidFill>
                      </a:endParaRP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(AL)</a:t>
                      </a:r>
                      <a:r>
                        <a:rPr lang="en-US" sz="1400" b="1" dirty="0">
                          <a:solidFill>
                            <a:schemeClr val="tx1"/>
                          </a:solidFill>
                          <a:sym typeface="Symbol"/>
                        </a:rPr>
                        <a:t>   (AL)</a:t>
                      </a:r>
                      <a:r>
                        <a:rPr lang="en-US" sz="1400" b="1" baseline="0" dirty="0">
                          <a:solidFill>
                            <a:schemeClr val="tx1"/>
                          </a:solidFill>
                          <a:sym typeface="Symbol"/>
                        </a:rPr>
                        <a:t> - data8 - CF</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sym typeface="Symbol"/>
                        </a:rPr>
                        <a:t>(AX)</a:t>
                      </a:r>
                      <a:r>
                        <a:rPr lang="en-US" sz="1400" b="1" dirty="0">
                          <a:solidFill>
                            <a:schemeClr val="tx1"/>
                          </a:solidFill>
                          <a:sym typeface="Symbol"/>
                        </a:rPr>
                        <a:t>   (AX) - data16 - CF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txBody>
                  <a:tcPr>
                    <a:solidFill>
                      <a:srgbClr val="FFCCCC"/>
                    </a:solidFill>
                  </a:tcPr>
                </a:tc>
                <a:extLst>
                  <a:ext uri="{0D108BD9-81ED-4DB2-BD59-A6C34878D82A}">
                    <a16:rowId xmlns:a16="http://schemas.microsoft.com/office/drawing/2014/main" val="10002"/>
                  </a:ext>
                </a:extLst>
              </a:tr>
            </a:tbl>
          </a:graphicData>
        </a:graphic>
      </p:graphicFrame>
      <p:sp>
        <p:nvSpPr>
          <p:cNvPr id="5" name="Date Placeholder 4"/>
          <p:cNvSpPr>
            <a:spLocks noGrp="1"/>
          </p:cNvSpPr>
          <p:nvPr>
            <p:ph type="dt" sz="half" idx="10"/>
          </p:nvPr>
        </p:nvSpPr>
        <p:spPr/>
        <p:txBody>
          <a:bodyPr/>
          <a:lstStyle/>
          <a:p>
            <a:fld id="{3D128C81-5C70-4E32-A14B-1D0F549867BF}"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55</a:t>
            </a:fld>
            <a:endParaRPr lang="en-US" dirty="0"/>
          </a:p>
        </p:txBody>
      </p:sp>
    </p:spTree>
    <p:extLst>
      <p:ext uri="{BB962C8B-B14F-4D97-AF65-F5344CB8AC3E}">
        <p14:creationId xmlns:p14="http://schemas.microsoft.com/office/powerpoint/2010/main" val="40380348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410200"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69068"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2. Arithmetic Instructions</a:t>
            </a:r>
          </a:p>
        </p:txBody>
      </p:sp>
      <p:sp>
        <p:nvSpPr>
          <p:cNvPr id="2" name="Title 1"/>
          <p:cNvSpPr>
            <a:spLocks noGrp="1"/>
          </p:cNvSpPr>
          <p:nvPr>
            <p:ph type="title"/>
          </p:nvPr>
        </p:nvSpPr>
        <p:spPr/>
        <p:txBody>
          <a:bodyPr/>
          <a:lstStyle/>
          <a:p>
            <a:r>
              <a:rPr lang="en-US" dirty="0"/>
              <a:t>Instruction Set</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ADD, ADC, SUB, SBB, INC, DEC, MUL, DIV, CMP…</a:t>
            </a:r>
          </a:p>
        </p:txBody>
      </p:sp>
      <p:graphicFrame>
        <p:nvGraphicFramePr>
          <p:cNvPr id="6" name="Table 5"/>
          <p:cNvGraphicFramePr>
            <a:graphicFrameLocks noGrp="1"/>
          </p:cNvGraphicFramePr>
          <p:nvPr>
            <p:extLst>
              <p:ext uri="{D42A27DB-BD31-4B8C-83A1-F6EECF244321}">
                <p14:modId xmlns:p14="http://schemas.microsoft.com/office/powerpoint/2010/main" val="947277462"/>
              </p:ext>
            </p:extLst>
          </p:nvPr>
        </p:nvGraphicFramePr>
        <p:xfrm>
          <a:off x="533400" y="1905000"/>
          <a:ext cx="8153400" cy="359664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1369586">
                <a:tc>
                  <a:txBody>
                    <a:bodyPr/>
                    <a:lstStyle/>
                    <a:p>
                      <a:r>
                        <a:rPr lang="en-US" sz="1400" b="1" dirty="0">
                          <a:solidFill>
                            <a:srgbClr val="FF0000"/>
                          </a:solidFill>
                        </a:rPr>
                        <a:t>INC </a:t>
                      </a:r>
                      <a:r>
                        <a:rPr lang="en-US" sz="1400" b="1" dirty="0" err="1">
                          <a:solidFill>
                            <a:srgbClr val="FF0000"/>
                          </a:solidFill>
                        </a:rPr>
                        <a:t>reg</a:t>
                      </a:r>
                      <a:r>
                        <a:rPr lang="en-US" sz="1400" b="1" dirty="0">
                          <a:solidFill>
                            <a:srgbClr val="FF0000"/>
                          </a:solidFill>
                        </a:rPr>
                        <a:t>/ </a:t>
                      </a:r>
                      <a:r>
                        <a:rPr lang="en-US" sz="1400" b="1" dirty="0" err="1">
                          <a:solidFill>
                            <a:srgbClr val="FF0000"/>
                          </a:solidFill>
                        </a:rPr>
                        <a:t>mem</a:t>
                      </a:r>
                      <a:endParaRPr lang="en-US" sz="1400" b="1" dirty="0">
                        <a:solidFill>
                          <a:srgbClr val="FF0000"/>
                        </a:solidFill>
                      </a:endParaRPr>
                    </a:p>
                    <a:p>
                      <a:endParaRPr lang="en-US" sz="1400" b="1" dirty="0">
                        <a:solidFill>
                          <a:srgbClr val="FF0000"/>
                        </a:solidFill>
                      </a:endParaRPr>
                    </a:p>
                    <a:p>
                      <a:r>
                        <a:rPr lang="en-US" sz="1400" b="1" dirty="0">
                          <a:solidFill>
                            <a:schemeClr val="tx1"/>
                          </a:solidFill>
                        </a:rPr>
                        <a:t>INC reg8</a:t>
                      </a: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INC reg16</a:t>
                      </a:r>
                    </a:p>
                    <a:p>
                      <a:endParaRPr lang="en-US" sz="1400" b="1" dirty="0">
                        <a:solidFill>
                          <a:schemeClr val="tx1"/>
                        </a:solidFill>
                      </a:endParaRPr>
                    </a:p>
                    <a:p>
                      <a:r>
                        <a:rPr lang="en-US" sz="1400" b="1" dirty="0">
                          <a:solidFill>
                            <a:schemeClr val="tx1"/>
                          </a:solidFill>
                        </a:rPr>
                        <a:t>INC</a:t>
                      </a:r>
                      <a:r>
                        <a:rPr lang="en-US" sz="1400" b="1" baseline="0" dirty="0">
                          <a:solidFill>
                            <a:schemeClr val="tx1"/>
                          </a:solidFill>
                        </a:rPr>
                        <a:t> </a:t>
                      </a:r>
                      <a:r>
                        <a:rPr lang="en-US" sz="1400" b="1" baseline="0" dirty="0" err="1">
                          <a:solidFill>
                            <a:schemeClr val="tx1"/>
                          </a:solidFill>
                        </a:rPr>
                        <a:t>mem</a:t>
                      </a:r>
                      <a:endParaRPr lang="en-US" sz="1400" b="1" dirty="0">
                        <a:solidFill>
                          <a:schemeClr val="tx1"/>
                        </a:solidFill>
                      </a:endParaRPr>
                    </a:p>
                    <a:p>
                      <a:endParaRPr lang="en-US" sz="1400" b="1" dirty="0">
                        <a:solidFill>
                          <a:schemeClr val="tx1"/>
                        </a:solidFill>
                      </a:endParaRP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baseline="0" dirty="0">
                          <a:solidFill>
                            <a:schemeClr val="tx1"/>
                          </a:solidFill>
                        </a:rPr>
                        <a:t>(reg8) </a:t>
                      </a:r>
                      <a:r>
                        <a:rPr lang="en-US" sz="1400" b="1" dirty="0">
                          <a:solidFill>
                            <a:schemeClr val="tx1"/>
                          </a:solidFill>
                          <a:sym typeface="Symbol"/>
                        </a:rPr>
                        <a:t> (reg8) + 1</a:t>
                      </a:r>
                    </a:p>
                    <a:p>
                      <a:endParaRPr lang="en-US" sz="1400" b="1" dirty="0">
                        <a:solidFill>
                          <a:schemeClr val="tx1"/>
                        </a:solidFill>
                        <a:sym typeface="Symbo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rPr>
                        <a:t>(reg16) </a:t>
                      </a:r>
                      <a:r>
                        <a:rPr lang="en-US" sz="1400" b="1" dirty="0">
                          <a:solidFill>
                            <a:schemeClr val="tx1"/>
                          </a:solidFill>
                          <a:sym typeface="Symbol"/>
                        </a:rPr>
                        <a:t> (reg16) + 1</a:t>
                      </a:r>
                    </a:p>
                    <a:p>
                      <a:endParaRPr lang="en-US" sz="1400" b="1" baseline="0" dirty="0">
                        <a:solidFill>
                          <a:schemeClr val="tx1"/>
                        </a:solidFill>
                        <a:sym typeface="Symbo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rPr>
                        <a:t>(</a:t>
                      </a:r>
                      <a:r>
                        <a:rPr lang="en-US" sz="1400" b="1" baseline="0" dirty="0" err="1">
                          <a:solidFill>
                            <a:schemeClr val="tx1"/>
                          </a:solidFill>
                        </a:rPr>
                        <a:t>mem</a:t>
                      </a:r>
                      <a:r>
                        <a:rPr lang="en-US" sz="1400" b="1" baseline="0" dirty="0">
                          <a:solidFill>
                            <a:schemeClr val="tx1"/>
                          </a:solidFill>
                        </a:rPr>
                        <a:t>) </a:t>
                      </a:r>
                      <a:r>
                        <a:rPr lang="en-US" sz="1400" b="1" dirty="0">
                          <a:solidFill>
                            <a:schemeClr val="tx1"/>
                          </a:solidFill>
                          <a:sym typeface="Symbol"/>
                        </a:rPr>
                        <a:t> (</a:t>
                      </a:r>
                      <a:r>
                        <a:rPr lang="en-US" sz="1400" b="1" dirty="0" err="1">
                          <a:solidFill>
                            <a:schemeClr val="tx1"/>
                          </a:solidFill>
                          <a:sym typeface="Symbol"/>
                        </a:rPr>
                        <a:t>mem</a:t>
                      </a:r>
                      <a:r>
                        <a:rPr lang="en-US" sz="1400" b="1" dirty="0">
                          <a:solidFill>
                            <a:schemeClr val="tx1"/>
                          </a:solidFill>
                          <a:sym typeface="Symbol"/>
                        </a:rPr>
                        <a:t>) + 1</a:t>
                      </a:r>
                    </a:p>
                    <a:p>
                      <a:endParaRPr lang="en-US" sz="1400" b="1" dirty="0">
                        <a:solidFill>
                          <a:schemeClr val="tx1"/>
                        </a:solidFill>
                      </a:endParaRPr>
                    </a:p>
                  </a:txBody>
                  <a:tcPr>
                    <a:solidFill>
                      <a:srgbClr val="FFCCCC"/>
                    </a:solidFill>
                  </a:tcPr>
                </a:tc>
                <a:extLst>
                  <a:ext uri="{0D108BD9-81ED-4DB2-BD59-A6C34878D82A}">
                    <a16:rowId xmlns:a16="http://schemas.microsoft.com/office/drawing/2014/main" val="10000"/>
                  </a:ext>
                </a:extLst>
              </a:tr>
              <a:tr h="1289022">
                <a:tc>
                  <a:txBody>
                    <a:bodyPr/>
                    <a:lstStyle/>
                    <a:p>
                      <a:r>
                        <a:rPr lang="en-US" sz="1400" b="1" dirty="0">
                          <a:solidFill>
                            <a:srgbClr val="FF0000"/>
                          </a:solidFill>
                        </a:rPr>
                        <a:t>DEC </a:t>
                      </a:r>
                      <a:r>
                        <a:rPr lang="en-US" sz="1400" b="1" dirty="0" err="1">
                          <a:solidFill>
                            <a:srgbClr val="FF0000"/>
                          </a:solidFill>
                        </a:rPr>
                        <a:t>reg</a:t>
                      </a:r>
                      <a:r>
                        <a:rPr lang="en-US" sz="1400" b="1" dirty="0">
                          <a:solidFill>
                            <a:srgbClr val="FF0000"/>
                          </a:solidFill>
                        </a:rPr>
                        <a:t>/ </a:t>
                      </a:r>
                      <a:r>
                        <a:rPr lang="en-US" sz="1400" b="1" dirty="0" err="1">
                          <a:solidFill>
                            <a:srgbClr val="FF0000"/>
                          </a:solidFill>
                        </a:rPr>
                        <a:t>mem</a:t>
                      </a:r>
                      <a:endParaRPr lang="en-US" sz="1400" b="1" dirty="0">
                        <a:solidFill>
                          <a:srgbClr val="FF0000"/>
                        </a:solidFill>
                      </a:endParaRPr>
                    </a:p>
                    <a:p>
                      <a:endParaRPr lang="en-US" sz="1400" b="1" dirty="0">
                        <a:solidFill>
                          <a:srgbClr val="FF0000"/>
                        </a:solidFill>
                      </a:endParaRPr>
                    </a:p>
                    <a:p>
                      <a:r>
                        <a:rPr lang="en-US" sz="1400" b="1" dirty="0">
                          <a:solidFill>
                            <a:schemeClr val="tx1"/>
                          </a:solidFill>
                        </a:rPr>
                        <a:t>DEC reg8</a:t>
                      </a: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DEC reg16</a:t>
                      </a:r>
                    </a:p>
                    <a:p>
                      <a:endParaRPr lang="en-US" sz="1400" b="1" dirty="0">
                        <a:solidFill>
                          <a:schemeClr val="tx1"/>
                        </a:solidFill>
                      </a:endParaRPr>
                    </a:p>
                    <a:p>
                      <a:r>
                        <a:rPr lang="en-US" sz="1400" b="1" baseline="0" dirty="0">
                          <a:solidFill>
                            <a:schemeClr val="tx1"/>
                          </a:solidFill>
                        </a:rPr>
                        <a:t>DEC </a:t>
                      </a:r>
                      <a:r>
                        <a:rPr lang="en-US" sz="1400" b="1" baseline="0" dirty="0" err="1">
                          <a:solidFill>
                            <a:schemeClr val="tx1"/>
                          </a:solidFill>
                        </a:rPr>
                        <a:t>mem</a:t>
                      </a:r>
                      <a:endParaRPr lang="en-US" sz="1400" b="1" dirty="0">
                        <a:solidFill>
                          <a:schemeClr val="tx1"/>
                        </a:solidFill>
                      </a:endParaRPr>
                    </a:p>
                    <a:p>
                      <a:endParaRPr lang="en-US" sz="1400" b="1" dirty="0">
                        <a:solidFill>
                          <a:schemeClr val="tx1"/>
                        </a:solidFill>
                      </a:endParaRP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baseline="0" dirty="0">
                          <a:solidFill>
                            <a:schemeClr val="tx1"/>
                          </a:solidFill>
                        </a:rPr>
                        <a:t>(reg8) </a:t>
                      </a:r>
                      <a:r>
                        <a:rPr lang="en-US" sz="1400" b="1" dirty="0">
                          <a:solidFill>
                            <a:schemeClr val="tx1"/>
                          </a:solidFill>
                          <a:sym typeface="Symbol"/>
                        </a:rPr>
                        <a:t> (reg8) - 1</a:t>
                      </a:r>
                    </a:p>
                    <a:p>
                      <a:endParaRPr lang="en-US" sz="1400" b="1" dirty="0">
                        <a:solidFill>
                          <a:schemeClr val="tx1"/>
                        </a:solidFill>
                        <a:sym typeface="Symbo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rPr>
                        <a:t>(reg16) </a:t>
                      </a:r>
                      <a:r>
                        <a:rPr lang="en-US" sz="1400" b="1" dirty="0">
                          <a:solidFill>
                            <a:schemeClr val="tx1"/>
                          </a:solidFill>
                          <a:sym typeface="Symbol"/>
                        </a:rPr>
                        <a:t> (reg16) - 1</a:t>
                      </a:r>
                    </a:p>
                    <a:p>
                      <a:endParaRPr lang="en-US" sz="1400" b="1" baseline="0" dirty="0">
                        <a:solidFill>
                          <a:schemeClr val="tx1"/>
                        </a:solidFill>
                        <a:sym typeface="Symbo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rPr>
                        <a:t>(</a:t>
                      </a:r>
                      <a:r>
                        <a:rPr lang="en-US" sz="1400" b="1" baseline="0" dirty="0" err="1">
                          <a:solidFill>
                            <a:schemeClr val="tx1"/>
                          </a:solidFill>
                        </a:rPr>
                        <a:t>mem</a:t>
                      </a:r>
                      <a:r>
                        <a:rPr lang="en-US" sz="1400" b="1" baseline="0" dirty="0">
                          <a:solidFill>
                            <a:schemeClr val="tx1"/>
                          </a:solidFill>
                        </a:rPr>
                        <a:t>) </a:t>
                      </a:r>
                      <a:r>
                        <a:rPr lang="en-US" sz="1400" b="1" dirty="0">
                          <a:solidFill>
                            <a:schemeClr val="tx1"/>
                          </a:solidFill>
                          <a:sym typeface="Symbol"/>
                        </a:rPr>
                        <a:t> (</a:t>
                      </a:r>
                      <a:r>
                        <a:rPr lang="en-US" sz="1400" b="1" dirty="0" err="1">
                          <a:solidFill>
                            <a:schemeClr val="tx1"/>
                          </a:solidFill>
                          <a:sym typeface="Symbol"/>
                        </a:rPr>
                        <a:t>mem</a:t>
                      </a:r>
                      <a:r>
                        <a:rPr lang="en-US" sz="1400" b="1" dirty="0">
                          <a:solidFill>
                            <a:schemeClr val="tx1"/>
                          </a:solidFill>
                          <a:sym typeface="Symbol"/>
                        </a:rPr>
                        <a:t>) - 1</a:t>
                      </a:r>
                    </a:p>
                    <a:p>
                      <a:endParaRPr lang="en-US" sz="1400" b="1" dirty="0">
                        <a:solidFill>
                          <a:schemeClr val="tx1"/>
                        </a:solidFill>
                      </a:endParaRPr>
                    </a:p>
                  </a:txBody>
                  <a:tcPr>
                    <a:solidFill>
                      <a:srgbClr val="FFCCCC"/>
                    </a:solidFill>
                  </a:tcPr>
                </a:tc>
                <a:extLst>
                  <a:ext uri="{0D108BD9-81ED-4DB2-BD59-A6C34878D82A}">
                    <a16:rowId xmlns:a16="http://schemas.microsoft.com/office/drawing/2014/main" val="10001"/>
                  </a:ext>
                </a:extLst>
              </a:tr>
            </a:tbl>
          </a:graphicData>
        </a:graphic>
      </p:graphicFrame>
      <p:sp>
        <p:nvSpPr>
          <p:cNvPr id="5" name="Date Placeholder 4"/>
          <p:cNvSpPr>
            <a:spLocks noGrp="1"/>
          </p:cNvSpPr>
          <p:nvPr>
            <p:ph type="dt" sz="half" idx="10"/>
          </p:nvPr>
        </p:nvSpPr>
        <p:spPr/>
        <p:txBody>
          <a:bodyPr/>
          <a:lstStyle/>
          <a:p>
            <a:fld id="{054062D5-1625-474F-9F9B-E4160C4ED69A}"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56</a:t>
            </a:fld>
            <a:endParaRPr lang="en-US" dirty="0"/>
          </a:p>
        </p:txBody>
      </p:sp>
    </p:spTree>
    <p:extLst>
      <p:ext uri="{BB962C8B-B14F-4D97-AF65-F5344CB8AC3E}">
        <p14:creationId xmlns:p14="http://schemas.microsoft.com/office/powerpoint/2010/main" val="37034828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6000"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2. Arithmetic Instructions</a:t>
            </a:r>
          </a:p>
        </p:txBody>
      </p:sp>
      <p:sp>
        <p:nvSpPr>
          <p:cNvPr id="2" name="Title 1"/>
          <p:cNvSpPr>
            <a:spLocks noGrp="1"/>
          </p:cNvSpPr>
          <p:nvPr>
            <p:ph type="title"/>
          </p:nvPr>
        </p:nvSpPr>
        <p:spPr/>
        <p:txBody>
          <a:bodyPr/>
          <a:lstStyle/>
          <a:p>
            <a:r>
              <a:rPr lang="en-US" dirty="0"/>
              <a:t>Instruction Set</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ADD, ADC, SUB, SBB, INC, DEC, MUL, DIV, CMP…</a:t>
            </a:r>
          </a:p>
        </p:txBody>
      </p:sp>
      <p:graphicFrame>
        <p:nvGraphicFramePr>
          <p:cNvPr id="6" name="Table 5"/>
          <p:cNvGraphicFramePr>
            <a:graphicFrameLocks noGrp="1"/>
          </p:cNvGraphicFramePr>
          <p:nvPr>
            <p:extLst>
              <p:ext uri="{D42A27DB-BD31-4B8C-83A1-F6EECF244321}">
                <p14:modId xmlns:p14="http://schemas.microsoft.com/office/powerpoint/2010/main" val="350186329"/>
              </p:ext>
            </p:extLst>
          </p:nvPr>
        </p:nvGraphicFramePr>
        <p:xfrm>
          <a:off x="533400" y="1905000"/>
          <a:ext cx="8153400" cy="338328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1369586">
                <a:tc>
                  <a:txBody>
                    <a:bodyPr/>
                    <a:lstStyle/>
                    <a:p>
                      <a:r>
                        <a:rPr lang="en-US" sz="1400" b="1" dirty="0">
                          <a:solidFill>
                            <a:srgbClr val="FF0000"/>
                          </a:solidFill>
                        </a:rPr>
                        <a:t>MUL </a:t>
                      </a:r>
                      <a:r>
                        <a:rPr lang="en-US" sz="1400" b="1" dirty="0" err="1">
                          <a:solidFill>
                            <a:srgbClr val="FF0000"/>
                          </a:solidFill>
                        </a:rPr>
                        <a:t>reg</a:t>
                      </a:r>
                      <a:r>
                        <a:rPr lang="en-US" sz="1400" b="1" dirty="0">
                          <a:solidFill>
                            <a:srgbClr val="FF0000"/>
                          </a:solidFill>
                        </a:rPr>
                        <a:t>/ </a:t>
                      </a:r>
                      <a:r>
                        <a:rPr lang="en-US" sz="1400" b="1" dirty="0" err="1">
                          <a:solidFill>
                            <a:srgbClr val="FF0000"/>
                          </a:solidFill>
                        </a:rPr>
                        <a:t>mem</a:t>
                      </a:r>
                      <a:endParaRPr lang="en-US" sz="1400" b="1" dirty="0">
                        <a:solidFill>
                          <a:srgbClr val="FF0000"/>
                        </a:solidFill>
                      </a:endParaRPr>
                    </a:p>
                    <a:p>
                      <a:endParaRPr lang="en-US" sz="1400" b="1" dirty="0">
                        <a:solidFill>
                          <a:srgbClr val="FF0000"/>
                        </a:solidFill>
                      </a:endParaRPr>
                    </a:p>
                    <a:p>
                      <a:r>
                        <a:rPr lang="en-US" sz="1400" b="1" dirty="0">
                          <a:solidFill>
                            <a:schemeClr val="tx1"/>
                          </a:solidFill>
                        </a:rPr>
                        <a:t>MUL </a:t>
                      </a:r>
                      <a:r>
                        <a:rPr lang="en-US" sz="1400" b="1" dirty="0" err="1">
                          <a:solidFill>
                            <a:schemeClr val="tx1"/>
                          </a:solidFill>
                        </a:rPr>
                        <a:t>reg</a:t>
                      </a:r>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r>
                        <a:rPr lang="en-US" sz="1400" b="1" dirty="0">
                          <a:solidFill>
                            <a:schemeClr val="tx1"/>
                          </a:solidFill>
                        </a:rPr>
                        <a:t>MUL </a:t>
                      </a:r>
                      <a:r>
                        <a:rPr lang="en-US" sz="1400" b="1" dirty="0" err="1">
                          <a:solidFill>
                            <a:schemeClr val="tx1"/>
                          </a:solidFill>
                        </a:rPr>
                        <a:t>mem</a:t>
                      </a:r>
                      <a:r>
                        <a:rPr lang="en-US" sz="1400" b="1" dirty="0">
                          <a:solidFill>
                            <a:schemeClr val="tx1"/>
                          </a:solidFill>
                        </a:rPr>
                        <a:t> </a:t>
                      </a:r>
                    </a:p>
                    <a:p>
                      <a:endParaRPr lang="en-US" sz="1400" b="1" dirty="0">
                        <a:solidFill>
                          <a:schemeClr val="tx1"/>
                        </a:solidFill>
                      </a:endParaRP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u="sng" dirty="0">
                          <a:solidFill>
                            <a:schemeClr val="tx1"/>
                          </a:solidFill>
                        </a:rPr>
                        <a:t>For byte </a:t>
                      </a:r>
                      <a:r>
                        <a:rPr lang="en-US" sz="1400" b="1" dirty="0">
                          <a:solidFill>
                            <a:schemeClr val="tx1"/>
                          </a:solidFill>
                        </a:rPr>
                        <a:t>:</a:t>
                      </a:r>
                      <a:r>
                        <a:rPr lang="en-US" sz="1400" b="1" baseline="0" dirty="0">
                          <a:solidFill>
                            <a:schemeClr val="tx1"/>
                          </a:solidFill>
                        </a:rPr>
                        <a:t> (AX) </a:t>
                      </a:r>
                      <a:r>
                        <a:rPr lang="en-US" sz="1400" b="1" dirty="0">
                          <a:solidFill>
                            <a:schemeClr val="tx1"/>
                          </a:solidFill>
                          <a:sym typeface="Symbol"/>
                        </a:rPr>
                        <a:t> (AL) x (reg8)</a:t>
                      </a:r>
                    </a:p>
                    <a:p>
                      <a:r>
                        <a:rPr lang="en-US" sz="1400" b="1" u="sng" dirty="0">
                          <a:solidFill>
                            <a:schemeClr val="tx1"/>
                          </a:solidFill>
                          <a:sym typeface="Symbol"/>
                        </a:rPr>
                        <a:t>For</a:t>
                      </a:r>
                      <a:r>
                        <a:rPr lang="en-US" sz="1400" b="1" u="sng" baseline="0" dirty="0">
                          <a:solidFill>
                            <a:schemeClr val="tx1"/>
                          </a:solidFill>
                          <a:sym typeface="Symbol"/>
                        </a:rPr>
                        <a:t> word</a:t>
                      </a:r>
                      <a:r>
                        <a:rPr lang="en-US" sz="1400" b="1" baseline="0" dirty="0">
                          <a:solidFill>
                            <a:schemeClr val="tx1"/>
                          </a:solidFill>
                          <a:sym typeface="Symbol"/>
                        </a:rPr>
                        <a:t> : (DX)(AX) </a:t>
                      </a:r>
                      <a:r>
                        <a:rPr lang="en-US" sz="1400" b="1" dirty="0">
                          <a:solidFill>
                            <a:schemeClr val="tx1"/>
                          </a:solidFill>
                          <a:sym typeface="Symbol"/>
                        </a:rPr>
                        <a:t> (AX) x (reg16)</a:t>
                      </a:r>
                      <a:r>
                        <a:rPr lang="en-US" sz="1400" b="1" baseline="0" dirty="0">
                          <a:solidFill>
                            <a:schemeClr val="tx1"/>
                          </a:solidFill>
                          <a:sym typeface="Symbol"/>
                        </a:rPr>
                        <a:t> </a:t>
                      </a:r>
                    </a:p>
                    <a:p>
                      <a:endParaRPr lang="en-US" sz="1400" b="1" baseline="0" dirty="0">
                        <a:solidFill>
                          <a:schemeClr val="tx1"/>
                        </a:solidFill>
                        <a:sym typeface="Symbol"/>
                      </a:endParaRPr>
                    </a:p>
                    <a:p>
                      <a:r>
                        <a:rPr lang="en-US" sz="1400" b="1" u="sng" dirty="0">
                          <a:solidFill>
                            <a:schemeClr val="tx1"/>
                          </a:solidFill>
                        </a:rPr>
                        <a:t>For byte </a:t>
                      </a:r>
                      <a:r>
                        <a:rPr lang="en-US" sz="1400" b="1" dirty="0">
                          <a:solidFill>
                            <a:schemeClr val="tx1"/>
                          </a:solidFill>
                        </a:rPr>
                        <a:t>:</a:t>
                      </a:r>
                      <a:r>
                        <a:rPr lang="en-US" sz="1400" b="1" baseline="0" dirty="0">
                          <a:solidFill>
                            <a:schemeClr val="tx1"/>
                          </a:solidFill>
                        </a:rPr>
                        <a:t> (AX) </a:t>
                      </a:r>
                      <a:r>
                        <a:rPr lang="en-US" sz="1400" b="1" dirty="0">
                          <a:solidFill>
                            <a:schemeClr val="tx1"/>
                          </a:solidFill>
                          <a:sym typeface="Symbol"/>
                        </a:rPr>
                        <a:t> (AL) x (mem8)</a:t>
                      </a:r>
                    </a:p>
                    <a:p>
                      <a:r>
                        <a:rPr lang="en-US" sz="1400" b="1" u="sng" dirty="0">
                          <a:solidFill>
                            <a:schemeClr val="tx1"/>
                          </a:solidFill>
                          <a:sym typeface="Symbol"/>
                        </a:rPr>
                        <a:t>For</a:t>
                      </a:r>
                      <a:r>
                        <a:rPr lang="en-US" sz="1400" b="1" u="sng" baseline="0" dirty="0">
                          <a:solidFill>
                            <a:schemeClr val="tx1"/>
                          </a:solidFill>
                          <a:sym typeface="Symbol"/>
                        </a:rPr>
                        <a:t> word</a:t>
                      </a:r>
                      <a:r>
                        <a:rPr lang="en-US" sz="1400" b="1" baseline="0" dirty="0">
                          <a:solidFill>
                            <a:schemeClr val="tx1"/>
                          </a:solidFill>
                          <a:sym typeface="Symbol"/>
                        </a:rPr>
                        <a:t> : (DX)(AX) </a:t>
                      </a:r>
                      <a:r>
                        <a:rPr lang="en-US" sz="1400" b="1" dirty="0">
                          <a:solidFill>
                            <a:schemeClr val="tx1"/>
                          </a:solidFill>
                          <a:sym typeface="Symbol"/>
                        </a:rPr>
                        <a:t> (AX) x (mem16)</a:t>
                      </a:r>
                      <a:r>
                        <a:rPr lang="en-US" sz="1400" b="1" baseline="0" dirty="0">
                          <a:solidFill>
                            <a:schemeClr val="tx1"/>
                          </a:solidFill>
                          <a:sym typeface="Symbol"/>
                        </a:rPr>
                        <a:t> </a:t>
                      </a:r>
                      <a:endParaRPr lang="en-US" sz="1400" b="1" dirty="0">
                        <a:solidFill>
                          <a:schemeClr val="tx1"/>
                        </a:solidFill>
                      </a:endParaRPr>
                    </a:p>
                    <a:p>
                      <a:endParaRPr lang="en-US" sz="1400" b="1" dirty="0">
                        <a:solidFill>
                          <a:schemeClr val="tx1"/>
                        </a:solidFill>
                      </a:endParaRPr>
                    </a:p>
                  </a:txBody>
                  <a:tcPr>
                    <a:solidFill>
                      <a:srgbClr val="FFCCCC"/>
                    </a:solidFill>
                  </a:tcPr>
                </a:tc>
                <a:extLst>
                  <a:ext uri="{0D108BD9-81ED-4DB2-BD59-A6C34878D82A}">
                    <a16:rowId xmlns:a16="http://schemas.microsoft.com/office/drawing/2014/main" val="10000"/>
                  </a:ext>
                </a:extLst>
              </a:tr>
              <a:tr h="1289022">
                <a:tc>
                  <a:txBody>
                    <a:bodyPr/>
                    <a:lstStyle/>
                    <a:p>
                      <a:r>
                        <a:rPr lang="en-US" sz="1400" b="1" dirty="0">
                          <a:solidFill>
                            <a:srgbClr val="FF0000"/>
                          </a:solidFill>
                        </a:rPr>
                        <a:t>IMUL </a:t>
                      </a:r>
                      <a:r>
                        <a:rPr lang="en-US" sz="1400" b="1" dirty="0" err="1">
                          <a:solidFill>
                            <a:srgbClr val="FF0000"/>
                          </a:solidFill>
                        </a:rPr>
                        <a:t>reg</a:t>
                      </a:r>
                      <a:r>
                        <a:rPr lang="en-US" sz="1400" b="1" dirty="0">
                          <a:solidFill>
                            <a:srgbClr val="FF0000"/>
                          </a:solidFill>
                        </a:rPr>
                        <a:t>/ </a:t>
                      </a:r>
                      <a:r>
                        <a:rPr lang="en-US" sz="1400" b="1" dirty="0" err="1">
                          <a:solidFill>
                            <a:srgbClr val="FF0000"/>
                          </a:solidFill>
                        </a:rPr>
                        <a:t>mem</a:t>
                      </a:r>
                      <a:endParaRPr lang="en-US" sz="1400" b="1" dirty="0">
                        <a:solidFill>
                          <a:srgbClr val="FF0000"/>
                        </a:solidFill>
                      </a:endParaRPr>
                    </a:p>
                    <a:p>
                      <a:endParaRPr lang="en-US" sz="1400" b="1" dirty="0">
                        <a:solidFill>
                          <a:srgbClr val="FF0000"/>
                        </a:solidFill>
                      </a:endParaRPr>
                    </a:p>
                    <a:p>
                      <a:r>
                        <a:rPr lang="en-US" sz="1400" b="1" dirty="0">
                          <a:solidFill>
                            <a:schemeClr val="tx1"/>
                          </a:solidFill>
                        </a:rPr>
                        <a:t>IMUL </a:t>
                      </a:r>
                      <a:r>
                        <a:rPr lang="en-US" sz="1400" b="1" dirty="0" err="1">
                          <a:solidFill>
                            <a:schemeClr val="tx1"/>
                          </a:solidFill>
                        </a:rPr>
                        <a:t>reg</a:t>
                      </a:r>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r>
                        <a:rPr lang="en-US" sz="1400" b="1" dirty="0">
                          <a:solidFill>
                            <a:schemeClr val="tx1"/>
                          </a:solidFill>
                        </a:rPr>
                        <a:t>IMUL </a:t>
                      </a:r>
                      <a:r>
                        <a:rPr lang="en-US" sz="1400" b="1" dirty="0" err="1">
                          <a:solidFill>
                            <a:schemeClr val="tx1"/>
                          </a:solidFill>
                        </a:rPr>
                        <a:t>mem</a:t>
                      </a:r>
                      <a:r>
                        <a:rPr lang="en-US" sz="1400" b="1" dirty="0">
                          <a:solidFill>
                            <a:schemeClr val="tx1"/>
                          </a:solidFill>
                        </a:rPr>
                        <a:t> </a:t>
                      </a: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u="sng" dirty="0">
                          <a:solidFill>
                            <a:schemeClr val="tx1"/>
                          </a:solidFill>
                        </a:rPr>
                        <a:t>For byte </a:t>
                      </a:r>
                      <a:r>
                        <a:rPr lang="en-US" sz="1400" b="1" dirty="0">
                          <a:solidFill>
                            <a:schemeClr val="tx1"/>
                          </a:solidFill>
                        </a:rPr>
                        <a:t>:</a:t>
                      </a:r>
                      <a:r>
                        <a:rPr lang="en-US" sz="1400" b="1" baseline="0" dirty="0">
                          <a:solidFill>
                            <a:schemeClr val="tx1"/>
                          </a:solidFill>
                        </a:rPr>
                        <a:t> (AX) </a:t>
                      </a:r>
                      <a:r>
                        <a:rPr lang="en-US" sz="1400" b="1" dirty="0">
                          <a:solidFill>
                            <a:schemeClr val="tx1"/>
                          </a:solidFill>
                          <a:sym typeface="Symbol"/>
                        </a:rPr>
                        <a:t> (AL) x (reg8)</a:t>
                      </a:r>
                    </a:p>
                    <a:p>
                      <a:r>
                        <a:rPr lang="en-US" sz="1400" b="1" u="sng" dirty="0">
                          <a:solidFill>
                            <a:schemeClr val="tx1"/>
                          </a:solidFill>
                          <a:sym typeface="Symbol"/>
                        </a:rPr>
                        <a:t>For</a:t>
                      </a:r>
                      <a:r>
                        <a:rPr lang="en-US" sz="1400" b="1" u="sng" baseline="0" dirty="0">
                          <a:solidFill>
                            <a:schemeClr val="tx1"/>
                          </a:solidFill>
                          <a:sym typeface="Symbol"/>
                        </a:rPr>
                        <a:t> word</a:t>
                      </a:r>
                      <a:r>
                        <a:rPr lang="en-US" sz="1400" b="1" baseline="0" dirty="0">
                          <a:solidFill>
                            <a:schemeClr val="tx1"/>
                          </a:solidFill>
                          <a:sym typeface="Symbol"/>
                        </a:rPr>
                        <a:t> : (DX)(AX) </a:t>
                      </a:r>
                      <a:r>
                        <a:rPr lang="en-US" sz="1400" b="1" dirty="0">
                          <a:solidFill>
                            <a:schemeClr val="tx1"/>
                          </a:solidFill>
                          <a:sym typeface="Symbol"/>
                        </a:rPr>
                        <a:t> (AX) x (reg16)</a:t>
                      </a:r>
                      <a:r>
                        <a:rPr lang="en-US" sz="1400" b="1" baseline="0" dirty="0">
                          <a:solidFill>
                            <a:schemeClr val="tx1"/>
                          </a:solidFill>
                          <a:sym typeface="Symbol"/>
                        </a:rPr>
                        <a:t> </a:t>
                      </a:r>
                    </a:p>
                    <a:p>
                      <a:endParaRPr lang="en-US" sz="1400" b="1" baseline="0" dirty="0">
                        <a:solidFill>
                          <a:schemeClr val="tx1"/>
                        </a:solidFill>
                        <a:sym typeface="Symbol"/>
                      </a:endParaRPr>
                    </a:p>
                    <a:p>
                      <a:r>
                        <a:rPr lang="en-US" sz="1400" b="1" u="sng" dirty="0">
                          <a:solidFill>
                            <a:schemeClr val="tx1"/>
                          </a:solidFill>
                        </a:rPr>
                        <a:t>For byte </a:t>
                      </a:r>
                      <a:r>
                        <a:rPr lang="en-US" sz="1400" b="1" dirty="0">
                          <a:solidFill>
                            <a:schemeClr val="tx1"/>
                          </a:solidFill>
                        </a:rPr>
                        <a:t>:</a:t>
                      </a:r>
                      <a:r>
                        <a:rPr lang="en-US" sz="1400" b="1" baseline="0" dirty="0">
                          <a:solidFill>
                            <a:schemeClr val="tx1"/>
                          </a:solidFill>
                        </a:rPr>
                        <a:t> (AX) </a:t>
                      </a:r>
                      <a:r>
                        <a:rPr lang="en-US" sz="1400" b="1" dirty="0">
                          <a:solidFill>
                            <a:schemeClr val="tx1"/>
                          </a:solidFill>
                          <a:sym typeface="Symbol"/>
                        </a:rPr>
                        <a:t> (AX) x (mem8)</a:t>
                      </a:r>
                    </a:p>
                    <a:p>
                      <a:r>
                        <a:rPr lang="en-US" sz="1400" b="1" u="sng" dirty="0">
                          <a:solidFill>
                            <a:schemeClr val="tx1"/>
                          </a:solidFill>
                          <a:sym typeface="Symbol"/>
                        </a:rPr>
                        <a:t>For</a:t>
                      </a:r>
                      <a:r>
                        <a:rPr lang="en-US" sz="1400" b="1" u="sng" baseline="0" dirty="0">
                          <a:solidFill>
                            <a:schemeClr val="tx1"/>
                          </a:solidFill>
                          <a:sym typeface="Symbol"/>
                        </a:rPr>
                        <a:t> word</a:t>
                      </a:r>
                      <a:r>
                        <a:rPr lang="en-US" sz="1400" b="1" baseline="0" dirty="0">
                          <a:solidFill>
                            <a:schemeClr val="tx1"/>
                          </a:solidFill>
                          <a:sym typeface="Symbol"/>
                        </a:rPr>
                        <a:t> : (DX)(AX) </a:t>
                      </a:r>
                      <a:r>
                        <a:rPr lang="en-US" sz="1400" b="1" dirty="0">
                          <a:solidFill>
                            <a:schemeClr val="tx1"/>
                          </a:solidFill>
                          <a:sym typeface="Symbol"/>
                        </a:rPr>
                        <a:t> (AX) x (mem16)</a:t>
                      </a:r>
                      <a:r>
                        <a:rPr lang="en-US" sz="1400" b="1" baseline="0" dirty="0">
                          <a:solidFill>
                            <a:schemeClr val="tx1"/>
                          </a:solidFill>
                          <a:sym typeface="Symbol"/>
                        </a:rPr>
                        <a:t> </a:t>
                      </a:r>
                      <a:endParaRPr lang="en-US" sz="1400" b="1" dirty="0">
                        <a:solidFill>
                          <a:schemeClr val="tx1"/>
                        </a:solidFill>
                      </a:endParaRPr>
                    </a:p>
                  </a:txBody>
                  <a:tcPr>
                    <a:solidFill>
                      <a:srgbClr val="FFCCCC"/>
                    </a:solidFill>
                  </a:tcPr>
                </a:tc>
                <a:extLst>
                  <a:ext uri="{0D108BD9-81ED-4DB2-BD59-A6C34878D82A}">
                    <a16:rowId xmlns:a16="http://schemas.microsoft.com/office/drawing/2014/main" val="10001"/>
                  </a:ext>
                </a:extLst>
              </a:tr>
            </a:tbl>
          </a:graphicData>
        </a:graphic>
      </p:graphicFrame>
      <p:sp>
        <p:nvSpPr>
          <p:cNvPr id="5" name="Date Placeholder 4"/>
          <p:cNvSpPr>
            <a:spLocks noGrp="1"/>
          </p:cNvSpPr>
          <p:nvPr>
            <p:ph type="dt" sz="half" idx="10"/>
          </p:nvPr>
        </p:nvSpPr>
        <p:spPr/>
        <p:txBody>
          <a:bodyPr/>
          <a:lstStyle/>
          <a:p>
            <a:fld id="{815B43B1-45F5-4E7C-BF6D-F3C6B77311E5}"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57</a:t>
            </a:fld>
            <a:endParaRPr lang="en-US" dirty="0"/>
          </a:p>
        </p:txBody>
      </p:sp>
    </p:spTree>
    <p:extLst>
      <p:ext uri="{BB962C8B-B14F-4D97-AF65-F5344CB8AC3E}">
        <p14:creationId xmlns:p14="http://schemas.microsoft.com/office/powerpoint/2010/main" val="34169789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781800"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2. Arithmetic Instructions</a:t>
            </a:r>
          </a:p>
        </p:txBody>
      </p:sp>
      <p:sp>
        <p:nvSpPr>
          <p:cNvPr id="2" name="Title 1"/>
          <p:cNvSpPr>
            <a:spLocks noGrp="1"/>
          </p:cNvSpPr>
          <p:nvPr>
            <p:ph type="title"/>
          </p:nvPr>
        </p:nvSpPr>
        <p:spPr/>
        <p:txBody>
          <a:bodyPr/>
          <a:lstStyle/>
          <a:p>
            <a:r>
              <a:rPr lang="en-US" dirty="0"/>
              <a:t>Instruction Set</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ADD, ADC, SUB, SBB, INC, DEC, MUL, DIV, CMP…</a:t>
            </a:r>
          </a:p>
        </p:txBody>
      </p:sp>
      <p:graphicFrame>
        <p:nvGraphicFramePr>
          <p:cNvPr id="6" name="Table 5"/>
          <p:cNvGraphicFramePr>
            <a:graphicFrameLocks noGrp="1"/>
          </p:cNvGraphicFramePr>
          <p:nvPr>
            <p:extLst>
              <p:ext uri="{D42A27DB-BD31-4B8C-83A1-F6EECF244321}">
                <p14:modId xmlns:p14="http://schemas.microsoft.com/office/powerpoint/2010/main" val="98277997"/>
              </p:ext>
            </p:extLst>
          </p:nvPr>
        </p:nvGraphicFramePr>
        <p:xfrm>
          <a:off x="533400" y="1905000"/>
          <a:ext cx="8153400" cy="414528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6019800">
                  <a:extLst>
                    <a:ext uri="{9D8B030D-6E8A-4147-A177-3AD203B41FA5}">
                      <a16:colId xmlns:a16="http://schemas.microsoft.com/office/drawing/2014/main" val="20001"/>
                    </a:ext>
                  </a:extLst>
                </a:gridCol>
              </a:tblGrid>
              <a:tr h="1369586">
                <a:tc>
                  <a:txBody>
                    <a:bodyPr/>
                    <a:lstStyle/>
                    <a:p>
                      <a:r>
                        <a:rPr lang="en-US" sz="1400" b="1" dirty="0">
                          <a:solidFill>
                            <a:srgbClr val="FF0000"/>
                          </a:solidFill>
                        </a:rPr>
                        <a:t>DIV </a:t>
                      </a:r>
                      <a:r>
                        <a:rPr lang="en-US" sz="1400" b="1" dirty="0" err="1">
                          <a:solidFill>
                            <a:srgbClr val="FF0000"/>
                          </a:solidFill>
                        </a:rPr>
                        <a:t>reg</a:t>
                      </a:r>
                      <a:r>
                        <a:rPr lang="en-US" sz="1400" b="1" dirty="0">
                          <a:solidFill>
                            <a:srgbClr val="FF0000"/>
                          </a:solidFill>
                        </a:rPr>
                        <a:t>/ </a:t>
                      </a:r>
                      <a:r>
                        <a:rPr lang="en-US" sz="1400" b="1" dirty="0" err="1">
                          <a:solidFill>
                            <a:srgbClr val="FF0000"/>
                          </a:solidFill>
                        </a:rPr>
                        <a:t>mem</a:t>
                      </a:r>
                      <a:endParaRPr lang="en-US" sz="1400" b="1" dirty="0">
                        <a:solidFill>
                          <a:srgbClr val="FF0000"/>
                        </a:solidFill>
                      </a:endParaRPr>
                    </a:p>
                    <a:p>
                      <a:endParaRPr lang="en-US" sz="1400" b="1" dirty="0">
                        <a:solidFill>
                          <a:srgbClr val="FF0000"/>
                        </a:solidFill>
                      </a:endParaRPr>
                    </a:p>
                    <a:p>
                      <a:r>
                        <a:rPr lang="en-US" sz="1400" b="1" dirty="0">
                          <a:solidFill>
                            <a:schemeClr val="tx1"/>
                          </a:solidFill>
                        </a:rPr>
                        <a:t>DIV </a:t>
                      </a:r>
                      <a:r>
                        <a:rPr lang="en-US" sz="1400" b="1" dirty="0" err="1">
                          <a:solidFill>
                            <a:schemeClr val="tx1"/>
                          </a:solidFill>
                        </a:rPr>
                        <a:t>reg</a:t>
                      </a:r>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r>
                        <a:rPr lang="en-US" sz="1400" b="1" dirty="0">
                          <a:solidFill>
                            <a:schemeClr val="tx1"/>
                          </a:solidFill>
                        </a:rPr>
                        <a:t>DIV </a:t>
                      </a:r>
                      <a:r>
                        <a:rPr lang="en-US" sz="1400" b="1" dirty="0" err="1">
                          <a:solidFill>
                            <a:schemeClr val="tx1"/>
                          </a:solidFill>
                        </a:rPr>
                        <a:t>mem</a:t>
                      </a:r>
                      <a:r>
                        <a:rPr lang="en-US" sz="1400" b="1" dirty="0">
                          <a:solidFill>
                            <a:schemeClr val="tx1"/>
                          </a:solidFill>
                        </a:rPr>
                        <a:t> </a:t>
                      </a:r>
                    </a:p>
                    <a:p>
                      <a:endParaRPr lang="en-US" sz="1400" b="1" dirty="0">
                        <a:solidFill>
                          <a:schemeClr val="tx1"/>
                        </a:solidFill>
                      </a:endParaRP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u="sng" dirty="0">
                          <a:solidFill>
                            <a:schemeClr val="tx1"/>
                          </a:solidFill>
                        </a:rPr>
                        <a:t>For 16-bit :- 8-bit </a:t>
                      </a:r>
                      <a:r>
                        <a:rPr lang="en-US" sz="1400" b="1" dirty="0">
                          <a:solidFill>
                            <a:schemeClr val="tx1"/>
                          </a:solidFill>
                        </a:rPr>
                        <a:t>:</a:t>
                      </a:r>
                      <a:r>
                        <a:rPr lang="en-US" sz="1400" b="1" baseline="0" dirty="0">
                          <a:solidFill>
                            <a:schemeClr val="tx1"/>
                          </a:solidFill>
                        </a:rPr>
                        <a:t> </a:t>
                      </a:r>
                    </a:p>
                    <a:p>
                      <a:r>
                        <a:rPr lang="en-US" sz="1400" b="1" baseline="0" dirty="0">
                          <a:solidFill>
                            <a:schemeClr val="tx1"/>
                          </a:solidFill>
                        </a:rPr>
                        <a:t>(AL) </a:t>
                      </a:r>
                      <a:r>
                        <a:rPr lang="en-US" sz="1400" b="1" dirty="0">
                          <a:solidFill>
                            <a:schemeClr val="tx1"/>
                          </a:solidFill>
                          <a:sym typeface="Symbol"/>
                        </a:rPr>
                        <a:t> (AX) :- (reg8)   Quotient</a:t>
                      </a:r>
                    </a:p>
                    <a:p>
                      <a:r>
                        <a:rPr lang="en-US" sz="1400" b="1" baseline="0" dirty="0">
                          <a:solidFill>
                            <a:schemeClr val="tx1"/>
                          </a:solidFill>
                          <a:sym typeface="Symbol"/>
                        </a:rPr>
                        <a:t>(AH) </a:t>
                      </a:r>
                      <a:r>
                        <a:rPr lang="en-US" sz="1400" b="1" dirty="0">
                          <a:solidFill>
                            <a:schemeClr val="tx1"/>
                          </a:solidFill>
                          <a:sym typeface="Symbol"/>
                        </a:rPr>
                        <a:t> (AX) MOD(reg8) Remainder</a:t>
                      </a:r>
                      <a:r>
                        <a:rPr lang="en-US" sz="1400" b="1" baseline="0" dirty="0">
                          <a:solidFill>
                            <a:schemeClr val="tx1"/>
                          </a:solidFill>
                          <a:sym typeface="Symbol"/>
                        </a:rPr>
                        <a:t> </a:t>
                      </a:r>
                    </a:p>
                    <a:p>
                      <a:endParaRPr lang="en-US" sz="1400" b="1" baseline="0" dirty="0">
                        <a:solidFill>
                          <a:schemeClr val="tx1"/>
                        </a:solidFill>
                        <a:sym typeface="Symbol"/>
                      </a:endParaRPr>
                    </a:p>
                    <a:p>
                      <a:r>
                        <a:rPr lang="en-US" sz="1400" b="1" u="sng" dirty="0">
                          <a:solidFill>
                            <a:schemeClr val="tx1"/>
                          </a:solidFill>
                        </a:rPr>
                        <a:t>For 32-bit :- 16-bit </a:t>
                      </a:r>
                      <a:r>
                        <a:rPr lang="en-US" sz="1400" b="1" dirty="0">
                          <a:solidFill>
                            <a:schemeClr val="tx1"/>
                          </a:solidFill>
                        </a:rPr>
                        <a:t>:</a:t>
                      </a:r>
                      <a:r>
                        <a:rPr lang="en-US" sz="1400" b="1" baseline="0" dirty="0">
                          <a:solidFill>
                            <a:schemeClr val="tx1"/>
                          </a:solidFill>
                        </a:rPr>
                        <a:t> </a:t>
                      </a:r>
                    </a:p>
                    <a:p>
                      <a:r>
                        <a:rPr lang="en-US" sz="1400" b="1" baseline="0" dirty="0">
                          <a:solidFill>
                            <a:schemeClr val="tx1"/>
                          </a:solidFill>
                        </a:rPr>
                        <a:t>(AX) </a:t>
                      </a:r>
                      <a:r>
                        <a:rPr lang="en-US" sz="1400" b="1" dirty="0">
                          <a:solidFill>
                            <a:schemeClr val="tx1"/>
                          </a:solidFill>
                          <a:sym typeface="Symbol"/>
                        </a:rPr>
                        <a:t> (DX)(AX) :- (reg16)   Quotient</a:t>
                      </a:r>
                    </a:p>
                    <a:p>
                      <a:r>
                        <a:rPr lang="en-US" sz="1400" b="1" baseline="0" dirty="0">
                          <a:solidFill>
                            <a:schemeClr val="tx1"/>
                          </a:solidFill>
                          <a:sym typeface="Symbol"/>
                        </a:rPr>
                        <a:t>(DX) </a:t>
                      </a:r>
                      <a:r>
                        <a:rPr lang="en-US" sz="1400" b="1" dirty="0">
                          <a:solidFill>
                            <a:schemeClr val="tx1"/>
                          </a:solidFill>
                          <a:sym typeface="Symbol"/>
                        </a:rPr>
                        <a:t> (DX)(AX) MOD(reg16) Remainder</a:t>
                      </a:r>
                      <a:r>
                        <a:rPr lang="en-US" sz="1400" b="1" baseline="0" dirty="0">
                          <a:solidFill>
                            <a:schemeClr val="tx1"/>
                          </a:solidFill>
                          <a:sym typeface="Symbol"/>
                        </a:rPr>
                        <a:t> </a:t>
                      </a:r>
                    </a:p>
                    <a:p>
                      <a:endParaRPr lang="en-US" sz="1400" b="1" baseline="0" dirty="0">
                        <a:solidFill>
                          <a:schemeClr val="tx1"/>
                        </a:solidFill>
                        <a:sym typeface="Symbol"/>
                      </a:endParaRPr>
                    </a:p>
                    <a:p>
                      <a:endParaRPr lang="en-US" sz="1400" b="1" dirty="0">
                        <a:solidFill>
                          <a:schemeClr val="tx1"/>
                        </a:solidFill>
                      </a:endParaRPr>
                    </a:p>
                    <a:p>
                      <a:r>
                        <a:rPr lang="en-US" sz="1400" b="1" u="sng" dirty="0">
                          <a:solidFill>
                            <a:schemeClr val="tx1"/>
                          </a:solidFill>
                        </a:rPr>
                        <a:t>For 16-bit :- 8-bit </a:t>
                      </a:r>
                      <a:r>
                        <a:rPr lang="en-US" sz="1400" b="1" dirty="0">
                          <a:solidFill>
                            <a:schemeClr val="tx1"/>
                          </a:solidFill>
                        </a:rPr>
                        <a:t>:</a:t>
                      </a:r>
                      <a:r>
                        <a:rPr lang="en-US" sz="1400" b="1" baseline="0" dirty="0">
                          <a:solidFill>
                            <a:schemeClr val="tx1"/>
                          </a:solidFill>
                        </a:rPr>
                        <a:t> </a:t>
                      </a:r>
                    </a:p>
                    <a:p>
                      <a:r>
                        <a:rPr lang="en-US" sz="1400" b="1" baseline="0" dirty="0">
                          <a:solidFill>
                            <a:schemeClr val="tx1"/>
                          </a:solidFill>
                        </a:rPr>
                        <a:t>(AL) </a:t>
                      </a:r>
                      <a:r>
                        <a:rPr lang="en-US" sz="1400" b="1" dirty="0">
                          <a:solidFill>
                            <a:schemeClr val="tx1"/>
                          </a:solidFill>
                          <a:sym typeface="Symbol"/>
                        </a:rPr>
                        <a:t> (AX) :- (mem8)   Quotient</a:t>
                      </a:r>
                    </a:p>
                    <a:p>
                      <a:r>
                        <a:rPr lang="en-US" sz="1400" b="1" baseline="0" dirty="0">
                          <a:solidFill>
                            <a:schemeClr val="tx1"/>
                          </a:solidFill>
                          <a:sym typeface="Symbol"/>
                        </a:rPr>
                        <a:t>(AH) </a:t>
                      </a:r>
                      <a:r>
                        <a:rPr lang="en-US" sz="1400" b="1" dirty="0">
                          <a:solidFill>
                            <a:schemeClr val="tx1"/>
                          </a:solidFill>
                          <a:sym typeface="Symbol"/>
                        </a:rPr>
                        <a:t> (AX) MOD(mem8) Remainder</a:t>
                      </a:r>
                      <a:r>
                        <a:rPr lang="en-US" sz="1400" b="1" baseline="0" dirty="0">
                          <a:solidFill>
                            <a:schemeClr val="tx1"/>
                          </a:solidFill>
                          <a:sym typeface="Symbol"/>
                        </a:rPr>
                        <a:t> </a:t>
                      </a:r>
                    </a:p>
                    <a:p>
                      <a:endParaRPr lang="en-US" sz="1400" b="1" baseline="0" dirty="0">
                        <a:solidFill>
                          <a:schemeClr val="tx1"/>
                        </a:solidFill>
                        <a:sym typeface="Symbol"/>
                      </a:endParaRPr>
                    </a:p>
                    <a:p>
                      <a:r>
                        <a:rPr lang="en-US" sz="1400" b="1" u="sng" dirty="0">
                          <a:solidFill>
                            <a:schemeClr val="tx1"/>
                          </a:solidFill>
                        </a:rPr>
                        <a:t>For 32-bit :- 16-bit </a:t>
                      </a:r>
                      <a:r>
                        <a:rPr lang="en-US" sz="1400" b="1" dirty="0">
                          <a:solidFill>
                            <a:schemeClr val="tx1"/>
                          </a:solidFill>
                        </a:rPr>
                        <a:t>:</a:t>
                      </a:r>
                      <a:r>
                        <a:rPr lang="en-US" sz="1400" b="1" baseline="0" dirty="0">
                          <a:solidFill>
                            <a:schemeClr val="tx1"/>
                          </a:solidFill>
                        </a:rPr>
                        <a:t> </a:t>
                      </a:r>
                    </a:p>
                    <a:p>
                      <a:r>
                        <a:rPr lang="en-US" sz="1400" b="1" baseline="0" dirty="0">
                          <a:solidFill>
                            <a:schemeClr val="tx1"/>
                          </a:solidFill>
                        </a:rPr>
                        <a:t>(AX) </a:t>
                      </a:r>
                      <a:r>
                        <a:rPr lang="en-US" sz="1400" b="1" dirty="0">
                          <a:solidFill>
                            <a:schemeClr val="tx1"/>
                          </a:solidFill>
                          <a:sym typeface="Symbol"/>
                        </a:rPr>
                        <a:t> (DX)(AX) :- (mem16)   Quotient</a:t>
                      </a:r>
                    </a:p>
                    <a:p>
                      <a:r>
                        <a:rPr lang="en-US" sz="1400" b="1" baseline="0" dirty="0">
                          <a:solidFill>
                            <a:schemeClr val="tx1"/>
                          </a:solidFill>
                          <a:sym typeface="Symbol"/>
                        </a:rPr>
                        <a:t>(DX) </a:t>
                      </a:r>
                      <a:r>
                        <a:rPr lang="en-US" sz="1400" b="1" dirty="0">
                          <a:solidFill>
                            <a:schemeClr val="tx1"/>
                          </a:solidFill>
                          <a:sym typeface="Symbol"/>
                        </a:rPr>
                        <a:t> (DX)(AX) MOD(mem16) Remainder</a:t>
                      </a:r>
                      <a:r>
                        <a:rPr lang="en-US" sz="1400" b="1" baseline="0" dirty="0">
                          <a:solidFill>
                            <a:schemeClr val="tx1"/>
                          </a:solidFill>
                          <a:sym typeface="Symbol"/>
                        </a:rPr>
                        <a:t> </a:t>
                      </a:r>
                    </a:p>
                    <a:p>
                      <a:endParaRPr lang="en-US" sz="1400" b="1" dirty="0">
                        <a:solidFill>
                          <a:schemeClr val="tx1"/>
                        </a:solidFill>
                      </a:endParaRPr>
                    </a:p>
                  </a:txBody>
                  <a:tcPr>
                    <a:solidFill>
                      <a:srgbClr val="FFCCCC"/>
                    </a:solidFill>
                  </a:tcPr>
                </a:tc>
                <a:extLst>
                  <a:ext uri="{0D108BD9-81ED-4DB2-BD59-A6C34878D82A}">
                    <a16:rowId xmlns:a16="http://schemas.microsoft.com/office/drawing/2014/main" val="10000"/>
                  </a:ext>
                </a:extLst>
              </a:tr>
            </a:tbl>
          </a:graphicData>
        </a:graphic>
      </p:graphicFrame>
      <p:sp>
        <p:nvSpPr>
          <p:cNvPr id="5" name="Date Placeholder 4"/>
          <p:cNvSpPr>
            <a:spLocks noGrp="1"/>
          </p:cNvSpPr>
          <p:nvPr>
            <p:ph type="dt" sz="half" idx="10"/>
          </p:nvPr>
        </p:nvSpPr>
        <p:spPr/>
        <p:txBody>
          <a:bodyPr/>
          <a:lstStyle/>
          <a:p>
            <a:fld id="{882B49E2-A9BC-4C04-BD9C-45FA728BB972}"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58</a:t>
            </a:fld>
            <a:endParaRPr lang="en-US" dirty="0"/>
          </a:p>
        </p:txBody>
      </p:sp>
    </p:spTree>
    <p:extLst>
      <p:ext uri="{BB962C8B-B14F-4D97-AF65-F5344CB8AC3E}">
        <p14:creationId xmlns:p14="http://schemas.microsoft.com/office/powerpoint/2010/main" val="2580707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781800"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2. Arithmetic Instructions</a:t>
            </a:r>
          </a:p>
        </p:txBody>
      </p:sp>
      <p:sp>
        <p:nvSpPr>
          <p:cNvPr id="2" name="Title 1"/>
          <p:cNvSpPr>
            <a:spLocks noGrp="1"/>
          </p:cNvSpPr>
          <p:nvPr>
            <p:ph type="title"/>
          </p:nvPr>
        </p:nvSpPr>
        <p:spPr/>
        <p:txBody>
          <a:bodyPr/>
          <a:lstStyle/>
          <a:p>
            <a:r>
              <a:rPr lang="en-US" dirty="0"/>
              <a:t>Instruction Set</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ADD, ADC, SUB, SBB, INC, DEC, MUL, DIV, CMP…</a:t>
            </a:r>
          </a:p>
        </p:txBody>
      </p:sp>
      <p:graphicFrame>
        <p:nvGraphicFramePr>
          <p:cNvPr id="6" name="Table 5"/>
          <p:cNvGraphicFramePr>
            <a:graphicFrameLocks noGrp="1"/>
          </p:cNvGraphicFramePr>
          <p:nvPr>
            <p:extLst>
              <p:ext uri="{D42A27DB-BD31-4B8C-83A1-F6EECF244321}">
                <p14:modId xmlns:p14="http://schemas.microsoft.com/office/powerpoint/2010/main" val="1601880107"/>
              </p:ext>
            </p:extLst>
          </p:nvPr>
        </p:nvGraphicFramePr>
        <p:xfrm>
          <a:off x="533400" y="1905000"/>
          <a:ext cx="8153400" cy="414528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6019800">
                  <a:extLst>
                    <a:ext uri="{9D8B030D-6E8A-4147-A177-3AD203B41FA5}">
                      <a16:colId xmlns:a16="http://schemas.microsoft.com/office/drawing/2014/main" val="20001"/>
                    </a:ext>
                  </a:extLst>
                </a:gridCol>
              </a:tblGrid>
              <a:tr h="1369586">
                <a:tc>
                  <a:txBody>
                    <a:bodyPr/>
                    <a:lstStyle/>
                    <a:p>
                      <a:r>
                        <a:rPr lang="en-US" sz="1400" b="1" dirty="0">
                          <a:solidFill>
                            <a:srgbClr val="FF0000"/>
                          </a:solidFill>
                        </a:rPr>
                        <a:t>IDIV </a:t>
                      </a:r>
                      <a:r>
                        <a:rPr lang="en-US" sz="1400" b="1" dirty="0" err="1">
                          <a:solidFill>
                            <a:srgbClr val="FF0000"/>
                          </a:solidFill>
                        </a:rPr>
                        <a:t>reg</a:t>
                      </a:r>
                      <a:r>
                        <a:rPr lang="en-US" sz="1400" b="1" dirty="0">
                          <a:solidFill>
                            <a:srgbClr val="FF0000"/>
                          </a:solidFill>
                        </a:rPr>
                        <a:t>/ </a:t>
                      </a:r>
                      <a:r>
                        <a:rPr lang="en-US" sz="1400" b="1" dirty="0" err="1">
                          <a:solidFill>
                            <a:srgbClr val="FF0000"/>
                          </a:solidFill>
                        </a:rPr>
                        <a:t>mem</a:t>
                      </a:r>
                      <a:endParaRPr lang="en-US" sz="1400" b="1" dirty="0">
                        <a:solidFill>
                          <a:srgbClr val="FF0000"/>
                        </a:solidFill>
                      </a:endParaRPr>
                    </a:p>
                    <a:p>
                      <a:endParaRPr lang="en-US" sz="1400" b="1" dirty="0">
                        <a:solidFill>
                          <a:srgbClr val="FF0000"/>
                        </a:solidFill>
                      </a:endParaRPr>
                    </a:p>
                    <a:p>
                      <a:r>
                        <a:rPr lang="en-US" sz="1400" b="1" dirty="0">
                          <a:solidFill>
                            <a:schemeClr val="tx1"/>
                          </a:solidFill>
                        </a:rPr>
                        <a:t>IDIV </a:t>
                      </a:r>
                      <a:r>
                        <a:rPr lang="en-US" sz="1400" b="1" dirty="0" err="1">
                          <a:solidFill>
                            <a:schemeClr val="tx1"/>
                          </a:solidFill>
                        </a:rPr>
                        <a:t>reg</a:t>
                      </a:r>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r>
                        <a:rPr lang="en-US" sz="1400" b="1" dirty="0">
                          <a:solidFill>
                            <a:schemeClr val="tx1"/>
                          </a:solidFill>
                        </a:rPr>
                        <a:t>IDIV </a:t>
                      </a:r>
                      <a:r>
                        <a:rPr lang="en-US" sz="1400" b="1" dirty="0" err="1">
                          <a:solidFill>
                            <a:schemeClr val="tx1"/>
                          </a:solidFill>
                        </a:rPr>
                        <a:t>mem</a:t>
                      </a:r>
                      <a:r>
                        <a:rPr lang="en-US" sz="1400" b="1" dirty="0">
                          <a:solidFill>
                            <a:schemeClr val="tx1"/>
                          </a:solidFill>
                        </a:rPr>
                        <a:t> </a:t>
                      </a:r>
                    </a:p>
                    <a:p>
                      <a:endParaRPr lang="en-US" sz="1400" b="1" dirty="0">
                        <a:solidFill>
                          <a:schemeClr val="tx1"/>
                        </a:solidFill>
                      </a:endParaRP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u="sng" dirty="0">
                          <a:solidFill>
                            <a:schemeClr val="tx1"/>
                          </a:solidFill>
                        </a:rPr>
                        <a:t>For 16-bit :- 8-bit </a:t>
                      </a:r>
                      <a:r>
                        <a:rPr lang="en-US" sz="1400" b="1" dirty="0">
                          <a:solidFill>
                            <a:schemeClr val="tx1"/>
                          </a:solidFill>
                        </a:rPr>
                        <a:t>:</a:t>
                      </a:r>
                      <a:r>
                        <a:rPr lang="en-US" sz="1400" b="1" baseline="0" dirty="0">
                          <a:solidFill>
                            <a:schemeClr val="tx1"/>
                          </a:solidFill>
                        </a:rPr>
                        <a:t> </a:t>
                      </a:r>
                    </a:p>
                    <a:p>
                      <a:r>
                        <a:rPr lang="en-US" sz="1400" b="1" baseline="0" dirty="0">
                          <a:solidFill>
                            <a:schemeClr val="tx1"/>
                          </a:solidFill>
                        </a:rPr>
                        <a:t>(AL) </a:t>
                      </a:r>
                      <a:r>
                        <a:rPr lang="en-US" sz="1400" b="1" dirty="0">
                          <a:solidFill>
                            <a:schemeClr val="tx1"/>
                          </a:solidFill>
                          <a:sym typeface="Symbol"/>
                        </a:rPr>
                        <a:t> (AX) :- (reg8)   Quotient</a:t>
                      </a:r>
                    </a:p>
                    <a:p>
                      <a:r>
                        <a:rPr lang="en-US" sz="1400" b="1" baseline="0" dirty="0">
                          <a:solidFill>
                            <a:schemeClr val="tx1"/>
                          </a:solidFill>
                          <a:sym typeface="Symbol"/>
                        </a:rPr>
                        <a:t>(AH) </a:t>
                      </a:r>
                      <a:r>
                        <a:rPr lang="en-US" sz="1400" b="1" dirty="0">
                          <a:solidFill>
                            <a:schemeClr val="tx1"/>
                          </a:solidFill>
                          <a:sym typeface="Symbol"/>
                        </a:rPr>
                        <a:t> (AX) MOD(reg8) Remainder</a:t>
                      </a:r>
                      <a:r>
                        <a:rPr lang="en-US" sz="1400" b="1" baseline="0" dirty="0">
                          <a:solidFill>
                            <a:schemeClr val="tx1"/>
                          </a:solidFill>
                          <a:sym typeface="Symbol"/>
                        </a:rPr>
                        <a:t> </a:t>
                      </a:r>
                    </a:p>
                    <a:p>
                      <a:endParaRPr lang="en-US" sz="1400" b="1" baseline="0" dirty="0">
                        <a:solidFill>
                          <a:schemeClr val="tx1"/>
                        </a:solidFill>
                        <a:sym typeface="Symbol"/>
                      </a:endParaRPr>
                    </a:p>
                    <a:p>
                      <a:r>
                        <a:rPr lang="en-US" sz="1400" b="1" u="sng" dirty="0">
                          <a:solidFill>
                            <a:schemeClr val="tx1"/>
                          </a:solidFill>
                        </a:rPr>
                        <a:t>For 32-bit :- 16-bit </a:t>
                      </a:r>
                      <a:r>
                        <a:rPr lang="en-US" sz="1400" b="1" dirty="0">
                          <a:solidFill>
                            <a:schemeClr val="tx1"/>
                          </a:solidFill>
                        </a:rPr>
                        <a:t>:</a:t>
                      </a:r>
                      <a:r>
                        <a:rPr lang="en-US" sz="1400" b="1" baseline="0" dirty="0">
                          <a:solidFill>
                            <a:schemeClr val="tx1"/>
                          </a:solidFill>
                        </a:rPr>
                        <a:t> </a:t>
                      </a:r>
                    </a:p>
                    <a:p>
                      <a:r>
                        <a:rPr lang="en-US" sz="1400" b="1" baseline="0" dirty="0">
                          <a:solidFill>
                            <a:schemeClr val="tx1"/>
                          </a:solidFill>
                        </a:rPr>
                        <a:t>(AX) </a:t>
                      </a:r>
                      <a:r>
                        <a:rPr lang="en-US" sz="1400" b="1" dirty="0">
                          <a:solidFill>
                            <a:schemeClr val="tx1"/>
                          </a:solidFill>
                          <a:sym typeface="Symbol"/>
                        </a:rPr>
                        <a:t> (DX)(AX) :- (reg16)   Quotient</a:t>
                      </a:r>
                    </a:p>
                    <a:p>
                      <a:r>
                        <a:rPr lang="en-US" sz="1400" b="1" baseline="0" dirty="0">
                          <a:solidFill>
                            <a:schemeClr val="tx1"/>
                          </a:solidFill>
                          <a:sym typeface="Symbol"/>
                        </a:rPr>
                        <a:t>(DX) </a:t>
                      </a:r>
                      <a:r>
                        <a:rPr lang="en-US" sz="1400" b="1" dirty="0">
                          <a:solidFill>
                            <a:schemeClr val="tx1"/>
                          </a:solidFill>
                          <a:sym typeface="Symbol"/>
                        </a:rPr>
                        <a:t> (DX)(AX) MOD(reg16) Remainder</a:t>
                      </a:r>
                      <a:r>
                        <a:rPr lang="en-US" sz="1400" b="1" baseline="0" dirty="0">
                          <a:solidFill>
                            <a:schemeClr val="tx1"/>
                          </a:solidFill>
                          <a:sym typeface="Symbol"/>
                        </a:rPr>
                        <a:t> </a:t>
                      </a:r>
                    </a:p>
                    <a:p>
                      <a:endParaRPr lang="en-US" sz="1400" b="1" baseline="0" dirty="0">
                        <a:solidFill>
                          <a:schemeClr val="tx1"/>
                        </a:solidFill>
                        <a:sym typeface="Symbol"/>
                      </a:endParaRPr>
                    </a:p>
                    <a:p>
                      <a:endParaRPr lang="en-US" sz="1400" b="1" dirty="0">
                        <a:solidFill>
                          <a:schemeClr val="tx1"/>
                        </a:solidFill>
                      </a:endParaRPr>
                    </a:p>
                    <a:p>
                      <a:r>
                        <a:rPr lang="en-US" sz="1400" b="1" u="sng" dirty="0">
                          <a:solidFill>
                            <a:schemeClr val="tx1"/>
                          </a:solidFill>
                        </a:rPr>
                        <a:t>For 16-bit :- 8-bit </a:t>
                      </a:r>
                      <a:r>
                        <a:rPr lang="en-US" sz="1400" b="1" dirty="0">
                          <a:solidFill>
                            <a:schemeClr val="tx1"/>
                          </a:solidFill>
                        </a:rPr>
                        <a:t>:</a:t>
                      </a:r>
                      <a:r>
                        <a:rPr lang="en-US" sz="1400" b="1" baseline="0" dirty="0">
                          <a:solidFill>
                            <a:schemeClr val="tx1"/>
                          </a:solidFill>
                        </a:rPr>
                        <a:t> </a:t>
                      </a:r>
                    </a:p>
                    <a:p>
                      <a:r>
                        <a:rPr lang="en-US" sz="1400" b="1" baseline="0" dirty="0">
                          <a:solidFill>
                            <a:schemeClr val="tx1"/>
                          </a:solidFill>
                        </a:rPr>
                        <a:t>(AL) </a:t>
                      </a:r>
                      <a:r>
                        <a:rPr lang="en-US" sz="1400" b="1" dirty="0">
                          <a:solidFill>
                            <a:schemeClr val="tx1"/>
                          </a:solidFill>
                          <a:sym typeface="Symbol"/>
                        </a:rPr>
                        <a:t> (AX) :- (mem8)   Quotient</a:t>
                      </a:r>
                    </a:p>
                    <a:p>
                      <a:r>
                        <a:rPr lang="en-US" sz="1400" b="1" baseline="0" dirty="0">
                          <a:solidFill>
                            <a:schemeClr val="tx1"/>
                          </a:solidFill>
                          <a:sym typeface="Symbol"/>
                        </a:rPr>
                        <a:t>(AH) </a:t>
                      </a:r>
                      <a:r>
                        <a:rPr lang="en-US" sz="1400" b="1" dirty="0">
                          <a:solidFill>
                            <a:schemeClr val="tx1"/>
                          </a:solidFill>
                          <a:sym typeface="Symbol"/>
                        </a:rPr>
                        <a:t> (AX) MOD(mem8) Remainder</a:t>
                      </a:r>
                      <a:r>
                        <a:rPr lang="en-US" sz="1400" b="1" baseline="0" dirty="0">
                          <a:solidFill>
                            <a:schemeClr val="tx1"/>
                          </a:solidFill>
                          <a:sym typeface="Symbol"/>
                        </a:rPr>
                        <a:t> </a:t>
                      </a:r>
                    </a:p>
                    <a:p>
                      <a:endParaRPr lang="en-US" sz="1400" b="1" baseline="0" dirty="0">
                        <a:solidFill>
                          <a:schemeClr val="tx1"/>
                        </a:solidFill>
                        <a:sym typeface="Symbol"/>
                      </a:endParaRPr>
                    </a:p>
                    <a:p>
                      <a:r>
                        <a:rPr lang="en-US" sz="1400" b="1" u="sng" dirty="0">
                          <a:solidFill>
                            <a:schemeClr val="tx1"/>
                          </a:solidFill>
                        </a:rPr>
                        <a:t>For 32-bit :- 16-bit </a:t>
                      </a:r>
                      <a:r>
                        <a:rPr lang="en-US" sz="1400" b="1" dirty="0">
                          <a:solidFill>
                            <a:schemeClr val="tx1"/>
                          </a:solidFill>
                        </a:rPr>
                        <a:t>:</a:t>
                      </a:r>
                      <a:r>
                        <a:rPr lang="en-US" sz="1400" b="1" baseline="0" dirty="0">
                          <a:solidFill>
                            <a:schemeClr val="tx1"/>
                          </a:solidFill>
                        </a:rPr>
                        <a:t> </a:t>
                      </a:r>
                    </a:p>
                    <a:p>
                      <a:r>
                        <a:rPr lang="en-US" sz="1400" b="1" baseline="0" dirty="0">
                          <a:solidFill>
                            <a:schemeClr val="tx1"/>
                          </a:solidFill>
                        </a:rPr>
                        <a:t>(AX) </a:t>
                      </a:r>
                      <a:r>
                        <a:rPr lang="en-US" sz="1400" b="1" dirty="0">
                          <a:solidFill>
                            <a:schemeClr val="tx1"/>
                          </a:solidFill>
                          <a:sym typeface="Symbol"/>
                        </a:rPr>
                        <a:t> (DX)(AX) :- (mem16)   Quotient</a:t>
                      </a:r>
                    </a:p>
                    <a:p>
                      <a:r>
                        <a:rPr lang="en-US" sz="1400" b="1" baseline="0" dirty="0">
                          <a:solidFill>
                            <a:schemeClr val="tx1"/>
                          </a:solidFill>
                          <a:sym typeface="Symbol"/>
                        </a:rPr>
                        <a:t>(DX) </a:t>
                      </a:r>
                      <a:r>
                        <a:rPr lang="en-US" sz="1400" b="1" dirty="0">
                          <a:solidFill>
                            <a:schemeClr val="tx1"/>
                          </a:solidFill>
                          <a:sym typeface="Symbol"/>
                        </a:rPr>
                        <a:t> (DX)(AX) MOD(mem16) Remainder</a:t>
                      </a:r>
                      <a:r>
                        <a:rPr lang="en-US" sz="1400" b="1" baseline="0" dirty="0">
                          <a:solidFill>
                            <a:schemeClr val="tx1"/>
                          </a:solidFill>
                          <a:sym typeface="Symbol"/>
                        </a:rPr>
                        <a:t> </a:t>
                      </a:r>
                    </a:p>
                    <a:p>
                      <a:endParaRPr lang="en-US" sz="1400" b="1" dirty="0">
                        <a:solidFill>
                          <a:schemeClr val="tx1"/>
                        </a:solidFill>
                      </a:endParaRPr>
                    </a:p>
                  </a:txBody>
                  <a:tcPr>
                    <a:solidFill>
                      <a:srgbClr val="FFCCCC"/>
                    </a:solidFill>
                  </a:tcPr>
                </a:tc>
                <a:extLst>
                  <a:ext uri="{0D108BD9-81ED-4DB2-BD59-A6C34878D82A}">
                    <a16:rowId xmlns:a16="http://schemas.microsoft.com/office/drawing/2014/main" val="10000"/>
                  </a:ext>
                </a:extLst>
              </a:tr>
            </a:tbl>
          </a:graphicData>
        </a:graphic>
      </p:graphicFrame>
      <p:sp>
        <p:nvSpPr>
          <p:cNvPr id="5" name="Date Placeholder 4"/>
          <p:cNvSpPr>
            <a:spLocks noGrp="1"/>
          </p:cNvSpPr>
          <p:nvPr>
            <p:ph type="dt" sz="half" idx="10"/>
          </p:nvPr>
        </p:nvSpPr>
        <p:spPr/>
        <p:txBody>
          <a:bodyPr/>
          <a:lstStyle/>
          <a:p>
            <a:fld id="{2A913774-1004-42D2-B4B3-E42E96D8FF68}"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59</a:t>
            </a:fld>
            <a:endParaRPr lang="en-US" dirty="0"/>
          </a:p>
        </p:txBody>
      </p:sp>
    </p:spTree>
    <p:extLst>
      <p:ext uri="{BB962C8B-B14F-4D97-AF65-F5344CB8AC3E}">
        <p14:creationId xmlns:p14="http://schemas.microsoft.com/office/powerpoint/2010/main" val="3937562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228600"/>
            <a:ext cx="7924800" cy="914400"/>
          </a:xfrm>
        </p:spPr>
        <p:txBody>
          <a:bodyPr/>
          <a:lstStyle/>
          <a:p>
            <a:pPr eaLnBrk="1" hangingPunct="1"/>
            <a:r>
              <a:rPr lang="en-US" altLang="en-US" sz="3600" smtClean="0">
                <a:solidFill>
                  <a:schemeClr val="accent2"/>
                </a:solidFill>
              </a:rPr>
              <a:t>Inside The 8088/8086…</a:t>
            </a:r>
            <a:r>
              <a:rPr lang="en-US" altLang="en-US" sz="2800" i="1" smtClean="0">
                <a:solidFill>
                  <a:schemeClr val="accent2"/>
                </a:solidFill>
              </a:rPr>
              <a:t>pipelining</a:t>
            </a:r>
          </a:p>
        </p:txBody>
      </p:sp>
      <p:sp>
        <p:nvSpPr>
          <p:cNvPr id="26627" name="Rectangle 3"/>
          <p:cNvSpPr>
            <a:spLocks noGrp="1" noChangeArrowheads="1"/>
          </p:cNvSpPr>
          <p:nvPr>
            <p:ph type="body" idx="1"/>
          </p:nvPr>
        </p:nvSpPr>
        <p:spPr>
          <a:xfrm>
            <a:off x="212725" y="1066800"/>
            <a:ext cx="8931275" cy="5638800"/>
          </a:xfrm>
        </p:spPr>
        <p:txBody>
          <a:bodyPr/>
          <a:lstStyle/>
          <a:p>
            <a:pPr marL="609600" indent="-609600" eaLnBrk="1" hangingPunct="1"/>
            <a:r>
              <a:rPr lang="en-US" altLang="en-US" smtClean="0">
                <a:solidFill>
                  <a:schemeClr val="accent2"/>
                </a:solidFill>
              </a:rPr>
              <a:t>Pipelining</a:t>
            </a:r>
          </a:p>
          <a:p>
            <a:pPr marL="990600" lvl="1" indent="-533400" eaLnBrk="1" hangingPunct="1"/>
            <a:r>
              <a:rPr lang="en-US" altLang="en-US" smtClean="0"/>
              <a:t>Two ways to make CPU process information faster:</a:t>
            </a:r>
          </a:p>
          <a:p>
            <a:pPr marL="1371600" lvl="2" indent="-457200" eaLnBrk="1" hangingPunct="1"/>
            <a:r>
              <a:rPr lang="en-US" altLang="en-US" smtClean="0"/>
              <a:t>Increase the working frequency – technology dependent</a:t>
            </a:r>
          </a:p>
          <a:p>
            <a:pPr marL="1371600" lvl="2" indent="-457200" eaLnBrk="1" hangingPunct="1"/>
            <a:r>
              <a:rPr lang="en-US" altLang="en-US" smtClean="0"/>
              <a:t>Change the internal architecture of the CPU</a:t>
            </a:r>
          </a:p>
          <a:p>
            <a:pPr marL="1371600" lvl="2" indent="-457200" eaLnBrk="1" hangingPunct="1"/>
            <a:endParaRPr lang="en-US" altLang="en-US" sz="1000" smtClean="0"/>
          </a:p>
          <a:p>
            <a:pPr marL="990600" lvl="1" indent="-533400" eaLnBrk="1" hangingPunct="1"/>
            <a:r>
              <a:rPr lang="en-US" altLang="en-US" smtClean="0"/>
              <a:t>Pipelining is to allow CPU to fetch and execute at the same time </a:t>
            </a:r>
          </a:p>
        </p:txBody>
      </p:sp>
      <p:sp>
        <p:nvSpPr>
          <p:cNvPr id="26628" name="Text Box 28"/>
          <p:cNvSpPr txBox="1">
            <a:spLocks noChangeArrowheads="1"/>
          </p:cNvSpPr>
          <p:nvPr/>
        </p:nvSpPr>
        <p:spPr bwMode="auto">
          <a:xfrm>
            <a:off x="196850" y="152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26629"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087813"/>
            <a:ext cx="5486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fld id="{2FFA562A-5173-4A78-9A74-E0CD4EC86D90}" type="datetime2">
              <a:rPr lang="en-US" smtClean="0"/>
              <a:t>Wednesday, February 27, 2019</a:t>
            </a:fld>
            <a:endParaRPr lang="en-US"/>
          </a:p>
        </p:txBody>
      </p:sp>
      <p:sp>
        <p:nvSpPr>
          <p:cNvPr id="3" name="Footer Placeholder 2"/>
          <p:cNvSpPr>
            <a:spLocks noGrp="1"/>
          </p:cNvSpPr>
          <p:nvPr>
            <p:ph type="ftr" sz="quarter" idx="11"/>
          </p:nvPr>
        </p:nvSpPr>
        <p:spPr/>
        <p:txBody>
          <a:bodyPr/>
          <a:lstStyle/>
          <a:p>
            <a:pPr>
              <a:defRPr/>
            </a:pPr>
            <a:r>
              <a:rPr lang="sv-SE" smtClean="0"/>
              <a:t>Dr. G. Raghu Chandra, EEE </a:t>
            </a:r>
            <a:endParaRPr lang="en-US"/>
          </a:p>
        </p:txBody>
      </p:sp>
      <p:sp>
        <p:nvSpPr>
          <p:cNvPr id="4" name="Slide Number Placeholder 3"/>
          <p:cNvSpPr>
            <a:spLocks noGrp="1"/>
          </p:cNvSpPr>
          <p:nvPr>
            <p:ph type="sldNum" sz="quarter" idx="12"/>
          </p:nvPr>
        </p:nvSpPr>
        <p:spPr/>
        <p:txBody>
          <a:bodyPr/>
          <a:lstStyle/>
          <a:p>
            <a:fld id="{3CFF929B-752C-43FB-84D3-41CB8F0FE95A}" type="slidenum">
              <a:rPr lang="en-US" altLang="en-US" smtClean="0"/>
              <a:pPr/>
              <a:t>6</a:t>
            </a:fld>
            <a:endParaRPr lang="en-US" altLang="en-US"/>
          </a:p>
        </p:txBody>
      </p:sp>
    </p:spTree>
    <p:extLst>
      <p:ext uri="{BB962C8B-B14F-4D97-AF65-F5344CB8AC3E}">
        <p14:creationId xmlns:p14="http://schemas.microsoft.com/office/powerpoint/2010/main" val="20054171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436068"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2. Arithmetic Instructions</a:t>
            </a:r>
          </a:p>
        </p:txBody>
      </p:sp>
      <p:sp>
        <p:nvSpPr>
          <p:cNvPr id="2" name="Title 1"/>
          <p:cNvSpPr>
            <a:spLocks noGrp="1"/>
          </p:cNvSpPr>
          <p:nvPr>
            <p:ph type="title"/>
          </p:nvPr>
        </p:nvSpPr>
        <p:spPr/>
        <p:txBody>
          <a:bodyPr/>
          <a:lstStyle/>
          <a:p>
            <a:r>
              <a:rPr lang="en-US" dirty="0"/>
              <a:t>Instruction Set</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ADD, ADC, SUB, SBB, INC, DEC, MUL, DIV, CMP…</a:t>
            </a:r>
          </a:p>
        </p:txBody>
      </p:sp>
      <p:graphicFrame>
        <p:nvGraphicFramePr>
          <p:cNvPr id="6" name="Table 5"/>
          <p:cNvGraphicFramePr>
            <a:graphicFrameLocks noGrp="1"/>
          </p:cNvGraphicFramePr>
          <p:nvPr>
            <p:extLst>
              <p:ext uri="{D42A27DB-BD31-4B8C-83A1-F6EECF244321}">
                <p14:modId xmlns:p14="http://schemas.microsoft.com/office/powerpoint/2010/main" val="1349505541"/>
              </p:ext>
            </p:extLst>
          </p:nvPr>
        </p:nvGraphicFramePr>
        <p:xfrm>
          <a:off x="533400" y="1905000"/>
          <a:ext cx="8153400" cy="435864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1369586">
                <a:tc>
                  <a:txBody>
                    <a:bodyPr/>
                    <a:lstStyle/>
                    <a:p>
                      <a:r>
                        <a:rPr lang="en-US" sz="1400" b="1" dirty="0">
                          <a:solidFill>
                            <a:srgbClr val="FF0000"/>
                          </a:solidFill>
                        </a:rPr>
                        <a:t>CMP reg2/</a:t>
                      </a:r>
                      <a:r>
                        <a:rPr lang="en-US" sz="1400" b="1" dirty="0" err="1">
                          <a:solidFill>
                            <a:srgbClr val="FF0000"/>
                          </a:solidFill>
                        </a:rPr>
                        <a:t>mem</a:t>
                      </a:r>
                      <a:r>
                        <a:rPr lang="en-US" sz="1400" b="1" dirty="0">
                          <a:solidFill>
                            <a:srgbClr val="FF0000"/>
                          </a:solidFill>
                        </a:rPr>
                        <a:t>, reg1/ </a:t>
                      </a:r>
                      <a:r>
                        <a:rPr lang="en-US" sz="1400" b="1" dirty="0" err="1">
                          <a:solidFill>
                            <a:srgbClr val="FF0000"/>
                          </a:solidFill>
                        </a:rPr>
                        <a:t>mem</a:t>
                      </a:r>
                      <a:endParaRPr lang="en-US" sz="1400" b="1" dirty="0">
                        <a:solidFill>
                          <a:srgbClr val="FF0000"/>
                        </a:solidFill>
                      </a:endParaRPr>
                    </a:p>
                    <a:p>
                      <a:endParaRPr lang="en-US" sz="1400" b="1" dirty="0">
                        <a:solidFill>
                          <a:srgbClr val="FF0000"/>
                        </a:solidFill>
                      </a:endParaRPr>
                    </a:p>
                    <a:p>
                      <a:r>
                        <a:rPr lang="en-US" sz="1400" b="1" dirty="0">
                          <a:solidFill>
                            <a:schemeClr val="tx1"/>
                          </a:solidFill>
                        </a:rPr>
                        <a:t>CMP reg2, reg1</a:t>
                      </a: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CMP reg2, </a:t>
                      </a:r>
                      <a:r>
                        <a:rPr lang="en-US" sz="1400" b="1" dirty="0" err="1">
                          <a:solidFill>
                            <a:schemeClr val="tx1"/>
                          </a:solidFill>
                        </a:rPr>
                        <a:t>mem</a:t>
                      </a:r>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CMP </a:t>
                      </a:r>
                      <a:r>
                        <a:rPr lang="en-US" sz="1400" b="1" dirty="0" err="1">
                          <a:solidFill>
                            <a:schemeClr val="tx1"/>
                          </a:solidFill>
                        </a:rPr>
                        <a:t>mem</a:t>
                      </a:r>
                      <a:r>
                        <a:rPr lang="en-US" sz="1400" b="1" dirty="0">
                          <a:solidFill>
                            <a:schemeClr val="tx1"/>
                          </a:solidFill>
                        </a:rPr>
                        <a:t>, reg1</a:t>
                      </a: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Modify flags </a:t>
                      </a:r>
                      <a:r>
                        <a:rPr lang="en-US" sz="1400" b="1" dirty="0">
                          <a:solidFill>
                            <a:schemeClr val="tx1"/>
                          </a:solidFill>
                          <a:sym typeface="Symbol"/>
                        </a:rPr>
                        <a:t> (reg2) – (reg1)</a:t>
                      </a:r>
                      <a:endParaRPr lang="en-US" sz="1400" b="1" dirty="0">
                        <a:solidFill>
                          <a:schemeClr val="tx1"/>
                        </a:solidFill>
                      </a:endParaRPr>
                    </a:p>
                    <a:p>
                      <a:endParaRPr lang="en-US" sz="1400" b="1" dirty="0">
                        <a:solidFill>
                          <a:schemeClr val="tx1"/>
                        </a:solidFill>
                      </a:endParaRPr>
                    </a:p>
                    <a:p>
                      <a:r>
                        <a:rPr lang="en-US" sz="1400" b="1" u="none" dirty="0">
                          <a:solidFill>
                            <a:schemeClr val="tx1"/>
                          </a:solidFill>
                        </a:rPr>
                        <a:t>If (reg2) &gt; (reg1)  then CF=0,</a:t>
                      </a:r>
                      <a:r>
                        <a:rPr lang="en-US" sz="1400" b="1" u="none" baseline="0" dirty="0">
                          <a:solidFill>
                            <a:schemeClr val="tx1"/>
                          </a:solidFill>
                        </a:rPr>
                        <a:t> ZF=0, SF=0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chemeClr val="tx1"/>
                          </a:solidFill>
                        </a:rPr>
                        <a:t>If (reg2) &lt; (reg1)  then CF=1,</a:t>
                      </a:r>
                      <a:r>
                        <a:rPr lang="en-US" sz="1400" b="1" u="none" baseline="0" dirty="0">
                          <a:solidFill>
                            <a:schemeClr val="tx1"/>
                          </a:solidFill>
                        </a:rPr>
                        <a:t> ZF=0, SF=1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chemeClr val="tx1"/>
                          </a:solidFill>
                        </a:rPr>
                        <a:t>If (reg2) = (reg1)  then CF=0,</a:t>
                      </a:r>
                      <a:r>
                        <a:rPr lang="en-US" sz="1400" b="1" u="none" baseline="0" dirty="0">
                          <a:solidFill>
                            <a:schemeClr val="tx1"/>
                          </a:solidFill>
                        </a:rPr>
                        <a:t> ZF=1, SF=0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u="none" baseline="0" dirty="0">
                        <a:solidFill>
                          <a:schemeClr val="tx1"/>
                        </a:solidFill>
                      </a:endParaRPr>
                    </a:p>
                    <a:p>
                      <a:r>
                        <a:rPr lang="en-US" sz="1400" b="1" dirty="0">
                          <a:solidFill>
                            <a:schemeClr val="tx1"/>
                          </a:solidFill>
                        </a:rPr>
                        <a:t>Modify flags </a:t>
                      </a:r>
                      <a:r>
                        <a:rPr lang="en-US" sz="1400" b="1" dirty="0">
                          <a:solidFill>
                            <a:schemeClr val="tx1"/>
                          </a:solidFill>
                          <a:sym typeface="Symbol"/>
                        </a:rPr>
                        <a:t> (reg2) – (</a:t>
                      </a:r>
                      <a:r>
                        <a:rPr lang="en-US" sz="1400" b="1" dirty="0" err="1">
                          <a:solidFill>
                            <a:schemeClr val="tx1"/>
                          </a:solidFill>
                          <a:sym typeface="Symbol"/>
                        </a:rPr>
                        <a:t>mem</a:t>
                      </a:r>
                      <a:r>
                        <a:rPr lang="en-US" sz="1400" b="1" dirty="0">
                          <a:solidFill>
                            <a:schemeClr val="tx1"/>
                          </a:solidFill>
                          <a:sym typeface="Symbol"/>
                        </a:rPr>
                        <a:t>)</a:t>
                      </a:r>
                      <a:endParaRPr lang="en-US" sz="1400" b="1" dirty="0">
                        <a:solidFill>
                          <a:schemeClr val="tx1"/>
                        </a:solidFill>
                      </a:endParaRPr>
                    </a:p>
                    <a:p>
                      <a:endParaRPr lang="en-US" sz="1400" b="1" dirty="0">
                        <a:solidFill>
                          <a:schemeClr val="tx1"/>
                        </a:solidFill>
                      </a:endParaRPr>
                    </a:p>
                    <a:p>
                      <a:r>
                        <a:rPr lang="en-US" sz="1400" b="1" u="none" dirty="0">
                          <a:solidFill>
                            <a:schemeClr val="tx1"/>
                          </a:solidFill>
                        </a:rPr>
                        <a:t>If (reg2) &gt; (</a:t>
                      </a:r>
                      <a:r>
                        <a:rPr lang="en-US" sz="1400" b="1" u="none" dirty="0" err="1">
                          <a:solidFill>
                            <a:schemeClr val="tx1"/>
                          </a:solidFill>
                        </a:rPr>
                        <a:t>mem</a:t>
                      </a:r>
                      <a:r>
                        <a:rPr lang="en-US" sz="1400" b="1" u="none" dirty="0">
                          <a:solidFill>
                            <a:schemeClr val="tx1"/>
                          </a:solidFill>
                        </a:rPr>
                        <a:t>)  then CF=0,</a:t>
                      </a:r>
                      <a:r>
                        <a:rPr lang="en-US" sz="1400" b="1" u="none" baseline="0" dirty="0">
                          <a:solidFill>
                            <a:schemeClr val="tx1"/>
                          </a:solidFill>
                        </a:rPr>
                        <a:t> ZF=0, SF=0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chemeClr val="tx1"/>
                          </a:solidFill>
                        </a:rPr>
                        <a:t>If (reg2) &lt; (</a:t>
                      </a:r>
                      <a:r>
                        <a:rPr lang="en-US" sz="1400" b="1" u="none" dirty="0" err="1">
                          <a:solidFill>
                            <a:schemeClr val="tx1"/>
                          </a:solidFill>
                        </a:rPr>
                        <a:t>mem</a:t>
                      </a:r>
                      <a:r>
                        <a:rPr lang="en-US" sz="1400" b="1" u="none" dirty="0">
                          <a:solidFill>
                            <a:schemeClr val="tx1"/>
                          </a:solidFill>
                        </a:rPr>
                        <a:t>)  then CF=1,</a:t>
                      </a:r>
                      <a:r>
                        <a:rPr lang="en-US" sz="1400" b="1" u="none" baseline="0" dirty="0">
                          <a:solidFill>
                            <a:schemeClr val="tx1"/>
                          </a:solidFill>
                        </a:rPr>
                        <a:t> ZF=0, SF=1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chemeClr val="tx1"/>
                          </a:solidFill>
                        </a:rPr>
                        <a:t>If (reg2) = (</a:t>
                      </a:r>
                      <a:r>
                        <a:rPr lang="en-US" sz="1400" b="1" u="none" dirty="0" err="1">
                          <a:solidFill>
                            <a:schemeClr val="tx1"/>
                          </a:solidFill>
                        </a:rPr>
                        <a:t>mem</a:t>
                      </a:r>
                      <a:r>
                        <a:rPr lang="en-US" sz="1400" b="1" u="none" dirty="0">
                          <a:solidFill>
                            <a:schemeClr val="tx1"/>
                          </a:solidFill>
                        </a:rPr>
                        <a:t>)  then CF=0,</a:t>
                      </a:r>
                      <a:r>
                        <a:rPr lang="en-US" sz="1400" b="1" u="none" baseline="0" dirty="0">
                          <a:solidFill>
                            <a:schemeClr val="tx1"/>
                          </a:solidFill>
                        </a:rPr>
                        <a:t> ZF=1, SF=0</a:t>
                      </a:r>
                    </a:p>
                    <a:p>
                      <a:endParaRPr lang="en-US" sz="1400" b="1" u="none" baseline="0" dirty="0">
                        <a:solidFill>
                          <a:schemeClr val="tx1"/>
                        </a:solidFill>
                        <a:sym typeface="Symbol"/>
                      </a:endParaRPr>
                    </a:p>
                    <a:p>
                      <a:r>
                        <a:rPr lang="en-US" sz="1400" b="1" dirty="0">
                          <a:solidFill>
                            <a:schemeClr val="tx1"/>
                          </a:solidFill>
                        </a:rPr>
                        <a:t>Modify flags </a:t>
                      </a:r>
                      <a:r>
                        <a:rPr lang="en-US" sz="1400" b="1" dirty="0">
                          <a:solidFill>
                            <a:schemeClr val="tx1"/>
                          </a:solidFill>
                          <a:sym typeface="Symbol"/>
                        </a:rPr>
                        <a:t> (</a:t>
                      </a:r>
                      <a:r>
                        <a:rPr lang="en-US" sz="1400" b="1" dirty="0" err="1">
                          <a:solidFill>
                            <a:schemeClr val="tx1"/>
                          </a:solidFill>
                          <a:sym typeface="Symbol"/>
                        </a:rPr>
                        <a:t>mem</a:t>
                      </a:r>
                      <a:r>
                        <a:rPr lang="en-US" sz="1400" b="1" dirty="0">
                          <a:solidFill>
                            <a:schemeClr val="tx1"/>
                          </a:solidFill>
                          <a:sym typeface="Symbol"/>
                        </a:rPr>
                        <a:t>) – (reg1)</a:t>
                      </a:r>
                      <a:endParaRPr lang="en-US" sz="1400" b="1" dirty="0">
                        <a:solidFill>
                          <a:schemeClr val="tx1"/>
                        </a:solidFill>
                      </a:endParaRPr>
                    </a:p>
                    <a:p>
                      <a:endParaRPr lang="en-US" sz="1400" b="1" dirty="0">
                        <a:solidFill>
                          <a:schemeClr val="tx1"/>
                        </a:solidFill>
                      </a:endParaRPr>
                    </a:p>
                    <a:p>
                      <a:r>
                        <a:rPr lang="en-US" sz="1400" b="1" u="none" dirty="0">
                          <a:solidFill>
                            <a:schemeClr val="tx1"/>
                          </a:solidFill>
                        </a:rPr>
                        <a:t>If (</a:t>
                      </a:r>
                      <a:r>
                        <a:rPr lang="en-US" sz="1400" b="1" u="none" dirty="0" err="1">
                          <a:solidFill>
                            <a:schemeClr val="tx1"/>
                          </a:solidFill>
                        </a:rPr>
                        <a:t>mem</a:t>
                      </a:r>
                      <a:r>
                        <a:rPr lang="en-US" sz="1400" b="1" u="none" dirty="0">
                          <a:solidFill>
                            <a:schemeClr val="tx1"/>
                          </a:solidFill>
                        </a:rPr>
                        <a:t>) &gt; (reg1)  then CF=0,</a:t>
                      </a:r>
                      <a:r>
                        <a:rPr lang="en-US" sz="1400" b="1" u="none" baseline="0" dirty="0">
                          <a:solidFill>
                            <a:schemeClr val="tx1"/>
                          </a:solidFill>
                        </a:rPr>
                        <a:t> ZF=0, SF=0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chemeClr val="tx1"/>
                          </a:solidFill>
                        </a:rPr>
                        <a:t>If (</a:t>
                      </a:r>
                      <a:r>
                        <a:rPr lang="en-US" sz="1400" b="1" u="none" dirty="0" err="1">
                          <a:solidFill>
                            <a:schemeClr val="tx1"/>
                          </a:solidFill>
                        </a:rPr>
                        <a:t>mem</a:t>
                      </a:r>
                      <a:r>
                        <a:rPr lang="en-US" sz="1400" b="1" u="none" dirty="0">
                          <a:solidFill>
                            <a:schemeClr val="tx1"/>
                          </a:solidFill>
                        </a:rPr>
                        <a:t>) &lt; (reg1)  then CF=1,</a:t>
                      </a:r>
                      <a:r>
                        <a:rPr lang="en-US" sz="1400" b="1" u="none" baseline="0" dirty="0">
                          <a:solidFill>
                            <a:schemeClr val="tx1"/>
                          </a:solidFill>
                        </a:rPr>
                        <a:t> ZF=0, SF=1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chemeClr val="tx1"/>
                          </a:solidFill>
                        </a:rPr>
                        <a:t>If (</a:t>
                      </a:r>
                      <a:r>
                        <a:rPr lang="en-US" sz="1400" b="1" u="none" dirty="0" err="1">
                          <a:solidFill>
                            <a:schemeClr val="tx1"/>
                          </a:solidFill>
                        </a:rPr>
                        <a:t>mem</a:t>
                      </a:r>
                      <a:r>
                        <a:rPr lang="en-US" sz="1400" b="1" u="none" dirty="0">
                          <a:solidFill>
                            <a:schemeClr val="tx1"/>
                          </a:solidFill>
                        </a:rPr>
                        <a:t>) = (reg1)  then CF=0,</a:t>
                      </a:r>
                      <a:r>
                        <a:rPr lang="en-US" sz="1400" b="1" u="none" baseline="0" dirty="0">
                          <a:solidFill>
                            <a:schemeClr val="tx1"/>
                          </a:solidFill>
                        </a:rPr>
                        <a:t> ZF=1, SF=0</a:t>
                      </a:r>
                      <a:endParaRPr lang="en-US" sz="1400" b="1" baseline="0" dirty="0">
                        <a:solidFill>
                          <a:schemeClr val="tx1"/>
                        </a:solidFill>
                        <a:sym typeface="Symbol"/>
                      </a:endParaRPr>
                    </a:p>
                    <a:p>
                      <a:endParaRPr lang="en-US" sz="1400" b="1" dirty="0">
                        <a:solidFill>
                          <a:schemeClr val="tx1"/>
                        </a:solidFill>
                      </a:endParaRPr>
                    </a:p>
                  </a:txBody>
                  <a:tcPr>
                    <a:solidFill>
                      <a:srgbClr val="FFCCCC"/>
                    </a:solidFill>
                  </a:tcPr>
                </a:tc>
                <a:extLst>
                  <a:ext uri="{0D108BD9-81ED-4DB2-BD59-A6C34878D82A}">
                    <a16:rowId xmlns:a16="http://schemas.microsoft.com/office/drawing/2014/main" val="10000"/>
                  </a:ext>
                </a:extLst>
              </a:tr>
            </a:tbl>
          </a:graphicData>
        </a:graphic>
      </p:graphicFrame>
      <p:sp>
        <p:nvSpPr>
          <p:cNvPr id="5" name="Date Placeholder 4"/>
          <p:cNvSpPr>
            <a:spLocks noGrp="1"/>
          </p:cNvSpPr>
          <p:nvPr>
            <p:ph type="dt" sz="half" idx="10"/>
          </p:nvPr>
        </p:nvSpPr>
        <p:spPr/>
        <p:txBody>
          <a:bodyPr/>
          <a:lstStyle/>
          <a:p>
            <a:fld id="{3A1C73CB-9A72-40AA-B164-203A430CF40C}"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60</a:t>
            </a:fld>
            <a:endParaRPr lang="en-US" dirty="0"/>
          </a:p>
        </p:txBody>
      </p:sp>
    </p:spTree>
    <p:extLst>
      <p:ext uri="{BB962C8B-B14F-4D97-AF65-F5344CB8AC3E}">
        <p14:creationId xmlns:p14="http://schemas.microsoft.com/office/powerpoint/2010/main" val="30755323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436068"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2. Arithmetic Instructions</a:t>
            </a:r>
          </a:p>
        </p:txBody>
      </p:sp>
      <p:sp>
        <p:nvSpPr>
          <p:cNvPr id="2" name="Title 1"/>
          <p:cNvSpPr>
            <a:spLocks noGrp="1"/>
          </p:cNvSpPr>
          <p:nvPr>
            <p:ph type="title"/>
          </p:nvPr>
        </p:nvSpPr>
        <p:spPr/>
        <p:txBody>
          <a:bodyPr/>
          <a:lstStyle/>
          <a:p>
            <a:r>
              <a:rPr lang="en-US" dirty="0"/>
              <a:t>Instruction Set</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ADD, ADC, SUB, SBB, INC, DEC, MUL, DIV, CMP…</a:t>
            </a:r>
          </a:p>
        </p:txBody>
      </p:sp>
      <p:graphicFrame>
        <p:nvGraphicFramePr>
          <p:cNvPr id="6" name="Table 5"/>
          <p:cNvGraphicFramePr>
            <a:graphicFrameLocks noGrp="1"/>
          </p:cNvGraphicFramePr>
          <p:nvPr>
            <p:extLst>
              <p:ext uri="{D42A27DB-BD31-4B8C-83A1-F6EECF244321}">
                <p14:modId xmlns:p14="http://schemas.microsoft.com/office/powerpoint/2010/main" val="2473895159"/>
              </p:ext>
            </p:extLst>
          </p:nvPr>
        </p:nvGraphicFramePr>
        <p:xfrm>
          <a:off x="533400" y="1905000"/>
          <a:ext cx="8153400" cy="329184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1369586">
                <a:tc>
                  <a:txBody>
                    <a:bodyPr/>
                    <a:lstStyle/>
                    <a:p>
                      <a:r>
                        <a:rPr lang="en-US" sz="1400" b="1" dirty="0">
                          <a:solidFill>
                            <a:srgbClr val="FF0000"/>
                          </a:solidFill>
                        </a:rPr>
                        <a:t>CMP </a:t>
                      </a:r>
                      <a:r>
                        <a:rPr lang="en-US" sz="1400" b="1" dirty="0" err="1">
                          <a:solidFill>
                            <a:srgbClr val="FF0000"/>
                          </a:solidFill>
                        </a:rPr>
                        <a:t>reg</a:t>
                      </a:r>
                      <a:r>
                        <a:rPr lang="en-US" sz="1400" b="1" dirty="0">
                          <a:solidFill>
                            <a:srgbClr val="FF0000"/>
                          </a:solidFill>
                        </a:rPr>
                        <a:t>/</a:t>
                      </a:r>
                      <a:r>
                        <a:rPr lang="en-US" sz="1400" b="1" dirty="0" err="1">
                          <a:solidFill>
                            <a:srgbClr val="FF0000"/>
                          </a:solidFill>
                        </a:rPr>
                        <a:t>mem</a:t>
                      </a:r>
                      <a:r>
                        <a:rPr lang="en-US" sz="1400" b="1" dirty="0">
                          <a:solidFill>
                            <a:srgbClr val="FF0000"/>
                          </a:solidFill>
                        </a:rPr>
                        <a:t>, data </a:t>
                      </a:r>
                    </a:p>
                    <a:p>
                      <a:endParaRPr lang="en-US" sz="1400" b="1" dirty="0">
                        <a:solidFill>
                          <a:srgbClr val="FF0000"/>
                        </a:solidFill>
                      </a:endParaRPr>
                    </a:p>
                    <a:p>
                      <a:r>
                        <a:rPr lang="en-US" sz="1400" b="1" dirty="0">
                          <a:solidFill>
                            <a:schemeClr val="tx1"/>
                          </a:solidFill>
                        </a:rPr>
                        <a:t>CMP </a:t>
                      </a:r>
                      <a:r>
                        <a:rPr lang="en-US" sz="1400" b="1" dirty="0" err="1">
                          <a:solidFill>
                            <a:schemeClr val="tx1"/>
                          </a:solidFill>
                        </a:rPr>
                        <a:t>reg</a:t>
                      </a:r>
                      <a:r>
                        <a:rPr lang="en-US" sz="1400" b="1" dirty="0">
                          <a:solidFill>
                            <a:schemeClr val="tx1"/>
                          </a:solidFill>
                        </a:rPr>
                        <a:t>, data</a:t>
                      </a: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CMP </a:t>
                      </a:r>
                      <a:r>
                        <a:rPr lang="en-US" sz="1400" b="1" dirty="0" err="1">
                          <a:solidFill>
                            <a:schemeClr val="tx1"/>
                          </a:solidFill>
                        </a:rPr>
                        <a:t>mem</a:t>
                      </a:r>
                      <a:r>
                        <a:rPr lang="en-US" sz="1400" b="1" dirty="0">
                          <a:solidFill>
                            <a:schemeClr val="tx1"/>
                          </a:solidFill>
                        </a:rPr>
                        <a:t>, data</a:t>
                      </a: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Modify flags </a:t>
                      </a:r>
                      <a:r>
                        <a:rPr lang="en-US" sz="1400" b="1" dirty="0">
                          <a:solidFill>
                            <a:schemeClr val="tx1"/>
                          </a:solidFill>
                          <a:sym typeface="Symbol"/>
                        </a:rPr>
                        <a:t> (</a:t>
                      </a:r>
                      <a:r>
                        <a:rPr lang="en-US" sz="1400" b="1" dirty="0" err="1">
                          <a:solidFill>
                            <a:schemeClr val="tx1"/>
                          </a:solidFill>
                          <a:sym typeface="Symbol"/>
                        </a:rPr>
                        <a:t>reg</a:t>
                      </a:r>
                      <a:r>
                        <a:rPr lang="en-US" sz="1400" b="1" dirty="0">
                          <a:solidFill>
                            <a:schemeClr val="tx1"/>
                          </a:solidFill>
                          <a:sym typeface="Symbol"/>
                        </a:rPr>
                        <a:t>) – (data)</a:t>
                      </a:r>
                      <a:endParaRPr lang="en-US" sz="1400" b="1" dirty="0">
                        <a:solidFill>
                          <a:schemeClr val="tx1"/>
                        </a:solidFill>
                      </a:endParaRPr>
                    </a:p>
                    <a:p>
                      <a:endParaRPr lang="en-US" sz="1400" b="1" dirty="0">
                        <a:solidFill>
                          <a:schemeClr val="tx1"/>
                        </a:solidFill>
                      </a:endParaRPr>
                    </a:p>
                    <a:p>
                      <a:r>
                        <a:rPr lang="en-US" sz="1400" b="1" u="none" dirty="0">
                          <a:solidFill>
                            <a:schemeClr val="tx1"/>
                          </a:solidFill>
                        </a:rPr>
                        <a:t>If (</a:t>
                      </a:r>
                      <a:r>
                        <a:rPr lang="en-US" sz="1400" b="1" u="none" dirty="0" err="1">
                          <a:solidFill>
                            <a:schemeClr val="tx1"/>
                          </a:solidFill>
                        </a:rPr>
                        <a:t>reg</a:t>
                      </a:r>
                      <a:r>
                        <a:rPr lang="en-US" sz="1400" b="1" u="none" dirty="0">
                          <a:solidFill>
                            <a:schemeClr val="tx1"/>
                          </a:solidFill>
                        </a:rPr>
                        <a:t>) &gt; data  then CF=0,</a:t>
                      </a:r>
                      <a:r>
                        <a:rPr lang="en-US" sz="1400" b="1" u="none" baseline="0" dirty="0">
                          <a:solidFill>
                            <a:schemeClr val="tx1"/>
                          </a:solidFill>
                        </a:rPr>
                        <a:t> ZF=0, SF=0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chemeClr val="tx1"/>
                          </a:solidFill>
                        </a:rPr>
                        <a:t>If (</a:t>
                      </a:r>
                      <a:r>
                        <a:rPr lang="en-US" sz="1400" b="1" u="none" dirty="0" err="1">
                          <a:solidFill>
                            <a:schemeClr val="tx1"/>
                          </a:solidFill>
                        </a:rPr>
                        <a:t>reg</a:t>
                      </a:r>
                      <a:r>
                        <a:rPr lang="en-US" sz="1400" b="1" u="none" dirty="0">
                          <a:solidFill>
                            <a:schemeClr val="tx1"/>
                          </a:solidFill>
                        </a:rPr>
                        <a:t>) &lt; data  then CF=1,</a:t>
                      </a:r>
                      <a:r>
                        <a:rPr lang="en-US" sz="1400" b="1" u="none" baseline="0" dirty="0">
                          <a:solidFill>
                            <a:schemeClr val="tx1"/>
                          </a:solidFill>
                        </a:rPr>
                        <a:t> ZF=0, SF=1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chemeClr val="tx1"/>
                          </a:solidFill>
                        </a:rPr>
                        <a:t>If (</a:t>
                      </a:r>
                      <a:r>
                        <a:rPr lang="en-US" sz="1400" b="1" u="none" dirty="0" err="1">
                          <a:solidFill>
                            <a:schemeClr val="tx1"/>
                          </a:solidFill>
                        </a:rPr>
                        <a:t>reg</a:t>
                      </a:r>
                      <a:r>
                        <a:rPr lang="en-US" sz="1400" b="1" u="none" dirty="0">
                          <a:solidFill>
                            <a:schemeClr val="tx1"/>
                          </a:solidFill>
                        </a:rPr>
                        <a:t>) = data  then CF=0,</a:t>
                      </a:r>
                      <a:r>
                        <a:rPr lang="en-US" sz="1400" b="1" u="none" baseline="0" dirty="0">
                          <a:solidFill>
                            <a:schemeClr val="tx1"/>
                          </a:solidFill>
                        </a:rPr>
                        <a:t> ZF=1, SF=0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u="none" baseline="0" dirty="0">
                        <a:solidFill>
                          <a:schemeClr val="tx1"/>
                        </a:solidFill>
                      </a:endParaRPr>
                    </a:p>
                    <a:p>
                      <a:endParaRPr lang="en-US" sz="1400" b="1" u="none" baseline="0" dirty="0">
                        <a:solidFill>
                          <a:schemeClr val="tx1"/>
                        </a:solidFill>
                        <a:sym typeface="Symbol"/>
                      </a:endParaRPr>
                    </a:p>
                    <a:p>
                      <a:r>
                        <a:rPr lang="en-US" sz="1400" b="1" dirty="0">
                          <a:solidFill>
                            <a:schemeClr val="tx1"/>
                          </a:solidFill>
                        </a:rPr>
                        <a:t>Modify flags </a:t>
                      </a:r>
                      <a:r>
                        <a:rPr lang="en-US" sz="1400" b="1" dirty="0">
                          <a:solidFill>
                            <a:schemeClr val="tx1"/>
                          </a:solidFill>
                          <a:sym typeface="Symbol"/>
                        </a:rPr>
                        <a:t> (</a:t>
                      </a:r>
                      <a:r>
                        <a:rPr lang="en-US" sz="1400" b="1" dirty="0" err="1">
                          <a:solidFill>
                            <a:schemeClr val="tx1"/>
                          </a:solidFill>
                          <a:sym typeface="Symbol"/>
                        </a:rPr>
                        <a:t>mem</a:t>
                      </a:r>
                      <a:r>
                        <a:rPr lang="en-US" sz="1400" b="1" dirty="0">
                          <a:solidFill>
                            <a:schemeClr val="tx1"/>
                          </a:solidFill>
                          <a:sym typeface="Symbol"/>
                        </a:rPr>
                        <a:t>) – (</a:t>
                      </a:r>
                      <a:r>
                        <a:rPr lang="en-US" sz="1400" b="1" dirty="0" err="1">
                          <a:solidFill>
                            <a:schemeClr val="tx1"/>
                          </a:solidFill>
                          <a:sym typeface="Symbol"/>
                        </a:rPr>
                        <a:t>mem</a:t>
                      </a:r>
                      <a:r>
                        <a:rPr lang="en-US" sz="1400" b="1" dirty="0">
                          <a:solidFill>
                            <a:schemeClr val="tx1"/>
                          </a:solidFill>
                          <a:sym typeface="Symbol"/>
                        </a:rPr>
                        <a:t>)</a:t>
                      </a:r>
                      <a:endParaRPr lang="en-US" sz="1400" b="1" dirty="0">
                        <a:solidFill>
                          <a:schemeClr val="tx1"/>
                        </a:solidFill>
                      </a:endParaRPr>
                    </a:p>
                    <a:p>
                      <a:endParaRPr lang="en-US" sz="1400" b="1" dirty="0">
                        <a:solidFill>
                          <a:schemeClr val="tx1"/>
                        </a:solidFill>
                      </a:endParaRPr>
                    </a:p>
                    <a:p>
                      <a:r>
                        <a:rPr lang="en-US" sz="1400" b="1" u="none" dirty="0">
                          <a:solidFill>
                            <a:schemeClr val="tx1"/>
                          </a:solidFill>
                        </a:rPr>
                        <a:t>If (</a:t>
                      </a:r>
                      <a:r>
                        <a:rPr lang="en-US" sz="1400" b="1" u="none" dirty="0" err="1">
                          <a:solidFill>
                            <a:schemeClr val="tx1"/>
                          </a:solidFill>
                        </a:rPr>
                        <a:t>mem</a:t>
                      </a:r>
                      <a:r>
                        <a:rPr lang="en-US" sz="1400" b="1" u="none" dirty="0">
                          <a:solidFill>
                            <a:schemeClr val="tx1"/>
                          </a:solidFill>
                        </a:rPr>
                        <a:t>) &gt; data  then CF=0,</a:t>
                      </a:r>
                      <a:r>
                        <a:rPr lang="en-US" sz="1400" b="1" u="none" baseline="0" dirty="0">
                          <a:solidFill>
                            <a:schemeClr val="tx1"/>
                          </a:solidFill>
                        </a:rPr>
                        <a:t> ZF=0, SF=0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chemeClr val="tx1"/>
                          </a:solidFill>
                        </a:rPr>
                        <a:t>If (</a:t>
                      </a:r>
                      <a:r>
                        <a:rPr lang="en-US" sz="1400" b="1" u="none" dirty="0" err="1">
                          <a:solidFill>
                            <a:schemeClr val="tx1"/>
                          </a:solidFill>
                        </a:rPr>
                        <a:t>mem</a:t>
                      </a:r>
                      <a:r>
                        <a:rPr lang="en-US" sz="1400" b="1" u="none" dirty="0">
                          <a:solidFill>
                            <a:schemeClr val="tx1"/>
                          </a:solidFill>
                        </a:rPr>
                        <a:t>) &lt; data  then CF=1,</a:t>
                      </a:r>
                      <a:r>
                        <a:rPr lang="en-US" sz="1400" b="1" u="none" baseline="0" dirty="0">
                          <a:solidFill>
                            <a:schemeClr val="tx1"/>
                          </a:solidFill>
                        </a:rPr>
                        <a:t> ZF=0, SF=1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chemeClr val="tx1"/>
                          </a:solidFill>
                        </a:rPr>
                        <a:t>If (</a:t>
                      </a:r>
                      <a:r>
                        <a:rPr lang="en-US" sz="1400" b="1" u="none" dirty="0" err="1">
                          <a:solidFill>
                            <a:schemeClr val="tx1"/>
                          </a:solidFill>
                        </a:rPr>
                        <a:t>mem</a:t>
                      </a:r>
                      <a:r>
                        <a:rPr lang="en-US" sz="1400" b="1" u="none" dirty="0">
                          <a:solidFill>
                            <a:schemeClr val="tx1"/>
                          </a:solidFill>
                        </a:rPr>
                        <a:t>) = data  then CF=0,</a:t>
                      </a:r>
                      <a:r>
                        <a:rPr lang="en-US" sz="1400" b="1" u="none" baseline="0" dirty="0">
                          <a:solidFill>
                            <a:schemeClr val="tx1"/>
                          </a:solidFill>
                        </a:rPr>
                        <a:t> ZF=1, SF=0</a:t>
                      </a:r>
                      <a:endParaRPr lang="en-US" sz="1400" b="1" baseline="0" dirty="0">
                        <a:solidFill>
                          <a:schemeClr val="tx1"/>
                        </a:solidFill>
                        <a:sym typeface="Symbol"/>
                      </a:endParaRPr>
                    </a:p>
                    <a:p>
                      <a:endParaRPr lang="en-US" sz="1400" b="1" dirty="0">
                        <a:solidFill>
                          <a:schemeClr val="tx1"/>
                        </a:solidFill>
                      </a:endParaRPr>
                    </a:p>
                  </a:txBody>
                  <a:tcPr>
                    <a:solidFill>
                      <a:srgbClr val="FFCCCC"/>
                    </a:solidFill>
                  </a:tcPr>
                </a:tc>
                <a:extLst>
                  <a:ext uri="{0D108BD9-81ED-4DB2-BD59-A6C34878D82A}">
                    <a16:rowId xmlns:a16="http://schemas.microsoft.com/office/drawing/2014/main" val="10000"/>
                  </a:ext>
                </a:extLst>
              </a:tr>
            </a:tbl>
          </a:graphicData>
        </a:graphic>
      </p:graphicFrame>
      <p:sp>
        <p:nvSpPr>
          <p:cNvPr id="5" name="Date Placeholder 4"/>
          <p:cNvSpPr>
            <a:spLocks noGrp="1"/>
          </p:cNvSpPr>
          <p:nvPr>
            <p:ph type="dt" sz="half" idx="10"/>
          </p:nvPr>
        </p:nvSpPr>
        <p:spPr/>
        <p:txBody>
          <a:bodyPr/>
          <a:lstStyle/>
          <a:p>
            <a:fld id="{7E2D9D23-4AB2-428B-B27F-C7A9F7E1E781}"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61</a:t>
            </a:fld>
            <a:endParaRPr lang="en-US" dirty="0"/>
          </a:p>
        </p:txBody>
      </p:sp>
    </p:spTree>
    <p:extLst>
      <p:ext uri="{BB962C8B-B14F-4D97-AF65-F5344CB8AC3E}">
        <p14:creationId xmlns:p14="http://schemas.microsoft.com/office/powerpoint/2010/main" val="32057303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436068"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2. Arithmetic Instructions</a:t>
            </a:r>
          </a:p>
        </p:txBody>
      </p:sp>
      <p:sp>
        <p:nvSpPr>
          <p:cNvPr id="2" name="Title 1"/>
          <p:cNvSpPr>
            <a:spLocks noGrp="1"/>
          </p:cNvSpPr>
          <p:nvPr>
            <p:ph type="title"/>
          </p:nvPr>
        </p:nvSpPr>
        <p:spPr/>
        <p:txBody>
          <a:bodyPr/>
          <a:lstStyle/>
          <a:p>
            <a:r>
              <a:rPr lang="en-US" dirty="0"/>
              <a:t>Instruction Set</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ADD, ADC, SUB, SBB, INC, DEC, MUL, DIV, CMP…</a:t>
            </a:r>
          </a:p>
        </p:txBody>
      </p:sp>
      <p:graphicFrame>
        <p:nvGraphicFramePr>
          <p:cNvPr id="6" name="Table 5"/>
          <p:cNvGraphicFramePr>
            <a:graphicFrameLocks noGrp="1"/>
          </p:cNvGraphicFramePr>
          <p:nvPr>
            <p:extLst>
              <p:ext uri="{D42A27DB-BD31-4B8C-83A1-F6EECF244321}">
                <p14:modId xmlns:p14="http://schemas.microsoft.com/office/powerpoint/2010/main" val="1098962534"/>
              </p:ext>
            </p:extLst>
          </p:nvPr>
        </p:nvGraphicFramePr>
        <p:xfrm>
          <a:off x="533400" y="1905000"/>
          <a:ext cx="8153400" cy="329184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1369586">
                <a:tc>
                  <a:txBody>
                    <a:bodyPr/>
                    <a:lstStyle/>
                    <a:p>
                      <a:r>
                        <a:rPr lang="en-US" sz="1400" b="1" dirty="0">
                          <a:solidFill>
                            <a:srgbClr val="FF0000"/>
                          </a:solidFill>
                        </a:rPr>
                        <a:t>CMP A, data </a:t>
                      </a:r>
                    </a:p>
                    <a:p>
                      <a:endParaRPr lang="en-US" sz="1400" b="1" dirty="0">
                        <a:solidFill>
                          <a:srgbClr val="FF0000"/>
                        </a:solidFill>
                      </a:endParaRPr>
                    </a:p>
                    <a:p>
                      <a:r>
                        <a:rPr lang="en-US" sz="1400" b="1" dirty="0">
                          <a:solidFill>
                            <a:schemeClr val="tx1"/>
                          </a:solidFill>
                        </a:rPr>
                        <a:t>CMP AL, data8</a:t>
                      </a: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CMP AX, data16</a:t>
                      </a: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Modify flags </a:t>
                      </a:r>
                      <a:r>
                        <a:rPr lang="en-US" sz="1400" b="1" dirty="0">
                          <a:solidFill>
                            <a:schemeClr val="tx1"/>
                          </a:solidFill>
                          <a:sym typeface="Symbol"/>
                        </a:rPr>
                        <a:t> (AL) – data8</a:t>
                      </a:r>
                      <a:endParaRPr lang="en-US" sz="1400" b="1" dirty="0">
                        <a:solidFill>
                          <a:schemeClr val="tx1"/>
                        </a:solidFill>
                      </a:endParaRPr>
                    </a:p>
                    <a:p>
                      <a:endParaRPr lang="en-US" sz="1400" b="1" dirty="0">
                        <a:solidFill>
                          <a:schemeClr val="tx1"/>
                        </a:solidFill>
                      </a:endParaRPr>
                    </a:p>
                    <a:p>
                      <a:r>
                        <a:rPr lang="en-US" sz="1400" b="1" u="none" dirty="0">
                          <a:solidFill>
                            <a:schemeClr val="tx1"/>
                          </a:solidFill>
                        </a:rPr>
                        <a:t>If (AL) &gt; data8  then CF=0,</a:t>
                      </a:r>
                      <a:r>
                        <a:rPr lang="en-US" sz="1400" b="1" u="none" baseline="0" dirty="0">
                          <a:solidFill>
                            <a:schemeClr val="tx1"/>
                          </a:solidFill>
                        </a:rPr>
                        <a:t> ZF=0, SF=0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chemeClr val="tx1"/>
                          </a:solidFill>
                        </a:rPr>
                        <a:t>If (AL) &lt; data8  then CF=1,</a:t>
                      </a:r>
                      <a:r>
                        <a:rPr lang="en-US" sz="1400" b="1" u="none" baseline="0" dirty="0">
                          <a:solidFill>
                            <a:schemeClr val="tx1"/>
                          </a:solidFill>
                        </a:rPr>
                        <a:t> ZF=0, SF=1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chemeClr val="tx1"/>
                          </a:solidFill>
                        </a:rPr>
                        <a:t>If (AL) = data8  then CF=0,</a:t>
                      </a:r>
                      <a:r>
                        <a:rPr lang="en-US" sz="1400" b="1" u="none" baseline="0" dirty="0">
                          <a:solidFill>
                            <a:schemeClr val="tx1"/>
                          </a:solidFill>
                        </a:rPr>
                        <a:t> ZF=1, SF=0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u="none" baseline="0" dirty="0">
                        <a:solidFill>
                          <a:schemeClr val="tx1"/>
                        </a:solidFill>
                      </a:endParaRPr>
                    </a:p>
                    <a:p>
                      <a:endParaRPr lang="en-US" sz="1400" b="1" u="none" baseline="0" dirty="0">
                        <a:solidFill>
                          <a:schemeClr val="tx1"/>
                        </a:solidFill>
                        <a:sym typeface="Symbol"/>
                      </a:endParaRPr>
                    </a:p>
                    <a:p>
                      <a:r>
                        <a:rPr lang="en-US" sz="1400" b="1" dirty="0">
                          <a:solidFill>
                            <a:schemeClr val="tx1"/>
                          </a:solidFill>
                        </a:rPr>
                        <a:t>Modify flags </a:t>
                      </a:r>
                      <a:r>
                        <a:rPr lang="en-US" sz="1400" b="1" dirty="0">
                          <a:solidFill>
                            <a:schemeClr val="tx1"/>
                          </a:solidFill>
                          <a:sym typeface="Symbol"/>
                        </a:rPr>
                        <a:t> (AX) – data16</a:t>
                      </a:r>
                      <a:endParaRPr lang="en-US" sz="1400" b="1" dirty="0">
                        <a:solidFill>
                          <a:schemeClr val="tx1"/>
                        </a:solidFill>
                      </a:endParaRPr>
                    </a:p>
                    <a:p>
                      <a:endParaRPr lang="en-US" sz="1400" b="1" dirty="0">
                        <a:solidFill>
                          <a:schemeClr val="tx1"/>
                        </a:solidFill>
                      </a:endParaRPr>
                    </a:p>
                    <a:p>
                      <a:r>
                        <a:rPr lang="en-US" sz="1400" b="1" u="none" dirty="0">
                          <a:solidFill>
                            <a:schemeClr val="tx1"/>
                          </a:solidFill>
                        </a:rPr>
                        <a:t>If (AX) &gt; data16      then CF=0,</a:t>
                      </a:r>
                      <a:r>
                        <a:rPr lang="en-US" sz="1400" b="1" u="none" baseline="0" dirty="0">
                          <a:solidFill>
                            <a:schemeClr val="tx1"/>
                          </a:solidFill>
                        </a:rPr>
                        <a:t> ZF=0, SF=0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chemeClr val="tx1"/>
                          </a:solidFill>
                        </a:rPr>
                        <a:t>If (</a:t>
                      </a:r>
                      <a:r>
                        <a:rPr lang="en-US" sz="1400" b="1" u="none" dirty="0" err="1">
                          <a:solidFill>
                            <a:schemeClr val="tx1"/>
                          </a:solidFill>
                        </a:rPr>
                        <a:t>mem</a:t>
                      </a:r>
                      <a:r>
                        <a:rPr lang="en-US" sz="1400" b="1" u="none" dirty="0">
                          <a:solidFill>
                            <a:schemeClr val="tx1"/>
                          </a:solidFill>
                        </a:rPr>
                        <a:t>) &lt; data16  then CF=1,</a:t>
                      </a:r>
                      <a:r>
                        <a:rPr lang="en-US" sz="1400" b="1" u="none" baseline="0" dirty="0">
                          <a:solidFill>
                            <a:schemeClr val="tx1"/>
                          </a:solidFill>
                        </a:rPr>
                        <a:t> ZF=0, SF=1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chemeClr val="tx1"/>
                          </a:solidFill>
                        </a:rPr>
                        <a:t>If (</a:t>
                      </a:r>
                      <a:r>
                        <a:rPr lang="en-US" sz="1400" b="1" u="none" dirty="0" err="1">
                          <a:solidFill>
                            <a:schemeClr val="tx1"/>
                          </a:solidFill>
                        </a:rPr>
                        <a:t>mem</a:t>
                      </a:r>
                      <a:r>
                        <a:rPr lang="en-US" sz="1400" b="1" u="none" dirty="0">
                          <a:solidFill>
                            <a:schemeClr val="tx1"/>
                          </a:solidFill>
                        </a:rPr>
                        <a:t>) = data16  then CF=0,</a:t>
                      </a:r>
                      <a:r>
                        <a:rPr lang="en-US" sz="1400" b="1" u="none" baseline="0" dirty="0">
                          <a:solidFill>
                            <a:schemeClr val="tx1"/>
                          </a:solidFill>
                        </a:rPr>
                        <a:t> ZF=1, SF=0</a:t>
                      </a:r>
                      <a:endParaRPr lang="en-US" sz="1400" b="1" baseline="0" dirty="0">
                        <a:solidFill>
                          <a:schemeClr val="tx1"/>
                        </a:solidFill>
                        <a:sym typeface="Symbol"/>
                      </a:endParaRPr>
                    </a:p>
                    <a:p>
                      <a:endParaRPr lang="en-US" sz="1400" b="1" dirty="0">
                        <a:solidFill>
                          <a:schemeClr val="tx1"/>
                        </a:solidFill>
                      </a:endParaRPr>
                    </a:p>
                  </a:txBody>
                  <a:tcPr>
                    <a:solidFill>
                      <a:srgbClr val="FFCCCC"/>
                    </a:solidFill>
                  </a:tcPr>
                </a:tc>
                <a:extLst>
                  <a:ext uri="{0D108BD9-81ED-4DB2-BD59-A6C34878D82A}">
                    <a16:rowId xmlns:a16="http://schemas.microsoft.com/office/drawing/2014/main" val="10000"/>
                  </a:ext>
                </a:extLst>
              </a:tr>
            </a:tbl>
          </a:graphicData>
        </a:graphic>
      </p:graphicFrame>
      <p:sp>
        <p:nvSpPr>
          <p:cNvPr id="5" name="Date Placeholder 4"/>
          <p:cNvSpPr>
            <a:spLocks noGrp="1"/>
          </p:cNvSpPr>
          <p:nvPr>
            <p:ph type="dt" sz="half" idx="10"/>
          </p:nvPr>
        </p:nvSpPr>
        <p:spPr/>
        <p:txBody>
          <a:bodyPr/>
          <a:lstStyle/>
          <a:p>
            <a:fld id="{59322DDD-06F4-4A04-BF94-AA29C728BEC7}"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62</a:t>
            </a:fld>
            <a:endParaRPr lang="en-US" dirty="0"/>
          </a:p>
        </p:txBody>
      </p:sp>
    </p:spTree>
    <p:extLst>
      <p:ext uri="{BB962C8B-B14F-4D97-AF65-F5344CB8AC3E}">
        <p14:creationId xmlns:p14="http://schemas.microsoft.com/office/powerpoint/2010/main" val="5246258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362200"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3. Logical Instructions</a:t>
            </a:r>
          </a:p>
        </p:txBody>
      </p:sp>
      <p:sp>
        <p:nvSpPr>
          <p:cNvPr id="2" name="Title 1"/>
          <p:cNvSpPr>
            <a:spLocks noGrp="1"/>
          </p:cNvSpPr>
          <p:nvPr>
            <p:ph type="title"/>
          </p:nvPr>
        </p:nvSpPr>
        <p:spPr/>
        <p:txBody>
          <a:bodyPr/>
          <a:lstStyle/>
          <a:p>
            <a:r>
              <a:rPr lang="en-US" dirty="0"/>
              <a:t>Instruction Set</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AND, OR, XOR, TEST, SHR, SHL, RCR, RCL …</a:t>
            </a:r>
          </a:p>
        </p:txBody>
      </p:sp>
      <p:pic>
        <p:nvPicPr>
          <p:cNvPr id="1027" name="Picture 3" descr="C:\Users\AMMU\Desktop\Scans\1 copy.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828800"/>
            <a:ext cx="6846087" cy="242426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MMU\Desktop\Scans\2 copy.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7361" y="4311868"/>
            <a:ext cx="6790858" cy="24647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MMU\Desktop\Scans\2 copy copy.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4881" y="1883645"/>
            <a:ext cx="6781522" cy="2314575"/>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DE00A341-5B95-4834-903A-7AC1502B0D58}"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63</a:t>
            </a:fld>
            <a:endParaRPr lang="en-US" dirty="0"/>
          </a:p>
        </p:txBody>
      </p:sp>
    </p:spTree>
    <p:extLst>
      <p:ext uri="{BB962C8B-B14F-4D97-AF65-F5344CB8AC3E}">
        <p14:creationId xmlns:p14="http://schemas.microsoft.com/office/powerpoint/2010/main" val="191530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29"/>
                                        </p:tgtEl>
                                        <p:attrNameLst>
                                          <p:attrName>style.visibility</p:attrName>
                                        </p:attrNameLst>
                                      </p:cBhvr>
                                      <p:to>
                                        <p:strVal val="hidden"/>
                                      </p:to>
                                    </p:set>
                                  </p:childTnLst>
                                </p:cTn>
                              </p:par>
                              <p:par>
                                <p:cTn id="9" presetID="10" presetClass="entr" presetSubtype="0"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fade">
                                      <p:cBhvr>
                                        <p:cTn id="11"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971800"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3. Logical Instructions</a:t>
            </a:r>
          </a:p>
        </p:txBody>
      </p:sp>
      <p:sp>
        <p:nvSpPr>
          <p:cNvPr id="2" name="Title 1"/>
          <p:cNvSpPr>
            <a:spLocks noGrp="1"/>
          </p:cNvSpPr>
          <p:nvPr>
            <p:ph type="title"/>
          </p:nvPr>
        </p:nvSpPr>
        <p:spPr/>
        <p:txBody>
          <a:bodyPr/>
          <a:lstStyle/>
          <a:p>
            <a:r>
              <a:rPr lang="en-US" dirty="0"/>
              <a:t>Instruction Set</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AND, OR, XOR, TEST, SHR, SHL, RCR, RCL …</a:t>
            </a:r>
          </a:p>
        </p:txBody>
      </p:sp>
      <p:pic>
        <p:nvPicPr>
          <p:cNvPr id="2050" name="Picture 2" descr="C:\Users\AMMU\Desktop\Scans\2 copycopycopy.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0731" y="1664732"/>
            <a:ext cx="6248400" cy="24674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MMU\Desktop\Scans\3 copy.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1752" y="4074399"/>
            <a:ext cx="6248400" cy="168034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MMU\Desktop\Scans\3 copycopy.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1752" y="5519491"/>
            <a:ext cx="6472340" cy="1347787"/>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B7B169F8-4AAF-4402-812E-525172847A85}"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64</a:t>
            </a:fld>
            <a:endParaRPr lang="en-US" dirty="0"/>
          </a:p>
        </p:txBody>
      </p:sp>
    </p:spTree>
    <p:extLst>
      <p:ext uri="{BB962C8B-B14F-4D97-AF65-F5344CB8AC3E}">
        <p14:creationId xmlns:p14="http://schemas.microsoft.com/office/powerpoint/2010/main" val="341695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fade">
                                      <p:cBhvr>
                                        <p:cTn id="12"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612932"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3. Logical Instructions</a:t>
            </a:r>
          </a:p>
        </p:txBody>
      </p:sp>
      <p:sp>
        <p:nvSpPr>
          <p:cNvPr id="2" name="Title 1"/>
          <p:cNvSpPr>
            <a:spLocks noGrp="1"/>
          </p:cNvSpPr>
          <p:nvPr>
            <p:ph type="title"/>
          </p:nvPr>
        </p:nvSpPr>
        <p:spPr/>
        <p:txBody>
          <a:bodyPr/>
          <a:lstStyle/>
          <a:p>
            <a:r>
              <a:rPr lang="en-US" dirty="0"/>
              <a:t>Instruction Set</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AND, OR, XOR, TEST, SHR, SHL, RCR, RCL …</a:t>
            </a:r>
          </a:p>
        </p:txBody>
      </p:sp>
      <p:pic>
        <p:nvPicPr>
          <p:cNvPr id="3074" name="Picture 2" descr="C:\Users\AMMU\Desktop\Scans\3 cccc.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1751" y="1986890"/>
            <a:ext cx="6185849" cy="15606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MMU\Desktop\Scans\4c.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1752" y="3661490"/>
            <a:ext cx="6185848" cy="12595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MMU\Desktop\Scans\4cc.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7007" y="5010335"/>
            <a:ext cx="6180593" cy="1314265"/>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5185F2A6-580C-4E86-977C-EB38F5A1AEFC}"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65</a:t>
            </a:fld>
            <a:endParaRPr lang="en-US" dirty="0"/>
          </a:p>
        </p:txBody>
      </p:sp>
    </p:spTree>
    <p:extLst>
      <p:ext uri="{BB962C8B-B14F-4D97-AF65-F5344CB8AC3E}">
        <p14:creationId xmlns:p14="http://schemas.microsoft.com/office/powerpoint/2010/main" val="387949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312920" y="1282714"/>
            <a:ext cx="67056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3. Logical Instructions</a:t>
            </a:r>
          </a:p>
        </p:txBody>
      </p:sp>
      <p:sp>
        <p:nvSpPr>
          <p:cNvPr id="2" name="Title 1"/>
          <p:cNvSpPr>
            <a:spLocks noGrp="1"/>
          </p:cNvSpPr>
          <p:nvPr>
            <p:ph type="title"/>
          </p:nvPr>
        </p:nvSpPr>
        <p:spPr/>
        <p:txBody>
          <a:bodyPr/>
          <a:lstStyle/>
          <a:p>
            <a:r>
              <a:rPr lang="en-US" dirty="0"/>
              <a:t>Instruction Set</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AND, OR, XOR, TEST, SHR, SHL, RCR, RCL …</a:t>
            </a:r>
          </a:p>
        </p:txBody>
      </p:sp>
      <p:pic>
        <p:nvPicPr>
          <p:cNvPr id="4098" name="Picture 2" descr="C:\Users\AMMU\Desktop\Scans\4 ccc.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7498" y="1834814"/>
            <a:ext cx="6272502" cy="16696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MMU\Desktop\Scans\5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7574" y="3482920"/>
            <a:ext cx="6255686" cy="16960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AMMU\Desktop\Scans\5c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9106" y="5178970"/>
            <a:ext cx="6219647" cy="1479839"/>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27714705-3C89-4737-AF0E-723DD332DACD}"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66</a:t>
            </a:fld>
            <a:endParaRPr lang="en-US" dirty="0"/>
          </a:p>
        </p:txBody>
      </p:sp>
    </p:spTree>
    <p:extLst>
      <p:ext uri="{BB962C8B-B14F-4D97-AF65-F5344CB8AC3E}">
        <p14:creationId xmlns:p14="http://schemas.microsoft.com/office/powerpoint/2010/main" val="104178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60206" y="1282714"/>
            <a:ext cx="67056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3. Logical Instructions</a:t>
            </a:r>
          </a:p>
        </p:txBody>
      </p:sp>
      <p:sp>
        <p:nvSpPr>
          <p:cNvPr id="2" name="Title 1"/>
          <p:cNvSpPr>
            <a:spLocks noGrp="1"/>
          </p:cNvSpPr>
          <p:nvPr>
            <p:ph type="title"/>
          </p:nvPr>
        </p:nvSpPr>
        <p:spPr/>
        <p:txBody>
          <a:bodyPr/>
          <a:lstStyle/>
          <a:p>
            <a:r>
              <a:rPr lang="en-US" dirty="0"/>
              <a:t>Instruction Set</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AND, OR, XOR, TEST, SHR, SHL, RCR, RCL …</a:t>
            </a:r>
          </a:p>
        </p:txBody>
      </p:sp>
      <p:pic>
        <p:nvPicPr>
          <p:cNvPr id="5123" name="Picture 3" descr="C:\Users\AMMU\Desktop\Scans\6cc.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165" y="2007476"/>
            <a:ext cx="8074925" cy="4164724"/>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1FFF1DFD-E57C-411C-AB7A-EA14D3F60E54}"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67</a:t>
            </a:fld>
            <a:endParaRPr lang="en-US" dirty="0"/>
          </a:p>
        </p:txBody>
      </p:sp>
    </p:spTree>
    <p:extLst>
      <p:ext uri="{BB962C8B-B14F-4D97-AF65-F5344CB8AC3E}">
        <p14:creationId xmlns:p14="http://schemas.microsoft.com/office/powerpoint/2010/main" val="13292218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730240" y="1282714"/>
            <a:ext cx="67056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3. Logical Instructions</a:t>
            </a:r>
          </a:p>
        </p:txBody>
      </p:sp>
      <p:sp>
        <p:nvSpPr>
          <p:cNvPr id="2" name="Title 1"/>
          <p:cNvSpPr>
            <a:spLocks noGrp="1"/>
          </p:cNvSpPr>
          <p:nvPr>
            <p:ph type="title"/>
          </p:nvPr>
        </p:nvSpPr>
        <p:spPr/>
        <p:txBody>
          <a:bodyPr/>
          <a:lstStyle/>
          <a:p>
            <a:r>
              <a:rPr lang="en-US" dirty="0"/>
              <a:t>Instruction Set</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AND, OR, XOR, TEST, SHR, SHL, RCR, RCL …</a:t>
            </a:r>
          </a:p>
        </p:txBody>
      </p:sp>
      <p:pic>
        <p:nvPicPr>
          <p:cNvPr id="5122" name="Picture 2" descr="C:\Users\AMMU\Desktop\Scans\6c.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214" y="2086302"/>
            <a:ext cx="8505986" cy="3857298"/>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7D1DA061-0120-4BD7-88DF-A313686D7D43}"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68</a:t>
            </a:fld>
            <a:endParaRPr lang="en-US" dirty="0"/>
          </a:p>
        </p:txBody>
      </p:sp>
    </p:spTree>
    <p:extLst>
      <p:ext uri="{BB962C8B-B14F-4D97-AF65-F5344CB8AC3E}">
        <p14:creationId xmlns:p14="http://schemas.microsoft.com/office/powerpoint/2010/main" val="24198767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416040" y="1282714"/>
            <a:ext cx="67056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3. Logical Instructions</a:t>
            </a:r>
          </a:p>
        </p:txBody>
      </p:sp>
      <p:sp>
        <p:nvSpPr>
          <p:cNvPr id="2" name="Title 1"/>
          <p:cNvSpPr>
            <a:spLocks noGrp="1"/>
          </p:cNvSpPr>
          <p:nvPr>
            <p:ph type="title"/>
          </p:nvPr>
        </p:nvSpPr>
        <p:spPr/>
        <p:txBody>
          <a:bodyPr/>
          <a:lstStyle/>
          <a:p>
            <a:r>
              <a:rPr lang="en-US" dirty="0"/>
              <a:t>Instruction Set</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AND, OR, XOR, TEST, SHR, SHL, RCR, RCL …</a:t>
            </a:r>
          </a:p>
        </p:txBody>
      </p:sp>
      <p:pic>
        <p:nvPicPr>
          <p:cNvPr id="6146" name="Picture 2" descr="C:\Users\AMMU\Desktop\Scans\8c.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029" y="2019872"/>
            <a:ext cx="8265771" cy="4228528"/>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EE7CFEC8-6F12-4C27-849D-E7CA8CEEFA9C}"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69</a:t>
            </a:fld>
            <a:endParaRPr lang="en-US" dirty="0"/>
          </a:p>
        </p:txBody>
      </p:sp>
    </p:spTree>
    <p:extLst>
      <p:ext uri="{BB962C8B-B14F-4D97-AF65-F5344CB8AC3E}">
        <p14:creationId xmlns:p14="http://schemas.microsoft.com/office/powerpoint/2010/main" val="2708454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28600"/>
            <a:ext cx="7924800" cy="914400"/>
          </a:xfrm>
        </p:spPr>
        <p:txBody>
          <a:bodyPr/>
          <a:lstStyle/>
          <a:p>
            <a:pPr eaLnBrk="1" hangingPunct="1"/>
            <a:r>
              <a:rPr lang="en-US" altLang="en-US" sz="3600" smtClean="0">
                <a:solidFill>
                  <a:schemeClr val="accent2"/>
                </a:solidFill>
              </a:rPr>
              <a:t>Inside The 8088/8086…</a:t>
            </a:r>
            <a:r>
              <a:rPr lang="en-US" altLang="en-US" sz="2800" i="1" smtClean="0">
                <a:solidFill>
                  <a:schemeClr val="accent2"/>
                </a:solidFill>
              </a:rPr>
              <a:t>pipelining</a:t>
            </a:r>
          </a:p>
        </p:txBody>
      </p:sp>
      <p:sp>
        <p:nvSpPr>
          <p:cNvPr id="27651" name="Rectangle 3"/>
          <p:cNvSpPr>
            <a:spLocks noGrp="1" noChangeArrowheads="1"/>
          </p:cNvSpPr>
          <p:nvPr>
            <p:ph type="body" idx="1"/>
          </p:nvPr>
        </p:nvSpPr>
        <p:spPr>
          <a:xfrm>
            <a:off x="457200" y="1447800"/>
            <a:ext cx="8382000" cy="3733800"/>
          </a:xfrm>
        </p:spPr>
        <p:txBody>
          <a:bodyPr/>
          <a:lstStyle/>
          <a:p>
            <a:pPr marL="609600" indent="-609600" eaLnBrk="1" hangingPunct="1">
              <a:buFontTx/>
              <a:buNone/>
            </a:pPr>
            <a:r>
              <a:rPr lang="en-US" altLang="en-US" sz="2800" smtClean="0">
                <a:solidFill>
                  <a:schemeClr val="accent2"/>
                </a:solidFill>
              </a:rPr>
              <a:t>Intel implemented the concept of pipelining by splitting the internal structure of the 8088/8086 into two sections that works simultaneously:</a:t>
            </a:r>
          </a:p>
          <a:p>
            <a:pPr marL="609600" indent="-609600" eaLnBrk="1" hangingPunct="1">
              <a:buFontTx/>
              <a:buNone/>
            </a:pPr>
            <a:endParaRPr lang="en-US" altLang="en-US" sz="2800" smtClean="0">
              <a:solidFill>
                <a:schemeClr val="accent2"/>
              </a:solidFill>
            </a:endParaRPr>
          </a:p>
          <a:p>
            <a:pPr marL="609600" indent="-609600" eaLnBrk="1" hangingPunct="1"/>
            <a:r>
              <a:rPr lang="en-US" altLang="en-US" sz="2800" smtClean="0"/>
              <a:t>Execution Unit (EU) – </a:t>
            </a:r>
            <a:r>
              <a:rPr lang="en-US" altLang="en-US" sz="2000" smtClean="0"/>
              <a:t>executes instructions previously fetched</a:t>
            </a:r>
          </a:p>
          <a:p>
            <a:pPr marL="609600" indent="-609600" eaLnBrk="1" hangingPunct="1"/>
            <a:endParaRPr lang="en-US" altLang="en-US" sz="2000" smtClean="0"/>
          </a:p>
          <a:p>
            <a:pPr marL="609600" indent="-609600" eaLnBrk="1" hangingPunct="1"/>
            <a:r>
              <a:rPr lang="en-US" altLang="en-US" sz="2800" smtClean="0"/>
              <a:t>Bus Interface Unit (BIU) – </a:t>
            </a:r>
            <a:r>
              <a:rPr lang="en-US" altLang="en-US" sz="2000" smtClean="0"/>
              <a:t>accesses memory and peripherals</a:t>
            </a:r>
          </a:p>
        </p:txBody>
      </p:sp>
      <p:sp>
        <p:nvSpPr>
          <p:cNvPr id="2" name="Date Placeholder 1"/>
          <p:cNvSpPr>
            <a:spLocks noGrp="1"/>
          </p:cNvSpPr>
          <p:nvPr>
            <p:ph type="dt" sz="half" idx="10"/>
          </p:nvPr>
        </p:nvSpPr>
        <p:spPr/>
        <p:txBody>
          <a:bodyPr/>
          <a:lstStyle/>
          <a:p>
            <a:pPr>
              <a:defRPr/>
            </a:pPr>
            <a:fld id="{77A25456-6343-457A-9460-D41CDC4F33B8}" type="datetime2">
              <a:rPr lang="en-US" smtClean="0"/>
              <a:t>Wednesday, February 27, 2019</a:t>
            </a:fld>
            <a:endParaRPr lang="en-US"/>
          </a:p>
        </p:txBody>
      </p:sp>
      <p:sp>
        <p:nvSpPr>
          <p:cNvPr id="3" name="Footer Placeholder 2"/>
          <p:cNvSpPr>
            <a:spLocks noGrp="1"/>
          </p:cNvSpPr>
          <p:nvPr>
            <p:ph type="ftr" sz="quarter" idx="11"/>
          </p:nvPr>
        </p:nvSpPr>
        <p:spPr/>
        <p:txBody>
          <a:bodyPr/>
          <a:lstStyle/>
          <a:p>
            <a:pPr>
              <a:defRPr/>
            </a:pPr>
            <a:r>
              <a:rPr lang="sv-SE" smtClean="0"/>
              <a:t>Dr. G. Raghu Chandra, EEE </a:t>
            </a:r>
            <a:endParaRPr lang="en-US"/>
          </a:p>
        </p:txBody>
      </p:sp>
      <p:sp>
        <p:nvSpPr>
          <p:cNvPr id="4" name="Slide Number Placeholder 3"/>
          <p:cNvSpPr>
            <a:spLocks noGrp="1"/>
          </p:cNvSpPr>
          <p:nvPr>
            <p:ph type="sldNum" sz="quarter" idx="12"/>
          </p:nvPr>
        </p:nvSpPr>
        <p:spPr/>
        <p:txBody>
          <a:bodyPr/>
          <a:lstStyle/>
          <a:p>
            <a:fld id="{3CFF929B-752C-43FB-84D3-41CB8F0FE95A}" type="slidenum">
              <a:rPr lang="en-US" altLang="en-US" smtClean="0"/>
              <a:pPr/>
              <a:t>7</a:t>
            </a:fld>
            <a:endParaRPr lang="en-US" altLang="en-US"/>
          </a:p>
        </p:txBody>
      </p:sp>
    </p:spTree>
    <p:extLst>
      <p:ext uri="{BB962C8B-B14F-4D97-AF65-F5344CB8AC3E}">
        <p14:creationId xmlns:p14="http://schemas.microsoft.com/office/powerpoint/2010/main" val="8658689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101840" y="1282714"/>
            <a:ext cx="67056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3. Logical Instructions</a:t>
            </a:r>
          </a:p>
        </p:txBody>
      </p:sp>
      <p:sp>
        <p:nvSpPr>
          <p:cNvPr id="2" name="Title 1"/>
          <p:cNvSpPr>
            <a:spLocks noGrp="1"/>
          </p:cNvSpPr>
          <p:nvPr>
            <p:ph type="title"/>
          </p:nvPr>
        </p:nvSpPr>
        <p:spPr/>
        <p:txBody>
          <a:bodyPr/>
          <a:lstStyle/>
          <a:p>
            <a:r>
              <a:rPr lang="en-US" dirty="0"/>
              <a:t>Instruction Set</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AND, OR, XOR, TEST, SHR, SHL, RCR, RCL …</a:t>
            </a:r>
          </a:p>
        </p:txBody>
      </p:sp>
      <p:pic>
        <p:nvPicPr>
          <p:cNvPr id="7170" name="Picture 2" descr="C:\Users\AMMU\Desktop\Scans\7c.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309" y="2057399"/>
            <a:ext cx="8151291" cy="4015959"/>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99796C2F-553E-48CE-8A8F-8354E211752C}"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70</a:t>
            </a:fld>
            <a:endParaRPr lang="en-US" dirty="0"/>
          </a:p>
        </p:txBody>
      </p:sp>
    </p:spTree>
    <p:extLst>
      <p:ext uri="{BB962C8B-B14F-4D97-AF65-F5344CB8AC3E}">
        <p14:creationId xmlns:p14="http://schemas.microsoft.com/office/powerpoint/2010/main" val="31415392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914400" y="5356485"/>
            <a:ext cx="6629400"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23093" y="4953000"/>
            <a:ext cx="6629400"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750095" y="4316104"/>
            <a:ext cx="1235493"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043752" y="3932698"/>
            <a:ext cx="4691784"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905001" y="3652789"/>
            <a:ext cx="6248400" cy="2799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6342" y="3021581"/>
            <a:ext cx="4265258"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14400" y="2613285"/>
            <a:ext cx="2188751"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14400" y="2209800"/>
            <a:ext cx="2188751"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47648" y="1983481"/>
            <a:ext cx="3204551"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76400" y="1533978"/>
            <a:ext cx="2913228"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4. String Manipulation Instructions</a:t>
            </a:r>
          </a:p>
        </p:txBody>
      </p:sp>
      <p:sp>
        <p:nvSpPr>
          <p:cNvPr id="2" name="Title 1"/>
          <p:cNvSpPr>
            <a:spLocks noGrp="1"/>
          </p:cNvSpPr>
          <p:nvPr>
            <p:ph type="title"/>
          </p:nvPr>
        </p:nvSpPr>
        <p:spPr/>
        <p:txBody>
          <a:bodyPr/>
          <a:lstStyle/>
          <a:p>
            <a:r>
              <a:rPr lang="en-US" dirty="0"/>
              <a:t>Instruction Set</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7" name="TextBox 6"/>
          <p:cNvSpPr txBox="1"/>
          <p:nvPr/>
        </p:nvSpPr>
        <p:spPr>
          <a:xfrm>
            <a:off x="547468" y="1529239"/>
            <a:ext cx="8153400" cy="4185761"/>
          </a:xfrm>
          <a:prstGeom prst="rect">
            <a:avLst/>
          </a:prstGeom>
          <a:noFill/>
        </p:spPr>
        <p:txBody>
          <a:bodyPr wrap="square" rtlCol="0">
            <a:spAutoFit/>
          </a:bodyPr>
          <a:lstStyle/>
          <a:p>
            <a:pPr marL="285750" indent="-285750">
              <a:buFont typeface="Wingdings" pitchFamily="2" charset="2"/>
              <a:buChar char="q"/>
            </a:pPr>
            <a:r>
              <a:rPr lang="en-US" sz="1400" b="1" dirty="0"/>
              <a:t>String : Sequence of bytes or words</a:t>
            </a:r>
          </a:p>
          <a:p>
            <a:pPr marL="285750" indent="-285750">
              <a:buFont typeface="Wingdings" pitchFamily="2" charset="2"/>
              <a:buChar char="q"/>
            </a:pPr>
            <a:endParaRPr lang="en-US" sz="1400" b="1" dirty="0"/>
          </a:p>
          <a:p>
            <a:pPr marL="285750" indent="-285750">
              <a:buFont typeface="Wingdings" pitchFamily="2" charset="2"/>
              <a:buChar char="q"/>
            </a:pPr>
            <a:r>
              <a:rPr lang="en-US" sz="1400" b="1" dirty="0"/>
              <a:t>8086 instruction set includes instruction for string movement, comparison, scan, load and store.</a:t>
            </a:r>
          </a:p>
          <a:p>
            <a:pPr marL="285750" indent="-285750">
              <a:buFont typeface="Wingdings" pitchFamily="2" charset="2"/>
              <a:buChar char="q"/>
            </a:pPr>
            <a:endParaRPr lang="en-US" sz="1400" b="1" dirty="0"/>
          </a:p>
          <a:p>
            <a:pPr marL="285750" indent="-285750">
              <a:buFont typeface="Wingdings" pitchFamily="2" charset="2"/>
              <a:buChar char="q"/>
            </a:pPr>
            <a:r>
              <a:rPr lang="en-US" sz="1400" b="1" dirty="0"/>
              <a:t>REP instruction prefix : used to repeat execution of string instructions</a:t>
            </a:r>
          </a:p>
          <a:p>
            <a:pPr marL="285750" indent="-285750">
              <a:buFont typeface="Wingdings" pitchFamily="2" charset="2"/>
              <a:buChar char="q"/>
            </a:pPr>
            <a:endParaRPr lang="en-US" sz="1400" b="1" dirty="0"/>
          </a:p>
          <a:p>
            <a:pPr marL="285750" indent="-285750">
              <a:buFont typeface="Wingdings" pitchFamily="2" charset="2"/>
              <a:buChar char="q"/>
            </a:pPr>
            <a:r>
              <a:rPr lang="en-US" sz="1400" b="1" dirty="0"/>
              <a:t>String instructions end with </a:t>
            </a:r>
            <a:r>
              <a:rPr lang="en-US" sz="1400" b="1" dirty="0">
                <a:solidFill>
                  <a:srgbClr val="CC0099"/>
                </a:solidFill>
              </a:rPr>
              <a:t>S</a:t>
            </a:r>
            <a:r>
              <a:rPr lang="en-US" sz="1400" b="1" dirty="0"/>
              <a:t> or </a:t>
            </a:r>
            <a:r>
              <a:rPr lang="en-US" sz="1400" b="1" dirty="0">
                <a:solidFill>
                  <a:srgbClr val="CC0099"/>
                </a:solidFill>
              </a:rPr>
              <a:t>SB</a:t>
            </a:r>
            <a:r>
              <a:rPr lang="en-US" sz="1400" b="1" dirty="0"/>
              <a:t> or </a:t>
            </a:r>
            <a:r>
              <a:rPr lang="en-US" sz="1400" b="1" dirty="0">
                <a:solidFill>
                  <a:srgbClr val="CC0099"/>
                </a:solidFill>
              </a:rPr>
              <a:t>SW</a:t>
            </a:r>
            <a:r>
              <a:rPr lang="en-US" sz="1400" b="1" dirty="0"/>
              <a:t>.                                                       </a:t>
            </a:r>
            <a:r>
              <a:rPr lang="en-US" sz="1400" b="1" dirty="0">
                <a:solidFill>
                  <a:srgbClr val="CC0099"/>
                </a:solidFill>
              </a:rPr>
              <a:t>S</a:t>
            </a:r>
            <a:r>
              <a:rPr lang="en-US" sz="1400" b="1" dirty="0"/>
              <a:t> represents string, </a:t>
            </a:r>
            <a:r>
              <a:rPr lang="en-US" sz="1400" b="1" dirty="0">
                <a:solidFill>
                  <a:srgbClr val="CC0099"/>
                </a:solidFill>
              </a:rPr>
              <a:t>SB</a:t>
            </a:r>
            <a:r>
              <a:rPr lang="en-US" sz="1400" b="1" dirty="0"/>
              <a:t> string byte and </a:t>
            </a:r>
            <a:r>
              <a:rPr lang="en-US" sz="1400" b="1" dirty="0">
                <a:solidFill>
                  <a:srgbClr val="CC0099"/>
                </a:solidFill>
              </a:rPr>
              <a:t>SW</a:t>
            </a:r>
            <a:r>
              <a:rPr lang="en-US" sz="1400" b="1" dirty="0"/>
              <a:t> string word.</a:t>
            </a:r>
          </a:p>
          <a:p>
            <a:pPr marL="285750" indent="-285750">
              <a:buFont typeface="Wingdings" pitchFamily="2" charset="2"/>
              <a:buChar char="q"/>
            </a:pPr>
            <a:endParaRPr lang="en-US" sz="1400" b="1" dirty="0"/>
          </a:p>
          <a:p>
            <a:pPr marL="285750" indent="-285750">
              <a:buFont typeface="Wingdings" pitchFamily="2" charset="2"/>
              <a:buChar char="q"/>
            </a:pPr>
            <a:r>
              <a:rPr lang="en-US" sz="1400" b="1" dirty="0"/>
              <a:t>Offset or effective address of the source operand is stored in </a:t>
            </a:r>
            <a:r>
              <a:rPr lang="en-US" sz="1400" b="1" dirty="0">
                <a:solidFill>
                  <a:srgbClr val="CC0099"/>
                </a:solidFill>
              </a:rPr>
              <a:t>SI</a:t>
            </a:r>
            <a:r>
              <a:rPr lang="en-US" sz="1400" b="1" dirty="0"/>
              <a:t> register and that of the destination operand is stored in </a:t>
            </a:r>
            <a:r>
              <a:rPr lang="en-US" sz="1400" b="1" dirty="0">
                <a:solidFill>
                  <a:srgbClr val="CC0099"/>
                </a:solidFill>
              </a:rPr>
              <a:t>DI</a:t>
            </a:r>
            <a:r>
              <a:rPr lang="en-US" sz="1400" b="1" dirty="0"/>
              <a:t> register.</a:t>
            </a:r>
          </a:p>
          <a:p>
            <a:pPr marL="285750" indent="-285750">
              <a:buFont typeface="Wingdings" pitchFamily="2" charset="2"/>
              <a:buChar char="q"/>
            </a:pPr>
            <a:endParaRPr lang="en-US" sz="1400" b="1" dirty="0"/>
          </a:p>
          <a:p>
            <a:pPr marL="285750" indent="-285750">
              <a:buFont typeface="Wingdings" pitchFamily="2" charset="2"/>
              <a:buChar char="q"/>
            </a:pPr>
            <a:r>
              <a:rPr lang="en-US" sz="1400" b="1" dirty="0"/>
              <a:t>Depending on the status of </a:t>
            </a:r>
            <a:r>
              <a:rPr lang="en-US" sz="1400" b="1" dirty="0">
                <a:solidFill>
                  <a:srgbClr val="CC0099"/>
                </a:solidFill>
              </a:rPr>
              <a:t>DF</a:t>
            </a:r>
            <a:r>
              <a:rPr lang="en-US" sz="1400" b="1" dirty="0"/>
              <a:t>, </a:t>
            </a:r>
            <a:r>
              <a:rPr lang="en-US" sz="1400" b="1" dirty="0">
                <a:solidFill>
                  <a:srgbClr val="CC0099"/>
                </a:solidFill>
              </a:rPr>
              <a:t>SI</a:t>
            </a:r>
            <a:r>
              <a:rPr lang="en-US" sz="1400" b="1" dirty="0"/>
              <a:t> and </a:t>
            </a:r>
            <a:r>
              <a:rPr lang="en-US" sz="1400" b="1" dirty="0">
                <a:solidFill>
                  <a:srgbClr val="CC0099"/>
                </a:solidFill>
              </a:rPr>
              <a:t>DI</a:t>
            </a:r>
            <a:r>
              <a:rPr lang="en-US" sz="1400" b="1" dirty="0"/>
              <a:t> registers are automatically updated.</a:t>
            </a:r>
          </a:p>
          <a:p>
            <a:pPr marL="285750" indent="-285750">
              <a:buFont typeface="Wingdings" pitchFamily="2" charset="2"/>
              <a:buChar char="q"/>
            </a:pPr>
            <a:endParaRPr lang="en-US" sz="1400" b="1" dirty="0"/>
          </a:p>
          <a:p>
            <a:pPr marL="285750" indent="-285750">
              <a:buFont typeface="Wingdings" pitchFamily="2" charset="2"/>
              <a:buChar char="q"/>
            </a:pPr>
            <a:r>
              <a:rPr lang="en-US" sz="1400" b="1" dirty="0"/>
              <a:t>DF = 0 </a:t>
            </a:r>
            <a:r>
              <a:rPr lang="en-US" sz="1400" b="1" dirty="0">
                <a:sym typeface="Symbol"/>
              </a:rPr>
              <a:t> SI and DI are incremented by 1 for byte and 2 for word.</a:t>
            </a:r>
          </a:p>
          <a:p>
            <a:pPr marL="285750" indent="-285750">
              <a:buFont typeface="Wingdings" pitchFamily="2" charset="2"/>
              <a:buChar char="q"/>
            </a:pPr>
            <a:endParaRPr lang="en-US" sz="1400" b="1" dirty="0">
              <a:sym typeface="Symbol"/>
            </a:endParaRPr>
          </a:p>
          <a:p>
            <a:pPr marL="285750" indent="-285750">
              <a:buFont typeface="Wingdings" pitchFamily="2" charset="2"/>
              <a:buChar char="q"/>
            </a:pPr>
            <a:r>
              <a:rPr lang="en-US" sz="1400" b="1" dirty="0"/>
              <a:t>DF = 1 </a:t>
            </a:r>
            <a:r>
              <a:rPr lang="en-US" sz="1400" b="1" dirty="0">
                <a:sym typeface="Symbol"/>
              </a:rPr>
              <a:t> SI and DI are decremented by 1 for byte and 2 for word.</a:t>
            </a:r>
            <a:endParaRPr lang="en-US" sz="1400" b="1" dirty="0"/>
          </a:p>
        </p:txBody>
      </p:sp>
      <p:sp>
        <p:nvSpPr>
          <p:cNvPr id="5" name="Date Placeholder 4"/>
          <p:cNvSpPr>
            <a:spLocks noGrp="1"/>
          </p:cNvSpPr>
          <p:nvPr>
            <p:ph type="dt" sz="half" idx="10"/>
          </p:nvPr>
        </p:nvSpPr>
        <p:spPr/>
        <p:txBody>
          <a:bodyPr/>
          <a:lstStyle/>
          <a:p>
            <a:fld id="{638961A6-26E7-4145-AD1A-8996E94BBA2E}"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71</a:t>
            </a:fld>
            <a:endParaRPr lang="en-US" dirty="0"/>
          </a:p>
        </p:txBody>
      </p:sp>
    </p:spTree>
    <p:extLst>
      <p:ext uri="{BB962C8B-B14F-4D97-AF65-F5344CB8AC3E}">
        <p14:creationId xmlns:p14="http://schemas.microsoft.com/office/powerpoint/2010/main" val="361009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8"/>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9"/>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9" grpId="1" animBg="1"/>
      <p:bldP spid="18" grpId="0" animBg="1"/>
      <p:bldP spid="18" grpId="1" animBg="1"/>
      <p:bldP spid="17" grpId="0" animBg="1"/>
      <p:bldP spid="17" grpId="1" animBg="1"/>
      <p:bldP spid="16" grpId="0" animBg="1"/>
      <p:bldP spid="16" grpId="1" animBg="1"/>
      <p:bldP spid="15" grpId="0" animBg="1"/>
      <p:bldP spid="15" grpId="1" animBg="1"/>
      <p:bldP spid="14" grpId="0" animBg="1"/>
      <p:bldP spid="14" grpId="1" animBg="1"/>
      <p:bldP spid="13" grpId="0" animBg="1"/>
      <p:bldP spid="13" grpId="1" animBg="1"/>
      <p:bldP spid="12" grpId="0" animBg="1"/>
      <p:bldP spid="12" grpId="1" animBg="1"/>
      <p:bldP spid="11" grpId="0" animBg="1"/>
      <p:bldP spid="11"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29552"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4. String Manipulation Instructions</a:t>
            </a:r>
          </a:p>
        </p:txBody>
      </p:sp>
      <p:sp>
        <p:nvSpPr>
          <p:cNvPr id="2" name="Title 1"/>
          <p:cNvSpPr>
            <a:spLocks noGrp="1"/>
          </p:cNvSpPr>
          <p:nvPr>
            <p:ph type="title"/>
          </p:nvPr>
        </p:nvSpPr>
        <p:spPr/>
        <p:txBody>
          <a:bodyPr/>
          <a:lstStyle/>
          <a:p>
            <a:r>
              <a:rPr lang="en-US" dirty="0"/>
              <a:t>Instruction Set</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REP, MOVS, CMPS, SCAS, LODS, STOS</a:t>
            </a:r>
          </a:p>
        </p:txBody>
      </p:sp>
      <p:graphicFrame>
        <p:nvGraphicFramePr>
          <p:cNvPr id="6" name="Table 5"/>
          <p:cNvGraphicFramePr>
            <a:graphicFrameLocks noGrp="1"/>
          </p:cNvGraphicFramePr>
          <p:nvPr>
            <p:extLst>
              <p:ext uri="{D42A27DB-BD31-4B8C-83A1-F6EECF244321}">
                <p14:modId xmlns:p14="http://schemas.microsoft.com/office/powerpoint/2010/main" val="1352142463"/>
              </p:ext>
            </p:extLst>
          </p:nvPr>
        </p:nvGraphicFramePr>
        <p:xfrm>
          <a:off x="533400" y="2133600"/>
          <a:ext cx="8153400" cy="286512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1369586">
                <a:tc>
                  <a:txBody>
                    <a:bodyPr/>
                    <a:lstStyle/>
                    <a:p>
                      <a:r>
                        <a:rPr lang="en-US" sz="1400" b="1" dirty="0">
                          <a:solidFill>
                            <a:srgbClr val="FF0000"/>
                          </a:solidFill>
                        </a:rPr>
                        <a:t>REP</a:t>
                      </a:r>
                    </a:p>
                    <a:p>
                      <a:endParaRPr lang="en-US" sz="1400" b="1" dirty="0">
                        <a:solidFill>
                          <a:srgbClr val="FF0000"/>
                        </a:solidFill>
                      </a:endParaRPr>
                    </a:p>
                    <a:p>
                      <a:r>
                        <a:rPr lang="en-US" sz="1400" b="1" dirty="0">
                          <a:solidFill>
                            <a:schemeClr val="tx1"/>
                          </a:solidFill>
                        </a:rPr>
                        <a:t>REPZ/ REPE</a:t>
                      </a:r>
                    </a:p>
                    <a:p>
                      <a:endParaRPr lang="en-US" sz="1400" b="1" dirty="0">
                        <a:solidFill>
                          <a:schemeClr val="tx1"/>
                        </a:solidFill>
                      </a:endParaRPr>
                    </a:p>
                    <a:p>
                      <a:r>
                        <a:rPr lang="en-US" sz="1400" b="1" dirty="0">
                          <a:solidFill>
                            <a:srgbClr val="C00000"/>
                          </a:solidFill>
                        </a:rPr>
                        <a:t>(Repeat CMPS until</a:t>
                      </a:r>
                      <a:r>
                        <a:rPr lang="en-US" sz="1400" b="1" baseline="0" dirty="0">
                          <a:solidFill>
                            <a:srgbClr val="C00000"/>
                          </a:solidFill>
                        </a:rPr>
                        <a:t> ZF = 0)</a:t>
                      </a:r>
                      <a:endParaRPr lang="en-US" sz="1400" b="1" dirty="0">
                        <a:solidFill>
                          <a:srgbClr val="C00000"/>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REPNZ/ REPNE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C00000"/>
                          </a:solidFill>
                        </a:rPr>
                        <a:t>(Repeat CMPS until</a:t>
                      </a:r>
                      <a:r>
                        <a:rPr lang="en-US" sz="1400" b="1" baseline="0" dirty="0">
                          <a:solidFill>
                            <a:srgbClr val="C00000"/>
                          </a:solidFill>
                        </a:rPr>
                        <a:t> ZF = 1)</a:t>
                      </a:r>
                      <a:endParaRPr lang="en-US" sz="1400" b="1" dirty="0">
                        <a:solidFill>
                          <a:srgbClr val="C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txBody>
                  <a:tcPr>
                    <a:solidFill>
                      <a:srgbClr val="99FF66"/>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While CX </a:t>
                      </a:r>
                      <a:r>
                        <a:rPr lang="en-US" sz="1400" b="1" dirty="0">
                          <a:solidFill>
                            <a:schemeClr val="tx1"/>
                          </a:solidFill>
                          <a:sym typeface="Symbol"/>
                        </a:rPr>
                        <a:t> 0 and ZF = 1, repeat</a:t>
                      </a:r>
                      <a:r>
                        <a:rPr lang="en-US" sz="1400" b="1" baseline="0" dirty="0">
                          <a:solidFill>
                            <a:schemeClr val="tx1"/>
                          </a:solidFill>
                          <a:sym typeface="Symbol"/>
                        </a:rPr>
                        <a:t> execution of string instruction and</a:t>
                      </a:r>
                    </a:p>
                    <a:p>
                      <a:r>
                        <a:rPr lang="en-US" sz="1400" b="1" u="none" baseline="0" dirty="0">
                          <a:solidFill>
                            <a:schemeClr val="tx1"/>
                          </a:solidFill>
                          <a:sym typeface="Symbol"/>
                        </a:rPr>
                        <a:t>(CX) </a:t>
                      </a:r>
                      <a:r>
                        <a:rPr lang="en-US" sz="1400" b="1" dirty="0">
                          <a:solidFill>
                            <a:schemeClr val="tx1"/>
                          </a:solidFill>
                          <a:sym typeface="Symbol"/>
                        </a:rPr>
                        <a:t> (CX) – 1</a:t>
                      </a:r>
                    </a:p>
                    <a:p>
                      <a:endParaRPr lang="en-US" sz="1400" b="1" u="none" baseline="0" dirty="0">
                        <a:solidFill>
                          <a:schemeClr val="tx1"/>
                        </a:solidFill>
                      </a:endParaRPr>
                    </a:p>
                    <a:p>
                      <a:endParaRPr lang="en-US" sz="1400" b="1" u="none" baseline="0" dirty="0">
                        <a:solidFill>
                          <a:schemeClr val="tx1"/>
                        </a:solidFill>
                      </a:endParaRPr>
                    </a:p>
                    <a:p>
                      <a:endParaRPr lang="en-US" sz="1400" b="1" u="none"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u="none" baseline="0" dirty="0">
                        <a:solidFill>
                          <a:schemeClr val="tx1"/>
                        </a:solidFill>
                      </a:endParaRPr>
                    </a:p>
                    <a:p>
                      <a:r>
                        <a:rPr lang="en-US" sz="1400" b="1" dirty="0">
                          <a:solidFill>
                            <a:schemeClr val="tx1"/>
                          </a:solidFill>
                        </a:rPr>
                        <a:t>While CX </a:t>
                      </a:r>
                      <a:r>
                        <a:rPr lang="en-US" sz="1400" b="1" dirty="0">
                          <a:solidFill>
                            <a:schemeClr val="tx1"/>
                          </a:solidFill>
                          <a:sym typeface="Symbol"/>
                        </a:rPr>
                        <a:t> 0 and ZF = 0, repeat</a:t>
                      </a:r>
                      <a:r>
                        <a:rPr lang="en-US" sz="1400" b="1" baseline="0" dirty="0">
                          <a:solidFill>
                            <a:schemeClr val="tx1"/>
                          </a:solidFill>
                          <a:sym typeface="Symbol"/>
                        </a:rPr>
                        <a:t> execution of string instruction and</a:t>
                      </a:r>
                    </a:p>
                    <a:p>
                      <a:r>
                        <a:rPr lang="en-US" sz="1400" b="1" u="none" baseline="0" dirty="0">
                          <a:solidFill>
                            <a:schemeClr val="tx1"/>
                          </a:solidFill>
                          <a:sym typeface="Symbol"/>
                        </a:rPr>
                        <a:t>(CX) </a:t>
                      </a:r>
                      <a:r>
                        <a:rPr lang="en-US" sz="1400" b="1" dirty="0">
                          <a:solidFill>
                            <a:schemeClr val="tx1"/>
                          </a:solidFill>
                          <a:sym typeface="Symbol"/>
                        </a:rPr>
                        <a:t> (CX) - 1</a:t>
                      </a:r>
                      <a:endParaRPr lang="en-US" sz="1400" b="1" u="none" baseline="0" dirty="0">
                        <a:solidFill>
                          <a:schemeClr val="tx1"/>
                        </a:solidFill>
                        <a:sym typeface="Symbol"/>
                      </a:endParaRPr>
                    </a:p>
                    <a:p>
                      <a:endParaRPr lang="en-US" sz="1400" b="1" dirty="0">
                        <a:solidFill>
                          <a:schemeClr val="tx1"/>
                        </a:solidFill>
                      </a:endParaRPr>
                    </a:p>
                  </a:txBody>
                  <a:tcPr>
                    <a:solidFill>
                      <a:srgbClr val="99FF66"/>
                    </a:solidFill>
                  </a:tcPr>
                </a:tc>
                <a:extLst>
                  <a:ext uri="{0D108BD9-81ED-4DB2-BD59-A6C34878D82A}">
                    <a16:rowId xmlns:a16="http://schemas.microsoft.com/office/drawing/2014/main" val="10000"/>
                  </a:ext>
                </a:extLst>
              </a:tr>
            </a:tbl>
          </a:graphicData>
        </a:graphic>
      </p:graphicFrame>
      <p:sp>
        <p:nvSpPr>
          <p:cNvPr id="5" name="Date Placeholder 4"/>
          <p:cNvSpPr>
            <a:spLocks noGrp="1"/>
          </p:cNvSpPr>
          <p:nvPr>
            <p:ph type="dt" sz="half" idx="10"/>
          </p:nvPr>
        </p:nvSpPr>
        <p:spPr/>
        <p:txBody>
          <a:bodyPr/>
          <a:lstStyle/>
          <a:p>
            <a:fld id="{2D394FE0-D636-432E-AF26-8C434940647F}"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72</a:t>
            </a:fld>
            <a:endParaRPr lang="en-US" dirty="0"/>
          </a:p>
        </p:txBody>
      </p:sp>
    </p:spTree>
    <p:extLst>
      <p:ext uri="{BB962C8B-B14F-4D97-AF65-F5344CB8AC3E}">
        <p14:creationId xmlns:p14="http://schemas.microsoft.com/office/powerpoint/2010/main" val="20887239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352800" y="1282714"/>
            <a:ext cx="892516"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4. String Manipulation Instructions</a:t>
            </a:r>
          </a:p>
        </p:txBody>
      </p:sp>
      <p:sp>
        <p:nvSpPr>
          <p:cNvPr id="2" name="Title 1"/>
          <p:cNvSpPr>
            <a:spLocks noGrp="1"/>
          </p:cNvSpPr>
          <p:nvPr>
            <p:ph type="title"/>
          </p:nvPr>
        </p:nvSpPr>
        <p:spPr/>
        <p:txBody>
          <a:bodyPr/>
          <a:lstStyle/>
          <a:p>
            <a:r>
              <a:rPr lang="en-US" dirty="0"/>
              <a:t>Instruction Set</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REP, MOVS, CMPS, SCAS, LODS, STOS</a:t>
            </a:r>
          </a:p>
        </p:txBody>
      </p:sp>
      <p:graphicFrame>
        <p:nvGraphicFramePr>
          <p:cNvPr id="6" name="Table 5"/>
          <p:cNvGraphicFramePr>
            <a:graphicFrameLocks noGrp="1"/>
          </p:cNvGraphicFramePr>
          <p:nvPr>
            <p:extLst>
              <p:ext uri="{D42A27DB-BD31-4B8C-83A1-F6EECF244321}">
                <p14:modId xmlns:p14="http://schemas.microsoft.com/office/powerpoint/2010/main" val="1340793181"/>
              </p:ext>
            </p:extLst>
          </p:nvPr>
        </p:nvGraphicFramePr>
        <p:xfrm>
          <a:off x="533400" y="2270760"/>
          <a:ext cx="8153400" cy="414528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1369586">
                <a:tc>
                  <a:txBody>
                    <a:bodyPr/>
                    <a:lstStyle/>
                    <a:p>
                      <a:r>
                        <a:rPr lang="en-US" sz="1400" b="1" dirty="0">
                          <a:solidFill>
                            <a:srgbClr val="FF0000"/>
                          </a:solidFill>
                        </a:rPr>
                        <a:t>MOVS</a:t>
                      </a:r>
                    </a:p>
                    <a:p>
                      <a:endParaRPr lang="en-US" sz="1400" b="1" dirty="0">
                        <a:solidFill>
                          <a:srgbClr val="FF0000"/>
                        </a:solidFill>
                      </a:endParaRPr>
                    </a:p>
                    <a:p>
                      <a:r>
                        <a:rPr lang="en-US" sz="1400" b="1" dirty="0">
                          <a:solidFill>
                            <a:schemeClr val="tx1"/>
                          </a:solidFill>
                        </a:rPr>
                        <a:t>MOVSB</a:t>
                      </a: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MOVSW</a:t>
                      </a:r>
                    </a:p>
                  </a:txBody>
                  <a:tcPr>
                    <a:solidFill>
                      <a:srgbClr val="99FF66"/>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MA = (DS) x 16</a:t>
                      </a:r>
                      <a:r>
                        <a:rPr lang="en-US" sz="1400" b="1" baseline="-25000" dirty="0">
                          <a:solidFill>
                            <a:schemeClr val="tx1"/>
                          </a:solidFill>
                        </a:rPr>
                        <a:t>10</a:t>
                      </a:r>
                      <a:r>
                        <a:rPr lang="en-US" sz="1400" b="1" baseline="0" dirty="0">
                          <a:solidFill>
                            <a:schemeClr val="tx1"/>
                          </a:solidFill>
                        </a:rPr>
                        <a:t> + (SI)</a:t>
                      </a:r>
                    </a:p>
                    <a:p>
                      <a:r>
                        <a:rPr lang="en-US" sz="1400" b="1" baseline="0" dirty="0">
                          <a:solidFill>
                            <a:schemeClr val="tx1"/>
                          </a:solidFill>
                        </a:rPr>
                        <a:t>MA</a:t>
                      </a:r>
                      <a:r>
                        <a:rPr lang="en-US" sz="1400" b="1" baseline="-25000" dirty="0">
                          <a:solidFill>
                            <a:schemeClr val="tx1"/>
                          </a:solidFill>
                        </a:rPr>
                        <a:t>E</a:t>
                      </a:r>
                      <a:r>
                        <a:rPr lang="en-US" sz="1400" b="1" baseline="0" dirty="0">
                          <a:solidFill>
                            <a:schemeClr val="tx1"/>
                          </a:solidFill>
                        </a:rPr>
                        <a:t> = (ES) x 16</a:t>
                      </a:r>
                      <a:r>
                        <a:rPr lang="en-US" sz="1400" b="1" baseline="-25000" dirty="0">
                          <a:solidFill>
                            <a:schemeClr val="tx1"/>
                          </a:solidFill>
                        </a:rPr>
                        <a:t>10</a:t>
                      </a:r>
                      <a:r>
                        <a:rPr lang="en-US" sz="1400" b="1" baseline="0" dirty="0">
                          <a:solidFill>
                            <a:schemeClr val="tx1"/>
                          </a:solidFill>
                        </a:rPr>
                        <a:t> + (DI)</a:t>
                      </a:r>
                    </a:p>
                    <a:p>
                      <a:endParaRPr lang="en-US" sz="1400" b="1" baseline="0" dirty="0">
                        <a:solidFill>
                          <a:schemeClr val="tx1"/>
                        </a:solidFill>
                      </a:endParaRPr>
                    </a:p>
                    <a:p>
                      <a:r>
                        <a:rPr lang="en-US" sz="1400" b="1" baseline="0" dirty="0">
                          <a:solidFill>
                            <a:schemeClr val="tx1"/>
                          </a:solidFill>
                        </a:rPr>
                        <a:t>(MA</a:t>
                      </a:r>
                      <a:r>
                        <a:rPr lang="en-US" sz="1400" b="1" baseline="-25000" dirty="0">
                          <a:solidFill>
                            <a:schemeClr val="tx1"/>
                          </a:solidFill>
                        </a:rPr>
                        <a:t>E</a:t>
                      </a:r>
                      <a:r>
                        <a:rPr lang="en-US" sz="1400" b="1" baseline="0" dirty="0">
                          <a:solidFill>
                            <a:schemeClr val="tx1"/>
                          </a:solidFill>
                        </a:rPr>
                        <a:t>) </a:t>
                      </a:r>
                      <a:r>
                        <a:rPr lang="en-US" sz="1400" b="1" dirty="0">
                          <a:solidFill>
                            <a:schemeClr val="tx1"/>
                          </a:solidFill>
                          <a:sym typeface="Symbol"/>
                        </a:rPr>
                        <a:t> (MA)</a:t>
                      </a:r>
                    </a:p>
                    <a:p>
                      <a:endParaRPr lang="en-US" sz="1400" b="1" dirty="0">
                        <a:solidFill>
                          <a:schemeClr val="tx1"/>
                        </a:solidFill>
                        <a:sym typeface="Symbol"/>
                      </a:endParaRPr>
                    </a:p>
                    <a:p>
                      <a:r>
                        <a:rPr lang="en-US" sz="1400" b="1" dirty="0">
                          <a:solidFill>
                            <a:schemeClr val="tx1"/>
                          </a:solidFill>
                          <a:sym typeface="Symbol"/>
                        </a:rPr>
                        <a:t>If DF = 0, then (DI)  (DI)</a:t>
                      </a:r>
                      <a:r>
                        <a:rPr lang="en-US" sz="1400" b="1" baseline="0" dirty="0">
                          <a:solidFill>
                            <a:schemeClr val="tx1"/>
                          </a:solidFill>
                          <a:sym typeface="Symbol"/>
                        </a:rPr>
                        <a:t> + 1;  (SI)</a:t>
                      </a:r>
                      <a:r>
                        <a:rPr lang="en-US" sz="1400" b="1" dirty="0">
                          <a:solidFill>
                            <a:schemeClr val="tx1"/>
                          </a:solidFill>
                          <a:sym typeface="Symbol"/>
                        </a:rPr>
                        <a:t>  (SI) </a:t>
                      </a:r>
                      <a:r>
                        <a:rPr lang="en-US" sz="1400" b="1" baseline="0" dirty="0">
                          <a:solidFill>
                            <a:schemeClr val="tx1"/>
                          </a:solidFill>
                          <a:sym typeface="Symbol"/>
                        </a:rPr>
                        <a:t>+ 1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If DF = 1, then (DI)  (DI)</a:t>
                      </a:r>
                      <a:r>
                        <a:rPr lang="en-US" sz="1400" b="1" baseline="0" dirty="0">
                          <a:solidFill>
                            <a:schemeClr val="tx1"/>
                          </a:solidFill>
                          <a:sym typeface="Symbol"/>
                        </a:rPr>
                        <a:t> - 1;  (SI)</a:t>
                      </a:r>
                      <a:r>
                        <a:rPr lang="en-US" sz="1400" b="1" dirty="0">
                          <a:solidFill>
                            <a:schemeClr val="tx1"/>
                          </a:solidFill>
                          <a:sym typeface="Symbol"/>
                        </a:rPr>
                        <a:t>  (SI) </a:t>
                      </a:r>
                      <a:r>
                        <a:rPr lang="en-US" sz="1400" b="1" baseline="0" dirty="0">
                          <a:solidFill>
                            <a:schemeClr val="tx1"/>
                          </a:solidFill>
                          <a:sym typeface="Symbol"/>
                        </a:rPr>
                        <a:t>- 1</a:t>
                      </a:r>
                    </a:p>
                    <a:p>
                      <a:endParaRPr lang="en-US" sz="1400" b="1" baseline="0" dirty="0">
                        <a:solidFill>
                          <a:schemeClr val="tx1"/>
                        </a:solidFill>
                        <a:sym typeface="Symbol"/>
                      </a:endParaRPr>
                    </a:p>
                    <a:p>
                      <a:endParaRPr lang="en-US" sz="1400" b="1" baseline="0" dirty="0">
                        <a:solidFill>
                          <a:schemeClr val="tx1"/>
                        </a:solidFill>
                        <a:sym typeface="Symbol"/>
                      </a:endParaRPr>
                    </a:p>
                    <a:p>
                      <a:r>
                        <a:rPr lang="en-US" sz="1400" b="1" dirty="0">
                          <a:solidFill>
                            <a:schemeClr val="tx1"/>
                          </a:solidFill>
                        </a:rPr>
                        <a:t>MA = (DS) x 16</a:t>
                      </a:r>
                      <a:r>
                        <a:rPr lang="en-US" sz="1400" b="1" baseline="-25000" dirty="0">
                          <a:solidFill>
                            <a:schemeClr val="tx1"/>
                          </a:solidFill>
                        </a:rPr>
                        <a:t>10</a:t>
                      </a:r>
                      <a:r>
                        <a:rPr lang="en-US" sz="1400" b="1" baseline="0" dirty="0">
                          <a:solidFill>
                            <a:schemeClr val="tx1"/>
                          </a:solidFill>
                        </a:rPr>
                        <a:t> + (SI)</a:t>
                      </a:r>
                    </a:p>
                    <a:p>
                      <a:r>
                        <a:rPr lang="en-US" sz="1400" b="1" baseline="0" dirty="0">
                          <a:solidFill>
                            <a:schemeClr val="tx1"/>
                          </a:solidFill>
                        </a:rPr>
                        <a:t>MA</a:t>
                      </a:r>
                      <a:r>
                        <a:rPr lang="en-US" sz="1400" b="1" baseline="-25000" dirty="0">
                          <a:solidFill>
                            <a:schemeClr val="tx1"/>
                          </a:solidFill>
                        </a:rPr>
                        <a:t>E</a:t>
                      </a:r>
                      <a:r>
                        <a:rPr lang="en-US" sz="1400" b="1" baseline="0" dirty="0">
                          <a:solidFill>
                            <a:schemeClr val="tx1"/>
                          </a:solidFill>
                        </a:rPr>
                        <a:t> = (ES) x 16</a:t>
                      </a:r>
                      <a:r>
                        <a:rPr lang="en-US" sz="1400" b="1" baseline="-25000" dirty="0">
                          <a:solidFill>
                            <a:schemeClr val="tx1"/>
                          </a:solidFill>
                        </a:rPr>
                        <a:t>10</a:t>
                      </a:r>
                      <a:r>
                        <a:rPr lang="en-US" sz="1400" b="1" baseline="0" dirty="0">
                          <a:solidFill>
                            <a:schemeClr val="tx1"/>
                          </a:solidFill>
                        </a:rPr>
                        <a:t> + (DI)</a:t>
                      </a:r>
                    </a:p>
                    <a:p>
                      <a:endParaRPr lang="en-US" sz="1400" b="1" baseline="0" dirty="0">
                        <a:solidFill>
                          <a:schemeClr val="tx1"/>
                        </a:solidFill>
                      </a:endParaRPr>
                    </a:p>
                    <a:p>
                      <a:r>
                        <a:rPr lang="en-US" sz="1400" b="1" baseline="0" dirty="0">
                          <a:solidFill>
                            <a:schemeClr val="tx1"/>
                          </a:solidFill>
                        </a:rPr>
                        <a:t>(MA</a:t>
                      </a:r>
                      <a:r>
                        <a:rPr lang="en-US" sz="1400" b="1" baseline="-25000" dirty="0">
                          <a:solidFill>
                            <a:schemeClr val="tx1"/>
                          </a:solidFill>
                        </a:rPr>
                        <a:t>E</a:t>
                      </a:r>
                      <a:r>
                        <a:rPr lang="en-US" sz="1400" b="1" baseline="0" dirty="0">
                          <a:solidFill>
                            <a:schemeClr val="tx1"/>
                          </a:solidFill>
                        </a:rPr>
                        <a:t> ; MA</a:t>
                      </a:r>
                      <a:r>
                        <a:rPr lang="en-US" sz="1400" b="1" baseline="-25000" dirty="0">
                          <a:solidFill>
                            <a:schemeClr val="tx1"/>
                          </a:solidFill>
                        </a:rPr>
                        <a:t>E</a:t>
                      </a:r>
                      <a:r>
                        <a:rPr lang="en-US" sz="1400" b="1" baseline="0" dirty="0">
                          <a:solidFill>
                            <a:schemeClr val="tx1"/>
                          </a:solidFill>
                        </a:rPr>
                        <a:t> + 1) </a:t>
                      </a:r>
                      <a:r>
                        <a:rPr lang="en-US" sz="1400" b="1" dirty="0">
                          <a:solidFill>
                            <a:schemeClr val="tx1"/>
                          </a:solidFill>
                          <a:sym typeface="Symbol"/>
                        </a:rPr>
                        <a:t> (MA; MA + 1)</a:t>
                      </a:r>
                    </a:p>
                    <a:p>
                      <a:endParaRPr lang="en-US" sz="1400" b="1" dirty="0">
                        <a:solidFill>
                          <a:schemeClr val="tx1"/>
                        </a:solidFill>
                        <a:sym typeface="Symbol"/>
                      </a:endParaRPr>
                    </a:p>
                    <a:p>
                      <a:r>
                        <a:rPr lang="en-US" sz="1400" b="1" dirty="0">
                          <a:solidFill>
                            <a:schemeClr val="tx1"/>
                          </a:solidFill>
                          <a:sym typeface="Symbol"/>
                        </a:rPr>
                        <a:t>If DF = 0, then (DI)  (DI)</a:t>
                      </a:r>
                      <a:r>
                        <a:rPr lang="en-US" sz="1400" b="1" baseline="0" dirty="0">
                          <a:solidFill>
                            <a:schemeClr val="tx1"/>
                          </a:solidFill>
                          <a:sym typeface="Symbol"/>
                        </a:rPr>
                        <a:t> + 2;  (SI)</a:t>
                      </a:r>
                      <a:r>
                        <a:rPr lang="en-US" sz="1400" b="1" dirty="0">
                          <a:solidFill>
                            <a:schemeClr val="tx1"/>
                          </a:solidFill>
                          <a:sym typeface="Symbol"/>
                        </a:rPr>
                        <a:t>  (SI) </a:t>
                      </a:r>
                      <a:r>
                        <a:rPr lang="en-US" sz="1400" b="1" baseline="0" dirty="0">
                          <a:solidFill>
                            <a:schemeClr val="tx1"/>
                          </a:solidFill>
                          <a:sym typeface="Symbol"/>
                        </a:rPr>
                        <a:t>+ 2</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If DF = 1, then (DI)  (DI)</a:t>
                      </a:r>
                      <a:r>
                        <a:rPr lang="en-US" sz="1400" b="1" baseline="0" dirty="0">
                          <a:solidFill>
                            <a:schemeClr val="tx1"/>
                          </a:solidFill>
                          <a:sym typeface="Symbol"/>
                        </a:rPr>
                        <a:t> - 2;  (SI)</a:t>
                      </a:r>
                      <a:r>
                        <a:rPr lang="en-US" sz="1400" b="1" dirty="0">
                          <a:solidFill>
                            <a:schemeClr val="tx1"/>
                          </a:solidFill>
                          <a:sym typeface="Symbol"/>
                        </a:rPr>
                        <a:t>  (SI) </a:t>
                      </a:r>
                      <a:r>
                        <a:rPr lang="en-US" sz="1400" b="1" baseline="0" dirty="0">
                          <a:solidFill>
                            <a:schemeClr val="tx1"/>
                          </a:solidFill>
                          <a:sym typeface="Symbol"/>
                        </a:rPr>
                        <a:t>- 2</a:t>
                      </a:r>
                    </a:p>
                    <a:p>
                      <a:endParaRPr lang="en-US" sz="1400" b="1" dirty="0">
                        <a:solidFill>
                          <a:schemeClr val="tx1"/>
                        </a:solidFill>
                      </a:endParaRPr>
                    </a:p>
                  </a:txBody>
                  <a:tcPr>
                    <a:solidFill>
                      <a:srgbClr val="99FF66"/>
                    </a:solidFill>
                  </a:tcPr>
                </a:tc>
                <a:extLst>
                  <a:ext uri="{0D108BD9-81ED-4DB2-BD59-A6C34878D82A}">
                    <a16:rowId xmlns:a16="http://schemas.microsoft.com/office/drawing/2014/main" val="10000"/>
                  </a:ext>
                </a:extLst>
              </a:tr>
            </a:tbl>
          </a:graphicData>
        </a:graphic>
      </p:graphicFrame>
      <p:sp>
        <p:nvSpPr>
          <p:cNvPr id="5" name="Date Placeholder 4"/>
          <p:cNvSpPr>
            <a:spLocks noGrp="1"/>
          </p:cNvSpPr>
          <p:nvPr>
            <p:ph type="dt" sz="half" idx="10"/>
          </p:nvPr>
        </p:nvSpPr>
        <p:spPr/>
        <p:txBody>
          <a:bodyPr/>
          <a:lstStyle/>
          <a:p>
            <a:fld id="{7A92EA8D-86BB-4AF4-BAC7-B819AD8F6907}"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73</a:t>
            </a:fld>
            <a:endParaRPr lang="en-US" dirty="0"/>
          </a:p>
        </p:txBody>
      </p:sp>
    </p:spTree>
    <p:extLst>
      <p:ext uri="{BB962C8B-B14F-4D97-AF65-F5344CB8AC3E}">
        <p14:creationId xmlns:p14="http://schemas.microsoft.com/office/powerpoint/2010/main" val="18256715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267200" y="1282714"/>
            <a:ext cx="892516"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4. String Manipulation Instructions</a:t>
            </a:r>
          </a:p>
        </p:txBody>
      </p:sp>
      <p:sp>
        <p:nvSpPr>
          <p:cNvPr id="2" name="Title 1"/>
          <p:cNvSpPr>
            <a:spLocks noGrp="1"/>
          </p:cNvSpPr>
          <p:nvPr>
            <p:ph type="title"/>
          </p:nvPr>
        </p:nvSpPr>
        <p:spPr/>
        <p:txBody>
          <a:bodyPr/>
          <a:lstStyle/>
          <a:p>
            <a:r>
              <a:rPr lang="en-US" dirty="0"/>
              <a:t>Instruction Set</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REP, MOVS, CMPS, SCAS, LODS, STOS</a:t>
            </a:r>
          </a:p>
        </p:txBody>
      </p:sp>
      <p:graphicFrame>
        <p:nvGraphicFramePr>
          <p:cNvPr id="6" name="Table 5"/>
          <p:cNvGraphicFramePr>
            <a:graphicFrameLocks noGrp="1"/>
          </p:cNvGraphicFramePr>
          <p:nvPr>
            <p:extLst>
              <p:ext uri="{D42A27DB-BD31-4B8C-83A1-F6EECF244321}">
                <p14:modId xmlns:p14="http://schemas.microsoft.com/office/powerpoint/2010/main" val="3194226804"/>
              </p:ext>
            </p:extLst>
          </p:nvPr>
        </p:nvGraphicFramePr>
        <p:xfrm>
          <a:off x="533400" y="2270760"/>
          <a:ext cx="8153400" cy="414528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1369586">
                <a:tc>
                  <a:txBody>
                    <a:bodyPr/>
                    <a:lstStyle/>
                    <a:p>
                      <a:r>
                        <a:rPr lang="en-US" sz="1400" b="1" dirty="0">
                          <a:solidFill>
                            <a:srgbClr val="FF0000"/>
                          </a:solidFill>
                        </a:rPr>
                        <a:t>CMPS</a:t>
                      </a:r>
                    </a:p>
                    <a:p>
                      <a:endParaRPr lang="en-US" sz="1400" b="1" dirty="0">
                        <a:solidFill>
                          <a:srgbClr val="FF0000"/>
                        </a:solidFill>
                      </a:endParaRPr>
                    </a:p>
                    <a:p>
                      <a:r>
                        <a:rPr lang="en-US" sz="1400" b="1" dirty="0">
                          <a:solidFill>
                            <a:schemeClr val="tx1"/>
                          </a:solidFill>
                        </a:rPr>
                        <a:t>CMPSB</a:t>
                      </a: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CMPSW</a:t>
                      </a:r>
                    </a:p>
                  </a:txBody>
                  <a:tcPr>
                    <a:solidFill>
                      <a:srgbClr val="99FF66"/>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MA = (DS) x 16</a:t>
                      </a:r>
                      <a:r>
                        <a:rPr lang="en-US" sz="1400" b="1" baseline="-25000" dirty="0">
                          <a:solidFill>
                            <a:schemeClr val="tx1"/>
                          </a:solidFill>
                        </a:rPr>
                        <a:t>10</a:t>
                      </a:r>
                      <a:r>
                        <a:rPr lang="en-US" sz="1400" b="1" baseline="0" dirty="0">
                          <a:solidFill>
                            <a:schemeClr val="tx1"/>
                          </a:solidFill>
                        </a:rPr>
                        <a:t> + (SI)</a:t>
                      </a:r>
                    </a:p>
                    <a:p>
                      <a:r>
                        <a:rPr lang="en-US" sz="1400" b="1" baseline="0" dirty="0">
                          <a:solidFill>
                            <a:schemeClr val="tx1"/>
                          </a:solidFill>
                        </a:rPr>
                        <a:t>MA</a:t>
                      </a:r>
                      <a:r>
                        <a:rPr lang="en-US" sz="1400" b="1" baseline="-25000" dirty="0">
                          <a:solidFill>
                            <a:schemeClr val="tx1"/>
                          </a:solidFill>
                        </a:rPr>
                        <a:t>E</a:t>
                      </a:r>
                      <a:r>
                        <a:rPr lang="en-US" sz="1400" b="1" baseline="0" dirty="0">
                          <a:solidFill>
                            <a:schemeClr val="tx1"/>
                          </a:solidFill>
                        </a:rPr>
                        <a:t> = (ES) x 16</a:t>
                      </a:r>
                      <a:r>
                        <a:rPr lang="en-US" sz="1400" b="1" baseline="-25000" dirty="0">
                          <a:solidFill>
                            <a:schemeClr val="tx1"/>
                          </a:solidFill>
                        </a:rPr>
                        <a:t>10</a:t>
                      </a:r>
                      <a:r>
                        <a:rPr lang="en-US" sz="1400" b="1" baseline="0" dirty="0">
                          <a:solidFill>
                            <a:schemeClr val="tx1"/>
                          </a:solidFill>
                        </a:rPr>
                        <a:t> + (DI)</a:t>
                      </a:r>
                    </a:p>
                    <a:p>
                      <a:endParaRPr lang="en-US" sz="1400" b="1" baseline="0" dirty="0">
                        <a:solidFill>
                          <a:schemeClr val="tx1"/>
                        </a:solidFill>
                      </a:endParaRPr>
                    </a:p>
                    <a:p>
                      <a:r>
                        <a:rPr lang="en-US" sz="1400" b="1" dirty="0">
                          <a:solidFill>
                            <a:schemeClr val="tx1"/>
                          </a:solidFill>
                          <a:sym typeface="Symbol"/>
                        </a:rPr>
                        <a:t>Modify</a:t>
                      </a:r>
                      <a:r>
                        <a:rPr lang="en-US" sz="1400" b="1" baseline="0" dirty="0">
                          <a:solidFill>
                            <a:schemeClr val="tx1"/>
                          </a:solidFill>
                          <a:sym typeface="Symbol"/>
                        </a:rPr>
                        <a:t> flags </a:t>
                      </a:r>
                      <a:r>
                        <a:rPr lang="en-US" sz="1400" b="1" dirty="0">
                          <a:solidFill>
                            <a:schemeClr val="tx1"/>
                          </a:solidFill>
                          <a:sym typeface="Symbol"/>
                        </a:rPr>
                        <a:t> (MA) - </a:t>
                      </a:r>
                      <a:r>
                        <a:rPr lang="en-US" sz="1400" b="1" baseline="0" dirty="0">
                          <a:solidFill>
                            <a:schemeClr val="tx1"/>
                          </a:solidFill>
                        </a:rPr>
                        <a:t>(MA</a:t>
                      </a:r>
                      <a:r>
                        <a:rPr lang="en-US" sz="1400" b="1" baseline="-25000" dirty="0">
                          <a:solidFill>
                            <a:schemeClr val="tx1"/>
                          </a:solidFill>
                        </a:rPr>
                        <a:t>E</a:t>
                      </a:r>
                      <a:r>
                        <a:rPr lang="en-US" sz="1400" b="1" baseline="0" dirty="0">
                          <a:solidFill>
                            <a:schemeClr val="tx1"/>
                          </a:solidFill>
                        </a:rPr>
                        <a:t>) </a:t>
                      </a:r>
                    </a:p>
                    <a:p>
                      <a:endParaRPr lang="en-US" sz="1400" b="1" baseline="0" dirty="0">
                        <a:solidFill>
                          <a:schemeClr val="tx1"/>
                        </a:solidFill>
                        <a:sym typeface="Symbol"/>
                      </a:endParaRPr>
                    </a:p>
                    <a:p>
                      <a:r>
                        <a:rPr lang="en-US" sz="1400" b="1" baseline="0" dirty="0">
                          <a:solidFill>
                            <a:schemeClr val="tx1"/>
                          </a:solidFill>
                          <a:sym typeface="Symbol"/>
                        </a:rPr>
                        <a:t>If (MA) &gt; (MA</a:t>
                      </a:r>
                      <a:r>
                        <a:rPr lang="en-US" sz="1400" b="1" baseline="-25000" dirty="0">
                          <a:solidFill>
                            <a:schemeClr val="tx1"/>
                          </a:solidFill>
                          <a:sym typeface="Symbol"/>
                        </a:rPr>
                        <a:t>E</a:t>
                      </a:r>
                      <a:r>
                        <a:rPr lang="en-US" sz="1400" b="1" baseline="0" dirty="0">
                          <a:solidFill>
                            <a:schemeClr val="tx1"/>
                          </a:solidFill>
                          <a:sym typeface="Symbol"/>
                        </a:rPr>
                        <a:t>), then CF = 0; ZF = 0; SF = 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sym typeface="Symbol"/>
                        </a:rPr>
                        <a:t>If (MA) &lt; (MA</a:t>
                      </a:r>
                      <a:r>
                        <a:rPr lang="en-US" sz="1400" b="1" baseline="-25000" dirty="0">
                          <a:solidFill>
                            <a:schemeClr val="tx1"/>
                          </a:solidFill>
                          <a:sym typeface="Symbol"/>
                        </a:rPr>
                        <a:t>E</a:t>
                      </a:r>
                      <a:r>
                        <a:rPr lang="en-US" sz="1400" b="1" baseline="0" dirty="0">
                          <a:solidFill>
                            <a:schemeClr val="tx1"/>
                          </a:solidFill>
                          <a:sym typeface="Symbol"/>
                        </a:rPr>
                        <a:t>), then CF = 1; ZF = 0; SF = 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sym typeface="Symbol"/>
                        </a:rPr>
                        <a:t>If (MA) = (MA</a:t>
                      </a:r>
                      <a:r>
                        <a:rPr lang="en-US" sz="1400" b="1" baseline="-25000" dirty="0">
                          <a:solidFill>
                            <a:schemeClr val="tx1"/>
                          </a:solidFill>
                          <a:sym typeface="Symbol"/>
                        </a:rPr>
                        <a:t>E</a:t>
                      </a:r>
                      <a:r>
                        <a:rPr lang="en-US" sz="1400" b="1" baseline="0" dirty="0">
                          <a:solidFill>
                            <a:schemeClr val="tx1"/>
                          </a:solidFill>
                          <a:sym typeface="Symbol"/>
                        </a:rPr>
                        <a:t>), then CF = 0; ZF = 1; SF = 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baseline="0" dirty="0">
                        <a:solidFill>
                          <a:schemeClr val="tx1"/>
                        </a:solidFill>
                        <a:sym typeface="Symbol"/>
                      </a:endParaRPr>
                    </a:p>
                    <a:p>
                      <a:r>
                        <a:rPr lang="en-US" sz="1400" b="1" u="sng" baseline="0" dirty="0">
                          <a:solidFill>
                            <a:schemeClr val="tx1"/>
                          </a:solidFill>
                          <a:sym typeface="Symbol"/>
                        </a:rPr>
                        <a:t>For byte operation</a:t>
                      </a:r>
                    </a:p>
                    <a:p>
                      <a:r>
                        <a:rPr lang="en-US" sz="1400" b="1" dirty="0">
                          <a:solidFill>
                            <a:schemeClr val="tx1"/>
                          </a:solidFill>
                          <a:sym typeface="Symbol"/>
                        </a:rPr>
                        <a:t>If DF = 0, then (DI)  (DI)</a:t>
                      </a:r>
                      <a:r>
                        <a:rPr lang="en-US" sz="1400" b="1" baseline="0" dirty="0">
                          <a:solidFill>
                            <a:schemeClr val="tx1"/>
                          </a:solidFill>
                          <a:sym typeface="Symbol"/>
                        </a:rPr>
                        <a:t> + 1;  (SI)</a:t>
                      </a:r>
                      <a:r>
                        <a:rPr lang="en-US" sz="1400" b="1" dirty="0">
                          <a:solidFill>
                            <a:schemeClr val="tx1"/>
                          </a:solidFill>
                          <a:sym typeface="Symbol"/>
                        </a:rPr>
                        <a:t>  (SI) </a:t>
                      </a:r>
                      <a:r>
                        <a:rPr lang="en-US" sz="1400" b="1" baseline="0" dirty="0">
                          <a:solidFill>
                            <a:schemeClr val="tx1"/>
                          </a:solidFill>
                          <a:sym typeface="Symbol"/>
                        </a:rPr>
                        <a:t>+ 1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If DF = 1, then (DI)  (DI)</a:t>
                      </a:r>
                      <a:r>
                        <a:rPr lang="en-US" sz="1400" b="1" baseline="0" dirty="0">
                          <a:solidFill>
                            <a:schemeClr val="tx1"/>
                          </a:solidFill>
                          <a:sym typeface="Symbol"/>
                        </a:rPr>
                        <a:t> - 1;  (SI)</a:t>
                      </a:r>
                      <a:r>
                        <a:rPr lang="en-US" sz="1400" b="1" dirty="0">
                          <a:solidFill>
                            <a:schemeClr val="tx1"/>
                          </a:solidFill>
                          <a:sym typeface="Symbol"/>
                        </a:rPr>
                        <a:t>  (SI) </a:t>
                      </a:r>
                      <a:r>
                        <a:rPr lang="en-US" sz="1400" b="1" baseline="0" dirty="0">
                          <a:solidFill>
                            <a:schemeClr val="tx1"/>
                          </a:solidFill>
                          <a:sym typeface="Symbol"/>
                        </a:rPr>
                        <a:t>- 1</a:t>
                      </a:r>
                    </a:p>
                    <a:p>
                      <a:endParaRPr lang="en-US" sz="1400" b="1" baseline="0" dirty="0">
                        <a:solidFill>
                          <a:schemeClr val="tx1"/>
                        </a:solidFill>
                        <a:sym typeface="Symbol"/>
                      </a:endParaRPr>
                    </a:p>
                    <a:p>
                      <a:r>
                        <a:rPr lang="en-US" sz="1400" b="1" u="sng" baseline="0" dirty="0">
                          <a:solidFill>
                            <a:schemeClr val="tx1"/>
                          </a:solidFill>
                          <a:sym typeface="Symbol"/>
                        </a:rPr>
                        <a:t>For word operation</a:t>
                      </a:r>
                    </a:p>
                    <a:p>
                      <a:r>
                        <a:rPr lang="en-US" sz="1400" b="1" dirty="0">
                          <a:solidFill>
                            <a:schemeClr val="tx1"/>
                          </a:solidFill>
                          <a:sym typeface="Symbol"/>
                        </a:rPr>
                        <a:t>If DF = 0, then (DI)  (DI)</a:t>
                      </a:r>
                      <a:r>
                        <a:rPr lang="en-US" sz="1400" b="1" baseline="0" dirty="0">
                          <a:solidFill>
                            <a:schemeClr val="tx1"/>
                          </a:solidFill>
                          <a:sym typeface="Symbol"/>
                        </a:rPr>
                        <a:t> + 2;  (SI)</a:t>
                      </a:r>
                      <a:r>
                        <a:rPr lang="en-US" sz="1400" b="1" dirty="0">
                          <a:solidFill>
                            <a:schemeClr val="tx1"/>
                          </a:solidFill>
                          <a:sym typeface="Symbol"/>
                        </a:rPr>
                        <a:t>  (SI) </a:t>
                      </a:r>
                      <a:r>
                        <a:rPr lang="en-US" sz="1400" b="1" baseline="0" dirty="0">
                          <a:solidFill>
                            <a:schemeClr val="tx1"/>
                          </a:solidFill>
                          <a:sym typeface="Symbol"/>
                        </a:rPr>
                        <a:t>+ 2</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If DF = 1, then (DI)  (DI)</a:t>
                      </a:r>
                      <a:r>
                        <a:rPr lang="en-US" sz="1400" b="1" baseline="0" dirty="0">
                          <a:solidFill>
                            <a:schemeClr val="tx1"/>
                          </a:solidFill>
                          <a:sym typeface="Symbol"/>
                        </a:rPr>
                        <a:t> - 2;  (SI)</a:t>
                      </a:r>
                      <a:r>
                        <a:rPr lang="en-US" sz="1400" b="1" dirty="0">
                          <a:solidFill>
                            <a:schemeClr val="tx1"/>
                          </a:solidFill>
                          <a:sym typeface="Symbol"/>
                        </a:rPr>
                        <a:t>  (SI) </a:t>
                      </a:r>
                      <a:r>
                        <a:rPr lang="en-US" sz="1400" b="1" baseline="0" dirty="0">
                          <a:solidFill>
                            <a:schemeClr val="tx1"/>
                          </a:solidFill>
                          <a:sym typeface="Symbol"/>
                        </a:rPr>
                        <a:t>- 2</a:t>
                      </a:r>
                    </a:p>
                    <a:p>
                      <a:endParaRPr lang="en-US" sz="1400" b="1" dirty="0">
                        <a:solidFill>
                          <a:schemeClr val="tx1"/>
                        </a:solidFill>
                      </a:endParaRPr>
                    </a:p>
                  </a:txBody>
                  <a:tcPr>
                    <a:solidFill>
                      <a:srgbClr val="99FF66"/>
                    </a:solidFill>
                  </a:tcPr>
                </a:tc>
                <a:extLst>
                  <a:ext uri="{0D108BD9-81ED-4DB2-BD59-A6C34878D82A}">
                    <a16:rowId xmlns:a16="http://schemas.microsoft.com/office/drawing/2014/main" val="10000"/>
                  </a:ext>
                </a:extLst>
              </a:tr>
            </a:tbl>
          </a:graphicData>
        </a:graphic>
      </p:graphicFrame>
      <p:sp>
        <p:nvSpPr>
          <p:cNvPr id="5" name="TextBox 4"/>
          <p:cNvSpPr txBox="1"/>
          <p:nvPr/>
        </p:nvSpPr>
        <p:spPr>
          <a:xfrm>
            <a:off x="2462131" y="1828800"/>
            <a:ext cx="4243469" cy="307777"/>
          </a:xfrm>
          <a:prstGeom prst="rect">
            <a:avLst/>
          </a:prstGeom>
          <a:noFill/>
        </p:spPr>
        <p:txBody>
          <a:bodyPr wrap="none" rtlCol="0">
            <a:spAutoFit/>
          </a:bodyPr>
          <a:lstStyle/>
          <a:p>
            <a:r>
              <a:rPr lang="en-US" sz="1400" b="1" dirty="0"/>
              <a:t>Compare two string byte or string word</a:t>
            </a:r>
          </a:p>
        </p:txBody>
      </p:sp>
      <p:sp>
        <p:nvSpPr>
          <p:cNvPr id="7" name="Date Placeholder 6"/>
          <p:cNvSpPr>
            <a:spLocks noGrp="1"/>
          </p:cNvSpPr>
          <p:nvPr>
            <p:ph type="dt" sz="half" idx="10"/>
          </p:nvPr>
        </p:nvSpPr>
        <p:spPr/>
        <p:txBody>
          <a:bodyPr/>
          <a:lstStyle/>
          <a:p>
            <a:fld id="{FC4574E2-D92C-4EDF-8F0B-B8D4F4EC381B}"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11" name="Slide Number Placeholder 10"/>
          <p:cNvSpPr>
            <a:spLocks noGrp="1"/>
          </p:cNvSpPr>
          <p:nvPr>
            <p:ph type="sldNum" sz="quarter" idx="12"/>
          </p:nvPr>
        </p:nvSpPr>
        <p:spPr/>
        <p:txBody>
          <a:bodyPr/>
          <a:lstStyle/>
          <a:p>
            <a:fld id="{85E6815B-E59C-4D87-B1F6-ECBDD22AF1DC}" type="slidenum">
              <a:rPr lang="en-US" smtClean="0"/>
              <a:t>74</a:t>
            </a:fld>
            <a:endParaRPr lang="en-US" dirty="0"/>
          </a:p>
        </p:txBody>
      </p:sp>
    </p:spTree>
    <p:extLst>
      <p:ext uri="{BB962C8B-B14F-4D97-AF65-F5344CB8AC3E}">
        <p14:creationId xmlns:p14="http://schemas.microsoft.com/office/powerpoint/2010/main" val="14400763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127284" y="1282714"/>
            <a:ext cx="892516"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4. String Manipulation Instructions</a:t>
            </a:r>
          </a:p>
        </p:txBody>
      </p:sp>
      <p:sp>
        <p:nvSpPr>
          <p:cNvPr id="2" name="Title 1"/>
          <p:cNvSpPr>
            <a:spLocks noGrp="1"/>
          </p:cNvSpPr>
          <p:nvPr>
            <p:ph type="title"/>
          </p:nvPr>
        </p:nvSpPr>
        <p:spPr/>
        <p:txBody>
          <a:bodyPr/>
          <a:lstStyle/>
          <a:p>
            <a:r>
              <a:rPr lang="en-US" dirty="0"/>
              <a:t>Instruction Set</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REP, MOVS, CMPS, SCAS, LODS, STOS</a:t>
            </a:r>
          </a:p>
        </p:txBody>
      </p:sp>
      <p:graphicFrame>
        <p:nvGraphicFramePr>
          <p:cNvPr id="6" name="Table 5"/>
          <p:cNvGraphicFramePr>
            <a:graphicFrameLocks noGrp="1"/>
          </p:cNvGraphicFramePr>
          <p:nvPr>
            <p:extLst>
              <p:ext uri="{D42A27DB-BD31-4B8C-83A1-F6EECF244321}">
                <p14:modId xmlns:p14="http://schemas.microsoft.com/office/powerpoint/2010/main" val="3239521106"/>
              </p:ext>
            </p:extLst>
          </p:nvPr>
        </p:nvGraphicFramePr>
        <p:xfrm>
          <a:off x="533400" y="2010088"/>
          <a:ext cx="8153400" cy="478536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1369586">
                <a:tc>
                  <a:txBody>
                    <a:bodyPr/>
                    <a:lstStyle/>
                    <a:p>
                      <a:r>
                        <a:rPr lang="en-US" sz="1400" b="1" dirty="0">
                          <a:solidFill>
                            <a:srgbClr val="FF0000"/>
                          </a:solidFill>
                        </a:rPr>
                        <a:t>SCAS</a:t>
                      </a:r>
                    </a:p>
                    <a:p>
                      <a:endParaRPr lang="en-US" sz="1400" b="1" dirty="0">
                        <a:solidFill>
                          <a:srgbClr val="FF0000"/>
                        </a:solidFill>
                      </a:endParaRPr>
                    </a:p>
                    <a:p>
                      <a:r>
                        <a:rPr lang="en-US" sz="1400" b="1" dirty="0">
                          <a:solidFill>
                            <a:schemeClr val="tx1"/>
                          </a:solidFill>
                        </a:rPr>
                        <a:t>SCASB</a:t>
                      </a: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SCASW</a:t>
                      </a:r>
                    </a:p>
                  </a:txBody>
                  <a:tcPr>
                    <a:solidFill>
                      <a:srgbClr val="99FF66"/>
                    </a:solidFill>
                  </a:tcPr>
                </a:tc>
                <a:tc>
                  <a:txBody>
                    <a:bodyPr/>
                    <a:lstStyle/>
                    <a:p>
                      <a:endParaRPr lang="en-US" sz="1400" b="1" dirty="0">
                        <a:solidFill>
                          <a:schemeClr val="tx1"/>
                        </a:solidFill>
                      </a:endParaRPr>
                    </a:p>
                    <a:p>
                      <a:endParaRPr lang="en-US" sz="1400" b="1" dirty="0">
                        <a:solidFill>
                          <a:schemeClr val="tx1"/>
                        </a:solidFill>
                      </a:endParaRPr>
                    </a:p>
                    <a:p>
                      <a:r>
                        <a:rPr lang="en-US" sz="1400" b="1" baseline="0" dirty="0">
                          <a:solidFill>
                            <a:schemeClr val="tx1"/>
                          </a:solidFill>
                        </a:rPr>
                        <a:t>MA</a:t>
                      </a:r>
                      <a:r>
                        <a:rPr lang="en-US" sz="1400" b="1" baseline="-25000" dirty="0">
                          <a:solidFill>
                            <a:schemeClr val="tx1"/>
                          </a:solidFill>
                        </a:rPr>
                        <a:t>E</a:t>
                      </a:r>
                      <a:r>
                        <a:rPr lang="en-US" sz="1400" b="1" baseline="0" dirty="0">
                          <a:solidFill>
                            <a:schemeClr val="tx1"/>
                          </a:solidFill>
                        </a:rPr>
                        <a:t> = (ES) x 16</a:t>
                      </a:r>
                      <a:r>
                        <a:rPr lang="en-US" sz="1400" b="1" baseline="-25000" dirty="0">
                          <a:solidFill>
                            <a:schemeClr val="tx1"/>
                          </a:solidFill>
                        </a:rPr>
                        <a:t>10</a:t>
                      </a:r>
                      <a:r>
                        <a:rPr lang="en-US" sz="1400" b="1" baseline="0" dirty="0">
                          <a:solidFill>
                            <a:schemeClr val="tx1"/>
                          </a:solidFill>
                        </a:rPr>
                        <a:t> + (DI)</a:t>
                      </a:r>
                    </a:p>
                    <a:p>
                      <a:r>
                        <a:rPr lang="en-US" sz="1400" b="1" dirty="0">
                          <a:solidFill>
                            <a:schemeClr val="tx1"/>
                          </a:solidFill>
                          <a:sym typeface="Symbol"/>
                        </a:rPr>
                        <a:t>Modify</a:t>
                      </a:r>
                      <a:r>
                        <a:rPr lang="en-US" sz="1400" b="1" baseline="0" dirty="0">
                          <a:solidFill>
                            <a:schemeClr val="tx1"/>
                          </a:solidFill>
                          <a:sym typeface="Symbol"/>
                        </a:rPr>
                        <a:t> flags </a:t>
                      </a:r>
                      <a:r>
                        <a:rPr lang="en-US" sz="1400" b="1" dirty="0">
                          <a:solidFill>
                            <a:schemeClr val="tx1"/>
                          </a:solidFill>
                          <a:sym typeface="Symbol"/>
                        </a:rPr>
                        <a:t> (AL) - </a:t>
                      </a:r>
                      <a:r>
                        <a:rPr lang="en-US" sz="1400" b="1" baseline="0" dirty="0">
                          <a:solidFill>
                            <a:schemeClr val="tx1"/>
                          </a:solidFill>
                        </a:rPr>
                        <a:t>(MA</a:t>
                      </a:r>
                      <a:r>
                        <a:rPr lang="en-US" sz="1400" b="1" baseline="-25000" dirty="0">
                          <a:solidFill>
                            <a:schemeClr val="tx1"/>
                          </a:solidFill>
                        </a:rPr>
                        <a:t>E</a:t>
                      </a:r>
                      <a:r>
                        <a:rPr lang="en-US" sz="1400" b="1" baseline="0" dirty="0">
                          <a:solidFill>
                            <a:schemeClr val="tx1"/>
                          </a:solidFill>
                        </a:rPr>
                        <a:t>) </a:t>
                      </a:r>
                    </a:p>
                    <a:p>
                      <a:endParaRPr lang="en-US" sz="1400" b="1" baseline="0" dirty="0">
                        <a:solidFill>
                          <a:schemeClr val="tx1"/>
                        </a:solidFill>
                        <a:sym typeface="Symbol"/>
                      </a:endParaRPr>
                    </a:p>
                    <a:p>
                      <a:r>
                        <a:rPr lang="en-US" sz="1400" b="1" baseline="0" dirty="0">
                          <a:solidFill>
                            <a:schemeClr val="tx1"/>
                          </a:solidFill>
                          <a:sym typeface="Symbol"/>
                        </a:rPr>
                        <a:t>If (AL) &gt; (MA</a:t>
                      </a:r>
                      <a:r>
                        <a:rPr lang="en-US" sz="1400" b="1" baseline="-25000" dirty="0">
                          <a:solidFill>
                            <a:schemeClr val="tx1"/>
                          </a:solidFill>
                          <a:sym typeface="Symbol"/>
                        </a:rPr>
                        <a:t>E</a:t>
                      </a:r>
                      <a:r>
                        <a:rPr lang="en-US" sz="1400" b="1" baseline="0" dirty="0">
                          <a:solidFill>
                            <a:schemeClr val="tx1"/>
                          </a:solidFill>
                          <a:sym typeface="Symbol"/>
                        </a:rPr>
                        <a:t>), then CF = 0; ZF = 0; SF = 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sym typeface="Symbol"/>
                        </a:rPr>
                        <a:t>If (AL) &lt; (MA</a:t>
                      </a:r>
                      <a:r>
                        <a:rPr lang="en-US" sz="1400" b="1" baseline="-25000" dirty="0">
                          <a:solidFill>
                            <a:schemeClr val="tx1"/>
                          </a:solidFill>
                          <a:sym typeface="Symbol"/>
                        </a:rPr>
                        <a:t>E</a:t>
                      </a:r>
                      <a:r>
                        <a:rPr lang="en-US" sz="1400" b="1" baseline="0" dirty="0">
                          <a:solidFill>
                            <a:schemeClr val="tx1"/>
                          </a:solidFill>
                          <a:sym typeface="Symbol"/>
                        </a:rPr>
                        <a:t>), then CF = 1; ZF = 0; SF = 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sym typeface="Symbol"/>
                        </a:rPr>
                        <a:t>If (AL) = (MA</a:t>
                      </a:r>
                      <a:r>
                        <a:rPr lang="en-US" sz="1400" b="1" baseline="-25000" dirty="0">
                          <a:solidFill>
                            <a:schemeClr val="tx1"/>
                          </a:solidFill>
                          <a:sym typeface="Symbol"/>
                        </a:rPr>
                        <a:t>E</a:t>
                      </a:r>
                      <a:r>
                        <a:rPr lang="en-US" sz="1400" b="1" baseline="0" dirty="0">
                          <a:solidFill>
                            <a:schemeClr val="tx1"/>
                          </a:solidFill>
                          <a:sym typeface="Symbol"/>
                        </a:rPr>
                        <a:t>), then CF = 0; ZF = 1; SF = 0</a:t>
                      </a:r>
                    </a:p>
                    <a:p>
                      <a:endParaRPr lang="en-US" sz="1400" b="1" dirty="0">
                        <a:solidFill>
                          <a:schemeClr val="tx1"/>
                        </a:solidFill>
                        <a:sym typeface="Symbol"/>
                      </a:endParaRPr>
                    </a:p>
                    <a:p>
                      <a:r>
                        <a:rPr lang="en-US" sz="1400" b="1" dirty="0">
                          <a:solidFill>
                            <a:schemeClr val="tx1"/>
                          </a:solidFill>
                          <a:sym typeface="Symbol"/>
                        </a:rPr>
                        <a:t>If DF = 0, then (DI)  (DI)</a:t>
                      </a:r>
                      <a:r>
                        <a:rPr lang="en-US" sz="1400" b="1" baseline="0" dirty="0">
                          <a:solidFill>
                            <a:schemeClr val="tx1"/>
                          </a:solidFill>
                          <a:sym typeface="Symbol"/>
                        </a:rPr>
                        <a:t> + 1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If DF = 1, then (DI)  (DI)</a:t>
                      </a:r>
                      <a:r>
                        <a:rPr lang="en-US" sz="1400" b="1" baseline="0" dirty="0">
                          <a:solidFill>
                            <a:schemeClr val="tx1"/>
                          </a:solidFill>
                          <a:sym typeface="Symbol"/>
                        </a:rPr>
                        <a:t> – 1 </a:t>
                      </a:r>
                    </a:p>
                    <a:p>
                      <a:endParaRPr lang="en-US" sz="1400" b="1" baseline="0" dirty="0">
                        <a:solidFill>
                          <a:schemeClr val="tx1"/>
                        </a:solidFill>
                        <a:sym typeface="Symbol"/>
                      </a:endParaRPr>
                    </a:p>
                    <a:p>
                      <a:endParaRPr lang="en-US" sz="1400" b="1" baseline="0" dirty="0">
                        <a:solidFill>
                          <a:schemeClr val="tx1"/>
                        </a:solidFill>
                        <a:sym typeface="Symbol"/>
                      </a:endParaRPr>
                    </a:p>
                    <a:p>
                      <a:r>
                        <a:rPr lang="en-US" sz="1400" b="1" baseline="0" dirty="0">
                          <a:solidFill>
                            <a:schemeClr val="tx1"/>
                          </a:solidFill>
                        </a:rPr>
                        <a:t>MA</a:t>
                      </a:r>
                      <a:r>
                        <a:rPr lang="en-US" sz="1400" b="1" baseline="-25000" dirty="0">
                          <a:solidFill>
                            <a:schemeClr val="tx1"/>
                          </a:solidFill>
                        </a:rPr>
                        <a:t>E</a:t>
                      </a:r>
                      <a:r>
                        <a:rPr lang="en-US" sz="1400" b="1" baseline="0" dirty="0">
                          <a:solidFill>
                            <a:schemeClr val="tx1"/>
                          </a:solidFill>
                        </a:rPr>
                        <a:t> = (ES) x 16</a:t>
                      </a:r>
                      <a:r>
                        <a:rPr lang="en-US" sz="1400" b="1" baseline="-25000" dirty="0">
                          <a:solidFill>
                            <a:schemeClr val="tx1"/>
                          </a:solidFill>
                        </a:rPr>
                        <a:t>10</a:t>
                      </a:r>
                      <a:r>
                        <a:rPr lang="en-US" sz="1400" b="1" baseline="0" dirty="0">
                          <a:solidFill>
                            <a:schemeClr val="tx1"/>
                          </a:solidFill>
                        </a:rPr>
                        <a:t> + (DI)</a:t>
                      </a:r>
                    </a:p>
                    <a:p>
                      <a:r>
                        <a:rPr lang="en-US" sz="1400" b="1" dirty="0">
                          <a:solidFill>
                            <a:schemeClr val="tx1"/>
                          </a:solidFill>
                          <a:sym typeface="Symbol"/>
                        </a:rPr>
                        <a:t>Modify</a:t>
                      </a:r>
                      <a:r>
                        <a:rPr lang="en-US" sz="1400" b="1" baseline="0" dirty="0">
                          <a:solidFill>
                            <a:schemeClr val="tx1"/>
                          </a:solidFill>
                          <a:sym typeface="Symbol"/>
                        </a:rPr>
                        <a:t> flags </a:t>
                      </a:r>
                      <a:r>
                        <a:rPr lang="en-US" sz="1400" b="1" dirty="0">
                          <a:solidFill>
                            <a:schemeClr val="tx1"/>
                          </a:solidFill>
                          <a:sym typeface="Symbol"/>
                        </a:rPr>
                        <a:t> (AL) - </a:t>
                      </a:r>
                      <a:r>
                        <a:rPr lang="en-US" sz="1400" b="1" baseline="0" dirty="0">
                          <a:solidFill>
                            <a:schemeClr val="tx1"/>
                          </a:solidFill>
                        </a:rPr>
                        <a:t>(MA</a:t>
                      </a:r>
                      <a:r>
                        <a:rPr lang="en-US" sz="1400" b="1" baseline="-25000" dirty="0">
                          <a:solidFill>
                            <a:schemeClr val="tx1"/>
                          </a:solidFill>
                        </a:rPr>
                        <a:t>E</a:t>
                      </a:r>
                      <a:r>
                        <a:rPr lang="en-US" sz="1400" b="1" baseline="0" dirty="0">
                          <a:solidFill>
                            <a:schemeClr val="tx1"/>
                          </a:solidFill>
                        </a:rPr>
                        <a:t>) </a:t>
                      </a:r>
                    </a:p>
                    <a:p>
                      <a:endParaRPr lang="en-US" sz="1400" b="1" baseline="0" dirty="0">
                        <a:solidFill>
                          <a:schemeClr val="tx1"/>
                        </a:solidFill>
                        <a:sym typeface="Symbol"/>
                      </a:endParaRPr>
                    </a:p>
                    <a:p>
                      <a:r>
                        <a:rPr lang="en-US" sz="1400" b="1" baseline="0" dirty="0">
                          <a:solidFill>
                            <a:schemeClr val="tx1"/>
                          </a:solidFill>
                          <a:sym typeface="Symbol"/>
                        </a:rPr>
                        <a:t>If (AX) &gt; (MA</a:t>
                      </a:r>
                      <a:r>
                        <a:rPr lang="en-US" sz="1400" b="1" baseline="-25000" dirty="0">
                          <a:solidFill>
                            <a:schemeClr val="tx1"/>
                          </a:solidFill>
                          <a:sym typeface="Symbol"/>
                        </a:rPr>
                        <a:t>E</a:t>
                      </a:r>
                      <a:r>
                        <a:rPr lang="en-US" sz="1400" b="1" baseline="0" dirty="0">
                          <a:solidFill>
                            <a:schemeClr val="tx1"/>
                          </a:solidFill>
                          <a:sym typeface="Symbol"/>
                        </a:rPr>
                        <a:t> ; MA</a:t>
                      </a:r>
                      <a:r>
                        <a:rPr lang="en-US" sz="1400" b="1" baseline="-25000" dirty="0">
                          <a:solidFill>
                            <a:schemeClr val="tx1"/>
                          </a:solidFill>
                          <a:sym typeface="Symbol"/>
                        </a:rPr>
                        <a:t>E</a:t>
                      </a:r>
                      <a:r>
                        <a:rPr lang="en-US" sz="1400" b="1" baseline="0" dirty="0">
                          <a:solidFill>
                            <a:schemeClr val="tx1"/>
                          </a:solidFill>
                          <a:sym typeface="Symbol"/>
                        </a:rPr>
                        <a:t> + 1), then CF = 0; ZF = 0; SF = 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sym typeface="Symbol"/>
                        </a:rPr>
                        <a:t>If (AX) &lt; (MA</a:t>
                      </a:r>
                      <a:r>
                        <a:rPr lang="en-US" sz="1400" b="1" baseline="-25000" dirty="0">
                          <a:solidFill>
                            <a:schemeClr val="tx1"/>
                          </a:solidFill>
                          <a:sym typeface="Symbol"/>
                        </a:rPr>
                        <a:t>E</a:t>
                      </a:r>
                      <a:r>
                        <a:rPr lang="en-US" sz="1400" b="1" baseline="0" dirty="0">
                          <a:solidFill>
                            <a:schemeClr val="tx1"/>
                          </a:solidFill>
                          <a:sym typeface="Symbol"/>
                        </a:rPr>
                        <a:t> ; MA</a:t>
                      </a:r>
                      <a:r>
                        <a:rPr lang="en-US" sz="1400" b="1" baseline="-25000" dirty="0">
                          <a:solidFill>
                            <a:schemeClr val="tx1"/>
                          </a:solidFill>
                          <a:sym typeface="Symbol"/>
                        </a:rPr>
                        <a:t>E</a:t>
                      </a:r>
                      <a:r>
                        <a:rPr lang="en-US" sz="1400" b="1" baseline="0" dirty="0">
                          <a:solidFill>
                            <a:schemeClr val="tx1"/>
                          </a:solidFill>
                          <a:sym typeface="Symbol"/>
                        </a:rPr>
                        <a:t> + 1), then CF = 1; ZF = 0; SF = 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sym typeface="Symbol"/>
                        </a:rPr>
                        <a:t>If (AX) = (MA</a:t>
                      </a:r>
                      <a:r>
                        <a:rPr lang="en-US" sz="1400" b="1" baseline="-25000" dirty="0">
                          <a:solidFill>
                            <a:schemeClr val="tx1"/>
                          </a:solidFill>
                          <a:sym typeface="Symbol"/>
                        </a:rPr>
                        <a:t>E</a:t>
                      </a:r>
                      <a:r>
                        <a:rPr lang="en-US" sz="1400" b="1" baseline="0" dirty="0">
                          <a:solidFill>
                            <a:schemeClr val="tx1"/>
                          </a:solidFill>
                          <a:sym typeface="Symbol"/>
                        </a:rPr>
                        <a:t> ; MA</a:t>
                      </a:r>
                      <a:r>
                        <a:rPr lang="en-US" sz="1400" b="1" baseline="-25000" dirty="0">
                          <a:solidFill>
                            <a:schemeClr val="tx1"/>
                          </a:solidFill>
                          <a:sym typeface="Symbol"/>
                        </a:rPr>
                        <a:t>E</a:t>
                      </a:r>
                      <a:r>
                        <a:rPr lang="en-US" sz="1400" b="1" baseline="0" dirty="0">
                          <a:solidFill>
                            <a:schemeClr val="tx1"/>
                          </a:solidFill>
                          <a:sym typeface="Symbol"/>
                        </a:rPr>
                        <a:t> + 1), then CF = 0; ZF = 1; SF = 0</a:t>
                      </a:r>
                    </a:p>
                    <a:p>
                      <a:endParaRPr lang="en-US" sz="1400" b="1" dirty="0">
                        <a:solidFill>
                          <a:schemeClr val="tx1"/>
                        </a:solidFill>
                        <a:sym typeface="Symbol"/>
                      </a:endParaRPr>
                    </a:p>
                    <a:p>
                      <a:r>
                        <a:rPr lang="en-US" sz="1400" b="1" dirty="0">
                          <a:solidFill>
                            <a:schemeClr val="tx1"/>
                          </a:solidFill>
                          <a:sym typeface="Symbol"/>
                        </a:rPr>
                        <a:t>If DF = 0, then (DI)  (DI)</a:t>
                      </a:r>
                      <a:r>
                        <a:rPr lang="en-US" sz="1400" b="1" baseline="0" dirty="0">
                          <a:solidFill>
                            <a:schemeClr val="tx1"/>
                          </a:solidFill>
                          <a:sym typeface="Symbol"/>
                        </a:rPr>
                        <a:t> + 2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If DF = 1, then (DI)  (DI)</a:t>
                      </a:r>
                      <a:r>
                        <a:rPr lang="en-US" sz="1400" b="1" baseline="0" dirty="0">
                          <a:solidFill>
                            <a:schemeClr val="tx1"/>
                          </a:solidFill>
                          <a:sym typeface="Symbol"/>
                        </a:rPr>
                        <a:t> – 2 </a:t>
                      </a:r>
                      <a:endParaRPr lang="en-US" sz="1400" b="1" dirty="0">
                        <a:solidFill>
                          <a:schemeClr val="tx1"/>
                        </a:solidFill>
                      </a:endParaRPr>
                    </a:p>
                  </a:txBody>
                  <a:tcPr>
                    <a:solidFill>
                      <a:srgbClr val="99FF66"/>
                    </a:solidFill>
                  </a:tcPr>
                </a:tc>
                <a:extLst>
                  <a:ext uri="{0D108BD9-81ED-4DB2-BD59-A6C34878D82A}">
                    <a16:rowId xmlns:a16="http://schemas.microsoft.com/office/drawing/2014/main" val="10000"/>
                  </a:ext>
                </a:extLst>
              </a:tr>
            </a:tbl>
          </a:graphicData>
        </a:graphic>
      </p:graphicFrame>
      <p:sp>
        <p:nvSpPr>
          <p:cNvPr id="11" name="TextBox 10"/>
          <p:cNvSpPr txBox="1"/>
          <p:nvPr/>
        </p:nvSpPr>
        <p:spPr>
          <a:xfrm>
            <a:off x="1752600" y="1676400"/>
            <a:ext cx="5808000" cy="307777"/>
          </a:xfrm>
          <a:prstGeom prst="rect">
            <a:avLst/>
          </a:prstGeom>
          <a:noFill/>
        </p:spPr>
        <p:txBody>
          <a:bodyPr wrap="none" rtlCol="0">
            <a:spAutoFit/>
          </a:bodyPr>
          <a:lstStyle/>
          <a:p>
            <a:r>
              <a:rPr lang="en-US" sz="1400" b="1" dirty="0"/>
              <a:t>Scan (compare) a string byte or word with accumulator</a:t>
            </a:r>
          </a:p>
        </p:txBody>
      </p:sp>
      <p:sp>
        <p:nvSpPr>
          <p:cNvPr id="5" name="Date Placeholder 4"/>
          <p:cNvSpPr>
            <a:spLocks noGrp="1"/>
          </p:cNvSpPr>
          <p:nvPr>
            <p:ph type="dt" sz="half" idx="10"/>
          </p:nvPr>
        </p:nvSpPr>
        <p:spPr/>
        <p:txBody>
          <a:bodyPr/>
          <a:lstStyle/>
          <a:p>
            <a:fld id="{AA0C910F-15A6-4571-9EAF-7237555DB23F}"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75</a:t>
            </a:fld>
            <a:endParaRPr lang="en-US" dirty="0"/>
          </a:p>
        </p:txBody>
      </p:sp>
    </p:spTree>
    <p:extLst>
      <p:ext uri="{BB962C8B-B14F-4D97-AF65-F5344CB8AC3E}">
        <p14:creationId xmlns:p14="http://schemas.microsoft.com/office/powerpoint/2010/main" val="265984771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965484" y="1282714"/>
            <a:ext cx="892516"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4. String Manipulation Instructions</a:t>
            </a:r>
          </a:p>
        </p:txBody>
      </p:sp>
      <p:sp>
        <p:nvSpPr>
          <p:cNvPr id="2" name="Title 1"/>
          <p:cNvSpPr>
            <a:spLocks noGrp="1"/>
          </p:cNvSpPr>
          <p:nvPr>
            <p:ph type="title"/>
          </p:nvPr>
        </p:nvSpPr>
        <p:spPr/>
        <p:txBody>
          <a:bodyPr/>
          <a:lstStyle/>
          <a:p>
            <a:r>
              <a:rPr lang="en-US" dirty="0"/>
              <a:t>Instruction Set</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REP, MOVS, CMPS, SCAS, LODS, STOS</a:t>
            </a:r>
          </a:p>
        </p:txBody>
      </p:sp>
      <p:graphicFrame>
        <p:nvGraphicFramePr>
          <p:cNvPr id="6" name="Table 5"/>
          <p:cNvGraphicFramePr>
            <a:graphicFrameLocks noGrp="1"/>
          </p:cNvGraphicFramePr>
          <p:nvPr>
            <p:extLst>
              <p:ext uri="{D42A27DB-BD31-4B8C-83A1-F6EECF244321}">
                <p14:modId xmlns:p14="http://schemas.microsoft.com/office/powerpoint/2010/main" val="13275150"/>
              </p:ext>
            </p:extLst>
          </p:nvPr>
        </p:nvGraphicFramePr>
        <p:xfrm>
          <a:off x="533400" y="2499360"/>
          <a:ext cx="8153400" cy="329184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1369586">
                <a:tc>
                  <a:txBody>
                    <a:bodyPr/>
                    <a:lstStyle/>
                    <a:p>
                      <a:r>
                        <a:rPr lang="en-US" sz="1400" b="1" dirty="0">
                          <a:solidFill>
                            <a:srgbClr val="FF0000"/>
                          </a:solidFill>
                        </a:rPr>
                        <a:t>LODS</a:t>
                      </a:r>
                    </a:p>
                    <a:p>
                      <a:endParaRPr lang="en-US" sz="1400" b="1" dirty="0">
                        <a:solidFill>
                          <a:srgbClr val="FF0000"/>
                        </a:solidFill>
                      </a:endParaRPr>
                    </a:p>
                    <a:p>
                      <a:r>
                        <a:rPr lang="en-US" sz="1400" b="1" dirty="0">
                          <a:solidFill>
                            <a:schemeClr val="tx1"/>
                          </a:solidFill>
                        </a:rPr>
                        <a:t>LODSB</a:t>
                      </a: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LODSW</a:t>
                      </a:r>
                    </a:p>
                  </a:txBody>
                  <a:tcPr>
                    <a:solidFill>
                      <a:srgbClr val="99FF66"/>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MA = (DS) x 16</a:t>
                      </a:r>
                      <a:r>
                        <a:rPr lang="en-US" sz="1400" b="1" baseline="-25000" dirty="0">
                          <a:solidFill>
                            <a:schemeClr val="tx1"/>
                          </a:solidFill>
                        </a:rPr>
                        <a:t>10</a:t>
                      </a:r>
                      <a:r>
                        <a:rPr lang="en-US" sz="1400" b="1" baseline="0" dirty="0">
                          <a:solidFill>
                            <a:schemeClr val="tx1"/>
                          </a:solidFill>
                        </a:rPr>
                        <a:t> + (SI)</a:t>
                      </a:r>
                    </a:p>
                    <a:p>
                      <a:r>
                        <a:rPr lang="en-US" sz="1400" b="1" dirty="0">
                          <a:solidFill>
                            <a:schemeClr val="tx1"/>
                          </a:solidFill>
                          <a:sym typeface="Symbol"/>
                        </a:rPr>
                        <a:t>(AL)</a:t>
                      </a:r>
                      <a:r>
                        <a:rPr lang="en-US" sz="1400" b="1" baseline="0" dirty="0">
                          <a:solidFill>
                            <a:schemeClr val="tx1"/>
                          </a:solidFill>
                          <a:sym typeface="Symbol"/>
                        </a:rPr>
                        <a:t> </a:t>
                      </a:r>
                      <a:r>
                        <a:rPr lang="en-US" sz="1400" b="1" dirty="0">
                          <a:solidFill>
                            <a:schemeClr val="tx1"/>
                          </a:solidFill>
                          <a:sym typeface="Symbol"/>
                        </a:rPr>
                        <a:t> </a:t>
                      </a:r>
                      <a:r>
                        <a:rPr lang="en-US" sz="1400" b="1" baseline="0" dirty="0">
                          <a:solidFill>
                            <a:schemeClr val="tx1"/>
                          </a:solidFill>
                        </a:rPr>
                        <a:t>(MA) </a:t>
                      </a:r>
                    </a:p>
                    <a:p>
                      <a:endParaRPr lang="en-US" sz="1400" b="1" baseline="0" dirty="0">
                        <a:solidFill>
                          <a:schemeClr val="tx1"/>
                        </a:solidFill>
                        <a:sym typeface="Symbol"/>
                      </a:endParaRPr>
                    </a:p>
                    <a:p>
                      <a:r>
                        <a:rPr lang="en-US" sz="1400" b="1" dirty="0">
                          <a:solidFill>
                            <a:schemeClr val="tx1"/>
                          </a:solidFill>
                          <a:sym typeface="Symbol"/>
                        </a:rPr>
                        <a:t>If DF = 0, then (SI)  (SI)</a:t>
                      </a:r>
                      <a:r>
                        <a:rPr lang="en-US" sz="1400" b="1" baseline="0" dirty="0">
                          <a:solidFill>
                            <a:schemeClr val="tx1"/>
                          </a:solidFill>
                          <a:sym typeface="Symbol"/>
                        </a:rPr>
                        <a:t> + 1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If DF = 1, then (SI)  (SI)</a:t>
                      </a:r>
                      <a:r>
                        <a:rPr lang="en-US" sz="1400" b="1" baseline="0" dirty="0">
                          <a:solidFill>
                            <a:schemeClr val="tx1"/>
                          </a:solidFill>
                          <a:sym typeface="Symbol"/>
                        </a:rPr>
                        <a:t> – 1 </a:t>
                      </a:r>
                    </a:p>
                    <a:p>
                      <a:endParaRPr lang="en-US" sz="1400" b="1" baseline="0" dirty="0">
                        <a:solidFill>
                          <a:schemeClr val="tx1"/>
                        </a:solidFill>
                        <a:sym typeface="Symbol"/>
                      </a:endParaRPr>
                    </a:p>
                    <a:p>
                      <a:endParaRPr lang="en-US" sz="1400" b="1" baseline="0" dirty="0">
                        <a:solidFill>
                          <a:schemeClr val="tx1"/>
                        </a:solidFill>
                        <a:sym typeface="Symbol"/>
                      </a:endParaRPr>
                    </a:p>
                    <a:p>
                      <a:r>
                        <a:rPr lang="en-US" sz="1400" b="1" dirty="0">
                          <a:solidFill>
                            <a:schemeClr val="tx1"/>
                          </a:solidFill>
                        </a:rPr>
                        <a:t>MA = (DS) x 16</a:t>
                      </a:r>
                      <a:r>
                        <a:rPr lang="en-US" sz="1400" b="1" baseline="-25000" dirty="0">
                          <a:solidFill>
                            <a:schemeClr val="tx1"/>
                          </a:solidFill>
                        </a:rPr>
                        <a:t>10</a:t>
                      </a:r>
                      <a:r>
                        <a:rPr lang="en-US" sz="1400" b="1" baseline="0" dirty="0">
                          <a:solidFill>
                            <a:schemeClr val="tx1"/>
                          </a:solidFill>
                        </a:rPr>
                        <a:t> + (SI)</a:t>
                      </a:r>
                    </a:p>
                    <a:p>
                      <a:r>
                        <a:rPr lang="en-US" sz="1400" b="1" dirty="0">
                          <a:solidFill>
                            <a:schemeClr val="tx1"/>
                          </a:solidFill>
                          <a:sym typeface="Symbol"/>
                        </a:rPr>
                        <a:t>(AX)</a:t>
                      </a:r>
                      <a:r>
                        <a:rPr lang="en-US" sz="1400" b="1" baseline="0" dirty="0">
                          <a:solidFill>
                            <a:schemeClr val="tx1"/>
                          </a:solidFill>
                          <a:sym typeface="Symbol"/>
                        </a:rPr>
                        <a:t> </a:t>
                      </a:r>
                      <a:r>
                        <a:rPr lang="en-US" sz="1400" b="1" dirty="0">
                          <a:solidFill>
                            <a:schemeClr val="tx1"/>
                          </a:solidFill>
                          <a:sym typeface="Symbol"/>
                        </a:rPr>
                        <a:t> </a:t>
                      </a:r>
                      <a:r>
                        <a:rPr lang="en-US" sz="1400" b="1" baseline="0" dirty="0">
                          <a:solidFill>
                            <a:schemeClr val="tx1"/>
                          </a:solidFill>
                        </a:rPr>
                        <a:t>(MA ; MA + 1) </a:t>
                      </a:r>
                    </a:p>
                    <a:p>
                      <a:endParaRPr lang="en-US" sz="1400" b="1" baseline="0" dirty="0">
                        <a:solidFill>
                          <a:schemeClr val="tx1"/>
                        </a:solidFill>
                        <a:sym typeface="Symbol"/>
                      </a:endParaRPr>
                    </a:p>
                    <a:p>
                      <a:r>
                        <a:rPr lang="en-US" sz="1400" b="1" dirty="0">
                          <a:solidFill>
                            <a:schemeClr val="tx1"/>
                          </a:solidFill>
                          <a:sym typeface="Symbol"/>
                        </a:rPr>
                        <a:t>If DF = 0, then (SI)  (SI)</a:t>
                      </a:r>
                      <a:r>
                        <a:rPr lang="en-US" sz="1400" b="1" baseline="0" dirty="0">
                          <a:solidFill>
                            <a:schemeClr val="tx1"/>
                          </a:solidFill>
                          <a:sym typeface="Symbol"/>
                        </a:rPr>
                        <a:t> + 2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If DF = 1, then (SI)  (SI)</a:t>
                      </a:r>
                      <a:r>
                        <a:rPr lang="en-US" sz="1400" b="1" baseline="0" dirty="0">
                          <a:solidFill>
                            <a:schemeClr val="tx1"/>
                          </a:solidFill>
                          <a:sym typeface="Symbol"/>
                        </a:rPr>
                        <a:t> – 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baseline="0" dirty="0">
                        <a:solidFill>
                          <a:schemeClr val="tx1"/>
                        </a:solidFill>
                        <a:sym typeface="Symbol"/>
                      </a:endParaRPr>
                    </a:p>
                  </a:txBody>
                  <a:tcPr>
                    <a:solidFill>
                      <a:srgbClr val="99FF66"/>
                    </a:solidFill>
                  </a:tcPr>
                </a:tc>
                <a:extLst>
                  <a:ext uri="{0D108BD9-81ED-4DB2-BD59-A6C34878D82A}">
                    <a16:rowId xmlns:a16="http://schemas.microsoft.com/office/drawing/2014/main" val="10000"/>
                  </a:ext>
                </a:extLst>
              </a:tr>
            </a:tbl>
          </a:graphicData>
        </a:graphic>
      </p:graphicFrame>
      <p:sp>
        <p:nvSpPr>
          <p:cNvPr id="11" name="TextBox 10"/>
          <p:cNvSpPr txBox="1"/>
          <p:nvPr/>
        </p:nvSpPr>
        <p:spPr>
          <a:xfrm>
            <a:off x="2000695" y="1905000"/>
            <a:ext cx="5009705" cy="307777"/>
          </a:xfrm>
          <a:prstGeom prst="rect">
            <a:avLst/>
          </a:prstGeom>
          <a:noFill/>
        </p:spPr>
        <p:txBody>
          <a:bodyPr wrap="none" rtlCol="0">
            <a:spAutoFit/>
          </a:bodyPr>
          <a:lstStyle/>
          <a:p>
            <a:r>
              <a:rPr lang="en-US" sz="1400" b="1" dirty="0"/>
              <a:t>Load string byte in to AL or string word in to AX</a:t>
            </a:r>
          </a:p>
        </p:txBody>
      </p:sp>
      <p:sp>
        <p:nvSpPr>
          <p:cNvPr id="5" name="Date Placeholder 4"/>
          <p:cNvSpPr>
            <a:spLocks noGrp="1"/>
          </p:cNvSpPr>
          <p:nvPr>
            <p:ph type="dt" sz="half" idx="10"/>
          </p:nvPr>
        </p:nvSpPr>
        <p:spPr/>
        <p:txBody>
          <a:bodyPr/>
          <a:lstStyle/>
          <a:p>
            <a:fld id="{45036ED4-ACE9-406B-A549-16E468D1CA31}"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76</a:t>
            </a:fld>
            <a:endParaRPr lang="en-US" dirty="0"/>
          </a:p>
        </p:txBody>
      </p:sp>
    </p:spTree>
    <p:extLst>
      <p:ext uri="{BB962C8B-B14F-4D97-AF65-F5344CB8AC3E}">
        <p14:creationId xmlns:p14="http://schemas.microsoft.com/office/powerpoint/2010/main" val="47464283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08622" y="1282714"/>
            <a:ext cx="811378"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4. String Manipulation Instructions</a:t>
            </a:r>
          </a:p>
        </p:txBody>
      </p:sp>
      <p:sp>
        <p:nvSpPr>
          <p:cNvPr id="2" name="Title 1"/>
          <p:cNvSpPr>
            <a:spLocks noGrp="1"/>
          </p:cNvSpPr>
          <p:nvPr>
            <p:ph type="title"/>
          </p:nvPr>
        </p:nvSpPr>
        <p:spPr/>
        <p:txBody>
          <a:bodyPr/>
          <a:lstStyle/>
          <a:p>
            <a:r>
              <a:rPr lang="en-US" dirty="0"/>
              <a:t>Instruction Set</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REP, MOVS, CMPS, SCAS, LODS, STOS</a:t>
            </a:r>
          </a:p>
        </p:txBody>
      </p:sp>
      <p:graphicFrame>
        <p:nvGraphicFramePr>
          <p:cNvPr id="6" name="Table 5"/>
          <p:cNvGraphicFramePr>
            <a:graphicFrameLocks noGrp="1"/>
          </p:cNvGraphicFramePr>
          <p:nvPr>
            <p:extLst>
              <p:ext uri="{D42A27DB-BD31-4B8C-83A1-F6EECF244321}">
                <p14:modId xmlns:p14="http://schemas.microsoft.com/office/powerpoint/2010/main" val="1326705897"/>
              </p:ext>
            </p:extLst>
          </p:nvPr>
        </p:nvGraphicFramePr>
        <p:xfrm>
          <a:off x="533400" y="2499360"/>
          <a:ext cx="8153400" cy="329184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1369586">
                <a:tc>
                  <a:txBody>
                    <a:bodyPr/>
                    <a:lstStyle/>
                    <a:p>
                      <a:r>
                        <a:rPr lang="en-US" sz="1400" b="1" dirty="0">
                          <a:solidFill>
                            <a:srgbClr val="FF0000"/>
                          </a:solidFill>
                        </a:rPr>
                        <a:t>STOS</a:t>
                      </a:r>
                    </a:p>
                    <a:p>
                      <a:endParaRPr lang="en-US" sz="1400" b="1" dirty="0">
                        <a:solidFill>
                          <a:srgbClr val="FF0000"/>
                        </a:solidFill>
                      </a:endParaRPr>
                    </a:p>
                    <a:p>
                      <a:r>
                        <a:rPr lang="en-US" sz="1400" b="1" dirty="0">
                          <a:solidFill>
                            <a:schemeClr val="tx1"/>
                          </a:solidFill>
                        </a:rPr>
                        <a:t>STOSB</a:t>
                      </a: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STOSW</a:t>
                      </a:r>
                    </a:p>
                  </a:txBody>
                  <a:tcPr>
                    <a:solidFill>
                      <a:srgbClr val="99FF66"/>
                    </a:solidFill>
                  </a:tcPr>
                </a:tc>
                <a:tc>
                  <a:txBody>
                    <a:bodyPr/>
                    <a:lstStyle/>
                    <a:p>
                      <a:endParaRPr lang="en-US" sz="1400" b="1" dirty="0">
                        <a:solidFill>
                          <a:schemeClr val="tx1"/>
                        </a:solidFill>
                      </a:endParaRPr>
                    </a:p>
                    <a:p>
                      <a:endParaRPr lang="en-US" sz="1400" b="1" dirty="0">
                        <a:solidFill>
                          <a:schemeClr val="tx1"/>
                        </a:solidFill>
                      </a:endParaRPr>
                    </a:p>
                    <a:p>
                      <a:r>
                        <a:rPr lang="en-US" sz="1400" b="1" baseline="0" dirty="0">
                          <a:solidFill>
                            <a:schemeClr val="tx1"/>
                          </a:solidFill>
                        </a:rPr>
                        <a:t>MA</a:t>
                      </a:r>
                      <a:r>
                        <a:rPr lang="en-US" sz="1400" b="1" baseline="-25000" dirty="0">
                          <a:solidFill>
                            <a:schemeClr val="tx1"/>
                          </a:solidFill>
                        </a:rPr>
                        <a:t>E</a:t>
                      </a:r>
                      <a:r>
                        <a:rPr lang="en-US" sz="1400" b="1" baseline="0" dirty="0">
                          <a:solidFill>
                            <a:schemeClr val="tx1"/>
                          </a:solidFill>
                        </a:rPr>
                        <a:t> = (ES) x 16</a:t>
                      </a:r>
                      <a:r>
                        <a:rPr lang="en-US" sz="1400" b="1" baseline="-25000" dirty="0">
                          <a:solidFill>
                            <a:schemeClr val="tx1"/>
                          </a:solidFill>
                        </a:rPr>
                        <a:t>10</a:t>
                      </a:r>
                      <a:r>
                        <a:rPr lang="en-US" sz="1400" b="1" baseline="0" dirty="0">
                          <a:solidFill>
                            <a:schemeClr val="tx1"/>
                          </a:solidFill>
                        </a:rPr>
                        <a:t> + (DI)</a:t>
                      </a:r>
                    </a:p>
                    <a:p>
                      <a:r>
                        <a:rPr lang="en-US" sz="1400" b="1" dirty="0">
                          <a:solidFill>
                            <a:schemeClr val="tx1"/>
                          </a:solidFill>
                          <a:sym typeface="Symbol"/>
                        </a:rPr>
                        <a:t>(MA</a:t>
                      </a:r>
                      <a:r>
                        <a:rPr lang="en-US" sz="1400" b="1" baseline="-25000" dirty="0">
                          <a:solidFill>
                            <a:schemeClr val="tx1"/>
                          </a:solidFill>
                          <a:sym typeface="Symbol"/>
                        </a:rPr>
                        <a:t>E</a:t>
                      </a:r>
                      <a:r>
                        <a:rPr lang="en-US" sz="1400" b="1" dirty="0">
                          <a:solidFill>
                            <a:schemeClr val="tx1"/>
                          </a:solidFill>
                          <a:sym typeface="Symbol"/>
                        </a:rPr>
                        <a:t>)</a:t>
                      </a:r>
                      <a:r>
                        <a:rPr lang="en-US" sz="1400" b="1" baseline="0" dirty="0">
                          <a:solidFill>
                            <a:schemeClr val="tx1"/>
                          </a:solidFill>
                          <a:sym typeface="Symbol"/>
                        </a:rPr>
                        <a:t> </a:t>
                      </a:r>
                      <a:r>
                        <a:rPr lang="en-US" sz="1400" b="1" dirty="0">
                          <a:solidFill>
                            <a:schemeClr val="tx1"/>
                          </a:solidFill>
                          <a:sym typeface="Symbol"/>
                        </a:rPr>
                        <a:t> </a:t>
                      </a:r>
                      <a:r>
                        <a:rPr lang="en-US" sz="1400" b="1" baseline="0" dirty="0">
                          <a:solidFill>
                            <a:schemeClr val="tx1"/>
                          </a:solidFill>
                        </a:rPr>
                        <a:t>(AL) </a:t>
                      </a:r>
                    </a:p>
                    <a:p>
                      <a:endParaRPr lang="en-US" sz="1400" b="1" baseline="0" dirty="0">
                        <a:solidFill>
                          <a:schemeClr val="tx1"/>
                        </a:solidFill>
                        <a:sym typeface="Symbol"/>
                      </a:endParaRPr>
                    </a:p>
                    <a:p>
                      <a:r>
                        <a:rPr lang="en-US" sz="1400" b="1" dirty="0">
                          <a:solidFill>
                            <a:schemeClr val="tx1"/>
                          </a:solidFill>
                          <a:sym typeface="Symbol"/>
                        </a:rPr>
                        <a:t>If DF = 0, then (DI)  (DI)</a:t>
                      </a:r>
                      <a:r>
                        <a:rPr lang="en-US" sz="1400" b="1" baseline="0" dirty="0">
                          <a:solidFill>
                            <a:schemeClr val="tx1"/>
                          </a:solidFill>
                          <a:sym typeface="Symbol"/>
                        </a:rPr>
                        <a:t> + 1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If DF = 1, then (DI)  (DI)</a:t>
                      </a:r>
                      <a:r>
                        <a:rPr lang="en-US" sz="1400" b="1" baseline="0" dirty="0">
                          <a:solidFill>
                            <a:schemeClr val="tx1"/>
                          </a:solidFill>
                          <a:sym typeface="Symbol"/>
                        </a:rPr>
                        <a:t> – 1 </a:t>
                      </a:r>
                    </a:p>
                    <a:p>
                      <a:endParaRPr lang="en-US" sz="1400" b="1" baseline="0" dirty="0">
                        <a:solidFill>
                          <a:schemeClr val="tx1"/>
                        </a:solidFill>
                        <a:sym typeface="Symbol"/>
                      </a:endParaRPr>
                    </a:p>
                    <a:p>
                      <a:endParaRPr lang="en-US" sz="1400" b="1" baseline="0" dirty="0">
                        <a:solidFill>
                          <a:schemeClr val="tx1"/>
                        </a:solidFill>
                        <a:sym typeface="Symbol"/>
                      </a:endParaRPr>
                    </a:p>
                    <a:p>
                      <a:r>
                        <a:rPr lang="en-US" sz="1400" b="1" baseline="0" dirty="0">
                          <a:solidFill>
                            <a:schemeClr val="tx1"/>
                          </a:solidFill>
                        </a:rPr>
                        <a:t>MA</a:t>
                      </a:r>
                      <a:r>
                        <a:rPr lang="en-US" sz="1400" b="1" baseline="-25000" dirty="0">
                          <a:solidFill>
                            <a:schemeClr val="tx1"/>
                          </a:solidFill>
                        </a:rPr>
                        <a:t>E</a:t>
                      </a:r>
                      <a:r>
                        <a:rPr lang="en-US" sz="1400" b="1" baseline="0" dirty="0">
                          <a:solidFill>
                            <a:schemeClr val="tx1"/>
                          </a:solidFill>
                        </a:rPr>
                        <a:t> = (ES) x 16</a:t>
                      </a:r>
                      <a:r>
                        <a:rPr lang="en-US" sz="1400" b="1" baseline="-25000" dirty="0">
                          <a:solidFill>
                            <a:schemeClr val="tx1"/>
                          </a:solidFill>
                        </a:rPr>
                        <a:t>10</a:t>
                      </a:r>
                      <a:r>
                        <a:rPr lang="en-US" sz="1400" b="1" baseline="0" dirty="0">
                          <a:solidFill>
                            <a:schemeClr val="tx1"/>
                          </a:solidFill>
                        </a:rPr>
                        <a:t> + (DI)</a:t>
                      </a:r>
                    </a:p>
                    <a:p>
                      <a:r>
                        <a:rPr lang="en-US" sz="1400" b="1" dirty="0">
                          <a:solidFill>
                            <a:schemeClr val="tx1"/>
                          </a:solidFill>
                          <a:sym typeface="Symbol"/>
                        </a:rPr>
                        <a:t>(MA</a:t>
                      </a:r>
                      <a:r>
                        <a:rPr lang="en-US" sz="1400" b="1" baseline="-25000" dirty="0">
                          <a:solidFill>
                            <a:schemeClr val="tx1"/>
                          </a:solidFill>
                          <a:sym typeface="Symbol"/>
                        </a:rPr>
                        <a:t>E</a:t>
                      </a:r>
                      <a:r>
                        <a:rPr lang="en-US" sz="1400" b="1" baseline="0" dirty="0">
                          <a:solidFill>
                            <a:schemeClr val="tx1"/>
                          </a:solidFill>
                          <a:sym typeface="Symbol"/>
                        </a:rPr>
                        <a:t> ; </a:t>
                      </a:r>
                      <a:r>
                        <a:rPr lang="en-US" sz="1400" b="1" dirty="0">
                          <a:solidFill>
                            <a:schemeClr val="tx1"/>
                          </a:solidFill>
                          <a:sym typeface="Symbol"/>
                        </a:rPr>
                        <a:t>MA</a:t>
                      </a:r>
                      <a:r>
                        <a:rPr lang="en-US" sz="1400" b="1" baseline="-25000" dirty="0">
                          <a:solidFill>
                            <a:schemeClr val="tx1"/>
                          </a:solidFill>
                          <a:sym typeface="Symbol"/>
                        </a:rPr>
                        <a:t>E</a:t>
                      </a:r>
                      <a:r>
                        <a:rPr lang="en-US" sz="1400" b="1" baseline="0" dirty="0">
                          <a:solidFill>
                            <a:schemeClr val="tx1"/>
                          </a:solidFill>
                          <a:sym typeface="Symbol"/>
                        </a:rPr>
                        <a:t> + 1 </a:t>
                      </a:r>
                      <a:r>
                        <a:rPr lang="en-US" sz="1400" b="1" dirty="0">
                          <a:solidFill>
                            <a:schemeClr val="tx1"/>
                          </a:solidFill>
                          <a:sym typeface="Symbol"/>
                        </a:rPr>
                        <a:t>)</a:t>
                      </a:r>
                      <a:r>
                        <a:rPr lang="en-US" sz="1400" b="1" baseline="0" dirty="0">
                          <a:solidFill>
                            <a:schemeClr val="tx1"/>
                          </a:solidFill>
                          <a:sym typeface="Symbol"/>
                        </a:rPr>
                        <a:t> </a:t>
                      </a:r>
                      <a:r>
                        <a:rPr lang="en-US" sz="1400" b="1" dirty="0">
                          <a:solidFill>
                            <a:schemeClr val="tx1"/>
                          </a:solidFill>
                          <a:sym typeface="Symbol"/>
                        </a:rPr>
                        <a:t> </a:t>
                      </a:r>
                      <a:r>
                        <a:rPr lang="en-US" sz="1400" b="1" baseline="0" dirty="0">
                          <a:solidFill>
                            <a:schemeClr val="tx1"/>
                          </a:solidFill>
                        </a:rPr>
                        <a:t>(AX) </a:t>
                      </a:r>
                    </a:p>
                    <a:p>
                      <a:endParaRPr lang="en-US" sz="1400" b="1" baseline="0" dirty="0">
                        <a:solidFill>
                          <a:schemeClr val="tx1"/>
                        </a:solidFill>
                        <a:sym typeface="Symbol"/>
                      </a:endParaRPr>
                    </a:p>
                    <a:p>
                      <a:r>
                        <a:rPr lang="en-US" sz="1400" b="1" dirty="0">
                          <a:solidFill>
                            <a:schemeClr val="tx1"/>
                          </a:solidFill>
                          <a:sym typeface="Symbol"/>
                        </a:rPr>
                        <a:t>If DF = 0, then (DI)  (DI)</a:t>
                      </a:r>
                      <a:r>
                        <a:rPr lang="en-US" sz="1400" b="1" baseline="0" dirty="0">
                          <a:solidFill>
                            <a:schemeClr val="tx1"/>
                          </a:solidFill>
                          <a:sym typeface="Symbol"/>
                        </a:rPr>
                        <a:t> + 2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If DF = 1, then (DI)  (DI)</a:t>
                      </a:r>
                      <a:r>
                        <a:rPr lang="en-US" sz="1400" b="1" baseline="0" dirty="0">
                          <a:solidFill>
                            <a:schemeClr val="tx1"/>
                          </a:solidFill>
                          <a:sym typeface="Symbol"/>
                        </a:rPr>
                        <a:t> – 2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baseline="0" dirty="0">
                        <a:solidFill>
                          <a:schemeClr val="tx1"/>
                        </a:solidFill>
                        <a:sym typeface="Symbol"/>
                      </a:endParaRPr>
                    </a:p>
                  </a:txBody>
                  <a:tcPr>
                    <a:solidFill>
                      <a:srgbClr val="99FF66"/>
                    </a:solidFill>
                  </a:tcPr>
                </a:tc>
                <a:extLst>
                  <a:ext uri="{0D108BD9-81ED-4DB2-BD59-A6C34878D82A}">
                    <a16:rowId xmlns:a16="http://schemas.microsoft.com/office/drawing/2014/main" val="10000"/>
                  </a:ext>
                </a:extLst>
              </a:tr>
            </a:tbl>
          </a:graphicData>
        </a:graphic>
      </p:graphicFrame>
      <p:sp>
        <p:nvSpPr>
          <p:cNvPr id="11" name="TextBox 10"/>
          <p:cNvSpPr txBox="1"/>
          <p:nvPr/>
        </p:nvSpPr>
        <p:spPr>
          <a:xfrm>
            <a:off x="2057400" y="1902023"/>
            <a:ext cx="5041765" cy="307777"/>
          </a:xfrm>
          <a:prstGeom prst="rect">
            <a:avLst/>
          </a:prstGeom>
          <a:noFill/>
        </p:spPr>
        <p:txBody>
          <a:bodyPr wrap="none" rtlCol="0">
            <a:spAutoFit/>
          </a:bodyPr>
          <a:lstStyle/>
          <a:p>
            <a:r>
              <a:rPr lang="en-US" sz="1400" b="1" dirty="0"/>
              <a:t>Store byte from AL or word from AX in to string</a:t>
            </a:r>
          </a:p>
        </p:txBody>
      </p:sp>
      <p:sp>
        <p:nvSpPr>
          <p:cNvPr id="5" name="Date Placeholder 4"/>
          <p:cNvSpPr>
            <a:spLocks noGrp="1"/>
          </p:cNvSpPr>
          <p:nvPr>
            <p:ph type="dt" sz="half" idx="10"/>
          </p:nvPr>
        </p:nvSpPr>
        <p:spPr/>
        <p:txBody>
          <a:bodyPr/>
          <a:lstStyle/>
          <a:p>
            <a:fld id="{1CF61D5E-6A7B-4A17-8389-7205BBC39F67}"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77</a:t>
            </a:fld>
            <a:endParaRPr lang="en-US" dirty="0"/>
          </a:p>
        </p:txBody>
      </p:sp>
    </p:spTree>
    <p:extLst>
      <p:ext uri="{BB962C8B-B14F-4D97-AF65-F5344CB8AC3E}">
        <p14:creationId xmlns:p14="http://schemas.microsoft.com/office/powerpoint/2010/main" val="37629734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983665271"/>
              </p:ext>
            </p:extLst>
          </p:nvPr>
        </p:nvGraphicFramePr>
        <p:xfrm>
          <a:off x="734704" y="1295400"/>
          <a:ext cx="7696200" cy="5393632"/>
        </p:xfrm>
        <a:graphic>
          <a:graphicData uri="http://schemas.openxmlformats.org/drawingml/2006/table">
            <a:tbl>
              <a:tblPr firstRow="1" bandRow="1">
                <a:tableStyleId>{5C22544A-7EE6-4342-B048-85BDC9FD1C3A}</a:tableStyleId>
              </a:tblPr>
              <a:tblGrid>
                <a:gridCol w="3117254">
                  <a:extLst>
                    <a:ext uri="{9D8B030D-6E8A-4147-A177-3AD203B41FA5}">
                      <a16:colId xmlns:a16="http://schemas.microsoft.com/office/drawing/2014/main" val="20000"/>
                    </a:ext>
                  </a:extLst>
                </a:gridCol>
                <a:gridCol w="4578946">
                  <a:extLst>
                    <a:ext uri="{9D8B030D-6E8A-4147-A177-3AD203B41FA5}">
                      <a16:colId xmlns:a16="http://schemas.microsoft.com/office/drawing/2014/main" val="20001"/>
                    </a:ext>
                  </a:extLst>
                </a:gridCol>
              </a:tblGrid>
              <a:tr h="304800">
                <a:tc>
                  <a:txBody>
                    <a:bodyPr/>
                    <a:lstStyle/>
                    <a:p>
                      <a:r>
                        <a:rPr lang="en-US" sz="1400" b="1" dirty="0">
                          <a:solidFill>
                            <a:srgbClr val="C00000"/>
                          </a:solidFill>
                        </a:rPr>
                        <a:t>Mnemonics</a:t>
                      </a:r>
                    </a:p>
                  </a:txBody>
                  <a:tcPr>
                    <a:solidFill>
                      <a:srgbClr val="CCECFF"/>
                    </a:solidFill>
                  </a:tcPr>
                </a:tc>
                <a:tc>
                  <a:txBody>
                    <a:bodyPr/>
                    <a:lstStyle/>
                    <a:p>
                      <a:r>
                        <a:rPr lang="en-US" sz="1400" b="1" dirty="0">
                          <a:solidFill>
                            <a:srgbClr val="C00000"/>
                          </a:solidFill>
                        </a:rPr>
                        <a:t>Explanation</a:t>
                      </a:r>
                    </a:p>
                  </a:txBody>
                  <a:tcPr>
                    <a:solidFill>
                      <a:srgbClr val="CCECFF"/>
                    </a:solidFill>
                  </a:tcPr>
                </a:tc>
                <a:extLst>
                  <a:ext uri="{0D108BD9-81ED-4DB2-BD59-A6C34878D82A}">
                    <a16:rowId xmlns:a16="http://schemas.microsoft.com/office/drawing/2014/main" val="10000"/>
                  </a:ext>
                </a:extLst>
              </a:tr>
              <a:tr h="397565">
                <a:tc>
                  <a:txBody>
                    <a:bodyPr/>
                    <a:lstStyle/>
                    <a:p>
                      <a:r>
                        <a:rPr lang="en-US" sz="1400" b="1" dirty="0">
                          <a:solidFill>
                            <a:schemeClr val="tx1"/>
                          </a:solidFill>
                        </a:rPr>
                        <a:t>STC</a:t>
                      </a:r>
                    </a:p>
                  </a:txBody>
                  <a:tcPr>
                    <a:solidFill>
                      <a:srgbClr val="CCECFF"/>
                    </a:solidFill>
                  </a:tcPr>
                </a:tc>
                <a:tc>
                  <a:txBody>
                    <a:bodyPr/>
                    <a:lstStyle/>
                    <a:p>
                      <a:r>
                        <a:rPr lang="en-US" sz="1400" b="1" dirty="0">
                          <a:solidFill>
                            <a:schemeClr val="tx1"/>
                          </a:solidFill>
                        </a:rPr>
                        <a:t>Set CF </a:t>
                      </a:r>
                      <a:r>
                        <a:rPr lang="en-US" sz="1400" b="1" dirty="0">
                          <a:solidFill>
                            <a:schemeClr val="tx1"/>
                          </a:solidFill>
                          <a:sym typeface="Symbol"/>
                        </a:rPr>
                        <a:t> 1</a:t>
                      </a:r>
                      <a:endParaRPr lang="en-US" sz="1400" b="1" dirty="0">
                        <a:solidFill>
                          <a:schemeClr val="tx1"/>
                        </a:solidFill>
                      </a:endParaRPr>
                    </a:p>
                  </a:txBody>
                  <a:tcPr>
                    <a:solidFill>
                      <a:srgbClr val="CCECFF"/>
                    </a:solidFill>
                  </a:tcPr>
                </a:tc>
                <a:extLst>
                  <a:ext uri="{0D108BD9-81ED-4DB2-BD59-A6C34878D82A}">
                    <a16:rowId xmlns:a16="http://schemas.microsoft.com/office/drawing/2014/main" val="10001"/>
                  </a:ext>
                </a:extLst>
              </a:tr>
              <a:tr h="397565">
                <a:tc>
                  <a:txBody>
                    <a:bodyPr/>
                    <a:lstStyle/>
                    <a:p>
                      <a:r>
                        <a:rPr lang="en-US" sz="1400" b="1" dirty="0">
                          <a:solidFill>
                            <a:schemeClr val="tx1"/>
                          </a:solidFill>
                        </a:rPr>
                        <a:t>CLC</a:t>
                      </a:r>
                    </a:p>
                  </a:txBody>
                  <a:tcPr>
                    <a:solidFill>
                      <a:srgbClr val="CCECFF"/>
                    </a:solidFill>
                  </a:tcPr>
                </a:tc>
                <a:tc>
                  <a:txBody>
                    <a:bodyPr/>
                    <a:lstStyle/>
                    <a:p>
                      <a:r>
                        <a:rPr lang="en-US" sz="1400" b="1" dirty="0">
                          <a:solidFill>
                            <a:schemeClr val="tx1"/>
                          </a:solidFill>
                        </a:rPr>
                        <a:t>Clear CF </a:t>
                      </a:r>
                      <a:r>
                        <a:rPr lang="en-US" sz="1400" b="1" dirty="0">
                          <a:solidFill>
                            <a:schemeClr val="tx1"/>
                          </a:solidFill>
                          <a:sym typeface="Symbol"/>
                        </a:rPr>
                        <a:t> 0</a:t>
                      </a:r>
                      <a:endParaRPr lang="en-US" sz="1400" b="1" dirty="0">
                        <a:solidFill>
                          <a:schemeClr val="tx1"/>
                        </a:solidFill>
                      </a:endParaRPr>
                    </a:p>
                  </a:txBody>
                  <a:tcPr>
                    <a:solidFill>
                      <a:srgbClr val="CCECFF"/>
                    </a:solidFill>
                  </a:tcPr>
                </a:tc>
                <a:extLst>
                  <a:ext uri="{0D108BD9-81ED-4DB2-BD59-A6C34878D82A}">
                    <a16:rowId xmlns:a16="http://schemas.microsoft.com/office/drawing/2014/main" val="10002"/>
                  </a:ext>
                </a:extLst>
              </a:tr>
              <a:tr h="397565">
                <a:tc>
                  <a:txBody>
                    <a:bodyPr/>
                    <a:lstStyle/>
                    <a:p>
                      <a:r>
                        <a:rPr lang="en-US" sz="1400" b="1" dirty="0">
                          <a:solidFill>
                            <a:schemeClr val="tx1"/>
                          </a:solidFill>
                        </a:rPr>
                        <a:t>CMC</a:t>
                      </a:r>
                    </a:p>
                  </a:txBody>
                  <a:tcPr>
                    <a:solidFill>
                      <a:srgbClr val="CCECFF"/>
                    </a:solidFill>
                  </a:tcPr>
                </a:tc>
                <a:tc>
                  <a:txBody>
                    <a:bodyPr/>
                    <a:lstStyle/>
                    <a:p>
                      <a:r>
                        <a:rPr lang="en-US" sz="1400" b="1" dirty="0">
                          <a:solidFill>
                            <a:schemeClr val="tx1"/>
                          </a:solidFill>
                        </a:rPr>
                        <a:t>Complement carry CF </a:t>
                      </a:r>
                      <a:r>
                        <a:rPr lang="en-US" sz="1400" b="1" dirty="0">
                          <a:solidFill>
                            <a:schemeClr val="tx1"/>
                          </a:solidFill>
                          <a:sym typeface="Symbol"/>
                        </a:rPr>
                        <a:t> CF</a:t>
                      </a:r>
                      <a:r>
                        <a:rPr lang="en-US" sz="1400" b="1" baseline="30000" dirty="0">
                          <a:solidFill>
                            <a:schemeClr val="tx1"/>
                          </a:solidFill>
                          <a:sym typeface="Symbol"/>
                        </a:rPr>
                        <a:t>/</a:t>
                      </a:r>
                      <a:endParaRPr lang="en-US" sz="1400" b="1" dirty="0">
                        <a:solidFill>
                          <a:schemeClr val="tx1"/>
                        </a:solidFill>
                      </a:endParaRPr>
                    </a:p>
                  </a:txBody>
                  <a:tcPr>
                    <a:solidFill>
                      <a:srgbClr val="CCECFF"/>
                    </a:solidFill>
                  </a:tcPr>
                </a:tc>
                <a:extLst>
                  <a:ext uri="{0D108BD9-81ED-4DB2-BD59-A6C34878D82A}">
                    <a16:rowId xmlns:a16="http://schemas.microsoft.com/office/drawing/2014/main" val="10003"/>
                  </a:ext>
                </a:extLst>
              </a:tr>
              <a:tr h="397565">
                <a:tc>
                  <a:txBody>
                    <a:bodyPr/>
                    <a:lstStyle/>
                    <a:p>
                      <a:r>
                        <a:rPr lang="en-US" sz="1400" b="1" dirty="0">
                          <a:solidFill>
                            <a:schemeClr val="tx1"/>
                          </a:solidFill>
                        </a:rPr>
                        <a:t>STD</a:t>
                      </a:r>
                    </a:p>
                  </a:txBody>
                  <a:tcPr>
                    <a:solidFill>
                      <a:srgbClr val="CCECFF"/>
                    </a:solidFill>
                  </a:tcPr>
                </a:tc>
                <a:tc>
                  <a:txBody>
                    <a:bodyPr/>
                    <a:lstStyle/>
                    <a:p>
                      <a:r>
                        <a:rPr lang="en-US" sz="1400" b="1" dirty="0">
                          <a:solidFill>
                            <a:schemeClr val="tx1"/>
                          </a:solidFill>
                        </a:rPr>
                        <a:t>Set direction flag  DF </a:t>
                      </a:r>
                      <a:r>
                        <a:rPr lang="en-US" sz="1400" b="1" dirty="0">
                          <a:solidFill>
                            <a:schemeClr val="tx1"/>
                          </a:solidFill>
                          <a:sym typeface="Symbol"/>
                        </a:rPr>
                        <a:t>  1</a:t>
                      </a:r>
                      <a:endParaRPr lang="en-US" sz="1400" b="1" dirty="0">
                        <a:solidFill>
                          <a:schemeClr val="tx1"/>
                        </a:solidFill>
                      </a:endParaRPr>
                    </a:p>
                  </a:txBody>
                  <a:tcPr>
                    <a:solidFill>
                      <a:srgbClr val="CCECFF"/>
                    </a:solidFill>
                  </a:tcPr>
                </a:tc>
                <a:extLst>
                  <a:ext uri="{0D108BD9-81ED-4DB2-BD59-A6C34878D82A}">
                    <a16:rowId xmlns:a16="http://schemas.microsoft.com/office/drawing/2014/main" val="10004"/>
                  </a:ext>
                </a:extLst>
              </a:tr>
              <a:tr h="397565">
                <a:tc>
                  <a:txBody>
                    <a:bodyPr/>
                    <a:lstStyle/>
                    <a:p>
                      <a:r>
                        <a:rPr lang="en-US" sz="1400" b="1" dirty="0">
                          <a:solidFill>
                            <a:schemeClr val="tx1"/>
                          </a:solidFill>
                        </a:rPr>
                        <a:t>CLD</a:t>
                      </a:r>
                    </a:p>
                  </a:txBody>
                  <a:tcPr>
                    <a:solidFill>
                      <a:srgbClr val="CCECFF"/>
                    </a:solidFill>
                  </a:tcPr>
                </a:tc>
                <a:tc>
                  <a:txBody>
                    <a:bodyPr/>
                    <a:lstStyle/>
                    <a:p>
                      <a:r>
                        <a:rPr lang="en-US" sz="1400" b="1" dirty="0">
                          <a:solidFill>
                            <a:schemeClr val="tx1"/>
                          </a:solidFill>
                        </a:rPr>
                        <a:t>Clear direction flag  DF </a:t>
                      </a:r>
                      <a:r>
                        <a:rPr lang="en-US" sz="1400" b="1" dirty="0">
                          <a:solidFill>
                            <a:schemeClr val="tx1"/>
                          </a:solidFill>
                          <a:sym typeface="Symbol"/>
                        </a:rPr>
                        <a:t>  0 </a:t>
                      </a:r>
                      <a:endParaRPr lang="en-US" sz="1400" b="1" dirty="0">
                        <a:solidFill>
                          <a:schemeClr val="tx1"/>
                        </a:solidFill>
                      </a:endParaRPr>
                    </a:p>
                  </a:txBody>
                  <a:tcPr>
                    <a:solidFill>
                      <a:srgbClr val="CCECFF"/>
                    </a:solidFill>
                  </a:tcPr>
                </a:tc>
                <a:extLst>
                  <a:ext uri="{0D108BD9-81ED-4DB2-BD59-A6C34878D82A}">
                    <a16:rowId xmlns:a16="http://schemas.microsoft.com/office/drawing/2014/main" val="10005"/>
                  </a:ext>
                </a:extLst>
              </a:tr>
              <a:tr h="397565">
                <a:tc>
                  <a:txBody>
                    <a:bodyPr/>
                    <a:lstStyle/>
                    <a:p>
                      <a:r>
                        <a:rPr lang="en-US" sz="1400" b="1" dirty="0">
                          <a:solidFill>
                            <a:schemeClr val="tx1"/>
                          </a:solidFill>
                        </a:rPr>
                        <a:t>STI</a:t>
                      </a:r>
                    </a:p>
                  </a:txBody>
                  <a:tcPr>
                    <a:solidFill>
                      <a:srgbClr val="CCECFF"/>
                    </a:solidFill>
                  </a:tcPr>
                </a:tc>
                <a:tc>
                  <a:txBody>
                    <a:bodyPr/>
                    <a:lstStyle/>
                    <a:p>
                      <a:r>
                        <a:rPr lang="en-US" sz="1400" b="1" dirty="0">
                          <a:solidFill>
                            <a:schemeClr val="tx1"/>
                          </a:solidFill>
                        </a:rPr>
                        <a:t>Set interrupt enable flag  IF </a:t>
                      </a:r>
                      <a:r>
                        <a:rPr lang="en-US" sz="1400" b="1" dirty="0">
                          <a:solidFill>
                            <a:schemeClr val="tx1"/>
                          </a:solidFill>
                          <a:sym typeface="Symbol"/>
                        </a:rPr>
                        <a:t>  1</a:t>
                      </a:r>
                      <a:endParaRPr lang="en-US" sz="1400" b="1" dirty="0">
                        <a:solidFill>
                          <a:schemeClr val="tx1"/>
                        </a:solidFill>
                      </a:endParaRPr>
                    </a:p>
                  </a:txBody>
                  <a:tcPr>
                    <a:solidFill>
                      <a:srgbClr val="CCECFF"/>
                    </a:solidFill>
                  </a:tcPr>
                </a:tc>
                <a:extLst>
                  <a:ext uri="{0D108BD9-81ED-4DB2-BD59-A6C34878D82A}">
                    <a16:rowId xmlns:a16="http://schemas.microsoft.com/office/drawing/2014/main" val="10006"/>
                  </a:ext>
                </a:extLst>
              </a:tr>
              <a:tr h="397565">
                <a:tc>
                  <a:txBody>
                    <a:bodyPr/>
                    <a:lstStyle/>
                    <a:p>
                      <a:r>
                        <a:rPr lang="en-US" sz="1400" b="1" dirty="0">
                          <a:solidFill>
                            <a:schemeClr val="tx1"/>
                          </a:solidFill>
                        </a:rPr>
                        <a:t>CLI</a:t>
                      </a:r>
                    </a:p>
                  </a:txBody>
                  <a:tcPr>
                    <a:solidFill>
                      <a:srgbClr val="CCECFF"/>
                    </a:solidFill>
                  </a:tcPr>
                </a:tc>
                <a:tc>
                  <a:txBody>
                    <a:bodyPr/>
                    <a:lstStyle/>
                    <a:p>
                      <a:r>
                        <a:rPr lang="en-US" sz="1400" b="1" dirty="0">
                          <a:solidFill>
                            <a:schemeClr val="tx1"/>
                          </a:solidFill>
                        </a:rPr>
                        <a:t>Clear interrupt enable flag  IF </a:t>
                      </a:r>
                      <a:r>
                        <a:rPr lang="en-US" sz="1400" b="1" dirty="0">
                          <a:solidFill>
                            <a:schemeClr val="tx1"/>
                          </a:solidFill>
                          <a:sym typeface="Symbol"/>
                        </a:rPr>
                        <a:t>  0</a:t>
                      </a:r>
                      <a:endParaRPr lang="en-US" sz="1400" b="1" dirty="0">
                        <a:solidFill>
                          <a:schemeClr val="tx1"/>
                        </a:solidFill>
                      </a:endParaRPr>
                    </a:p>
                  </a:txBody>
                  <a:tcPr>
                    <a:solidFill>
                      <a:srgbClr val="CCECFF"/>
                    </a:solidFill>
                  </a:tcPr>
                </a:tc>
                <a:extLst>
                  <a:ext uri="{0D108BD9-81ED-4DB2-BD59-A6C34878D82A}">
                    <a16:rowId xmlns:a16="http://schemas.microsoft.com/office/drawing/2014/main" val="10007"/>
                  </a:ext>
                </a:extLst>
              </a:tr>
              <a:tr h="397565">
                <a:tc>
                  <a:txBody>
                    <a:bodyPr/>
                    <a:lstStyle/>
                    <a:p>
                      <a:r>
                        <a:rPr lang="en-US" sz="1400" b="1" dirty="0">
                          <a:solidFill>
                            <a:schemeClr val="tx1"/>
                          </a:solidFill>
                        </a:rPr>
                        <a:t>NOP</a:t>
                      </a:r>
                    </a:p>
                  </a:txBody>
                  <a:tcPr>
                    <a:solidFill>
                      <a:srgbClr val="CCECFF"/>
                    </a:solidFill>
                  </a:tcPr>
                </a:tc>
                <a:tc>
                  <a:txBody>
                    <a:bodyPr/>
                    <a:lstStyle/>
                    <a:p>
                      <a:r>
                        <a:rPr lang="en-US" sz="1400" b="1" dirty="0">
                          <a:solidFill>
                            <a:schemeClr val="tx1"/>
                          </a:solidFill>
                        </a:rPr>
                        <a:t>No operation</a:t>
                      </a:r>
                    </a:p>
                  </a:txBody>
                  <a:tcPr>
                    <a:solidFill>
                      <a:srgbClr val="CCECFF"/>
                    </a:solidFill>
                  </a:tcPr>
                </a:tc>
                <a:extLst>
                  <a:ext uri="{0D108BD9-81ED-4DB2-BD59-A6C34878D82A}">
                    <a16:rowId xmlns:a16="http://schemas.microsoft.com/office/drawing/2014/main" val="10008"/>
                  </a:ext>
                </a:extLst>
              </a:tr>
              <a:tr h="397565">
                <a:tc>
                  <a:txBody>
                    <a:bodyPr/>
                    <a:lstStyle/>
                    <a:p>
                      <a:r>
                        <a:rPr lang="en-US" sz="1400" b="1" dirty="0">
                          <a:solidFill>
                            <a:schemeClr val="tx1"/>
                          </a:solidFill>
                        </a:rPr>
                        <a:t>HLT</a:t>
                      </a:r>
                    </a:p>
                  </a:txBody>
                  <a:tcPr>
                    <a:solidFill>
                      <a:srgbClr val="CCECFF"/>
                    </a:solidFill>
                  </a:tcPr>
                </a:tc>
                <a:tc>
                  <a:txBody>
                    <a:bodyPr/>
                    <a:lstStyle/>
                    <a:p>
                      <a:r>
                        <a:rPr lang="en-US" sz="1400" b="1" dirty="0">
                          <a:solidFill>
                            <a:schemeClr val="tx1"/>
                          </a:solidFill>
                        </a:rPr>
                        <a:t>Halt</a:t>
                      </a:r>
                      <a:r>
                        <a:rPr lang="en-US" sz="1400" b="1" baseline="0" dirty="0">
                          <a:solidFill>
                            <a:schemeClr val="tx1"/>
                          </a:solidFill>
                        </a:rPr>
                        <a:t> after interrupt is set</a:t>
                      </a:r>
                      <a:endParaRPr lang="en-US" sz="1400" b="1" dirty="0">
                        <a:solidFill>
                          <a:schemeClr val="tx1"/>
                        </a:solidFill>
                      </a:endParaRPr>
                    </a:p>
                  </a:txBody>
                  <a:tcPr>
                    <a:solidFill>
                      <a:srgbClr val="CCECFF"/>
                    </a:solidFill>
                  </a:tcPr>
                </a:tc>
                <a:extLst>
                  <a:ext uri="{0D108BD9-81ED-4DB2-BD59-A6C34878D82A}">
                    <a16:rowId xmlns:a16="http://schemas.microsoft.com/office/drawing/2014/main" val="10009"/>
                  </a:ext>
                </a:extLst>
              </a:tr>
              <a:tr h="397565">
                <a:tc>
                  <a:txBody>
                    <a:bodyPr/>
                    <a:lstStyle/>
                    <a:p>
                      <a:r>
                        <a:rPr lang="en-US" sz="1400" b="1" dirty="0">
                          <a:solidFill>
                            <a:schemeClr val="tx1"/>
                          </a:solidFill>
                        </a:rPr>
                        <a:t>WAIT</a:t>
                      </a:r>
                    </a:p>
                  </a:txBody>
                  <a:tcPr>
                    <a:solidFill>
                      <a:srgbClr val="CCECFF"/>
                    </a:solidFill>
                  </a:tcPr>
                </a:tc>
                <a:tc>
                  <a:txBody>
                    <a:bodyPr/>
                    <a:lstStyle/>
                    <a:p>
                      <a:r>
                        <a:rPr lang="en-US" sz="1400" b="1" dirty="0">
                          <a:solidFill>
                            <a:schemeClr val="tx1"/>
                          </a:solidFill>
                        </a:rPr>
                        <a:t>Wait for TEST pin active</a:t>
                      </a:r>
                    </a:p>
                  </a:txBody>
                  <a:tcPr>
                    <a:solidFill>
                      <a:srgbClr val="CCECFF"/>
                    </a:solidFill>
                  </a:tcPr>
                </a:tc>
                <a:extLst>
                  <a:ext uri="{0D108BD9-81ED-4DB2-BD59-A6C34878D82A}">
                    <a16:rowId xmlns:a16="http://schemas.microsoft.com/office/drawing/2014/main" val="10010"/>
                  </a:ext>
                </a:extLst>
              </a:tr>
              <a:tr h="795130">
                <a:tc>
                  <a:txBody>
                    <a:bodyPr/>
                    <a:lstStyle/>
                    <a:p>
                      <a:r>
                        <a:rPr lang="en-US" sz="1400" b="1" dirty="0">
                          <a:solidFill>
                            <a:schemeClr val="tx1"/>
                          </a:solidFill>
                        </a:rPr>
                        <a:t>ESC </a:t>
                      </a:r>
                      <a:r>
                        <a:rPr lang="en-US" sz="1400" b="1" dirty="0" err="1">
                          <a:solidFill>
                            <a:schemeClr val="tx1"/>
                          </a:solidFill>
                        </a:rPr>
                        <a:t>opcode</a:t>
                      </a:r>
                      <a:r>
                        <a:rPr lang="en-US" sz="1400" b="1" dirty="0">
                          <a:solidFill>
                            <a:schemeClr val="tx1"/>
                          </a:solidFill>
                        </a:rPr>
                        <a:t> </a:t>
                      </a:r>
                      <a:r>
                        <a:rPr lang="en-US" sz="1400" b="1" dirty="0" err="1">
                          <a:solidFill>
                            <a:schemeClr val="tx1"/>
                          </a:solidFill>
                        </a:rPr>
                        <a:t>mem</a:t>
                      </a:r>
                      <a:r>
                        <a:rPr lang="en-US" sz="1400" b="1" dirty="0">
                          <a:solidFill>
                            <a:schemeClr val="tx1"/>
                          </a:solidFill>
                        </a:rPr>
                        <a:t>/ </a:t>
                      </a:r>
                      <a:r>
                        <a:rPr lang="en-US" sz="1400" b="1" dirty="0" err="1">
                          <a:solidFill>
                            <a:schemeClr val="tx1"/>
                          </a:solidFill>
                        </a:rPr>
                        <a:t>reg</a:t>
                      </a:r>
                      <a:endParaRPr lang="en-US" sz="1400" b="1" dirty="0">
                        <a:solidFill>
                          <a:schemeClr val="tx1"/>
                        </a:solidFill>
                      </a:endParaRPr>
                    </a:p>
                  </a:txBody>
                  <a:tcPr>
                    <a:solidFill>
                      <a:srgbClr val="CCECFF"/>
                    </a:solidFill>
                  </a:tcPr>
                </a:tc>
                <a:tc>
                  <a:txBody>
                    <a:bodyPr/>
                    <a:lstStyle/>
                    <a:p>
                      <a:r>
                        <a:rPr lang="en-US" sz="1400" b="1" dirty="0">
                          <a:solidFill>
                            <a:schemeClr val="tx1"/>
                          </a:solidFill>
                        </a:rPr>
                        <a:t>Used to pass instruction to a coprocessor which shares the address and data bus with the 8086</a:t>
                      </a:r>
                    </a:p>
                  </a:txBody>
                  <a:tcPr>
                    <a:solidFill>
                      <a:srgbClr val="CCECFF"/>
                    </a:solidFill>
                  </a:tcPr>
                </a:tc>
                <a:extLst>
                  <a:ext uri="{0D108BD9-81ED-4DB2-BD59-A6C34878D82A}">
                    <a16:rowId xmlns:a16="http://schemas.microsoft.com/office/drawing/2014/main" val="10011"/>
                  </a:ext>
                </a:extLst>
              </a:tr>
              <a:tr h="318052">
                <a:tc>
                  <a:txBody>
                    <a:bodyPr/>
                    <a:lstStyle/>
                    <a:p>
                      <a:r>
                        <a:rPr lang="en-US" sz="1400" b="1" dirty="0">
                          <a:solidFill>
                            <a:schemeClr val="tx1"/>
                          </a:solidFill>
                        </a:rPr>
                        <a:t>LOCK</a:t>
                      </a:r>
                    </a:p>
                  </a:txBody>
                  <a:tcPr>
                    <a:solidFill>
                      <a:srgbClr val="CCECFF"/>
                    </a:solidFill>
                  </a:tcPr>
                </a:tc>
                <a:tc>
                  <a:txBody>
                    <a:bodyPr/>
                    <a:lstStyle/>
                    <a:p>
                      <a:r>
                        <a:rPr lang="en-US" sz="1400" b="1" dirty="0">
                          <a:solidFill>
                            <a:schemeClr val="tx1"/>
                          </a:solidFill>
                        </a:rPr>
                        <a:t>Lock bus during next instruction</a:t>
                      </a:r>
                    </a:p>
                  </a:txBody>
                  <a:tcPr>
                    <a:solidFill>
                      <a:srgbClr val="CCECFF"/>
                    </a:solidFill>
                  </a:tcPr>
                </a:tc>
                <a:extLst>
                  <a:ext uri="{0D108BD9-81ED-4DB2-BD59-A6C34878D82A}">
                    <a16:rowId xmlns:a16="http://schemas.microsoft.com/office/drawing/2014/main" val="10012"/>
                  </a:ext>
                </a:extLst>
              </a:tr>
            </a:tbl>
          </a:graphicData>
        </a:graphic>
      </p:graphicFrame>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5. Processor Control Instructions</a:t>
            </a:r>
          </a:p>
        </p:txBody>
      </p:sp>
      <p:sp>
        <p:nvSpPr>
          <p:cNvPr id="2" name="Title 1"/>
          <p:cNvSpPr>
            <a:spLocks noGrp="1"/>
          </p:cNvSpPr>
          <p:nvPr>
            <p:ph type="title"/>
          </p:nvPr>
        </p:nvSpPr>
        <p:spPr/>
        <p:txBody>
          <a:bodyPr/>
          <a:lstStyle/>
          <a:p>
            <a:r>
              <a:rPr lang="en-US" dirty="0"/>
              <a:t>Instruction Set</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5" name="Date Placeholder 4"/>
          <p:cNvSpPr>
            <a:spLocks noGrp="1"/>
          </p:cNvSpPr>
          <p:nvPr>
            <p:ph type="dt" sz="half" idx="10"/>
          </p:nvPr>
        </p:nvSpPr>
        <p:spPr/>
        <p:txBody>
          <a:bodyPr/>
          <a:lstStyle/>
          <a:p>
            <a:fld id="{3241BDFB-F7D3-42D9-92CB-43F3F2017B6B}"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78</a:t>
            </a:fld>
            <a:endParaRPr lang="en-US" dirty="0"/>
          </a:p>
        </p:txBody>
      </p:sp>
    </p:spTree>
    <p:extLst>
      <p:ext uri="{BB962C8B-B14F-4D97-AF65-F5344CB8AC3E}">
        <p14:creationId xmlns:p14="http://schemas.microsoft.com/office/powerpoint/2010/main" val="305972708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6. Control Transfer Instructions</a:t>
            </a:r>
          </a:p>
        </p:txBody>
      </p:sp>
      <p:sp>
        <p:nvSpPr>
          <p:cNvPr id="2" name="Title 1"/>
          <p:cNvSpPr>
            <a:spLocks noGrp="1"/>
          </p:cNvSpPr>
          <p:nvPr>
            <p:ph type="title"/>
          </p:nvPr>
        </p:nvSpPr>
        <p:spPr/>
        <p:txBody>
          <a:bodyPr/>
          <a:lstStyle/>
          <a:p>
            <a:r>
              <a:rPr lang="en-US" dirty="0"/>
              <a:t>Instruction Set</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5" name="TextBox 4"/>
          <p:cNvSpPr txBox="1"/>
          <p:nvPr/>
        </p:nvSpPr>
        <p:spPr>
          <a:xfrm>
            <a:off x="1066800" y="1381780"/>
            <a:ext cx="7162800" cy="523220"/>
          </a:xfrm>
          <a:prstGeom prst="rect">
            <a:avLst/>
          </a:prstGeom>
          <a:noFill/>
        </p:spPr>
        <p:txBody>
          <a:bodyPr wrap="square" rtlCol="0">
            <a:spAutoFit/>
          </a:bodyPr>
          <a:lstStyle/>
          <a:p>
            <a:pPr marL="285750" indent="-285750">
              <a:buBlip>
                <a:blip r:embed="rId3"/>
              </a:buBlip>
            </a:pPr>
            <a:r>
              <a:rPr lang="en-US" sz="1400" b="1" dirty="0"/>
              <a:t>Transfer the control to a specific destination or target instruction</a:t>
            </a:r>
          </a:p>
          <a:p>
            <a:pPr marL="285750" indent="-285750">
              <a:buBlip>
                <a:blip r:embed="rId3"/>
              </a:buBlip>
            </a:pPr>
            <a:r>
              <a:rPr lang="en-US" sz="1400" b="1" dirty="0"/>
              <a:t>Do not affect flags</a:t>
            </a:r>
          </a:p>
        </p:txBody>
      </p:sp>
      <p:graphicFrame>
        <p:nvGraphicFramePr>
          <p:cNvPr id="11" name="Table 10"/>
          <p:cNvGraphicFramePr>
            <a:graphicFrameLocks noGrp="1"/>
          </p:cNvGraphicFramePr>
          <p:nvPr>
            <p:extLst>
              <p:ext uri="{D42A27DB-BD31-4B8C-83A1-F6EECF244321}">
                <p14:modId xmlns:p14="http://schemas.microsoft.com/office/powerpoint/2010/main" val="783229438"/>
              </p:ext>
            </p:extLst>
          </p:nvPr>
        </p:nvGraphicFramePr>
        <p:xfrm>
          <a:off x="1295400" y="2922105"/>
          <a:ext cx="6858000" cy="1497495"/>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304800">
                <a:tc>
                  <a:txBody>
                    <a:bodyPr/>
                    <a:lstStyle/>
                    <a:p>
                      <a:r>
                        <a:rPr lang="en-US" sz="1400" b="1" dirty="0">
                          <a:solidFill>
                            <a:srgbClr val="C00000"/>
                          </a:solidFill>
                        </a:rPr>
                        <a:t>Mnemonics</a:t>
                      </a:r>
                    </a:p>
                  </a:txBody>
                  <a:tcPr>
                    <a:solidFill>
                      <a:srgbClr val="CCECFF"/>
                    </a:solidFill>
                  </a:tcPr>
                </a:tc>
                <a:tc>
                  <a:txBody>
                    <a:bodyPr/>
                    <a:lstStyle/>
                    <a:p>
                      <a:r>
                        <a:rPr lang="en-US" sz="1400" b="1" dirty="0">
                          <a:solidFill>
                            <a:srgbClr val="C00000"/>
                          </a:solidFill>
                        </a:rPr>
                        <a:t>Explanation</a:t>
                      </a:r>
                    </a:p>
                  </a:txBody>
                  <a:tcPr>
                    <a:solidFill>
                      <a:srgbClr val="CCECFF"/>
                    </a:solidFill>
                  </a:tcPr>
                </a:tc>
                <a:extLst>
                  <a:ext uri="{0D108BD9-81ED-4DB2-BD59-A6C34878D82A}">
                    <a16:rowId xmlns:a16="http://schemas.microsoft.com/office/drawing/2014/main" val="10000"/>
                  </a:ext>
                </a:extLst>
              </a:tr>
              <a:tr h="397565">
                <a:tc>
                  <a:txBody>
                    <a:bodyPr/>
                    <a:lstStyle/>
                    <a:p>
                      <a:r>
                        <a:rPr lang="en-US" sz="1400" b="1" dirty="0">
                          <a:solidFill>
                            <a:schemeClr val="tx1"/>
                          </a:solidFill>
                        </a:rPr>
                        <a:t>CALL </a:t>
                      </a:r>
                      <a:r>
                        <a:rPr lang="en-US" sz="1400" b="1" dirty="0" err="1">
                          <a:solidFill>
                            <a:schemeClr val="tx1"/>
                          </a:solidFill>
                        </a:rPr>
                        <a:t>reg</a:t>
                      </a:r>
                      <a:r>
                        <a:rPr lang="en-US" sz="1400" b="1" dirty="0">
                          <a:solidFill>
                            <a:schemeClr val="tx1"/>
                          </a:solidFill>
                        </a:rPr>
                        <a:t>/ </a:t>
                      </a:r>
                      <a:r>
                        <a:rPr lang="en-US" sz="1400" b="1" dirty="0" err="1">
                          <a:solidFill>
                            <a:schemeClr val="tx1"/>
                          </a:solidFill>
                        </a:rPr>
                        <a:t>mem</a:t>
                      </a:r>
                      <a:r>
                        <a:rPr lang="en-US" sz="1400" b="1" dirty="0">
                          <a:solidFill>
                            <a:schemeClr val="tx1"/>
                          </a:solidFill>
                        </a:rPr>
                        <a:t>/ disp16</a:t>
                      </a:r>
                    </a:p>
                  </a:txBody>
                  <a:tcPr>
                    <a:solidFill>
                      <a:srgbClr val="CCECFF"/>
                    </a:solidFill>
                  </a:tcPr>
                </a:tc>
                <a:tc>
                  <a:txBody>
                    <a:bodyPr/>
                    <a:lstStyle/>
                    <a:p>
                      <a:r>
                        <a:rPr lang="en-US" sz="1400" b="1" dirty="0">
                          <a:solidFill>
                            <a:schemeClr val="tx1"/>
                          </a:solidFill>
                        </a:rPr>
                        <a:t>Call subroutine</a:t>
                      </a:r>
                    </a:p>
                  </a:txBody>
                  <a:tcPr>
                    <a:solidFill>
                      <a:srgbClr val="CCECFF"/>
                    </a:solidFill>
                  </a:tcPr>
                </a:tc>
                <a:extLst>
                  <a:ext uri="{0D108BD9-81ED-4DB2-BD59-A6C34878D82A}">
                    <a16:rowId xmlns:a16="http://schemas.microsoft.com/office/drawing/2014/main" val="10001"/>
                  </a:ext>
                </a:extLst>
              </a:tr>
              <a:tr h="397565">
                <a:tc>
                  <a:txBody>
                    <a:bodyPr/>
                    <a:lstStyle/>
                    <a:p>
                      <a:r>
                        <a:rPr lang="en-US" sz="1400" b="1" dirty="0">
                          <a:solidFill>
                            <a:schemeClr val="tx1"/>
                          </a:solidFill>
                        </a:rPr>
                        <a:t>RET</a:t>
                      </a:r>
                    </a:p>
                  </a:txBody>
                  <a:tcPr>
                    <a:solidFill>
                      <a:srgbClr val="CCECFF"/>
                    </a:solidFill>
                  </a:tcPr>
                </a:tc>
                <a:tc>
                  <a:txBody>
                    <a:bodyPr/>
                    <a:lstStyle/>
                    <a:p>
                      <a:r>
                        <a:rPr lang="en-US" sz="1400" b="1" dirty="0">
                          <a:solidFill>
                            <a:schemeClr val="tx1"/>
                          </a:solidFill>
                        </a:rPr>
                        <a:t>Return from</a:t>
                      </a:r>
                      <a:r>
                        <a:rPr lang="en-US" sz="1400" b="1" baseline="0" dirty="0">
                          <a:solidFill>
                            <a:schemeClr val="tx1"/>
                          </a:solidFill>
                        </a:rPr>
                        <a:t> subroutine</a:t>
                      </a:r>
                      <a:endParaRPr lang="en-US" sz="1400" b="1" dirty="0">
                        <a:solidFill>
                          <a:schemeClr val="tx1"/>
                        </a:solidFill>
                      </a:endParaRPr>
                    </a:p>
                  </a:txBody>
                  <a:tcPr>
                    <a:solidFill>
                      <a:srgbClr val="CCECFF"/>
                    </a:solidFill>
                  </a:tcPr>
                </a:tc>
                <a:extLst>
                  <a:ext uri="{0D108BD9-81ED-4DB2-BD59-A6C34878D82A}">
                    <a16:rowId xmlns:a16="http://schemas.microsoft.com/office/drawing/2014/main" val="10002"/>
                  </a:ext>
                </a:extLst>
              </a:tr>
              <a:tr h="397565">
                <a:tc>
                  <a:txBody>
                    <a:bodyPr/>
                    <a:lstStyle/>
                    <a:p>
                      <a:r>
                        <a:rPr lang="en-US" sz="1400" b="1" dirty="0">
                          <a:solidFill>
                            <a:schemeClr val="tx1"/>
                          </a:solidFill>
                        </a:rPr>
                        <a:t>JMP</a:t>
                      </a:r>
                      <a:r>
                        <a:rPr lang="en-US" sz="1400" b="1" baseline="0" dirty="0">
                          <a:solidFill>
                            <a:schemeClr val="tx1"/>
                          </a:solidFill>
                        </a:rPr>
                        <a:t> </a:t>
                      </a:r>
                      <a:r>
                        <a:rPr lang="en-US" sz="1400" b="1" baseline="0" dirty="0" err="1">
                          <a:solidFill>
                            <a:schemeClr val="tx1"/>
                          </a:solidFill>
                        </a:rPr>
                        <a:t>reg</a:t>
                      </a:r>
                      <a:r>
                        <a:rPr lang="en-US" sz="1400" b="1" baseline="0" dirty="0">
                          <a:solidFill>
                            <a:schemeClr val="tx1"/>
                          </a:solidFill>
                        </a:rPr>
                        <a:t>/ </a:t>
                      </a:r>
                      <a:r>
                        <a:rPr lang="en-US" sz="1400" b="1" baseline="0" dirty="0" err="1">
                          <a:solidFill>
                            <a:schemeClr val="tx1"/>
                          </a:solidFill>
                        </a:rPr>
                        <a:t>mem</a:t>
                      </a:r>
                      <a:r>
                        <a:rPr lang="en-US" sz="1400" b="1" baseline="0" dirty="0">
                          <a:solidFill>
                            <a:schemeClr val="tx1"/>
                          </a:solidFill>
                        </a:rPr>
                        <a:t>/ disp8/ disp16</a:t>
                      </a:r>
                      <a:endParaRPr lang="en-US" sz="1400" b="1" dirty="0">
                        <a:solidFill>
                          <a:schemeClr val="tx1"/>
                        </a:solidFill>
                      </a:endParaRPr>
                    </a:p>
                  </a:txBody>
                  <a:tcPr>
                    <a:solidFill>
                      <a:srgbClr val="CCECFF"/>
                    </a:solidFill>
                  </a:tcPr>
                </a:tc>
                <a:tc>
                  <a:txBody>
                    <a:bodyPr/>
                    <a:lstStyle/>
                    <a:p>
                      <a:r>
                        <a:rPr lang="en-US" sz="1400" b="1" dirty="0">
                          <a:solidFill>
                            <a:schemeClr val="tx1"/>
                          </a:solidFill>
                        </a:rPr>
                        <a:t>Unconditional</a:t>
                      </a:r>
                      <a:r>
                        <a:rPr lang="en-US" sz="1400" b="1" baseline="0" dirty="0">
                          <a:solidFill>
                            <a:schemeClr val="tx1"/>
                          </a:solidFill>
                        </a:rPr>
                        <a:t> jump</a:t>
                      </a:r>
                      <a:endParaRPr lang="en-US" sz="1400" b="1" dirty="0">
                        <a:solidFill>
                          <a:schemeClr val="tx1"/>
                        </a:solidFill>
                      </a:endParaRPr>
                    </a:p>
                  </a:txBody>
                  <a:tcPr>
                    <a:solidFill>
                      <a:srgbClr val="CCECFF"/>
                    </a:solidFill>
                  </a:tcPr>
                </a:tc>
                <a:extLst>
                  <a:ext uri="{0D108BD9-81ED-4DB2-BD59-A6C34878D82A}">
                    <a16:rowId xmlns:a16="http://schemas.microsoft.com/office/drawing/2014/main" val="10003"/>
                  </a:ext>
                </a:extLst>
              </a:tr>
            </a:tbl>
          </a:graphicData>
        </a:graphic>
      </p:graphicFrame>
      <p:sp>
        <p:nvSpPr>
          <p:cNvPr id="7" name="TextBox 6"/>
          <p:cNvSpPr txBox="1"/>
          <p:nvPr/>
        </p:nvSpPr>
        <p:spPr>
          <a:xfrm>
            <a:off x="838200" y="2438400"/>
            <a:ext cx="3416320" cy="307777"/>
          </a:xfrm>
          <a:prstGeom prst="rect">
            <a:avLst/>
          </a:prstGeom>
          <a:noFill/>
        </p:spPr>
        <p:txBody>
          <a:bodyPr wrap="none" rtlCol="0">
            <a:spAutoFit/>
          </a:bodyPr>
          <a:lstStyle/>
          <a:p>
            <a:pPr marL="285750" indent="-285750">
              <a:buFont typeface="Wingdings" pitchFamily="2" charset="2"/>
              <a:buChar char="q"/>
            </a:pPr>
            <a:r>
              <a:rPr lang="en-US" sz="1400" b="1" dirty="0"/>
              <a:t>8086 Unconditional transfers</a:t>
            </a:r>
          </a:p>
        </p:txBody>
      </p:sp>
      <p:sp>
        <p:nvSpPr>
          <p:cNvPr id="6" name="Date Placeholder 5"/>
          <p:cNvSpPr>
            <a:spLocks noGrp="1"/>
          </p:cNvSpPr>
          <p:nvPr>
            <p:ph type="dt" sz="half" idx="10"/>
          </p:nvPr>
        </p:nvSpPr>
        <p:spPr/>
        <p:txBody>
          <a:bodyPr/>
          <a:lstStyle/>
          <a:p>
            <a:fld id="{07D8268D-1708-4B2C-A2CF-E72DFC460F20}"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9" name="Slide Number Placeholder 8"/>
          <p:cNvSpPr>
            <a:spLocks noGrp="1"/>
          </p:cNvSpPr>
          <p:nvPr>
            <p:ph type="sldNum" sz="quarter" idx="12"/>
          </p:nvPr>
        </p:nvSpPr>
        <p:spPr/>
        <p:txBody>
          <a:bodyPr/>
          <a:lstStyle/>
          <a:p>
            <a:fld id="{85E6815B-E59C-4D87-B1F6-ECBDD22AF1DC}" type="slidenum">
              <a:rPr lang="en-US" smtClean="0"/>
              <a:t>79</a:t>
            </a:fld>
            <a:endParaRPr lang="en-US" dirty="0"/>
          </a:p>
        </p:txBody>
      </p:sp>
    </p:spTree>
    <p:extLst>
      <p:ext uri="{BB962C8B-B14F-4D97-AF65-F5344CB8AC3E}">
        <p14:creationId xmlns:p14="http://schemas.microsoft.com/office/powerpoint/2010/main" val="222939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a:latin typeface="Verdana" pitchFamily="34" charset="0"/>
                <a:ea typeface="Verdana" pitchFamily="34" charset="0"/>
                <a:cs typeface="Verdana" pitchFamily="34" charset="0"/>
              </a:rPr>
              <a:t>Bus Interface Unit (BIU)</a:t>
            </a:r>
          </a:p>
        </p:txBody>
      </p:sp>
      <p:pic>
        <p:nvPicPr>
          <p:cNvPr id="2051" name="Picture 3" descr="C:\Users\AMMU\Desktop\Microprocessor\Seg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141702"/>
            <a:ext cx="5087208" cy="29730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6437" y="1106269"/>
            <a:ext cx="1410963" cy="646331"/>
          </a:xfrm>
          <a:prstGeom prst="rect">
            <a:avLst/>
          </a:prstGeom>
          <a:noFill/>
        </p:spPr>
        <p:txBody>
          <a:bodyPr wrap="none" rtlCol="0">
            <a:spAutoFit/>
          </a:bodyPr>
          <a:lstStyle/>
          <a:p>
            <a:pPr algn="r"/>
            <a:r>
              <a:rPr lang="en-US" b="1" dirty="0">
                <a:latin typeface="Verdana" pitchFamily="34" charset="0"/>
                <a:ea typeface="Verdana" pitchFamily="34" charset="0"/>
                <a:cs typeface="Verdana" pitchFamily="34" charset="0"/>
              </a:rPr>
              <a:t>Segment </a:t>
            </a:r>
          </a:p>
          <a:p>
            <a:pPr algn="r"/>
            <a:r>
              <a:rPr lang="en-US" b="1" dirty="0">
                <a:latin typeface="Verdana" pitchFamily="34" charset="0"/>
                <a:ea typeface="Verdana" pitchFamily="34" charset="0"/>
                <a:cs typeface="Verdana" pitchFamily="34" charset="0"/>
              </a:rPr>
              <a:t>Registers</a:t>
            </a:r>
          </a:p>
        </p:txBody>
      </p:sp>
      <p:cxnSp>
        <p:nvCxnSpPr>
          <p:cNvPr id="7" name="Straight Connector 6"/>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4800600"/>
            <a:ext cx="2561796" cy="954107"/>
          </a:xfrm>
          <a:prstGeom prst="rect">
            <a:avLst/>
          </a:prstGeom>
          <a:noFill/>
        </p:spPr>
        <p:txBody>
          <a:bodyPr wrap="square" rtlCol="0">
            <a:spAutoFit/>
          </a:bodyPr>
          <a:lstStyle/>
          <a:p>
            <a:pPr marL="285750" indent="-285750" algn="just">
              <a:buBlip>
                <a:blip r:embed="rId4"/>
              </a:buBlip>
            </a:pPr>
            <a:r>
              <a:rPr lang="en-US" sz="1400" b="1" dirty="0"/>
              <a:t>8086’s 1-megabyte memory is divided into segments of up to 64K bytes each.</a:t>
            </a:r>
          </a:p>
        </p:txBody>
      </p:sp>
      <p:sp>
        <p:nvSpPr>
          <p:cNvPr id="16" name="TextBox 15"/>
          <p:cNvSpPr txBox="1"/>
          <p:nvPr/>
        </p:nvSpPr>
        <p:spPr>
          <a:xfrm>
            <a:off x="6096000" y="4798326"/>
            <a:ext cx="2971800" cy="1600438"/>
          </a:xfrm>
          <a:prstGeom prst="rect">
            <a:avLst/>
          </a:prstGeom>
          <a:noFill/>
        </p:spPr>
        <p:txBody>
          <a:bodyPr wrap="square" rtlCol="0">
            <a:spAutoFit/>
          </a:bodyPr>
          <a:lstStyle/>
          <a:p>
            <a:pPr marL="285750" indent="-285750" algn="just">
              <a:buBlip>
                <a:blip r:embed="rId4"/>
              </a:buBlip>
            </a:pPr>
            <a:r>
              <a:rPr lang="en-US" sz="1400" b="1" dirty="0"/>
              <a:t>Programs obtain access to code and data in the segments by changing the segment register content to point to the desired segments.</a:t>
            </a:r>
          </a:p>
          <a:p>
            <a:pPr algn="just"/>
            <a:endParaRPr lang="en-US" sz="1400" b="1" dirty="0"/>
          </a:p>
        </p:txBody>
      </p:sp>
      <p:sp>
        <p:nvSpPr>
          <p:cNvPr id="17" name="TextBox 16"/>
          <p:cNvSpPr txBox="1"/>
          <p:nvPr/>
        </p:nvSpPr>
        <p:spPr>
          <a:xfrm>
            <a:off x="2729552" y="4800600"/>
            <a:ext cx="3166852" cy="1169551"/>
          </a:xfrm>
          <a:prstGeom prst="rect">
            <a:avLst/>
          </a:prstGeom>
          <a:noFill/>
        </p:spPr>
        <p:txBody>
          <a:bodyPr wrap="square" rtlCol="0">
            <a:spAutoFit/>
          </a:bodyPr>
          <a:lstStyle/>
          <a:p>
            <a:pPr marL="285750" indent="-285750" algn="just">
              <a:buBlip>
                <a:blip r:embed="rId4"/>
              </a:buBlip>
            </a:pPr>
            <a:r>
              <a:rPr lang="en-US" sz="1400" b="1" dirty="0"/>
              <a:t>The 8086 can directly address four segments (256 K bytes within the 1 M byte of memory) at a particular time.</a:t>
            </a:r>
          </a:p>
        </p:txBody>
      </p:sp>
      <p:pic>
        <p:nvPicPr>
          <p:cNvPr id="12" name="Picture 2" descr="C:\Users\AMMU\Desktop\Microprocessor\Internal Architecture.png"/>
          <p:cNvPicPr>
            <a:picLocks noChangeAspect="1" noChangeArrowheads="1"/>
          </p:cNvPicPr>
          <p:nvPr/>
        </p:nvPicPr>
        <p:blipFill rotWithShape="1">
          <a:blip r:embed="rId5">
            <a:extLst>
              <a:ext uri="{28A0092B-C50C-407E-A947-70E740481C1C}">
                <a14:useLocalDpi xmlns:a14="http://schemas.microsoft.com/office/drawing/2010/main" val="0"/>
              </a:ext>
            </a:extLst>
          </a:blip>
          <a:srcRect l="54250" t="29759" r="25865" b="35121"/>
          <a:stretch/>
        </p:blipFill>
        <p:spPr bwMode="auto">
          <a:xfrm>
            <a:off x="413897" y="2048582"/>
            <a:ext cx="1591559" cy="2094851"/>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A4BAB2B7-31D1-4CE5-AC12-F2BA5CE03857}" type="datetime2">
              <a:rPr lang="en-US" smtClean="0"/>
              <a:t>Wednesday, February 27, 2019</a:t>
            </a:fld>
            <a:endParaRPr lang="en-US" dirty="0"/>
          </a:p>
        </p:txBody>
      </p:sp>
      <p:sp>
        <p:nvSpPr>
          <p:cNvPr id="6" name="Footer Placeholder 5"/>
          <p:cNvSpPr>
            <a:spLocks noGrp="1"/>
          </p:cNvSpPr>
          <p:nvPr>
            <p:ph type="ftr" sz="quarter" idx="11"/>
          </p:nvPr>
        </p:nvSpPr>
        <p:spPr/>
        <p:txBody>
          <a:bodyPr/>
          <a:lstStyle/>
          <a:p>
            <a:r>
              <a:rPr lang="sv-SE" smtClean="0"/>
              <a:t>Dr. G. Raghu Chandra, EEE </a:t>
            </a:r>
            <a:endParaRPr lang="en-US" dirty="0"/>
          </a:p>
        </p:txBody>
      </p:sp>
      <p:sp>
        <p:nvSpPr>
          <p:cNvPr id="8" name="Slide Number Placeholder 7"/>
          <p:cNvSpPr>
            <a:spLocks noGrp="1"/>
          </p:cNvSpPr>
          <p:nvPr>
            <p:ph type="sldNum" sz="quarter" idx="12"/>
          </p:nvPr>
        </p:nvSpPr>
        <p:spPr/>
        <p:txBody>
          <a:bodyPr/>
          <a:lstStyle/>
          <a:p>
            <a:fld id="{85E6815B-E59C-4D87-B1F6-ECBDD22AF1DC}" type="slidenum">
              <a:rPr lang="en-US" smtClean="0"/>
              <a:t>8</a:t>
            </a:fld>
            <a:endParaRPr lang="en-US" dirty="0"/>
          </a:p>
        </p:txBody>
      </p:sp>
    </p:spTree>
    <p:extLst>
      <p:ext uri="{BB962C8B-B14F-4D97-AF65-F5344CB8AC3E}">
        <p14:creationId xmlns:p14="http://schemas.microsoft.com/office/powerpoint/2010/main" val="2402160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6. Control Transfer Instructions</a:t>
            </a:r>
          </a:p>
        </p:txBody>
      </p:sp>
      <p:sp>
        <p:nvSpPr>
          <p:cNvPr id="2" name="Title 1"/>
          <p:cNvSpPr>
            <a:spLocks noGrp="1"/>
          </p:cNvSpPr>
          <p:nvPr>
            <p:ph type="title"/>
          </p:nvPr>
        </p:nvSpPr>
        <p:spPr/>
        <p:txBody>
          <a:bodyPr/>
          <a:lstStyle/>
          <a:p>
            <a:r>
              <a:rPr lang="en-US" dirty="0"/>
              <a:t>Instruction Set</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7" name="TextBox 6"/>
          <p:cNvSpPr txBox="1"/>
          <p:nvPr/>
        </p:nvSpPr>
        <p:spPr>
          <a:xfrm>
            <a:off x="152400" y="1381780"/>
            <a:ext cx="3047999" cy="523220"/>
          </a:xfrm>
          <a:prstGeom prst="rect">
            <a:avLst/>
          </a:prstGeom>
          <a:noFill/>
        </p:spPr>
        <p:txBody>
          <a:bodyPr wrap="square" rtlCol="0">
            <a:spAutoFit/>
          </a:bodyPr>
          <a:lstStyle/>
          <a:p>
            <a:pPr marL="285750" indent="-285750">
              <a:buFont typeface="Wingdings" pitchFamily="2" charset="2"/>
              <a:buChar char="q"/>
            </a:pPr>
            <a:r>
              <a:rPr lang="en-US" sz="1400" b="1" dirty="0"/>
              <a:t>8086 signed conditional branch instructions</a:t>
            </a:r>
          </a:p>
        </p:txBody>
      </p:sp>
      <p:sp>
        <p:nvSpPr>
          <p:cNvPr id="9" name="TextBox 8"/>
          <p:cNvSpPr txBox="1"/>
          <p:nvPr/>
        </p:nvSpPr>
        <p:spPr>
          <a:xfrm>
            <a:off x="4724400" y="1371600"/>
            <a:ext cx="3529084" cy="523220"/>
          </a:xfrm>
          <a:prstGeom prst="rect">
            <a:avLst/>
          </a:prstGeom>
          <a:noFill/>
        </p:spPr>
        <p:txBody>
          <a:bodyPr wrap="square" rtlCol="0">
            <a:spAutoFit/>
          </a:bodyPr>
          <a:lstStyle/>
          <a:p>
            <a:pPr marL="285750" indent="-285750">
              <a:buFont typeface="Wingdings" pitchFamily="2" charset="2"/>
              <a:buChar char="q"/>
            </a:pPr>
            <a:r>
              <a:rPr lang="en-US" sz="1400" b="1" dirty="0"/>
              <a:t>8086 unsigned conditional branch instructions</a:t>
            </a:r>
          </a:p>
        </p:txBody>
      </p:sp>
      <p:sp>
        <p:nvSpPr>
          <p:cNvPr id="5" name="TextBox 4"/>
          <p:cNvSpPr txBox="1"/>
          <p:nvPr/>
        </p:nvSpPr>
        <p:spPr>
          <a:xfrm>
            <a:off x="1447800" y="2943761"/>
            <a:ext cx="6553200" cy="1323439"/>
          </a:xfrm>
          <a:prstGeom prst="rect">
            <a:avLst/>
          </a:prstGeom>
          <a:noFill/>
        </p:spPr>
        <p:txBody>
          <a:bodyPr wrap="square" rtlCol="0">
            <a:spAutoFit/>
          </a:bodyPr>
          <a:lstStyle/>
          <a:p>
            <a:pPr marL="285750" indent="-285750">
              <a:buBlip>
                <a:blip r:embed="rId3"/>
              </a:buBlip>
            </a:pPr>
            <a:r>
              <a:rPr lang="en-US" sz="1600" b="1" dirty="0">
                <a:solidFill>
                  <a:srgbClr val="990033"/>
                </a:solidFill>
              </a:rPr>
              <a:t>Checks flags</a:t>
            </a:r>
          </a:p>
          <a:p>
            <a:pPr marL="285750" indent="-285750">
              <a:buBlip>
                <a:blip r:embed="rId3"/>
              </a:buBlip>
            </a:pPr>
            <a:endParaRPr lang="en-US" sz="1600" b="1" dirty="0">
              <a:solidFill>
                <a:srgbClr val="990033"/>
              </a:solidFill>
            </a:endParaRPr>
          </a:p>
          <a:p>
            <a:pPr marL="285750" indent="-285750">
              <a:buBlip>
                <a:blip r:embed="rId3"/>
              </a:buBlip>
            </a:pPr>
            <a:r>
              <a:rPr lang="en-US" sz="1600" b="1" dirty="0">
                <a:solidFill>
                  <a:srgbClr val="990033"/>
                </a:solidFill>
              </a:rPr>
              <a:t>If conditions are true, the program control is transferred to the new memory location in the same segment by modifying the content of IP</a:t>
            </a:r>
          </a:p>
        </p:txBody>
      </p:sp>
      <p:sp>
        <p:nvSpPr>
          <p:cNvPr id="6" name="Date Placeholder 5"/>
          <p:cNvSpPr>
            <a:spLocks noGrp="1"/>
          </p:cNvSpPr>
          <p:nvPr>
            <p:ph type="dt" sz="half" idx="10"/>
          </p:nvPr>
        </p:nvSpPr>
        <p:spPr/>
        <p:txBody>
          <a:bodyPr/>
          <a:lstStyle/>
          <a:p>
            <a:fld id="{8CA1796C-07D5-4C35-8A36-C138D5B57A36}"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10" name="Slide Number Placeholder 9"/>
          <p:cNvSpPr>
            <a:spLocks noGrp="1"/>
          </p:cNvSpPr>
          <p:nvPr>
            <p:ph type="sldNum" sz="quarter" idx="12"/>
          </p:nvPr>
        </p:nvSpPr>
        <p:spPr/>
        <p:txBody>
          <a:bodyPr/>
          <a:lstStyle/>
          <a:p>
            <a:fld id="{85E6815B-E59C-4D87-B1F6-ECBDD22AF1DC}" type="slidenum">
              <a:rPr lang="en-US" smtClean="0"/>
              <a:t>80</a:t>
            </a:fld>
            <a:endParaRPr lang="en-US" dirty="0"/>
          </a:p>
        </p:txBody>
      </p:sp>
    </p:spTree>
    <p:extLst>
      <p:ext uri="{BB962C8B-B14F-4D97-AF65-F5344CB8AC3E}">
        <p14:creationId xmlns:p14="http://schemas.microsoft.com/office/powerpoint/2010/main" val="378347149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6. Control Transfer Instructions</a:t>
            </a:r>
          </a:p>
        </p:txBody>
      </p:sp>
      <p:sp>
        <p:nvSpPr>
          <p:cNvPr id="2" name="Title 1"/>
          <p:cNvSpPr>
            <a:spLocks noGrp="1"/>
          </p:cNvSpPr>
          <p:nvPr>
            <p:ph type="title"/>
          </p:nvPr>
        </p:nvSpPr>
        <p:spPr/>
        <p:txBody>
          <a:bodyPr/>
          <a:lstStyle/>
          <a:p>
            <a:r>
              <a:rPr lang="en-US" dirty="0"/>
              <a:t>Instruction Set</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graphicFrame>
        <p:nvGraphicFramePr>
          <p:cNvPr id="11" name="Table 10"/>
          <p:cNvGraphicFramePr>
            <a:graphicFrameLocks noGrp="1"/>
          </p:cNvGraphicFramePr>
          <p:nvPr>
            <p:extLst>
              <p:ext uri="{D42A27DB-BD31-4B8C-83A1-F6EECF244321}">
                <p14:modId xmlns:p14="http://schemas.microsoft.com/office/powerpoint/2010/main" val="2023732624"/>
              </p:ext>
            </p:extLst>
          </p:nvPr>
        </p:nvGraphicFramePr>
        <p:xfrm>
          <a:off x="228600" y="2057400"/>
          <a:ext cx="4114800" cy="45720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304800">
                <a:tc>
                  <a:txBody>
                    <a:bodyPr/>
                    <a:lstStyle/>
                    <a:p>
                      <a:r>
                        <a:rPr lang="en-US" sz="1400" b="1" dirty="0">
                          <a:solidFill>
                            <a:srgbClr val="C00000"/>
                          </a:solidFill>
                        </a:rPr>
                        <a:t>Name</a:t>
                      </a:r>
                    </a:p>
                  </a:txBody>
                  <a:tcPr>
                    <a:solidFill>
                      <a:srgbClr val="CCECFF"/>
                    </a:solidFill>
                  </a:tcPr>
                </a:tc>
                <a:tc>
                  <a:txBody>
                    <a:bodyPr/>
                    <a:lstStyle/>
                    <a:p>
                      <a:r>
                        <a:rPr lang="en-US" sz="1400" b="1" dirty="0">
                          <a:solidFill>
                            <a:srgbClr val="C00000"/>
                          </a:solidFill>
                        </a:rPr>
                        <a:t>Alternate name</a:t>
                      </a:r>
                    </a:p>
                  </a:txBody>
                  <a:tcPr>
                    <a:solidFill>
                      <a:srgbClr val="CCECFF"/>
                    </a:solidFill>
                  </a:tcPr>
                </a:tc>
                <a:extLst>
                  <a:ext uri="{0D108BD9-81ED-4DB2-BD59-A6C34878D82A}">
                    <a16:rowId xmlns:a16="http://schemas.microsoft.com/office/drawing/2014/main" val="10000"/>
                  </a:ext>
                </a:extLst>
              </a:tr>
              <a:tr h="609600">
                <a:tc>
                  <a:txBody>
                    <a:bodyPr/>
                    <a:lstStyle/>
                    <a:p>
                      <a:r>
                        <a:rPr lang="en-US" sz="1400" b="1" dirty="0">
                          <a:solidFill>
                            <a:schemeClr val="tx1"/>
                          </a:solidFill>
                        </a:rPr>
                        <a:t>JE disp8</a:t>
                      </a:r>
                    </a:p>
                    <a:p>
                      <a:r>
                        <a:rPr lang="en-US" sz="1400" b="1" dirty="0">
                          <a:solidFill>
                            <a:srgbClr val="FF0066"/>
                          </a:solidFill>
                        </a:rPr>
                        <a:t>Jump if equal</a:t>
                      </a:r>
                    </a:p>
                  </a:txBody>
                  <a:tcPr>
                    <a:solidFill>
                      <a:srgbClr val="CCECFF"/>
                    </a:solidFill>
                  </a:tcPr>
                </a:tc>
                <a:tc>
                  <a:txBody>
                    <a:bodyPr/>
                    <a:lstStyle/>
                    <a:p>
                      <a:r>
                        <a:rPr lang="en-US" sz="1400" b="1" dirty="0">
                          <a:solidFill>
                            <a:schemeClr val="tx1"/>
                          </a:solidFill>
                        </a:rPr>
                        <a:t>JZ disp8</a:t>
                      </a:r>
                    </a:p>
                    <a:p>
                      <a:r>
                        <a:rPr lang="en-US" sz="1400" b="1" dirty="0">
                          <a:solidFill>
                            <a:srgbClr val="FF0066"/>
                          </a:solidFill>
                        </a:rPr>
                        <a:t>Jump if result is 0</a:t>
                      </a:r>
                    </a:p>
                  </a:txBody>
                  <a:tcPr>
                    <a:solidFill>
                      <a:srgbClr val="CCECFF"/>
                    </a:solidFill>
                  </a:tcPr>
                </a:tc>
                <a:extLst>
                  <a:ext uri="{0D108BD9-81ED-4DB2-BD59-A6C34878D82A}">
                    <a16:rowId xmlns:a16="http://schemas.microsoft.com/office/drawing/2014/main" val="10001"/>
                  </a:ext>
                </a:extLst>
              </a:tr>
              <a:tr h="397565">
                <a:tc>
                  <a:txBody>
                    <a:bodyPr/>
                    <a:lstStyle/>
                    <a:p>
                      <a:r>
                        <a:rPr lang="en-US" sz="1400" b="1" dirty="0">
                          <a:solidFill>
                            <a:schemeClr val="tx1"/>
                          </a:solidFill>
                        </a:rPr>
                        <a:t>JNE disp8</a:t>
                      </a:r>
                    </a:p>
                    <a:p>
                      <a:r>
                        <a:rPr lang="en-US" sz="1400" b="1" dirty="0">
                          <a:solidFill>
                            <a:srgbClr val="FF0066"/>
                          </a:solidFill>
                        </a:rPr>
                        <a:t>Jump if not equal</a:t>
                      </a:r>
                    </a:p>
                  </a:txBody>
                  <a:tcPr>
                    <a:solidFill>
                      <a:srgbClr val="CCECFF"/>
                    </a:solidFill>
                  </a:tcPr>
                </a:tc>
                <a:tc>
                  <a:txBody>
                    <a:bodyPr/>
                    <a:lstStyle/>
                    <a:p>
                      <a:r>
                        <a:rPr lang="en-US" sz="1400" b="1" dirty="0">
                          <a:solidFill>
                            <a:schemeClr val="tx1"/>
                          </a:solidFill>
                        </a:rPr>
                        <a:t>JNZ disp8</a:t>
                      </a:r>
                    </a:p>
                    <a:p>
                      <a:r>
                        <a:rPr lang="en-US" sz="1400" b="1" dirty="0">
                          <a:solidFill>
                            <a:srgbClr val="FF0066"/>
                          </a:solidFill>
                        </a:rPr>
                        <a:t>Jump if not zero</a:t>
                      </a:r>
                    </a:p>
                  </a:txBody>
                  <a:tcPr>
                    <a:solidFill>
                      <a:srgbClr val="CCECFF"/>
                    </a:solidFill>
                  </a:tcPr>
                </a:tc>
                <a:extLst>
                  <a:ext uri="{0D108BD9-81ED-4DB2-BD59-A6C34878D82A}">
                    <a16:rowId xmlns:a16="http://schemas.microsoft.com/office/drawing/2014/main" val="10002"/>
                  </a:ext>
                </a:extLst>
              </a:tr>
              <a:tr h="397565">
                <a:tc>
                  <a:txBody>
                    <a:bodyPr/>
                    <a:lstStyle/>
                    <a:p>
                      <a:r>
                        <a:rPr lang="en-US" sz="1400" b="1" dirty="0">
                          <a:solidFill>
                            <a:schemeClr val="tx1"/>
                          </a:solidFill>
                        </a:rPr>
                        <a:t>JG disp8</a:t>
                      </a:r>
                    </a:p>
                    <a:p>
                      <a:r>
                        <a:rPr lang="en-US" sz="1400" b="1" dirty="0">
                          <a:solidFill>
                            <a:srgbClr val="FF0066"/>
                          </a:solidFill>
                        </a:rPr>
                        <a:t>Jump if greater</a:t>
                      </a:r>
                    </a:p>
                  </a:txBody>
                  <a:tcPr>
                    <a:solidFill>
                      <a:srgbClr val="CCECFF"/>
                    </a:solidFill>
                  </a:tcPr>
                </a:tc>
                <a:tc>
                  <a:txBody>
                    <a:bodyPr/>
                    <a:lstStyle/>
                    <a:p>
                      <a:r>
                        <a:rPr lang="en-US" sz="1400" b="1" dirty="0">
                          <a:solidFill>
                            <a:schemeClr val="tx1"/>
                          </a:solidFill>
                        </a:rPr>
                        <a:t>JNLE disp8</a:t>
                      </a:r>
                    </a:p>
                    <a:p>
                      <a:r>
                        <a:rPr lang="en-US" sz="1400" b="1" dirty="0">
                          <a:solidFill>
                            <a:srgbClr val="FF0066"/>
                          </a:solidFill>
                        </a:rPr>
                        <a:t>Jump if not less or equal</a:t>
                      </a:r>
                    </a:p>
                  </a:txBody>
                  <a:tcPr>
                    <a:solidFill>
                      <a:srgbClr val="CCECFF"/>
                    </a:solidFill>
                  </a:tcPr>
                </a:tc>
                <a:extLst>
                  <a:ext uri="{0D108BD9-81ED-4DB2-BD59-A6C34878D82A}">
                    <a16:rowId xmlns:a16="http://schemas.microsoft.com/office/drawing/2014/main" val="10003"/>
                  </a:ext>
                </a:extLst>
              </a:tr>
              <a:tr h="397565">
                <a:tc>
                  <a:txBody>
                    <a:bodyPr/>
                    <a:lstStyle/>
                    <a:p>
                      <a:r>
                        <a:rPr lang="en-US" sz="1400" b="1" dirty="0">
                          <a:solidFill>
                            <a:schemeClr val="tx1"/>
                          </a:solidFill>
                        </a:rPr>
                        <a:t>JGE disp8</a:t>
                      </a:r>
                    </a:p>
                    <a:p>
                      <a:r>
                        <a:rPr lang="en-US" sz="1400" b="1" dirty="0">
                          <a:solidFill>
                            <a:srgbClr val="FF0066"/>
                          </a:solidFill>
                        </a:rPr>
                        <a:t>Jump if greater than or equal</a:t>
                      </a:r>
                    </a:p>
                  </a:txBody>
                  <a:tcPr>
                    <a:solidFill>
                      <a:srgbClr val="CCECFF"/>
                    </a:solidFill>
                  </a:tcPr>
                </a:tc>
                <a:tc>
                  <a:txBody>
                    <a:bodyPr/>
                    <a:lstStyle/>
                    <a:p>
                      <a:r>
                        <a:rPr lang="en-US" sz="1400" b="1" dirty="0">
                          <a:solidFill>
                            <a:schemeClr val="tx1"/>
                          </a:solidFill>
                        </a:rPr>
                        <a:t>JNL disp8</a:t>
                      </a:r>
                    </a:p>
                    <a:p>
                      <a:r>
                        <a:rPr lang="en-US" sz="1400" b="1" dirty="0">
                          <a:solidFill>
                            <a:srgbClr val="FF0066"/>
                          </a:solidFill>
                        </a:rPr>
                        <a:t>Jump if not less</a:t>
                      </a:r>
                    </a:p>
                  </a:txBody>
                  <a:tcPr>
                    <a:solidFill>
                      <a:srgbClr val="CCECFF"/>
                    </a:solidFill>
                  </a:tcPr>
                </a:tc>
                <a:extLst>
                  <a:ext uri="{0D108BD9-81ED-4DB2-BD59-A6C34878D82A}">
                    <a16:rowId xmlns:a16="http://schemas.microsoft.com/office/drawing/2014/main" val="10004"/>
                  </a:ext>
                </a:extLst>
              </a:tr>
              <a:tr h="397565">
                <a:tc>
                  <a:txBody>
                    <a:bodyPr/>
                    <a:lstStyle/>
                    <a:p>
                      <a:r>
                        <a:rPr lang="en-US" sz="1400" b="1" dirty="0">
                          <a:solidFill>
                            <a:schemeClr val="tx1"/>
                          </a:solidFill>
                        </a:rPr>
                        <a:t>JL disp8</a:t>
                      </a:r>
                    </a:p>
                    <a:p>
                      <a:r>
                        <a:rPr lang="en-US" sz="1400" b="1" dirty="0">
                          <a:solidFill>
                            <a:srgbClr val="FF0066"/>
                          </a:solidFill>
                        </a:rPr>
                        <a:t>Jump if less than</a:t>
                      </a:r>
                    </a:p>
                  </a:txBody>
                  <a:tcPr>
                    <a:solidFill>
                      <a:srgbClr val="CCECFF"/>
                    </a:solidFill>
                  </a:tcPr>
                </a:tc>
                <a:tc>
                  <a:txBody>
                    <a:bodyPr/>
                    <a:lstStyle/>
                    <a:p>
                      <a:r>
                        <a:rPr lang="en-US" sz="1400" b="1" dirty="0">
                          <a:solidFill>
                            <a:schemeClr val="tx1"/>
                          </a:solidFill>
                        </a:rPr>
                        <a:t>JNGE disp8</a:t>
                      </a:r>
                    </a:p>
                    <a:p>
                      <a:r>
                        <a:rPr lang="en-US" sz="1400" b="1" dirty="0">
                          <a:solidFill>
                            <a:srgbClr val="FF0066"/>
                          </a:solidFill>
                        </a:rPr>
                        <a:t>Jump if not greater than or equal</a:t>
                      </a:r>
                    </a:p>
                  </a:txBody>
                  <a:tcPr>
                    <a:solidFill>
                      <a:srgbClr val="CCECFF"/>
                    </a:solidFill>
                  </a:tcPr>
                </a:tc>
                <a:extLst>
                  <a:ext uri="{0D108BD9-81ED-4DB2-BD59-A6C34878D82A}">
                    <a16:rowId xmlns:a16="http://schemas.microsoft.com/office/drawing/2014/main" val="10005"/>
                  </a:ext>
                </a:extLst>
              </a:tr>
              <a:tr h="397565">
                <a:tc>
                  <a:txBody>
                    <a:bodyPr/>
                    <a:lstStyle/>
                    <a:p>
                      <a:r>
                        <a:rPr lang="en-US" sz="1400" b="1" dirty="0">
                          <a:solidFill>
                            <a:schemeClr val="tx1"/>
                          </a:solidFill>
                        </a:rPr>
                        <a:t>JLE disp8</a:t>
                      </a:r>
                    </a:p>
                    <a:p>
                      <a:r>
                        <a:rPr lang="en-US" sz="1400" b="1" dirty="0">
                          <a:solidFill>
                            <a:srgbClr val="FF0066"/>
                          </a:solidFill>
                        </a:rPr>
                        <a:t>Jump if less than or equal</a:t>
                      </a:r>
                    </a:p>
                  </a:txBody>
                  <a:tcPr>
                    <a:solidFill>
                      <a:srgbClr val="CCECFF"/>
                    </a:solidFill>
                  </a:tcPr>
                </a:tc>
                <a:tc>
                  <a:txBody>
                    <a:bodyPr/>
                    <a:lstStyle/>
                    <a:p>
                      <a:r>
                        <a:rPr lang="en-US" sz="1400" b="1" dirty="0">
                          <a:solidFill>
                            <a:schemeClr val="tx1"/>
                          </a:solidFill>
                        </a:rPr>
                        <a:t>JNG</a:t>
                      </a:r>
                      <a:r>
                        <a:rPr lang="en-US" sz="1400" b="1" baseline="0" dirty="0">
                          <a:solidFill>
                            <a:schemeClr val="tx1"/>
                          </a:solidFill>
                        </a:rPr>
                        <a:t> disp8</a:t>
                      </a:r>
                    </a:p>
                    <a:p>
                      <a:r>
                        <a:rPr lang="en-US" sz="1400" b="1" baseline="0" dirty="0">
                          <a:solidFill>
                            <a:srgbClr val="FF0066"/>
                          </a:solidFill>
                        </a:rPr>
                        <a:t>Jump if not greater</a:t>
                      </a:r>
                      <a:endParaRPr lang="en-US" sz="1400" b="1" dirty="0">
                        <a:solidFill>
                          <a:srgbClr val="FF0066"/>
                        </a:solidFill>
                      </a:endParaRPr>
                    </a:p>
                  </a:txBody>
                  <a:tcPr>
                    <a:solidFill>
                      <a:srgbClr val="CCECFF"/>
                    </a:solidFill>
                  </a:tcPr>
                </a:tc>
                <a:extLst>
                  <a:ext uri="{0D108BD9-81ED-4DB2-BD59-A6C34878D82A}">
                    <a16:rowId xmlns:a16="http://schemas.microsoft.com/office/drawing/2014/main" val="10006"/>
                  </a:ext>
                </a:extLst>
              </a:tr>
            </a:tbl>
          </a:graphicData>
        </a:graphic>
      </p:graphicFrame>
      <p:sp>
        <p:nvSpPr>
          <p:cNvPr id="7" name="TextBox 6"/>
          <p:cNvSpPr txBox="1"/>
          <p:nvPr/>
        </p:nvSpPr>
        <p:spPr>
          <a:xfrm>
            <a:off x="152400" y="1381780"/>
            <a:ext cx="3047999" cy="523220"/>
          </a:xfrm>
          <a:prstGeom prst="rect">
            <a:avLst/>
          </a:prstGeom>
          <a:noFill/>
        </p:spPr>
        <p:txBody>
          <a:bodyPr wrap="square" rtlCol="0">
            <a:spAutoFit/>
          </a:bodyPr>
          <a:lstStyle/>
          <a:p>
            <a:pPr marL="285750" indent="-285750">
              <a:buFont typeface="Wingdings" pitchFamily="2" charset="2"/>
              <a:buChar char="q"/>
            </a:pPr>
            <a:r>
              <a:rPr lang="en-US" sz="1400" b="1" dirty="0"/>
              <a:t>8086 signed conditional branch instructions</a:t>
            </a:r>
          </a:p>
        </p:txBody>
      </p:sp>
      <p:sp>
        <p:nvSpPr>
          <p:cNvPr id="9" name="TextBox 8"/>
          <p:cNvSpPr txBox="1"/>
          <p:nvPr/>
        </p:nvSpPr>
        <p:spPr>
          <a:xfrm>
            <a:off x="4724400" y="1371600"/>
            <a:ext cx="3529084" cy="523220"/>
          </a:xfrm>
          <a:prstGeom prst="rect">
            <a:avLst/>
          </a:prstGeom>
          <a:noFill/>
        </p:spPr>
        <p:txBody>
          <a:bodyPr wrap="square" rtlCol="0">
            <a:spAutoFit/>
          </a:bodyPr>
          <a:lstStyle/>
          <a:p>
            <a:pPr marL="285750" indent="-285750">
              <a:buFont typeface="Wingdings" pitchFamily="2" charset="2"/>
              <a:buChar char="q"/>
            </a:pPr>
            <a:r>
              <a:rPr lang="en-US" sz="1400" b="1" dirty="0"/>
              <a:t>8086 unsigned conditional branch instructions</a:t>
            </a:r>
          </a:p>
        </p:txBody>
      </p:sp>
      <p:graphicFrame>
        <p:nvGraphicFramePr>
          <p:cNvPr id="10" name="Table 9"/>
          <p:cNvGraphicFramePr>
            <a:graphicFrameLocks noGrp="1"/>
          </p:cNvGraphicFramePr>
          <p:nvPr>
            <p:extLst>
              <p:ext uri="{D42A27DB-BD31-4B8C-83A1-F6EECF244321}">
                <p14:modId xmlns:p14="http://schemas.microsoft.com/office/powerpoint/2010/main" val="3472271320"/>
              </p:ext>
            </p:extLst>
          </p:nvPr>
        </p:nvGraphicFramePr>
        <p:xfrm>
          <a:off x="4827896" y="2057400"/>
          <a:ext cx="4114800" cy="461772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304800">
                <a:tc>
                  <a:txBody>
                    <a:bodyPr/>
                    <a:lstStyle/>
                    <a:p>
                      <a:r>
                        <a:rPr lang="en-US" sz="1400" b="1" dirty="0">
                          <a:solidFill>
                            <a:srgbClr val="C00000"/>
                          </a:solidFill>
                        </a:rPr>
                        <a:t>Name</a:t>
                      </a:r>
                    </a:p>
                  </a:txBody>
                  <a:tcPr>
                    <a:solidFill>
                      <a:srgbClr val="CCECFF"/>
                    </a:solidFill>
                  </a:tcPr>
                </a:tc>
                <a:tc>
                  <a:txBody>
                    <a:bodyPr/>
                    <a:lstStyle/>
                    <a:p>
                      <a:r>
                        <a:rPr lang="en-US" sz="1400" b="1" dirty="0">
                          <a:solidFill>
                            <a:srgbClr val="C00000"/>
                          </a:solidFill>
                        </a:rPr>
                        <a:t>Alternate name</a:t>
                      </a:r>
                    </a:p>
                  </a:txBody>
                  <a:tcPr>
                    <a:solidFill>
                      <a:srgbClr val="CCECFF"/>
                    </a:solidFill>
                  </a:tcPr>
                </a:tc>
                <a:extLst>
                  <a:ext uri="{0D108BD9-81ED-4DB2-BD59-A6C34878D82A}">
                    <a16:rowId xmlns:a16="http://schemas.microsoft.com/office/drawing/2014/main" val="10000"/>
                  </a:ext>
                </a:extLst>
              </a:tr>
              <a:tr h="609600">
                <a:tc>
                  <a:txBody>
                    <a:bodyPr/>
                    <a:lstStyle/>
                    <a:p>
                      <a:r>
                        <a:rPr lang="en-US" sz="1400" b="1" dirty="0">
                          <a:solidFill>
                            <a:schemeClr val="tx1"/>
                          </a:solidFill>
                        </a:rPr>
                        <a:t>JE disp8</a:t>
                      </a:r>
                    </a:p>
                    <a:p>
                      <a:r>
                        <a:rPr lang="en-US" sz="1400" b="1" dirty="0">
                          <a:solidFill>
                            <a:srgbClr val="FF0066"/>
                          </a:solidFill>
                        </a:rPr>
                        <a:t>Jump if equal</a:t>
                      </a:r>
                    </a:p>
                  </a:txBody>
                  <a:tcPr>
                    <a:solidFill>
                      <a:srgbClr val="CCECFF"/>
                    </a:solidFill>
                  </a:tcPr>
                </a:tc>
                <a:tc>
                  <a:txBody>
                    <a:bodyPr/>
                    <a:lstStyle/>
                    <a:p>
                      <a:r>
                        <a:rPr lang="en-US" sz="1400" b="1" dirty="0">
                          <a:solidFill>
                            <a:schemeClr val="tx1"/>
                          </a:solidFill>
                        </a:rPr>
                        <a:t>JZ disp8</a:t>
                      </a:r>
                    </a:p>
                    <a:p>
                      <a:r>
                        <a:rPr lang="en-US" sz="1400" b="1" dirty="0">
                          <a:solidFill>
                            <a:srgbClr val="FF0066"/>
                          </a:solidFill>
                        </a:rPr>
                        <a:t>Jump if result is 0</a:t>
                      </a:r>
                    </a:p>
                  </a:txBody>
                  <a:tcPr>
                    <a:solidFill>
                      <a:srgbClr val="CCECFF"/>
                    </a:solidFill>
                  </a:tcPr>
                </a:tc>
                <a:extLst>
                  <a:ext uri="{0D108BD9-81ED-4DB2-BD59-A6C34878D82A}">
                    <a16:rowId xmlns:a16="http://schemas.microsoft.com/office/drawing/2014/main" val="10001"/>
                  </a:ext>
                </a:extLst>
              </a:tr>
              <a:tr h="397565">
                <a:tc>
                  <a:txBody>
                    <a:bodyPr/>
                    <a:lstStyle/>
                    <a:p>
                      <a:r>
                        <a:rPr lang="en-US" sz="1400" b="1" dirty="0">
                          <a:solidFill>
                            <a:schemeClr val="tx1"/>
                          </a:solidFill>
                        </a:rPr>
                        <a:t>JNE disp8</a:t>
                      </a:r>
                    </a:p>
                    <a:p>
                      <a:r>
                        <a:rPr lang="en-US" sz="1400" b="1" dirty="0">
                          <a:solidFill>
                            <a:srgbClr val="FF0066"/>
                          </a:solidFill>
                        </a:rPr>
                        <a:t>Jump if not equal</a:t>
                      </a:r>
                    </a:p>
                  </a:txBody>
                  <a:tcPr>
                    <a:solidFill>
                      <a:srgbClr val="CCECFF"/>
                    </a:solidFill>
                  </a:tcPr>
                </a:tc>
                <a:tc>
                  <a:txBody>
                    <a:bodyPr/>
                    <a:lstStyle/>
                    <a:p>
                      <a:r>
                        <a:rPr lang="en-US" sz="1400" b="1" dirty="0">
                          <a:solidFill>
                            <a:schemeClr val="tx1"/>
                          </a:solidFill>
                        </a:rPr>
                        <a:t>JNZ disp8</a:t>
                      </a:r>
                    </a:p>
                    <a:p>
                      <a:r>
                        <a:rPr lang="en-US" sz="1400" b="1" dirty="0">
                          <a:solidFill>
                            <a:srgbClr val="FF0066"/>
                          </a:solidFill>
                        </a:rPr>
                        <a:t>Jump if not zero</a:t>
                      </a:r>
                    </a:p>
                  </a:txBody>
                  <a:tcPr>
                    <a:solidFill>
                      <a:srgbClr val="CCECFF"/>
                    </a:solidFill>
                  </a:tcPr>
                </a:tc>
                <a:extLst>
                  <a:ext uri="{0D108BD9-81ED-4DB2-BD59-A6C34878D82A}">
                    <a16:rowId xmlns:a16="http://schemas.microsoft.com/office/drawing/2014/main" val="10002"/>
                  </a:ext>
                </a:extLst>
              </a:tr>
              <a:tr h="397565">
                <a:tc>
                  <a:txBody>
                    <a:bodyPr/>
                    <a:lstStyle/>
                    <a:p>
                      <a:r>
                        <a:rPr lang="en-US" sz="1400" b="1" dirty="0">
                          <a:solidFill>
                            <a:schemeClr val="tx1"/>
                          </a:solidFill>
                        </a:rPr>
                        <a:t>JA disp8</a:t>
                      </a:r>
                    </a:p>
                    <a:p>
                      <a:r>
                        <a:rPr lang="en-US" sz="1400" b="1" dirty="0">
                          <a:solidFill>
                            <a:srgbClr val="FF0066"/>
                          </a:solidFill>
                        </a:rPr>
                        <a:t>Jump if above</a:t>
                      </a:r>
                    </a:p>
                  </a:txBody>
                  <a:tcPr>
                    <a:solidFill>
                      <a:srgbClr val="CCECFF"/>
                    </a:solidFill>
                  </a:tcPr>
                </a:tc>
                <a:tc>
                  <a:txBody>
                    <a:bodyPr/>
                    <a:lstStyle/>
                    <a:p>
                      <a:r>
                        <a:rPr lang="en-US" sz="1400" b="1" dirty="0">
                          <a:solidFill>
                            <a:schemeClr val="tx1"/>
                          </a:solidFill>
                        </a:rPr>
                        <a:t>JNBE disp8</a:t>
                      </a:r>
                    </a:p>
                    <a:p>
                      <a:r>
                        <a:rPr lang="en-US" sz="1400" b="1" dirty="0">
                          <a:solidFill>
                            <a:srgbClr val="FF0066"/>
                          </a:solidFill>
                        </a:rPr>
                        <a:t>Jump if not below or equal</a:t>
                      </a:r>
                    </a:p>
                  </a:txBody>
                  <a:tcPr>
                    <a:solidFill>
                      <a:srgbClr val="CCECFF"/>
                    </a:solidFill>
                  </a:tcPr>
                </a:tc>
                <a:extLst>
                  <a:ext uri="{0D108BD9-81ED-4DB2-BD59-A6C34878D82A}">
                    <a16:rowId xmlns:a16="http://schemas.microsoft.com/office/drawing/2014/main" val="10003"/>
                  </a:ext>
                </a:extLst>
              </a:tr>
              <a:tr h="397565">
                <a:tc>
                  <a:txBody>
                    <a:bodyPr/>
                    <a:lstStyle/>
                    <a:p>
                      <a:r>
                        <a:rPr lang="en-US" sz="1400" b="1" dirty="0">
                          <a:solidFill>
                            <a:schemeClr val="tx1"/>
                          </a:solidFill>
                        </a:rPr>
                        <a:t>JAE disp8</a:t>
                      </a:r>
                    </a:p>
                    <a:p>
                      <a:r>
                        <a:rPr lang="en-US" sz="1400" b="1" dirty="0">
                          <a:solidFill>
                            <a:srgbClr val="FF0066"/>
                          </a:solidFill>
                        </a:rPr>
                        <a:t>Jump if above or equal</a:t>
                      </a:r>
                    </a:p>
                  </a:txBody>
                  <a:tcPr>
                    <a:solidFill>
                      <a:srgbClr val="CCECFF"/>
                    </a:solidFill>
                  </a:tcPr>
                </a:tc>
                <a:tc>
                  <a:txBody>
                    <a:bodyPr/>
                    <a:lstStyle/>
                    <a:p>
                      <a:r>
                        <a:rPr lang="en-US" sz="1400" b="1" dirty="0">
                          <a:solidFill>
                            <a:schemeClr val="tx1"/>
                          </a:solidFill>
                        </a:rPr>
                        <a:t>JNB disp8</a:t>
                      </a:r>
                    </a:p>
                    <a:p>
                      <a:r>
                        <a:rPr lang="en-US" sz="1400" b="1" dirty="0">
                          <a:solidFill>
                            <a:srgbClr val="FF0066"/>
                          </a:solidFill>
                        </a:rPr>
                        <a:t>Jump if not below</a:t>
                      </a:r>
                    </a:p>
                  </a:txBody>
                  <a:tcPr>
                    <a:solidFill>
                      <a:srgbClr val="CCECFF"/>
                    </a:solidFill>
                  </a:tcPr>
                </a:tc>
                <a:extLst>
                  <a:ext uri="{0D108BD9-81ED-4DB2-BD59-A6C34878D82A}">
                    <a16:rowId xmlns:a16="http://schemas.microsoft.com/office/drawing/2014/main" val="10004"/>
                  </a:ext>
                </a:extLst>
              </a:tr>
              <a:tr h="990600">
                <a:tc>
                  <a:txBody>
                    <a:bodyPr/>
                    <a:lstStyle/>
                    <a:p>
                      <a:r>
                        <a:rPr lang="en-US" sz="1400" b="1" dirty="0">
                          <a:solidFill>
                            <a:schemeClr val="tx1"/>
                          </a:solidFill>
                        </a:rPr>
                        <a:t>JB disp8</a:t>
                      </a:r>
                    </a:p>
                    <a:p>
                      <a:r>
                        <a:rPr lang="en-US" sz="1400" b="1" dirty="0">
                          <a:solidFill>
                            <a:srgbClr val="FF0066"/>
                          </a:solidFill>
                        </a:rPr>
                        <a:t>Jump if below</a:t>
                      </a:r>
                    </a:p>
                  </a:txBody>
                  <a:tcPr>
                    <a:solidFill>
                      <a:srgbClr val="CCECFF"/>
                    </a:solidFill>
                  </a:tcPr>
                </a:tc>
                <a:tc>
                  <a:txBody>
                    <a:bodyPr/>
                    <a:lstStyle/>
                    <a:p>
                      <a:r>
                        <a:rPr lang="en-US" sz="1400" b="1" dirty="0">
                          <a:solidFill>
                            <a:schemeClr val="tx1"/>
                          </a:solidFill>
                        </a:rPr>
                        <a:t>JNAE disp8</a:t>
                      </a:r>
                    </a:p>
                    <a:p>
                      <a:r>
                        <a:rPr lang="en-US" sz="1400" b="1" dirty="0">
                          <a:solidFill>
                            <a:srgbClr val="FF0066"/>
                          </a:solidFill>
                        </a:rPr>
                        <a:t>Jump if not above or equal</a:t>
                      </a:r>
                    </a:p>
                  </a:txBody>
                  <a:tcPr>
                    <a:solidFill>
                      <a:srgbClr val="CCECFF"/>
                    </a:solidFill>
                  </a:tcPr>
                </a:tc>
                <a:extLst>
                  <a:ext uri="{0D108BD9-81ED-4DB2-BD59-A6C34878D82A}">
                    <a16:rowId xmlns:a16="http://schemas.microsoft.com/office/drawing/2014/main" val="10005"/>
                  </a:ext>
                </a:extLst>
              </a:tr>
              <a:tr h="397565">
                <a:tc>
                  <a:txBody>
                    <a:bodyPr/>
                    <a:lstStyle/>
                    <a:p>
                      <a:r>
                        <a:rPr lang="en-US" sz="1400" b="1" dirty="0">
                          <a:solidFill>
                            <a:schemeClr val="tx1"/>
                          </a:solidFill>
                        </a:rPr>
                        <a:t>JBE disp8</a:t>
                      </a:r>
                    </a:p>
                    <a:p>
                      <a:r>
                        <a:rPr lang="en-US" sz="1400" b="1" dirty="0">
                          <a:solidFill>
                            <a:srgbClr val="FF0066"/>
                          </a:solidFill>
                        </a:rPr>
                        <a:t>Jump if below or equal</a:t>
                      </a:r>
                    </a:p>
                  </a:txBody>
                  <a:tcPr>
                    <a:solidFill>
                      <a:srgbClr val="CCECFF"/>
                    </a:solidFill>
                  </a:tcPr>
                </a:tc>
                <a:tc>
                  <a:txBody>
                    <a:bodyPr/>
                    <a:lstStyle/>
                    <a:p>
                      <a:r>
                        <a:rPr lang="en-US" sz="1400" b="1" dirty="0">
                          <a:solidFill>
                            <a:schemeClr val="tx1"/>
                          </a:solidFill>
                        </a:rPr>
                        <a:t>JNA</a:t>
                      </a:r>
                      <a:r>
                        <a:rPr lang="en-US" sz="1400" b="1" baseline="0" dirty="0">
                          <a:solidFill>
                            <a:schemeClr val="tx1"/>
                          </a:solidFill>
                        </a:rPr>
                        <a:t> disp8</a:t>
                      </a:r>
                    </a:p>
                    <a:p>
                      <a:r>
                        <a:rPr lang="en-US" sz="1400" b="1" baseline="0" dirty="0">
                          <a:solidFill>
                            <a:srgbClr val="FF0066"/>
                          </a:solidFill>
                        </a:rPr>
                        <a:t>Jump if not above</a:t>
                      </a:r>
                      <a:endParaRPr lang="en-US" sz="1400" b="1" dirty="0">
                        <a:solidFill>
                          <a:srgbClr val="FF0066"/>
                        </a:solidFill>
                      </a:endParaRPr>
                    </a:p>
                  </a:txBody>
                  <a:tcPr>
                    <a:solidFill>
                      <a:srgbClr val="CCECFF"/>
                    </a:solidFill>
                  </a:tcPr>
                </a:tc>
                <a:extLst>
                  <a:ext uri="{0D108BD9-81ED-4DB2-BD59-A6C34878D82A}">
                    <a16:rowId xmlns:a16="http://schemas.microsoft.com/office/drawing/2014/main" val="10006"/>
                  </a:ext>
                </a:extLst>
              </a:tr>
            </a:tbl>
          </a:graphicData>
        </a:graphic>
      </p:graphicFrame>
      <p:sp>
        <p:nvSpPr>
          <p:cNvPr id="5" name="Date Placeholder 4"/>
          <p:cNvSpPr>
            <a:spLocks noGrp="1"/>
          </p:cNvSpPr>
          <p:nvPr>
            <p:ph type="dt" sz="half" idx="10"/>
          </p:nvPr>
        </p:nvSpPr>
        <p:spPr/>
        <p:txBody>
          <a:bodyPr/>
          <a:lstStyle/>
          <a:p>
            <a:fld id="{EA705EFC-F379-4494-857E-DC5FD355DD1C}"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81</a:t>
            </a:fld>
            <a:endParaRPr lang="en-US" dirty="0"/>
          </a:p>
        </p:txBody>
      </p:sp>
    </p:spTree>
    <p:extLst>
      <p:ext uri="{BB962C8B-B14F-4D97-AF65-F5344CB8AC3E}">
        <p14:creationId xmlns:p14="http://schemas.microsoft.com/office/powerpoint/2010/main" val="256391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6. Control Transfer Instructions</a:t>
            </a:r>
          </a:p>
        </p:txBody>
      </p:sp>
      <p:sp>
        <p:nvSpPr>
          <p:cNvPr id="2" name="Title 1"/>
          <p:cNvSpPr>
            <a:spLocks noGrp="1"/>
          </p:cNvSpPr>
          <p:nvPr>
            <p:ph type="title"/>
          </p:nvPr>
        </p:nvSpPr>
        <p:spPr/>
        <p:txBody>
          <a:bodyPr/>
          <a:lstStyle/>
          <a:p>
            <a:r>
              <a:rPr lang="en-US" dirty="0"/>
              <a:t>Instruction Set</a:t>
            </a:r>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graphicFrame>
        <p:nvGraphicFramePr>
          <p:cNvPr id="11" name="Table 10"/>
          <p:cNvGraphicFramePr>
            <a:graphicFrameLocks noGrp="1"/>
          </p:cNvGraphicFramePr>
          <p:nvPr>
            <p:extLst>
              <p:ext uri="{D42A27DB-BD31-4B8C-83A1-F6EECF244321}">
                <p14:modId xmlns:p14="http://schemas.microsoft.com/office/powerpoint/2010/main" val="2629545480"/>
              </p:ext>
            </p:extLst>
          </p:nvPr>
        </p:nvGraphicFramePr>
        <p:xfrm>
          <a:off x="1066800" y="1981200"/>
          <a:ext cx="7162800" cy="4353335"/>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387625">
                <a:tc>
                  <a:txBody>
                    <a:bodyPr/>
                    <a:lstStyle/>
                    <a:p>
                      <a:r>
                        <a:rPr lang="en-US" sz="1400" b="1" dirty="0">
                          <a:solidFill>
                            <a:srgbClr val="C00000"/>
                          </a:solidFill>
                        </a:rPr>
                        <a:t>Mnemonics</a:t>
                      </a:r>
                    </a:p>
                  </a:txBody>
                  <a:tcPr>
                    <a:solidFill>
                      <a:srgbClr val="CCECFF"/>
                    </a:solidFill>
                  </a:tcPr>
                </a:tc>
                <a:tc>
                  <a:txBody>
                    <a:bodyPr/>
                    <a:lstStyle/>
                    <a:p>
                      <a:r>
                        <a:rPr lang="en-US" sz="1400" b="1" dirty="0">
                          <a:solidFill>
                            <a:srgbClr val="C00000"/>
                          </a:solidFill>
                        </a:rPr>
                        <a:t>Explanation</a:t>
                      </a:r>
                    </a:p>
                  </a:txBody>
                  <a:tcPr>
                    <a:solidFill>
                      <a:srgbClr val="CCECFF"/>
                    </a:solidFill>
                  </a:tcPr>
                </a:tc>
                <a:extLst>
                  <a:ext uri="{0D108BD9-81ED-4DB2-BD59-A6C34878D82A}">
                    <a16:rowId xmlns:a16="http://schemas.microsoft.com/office/drawing/2014/main" val="10000"/>
                  </a:ext>
                </a:extLst>
              </a:tr>
              <a:tr h="387625">
                <a:tc>
                  <a:txBody>
                    <a:bodyPr/>
                    <a:lstStyle/>
                    <a:p>
                      <a:r>
                        <a:rPr lang="en-US" sz="1400" b="1" dirty="0">
                          <a:solidFill>
                            <a:schemeClr val="tx1"/>
                          </a:solidFill>
                        </a:rPr>
                        <a:t>JC</a:t>
                      </a:r>
                      <a:r>
                        <a:rPr lang="en-US" sz="1400" b="1" baseline="0" dirty="0">
                          <a:solidFill>
                            <a:schemeClr val="tx1"/>
                          </a:solidFill>
                        </a:rPr>
                        <a:t> disp8</a:t>
                      </a:r>
                      <a:endParaRPr lang="en-US" sz="1400" b="1" dirty="0">
                        <a:solidFill>
                          <a:schemeClr val="tx1"/>
                        </a:solidFill>
                      </a:endParaRPr>
                    </a:p>
                  </a:txBody>
                  <a:tcPr>
                    <a:solidFill>
                      <a:srgbClr val="CCECFF"/>
                    </a:solidFill>
                  </a:tcPr>
                </a:tc>
                <a:tc>
                  <a:txBody>
                    <a:bodyPr/>
                    <a:lstStyle/>
                    <a:p>
                      <a:r>
                        <a:rPr lang="en-US" sz="1400" b="1" dirty="0">
                          <a:solidFill>
                            <a:schemeClr val="tx1"/>
                          </a:solidFill>
                        </a:rPr>
                        <a:t>Jump if CF</a:t>
                      </a:r>
                      <a:r>
                        <a:rPr lang="en-US" sz="1400" b="1" baseline="0" dirty="0">
                          <a:solidFill>
                            <a:schemeClr val="tx1"/>
                          </a:solidFill>
                        </a:rPr>
                        <a:t> = 1</a:t>
                      </a:r>
                      <a:endParaRPr lang="en-US" sz="1400" b="1" dirty="0">
                        <a:solidFill>
                          <a:schemeClr val="tx1"/>
                        </a:solidFill>
                      </a:endParaRPr>
                    </a:p>
                  </a:txBody>
                  <a:tcPr>
                    <a:solidFill>
                      <a:srgbClr val="CCECFF"/>
                    </a:solidFill>
                  </a:tcPr>
                </a:tc>
                <a:extLst>
                  <a:ext uri="{0D108BD9-81ED-4DB2-BD59-A6C34878D82A}">
                    <a16:rowId xmlns:a16="http://schemas.microsoft.com/office/drawing/2014/main" val="10001"/>
                  </a:ext>
                </a:extLst>
              </a:tr>
              <a:tr h="397565">
                <a:tc>
                  <a:txBody>
                    <a:bodyPr/>
                    <a:lstStyle/>
                    <a:p>
                      <a:r>
                        <a:rPr lang="en-US" sz="1400" b="1" dirty="0">
                          <a:solidFill>
                            <a:schemeClr val="tx1"/>
                          </a:solidFill>
                        </a:rPr>
                        <a:t>JNC disp8</a:t>
                      </a:r>
                    </a:p>
                  </a:txBody>
                  <a:tcPr>
                    <a:solidFill>
                      <a:srgbClr val="CCECFF"/>
                    </a:solidFill>
                  </a:tcPr>
                </a:tc>
                <a:tc>
                  <a:txBody>
                    <a:bodyPr/>
                    <a:lstStyle/>
                    <a:p>
                      <a:r>
                        <a:rPr lang="en-US" sz="1400" b="1" dirty="0">
                          <a:solidFill>
                            <a:schemeClr val="tx1"/>
                          </a:solidFill>
                        </a:rPr>
                        <a:t>Jump if CF = 0</a:t>
                      </a:r>
                    </a:p>
                  </a:txBody>
                  <a:tcPr>
                    <a:solidFill>
                      <a:srgbClr val="CCECFF"/>
                    </a:solidFill>
                  </a:tcPr>
                </a:tc>
                <a:extLst>
                  <a:ext uri="{0D108BD9-81ED-4DB2-BD59-A6C34878D82A}">
                    <a16:rowId xmlns:a16="http://schemas.microsoft.com/office/drawing/2014/main" val="10002"/>
                  </a:ext>
                </a:extLst>
              </a:tr>
              <a:tr h="397565">
                <a:tc>
                  <a:txBody>
                    <a:bodyPr/>
                    <a:lstStyle/>
                    <a:p>
                      <a:r>
                        <a:rPr lang="en-US" sz="1400" b="1" dirty="0">
                          <a:solidFill>
                            <a:schemeClr val="tx1"/>
                          </a:solidFill>
                        </a:rPr>
                        <a:t>JP disp8</a:t>
                      </a:r>
                    </a:p>
                  </a:txBody>
                  <a:tcPr>
                    <a:solidFill>
                      <a:srgbClr val="CCECFF"/>
                    </a:solidFill>
                  </a:tcPr>
                </a:tc>
                <a:tc>
                  <a:txBody>
                    <a:bodyPr/>
                    <a:lstStyle/>
                    <a:p>
                      <a:r>
                        <a:rPr lang="en-US" sz="1400" b="1" dirty="0">
                          <a:solidFill>
                            <a:schemeClr val="tx1"/>
                          </a:solidFill>
                        </a:rPr>
                        <a:t>Jump if PF = 1</a:t>
                      </a:r>
                    </a:p>
                  </a:txBody>
                  <a:tcPr>
                    <a:solidFill>
                      <a:srgbClr val="CCECFF"/>
                    </a:solidFill>
                  </a:tcPr>
                </a:tc>
                <a:extLst>
                  <a:ext uri="{0D108BD9-81ED-4DB2-BD59-A6C34878D82A}">
                    <a16:rowId xmlns:a16="http://schemas.microsoft.com/office/drawing/2014/main" val="10003"/>
                  </a:ext>
                </a:extLst>
              </a:tr>
              <a:tr h="397565">
                <a:tc>
                  <a:txBody>
                    <a:bodyPr/>
                    <a:lstStyle/>
                    <a:p>
                      <a:r>
                        <a:rPr lang="en-US" sz="1400" b="1" dirty="0">
                          <a:solidFill>
                            <a:schemeClr val="tx1"/>
                          </a:solidFill>
                        </a:rPr>
                        <a:t>JNP disp8</a:t>
                      </a:r>
                    </a:p>
                  </a:txBody>
                  <a:tcPr>
                    <a:solidFill>
                      <a:srgbClr val="CCECFF"/>
                    </a:solidFill>
                  </a:tcPr>
                </a:tc>
                <a:tc>
                  <a:txBody>
                    <a:bodyPr/>
                    <a:lstStyle/>
                    <a:p>
                      <a:r>
                        <a:rPr lang="en-US" sz="1400" b="1" dirty="0">
                          <a:solidFill>
                            <a:schemeClr val="tx1"/>
                          </a:solidFill>
                        </a:rPr>
                        <a:t>Jump if PF =</a:t>
                      </a:r>
                      <a:r>
                        <a:rPr lang="en-US" sz="1400" b="1" baseline="0" dirty="0">
                          <a:solidFill>
                            <a:schemeClr val="tx1"/>
                          </a:solidFill>
                        </a:rPr>
                        <a:t> 0</a:t>
                      </a:r>
                      <a:endParaRPr lang="en-US" sz="1400" b="1" dirty="0">
                        <a:solidFill>
                          <a:schemeClr val="tx1"/>
                        </a:solidFill>
                      </a:endParaRPr>
                    </a:p>
                  </a:txBody>
                  <a:tcPr>
                    <a:solidFill>
                      <a:srgbClr val="CCECFF"/>
                    </a:solidFill>
                  </a:tcPr>
                </a:tc>
                <a:extLst>
                  <a:ext uri="{0D108BD9-81ED-4DB2-BD59-A6C34878D82A}">
                    <a16:rowId xmlns:a16="http://schemas.microsoft.com/office/drawing/2014/main" val="10004"/>
                  </a:ext>
                </a:extLst>
              </a:tr>
              <a:tr h="397565">
                <a:tc>
                  <a:txBody>
                    <a:bodyPr/>
                    <a:lstStyle/>
                    <a:p>
                      <a:r>
                        <a:rPr lang="en-US" sz="1400" b="1" dirty="0">
                          <a:solidFill>
                            <a:schemeClr val="tx1"/>
                          </a:solidFill>
                        </a:rPr>
                        <a:t>JO disp8</a:t>
                      </a:r>
                    </a:p>
                  </a:txBody>
                  <a:tcPr>
                    <a:solidFill>
                      <a:srgbClr val="CCECFF"/>
                    </a:solidFill>
                  </a:tcPr>
                </a:tc>
                <a:tc>
                  <a:txBody>
                    <a:bodyPr/>
                    <a:lstStyle/>
                    <a:p>
                      <a:r>
                        <a:rPr lang="en-US" sz="1400" b="1" dirty="0">
                          <a:solidFill>
                            <a:schemeClr val="tx1"/>
                          </a:solidFill>
                        </a:rPr>
                        <a:t>Jump if</a:t>
                      </a:r>
                      <a:r>
                        <a:rPr lang="en-US" sz="1400" b="1" baseline="0" dirty="0">
                          <a:solidFill>
                            <a:schemeClr val="tx1"/>
                          </a:solidFill>
                        </a:rPr>
                        <a:t> OF = 1</a:t>
                      </a:r>
                      <a:endParaRPr lang="en-US" sz="1400" b="1" dirty="0">
                        <a:solidFill>
                          <a:schemeClr val="tx1"/>
                        </a:solidFill>
                      </a:endParaRPr>
                    </a:p>
                  </a:txBody>
                  <a:tcPr>
                    <a:solidFill>
                      <a:srgbClr val="CCECFF"/>
                    </a:solidFill>
                  </a:tcPr>
                </a:tc>
                <a:extLst>
                  <a:ext uri="{0D108BD9-81ED-4DB2-BD59-A6C34878D82A}">
                    <a16:rowId xmlns:a16="http://schemas.microsoft.com/office/drawing/2014/main" val="10005"/>
                  </a:ext>
                </a:extLst>
              </a:tr>
              <a:tr h="397565">
                <a:tc>
                  <a:txBody>
                    <a:bodyPr/>
                    <a:lstStyle/>
                    <a:p>
                      <a:r>
                        <a:rPr lang="en-US" sz="1400" b="1" dirty="0">
                          <a:solidFill>
                            <a:schemeClr val="tx1"/>
                          </a:solidFill>
                        </a:rPr>
                        <a:t>JNO disp8</a:t>
                      </a:r>
                    </a:p>
                  </a:txBody>
                  <a:tcPr>
                    <a:solidFill>
                      <a:srgbClr val="CCECFF"/>
                    </a:solidFill>
                  </a:tcPr>
                </a:tc>
                <a:tc>
                  <a:txBody>
                    <a:bodyPr/>
                    <a:lstStyle/>
                    <a:p>
                      <a:r>
                        <a:rPr lang="en-US" sz="1400" b="1" dirty="0">
                          <a:solidFill>
                            <a:schemeClr val="tx1"/>
                          </a:solidFill>
                        </a:rPr>
                        <a:t>Jump if OF = 0</a:t>
                      </a:r>
                    </a:p>
                  </a:txBody>
                  <a:tcPr>
                    <a:solidFill>
                      <a:srgbClr val="CCECFF"/>
                    </a:solidFill>
                  </a:tcPr>
                </a:tc>
                <a:extLst>
                  <a:ext uri="{0D108BD9-81ED-4DB2-BD59-A6C34878D82A}">
                    <a16:rowId xmlns:a16="http://schemas.microsoft.com/office/drawing/2014/main" val="10006"/>
                  </a:ext>
                </a:extLst>
              </a:tr>
              <a:tr h="397565">
                <a:tc>
                  <a:txBody>
                    <a:bodyPr/>
                    <a:lstStyle/>
                    <a:p>
                      <a:r>
                        <a:rPr lang="en-US" sz="1400" b="1" dirty="0">
                          <a:solidFill>
                            <a:schemeClr val="tx1"/>
                          </a:solidFill>
                        </a:rPr>
                        <a:t>JS disp8</a:t>
                      </a:r>
                    </a:p>
                  </a:txBody>
                  <a:tcPr>
                    <a:solidFill>
                      <a:srgbClr val="CCECFF"/>
                    </a:solidFill>
                  </a:tcPr>
                </a:tc>
                <a:tc>
                  <a:txBody>
                    <a:bodyPr/>
                    <a:lstStyle/>
                    <a:p>
                      <a:r>
                        <a:rPr lang="en-US" sz="1400" b="1" dirty="0">
                          <a:solidFill>
                            <a:schemeClr val="tx1"/>
                          </a:solidFill>
                        </a:rPr>
                        <a:t>Jump if SF = 1</a:t>
                      </a:r>
                    </a:p>
                  </a:txBody>
                  <a:tcPr>
                    <a:solidFill>
                      <a:srgbClr val="CCECFF"/>
                    </a:solidFill>
                  </a:tcPr>
                </a:tc>
                <a:extLst>
                  <a:ext uri="{0D108BD9-81ED-4DB2-BD59-A6C34878D82A}">
                    <a16:rowId xmlns:a16="http://schemas.microsoft.com/office/drawing/2014/main" val="10007"/>
                  </a:ext>
                </a:extLst>
              </a:tr>
              <a:tr h="397565">
                <a:tc>
                  <a:txBody>
                    <a:bodyPr/>
                    <a:lstStyle/>
                    <a:p>
                      <a:r>
                        <a:rPr lang="en-US" sz="1400" b="1" dirty="0">
                          <a:solidFill>
                            <a:schemeClr val="tx1"/>
                          </a:solidFill>
                        </a:rPr>
                        <a:t>JNS disp8</a:t>
                      </a:r>
                    </a:p>
                  </a:txBody>
                  <a:tcPr>
                    <a:solidFill>
                      <a:srgbClr val="CCECFF"/>
                    </a:solidFill>
                  </a:tcPr>
                </a:tc>
                <a:tc>
                  <a:txBody>
                    <a:bodyPr/>
                    <a:lstStyle/>
                    <a:p>
                      <a:r>
                        <a:rPr lang="en-US" sz="1400" b="1" dirty="0">
                          <a:solidFill>
                            <a:schemeClr val="tx1"/>
                          </a:solidFill>
                        </a:rPr>
                        <a:t>Jump if SF = 0</a:t>
                      </a:r>
                    </a:p>
                  </a:txBody>
                  <a:tcPr>
                    <a:solidFill>
                      <a:srgbClr val="CCECFF"/>
                    </a:solidFill>
                  </a:tcPr>
                </a:tc>
                <a:extLst>
                  <a:ext uri="{0D108BD9-81ED-4DB2-BD59-A6C34878D82A}">
                    <a16:rowId xmlns:a16="http://schemas.microsoft.com/office/drawing/2014/main" val="10008"/>
                  </a:ext>
                </a:extLst>
              </a:tr>
              <a:tr h="397565">
                <a:tc>
                  <a:txBody>
                    <a:bodyPr/>
                    <a:lstStyle/>
                    <a:p>
                      <a:r>
                        <a:rPr lang="en-US" sz="1400" b="1" dirty="0">
                          <a:solidFill>
                            <a:schemeClr val="tx1"/>
                          </a:solidFill>
                        </a:rPr>
                        <a:t>JZ disp8</a:t>
                      </a:r>
                    </a:p>
                  </a:txBody>
                  <a:tcPr>
                    <a:solidFill>
                      <a:srgbClr val="CCECFF"/>
                    </a:solidFill>
                  </a:tcPr>
                </a:tc>
                <a:tc>
                  <a:txBody>
                    <a:bodyPr/>
                    <a:lstStyle/>
                    <a:p>
                      <a:r>
                        <a:rPr lang="en-US" sz="1400" b="1" dirty="0">
                          <a:solidFill>
                            <a:schemeClr val="tx1"/>
                          </a:solidFill>
                        </a:rPr>
                        <a:t>Jump if result</a:t>
                      </a:r>
                      <a:r>
                        <a:rPr lang="en-US" sz="1400" b="1" baseline="0" dirty="0">
                          <a:solidFill>
                            <a:schemeClr val="tx1"/>
                          </a:solidFill>
                        </a:rPr>
                        <a:t> is zero, </a:t>
                      </a:r>
                      <a:r>
                        <a:rPr lang="en-US" sz="1400" b="1" baseline="0" dirty="0" err="1">
                          <a:solidFill>
                            <a:schemeClr val="tx1"/>
                          </a:solidFill>
                        </a:rPr>
                        <a:t>i.e</a:t>
                      </a:r>
                      <a:r>
                        <a:rPr lang="en-US" sz="1400" b="1" baseline="0" dirty="0">
                          <a:solidFill>
                            <a:schemeClr val="tx1"/>
                          </a:solidFill>
                        </a:rPr>
                        <a:t>, Z = 1</a:t>
                      </a:r>
                      <a:endParaRPr lang="en-US" sz="1400" b="1" dirty="0">
                        <a:solidFill>
                          <a:schemeClr val="tx1"/>
                        </a:solidFill>
                      </a:endParaRPr>
                    </a:p>
                  </a:txBody>
                  <a:tcPr>
                    <a:solidFill>
                      <a:srgbClr val="CCECFF"/>
                    </a:solidFill>
                  </a:tcPr>
                </a:tc>
                <a:extLst>
                  <a:ext uri="{0D108BD9-81ED-4DB2-BD59-A6C34878D82A}">
                    <a16:rowId xmlns:a16="http://schemas.microsoft.com/office/drawing/2014/main" val="10009"/>
                  </a:ext>
                </a:extLst>
              </a:tr>
              <a:tr h="397565">
                <a:tc>
                  <a:txBody>
                    <a:bodyPr/>
                    <a:lstStyle/>
                    <a:p>
                      <a:r>
                        <a:rPr lang="en-US" sz="1400" b="1" dirty="0">
                          <a:solidFill>
                            <a:schemeClr val="tx1"/>
                          </a:solidFill>
                        </a:rPr>
                        <a:t>JNZ disp8</a:t>
                      </a:r>
                    </a:p>
                  </a:txBody>
                  <a:tcPr>
                    <a:solidFill>
                      <a:srgbClr val="CCEC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Jump if result is not zero, </a:t>
                      </a:r>
                      <a:r>
                        <a:rPr lang="en-US" sz="1400" b="1" baseline="0" dirty="0" err="1">
                          <a:solidFill>
                            <a:schemeClr val="tx1"/>
                          </a:solidFill>
                        </a:rPr>
                        <a:t>i.e</a:t>
                      </a:r>
                      <a:r>
                        <a:rPr lang="en-US" sz="1400" b="1" baseline="0" dirty="0">
                          <a:solidFill>
                            <a:schemeClr val="tx1"/>
                          </a:solidFill>
                        </a:rPr>
                        <a:t>, Z = 1</a:t>
                      </a:r>
                      <a:endParaRPr lang="en-US" sz="1400" b="1" dirty="0">
                        <a:solidFill>
                          <a:schemeClr val="tx1"/>
                        </a:solidFill>
                      </a:endParaRPr>
                    </a:p>
                  </a:txBody>
                  <a:tcPr>
                    <a:solidFill>
                      <a:srgbClr val="CCECFF"/>
                    </a:solidFill>
                  </a:tcPr>
                </a:tc>
                <a:extLst>
                  <a:ext uri="{0D108BD9-81ED-4DB2-BD59-A6C34878D82A}">
                    <a16:rowId xmlns:a16="http://schemas.microsoft.com/office/drawing/2014/main" val="10010"/>
                  </a:ext>
                </a:extLst>
              </a:tr>
            </a:tbl>
          </a:graphicData>
        </a:graphic>
      </p:graphicFrame>
      <p:sp>
        <p:nvSpPr>
          <p:cNvPr id="7" name="TextBox 6"/>
          <p:cNvSpPr txBox="1"/>
          <p:nvPr/>
        </p:nvSpPr>
        <p:spPr>
          <a:xfrm>
            <a:off x="381000" y="1447800"/>
            <a:ext cx="6705600" cy="307777"/>
          </a:xfrm>
          <a:prstGeom prst="rect">
            <a:avLst/>
          </a:prstGeom>
          <a:noFill/>
        </p:spPr>
        <p:txBody>
          <a:bodyPr wrap="square" rtlCol="0">
            <a:spAutoFit/>
          </a:bodyPr>
          <a:lstStyle/>
          <a:p>
            <a:pPr marL="285750" indent="-285750">
              <a:buFont typeface="Wingdings" pitchFamily="2" charset="2"/>
              <a:buChar char="q"/>
            </a:pPr>
            <a:r>
              <a:rPr lang="en-US" sz="1400" b="1" dirty="0"/>
              <a:t>8086 conditional branch instructions affecting individual flags</a:t>
            </a:r>
          </a:p>
        </p:txBody>
      </p:sp>
      <p:sp>
        <p:nvSpPr>
          <p:cNvPr id="5" name="Date Placeholder 4"/>
          <p:cNvSpPr>
            <a:spLocks noGrp="1"/>
          </p:cNvSpPr>
          <p:nvPr>
            <p:ph type="dt" sz="half" idx="10"/>
          </p:nvPr>
        </p:nvSpPr>
        <p:spPr/>
        <p:txBody>
          <a:bodyPr/>
          <a:lstStyle/>
          <a:p>
            <a:fld id="{3385FC9F-D069-4514-898E-7D6AB9BD8B26}"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t>82</a:t>
            </a:fld>
            <a:endParaRPr lang="en-US" dirty="0"/>
          </a:p>
        </p:txBody>
      </p:sp>
    </p:spTree>
    <p:extLst>
      <p:ext uri="{BB962C8B-B14F-4D97-AF65-F5344CB8AC3E}">
        <p14:creationId xmlns:p14="http://schemas.microsoft.com/office/powerpoint/2010/main" val="1443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6175"/>
            <a:ext cx="7772400" cy="1470025"/>
          </a:xfrm>
        </p:spPr>
        <p:txBody>
          <a:bodyPr>
            <a:normAutofit fontScale="90000"/>
          </a:bodyPr>
          <a:lstStyle/>
          <a:p>
            <a:r>
              <a:rPr lang="en-US" sz="3600" dirty="0">
                <a:latin typeface="Octapost NBP" pitchFamily="2" charset="0"/>
              </a:rPr>
              <a:t/>
            </a:r>
            <a:br>
              <a:rPr lang="en-US" sz="3600" dirty="0">
                <a:latin typeface="Octapost NBP" pitchFamily="2" charset="0"/>
              </a:rPr>
            </a:br>
            <a:r>
              <a:rPr lang="en-US" sz="3600" dirty="0" smtClean="0">
                <a:latin typeface="Octapost NBP" pitchFamily="2" charset="0"/>
              </a:rPr>
              <a:t>Maximum and Minimum Mode Operations </a:t>
            </a:r>
            <a:r>
              <a:rPr lang="en-US" sz="3600" dirty="0">
                <a:latin typeface="Octapost NBP" pitchFamily="2" charset="0"/>
              </a:rPr>
              <a:t/>
            </a:r>
            <a:br>
              <a:rPr lang="en-US" sz="3600" dirty="0">
                <a:latin typeface="Octapost NBP" pitchFamily="2" charset="0"/>
              </a:rPr>
            </a:br>
            <a:endParaRPr lang="en-US" sz="3600" dirty="0">
              <a:latin typeface="Octapost NBP" pitchFamily="2" charset="0"/>
            </a:endParaRPr>
          </a:p>
        </p:txBody>
      </p:sp>
    </p:spTree>
    <p:extLst>
      <p:ext uri="{BB962C8B-B14F-4D97-AF65-F5344CB8AC3E}">
        <p14:creationId xmlns:p14="http://schemas.microsoft.com/office/powerpoint/2010/main" val="30949524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10"/>
          <p:cNvSpPr/>
          <p:nvPr/>
        </p:nvSpPr>
        <p:spPr>
          <a:xfrm>
            <a:off x="2196152" y="2034808"/>
            <a:ext cx="1385248" cy="93699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48" name="Rectangle 47"/>
          <p:cNvSpPr/>
          <p:nvPr/>
        </p:nvSpPr>
        <p:spPr>
          <a:xfrm>
            <a:off x="2196152" y="1779896"/>
            <a:ext cx="1385248" cy="25491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45" name="Rectangle 44"/>
          <p:cNvSpPr/>
          <p:nvPr/>
        </p:nvSpPr>
        <p:spPr>
          <a:xfrm>
            <a:off x="76200" y="1828800"/>
            <a:ext cx="1205552" cy="3311856"/>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2" name="Title 1"/>
          <p:cNvSpPr>
            <a:spLocks noGrp="1"/>
          </p:cNvSpPr>
          <p:nvPr>
            <p:ph type="title"/>
          </p:nvPr>
        </p:nvSpPr>
        <p:spPr/>
        <p:txBody>
          <a:bodyPr>
            <a:normAutofit/>
          </a:bodyPr>
          <a:lstStyle/>
          <a:p>
            <a:r>
              <a:rPr lang="en-US" dirty="0" smtClean="0"/>
              <a:t>Pins and Signals</a:t>
            </a:r>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Octapost NBP" pitchFamily="2" charset="0"/>
                <a:ea typeface="+mn-ea"/>
                <a:cs typeface="+mn-cs"/>
              </a:rPr>
              <a:t>8086 Microprocessor</a:t>
            </a:r>
            <a:endParaRPr kumimoji="0" lang="en-US" sz="1600" b="1" i="0" u="none" strike="noStrike" kern="1200" cap="none" spc="0" normalizeH="0" baseline="0" noProof="0" dirty="0">
              <a:ln>
                <a:noFill/>
              </a:ln>
              <a:solidFill>
                <a:prstClr val="black"/>
              </a:solidFill>
              <a:effectLst/>
              <a:uLnTx/>
              <a:uFillTx/>
              <a:latin typeface="Octapost NBP" pitchFamily="2" charset="0"/>
              <a:ea typeface="+mn-ea"/>
              <a:cs typeface="+mn-cs"/>
            </a:endParaRP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val="0"/>
              </a:ext>
            </a:extLst>
          </a:blip>
          <a:srcRect r="32350"/>
          <a:stretch/>
        </p:blipFill>
        <p:spPr bwMode="auto">
          <a:xfrm>
            <a:off x="228600" y="1524000"/>
            <a:ext cx="4191000" cy="4531232"/>
          </a:xfrm>
          <a:prstGeom prst="rect">
            <a:avLst/>
          </a:prstGeom>
          <a:noFill/>
          <a:extLst>
            <a:ext uri="{909E8E84-426E-40DD-AFC4-6F175D3DCCD1}">
              <a14:hiddenFill xmlns:a14="http://schemas.microsoft.com/office/drawing/2010/main">
                <a:solidFill>
                  <a:srgbClr val="FFFFFF"/>
                </a:solidFill>
              </a14:hiddenFill>
            </a:ext>
          </a:extLst>
        </p:spPr>
      </p:pic>
      <p:sp>
        <p:nvSpPr>
          <p:cNvPr id="44" name="Slide Number Placeholder 4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6815B-E59C-4D87-B1F6-ECBDD22AF1DC}" type="slidenum">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tint val="75000"/>
                </a:prstClr>
              </a:solidFill>
              <a:effectLst/>
              <a:uLnTx/>
              <a:uFillTx/>
              <a:latin typeface="Verdana" pitchFamily="34" charset="0"/>
              <a:ea typeface="Verdana" pitchFamily="34" charset="0"/>
              <a:cs typeface="Verdana" pitchFamily="34" charset="0"/>
            </a:endParaRPr>
          </a:p>
        </p:txBody>
      </p:sp>
      <p:sp>
        <p:nvSpPr>
          <p:cNvPr id="46" name="Rectangle 45"/>
          <p:cNvSpPr/>
          <p:nvPr/>
        </p:nvSpPr>
        <p:spPr>
          <a:xfrm>
            <a:off x="5791456" y="188879"/>
            <a:ext cx="2077813" cy="338554"/>
          </a:xfrm>
          <a:prstGeom prst="rect">
            <a:avLst/>
          </a:prstGeom>
          <a:solidFill>
            <a:srgbClr val="99CCFF"/>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FF0000"/>
                </a:solidFill>
                <a:effectLst/>
                <a:uLnTx/>
                <a:uFillTx/>
                <a:latin typeface="Verdana" pitchFamily="34" charset="0"/>
                <a:ea typeface="Verdana" pitchFamily="34" charset="0"/>
                <a:cs typeface="Verdana" pitchFamily="34" charset="0"/>
              </a:rPr>
              <a:t>Common signals</a:t>
            </a:r>
            <a:endParaRPr kumimoji="0" lang="en-US" sz="1600" b="1" i="0" u="none" strike="noStrike" kern="1200" cap="none" spc="0" normalizeH="0" baseline="0" noProof="0" dirty="0">
              <a:ln>
                <a:noFill/>
              </a:ln>
              <a:solidFill>
                <a:srgbClr val="FF0000"/>
              </a:solidFill>
              <a:effectLst/>
              <a:uLnTx/>
              <a:uFillTx/>
              <a:latin typeface="Verdana" pitchFamily="34" charset="0"/>
              <a:ea typeface="Verdana" pitchFamily="34" charset="0"/>
              <a:cs typeface="Verdana" pitchFamily="34" charset="0"/>
            </a:endParaRPr>
          </a:p>
        </p:txBody>
      </p:sp>
      <p:sp>
        <p:nvSpPr>
          <p:cNvPr id="47" name="Rectangle 46"/>
          <p:cNvSpPr/>
          <p:nvPr/>
        </p:nvSpPr>
        <p:spPr>
          <a:xfrm>
            <a:off x="4648200" y="800993"/>
            <a:ext cx="4343400" cy="3293209"/>
          </a:xfrm>
          <a:prstGeom prst="rect">
            <a:avLst/>
          </a:prstGeom>
          <a:ln w="28575">
            <a:solidFill>
              <a:schemeClr val="accent6">
                <a:lumMod val="7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AD</a:t>
            </a:r>
            <a:r>
              <a:rPr kumimoji="0" lang="en-US" sz="1800" b="1" i="0" u="none" strike="noStrike" kern="1200" cap="none" spc="0" normalizeH="0" baseline="-25000" noProof="0" dirty="0">
                <a:ln>
                  <a:noFill/>
                </a:ln>
                <a:solidFill>
                  <a:prstClr val="black"/>
                </a:solidFill>
                <a:effectLst/>
                <a:uLnTx/>
                <a:uFillTx/>
                <a:latin typeface="Verdana" pitchFamily="34" charset="0"/>
                <a:ea typeface="Verdana" pitchFamily="34" charset="0"/>
                <a:cs typeface="Verdana" pitchFamily="34" charset="0"/>
              </a:rPr>
              <a:t>0</a:t>
            </a:r>
            <a:r>
              <a:rPr kumimoji="0" lang="en-US" sz="18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-AD</a:t>
            </a:r>
            <a:r>
              <a:rPr kumimoji="0" lang="en-US" sz="1800" b="1" i="0" u="none" strike="noStrike" kern="1200" cap="none" spc="0" normalizeH="0" baseline="-25000" noProof="0" dirty="0">
                <a:ln>
                  <a:noFill/>
                </a:ln>
                <a:solidFill>
                  <a:prstClr val="black"/>
                </a:solidFill>
                <a:effectLst/>
                <a:uLnTx/>
                <a:uFillTx/>
                <a:latin typeface="Verdana" pitchFamily="34" charset="0"/>
                <a:ea typeface="Verdana" pitchFamily="34" charset="0"/>
                <a:cs typeface="Verdana" pitchFamily="34" charset="0"/>
              </a:rPr>
              <a:t>15</a:t>
            </a:r>
            <a:r>
              <a:rPr kumimoji="0" lang="en-US" sz="18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 (Bidirectional)</a:t>
            </a:r>
            <a:r>
              <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 </a:t>
            </a:r>
            <a:endParaRPr kumimoji="0" lang="en-US" sz="18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FF0066"/>
                </a:solidFill>
                <a:effectLst/>
                <a:uLnTx/>
                <a:uFillTx/>
                <a:latin typeface="Verdana" pitchFamily="34" charset="0"/>
                <a:ea typeface="Verdana" pitchFamily="34" charset="0"/>
                <a:cs typeface="Verdana" pitchFamily="34" charset="0"/>
              </a:rPr>
              <a:t>Address/Data bus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L</a:t>
            </a: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ow </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order address </a:t>
            </a: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bus; these are </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multiplexed with data. </a:t>
            </a:r>
            <a:endPar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When </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AD lines are used to transmit memory address the symbol A is used instead of AD, for example A</a:t>
            </a:r>
            <a:r>
              <a:rPr kumimoji="0" lang="en-US" sz="1400" b="1" i="0" u="none" strike="noStrike" kern="1200" cap="none" spc="0" normalizeH="0" baseline="-25000" noProof="0" dirty="0">
                <a:ln>
                  <a:noFill/>
                </a:ln>
                <a:solidFill>
                  <a:prstClr val="black"/>
                </a:solidFill>
                <a:effectLst/>
                <a:uLnTx/>
                <a:uFillTx/>
                <a:latin typeface="Verdana" pitchFamily="34" charset="0"/>
                <a:ea typeface="Verdana" pitchFamily="34" charset="0"/>
                <a:cs typeface="Verdana" pitchFamily="34" charset="0"/>
              </a:rPr>
              <a:t>0</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-A</a:t>
            </a:r>
            <a:r>
              <a:rPr kumimoji="0" lang="en-US" sz="1400" b="1" i="0" u="none" strike="noStrike" kern="1200" cap="none" spc="0" normalizeH="0" baseline="-25000" noProof="0" dirty="0">
                <a:ln>
                  <a:noFill/>
                </a:ln>
                <a:solidFill>
                  <a:prstClr val="black"/>
                </a:solidFill>
                <a:effectLst/>
                <a:uLnTx/>
                <a:uFillTx/>
                <a:latin typeface="Verdana" pitchFamily="34" charset="0"/>
                <a:ea typeface="Verdana" pitchFamily="34" charset="0"/>
                <a:cs typeface="Verdana" pitchFamily="34" charset="0"/>
              </a:rPr>
              <a:t>15</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 </a:t>
            </a:r>
            <a:endPar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When </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data are transmitted over AD lines the symbol D is used in place of AD, for example D</a:t>
            </a:r>
            <a:r>
              <a:rPr kumimoji="0" lang="en-US" sz="1400" b="1" i="0" u="none" strike="noStrike" kern="1200" cap="none" spc="0" normalizeH="0" baseline="-25000" noProof="0" dirty="0">
                <a:ln>
                  <a:noFill/>
                </a:ln>
                <a:solidFill>
                  <a:prstClr val="black"/>
                </a:solidFill>
                <a:effectLst/>
                <a:uLnTx/>
                <a:uFillTx/>
                <a:latin typeface="Verdana" pitchFamily="34" charset="0"/>
                <a:ea typeface="Verdana" pitchFamily="34" charset="0"/>
                <a:cs typeface="Verdana" pitchFamily="34" charset="0"/>
              </a:rPr>
              <a:t>0</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-D</a:t>
            </a:r>
            <a:r>
              <a:rPr kumimoji="0" lang="en-US" sz="1400" b="1" i="0" u="none" strike="noStrike" kern="1200" cap="none" spc="0" normalizeH="0" baseline="-25000" noProof="0" dirty="0">
                <a:ln>
                  <a:noFill/>
                </a:ln>
                <a:solidFill>
                  <a:prstClr val="black"/>
                </a:solidFill>
                <a:effectLst/>
                <a:uLnTx/>
                <a:uFillTx/>
                <a:latin typeface="Verdana" pitchFamily="34" charset="0"/>
                <a:ea typeface="Verdana" pitchFamily="34" charset="0"/>
                <a:cs typeface="Verdana" pitchFamily="34" charset="0"/>
              </a:rPr>
              <a:t>7</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 D</a:t>
            </a:r>
            <a:r>
              <a:rPr kumimoji="0" lang="en-US" sz="1400" b="1" i="0" u="none" strike="noStrike" kern="1200" cap="none" spc="0" normalizeH="0" baseline="-25000" noProof="0" dirty="0">
                <a:ln>
                  <a:noFill/>
                </a:ln>
                <a:solidFill>
                  <a:prstClr val="black"/>
                </a:solidFill>
                <a:effectLst/>
                <a:uLnTx/>
                <a:uFillTx/>
                <a:latin typeface="Verdana" pitchFamily="34" charset="0"/>
                <a:ea typeface="Verdana" pitchFamily="34" charset="0"/>
                <a:cs typeface="Verdana" pitchFamily="34" charset="0"/>
              </a:rPr>
              <a:t>8</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-D</a:t>
            </a:r>
            <a:r>
              <a:rPr kumimoji="0" lang="en-US" sz="1400" b="1" i="0" u="none" strike="noStrike" kern="1200" cap="none" spc="0" normalizeH="0" baseline="-25000" noProof="0" dirty="0">
                <a:ln>
                  <a:noFill/>
                </a:ln>
                <a:solidFill>
                  <a:prstClr val="black"/>
                </a:solidFill>
                <a:effectLst/>
                <a:uLnTx/>
                <a:uFillTx/>
                <a:latin typeface="Verdana" pitchFamily="34" charset="0"/>
                <a:ea typeface="Verdana" pitchFamily="34" charset="0"/>
                <a:cs typeface="Verdana" pitchFamily="34" charset="0"/>
              </a:rPr>
              <a:t>15</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 or D</a:t>
            </a:r>
            <a:r>
              <a:rPr kumimoji="0" lang="en-US" sz="1400" b="1" i="0" u="none" strike="noStrike" kern="1200" cap="none" spc="0" normalizeH="0" baseline="-25000" noProof="0" dirty="0">
                <a:ln>
                  <a:noFill/>
                </a:ln>
                <a:solidFill>
                  <a:prstClr val="black"/>
                </a:solidFill>
                <a:effectLst/>
                <a:uLnTx/>
                <a:uFillTx/>
                <a:latin typeface="Verdana" pitchFamily="34" charset="0"/>
                <a:ea typeface="Verdana" pitchFamily="34" charset="0"/>
                <a:cs typeface="Verdana" pitchFamily="34" charset="0"/>
              </a:rPr>
              <a:t>0</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-D</a:t>
            </a:r>
            <a:r>
              <a:rPr kumimoji="0" lang="en-US" sz="1400" b="1" i="0" u="none" strike="noStrike" kern="1200" cap="none" spc="0" normalizeH="0" baseline="-25000" noProof="0" dirty="0">
                <a:ln>
                  <a:noFill/>
                </a:ln>
                <a:solidFill>
                  <a:prstClr val="black"/>
                </a:solidFill>
                <a:effectLst/>
                <a:uLnTx/>
                <a:uFillTx/>
                <a:latin typeface="Verdana" pitchFamily="34" charset="0"/>
                <a:ea typeface="Verdana" pitchFamily="34" charset="0"/>
                <a:cs typeface="Verdana" pitchFamily="34" charset="0"/>
              </a:rPr>
              <a:t>15</a:t>
            </a: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a:t>
            </a:r>
            <a:endPar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
        <p:nvSpPr>
          <p:cNvPr id="10" name="Rectangle 9"/>
          <p:cNvSpPr/>
          <p:nvPr/>
        </p:nvSpPr>
        <p:spPr>
          <a:xfrm>
            <a:off x="4648200" y="5109627"/>
            <a:ext cx="4343400" cy="1046440"/>
          </a:xfrm>
          <a:prstGeom prst="rect">
            <a:avLst/>
          </a:prstGeom>
          <a:ln w="28575">
            <a:solidFill>
              <a:schemeClr val="accent6">
                <a:lumMod val="7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A</a:t>
            </a:r>
            <a:r>
              <a:rPr kumimoji="0" lang="en-US" sz="1800" b="1" i="0" u="none" strike="noStrike" kern="1200" cap="none" spc="0" normalizeH="0" baseline="-25000" noProof="0" dirty="0">
                <a:ln>
                  <a:noFill/>
                </a:ln>
                <a:solidFill>
                  <a:prstClr val="black"/>
                </a:solidFill>
                <a:effectLst/>
                <a:uLnTx/>
                <a:uFillTx/>
                <a:latin typeface="Verdana" pitchFamily="34" charset="0"/>
                <a:ea typeface="Verdana" pitchFamily="34" charset="0"/>
                <a:cs typeface="Verdana" pitchFamily="34" charset="0"/>
              </a:rPr>
              <a:t>16</a:t>
            </a:r>
            <a:r>
              <a:rPr kumimoji="0" lang="en-US" sz="18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/S</a:t>
            </a:r>
            <a:r>
              <a:rPr kumimoji="0" lang="en-US" sz="1800" b="1" i="0" u="none" strike="noStrike" kern="1200" cap="none" spc="0" normalizeH="0" baseline="-25000" noProof="0" dirty="0">
                <a:ln>
                  <a:noFill/>
                </a:ln>
                <a:solidFill>
                  <a:prstClr val="black"/>
                </a:solidFill>
                <a:effectLst/>
                <a:uLnTx/>
                <a:uFillTx/>
                <a:latin typeface="Verdana" pitchFamily="34" charset="0"/>
                <a:ea typeface="Verdana" pitchFamily="34" charset="0"/>
                <a:cs typeface="Verdana" pitchFamily="34" charset="0"/>
              </a:rPr>
              <a:t>3</a:t>
            </a:r>
            <a:r>
              <a:rPr kumimoji="0" lang="en-US" sz="18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 A</a:t>
            </a:r>
            <a:r>
              <a:rPr kumimoji="0" lang="en-US" sz="1800" b="1" i="0" u="none" strike="noStrike" kern="1200" cap="none" spc="0" normalizeH="0" baseline="-25000" noProof="0" dirty="0">
                <a:ln>
                  <a:noFill/>
                </a:ln>
                <a:solidFill>
                  <a:prstClr val="black"/>
                </a:solidFill>
                <a:effectLst/>
                <a:uLnTx/>
                <a:uFillTx/>
                <a:latin typeface="Verdana" pitchFamily="34" charset="0"/>
                <a:ea typeface="Verdana" pitchFamily="34" charset="0"/>
                <a:cs typeface="Verdana" pitchFamily="34" charset="0"/>
              </a:rPr>
              <a:t>17</a:t>
            </a:r>
            <a:r>
              <a:rPr kumimoji="0" lang="en-US" sz="18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/S</a:t>
            </a:r>
            <a:r>
              <a:rPr kumimoji="0" lang="en-US" sz="1800" b="1" i="0" u="none" strike="noStrike" kern="1200" cap="none" spc="0" normalizeH="0" baseline="-25000" noProof="0" dirty="0">
                <a:ln>
                  <a:noFill/>
                </a:ln>
                <a:solidFill>
                  <a:prstClr val="black"/>
                </a:solidFill>
                <a:effectLst/>
                <a:uLnTx/>
                <a:uFillTx/>
                <a:latin typeface="Verdana" pitchFamily="34" charset="0"/>
                <a:ea typeface="Verdana" pitchFamily="34" charset="0"/>
                <a:cs typeface="Verdana" pitchFamily="34" charset="0"/>
              </a:rPr>
              <a:t>4</a:t>
            </a:r>
            <a:r>
              <a:rPr kumimoji="0" lang="en-US" sz="18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 A</a:t>
            </a:r>
            <a:r>
              <a:rPr kumimoji="0" lang="en-US" sz="1800" b="1" i="0" u="none" strike="noStrike" kern="1200" cap="none" spc="0" normalizeH="0" baseline="-25000" noProof="0" dirty="0">
                <a:ln>
                  <a:noFill/>
                </a:ln>
                <a:solidFill>
                  <a:prstClr val="black"/>
                </a:solidFill>
                <a:effectLst/>
                <a:uLnTx/>
                <a:uFillTx/>
                <a:latin typeface="Verdana" pitchFamily="34" charset="0"/>
                <a:ea typeface="Verdana" pitchFamily="34" charset="0"/>
                <a:cs typeface="Verdana" pitchFamily="34" charset="0"/>
              </a:rPr>
              <a:t>18</a:t>
            </a:r>
            <a:r>
              <a:rPr kumimoji="0" lang="en-US" sz="18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/S</a:t>
            </a:r>
            <a:r>
              <a:rPr kumimoji="0" lang="en-US" sz="1800" b="1" i="0" u="none" strike="noStrike" kern="1200" cap="none" spc="0" normalizeH="0" baseline="-25000" noProof="0" dirty="0">
                <a:ln>
                  <a:noFill/>
                </a:ln>
                <a:solidFill>
                  <a:prstClr val="black"/>
                </a:solidFill>
                <a:effectLst/>
                <a:uLnTx/>
                <a:uFillTx/>
                <a:latin typeface="Verdana" pitchFamily="34" charset="0"/>
                <a:ea typeface="Verdana" pitchFamily="34" charset="0"/>
                <a:cs typeface="Verdana" pitchFamily="34" charset="0"/>
              </a:rPr>
              <a:t>5</a:t>
            </a:r>
            <a:r>
              <a:rPr kumimoji="0" lang="en-US" sz="18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 A</a:t>
            </a:r>
            <a:r>
              <a:rPr kumimoji="0" lang="en-US" sz="1800" b="1" i="0" u="none" strike="noStrike" kern="1200" cap="none" spc="0" normalizeH="0" baseline="-25000" noProof="0" dirty="0">
                <a:ln>
                  <a:noFill/>
                </a:ln>
                <a:solidFill>
                  <a:prstClr val="black"/>
                </a:solidFill>
                <a:effectLst/>
                <a:uLnTx/>
                <a:uFillTx/>
                <a:latin typeface="Verdana" pitchFamily="34" charset="0"/>
                <a:ea typeface="Verdana" pitchFamily="34" charset="0"/>
                <a:cs typeface="Verdana" pitchFamily="34" charset="0"/>
              </a:rPr>
              <a:t>19</a:t>
            </a:r>
            <a:r>
              <a:rPr kumimoji="0" lang="en-US" sz="18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/S</a:t>
            </a:r>
            <a:r>
              <a:rPr kumimoji="0" lang="en-US" sz="1800" b="1" i="0" u="none" strike="noStrike" kern="1200" cap="none" spc="0" normalizeH="0" baseline="-25000" noProof="0" dirty="0">
                <a:ln>
                  <a:noFill/>
                </a:ln>
                <a:solidFill>
                  <a:prstClr val="black"/>
                </a:solidFill>
                <a:effectLst/>
                <a:uLnTx/>
                <a:uFillTx/>
                <a:latin typeface="Verdana" pitchFamily="34" charset="0"/>
                <a:ea typeface="Verdana" pitchFamily="34" charset="0"/>
                <a:cs typeface="Verdana" pitchFamily="34" charset="0"/>
              </a:rPr>
              <a:t>6</a:t>
            </a:r>
            <a:r>
              <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 </a:t>
            </a:r>
            <a:endParaRPr kumimoji="0" lang="en-US" sz="18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High order address bus. These are multiplexed with status signals</a:t>
            </a:r>
          </a:p>
        </p:txBody>
      </p:sp>
      <p:sp>
        <p:nvSpPr>
          <p:cNvPr id="4" name="Date Placeholder 3"/>
          <p:cNvSpPr>
            <a:spLocks noGrp="1"/>
          </p:cNvSpPr>
          <p:nvPr>
            <p:ph type="dt" sz="half" idx="10"/>
          </p:nvPr>
        </p:nvSpPr>
        <p:spPr/>
        <p:txBody>
          <a:bodyPr/>
          <a:lstStyle/>
          <a:p>
            <a:fld id="{3BAFA5E3-D532-4A11-B64A-58B98EB5D358}" type="datetime2">
              <a:rPr lang="en-US" smtClean="0"/>
              <a:t>Wednesday, February 27, 2019</a:t>
            </a:fld>
            <a:endParaRPr lang="en-US" dirty="0"/>
          </a:p>
        </p:txBody>
      </p:sp>
      <p:sp>
        <p:nvSpPr>
          <p:cNvPr id="5" name="Footer Placeholder 4"/>
          <p:cNvSpPr>
            <a:spLocks noGrp="1"/>
          </p:cNvSpPr>
          <p:nvPr>
            <p:ph type="ftr" sz="quarter" idx="11"/>
          </p:nvPr>
        </p:nvSpPr>
        <p:spPr/>
        <p:txBody>
          <a:bodyPr/>
          <a:lstStyle/>
          <a:p>
            <a:r>
              <a:rPr lang="sv-SE" smtClean="0"/>
              <a:t>Dr. G. Raghu Chandra, EEE </a:t>
            </a:r>
            <a:endParaRPr lang="en-US" dirty="0"/>
          </a:p>
        </p:txBody>
      </p:sp>
    </p:spTree>
    <p:extLst>
      <p:ext uri="{BB962C8B-B14F-4D97-AF65-F5344CB8AC3E}">
        <p14:creationId xmlns:p14="http://schemas.microsoft.com/office/powerpoint/2010/main" val="2745205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8" grpId="0" animBg="1"/>
      <p:bldP spid="48" grpId="1" animBg="1"/>
      <p:bldP spid="45" grpId="0" animBg="1"/>
      <p:bldP spid="45" grpId="1" animBg="1"/>
      <p:bldP spid="47" grpId="0" animBg="1"/>
      <p:bldP spid="10"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 name="Rectangle 47"/>
          <p:cNvSpPr/>
          <p:nvPr/>
        </p:nvSpPr>
        <p:spPr>
          <a:xfrm>
            <a:off x="2196152" y="2918192"/>
            <a:ext cx="1385248" cy="25491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2" name="Title 1"/>
          <p:cNvSpPr>
            <a:spLocks noGrp="1"/>
          </p:cNvSpPr>
          <p:nvPr>
            <p:ph type="title"/>
          </p:nvPr>
        </p:nvSpPr>
        <p:spPr/>
        <p:txBody>
          <a:bodyPr>
            <a:normAutofit/>
          </a:bodyPr>
          <a:lstStyle/>
          <a:p>
            <a:r>
              <a:rPr lang="en-US" dirty="0" smtClean="0"/>
              <a:t>Pins and Signals</a:t>
            </a:r>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Octapost NBP" pitchFamily="2" charset="0"/>
                <a:ea typeface="+mn-ea"/>
                <a:cs typeface="+mn-cs"/>
              </a:rPr>
              <a:t>8086 Microprocessor</a:t>
            </a:r>
            <a:endParaRPr kumimoji="0" lang="en-US" sz="1600" b="1" i="0" u="none" strike="noStrike" kern="1200" cap="none" spc="0" normalizeH="0" baseline="0" noProof="0" dirty="0">
              <a:ln>
                <a:noFill/>
              </a:ln>
              <a:solidFill>
                <a:prstClr val="black"/>
              </a:solidFill>
              <a:effectLst/>
              <a:uLnTx/>
              <a:uFillTx/>
              <a:latin typeface="Octapost NBP" pitchFamily="2" charset="0"/>
              <a:ea typeface="+mn-ea"/>
              <a:cs typeface="+mn-cs"/>
            </a:endParaRP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val="0"/>
              </a:ext>
            </a:extLst>
          </a:blip>
          <a:srcRect r="32350"/>
          <a:stretch/>
        </p:blipFill>
        <p:spPr bwMode="auto">
          <a:xfrm>
            <a:off x="228600" y="1524000"/>
            <a:ext cx="4191000" cy="4531232"/>
          </a:xfrm>
          <a:prstGeom prst="rect">
            <a:avLst/>
          </a:prstGeom>
          <a:noFill/>
          <a:extLst>
            <a:ext uri="{909E8E84-426E-40DD-AFC4-6F175D3DCCD1}">
              <a14:hiddenFill xmlns:a14="http://schemas.microsoft.com/office/drawing/2010/main">
                <a:solidFill>
                  <a:srgbClr val="FFFFFF"/>
                </a:solidFill>
              </a14:hiddenFill>
            </a:ext>
          </a:extLst>
        </p:spPr>
      </p:pic>
      <p:sp>
        <p:nvSpPr>
          <p:cNvPr id="44" name="Slide Number Placeholder 4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6815B-E59C-4D87-B1F6-ECBDD22AF1DC}" type="slidenum">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tint val="75000"/>
                </a:prstClr>
              </a:solidFill>
              <a:effectLst/>
              <a:uLnTx/>
              <a:uFillTx/>
              <a:latin typeface="Verdana" pitchFamily="34" charset="0"/>
              <a:ea typeface="Verdana" pitchFamily="34" charset="0"/>
              <a:cs typeface="Verdana" pitchFamily="34" charset="0"/>
            </a:endParaRPr>
          </a:p>
        </p:txBody>
      </p:sp>
      <p:sp>
        <p:nvSpPr>
          <p:cNvPr id="46" name="Rectangle 45"/>
          <p:cNvSpPr/>
          <p:nvPr/>
        </p:nvSpPr>
        <p:spPr>
          <a:xfrm>
            <a:off x="5791456" y="188879"/>
            <a:ext cx="2077813" cy="338554"/>
          </a:xfrm>
          <a:prstGeom prst="rect">
            <a:avLst/>
          </a:prstGeom>
          <a:solidFill>
            <a:srgbClr val="99CCFF"/>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FF0000"/>
                </a:solidFill>
                <a:effectLst/>
                <a:uLnTx/>
                <a:uFillTx/>
                <a:latin typeface="Verdana" pitchFamily="34" charset="0"/>
                <a:ea typeface="Verdana" pitchFamily="34" charset="0"/>
                <a:cs typeface="Verdana" pitchFamily="34" charset="0"/>
              </a:rPr>
              <a:t>Common signals</a:t>
            </a:r>
            <a:endParaRPr kumimoji="0" lang="en-US" sz="1600" b="1" i="0" u="none" strike="noStrike" kern="1200" cap="none" spc="0" normalizeH="0" baseline="0" noProof="0" dirty="0">
              <a:ln>
                <a:noFill/>
              </a:ln>
              <a:solidFill>
                <a:srgbClr val="FF0000"/>
              </a:solidFill>
              <a:effectLst/>
              <a:uLnTx/>
              <a:uFillTx/>
              <a:latin typeface="Verdana" pitchFamily="34" charset="0"/>
              <a:ea typeface="Verdana" pitchFamily="34" charset="0"/>
              <a:cs typeface="Verdana" pitchFamily="34" charset="0"/>
            </a:endParaRPr>
          </a:p>
        </p:txBody>
      </p:sp>
      <p:sp>
        <p:nvSpPr>
          <p:cNvPr id="47" name="Rectangle 46"/>
          <p:cNvSpPr/>
          <p:nvPr/>
        </p:nvSpPr>
        <p:spPr>
          <a:xfrm>
            <a:off x="4648200" y="800993"/>
            <a:ext cx="4343400" cy="2215991"/>
          </a:xfrm>
          <a:prstGeom prst="rect">
            <a:avLst/>
          </a:prstGeom>
          <a:ln w="28575">
            <a:solidFill>
              <a:schemeClr val="accent6">
                <a:lumMod val="7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BHE </a:t>
            </a:r>
            <a:r>
              <a:rPr kumimoji="0" lang="en-US" sz="18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(Active Low)/S</a:t>
            </a:r>
            <a:r>
              <a:rPr kumimoji="0" lang="en-US" sz="1800" b="1" i="0" u="none" strike="noStrike" kern="1200" cap="none" spc="0" normalizeH="0" baseline="-25000" noProof="0" dirty="0">
                <a:ln>
                  <a:noFill/>
                </a:ln>
                <a:solidFill>
                  <a:prstClr val="black"/>
                </a:solidFill>
                <a:effectLst/>
                <a:uLnTx/>
                <a:uFillTx/>
                <a:latin typeface="Verdana" pitchFamily="34" charset="0"/>
                <a:ea typeface="Verdana" pitchFamily="34" charset="0"/>
                <a:cs typeface="Verdana" pitchFamily="34" charset="0"/>
              </a:rPr>
              <a:t>7</a:t>
            </a:r>
            <a:r>
              <a:rPr kumimoji="0" lang="en-US" sz="18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 (Output)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0066"/>
              </a:solidFill>
              <a:effectLst/>
              <a:uLnTx/>
              <a:uFillTx/>
              <a:latin typeface="Verdana" pitchFamily="34" charset="0"/>
              <a:ea typeface="Verdana" pitchFamily="34" charset="0"/>
              <a:cs typeface="Verdan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FF0066"/>
                </a:solidFill>
                <a:effectLst/>
                <a:uLnTx/>
                <a:uFillTx/>
                <a:latin typeface="Verdana" pitchFamily="34" charset="0"/>
                <a:ea typeface="Verdana" pitchFamily="34" charset="0"/>
                <a:cs typeface="Verdana" pitchFamily="34" charset="0"/>
              </a:rPr>
              <a:t>Bus </a:t>
            </a:r>
            <a:r>
              <a:rPr kumimoji="0" lang="en-US" sz="1600" b="1" i="0" u="none" strike="noStrike" kern="1200" cap="none" spc="0" normalizeH="0" baseline="0" noProof="0" dirty="0">
                <a:ln>
                  <a:noFill/>
                </a:ln>
                <a:solidFill>
                  <a:srgbClr val="FF0066"/>
                </a:solidFill>
                <a:effectLst/>
                <a:uLnTx/>
                <a:uFillTx/>
                <a:latin typeface="Verdana" pitchFamily="34" charset="0"/>
                <a:ea typeface="Verdana" pitchFamily="34" charset="0"/>
                <a:cs typeface="Verdana" pitchFamily="34" charset="0"/>
              </a:rPr>
              <a:t>High </a:t>
            </a:r>
            <a:r>
              <a:rPr kumimoji="0" lang="en-US" sz="1600" b="1" i="0" u="none" strike="noStrike" kern="1200" cap="none" spc="0" normalizeH="0" baseline="0" noProof="0" dirty="0" smtClean="0">
                <a:ln>
                  <a:noFill/>
                </a:ln>
                <a:solidFill>
                  <a:srgbClr val="FF0066"/>
                </a:solidFill>
                <a:effectLst/>
                <a:uLnTx/>
                <a:uFillTx/>
                <a:latin typeface="Verdana" pitchFamily="34" charset="0"/>
                <a:ea typeface="Verdana" pitchFamily="34" charset="0"/>
                <a:cs typeface="Verdana" pitchFamily="34" charset="0"/>
              </a:rPr>
              <a:t>Enable/Status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It </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is used to enable data onto the most significant half of data bus, D</a:t>
            </a:r>
            <a:r>
              <a:rPr kumimoji="0" lang="en-US" sz="1400" b="1" i="0" u="none" strike="noStrike" kern="1200" cap="none" spc="0" normalizeH="0" baseline="-25000" noProof="0" dirty="0">
                <a:ln>
                  <a:noFill/>
                </a:ln>
                <a:solidFill>
                  <a:prstClr val="black"/>
                </a:solidFill>
                <a:effectLst/>
                <a:uLnTx/>
                <a:uFillTx/>
                <a:latin typeface="Verdana" pitchFamily="34" charset="0"/>
                <a:ea typeface="Verdana" pitchFamily="34" charset="0"/>
                <a:cs typeface="Verdana" pitchFamily="34" charset="0"/>
              </a:rPr>
              <a:t>8</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-D</a:t>
            </a:r>
            <a:r>
              <a:rPr kumimoji="0" lang="en-US" sz="1400" b="1" i="0" u="none" strike="noStrike" kern="1200" cap="none" spc="0" normalizeH="0" baseline="-25000" noProof="0" dirty="0">
                <a:ln>
                  <a:noFill/>
                </a:ln>
                <a:solidFill>
                  <a:prstClr val="black"/>
                </a:solidFill>
                <a:effectLst/>
                <a:uLnTx/>
                <a:uFillTx/>
                <a:latin typeface="Verdana" pitchFamily="34" charset="0"/>
                <a:ea typeface="Verdana" pitchFamily="34" charset="0"/>
                <a:cs typeface="Verdana" pitchFamily="34" charset="0"/>
              </a:rPr>
              <a:t>15</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 8-bit device connected to upper half of the data bus use BHE (Active Low) signal. It is multiplexed with status signal S</a:t>
            </a:r>
            <a:r>
              <a:rPr kumimoji="0" lang="en-US" sz="1400" b="1" i="0" u="none" strike="noStrike" kern="1200" cap="none" spc="0" normalizeH="0" baseline="-25000" noProof="0" dirty="0">
                <a:ln>
                  <a:noFill/>
                </a:ln>
                <a:solidFill>
                  <a:prstClr val="black"/>
                </a:solidFill>
                <a:effectLst/>
                <a:uLnTx/>
                <a:uFillTx/>
                <a:latin typeface="Verdana" pitchFamily="34" charset="0"/>
                <a:ea typeface="Verdana" pitchFamily="34" charset="0"/>
                <a:cs typeface="Verdana" pitchFamily="34" charset="0"/>
              </a:rPr>
              <a:t>7</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 </a:t>
            </a:r>
          </a:p>
        </p:txBody>
      </p:sp>
      <p:sp>
        <p:nvSpPr>
          <p:cNvPr id="10" name="Rectangle 9"/>
          <p:cNvSpPr/>
          <p:nvPr/>
        </p:nvSpPr>
        <p:spPr>
          <a:xfrm>
            <a:off x="4648200" y="3276362"/>
            <a:ext cx="4343400" cy="1600438"/>
          </a:xfrm>
          <a:prstGeom prst="rect">
            <a:avLst/>
          </a:prstGeom>
          <a:ln w="28575">
            <a:solidFill>
              <a:schemeClr val="accent6">
                <a:lumMod val="7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 MN/ MX  </a:t>
            </a:r>
            <a:endParaRPr kumimoji="0" lang="en-US" sz="18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FF0066"/>
                </a:solidFill>
                <a:effectLst/>
                <a:uLnTx/>
                <a:uFillTx/>
                <a:latin typeface="Verdana" pitchFamily="34" charset="0"/>
                <a:ea typeface="Verdana" pitchFamily="34" charset="0"/>
                <a:cs typeface="Verdana" pitchFamily="34" charset="0"/>
              </a:rPr>
              <a:t>MINIMUM </a:t>
            </a:r>
            <a:r>
              <a:rPr kumimoji="0" lang="en-US" sz="1600" b="1" i="0" u="none" strike="noStrike" kern="1200" cap="none" spc="0" normalizeH="0" baseline="0" noProof="0" dirty="0">
                <a:ln>
                  <a:noFill/>
                </a:ln>
                <a:solidFill>
                  <a:srgbClr val="FF0066"/>
                </a:solidFill>
                <a:effectLst/>
                <a:uLnTx/>
                <a:uFillTx/>
                <a:latin typeface="Verdana" pitchFamily="34" charset="0"/>
                <a:ea typeface="Verdana" pitchFamily="34" charset="0"/>
                <a:cs typeface="Verdana" pitchFamily="34" charset="0"/>
              </a:rPr>
              <a:t>/ MAXIMUM </a:t>
            </a:r>
            <a:endParaRPr kumimoji="0" lang="en-US" sz="1600" b="1" i="0" u="none" strike="noStrike" kern="1200" cap="none" spc="0" normalizeH="0" baseline="0" noProof="0" dirty="0" smtClean="0">
              <a:ln>
                <a:noFill/>
              </a:ln>
              <a:solidFill>
                <a:srgbClr val="FF0066"/>
              </a:solidFill>
              <a:effectLst/>
              <a:uLnTx/>
              <a:uFillTx/>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This </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pin signal indicates  what mode the processor is to operate in. </a:t>
            </a:r>
          </a:p>
        </p:txBody>
      </p:sp>
      <p:sp>
        <p:nvSpPr>
          <p:cNvPr id="14" name="Rectangle 13"/>
          <p:cNvSpPr/>
          <p:nvPr/>
        </p:nvSpPr>
        <p:spPr>
          <a:xfrm>
            <a:off x="4648200" y="5108138"/>
            <a:ext cx="4343400" cy="1292662"/>
          </a:xfrm>
          <a:prstGeom prst="rect">
            <a:avLst/>
          </a:prstGeom>
          <a:ln w="28575">
            <a:solidFill>
              <a:schemeClr val="accent6">
                <a:lumMod val="7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 RD (Read) (Active Low)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The </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signal is used for read operation. </a:t>
            </a:r>
            <a:endPar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It </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is an output signal. </a:t>
            </a:r>
            <a:endPar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It </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is active when low.</a:t>
            </a:r>
          </a:p>
        </p:txBody>
      </p:sp>
      <p:sp>
        <p:nvSpPr>
          <p:cNvPr id="4" name="Date Placeholder 3"/>
          <p:cNvSpPr>
            <a:spLocks noGrp="1"/>
          </p:cNvSpPr>
          <p:nvPr>
            <p:ph type="dt" sz="half" idx="10"/>
          </p:nvPr>
        </p:nvSpPr>
        <p:spPr/>
        <p:txBody>
          <a:bodyPr/>
          <a:lstStyle/>
          <a:p>
            <a:fld id="{402382CB-D355-4C8E-93AC-8338919DF5BC}" type="datetime2">
              <a:rPr lang="en-US" smtClean="0"/>
              <a:t>Wednesday, February 27, 2019</a:t>
            </a:fld>
            <a:endParaRPr lang="en-US" dirty="0"/>
          </a:p>
        </p:txBody>
      </p:sp>
      <p:sp>
        <p:nvSpPr>
          <p:cNvPr id="5" name="Footer Placeholder 4"/>
          <p:cNvSpPr>
            <a:spLocks noGrp="1"/>
          </p:cNvSpPr>
          <p:nvPr>
            <p:ph type="ftr" sz="quarter" idx="11"/>
          </p:nvPr>
        </p:nvSpPr>
        <p:spPr/>
        <p:txBody>
          <a:bodyPr/>
          <a:lstStyle/>
          <a:p>
            <a:r>
              <a:rPr lang="sv-SE" smtClean="0"/>
              <a:t>Dr. G. Raghu Chandra, EEE </a:t>
            </a:r>
            <a:endParaRPr lang="en-US" dirty="0"/>
          </a:p>
        </p:txBody>
      </p:sp>
    </p:spTree>
    <p:extLst>
      <p:ext uri="{BB962C8B-B14F-4D97-AF65-F5344CB8AC3E}">
        <p14:creationId xmlns:p14="http://schemas.microsoft.com/office/powerpoint/2010/main" val="2626389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1.38889E-6 -7.67808E-7 L 1.38889E-6 0.03377 " pathEditMode="relative" rAng="0" ptsTypes="AA">
                                      <p:cBhvr>
                                        <p:cTn id="14" dur="500" fill="hold"/>
                                        <p:tgtEl>
                                          <p:spTgt spid="48"/>
                                        </p:tgtEl>
                                        <p:attrNameLst>
                                          <p:attrName>ppt_x</p:attrName>
                                          <p:attrName>ppt_y</p:attrName>
                                        </p:attrNameLst>
                                      </p:cBhvr>
                                      <p:rCtr x="0" y="1688"/>
                                    </p:animMotion>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2" nodeType="clickEffect">
                                  <p:stCondLst>
                                    <p:cond delay="0"/>
                                  </p:stCondLst>
                                  <p:childTnLst>
                                    <p:animMotion origin="layout" path="M 1.38889E-6 0.03377 L 1.38889E-6 0.06707 " pathEditMode="relative" rAng="0" ptsTypes="AA">
                                      <p:cBhvr>
                                        <p:cTn id="21" dur="500" fill="hold"/>
                                        <p:tgtEl>
                                          <p:spTgt spid="48"/>
                                        </p:tgtEl>
                                        <p:attrNameLst>
                                          <p:attrName>ppt_x</p:attrName>
                                          <p:attrName>ppt_y</p:attrName>
                                        </p:attrNameLst>
                                      </p:cBhvr>
                                      <p:rCtr x="0" y="1665"/>
                                    </p:animMotion>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7" grpId="0" animBg="1"/>
      <p:bldP spid="10" grpId="0" animBg="1"/>
      <p:bldP spid="14"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 name="Rectangle 47"/>
          <p:cNvSpPr/>
          <p:nvPr/>
        </p:nvSpPr>
        <p:spPr>
          <a:xfrm>
            <a:off x="2196152" y="3340136"/>
            <a:ext cx="1385248" cy="25491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2" name="Title 1"/>
          <p:cNvSpPr>
            <a:spLocks noGrp="1"/>
          </p:cNvSpPr>
          <p:nvPr>
            <p:ph type="title"/>
          </p:nvPr>
        </p:nvSpPr>
        <p:spPr/>
        <p:txBody>
          <a:bodyPr>
            <a:normAutofit/>
          </a:bodyPr>
          <a:lstStyle/>
          <a:p>
            <a:r>
              <a:rPr lang="en-US" dirty="0" smtClean="0"/>
              <a:t>Pins and Signals</a:t>
            </a:r>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Octapost NBP" pitchFamily="2" charset="0"/>
                <a:ea typeface="+mn-ea"/>
                <a:cs typeface="+mn-cs"/>
              </a:rPr>
              <a:t>8086 Microprocessor</a:t>
            </a:r>
            <a:endParaRPr kumimoji="0" lang="en-US" sz="1600" b="1" i="0" u="none" strike="noStrike" kern="1200" cap="none" spc="0" normalizeH="0" baseline="0" noProof="0" dirty="0">
              <a:ln>
                <a:noFill/>
              </a:ln>
              <a:solidFill>
                <a:prstClr val="black"/>
              </a:solidFill>
              <a:effectLst/>
              <a:uLnTx/>
              <a:uFillTx/>
              <a:latin typeface="Octapost NBP" pitchFamily="2" charset="0"/>
              <a:ea typeface="+mn-ea"/>
              <a:cs typeface="+mn-cs"/>
            </a:endParaRP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val="0"/>
              </a:ext>
            </a:extLst>
          </a:blip>
          <a:srcRect r="32350"/>
          <a:stretch/>
        </p:blipFill>
        <p:spPr bwMode="auto">
          <a:xfrm>
            <a:off x="228600" y="1524000"/>
            <a:ext cx="4191000" cy="4531232"/>
          </a:xfrm>
          <a:prstGeom prst="rect">
            <a:avLst/>
          </a:prstGeom>
          <a:noFill/>
          <a:extLst>
            <a:ext uri="{909E8E84-426E-40DD-AFC4-6F175D3DCCD1}">
              <a14:hiddenFill xmlns:a14="http://schemas.microsoft.com/office/drawing/2010/main">
                <a:solidFill>
                  <a:srgbClr val="FFFFFF"/>
                </a:solidFill>
              </a14:hiddenFill>
            </a:ext>
          </a:extLst>
        </p:spPr>
      </p:pic>
      <p:sp>
        <p:nvSpPr>
          <p:cNvPr id="44" name="Slide Number Placeholder 4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6815B-E59C-4D87-B1F6-ECBDD22AF1DC}" type="slidenum">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tint val="75000"/>
                </a:prstClr>
              </a:solidFill>
              <a:effectLst/>
              <a:uLnTx/>
              <a:uFillTx/>
              <a:latin typeface="Verdana" pitchFamily="34" charset="0"/>
              <a:ea typeface="Verdana" pitchFamily="34" charset="0"/>
              <a:cs typeface="Verdana" pitchFamily="34" charset="0"/>
            </a:endParaRPr>
          </a:p>
        </p:txBody>
      </p:sp>
      <p:sp>
        <p:nvSpPr>
          <p:cNvPr id="46" name="Rectangle 45"/>
          <p:cNvSpPr/>
          <p:nvPr/>
        </p:nvSpPr>
        <p:spPr>
          <a:xfrm>
            <a:off x="5791456" y="188879"/>
            <a:ext cx="2077813" cy="338554"/>
          </a:xfrm>
          <a:prstGeom prst="rect">
            <a:avLst/>
          </a:prstGeom>
          <a:solidFill>
            <a:srgbClr val="99CCFF"/>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FF0000"/>
                </a:solidFill>
                <a:effectLst/>
                <a:uLnTx/>
                <a:uFillTx/>
                <a:latin typeface="Verdana" pitchFamily="34" charset="0"/>
                <a:ea typeface="Verdana" pitchFamily="34" charset="0"/>
                <a:cs typeface="Verdana" pitchFamily="34" charset="0"/>
              </a:rPr>
              <a:t>Common signals</a:t>
            </a:r>
            <a:endParaRPr kumimoji="0" lang="en-US" sz="1600" b="1" i="0" u="none" strike="noStrike" kern="1200" cap="none" spc="0" normalizeH="0" baseline="0" noProof="0" dirty="0">
              <a:ln>
                <a:noFill/>
              </a:ln>
              <a:solidFill>
                <a:srgbClr val="FF0000"/>
              </a:solidFill>
              <a:effectLst/>
              <a:uLnTx/>
              <a:uFillTx/>
              <a:latin typeface="Verdana" pitchFamily="34" charset="0"/>
              <a:ea typeface="Verdana" pitchFamily="34" charset="0"/>
              <a:cs typeface="Verdana" pitchFamily="34" charset="0"/>
            </a:endParaRPr>
          </a:p>
        </p:txBody>
      </p:sp>
      <mc:AlternateContent xmlns:mc="http://schemas.openxmlformats.org/markup-compatibility/2006" xmlns:a14="http://schemas.microsoft.com/office/drawing/2010/main">
        <mc:Choice Requires="a14">
          <p:sp>
            <p:nvSpPr>
              <p:cNvPr id="47" name="Rectangle 46"/>
              <p:cNvSpPr/>
              <p:nvPr/>
            </p:nvSpPr>
            <p:spPr>
              <a:xfrm>
                <a:off x="4648200" y="800993"/>
                <a:ext cx="4343400" cy="3016660"/>
              </a:xfrm>
              <a:prstGeom prst="rect">
                <a:avLst/>
              </a:prstGeom>
              <a:ln w="28575">
                <a:solidFill>
                  <a:schemeClr val="accent6">
                    <a:lumMod val="7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TEST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kumimoji="0" lang="en-US" sz="1400" b="1" i="1" u="none" strike="noStrike" kern="1200" cap="none" spc="0" normalizeH="0" baseline="0" noProof="0">
                            <a:ln>
                              <a:noFill/>
                            </a:ln>
                            <a:solidFill>
                              <a:prstClr val="black"/>
                            </a:solidFill>
                            <a:effectLst/>
                            <a:uLnTx/>
                            <a:uFillTx/>
                            <a:latin typeface="Cambria Math" panose="02040503050406030204" pitchFamily="18" charset="0"/>
                            <a:ea typeface="Verdana" pitchFamily="34" charset="0"/>
                            <a:cs typeface="Verdana" pitchFamily="34" charset="0"/>
                          </a:rPr>
                        </m:ctrlPr>
                      </m:accPr>
                      <m:e>
                        <m:r>
                          <a:rPr kumimoji="0" lang="en-US" sz="1400" b="1" i="0" u="none" strike="noStrike" kern="1200" cap="none" spc="0" normalizeH="0" baseline="0" noProof="0">
                            <a:ln>
                              <a:noFill/>
                            </a:ln>
                            <a:solidFill>
                              <a:prstClr val="black"/>
                            </a:solidFill>
                            <a:effectLst/>
                            <a:uLnTx/>
                            <a:uFillTx/>
                            <a:latin typeface="Cambria Math"/>
                            <a:ea typeface="Verdana" pitchFamily="34" charset="0"/>
                            <a:cs typeface="Verdana" pitchFamily="34" charset="0"/>
                          </a:rPr>
                          <m:t>𝐓𝐄𝐒𝐓</m:t>
                        </m:r>
                      </m:e>
                    </m:acc>
                  </m:oMath>
                </a14:m>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input is </a:t>
                </a: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tested </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by </a:t>
                </a: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the </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‘WAIT’ instruction. </a:t>
                </a:r>
                <a:endPar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8086 will enter a wait state after execution of the WAIT instruction and will resume execution only when the </a:t>
                </a:r>
                <a14:m>
                  <m:oMath xmlns:m="http://schemas.openxmlformats.org/officeDocument/2006/math">
                    <m:acc>
                      <m:accPr>
                        <m:chr m:val="̅"/>
                        <m:ctrlPr>
                          <a:rPr kumimoji="0" lang="en-US" sz="1400" b="1" i="1" u="none" strike="noStrike" kern="1200" cap="none" spc="0" normalizeH="0" baseline="0" noProof="0" smtClean="0">
                            <a:ln>
                              <a:noFill/>
                            </a:ln>
                            <a:solidFill>
                              <a:prstClr val="black"/>
                            </a:solidFill>
                            <a:effectLst/>
                            <a:uLnTx/>
                            <a:uFillTx/>
                            <a:latin typeface="Cambria Math" panose="02040503050406030204" pitchFamily="18" charset="0"/>
                            <a:ea typeface="Verdana" pitchFamily="34" charset="0"/>
                            <a:cs typeface="Verdana" pitchFamily="34" charset="0"/>
                          </a:rPr>
                        </m:ctrlPr>
                      </m:accPr>
                      <m:e>
                        <m:r>
                          <a:rPr kumimoji="0" lang="en-US" sz="1400" b="1" i="0" u="none" strike="noStrike" kern="1200" cap="none" spc="0" normalizeH="0" baseline="0" noProof="0" smtClean="0">
                            <a:ln>
                              <a:noFill/>
                            </a:ln>
                            <a:solidFill>
                              <a:prstClr val="black"/>
                            </a:solidFill>
                            <a:effectLst/>
                            <a:uLnTx/>
                            <a:uFillTx/>
                            <a:latin typeface="Cambria Math"/>
                            <a:ea typeface="Verdana" pitchFamily="34" charset="0"/>
                            <a:cs typeface="Verdana" pitchFamily="34" charset="0"/>
                          </a:rPr>
                          <m:t>𝐓𝐄𝐒𝐓</m:t>
                        </m:r>
                      </m:e>
                    </m:acc>
                  </m:oMath>
                </a14:m>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 is made low by an active hardware.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This is used to synchronize an external activity to the processor internal operation.</a:t>
                </a:r>
              </a:p>
            </p:txBody>
          </p:sp>
        </mc:Choice>
        <mc:Fallback xmlns="">
          <p:sp>
            <p:nvSpPr>
              <p:cNvPr id="47" name="Rectangle 46"/>
              <p:cNvSpPr>
                <a:spLocks noRot="1" noChangeAspect="1" noMove="1" noResize="1" noEditPoints="1" noAdjustHandles="1" noChangeArrowheads="1" noChangeShapeType="1" noTextEdit="1"/>
              </p:cNvSpPr>
              <p:nvPr/>
            </p:nvSpPr>
            <p:spPr>
              <a:xfrm>
                <a:off x="4648200" y="800993"/>
                <a:ext cx="4343400" cy="3016660"/>
              </a:xfrm>
              <a:prstGeom prst="rect">
                <a:avLst/>
              </a:prstGeom>
              <a:blipFill rotWithShape="1">
                <a:blip r:embed="rId4"/>
                <a:stretch>
                  <a:fillRect l="-139" t="-600" b="-400"/>
                </a:stretch>
              </a:blipFill>
              <a:ln w="28575">
                <a:solidFill>
                  <a:schemeClr val="accent6">
                    <a:lumMod val="75000"/>
                  </a:schemeClr>
                </a:solidFill>
              </a:ln>
            </p:spPr>
            <p:txBody>
              <a:bodyPr/>
              <a:lstStyle/>
              <a:p>
                <a:r>
                  <a:rPr lang="en-US">
                    <a:noFill/>
                  </a:rPr>
                  <a:t> </a:t>
                </a:r>
              </a:p>
            </p:txBody>
          </p:sp>
        </mc:Fallback>
      </mc:AlternateContent>
      <p:sp>
        <p:nvSpPr>
          <p:cNvPr id="10" name="Rectangle 9"/>
          <p:cNvSpPr/>
          <p:nvPr/>
        </p:nvSpPr>
        <p:spPr>
          <a:xfrm>
            <a:off x="4648200" y="3981033"/>
            <a:ext cx="4343400" cy="2800767"/>
          </a:xfrm>
          <a:prstGeom prst="rect">
            <a:avLst/>
          </a:prstGeom>
          <a:ln w="28575">
            <a:solidFill>
              <a:schemeClr val="accent6">
                <a:lumMod val="7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 READY </a:t>
            </a:r>
            <a:endParaRPr kumimoji="0" lang="en-US" sz="18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This </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is the acknowledgement from the slow device or memory that they have completed the data transfer. </a:t>
            </a:r>
            <a:endPar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The </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signal made available by the devices </a:t>
            </a: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is </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synchronized by the 8284A clock generator to provide ready input to the 8086. </a:t>
            </a:r>
            <a:endPar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The </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signal is active high.</a:t>
            </a:r>
          </a:p>
        </p:txBody>
      </p:sp>
      <p:sp>
        <p:nvSpPr>
          <p:cNvPr id="4" name="Date Placeholder 3"/>
          <p:cNvSpPr>
            <a:spLocks noGrp="1"/>
          </p:cNvSpPr>
          <p:nvPr>
            <p:ph type="dt" sz="half" idx="10"/>
          </p:nvPr>
        </p:nvSpPr>
        <p:spPr/>
        <p:txBody>
          <a:bodyPr/>
          <a:lstStyle/>
          <a:p>
            <a:fld id="{96E92D6C-0634-49AC-A255-BAE558ACC0EA}" type="datetime2">
              <a:rPr lang="en-US" smtClean="0"/>
              <a:t>Wednesday, February 27, 2019</a:t>
            </a:fld>
            <a:endParaRPr lang="en-US" dirty="0"/>
          </a:p>
        </p:txBody>
      </p:sp>
      <p:sp>
        <p:nvSpPr>
          <p:cNvPr id="5" name="Footer Placeholder 4"/>
          <p:cNvSpPr>
            <a:spLocks noGrp="1"/>
          </p:cNvSpPr>
          <p:nvPr>
            <p:ph type="ftr" sz="quarter" idx="11"/>
          </p:nvPr>
        </p:nvSpPr>
        <p:spPr/>
        <p:txBody>
          <a:bodyPr/>
          <a:lstStyle/>
          <a:p>
            <a:r>
              <a:rPr lang="sv-SE" smtClean="0"/>
              <a:t>Dr. G. Raghu Chandra, EEE </a:t>
            </a:r>
            <a:endParaRPr lang="en-US" dirty="0"/>
          </a:p>
        </p:txBody>
      </p:sp>
    </p:spTree>
    <p:extLst>
      <p:ext uri="{BB962C8B-B14F-4D97-AF65-F5344CB8AC3E}">
        <p14:creationId xmlns:p14="http://schemas.microsoft.com/office/powerpoint/2010/main" val="3306334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38889E-6 2.11841E-6 L 1.38889E-6 0.29417 " pathEditMode="relative" rAng="0" ptsTypes="AA">
                                      <p:cBhvr>
                                        <p:cTn id="6" dur="500" fill="hold"/>
                                        <p:tgtEl>
                                          <p:spTgt spid="48"/>
                                        </p:tgtEl>
                                        <p:attrNameLst>
                                          <p:attrName>ppt_x</p:attrName>
                                          <p:attrName>ppt_y</p:attrName>
                                        </p:attrNameLst>
                                      </p:cBhvr>
                                      <p:rCtr x="0" y="14709"/>
                                    </p:animMotion>
                                  </p:childTnLst>
                                </p:cTn>
                              </p:par>
                              <p:par>
                                <p:cTn id="7" presetID="10"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animEffect transition="in" filter="fade">
                                      <p:cBhvr>
                                        <p:cTn id="9" dur="500"/>
                                        <p:tgtEl>
                                          <p:spTgt spid="4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1" nodeType="clickEffect">
                                  <p:stCondLst>
                                    <p:cond delay="0"/>
                                  </p:stCondLst>
                                  <p:childTnLst>
                                    <p:animMotion origin="layout" path="M 1.38889E-6 0.29417 L 0.00087 0.32747 " pathEditMode="relative" rAng="0" ptsTypes="AA">
                                      <p:cBhvr>
                                        <p:cTn id="13" dur="500" fill="hold"/>
                                        <p:tgtEl>
                                          <p:spTgt spid="48"/>
                                        </p:tgtEl>
                                        <p:attrNameLst>
                                          <p:attrName>ppt_x</p:attrName>
                                          <p:attrName>ppt_y</p:attrName>
                                        </p:attrNameLst>
                                      </p:cBhvr>
                                      <p:rCtr x="35" y="1665"/>
                                    </p:animMotion>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7" grpId="0" animBg="1"/>
      <p:bldP spid="10"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 name="Rectangle 47"/>
          <p:cNvSpPr/>
          <p:nvPr/>
        </p:nvSpPr>
        <p:spPr>
          <a:xfrm>
            <a:off x="2196152" y="5563584"/>
            <a:ext cx="1385248" cy="25491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2" name="Title 1"/>
          <p:cNvSpPr>
            <a:spLocks noGrp="1"/>
          </p:cNvSpPr>
          <p:nvPr>
            <p:ph type="title"/>
          </p:nvPr>
        </p:nvSpPr>
        <p:spPr/>
        <p:txBody>
          <a:bodyPr>
            <a:normAutofit/>
          </a:bodyPr>
          <a:lstStyle/>
          <a:p>
            <a:r>
              <a:rPr lang="en-US" dirty="0" smtClean="0"/>
              <a:t>Pins and Signals</a:t>
            </a:r>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Octapost NBP" pitchFamily="2" charset="0"/>
                <a:ea typeface="+mn-ea"/>
                <a:cs typeface="+mn-cs"/>
              </a:rPr>
              <a:t>8086 Microprocessor</a:t>
            </a:r>
            <a:endParaRPr kumimoji="0" lang="en-US" sz="1600" b="1" i="0" u="none" strike="noStrike" kern="1200" cap="none" spc="0" normalizeH="0" baseline="0" noProof="0" dirty="0">
              <a:ln>
                <a:noFill/>
              </a:ln>
              <a:solidFill>
                <a:prstClr val="black"/>
              </a:solidFill>
              <a:effectLst/>
              <a:uLnTx/>
              <a:uFillTx/>
              <a:latin typeface="Octapost NBP" pitchFamily="2" charset="0"/>
              <a:ea typeface="+mn-ea"/>
              <a:cs typeface="+mn-cs"/>
            </a:endParaRP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val="0"/>
              </a:ext>
            </a:extLst>
          </a:blip>
          <a:srcRect r="32350"/>
          <a:stretch/>
        </p:blipFill>
        <p:spPr bwMode="auto">
          <a:xfrm>
            <a:off x="228600" y="1524000"/>
            <a:ext cx="4191000" cy="4531232"/>
          </a:xfrm>
          <a:prstGeom prst="rect">
            <a:avLst/>
          </a:prstGeom>
          <a:noFill/>
          <a:extLst>
            <a:ext uri="{909E8E84-426E-40DD-AFC4-6F175D3DCCD1}">
              <a14:hiddenFill xmlns:a14="http://schemas.microsoft.com/office/drawing/2010/main">
                <a:solidFill>
                  <a:srgbClr val="FFFFFF"/>
                </a:solidFill>
              </a14:hiddenFill>
            </a:ext>
          </a:extLst>
        </p:spPr>
      </p:pic>
      <p:sp>
        <p:nvSpPr>
          <p:cNvPr id="44" name="Slide Number Placeholder 4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6815B-E59C-4D87-B1F6-ECBDD22AF1DC}" type="slidenum">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tint val="75000"/>
                </a:prstClr>
              </a:solidFill>
              <a:effectLst/>
              <a:uLnTx/>
              <a:uFillTx/>
              <a:latin typeface="Verdana" pitchFamily="34" charset="0"/>
              <a:ea typeface="Verdana" pitchFamily="34" charset="0"/>
              <a:cs typeface="Verdana" pitchFamily="34" charset="0"/>
            </a:endParaRPr>
          </a:p>
        </p:txBody>
      </p:sp>
      <p:sp>
        <p:nvSpPr>
          <p:cNvPr id="46" name="Rectangle 45"/>
          <p:cNvSpPr/>
          <p:nvPr/>
        </p:nvSpPr>
        <p:spPr>
          <a:xfrm>
            <a:off x="5791456" y="188879"/>
            <a:ext cx="2077813" cy="338554"/>
          </a:xfrm>
          <a:prstGeom prst="rect">
            <a:avLst/>
          </a:prstGeom>
          <a:solidFill>
            <a:srgbClr val="99CCFF"/>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FF0000"/>
                </a:solidFill>
                <a:effectLst/>
                <a:uLnTx/>
                <a:uFillTx/>
                <a:latin typeface="Verdana" pitchFamily="34" charset="0"/>
                <a:ea typeface="Verdana" pitchFamily="34" charset="0"/>
                <a:cs typeface="Verdana" pitchFamily="34" charset="0"/>
              </a:rPr>
              <a:t>Common signals</a:t>
            </a:r>
            <a:endParaRPr kumimoji="0" lang="en-US" sz="1600" b="1" i="0" u="none" strike="noStrike" kern="1200" cap="none" spc="0" normalizeH="0" baseline="0" noProof="0" dirty="0">
              <a:ln>
                <a:noFill/>
              </a:ln>
              <a:solidFill>
                <a:srgbClr val="FF0000"/>
              </a:solidFill>
              <a:effectLst/>
              <a:uLnTx/>
              <a:uFillTx/>
              <a:latin typeface="Verdana" pitchFamily="34" charset="0"/>
              <a:ea typeface="Verdana" pitchFamily="34" charset="0"/>
              <a:cs typeface="Verdana" pitchFamily="34" charset="0"/>
            </a:endParaRPr>
          </a:p>
        </p:txBody>
      </p:sp>
      <p:sp>
        <p:nvSpPr>
          <p:cNvPr id="47" name="Rectangle 46"/>
          <p:cNvSpPr/>
          <p:nvPr/>
        </p:nvSpPr>
        <p:spPr>
          <a:xfrm>
            <a:off x="4648200" y="800993"/>
            <a:ext cx="4343400" cy="1723549"/>
          </a:xfrm>
          <a:prstGeom prst="rect">
            <a:avLst/>
          </a:prstGeom>
          <a:ln w="28575">
            <a:solidFill>
              <a:schemeClr val="accent6">
                <a:lumMod val="7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RESET (Input)</a:t>
            </a:r>
            <a:r>
              <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  </a:t>
            </a:r>
            <a:endParaRPr kumimoji="0" lang="en-US" sz="18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Causes </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the processor to immediately terminate its present  activity. </a:t>
            </a:r>
            <a:endPar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The </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signal must be active HIGH for at least four clock cycles.</a:t>
            </a:r>
          </a:p>
        </p:txBody>
      </p:sp>
      <p:sp>
        <p:nvSpPr>
          <p:cNvPr id="10" name="Rectangle 9"/>
          <p:cNvSpPr/>
          <p:nvPr/>
        </p:nvSpPr>
        <p:spPr>
          <a:xfrm>
            <a:off x="4648200" y="2606695"/>
            <a:ext cx="4343400" cy="1508105"/>
          </a:xfrm>
          <a:prstGeom prst="rect">
            <a:avLst/>
          </a:prstGeom>
          <a:ln w="28575">
            <a:solidFill>
              <a:schemeClr val="accent6">
                <a:lumMod val="7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CLK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The </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clock input provides the basic timing for processor operation and bus control activity. Its an asymmetric square wave with 33% duty cycle.</a:t>
            </a:r>
          </a:p>
        </p:txBody>
      </p:sp>
      <p:sp>
        <p:nvSpPr>
          <p:cNvPr id="11" name="Rectangle 10"/>
          <p:cNvSpPr/>
          <p:nvPr/>
        </p:nvSpPr>
        <p:spPr>
          <a:xfrm>
            <a:off x="4648200" y="4191000"/>
            <a:ext cx="4343400" cy="2585323"/>
          </a:xfrm>
          <a:prstGeom prst="rect">
            <a:avLst/>
          </a:prstGeom>
          <a:ln w="28575">
            <a:solidFill>
              <a:schemeClr val="accent6">
                <a:lumMod val="7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INTR Interrupt </a:t>
            </a:r>
            <a:r>
              <a:rPr kumimoji="0" lang="en-US" sz="18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Request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This </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is a triggered input. This is sampled during the last clock cycles of each instruction to determine the availability of the request. If any interrupt request is pending, the processor enters the interrupt acknowledge cycle. </a:t>
            </a:r>
            <a:endPar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This </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signal is active high and internally synchronized.</a:t>
            </a:r>
          </a:p>
        </p:txBody>
      </p:sp>
      <p:sp>
        <p:nvSpPr>
          <p:cNvPr id="4" name="Date Placeholder 3"/>
          <p:cNvSpPr>
            <a:spLocks noGrp="1"/>
          </p:cNvSpPr>
          <p:nvPr>
            <p:ph type="dt" sz="half" idx="10"/>
          </p:nvPr>
        </p:nvSpPr>
        <p:spPr/>
        <p:txBody>
          <a:bodyPr/>
          <a:lstStyle/>
          <a:p>
            <a:fld id="{12B382BA-4231-42B1-9B58-02C4EC8C3D25}" type="datetime2">
              <a:rPr lang="en-US" smtClean="0"/>
              <a:t>Wednesday, February 27, 2019</a:t>
            </a:fld>
            <a:endParaRPr lang="en-US" dirty="0"/>
          </a:p>
        </p:txBody>
      </p:sp>
      <p:sp>
        <p:nvSpPr>
          <p:cNvPr id="5" name="Footer Placeholder 4"/>
          <p:cNvSpPr>
            <a:spLocks noGrp="1"/>
          </p:cNvSpPr>
          <p:nvPr>
            <p:ph type="ftr" sz="quarter" idx="11"/>
          </p:nvPr>
        </p:nvSpPr>
        <p:spPr/>
        <p:txBody>
          <a:bodyPr/>
          <a:lstStyle/>
          <a:p>
            <a:r>
              <a:rPr lang="sv-SE" smtClean="0"/>
              <a:t>Dr. G. Raghu Chandra, EEE </a:t>
            </a:r>
            <a:endParaRPr lang="en-US" dirty="0"/>
          </a:p>
        </p:txBody>
      </p:sp>
    </p:spTree>
    <p:extLst>
      <p:ext uri="{BB962C8B-B14F-4D97-AF65-F5344CB8AC3E}">
        <p14:creationId xmlns:p14="http://schemas.microsoft.com/office/powerpoint/2010/main" val="2247551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38889E-6 -3.43201E-6 L 1.38889E-6 0.03677 " pathEditMode="relative" rAng="0" ptsTypes="AA">
                                      <p:cBhvr>
                                        <p:cTn id="6" dur="500" fill="hold"/>
                                        <p:tgtEl>
                                          <p:spTgt spid="48"/>
                                        </p:tgtEl>
                                        <p:attrNameLst>
                                          <p:attrName>ppt_x</p:attrName>
                                          <p:attrName>ppt_y</p:attrName>
                                        </p:attrNameLst>
                                      </p:cBhvr>
                                      <p:rCtr x="0" y="1827"/>
                                    </p:animMotion>
                                  </p:childTnLst>
                                </p:cTn>
                              </p:par>
                              <p:par>
                                <p:cTn id="7" presetID="10"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animEffect transition="in" filter="fade">
                                      <p:cBhvr>
                                        <p:cTn id="9" dur="500"/>
                                        <p:tgtEl>
                                          <p:spTgt spid="47"/>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path" presetSubtype="0" accel="50000" decel="50000" fill="hold" grpId="1" nodeType="clickEffect">
                                  <p:stCondLst>
                                    <p:cond delay="0"/>
                                  </p:stCondLst>
                                  <p:childTnLst>
                                    <p:animMotion origin="layout" path="M 1.38889E-6 0.03677 L -0.25 0.03677 " pathEditMode="relative" rAng="0" ptsTypes="AA">
                                      <p:cBhvr>
                                        <p:cTn id="13" dur="500" fill="hold"/>
                                        <p:tgtEl>
                                          <p:spTgt spid="48"/>
                                        </p:tgtEl>
                                        <p:attrNameLst>
                                          <p:attrName>ppt_x</p:attrName>
                                          <p:attrName>ppt_y</p:attrName>
                                        </p:attrNameLst>
                                      </p:cBhvr>
                                      <p:rCtr x="-12500" y="0"/>
                                    </p:animMotion>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64" presetClass="path" presetSubtype="0" accel="50000" decel="50000" fill="hold" grpId="2" nodeType="withEffect">
                                  <p:stCondLst>
                                    <p:cond delay="0"/>
                                  </p:stCondLst>
                                  <p:childTnLst>
                                    <p:animMotion origin="layout" path="M -0.25 0.03677 L -0.25 0.00347 " pathEditMode="relative" rAng="0" ptsTypes="AA">
                                      <p:cBhvr>
                                        <p:cTn id="20" dur="500" fill="hold"/>
                                        <p:tgtEl>
                                          <p:spTgt spid="48"/>
                                        </p:tgtEl>
                                        <p:attrNameLst>
                                          <p:attrName>ppt_x</p:attrName>
                                          <p:attrName>ppt_y</p:attrName>
                                        </p:attrNameLst>
                                      </p:cBhvr>
                                      <p:rCtr x="0" y="-1665"/>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64" presetClass="path" presetSubtype="0" accel="50000" decel="50000" fill="hold" grpId="3" nodeType="withEffect">
                                  <p:stCondLst>
                                    <p:cond delay="0"/>
                                  </p:stCondLst>
                                  <p:childTnLst>
                                    <p:animMotion origin="layout" path="M -0.25 0.00347 L -0.25 -0.02983 " pathEditMode="relative" rAng="0" ptsTypes="AA">
                                      <p:cBhvr>
                                        <p:cTn id="27" dur="500" fill="hold"/>
                                        <p:tgtEl>
                                          <p:spTgt spid="48"/>
                                        </p:tgtEl>
                                        <p:attrNameLst>
                                          <p:attrName>ppt_x</p:attrName>
                                          <p:attrName>ppt_y</p:attrName>
                                        </p:attrNameLst>
                                      </p:cBhvr>
                                      <p:rCtr x="0" y="-1665"/>
                                    </p:animMotion>
                                  </p:childTnLst>
                                </p:cTn>
                              </p:par>
                            </p:childTnLst>
                          </p:cTn>
                        </p:par>
                      </p:childTnLst>
                    </p:cTn>
                  </p:par>
                  <p:par>
                    <p:cTn id="28" fill="hold">
                      <p:stCondLst>
                        <p:cond delay="indefinite"/>
                      </p:stCondLst>
                      <p:childTnLst>
                        <p:par>
                          <p:cTn id="29" fill="hold">
                            <p:stCondLst>
                              <p:cond delay="0"/>
                            </p:stCondLst>
                            <p:childTnLst>
                              <p:par>
                                <p:cTn id="30" presetID="64" presetClass="path" presetSubtype="0" accel="50000" decel="50000" fill="hold" grpId="4" nodeType="clickEffect">
                                  <p:stCondLst>
                                    <p:cond delay="0"/>
                                  </p:stCondLst>
                                  <p:childTnLst>
                                    <p:animMotion origin="layout" path="M -0.25 -0.02983 L -0.25 -0.06313 " pathEditMode="relative" rAng="0" ptsTypes="AA">
                                      <p:cBhvr>
                                        <p:cTn id="31" dur="500" fill="hold"/>
                                        <p:tgtEl>
                                          <p:spTgt spid="48"/>
                                        </p:tgtEl>
                                        <p:attrNameLst>
                                          <p:attrName>ppt_x</p:attrName>
                                          <p:attrName>ppt_y</p:attrName>
                                        </p:attrNameLst>
                                      </p:cBhvr>
                                      <p:rCtr x="0" y="-1665"/>
                                    </p:animMotion>
                                  </p:childTnLst>
                                </p:cTn>
                              </p:par>
                            </p:childTnLst>
                          </p:cTn>
                        </p:par>
                      </p:childTnLst>
                    </p:cTn>
                  </p:par>
                  <p:par>
                    <p:cTn id="32" fill="hold">
                      <p:stCondLst>
                        <p:cond delay="indefinite"/>
                      </p:stCondLst>
                      <p:childTnLst>
                        <p:par>
                          <p:cTn id="33" fill="hold">
                            <p:stCondLst>
                              <p:cond delay="0"/>
                            </p:stCondLst>
                            <p:childTnLst>
                              <p:par>
                                <p:cTn id="34" presetID="56" presetClass="path" presetSubtype="0" accel="50000" decel="50000" fill="hold" grpId="5" nodeType="clickEffect">
                                  <p:stCondLst>
                                    <p:cond delay="0"/>
                                  </p:stCondLst>
                                  <p:childTnLst>
                                    <p:animMotion origin="layout" path="M -0.25 -0.06521 L -0.00747 -0.57585 " pathEditMode="relative" rAng="0" ptsTypes="AA">
                                      <p:cBhvr>
                                        <p:cTn id="35" dur="500" fill="hold"/>
                                        <p:tgtEl>
                                          <p:spTgt spid="48"/>
                                        </p:tgtEl>
                                        <p:attrNameLst>
                                          <p:attrName>ppt_x</p:attrName>
                                          <p:attrName>ppt_y</p:attrName>
                                        </p:attrNameLst>
                                      </p:cBhvr>
                                      <p:rCtr x="12118" y="-25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animBg="1"/>
      <p:bldP spid="48" grpId="4" animBg="1"/>
      <p:bldP spid="48" grpId="5" animBg="1"/>
      <p:bldP spid="47" grpId="0" animBg="1"/>
      <p:bldP spid="10" grpId="0" animBg="1"/>
      <p:bldP spid="11"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14800" y="990600"/>
            <a:ext cx="4572000" cy="881877"/>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2" name="Title 1"/>
          <p:cNvSpPr>
            <a:spLocks noGrp="1"/>
          </p:cNvSpPr>
          <p:nvPr>
            <p:ph type="title"/>
          </p:nvPr>
        </p:nvSpPr>
        <p:spPr/>
        <p:txBody>
          <a:bodyPr>
            <a:normAutofit/>
          </a:bodyPr>
          <a:lstStyle/>
          <a:p>
            <a:r>
              <a:rPr lang="en-US" dirty="0" smtClean="0"/>
              <a:t>Pins and Signals</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Octapost NBP" pitchFamily="2" charset="0"/>
                <a:ea typeface="+mn-ea"/>
                <a:cs typeface="+mn-cs"/>
              </a:rPr>
              <a:t>8086 Microprocessor</a:t>
            </a:r>
            <a:endParaRPr kumimoji="0" lang="en-US" sz="1600" b="1" i="0" u="none" strike="noStrike" kern="1200" cap="none" spc="0" normalizeH="0" baseline="0" noProof="0" dirty="0">
              <a:ln>
                <a:noFill/>
              </a:ln>
              <a:solidFill>
                <a:prstClr val="black"/>
              </a:solidFill>
              <a:effectLst/>
              <a:uLnTx/>
              <a:uFillTx/>
              <a:latin typeface="Octapost NBP" pitchFamily="2" charset="0"/>
              <a:ea typeface="+mn-ea"/>
              <a:cs typeface="+mn-cs"/>
            </a:endParaRP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46893"/>
          <a:stretch/>
        </p:blipFill>
        <p:spPr bwMode="auto">
          <a:xfrm>
            <a:off x="33837" y="1868506"/>
            <a:ext cx="3014163" cy="4151293"/>
          </a:xfrm>
          <a:prstGeom prst="rect">
            <a:avLst/>
          </a:prstGeom>
          <a:noFill/>
          <a:extLst>
            <a:ext uri="{909E8E84-426E-40DD-AFC4-6F175D3DCCD1}">
              <a14:hiddenFill xmlns:a14="http://schemas.microsoft.com/office/drawing/2010/main">
                <a:solidFill>
                  <a:srgbClr val="FFFFFF"/>
                </a:solidFill>
              </a14:hiddenFill>
            </a:ext>
          </a:extLst>
        </p:spPr>
      </p:pic>
      <p:sp>
        <p:nvSpPr>
          <p:cNvPr id="48" name="Slide Number Placeholder 4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6815B-E59C-4D87-B1F6-ECBDD22AF1DC}" type="slidenum">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tint val="75000"/>
                </a:prstClr>
              </a:solidFill>
              <a:effectLst/>
              <a:uLnTx/>
              <a:uFillTx/>
              <a:latin typeface="Verdana" pitchFamily="34" charset="0"/>
              <a:ea typeface="Verdana" pitchFamily="34" charset="0"/>
              <a:cs typeface="Verdana" pitchFamily="34" charset="0"/>
            </a:endParaRPr>
          </a:p>
        </p:txBody>
      </p:sp>
      <p:sp>
        <p:nvSpPr>
          <p:cNvPr id="4" name="Rectangle 3"/>
          <p:cNvSpPr/>
          <p:nvPr/>
        </p:nvSpPr>
        <p:spPr>
          <a:xfrm>
            <a:off x="0" y="1752600"/>
            <a:ext cx="3200400" cy="158655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15" name="Rectangle 14"/>
          <p:cNvSpPr/>
          <p:nvPr/>
        </p:nvSpPr>
        <p:spPr>
          <a:xfrm>
            <a:off x="-1541" y="5391150"/>
            <a:ext cx="3200400" cy="838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16" name="Rectangle 15"/>
          <p:cNvSpPr/>
          <p:nvPr/>
        </p:nvSpPr>
        <p:spPr>
          <a:xfrm>
            <a:off x="-1541" y="3752848"/>
            <a:ext cx="1830341" cy="1638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5" name="TextBox 4"/>
          <p:cNvSpPr txBox="1"/>
          <p:nvPr/>
        </p:nvSpPr>
        <p:spPr>
          <a:xfrm>
            <a:off x="6003507" y="138752"/>
            <a:ext cx="2249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Min/ Max Pins</a:t>
            </a:r>
            <a:endParaRPr kumimoji="0" lang="en-US" sz="20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
        <p:nvSpPr>
          <p:cNvPr id="6" name="Rectangle 5"/>
          <p:cNvSpPr/>
          <p:nvPr/>
        </p:nvSpPr>
        <p:spPr>
          <a:xfrm>
            <a:off x="4114800" y="1066800"/>
            <a:ext cx="4572000" cy="5047536"/>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The 8086 microprocessor can work in two  modes of  operations :</a:t>
            </a: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 </a:t>
            </a:r>
            <a:r>
              <a:rPr kumimoji="0" lang="en-US" sz="1400" b="1" i="0" u="none" strike="noStrike" kern="1200" cap="none" spc="0" normalizeH="0" baseline="0" noProof="0" dirty="0" smtClean="0">
                <a:ln>
                  <a:noFill/>
                </a:ln>
                <a:solidFill>
                  <a:srgbClr val="FF0066"/>
                </a:solidFill>
                <a:effectLst/>
                <a:uLnTx/>
                <a:uFillTx/>
                <a:latin typeface="Verdana" pitchFamily="34" charset="0"/>
                <a:ea typeface="Verdana" pitchFamily="34" charset="0"/>
                <a:cs typeface="Verdana" pitchFamily="34" charset="0"/>
              </a:rPr>
              <a:t>Minimum </a:t>
            </a:r>
            <a:r>
              <a:rPr kumimoji="0" lang="en-US" sz="1400" b="1" i="0" u="none" strike="noStrike" kern="1200" cap="none" spc="0" normalizeH="0" baseline="0" noProof="0" dirty="0">
                <a:ln>
                  <a:noFill/>
                </a:ln>
                <a:solidFill>
                  <a:srgbClr val="FF0066"/>
                </a:solidFill>
                <a:effectLst/>
                <a:uLnTx/>
                <a:uFillTx/>
                <a:latin typeface="Verdana" pitchFamily="34" charset="0"/>
                <a:ea typeface="Verdana" pitchFamily="34" charset="0"/>
                <a:cs typeface="Verdana" pitchFamily="34" charset="0"/>
              </a:rPr>
              <a:t>mode </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and </a:t>
            </a:r>
            <a:r>
              <a:rPr kumimoji="0" lang="en-US" sz="1400" b="1" i="0" u="none" strike="noStrike" kern="1200" cap="none" spc="0" normalizeH="0" baseline="0" noProof="0" dirty="0">
                <a:ln>
                  <a:noFill/>
                </a:ln>
                <a:solidFill>
                  <a:srgbClr val="FF0066"/>
                </a:solidFill>
                <a:effectLst/>
                <a:uLnTx/>
                <a:uFillTx/>
                <a:latin typeface="Verdana" pitchFamily="34" charset="0"/>
                <a:ea typeface="Verdana" pitchFamily="34" charset="0"/>
                <a:cs typeface="Verdana" pitchFamily="34" charset="0"/>
              </a:rPr>
              <a:t>Maximum mode</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 </a:t>
            </a:r>
            <a:endPar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In </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the </a:t>
            </a:r>
            <a:r>
              <a:rPr kumimoji="0" lang="en-US" sz="1400" b="1" i="0" u="sng"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minimum mode</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 of operation the microprocessor </a:t>
            </a:r>
            <a:r>
              <a:rPr kumimoji="0" lang="en-US" sz="1400" b="1" i="0" u="sng"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do not </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associate with any co-processors   and can not be used for multiprocessor   systems. </a:t>
            </a:r>
            <a:endPar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In </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the </a:t>
            </a:r>
            <a:r>
              <a:rPr kumimoji="0" lang="en-US" sz="1400" b="1" i="0" u="sng"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maximum mode</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 the 8086 </a:t>
            </a:r>
            <a:r>
              <a:rPr kumimoji="0" lang="en-US" sz="1400" b="1" i="0" u="sng"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can work</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 in multi-processor or co-processor   configuration. </a:t>
            </a:r>
            <a:endPar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Minimum  </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or maximum </a:t>
            </a: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mode operations  </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are decided by the pin MN/ MX(Active low). </a:t>
            </a:r>
            <a:endPar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When </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this pin is </a:t>
            </a:r>
            <a:r>
              <a:rPr kumimoji="0" lang="en-US" sz="1400" b="1" i="0" u="sng"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high</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 8086 operates in </a:t>
            </a:r>
            <a:r>
              <a:rPr kumimoji="0" lang="en-US" sz="1400" b="1" i="0" u="sng"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minimum mode</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  otherwise it operates in </a:t>
            </a: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Maximum </a:t>
            </a: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mode.</a:t>
            </a:r>
          </a:p>
        </p:txBody>
      </p:sp>
      <p:sp>
        <p:nvSpPr>
          <p:cNvPr id="21" name="Rectangle 20"/>
          <p:cNvSpPr/>
          <p:nvPr/>
        </p:nvSpPr>
        <p:spPr>
          <a:xfrm>
            <a:off x="1351129" y="3557872"/>
            <a:ext cx="1890215" cy="16228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22" name="Rectangle 21"/>
          <p:cNvSpPr/>
          <p:nvPr/>
        </p:nvSpPr>
        <p:spPr>
          <a:xfrm>
            <a:off x="0" y="3352800"/>
            <a:ext cx="1022294" cy="36735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8" name="Date Placeholder 7"/>
          <p:cNvSpPr>
            <a:spLocks noGrp="1"/>
          </p:cNvSpPr>
          <p:nvPr>
            <p:ph type="dt" sz="half" idx="10"/>
          </p:nvPr>
        </p:nvSpPr>
        <p:spPr/>
        <p:txBody>
          <a:bodyPr/>
          <a:lstStyle/>
          <a:p>
            <a:fld id="{98473B2B-E2A7-4EEB-BFE0-51150D512516}" type="datetime2">
              <a:rPr lang="en-US" smtClean="0"/>
              <a:t>Wednesday, February 27, 2019</a:t>
            </a:fld>
            <a:endParaRPr lang="en-US" dirty="0"/>
          </a:p>
        </p:txBody>
      </p:sp>
      <p:sp>
        <p:nvSpPr>
          <p:cNvPr id="9" name="Footer Placeholder 8"/>
          <p:cNvSpPr>
            <a:spLocks noGrp="1"/>
          </p:cNvSpPr>
          <p:nvPr>
            <p:ph type="ftr" sz="quarter" idx="11"/>
          </p:nvPr>
        </p:nvSpPr>
        <p:spPr/>
        <p:txBody>
          <a:bodyPr/>
          <a:lstStyle/>
          <a:p>
            <a:r>
              <a:rPr lang="sv-SE" smtClean="0"/>
              <a:t>Dr. G. Raghu Chandra, EEE </a:t>
            </a:r>
            <a:endParaRPr lang="en-US" dirty="0"/>
          </a:p>
        </p:txBody>
      </p:sp>
    </p:spTree>
    <p:extLst>
      <p:ext uri="{BB962C8B-B14F-4D97-AF65-F5344CB8AC3E}">
        <p14:creationId xmlns:p14="http://schemas.microsoft.com/office/powerpoint/2010/main" val="29003360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4"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0 -3.14524E-6 L 0 0.16883 " pathEditMode="relative" rAng="0" ptsTypes="AA">
                                      <p:cBhvr>
                                        <p:cTn id="12" dur="500" fill="hold"/>
                                        <p:tgtEl>
                                          <p:spTgt spid="7"/>
                                        </p:tgtEl>
                                        <p:attrNameLst>
                                          <p:attrName>ppt_x</p:attrName>
                                          <p:attrName>ppt_y</p:attrName>
                                        </p:attrNameLst>
                                      </p:cBhvr>
                                      <p:rCtr x="0" y="8441"/>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1" nodeType="clickEffect">
                                  <p:stCondLst>
                                    <p:cond delay="0"/>
                                  </p:stCondLst>
                                  <p:childTnLst>
                                    <p:animMotion origin="layout" path="M 0 0.16883 L 0 0.34644 " pathEditMode="relative" rAng="0" ptsTypes="AA">
                                      <p:cBhvr>
                                        <p:cTn id="16" dur="500" fill="hold"/>
                                        <p:tgtEl>
                                          <p:spTgt spid="7"/>
                                        </p:tgtEl>
                                        <p:attrNameLst>
                                          <p:attrName>ppt_x</p:attrName>
                                          <p:attrName>ppt_y</p:attrName>
                                        </p:attrNameLst>
                                      </p:cBhvr>
                                      <p:rCtr x="0" y="8881"/>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2" nodeType="clickEffect">
                                  <p:stCondLst>
                                    <p:cond delay="0"/>
                                  </p:stCondLst>
                                  <p:childTnLst>
                                    <p:animMotion origin="layout" path="M 0 0.34644 L 0 0.47965 " pathEditMode="relative" rAng="0" ptsTypes="AA">
                                      <p:cBhvr>
                                        <p:cTn id="20" dur="500" fill="hold"/>
                                        <p:tgtEl>
                                          <p:spTgt spid="7"/>
                                        </p:tgtEl>
                                        <p:attrNameLst>
                                          <p:attrName>ppt_x</p:attrName>
                                          <p:attrName>ppt_y</p:attrName>
                                        </p:attrNameLst>
                                      </p:cBhvr>
                                      <p:rCtr x="0" y="6660"/>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3" nodeType="clickEffect">
                                  <p:stCondLst>
                                    <p:cond delay="0"/>
                                  </p:stCondLst>
                                  <p:childTnLst>
                                    <p:animMotion origin="layout" path="M 0 0.47965 L 0 0.62396 " pathEditMode="relative" rAng="0" ptsTypes="AA">
                                      <p:cBhvr>
                                        <p:cTn id="24" dur="500" fill="hold"/>
                                        <p:tgtEl>
                                          <p:spTgt spid="7"/>
                                        </p:tgtEl>
                                        <p:attrNameLst>
                                          <p:attrName>ppt_x</p:attrName>
                                          <p:attrName>ppt_y</p:attrName>
                                        </p:attrNameLst>
                                      </p:cBhvr>
                                      <p:rCtr x="0" y="72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7" grpId="4" animBg="1"/>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698172" y="4539344"/>
            <a:ext cx="1295400" cy="242084"/>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2" name="Title 1"/>
          <p:cNvSpPr>
            <a:spLocks noGrp="1"/>
          </p:cNvSpPr>
          <p:nvPr>
            <p:ph type="title"/>
          </p:nvPr>
        </p:nvSpPr>
        <p:spPr/>
        <p:txBody>
          <a:bodyPr>
            <a:normAutofit/>
          </a:bodyPr>
          <a:lstStyle/>
          <a:p>
            <a:r>
              <a:rPr lang="en-US" dirty="0" smtClean="0"/>
              <a:t>Pins and Signals</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Octapost NBP" pitchFamily="2" charset="0"/>
                <a:ea typeface="+mn-ea"/>
                <a:cs typeface="+mn-cs"/>
              </a:rPr>
              <a:t>8086 Microprocessor</a:t>
            </a:r>
            <a:endParaRPr kumimoji="0" lang="en-US" sz="1600" b="1" i="0" u="none" strike="noStrike" kern="1200" cap="none" spc="0" normalizeH="0" baseline="0" noProof="0" dirty="0">
              <a:ln>
                <a:noFill/>
              </a:ln>
              <a:solidFill>
                <a:prstClr val="black"/>
              </a:solidFill>
              <a:effectLst/>
              <a:uLnTx/>
              <a:uFillTx/>
              <a:latin typeface="Octapost NBP" pitchFamily="2" charset="0"/>
              <a:ea typeface="+mn-ea"/>
              <a:cs typeface="+mn-cs"/>
            </a:endParaRP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46893"/>
          <a:stretch/>
        </p:blipFill>
        <p:spPr bwMode="auto">
          <a:xfrm>
            <a:off x="33837" y="1868506"/>
            <a:ext cx="3014163" cy="415129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5" name="TextBox 44"/>
              <p:cNvSpPr txBox="1"/>
              <p:nvPr/>
            </p:nvSpPr>
            <p:spPr>
              <a:xfrm>
                <a:off x="3429000" y="762000"/>
                <a:ext cx="5334000" cy="1384995"/>
              </a:xfrm>
              <a:prstGeom prst="rect">
                <a:avLst/>
              </a:prstGeom>
              <a:solidFill>
                <a:srgbClr val="FFFFC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Pins 24 -31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For minimum mode operation, the MN/ </a:t>
                </a:r>
                <a14:m>
                  <m:oMath xmlns:m="http://schemas.openxmlformats.org/officeDocument/2006/math">
                    <m:acc>
                      <m:accPr>
                        <m:chr m:val="̅"/>
                        <m:ctrlPr>
                          <a:rPr kumimoji="0" lang="en-US" sz="14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1400" b="1" i="0" u="none" strike="noStrike" kern="1200" cap="none" spc="0" normalizeH="0" baseline="0" noProof="0" dirty="0" smtClean="0">
                            <a:ln>
                              <a:noFill/>
                            </a:ln>
                            <a:solidFill>
                              <a:prstClr val="black"/>
                            </a:solidFill>
                            <a:effectLst/>
                            <a:uLnTx/>
                            <a:uFillTx/>
                            <a:latin typeface="Cambria Math"/>
                            <a:ea typeface="+mn-ea"/>
                            <a:cs typeface="+mn-cs"/>
                          </a:rPr>
                          <m:t>𝐌𝐗</m:t>
                        </m:r>
                      </m:e>
                    </m:acc>
                  </m:oMath>
                </a14:m>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 is tied to VCC (logic high)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8086 itself generates all the bus control signals</a:t>
                </a:r>
                <a:endPar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3429000" y="762000"/>
                <a:ext cx="5334000" cy="1384995"/>
              </a:xfrm>
              <a:prstGeom prst="rect">
                <a:avLst/>
              </a:prstGeom>
              <a:blipFill rotWithShape="1">
                <a:blip r:embed="rId4"/>
                <a:stretch>
                  <a:fillRect t="-441" b="-3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7" name="Table 46"/>
              <p:cNvGraphicFramePr>
                <a:graphicFrameLocks noGrp="1"/>
              </p:cNvGraphicFramePr>
              <p:nvPr>
                <p:extLst>
                  <p:ext uri="{D42A27DB-BD31-4B8C-83A1-F6EECF244321}">
                    <p14:modId xmlns:p14="http://schemas.microsoft.com/office/powerpoint/2010/main" val="3552787209"/>
                  </p:ext>
                </p:extLst>
              </p:nvPr>
            </p:nvGraphicFramePr>
            <p:xfrm>
              <a:off x="3385457" y="2377440"/>
              <a:ext cx="5529943" cy="640080"/>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370840">
                    <a:tc>
                      <a:txBody>
                        <a:bodyPr/>
                        <a:lstStyle/>
                        <a:p>
                          <a:r>
                            <a:rPr lang="en-US" sz="1200" i="0" dirty="0" smtClean="0">
                              <a:solidFill>
                                <a:srgbClr val="FF0066"/>
                              </a:solidFill>
                              <a:latin typeface="Verdana" pitchFamily="34" charset="0"/>
                              <a:ea typeface="Verdana" pitchFamily="34" charset="0"/>
                              <a:cs typeface="Verdana" pitchFamily="34" charset="0"/>
                            </a:rPr>
                            <a:t>DT/</a:t>
                          </a:r>
                          <a14:m>
                            <m:oMath xmlns:m="http://schemas.openxmlformats.org/officeDocument/2006/math">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𝐑</m:t>
                                  </m:r>
                                </m:e>
                              </m:acc>
                            </m:oMath>
                          </a14:m>
                          <a:endParaRPr lang="en-US" sz="1200" i="0" dirty="0">
                            <a:solidFill>
                              <a:sysClr val="windowText" lastClr="000000"/>
                            </a:solidFill>
                            <a:latin typeface="Verdana" pitchFamily="34" charset="0"/>
                            <a:ea typeface="Verdana" pitchFamily="34" charset="0"/>
                            <a:cs typeface="Verdana" pitchFamily="34" charset="0"/>
                          </a:endParaRPr>
                        </a:p>
                      </a:txBody>
                      <a:tcPr>
                        <a:noFill/>
                      </a:tcPr>
                    </a:tc>
                    <a:tc>
                      <a:txBody>
                        <a:bodyPr/>
                        <a:lstStyle/>
                        <a:p>
                          <a:pPr algn="just"/>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Data Transmit/ Receive</a:t>
                          </a:r>
                          <a:r>
                            <a:rPr lang="en-US" sz="1200" dirty="0" smtClean="0">
                              <a:solidFill>
                                <a:sysClr val="windowText" lastClr="000000"/>
                              </a:solidFill>
                              <a:latin typeface="Verdana" pitchFamily="34" charset="0"/>
                              <a:ea typeface="Verdana" pitchFamily="34" charset="0"/>
                              <a:cs typeface="Verdana" pitchFamily="34" charset="0"/>
                            </a:rPr>
                            <a:t>) Output signal from the processor to control the direction of data flow through the data transceivers</a:t>
                          </a:r>
                          <a:endParaRPr lang="en-US" sz="1200" dirty="0">
                            <a:solidFill>
                              <a:sysClr val="windowText" lastClr="000000"/>
                            </a:solidFill>
                            <a:latin typeface="Verdana" pitchFamily="34" charset="0"/>
                            <a:ea typeface="Verdana" pitchFamily="34" charset="0"/>
                            <a:cs typeface="Verdana" pitchFamily="34" charset="0"/>
                          </a:endParaRPr>
                        </a:p>
                      </a:txBody>
                      <a:tcPr>
                        <a:noFill/>
                      </a:tcPr>
                    </a:tc>
                    <a:extLst>
                      <a:ext uri="{0D108BD9-81ED-4DB2-BD59-A6C34878D82A}">
                        <a16:rowId xmlns:a16="http://schemas.microsoft.com/office/drawing/2014/main" val="10000"/>
                      </a:ext>
                    </a:extLst>
                  </a:tr>
                </a:tbl>
              </a:graphicData>
            </a:graphic>
          </p:graphicFrame>
        </mc:Choice>
        <mc:Fallback xmlns="">
          <p:graphicFrame>
            <p:nvGraphicFramePr>
              <p:cNvPr id="47" name="Table 46"/>
              <p:cNvGraphicFramePr>
                <a:graphicFrameLocks noGrp="1"/>
              </p:cNvGraphicFramePr>
              <p:nvPr>
                <p:extLst>
                  <p:ext uri="{D42A27DB-BD31-4B8C-83A1-F6EECF244321}">
                    <p14:modId xmlns:p14="http://schemas.microsoft.com/office/powerpoint/2010/main" val="3552787209"/>
                  </p:ext>
                </p:extLst>
              </p:nvPr>
            </p:nvGraphicFramePr>
            <p:xfrm>
              <a:off x="3385457" y="2377440"/>
              <a:ext cx="5529943" cy="640080"/>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640080">
                    <a:tc>
                      <a:txBody>
                        <a:bodyPr/>
                        <a:lstStyle/>
                        <a:p>
                          <a:endParaRPr lang="en-US"/>
                        </a:p>
                      </a:txBody>
                      <a:tcPr>
                        <a:blipFill>
                          <a:blip r:embed="rId5"/>
                          <a:stretch>
                            <a:fillRect l="-649" t="-1905" r="-492208" b="-7619"/>
                          </a:stretch>
                        </a:blipFill>
                      </a:tcPr>
                    </a:tc>
                    <a:tc>
                      <a:txBody>
                        <a:bodyPr/>
                        <a:lstStyle/>
                        <a:p>
                          <a:pPr algn="just"/>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Data Transmit/ Receive</a:t>
                          </a:r>
                          <a:r>
                            <a:rPr lang="en-US" sz="1200" dirty="0" smtClean="0">
                              <a:solidFill>
                                <a:sysClr val="windowText" lastClr="000000"/>
                              </a:solidFill>
                              <a:latin typeface="Verdana" pitchFamily="34" charset="0"/>
                              <a:ea typeface="Verdana" pitchFamily="34" charset="0"/>
                              <a:cs typeface="Verdana" pitchFamily="34" charset="0"/>
                            </a:rPr>
                            <a:t>) Output signal from the processor to control the direction of data flow through the data transceivers</a:t>
                          </a:r>
                          <a:endParaRPr lang="en-US" sz="1200" dirty="0">
                            <a:solidFill>
                              <a:sysClr val="windowText" lastClr="000000"/>
                            </a:solidFill>
                            <a:latin typeface="Verdana" pitchFamily="34" charset="0"/>
                            <a:ea typeface="Verdana" pitchFamily="34" charset="0"/>
                            <a:cs typeface="Verdana" pitchFamily="34" charset="0"/>
                          </a:endParaRPr>
                        </a:p>
                      </a:txBody>
                      <a:tcPr>
                        <a:noFill/>
                      </a:tcPr>
                    </a:tc>
                    <a:extLst>
                      <a:ext uri="{0D108BD9-81ED-4DB2-BD59-A6C34878D82A}">
                        <a16:rowId xmlns:a16="http://schemas.microsoft.com/office/drawing/2014/main" val="1000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9" name="Table 48"/>
              <p:cNvGraphicFramePr>
                <a:graphicFrameLocks noGrp="1"/>
              </p:cNvGraphicFramePr>
              <p:nvPr>
                <p:extLst>
                  <p:ext uri="{D42A27DB-BD31-4B8C-83A1-F6EECF244321}">
                    <p14:modId xmlns:p14="http://schemas.microsoft.com/office/powerpoint/2010/main" val="3412074566"/>
                  </p:ext>
                </p:extLst>
              </p:nvPr>
            </p:nvGraphicFramePr>
            <p:xfrm>
              <a:off x="3385457" y="3215640"/>
              <a:ext cx="5529943" cy="457200"/>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370840">
                    <a:tc>
                      <a:txBody>
                        <a:bodyPr/>
                        <a:lstStyle/>
                        <a:p>
                          <a:pPr/>
                          <a14:m>
                            <m:oMathPara xmlns:m="http://schemas.openxmlformats.org/officeDocument/2006/math">
                              <m:oMathParaPr>
                                <m:jc m:val="left"/>
                              </m:oMathParaPr>
                              <m:oMath xmlns:m="http://schemas.openxmlformats.org/officeDocument/2006/math">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𝐃𝐄𝐍</m:t>
                                    </m:r>
                                  </m:e>
                                </m:acc>
                              </m:oMath>
                            </m:oMathPara>
                          </a14:m>
                          <a:endParaRPr lang="en-US" sz="1200" i="0" dirty="0">
                            <a:solidFill>
                              <a:srgbClr val="FF0066"/>
                            </a:solidFill>
                            <a:latin typeface="Verdana" pitchFamily="34" charset="0"/>
                            <a:ea typeface="Verdana" pitchFamily="34" charset="0"/>
                            <a:cs typeface="Verdana" pitchFamily="34" charset="0"/>
                          </a:endParaRPr>
                        </a:p>
                      </a:txBody>
                      <a:tcPr>
                        <a:noFill/>
                      </a:tcPr>
                    </a:tc>
                    <a:tc>
                      <a:txBody>
                        <a:bodyPr/>
                        <a:lstStyle/>
                        <a:p>
                          <a:pPr algn="just"/>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Data Enable</a:t>
                          </a:r>
                          <a:r>
                            <a:rPr lang="en-US" sz="1200" dirty="0" smtClean="0">
                              <a:solidFill>
                                <a:sysClr val="windowText" lastClr="000000"/>
                              </a:solidFill>
                              <a:latin typeface="Verdana" pitchFamily="34" charset="0"/>
                              <a:ea typeface="Verdana" pitchFamily="34" charset="0"/>
                              <a:cs typeface="Verdana" pitchFamily="34" charset="0"/>
                            </a:rPr>
                            <a:t>) Output signal</a:t>
                          </a:r>
                          <a:r>
                            <a:rPr lang="en-US" sz="1200" baseline="0" dirty="0" smtClean="0">
                              <a:solidFill>
                                <a:sysClr val="windowText" lastClr="000000"/>
                              </a:solidFill>
                              <a:latin typeface="Verdana" pitchFamily="34" charset="0"/>
                              <a:ea typeface="Verdana" pitchFamily="34" charset="0"/>
                              <a:cs typeface="Verdana" pitchFamily="34" charset="0"/>
                            </a:rPr>
                            <a:t> from the processor used as out put enable for the transceivers</a:t>
                          </a:r>
                          <a:endParaRPr lang="en-US" sz="1200" dirty="0">
                            <a:solidFill>
                              <a:sysClr val="windowText" lastClr="000000"/>
                            </a:solidFill>
                            <a:latin typeface="Verdana" pitchFamily="34" charset="0"/>
                            <a:ea typeface="Verdana" pitchFamily="34" charset="0"/>
                            <a:cs typeface="Verdana" pitchFamily="34" charset="0"/>
                          </a:endParaRPr>
                        </a:p>
                      </a:txBody>
                      <a:tcPr>
                        <a:noFill/>
                      </a:tcPr>
                    </a:tc>
                    <a:extLst>
                      <a:ext uri="{0D108BD9-81ED-4DB2-BD59-A6C34878D82A}">
                        <a16:rowId xmlns:a16="http://schemas.microsoft.com/office/drawing/2014/main" val="10000"/>
                      </a:ext>
                    </a:extLst>
                  </a:tr>
                </a:tbl>
              </a:graphicData>
            </a:graphic>
          </p:graphicFrame>
        </mc:Choice>
        <mc:Fallback xmlns="">
          <p:graphicFrame>
            <p:nvGraphicFramePr>
              <p:cNvPr id="49" name="Table 48"/>
              <p:cNvGraphicFramePr>
                <a:graphicFrameLocks noGrp="1"/>
              </p:cNvGraphicFramePr>
              <p:nvPr>
                <p:extLst>
                  <p:ext uri="{D42A27DB-BD31-4B8C-83A1-F6EECF244321}">
                    <p14:modId xmlns:p14="http://schemas.microsoft.com/office/powerpoint/2010/main" val="3412074566"/>
                  </p:ext>
                </p:extLst>
              </p:nvPr>
            </p:nvGraphicFramePr>
            <p:xfrm>
              <a:off x="3385457" y="3215640"/>
              <a:ext cx="5529943" cy="457200"/>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457200">
                    <a:tc>
                      <a:txBody>
                        <a:bodyPr/>
                        <a:lstStyle/>
                        <a:p>
                          <a:endParaRPr lang="en-US"/>
                        </a:p>
                      </a:txBody>
                      <a:tcPr>
                        <a:blipFill>
                          <a:blip r:embed="rId6"/>
                          <a:stretch>
                            <a:fillRect l="-649" t="-1316" r="-492208" b="-9211"/>
                          </a:stretch>
                        </a:blipFill>
                      </a:tcPr>
                    </a:tc>
                    <a:tc>
                      <a:txBody>
                        <a:bodyPr/>
                        <a:lstStyle/>
                        <a:p>
                          <a:pPr algn="just"/>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Data Enable</a:t>
                          </a:r>
                          <a:r>
                            <a:rPr lang="en-US" sz="1200" dirty="0" smtClean="0">
                              <a:solidFill>
                                <a:sysClr val="windowText" lastClr="000000"/>
                              </a:solidFill>
                              <a:latin typeface="Verdana" pitchFamily="34" charset="0"/>
                              <a:ea typeface="Verdana" pitchFamily="34" charset="0"/>
                              <a:cs typeface="Verdana" pitchFamily="34" charset="0"/>
                            </a:rPr>
                            <a:t>) Output signal</a:t>
                          </a:r>
                          <a:r>
                            <a:rPr lang="en-US" sz="1200" baseline="0" dirty="0" smtClean="0">
                              <a:solidFill>
                                <a:sysClr val="windowText" lastClr="000000"/>
                              </a:solidFill>
                              <a:latin typeface="Verdana" pitchFamily="34" charset="0"/>
                              <a:ea typeface="Verdana" pitchFamily="34" charset="0"/>
                              <a:cs typeface="Verdana" pitchFamily="34" charset="0"/>
                            </a:rPr>
                            <a:t> from the processor used as out put enable for the transceivers</a:t>
                          </a:r>
                          <a:endParaRPr lang="en-US" sz="1200" dirty="0">
                            <a:solidFill>
                              <a:sysClr val="windowText" lastClr="000000"/>
                            </a:solidFill>
                            <a:latin typeface="Verdana" pitchFamily="34" charset="0"/>
                            <a:ea typeface="Verdana" pitchFamily="34" charset="0"/>
                            <a:cs typeface="Verdana" pitchFamily="34" charset="0"/>
                          </a:endParaRPr>
                        </a:p>
                      </a:txBody>
                      <a:tcPr>
                        <a:noFill/>
                      </a:tcPr>
                    </a:tc>
                    <a:extLst>
                      <a:ext uri="{0D108BD9-81ED-4DB2-BD59-A6C34878D82A}">
                        <a16:rowId xmlns:a16="http://schemas.microsoft.com/office/drawing/2014/main" val="10000"/>
                      </a:ext>
                    </a:extLst>
                  </a:tr>
                </a:tbl>
              </a:graphicData>
            </a:graphic>
          </p:graphicFrame>
        </mc:Fallback>
      </mc:AlternateContent>
      <p:graphicFrame>
        <p:nvGraphicFramePr>
          <p:cNvPr id="50" name="Table 49"/>
          <p:cNvGraphicFramePr>
            <a:graphicFrameLocks noGrp="1"/>
          </p:cNvGraphicFramePr>
          <p:nvPr>
            <p:extLst>
              <p:ext uri="{D42A27DB-BD31-4B8C-83A1-F6EECF244321}">
                <p14:modId xmlns:p14="http://schemas.microsoft.com/office/powerpoint/2010/main" val="2191702643"/>
              </p:ext>
            </p:extLst>
          </p:nvPr>
        </p:nvGraphicFramePr>
        <p:xfrm>
          <a:off x="3385457" y="3855720"/>
          <a:ext cx="5529943" cy="457200"/>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370840">
                <a:tc>
                  <a:txBody>
                    <a:bodyPr/>
                    <a:lstStyle/>
                    <a:p>
                      <a:r>
                        <a:rPr lang="en-US" sz="1200" i="0" dirty="0" smtClean="0">
                          <a:solidFill>
                            <a:srgbClr val="FF0066"/>
                          </a:solidFill>
                          <a:latin typeface="Verdana" pitchFamily="34" charset="0"/>
                          <a:ea typeface="Verdana" pitchFamily="34" charset="0"/>
                          <a:cs typeface="Verdana" pitchFamily="34" charset="0"/>
                        </a:rPr>
                        <a:t>ALE</a:t>
                      </a:r>
                      <a:endParaRPr lang="en-US" sz="1200" i="0" dirty="0">
                        <a:solidFill>
                          <a:srgbClr val="FF0066"/>
                        </a:solidFill>
                        <a:latin typeface="Verdana" pitchFamily="34" charset="0"/>
                        <a:ea typeface="Verdana" pitchFamily="34" charset="0"/>
                        <a:cs typeface="Verdana" pitchFamily="34" charset="0"/>
                      </a:endParaRPr>
                    </a:p>
                  </a:txBody>
                  <a:tcPr>
                    <a:noFill/>
                  </a:tcPr>
                </a:tc>
                <a:tc>
                  <a:txBody>
                    <a:bodyPr/>
                    <a:lstStyle/>
                    <a:p>
                      <a:pPr algn="just"/>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Address Latch Enable</a:t>
                      </a:r>
                      <a:r>
                        <a:rPr lang="en-US" sz="1200" dirty="0" smtClean="0">
                          <a:solidFill>
                            <a:schemeClr val="tx1"/>
                          </a:solidFill>
                          <a:latin typeface="Verdana" pitchFamily="34" charset="0"/>
                          <a:ea typeface="Verdana" pitchFamily="34" charset="0"/>
                          <a:cs typeface="Verdana" pitchFamily="34" charset="0"/>
                        </a:rPr>
                        <a:t>) Used</a:t>
                      </a:r>
                      <a:r>
                        <a:rPr lang="en-US" sz="1200" baseline="0" dirty="0" smtClean="0">
                          <a:solidFill>
                            <a:schemeClr val="tx1"/>
                          </a:solidFill>
                          <a:latin typeface="Verdana" pitchFamily="34" charset="0"/>
                          <a:ea typeface="Verdana" pitchFamily="34" charset="0"/>
                          <a:cs typeface="Verdana" pitchFamily="34" charset="0"/>
                        </a:rPr>
                        <a:t> to </a:t>
                      </a:r>
                      <a:r>
                        <a:rPr lang="en-US" sz="1200" baseline="0" dirty="0" err="1" smtClean="0">
                          <a:solidFill>
                            <a:schemeClr val="tx1"/>
                          </a:solidFill>
                          <a:latin typeface="Verdana" pitchFamily="34" charset="0"/>
                          <a:ea typeface="Verdana" pitchFamily="34" charset="0"/>
                          <a:cs typeface="Verdana" pitchFamily="34" charset="0"/>
                        </a:rPr>
                        <a:t>demultiplex</a:t>
                      </a:r>
                      <a:r>
                        <a:rPr lang="en-US" sz="1200" baseline="0" dirty="0" smtClean="0">
                          <a:solidFill>
                            <a:schemeClr val="tx1"/>
                          </a:solidFill>
                          <a:latin typeface="Verdana" pitchFamily="34" charset="0"/>
                          <a:ea typeface="Verdana" pitchFamily="34" charset="0"/>
                          <a:cs typeface="Verdana" pitchFamily="34" charset="0"/>
                        </a:rPr>
                        <a:t> the address and data lines using external latches</a:t>
                      </a:r>
                      <a:endParaRPr lang="en-US" sz="1200" dirty="0">
                        <a:solidFill>
                          <a:schemeClr val="tx1"/>
                        </a:solidFill>
                        <a:latin typeface="Verdana" pitchFamily="34" charset="0"/>
                        <a:ea typeface="Verdana" pitchFamily="34" charset="0"/>
                        <a:cs typeface="Verdana" pitchFamily="34" charset="0"/>
                      </a:endParaRPr>
                    </a:p>
                  </a:txBody>
                  <a:tcPr>
                    <a:noFill/>
                  </a:tcPr>
                </a:tc>
                <a:extLst>
                  <a:ext uri="{0D108BD9-81ED-4DB2-BD59-A6C34878D82A}">
                    <a16:rowId xmlns:a16="http://schemas.microsoft.com/office/drawing/2014/main" val="10000"/>
                  </a:ext>
                </a:extLst>
              </a:tr>
            </a:tbl>
          </a:graphicData>
        </a:graphic>
      </p:graphicFrame>
      <mc:AlternateContent xmlns:mc="http://schemas.openxmlformats.org/markup-compatibility/2006" xmlns:a14="http://schemas.microsoft.com/office/drawing/2010/main">
        <mc:Choice Requires="a14">
          <p:graphicFrame>
            <p:nvGraphicFramePr>
              <p:cNvPr id="51" name="Table 50"/>
              <p:cNvGraphicFramePr>
                <a:graphicFrameLocks noGrp="1"/>
              </p:cNvGraphicFramePr>
              <p:nvPr>
                <p:extLst>
                  <p:ext uri="{D42A27DB-BD31-4B8C-83A1-F6EECF244321}">
                    <p14:modId xmlns:p14="http://schemas.microsoft.com/office/powerpoint/2010/main" val="3627508848"/>
                  </p:ext>
                </p:extLst>
              </p:nvPr>
            </p:nvGraphicFramePr>
            <p:xfrm>
              <a:off x="3385457" y="4465320"/>
              <a:ext cx="5529943" cy="640080"/>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370840">
                    <a:tc>
                      <a:txBody>
                        <a:bodyPr/>
                        <a:lstStyle/>
                        <a:p>
                          <a:r>
                            <a:rPr lang="en-US" sz="1200" i="0" dirty="0" smtClean="0">
                              <a:solidFill>
                                <a:srgbClr val="FF0066"/>
                              </a:solidFill>
                              <a:latin typeface="Verdana" pitchFamily="34" charset="0"/>
                              <a:ea typeface="Verdana" pitchFamily="34" charset="0"/>
                              <a:cs typeface="Verdana" pitchFamily="34" charset="0"/>
                            </a:rPr>
                            <a:t>M/</a:t>
                          </a:r>
                          <a14:m>
                            <m:oMath xmlns:m="http://schemas.openxmlformats.org/officeDocument/2006/math">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𝐈𝐎</m:t>
                                  </m:r>
                                </m:e>
                              </m:acc>
                            </m:oMath>
                          </a14:m>
                          <a:endParaRPr lang="en-US" sz="1200" i="0" dirty="0">
                            <a:solidFill>
                              <a:srgbClr val="FF0066"/>
                            </a:solidFill>
                            <a:latin typeface="Verdana" pitchFamily="34" charset="0"/>
                            <a:ea typeface="Verdana" pitchFamily="34" charset="0"/>
                            <a:cs typeface="Verdana" pitchFamily="34" charset="0"/>
                          </a:endParaRPr>
                        </a:p>
                      </a:txBody>
                      <a:tcP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smtClean="0">
                              <a:solidFill>
                                <a:sysClr val="windowText" lastClr="000000"/>
                              </a:solidFill>
                              <a:latin typeface="Verdana" pitchFamily="34" charset="0"/>
                              <a:ea typeface="Verdana" pitchFamily="34" charset="0"/>
                              <a:cs typeface="Verdana" pitchFamily="34" charset="0"/>
                            </a:rPr>
                            <a:t>Used to differentiate</a:t>
                          </a:r>
                          <a:r>
                            <a:rPr lang="en-US" sz="1200" baseline="0" dirty="0" smtClean="0">
                              <a:solidFill>
                                <a:sysClr val="windowText" lastClr="000000"/>
                              </a:solidFill>
                              <a:latin typeface="Verdana" pitchFamily="34" charset="0"/>
                              <a:ea typeface="Verdana" pitchFamily="34" charset="0"/>
                              <a:cs typeface="Verdana" pitchFamily="34" charset="0"/>
                            </a:rPr>
                            <a:t> memory access and I/O access. For memory reference instructions, it is </a:t>
                          </a:r>
                          <a:r>
                            <a:rPr lang="en-US" sz="1200" baseline="0" dirty="0" smtClean="0">
                              <a:solidFill>
                                <a:srgbClr val="FF0066"/>
                              </a:solidFill>
                              <a:latin typeface="Verdana" pitchFamily="34" charset="0"/>
                              <a:ea typeface="Verdana" pitchFamily="34" charset="0"/>
                              <a:cs typeface="Verdana" pitchFamily="34" charset="0"/>
                            </a:rPr>
                            <a:t>high</a:t>
                          </a:r>
                          <a:r>
                            <a:rPr lang="en-US" sz="1200" baseline="0" dirty="0" smtClean="0">
                              <a:solidFill>
                                <a:sysClr val="windowText" lastClr="000000"/>
                              </a:solidFill>
                              <a:latin typeface="Verdana" pitchFamily="34" charset="0"/>
                              <a:ea typeface="Verdana" pitchFamily="34" charset="0"/>
                              <a:cs typeface="Verdana" pitchFamily="34" charset="0"/>
                            </a:rPr>
                            <a:t>. For IN and OUT instructions, it is </a:t>
                          </a:r>
                          <a:r>
                            <a:rPr lang="en-US" sz="1200" baseline="0" dirty="0" smtClean="0">
                              <a:solidFill>
                                <a:srgbClr val="FF0066"/>
                              </a:solidFill>
                              <a:latin typeface="Verdana" pitchFamily="34" charset="0"/>
                              <a:ea typeface="Verdana" pitchFamily="34" charset="0"/>
                              <a:cs typeface="Verdana" pitchFamily="34" charset="0"/>
                            </a:rPr>
                            <a:t>low</a:t>
                          </a:r>
                          <a:r>
                            <a:rPr lang="en-US" sz="1200" baseline="0" dirty="0" smtClean="0">
                              <a:solidFill>
                                <a:sysClr val="windowText" lastClr="000000"/>
                              </a:solidFill>
                              <a:latin typeface="Verdana" pitchFamily="34" charset="0"/>
                              <a:ea typeface="Verdana" pitchFamily="34" charset="0"/>
                              <a:cs typeface="Verdana" pitchFamily="34" charset="0"/>
                            </a:rPr>
                            <a:t>. </a:t>
                          </a:r>
                          <a:endParaRPr lang="en-US" sz="1200" dirty="0">
                            <a:solidFill>
                              <a:schemeClr val="tx1"/>
                            </a:solidFill>
                            <a:latin typeface="Verdana" pitchFamily="34" charset="0"/>
                            <a:ea typeface="Verdana" pitchFamily="34" charset="0"/>
                            <a:cs typeface="Verdana" pitchFamily="34" charset="0"/>
                          </a:endParaRPr>
                        </a:p>
                      </a:txBody>
                      <a:tcPr>
                        <a:noFill/>
                      </a:tcPr>
                    </a:tc>
                    <a:extLst>
                      <a:ext uri="{0D108BD9-81ED-4DB2-BD59-A6C34878D82A}">
                        <a16:rowId xmlns:a16="http://schemas.microsoft.com/office/drawing/2014/main" val="10000"/>
                      </a:ext>
                    </a:extLst>
                  </a:tr>
                </a:tbl>
              </a:graphicData>
            </a:graphic>
          </p:graphicFrame>
        </mc:Choice>
        <mc:Fallback xmlns="">
          <p:graphicFrame>
            <p:nvGraphicFramePr>
              <p:cNvPr id="51" name="Table 50"/>
              <p:cNvGraphicFramePr>
                <a:graphicFrameLocks noGrp="1"/>
              </p:cNvGraphicFramePr>
              <p:nvPr>
                <p:extLst>
                  <p:ext uri="{D42A27DB-BD31-4B8C-83A1-F6EECF244321}">
                    <p14:modId xmlns:p14="http://schemas.microsoft.com/office/powerpoint/2010/main" val="3627508848"/>
                  </p:ext>
                </p:extLst>
              </p:nvPr>
            </p:nvGraphicFramePr>
            <p:xfrm>
              <a:off x="3385457" y="4465320"/>
              <a:ext cx="5529943" cy="640080"/>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640080">
                    <a:tc>
                      <a:txBody>
                        <a:bodyPr/>
                        <a:lstStyle/>
                        <a:p>
                          <a:endParaRPr lang="en-US"/>
                        </a:p>
                      </a:txBody>
                      <a:tcPr>
                        <a:blipFill>
                          <a:blip r:embed="rId7"/>
                          <a:stretch>
                            <a:fillRect l="-649" t="-943" r="-492208" b="-6604"/>
                          </a:stretch>
                        </a:blip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smtClean="0">
                              <a:solidFill>
                                <a:sysClr val="windowText" lastClr="000000"/>
                              </a:solidFill>
                              <a:latin typeface="Verdana" pitchFamily="34" charset="0"/>
                              <a:ea typeface="Verdana" pitchFamily="34" charset="0"/>
                              <a:cs typeface="Verdana" pitchFamily="34" charset="0"/>
                            </a:rPr>
                            <a:t>Used to differentiate</a:t>
                          </a:r>
                          <a:r>
                            <a:rPr lang="en-US" sz="1200" baseline="0" dirty="0" smtClean="0">
                              <a:solidFill>
                                <a:sysClr val="windowText" lastClr="000000"/>
                              </a:solidFill>
                              <a:latin typeface="Verdana" pitchFamily="34" charset="0"/>
                              <a:ea typeface="Verdana" pitchFamily="34" charset="0"/>
                              <a:cs typeface="Verdana" pitchFamily="34" charset="0"/>
                            </a:rPr>
                            <a:t> memory access and I/O access. For memory reference instructions, it is </a:t>
                          </a:r>
                          <a:r>
                            <a:rPr lang="en-US" sz="1200" baseline="0" dirty="0" smtClean="0">
                              <a:solidFill>
                                <a:srgbClr val="FF0066"/>
                              </a:solidFill>
                              <a:latin typeface="Verdana" pitchFamily="34" charset="0"/>
                              <a:ea typeface="Verdana" pitchFamily="34" charset="0"/>
                              <a:cs typeface="Verdana" pitchFamily="34" charset="0"/>
                            </a:rPr>
                            <a:t>high</a:t>
                          </a:r>
                          <a:r>
                            <a:rPr lang="en-US" sz="1200" baseline="0" dirty="0" smtClean="0">
                              <a:solidFill>
                                <a:sysClr val="windowText" lastClr="000000"/>
                              </a:solidFill>
                              <a:latin typeface="Verdana" pitchFamily="34" charset="0"/>
                              <a:ea typeface="Verdana" pitchFamily="34" charset="0"/>
                              <a:cs typeface="Verdana" pitchFamily="34" charset="0"/>
                            </a:rPr>
                            <a:t>. For IN and OUT instructions, it is </a:t>
                          </a:r>
                          <a:r>
                            <a:rPr lang="en-US" sz="1200" baseline="0" dirty="0" smtClean="0">
                              <a:solidFill>
                                <a:srgbClr val="FF0066"/>
                              </a:solidFill>
                              <a:latin typeface="Verdana" pitchFamily="34" charset="0"/>
                              <a:ea typeface="Verdana" pitchFamily="34" charset="0"/>
                              <a:cs typeface="Verdana" pitchFamily="34" charset="0"/>
                            </a:rPr>
                            <a:t>low</a:t>
                          </a:r>
                          <a:r>
                            <a:rPr lang="en-US" sz="1200" baseline="0" dirty="0" smtClean="0">
                              <a:solidFill>
                                <a:sysClr val="windowText" lastClr="000000"/>
                              </a:solidFill>
                              <a:latin typeface="Verdana" pitchFamily="34" charset="0"/>
                              <a:ea typeface="Verdana" pitchFamily="34" charset="0"/>
                              <a:cs typeface="Verdana" pitchFamily="34" charset="0"/>
                            </a:rPr>
                            <a:t>. </a:t>
                          </a:r>
                          <a:endParaRPr lang="en-US" sz="1200" dirty="0">
                            <a:solidFill>
                              <a:schemeClr val="tx1"/>
                            </a:solidFill>
                            <a:latin typeface="Verdana" pitchFamily="34" charset="0"/>
                            <a:ea typeface="Verdana" pitchFamily="34" charset="0"/>
                            <a:cs typeface="Verdana" pitchFamily="34" charset="0"/>
                          </a:endParaRPr>
                        </a:p>
                      </a:txBody>
                      <a:tcPr>
                        <a:noFill/>
                      </a:tcPr>
                    </a:tc>
                    <a:extLst>
                      <a:ext uri="{0D108BD9-81ED-4DB2-BD59-A6C34878D82A}">
                        <a16:rowId xmlns:a16="http://schemas.microsoft.com/office/drawing/2014/main" val="1000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2" name="Table 51"/>
              <p:cNvGraphicFramePr>
                <a:graphicFrameLocks noGrp="1"/>
              </p:cNvGraphicFramePr>
              <p:nvPr>
                <p:extLst>
                  <p:ext uri="{D42A27DB-BD31-4B8C-83A1-F6EECF244321}">
                    <p14:modId xmlns:p14="http://schemas.microsoft.com/office/powerpoint/2010/main" val="2665610177"/>
                  </p:ext>
                </p:extLst>
              </p:nvPr>
            </p:nvGraphicFramePr>
            <p:xfrm>
              <a:off x="3385457" y="5227320"/>
              <a:ext cx="5529943" cy="457200"/>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370840">
                    <a:tc>
                      <a:txBody>
                        <a:bodyPr/>
                        <a:lstStyle/>
                        <a:p>
                          <a:pPr/>
                          <a14:m>
                            <m:oMathPara xmlns:m="http://schemas.openxmlformats.org/officeDocument/2006/math">
                              <m:oMathParaPr>
                                <m:jc m:val="left"/>
                              </m:oMathParaPr>
                              <m:oMath xmlns:m="http://schemas.openxmlformats.org/officeDocument/2006/math">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𝐖𝐑</m:t>
                                    </m:r>
                                  </m:e>
                                </m:acc>
                              </m:oMath>
                            </m:oMathPara>
                          </a14:m>
                          <a:endParaRPr lang="en-US" sz="1200" i="0" dirty="0">
                            <a:solidFill>
                              <a:srgbClr val="FF0066"/>
                            </a:solidFill>
                            <a:latin typeface="Verdana" pitchFamily="34" charset="0"/>
                            <a:ea typeface="Verdana" pitchFamily="34" charset="0"/>
                            <a:cs typeface="Verdana" pitchFamily="34" charset="0"/>
                          </a:endParaRPr>
                        </a:p>
                      </a:txBody>
                      <a:tcPr>
                        <a:noFill/>
                      </a:tcPr>
                    </a:tc>
                    <a:tc>
                      <a:txBody>
                        <a:bodyPr/>
                        <a:lstStyle/>
                        <a:p>
                          <a:pPr algn="just"/>
                          <a:r>
                            <a:rPr lang="en-US" sz="1200" baseline="0" dirty="0" smtClean="0">
                              <a:solidFill>
                                <a:sysClr val="windowText" lastClr="000000"/>
                              </a:solidFill>
                              <a:latin typeface="Verdana" pitchFamily="34" charset="0"/>
                              <a:ea typeface="Verdana" pitchFamily="34" charset="0"/>
                              <a:cs typeface="Verdana" pitchFamily="34" charset="0"/>
                            </a:rPr>
                            <a:t>Write control signal; asserted </a:t>
                          </a:r>
                          <a:r>
                            <a:rPr lang="en-US" sz="1200" baseline="0" dirty="0" smtClean="0">
                              <a:solidFill>
                                <a:srgbClr val="FF0066"/>
                              </a:solidFill>
                              <a:latin typeface="Verdana" pitchFamily="34" charset="0"/>
                              <a:ea typeface="Verdana" pitchFamily="34" charset="0"/>
                              <a:cs typeface="Verdana" pitchFamily="34" charset="0"/>
                            </a:rPr>
                            <a:t>low</a:t>
                          </a:r>
                          <a:r>
                            <a:rPr lang="en-US" sz="1200" baseline="0" dirty="0" smtClean="0">
                              <a:solidFill>
                                <a:sysClr val="windowText" lastClr="000000"/>
                              </a:solidFill>
                              <a:latin typeface="Verdana" pitchFamily="34" charset="0"/>
                              <a:ea typeface="Verdana" pitchFamily="34" charset="0"/>
                              <a:cs typeface="Verdana" pitchFamily="34" charset="0"/>
                            </a:rPr>
                            <a:t> Whenever processor writes data to memory or I/O port</a:t>
                          </a:r>
                          <a:endParaRPr lang="en-US" sz="1200" dirty="0">
                            <a:solidFill>
                              <a:schemeClr val="tx1"/>
                            </a:solidFill>
                            <a:latin typeface="Verdana" pitchFamily="34" charset="0"/>
                            <a:ea typeface="Verdana" pitchFamily="34" charset="0"/>
                            <a:cs typeface="Verdana" pitchFamily="34" charset="0"/>
                          </a:endParaRPr>
                        </a:p>
                      </a:txBody>
                      <a:tcPr>
                        <a:noFill/>
                      </a:tcPr>
                    </a:tc>
                    <a:extLst>
                      <a:ext uri="{0D108BD9-81ED-4DB2-BD59-A6C34878D82A}">
                        <a16:rowId xmlns:a16="http://schemas.microsoft.com/office/drawing/2014/main" val="10000"/>
                      </a:ext>
                    </a:extLst>
                  </a:tr>
                </a:tbl>
              </a:graphicData>
            </a:graphic>
          </p:graphicFrame>
        </mc:Choice>
        <mc:Fallback xmlns="">
          <p:graphicFrame>
            <p:nvGraphicFramePr>
              <p:cNvPr id="52" name="Table 51"/>
              <p:cNvGraphicFramePr>
                <a:graphicFrameLocks noGrp="1"/>
              </p:cNvGraphicFramePr>
              <p:nvPr>
                <p:extLst>
                  <p:ext uri="{D42A27DB-BD31-4B8C-83A1-F6EECF244321}">
                    <p14:modId xmlns:p14="http://schemas.microsoft.com/office/powerpoint/2010/main" val="2665610177"/>
                  </p:ext>
                </p:extLst>
              </p:nvPr>
            </p:nvGraphicFramePr>
            <p:xfrm>
              <a:off x="3385457" y="5227320"/>
              <a:ext cx="5529943" cy="457200"/>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457200">
                    <a:tc>
                      <a:txBody>
                        <a:bodyPr/>
                        <a:lstStyle/>
                        <a:p>
                          <a:endParaRPr lang="en-US"/>
                        </a:p>
                      </a:txBody>
                      <a:tcPr>
                        <a:blipFill>
                          <a:blip r:embed="rId8"/>
                          <a:stretch>
                            <a:fillRect l="-649" t="-1316" r="-492208" b="-9211"/>
                          </a:stretch>
                        </a:blipFill>
                      </a:tcPr>
                    </a:tc>
                    <a:tc>
                      <a:txBody>
                        <a:bodyPr/>
                        <a:lstStyle/>
                        <a:p>
                          <a:pPr algn="just"/>
                          <a:r>
                            <a:rPr lang="en-US" sz="1200" baseline="0" dirty="0" smtClean="0">
                              <a:solidFill>
                                <a:sysClr val="windowText" lastClr="000000"/>
                              </a:solidFill>
                              <a:latin typeface="Verdana" pitchFamily="34" charset="0"/>
                              <a:ea typeface="Verdana" pitchFamily="34" charset="0"/>
                              <a:cs typeface="Verdana" pitchFamily="34" charset="0"/>
                            </a:rPr>
                            <a:t>Write control signal; asserted </a:t>
                          </a:r>
                          <a:r>
                            <a:rPr lang="en-US" sz="1200" baseline="0" dirty="0" smtClean="0">
                              <a:solidFill>
                                <a:srgbClr val="FF0066"/>
                              </a:solidFill>
                              <a:latin typeface="Verdana" pitchFamily="34" charset="0"/>
                              <a:ea typeface="Verdana" pitchFamily="34" charset="0"/>
                              <a:cs typeface="Verdana" pitchFamily="34" charset="0"/>
                            </a:rPr>
                            <a:t>low</a:t>
                          </a:r>
                          <a:r>
                            <a:rPr lang="en-US" sz="1200" baseline="0" dirty="0" smtClean="0">
                              <a:solidFill>
                                <a:sysClr val="windowText" lastClr="000000"/>
                              </a:solidFill>
                              <a:latin typeface="Verdana" pitchFamily="34" charset="0"/>
                              <a:ea typeface="Verdana" pitchFamily="34" charset="0"/>
                              <a:cs typeface="Verdana" pitchFamily="34" charset="0"/>
                            </a:rPr>
                            <a:t> Whenever processor writes data to memory or I/O port</a:t>
                          </a:r>
                          <a:endParaRPr lang="en-US" sz="1200" dirty="0">
                            <a:solidFill>
                              <a:schemeClr val="tx1"/>
                            </a:solidFill>
                            <a:latin typeface="Verdana" pitchFamily="34" charset="0"/>
                            <a:ea typeface="Verdana" pitchFamily="34" charset="0"/>
                            <a:cs typeface="Verdana" pitchFamily="34" charset="0"/>
                          </a:endParaRPr>
                        </a:p>
                      </a:txBody>
                      <a:tcPr>
                        <a:noFill/>
                      </a:tcPr>
                    </a:tc>
                    <a:extLst>
                      <a:ext uri="{0D108BD9-81ED-4DB2-BD59-A6C34878D82A}">
                        <a16:rowId xmlns:a16="http://schemas.microsoft.com/office/drawing/2014/main" val="1000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3" name="Table 52"/>
              <p:cNvGraphicFramePr>
                <a:graphicFrameLocks noGrp="1"/>
              </p:cNvGraphicFramePr>
              <p:nvPr>
                <p:extLst>
                  <p:ext uri="{D42A27DB-BD31-4B8C-83A1-F6EECF244321}">
                    <p14:modId xmlns:p14="http://schemas.microsoft.com/office/powerpoint/2010/main" val="1819201798"/>
                  </p:ext>
                </p:extLst>
              </p:nvPr>
            </p:nvGraphicFramePr>
            <p:xfrm>
              <a:off x="3385457" y="5760720"/>
              <a:ext cx="5529943" cy="640080"/>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370840">
                    <a:tc>
                      <a:txBody>
                        <a:bodyPr/>
                        <a:lstStyle/>
                        <a:p>
                          <a:pPr/>
                          <a14:m>
                            <m:oMathPara xmlns:m="http://schemas.openxmlformats.org/officeDocument/2006/math">
                              <m:oMathParaPr>
                                <m:jc m:val="left"/>
                              </m:oMathParaPr>
                              <m:oMath xmlns:m="http://schemas.openxmlformats.org/officeDocument/2006/math">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𝐈𝐍𝐓𝐀</m:t>
                                    </m:r>
                                  </m:e>
                                </m:acc>
                              </m:oMath>
                            </m:oMathPara>
                          </a14:m>
                          <a:endParaRPr lang="en-US" sz="1200" i="0" dirty="0">
                            <a:solidFill>
                              <a:srgbClr val="FF0066"/>
                            </a:solidFill>
                            <a:latin typeface="Verdana" pitchFamily="34" charset="0"/>
                            <a:ea typeface="Verdana" pitchFamily="34" charset="0"/>
                            <a:cs typeface="Verdana" pitchFamily="34" charset="0"/>
                          </a:endParaRPr>
                        </a:p>
                      </a:txBody>
                      <a:tcPr>
                        <a:noFill/>
                      </a:tcPr>
                    </a:tc>
                    <a:tc>
                      <a:txBody>
                        <a:bodyPr/>
                        <a:lstStyle/>
                        <a:p>
                          <a:pPr algn="just"/>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Interrupt Acknowledge</a:t>
                          </a:r>
                          <a:r>
                            <a:rPr lang="en-US" sz="1200" dirty="0" smtClean="0">
                              <a:solidFill>
                                <a:schemeClr val="tx1"/>
                              </a:solidFill>
                              <a:latin typeface="Verdana" pitchFamily="34" charset="0"/>
                              <a:ea typeface="Verdana" pitchFamily="34" charset="0"/>
                              <a:cs typeface="Verdana" pitchFamily="34" charset="0"/>
                            </a:rPr>
                            <a:t>) When the interrupt request is accepted by the processor, the output is </a:t>
                          </a:r>
                          <a:r>
                            <a:rPr lang="en-US" sz="1200" dirty="0" smtClean="0">
                              <a:solidFill>
                                <a:srgbClr val="FF0066"/>
                              </a:solidFill>
                              <a:latin typeface="Verdana" pitchFamily="34" charset="0"/>
                              <a:ea typeface="Verdana" pitchFamily="34" charset="0"/>
                              <a:cs typeface="Verdana" pitchFamily="34" charset="0"/>
                            </a:rPr>
                            <a:t>low </a:t>
                          </a:r>
                          <a:r>
                            <a:rPr lang="en-US" sz="1200" dirty="0" smtClean="0">
                              <a:solidFill>
                                <a:schemeClr val="tx1"/>
                              </a:solidFill>
                              <a:latin typeface="Verdana" pitchFamily="34" charset="0"/>
                              <a:ea typeface="Verdana" pitchFamily="34" charset="0"/>
                              <a:cs typeface="Verdana" pitchFamily="34" charset="0"/>
                            </a:rPr>
                            <a:t>on this line.</a:t>
                          </a:r>
                          <a:endParaRPr lang="en-US" sz="1200" dirty="0">
                            <a:solidFill>
                              <a:schemeClr val="tx1"/>
                            </a:solidFill>
                            <a:latin typeface="Verdana" pitchFamily="34" charset="0"/>
                            <a:ea typeface="Verdana" pitchFamily="34" charset="0"/>
                            <a:cs typeface="Verdana" pitchFamily="34" charset="0"/>
                          </a:endParaRPr>
                        </a:p>
                      </a:txBody>
                      <a:tcPr>
                        <a:noFill/>
                      </a:tcPr>
                    </a:tc>
                    <a:extLst>
                      <a:ext uri="{0D108BD9-81ED-4DB2-BD59-A6C34878D82A}">
                        <a16:rowId xmlns:a16="http://schemas.microsoft.com/office/drawing/2014/main" val="10000"/>
                      </a:ext>
                    </a:extLst>
                  </a:tr>
                </a:tbl>
              </a:graphicData>
            </a:graphic>
          </p:graphicFrame>
        </mc:Choice>
        <mc:Fallback xmlns="">
          <p:graphicFrame>
            <p:nvGraphicFramePr>
              <p:cNvPr id="53" name="Table 52"/>
              <p:cNvGraphicFramePr>
                <a:graphicFrameLocks noGrp="1"/>
              </p:cNvGraphicFramePr>
              <p:nvPr>
                <p:extLst>
                  <p:ext uri="{D42A27DB-BD31-4B8C-83A1-F6EECF244321}">
                    <p14:modId xmlns:p14="http://schemas.microsoft.com/office/powerpoint/2010/main" val="1819201798"/>
                  </p:ext>
                </p:extLst>
              </p:nvPr>
            </p:nvGraphicFramePr>
            <p:xfrm>
              <a:off x="3385457" y="5760720"/>
              <a:ext cx="5529943" cy="640080"/>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640080">
                    <a:tc>
                      <a:txBody>
                        <a:bodyPr/>
                        <a:lstStyle/>
                        <a:p>
                          <a:endParaRPr lang="en-US"/>
                        </a:p>
                      </a:txBody>
                      <a:tcPr>
                        <a:blipFill>
                          <a:blip r:embed="rId9"/>
                          <a:stretch>
                            <a:fillRect l="-649" t="-1905" r="-492208" b="-7619"/>
                          </a:stretch>
                        </a:blipFill>
                      </a:tcPr>
                    </a:tc>
                    <a:tc>
                      <a:txBody>
                        <a:bodyPr/>
                        <a:lstStyle/>
                        <a:p>
                          <a:pPr algn="just"/>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Interrupt Acknowledge</a:t>
                          </a:r>
                          <a:r>
                            <a:rPr lang="en-US" sz="1200" dirty="0" smtClean="0">
                              <a:solidFill>
                                <a:schemeClr val="tx1"/>
                              </a:solidFill>
                              <a:latin typeface="Verdana" pitchFamily="34" charset="0"/>
                              <a:ea typeface="Verdana" pitchFamily="34" charset="0"/>
                              <a:cs typeface="Verdana" pitchFamily="34" charset="0"/>
                            </a:rPr>
                            <a:t>) When the interrupt request is accepted by the processor, the output is </a:t>
                          </a:r>
                          <a:r>
                            <a:rPr lang="en-US" sz="1200" dirty="0" smtClean="0">
                              <a:solidFill>
                                <a:srgbClr val="FF0066"/>
                              </a:solidFill>
                              <a:latin typeface="Verdana" pitchFamily="34" charset="0"/>
                              <a:ea typeface="Verdana" pitchFamily="34" charset="0"/>
                              <a:cs typeface="Verdana" pitchFamily="34" charset="0"/>
                            </a:rPr>
                            <a:t>low </a:t>
                          </a:r>
                          <a:r>
                            <a:rPr lang="en-US" sz="1200" dirty="0" smtClean="0">
                              <a:solidFill>
                                <a:schemeClr val="tx1"/>
                              </a:solidFill>
                              <a:latin typeface="Verdana" pitchFamily="34" charset="0"/>
                              <a:ea typeface="Verdana" pitchFamily="34" charset="0"/>
                              <a:cs typeface="Verdana" pitchFamily="34" charset="0"/>
                            </a:rPr>
                            <a:t>on this line.</a:t>
                          </a:r>
                          <a:endParaRPr lang="en-US" sz="1200" dirty="0">
                            <a:solidFill>
                              <a:schemeClr val="tx1"/>
                            </a:solidFill>
                            <a:latin typeface="Verdana" pitchFamily="34" charset="0"/>
                            <a:ea typeface="Verdana" pitchFamily="34" charset="0"/>
                            <a:cs typeface="Verdana" pitchFamily="34" charset="0"/>
                          </a:endParaRPr>
                        </a:p>
                      </a:txBody>
                      <a:tcPr>
                        <a:noFill/>
                      </a:tcPr>
                    </a:tc>
                    <a:extLst>
                      <a:ext uri="{0D108BD9-81ED-4DB2-BD59-A6C34878D82A}">
                        <a16:rowId xmlns:a16="http://schemas.microsoft.com/office/drawing/2014/main" val="10000"/>
                      </a:ext>
                    </a:extLst>
                  </a:tr>
                </a:tbl>
              </a:graphicData>
            </a:graphic>
          </p:graphicFrame>
        </mc:Fallback>
      </mc:AlternateContent>
      <p:sp>
        <p:nvSpPr>
          <p:cNvPr id="48" name="Slide Number Placeholder 4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6815B-E59C-4D87-B1F6-ECBDD22AF1DC}" type="slidenum">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tint val="75000"/>
                </a:prstClr>
              </a:solidFill>
              <a:effectLst/>
              <a:uLnTx/>
              <a:uFillTx/>
              <a:latin typeface="Verdana" pitchFamily="34" charset="0"/>
              <a:ea typeface="Verdana" pitchFamily="34" charset="0"/>
              <a:cs typeface="Verdana" pitchFamily="34" charset="0"/>
            </a:endParaRPr>
          </a:p>
        </p:txBody>
      </p:sp>
      <p:sp>
        <p:nvSpPr>
          <p:cNvPr id="4" name="Rectangle 3"/>
          <p:cNvSpPr/>
          <p:nvPr/>
        </p:nvSpPr>
        <p:spPr>
          <a:xfrm>
            <a:off x="0" y="1600200"/>
            <a:ext cx="3200400" cy="21336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15" name="Rectangle 14"/>
          <p:cNvSpPr/>
          <p:nvPr/>
        </p:nvSpPr>
        <p:spPr>
          <a:xfrm>
            <a:off x="-1541" y="5391150"/>
            <a:ext cx="3200400" cy="838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16" name="Rectangle 15"/>
          <p:cNvSpPr/>
          <p:nvPr/>
        </p:nvSpPr>
        <p:spPr>
          <a:xfrm>
            <a:off x="-1541" y="3752848"/>
            <a:ext cx="1830341" cy="1638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17" name="Rectangle 16"/>
          <p:cNvSpPr/>
          <p:nvPr/>
        </p:nvSpPr>
        <p:spPr>
          <a:xfrm>
            <a:off x="5791456" y="188879"/>
            <a:ext cx="2906565" cy="338554"/>
          </a:xfrm>
          <a:prstGeom prst="rect">
            <a:avLst/>
          </a:prstGeom>
          <a:solidFill>
            <a:srgbClr val="99FFCC"/>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FF0000"/>
                </a:solidFill>
                <a:effectLst/>
                <a:uLnTx/>
                <a:uFillTx/>
                <a:latin typeface="Verdana" pitchFamily="34" charset="0"/>
                <a:ea typeface="Verdana" pitchFamily="34" charset="0"/>
                <a:cs typeface="Verdana" pitchFamily="34" charset="0"/>
              </a:rPr>
              <a:t>Minimum </a:t>
            </a:r>
            <a:r>
              <a:rPr kumimoji="0" lang="en-US" sz="1600" b="1" i="0" u="none" strike="noStrike" kern="1200" cap="none" spc="0" normalizeH="0" baseline="0" noProof="0" dirty="0">
                <a:ln>
                  <a:noFill/>
                </a:ln>
                <a:solidFill>
                  <a:srgbClr val="FF0000"/>
                </a:solidFill>
                <a:effectLst/>
                <a:uLnTx/>
                <a:uFillTx/>
                <a:latin typeface="Verdana" pitchFamily="34" charset="0"/>
                <a:ea typeface="Verdana" pitchFamily="34" charset="0"/>
                <a:cs typeface="Verdana" pitchFamily="34" charset="0"/>
              </a:rPr>
              <a:t>mode signals</a:t>
            </a:r>
          </a:p>
        </p:txBody>
      </p:sp>
      <p:sp>
        <p:nvSpPr>
          <p:cNvPr id="5" name="Date Placeholder 4"/>
          <p:cNvSpPr>
            <a:spLocks noGrp="1"/>
          </p:cNvSpPr>
          <p:nvPr>
            <p:ph type="dt" sz="half" idx="10"/>
          </p:nvPr>
        </p:nvSpPr>
        <p:spPr/>
        <p:txBody>
          <a:bodyPr/>
          <a:lstStyle/>
          <a:p>
            <a:fld id="{376FD933-421E-48D4-B994-8C268BF8B8FB}" type="datetime2">
              <a:rPr lang="en-US" smtClean="0"/>
              <a:t>Wednesday, February 27, 2019</a:t>
            </a:fld>
            <a:endParaRPr lang="en-US" dirty="0"/>
          </a:p>
        </p:txBody>
      </p:sp>
      <p:sp>
        <p:nvSpPr>
          <p:cNvPr id="6" name="Footer Placeholder 5"/>
          <p:cNvSpPr>
            <a:spLocks noGrp="1"/>
          </p:cNvSpPr>
          <p:nvPr>
            <p:ph type="ftr" sz="quarter" idx="11"/>
          </p:nvPr>
        </p:nvSpPr>
        <p:spPr/>
        <p:txBody>
          <a:bodyPr/>
          <a:lstStyle/>
          <a:p>
            <a:r>
              <a:rPr lang="sv-SE" smtClean="0"/>
              <a:t>Dr. G. Raghu Chandra, EEE </a:t>
            </a:r>
            <a:endParaRPr lang="en-US" dirty="0"/>
          </a:p>
        </p:txBody>
      </p:sp>
    </p:spTree>
    <p:extLst>
      <p:ext uri="{BB962C8B-B14F-4D97-AF65-F5344CB8AC3E}">
        <p14:creationId xmlns:p14="http://schemas.microsoft.com/office/powerpoint/2010/main" val="9562111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par>
                                <p:cTn id="16" presetID="42" presetClass="path" presetSubtype="0" accel="50000" decel="50000" fill="hold" grpId="1" nodeType="withEffect">
                                  <p:stCondLst>
                                    <p:cond delay="0"/>
                                  </p:stCondLst>
                                  <p:childTnLst>
                                    <p:animMotion origin="layout" path="M 2.77778E-6 1.85185E-6 L 2.77778E-6 0.03171 " pathEditMode="relative" rAng="0" ptsTypes="AA">
                                      <p:cBhvr>
                                        <p:cTn id="17" dur="500" fill="hold"/>
                                        <p:tgtEl>
                                          <p:spTgt spid="44"/>
                                        </p:tgtEl>
                                        <p:attrNameLst>
                                          <p:attrName>ppt_x</p:attrName>
                                          <p:attrName>ppt_y</p:attrName>
                                        </p:attrNameLst>
                                      </p:cBhvr>
                                      <p:rCtr x="0" y="1574"/>
                                    </p:animMotion>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42" presetClass="path" presetSubtype="0" accel="50000" decel="50000" fill="hold" grpId="2" nodeType="withEffect">
                                  <p:stCondLst>
                                    <p:cond delay="0"/>
                                  </p:stCondLst>
                                  <p:childTnLst>
                                    <p:animMotion origin="layout" path="M 2.77778E-6 0.03171 L 2.77778E-6 0.06342 " pathEditMode="relative" rAng="0" ptsTypes="AA">
                                      <p:cBhvr>
                                        <p:cTn id="24" dur="500" fill="hold"/>
                                        <p:tgtEl>
                                          <p:spTgt spid="44"/>
                                        </p:tgtEl>
                                        <p:attrNameLst>
                                          <p:attrName>ppt_x</p:attrName>
                                          <p:attrName>ppt_y</p:attrName>
                                        </p:attrNameLst>
                                      </p:cBhvr>
                                      <p:rCtr x="0" y="1574"/>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par>
                                <p:cTn id="30" presetID="64" presetClass="path" presetSubtype="0" accel="50000" decel="50000" fill="hold" grpId="3" nodeType="withEffect">
                                  <p:stCondLst>
                                    <p:cond delay="0"/>
                                  </p:stCondLst>
                                  <p:childTnLst>
                                    <p:animMotion origin="layout" path="M 2.77778E-6 0.06412 L 2.77778E-6 -0.03588 " pathEditMode="relative" rAng="0" ptsTypes="AA">
                                      <p:cBhvr>
                                        <p:cTn id="31" dur="500" fill="hold"/>
                                        <p:tgtEl>
                                          <p:spTgt spid="44"/>
                                        </p:tgtEl>
                                        <p:attrNameLst>
                                          <p:attrName>ppt_x</p:attrName>
                                          <p:attrName>ppt_y</p:attrName>
                                        </p:attrNameLst>
                                      </p:cBhvr>
                                      <p:rCtr x="0" y="-5000"/>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64" presetClass="path" presetSubtype="0" accel="50000" decel="50000" fill="hold" grpId="4" nodeType="withEffect">
                                  <p:stCondLst>
                                    <p:cond delay="0"/>
                                  </p:stCondLst>
                                  <p:childTnLst>
                                    <p:animMotion origin="layout" path="M 2.77778E-6 -0.03496 L 2.77778E-6 -0.0581 " pathEditMode="relative" rAng="0" ptsTypes="AA">
                                      <p:cBhvr>
                                        <p:cTn id="38" dur="500" fill="hold"/>
                                        <p:tgtEl>
                                          <p:spTgt spid="44"/>
                                        </p:tgtEl>
                                        <p:attrNameLst>
                                          <p:attrName>ppt_x</p:attrName>
                                          <p:attrName>ppt_y</p:attrName>
                                        </p:attrNameLst>
                                      </p:cBhvr>
                                      <p:rCtr x="0" y="-1157"/>
                                    </p:animMotion>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par>
                                <p:cTn id="44" presetID="42" presetClass="path" presetSubtype="0" accel="50000" decel="50000" fill="hold" grpId="5" nodeType="withEffect">
                                  <p:stCondLst>
                                    <p:cond delay="0"/>
                                  </p:stCondLst>
                                  <p:childTnLst>
                                    <p:animMotion origin="layout" path="M 2.77778E-6 -0.05648 L 2.77778E-6 0.08819 " pathEditMode="relative" rAng="0" ptsTypes="AA">
                                      <p:cBhvr>
                                        <p:cTn id="45" dur="500" fill="hold"/>
                                        <p:tgtEl>
                                          <p:spTgt spid="44"/>
                                        </p:tgtEl>
                                        <p:attrNameLst>
                                          <p:attrName>ppt_x</p:attrName>
                                          <p:attrName>ppt_y</p:attrName>
                                        </p:attrNameLst>
                                      </p:cBhvr>
                                      <p:rCtr x="0" y="7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4" grpId="2" animBg="1"/>
      <p:bldP spid="44" grpId="3" animBg="1"/>
      <p:bldP spid="44" grpId="4" animBg="1"/>
      <p:bldP spid="44" grpId="5"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a:latin typeface="Verdana" pitchFamily="34" charset="0"/>
                <a:ea typeface="Verdana" pitchFamily="34" charset="0"/>
                <a:cs typeface="Verdana" pitchFamily="34" charset="0"/>
              </a:rPr>
              <a:t>Bus Interface Unit (BIU)</a:t>
            </a: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a:latin typeface="Verdana" pitchFamily="34" charset="0"/>
                <a:ea typeface="Verdana" pitchFamily="34" charset="0"/>
                <a:cs typeface="Verdana" pitchFamily="34" charset="0"/>
              </a:rPr>
              <a:t>Segment </a:t>
            </a:r>
          </a:p>
          <a:p>
            <a:pPr algn="r"/>
            <a:r>
              <a:rPr lang="en-US" b="1" dirty="0">
                <a:latin typeface="Verdana" pitchFamily="34" charset="0"/>
                <a:ea typeface="Verdana" pitchFamily="34" charset="0"/>
                <a:cs typeface="Verdana" pitchFamily="34" charset="0"/>
              </a:rPr>
              <a:t>Registers</a:t>
            </a: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3508653"/>
          </a:xfrm>
          <a:prstGeom prst="rect">
            <a:avLst/>
          </a:prstGeom>
          <a:noFill/>
        </p:spPr>
        <p:txBody>
          <a:bodyPr wrap="square" rtlCol="0">
            <a:spAutoFit/>
          </a:bodyPr>
          <a:lstStyle/>
          <a:p>
            <a:r>
              <a:rPr lang="en-US" b="1" dirty="0">
                <a:solidFill>
                  <a:srgbClr val="0070C0"/>
                </a:solidFill>
                <a:latin typeface="Verdana" pitchFamily="34" charset="0"/>
                <a:ea typeface="Verdana" pitchFamily="34" charset="0"/>
                <a:cs typeface="Verdana" pitchFamily="34" charset="0"/>
              </a:rPr>
              <a:t>Code Segment Register</a:t>
            </a:r>
          </a:p>
          <a:p>
            <a:endParaRPr lang="en-US" sz="800" b="1" dirty="0">
              <a:solidFill>
                <a:srgbClr val="0070C0"/>
              </a:solidFill>
              <a:latin typeface="Verdana" pitchFamily="34" charset="0"/>
              <a:ea typeface="Verdana" pitchFamily="34" charset="0"/>
              <a:cs typeface="Verdana" pitchFamily="34" charset="0"/>
            </a:endParaRPr>
          </a:p>
          <a:p>
            <a:endParaRPr lang="en-US" sz="800" b="1" dirty="0">
              <a:latin typeface="+mj-lt"/>
            </a:endParaRPr>
          </a:p>
          <a:p>
            <a:pPr marL="285750" indent="-285750">
              <a:buBlip>
                <a:blip r:embed="rId3"/>
              </a:buBlip>
            </a:pPr>
            <a:r>
              <a:rPr lang="en-US" sz="1400" b="1" dirty="0">
                <a:latin typeface="+mj-lt"/>
              </a:rPr>
              <a:t>16-bit</a:t>
            </a:r>
          </a:p>
          <a:p>
            <a:pPr marL="285750" indent="-285750">
              <a:buBlip>
                <a:blip r:embed="rId3"/>
              </a:buBlip>
            </a:pPr>
            <a:endParaRPr lang="en-US" sz="1400" b="1" dirty="0">
              <a:latin typeface="+mj-lt"/>
            </a:endParaRPr>
          </a:p>
          <a:p>
            <a:pPr marL="285750" indent="-285750">
              <a:buBlip>
                <a:blip r:embed="rId3"/>
              </a:buBlip>
            </a:pPr>
            <a:r>
              <a:rPr lang="en-US" sz="1400" b="1" dirty="0">
                <a:latin typeface="+mj-lt"/>
              </a:rPr>
              <a:t>CS contains the base or start of the current code segment; IP contains the distance or offset from this address to the next instruction byte to be fetched.</a:t>
            </a:r>
          </a:p>
          <a:p>
            <a:pPr marL="285750" indent="-285750">
              <a:buBlip>
                <a:blip r:embed="rId3"/>
              </a:buBlip>
            </a:pPr>
            <a:endParaRPr lang="en-US" sz="1400" b="1" dirty="0">
              <a:latin typeface="+mj-lt"/>
            </a:endParaRPr>
          </a:p>
          <a:p>
            <a:pPr marL="285750" indent="-285750">
              <a:buBlip>
                <a:blip r:embed="rId3"/>
              </a:buBlip>
            </a:pPr>
            <a:r>
              <a:rPr lang="en-US" sz="1400" b="1" dirty="0">
                <a:latin typeface="+mj-lt"/>
              </a:rPr>
              <a:t>BIU computes the 20-bit physical address by logically shifting the contents of CS 4-bits to the left and then adding the 16-bit contents of IP. </a:t>
            </a:r>
          </a:p>
          <a:p>
            <a:pPr marL="285750" indent="-285750">
              <a:buBlip>
                <a:blip r:embed="rId3"/>
              </a:buBlip>
            </a:pPr>
            <a:endParaRPr lang="en-US" sz="1400" b="1" dirty="0">
              <a:latin typeface="+mj-lt"/>
            </a:endParaRPr>
          </a:p>
          <a:p>
            <a:pPr marL="285750" indent="-285750">
              <a:buBlip>
                <a:blip r:embed="rId3"/>
              </a:buBlip>
            </a:pPr>
            <a:r>
              <a:rPr lang="en-US" sz="1400" b="1" dirty="0">
                <a:latin typeface="+mj-lt"/>
              </a:rPr>
              <a:t>That is, all instructions of a program are relative to the contents of the CS register multiplied by 16 and then offset is added provided by the IP.</a:t>
            </a:r>
          </a:p>
        </p:txBody>
      </p:sp>
      <p:pic>
        <p:nvPicPr>
          <p:cNvPr id="10"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6D9CF452-E62B-49C5-9F96-09A3001FC64A}" type="datetime2">
              <a:rPr lang="en-US" smtClean="0"/>
              <a:t>Wednesday, February 27, 2019</a:t>
            </a:fld>
            <a:endParaRPr lang="en-US" dirty="0"/>
          </a:p>
        </p:txBody>
      </p:sp>
      <p:sp>
        <p:nvSpPr>
          <p:cNvPr id="5" name="Footer Placeholder 4"/>
          <p:cNvSpPr>
            <a:spLocks noGrp="1"/>
          </p:cNvSpPr>
          <p:nvPr>
            <p:ph type="ftr" sz="quarter" idx="11"/>
          </p:nvPr>
        </p:nvSpPr>
        <p:spPr/>
        <p:txBody>
          <a:bodyPr/>
          <a:lstStyle/>
          <a:p>
            <a:r>
              <a:rPr lang="sv-SE" smtClean="0"/>
              <a:t>Dr. G. Raghu Chandra, EEE </a:t>
            </a:r>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t>9</a:t>
            </a:fld>
            <a:endParaRPr lang="en-US" dirty="0"/>
          </a:p>
        </p:txBody>
      </p:sp>
    </p:spTree>
    <p:extLst>
      <p:ext uri="{BB962C8B-B14F-4D97-AF65-F5344CB8AC3E}">
        <p14:creationId xmlns:p14="http://schemas.microsoft.com/office/powerpoint/2010/main" val="158528229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698172" y="3733800"/>
            <a:ext cx="1295400" cy="242084"/>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2" name="Title 1"/>
          <p:cNvSpPr>
            <a:spLocks noGrp="1"/>
          </p:cNvSpPr>
          <p:nvPr>
            <p:ph type="title"/>
          </p:nvPr>
        </p:nvSpPr>
        <p:spPr/>
        <p:txBody>
          <a:bodyPr>
            <a:normAutofit/>
          </a:bodyPr>
          <a:lstStyle/>
          <a:p>
            <a:r>
              <a:rPr lang="en-US" dirty="0" smtClean="0"/>
              <a:t>Pins and Signals</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Octapost NBP" pitchFamily="2" charset="0"/>
                <a:ea typeface="+mn-ea"/>
                <a:cs typeface="+mn-cs"/>
              </a:rPr>
              <a:t>8086 Microprocessor</a:t>
            </a:r>
            <a:endParaRPr kumimoji="0" lang="en-US" sz="1600" b="1" i="0" u="none" strike="noStrike" kern="1200" cap="none" spc="0" normalizeH="0" baseline="0" noProof="0" dirty="0">
              <a:ln>
                <a:noFill/>
              </a:ln>
              <a:solidFill>
                <a:prstClr val="black"/>
              </a:solidFill>
              <a:effectLst/>
              <a:uLnTx/>
              <a:uFillTx/>
              <a:latin typeface="Octapost NBP" pitchFamily="2" charset="0"/>
              <a:ea typeface="+mn-ea"/>
              <a:cs typeface="+mn-cs"/>
            </a:endParaRP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46893"/>
          <a:stretch/>
        </p:blipFill>
        <p:spPr bwMode="auto">
          <a:xfrm>
            <a:off x="33837" y="1868506"/>
            <a:ext cx="3014163" cy="41512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7" name="Table 46"/>
          <p:cNvGraphicFramePr>
            <a:graphicFrameLocks noGrp="1"/>
          </p:cNvGraphicFramePr>
          <p:nvPr>
            <p:extLst>
              <p:ext uri="{D42A27DB-BD31-4B8C-83A1-F6EECF244321}">
                <p14:modId xmlns:p14="http://schemas.microsoft.com/office/powerpoint/2010/main" val="973867712"/>
              </p:ext>
            </p:extLst>
          </p:nvPr>
        </p:nvGraphicFramePr>
        <p:xfrm>
          <a:off x="3385457" y="2362200"/>
          <a:ext cx="5529943" cy="1005840"/>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370840">
                <a:tc>
                  <a:txBody>
                    <a:bodyPr/>
                    <a:lstStyle/>
                    <a:p>
                      <a:pPr algn="just"/>
                      <a:r>
                        <a:rPr lang="en-US" sz="1200" i="0" dirty="0" smtClean="0">
                          <a:solidFill>
                            <a:srgbClr val="FF0066"/>
                          </a:solidFill>
                          <a:latin typeface="Verdana" pitchFamily="34" charset="0"/>
                          <a:ea typeface="Verdana" pitchFamily="34" charset="0"/>
                          <a:cs typeface="Verdana" pitchFamily="34" charset="0"/>
                        </a:rPr>
                        <a:t>HOLD</a:t>
                      </a:r>
                      <a:endParaRPr lang="en-US" sz="1200" i="0" dirty="0">
                        <a:solidFill>
                          <a:sysClr val="windowText" lastClr="000000"/>
                        </a:solidFill>
                        <a:latin typeface="Verdana" pitchFamily="34" charset="0"/>
                        <a:ea typeface="Verdana" pitchFamily="34" charset="0"/>
                        <a:cs typeface="Verdana" pitchFamily="34" charset="0"/>
                      </a:endParaRPr>
                    </a:p>
                  </a:txBody>
                  <a:tcPr>
                    <a:noFill/>
                  </a:tcPr>
                </a:tc>
                <a:tc>
                  <a:txBody>
                    <a:bodyPr/>
                    <a:lstStyle/>
                    <a:p>
                      <a:pPr algn="just"/>
                      <a:r>
                        <a:rPr lang="en-US" sz="1200" dirty="0" smtClean="0">
                          <a:solidFill>
                            <a:sysClr val="windowText" lastClr="000000"/>
                          </a:solidFill>
                          <a:latin typeface="Verdana" pitchFamily="34" charset="0"/>
                          <a:ea typeface="Verdana" pitchFamily="34" charset="0"/>
                          <a:cs typeface="Verdana" pitchFamily="34" charset="0"/>
                        </a:rPr>
                        <a:t>Input signal to the processor form the</a:t>
                      </a:r>
                      <a:r>
                        <a:rPr lang="en-US" sz="1200" baseline="0" dirty="0" smtClean="0">
                          <a:solidFill>
                            <a:sysClr val="windowText" lastClr="000000"/>
                          </a:solidFill>
                          <a:latin typeface="Verdana" pitchFamily="34" charset="0"/>
                          <a:ea typeface="Verdana" pitchFamily="34" charset="0"/>
                          <a:cs typeface="Verdana" pitchFamily="34" charset="0"/>
                        </a:rPr>
                        <a:t> bus masters as a request to grant the control of the bus. </a:t>
                      </a:r>
                    </a:p>
                    <a:p>
                      <a:pPr algn="just"/>
                      <a:endParaRPr lang="en-US" sz="1200" baseline="0" dirty="0" smtClean="0">
                        <a:solidFill>
                          <a:sysClr val="windowText" lastClr="000000"/>
                        </a:solidFill>
                        <a:latin typeface="Verdana" pitchFamily="34" charset="0"/>
                        <a:ea typeface="Verdana" pitchFamily="34" charset="0"/>
                        <a:cs typeface="Verdana" pitchFamily="34" charset="0"/>
                      </a:endParaRPr>
                    </a:p>
                    <a:p>
                      <a:pPr algn="just"/>
                      <a:r>
                        <a:rPr lang="en-US" sz="1200" baseline="0" dirty="0" smtClean="0">
                          <a:solidFill>
                            <a:sysClr val="windowText" lastClr="000000"/>
                          </a:solidFill>
                          <a:latin typeface="Verdana" pitchFamily="34" charset="0"/>
                          <a:ea typeface="Verdana" pitchFamily="34" charset="0"/>
                          <a:cs typeface="Verdana" pitchFamily="34" charset="0"/>
                        </a:rPr>
                        <a:t>Usually used by the DMA controller to get the control of the bus.</a:t>
                      </a:r>
                      <a:endParaRPr lang="en-US" sz="1200" dirty="0">
                        <a:solidFill>
                          <a:sysClr val="windowText" lastClr="000000"/>
                        </a:solidFill>
                        <a:latin typeface="Verdana" pitchFamily="34" charset="0"/>
                        <a:ea typeface="Verdana" pitchFamily="34" charset="0"/>
                        <a:cs typeface="Verdana" pitchFamily="34" charset="0"/>
                      </a:endParaRPr>
                    </a:p>
                  </a:txBody>
                  <a:tcPr>
                    <a:noFill/>
                  </a:tcPr>
                </a:tc>
                <a:extLst>
                  <a:ext uri="{0D108BD9-81ED-4DB2-BD59-A6C34878D82A}">
                    <a16:rowId xmlns:a16="http://schemas.microsoft.com/office/drawing/2014/main" val="10000"/>
                  </a:ext>
                </a:extLst>
              </a:tr>
            </a:tbl>
          </a:graphicData>
        </a:graphic>
      </p:graphicFrame>
      <p:graphicFrame>
        <p:nvGraphicFramePr>
          <p:cNvPr id="49" name="Table 48"/>
          <p:cNvGraphicFramePr>
            <a:graphicFrameLocks noGrp="1"/>
          </p:cNvGraphicFramePr>
          <p:nvPr>
            <p:extLst>
              <p:ext uri="{D42A27DB-BD31-4B8C-83A1-F6EECF244321}">
                <p14:modId xmlns:p14="http://schemas.microsoft.com/office/powerpoint/2010/main" val="1127857159"/>
              </p:ext>
            </p:extLst>
          </p:nvPr>
        </p:nvGraphicFramePr>
        <p:xfrm>
          <a:off x="3385457" y="3764280"/>
          <a:ext cx="5529943" cy="1188720"/>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370840">
                <a:tc>
                  <a:txBody>
                    <a:bodyPr/>
                    <a:lstStyle/>
                    <a:p>
                      <a:pPr algn="just"/>
                      <a:r>
                        <a:rPr lang="en-US" sz="1200" i="0" dirty="0" smtClean="0">
                          <a:solidFill>
                            <a:srgbClr val="FF0066"/>
                          </a:solidFill>
                          <a:latin typeface="Verdana" pitchFamily="34" charset="0"/>
                          <a:ea typeface="Verdana" pitchFamily="34" charset="0"/>
                          <a:cs typeface="Verdana" pitchFamily="34" charset="0"/>
                        </a:rPr>
                        <a:t>HLDA</a:t>
                      </a:r>
                      <a:endParaRPr lang="en-US" sz="1200" i="0" dirty="0">
                        <a:solidFill>
                          <a:srgbClr val="FF0066"/>
                        </a:solidFill>
                        <a:latin typeface="Verdana" pitchFamily="34" charset="0"/>
                        <a:ea typeface="Verdana" pitchFamily="34" charset="0"/>
                        <a:cs typeface="Verdana" pitchFamily="34" charset="0"/>
                      </a:endParaRPr>
                    </a:p>
                  </a:txBody>
                  <a:tcPr>
                    <a:noFill/>
                  </a:tcPr>
                </a:tc>
                <a:tc>
                  <a:txBody>
                    <a:bodyPr/>
                    <a:lstStyle/>
                    <a:p>
                      <a:pPr algn="just"/>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Hold Acknowledge</a:t>
                      </a:r>
                      <a:r>
                        <a:rPr lang="en-US" sz="1200" dirty="0" smtClean="0">
                          <a:solidFill>
                            <a:sysClr val="windowText" lastClr="000000"/>
                          </a:solidFill>
                          <a:latin typeface="Verdana" pitchFamily="34" charset="0"/>
                          <a:ea typeface="Verdana" pitchFamily="34" charset="0"/>
                          <a:cs typeface="Verdana" pitchFamily="34" charset="0"/>
                        </a:rPr>
                        <a:t>) Acknowledge</a:t>
                      </a:r>
                      <a:r>
                        <a:rPr lang="en-US" sz="1200" baseline="0" dirty="0" smtClean="0">
                          <a:solidFill>
                            <a:sysClr val="windowText" lastClr="000000"/>
                          </a:solidFill>
                          <a:latin typeface="Verdana" pitchFamily="34" charset="0"/>
                          <a:ea typeface="Verdana" pitchFamily="34" charset="0"/>
                          <a:cs typeface="Verdana" pitchFamily="34" charset="0"/>
                        </a:rPr>
                        <a:t> signal by the processor to the bus master requesting the control of the bus through HOLD.</a:t>
                      </a:r>
                    </a:p>
                    <a:p>
                      <a:pPr algn="just"/>
                      <a:endParaRPr lang="en-US" sz="1200" baseline="0" dirty="0" smtClean="0">
                        <a:solidFill>
                          <a:sysClr val="windowText" lastClr="000000"/>
                        </a:solidFill>
                        <a:latin typeface="Verdana" pitchFamily="34" charset="0"/>
                        <a:ea typeface="Verdana" pitchFamily="34" charset="0"/>
                        <a:cs typeface="Verdana" pitchFamily="34" charset="0"/>
                      </a:endParaRPr>
                    </a:p>
                    <a:p>
                      <a:pPr algn="just"/>
                      <a:r>
                        <a:rPr lang="en-US" sz="1200" dirty="0" smtClean="0">
                          <a:solidFill>
                            <a:sysClr val="windowText" lastClr="000000"/>
                          </a:solidFill>
                          <a:latin typeface="Verdana" pitchFamily="34" charset="0"/>
                          <a:ea typeface="Verdana" pitchFamily="34" charset="0"/>
                          <a:cs typeface="Verdana" pitchFamily="34" charset="0"/>
                        </a:rPr>
                        <a:t>The acknowledge</a:t>
                      </a:r>
                      <a:r>
                        <a:rPr lang="en-US" sz="1200" baseline="0" dirty="0" smtClean="0">
                          <a:solidFill>
                            <a:sysClr val="windowText" lastClr="000000"/>
                          </a:solidFill>
                          <a:latin typeface="Verdana" pitchFamily="34" charset="0"/>
                          <a:ea typeface="Verdana" pitchFamily="34" charset="0"/>
                          <a:cs typeface="Verdana" pitchFamily="34" charset="0"/>
                        </a:rPr>
                        <a:t> is asserted high, when the processor accepts HOLD.</a:t>
                      </a:r>
                      <a:endParaRPr lang="en-US" sz="1200" dirty="0">
                        <a:solidFill>
                          <a:sysClr val="windowText" lastClr="000000"/>
                        </a:solidFill>
                        <a:latin typeface="Verdana" pitchFamily="34" charset="0"/>
                        <a:ea typeface="Verdana" pitchFamily="34" charset="0"/>
                        <a:cs typeface="Verdana" pitchFamily="34" charset="0"/>
                      </a:endParaRPr>
                    </a:p>
                  </a:txBody>
                  <a:tcPr>
                    <a:noFill/>
                  </a:tcPr>
                </a:tc>
                <a:extLst>
                  <a:ext uri="{0D108BD9-81ED-4DB2-BD59-A6C34878D82A}">
                    <a16:rowId xmlns:a16="http://schemas.microsoft.com/office/drawing/2014/main" val="10000"/>
                  </a:ext>
                </a:extLst>
              </a:tr>
            </a:tbl>
          </a:graphicData>
        </a:graphic>
      </p:graphicFrame>
      <p:sp>
        <p:nvSpPr>
          <p:cNvPr id="48" name="Slide Number Placeholder 4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6815B-E59C-4D87-B1F6-ECBDD22AF1DC}" type="slidenum">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tint val="75000"/>
                </a:prstClr>
              </a:solidFill>
              <a:effectLst/>
              <a:uLnTx/>
              <a:uFillTx/>
              <a:latin typeface="Verdana" pitchFamily="34" charset="0"/>
              <a:ea typeface="Verdana" pitchFamily="34" charset="0"/>
              <a:cs typeface="Verdana" pitchFamily="34" charset="0"/>
            </a:endParaRPr>
          </a:p>
        </p:txBody>
      </p:sp>
      <p:sp>
        <p:nvSpPr>
          <p:cNvPr id="10" name="Rectangle 9"/>
          <p:cNvSpPr/>
          <p:nvPr/>
        </p:nvSpPr>
        <p:spPr>
          <a:xfrm>
            <a:off x="0" y="1600200"/>
            <a:ext cx="3200400" cy="21336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11" name="Rectangle 10"/>
          <p:cNvSpPr/>
          <p:nvPr/>
        </p:nvSpPr>
        <p:spPr>
          <a:xfrm>
            <a:off x="-1541" y="5391150"/>
            <a:ext cx="3200400" cy="838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12" name="Rectangle 11"/>
          <p:cNvSpPr/>
          <p:nvPr/>
        </p:nvSpPr>
        <p:spPr>
          <a:xfrm>
            <a:off x="-1541" y="3752848"/>
            <a:ext cx="1830341" cy="1638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13" name="Rectangle 12"/>
          <p:cNvSpPr/>
          <p:nvPr/>
        </p:nvSpPr>
        <p:spPr>
          <a:xfrm>
            <a:off x="5791456" y="188879"/>
            <a:ext cx="2906565" cy="338554"/>
          </a:xfrm>
          <a:prstGeom prst="rect">
            <a:avLst/>
          </a:prstGeom>
          <a:solidFill>
            <a:srgbClr val="99FFCC"/>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FF0000"/>
                </a:solidFill>
                <a:effectLst/>
                <a:uLnTx/>
                <a:uFillTx/>
                <a:latin typeface="Verdana" pitchFamily="34" charset="0"/>
                <a:ea typeface="Verdana" pitchFamily="34" charset="0"/>
                <a:cs typeface="Verdana" pitchFamily="34" charset="0"/>
              </a:rPr>
              <a:t>Minimum </a:t>
            </a:r>
            <a:r>
              <a:rPr kumimoji="0" lang="en-US" sz="1600" b="1" i="0" u="none" strike="noStrike" kern="1200" cap="none" spc="0" normalizeH="0" baseline="0" noProof="0" dirty="0">
                <a:ln>
                  <a:noFill/>
                </a:ln>
                <a:solidFill>
                  <a:srgbClr val="FF0000"/>
                </a:solidFill>
                <a:effectLst/>
                <a:uLnTx/>
                <a:uFillTx/>
                <a:latin typeface="Verdana" pitchFamily="34" charset="0"/>
                <a:ea typeface="Verdana" pitchFamily="34" charset="0"/>
                <a:cs typeface="Verdana" pitchFamily="34" charset="0"/>
              </a:rPr>
              <a:t>mode signals</a:t>
            </a:r>
          </a:p>
        </p:txBody>
      </p:sp>
      <mc:AlternateContent xmlns:mc="http://schemas.openxmlformats.org/markup-compatibility/2006" xmlns:a14="http://schemas.microsoft.com/office/drawing/2010/main">
        <mc:Choice Requires="a14">
          <p:sp>
            <p:nvSpPr>
              <p:cNvPr id="15" name="TextBox 14"/>
              <p:cNvSpPr txBox="1"/>
              <p:nvPr/>
            </p:nvSpPr>
            <p:spPr>
              <a:xfrm>
                <a:off x="3429000" y="762000"/>
                <a:ext cx="5334000" cy="1384995"/>
              </a:xfrm>
              <a:prstGeom prst="rect">
                <a:avLst/>
              </a:prstGeom>
              <a:solidFill>
                <a:srgbClr val="FFFFC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Pins 24 -31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For minimum mode operation, the MN/ </a:t>
                </a:r>
                <a14:m>
                  <m:oMath xmlns:m="http://schemas.openxmlformats.org/officeDocument/2006/math">
                    <m:acc>
                      <m:accPr>
                        <m:chr m:val="̅"/>
                        <m:ctrlPr>
                          <a:rPr kumimoji="0" lang="en-US" sz="14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1400" b="1" i="0" u="none" strike="noStrike" kern="1200" cap="none" spc="0" normalizeH="0" baseline="0" noProof="0" dirty="0" smtClean="0">
                            <a:ln>
                              <a:noFill/>
                            </a:ln>
                            <a:solidFill>
                              <a:prstClr val="black"/>
                            </a:solidFill>
                            <a:effectLst/>
                            <a:uLnTx/>
                            <a:uFillTx/>
                            <a:latin typeface="Cambria Math"/>
                            <a:ea typeface="+mn-ea"/>
                            <a:cs typeface="+mn-cs"/>
                          </a:rPr>
                          <m:t>𝐌𝐗</m:t>
                        </m:r>
                      </m:e>
                    </m:acc>
                  </m:oMath>
                </a14:m>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 is tied to VCC (logic high)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8086 itself generates all the bus control signals</a:t>
                </a:r>
                <a:endPar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429000" y="762000"/>
                <a:ext cx="5334000" cy="1384995"/>
              </a:xfrm>
              <a:prstGeom prst="rect">
                <a:avLst/>
              </a:prstGeom>
              <a:blipFill rotWithShape="1">
                <a:blip r:embed="rId4"/>
                <a:stretch>
                  <a:fillRect t="-441" b="-3524"/>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742EF5B8-8598-4BCF-A16F-3348567E201E}" type="datetime2">
              <a:rPr lang="en-US" smtClean="0"/>
              <a:t>Wednesday, February 27, 2019</a:t>
            </a:fld>
            <a:endParaRPr lang="en-US" dirty="0"/>
          </a:p>
        </p:txBody>
      </p:sp>
      <p:sp>
        <p:nvSpPr>
          <p:cNvPr id="5" name="Footer Placeholder 4"/>
          <p:cNvSpPr>
            <a:spLocks noGrp="1"/>
          </p:cNvSpPr>
          <p:nvPr>
            <p:ph type="ftr" sz="quarter" idx="11"/>
          </p:nvPr>
        </p:nvSpPr>
        <p:spPr/>
        <p:txBody>
          <a:bodyPr/>
          <a:lstStyle/>
          <a:p>
            <a:r>
              <a:rPr lang="sv-SE" smtClean="0"/>
              <a:t>Dr. G. Raghu Chandra, EEE </a:t>
            </a:r>
            <a:endParaRPr lang="en-US" dirty="0"/>
          </a:p>
        </p:txBody>
      </p:sp>
    </p:spTree>
    <p:extLst>
      <p:ext uri="{BB962C8B-B14F-4D97-AF65-F5344CB8AC3E}">
        <p14:creationId xmlns:p14="http://schemas.microsoft.com/office/powerpoint/2010/main" val="42318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42" presetClass="path" presetSubtype="0" accel="50000" decel="50000" fill="hold" grpId="0" nodeType="withEffect">
                                  <p:stCondLst>
                                    <p:cond delay="0"/>
                                  </p:stCondLst>
                                  <p:childTnLst>
                                    <p:animMotion origin="layout" path="M 2.77778E-6 0.00463 L 2.77778E-6 0.03148 " pathEditMode="relative" rAng="0" ptsTypes="AA">
                                      <p:cBhvr>
                                        <p:cTn id="9" dur="500" fill="hold"/>
                                        <p:tgtEl>
                                          <p:spTgt spid="44"/>
                                        </p:tgtEl>
                                        <p:attrNameLst>
                                          <p:attrName>ppt_x</p:attrName>
                                          <p:attrName>ppt_y</p:attrName>
                                        </p:attrNameLst>
                                      </p:cBhvr>
                                      <p:rCtr x="0" y="13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802130" y="4338891"/>
            <a:ext cx="1424940" cy="627902"/>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2" name="Title 1"/>
          <p:cNvSpPr>
            <a:spLocks noGrp="1"/>
          </p:cNvSpPr>
          <p:nvPr>
            <p:ph type="title"/>
          </p:nvPr>
        </p:nvSpPr>
        <p:spPr/>
        <p:txBody>
          <a:bodyPr>
            <a:normAutofit/>
          </a:bodyPr>
          <a:lstStyle/>
          <a:p>
            <a:r>
              <a:rPr lang="en-US" dirty="0" smtClean="0"/>
              <a:t>Pins and Signals</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Octapost NBP" pitchFamily="2" charset="0"/>
                <a:ea typeface="+mn-ea"/>
                <a:cs typeface="+mn-cs"/>
              </a:rPr>
              <a:t>8086 Microprocessor</a:t>
            </a:r>
            <a:endParaRPr kumimoji="0" lang="en-US" sz="1600" b="1" i="0" u="none" strike="noStrike" kern="1200" cap="none" spc="0" normalizeH="0" baseline="0" noProof="0" dirty="0">
              <a:ln>
                <a:noFill/>
              </a:ln>
              <a:solidFill>
                <a:prstClr val="black"/>
              </a:solidFill>
              <a:effectLst/>
              <a:uLnTx/>
              <a:uFillTx/>
              <a:latin typeface="Octapost NBP" pitchFamily="2" charset="0"/>
              <a:ea typeface="+mn-ea"/>
              <a:cs typeface="+mn-cs"/>
            </a:endParaRPr>
          </a:p>
        </p:txBody>
      </p:sp>
      <mc:AlternateContent xmlns:mc="http://schemas.openxmlformats.org/markup-compatibility/2006" xmlns:a14="http://schemas.microsoft.com/office/drawing/2010/main">
        <mc:Choice Requires="a14">
          <p:sp>
            <p:nvSpPr>
              <p:cNvPr id="45" name="TextBox 44"/>
              <p:cNvSpPr txBox="1"/>
              <p:nvPr/>
            </p:nvSpPr>
            <p:spPr>
              <a:xfrm>
                <a:off x="3429000" y="762000"/>
                <a:ext cx="5334000" cy="1014380"/>
              </a:xfrm>
              <a:prstGeom prst="rect">
                <a:avLst/>
              </a:prstGeom>
              <a:solidFill>
                <a:srgbClr val="FFFFC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During maximum mode operation, the </a:t>
                </a:r>
                <a:r>
                  <a:rPr kumimoji="0" lang="en-US" sz="12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MN</a:t>
                </a: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 </a:t>
                </a:r>
                <a14:m>
                  <m:oMath xmlns:m="http://schemas.openxmlformats.org/officeDocument/2006/math">
                    <m:acc>
                      <m:accPr>
                        <m:chr m:val="̅"/>
                        <m:ctrlPr>
                          <a:rPr kumimoji="0" lang="en-US"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b="1" i="0" u="none" strike="noStrike" kern="1200" cap="none" spc="0" normalizeH="0" baseline="0" noProof="0" dirty="0" smtClean="0">
                            <a:ln>
                              <a:noFill/>
                            </a:ln>
                            <a:solidFill>
                              <a:prstClr val="black"/>
                            </a:solidFill>
                            <a:effectLst/>
                            <a:uLnTx/>
                            <a:uFillTx/>
                            <a:latin typeface="Cambria Math"/>
                            <a:ea typeface="+mn-ea"/>
                            <a:cs typeface="+mn-cs"/>
                          </a:rPr>
                          <m:t>𝐌𝐗</m:t>
                        </m:r>
                      </m:e>
                    </m:acc>
                  </m:oMath>
                </a14:m>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 is grounded (logic low)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Pins 24 -31 are reassigned</a:t>
                </a:r>
                <a:endPar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3429000" y="762000"/>
                <a:ext cx="5334000" cy="1014380"/>
              </a:xfrm>
              <a:prstGeom prst="rect">
                <a:avLst/>
              </a:prstGeom>
              <a:blipFill>
                <a:blip r:embed="rId3"/>
                <a:stretch>
                  <a:fillRect b="-54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7" name="Table 46"/>
              <p:cNvGraphicFramePr>
                <a:graphicFrameLocks noGrp="1"/>
              </p:cNvGraphicFramePr>
              <p:nvPr>
                <p:extLst>
                  <p:ext uri="{D42A27DB-BD31-4B8C-83A1-F6EECF244321}">
                    <p14:modId xmlns:p14="http://schemas.microsoft.com/office/powerpoint/2010/main" val="1164788262"/>
                  </p:ext>
                </p:extLst>
              </p:nvPr>
            </p:nvGraphicFramePr>
            <p:xfrm>
              <a:off x="3385457" y="2133600"/>
              <a:ext cx="5529943" cy="640080"/>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370840">
                    <a:tc>
                      <a:txBody>
                        <a:bodyPr/>
                        <a:lstStyle/>
                        <a:p>
                          <a14:m>
                            <m:oMath xmlns:m="http://schemas.openxmlformats.org/officeDocument/2006/math">
                              <m:acc>
                                <m:accPr>
                                  <m:chr m:val="̅"/>
                                  <m:ctrlPr>
                                    <a:rPr lang="en-US" sz="1200" i="1" smtClean="0">
                                      <a:solidFill>
                                        <a:srgbClr val="FF0066"/>
                                      </a:solidFill>
                                      <a:latin typeface="Cambria Math" panose="02040503050406030204" pitchFamily="18" charset="0"/>
                                    </a:rPr>
                                  </m:ctrlPr>
                                </m:accPr>
                                <m:e>
                                  <m:sSub>
                                    <m:sSubPr>
                                      <m:ctrlPr>
                                        <a:rPr lang="en-US" sz="1200" i="1" smtClean="0">
                                          <a:solidFill>
                                            <a:srgbClr val="FF0066"/>
                                          </a:solidFill>
                                          <a:latin typeface="Cambria Math" panose="02040503050406030204" pitchFamily="18" charset="0"/>
                                        </a:rPr>
                                      </m:ctrlPr>
                                    </m:sSubPr>
                                    <m:e>
                                      <m:r>
                                        <a:rPr lang="en-US" sz="1200" b="1" i="1" smtClean="0">
                                          <a:solidFill>
                                            <a:srgbClr val="FF0066"/>
                                          </a:solidFill>
                                          <a:latin typeface="Cambria Math"/>
                                        </a:rPr>
                                        <m:t>𝑺</m:t>
                                      </m:r>
                                    </m:e>
                                    <m:sub>
                                      <m:r>
                                        <a:rPr lang="en-US" sz="1200" b="1" i="1" smtClean="0">
                                          <a:solidFill>
                                            <a:srgbClr val="FF0066"/>
                                          </a:solidFill>
                                          <a:latin typeface="Cambria Math"/>
                                        </a:rPr>
                                        <m:t>𝟎</m:t>
                                      </m:r>
                                    </m:sub>
                                  </m:sSub>
                                </m:e>
                              </m:acc>
                            </m:oMath>
                          </a14:m>
                          <a:r>
                            <a:rPr lang="en-US" sz="1200" i="0" dirty="0" smtClean="0">
                              <a:solidFill>
                                <a:sysClr val="windowText" lastClr="000000"/>
                              </a:solidFill>
                              <a:latin typeface="Verdana" pitchFamily="34" charset="0"/>
                              <a:ea typeface="Verdana" pitchFamily="34" charset="0"/>
                              <a:cs typeface="Verdana" pitchFamily="34" charset="0"/>
                            </a:rPr>
                            <a:t>, </a:t>
                          </a:r>
                          <a14:m>
                            <m:oMath xmlns:m="http://schemas.openxmlformats.org/officeDocument/2006/math">
                              <m:acc>
                                <m:accPr>
                                  <m:chr m:val="̅"/>
                                  <m:ctrlPr>
                                    <a:rPr lang="en-US" sz="1200" i="1" smtClean="0">
                                      <a:solidFill>
                                        <a:srgbClr val="FF0066"/>
                                      </a:solidFill>
                                      <a:latin typeface="Cambria Math" panose="02040503050406030204" pitchFamily="18" charset="0"/>
                                    </a:rPr>
                                  </m:ctrlPr>
                                </m:accPr>
                                <m:e>
                                  <m:sSub>
                                    <m:sSubPr>
                                      <m:ctrlPr>
                                        <a:rPr lang="en-US" sz="1200" i="1" smtClean="0">
                                          <a:solidFill>
                                            <a:srgbClr val="FF0066"/>
                                          </a:solidFill>
                                          <a:latin typeface="Cambria Math" panose="02040503050406030204" pitchFamily="18" charset="0"/>
                                        </a:rPr>
                                      </m:ctrlPr>
                                    </m:sSubPr>
                                    <m:e>
                                      <m:r>
                                        <a:rPr lang="en-US" sz="1200" b="1" i="1" smtClean="0">
                                          <a:solidFill>
                                            <a:srgbClr val="FF0066"/>
                                          </a:solidFill>
                                          <a:latin typeface="Cambria Math"/>
                                        </a:rPr>
                                        <m:t>𝑺</m:t>
                                      </m:r>
                                    </m:e>
                                    <m:sub>
                                      <m:r>
                                        <a:rPr lang="en-US" sz="1200" b="1" i="1" smtClean="0">
                                          <a:solidFill>
                                            <a:srgbClr val="FF0066"/>
                                          </a:solidFill>
                                          <a:latin typeface="Cambria Math"/>
                                        </a:rPr>
                                        <m:t>𝟏</m:t>
                                      </m:r>
                                    </m:sub>
                                  </m:sSub>
                                </m:e>
                              </m:acc>
                            </m:oMath>
                          </a14:m>
                          <a:r>
                            <a:rPr lang="en-US" sz="1200" i="0" dirty="0" smtClean="0">
                              <a:solidFill>
                                <a:sysClr val="windowText" lastClr="000000"/>
                              </a:solidFill>
                              <a:latin typeface="Verdana" pitchFamily="34" charset="0"/>
                              <a:ea typeface="Verdana" pitchFamily="34" charset="0"/>
                              <a:cs typeface="Verdana" pitchFamily="34" charset="0"/>
                            </a:rPr>
                            <a:t>, </a:t>
                          </a:r>
                          <a14:m>
                            <m:oMath xmlns:m="http://schemas.openxmlformats.org/officeDocument/2006/math">
                              <m:acc>
                                <m:accPr>
                                  <m:chr m:val="̅"/>
                                  <m:ctrlPr>
                                    <a:rPr lang="en-US" sz="1200" i="1" smtClean="0">
                                      <a:solidFill>
                                        <a:srgbClr val="FF0066"/>
                                      </a:solidFill>
                                      <a:latin typeface="Cambria Math" panose="02040503050406030204" pitchFamily="18" charset="0"/>
                                    </a:rPr>
                                  </m:ctrlPr>
                                </m:accPr>
                                <m:e>
                                  <m:sSub>
                                    <m:sSubPr>
                                      <m:ctrlPr>
                                        <a:rPr lang="en-US" sz="1200" i="1" smtClean="0">
                                          <a:solidFill>
                                            <a:srgbClr val="FF0066"/>
                                          </a:solidFill>
                                          <a:latin typeface="Cambria Math" panose="02040503050406030204" pitchFamily="18" charset="0"/>
                                        </a:rPr>
                                      </m:ctrlPr>
                                    </m:sSubPr>
                                    <m:e>
                                      <m:r>
                                        <a:rPr lang="en-US" sz="1200" b="1" i="1" smtClean="0">
                                          <a:solidFill>
                                            <a:srgbClr val="FF0066"/>
                                          </a:solidFill>
                                          <a:latin typeface="Cambria Math"/>
                                        </a:rPr>
                                        <m:t>𝑺</m:t>
                                      </m:r>
                                    </m:e>
                                    <m:sub>
                                      <m:r>
                                        <a:rPr lang="en-US" sz="1200" b="1" i="1" smtClean="0">
                                          <a:solidFill>
                                            <a:srgbClr val="FF0066"/>
                                          </a:solidFill>
                                          <a:latin typeface="Cambria Math"/>
                                        </a:rPr>
                                        <m:t>𝟐</m:t>
                                      </m:r>
                                    </m:sub>
                                  </m:sSub>
                                </m:e>
                              </m:acc>
                            </m:oMath>
                          </a14:m>
                          <a:endParaRPr lang="en-US" sz="1200" i="0" dirty="0">
                            <a:solidFill>
                              <a:sysClr val="windowText" lastClr="000000"/>
                            </a:solidFill>
                            <a:latin typeface="Verdana" pitchFamily="34" charset="0"/>
                            <a:ea typeface="Verdana" pitchFamily="34" charset="0"/>
                            <a:cs typeface="Verdana" pitchFamily="34" charset="0"/>
                          </a:endParaRPr>
                        </a:p>
                      </a:txBody>
                      <a:tcPr>
                        <a:noFill/>
                      </a:tcPr>
                    </a:tc>
                    <a:tc>
                      <a:txBody>
                        <a:bodyPr/>
                        <a:lstStyle/>
                        <a:p>
                          <a:pPr algn="just"/>
                          <a:r>
                            <a:rPr lang="en-US" sz="1200" dirty="0" smtClean="0">
                              <a:solidFill>
                                <a:srgbClr val="FF0066"/>
                              </a:solidFill>
                              <a:latin typeface="Verdana" pitchFamily="34" charset="0"/>
                              <a:ea typeface="Verdana" pitchFamily="34" charset="0"/>
                              <a:cs typeface="Verdana" pitchFamily="34" charset="0"/>
                            </a:rPr>
                            <a:t>Status signals</a:t>
                          </a:r>
                          <a:r>
                            <a:rPr lang="en-US" sz="1200" dirty="0" smtClean="0">
                              <a:solidFill>
                                <a:sysClr val="windowText" lastClr="000000"/>
                              </a:solidFill>
                              <a:latin typeface="Verdana" pitchFamily="34" charset="0"/>
                              <a:ea typeface="Verdana" pitchFamily="34" charset="0"/>
                              <a:cs typeface="Verdana" pitchFamily="34" charset="0"/>
                            </a:rPr>
                            <a:t>; used by the 8086 bus controller to generate bus timing and control signals. These are decoded</a:t>
                          </a:r>
                          <a:r>
                            <a:rPr lang="en-US" sz="1200" baseline="0" dirty="0" smtClean="0">
                              <a:solidFill>
                                <a:sysClr val="windowText" lastClr="000000"/>
                              </a:solidFill>
                              <a:latin typeface="Verdana" pitchFamily="34" charset="0"/>
                              <a:ea typeface="Verdana" pitchFamily="34" charset="0"/>
                              <a:cs typeface="Verdana" pitchFamily="34" charset="0"/>
                            </a:rPr>
                            <a:t> as shown.</a:t>
                          </a:r>
                          <a:endParaRPr lang="en-US" sz="1200" dirty="0">
                            <a:solidFill>
                              <a:sysClr val="windowText" lastClr="000000"/>
                            </a:solidFill>
                            <a:latin typeface="Verdana" pitchFamily="34" charset="0"/>
                            <a:ea typeface="Verdana" pitchFamily="34" charset="0"/>
                            <a:cs typeface="Verdana" pitchFamily="34" charset="0"/>
                          </a:endParaRPr>
                        </a:p>
                      </a:txBody>
                      <a:tcPr>
                        <a:noFill/>
                      </a:tcPr>
                    </a:tc>
                    <a:extLst>
                      <a:ext uri="{0D108BD9-81ED-4DB2-BD59-A6C34878D82A}">
                        <a16:rowId xmlns:a16="http://schemas.microsoft.com/office/drawing/2014/main" val="10000"/>
                      </a:ext>
                    </a:extLst>
                  </a:tr>
                </a:tbl>
              </a:graphicData>
            </a:graphic>
          </p:graphicFrame>
        </mc:Choice>
        <mc:Fallback xmlns="">
          <p:graphicFrame>
            <p:nvGraphicFramePr>
              <p:cNvPr id="47" name="Table 46"/>
              <p:cNvGraphicFramePr>
                <a:graphicFrameLocks noGrp="1"/>
              </p:cNvGraphicFramePr>
              <p:nvPr>
                <p:extLst>
                  <p:ext uri="{D42A27DB-BD31-4B8C-83A1-F6EECF244321}">
                    <p14:modId xmlns:p14="http://schemas.microsoft.com/office/powerpoint/2010/main" val="1164788262"/>
                  </p:ext>
                </p:extLst>
              </p:nvPr>
            </p:nvGraphicFramePr>
            <p:xfrm>
              <a:off x="3385457" y="2133600"/>
              <a:ext cx="5529943" cy="640080"/>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640080">
                    <a:tc>
                      <a:txBody>
                        <a:bodyPr/>
                        <a:lstStyle/>
                        <a:p>
                          <a:endParaRPr lang="en-US"/>
                        </a:p>
                      </a:txBody>
                      <a:tcPr>
                        <a:blipFill>
                          <a:blip r:embed="rId4"/>
                          <a:stretch>
                            <a:fillRect l="-649" t="-1905" r="-492208" b="-7619"/>
                          </a:stretch>
                        </a:blipFill>
                      </a:tcPr>
                    </a:tc>
                    <a:tc>
                      <a:txBody>
                        <a:bodyPr/>
                        <a:lstStyle/>
                        <a:p>
                          <a:pPr algn="just"/>
                          <a:r>
                            <a:rPr lang="en-US" sz="1200" dirty="0" smtClean="0">
                              <a:solidFill>
                                <a:srgbClr val="FF0066"/>
                              </a:solidFill>
                              <a:latin typeface="Verdana" pitchFamily="34" charset="0"/>
                              <a:ea typeface="Verdana" pitchFamily="34" charset="0"/>
                              <a:cs typeface="Verdana" pitchFamily="34" charset="0"/>
                            </a:rPr>
                            <a:t>Status signals</a:t>
                          </a:r>
                          <a:r>
                            <a:rPr lang="en-US" sz="1200" dirty="0" smtClean="0">
                              <a:solidFill>
                                <a:sysClr val="windowText" lastClr="000000"/>
                              </a:solidFill>
                              <a:latin typeface="Verdana" pitchFamily="34" charset="0"/>
                              <a:ea typeface="Verdana" pitchFamily="34" charset="0"/>
                              <a:cs typeface="Verdana" pitchFamily="34" charset="0"/>
                            </a:rPr>
                            <a:t>; used by the 8086 bus controller to generate bus timing and control signals. These are decoded</a:t>
                          </a:r>
                          <a:r>
                            <a:rPr lang="en-US" sz="1200" baseline="0" dirty="0" smtClean="0">
                              <a:solidFill>
                                <a:sysClr val="windowText" lastClr="000000"/>
                              </a:solidFill>
                              <a:latin typeface="Verdana" pitchFamily="34" charset="0"/>
                              <a:ea typeface="Verdana" pitchFamily="34" charset="0"/>
                              <a:cs typeface="Verdana" pitchFamily="34" charset="0"/>
                            </a:rPr>
                            <a:t> as shown.</a:t>
                          </a:r>
                          <a:endParaRPr lang="en-US" sz="1200" dirty="0">
                            <a:solidFill>
                              <a:sysClr val="windowText" lastClr="000000"/>
                            </a:solidFill>
                            <a:latin typeface="Verdana" pitchFamily="34" charset="0"/>
                            <a:ea typeface="Verdana" pitchFamily="34" charset="0"/>
                            <a:cs typeface="Verdana" pitchFamily="34" charset="0"/>
                          </a:endParaRPr>
                        </a:p>
                      </a:txBody>
                      <a:tcPr>
                        <a:noFill/>
                      </a:tcPr>
                    </a:tc>
                    <a:extLst>
                      <a:ext uri="{0D108BD9-81ED-4DB2-BD59-A6C34878D82A}">
                        <a16:rowId xmlns:a16="http://schemas.microsoft.com/office/drawing/2014/main" val="10000"/>
                      </a:ext>
                    </a:extLst>
                  </a:tr>
                </a:tbl>
              </a:graphicData>
            </a:graphic>
          </p:graphicFrame>
        </mc:Fallback>
      </mc:AlternateContent>
      <p:sp>
        <p:nvSpPr>
          <p:cNvPr id="48" name="Slide Number Placeholder 4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6815B-E59C-4D87-B1F6-ECBDD22AF1DC}" type="slidenum">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Verdana" pitchFamily="34" charset="0"/>
              <a:ea typeface="Verdana" pitchFamily="34" charset="0"/>
              <a:cs typeface="Verdana" pitchFamily="34" charset="0"/>
            </a:endParaRPr>
          </a:p>
        </p:txBody>
      </p:sp>
      <p:pic>
        <p:nvPicPr>
          <p:cNvPr id="1026" name="Picture 2" descr="C:\Users\APARNA\Desktop\Microprocessor\8086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 y="1847850"/>
            <a:ext cx="3202599" cy="417194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1600200"/>
            <a:ext cx="3200400" cy="21336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16" name="Rectangle 15"/>
          <p:cNvSpPr/>
          <p:nvPr/>
        </p:nvSpPr>
        <p:spPr>
          <a:xfrm>
            <a:off x="-1541" y="5391150"/>
            <a:ext cx="3200400" cy="838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17" name="Rectangle 16"/>
          <p:cNvSpPr/>
          <p:nvPr/>
        </p:nvSpPr>
        <p:spPr>
          <a:xfrm>
            <a:off x="-1541" y="3752848"/>
            <a:ext cx="1830341" cy="1638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pic>
        <p:nvPicPr>
          <p:cNvPr id="1027" name="Picture 3" descr="C:\Users\APARNA\Desktop\mm.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41837" y="2911474"/>
            <a:ext cx="3108325" cy="31083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791456" y="188879"/>
            <a:ext cx="2895344" cy="338554"/>
          </a:xfrm>
          <a:prstGeom prst="rect">
            <a:avLst/>
          </a:prstGeom>
          <a:solidFill>
            <a:srgbClr val="FFC000"/>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Verdana" pitchFamily="34" charset="0"/>
                <a:ea typeface="Verdana" pitchFamily="34" charset="0"/>
                <a:cs typeface="Verdana" pitchFamily="34" charset="0"/>
              </a:rPr>
              <a:t>Maximum mode signals</a:t>
            </a:r>
          </a:p>
        </p:txBody>
      </p:sp>
      <p:sp>
        <p:nvSpPr>
          <p:cNvPr id="4" name="Date Placeholder 3"/>
          <p:cNvSpPr>
            <a:spLocks noGrp="1"/>
          </p:cNvSpPr>
          <p:nvPr>
            <p:ph type="dt" sz="half" idx="10"/>
          </p:nvPr>
        </p:nvSpPr>
        <p:spPr/>
        <p:txBody>
          <a:bodyPr/>
          <a:lstStyle/>
          <a:p>
            <a:fld id="{CDA476B5-CF72-4949-8EAD-DBB3D747CFA8}" type="datetime2">
              <a:rPr lang="en-US" smtClean="0"/>
              <a:t>Wednesday, February 27, 2019</a:t>
            </a:fld>
            <a:endParaRPr lang="en-US" dirty="0"/>
          </a:p>
        </p:txBody>
      </p:sp>
      <p:sp>
        <p:nvSpPr>
          <p:cNvPr id="5" name="Footer Placeholder 4"/>
          <p:cNvSpPr>
            <a:spLocks noGrp="1"/>
          </p:cNvSpPr>
          <p:nvPr>
            <p:ph type="ftr" sz="quarter" idx="11"/>
          </p:nvPr>
        </p:nvSpPr>
        <p:spPr/>
        <p:txBody>
          <a:bodyPr/>
          <a:lstStyle/>
          <a:p>
            <a:r>
              <a:rPr lang="sv-SE" smtClean="0"/>
              <a:t>Dr. G. Raghu Chandra, EEE </a:t>
            </a:r>
            <a:endParaRPr lang="en-US" dirty="0"/>
          </a:p>
        </p:txBody>
      </p:sp>
    </p:spTree>
    <p:extLst>
      <p:ext uri="{BB962C8B-B14F-4D97-AF65-F5344CB8AC3E}">
        <p14:creationId xmlns:p14="http://schemas.microsoft.com/office/powerpoint/2010/main" val="8269479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802130" y="4952999"/>
            <a:ext cx="1424940" cy="427877"/>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2" name="Title 1"/>
          <p:cNvSpPr>
            <a:spLocks noGrp="1"/>
          </p:cNvSpPr>
          <p:nvPr>
            <p:ph type="title"/>
          </p:nvPr>
        </p:nvSpPr>
        <p:spPr/>
        <p:txBody>
          <a:bodyPr>
            <a:normAutofit/>
          </a:bodyPr>
          <a:lstStyle/>
          <a:p>
            <a:r>
              <a:rPr lang="en-US" dirty="0" smtClean="0"/>
              <a:t>Pins and Signals</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Octapost NBP" pitchFamily="2" charset="0"/>
                <a:ea typeface="+mn-ea"/>
                <a:cs typeface="+mn-cs"/>
              </a:rPr>
              <a:t>8086 Microprocessor</a:t>
            </a:r>
            <a:endParaRPr kumimoji="0" lang="en-US" sz="1600" b="1" i="0" u="none" strike="noStrike" kern="1200" cap="none" spc="0" normalizeH="0" baseline="0" noProof="0" dirty="0">
              <a:ln>
                <a:noFill/>
              </a:ln>
              <a:solidFill>
                <a:prstClr val="black"/>
              </a:solidFill>
              <a:effectLst/>
              <a:uLnTx/>
              <a:uFillTx/>
              <a:latin typeface="Octapost NBP" pitchFamily="2" charset="0"/>
              <a:ea typeface="+mn-ea"/>
              <a:cs typeface="+mn-cs"/>
            </a:endParaRPr>
          </a:p>
        </p:txBody>
      </p:sp>
      <mc:AlternateContent xmlns:mc="http://schemas.openxmlformats.org/markup-compatibility/2006" xmlns:a14="http://schemas.microsoft.com/office/drawing/2010/main">
        <mc:Choice Requires="a14">
          <p:sp>
            <p:nvSpPr>
              <p:cNvPr id="45" name="TextBox 44"/>
              <p:cNvSpPr txBox="1"/>
              <p:nvPr/>
            </p:nvSpPr>
            <p:spPr>
              <a:xfrm>
                <a:off x="3429000" y="762000"/>
                <a:ext cx="5334000" cy="984885"/>
              </a:xfrm>
              <a:prstGeom prst="rect">
                <a:avLst/>
              </a:prstGeom>
              <a:solidFill>
                <a:srgbClr val="FFFFCC"/>
              </a:solidFill>
            </p:spPr>
            <p:txBody>
              <a:bodyPr wrap="square" rtlCol="0">
                <a:spAutoFit/>
              </a:bodyPr>
              <a:lstStyle/>
              <a:p>
                <a:pPr lvl="0" algn="ctr">
                  <a:defRPr/>
                </a:pPr>
                <a:r>
                  <a:rPr lang="en-US" sz="1400" b="1" dirty="0">
                    <a:solidFill>
                      <a:prstClr val="black"/>
                    </a:solidFill>
                    <a:latin typeface="Verdana" pitchFamily="34" charset="0"/>
                    <a:ea typeface="Verdana" pitchFamily="34" charset="0"/>
                    <a:cs typeface="Verdana" pitchFamily="34" charset="0"/>
                  </a:rPr>
                  <a:t>During maximum mode operation, the </a:t>
                </a:r>
                <a:r>
                  <a:rPr lang="en-US" sz="1200" b="1" dirty="0">
                    <a:solidFill>
                      <a:prstClr val="black"/>
                    </a:solidFill>
                    <a:latin typeface="Verdana" pitchFamily="34" charset="0"/>
                    <a:ea typeface="Verdana" pitchFamily="34" charset="0"/>
                    <a:cs typeface="Verdana" pitchFamily="34" charset="0"/>
                  </a:rPr>
                  <a:t>MN</a:t>
                </a:r>
                <a:r>
                  <a:rPr lang="en-US" sz="1400" b="1" dirty="0">
                    <a:solidFill>
                      <a:prstClr val="black"/>
                    </a:solidFill>
                    <a:latin typeface="Verdana" pitchFamily="34" charset="0"/>
                    <a:ea typeface="Verdana" pitchFamily="34" charset="0"/>
                    <a:cs typeface="Verdana" pitchFamily="34" charset="0"/>
                  </a:rPr>
                  <a:t>/</a:t>
                </a:r>
                <a:r>
                  <a:rPr lang="en-US" sz="1600" b="1" dirty="0">
                    <a:solidFill>
                      <a:prstClr val="black"/>
                    </a:solidFill>
                    <a:latin typeface="Verdana" pitchFamily="34" charset="0"/>
                    <a:ea typeface="Verdana" pitchFamily="34" charset="0"/>
                    <a:cs typeface="Verdana" pitchFamily="34" charset="0"/>
                  </a:rPr>
                  <a:t> </a:t>
                </a:r>
                <a14:m>
                  <m:oMath xmlns:m="http://schemas.openxmlformats.org/officeDocument/2006/math">
                    <m:acc>
                      <m:accPr>
                        <m:chr m:val="̅"/>
                        <m:ctrlPr>
                          <a:rPr lang="en-US" sz="1600" b="1" i="1" dirty="0">
                            <a:solidFill>
                              <a:prstClr val="black"/>
                            </a:solidFill>
                            <a:latin typeface="Cambria Math" panose="02040503050406030204" pitchFamily="18" charset="0"/>
                          </a:rPr>
                        </m:ctrlPr>
                      </m:accPr>
                      <m:e>
                        <m:r>
                          <a:rPr lang="en-US" sz="1600" b="1" dirty="0">
                            <a:solidFill>
                              <a:prstClr val="black"/>
                            </a:solidFill>
                            <a:latin typeface="Cambria Math"/>
                          </a:rPr>
                          <m:t>𝐌𝐗</m:t>
                        </m:r>
                      </m:e>
                    </m:acc>
                  </m:oMath>
                </a14:m>
                <a:r>
                  <a:rPr lang="en-US" sz="1400" b="1" dirty="0">
                    <a:solidFill>
                      <a:prstClr val="black"/>
                    </a:solidFill>
                    <a:latin typeface="Verdana" pitchFamily="34" charset="0"/>
                    <a:ea typeface="Verdana" pitchFamily="34" charset="0"/>
                    <a:cs typeface="Verdana" pitchFamily="34" charset="0"/>
                  </a:rPr>
                  <a:t> is grounded (logic low)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Pins 24 -31 are reassigned</a:t>
                </a:r>
                <a:endPar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3429000" y="762000"/>
                <a:ext cx="5334000" cy="984885"/>
              </a:xfrm>
              <a:prstGeom prst="rect">
                <a:avLst/>
              </a:prstGeom>
              <a:blipFill>
                <a:blip r:embed="rId3"/>
                <a:stretch>
                  <a:fillRect b="-4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7" name="Table 46"/>
              <p:cNvGraphicFramePr>
                <a:graphicFrameLocks noGrp="1"/>
              </p:cNvGraphicFramePr>
              <p:nvPr>
                <p:extLst>
                  <p:ext uri="{D42A27DB-BD31-4B8C-83A1-F6EECF244321}">
                    <p14:modId xmlns:p14="http://schemas.microsoft.com/office/powerpoint/2010/main" val="89146856"/>
                  </p:ext>
                </p:extLst>
              </p:nvPr>
            </p:nvGraphicFramePr>
            <p:xfrm>
              <a:off x="3385457" y="2133600"/>
              <a:ext cx="5529943" cy="1554480"/>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370840">
                    <a:tc>
                      <a:txBody>
                        <a:bodyPr/>
                        <a:lstStyle/>
                        <a:p>
                          <a:pPr algn="just"/>
                          <a14:m>
                            <m:oMath xmlns:m="http://schemas.openxmlformats.org/officeDocument/2006/math">
                              <m:acc>
                                <m:accPr>
                                  <m:chr m:val="̅"/>
                                  <m:ctrlPr>
                                    <a:rPr lang="en-US" sz="1200" i="1" smtClean="0">
                                      <a:solidFill>
                                        <a:srgbClr val="FF0066"/>
                                      </a:solidFill>
                                      <a:latin typeface="Cambria Math" panose="02040503050406030204" pitchFamily="18" charset="0"/>
                                    </a:rPr>
                                  </m:ctrlPr>
                                </m:accPr>
                                <m:e>
                                  <m:sSub>
                                    <m:sSubPr>
                                      <m:ctrlPr>
                                        <a:rPr lang="en-US" sz="1200" i="1" smtClean="0">
                                          <a:solidFill>
                                            <a:srgbClr val="FF0066"/>
                                          </a:solidFill>
                                          <a:latin typeface="Cambria Math" panose="02040503050406030204" pitchFamily="18" charset="0"/>
                                        </a:rPr>
                                      </m:ctrlPr>
                                    </m:sSubPr>
                                    <m:e>
                                      <m:r>
                                        <a:rPr lang="en-US" sz="1200" b="1" i="1" smtClean="0">
                                          <a:solidFill>
                                            <a:srgbClr val="FF0066"/>
                                          </a:solidFill>
                                          <a:latin typeface="Cambria Math"/>
                                        </a:rPr>
                                        <m:t>𝑸𝑺</m:t>
                                      </m:r>
                                    </m:e>
                                    <m:sub>
                                      <m:r>
                                        <a:rPr lang="en-US" sz="1200" b="1" i="1" smtClean="0">
                                          <a:solidFill>
                                            <a:srgbClr val="FF0066"/>
                                          </a:solidFill>
                                          <a:latin typeface="Cambria Math"/>
                                        </a:rPr>
                                        <m:t>𝟎</m:t>
                                      </m:r>
                                    </m:sub>
                                  </m:sSub>
                                </m:e>
                              </m:acc>
                            </m:oMath>
                          </a14:m>
                          <a:r>
                            <a:rPr lang="en-US" sz="1200" i="0" dirty="0" smtClean="0">
                              <a:solidFill>
                                <a:sysClr val="windowText" lastClr="000000"/>
                              </a:solidFill>
                              <a:latin typeface="Verdana" pitchFamily="34" charset="0"/>
                              <a:ea typeface="Verdana" pitchFamily="34" charset="0"/>
                              <a:cs typeface="Verdana" pitchFamily="34" charset="0"/>
                            </a:rPr>
                            <a:t>, </a:t>
                          </a:r>
                          <a14:m>
                            <m:oMath xmlns:m="http://schemas.openxmlformats.org/officeDocument/2006/math">
                              <m:acc>
                                <m:accPr>
                                  <m:chr m:val="̅"/>
                                  <m:ctrlPr>
                                    <a:rPr lang="en-US" sz="1200" i="1" smtClean="0">
                                      <a:solidFill>
                                        <a:srgbClr val="FF0066"/>
                                      </a:solidFill>
                                      <a:latin typeface="Cambria Math" panose="02040503050406030204" pitchFamily="18" charset="0"/>
                                    </a:rPr>
                                  </m:ctrlPr>
                                </m:accPr>
                                <m:e>
                                  <m:r>
                                    <a:rPr lang="en-US" sz="1200" b="1" i="1" smtClean="0">
                                      <a:solidFill>
                                        <a:srgbClr val="FF0066"/>
                                      </a:solidFill>
                                      <a:latin typeface="Cambria Math"/>
                                    </a:rPr>
                                    <m:t>𝑸</m:t>
                                  </m:r>
                                  <m:sSub>
                                    <m:sSubPr>
                                      <m:ctrlPr>
                                        <a:rPr lang="en-US" sz="1200" i="1" smtClean="0">
                                          <a:solidFill>
                                            <a:srgbClr val="FF0066"/>
                                          </a:solidFill>
                                          <a:latin typeface="Cambria Math" panose="02040503050406030204" pitchFamily="18" charset="0"/>
                                        </a:rPr>
                                      </m:ctrlPr>
                                    </m:sSubPr>
                                    <m:e>
                                      <m:r>
                                        <a:rPr lang="en-US" sz="1200" b="1" i="1" smtClean="0">
                                          <a:solidFill>
                                            <a:srgbClr val="FF0066"/>
                                          </a:solidFill>
                                          <a:latin typeface="Cambria Math"/>
                                        </a:rPr>
                                        <m:t>𝑺</m:t>
                                      </m:r>
                                    </m:e>
                                    <m:sub>
                                      <m:r>
                                        <a:rPr lang="en-US" sz="1200" b="1" i="1" smtClean="0">
                                          <a:solidFill>
                                            <a:srgbClr val="FF0066"/>
                                          </a:solidFill>
                                          <a:latin typeface="Cambria Math"/>
                                        </a:rPr>
                                        <m:t>𝟏</m:t>
                                      </m:r>
                                    </m:sub>
                                  </m:sSub>
                                </m:e>
                              </m:acc>
                            </m:oMath>
                          </a14:m>
                          <a:endParaRPr lang="en-US" sz="1200" i="0" dirty="0">
                            <a:solidFill>
                              <a:sysClr val="windowText" lastClr="000000"/>
                            </a:solidFill>
                            <a:latin typeface="Verdana" pitchFamily="34" charset="0"/>
                            <a:ea typeface="Verdana" pitchFamily="34" charset="0"/>
                            <a:cs typeface="Verdana" pitchFamily="34" charset="0"/>
                          </a:endParaRPr>
                        </a:p>
                      </a:txBody>
                      <a:tcPr>
                        <a:noFill/>
                      </a:tcPr>
                    </a:tc>
                    <a:tc>
                      <a:txBody>
                        <a:bodyPr/>
                        <a:lstStyle/>
                        <a:p>
                          <a:pPr algn="just"/>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00"/>
                              </a:solidFill>
                              <a:latin typeface="Verdana" pitchFamily="34" charset="0"/>
                              <a:ea typeface="Verdana" pitchFamily="34" charset="0"/>
                              <a:cs typeface="Verdana" pitchFamily="34" charset="0"/>
                            </a:rPr>
                            <a:t>Queue Status</a:t>
                          </a:r>
                          <a:r>
                            <a:rPr lang="en-US" sz="1200" dirty="0" smtClean="0">
                              <a:solidFill>
                                <a:sysClr val="windowText" lastClr="000000"/>
                              </a:solidFill>
                              <a:latin typeface="Verdana" pitchFamily="34" charset="0"/>
                              <a:ea typeface="Verdana" pitchFamily="34" charset="0"/>
                              <a:cs typeface="Verdana" pitchFamily="34" charset="0"/>
                            </a:rPr>
                            <a:t>) The processor provides the status of queue in these</a:t>
                          </a:r>
                          <a:r>
                            <a:rPr lang="en-US" sz="1200" baseline="0" dirty="0" smtClean="0">
                              <a:solidFill>
                                <a:sysClr val="windowText" lastClr="000000"/>
                              </a:solidFill>
                              <a:latin typeface="Verdana" pitchFamily="34" charset="0"/>
                              <a:ea typeface="Verdana" pitchFamily="34" charset="0"/>
                              <a:cs typeface="Verdana" pitchFamily="34" charset="0"/>
                            </a:rPr>
                            <a:t> lines. </a:t>
                          </a:r>
                        </a:p>
                        <a:p>
                          <a:pPr algn="just"/>
                          <a:endParaRPr lang="en-US" sz="1200" baseline="0" dirty="0" smtClean="0">
                            <a:solidFill>
                              <a:sysClr val="windowText" lastClr="000000"/>
                            </a:solidFill>
                            <a:latin typeface="Verdana" pitchFamily="34" charset="0"/>
                            <a:ea typeface="Verdana" pitchFamily="34" charset="0"/>
                            <a:cs typeface="Verdana" pitchFamily="34" charset="0"/>
                          </a:endParaRPr>
                        </a:p>
                        <a:p>
                          <a:pPr algn="just"/>
                          <a:r>
                            <a:rPr lang="en-US" sz="1200" baseline="0" dirty="0" smtClean="0">
                              <a:solidFill>
                                <a:sysClr val="windowText" lastClr="000000"/>
                              </a:solidFill>
                              <a:latin typeface="Verdana" pitchFamily="34" charset="0"/>
                              <a:ea typeface="Verdana" pitchFamily="34" charset="0"/>
                              <a:cs typeface="Verdana" pitchFamily="34" charset="0"/>
                            </a:rPr>
                            <a:t>The queue status can be used by external device to track the internal status of the queue in 8086. </a:t>
                          </a:r>
                        </a:p>
                        <a:p>
                          <a:pPr algn="just"/>
                          <a:endParaRPr lang="en-US" sz="1200" baseline="0" dirty="0" smtClean="0">
                            <a:solidFill>
                              <a:sysClr val="windowText" lastClr="000000"/>
                            </a:solidFill>
                            <a:latin typeface="Verdana" pitchFamily="34" charset="0"/>
                            <a:ea typeface="Verdana" pitchFamily="34" charset="0"/>
                            <a:cs typeface="Verdana" pitchFamily="34" charset="0"/>
                          </a:endParaRPr>
                        </a:p>
                        <a:p>
                          <a:pPr algn="just"/>
                          <a:r>
                            <a:rPr lang="en-US" sz="1200" baseline="0" dirty="0" smtClean="0">
                              <a:solidFill>
                                <a:sysClr val="windowText" lastClr="000000"/>
                              </a:solidFill>
                              <a:latin typeface="Verdana" pitchFamily="34" charset="0"/>
                              <a:ea typeface="Verdana" pitchFamily="34" charset="0"/>
                              <a:cs typeface="Verdana" pitchFamily="34" charset="0"/>
                            </a:rPr>
                            <a:t>The output on QS</a:t>
                          </a:r>
                          <a:r>
                            <a:rPr lang="en-US" sz="1200" baseline="-25000" dirty="0" smtClean="0">
                              <a:solidFill>
                                <a:sysClr val="windowText" lastClr="000000"/>
                              </a:solidFill>
                              <a:latin typeface="Verdana" pitchFamily="34" charset="0"/>
                              <a:ea typeface="Verdana" pitchFamily="34" charset="0"/>
                              <a:cs typeface="Verdana" pitchFamily="34" charset="0"/>
                            </a:rPr>
                            <a:t>0</a:t>
                          </a:r>
                          <a:r>
                            <a:rPr lang="en-US" sz="1200" baseline="0" dirty="0" smtClean="0">
                              <a:solidFill>
                                <a:sysClr val="windowText" lastClr="000000"/>
                              </a:solidFill>
                              <a:latin typeface="Verdana" pitchFamily="34" charset="0"/>
                              <a:ea typeface="Verdana" pitchFamily="34" charset="0"/>
                              <a:cs typeface="Verdana" pitchFamily="34" charset="0"/>
                            </a:rPr>
                            <a:t> and QS</a:t>
                          </a:r>
                          <a:r>
                            <a:rPr lang="en-US" sz="1200" baseline="-25000" dirty="0" smtClean="0">
                              <a:solidFill>
                                <a:sysClr val="windowText" lastClr="000000"/>
                              </a:solidFill>
                              <a:latin typeface="Verdana" pitchFamily="34" charset="0"/>
                              <a:ea typeface="Verdana" pitchFamily="34" charset="0"/>
                              <a:cs typeface="Verdana" pitchFamily="34" charset="0"/>
                            </a:rPr>
                            <a:t>1</a:t>
                          </a:r>
                          <a:r>
                            <a:rPr lang="en-US" sz="1200" baseline="0" dirty="0" smtClean="0">
                              <a:solidFill>
                                <a:sysClr val="windowText" lastClr="000000"/>
                              </a:solidFill>
                              <a:latin typeface="Verdana" pitchFamily="34" charset="0"/>
                              <a:ea typeface="Verdana" pitchFamily="34" charset="0"/>
                              <a:cs typeface="Verdana" pitchFamily="34" charset="0"/>
                            </a:rPr>
                            <a:t> can be interpreted as shown in the table.</a:t>
                          </a:r>
                          <a:endParaRPr lang="en-US" sz="1200" dirty="0">
                            <a:solidFill>
                              <a:sysClr val="windowText" lastClr="000000"/>
                            </a:solidFill>
                            <a:latin typeface="Verdana" pitchFamily="34" charset="0"/>
                            <a:ea typeface="Verdana" pitchFamily="34" charset="0"/>
                            <a:cs typeface="Verdana" pitchFamily="34" charset="0"/>
                          </a:endParaRPr>
                        </a:p>
                      </a:txBody>
                      <a:tcPr>
                        <a:noFill/>
                      </a:tcPr>
                    </a:tc>
                    <a:extLst>
                      <a:ext uri="{0D108BD9-81ED-4DB2-BD59-A6C34878D82A}">
                        <a16:rowId xmlns:a16="http://schemas.microsoft.com/office/drawing/2014/main" val="10000"/>
                      </a:ext>
                    </a:extLst>
                  </a:tr>
                </a:tbl>
              </a:graphicData>
            </a:graphic>
          </p:graphicFrame>
        </mc:Choice>
        <mc:Fallback xmlns="">
          <p:graphicFrame>
            <p:nvGraphicFramePr>
              <p:cNvPr id="47" name="Table 46"/>
              <p:cNvGraphicFramePr>
                <a:graphicFrameLocks noGrp="1"/>
              </p:cNvGraphicFramePr>
              <p:nvPr>
                <p:extLst>
                  <p:ext uri="{D42A27DB-BD31-4B8C-83A1-F6EECF244321}">
                    <p14:modId xmlns:p14="http://schemas.microsoft.com/office/powerpoint/2010/main" val="89146856"/>
                  </p:ext>
                </p:extLst>
              </p:nvPr>
            </p:nvGraphicFramePr>
            <p:xfrm>
              <a:off x="3385457" y="2133600"/>
              <a:ext cx="5529943" cy="1554480"/>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1554480">
                    <a:tc>
                      <a:txBody>
                        <a:bodyPr/>
                        <a:lstStyle/>
                        <a:p>
                          <a:endParaRPr lang="en-US"/>
                        </a:p>
                      </a:txBody>
                      <a:tcPr>
                        <a:blipFill>
                          <a:blip r:embed="rId4"/>
                          <a:stretch>
                            <a:fillRect l="-649" t="-784" r="-492208" b="-3137"/>
                          </a:stretch>
                        </a:blipFill>
                      </a:tcPr>
                    </a:tc>
                    <a:tc>
                      <a:txBody>
                        <a:bodyPr/>
                        <a:lstStyle/>
                        <a:p>
                          <a:pPr algn="just"/>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00"/>
                              </a:solidFill>
                              <a:latin typeface="Verdana" pitchFamily="34" charset="0"/>
                              <a:ea typeface="Verdana" pitchFamily="34" charset="0"/>
                              <a:cs typeface="Verdana" pitchFamily="34" charset="0"/>
                            </a:rPr>
                            <a:t>Queue Status</a:t>
                          </a:r>
                          <a:r>
                            <a:rPr lang="en-US" sz="1200" dirty="0" smtClean="0">
                              <a:solidFill>
                                <a:sysClr val="windowText" lastClr="000000"/>
                              </a:solidFill>
                              <a:latin typeface="Verdana" pitchFamily="34" charset="0"/>
                              <a:ea typeface="Verdana" pitchFamily="34" charset="0"/>
                              <a:cs typeface="Verdana" pitchFamily="34" charset="0"/>
                            </a:rPr>
                            <a:t>) The processor provides the status of queue in these</a:t>
                          </a:r>
                          <a:r>
                            <a:rPr lang="en-US" sz="1200" baseline="0" dirty="0" smtClean="0">
                              <a:solidFill>
                                <a:sysClr val="windowText" lastClr="000000"/>
                              </a:solidFill>
                              <a:latin typeface="Verdana" pitchFamily="34" charset="0"/>
                              <a:ea typeface="Verdana" pitchFamily="34" charset="0"/>
                              <a:cs typeface="Verdana" pitchFamily="34" charset="0"/>
                            </a:rPr>
                            <a:t> lines. </a:t>
                          </a:r>
                        </a:p>
                        <a:p>
                          <a:pPr algn="just"/>
                          <a:endParaRPr lang="en-US" sz="1200" baseline="0" dirty="0" smtClean="0">
                            <a:solidFill>
                              <a:sysClr val="windowText" lastClr="000000"/>
                            </a:solidFill>
                            <a:latin typeface="Verdana" pitchFamily="34" charset="0"/>
                            <a:ea typeface="Verdana" pitchFamily="34" charset="0"/>
                            <a:cs typeface="Verdana" pitchFamily="34" charset="0"/>
                          </a:endParaRPr>
                        </a:p>
                        <a:p>
                          <a:pPr algn="just"/>
                          <a:r>
                            <a:rPr lang="en-US" sz="1200" baseline="0" dirty="0" smtClean="0">
                              <a:solidFill>
                                <a:sysClr val="windowText" lastClr="000000"/>
                              </a:solidFill>
                              <a:latin typeface="Verdana" pitchFamily="34" charset="0"/>
                              <a:ea typeface="Verdana" pitchFamily="34" charset="0"/>
                              <a:cs typeface="Verdana" pitchFamily="34" charset="0"/>
                            </a:rPr>
                            <a:t>The queue status can be used by external device to track the internal status of the queue in 8086. </a:t>
                          </a:r>
                        </a:p>
                        <a:p>
                          <a:pPr algn="just"/>
                          <a:endParaRPr lang="en-US" sz="1200" baseline="0" dirty="0" smtClean="0">
                            <a:solidFill>
                              <a:sysClr val="windowText" lastClr="000000"/>
                            </a:solidFill>
                            <a:latin typeface="Verdana" pitchFamily="34" charset="0"/>
                            <a:ea typeface="Verdana" pitchFamily="34" charset="0"/>
                            <a:cs typeface="Verdana" pitchFamily="34" charset="0"/>
                          </a:endParaRPr>
                        </a:p>
                        <a:p>
                          <a:pPr algn="just"/>
                          <a:r>
                            <a:rPr lang="en-US" sz="1200" baseline="0" dirty="0" smtClean="0">
                              <a:solidFill>
                                <a:sysClr val="windowText" lastClr="000000"/>
                              </a:solidFill>
                              <a:latin typeface="Verdana" pitchFamily="34" charset="0"/>
                              <a:ea typeface="Verdana" pitchFamily="34" charset="0"/>
                              <a:cs typeface="Verdana" pitchFamily="34" charset="0"/>
                            </a:rPr>
                            <a:t>The output on QS</a:t>
                          </a:r>
                          <a:r>
                            <a:rPr lang="en-US" sz="1200" baseline="-25000" dirty="0" smtClean="0">
                              <a:solidFill>
                                <a:sysClr val="windowText" lastClr="000000"/>
                              </a:solidFill>
                              <a:latin typeface="Verdana" pitchFamily="34" charset="0"/>
                              <a:ea typeface="Verdana" pitchFamily="34" charset="0"/>
                              <a:cs typeface="Verdana" pitchFamily="34" charset="0"/>
                            </a:rPr>
                            <a:t>0</a:t>
                          </a:r>
                          <a:r>
                            <a:rPr lang="en-US" sz="1200" baseline="0" dirty="0" smtClean="0">
                              <a:solidFill>
                                <a:sysClr val="windowText" lastClr="000000"/>
                              </a:solidFill>
                              <a:latin typeface="Verdana" pitchFamily="34" charset="0"/>
                              <a:ea typeface="Verdana" pitchFamily="34" charset="0"/>
                              <a:cs typeface="Verdana" pitchFamily="34" charset="0"/>
                            </a:rPr>
                            <a:t> and QS</a:t>
                          </a:r>
                          <a:r>
                            <a:rPr lang="en-US" sz="1200" baseline="-25000" dirty="0" smtClean="0">
                              <a:solidFill>
                                <a:sysClr val="windowText" lastClr="000000"/>
                              </a:solidFill>
                              <a:latin typeface="Verdana" pitchFamily="34" charset="0"/>
                              <a:ea typeface="Verdana" pitchFamily="34" charset="0"/>
                              <a:cs typeface="Verdana" pitchFamily="34" charset="0"/>
                            </a:rPr>
                            <a:t>1</a:t>
                          </a:r>
                          <a:r>
                            <a:rPr lang="en-US" sz="1200" baseline="0" dirty="0" smtClean="0">
                              <a:solidFill>
                                <a:sysClr val="windowText" lastClr="000000"/>
                              </a:solidFill>
                              <a:latin typeface="Verdana" pitchFamily="34" charset="0"/>
                              <a:ea typeface="Verdana" pitchFamily="34" charset="0"/>
                              <a:cs typeface="Verdana" pitchFamily="34" charset="0"/>
                            </a:rPr>
                            <a:t> can be interpreted as shown in the table.</a:t>
                          </a:r>
                          <a:endParaRPr lang="en-US" sz="1200" dirty="0">
                            <a:solidFill>
                              <a:sysClr val="windowText" lastClr="000000"/>
                            </a:solidFill>
                            <a:latin typeface="Verdana" pitchFamily="34" charset="0"/>
                            <a:ea typeface="Verdana" pitchFamily="34" charset="0"/>
                            <a:cs typeface="Verdana" pitchFamily="34" charset="0"/>
                          </a:endParaRPr>
                        </a:p>
                      </a:txBody>
                      <a:tcPr>
                        <a:noFill/>
                      </a:tcPr>
                    </a:tc>
                    <a:extLst>
                      <a:ext uri="{0D108BD9-81ED-4DB2-BD59-A6C34878D82A}">
                        <a16:rowId xmlns:a16="http://schemas.microsoft.com/office/drawing/2014/main" val="10000"/>
                      </a:ext>
                    </a:extLst>
                  </a:tr>
                </a:tbl>
              </a:graphicData>
            </a:graphic>
          </p:graphicFrame>
        </mc:Fallback>
      </mc:AlternateContent>
      <p:sp>
        <p:nvSpPr>
          <p:cNvPr id="48" name="Slide Number Placeholder 4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6815B-E59C-4D87-B1F6-ECBDD22AF1DC}" type="slidenum">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tint val="75000"/>
                </a:prstClr>
              </a:solidFill>
              <a:effectLst/>
              <a:uLnTx/>
              <a:uFillTx/>
              <a:latin typeface="Verdana" pitchFamily="34" charset="0"/>
              <a:ea typeface="Verdana" pitchFamily="34" charset="0"/>
              <a:cs typeface="Verdana" pitchFamily="34" charset="0"/>
            </a:endParaRPr>
          </a:p>
        </p:txBody>
      </p:sp>
      <p:pic>
        <p:nvPicPr>
          <p:cNvPr id="1026" name="Picture 2" descr="C:\Users\APARNA\Desktop\Microprocessor\8086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 y="1847850"/>
            <a:ext cx="3202599" cy="417194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1600200"/>
            <a:ext cx="3200400" cy="21336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16" name="Rectangle 15"/>
          <p:cNvSpPr/>
          <p:nvPr/>
        </p:nvSpPr>
        <p:spPr>
          <a:xfrm>
            <a:off x="-1541" y="5391150"/>
            <a:ext cx="3200400" cy="838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17" name="Rectangle 16"/>
          <p:cNvSpPr/>
          <p:nvPr/>
        </p:nvSpPr>
        <p:spPr>
          <a:xfrm>
            <a:off x="-1541" y="3752848"/>
            <a:ext cx="1830341" cy="1638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pic>
        <p:nvPicPr>
          <p:cNvPr id="2050" name="Picture 2" descr="C:\Users\APARNA\Desktop\mm.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2400" y="3914775"/>
            <a:ext cx="4344504" cy="21050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91456" y="188879"/>
            <a:ext cx="2895344" cy="338554"/>
          </a:xfrm>
          <a:prstGeom prst="rect">
            <a:avLst/>
          </a:prstGeom>
          <a:solidFill>
            <a:srgbClr val="FFC000"/>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Verdana" pitchFamily="34" charset="0"/>
                <a:ea typeface="Verdana" pitchFamily="34" charset="0"/>
                <a:cs typeface="Verdana" pitchFamily="34" charset="0"/>
              </a:rPr>
              <a:t>Maximum mode signals</a:t>
            </a:r>
          </a:p>
        </p:txBody>
      </p:sp>
      <p:sp>
        <p:nvSpPr>
          <p:cNvPr id="5" name="Date Placeholder 4"/>
          <p:cNvSpPr>
            <a:spLocks noGrp="1"/>
          </p:cNvSpPr>
          <p:nvPr>
            <p:ph type="dt" sz="half" idx="10"/>
          </p:nvPr>
        </p:nvSpPr>
        <p:spPr/>
        <p:txBody>
          <a:bodyPr/>
          <a:lstStyle/>
          <a:p>
            <a:fld id="{C969D06D-97DF-4CDD-9800-3E17566F728E}" type="datetime2">
              <a:rPr lang="en-US" smtClean="0"/>
              <a:t>Wednesday, February 27, 2019</a:t>
            </a:fld>
            <a:endParaRPr lang="en-US" dirty="0"/>
          </a:p>
        </p:txBody>
      </p:sp>
      <p:sp>
        <p:nvSpPr>
          <p:cNvPr id="6" name="Footer Placeholder 5"/>
          <p:cNvSpPr>
            <a:spLocks noGrp="1"/>
          </p:cNvSpPr>
          <p:nvPr>
            <p:ph type="ftr" sz="quarter" idx="11"/>
          </p:nvPr>
        </p:nvSpPr>
        <p:spPr/>
        <p:txBody>
          <a:bodyPr/>
          <a:lstStyle/>
          <a:p>
            <a:r>
              <a:rPr lang="sv-SE" smtClean="0"/>
              <a:t>Dr. G. Raghu Chandra, EEE </a:t>
            </a:r>
            <a:endParaRPr lang="en-US" dirty="0"/>
          </a:p>
        </p:txBody>
      </p:sp>
    </p:spTree>
    <p:extLst>
      <p:ext uri="{BB962C8B-B14F-4D97-AF65-F5344CB8AC3E}">
        <p14:creationId xmlns:p14="http://schemas.microsoft.com/office/powerpoint/2010/main" val="237405602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828800" y="4133851"/>
            <a:ext cx="1424940" cy="213938"/>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44" name="Rectangle 43"/>
          <p:cNvSpPr/>
          <p:nvPr/>
        </p:nvSpPr>
        <p:spPr>
          <a:xfrm>
            <a:off x="1802130" y="3725023"/>
            <a:ext cx="1424940" cy="427877"/>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2" name="Title 1"/>
          <p:cNvSpPr>
            <a:spLocks noGrp="1"/>
          </p:cNvSpPr>
          <p:nvPr>
            <p:ph type="title"/>
          </p:nvPr>
        </p:nvSpPr>
        <p:spPr/>
        <p:txBody>
          <a:bodyPr>
            <a:normAutofit/>
          </a:bodyPr>
          <a:lstStyle/>
          <a:p>
            <a:r>
              <a:rPr lang="en-US" dirty="0" smtClean="0"/>
              <a:t>Pins and Signals</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Octapost NBP" pitchFamily="2" charset="0"/>
                <a:ea typeface="+mn-ea"/>
                <a:cs typeface="+mn-cs"/>
              </a:rPr>
              <a:t>8086 Microprocessor</a:t>
            </a:r>
            <a:endParaRPr kumimoji="0" lang="en-US" sz="1600" b="1" i="0" u="none" strike="noStrike" kern="1200" cap="none" spc="0" normalizeH="0" baseline="0" noProof="0" dirty="0">
              <a:ln>
                <a:noFill/>
              </a:ln>
              <a:solidFill>
                <a:prstClr val="black"/>
              </a:solidFill>
              <a:effectLst/>
              <a:uLnTx/>
              <a:uFillTx/>
              <a:latin typeface="Octapost NBP" pitchFamily="2" charset="0"/>
              <a:ea typeface="+mn-ea"/>
              <a:cs typeface="+mn-cs"/>
            </a:endParaRPr>
          </a:p>
        </p:txBody>
      </p:sp>
      <mc:AlternateContent xmlns:mc="http://schemas.openxmlformats.org/markup-compatibility/2006" xmlns:a14="http://schemas.microsoft.com/office/drawing/2010/main">
        <mc:Choice Requires="a14">
          <p:sp>
            <p:nvSpPr>
              <p:cNvPr id="45" name="TextBox 44"/>
              <p:cNvSpPr txBox="1"/>
              <p:nvPr/>
            </p:nvSpPr>
            <p:spPr>
              <a:xfrm>
                <a:off x="3429000" y="762000"/>
                <a:ext cx="5334000" cy="983859"/>
              </a:xfrm>
              <a:prstGeom prst="rect">
                <a:avLst/>
              </a:prstGeom>
              <a:solidFill>
                <a:srgbClr val="FFFFCC"/>
              </a:solidFill>
            </p:spPr>
            <p:txBody>
              <a:bodyPr wrap="square" rtlCol="0">
                <a:spAutoFit/>
              </a:bodyPr>
              <a:lstStyle/>
              <a:p>
                <a:pPr lvl="0" algn="ctr">
                  <a:defRPr/>
                </a:pPr>
                <a:r>
                  <a:rPr lang="en-US" sz="1400" b="1" dirty="0">
                    <a:solidFill>
                      <a:prstClr val="black"/>
                    </a:solidFill>
                    <a:latin typeface="Verdana" pitchFamily="34" charset="0"/>
                    <a:ea typeface="Verdana" pitchFamily="34" charset="0"/>
                    <a:cs typeface="Verdana" pitchFamily="34" charset="0"/>
                  </a:rPr>
                  <a:t>During maximum mode operation, the </a:t>
                </a:r>
                <a:r>
                  <a:rPr lang="en-US" sz="1200" b="1" dirty="0">
                    <a:solidFill>
                      <a:prstClr val="black"/>
                    </a:solidFill>
                    <a:latin typeface="Verdana" pitchFamily="34" charset="0"/>
                    <a:ea typeface="Verdana" pitchFamily="34" charset="0"/>
                    <a:cs typeface="Verdana" pitchFamily="34" charset="0"/>
                  </a:rPr>
                  <a:t>MN</a:t>
                </a:r>
                <a:r>
                  <a:rPr lang="en-US" sz="1400" b="1" dirty="0">
                    <a:solidFill>
                      <a:prstClr val="black"/>
                    </a:solidFill>
                    <a:latin typeface="Verdana" pitchFamily="34" charset="0"/>
                    <a:ea typeface="Verdana" pitchFamily="34" charset="0"/>
                    <a:cs typeface="Verdana" pitchFamily="34" charset="0"/>
                  </a:rPr>
                  <a:t>/ </a:t>
                </a:r>
                <a14:m>
                  <m:oMath xmlns:m="http://schemas.openxmlformats.org/officeDocument/2006/math">
                    <m:acc>
                      <m:accPr>
                        <m:chr m:val="̅"/>
                        <m:ctrlPr>
                          <a:rPr lang="en-US" sz="1600" b="1" i="1" dirty="0">
                            <a:solidFill>
                              <a:prstClr val="black"/>
                            </a:solidFill>
                            <a:latin typeface="Cambria Math" panose="02040503050406030204" pitchFamily="18" charset="0"/>
                          </a:rPr>
                        </m:ctrlPr>
                      </m:accPr>
                      <m:e>
                        <m:r>
                          <a:rPr lang="en-US" sz="1600" b="1" dirty="0">
                            <a:solidFill>
                              <a:prstClr val="black"/>
                            </a:solidFill>
                            <a:latin typeface="Cambria Math"/>
                          </a:rPr>
                          <m:t>𝐌𝐗</m:t>
                        </m:r>
                      </m:e>
                    </m:acc>
                  </m:oMath>
                </a14:m>
                <a:r>
                  <a:rPr lang="en-US" sz="1400" b="1" dirty="0">
                    <a:solidFill>
                      <a:prstClr val="black"/>
                    </a:solidFill>
                    <a:latin typeface="Verdana" pitchFamily="34" charset="0"/>
                    <a:ea typeface="Verdana" pitchFamily="34" charset="0"/>
                    <a:cs typeface="Verdana" pitchFamily="34" charset="0"/>
                  </a:rPr>
                  <a:t> is grounded (logic low)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Pins 24 -31 are reassigned</a:t>
                </a:r>
                <a:endParaRPr kumimoji="0" lang="en-US" sz="14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3429000" y="762000"/>
                <a:ext cx="5334000" cy="983859"/>
              </a:xfrm>
              <a:prstGeom prst="rect">
                <a:avLst/>
              </a:prstGeom>
              <a:blipFill>
                <a:blip r:embed="rId3"/>
                <a:stretch>
                  <a:fillRect b="-5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7" name="Table 46"/>
              <p:cNvGraphicFramePr>
                <a:graphicFrameLocks noGrp="1"/>
              </p:cNvGraphicFramePr>
              <p:nvPr>
                <p:extLst/>
              </p:nvPr>
            </p:nvGraphicFramePr>
            <p:xfrm>
              <a:off x="3385457" y="2133600"/>
              <a:ext cx="5529943" cy="1554861"/>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370840">
                    <a:tc>
                      <a:txBody>
                        <a:bodyPr/>
                        <a:lstStyle/>
                        <a:p>
                          <a14:m>
                            <m:oMath xmlns:m="http://schemas.openxmlformats.org/officeDocument/2006/math">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𝐑𝐐</m:t>
                                  </m:r>
                                </m:e>
                              </m:acc>
                              <m:r>
                                <a:rPr lang="en-US" sz="1200" b="1" i="0" smtClean="0">
                                  <a:solidFill>
                                    <a:srgbClr val="FF0066"/>
                                  </a:solidFill>
                                  <a:latin typeface="Cambria Math"/>
                                </a:rPr>
                                <m:t>/</m:t>
                              </m:r>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𝐆</m:t>
                                  </m:r>
                                  <m:sSub>
                                    <m:sSubPr>
                                      <m:ctrlPr>
                                        <a:rPr lang="en-US" sz="1200" b="1" i="1" smtClean="0">
                                          <a:solidFill>
                                            <a:srgbClr val="FF0066"/>
                                          </a:solidFill>
                                          <a:latin typeface="Cambria Math" panose="02040503050406030204" pitchFamily="18" charset="0"/>
                                        </a:rPr>
                                      </m:ctrlPr>
                                    </m:sSubPr>
                                    <m:e>
                                      <m:r>
                                        <a:rPr lang="en-US" sz="1200" b="1" i="0" smtClean="0">
                                          <a:solidFill>
                                            <a:srgbClr val="FF0066"/>
                                          </a:solidFill>
                                          <a:latin typeface="Cambria Math"/>
                                        </a:rPr>
                                        <m:t>𝐓</m:t>
                                      </m:r>
                                    </m:e>
                                    <m:sub>
                                      <m:r>
                                        <a:rPr lang="en-US" sz="1200" b="1" i="0" smtClean="0">
                                          <a:solidFill>
                                            <a:srgbClr val="FF0066"/>
                                          </a:solidFill>
                                          <a:latin typeface="Cambria Math"/>
                                        </a:rPr>
                                        <m:t>𝟎</m:t>
                                      </m:r>
                                    </m:sub>
                                  </m:sSub>
                                </m:e>
                              </m:acc>
                            </m:oMath>
                          </a14:m>
                          <a:r>
                            <a:rPr lang="en-US" sz="1200" i="0" dirty="0" smtClean="0">
                              <a:solidFill>
                                <a:sysClr val="windowText" lastClr="000000"/>
                              </a:solidFill>
                              <a:latin typeface="Verdana" pitchFamily="34" charset="0"/>
                              <a:ea typeface="Verdana" pitchFamily="34" charset="0"/>
                              <a:cs typeface="Verdana" pitchFamily="34" charset="0"/>
                            </a:rPr>
                            <a:t>, </a:t>
                          </a:r>
                          <a14:m>
                            <m:oMath xmlns:m="http://schemas.openxmlformats.org/officeDocument/2006/math">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𝐑𝐐</m:t>
                                  </m:r>
                                </m:e>
                              </m:acc>
                              <m:r>
                                <a:rPr lang="en-US" sz="1200" b="1" i="0" smtClean="0">
                                  <a:solidFill>
                                    <a:srgbClr val="FF0066"/>
                                  </a:solidFill>
                                  <a:latin typeface="Cambria Math"/>
                                </a:rPr>
                                <m:t>/</m:t>
                              </m:r>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𝐆</m:t>
                                  </m:r>
                                  <m:sSub>
                                    <m:sSubPr>
                                      <m:ctrlPr>
                                        <a:rPr lang="en-US" sz="1200" b="1" i="1" smtClean="0">
                                          <a:solidFill>
                                            <a:srgbClr val="FF0066"/>
                                          </a:solidFill>
                                          <a:latin typeface="Cambria Math" panose="02040503050406030204" pitchFamily="18" charset="0"/>
                                        </a:rPr>
                                      </m:ctrlPr>
                                    </m:sSubPr>
                                    <m:e>
                                      <m:r>
                                        <a:rPr lang="en-US" sz="1200" b="1" i="0" smtClean="0">
                                          <a:solidFill>
                                            <a:srgbClr val="FF0066"/>
                                          </a:solidFill>
                                          <a:latin typeface="Cambria Math"/>
                                        </a:rPr>
                                        <m:t>𝐓</m:t>
                                      </m:r>
                                    </m:e>
                                    <m:sub>
                                      <m:r>
                                        <a:rPr lang="en-US" sz="1200" b="1" i="0" smtClean="0">
                                          <a:solidFill>
                                            <a:srgbClr val="FF0066"/>
                                          </a:solidFill>
                                          <a:latin typeface="Cambria Math"/>
                                        </a:rPr>
                                        <m:t>𝟏</m:t>
                                      </m:r>
                                    </m:sub>
                                  </m:sSub>
                                </m:e>
                              </m:acc>
                            </m:oMath>
                          </a14:m>
                          <a:endParaRPr lang="en-US" sz="1200" i="0" dirty="0">
                            <a:solidFill>
                              <a:sysClr val="windowText" lastClr="000000"/>
                            </a:solidFill>
                            <a:latin typeface="Verdana" pitchFamily="34" charset="0"/>
                            <a:ea typeface="Verdana" pitchFamily="34" charset="0"/>
                            <a:cs typeface="Verdana" pitchFamily="34" charset="0"/>
                          </a:endParaRPr>
                        </a:p>
                      </a:txBody>
                      <a:tcPr>
                        <a:noFill/>
                      </a:tcPr>
                    </a:tc>
                    <a:tc>
                      <a:txBody>
                        <a:bodyPr/>
                        <a:lstStyle/>
                        <a:p>
                          <a:pPr algn="just"/>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Bus Request/ Bus Grant</a:t>
                          </a:r>
                          <a:r>
                            <a:rPr lang="en-US" sz="1200" dirty="0" smtClean="0">
                              <a:solidFill>
                                <a:sysClr val="windowText" lastClr="000000"/>
                              </a:solidFill>
                              <a:latin typeface="Verdana" pitchFamily="34" charset="0"/>
                              <a:ea typeface="Verdana" pitchFamily="34" charset="0"/>
                              <a:cs typeface="Verdana" pitchFamily="34" charset="0"/>
                            </a:rPr>
                            <a:t>) These requests are used by other local bus masters to force the processor to release the local bus</a:t>
                          </a:r>
                          <a:r>
                            <a:rPr lang="en-US" sz="1200" baseline="0" dirty="0" smtClean="0">
                              <a:solidFill>
                                <a:sysClr val="windowText" lastClr="000000"/>
                              </a:solidFill>
                              <a:latin typeface="Verdana" pitchFamily="34" charset="0"/>
                              <a:ea typeface="Verdana" pitchFamily="34" charset="0"/>
                              <a:cs typeface="Verdana" pitchFamily="34" charset="0"/>
                            </a:rPr>
                            <a:t> at the end of the processor’s current bus cycle. </a:t>
                          </a:r>
                        </a:p>
                        <a:p>
                          <a:endParaRPr lang="en-US" sz="1200" baseline="0" dirty="0" smtClean="0">
                            <a:solidFill>
                              <a:sysClr val="windowText" lastClr="000000"/>
                            </a:solidFill>
                            <a:latin typeface="Verdana" pitchFamily="34" charset="0"/>
                            <a:ea typeface="Verdana" pitchFamily="34" charset="0"/>
                            <a:cs typeface="Verdana" pitchFamily="34" charset="0"/>
                          </a:endParaRPr>
                        </a:p>
                        <a:p>
                          <a:r>
                            <a:rPr lang="en-US" sz="1200" baseline="0" dirty="0" smtClean="0">
                              <a:solidFill>
                                <a:sysClr val="windowText" lastClr="000000"/>
                              </a:solidFill>
                              <a:latin typeface="Verdana" pitchFamily="34" charset="0"/>
                              <a:ea typeface="Verdana" pitchFamily="34" charset="0"/>
                              <a:cs typeface="Verdana" pitchFamily="34" charset="0"/>
                            </a:rPr>
                            <a:t>These pins are bidirectional. </a:t>
                          </a:r>
                        </a:p>
                        <a:p>
                          <a:endParaRPr lang="en-US" sz="1200" baseline="0" dirty="0" smtClean="0">
                            <a:solidFill>
                              <a:sysClr val="windowText" lastClr="000000"/>
                            </a:solidFill>
                            <a:latin typeface="Verdana" pitchFamily="34" charset="0"/>
                            <a:ea typeface="Verdana" pitchFamily="34" charset="0"/>
                            <a:cs typeface="Verdana" pitchFamily="34" charset="0"/>
                          </a:endParaRPr>
                        </a:p>
                        <a:p>
                          <a:r>
                            <a:rPr lang="en-US" sz="1200" baseline="0" dirty="0" smtClean="0">
                              <a:solidFill>
                                <a:sysClr val="windowText" lastClr="000000"/>
                              </a:solidFill>
                              <a:latin typeface="Verdana" pitchFamily="34" charset="0"/>
                              <a:ea typeface="Verdana" pitchFamily="34" charset="0"/>
                              <a:cs typeface="Verdana" pitchFamily="34" charset="0"/>
                            </a:rPr>
                            <a:t>The request on</a:t>
                          </a:r>
                          <a14:m>
                            <m:oMath xmlns:m="http://schemas.openxmlformats.org/officeDocument/2006/math">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𝐆</m:t>
                                  </m:r>
                                  <m:sSub>
                                    <m:sSubPr>
                                      <m:ctrlPr>
                                        <a:rPr lang="en-US" sz="1200" b="1" i="1" smtClean="0">
                                          <a:solidFill>
                                            <a:srgbClr val="FF0066"/>
                                          </a:solidFill>
                                          <a:latin typeface="Cambria Math" panose="02040503050406030204" pitchFamily="18" charset="0"/>
                                        </a:rPr>
                                      </m:ctrlPr>
                                    </m:sSubPr>
                                    <m:e>
                                      <m:r>
                                        <a:rPr lang="en-US" sz="1200" b="1" i="0" smtClean="0">
                                          <a:solidFill>
                                            <a:srgbClr val="FF0066"/>
                                          </a:solidFill>
                                          <a:latin typeface="Cambria Math"/>
                                        </a:rPr>
                                        <m:t>𝐓</m:t>
                                      </m:r>
                                    </m:e>
                                    <m:sub>
                                      <m:r>
                                        <a:rPr lang="en-US" sz="1200" b="1" i="0" smtClean="0">
                                          <a:solidFill>
                                            <a:srgbClr val="FF0066"/>
                                          </a:solidFill>
                                          <a:latin typeface="Cambria Math"/>
                                        </a:rPr>
                                        <m:t>𝟎</m:t>
                                      </m:r>
                                    </m:sub>
                                  </m:sSub>
                                </m:e>
                              </m:acc>
                            </m:oMath>
                          </a14:m>
                          <a:r>
                            <a:rPr lang="en-US" sz="1200" dirty="0" smtClean="0">
                              <a:solidFill>
                                <a:sysClr val="windowText" lastClr="000000"/>
                              </a:solidFill>
                              <a:latin typeface="Verdana" pitchFamily="34" charset="0"/>
                              <a:ea typeface="Verdana" pitchFamily="34" charset="0"/>
                              <a:cs typeface="Verdana" pitchFamily="34" charset="0"/>
                            </a:rPr>
                            <a:t> will have higher priority than</a:t>
                          </a:r>
                          <a14:m>
                            <m:oMath xmlns:m="http://schemas.openxmlformats.org/officeDocument/2006/math">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𝐆</m:t>
                                  </m:r>
                                  <m:sSub>
                                    <m:sSubPr>
                                      <m:ctrlPr>
                                        <a:rPr lang="en-US" sz="1200" b="1" i="1" smtClean="0">
                                          <a:solidFill>
                                            <a:srgbClr val="FF0066"/>
                                          </a:solidFill>
                                          <a:latin typeface="Cambria Math" panose="02040503050406030204" pitchFamily="18" charset="0"/>
                                        </a:rPr>
                                      </m:ctrlPr>
                                    </m:sSubPr>
                                    <m:e>
                                      <m:r>
                                        <a:rPr lang="en-US" sz="1200" b="1" i="0" smtClean="0">
                                          <a:solidFill>
                                            <a:srgbClr val="FF0066"/>
                                          </a:solidFill>
                                          <a:latin typeface="Cambria Math"/>
                                        </a:rPr>
                                        <m:t>𝐓</m:t>
                                      </m:r>
                                    </m:e>
                                    <m:sub>
                                      <m:r>
                                        <a:rPr lang="en-US" sz="1200" b="1" i="0" smtClean="0">
                                          <a:solidFill>
                                            <a:srgbClr val="FF0066"/>
                                          </a:solidFill>
                                          <a:latin typeface="Cambria Math"/>
                                        </a:rPr>
                                        <m:t>𝟏</m:t>
                                      </m:r>
                                    </m:sub>
                                  </m:sSub>
                                </m:e>
                              </m:acc>
                            </m:oMath>
                          </a14:m>
                          <a:endParaRPr lang="en-US" sz="1200" i="0" dirty="0">
                            <a:solidFill>
                              <a:sysClr val="windowText" lastClr="000000"/>
                            </a:solidFill>
                            <a:latin typeface="Verdana" pitchFamily="34" charset="0"/>
                            <a:ea typeface="Verdana" pitchFamily="34" charset="0"/>
                            <a:cs typeface="Verdana" pitchFamily="34" charset="0"/>
                          </a:endParaRPr>
                        </a:p>
                      </a:txBody>
                      <a:tcPr>
                        <a:noFill/>
                      </a:tcPr>
                    </a:tc>
                    <a:extLst>
                      <a:ext uri="{0D108BD9-81ED-4DB2-BD59-A6C34878D82A}">
                        <a16:rowId xmlns:a16="http://schemas.microsoft.com/office/drawing/2014/main" val="10000"/>
                      </a:ext>
                    </a:extLst>
                  </a:tr>
                </a:tbl>
              </a:graphicData>
            </a:graphic>
          </p:graphicFrame>
        </mc:Choice>
        <mc:Fallback xmlns="">
          <p:graphicFrame>
            <p:nvGraphicFramePr>
              <p:cNvPr id="47" name="Table 46"/>
              <p:cNvGraphicFramePr>
                <a:graphicFrameLocks noGrp="1"/>
              </p:cNvGraphicFramePr>
              <p:nvPr>
                <p:extLst>
                  <p:ext uri="{D42A27DB-BD31-4B8C-83A1-F6EECF244321}">
                    <p14:modId xmlns:p14="http://schemas.microsoft.com/office/powerpoint/2010/main" xmlns="" xmlns:a14="http://schemas.microsoft.com/office/drawing/2010/main" val="3328042336"/>
                  </p:ext>
                </p:extLst>
              </p:nvPr>
            </p:nvGraphicFramePr>
            <p:xfrm>
              <a:off x="3385457" y="2133600"/>
              <a:ext cx="5529943" cy="1738122"/>
            </p:xfrm>
            <a:graphic>
              <a:graphicData uri="http://schemas.openxmlformats.org/drawingml/2006/table">
                <a:tbl>
                  <a:tblPr firstRow="1" bandRow="1">
                    <a:tableStyleId>{5C22544A-7EE6-4342-B048-85BDC9FD1C3A}</a:tableStyleId>
                  </a:tblPr>
                  <a:tblGrid>
                    <a:gridCol w="938115"/>
                    <a:gridCol w="4591828"/>
                  </a:tblGrid>
                  <a:tr h="1738122">
                    <a:tc>
                      <a:txBody>
                        <a:bodyPr/>
                        <a:lstStyle/>
                        <a:p>
                          <a:endParaRPr lang="en-US"/>
                        </a:p>
                      </a:txBody>
                      <a:tcPr>
                        <a:blipFill rotWithShape="1">
                          <a:blip r:embed="rId4"/>
                          <a:stretch>
                            <a:fillRect r="-489610" b="-351"/>
                          </a:stretch>
                        </a:blipFill>
                      </a:tcPr>
                    </a:tc>
                    <a:tc>
                      <a:txBody>
                        <a:bodyPr/>
                        <a:lstStyle/>
                        <a:p>
                          <a:endParaRPr lang="en-US"/>
                        </a:p>
                      </a:txBody>
                      <a:tcPr>
                        <a:blipFill rotWithShape="1">
                          <a:blip r:embed="rId4"/>
                          <a:stretch>
                            <a:fillRect l="-20424" b="-351"/>
                          </a:stretch>
                        </a:blipFill>
                      </a:tcPr>
                    </a:tc>
                  </a:tr>
                </a:tbl>
              </a:graphicData>
            </a:graphic>
          </p:graphicFrame>
        </mc:Fallback>
      </mc:AlternateContent>
      <p:sp>
        <p:nvSpPr>
          <p:cNvPr id="48" name="Slide Number Placeholder 4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6815B-E59C-4D87-B1F6-ECBDD22AF1DC}" type="slidenum">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tint val="75000"/>
                </a:prstClr>
              </a:solidFill>
              <a:effectLst/>
              <a:uLnTx/>
              <a:uFillTx/>
              <a:latin typeface="Verdana" pitchFamily="34" charset="0"/>
              <a:ea typeface="Verdana" pitchFamily="34" charset="0"/>
              <a:cs typeface="Verdana" pitchFamily="34" charset="0"/>
            </a:endParaRPr>
          </a:p>
        </p:txBody>
      </p:sp>
      <p:pic>
        <p:nvPicPr>
          <p:cNvPr id="1026" name="Picture 2" descr="C:\Users\APARNA\Desktop\Microprocessor\8086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 y="1847850"/>
            <a:ext cx="3202599" cy="417194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1600200"/>
            <a:ext cx="3200400" cy="21336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16" name="Rectangle 15"/>
          <p:cNvSpPr/>
          <p:nvPr/>
        </p:nvSpPr>
        <p:spPr>
          <a:xfrm>
            <a:off x="-1541" y="5391150"/>
            <a:ext cx="3200400" cy="838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17" name="Rectangle 16"/>
          <p:cNvSpPr/>
          <p:nvPr/>
        </p:nvSpPr>
        <p:spPr>
          <a:xfrm>
            <a:off x="-1541" y="3752848"/>
            <a:ext cx="1830341" cy="1638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nvPr>
            </p:nvGraphicFramePr>
            <p:xfrm>
              <a:off x="3385457" y="4144899"/>
              <a:ext cx="5529943" cy="2103501"/>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370840">
                    <a:tc>
                      <a:txBody>
                        <a:bodyPr/>
                        <a:lstStyle/>
                        <a:p>
                          <a:pPr/>
                          <a14:m>
                            <m:oMathPara xmlns:m="http://schemas.openxmlformats.org/officeDocument/2006/math">
                              <m:oMathParaPr>
                                <m:jc m:val="left"/>
                              </m:oMathParaPr>
                              <m:oMath xmlns:m="http://schemas.openxmlformats.org/officeDocument/2006/math">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𝐋𝐎𝐂𝐊</m:t>
                                    </m:r>
                                  </m:e>
                                </m:acc>
                              </m:oMath>
                            </m:oMathPara>
                          </a14:m>
                          <a:endParaRPr lang="en-US" sz="1200" i="0" dirty="0">
                            <a:solidFill>
                              <a:sysClr val="windowText" lastClr="000000"/>
                            </a:solidFill>
                            <a:latin typeface="Verdana" pitchFamily="34" charset="0"/>
                            <a:ea typeface="Verdana" pitchFamily="34" charset="0"/>
                            <a:cs typeface="Verdana" pitchFamily="34" charset="0"/>
                          </a:endParaRPr>
                        </a:p>
                      </a:txBody>
                      <a:tcPr>
                        <a:noFill/>
                      </a:tcPr>
                    </a:tc>
                    <a:tc>
                      <a:txBody>
                        <a:bodyPr/>
                        <a:lstStyle/>
                        <a:p>
                          <a:pPr algn="just"/>
                          <a:r>
                            <a:rPr lang="en-US" sz="1200" i="0" dirty="0" smtClean="0">
                              <a:solidFill>
                                <a:sysClr val="windowText" lastClr="000000"/>
                              </a:solidFill>
                              <a:latin typeface="Verdana" pitchFamily="34" charset="0"/>
                              <a:ea typeface="Verdana" pitchFamily="34" charset="0"/>
                              <a:cs typeface="Verdana" pitchFamily="34" charset="0"/>
                            </a:rPr>
                            <a:t>An</a:t>
                          </a:r>
                          <a:r>
                            <a:rPr lang="en-US" sz="1200" i="0" baseline="0" dirty="0" smtClean="0">
                              <a:solidFill>
                                <a:sysClr val="windowText" lastClr="000000"/>
                              </a:solidFill>
                              <a:latin typeface="Verdana" pitchFamily="34" charset="0"/>
                              <a:ea typeface="Verdana" pitchFamily="34" charset="0"/>
                              <a:cs typeface="Verdana" pitchFamily="34" charset="0"/>
                            </a:rPr>
                            <a:t> output signal activated by the LOCK prefix instruction.</a:t>
                          </a:r>
                        </a:p>
                        <a:p>
                          <a:pPr algn="just"/>
                          <a:endParaRPr lang="en-US" sz="1200" i="0" baseline="0" dirty="0" smtClean="0">
                            <a:solidFill>
                              <a:sysClr val="windowText" lastClr="000000"/>
                            </a:solidFill>
                            <a:latin typeface="Verdana" pitchFamily="34" charset="0"/>
                            <a:ea typeface="Verdana" pitchFamily="34" charset="0"/>
                            <a:cs typeface="Verdana" pitchFamily="34" charset="0"/>
                          </a:endParaRPr>
                        </a:p>
                        <a:p>
                          <a:pPr algn="just"/>
                          <a:r>
                            <a:rPr lang="en-US" sz="1200" i="0" baseline="0" dirty="0" smtClean="0">
                              <a:solidFill>
                                <a:sysClr val="windowText" lastClr="000000"/>
                              </a:solidFill>
                              <a:latin typeface="Verdana" pitchFamily="34" charset="0"/>
                              <a:ea typeface="Verdana" pitchFamily="34" charset="0"/>
                              <a:cs typeface="Verdana" pitchFamily="34" charset="0"/>
                            </a:rPr>
                            <a:t>Remains active until the completion of the instruction prefixed by LOCK.</a:t>
                          </a:r>
                        </a:p>
                        <a:p>
                          <a:pPr algn="just"/>
                          <a:endParaRPr lang="en-US" sz="1200" i="0" baseline="0" dirty="0" smtClean="0">
                            <a:solidFill>
                              <a:sysClr val="windowText" lastClr="000000"/>
                            </a:solidFill>
                            <a:latin typeface="Verdana" pitchFamily="34" charset="0"/>
                            <a:ea typeface="Verdana" pitchFamily="34" charset="0"/>
                            <a:cs typeface="Verdana"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i="0" baseline="0" dirty="0" smtClean="0">
                              <a:solidFill>
                                <a:sysClr val="windowText" lastClr="000000"/>
                              </a:solidFill>
                              <a:latin typeface="Verdana" pitchFamily="34" charset="0"/>
                              <a:ea typeface="Verdana" pitchFamily="34" charset="0"/>
                              <a:cs typeface="Verdana" pitchFamily="34" charset="0"/>
                            </a:rPr>
                            <a:t>The 8086 output low on the </a:t>
                          </a:r>
                          <a14:m>
                            <m:oMath xmlns:m="http://schemas.openxmlformats.org/officeDocument/2006/math">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𝐋𝐎𝐂𝐊</m:t>
                                  </m:r>
                                </m:e>
                              </m:acc>
                            </m:oMath>
                          </a14:m>
                          <a:r>
                            <a:rPr lang="en-US" sz="1200" i="0" dirty="0" smtClean="0">
                              <a:solidFill>
                                <a:sysClr val="windowText" lastClr="000000"/>
                              </a:solidFill>
                              <a:latin typeface="Verdana" pitchFamily="34" charset="0"/>
                              <a:ea typeface="Verdana" pitchFamily="34" charset="0"/>
                              <a:cs typeface="Verdana" pitchFamily="34" charset="0"/>
                            </a:rPr>
                            <a:t> pin while executing an instruction prefixed by LOCK to </a:t>
                          </a:r>
                          <a:r>
                            <a:rPr lang="en-US" sz="1200" i="0" u="sng" dirty="0" smtClean="0">
                              <a:solidFill>
                                <a:sysClr val="windowText" lastClr="000000"/>
                              </a:solidFill>
                              <a:latin typeface="Verdana" pitchFamily="34" charset="0"/>
                              <a:ea typeface="Verdana" pitchFamily="34" charset="0"/>
                              <a:cs typeface="Verdana" pitchFamily="34" charset="0"/>
                            </a:rPr>
                            <a:t>prevent other bus masters from gaining control of the system bus.</a:t>
                          </a:r>
                          <a:endParaRPr lang="en-US" sz="1200" i="0" u="sng" dirty="0">
                            <a:solidFill>
                              <a:sysClr val="windowText" lastClr="000000"/>
                            </a:solidFill>
                            <a:latin typeface="Verdana" pitchFamily="34" charset="0"/>
                            <a:ea typeface="Verdana" pitchFamily="34" charset="0"/>
                            <a:cs typeface="Verdana" pitchFamily="34" charset="0"/>
                          </a:endParaRPr>
                        </a:p>
                        <a:p>
                          <a:endParaRPr lang="en-US" sz="1200" i="0" dirty="0">
                            <a:solidFill>
                              <a:sysClr val="windowText" lastClr="000000"/>
                            </a:solidFill>
                            <a:latin typeface="Verdana" pitchFamily="34" charset="0"/>
                            <a:ea typeface="Verdana" pitchFamily="34" charset="0"/>
                            <a:cs typeface="Verdana" pitchFamily="34" charset="0"/>
                          </a:endParaRPr>
                        </a:p>
                      </a:txBody>
                      <a:tcPr>
                        <a:noFill/>
                      </a:tcPr>
                    </a:tc>
                    <a:extLst>
                      <a:ext uri="{0D108BD9-81ED-4DB2-BD59-A6C34878D82A}">
                        <a16:rowId xmlns:a16="http://schemas.microsoft.com/office/drawing/2014/main" val="10000"/>
                      </a:ext>
                    </a:extLst>
                  </a:tr>
                </a:tbl>
              </a:graphicData>
            </a:graphic>
          </p:graphicFrame>
        </mc:Choice>
        <mc:Fallback xmlns="">
          <p:graphicFrame>
            <p:nvGraphicFramePr>
              <p:cNvPr id="13" name="Table 12"/>
              <p:cNvGraphicFramePr>
                <a:graphicFrameLocks noGrp="1"/>
              </p:cNvGraphicFramePr>
              <p:nvPr>
                <p:extLst>
                  <p:ext uri="{D42A27DB-BD31-4B8C-83A1-F6EECF244321}">
                    <p14:modId xmlns:p14="http://schemas.microsoft.com/office/powerpoint/2010/main" xmlns="" xmlns:a14="http://schemas.microsoft.com/office/drawing/2010/main" val="4010108024"/>
                  </p:ext>
                </p:extLst>
              </p:nvPr>
            </p:nvGraphicFramePr>
            <p:xfrm>
              <a:off x="3385457" y="4144899"/>
              <a:ext cx="5529943" cy="2103501"/>
            </p:xfrm>
            <a:graphic>
              <a:graphicData uri="http://schemas.openxmlformats.org/drawingml/2006/table">
                <a:tbl>
                  <a:tblPr firstRow="1" bandRow="1">
                    <a:tableStyleId>{5C22544A-7EE6-4342-B048-85BDC9FD1C3A}</a:tableStyleId>
                  </a:tblPr>
                  <a:tblGrid>
                    <a:gridCol w="938115"/>
                    <a:gridCol w="4591828"/>
                  </a:tblGrid>
                  <a:tr h="2103501">
                    <a:tc>
                      <a:txBody>
                        <a:bodyPr/>
                        <a:lstStyle/>
                        <a:p>
                          <a:endParaRPr lang="en-US"/>
                        </a:p>
                      </a:txBody>
                      <a:tcPr>
                        <a:blipFill rotWithShape="1">
                          <a:blip r:embed="rId6"/>
                          <a:stretch>
                            <a:fillRect t="-290" r="-489610"/>
                          </a:stretch>
                        </a:blipFill>
                      </a:tcPr>
                    </a:tc>
                    <a:tc>
                      <a:txBody>
                        <a:bodyPr/>
                        <a:lstStyle/>
                        <a:p>
                          <a:endParaRPr lang="en-US"/>
                        </a:p>
                      </a:txBody>
                      <a:tcPr>
                        <a:blipFill rotWithShape="1">
                          <a:blip r:embed="rId6"/>
                          <a:stretch>
                            <a:fillRect l="-20424" t="-290"/>
                          </a:stretch>
                        </a:blipFill>
                      </a:tcPr>
                    </a:tc>
                  </a:tr>
                </a:tbl>
              </a:graphicData>
            </a:graphic>
          </p:graphicFrame>
        </mc:Fallback>
      </mc:AlternateContent>
      <p:sp>
        <p:nvSpPr>
          <p:cNvPr id="18" name="Rectangle 17"/>
          <p:cNvSpPr/>
          <p:nvPr/>
        </p:nvSpPr>
        <p:spPr>
          <a:xfrm>
            <a:off x="5791456" y="188879"/>
            <a:ext cx="2895344" cy="338554"/>
          </a:xfrm>
          <a:prstGeom prst="rect">
            <a:avLst/>
          </a:prstGeom>
          <a:solidFill>
            <a:srgbClr val="FFC000"/>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Verdana" pitchFamily="34" charset="0"/>
                <a:ea typeface="Verdana" pitchFamily="34" charset="0"/>
                <a:cs typeface="Verdana" pitchFamily="34" charset="0"/>
              </a:rPr>
              <a:t>Maximum mode signals</a:t>
            </a:r>
          </a:p>
        </p:txBody>
      </p:sp>
      <p:sp>
        <p:nvSpPr>
          <p:cNvPr id="4" name="Date Placeholder 3"/>
          <p:cNvSpPr>
            <a:spLocks noGrp="1"/>
          </p:cNvSpPr>
          <p:nvPr>
            <p:ph type="dt" sz="half" idx="10"/>
          </p:nvPr>
        </p:nvSpPr>
        <p:spPr/>
        <p:txBody>
          <a:bodyPr/>
          <a:lstStyle/>
          <a:p>
            <a:fld id="{8DDF408B-57B4-46FC-B952-77209727535E}" type="datetime2">
              <a:rPr lang="en-US" smtClean="0"/>
              <a:t>Wednesday, February 27, 2019</a:t>
            </a:fld>
            <a:endParaRPr lang="en-US" dirty="0"/>
          </a:p>
        </p:txBody>
      </p:sp>
      <p:sp>
        <p:nvSpPr>
          <p:cNvPr id="5" name="Footer Placeholder 4"/>
          <p:cNvSpPr>
            <a:spLocks noGrp="1"/>
          </p:cNvSpPr>
          <p:nvPr>
            <p:ph type="ftr" sz="quarter" idx="11"/>
          </p:nvPr>
        </p:nvSpPr>
        <p:spPr/>
        <p:txBody>
          <a:bodyPr/>
          <a:lstStyle/>
          <a:p>
            <a:r>
              <a:rPr lang="sv-SE" smtClean="0"/>
              <a:t>Dr. G. Raghu Chandra, EEE </a:t>
            </a:r>
            <a:endParaRPr lang="en-US" dirty="0"/>
          </a:p>
        </p:txBody>
      </p:sp>
    </p:spTree>
    <p:extLst>
      <p:ext uri="{BB962C8B-B14F-4D97-AF65-F5344CB8AC3E}">
        <p14:creationId xmlns:p14="http://schemas.microsoft.com/office/powerpoint/2010/main" val="54738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 presetClass="exit"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hidden"/>
                                      </p:to>
                                    </p:set>
                                  </p:childTnLst>
                                </p:cTn>
                              </p:par>
                              <p:par>
                                <p:cTn id="10" presetID="10"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4"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3"/>
          <p:cNvSpPr txBox="1">
            <a:spLocks noChangeArrowheads="1"/>
          </p:cNvSpPr>
          <p:nvPr/>
        </p:nvSpPr>
        <p:spPr bwMode="auto">
          <a:xfrm>
            <a:off x="457200" y="1295400"/>
            <a:ext cx="8405186"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dirty="0">
                <a:solidFill>
                  <a:schemeClr val="accent2"/>
                </a:solidFill>
              </a:rPr>
              <a:t>  A segment is an area of memory that includes up to 64K bytes</a:t>
            </a:r>
          </a:p>
          <a:p>
            <a:pPr eaLnBrk="1" hangingPunct="1">
              <a:buFontTx/>
              <a:buChar char="•"/>
            </a:pPr>
            <a:endParaRPr lang="en-US" altLang="en-US" sz="1000" dirty="0">
              <a:solidFill>
                <a:schemeClr val="accent2"/>
              </a:solidFill>
            </a:endParaRPr>
          </a:p>
          <a:p>
            <a:pPr eaLnBrk="1" hangingPunct="1">
              <a:buFontTx/>
              <a:buChar char="•"/>
            </a:pPr>
            <a:r>
              <a:rPr lang="en-US" altLang="en-US" dirty="0">
                <a:solidFill>
                  <a:schemeClr val="accent2"/>
                </a:solidFill>
              </a:rPr>
              <a:t>  Begins on an address evenly divisible by 16</a:t>
            </a:r>
          </a:p>
          <a:p>
            <a:pPr eaLnBrk="1" hangingPunct="1">
              <a:buFontTx/>
              <a:buChar char="•"/>
            </a:pPr>
            <a:endParaRPr lang="en-US" altLang="en-US" sz="1000" dirty="0">
              <a:solidFill>
                <a:schemeClr val="accent2"/>
              </a:solidFill>
            </a:endParaRPr>
          </a:p>
          <a:p>
            <a:pPr eaLnBrk="1" hangingPunct="1">
              <a:buFontTx/>
              <a:buChar char="•"/>
            </a:pPr>
            <a:r>
              <a:rPr lang="en-US" altLang="en-US" dirty="0">
                <a:solidFill>
                  <a:schemeClr val="accent2"/>
                </a:solidFill>
              </a:rPr>
              <a:t>  </a:t>
            </a:r>
            <a:r>
              <a:rPr lang="en-US" altLang="en-US" dirty="0" smtClean="0">
                <a:solidFill>
                  <a:schemeClr val="accent2"/>
                </a:solidFill>
              </a:rPr>
              <a:t>8086</a:t>
            </a:r>
          </a:p>
          <a:p>
            <a:pPr lvl="1" eaLnBrk="1" hangingPunct="1">
              <a:buFontTx/>
              <a:buChar char="-"/>
            </a:pPr>
            <a:r>
              <a:rPr lang="en-US" altLang="en-US" sz="2000" dirty="0" smtClean="0"/>
              <a:t>  </a:t>
            </a:r>
            <a:r>
              <a:rPr lang="en-US" altLang="en-US" sz="2000" dirty="0"/>
              <a:t>Range of 1MB of memory, it has 20 address pins (2</a:t>
            </a:r>
            <a:r>
              <a:rPr lang="en-US" altLang="en-US" sz="2000" baseline="30000" dirty="0"/>
              <a:t>20</a:t>
            </a:r>
            <a:r>
              <a:rPr lang="en-US" altLang="en-US" sz="2000" dirty="0"/>
              <a:t> = 1 MB)</a:t>
            </a:r>
          </a:p>
          <a:p>
            <a:pPr lvl="1" eaLnBrk="1" hangingPunct="1">
              <a:buFontTx/>
              <a:buChar char="-"/>
            </a:pPr>
            <a:r>
              <a:rPr lang="en-US" altLang="en-US" sz="2000" dirty="0"/>
              <a:t>  Can handle 64KB of code, 64KB of data, 64KB of stack</a:t>
            </a:r>
          </a:p>
          <a:p>
            <a:pPr eaLnBrk="1" hangingPunct="1"/>
            <a:endParaRPr lang="en-US" altLang="en-US" sz="2000" dirty="0"/>
          </a:p>
          <a:p>
            <a:pPr eaLnBrk="1" hangingPunct="1">
              <a:buFontTx/>
              <a:buChar char="•"/>
            </a:pPr>
            <a:r>
              <a:rPr lang="en-US" altLang="en-US" dirty="0">
                <a:solidFill>
                  <a:schemeClr val="accent2"/>
                </a:solidFill>
              </a:rPr>
              <a:t>  A typical Assembly language program consist of three segments:</a:t>
            </a:r>
          </a:p>
          <a:p>
            <a:pPr lvl="1" eaLnBrk="1" hangingPunct="1">
              <a:buFontTx/>
              <a:buChar char="•"/>
            </a:pPr>
            <a:r>
              <a:rPr lang="en-US" altLang="en-US" sz="2000" dirty="0"/>
              <a:t>  Code segments</a:t>
            </a:r>
          </a:p>
          <a:p>
            <a:pPr lvl="1" eaLnBrk="1" hangingPunct="1">
              <a:buFontTx/>
              <a:buChar char="•"/>
            </a:pPr>
            <a:r>
              <a:rPr lang="en-US" altLang="en-US" sz="2000" dirty="0"/>
              <a:t>  Data segment</a:t>
            </a:r>
          </a:p>
          <a:p>
            <a:pPr lvl="1" eaLnBrk="1" hangingPunct="1">
              <a:buFontTx/>
              <a:buChar char="•"/>
            </a:pPr>
            <a:r>
              <a:rPr lang="en-US" altLang="en-US" sz="2000" dirty="0"/>
              <a:t>  Stack segment</a:t>
            </a:r>
          </a:p>
          <a:p>
            <a:pPr eaLnBrk="1" hangingPunct="1"/>
            <a:endParaRPr lang="en-US" altLang="en-US" sz="2000" dirty="0"/>
          </a:p>
        </p:txBody>
      </p:sp>
      <p:sp>
        <p:nvSpPr>
          <p:cNvPr id="2" name="Date Placeholder 1"/>
          <p:cNvSpPr>
            <a:spLocks noGrp="1"/>
          </p:cNvSpPr>
          <p:nvPr>
            <p:ph type="dt" sz="half" idx="10"/>
          </p:nvPr>
        </p:nvSpPr>
        <p:spPr/>
        <p:txBody>
          <a:bodyPr/>
          <a:lstStyle/>
          <a:p>
            <a:fld id="{923D6B3E-F53B-4937-9E79-AA03A82EFE17}"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4" name="Slide Number Placeholder 3"/>
          <p:cNvSpPr>
            <a:spLocks noGrp="1"/>
          </p:cNvSpPr>
          <p:nvPr>
            <p:ph type="sldNum" sz="quarter" idx="12"/>
          </p:nvPr>
        </p:nvSpPr>
        <p:spPr/>
        <p:txBody>
          <a:bodyPr/>
          <a:lstStyle/>
          <a:p>
            <a:fld id="{85E6815B-E59C-4D87-B1F6-ECBDD22AF1DC}" type="slidenum">
              <a:rPr lang="en-US" smtClean="0"/>
              <a:pPr/>
              <a:t>94</a:t>
            </a:fld>
            <a:endParaRPr lang="en-US" dirty="0"/>
          </a:p>
        </p:txBody>
      </p:sp>
      <p:sp>
        <p:nvSpPr>
          <p:cNvPr id="7" name="Rectangle 2"/>
          <p:cNvSpPr>
            <a:spLocks noChangeArrowheads="1"/>
          </p:cNvSpPr>
          <p:nvPr/>
        </p:nvSpPr>
        <p:spPr bwMode="auto">
          <a:xfrm>
            <a:off x="685800" y="381000"/>
            <a:ext cx="7924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600" b="1" dirty="0" smtClean="0">
                <a:latin typeface="Rockwell" panose="02060603020205020403" pitchFamily="18" charset="0"/>
              </a:rPr>
              <a:t>Segmented Memory</a:t>
            </a:r>
            <a:endParaRPr lang="en-US" altLang="en-US" sz="3600" b="1" dirty="0">
              <a:latin typeface="Rockwell" panose="02060603020205020403" pitchFamily="18" charset="0"/>
            </a:endParaRPr>
          </a:p>
        </p:txBody>
      </p:sp>
    </p:spTree>
    <p:extLst>
      <p:ext uri="{BB962C8B-B14F-4D97-AF65-F5344CB8AC3E}">
        <p14:creationId xmlns:p14="http://schemas.microsoft.com/office/powerpoint/2010/main" val="214393200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46949-E0D8-4174-8879-2CBFFFBE251C}"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4" name="Slide Number Placeholder 3"/>
          <p:cNvSpPr>
            <a:spLocks noGrp="1"/>
          </p:cNvSpPr>
          <p:nvPr>
            <p:ph type="sldNum" sz="quarter" idx="12"/>
          </p:nvPr>
        </p:nvSpPr>
        <p:spPr/>
        <p:txBody>
          <a:bodyPr/>
          <a:lstStyle/>
          <a:p>
            <a:fld id="{85E6815B-E59C-4D87-B1F6-ECBDD22AF1DC}" type="slidenum">
              <a:rPr lang="en-US" smtClean="0"/>
              <a:pPr/>
              <a:t>95</a:t>
            </a:fld>
            <a:endParaRPr lang="en-US" dirty="0"/>
          </a:p>
        </p:txBody>
      </p:sp>
      <p:sp>
        <p:nvSpPr>
          <p:cNvPr id="15" name="object 17"/>
          <p:cNvSpPr/>
          <p:nvPr/>
        </p:nvSpPr>
        <p:spPr>
          <a:xfrm>
            <a:off x="7303008" y="129540"/>
            <a:ext cx="106679" cy="106679"/>
          </a:xfrm>
          <a:prstGeom prst="rect">
            <a:avLst/>
          </a:prstGeom>
          <a:blipFill>
            <a:blip r:embed="rId2" cstate="print"/>
            <a:stretch>
              <a:fillRect/>
            </a:stretch>
          </a:blipFill>
        </p:spPr>
        <p:txBody>
          <a:bodyPr wrap="square" lIns="0" tIns="0" rIns="0" bIns="0" rtlCol="0">
            <a:noAutofit/>
          </a:bodyPr>
          <a:lstStyle/>
          <a:p>
            <a:pPr defTabSz="457200"/>
            <a:endParaRPr>
              <a:solidFill>
                <a:prstClr val="black"/>
              </a:solidFill>
              <a:latin typeface="Calibri" panose="020F0502020204030204"/>
            </a:endParaRPr>
          </a:p>
        </p:txBody>
      </p:sp>
      <p:sp>
        <p:nvSpPr>
          <p:cNvPr id="18" name="object 11"/>
          <p:cNvSpPr txBox="1"/>
          <p:nvPr/>
        </p:nvSpPr>
        <p:spPr>
          <a:xfrm>
            <a:off x="572516" y="1695210"/>
            <a:ext cx="6697395" cy="1549646"/>
          </a:xfrm>
          <a:prstGeom prst="rect">
            <a:avLst/>
          </a:prstGeom>
        </p:spPr>
        <p:txBody>
          <a:bodyPr wrap="square" lIns="0" tIns="20129" rIns="0" bIns="0" rtlCol="0">
            <a:noAutofit/>
          </a:bodyPr>
          <a:lstStyle/>
          <a:p>
            <a:pPr marL="12700" marR="57150" defTabSz="457200">
              <a:lnSpc>
                <a:spcPts val="3170"/>
              </a:lnSpc>
            </a:pPr>
            <a:r>
              <a:rPr sz="2400" dirty="0" smtClean="0">
                <a:solidFill>
                  <a:prstClr val="black"/>
                </a:solidFill>
                <a:latin typeface="Wingdings 2"/>
                <a:cs typeface="Wingdings 2"/>
              </a:rPr>
              <a:t></a:t>
            </a:r>
            <a:r>
              <a:rPr sz="2400" spc="275" dirty="0" smtClean="0">
                <a:solidFill>
                  <a:prstClr val="black"/>
                </a:solidFill>
                <a:latin typeface="Times New Roman"/>
                <a:cs typeface="Times New Roman"/>
              </a:rPr>
              <a:t> </a:t>
            </a:r>
            <a:r>
              <a:rPr sz="3000" spc="-2" dirty="0" smtClean="0">
                <a:solidFill>
                  <a:prstClr val="black"/>
                </a:solidFill>
                <a:latin typeface="Arial"/>
                <a:cs typeface="Arial"/>
              </a:rPr>
              <a:t>The total memory size is divided into</a:t>
            </a:r>
            <a:endParaRPr sz="3000" dirty="0">
              <a:solidFill>
                <a:prstClr val="black"/>
              </a:solidFill>
              <a:latin typeface="Arial"/>
              <a:cs typeface="Arial"/>
            </a:endParaRPr>
          </a:p>
          <a:p>
            <a:pPr marL="395528" marR="57150" defTabSz="457200">
              <a:lnSpc>
                <a:spcPct val="95825"/>
              </a:lnSpc>
            </a:pPr>
            <a:r>
              <a:rPr sz="3000" spc="-1" dirty="0" smtClean="0">
                <a:solidFill>
                  <a:prstClr val="black"/>
                </a:solidFill>
                <a:latin typeface="Arial"/>
                <a:cs typeface="Arial"/>
              </a:rPr>
              <a:t>segments of various sizes.</a:t>
            </a:r>
            <a:endParaRPr sz="3000" dirty="0">
              <a:solidFill>
                <a:prstClr val="black"/>
              </a:solidFill>
              <a:latin typeface="Arial"/>
              <a:cs typeface="Arial"/>
            </a:endParaRPr>
          </a:p>
          <a:p>
            <a:pPr marL="12700" defTabSz="457200">
              <a:lnSpc>
                <a:spcPct val="95825"/>
              </a:lnSpc>
              <a:spcBef>
                <a:spcPts val="1950"/>
              </a:spcBef>
            </a:pPr>
            <a:r>
              <a:rPr sz="2400" dirty="0" smtClean="0">
                <a:solidFill>
                  <a:prstClr val="black"/>
                </a:solidFill>
                <a:latin typeface="Wingdings 2"/>
                <a:cs typeface="Wingdings 2"/>
              </a:rPr>
              <a:t></a:t>
            </a:r>
            <a:r>
              <a:rPr sz="2400" spc="275" dirty="0" smtClean="0">
                <a:solidFill>
                  <a:prstClr val="black"/>
                </a:solidFill>
                <a:latin typeface="Times New Roman"/>
                <a:cs typeface="Times New Roman"/>
              </a:rPr>
              <a:t> </a:t>
            </a:r>
            <a:r>
              <a:rPr sz="3000" spc="-12" dirty="0" smtClean="0">
                <a:solidFill>
                  <a:prstClr val="black"/>
                </a:solidFill>
                <a:latin typeface="Arial"/>
                <a:cs typeface="Arial"/>
              </a:rPr>
              <a:t>A segment is just an area in memory.</a:t>
            </a:r>
            <a:endParaRPr sz="3000" dirty="0">
              <a:solidFill>
                <a:prstClr val="black"/>
              </a:solidFill>
              <a:latin typeface="Arial"/>
              <a:cs typeface="Arial"/>
            </a:endParaRPr>
          </a:p>
        </p:txBody>
      </p:sp>
      <p:sp>
        <p:nvSpPr>
          <p:cNvPr id="19" name="object 10"/>
          <p:cNvSpPr txBox="1"/>
          <p:nvPr/>
        </p:nvSpPr>
        <p:spPr>
          <a:xfrm>
            <a:off x="572516" y="3524511"/>
            <a:ext cx="1142796" cy="863600"/>
          </a:xfrm>
          <a:prstGeom prst="rect">
            <a:avLst/>
          </a:prstGeom>
        </p:spPr>
        <p:txBody>
          <a:bodyPr wrap="square" lIns="0" tIns="20097" rIns="0" bIns="0" rtlCol="0">
            <a:noAutofit/>
          </a:bodyPr>
          <a:lstStyle/>
          <a:p>
            <a:pPr marL="12700" marR="20955" defTabSz="457200">
              <a:lnSpc>
                <a:spcPts val="3165"/>
              </a:lnSpc>
            </a:pPr>
            <a:r>
              <a:rPr sz="2400" dirty="0" smtClean="0">
                <a:solidFill>
                  <a:prstClr val="black"/>
                </a:solidFill>
                <a:latin typeface="Wingdings 2"/>
                <a:cs typeface="Wingdings 2"/>
              </a:rPr>
              <a:t></a:t>
            </a:r>
            <a:r>
              <a:rPr sz="2400" spc="275" dirty="0" smtClean="0">
                <a:solidFill>
                  <a:prstClr val="black"/>
                </a:solidFill>
                <a:latin typeface="Times New Roman"/>
                <a:cs typeface="Times New Roman"/>
              </a:rPr>
              <a:t> </a:t>
            </a:r>
            <a:r>
              <a:rPr sz="3000" dirty="0" smtClean="0">
                <a:solidFill>
                  <a:prstClr val="black"/>
                </a:solidFill>
                <a:latin typeface="Arial"/>
                <a:cs typeface="Arial"/>
              </a:rPr>
              <a:t>The</a:t>
            </a:r>
            <a:endParaRPr sz="3000">
              <a:solidFill>
                <a:prstClr val="black"/>
              </a:solidFill>
              <a:latin typeface="Arial"/>
              <a:cs typeface="Arial"/>
            </a:endParaRPr>
          </a:p>
          <a:p>
            <a:pPr marL="395528" defTabSz="457200">
              <a:lnSpc>
                <a:spcPct val="95825"/>
              </a:lnSpc>
            </a:pPr>
            <a:r>
              <a:rPr sz="3000" dirty="0" smtClean="0">
                <a:solidFill>
                  <a:prstClr val="black"/>
                </a:solidFill>
                <a:latin typeface="Arial"/>
                <a:cs typeface="Arial"/>
              </a:rPr>
              <a:t>way</a:t>
            </a:r>
            <a:endParaRPr sz="3000">
              <a:solidFill>
                <a:prstClr val="black"/>
              </a:solidFill>
              <a:latin typeface="Arial"/>
              <a:cs typeface="Arial"/>
            </a:endParaRPr>
          </a:p>
        </p:txBody>
      </p:sp>
      <p:sp>
        <p:nvSpPr>
          <p:cNvPr id="20" name="object 9"/>
          <p:cNvSpPr txBox="1"/>
          <p:nvPr/>
        </p:nvSpPr>
        <p:spPr>
          <a:xfrm>
            <a:off x="1715820" y="3524511"/>
            <a:ext cx="4712842" cy="406400"/>
          </a:xfrm>
          <a:prstGeom prst="rect">
            <a:avLst/>
          </a:prstGeom>
        </p:spPr>
        <p:txBody>
          <a:bodyPr wrap="square" lIns="0" tIns="20097" rIns="0" bIns="0" rtlCol="0">
            <a:noAutofit/>
          </a:bodyPr>
          <a:lstStyle/>
          <a:p>
            <a:pPr marL="12700" defTabSz="457200">
              <a:lnSpc>
                <a:spcPts val="3165"/>
              </a:lnSpc>
            </a:pPr>
            <a:r>
              <a:rPr sz="3000" spc="-1" dirty="0" smtClean="0">
                <a:solidFill>
                  <a:prstClr val="black"/>
                </a:solidFill>
                <a:latin typeface="Arial"/>
                <a:cs typeface="Arial"/>
              </a:rPr>
              <a:t>process of dividing memory</a:t>
            </a:r>
            <a:endParaRPr sz="3000" dirty="0">
              <a:solidFill>
                <a:prstClr val="black"/>
              </a:solidFill>
              <a:latin typeface="Arial"/>
              <a:cs typeface="Arial"/>
            </a:endParaRPr>
          </a:p>
        </p:txBody>
      </p:sp>
      <p:sp>
        <p:nvSpPr>
          <p:cNvPr id="21" name="object 8"/>
          <p:cNvSpPr txBox="1"/>
          <p:nvPr/>
        </p:nvSpPr>
        <p:spPr>
          <a:xfrm>
            <a:off x="6452031" y="3524511"/>
            <a:ext cx="675386" cy="406400"/>
          </a:xfrm>
          <a:prstGeom prst="rect">
            <a:avLst/>
          </a:prstGeom>
        </p:spPr>
        <p:txBody>
          <a:bodyPr wrap="square" lIns="0" tIns="20097" rIns="0" bIns="0" rtlCol="0">
            <a:noAutofit/>
          </a:bodyPr>
          <a:lstStyle/>
          <a:p>
            <a:pPr marL="12700" defTabSz="457200">
              <a:lnSpc>
                <a:spcPts val="3165"/>
              </a:lnSpc>
            </a:pPr>
            <a:r>
              <a:rPr sz="3000" dirty="0" smtClean="0">
                <a:solidFill>
                  <a:prstClr val="black"/>
                </a:solidFill>
                <a:latin typeface="Arial"/>
                <a:cs typeface="Arial"/>
              </a:rPr>
              <a:t>this</a:t>
            </a:r>
            <a:endParaRPr sz="3000">
              <a:solidFill>
                <a:prstClr val="black"/>
              </a:solidFill>
              <a:latin typeface="Arial"/>
              <a:cs typeface="Arial"/>
            </a:endParaRPr>
          </a:p>
        </p:txBody>
      </p:sp>
      <p:sp>
        <p:nvSpPr>
          <p:cNvPr id="22" name="object 7"/>
          <p:cNvSpPr txBox="1"/>
          <p:nvPr/>
        </p:nvSpPr>
        <p:spPr>
          <a:xfrm>
            <a:off x="1737156" y="3981711"/>
            <a:ext cx="357631" cy="406400"/>
          </a:xfrm>
          <a:prstGeom prst="rect">
            <a:avLst/>
          </a:prstGeom>
        </p:spPr>
        <p:txBody>
          <a:bodyPr wrap="square" lIns="0" tIns="20097" rIns="0" bIns="0" rtlCol="0">
            <a:noAutofit/>
          </a:bodyPr>
          <a:lstStyle/>
          <a:p>
            <a:pPr marL="12700" defTabSz="457200">
              <a:lnSpc>
                <a:spcPts val="3165"/>
              </a:lnSpc>
            </a:pPr>
            <a:r>
              <a:rPr sz="3000" dirty="0" smtClean="0">
                <a:solidFill>
                  <a:prstClr val="black"/>
                </a:solidFill>
                <a:latin typeface="Arial"/>
                <a:cs typeface="Arial"/>
              </a:rPr>
              <a:t>is</a:t>
            </a:r>
            <a:endParaRPr sz="3000">
              <a:solidFill>
                <a:prstClr val="black"/>
              </a:solidFill>
              <a:latin typeface="Arial"/>
              <a:cs typeface="Arial"/>
            </a:endParaRPr>
          </a:p>
        </p:txBody>
      </p:sp>
      <p:sp>
        <p:nvSpPr>
          <p:cNvPr id="23" name="object 6"/>
          <p:cNvSpPr txBox="1"/>
          <p:nvPr/>
        </p:nvSpPr>
        <p:spPr>
          <a:xfrm>
            <a:off x="2118156" y="3981711"/>
            <a:ext cx="1078865" cy="406400"/>
          </a:xfrm>
          <a:prstGeom prst="rect">
            <a:avLst/>
          </a:prstGeom>
        </p:spPr>
        <p:txBody>
          <a:bodyPr wrap="square" lIns="0" tIns="20097" rIns="0" bIns="0" rtlCol="0">
            <a:noAutofit/>
          </a:bodyPr>
          <a:lstStyle/>
          <a:p>
            <a:pPr marL="12700" defTabSz="457200">
              <a:lnSpc>
                <a:spcPts val="3165"/>
              </a:lnSpc>
            </a:pPr>
            <a:r>
              <a:rPr sz="3000" spc="1" dirty="0" smtClean="0">
                <a:solidFill>
                  <a:prstClr val="black"/>
                </a:solidFill>
                <a:latin typeface="Arial"/>
                <a:cs typeface="Arial"/>
              </a:rPr>
              <a:t>called</a:t>
            </a:r>
            <a:endParaRPr sz="3000">
              <a:solidFill>
                <a:prstClr val="black"/>
              </a:solidFill>
              <a:latin typeface="Arial"/>
              <a:cs typeface="Arial"/>
            </a:endParaRPr>
          </a:p>
        </p:txBody>
      </p:sp>
      <p:sp>
        <p:nvSpPr>
          <p:cNvPr id="24" name="object 5"/>
          <p:cNvSpPr txBox="1"/>
          <p:nvPr/>
        </p:nvSpPr>
        <p:spPr>
          <a:xfrm>
            <a:off x="3215767" y="3981711"/>
            <a:ext cx="2707893" cy="406400"/>
          </a:xfrm>
          <a:prstGeom prst="rect">
            <a:avLst/>
          </a:prstGeom>
        </p:spPr>
        <p:txBody>
          <a:bodyPr wrap="square" lIns="0" tIns="20097" rIns="0" bIns="0" rtlCol="0">
            <a:noAutofit/>
          </a:bodyPr>
          <a:lstStyle/>
          <a:p>
            <a:pPr marL="12700" defTabSz="457200">
              <a:lnSpc>
                <a:spcPts val="3165"/>
              </a:lnSpc>
            </a:pPr>
            <a:r>
              <a:rPr sz="3000" b="1" dirty="0" smtClean="0">
                <a:solidFill>
                  <a:prstClr val="black"/>
                </a:solidFill>
                <a:latin typeface="Arial"/>
                <a:cs typeface="Arial"/>
              </a:rPr>
              <a:t>Segmentation</a:t>
            </a:r>
            <a:r>
              <a:rPr sz="3000" dirty="0" smtClean="0">
                <a:solidFill>
                  <a:prstClr val="black"/>
                </a:solidFill>
                <a:latin typeface="Arial"/>
                <a:cs typeface="Arial"/>
              </a:rPr>
              <a:t>.</a:t>
            </a:r>
            <a:endParaRPr sz="3000">
              <a:solidFill>
                <a:prstClr val="black"/>
              </a:solidFill>
              <a:latin typeface="Arial"/>
              <a:cs typeface="Arial"/>
            </a:endParaRPr>
          </a:p>
        </p:txBody>
      </p:sp>
      <p:sp>
        <p:nvSpPr>
          <p:cNvPr id="25" name="Rectangle 2"/>
          <p:cNvSpPr>
            <a:spLocks noChangeArrowheads="1"/>
          </p:cNvSpPr>
          <p:nvPr/>
        </p:nvSpPr>
        <p:spPr bwMode="auto">
          <a:xfrm>
            <a:off x="685800" y="381000"/>
            <a:ext cx="7924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600" b="1" dirty="0" smtClean="0">
                <a:latin typeface="Rockwell" panose="02060603020205020403" pitchFamily="18" charset="0"/>
              </a:rPr>
              <a:t>Segmented Memory</a:t>
            </a:r>
            <a:endParaRPr lang="en-US" altLang="en-US" sz="3600" b="1" dirty="0">
              <a:latin typeface="Rockwell" panose="02060603020205020403" pitchFamily="18" charset="0"/>
            </a:endParaRPr>
          </a:p>
        </p:txBody>
      </p:sp>
    </p:spTree>
    <p:extLst>
      <p:ext uri="{BB962C8B-B14F-4D97-AF65-F5344CB8AC3E}">
        <p14:creationId xmlns:p14="http://schemas.microsoft.com/office/powerpoint/2010/main" val="147587357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46949-E0D8-4174-8879-2CBFFFBE251C}"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4" name="Slide Number Placeholder 3"/>
          <p:cNvSpPr>
            <a:spLocks noGrp="1"/>
          </p:cNvSpPr>
          <p:nvPr>
            <p:ph type="sldNum" sz="quarter" idx="12"/>
          </p:nvPr>
        </p:nvSpPr>
        <p:spPr/>
        <p:txBody>
          <a:bodyPr/>
          <a:lstStyle/>
          <a:p>
            <a:fld id="{85E6815B-E59C-4D87-B1F6-ECBDD22AF1DC}" type="slidenum">
              <a:rPr lang="en-US" smtClean="0"/>
              <a:pPr/>
              <a:t>96</a:t>
            </a:fld>
            <a:endParaRPr lang="en-US" dirty="0"/>
          </a:p>
        </p:txBody>
      </p:sp>
      <p:sp>
        <p:nvSpPr>
          <p:cNvPr id="7" name="object 13"/>
          <p:cNvSpPr txBox="1"/>
          <p:nvPr/>
        </p:nvSpPr>
        <p:spPr>
          <a:xfrm>
            <a:off x="572516" y="1649147"/>
            <a:ext cx="6633805" cy="2218936"/>
          </a:xfrm>
          <a:prstGeom prst="rect">
            <a:avLst/>
          </a:prstGeom>
        </p:spPr>
        <p:txBody>
          <a:bodyPr wrap="square" lIns="0" tIns="18796" rIns="0" bIns="0" rtlCol="0">
            <a:noAutofit/>
          </a:bodyPr>
          <a:lstStyle/>
          <a:p>
            <a:pPr marL="12700" marR="53263">
              <a:lnSpc>
                <a:spcPts val="2960"/>
              </a:lnSpc>
            </a:pPr>
            <a:r>
              <a:rPr sz="2250" dirty="0" smtClean="0">
                <a:latin typeface="Wingdings 2"/>
                <a:cs typeface="Wingdings 2"/>
              </a:rPr>
              <a:t></a:t>
            </a:r>
            <a:r>
              <a:rPr sz="2250" spc="442" dirty="0" smtClean="0">
                <a:latin typeface="Times New Roman"/>
                <a:cs typeface="Times New Roman"/>
              </a:rPr>
              <a:t> </a:t>
            </a:r>
            <a:r>
              <a:rPr sz="2800" spc="-9" dirty="0" smtClean="0">
                <a:latin typeface="Arial"/>
                <a:cs typeface="Arial"/>
              </a:rPr>
              <a:t>In memory, data is stored as bytes.</a:t>
            </a:r>
            <a:endParaRPr sz="2800">
              <a:latin typeface="Arial"/>
              <a:cs typeface="Arial"/>
            </a:endParaRPr>
          </a:p>
          <a:p>
            <a:pPr marL="12700" marR="53263">
              <a:lnSpc>
                <a:spcPct val="95825"/>
              </a:lnSpc>
              <a:spcBef>
                <a:spcPts val="1456"/>
              </a:spcBef>
            </a:pPr>
            <a:r>
              <a:rPr sz="2250" dirty="0" smtClean="0">
                <a:latin typeface="Wingdings 2"/>
                <a:cs typeface="Wingdings 2"/>
              </a:rPr>
              <a:t></a:t>
            </a:r>
            <a:r>
              <a:rPr sz="2250" spc="442" dirty="0" smtClean="0">
                <a:latin typeface="Times New Roman"/>
                <a:cs typeface="Times New Roman"/>
              </a:rPr>
              <a:t> </a:t>
            </a:r>
            <a:r>
              <a:rPr sz="2800" spc="-6" dirty="0" smtClean="0">
                <a:latin typeface="Arial"/>
                <a:cs typeface="Arial"/>
              </a:rPr>
              <a:t>Each byte has a specific address.</a:t>
            </a:r>
            <a:endParaRPr sz="2800">
              <a:latin typeface="Arial"/>
              <a:cs typeface="Arial"/>
            </a:endParaRPr>
          </a:p>
          <a:p>
            <a:pPr marL="12700" marR="53263">
              <a:lnSpc>
                <a:spcPct val="95825"/>
              </a:lnSpc>
              <a:spcBef>
                <a:spcPts val="1604"/>
              </a:spcBef>
            </a:pPr>
            <a:r>
              <a:rPr sz="2250" dirty="0" smtClean="0">
                <a:latin typeface="Wingdings 2"/>
                <a:cs typeface="Wingdings 2"/>
              </a:rPr>
              <a:t></a:t>
            </a:r>
            <a:r>
              <a:rPr sz="2250" spc="442" dirty="0" smtClean="0">
                <a:latin typeface="Times New Roman"/>
                <a:cs typeface="Times New Roman"/>
              </a:rPr>
              <a:t> </a:t>
            </a:r>
            <a:r>
              <a:rPr sz="2800" spc="-5" dirty="0" smtClean="0">
                <a:latin typeface="Arial"/>
                <a:cs typeface="Arial"/>
              </a:rPr>
              <a:t>Intel 8086 has 20 lines address bus.</a:t>
            </a:r>
            <a:endParaRPr sz="2800">
              <a:latin typeface="Arial"/>
              <a:cs typeface="Arial"/>
            </a:endParaRPr>
          </a:p>
          <a:p>
            <a:pPr marL="12700">
              <a:lnSpc>
                <a:spcPct val="95825"/>
              </a:lnSpc>
              <a:spcBef>
                <a:spcPts val="1606"/>
              </a:spcBef>
            </a:pPr>
            <a:r>
              <a:rPr sz="2250" dirty="0" smtClean="0">
                <a:latin typeface="Wingdings 2"/>
                <a:cs typeface="Wingdings 2"/>
              </a:rPr>
              <a:t></a:t>
            </a:r>
            <a:r>
              <a:rPr sz="2250" spc="442" dirty="0" smtClean="0">
                <a:latin typeface="Times New Roman"/>
                <a:cs typeface="Times New Roman"/>
              </a:rPr>
              <a:t> </a:t>
            </a:r>
            <a:r>
              <a:rPr sz="2800" spc="-7" dirty="0" smtClean="0">
                <a:latin typeface="Arial"/>
                <a:cs typeface="Arial"/>
              </a:rPr>
              <a:t>With 20 address lines, the memory that</a:t>
            </a:r>
            <a:endParaRPr sz="2800">
              <a:latin typeface="Arial"/>
              <a:cs typeface="Arial"/>
            </a:endParaRPr>
          </a:p>
        </p:txBody>
      </p:sp>
      <p:sp>
        <p:nvSpPr>
          <p:cNvPr id="8" name="object 12"/>
          <p:cNvSpPr txBox="1"/>
          <p:nvPr/>
        </p:nvSpPr>
        <p:spPr>
          <a:xfrm>
            <a:off x="7226373" y="3487592"/>
            <a:ext cx="651072" cy="380491"/>
          </a:xfrm>
          <a:prstGeom prst="rect">
            <a:avLst/>
          </a:prstGeom>
        </p:spPr>
        <p:txBody>
          <a:bodyPr wrap="square" lIns="0" tIns="18796" rIns="0" bIns="0" rtlCol="0">
            <a:noAutofit/>
          </a:bodyPr>
          <a:lstStyle/>
          <a:p>
            <a:pPr marL="12700">
              <a:lnSpc>
                <a:spcPts val="2960"/>
              </a:lnSpc>
            </a:pPr>
            <a:r>
              <a:rPr sz="2800" dirty="0" smtClean="0">
                <a:latin typeface="Arial"/>
                <a:cs typeface="Arial"/>
              </a:rPr>
              <a:t>can</a:t>
            </a:r>
            <a:endParaRPr sz="2800">
              <a:latin typeface="Arial"/>
              <a:cs typeface="Arial"/>
            </a:endParaRPr>
          </a:p>
        </p:txBody>
      </p:sp>
      <p:sp>
        <p:nvSpPr>
          <p:cNvPr id="9" name="object 11"/>
          <p:cNvSpPr txBox="1"/>
          <p:nvPr/>
        </p:nvSpPr>
        <p:spPr>
          <a:xfrm>
            <a:off x="3568215" y="3860049"/>
            <a:ext cx="546342" cy="392083"/>
          </a:xfrm>
          <a:prstGeom prst="rect">
            <a:avLst/>
          </a:prstGeom>
        </p:spPr>
        <p:txBody>
          <a:bodyPr wrap="square" lIns="0" tIns="19431" rIns="0" bIns="0" rtlCol="0">
            <a:noAutofit/>
          </a:bodyPr>
          <a:lstStyle/>
          <a:p>
            <a:pPr marL="12700">
              <a:lnSpc>
                <a:spcPts val="3060"/>
              </a:lnSpc>
            </a:pPr>
            <a:r>
              <a:rPr sz="2800" spc="12" dirty="0" smtClean="0">
                <a:latin typeface="Arial"/>
                <a:cs typeface="Arial"/>
              </a:rPr>
              <a:t>2</a:t>
            </a:r>
            <a:r>
              <a:rPr sz="2775" spc="12" baseline="26637" dirty="0" smtClean="0">
                <a:latin typeface="Arial"/>
                <a:cs typeface="Arial"/>
              </a:rPr>
              <a:t>20</a:t>
            </a:r>
            <a:endParaRPr sz="1850">
              <a:latin typeface="Arial"/>
              <a:cs typeface="Arial"/>
            </a:endParaRPr>
          </a:p>
        </p:txBody>
      </p:sp>
      <p:sp>
        <p:nvSpPr>
          <p:cNvPr id="10" name="object 10"/>
          <p:cNvSpPr txBox="1"/>
          <p:nvPr/>
        </p:nvSpPr>
        <p:spPr>
          <a:xfrm>
            <a:off x="956868" y="3871640"/>
            <a:ext cx="2590584" cy="380491"/>
          </a:xfrm>
          <a:prstGeom prst="rect">
            <a:avLst/>
          </a:prstGeom>
        </p:spPr>
        <p:txBody>
          <a:bodyPr wrap="square" lIns="0" tIns="18796" rIns="0" bIns="0" rtlCol="0">
            <a:noAutofit/>
          </a:bodyPr>
          <a:lstStyle/>
          <a:p>
            <a:pPr marL="12700">
              <a:lnSpc>
                <a:spcPts val="2960"/>
              </a:lnSpc>
            </a:pPr>
            <a:r>
              <a:rPr sz="2800" spc="-7" dirty="0" smtClean="0">
                <a:latin typeface="Arial"/>
                <a:cs typeface="Arial"/>
              </a:rPr>
              <a:t>be addressed is</a:t>
            </a:r>
            <a:endParaRPr sz="2800">
              <a:latin typeface="Arial"/>
              <a:cs typeface="Arial"/>
            </a:endParaRPr>
          </a:p>
        </p:txBody>
      </p:sp>
      <p:sp>
        <p:nvSpPr>
          <p:cNvPr id="11" name="object 9"/>
          <p:cNvSpPr txBox="1"/>
          <p:nvPr/>
        </p:nvSpPr>
        <p:spPr>
          <a:xfrm>
            <a:off x="4130421" y="3871640"/>
            <a:ext cx="1028534" cy="380491"/>
          </a:xfrm>
          <a:prstGeom prst="rect">
            <a:avLst/>
          </a:prstGeom>
        </p:spPr>
        <p:txBody>
          <a:bodyPr wrap="square" lIns="0" tIns="18796" rIns="0" bIns="0" rtlCol="0">
            <a:noAutofit/>
          </a:bodyPr>
          <a:lstStyle/>
          <a:p>
            <a:pPr marL="12700">
              <a:lnSpc>
                <a:spcPts val="2960"/>
              </a:lnSpc>
            </a:pPr>
            <a:r>
              <a:rPr sz="2800" spc="3" dirty="0" smtClean="0">
                <a:latin typeface="Arial"/>
                <a:cs typeface="Arial"/>
              </a:rPr>
              <a:t>bytes.</a:t>
            </a:r>
            <a:endParaRPr sz="2800">
              <a:latin typeface="Arial"/>
              <a:cs typeface="Arial"/>
            </a:endParaRPr>
          </a:p>
        </p:txBody>
      </p:sp>
      <p:sp>
        <p:nvSpPr>
          <p:cNvPr id="12" name="object 8"/>
          <p:cNvSpPr txBox="1"/>
          <p:nvPr/>
        </p:nvSpPr>
        <p:spPr>
          <a:xfrm>
            <a:off x="956868" y="4473078"/>
            <a:ext cx="543698" cy="392083"/>
          </a:xfrm>
          <a:prstGeom prst="rect">
            <a:avLst/>
          </a:prstGeom>
        </p:spPr>
        <p:txBody>
          <a:bodyPr wrap="square" lIns="0" tIns="19431" rIns="0" bIns="0" rtlCol="0">
            <a:noAutofit/>
          </a:bodyPr>
          <a:lstStyle/>
          <a:p>
            <a:pPr marL="12700">
              <a:lnSpc>
                <a:spcPts val="3060"/>
              </a:lnSpc>
            </a:pPr>
            <a:r>
              <a:rPr sz="2800" spc="6" dirty="0" smtClean="0">
                <a:latin typeface="Arial"/>
                <a:cs typeface="Arial"/>
              </a:rPr>
              <a:t>2</a:t>
            </a:r>
            <a:r>
              <a:rPr sz="2775" spc="6" baseline="26637" dirty="0" smtClean="0">
                <a:latin typeface="Arial"/>
                <a:cs typeface="Arial"/>
              </a:rPr>
              <a:t>20</a:t>
            </a:r>
            <a:endParaRPr sz="1850">
              <a:latin typeface="Arial"/>
              <a:cs typeface="Arial"/>
            </a:endParaRPr>
          </a:p>
        </p:txBody>
      </p:sp>
      <p:sp>
        <p:nvSpPr>
          <p:cNvPr id="13" name="object 7"/>
          <p:cNvSpPr txBox="1"/>
          <p:nvPr/>
        </p:nvSpPr>
        <p:spPr>
          <a:xfrm>
            <a:off x="1615186" y="4484669"/>
            <a:ext cx="4179621" cy="380491"/>
          </a:xfrm>
          <a:prstGeom prst="rect">
            <a:avLst/>
          </a:prstGeom>
        </p:spPr>
        <p:txBody>
          <a:bodyPr wrap="square" lIns="0" tIns="18796" rIns="0" bIns="0" rtlCol="0">
            <a:noAutofit/>
          </a:bodyPr>
          <a:lstStyle/>
          <a:p>
            <a:pPr marL="12700">
              <a:lnSpc>
                <a:spcPts val="2960"/>
              </a:lnSpc>
            </a:pPr>
            <a:r>
              <a:rPr sz="2800" spc="-6" dirty="0" smtClean="0">
                <a:latin typeface="Arial"/>
                <a:cs typeface="Arial"/>
              </a:rPr>
              <a:t>= 1,048,576 bytes (1 MB).</a:t>
            </a:r>
            <a:endParaRPr sz="2800">
              <a:latin typeface="Arial"/>
              <a:cs typeface="Arial"/>
            </a:endParaRPr>
          </a:p>
        </p:txBody>
      </p:sp>
      <p:sp>
        <p:nvSpPr>
          <p:cNvPr id="14" name="object 6"/>
          <p:cNvSpPr txBox="1"/>
          <p:nvPr/>
        </p:nvSpPr>
        <p:spPr>
          <a:xfrm>
            <a:off x="572516" y="4544442"/>
            <a:ext cx="322072" cy="310388"/>
          </a:xfrm>
          <a:prstGeom prst="rect">
            <a:avLst/>
          </a:prstGeom>
        </p:spPr>
        <p:txBody>
          <a:bodyPr wrap="square" lIns="0" tIns="15049" rIns="0" bIns="0" rtlCol="0">
            <a:noAutofit/>
          </a:bodyPr>
          <a:lstStyle/>
          <a:p>
            <a:pPr marL="12700">
              <a:lnSpc>
                <a:spcPts val="2370"/>
              </a:lnSpc>
            </a:pPr>
            <a:r>
              <a:rPr sz="2250" dirty="0" smtClean="0">
                <a:latin typeface="Wingdings 2"/>
                <a:cs typeface="Wingdings 2"/>
              </a:rPr>
              <a:t></a:t>
            </a:r>
            <a:endParaRPr sz="2250">
              <a:latin typeface="Wingdings 2"/>
              <a:cs typeface="Wingdings 2"/>
            </a:endParaRPr>
          </a:p>
        </p:txBody>
      </p:sp>
      <p:sp>
        <p:nvSpPr>
          <p:cNvPr id="15" name="object 5"/>
          <p:cNvSpPr txBox="1"/>
          <p:nvPr/>
        </p:nvSpPr>
        <p:spPr>
          <a:xfrm>
            <a:off x="572516" y="5097317"/>
            <a:ext cx="6613565" cy="764851"/>
          </a:xfrm>
          <a:prstGeom prst="rect">
            <a:avLst/>
          </a:prstGeom>
        </p:spPr>
        <p:txBody>
          <a:bodyPr wrap="square" lIns="0" tIns="18796" rIns="0" bIns="0" rtlCol="0">
            <a:noAutofit/>
          </a:bodyPr>
          <a:lstStyle/>
          <a:p>
            <a:pPr marL="12700">
              <a:lnSpc>
                <a:spcPts val="2960"/>
              </a:lnSpc>
            </a:pPr>
            <a:r>
              <a:rPr sz="2250" dirty="0" smtClean="0">
                <a:latin typeface="Wingdings 2"/>
                <a:cs typeface="Wingdings 2"/>
              </a:rPr>
              <a:t></a:t>
            </a:r>
            <a:r>
              <a:rPr sz="2250" spc="442" dirty="0" smtClean="0">
                <a:latin typeface="Times New Roman"/>
                <a:cs typeface="Times New Roman"/>
              </a:rPr>
              <a:t> </a:t>
            </a:r>
            <a:r>
              <a:rPr sz="2800" spc="-6" dirty="0" smtClean="0">
                <a:latin typeface="Arial"/>
                <a:cs typeface="Arial"/>
              </a:rPr>
              <a:t>8086 can access memory with address</a:t>
            </a:r>
            <a:endParaRPr sz="2800">
              <a:latin typeface="Arial"/>
              <a:cs typeface="Arial"/>
            </a:endParaRPr>
          </a:p>
          <a:p>
            <a:pPr marL="397052" marR="53263">
              <a:lnSpc>
                <a:spcPts val="3025"/>
              </a:lnSpc>
              <a:spcBef>
                <a:spcPts val="3"/>
              </a:spcBef>
            </a:pPr>
            <a:r>
              <a:rPr sz="2800" spc="-4" dirty="0" smtClean="0">
                <a:latin typeface="Arial"/>
                <a:cs typeface="Arial"/>
              </a:rPr>
              <a:t>ranging from 00000 H to FFFFF H.</a:t>
            </a:r>
            <a:endParaRPr sz="2800">
              <a:latin typeface="Arial"/>
              <a:cs typeface="Arial"/>
            </a:endParaRPr>
          </a:p>
        </p:txBody>
      </p:sp>
      <p:sp>
        <p:nvSpPr>
          <p:cNvPr id="16" name="Rectangle 2"/>
          <p:cNvSpPr>
            <a:spLocks noChangeArrowheads="1"/>
          </p:cNvSpPr>
          <p:nvPr/>
        </p:nvSpPr>
        <p:spPr bwMode="auto">
          <a:xfrm>
            <a:off x="685800" y="381000"/>
            <a:ext cx="7924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600" b="1" dirty="0" smtClean="0">
                <a:latin typeface="Rockwell" panose="02060603020205020403" pitchFamily="18" charset="0"/>
              </a:rPr>
              <a:t>Segmented Memory</a:t>
            </a:r>
            <a:endParaRPr lang="en-US" altLang="en-US" sz="3600" b="1" dirty="0">
              <a:latin typeface="Rockwell" panose="02060603020205020403" pitchFamily="18" charset="0"/>
            </a:endParaRPr>
          </a:p>
        </p:txBody>
      </p:sp>
    </p:spTree>
    <p:extLst>
      <p:ext uri="{BB962C8B-B14F-4D97-AF65-F5344CB8AC3E}">
        <p14:creationId xmlns:p14="http://schemas.microsoft.com/office/powerpoint/2010/main" val="272352920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46949-E0D8-4174-8879-2CBFFFBE251C}"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4" name="Slide Number Placeholder 3"/>
          <p:cNvSpPr>
            <a:spLocks noGrp="1"/>
          </p:cNvSpPr>
          <p:nvPr>
            <p:ph type="sldNum" sz="quarter" idx="12"/>
          </p:nvPr>
        </p:nvSpPr>
        <p:spPr/>
        <p:txBody>
          <a:bodyPr/>
          <a:lstStyle/>
          <a:p>
            <a:fld id="{85E6815B-E59C-4D87-B1F6-ECBDD22AF1DC}" type="slidenum">
              <a:rPr lang="en-US" smtClean="0"/>
              <a:pPr/>
              <a:t>97</a:t>
            </a:fld>
            <a:endParaRPr lang="en-US" dirty="0"/>
          </a:p>
        </p:txBody>
      </p:sp>
      <p:sp>
        <p:nvSpPr>
          <p:cNvPr id="7" name="object 14"/>
          <p:cNvSpPr txBox="1"/>
          <p:nvPr/>
        </p:nvSpPr>
        <p:spPr>
          <a:xfrm>
            <a:off x="572516" y="1695210"/>
            <a:ext cx="3320634" cy="1549646"/>
          </a:xfrm>
          <a:prstGeom prst="rect">
            <a:avLst/>
          </a:prstGeom>
        </p:spPr>
        <p:txBody>
          <a:bodyPr wrap="square" lIns="0" tIns="20129" rIns="0" bIns="0" rtlCol="0">
            <a:noAutofit/>
          </a:bodyPr>
          <a:lstStyle/>
          <a:p>
            <a:pPr marL="12700">
              <a:lnSpc>
                <a:spcPts val="3170"/>
              </a:lnSpc>
            </a:pPr>
            <a:r>
              <a:rPr sz="2400" dirty="0" smtClean="0">
                <a:latin typeface="Wingdings 2"/>
                <a:cs typeface="Wingdings 2"/>
              </a:rPr>
              <a:t></a:t>
            </a:r>
            <a:r>
              <a:rPr sz="2400" spc="275" dirty="0" smtClean="0">
                <a:latin typeface="Times New Roman"/>
                <a:cs typeface="Times New Roman"/>
              </a:rPr>
              <a:t> </a:t>
            </a:r>
            <a:r>
              <a:rPr sz="3000" spc="-2" dirty="0" smtClean="0">
                <a:latin typeface="Arial"/>
                <a:cs typeface="Arial"/>
              </a:rPr>
              <a:t>In 8086, memory</a:t>
            </a:r>
            <a:endParaRPr sz="3000">
              <a:latin typeface="Arial"/>
              <a:cs typeface="Arial"/>
            </a:endParaRPr>
          </a:p>
          <a:p>
            <a:pPr marL="395528" marR="57195">
              <a:lnSpc>
                <a:spcPct val="95825"/>
              </a:lnSpc>
            </a:pPr>
            <a:r>
              <a:rPr sz="3000" spc="0" dirty="0" smtClean="0">
                <a:latin typeface="Arial"/>
                <a:cs typeface="Arial"/>
              </a:rPr>
              <a:t>of segments.</a:t>
            </a:r>
            <a:endParaRPr sz="3000">
              <a:latin typeface="Arial"/>
              <a:cs typeface="Arial"/>
            </a:endParaRPr>
          </a:p>
          <a:p>
            <a:pPr marL="12700" marR="57195">
              <a:lnSpc>
                <a:spcPct val="95825"/>
              </a:lnSpc>
              <a:spcBef>
                <a:spcPts val="1950"/>
              </a:spcBef>
            </a:pPr>
            <a:r>
              <a:rPr sz="2400" dirty="0" smtClean="0">
                <a:latin typeface="Wingdings 2"/>
                <a:cs typeface="Wingdings 2"/>
              </a:rPr>
              <a:t></a:t>
            </a:r>
            <a:r>
              <a:rPr sz="2400" spc="275" dirty="0" smtClean="0">
                <a:latin typeface="Times New Roman"/>
                <a:cs typeface="Times New Roman"/>
              </a:rPr>
              <a:t> </a:t>
            </a:r>
            <a:r>
              <a:rPr sz="3000" spc="0" dirty="0" smtClean="0">
                <a:latin typeface="Arial"/>
                <a:cs typeface="Arial"/>
              </a:rPr>
              <a:t>These are:</a:t>
            </a:r>
            <a:endParaRPr sz="3000">
              <a:latin typeface="Arial"/>
              <a:cs typeface="Arial"/>
            </a:endParaRPr>
          </a:p>
        </p:txBody>
      </p:sp>
      <p:sp>
        <p:nvSpPr>
          <p:cNvPr id="8" name="object 13"/>
          <p:cNvSpPr txBox="1"/>
          <p:nvPr/>
        </p:nvSpPr>
        <p:spPr>
          <a:xfrm>
            <a:off x="3916557" y="1695210"/>
            <a:ext cx="697259" cy="406704"/>
          </a:xfrm>
          <a:prstGeom prst="rect">
            <a:avLst/>
          </a:prstGeom>
        </p:spPr>
        <p:txBody>
          <a:bodyPr wrap="square" lIns="0" tIns="20129" rIns="0" bIns="0" rtlCol="0">
            <a:noAutofit/>
          </a:bodyPr>
          <a:lstStyle/>
          <a:p>
            <a:pPr marL="12700">
              <a:lnSpc>
                <a:spcPts val="3170"/>
              </a:lnSpc>
            </a:pPr>
            <a:r>
              <a:rPr sz="3000" dirty="0" smtClean="0">
                <a:latin typeface="Arial"/>
                <a:cs typeface="Arial"/>
              </a:rPr>
              <a:t>has</a:t>
            </a:r>
            <a:endParaRPr sz="3000">
              <a:latin typeface="Arial"/>
              <a:cs typeface="Arial"/>
            </a:endParaRPr>
          </a:p>
        </p:txBody>
      </p:sp>
      <p:sp>
        <p:nvSpPr>
          <p:cNvPr id="9" name="object 12"/>
          <p:cNvSpPr txBox="1"/>
          <p:nvPr/>
        </p:nvSpPr>
        <p:spPr>
          <a:xfrm>
            <a:off x="4637223" y="1695210"/>
            <a:ext cx="738058" cy="406704"/>
          </a:xfrm>
          <a:prstGeom prst="rect">
            <a:avLst/>
          </a:prstGeom>
        </p:spPr>
        <p:txBody>
          <a:bodyPr wrap="square" lIns="0" tIns="20129" rIns="0" bIns="0" rtlCol="0">
            <a:noAutofit/>
          </a:bodyPr>
          <a:lstStyle/>
          <a:p>
            <a:pPr marL="12700">
              <a:lnSpc>
                <a:spcPts val="3170"/>
              </a:lnSpc>
            </a:pPr>
            <a:r>
              <a:rPr sz="3000" spc="-2" dirty="0" smtClean="0">
                <a:latin typeface="Arial"/>
                <a:cs typeface="Arial"/>
              </a:rPr>
              <a:t>four</a:t>
            </a:r>
            <a:endParaRPr sz="3000">
              <a:latin typeface="Arial"/>
              <a:cs typeface="Arial"/>
            </a:endParaRPr>
          </a:p>
        </p:txBody>
      </p:sp>
      <p:sp>
        <p:nvSpPr>
          <p:cNvPr id="10" name="object 11"/>
          <p:cNvSpPr txBox="1"/>
          <p:nvPr/>
        </p:nvSpPr>
        <p:spPr>
          <a:xfrm>
            <a:off x="5398689" y="1695210"/>
            <a:ext cx="1452242" cy="406704"/>
          </a:xfrm>
          <a:prstGeom prst="rect">
            <a:avLst/>
          </a:prstGeom>
        </p:spPr>
        <p:txBody>
          <a:bodyPr wrap="square" lIns="0" tIns="20129" rIns="0" bIns="0" rtlCol="0">
            <a:noAutofit/>
          </a:bodyPr>
          <a:lstStyle/>
          <a:p>
            <a:pPr marL="12700">
              <a:lnSpc>
                <a:spcPts val="3170"/>
              </a:lnSpc>
            </a:pPr>
            <a:r>
              <a:rPr sz="3000" spc="-6" dirty="0" smtClean="0">
                <a:latin typeface="Arial"/>
                <a:cs typeface="Arial"/>
              </a:rPr>
              <a:t>different</a:t>
            </a:r>
            <a:endParaRPr sz="3000">
              <a:latin typeface="Arial"/>
              <a:cs typeface="Arial"/>
            </a:endParaRPr>
          </a:p>
        </p:txBody>
      </p:sp>
      <p:sp>
        <p:nvSpPr>
          <p:cNvPr id="11" name="object 10"/>
          <p:cNvSpPr txBox="1"/>
          <p:nvPr/>
        </p:nvSpPr>
        <p:spPr>
          <a:xfrm>
            <a:off x="6873195" y="1695210"/>
            <a:ext cx="992388" cy="406704"/>
          </a:xfrm>
          <a:prstGeom prst="rect">
            <a:avLst/>
          </a:prstGeom>
        </p:spPr>
        <p:txBody>
          <a:bodyPr wrap="square" lIns="0" tIns="20129" rIns="0" bIns="0" rtlCol="0">
            <a:noAutofit/>
          </a:bodyPr>
          <a:lstStyle/>
          <a:p>
            <a:pPr marL="12700">
              <a:lnSpc>
                <a:spcPts val="3170"/>
              </a:lnSpc>
            </a:pPr>
            <a:r>
              <a:rPr sz="3000" spc="-1" dirty="0" smtClean="0">
                <a:latin typeface="Arial"/>
                <a:cs typeface="Arial"/>
              </a:rPr>
              <a:t>types</a:t>
            </a:r>
            <a:endParaRPr sz="3000">
              <a:latin typeface="Arial"/>
              <a:cs typeface="Arial"/>
            </a:endParaRPr>
          </a:p>
        </p:txBody>
      </p:sp>
      <p:sp>
        <p:nvSpPr>
          <p:cNvPr id="12" name="object 9"/>
          <p:cNvSpPr txBox="1"/>
          <p:nvPr/>
        </p:nvSpPr>
        <p:spPr>
          <a:xfrm>
            <a:off x="1258570" y="3516495"/>
            <a:ext cx="2325216" cy="2230958"/>
          </a:xfrm>
          <a:prstGeom prst="rect">
            <a:avLst/>
          </a:prstGeom>
        </p:spPr>
        <p:txBody>
          <a:bodyPr wrap="square" lIns="0" tIns="17526" rIns="0" bIns="0" rtlCol="0">
            <a:noAutofit/>
          </a:bodyPr>
          <a:lstStyle/>
          <a:p>
            <a:pPr marL="12700" marR="56954">
              <a:lnSpc>
                <a:spcPts val="2760"/>
              </a:lnSpc>
            </a:pPr>
            <a:r>
              <a:rPr sz="2600" spc="0" dirty="0" smtClean="0">
                <a:latin typeface="Arial"/>
                <a:cs typeface="Arial"/>
              </a:rPr>
              <a:t>Code Segment</a:t>
            </a:r>
            <a:endParaRPr sz="2600">
              <a:latin typeface="Arial"/>
              <a:cs typeface="Arial"/>
            </a:endParaRPr>
          </a:p>
          <a:p>
            <a:pPr marL="12700" marR="56954">
              <a:lnSpc>
                <a:spcPct val="95825"/>
              </a:lnSpc>
              <a:spcBef>
                <a:spcPts val="1792"/>
              </a:spcBef>
            </a:pPr>
            <a:r>
              <a:rPr sz="2600" spc="1" dirty="0" smtClean="0">
                <a:latin typeface="Arial"/>
                <a:cs typeface="Arial"/>
              </a:rPr>
              <a:t>Data Segment</a:t>
            </a:r>
            <a:endParaRPr sz="2600">
              <a:latin typeface="Arial"/>
              <a:cs typeface="Arial"/>
            </a:endParaRPr>
          </a:p>
          <a:p>
            <a:pPr marL="12700">
              <a:lnSpc>
                <a:spcPct val="95825"/>
              </a:lnSpc>
              <a:spcBef>
                <a:spcPts val="1933"/>
              </a:spcBef>
            </a:pPr>
            <a:r>
              <a:rPr sz="2600" spc="1" dirty="0" smtClean="0">
                <a:latin typeface="Arial"/>
                <a:cs typeface="Arial"/>
              </a:rPr>
              <a:t>Stack Segment</a:t>
            </a:r>
            <a:endParaRPr sz="2600">
              <a:latin typeface="Arial"/>
              <a:cs typeface="Arial"/>
            </a:endParaRPr>
          </a:p>
          <a:p>
            <a:pPr marL="12700" marR="56954">
              <a:lnSpc>
                <a:spcPct val="95825"/>
              </a:lnSpc>
              <a:spcBef>
                <a:spcPts val="1929"/>
              </a:spcBef>
            </a:pPr>
            <a:r>
              <a:rPr sz="2600" spc="1" dirty="0" smtClean="0">
                <a:latin typeface="Arial"/>
                <a:cs typeface="Arial"/>
              </a:rPr>
              <a:t>Extra Segment</a:t>
            </a:r>
            <a:endParaRPr sz="2600">
              <a:latin typeface="Arial"/>
              <a:cs typeface="Arial"/>
            </a:endParaRPr>
          </a:p>
        </p:txBody>
      </p:sp>
      <p:sp>
        <p:nvSpPr>
          <p:cNvPr id="13" name="object 8"/>
          <p:cNvSpPr txBox="1"/>
          <p:nvPr/>
        </p:nvSpPr>
        <p:spPr>
          <a:xfrm>
            <a:off x="985824" y="3546756"/>
            <a:ext cx="234614" cy="322580"/>
          </a:xfrm>
          <a:prstGeom prst="rect">
            <a:avLst/>
          </a:prstGeom>
        </p:spPr>
        <p:txBody>
          <a:bodyPr wrap="square" lIns="0" tIns="3810" rIns="0" bIns="0" rtlCol="0">
            <a:noAutofit/>
          </a:bodyPr>
          <a:lstStyle/>
          <a:p>
            <a:pPr marL="12700">
              <a:lnSpc>
                <a:spcPct val="87849"/>
              </a:lnSpc>
            </a:pPr>
            <a:r>
              <a:rPr sz="2350" spc="12" dirty="0" smtClean="0">
                <a:latin typeface="Wingdings 2"/>
                <a:cs typeface="Wingdings 2"/>
              </a:rPr>
              <a:t></a:t>
            </a:r>
            <a:endParaRPr sz="2350">
              <a:latin typeface="Wingdings 2"/>
              <a:cs typeface="Wingdings 2"/>
            </a:endParaRPr>
          </a:p>
        </p:txBody>
      </p:sp>
      <p:sp>
        <p:nvSpPr>
          <p:cNvPr id="14" name="object 7"/>
          <p:cNvSpPr txBox="1"/>
          <p:nvPr/>
        </p:nvSpPr>
        <p:spPr>
          <a:xfrm>
            <a:off x="985824" y="4171596"/>
            <a:ext cx="234614" cy="322580"/>
          </a:xfrm>
          <a:prstGeom prst="rect">
            <a:avLst/>
          </a:prstGeom>
        </p:spPr>
        <p:txBody>
          <a:bodyPr wrap="square" lIns="0" tIns="15652" rIns="0" bIns="0" rtlCol="0">
            <a:noAutofit/>
          </a:bodyPr>
          <a:lstStyle/>
          <a:p>
            <a:pPr marL="12700">
              <a:lnSpc>
                <a:spcPts val="2465"/>
              </a:lnSpc>
            </a:pPr>
            <a:r>
              <a:rPr sz="2350" dirty="0" smtClean="0">
                <a:latin typeface="Wingdings 2"/>
                <a:cs typeface="Wingdings 2"/>
              </a:rPr>
              <a:t></a:t>
            </a:r>
            <a:endParaRPr sz="2350">
              <a:latin typeface="Wingdings 2"/>
              <a:cs typeface="Wingdings 2"/>
            </a:endParaRPr>
          </a:p>
        </p:txBody>
      </p:sp>
      <p:sp>
        <p:nvSpPr>
          <p:cNvPr id="15" name="object 6"/>
          <p:cNvSpPr txBox="1"/>
          <p:nvPr/>
        </p:nvSpPr>
        <p:spPr>
          <a:xfrm>
            <a:off x="985824" y="4796817"/>
            <a:ext cx="234614" cy="322580"/>
          </a:xfrm>
          <a:prstGeom prst="rect">
            <a:avLst/>
          </a:prstGeom>
        </p:spPr>
        <p:txBody>
          <a:bodyPr wrap="square" lIns="0" tIns="15652" rIns="0" bIns="0" rtlCol="0">
            <a:noAutofit/>
          </a:bodyPr>
          <a:lstStyle/>
          <a:p>
            <a:pPr marL="12700">
              <a:lnSpc>
                <a:spcPts val="2465"/>
              </a:lnSpc>
            </a:pPr>
            <a:r>
              <a:rPr sz="2350" dirty="0" smtClean="0">
                <a:latin typeface="Wingdings 2"/>
                <a:cs typeface="Wingdings 2"/>
              </a:rPr>
              <a:t></a:t>
            </a:r>
            <a:endParaRPr sz="2350">
              <a:latin typeface="Wingdings 2"/>
              <a:cs typeface="Wingdings 2"/>
            </a:endParaRPr>
          </a:p>
        </p:txBody>
      </p:sp>
      <p:sp>
        <p:nvSpPr>
          <p:cNvPr id="16" name="object 5"/>
          <p:cNvSpPr txBox="1"/>
          <p:nvPr/>
        </p:nvSpPr>
        <p:spPr>
          <a:xfrm>
            <a:off x="985824" y="5421606"/>
            <a:ext cx="234614" cy="322579"/>
          </a:xfrm>
          <a:prstGeom prst="rect">
            <a:avLst/>
          </a:prstGeom>
        </p:spPr>
        <p:txBody>
          <a:bodyPr wrap="square" lIns="0" tIns="3810" rIns="0" bIns="0" rtlCol="0">
            <a:noAutofit/>
          </a:bodyPr>
          <a:lstStyle/>
          <a:p>
            <a:pPr marL="12700">
              <a:lnSpc>
                <a:spcPct val="87849"/>
              </a:lnSpc>
            </a:pPr>
            <a:r>
              <a:rPr sz="2350" spc="12" dirty="0" smtClean="0">
                <a:latin typeface="Wingdings 2"/>
                <a:cs typeface="Wingdings 2"/>
              </a:rPr>
              <a:t></a:t>
            </a:r>
            <a:endParaRPr sz="2350">
              <a:latin typeface="Wingdings 2"/>
              <a:cs typeface="Wingdings 2"/>
            </a:endParaRPr>
          </a:p>
        </p:txBody>
      </p:sp>
      <p:sp>
        <p:nvSpPr>
          <p:cNvPr id="17" name="Rectangle 2"/>
          <p:cNvSpPr>
            <a:spLocks noChangeArrowheads="1"/>
          </p:cNvSpPr>
          <p:nvPr/>
        </p:nvSpPr>
        <p:spPr bwMode="auto">
          <a:xfrm>
            <a:off x="685800" y="381000"/>
            <a:ext cx="7924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600" b="1" dirty="0" smtClean="0">
                <a:latin typeface="Rockwell" panose="02060603020205020403" pitchFamily="18" charset="0"/>
              </a:rPr>
              <a:t>Segmented Memory</a:t>
            </a:r>
            <a:endParaRPr lang="en-US" altLang="en-US" sz="3600" b="1" dirty="0">
              <a:latin typeface="Rockwell" panose="02060603020205020403" pitchFamily="18" charset="0"/>
            </a:endParaRPr>
          </a:p>
        </p:txBody>
      </p:sp>
    </p:spTree>
    <p:extLst>
      <p:ext uri="{BB962C8B-B14F-4D97-AF65-F5344CB8AC3E}">
        <p14:creationId xmlns:p14="http://schemas.microsoft.com/office/powerpoint/2010/main" val="187330859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46949-E0D8-4174-8879-2CBFFFBE251C}" type="datetime2">
              <a:rPr lang="en-US" smtClean="0"/>
              <a:t>Wednesday, February 27, 2019</a:t>
            </a:fld>
            <a:endParaRPr lang="en-US" dirty="0"/>
          </a:p>
        </p:txBody>
      </p:sp>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4" name="Slide Number Placeholder 3"/>
          <p:cNvSpPr>
            <a:spLocks noGrp="1"/>
          </p:cNvSpPr>
          <p:nvPr>
            <p:ph type="sldNum" sz="quarter" idx="12"/>
          </p:nvPr>
        </p:nvSpPr>
        <p:spPr/>
        <p:txBody>
          <a:bodyPr/>
          <a:lstStyle/>
          <a:p>
            <a:fld id="{85E6815B-E59C-4D87-B1F6-ECBDD22AF1DC}" type="slidenum">
              <a:rPr lang="en-US" smtClean="0"/>
              <a:pPr/>
              <a:t>98</a:t>
            </a:fld>
            <a:endParaRPr lang="en-US" dirty="0"/>
          </a:p>
        </p:txBody>
      </p:sp>
      <p:sp>
        <p:nvSpPr>
          <p:cNvPr id="7" name="object 11"/>
          <p:cNvSpPr txBox="1"/>
          <p:nvPr/>
        </p:nvSpPr>
        <p:spPr>
          <a:xfrm>
            <a:off x="956868" y="1606475"/>
            <a:ext cx="6264692" cy="2886506"/>
          </a:xfrm>
          <a:prstGeom prst="rect">
            <a:avLst/>
          </a:prstGeom>
        </p:spPr>
        <p:txBody>
          <a:bodyPr wrap="square" lIns="0" tIns="44386" rIns="0" bIns="0" rtlCol="0">
            <a:noAutofit/>
          </a:bodyPr>
          <a:lstStyle/>
          <a:p>
            <a:pPr marL="12700">
              <a:lnSpc>
                <a:spcPts val="2690"/>
              </a:lnSpc>
            </a:pPr>
            <a:r>
              <a:rPr sz="2800" dirty="0" smtClean="0">
                <a:latin typeface="Arial"/>
                <a:cs typeface="Arial"/>
              </a:rPr>
              <a:t>Each</a:t>
            </a:r>
            <a:r>
              <a:rPr sz="2800" spc="-63" dirty="0" smtClean="0">
                <a:latin typeface="Arial"/>
                <a:cs typeface="Arial"/>
              </a:rPr>
              <a:t> </a:t>
            </a:r>
            <a:r>
              <a:rPr sz="2800" spc="0" dirty="0" smtClean="0">
                <a:latin typeface="Arial"/>
                <a:cs typeface="Arial"/>
              </a:rPr>
              <a:t>of these</a:t>
            </a:r>
            <a:r>
              <a:rPr sz="2800" spc="-58" dirty="0" smtClean="0">
                <a:latin typeface="Arial"/>
                <a:cs typeface="Arial"/>
              </a:rPr>
              <a:t> </a:t>
            </a:r>
            <a:r>
              <a:rPr sz="2800" spc="0" dirty="0" smtClean="0">
                <a:latin typeface="Arial"/>
                <a:cs typeface="Arial"/>
              </a:rPr>
              <a:t>s</a:t>
            </a:r>
            <a:r>
              <a:rPr sz="2800" spc="9" dirty="0" smtClean="0">
                <a:latin typeface="Arial"/>
                <a:cs typeface="Arial"/>
              </a:rPr>
              <a:t>e</a:t>
            </a:r>
            <a:r>
              <a:rPr sz="2800" spc="0" dirty="0" smtClean="0">
                <a:latin typeface="Arial"/>
                <a:cs typeface="Arial"/>
              </a:rPr>
              <a:t>gme</a:t>
            </a:r>
            <a:r>
              <a:rPr sz="2800" spc="4" dirty="0" smtClean="0">
                <a:latin typeface="Arial"/>
                <a:cs typeface="Arial"/>
              </a:rPr>
              <a:t>n</a:t>
            </a:r>
            <a:r>
              <a:rPr sz="2800" spc="0" dirty="0" smtClean="0">
                <a:latin typeface="Arial"/>
                <a:cs typeface="Arial"/>
              </a:rPr>
              <a:t>ts</a:t>
            </a:r>
            <a:r>
              <a:rPr sz="2800" spc="-89" dirty="0" smtClean="0">
                <a:latin typeface="Arial"/>
                <a:cs typeface="Arial"/>
              </a:rPr>
              <a:t> </a:t>
            </a:r>
            <a:r>
              <a:rPr sz="2800" spc="0" dirty="0" smtClean="0">
                <a:latin typeface="Arial"/>
                <a:cs typeface="Arial"/>
              </a:rPr>
              <a:t>are</a:t>
            </a:r>
            <a:r>
              <a:rPr sz="2800" spc="-30" dirty="0" smtClean="0">
                <a:latin typeface="Arial"/>
                <a:cs typeface="Arial"/>
              </a:rPr>
              <a:t> </a:t>
            </a:r>
            <a:r>
              <a:rPr sz="2800" spc="0" dirty="0" smtClean="0">
                <a:latin typeface="Arial"/>
                <a:cs typeface="Arial"/>
              </a:rPr>
              <a:t>a</a:t>
            </a:r>
            <a:r>
              <a:rPr sz="2800" spc="9" dirty="0" smtClean="0">
                <a:latin typeface="Arial"/>
                <a:cs typeface="Arial"/>
              </a:rPr>
              <a:t>d</a:t>
            </a:r>
            <a:r>
              <a:rPr sz="2800" spc="0" dirty="0" smtClean="0">
                <a:latin typeface="Arial"/>
                <a:cs typeface="Arial"/>
              </a:rPr>
              <a:t>dr</a:t>
            </a:r>
            <a:r>
              <a:rPr sz="2800" spc="9" dirty="0" smtClean="0">
                <a:latin typeface="Arial"/>
                <a:cs typeface="Arial"/>
              </a:rPr>
              <a:t>e</a:t>
            </a:r>
            <a:r>
              <a:rPr sz="2800" spc="0" dirty="0" smtClean="0">
                <a:latin typeface="Arial"/>
                <a:cs typeface="Arial"/>
              </a:rPr>
              <a:t>s</a:t>
            </a:r>
            <a:r>
              <a:rPr sz="2800" spc="4" dirty="0" smtClean="0">
                <a:latin typeface="Arial"/>
                <a:cs typeface="Arial"/>
              </a:rPr>
              <a:t>s</a:t>
            </a:r>
            <a:r>
              <a:rPr sz="2800" spc="0" dirty="0" smtClean="0">
                <a:latin typeface="Arial"/>
                <a:cs typeface="Arial"/>
              </a:rPr>
              <a:t>ed an</a:t>
            </a:r>
            <a:r>
              <a:rPr sz="2800" spc="-31" dirty="0" smtClean="0">
                <a:latin typeface="Arial"/>
                <a:cs typeface="Arial"/>
              </a:rPr>
              <a:t> </a:t>
            </a:r>
            <a:r>
              <a:rPr sz="2800" spc="0" dirty="0" smtClean="0">
                <a:latin typeface="Arial"/>
                <a:cs typeface="Arial"/>
              </a:rPr>
              <a:t>a</a:t>
            </a:r>
            <a:r>
              <a:rPr sz="2800" spc="9" dirty="0" smtClean="0">
                <a:latin typeface="Arial"/>
                <a:cs typeface="Arial"/>
              </a:rPr>
              <a:t>d</a:t>
            </a:r>
            <a:r>
              <a:rPr sz="2800" spc="0" dirty="0" smtClean="0">
                <a:latin typeface="Arial"/>
                <a:cs typeface="Arial"/>
              </a:rPr>
              <a:t>d</a:t>
            </a:r>
            <a:r>
              <a:rPr sz="2800" spc="9" dirty="0" smtClean="0">
                <a:latin typeface="Arial"/>
                <a:cs typeface="Arial"/>
              </a:rPr>
              <a:t>r</a:t>
            </a:r>
            <a:r>
              <a:rPr sz="2800" spc="0" dirty="0" smtClean="0">
                <a:latin typeface="Arial"/>
                <a:cs typeface="Arial"/>
              </a:rPr>
              <a:t>e</a:t>
            </a:r>
            <a:r>
              <a:rPr sz="2800" spc="9" dirty="0" smtClean="0">
                <a:latin typeface="Arial"/>
                <a:cs typeface="Arial"/>
              </a:rPr>
              <a:t>s</a:t>
            </a:r>
            <a:r>
              <a:rPr sz="2800" spc="0" dirty="0" smtClean="0">
                <a:latin typeface="Arial"/>
                <a:cs typeface="Arial"/>
              </a:rPr>
              <a:t>s</a:t>
            </a:r>
            <a:r>
              <a:rPr sz="2800" spc="-99" dirty="0" smtClean="0">
                <a:latin typeface="Arial"/>
                <a:cs typeface="Arial"/>
              </a:rPr>
              <a:t> </a:t>
            </a:r>
            <a:r>
              <a:rPr sz="2800" spc="0" dirty="0" smtClean="0">
                <a:latin typeface="Arial"/>
                <a:cs typeface="Arial"/>
              </a:rPr>
              <a:t>s</a:t>
            </a:r>
            <a:r>
              <a:rPr sz="2800" spc="4" dirty="0" smtClean="0">
                <a:latin typeface="Arial"/>
                <a:cs typeface="Arial"/>
              </a:rPr>
              <a:t>t</a:t>
            </a:r>
            <a:r>
              <a:rPr sz="2800" spc="0" dirty="0" smtClean="0">
                <a:latin typeface="Arial"/>
                <a:cs typeface="Arial"/>
              </a:rPr>
              <a:t>o</a:t>
            </a:r>
            <a:r>
              <a:rPr sz="2800" spc="9" dirty="0" smtClean="0">
                <a:latin typeface="Arial"/>
                <a:cs typeface="Arial"/>
              </a:rPr>
              <a:t>r</a:t>
            </a:r>
            <a:r>
              <a:rPr sz="2800" spc="0" dirty="0" smtClean="0">
                <a:latin typeface="Arial"/>
                <a:cs typeface="Arial"/>
              </a:rPr>
              <a:t>ed</a:t>
            </a:r>
            <a:r>
              <a:rPr sz="2800" spc="-77" dirty="0" smtClean="0">
                <a:latin typeface="Arial"/>
                <a:cs typeface="Arial"/>
              </a:rPr>
              <a:t> </a:t>
            </a:r>
            <a:r>
              <a:rPr sz="2800" spc="0" dirty="0" smtClean="0">
                <a:latin typeface="Arial"/>
                <a:cs typeface="Arial"/>
              </a:rPr>
              <a:t>in</a:t>
            </a:r>
            <a:r>
              <a:rPr sz="2800" spc="-21" dirty="0" smtClean="0">
                <a:latin typeface="Arial"/>
                <a:cs typeface="Arial"/>
              </a:rPr>
              <a:t> </a:t>
            </a:r>
            <a:r>
              <a:rPr sz="2800" spc="4" dirty="0" smtClean="0">
                <a:latin typeface="Arial"/>
                <a:cs typeface="Arial"/>
              </a:rPr>
              <a:t>c</a:t>
            </a:r>
            <a:r>
              <a:rPr sz="2800" spc="0" dirty="0" smtClean="0">
                <a:latin typeface="Arial"/>
                <a:cs typeface="Arial"/>
              </a:rPr>
              <a:t>o</a:t>
            </a:r>
            <a:r>
              <a:rPr sz="2800" spc="9" dirty="0" smtClean="0">
                <a:latin typeface="Arial"/>
                <a:cs typeface="Arial"/>
              </a:rPr>
              <a:t>r</a:t>
            </a:r>
            <a:r>
              <a:rPr sz="2800" spc="0" dirty="0" smtClean="0">
                <a:latin typeface="Arial"/>
                <a:cs typeface="Arial"/>
              </a:rPr>
              <a:t>r</a:t>
            </a:r>
            <a:r>
              <a:rPr sz="2800" spc="9" dirty="0" smtClean="0">
                <a:latin typeface="Arial"/>
                <a:cs typeface="Arial"/>
              </a:rPr>
              <a:t>e</a:t>
            </a:r>
            <a:r>
              <a:rPr sz="2800" spc="0" dirty="0" smtClean="0">
                <a:latin typeface="Arial"/>
                <a:cs typeface="Arial"/>
              </a:rPr>
              <a:t>s</a:t>
            </a:r>
            <a:r>
              <a:rPr sz="2800" spc="9" dirty="0" smtClean="0">
                <a:latin typeface="Arial"/>
                <a:cs typeface="Arial"/>
              </a:rPr>
              <a:t>p</a:t>
            </a:r>
            <a:r>
              <a:rPr sz="2800" spc="0" dirty="0" smtClean="0">
                <a:latin typeface="Arial"/>
                <a:cs typeface="Arial"/>
              </a:rPr>
              <a:t>o</a:t>
            </a:r>
            <a:r>
              <a:rPr sz="2800" spc="9" dirty="0" smtClean="0">
                <a:latin typeface="Arial"/>
                <a:cs typeface="Arial"/>
              </a:rPr>
              <a:t>n</a:t>
            </a:r>
            <a:r>
              <a:rPr sz="2800" spc="0" dirty="0" smtClean="0">
                <a:latin typeface="Arial"/>
                <a:cs typeface="Arial"/>
              </a:rPr>
              <a:t>d</a:t>
            </a:r>
            <a:r>
              <a:rPr sz="2800" spc="4" dirty="0" smtClean="0">
                <a:latin typeface="Arial"/>
                <a:cs typeface="Arial"/>
              </a:rPr>
              <a:t>i</a:t>
            </a:r>
            <a:r>
              <a:rPr sz="2800" spc="0" dirty="0" smtClean="0">
                <a:latin typeface="Arial"/>
                <a:cs typeface="Arial"/>
              </a:rPr>
              <a:t>ng s</a:t>
            </a:r>
            <a:r>
              <a:rPr sz="2800" spc="9" dirty="0" smtClean="0">
                <a:latin typeface="Arial"/>
                <a:cs typeface="Arial"/>
              </a:rPr>
              <a:t>e</a:t>
            </a:r>
            <a:r>
              <a:rPr sz="2800" spc="0" dirty="0" smtClean="0">
                <a:latin typeface="Arial"/>
                <a:cs typeface="Arial"/>
              </a:rPr>
              <a:t>gm</a:t>
            </a:r>
            <a:r>
              <a:rPr sz="2800" spc="4" dirty="0" smtClean="0">
                <a:latin typeface="Arial"/>
                <a:cs typeface="Arial"/>
              </a:rPr>
              <a:t>e</a:t>
            </a:r>
            <a:r>
              <a:rPr sz="2800" spc="0" dirty="0" smtClean="0">
                <a:latin typeface="Arial"/>
                <a:cs typeface="Arial"/>
              </a:rPr>
              <a:t>nt</a:t>
            </a:r>
            <a:r>
              <a:rPr sz="2800" spc="-107" dirty="0" smtClean="0">
                <a:latin typeface="Arial"/>
                <a:cs typeface="Arial"/>
              </a:rPr>
              <a:t> </a:t>
            </a:r>
            <a:r>
              <a:rPr sz="2800" spc="0" dirty="0" smtClean="0">
                <a:latin typeface="Arial"/>
                <a:cs typeface="Arial"/>
              </a:rPr>
              <a:t>r</a:t>
            </a:r>
            <a:r>
              <a:rPr sz="2800" spc="4" dirty="0" smtClean="0">
                <a:latin typeface="Arial"/>
                <a:cs typeface="Arial"/>
              </a:rPr>
              <a:t>e</a:t>
            </a:r>
            <a:r>
              <a:rPr sz="2800" spc="0" dirty="0" smtClean="0">
                <a:latin typeface="Arial"/>
                <a:cs typeface="Arial"/>
              </a:rPr>
              <a:t>g</a:t>
            </a:r>
            <a:r>
              <a:rPr sz="2800" spc="4" dirty="0" smtClean="0">
                <a:latin typeface="Arial"/>
                <a:cs typeface="Arial"/>
              </a:rPr>
              <a:t>i</a:t>
            </a:r>
            <a:r>
              <a:rPr sz="2800" spc="0" dirty="0" smtClean="0">
                <a:latin typeface="Arial"/>
                <a:cs typeface="Arial"/>
              </a:rPr>
              <a:t>s</a:t>
            </a:r>
            <a:r>
              <a:rPr sz="2800" spc="4" dirty="0" smtClean="0">
                <a:latin typeface="Arial"/>
                <a:cs typeface="Arial"/>
              </a:rPr>
              <a:t>t</a:t>
            </a:r>
            <a:r>
              <a:rPr sz="2800" spc="0" dirty="0" smtClean="0">
                <a:latin typeface="Arial"/>
                <a:cs typeface="Arial"/>
              </a:rPr>
              <a:t>e</a:t>
            </a:r>
            <a:r>
              <a:rPr sz="2800" spc="-144" dirty="0" smtClean="0">
                <a:latin typeface="Arial"/>
                <a:cs typeface="Arial"/>
              </a:rPr>
              <a:t>r</a:t>
            </a:r>
            <a:r>
              <a:rPr sz="2800" spc="0" dirty="0" smtClean="0">
                <a:latin typeface="Arial"/>
                <a:cs typeface="Arial"/>
              </a:rPr>
              <a:t>.</a:t>
            </a:r>
            <a:endParaRPr sz="2800" dirty="0">
              <a:latin typeface="Arial"/>
              <a:cs typeface="Arial"/>
            </a:endParaRPr>
          </a:p>
          <a:p>
            <a:pPr marL="12700" marR="48635">
              <a:lnSpc>
                <a:spcPct val="95825"/>
              </a:lnSpc>
              <a:spcBef>
                <a:spcPts val="1189"/>
              </a:spcBef>
            </a:pPr>
            <a:r>
              <a:rPr sz="2800" spc="-4" dirty="0" smtClean="0">
                <a:latin typeface="Arial"/>
                <a:cs typeface="Arial"/>
              </a:rPr>
              <a:t>These registers are 16-bit in size.</a:t>
            </a:r>
            <a:endParaRPr sz="2800" dirty="0">
              <a:latin typeface="Arial"/>
              <a:cs typeface="Arial"/>
            </a:endParaRPr>
          </a:p>
          <a:p>
            <a:pPr marL="12700" marR="79523">
              <a:lnSpc>
                <a:spcPts val="2690"/>
              </a:lnSpc>
              <a:spcBef>
                <a:spcPts val="1879"/>
              </a:spcBef>
            </a:pPr>
            <a:r>
              <a:rPr sz="2800" dirty="0" smtClean="0">
                <a:latin typeface="Arial"/>
                <a:cs typeface="Arial"/>
              </a:rPr>
              <a:t>Each</a:t>
            </a:r>
            <a:r>
              <a:rPr sz="2800" spc="-63" dirty="0" smtClean="0">
                <a:latin typeface="Arial"/>
                <a:cs typeface="Arial"/>
              </a:rPr>
              <a:t> </a:t>
            </a:r>
            <a:r>
              <a:rPr sz="2800" spc="0" dirty="0" smtClean="0">
                <a:latin typeface="Arial"/>
                <a:cs typeface="Arial"/>
              </a:rPr>
              <a:t>r</a:t>
            </a:r>
            <a:r>
              <a:rPr sz="2800" spc="9" dirty="0" smtClean="0">
                <a:latin typeface="Arial"/>
                <a:cs typeface="Arial"/>
              </a:rPr>
              <a:t>e</a:t>
            </a:r>
            <a:r>
              <a:rPr sz="2800" spc="0" dirty="0" smtClean="0">
                <a:latin typeface="Arial"/>
                <a:cs typeface="Arial"/>
              </a:rPr>
              <a:t>g</a:t>
            </a:r>
            <a:r>
              <a:rPr sz="2800" spc="4" dirty="0" smtClean="0">
                <a:latin typeface="Arial"/>
                <a:cs typeface="Arial"/>
              </a:rPr>
              <a:t>i</a:t>
            </a:r>
            <a:r>
              <a:rPr sz="2800" spc="0" dirty="0" smtClean="0">
                <a:latin typeface="Arial"/>
                <a:cs typeface="Arial"/>
              </a:rPr>
              <a:t>s</a:t>
            </a:r>
            <a:r>
              <a:rPr sz="2800" spc="4" dirty="0" smtClean="0">
                <a:latin typeface="Arial"/>
                <a:cs typeface="Arial"/>
              </a:rPr>
              <a:t>t</a:t>
            </a:r>
            <a:r>
              <a:rPr sz="2800" spc="0" dirty="0" smtClean="0">
                <a:latin typeface="Arial"/>
                <a:cs typeface="Arial"/>
              </a:rPr>
              <a:t>er</a:t>
            </a:r>
            <a:r>
              <a:rPr sz="2800" spc="-83" dirty="0" smtClean="0">
                <a:latin typeface="Arial"/>
                <a:cs typeface="Arial"/>
              </a:rPr>
              <a:t> </a:t>
            </a:r>
            <a:r>
              <a:rPr sz="2800" spc="4" dirty="0" smtClean="0">
                <a:latin typeface="Arial"/>
                <a:cs typeface="Arial"/>
              </a:rPr>
              <a:t>s</a:t>
            </a:r>
            <a:r>
              <a:rPr sz="2800" spc="0" dirty="0" smtClean="0">
                <a:latin typeface="Arial"/>
                <a:cs typeface="Arial"/>
              </a:rPr>
              <a:t>to</a:t>
            </a:r>
            <a:r>
              <a:rPr sz="2800" spc="9" dirty="0" smtClean="0">
                <a:latin typeface="Arial"/>
                <a:cs typeface="Arial"/>
              </a:rPr>
              <a:t>r</a:t>
            </a:r>
            <a:r>
              <a:rPr sz="2800" spc="0" dirty="0" smtClean="0">
                <a:latin typeface="Arial"/>
                <a:cs typeface="Arial"/>
              </a:rPr>
              <a:t>es</a:t>
            </a:r>
            <a:r>
              <a:rPr sz="2800" spc="-76" dirty="0" smtClean="0">
                <a:latin typeface="Arial"/>
                <a:cs typeface="Arial"/>
              </a:rPr>
              <a:t> </a:t>
            </a:r>
            <a:r>
              <a:rPr sz="2800" spc="0" dirty="0" smtClean="0">
                <a:latin typeface="Arial"/>
                <a:cs typeface="Arial"/>
              </a:rPr>
              <a:t>the</a:t>
            </a:r>
            <a:r>
              <a:rPr sz="2800" spc="-38" dirty="0" smtClean="0">
                <a:latin typeface="Arial"/>
                <a:cs typeface="Arial"/>
              </a:rPr>
              <a:t> </a:t>
            </a:r>
            <a:r>
              <a:rPr sz="2800" spc="0" dirty="0" smtClean="0">
                <a:latin typeface="Arial"/>
                <a:cs typeface="Arial"/>
              </a:rPr>
              <a:t>b</a:t>
            </a:r>
            <a:r>
              <a:rPr sz="2800" spc="9" dirty="0" smtClean="0">
                <a:latin typeface="Arial"/>
                <a:cs typeface="Arial"/>
              </a:rPr>
              <a:t>a</a:t>
            </a:r>
            <a:r>
              <a:rPr sz="2800" spc="0" dirty="0" smtClean="0">
                <a:latin typeface="Arial"/>
                <a:cs typeface="Arial"/>
              </a:rPr>
              <a:t>se</a:t>
            </a:r>
            <a:r>
              <a:rPr sz="2800" spc="-50" dirty="0" smtClean="0">
                <a:latin typeface="Arial"/>
                <a:cs typeface="Arial"/>
              </a:rPr>
              <a:t> </a:t>
            </a:r>
            <a:r>
              <a:rPr sz="2800" spc="0" dirty="0" smtClean="0">
                <a:latin typeface="Arial"/>
                <a:cs typeface="Arial"/>
              </a:rPr>
              <a:t>a</a:t>
            </a:r>
            <a:r>
              <a:rPr sz="2800" spc="9" dirty="0" smtClean="0">
                <a:latin typeface="Arial"/>
                <a:cs typeface="Arial"/>
              </a:rPr>
              <a:t>d</a:t>
            </a:r>
            <a:r>
              <a:rPr sz="2800" spc="0" dirty="0" smtClean="0">
                <a:latin typeface="Arial"/>
                <a:cs typeface="Arial"/>
              </a:rPr>
              <a:t>d</a:t>
            </a:r>
            <a:r>
              <a:rPr sz="2800" spc="9" dirty="0" smtClean="0">
                <a:latin typeface="Arial"/>
                <a:cs typeface="Arial"/>
              </a:rPr>
              <a:t>r</a:t>
            </a:r>
            <a:r>
              <a:rPr sz="2800" spc="0" dirty="0" smtClean="0">
                <a:latin typeface="Arial"/>
                <a:cs typeface="Arial"/>
              </a:rPr>
              <a:t>e</a:t>
            </a:r>
            <a:r>
              <a:rPr sz="2800" spc="9" dirty="0" smtClean="0">
                <a:latin typeface="Arial"/>
                <a:cs typeface="Arial"/>
              </a:rPr>
              <a:t>s</a:t>
            </a:r>
            <a:r>
              <a:rPr sz="2800" spc="0" dirty="0" smtClean="0">
                <a:latin typeface="Arial"/>
                <a:cs typeface="Arial"/>
              </a:rPr>
              <a:t>s (</a:t>
            </a:r>
            <a:r>
              <a:rPr sz="2800" spc="9" dirty="0" smtClean="0">
                <a:latin typeface="Arial"/>
                <a:cs typeface="Arial"/>
              </a:rPr>
              <a:t>s</a:t>
            </a:r>
            <a:r>
              <a:rPr sz="2800" spc="0" dirty="0" smtClean="0">
                <a:latin typeface="Arial"/>
                <a:cs typeface="Arial"/>
              </a:rPr>
              <a:t>ta</a:t>
            </a:r>
            <a:r>
              <a:rPr sz="2800" spc="9" dirty="0" smtClean="0">
                <a:latin typeface="Arial"/>
                <a:cs typeface="Arial"/>
              </a:rPr>
              <a:t>r</a:t>
            </a:r>
            <a:r>
              <a:rPr sz="2800" spc="0" dirty="0" smtClean="0">
                <a:latin typeface="Arial"/>
                <a:cs typeface="Arial"/>
              </a:rPr>
              <a:t>ti</a:t>
            </a:r>
            <a:r>
              <a:rPr sz="2800" spc="9" dirty="0" smtClean="0">
                <a:latin typeface="Arial"/>
                <a:cs typeface="Arial"/>
              </a:rPr>
              <a:t>n</a:t>
            </a:r>
            <a:r>
              <a:rPr sz="2800" spc="0" dirty="0" smtClean="0">
                <a:latin typeface="Arial"/>
                <a:cs typeface="Arial"/>
              </a:rPr>
              <a:t>g</a:t>
            </a:r>
            <a:r>
              <a:rPr sz="2800" spc="-116" dirty="0" smtClean="0">
                <a:latin typeface="Arial"/>
                <a:cs typeface="Arial"/>
              </a:rPr>
              <a:t> </a:t>
            </a:r>
            <a:r>
              <a:rPr sz="2800" spc="0" dirty="0" smtClean="0">
                <a:latin typeface="Arial"/>
                <a:cs typeface="Arial"/>
              </a:rPr>
              <a:t>a</a:t>
            </a:r>
            <a:r>
              <a:rPr sz="2800" spc="9" dirty="0" smtClean="0">
                <a:latin typeface="Arial"/>
                <a:cs typeface="Arial"/>
              </a:rPr>
              <a:t>d</a:t>
            </a:r>
            <a:r>
              <a:rPr sz="2800" spc="0" dirty="0" smtClean="0">
                <a:latin typeface="Arial"/>
                <a:cs typeface="Arial"/>
              </a:rPr>
              <a:t>d</a:t>
            </a:r>
            <a:r>
              <a:rPr sz="2800" spc="9" dirty="0" smtClean="0">
                <a:latin typeface="Arial"/>
                <a:cs typeface="Arial"/>
              </a:rPr>
              <a:t>r</a:t>
            </a:r>
            <a:r>
              <a:rPr sz="2800" spc="0" dirty="0" smtClean="0">
                <a:latin typeface="Arial"/>
                <a:cs typeface="Arial"/>
              </a:rPr>
              <a:t>e</a:t>
            </a:r>
            <a:r>
              <a:rPr sz="2800" spc="9" dirty="0" smtClean="0">
                <a:latin typeface="Arial"/>
                <a:cs typeface="Arial"/>
              </a:rPr>
              <a:t>s</a:t>
            </a:r>
            <a:r>
              <a:rPr sz="2800" spc="0" dirty="0" smtClean="0">
                <a:latin typeface="Arial"/>
                <a:cs typeface="Arial"/>
              </a:rPr>
              <a:t>s)</a:t>
            </a:r>
            <a:r>
              <a:rPr sz="2800" spc="-98" dirty="0" smtClean="0">
                <a:latin typeface="Arial"/>
                <a:cs typeface="Arial"/>
              </a:rPr>
              <a:t> </a:t>
            </a:r>
            <a:r>
              <a:rPr sz="2800" spc="0" dirty="0" smtClean="0">
                <a:latin typeface="Arial"/>
                <a:cs typeface="Arial"/>
              </a:rPr>
              <a:t>of</a:t>
            </a:r>
            <a:r>
              <a:rPr sz="2800" spc="-13" dirty="0" smtClean="0">
                <a:latin typeface="Arial"/>
                <a:cs typeface="Arial"/>
              </a:rPr>
              <a:t> </a:t>
            </a:r>
            <a:r>
              <a:rPr sz="2800" spc="0" dirty="0" smtClean="0">
                <a:latin typeface="Arial"/>
                <a:cs typeface="Arial"/>
              </a:rPr>
              <a:t>t</a:t>
            </a:r>
            <a:r>
              <a:rPr sz="2800" spc="9" dirty="0" smtClean="0">
                <a:latin typeface="Arial"/>
                <a:cs typeface="Arial"/>
              </a:rPr>
              <a:t>h</a:t>
            </a:r>
            <a:r>
              <a:rPr sz="2800" spc="0" dirty="0" smtClean="0">
                <a:latin typeface="Arial"/>
                <a:cs typeface="Arial"/>
              </a:rPr>
              <a:t>e</a:t>
            </a:r>
            <a:r>
              <a:rPr sz="2800" spc="-38" dirty="0" smtClean="0">
                <a:latin typeface="Arial"/>
                <a:cs typeface="Arial"/>
              </a:rPr>
              <a:t> </a:t>
            </a:r>
            <a:r>
              <a:rPr sz="2800" spc="0" dirty="0" smtClean="0">
                <a:latin typeface="Arial"/>
                <a:cs typeface="Arial"/>
              </a:rPr>
              <a:t>co</a:t>
            </a:r>
            <a:r>
              <a:rPr sz="2800" spc="9" dirty="0" smtClean="0">
                <a:latin typeface="Arial"/>
                <a:cs typeface="Arial"/>
              </a:rPr>
              <a:t>r</a:t>
            </a:r>
            <a:r>
              <a:rPr sz="2800" spc="0" dirty="0" smtClean="0">
                <a:latin typeface="Arial"/>
                <a:cs typeface="Arial"/>
              </a:rPr>
              <a:t>r</a:t>
            </a:r>
            <a:r>
              <a:rPr sz="2800" spc="9" dirty="0" smtClean="0">
                <a:latin typeface="Arial"/>
                <a:cs typeface="Arial"/>
              </a:rPr>
              <a:t>e</a:t>
            </a:r>
            <a:r>
              <a:rPr sz="2800" spc="0" dirty="0" smtClean="0">
                <a:latin typeface="Arial"/>
                <a:cs typeface="Arial"/>
              </a:rPr>
              <a:t>s</a:t>
            </a:r>
            <a:r>
              <a:rPr sz="2800" spc="9" dirty="0" smtClean="0">
                <a:latin typeface="Arial"/>
                <a:cs typeface="Arial"/>
              </a:rPr>
              <a:t>p</a:t>
            </a:r>
            <a:r>
              <a:rPr sz="2800" spc="0" dirty="0" smtClean="0">
                <a:latin typeface="Arial"/>
                <a:cs typeface="Arial"/>
              </a:rPr>
              <a:t>o</a:t>
            </a:r>
            <a:r>
              <a:rPr sz="2800" spc="9" dirty="0" smtClean="0">
                <a:latin typeface="Arial"/>
                <a:cs typeface="Arial"/>
              </a:rPr>
              <a:t>n</a:t>
            </a:r>
            <a:r>
              <a:rPr sz="2800" spc="0" dirty="0" smtClean="0">
                <a:latin typeface="Arial"/>
                <a:cs typeface="Arial"/>
              </a:rPr>
              <a:t>d</a:t>
            </a:r>
            <a:r>
              <a:rPr sz="2800" spc="4" dirty="0" smtClean="0">
                <a:latin typeface="Arial"/>
                <a:cs typeface="Arial"/>
              </a:rPr>
              <a:t>i</a:t>
            </a:r>
            <a:r>
              <a:rPr sz="2800" spc="0" dirty="0" smtClean="0">
                <a:latin typeface="Arial"/>
                <a:cs typeface="Arial"/>
              </a:rPr>
              <a:t>ng s</a:t>
            </a:r>
            <a:r>
              <a:rPr sz="2800" spc="4" dirty="0" smtClean="0">
                <a:latin typeface="Arial"/>
                <a:cs typeface="Arial"/>
              </a:rPr>
              <a:t>e</a:t>
            </a:r>
            <a:r>
              <a:rPr sz="2800" spc="0" dirty="0" smtClean="0">
                <a:latin typeface="Arial"/>
                <a:cs typeface="Arial"/>
              </a:rPr>
              <a:t>gme</a:t>
            </a:r>
            <a:r>
              <a:rPr sz="2800" spc="4" dirty="0" smtClean="0">
                <a:latin typeface="Arial"/>
                <a:cs typeface="Arial"/>
              </a:rPr>
              <a:t>n</a:t>
            </a:r>
            <a:r>
              <a:rPr sz="2800" spc="0" dirty="0" smtClean="0">
                <a:latin typeface="Arial"/>
                <a:cs typeface="Arial"/>
              </a:rPr>
              <a:t>t.</a:t>
            </a:r>
            <a:endParaRPr sz="2800" dirty="0">
              <a:latin typeface="Arial"/>
              <a:cs typeface="Arial"/>
            </a:endParaRPr>
          </a:p>
        </p:txBody>
      </p:sp>
      <p:sp>
        <p:nvSpPr>
          <p:cNvPr id="8" name="object 10"/>
          <p:cNvSpPr txBox="1"/>
          <p:nvPr/>
        </p:nvSpPr>
        <p:spPr>
          <a:xfrm>
            <a:off x="7247392" y="1606475"/>
            <a:ext cx="454008" cy="380796"/>
          </a:xfrm>
          <a:prstGeom prst="rect">
            <a:avLst/>
          </a:prstGeom>
        </p:spPr>
        <p:txBody>
          <a:bodyPr wrap="square" lIns="0" tIns="18796" rIns="0" bIns="0" rtlCol="0">
            <a:noAutofit/>
          </a:bodyPr>
          <a:lstStyle/>
          <a:p>
            <a:pPr marL="12700">
              <a:lnSpc>
                <a:spcPts val="2960"/>
              </a:lnSpc>
            </a:pPr>
            <a:r>
              <a:rPr sz="2800" dirty="0" smtClean="0">
                <a:latin typeface="Arial"/>
                <a:cs typeface="Arial"/>
              </a:rPr>
              <a:t>by</a:t>
            </a:r>
            <a:endParaRPr sz="2800">
              <a:latin typeface="Arial"/>
              <a:cs typeface="Arial"/>
            </a:endParaRPr>
          </a:p>
        </p:txBody>
      </p:sp>
      <p:sp>
        <p:nvSpPr>
          <p:cNvPr id="9" name="object 9"/>
          <p:cNvSpPr txBox="1"/>
          <p:nvPr/>
        </p:nvSpPr>
        <p:spPr>
          <a:xfrm>
            <a:off x="572516" y="1666251"/>
            <a:ext cx="322389" cy="310692"/>
          </a:xfrm>
          <a:prstGeom prst="rect">
            <a:avLst/>
          </a:prstGeom>
        </p:spPr>
        <p:txBody>
          <a:bodyPr wrap="square" lIns="0" tIns="0" rIns="0" bIns="0" rtlCol="0">
            <a:noAutofit/>
          </a:bodyPr>
          <a:lstStyle/>
          <a:p>
            <a:pPr marL="12700">
              <a:lnSpc>
                <a:spcPct val="87849"/>
              </a:lnSpc>
            </a:pPr>
            <a:r>
              <a:rPr sz="2250" dirty="0" smtClean="0">
                <a:latin typeface="Wingdings 2"/>
                <a:cs typeface="Wingdings 2"/>
              </a:rPr>
              <a:t></a:t>
            </a:r>
            <a:endParaRPr sz="2250">
              <a:latin typeface="Wingdings 2"/>
              <a:cs typeface="Wingdings 2"/>
            </a:endParaRPr>
          </a:p>
        </p:txBody>
      </p:sp>
      <p:sp>
        <p:nvSpPr>
          <p:cNvPr id="10" name="object 8"/>
          <p:cNvSpPr txBox="1"/>
          <p:nvPr/>
        </p:nvSpPr>
        <p:spPr>
          <a:xfrm>
            <a:off x="572516" y="2919223"/>
            <a:ext cx="322072" cy="310388"/>
          </a:xfrm>
          <a:prstGeom prst="rect">
            <a:avLst/>
          </a:prstGeom>
        </p:spPr>
        <p:txBody>
          <a:bodyPr wrap="square" lIns="0" tIns="15049" rIns="0" bIns="0" rtlCol="0">
            <a:noAutofit/>
          </a:bodyPr>
          <a:lstStyle/>
          <a:p>
            <a:pPr marL="12700">
              <a:lnSpc>
                <a:spcPts val="2370"/>
              </a:lnSpc>
            </a:pPr>
            <a:r>
              <a:rPr sz="2250" dirty="0" smtClean="0">
                <a:latin typeface="Wingdings 2"/>
                <a:cs typeface="Wingdings 2"/>
              </a:rPr>
              <a:t></a:t>
            </a:r>
            <a:endParaRPr sz="2250">
              <a:latin typeface="Wingdings 2"/>
              <a:cs typeface="Wingdings 2"/>
            </a:endParaRPr>
          </a:p>
        </p:txBody>
      </p:sp>
      <p:sp>
        <p:nvSpPr>
          <p:cNvPr id="11" name="object 7"/>
          <p:cNvSpPr txBox="1"/>
          <p:nvPr/>
        </p:nvSpPr>
        <p:spPr>
          <a:xfrm>
            <a:off x="572516" y="3489453"/>
            <a:ext cx="322072" cy="310388"/>
          </a:xfrm>
          <a:prstGeom prst="rect">
            <a:avLst/>
          </a:prstGeom>
        </p:spPr>
        <p:txBody>
          <a:bodyPr wrap="square" lIns="0" tIns="15049" rIns="0" bIns="0" rtlCol="0">
            <a:noAutofit/>
          </a:bodyPr>
          <a:lstStyle/>
          <a:p>
            <a:pPr marL="12700">
              <a:lnSpc>
                <a:spcPts val="2370"/>
              </a:lnSpc>
            </a:pPr>
            <a:r>
              <a:rPr sz="2250" dirty="0" smtClean="0">
                <a:latin typeface="Wingdings 2"/>
                <a:cs typeface="Wingdings 2"/>
              </a:rPr>
              <a:t></a:t>
            </a:r>
            <a:endParaRPr sz="2250">
              <a:latin typeface="Wingdings 2"/>
              <a:cs typeface="Wingdings 2"/>
            </a:endParaRPr>
          </a:p>
        </p:txBody>
      </p:sp>
      <p:sp>
        <p:nvSpPr>
          <p:cNvPr id="12" name="object 6"/>
          <p:cNvSpPr txBox="1"/>
          <p:nvPr/>
        </p:nvSpPr>
        <p:spPr>
          <a:xfrm>
            <a:off x="956868" y="4682789"/>
            <a:ext cx="6619446" cy="1063251"/>
          </a:xfrm>
          <a:prstGeom prst="rect">
            <a:avLst/>
          </a:prstGeom>
        </p:spPr>
        <p:txBody>
          <a:bodyPr wrap="square" lIns="0" tIns="43751" rIns="0" bIns="0" rtlCol="0">
            <a:noAutofit/>
          </a:bodyPr>
          <a:lstStyle/>
          <a:p>
            <a:pPr marL="12700">
              <a:lnSpc>
                <a:spcPts val="2690"/>
              </a:lnSpc>
            </a:pPr>
            <a:r>
              <a:rPr sz="2800" dirty="0" smtClean="0">
                <a:latin typeface="Arial"/>
                <a:cs typeface="Arial"/>
              </a:rPr>
              <a:t>Bec</a:t>
            </a:r>
            <a:r>
              <a:rPr sz="2800" spc="9" dirty="0" smtClean="0">
                <a:latin typeface="Arial"/>
                <a:cs typeface="Arial"/>
              </a:rPr>
              <a:t>a</a:t>
            </a:r>
            <a:r>
              <a:rPr sz="2800" spc="0" dirty="0" smtClean="0">
                <a:latin typeface="Arial"/>
                <a:cs typeface="Arial"/>
              </a:rPr>
              <a:t>u</a:t>
            </a:r>
            <a:r>
              <a:rPr sz="2800" spc="9" dirty="0" smtClean="0">
                <a:latin typeface="Arial"/>
                <a:cs typeface="Arial"/>
              </a:rPr>
              <a:t>s</a:t>
            </a:r>
            <a:r>
              <a:rPr sz="2800" spc="0" dirty="0" smtClean="0">
                <a:latin typeface="Arial"/>
                <a:cs typeface="Arial"/>
              </a:rPr>
              <a:t>e</a:t>
            </a:r>
            <a:r>
              <a:rPr sz="2800" spc="-108" dirty="0" smtClean="0">
                <a:latin typeface="Arial"/>
                <a:cs typeface="Arial"/>
              </a:rPr>
              <a:t> </a:t>
            </a:r>
            <a:r>
              <a:rPr sz="2800" spc="0" dirty="0" smtClean="0">
                <a:latin typeface="Arial"/>
                <a:cs typeface="Arial"/>
              </a:rPr>
              <a:t>the</a:t>
            </a:r>
            <a:r>
              <a:rPr sz="2800" spc="-38" dirty="0" smtClean="0">
                <a:latin typeface="Arial"/>
                <a:cs typeface="Arial"/>
              </a:rPr>
              <a:t> </a:t>
            </a:r>
            <a:r>
              <a:rPr sz="2800" spc="4" dirty="0" smtClean="0">
                <a:latin typeface="Arial"/>
                <a:cs typeface="Arial"/>
              </a:rPr>
              <a:t>s</a:t>
            </a:r>
            <a:r>
              <a:rPr sz="2800" spc="0" dirty="0" smtClean="0">
                <a:latin typeface="Arial"/>
                <a:cs typeface="Arial"/>
              </a:rPr>
              <a:t>e</a:t>
            </a:r>
            <a:r>
              <a:rPr sz="2800" spc="9" dirty="0" smtClean="0">
                <a:latin typeface="Arial"/>
                <a:cs typeface="Arial"/>
              </a:rPr>
              <a:t>g</a:t>
            </a:r>
            <a:r>
              <a:rPr sz="2800" spc="0" dirty="0" smtClean="0">
                <a:latin typeface="Arial"/>
                <a:cs typeface="Arial"/>
              </a:rPr>
              <a:t>me</a:t>
            </a:r>
            <a:r>
              <a:rPr sz="2800" spc="4" dirty="0" smtClean="0">
                <a:latin typeface="Arial"/>
                <a:cs typeface="Arial"/>
              </a:rPr>
              <a:t>n</a:t>
            </a:r>
            <a:r>
              <a:rPr sz="2800" spc="0" dirty="0" smtClean="0">
                <a:latin typeface="Arial"/>
                <a:cs typeface="Arial"/>
              </a:rPr>
              <a:t>t</a:t>
            </a:r>
            <a:r>
              <a:rPr sz="2800" spc="-99" dirty="0" smtClean="0">
                <a:latin typeface="Arial"/>
                <a:cs typeface="Arial"/>
              </a:rPr>
              <a:t> </a:t>
            </a:r>
            <a:r>
              <a:rPr sz="2800" spc="9" dirty="0" smtClean="0">
                <a:latin typeface="Arial"/>
                <a:cs typeface="Arial"/>
              </a:rPr>
              <a:t>r</a:t>
            </a:r>
            <a:r>
              <a:rPr sz="2800" spc="0" dirty="0" smtClean="0">
                <a:latin typeface="Arial"/>
                <a:cs typeface="Arial"/>
              </a:rPr>
              <a:t>e</a:t>
            </a:r>
            <a:r>
              <a:rPr sz="2800" spc="9" dirty="0" smtClean="0">
                <a:latin typeface="Arial"/>
                <a:cs typeface="Arial"/>
              </a:rPr>
              <a:t>g</a:t>
            </a:r>
            <a:r>
              <a:rPr sz="2800" spc="0" dirty="0" smtClean="0">
                <a:latin typeface="Arial"/>
                <a:cs typeface="Arial"/>
              </a:rPr>
              <a:t>i</a:t>
            </a:r>
            <a:r>
              <a:rPr sz="2800" spc="4" dirty="0" smtClean="0">
                <a:latin typeface="Arial"/>
                <a:cs typeface="Arial"/>
              </a:rPr>
              <a:t>s</a:t>
            </a:r>
            <a:r>
              <a:rPr sz="2800" spc="0" dirty="0" smtClean="0">
                <a:latin typeface="Arial"/>
                <a:cs typeface="Arial"/>
              </a:rPr>
              <a:t>te</a:t>
            </a:r>
            <a:r>
              <a:rPr sz="2800" spc="9" dirty="0" smtClean="0">
                <a:latin typeface="Arial"/>
                <a:cs typeface="Arial"/>
              </a:rPr>
              <a:t>r</a:t>
            </a:r>
            <a:r>
              <a:rPr sz="2800" spc="0" dirty="0" smtClean="0">
                <a:latin typeface="Arial"/>
                <a:cs typeface="Arial"/>
              </a:rPr>
              <a:t>s</a:t>
            </a:r>
            <a:r>
              <a:rPr sz="2800" spc="-107" dirty="0" smtClean="0">
                <a:latin typeface="Arial"/>
                <a:cs typeface="Arial"/>
              </a:rPr>
              <a:t> </a:t>
            </a:r>
            <a:r>
              <a:rPr sz="2800" spc="0" dirty="0" smtClean="0">
                <a:latin typeface="Arial"/>
                <a:cs typeface="Arial"/>
              </a:rPr>
              <a:t>ca</a:t>
            </a:r>
            <a:r>
              <a:rPr sz="2800" spc="9" dirty="0" smtClean="0">
                <a:latin typeface="Arial"/>
                <a:cs typeface="Arial"/>
              </a:rPr>
              <a:t>n</a:t>
            </a:r>
            <a:r>
              <a:rPr sz="2800" spc="0" dirty="0" smtClean="0">
                <a:latin typeface="Arial"/>
                <a:cs typeface="Arial"/>
              </a:rPr>
              <a:t>n</a:t>
            </a:r>
            <a:r>
              <a:rPr sz="2800" spc="9" dirty="0" smtClean="0">
                <a:latin typeface="Arial"/>
                <a:cs typeface="Arial"/>
              </a:rPr>
              <a:t>o</a:t>
            </a:r>
            <a:r>
              <a:rPr sz="2800" spc="0" dirty="0" smtClean="0">
                <a:latin typeface="Arial"/>
                <a:cs typeface="Arial"/>
              </a:rPr>
              <a:t>t s</a:t>
            </a:r>
            <a:r>
              <a:rPr sz="2800" spc="4" dirty="0" smtClean="0">
                <a:latin typeface="Arial"/>
                <a:cs typeface="Arial"/>
              </a:rPr>
              <a:t>t</a:t>
            </a:r>
            <a:r>
              <a:rPr sz="2800" spc="0" dirty="0" smtClean="0">
                <a:latin typeface="Arial"/>
                <a:cs typeface="Arial"/>
              </a:rPr>
              <a:t>o</a:t>
            </a:r>
            <a:r>
              <a:rPr sz="2800" spc="9" dirty="0" smtClean="0">
                <a:latin typeface="Arial"/>
                <a:cs typeface="Arial"/>
              </a:rPr>
              <a:t>r</a:t>
            </a:r>
            <a:r>
              <a:rPr sz="2800" spc="0" dirty="0" smtClean="0">
                <a:latin typeface="Arial"/>
                <a:cs typeface="Arial"/>
              </a:rPr>
              <a:t>e</a:t>
            </a:r>
            <a:r>
              <a:rPr sz="2800" spc="-77" dirty="0" smtClean="0">
                <a:latin typeface="Arial"/>
                <a:cs typeface="Arial"/>
              </a:rPr>
              <a:t> </a:t>
            </a:r>
            <a:r>
              <a:rPr sz="2800" spc="0" dirty="0" smtClean="0">
                <a:latin typeface="Arial"/>
                <a:cs typeface="Arial"/>
              </a:rPr>
              <a:t>20</a:t>
            </a:r>
            <a:r>
              <a:rPr sz="2800" spc="-21" dirty="0" smtClean="0">
                <a:latin typeface="Arial"/>
                <a:cs typeface="Arial"/>
              </a:rPr>
              <a:t> </a:t>
            </a:r>
            <a:r>
              <a:rPr sz="2800" spc="0" dirty="0" smtClean="0">
                <a:latin typeface="Arial"/>
                <a:cs typeface="Arial"/>
              </a:rPr>
              <a:t>b</a:t>
            </a:r>
            <a:r>
              <a:rPr sz="2800" spc="9" dirty="0" smtClean="0">
                <a:latin typeface="Arial"/>
                <a:cs typeface="Arial"/>
              </a:rPr>
              <a:t>i</a:t>
            </a:r>
            <a:r>
              <a:rPr sz="2800" spc="0" dirty="0" smtClean="0">
                <a:latin typeface="Arial"/>
                <a:cs typeface="Arial"/>
              </a:rPr>
              <a:t>t</a:t>
            </a:r>
            <a:r>
              <a:rPr sz="2800" spc="4" dirty="0" smtClean="0">
                <a:latin typeface="Arial"/>
                <a:cs typeface="Arial"/>
              </a:rPr>
              <a:t>s</a:t>
            </a:r>
            <a:r>
              <a:rPr sz="2800" spc="0" dirty="0" smtClean="0">
                <a:latin typeface="Arial"/>
                <a:cs typeface="Arial"/>
              </a:rPr>
              <a:t>,</a:t>
            </a:r>
            <a:r>
              <a:rPr sz="2800" spc="-43" dirty="0" smtClean="0">
                <a:latin typeface="Arial"/>
                <a:cs typeface="Arial"/>
              </a:rPr>
              <a:t> </a:t>
            </a:r>
            <a:r>
              <a:rPr sz="2800" spc="0" dirty="0" smtClean="0">
                <a:latin typeface="Arial"/>
                <a:cs typeface="Arial"/>
              </a:rPr>
              <a:t>they</a:t>
            </a:r>
            <a:r>
              <a:rPr sz="2800" spc="-52" dirty="0" smtClean="0">
                <a:latin typeface="Arial"/>
                <a:cs typeface="Arial"/>
              </a:rPr>
              <a:t> </a:t>
            </a:r>
            <a:r>
              <a:rPr sz="2800" spc="0" dirty="0" smtClean="0">
                <a:latin typeface="Arial"/>
                <a:cs typeface="Arial"/>
              </a:rPr>
              <a:t>o</a:t>
            </a:r>
            <a:r>
              <a:rPr sz="2800" spc="9" dirty="0" smtClean="0">
                <a:latin typeface="Arial"/>
                <a:cs typeface="Arial"/>
              </a:rPr>
              <a:t>n</a:t>
            </a:r>
            <a:r>
              <a:rPr sz="2800" spc="0" dirty="0" smtClean="0">
                <a:latin typeface="Arial"/>
                <a:cs typeface="Arial"/>
              </a:rPr>
              <a:t>ly</a:t>
            </a:r>
            <a:r>
              <a:rPr sz="2800" spc="-51" dirty="0" smtClean="0">
                <a:latin typeface="Arial"/>
                <a:cs typeface="Arial"/>
              </a:rPr>
              <a:t> </a:t>
            </a:r>
            <a:r>
              <a:rPr sz="2800" spc="4" dirty="0" smtClean="0">
                <a:latin typeface="Arial"/>
                <a:cs typeface="Arial"/>
              </a:rPr>
              <a:t>s</a:t>
            </a:r>
            <a:r>
              <a:rPr sz="2800" spc="0" dirty="0" smtClean="0">
                <a:latin typeface="Arial"/>
                <a:cs typeface="Arial"/>
              </a:rPr>
              <a:t>to</a:t>
            </a:r>
            <a:r>
              <a:rPr sz="2800" spc="9" dirty="0" smtClean="0">
                <a:latin typeface="Arial"/>
                <a:cs typeface="Arial"/>
              </a:rPr>
              <a:t>r</a:t>
            </a:r>
            <a:r>
              <a:rPr sz="2800" spc="0" dirty="0" smtClean="0">
                <a:latin typeface="Arial"/>
                <a:cs typeface="Arial"/>
              </a:rPr>
              <a:t>e</a:t>
            </a:r>
            <a:r>
              <a:rPr sz="2800" spc="-62" dirty="0" smtClean="0">
                <a:latin typeface="Arial"/>
                <a:cs typeface="Arial"/>
              </a:rPr>
              <a:t> </a:t>
            </a:r>
            <a:r>
              <a:rPr sz="2800" spc="0" dirty="0" smtClean="0">
                <a:latin typeface="Arial"/>
                <a:cs typeface="Arial"/>
              </a:rPr>
              <a:t>the</a:t>
            </a:r>
            <a:r>
              <a:rPr sz="2800" spc="-38" dirty="0" smtClean="0">
                <a:latin typeface="Arial"/>
                <a:cs typeface="Arial"/>
              </a:rPr>
              <a:t> </a:t>
            </a:r>
            <a:r>
              <a:rPr sz="2800" spc="0" dirty="0" smtClean="0">
                <a:latin typeface="Arial"/>
                <a:cs typeface="Arial"/>
              </a:rPr>
              <a:t>u</a:t>
            </a:r>
            <a:r>
              <a:rPr sz="2800" spc="9" dirty="0" smtClean="0">
                <a:latin typeface="Arial"/>
                <a:cs typeface="Arial"/>
              </a:rPr>
              <a:t>p</a:t>
            </a:r>
            <a:r>
              <a:rPr sz="2800" spc="0" dirty="0" smtClean="0">
                <a:latin typeface="Arial"/>
                <a:cs typeface="Arial"/>
              </a:rPr>
              <a:t>p</a:t>
            </a:r>
            <a:r>
              <a:rPr sz="2800" spc="9" dirty="0" smtClean="0">
                <a:latin typeface="Arial"/>
                <a:cs typeface="Arial"/>
              </a:rPr>
              <a:t>e</a:t>
            </a:r>
            <a:r>
              <a:rPr sz="2800" spc="0" dirty="0" smtClean="0">
                <a:latin typeface="Arial"/>
                <a:cs typeface="Arial"/>
              </a:rPr>
              <a:t>r</a:t>
            </a:r>
            <a:r>
              <a:rPr sz="2800" spc="-51" dirty="0" smtClean="0">
                <a:latin typeface="Arial"/>
                <a:cs typeface="Arial"/>
              </a:rPr>
              <a:t> </a:t>
            </a:r>
            <a:r>
              <a:rPr sz="2800" spc="0" dirty="0" smtClean="0">
                <a:latin typeface="Arial"/>
                <a:cs typeface="Arial"/>
              </a:rPr>
              <a:t>16 bi</a:t>
            </a:r>
            <a:r>
              <a:rPr sz="2800" spc="4" dirty="0" smtClean="0">
                <a:latin typeface="Arial"/>
                <a:cs typeface="Arial"/>
              </a:rPr>
              <a:t>t</a:t>
            </a:r>
            <a:r>
              <a:rPr sz="2800" spc="0" dirty="0" smtClean="0">
                <a:latin typeface="Arial"/>
                <a:cs typeface="Arial"/>
              </a:rPr>
              <a:t>s.</a:t>
            </a:r>
            <a:endParaRPr sz="2800">
              <a:latin typeface="Arial"/>
              <a:cs typeface="Arial"/>
            </a:endParaRPr>
          </a:p>
        </p:txBody>
      </p:sp>
      <p:sp>
        <p:nvSpPr>
          <p:cNvPr id="13" name="object 5"/>
          <p:cNvSpPr txBox="1"/>
          <p:nvPr/>
        </p:nvSpPr>
        <p:spPr>
          <a:xfrm>
            <a:off x="572516" y="4742562"/>
            <a:ext cx="322072" cy="310388"/>
          </a:xfrm>
          <a:prstGeom prst="rect">
            <a:avLst/>
          </a:prstGeom>
        </p:spPr>
        <p:txBody>
          <a:bodyPr wrap="square" lIns="0" tIns="15049" rIns="0" bIns="0" rtlCol="0">
            <a:noAutofit/>
          </a:bodyPr>
          <a:lstStyle/>
          <a:p>
            <a:pPr marL="12700">
              <a:lnSpc>
                <a:spcPts val="2370"/>
              </a:lnSpc>
            </a:pPr>
            <a:r>
              <a:rPr sz="2250" dirty="0" smtClean="0">
                <a:latin typeface="Wingdings 2"/>
                <a:cs typeface="Wingdings 2"/>
              </a:rPr>
              <a:t></a:t>
            </a:r>
            <a:endParaRPr sz="2250">
              <a:latin typeface="Wingdings 2"/>
              <a:cs typeface="Wingdings 2"/>
            </a:endParaRPr>
          </a:p>
        </p:txBody>
      </p:sp>
      <p:sp>
        <p:nvSpPr>
          <p:cNvPr id="14" name="Rectangle 2"/>
          <p:cNvSpPr>
            <a:spLocks noChangeArrowheads="1"/>
          </p:cNvSpPr>
          <p:nvPr/>
        </p:nvSpPr>
        <p:spPr bwMode="auto">
          <a:xfrm>
            <a:off x="685800" y="381000"/>
            <a:ext cx="7924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600" b="1" dirty="0" smtClean="0">
                <a:latin typeface="Rockwell" panose="02060603020205020403" pitchFamily="18" charset="0"/>
              </a:rPr>
              <a:t>Segmented Memory</a:t>
            </a:r>
            <a:endParaRPr lang="en-US" altLang="en-US" sz="3600" b="1" dirty="0">
              <a:latin typeface="Rockwell" panose="02060603020205020403" pitchFamily="18" charset="0"/>
            </a:endParaRPr>
          </a:p>
        </p:txBody>
      </p:sp>
    </p:spTree>
    <p:extLst>
      <p:ext uri="{BB962C8B-B14F-4D97-AF65-F5344CB8AC3E}">
        <p14:creationId xmlns:p14="http://schemas.microsoft.com/office/powerpoint/2010/main" val="290981187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smtClean="0"/>
              <a:t>Dr. G. Raghu Chandra, EEE </a:t>
            </a:r>
            <a:endParaRPr lang="en-US" dirty="0"/>
          </a:p>
        </p:txBody>
      </p:sp>
      <p:sp>
        <p:nvSpPr>
          <p:cNvPr id="4" name="Slide Number Placeholder 3"/>
          <p:cNvSpPr>
            <a:spLocks noGrp="1"/>
          </p:cNvSpPr>
          <p:nvPr>
            <p:ph type="sldNum" sz="quarter" idx="12"/>
          </p:nvPr>
        </p:nvSpPr>
        <p:spPr/>
        <p:txBody>
          <a:bodyPr/>
          <a:lstStyle/>
          <a:p>
            <a:fld id="{85E6815B-E59C-4D87-B1F6-ECBDD22AF1DC}" type="slidenum">
              <a:rPr lang="en-US" smtClean="0"/>
              <a:pPr/>
              <a:t>99</a:t>
            </a:fld>
            <a:endParaRPr lang="en-US" dirty="0"/>
          </a:p>
        </p:txBody>
      </p:sp>
      <p:sp>
        <p:nvSpPr>
          <p:cNvPr id="5" name="object 10"/>
          <p:cNvSpPr/>
          <p:nvPr/>
        </p:nvSpPr>
        <p:spPr>
          <a:xfrm>
            <a:off x="7303008" y="129540"/>
            <a:ext cx="106679" cy="106679"/>
          </a:xfrm>
          <a:prstGeom prst="rect">
            <a:avLst/>
          </a:prstGeom>
          <a:blipFill>
            <a:blip r:embed="rId2" cstate="print"/>
            <a:stretch>
              <a:fillRect/>
            </a:stretch>
          </a:blipFill>
        </p:spPr>
        <p:txBody>
          <a:bodyPr wrap="square" lIns="0" tIns="0" rIns="0" bIns="0" rtlCol="0">
            <a:noAutofit/>
          </a:bodyPr>
          <a:lstStyle/>
          <a:p>
            <a:endParaRPr/>
          </a:p>
        </p:txBody>
      </p:sp>
      <p:pic>
        <p:nvPicPr>
          <p:cNvPr id="10" name="Picture 9"/>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600200" y="1293298"/>
            <a:ext cx="5702808" cy="5560745"/>
          </a:xfrm>
          <a:prstGeom prst="rect">
            <a:avLst/>
          </a:prstGeom>
        </p:spPr>
      </p:pic>
      <p:sp>
        <p:nvSpPr>
          <p:cNvPr id="11" name="Rectangle 2"/>
          <p:cNvSpPr>
            <a:spLocks noChangeArrowheads="1"/>
          </p:cNvSpPr>
          <p:nvPr/>
        </p:nvSpPr>
        <p:spPr bwMode="auto">
          <a:xfrm>
            <a:off x="685800" y="381000"/>
            <a:ext cx="7924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600" b="1" dirty="0" smtClean="0">
                <a:latin typeface="Rockwell" panose="02060603020205020403" pitchFamily="18" charset="0"/>
              </a:rPr>
              <a:t>Segmented Memory</a:t>
            </a:r>
            <a:endParaRPr lang="en-US" altLang="en-US" sz="3600" b="1" dirty="0">
              <a:latin typeface="Rockwell" panose="02060603020205020403" pitchFamily="18" charset="0"/>
            </a:endParaRPr>
          </a:p>
        </p:txBody>
      </p:sp>
    </p:spTree>
    <p:extLst>
      <p:ext uri="{BB962C8B-B14F-4D97-AF65-F5344CB8AC3E}">
        <p14:creationId xmlns:p14="http://schemas.microsoft.com/office/powerpoint/2010/main" val="3522921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4219</TotalTime>
  <Words>11672</Words>
  <Application>Microsoft Office PowerPoint</Application>
  <PresentationFormat>On-screen Show (4:3)</PresentationFormat>
  <Paragraphs>3074</Paragraphs>
  <Slides>125</Slides>
  <Notes>107</Notes>
  <HiddenSlides>12</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125</vt:i4>
      </vt:variant>
    </vt:vector>
  </HeadingPairs>
  <TitlesOfParts>
    <vt:vector size="142" baseType="lpstr">
      <vt:lpstr>Agency FB</vt:lpstr>
      <vt:lpstr>Arial</vt:lpstr>
      <vt:lpstr>Calibri</vt:lpstr>
      <vt:lpstr>Cambria Math</vt:lpstr>
      <vt:lpstr>Gill Sans MT</vt:lpstr>
      <vt:lpstr>Octapost NBP</vt:lpstr>
      <vt:lpstr>Rockwell</vt:lpstr>
      <vt:lpstr>Symbol</vt:lpstr>
      <vt:lpstr>Time New Roman</vt:lpstr>
      <vt:lpstr>Times New Roman</vt:lpstr>
      <vt:lpstr>Verdana</vt:lpstr>
      <vt:lpstr>Wingdings</vt:lpstr>
      <vt:lpstr>Wingdings 2</vt:lpstr>
      <vt:lpstr>Office Theme</vt:lpstr>
      <vt:lpstr>1_Office Theme</vt:lpstr>
      <vt:lpstr>1_Default Design</vt:lpstr>
      <vt:lpstr>Dividend</vt:lpstr>
      <vt:lpstr>8086 Microprocessor</vt:lpstr>
      <vt:lpstr>Functional blocks</vt:lpstr>
      <vt:lpstr>Architecture</vt:lpstr>
      <vt:lpstr>Architecture</vt:lpstr>
      <vt:lpstr>Architecture</vt:lpstr>
      <vt:lpstr>Inside The 8088/8086…pipelining</vt:lpstr>
      <vt:lpstr>Inside The 8088/8086…pipelining</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PowerPoint Presentation</vt:lpstr>
      <vt:lpstr>PowerPoint Presentation</vt:lpstr>
      <vt:lpstr>Summary</vt:lpstr>
      <vt:lpstr>ADDRESSING MODES                      &amp; Instruction set</vt:lpstr>
      <vt:lpstr>Introduction</vt:lpstr>
      <vt:lpstr>Introduction</vt:lpstr>
      <vt:lpstr>ADDRESSING MODES</vt:lpstr>
      <vt:lpstr>Addressing Modes</vt:lpstr>
      <vt:lpstr>Addressing Modes</vt:lpstr>
      <vt:lpstr>Addressing Modes</vt:lpstr>
      <vt:lpstr>Addressing Modes : Memory Access</vt:lpstr>
      <vt:lpstr>Addressing Modes : Memory Access</vt:lpstr>
      <vt:lpstr>Addressing Modes : Memory Access</vt:lpstr>
      <vt:lpstr>Addressing Modes</vt:lpstr>
      <vt:lpstr>Addressing Modes</vt:lpstr>
      <vt:lpstr>Addressing Modes</vt:lpstr>
      <vt:lpstr>Addressing Modes</vt:lpstr>
      <vt:lpstr>Addressing Modes</vt:lpstr>
      <vt:lpstr>Addressing Modes</vt:lpstr>
      <vt:lpstr>Addressing Modes</vt:lpstr>
      <vt:lpstr>Addressing Modes</vt:lpstr>
      <vt:lpstr>Addressing Modes</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 Maximum and Minimum Mode Operations  </vt:lpstr>
      <vt:lpstr>Pins and Signals</vt:lpstr>
      <vt:lpstr>Pins and Signals</vt:lpstr>
      <vt:lpstr>Pins and Signals</vt:lpstr>
      <vt:lpstr>Pins and Signals</vt:lpstr>
      <vt:lpstr>Pins and Signals</vt:lpstr>
      <vt:lpstr>Pins and Signals</vt:lpstr>
      <vt:lpstr>Pins and Signals</vt:lpstr>
      <vt:lpstr>Pins and Signals</vt:lpstr>
      <vt:lpstr>Pins and Signals</vt:lpstr>
      <vt:lpstr>Pins and Signals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Defaults</vt:lpstr>
      <vt:lpstr> UNIT – 2 Introduction to Programming </vt:lpstr>
      <vt:lpstr>PowerPoint Presentation</vt:lpstr>
      <vt:lpstr> Assembler   directives  </vt:lpstr>
      <vt:lpstr>Assemble Directives</vt:lpstr>
      <vt:lpstr>Assemble Directives</vt:lpstr>
      <vt:lpstr>Assemble Directives</vt:lpstr>
      <vt:lpstr>Assemble Directives</vt:lpstr>
      <vt:lpstr>Assemble Directives</vt:lpstr>
      <vt:lpstr>Assemble Directives</vt:lpstr>
      <vt:lpstr>Assemble Directives</vt:lpstr>
      <vt:lpstr>Assemble Directives</vt:lpstr>
      <vt:lpstr>Assemble Directives</vt:lpstr>
      <vt:lpstr>Assemble Directives</vt:lpstr>
      <vt:lpstr>Assembly Language Programming</vt:lpstr>
      <vt:lpstr>Assembly Language Programming</vt:lpstr>
      <vt:lpstr>Assembly Language Programming</vt:lpstr>
      <vt:lpstr>Assembly Language Programming</vt:lpstr>
      <vt:lpstr>Assembly Language Programming  (only logic)</vt:lpstr>
      <vt:lpstr>PowerPoint Presentation</vt:lpstr>
      <vt:lpstr>PowerPoint Presentation</vt:lpstr>
      <vt:lpstr>PowerPoint Presentation</vt:lpstr>
      <vt:lpstr>Assembly Language Programming  (only logic)</vt:lpstr>
      <vt:lpstr> 8086  and  8088  comparison </vt:lpstr>
      <vt:lpstr>8086 and 8088 comparison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AMMU</dc:creator>
  <cp:lastModifiedBy>G Raghu Chandra</cp:lastModifiedBy>
  <cp:revision>421</cp:revision>
  <cp:lastPrinted>2013-10-07T00:50:59Z</cp:lastPrinted>
  <dcterms:created xsi:type="dcterms:W3CDTF">2013-08-29T12:51:00Z</dcterms:created>
  <dcterms:modified xsi:type="dcterms:W3CDTF">2019-02-27T05:57:16Z</dcterms:modified>
</cp:coreProperties>
</file>