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256" r:id="rId3"/>
    <p:sldId id="320" r:id="rId4"/>
    <p:sldId id="321" r:id="rId5"/>
    <p:sldId id="323" r:id="rId6"/>
    <p:sldId id="325" r:id="rId7"/>
    <p:sldId id="257" r:id="rId8"/>
    <p:sldId id="258" r:id="rId9"/>
    <p:sldId id="297" r:id="rId10"/>
    <p:sldId id="261" r:id="rId11"/>
    <p:sldId id="262" r:id="rId12"/>
    <p:sldId id="263" r:id="rId13"/>
    <p:sldId id="298" r:id="rId14"/>
    <p:sldId id="260" r:id="rId15"/>
    <p:sldId id="299" r:id="rId16"/>
    <p:sldId id="301" r:id="rId17"/>
    <p:sldId id="305" r:id="rId18"/>
    <p:sldId id="303" r:id="rId19"/>
    <p:sldId id="304" r:id="rId20"/>
    <p:sldId id="289" r:id="rId21"/>
    <p:sldId id="290" r:id="rId22"/>
    <p:sldId id="291" r:id="rId23"/>
    <p:sldId id="292" r:id="rId24"/>
    <p:sldId id="300" r:id="rId25"/>
    <p:sldId id="294" r:id="rId26"/>
    <p:sldId id="296" r:id="rId27"/>
    <p:sldId id="295" r:id="rId28"/>
    <p:sldId id="281" r:id="rId29"/>
    <p:sldId id="282" r:id="rId30"/>
    <p:sldId id="284" r:id="rId31"/>
    <p:sldId id="283" r:id="rId32"/>
    <p:sldId id="287" r:id="rId33"/>
    <p:sldId id="286" r:id="rId34"/>
    <p:sldId id="285" r:id="rId35"/>
    <p:sldId id="274" r:id="rId36"/>
    <p:sldId id="288" r:id="rId37"/>
    <p:sldId id="273" r:id="rId38"/>
    <p:sldId id="275" r:id="rId39"/>
    <p:sldId id="276" r:id="rId40"/>
    <p:sldId id="317" r:id="rId41"/>
    <p:sldId id="318" r:id="rId42"/>
    <p:sldId id="319" r:id="rId43"/>
    <p:sldId id="311" r:id="rId44"/>
    <p:sldId id="313" r:id="rId45"/>
    <p:sldId id="312" r:id="rId46"/>
    <p:sldId id="30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08"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24000"/>
            <a:ext cx="7010400" cy="4062651"/>
          </a:xfrm>
          <a:prstGeom prst="rect">
            <a:avLst/>
          </a:prstGeom>
        </p:spPr>
        <p:txBody>
          <a:bodyPr wrap="square">
            <a:spAutoFit/>
          </a:bodyPr>
          <a:lstStyle/>
          <a:p>
            <a:pPr algn="just"/>
            <a:endParaRPr lang="en-US" dirty="0" smtClean="0"/>
          </a:p>
          <a:p>
            <a:pPr algn="just"/>
            <a:r>
              <a:rPr lang="en-US" sz="2400" dirty="0" smtClean="0">
                <a:latin typeface="Garamond" pitchFamily="18" charset="0"/>
              </a:rPr>
              <a:t>The process in which the desired shape and size are obtained through plastic deformation of the material. </a:t>
            </a:r>
          </a:p>
          <a:p>
            <a:pPr algn="just"/>
            <a:endParaRPr lang="en-US" sz="2400" dirty="0" smtClean="0">
              <a:latin typeface="Garamond" pitchFamily="18" charset="0"/>
            </a:endParaRPr>
          </a:p>
          <a:p>
            <a:pPr algn="just"/>
            <a:endParaRPr lang="en-US" sz="2400" dirty="0" smtClean="0">
              <a:latin typeface="Garamond" pitchFamily="18" charset="0"/>
            </a:endParaRPr>
          </a:p>
          <a:p>
            <a:pPr algn="just"/>
            <a:r>
              <a:rPr lang="en-US" sz="2400" dirty="0" smtClean="0">
                <a:latin typeface="Garamond" pitchFamily="18" charset="0"/>
              </a:rPr>
              <a:t>Very economical process as the desired shape, size and finish can be obtained without significant loss of material.</a:t>
            </a:r>
          </a:p>
          <a:p>
            <a:pPr algn="just"/>
            <a:endParaRPr lang="en-US" sz="2400" dirty="0" smtClean="0">
              <a:latin typeface="Garamond" pitchFamily="18" charset="0"/>
            </a:endParaRPr>
          </a:p>
          <a:p>
            <a:pPr algn="just"/>
            <a:r>
              <a:rPr lang="en-US" sz="2400" dirty="0" smtClean="0">
                <a:latin typeface="Garamond" pitchFamily="18" charset="0"/>
              </a:rPr>
              <a:t>Also improves the strength of the product through strain hardening.</a:t>
            </a:r>
            <a:endParaRPr lang="en-US" sz="2400" dirty="0">
              <a:latin typeface="Garamond" pitchFamily="18" charset="0"/>
            </a:endParaRPr>
          </a:p>
        </p:txBody>
      </p:sp>
      <p:sp>
        <p:nvSpPr>
          <p:cNvPr id="5" name="Rectangle 4"/>
          <p:cNvSpPr/>
          <p:nvPr/>
        </p:nvSpPr>
        <p:spPr>
          <a:xfrm>
            <a:off x="2209800" y="609600"/>
            <a:ext cx="3331938" cy="523220"/>
          </a:xfrm>
          <a:prstGeom prst="rect">
            <a:avLst/>
          </a:prstGeom>
        </p:spPr>
        <p:txBody>
          <a:bodyPr wrap="none">
            <a:spAutoFit/>
          </a:bodyPr>
          <a:lstStyle/>
          <a:p>
            <a:pPr lvl="0" algn="just"/>
            <a:r>
              <a:rPr lang="en-US" sz="2800" b="1" dirty="0" smtClean="0">
                <a:solidFill>
                  <a:prstClr val="black"/>
                </a:solidFill>
                <a:latin typeface="Garamond" pitchFamily="18" charset="0"/>
              </a:rPr>
              <a:t>METAL FORMING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696200" cy="5078313"/>
          </a:xfrm>
          <a:prstGeom prst="rect">
            <a:avLst/>
          </a:prstGeom>
        </p:spPr>
        <p:txBody>
          <a:bodyPr wrap="square">
            <a:spAutoFit/>
          </a:bodyPr>
          <a:lstStyle/>
          <a:p>
            <a:pPr>
              <a:lnSpc>
                <a:spcPct val="150000"/>
              </a:lnSpc>
            </a:pPr>
            <a:r>
              <a:rPr lang="en-US" sz="2400" b="1" dirty="0" smtClean="0">
                <a:latin typeface="Garamond" pitchFamily="18" charset="0"/>
              </a:rPr>
              <a:t>Advantages of HERF Processes</a:t>
            </a:r>
          </a:p>
          <a:p>
            <a:pPr marL="457200" indent="-457200" algn="just">
              <a:lnSpc>
                <a:spcPct val="150000"/>
              </a:lnSpc>
              <a:buFont typeface="Wingdings" pitchFamily="2" charset="2"/>
              <a:buChar char="Ø"/>
            </a:pPr>
            <a:r>
              <a:rPr lang="en-US" sz="2400" dirty="0" smtClean="0">
                <a:latin typeface="Garamond" pitchFamily="18" charset="0"/>
              </a:rPr>
              <a:t>Production rates are higher, as parts are made at a rapid rate.</a:t>
            </a:r>
          </a:p>
          <a:p>
            <a:pPr marL="457200" indent="-457200" algn="just">
              <a:lnSpc>
                <a:spcPct val="150000"/>
              </a:lnSpc>
              <a:buFont typeface="Wingdings" pitchFamily="2" charset="2"/>
              <a:buChar char="Ø"/>
            </a:pPr>
            <a:r>
              <a:rPr lang="en-US" sz="2400" dirty="0" smtClean="0">
                <a:latin typeface="Garamond" pitchFamily="18" charset="0"/>
              </a:rPr>
              <a:t>Die costs are relatively lower.</a:t>
            </a:r>
          </a:p>
          <a:p>
            <a:pPr marL="457200" indent="-457200" algn="just">
              <a:lnSpc>
                <a:spcPct val="150000"/>
              </a:lnSpc>
              <a:buFont typeface="Wingdings" pitchFamily="2" charset="2"/>
              <a:buChar char="Ø"/>
            </a:pPr>
            <a:r>
              <a:rPr lang="en-US" sz="2400" dirty="0" smtClean="0">
                <a:latin typeface="Garamond" pitchFamily="18" charset="0"/>
              </a:rPr>
              <a:t>Tolerances can be easily maintained.</a:t>
            </a:r>
          </a:p>
          <a:p>
            <a:pPr marL="457200" indent="-457200" algn="just">
              <a:lnSpc>
                <a:spcPct val="150000"/>
              </a:lnSpc>
              <a:buFont typeface="Wingdings" pitchFamily="2" charset="2"/>
              <a:buChar char="Ø"/>
            </a:pPr>
            <a:r>
              <a:rPr lang="en-US" sz="2400" dirty="0" smtClean="0">
                <a:latin typeface="Garamond" pitchFamily="18" charset="0"/>
              </a:rPr>
              <a:t>Versatility of the process – it is possible to form most metals including difficult to form metals.</a:t>
            </a:r>
          </a:p>
          <a:p>
            <a:pPr marL="457200" indent="-457200" algn="just">
              <a:lnSpc>
                <a:spcPct val="150000"/>
              </a:lnSpc>
              <a:buFont typeface="Wingdings" pitchFamily="2" charset="2"/>
              <a:buChar char="Ø"/>
            </a:pPr>
            <a:r>
              <a:rPr lang="en-US" sz="2400" dirty="0" smtClean="0">
                <a:latin typeface="Garamond" pitchFamily="18" charset="0"/>
              </a:rPr>
              <a:t>No or minimum spring back effect on the material after the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7848600" cy="5632311"/>
          </a:xfrm>
          <a:prstGeom prst="rect">
            <a:avLst/>
          </a:prstGeom>
        </p:spPr>
        <p:txBody>
          <a:bodyPr wrap="square">
            <a:spAutoFit/>
          </a:bodyPr>
          <a:lstStyle/>
          <a:p>
            <a:pPr marL="457200" indent="-457200" algn="just">
              <a:lnSpc>
                <a:spcPct val="150000"/>
              </a:lnSpc>
              <a:buFont typeface="Wingdings" pitchFamily="2" charset="2"/>
              <a:buChar char="Ø"/>
            </a:pPr>
            <a:r>
              <a:rPr lang="en-US" sz="2400" dirty="0" smtClean="0">
                <a:latin typeface="Garamond" pitchFamily="18" charset="0"/>
              </a:rPr>
              <a:t>Production cost is low as power hammer (or press) is eliminated in the process. Hence it is economically justifiable.</a:t>
            </a:r>
          </a:p>
          <a:p>
            <a:pPr marL="457200" indent="-457200" algn="just">
              <a:lnSpc>
                <a:spcPct val="150000"/>
              </a:lnSpc>
              <a:buFont typeface="Wingdings" pitchFamily="2" charset="2"/>
              <a:buChar char="Ø"/>
            </a:pPr>
            <a:r>
              <a:rPr lang="en-US" sz="2400" dirty="0" smtClean="0">
                <a:latin typeface="Garamond" pitchFamily="18" charset="0"/>
              </a:rPr>
              <a:t>Complex shapes / profiles can be made much easily, as compared to conventional forming.</a:t>
            </a:r>
          </a:p>
          <a:p>
            <a:pPr marL="457200" indent="-457200" algn="just">
              <a:lnSpc>
                <a:spcPct val="150000"/>
              </a:lnSpc>
              <a:buFont typeface="Wingdings" pitchFamily="2" charset="2"/>
              <a:buChar char="Ø"/>
            </a:pPr>
            <a:r>
              <a:rPr lang="en-US" sz="2400" dirty="0" smtClean="0">
                <a:latin typeface="Garamond" pitchFamily="18" charset="0"/>
              </a:rPr>
              <a:t>The required final shape/ dimensions are obtained in one stroke (or step), thus eliminating intermediate forming steps and pre forming dies.</a:t>
            </a:r>
          </a:p>
          <a:p>
            <a:pPr marL="457200" indent="-457200" algn="just">
              <a:lnSpc>
                <a:spcPct val="150000"/>
              </a:lnSpc>
              <a:buFont typeface="Wingdings" pitchFamily="2" charset="2"/>
              <a:buChar char="Ø"/>
            </a:pPr>
            <a:r>
              <a:rPr lang="en-US" sz="2400" dirty="0" smtClean="0">
                <a:latin typeface="Garamond" pitchFamily="18" charset="0"/>
              </a:rPr>
              <a:t>Suitable for a range of production volume such as small numbers, batches or mass production.</a:t>
            </a:r>
            <a:endParaRPr lang="en-US" sz="24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
            <a:ext cx="8077200" cy="6001643"/>
          </a:xfrm>
          <a:prstGeom prst="rect">
            <a:avLst/>
          </a:prstGeom>
        </p:spPr>
        <p:txBody>
          <a:bodyPr wrap="square">
            <a:spAutoFit/>
          </a:bodyPr>
          <a:lstStyle/>
          <a:p>
            <a:r>
              <a:rPr lang="en-US" sz="2400" b="1" dirty="0" smtClean="0">
                <a:latin typeface="Garamond" pitchFamily="18" charset="0"/>
              </a:rPr>
              <a:t>Limitations:</a:t>
            </a:r>
          </a:p>
          <a:p>
            <a:pPr marL="971550" lvl="1" indent="-514350">
              <a:lnSpc>
                <a:spcPct val="150000"/>
              </a:lnSpc>
              <a:buFont typeface="+mj-lt"/>
              <a:buAutoNum type="arabicPeriod"/>
            </a:pPr>
            <a:r>
              <a:rPr lang="en-US" sz="2400" dirty="0" smtClean="0">
                <a:latin typeface="Garamond" pitchFamily="18" charset="0"/>
              </a:rPr>
              <a:t>Highly skilled personnel are required.</a:t>
            </a:r>
          </a:p>
          <a:p>
            <a:pPr marL="971550" lvl="1" indent="-514350">
              <a:lnSpc>
                <a:spcPct val="150000"/>
              </a:lnSpc>
              <a:buFont typeface="+mj-lt"/>
              <a:buAutoNum type="arabicPeriod"/>
            </a:pPr>
            <a:r>
              <a:rPr lang="en-US" sz="2400" dirty="0" smtClean="0">
                <a:latin typeface="Garamond" pitchFamily="18" charset="0"/>
              </a:rPr>
              <a:t>Not suitable to highly brittle materials</a:t>
            </a:r>
          </a:p>
          <a:p>
            <a:pPr marL="914400" lvl="1" indent="-457200">
              <a:lnSpc>
                <a:spcPct val="150000"/>
              </a:lnSpc>
              <a:buFont typeface="+mj-lt"/>
              <a:buAutoNum type="arabicPeriod"/>
            </a:pPr>
            <a:r>
              <a:rPr lang="en-US" sz="2400" dirty="0" smtClean="0">
                <a:latin typeface="Garamond" pitchFamily="18" charset="0"/>
              </a:rPr>
              <a:t>Source of energy (chemical explosive or electrical) must be handled carefully.</a:t>
            </a:r>
          </a:p>
          <a:p>
            <a:pPr marL="914400" lvl="1" indent="-457200">
              <a:lnSpc>
                <a:spcPct val="150000"/>
              </a:lnSpc>
              <a:buFont typeface="+mj-lt"/>
              <a:buAutoNum type="arabicPeriod"/>
            </a:pPr>
            <a:r>
              <a:rPr lang="en-US" sz="2400" dirty="0" smtClean="0">
                <a:latin typeface="Garamond" pitchFamily="18" charset="0"/>
              </a:rPr>
              <a:t>Governmental regulations/ procedures / safety norms must be followed.</a:t>
            </a:r>
          </a:p>
          <a:p>
            <a:pPr marL="914400" lvl="1" indent="-457200">
              <a:lnSpc>
                <a:spcPct val="150000"/>
              </a:lnSpc>
              <a:buFont typeface="+mj-lt"/>
              <a:buAutoNum type="arabicPeriod"/>
            </a:pPr>
            <a:r>
              <a:rPr lang="en-US" sz="2400" dirty="0" smtClean="0">
                <a:latin typeface="Garamond" pitchFamily="18" charset="0"/>
              </a:rPr>
              <a:t>Dies need to be much bigger to withstand high energy rates and shocks and to prevent cracking.</a:t>
            </a:r>
          </a:p>
          <a:p>
            <a:pPr marL="914400" lvl="1" indent="-457200">
              <a:lnSpc>
                <a:spcPct val="150000"/>
              </a:lnSpc>
              <a:buFont typeface="+mj-lt"/>
              <a:buAutoNum type="arabicPeriod"/>
            </a:pPr>
            <a:r>
              <a:rPr lang="en-US" sz="2400" dirty="0" smtClean="0">
                <a:latin typeface="Garamond" pitchFamily="18" charset="0"/>
              </a:rPr>
              <a:t>Controlling the application of energy is critical as it may crack the die or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amond(in)">
                                      <p:cBhvr>
                                        <p:cTn id="3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239000" cy="4893647"/>
          </a:xfrm>
          <a:prstGeom prst="rect">
            <a:avLst/>
          </a:prstGeom>
        </p:spPr>
        <p:txBody>
          <a:bodyPr wrap="square">
            <a:spAutoFit/>
          </a:bodyPr>
          <a:lstStyle/>
          <a:p>
            <a:pPr algn="just"/>
            <a:r>
              <a:rPr lang="en-US" sz="2400" b="1" dirty="0" smtClean="0">
                <a:latin typeface="Garamond" pitchFamily="18" charset="0"/>
              </a:rPr>
              <a:t>Applications:</a:t>
            </a:r>
          </a:p>
          <a:p>
            <a:pPr marL="914400" lvl="1" indent="-457200" algn="just">
              <a:lnSpc>
                <a:spcPct val="150000"/>
              </a:lnSpc>
              <a:buFont typeface="+mj-lt"/>
              <a:buAutoNum type="arabicPeriod"/>
            </a:pPr>
            <a:r>
              <a:rPr lang="en-US" sz="2400" dirty="0" smtClean="0">
                <a:latin typeface="Garamond" pitchFamily="18" charset="0"/>
              </a:rPr>
              <a:t>In ship building – to form large plates / parts (up to 25 mm thick).</a:t>
            </a:r>
          </a:p>
          <a:p>
            <a:pPr marL="914400" lvl="1" indent="-457200" algn="just">
              <a:lnSpc>
                <a:spcPct val="150000"/>
              </a:lnSpc>
              <a:buFont typeface="+mj-lt"/>
              <a:buAutoNum type="arabicPeriod"/>
            </a:pPr>
            <a:r>
              <a:rPr lang="en-US" sz="2400" dirty="0" smtClean="0">
                <a:latin typeface="Garamond" pitchFamily="18" charset="0"/>
              </a:rPr>
              <a:t>Bending thick tubes/ pipes (up to 25 mm thick).</a:t>
            </a:r>
          </a:p>
          <a:p>
            <a:pPr marL="914400" lvl="1" indent="-457200" algn="just">
              <a:lnSpc>
                <a:spcPct val="150000"/>
              </a:lnSpc>
              <a:buFont typeface="+mj-lt"/>
              <a:buAutoNum type="arabicPeriod"/>
            </a:pPr>
            <a:r>
              <a:rPr lang="en-US" sz="2400" dirty="0" smtClean="0">
                <a:latin typeface="Garamond" pitchFamily="18" charset="0"/>
              </a:rPr>
              <a:t>Crimping (compress into small folds) of metal strips.</a:t>
            </a:r>
          </a:p>
          <a:p>
            <a:pPr marL="914400" lvl="1" indent="-457200" algn="just">
              <a:lnSpc>
                <a:spcPct val="150000"/>
              </a:lnSpc>
              <a:buFont typeface="+mj-lt"/>
              <a:buAutoNum type="arabicPeriod"/>
            </a:pPr>
            <a:r>
              <a:rPr lang="en-US" sz="2400" dirty="0" smtClean="0">
                <a:latin typeface="Garamond" pitchFamily="18" charset="0"/>
              </a:rPr>
              <a:t>Radar dishes.</a:t>
            </a:r>
          </a:p>
          <a:p>
            <a:pPr marL="914400" lvl="1" indent="-457200" algn="just">
              <a:lnSpc>
                <a:spcPct val="150000"/>
              </a:lnSpc>
              <a:buFont typeface="+mj-lt"/>
              <a:buAutoNum type="arabicPeriod"/>
            </a:pPr>
            <a:r>
              <a:rPr lang="en-US" sz="2400" dirty="0" smtClean="0">
                <a:latin typeface="Garamond" pitchFamily="18" charset="0"/>
              </a:rPr>
              <a:t>Elliptical domes used in space applications.</a:t>
            </a:r>
          </a:p>
          <a:p>
            <a:pPr marL="914400" lvl="1" indent="-457200" algn="just">
              <a:lnSpc>
                <a:spcPct val="150000"/>
              </a:lnSpc>
              <a:buFont typeface="+mj-lt"/>
              <a:buAutoNum type="arabicPeriod"/>
            </a:pPr>
            <a:r>
              <a:rPr lang="en-US" sz="2400" dirty="0" smtClean="0">
                <a:latin typeface="Garamond" pitchFamily="18" charset="0"/>
              </a:rPr>
              <a:t>Cladding of two large plates of dissimilar metals.</a:t>
            </a:r>
            <a:endParaRPr lang="en-US" sz="24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amond(in)">
                                      <p:cBhvr>
                                        <p:cTn id="3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762000"/>
            <a:ext cx="4752968" cy="2677656"/>
          </a:xfrm>
          <a:prstGeom prst="rect">
            <a:avLst/>
          </a:prstGeom>
        </p:spPr>
        <p:txBody>
          <a:bodyPr wrap="none">
            <a:spAutoFit/>
          </a:bodyPr>
          <a:lstStyle/>
          <a:p>
            <a:pPr algn="just">
              <a:lnSpc>
                <a:spcPct val="150000"/>
              </a:lnSpc>
            </a:pPr>
            <a:r>
              <a:rPr lang="en-US" sz="2800" b="1" dirty="0" smtClean="0">
                <a:latin typeface="Garamond" pitchFamily="18" charset="0"/>
              </a:rPr>
              <a:t>Types of HERF Processes:</a:t>
            </a:r>
          </a:p>
          <a:p>
            <a:pPr marL="800100" lvl="1" indent="-342900" algn="just">
              <a:lnSpc>
                <a:spcPct val="150000"/>
              </a:lnSpc>
              <a:buAutoNum type="arabicPeriod"/>
            </a:pPr>
            <a:r>
              <a:rPr lang="en-US" sz="2800" dirty="0" smtClean="0">
                <a:latin typeface="Garamond" pitchFamily="18" charset="0"/>
              </a:rPr>
              <a:t>Explosive Forming</a:t>
            </a:r>
          </a:p>
          <a:p>
            <a:pPr marL="800100" lvl="1" indent="-342900" algn="just">
              <a:lnSpc>
                <a:spcPct val="150000"/>
              </a:lnSpc>
              <a:buAutoNum type="arabicPeriod"/>
            </a:pPr>
            <a:r>
              <a:rPr lang="en-US" sz="2800" dirty="0" smtClean="0">
                <a:latin typeface="Garamond" pitchFamily="18" charset="0"/>
              </a:rPr>
              <a:t>Electro Hydraulic Forming</a:t>
            </a:r>
          </a:p>
          <a:p>
            <a:pPr marL="800100" lvl="1" indent="-342900" algn="just">
              <a:lnSpc>
                <a:spcPct val="150000"/>
              </a:lnSpc>
              <a:buAutoNum type="arabicPeriod"/>
            </a:pPr>
            <a:r>
              <a:rPr lang="en-US" sz="2800" dirty="0" smtClean="0">
                <a:latin typeface="Garamond" pitchFamily="18" charset="0"/>
              </a:rPr>
              <a:t>Magnetic Pulse Forming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304800"/>
            <a:ext cx="3578993" cy="523220"/>
          </a:xfrm>
          <a:prstGeom prst="rect">
            <a:avLst/>
          </a:prstGeom>
        </p:spPr>
        <p:txBody>
          <a:bodyPr wrap="none">
            <a:spAutoFit/>
          </a:bodyPr>
          <a:lstStyle/>
          <a:p>
            <a:r>
              <a:rPr lang="en-US" sz="2800" b="1" dirty="0" smtClean="0">
                <a:latin typeface="Garamond" pitchFamily="18" charset="0"/>
              </a:rPr>
              <a:t>(1) </a:t>
            </a:r>
            <a:r>
              <a:rPr lang="en-US" sz="2800" b="1" dirty="0" smtClean="0">
                <a:latin typeface="Garamond" pitchFamily="18" charset="0"/>
              </a:rPr>
              <a:t>Explosive Forming</a:t>
            </a:r>
          </a:p>
        </p:txBody>
      </p:sp>
      <p:sp>
        <p:nvSpPr>
          <p:cNvPr id="4" name="Rectangle 3"/>
          <p:cNvSpPr/>
          <p:nvPr/>
        </p:nvSpPr>
        <p:spPr>
          <a:xfrm>
            <a:off x="457200" y="914400"/>
            <a:ext cx="6934200" cy="5632311"/>
          </a:xfrm>
          <a:prstGeom prst="rect">
            <a:avLst/>
          </a:prstGeom>
        </p:spPr>
        <p:txBody>
          <a:bodyPr wrap="square">
            <a:spAutoFit/>
          </a:bodyPr>
          <a:lstStyle/>
          <a:p>
            <a:r>
              <a:rPr lang="en-US" sz="2400" b="1" dirty="0" smtClean="0">
                <a:latin typeface="Garamond" pitchFamily="18" charset="0"/>
              </a:rPr>
              <a:t>Introduction</a:t>
            </a:r>
            <a:r>
              <a:rPr lang="en-US" sz="2400" dirty="0" smtClean="0">
                <a:latin typeface="Garamond" pitchFamily="18" charset="0"/>
              </a:rPr>
              <a:t>:</a:t>
            </a:r>
          </a:p>
          <a:p>
            <a:r>
              <a:rPr lang="en-US" sz="2400" dirty="0" smtClean="0">
                <a:latin typeface="Garamond" pitchFamily="18" charset="0"/>
              </a:rPr>
              <a:t>A punch in conventional forming is replaced by an explosive charge.</a:t>
            </a:r>
          </a:p>
          <a:p>
            <a:endParaRPr lang="en-US" sz="2400" dirty="0" smtClean="0">
              <a:latin typeface="Garamond" pitchFamily="18" charset="0"/>
            </a:endParaRPr>
          </a:p>
          <a:p>
            <a:pPr>
              <a:lnSpc>
                <a:spcPct val="150000"/>
              </a:lnSpc>
            </a:pPr>
            <a:r>
              <a:rPr lang="en-US" sz="2400" b="1" dirty="0" smtClean="0">
                <a:latin typeface="Garamond" pitchFamily="18" charset="0"/>
              </a:rPr>
              <a:t>Explosives used can be:</a:t>
            </a:r>
          </a:p>
          <a:p>
            <a:pPr>
              <a:lnSpc>
                <a:spcPct val="150000"/>
              </a:lnSpc>
            </a:pPr>
            <a:r>
              <a:rPr lang="en-US" sz="2400" dirty="0" smtClean="0">
                <a:latin typeface="Garamond" pitchFamily="18" charset="0"/>
              </a:rPr>
              <a:t>• High energy chemicals like TNT, RDX, and Dynamite.</a:t>
            </a:r>
          </a:p>
          <a:p>
            <a:pPr>
              <a:lnSpc>
                <a:spcPct val="150000"/>
              </a:lnSpc>
            </a:pPr>
            <a:r>
              <a:rPr lang="en-US" sz="2400" dirty="0" smtClean="0">
                <a:latin typeface="Garamond" pitchFamily="18" charset="0"/>
              </a:rPr>
              <a:t>• Gaseous mixtures</a:t>
            </a:r>
          </a:p>
          <a:p>
            <a:r>
              <a:rPr lang="en-US" sz="2400" dirty="0" smtClean="0">
                <a:latin typeface="Garamond" pitchFamily="18" charset="0"/>
              </a:rPr>
              <a:t>• Propellants. </a:t>
            </a:r>
          </a:p>
          <a:p>
            <a:endParaRPr lang="en-US" sz="2400" dirty="0" smtClean="0">
              <a:latin typeface="Garamond" pitchFamily="18" charset="0"/>
            </a:endParaRPr>
          </a:p>
          <a:p>
            <a:pPr>
              <a:lnSpc>
                <a:spcPct val="150000"/>
              </a:lnSpc>
            </a:pPr>
            <a:r>
              <a:rPr lang="en-US" sz="2400" b="1" dirty="0" smtClean="0">
                <a:latin typeface="Garamond" pitchFamily="18" charset="0"/>
              </a:rPr>
              <a:t>Types of explosive forming:</a:t>
            </a:r>
          </a:p>
          <a:p>
            <a:pPr>
              <a:lnSpc>
                <a:spcPct val="150000"/>
              </a:lnSpc>
            </a:pPr>
            <a:r>
              <a:rPr lang="en-US" sz="2400" dirty="0" smtClean="0">
                <a:latin typeface="Garamond" pitchFamily="18" charset="0"/>
              </a:rPr>
              <a:t>1) Unconfined type or Stand off technique</a:t>
            </a:r>
          </a:p>
          <a:p>
            <a:pPr>
              <a:lnSpc>
                <a:spcPct val="150000"/>
              </a:lnSpc>
            </a:pPr>
            <a:r>
              <a:rPr lang="en-US" sz="2400" dirty="0" smtClean="0">
                <a:latin typeface="Garamond" pitchFamily="18" charset="0"/>
              </a:rPr>
              <a:t>2) Confined type or Contact technique</a:t>
            </a:r>
            <a:endParaRPr lang="en-US" sz="24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amond(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amond(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amond(in)">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amond(in)">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diamond(in)">
                                      <p:cBhvr>
                                        <p:cTn id="32" dur="20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diamond(in)">
                                      <p:cBhvr>
                                        <p:cTn id="37" dur="20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diamond(in)">
                                      <p:cBhvr>
                                        <p:cTn id="42" dur="20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diamond(in)">
                                      <p:cBhvr>
                                        <p:cTn id="47"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7772400" cy="2000548"/>
          </a:xfrm>
          <a:prstGeom prst="rect">
            <a:avLst/>
          </a:prstGeom>
        </p:spPr>
        <p:txBody>
          <a:bodyPr wrap="square">
            <a:spAutoFit/>
          </a:bodyPr>
          <a:lstStyle/>
          <a:p>
            <a:pPr algn="just"/>
            <a:r>
              <a:rPr lang="en-US" sz="2800" b="1" dirty="0" smtClean="0">
                <a:latin typeface="Garamond" pitchFamily="18" charset="0"/>
              </a:rPr>
              <a:t>1) Unconfined type (or Stand off technique)</a:t>
            </a:r>
          </a:p>
          <a:p>
            <a:pPr algn="just"/>
            <a:endParaRPr lang="en-US" sz="2400" b="1" dirty="0" smtClean="0">
              <a:latin typeface="Garamond" pitchFamily="18" charset="0"/>
            </a:endParaRPr>
          </a:p>
          <a:p>
            <a:pPr algn="just"/>
            <a:r>
              <a:rPr lang="en-US" sz="2400" b="1" dirty="0" smtClean="0">
                <a:latin typeface="Garamond" pitchFamily="18" charset="0"/>
              </a:rPr>
              <a:t>Principle:</a:t>
            </a:r>
          </a:p>
          <a:p>
            <a:pPr algn="just"/>
            <a:r>
              <a:rPr lang="en-US" sz="2400" dirty="0" smtClean="0">
                <a:latin typeface="Garamond" pitchFamily="18" charset="0"/>
              </a:rPr>
              <a:t>The work is firmly supported on the die and the die cavity is evacuated.</a:t>
            </a:r>
          </a:p>
        </p:txBody>
      </p:sp>
      <p:sp>
        <p:nvSpPr>
          <p:cNvPr id="4" name="Rectangle 3"/>
          <p:cNvSpPr/>
          <p:nvPr/>
        </p:nvSpPr>
        <p:spPr>
          <a:xfrm>
            <a:off x="381000" y="2667000"/>
            <a:ext cx="3657600" cy="1938992"/>
          </a:xfrm>
          <a:prstGeom prst="rect">
            <a:avLst/>
          </a:prstGeom>
        </p:spPr>
        <p:txBody>
          <a:bodyPr wrap="square">
            <a:spAutoFit/>
          </a:bodyPr>
          <a:lstStyle/>
          <a:p>
            <a:pPr algn="just"/>
            <a:r>
              <a:rPr lang="en-US" sz="2400" dirty="0" smtClean="0">
                <a:latin typeface="Garamond" pitchFamily="18" charset="0"/>
              </a:rPr>
              <a:t>A definite quantity of explosive is placed suitably in water medium at a definite stand off distance from the work.</a:t>
            </a:r>
          </a:p>
        </p:txBody>
      </p:sp>
      <p:sp>
        <p:nvSpPr>
          <p:cNvPr id="5" name="Rectangle 4"/>
          <p:cNvSpPr/>
          <p:nvPr/>
        </p:nvSpPr>
        <p:spPr>
          <a:xfrm>
            <a:off x="381000" y="5486400"/>
            <a:ext cx="6781800" cy="830997"/>
          </a:xfrm>
          <a:prstGeom prst="rect">
            <a:avLst/>
          </a:prstGeom>
        </p:spPr>
        <p:txBody>
          <a:bodyPr wrap="square">
            <a:spAutoFit/>
          </a:bodyPr>
          <a:lstStyle/>
          <a:p>
            <a:pPr algn="just"/>
            <a:r>
              <a:rPr lang="en-US" sz="2400" dirty="0" smtClean="0">
                <a:latin typeface="Garamond" pitchFamily="18" charset="0"/>
              </a:rPr>
              <a:t>On detonation of the explosive charge, a pressure pulse (or a shock wave) of very high intensity is produced.</a:t>
            </a:r>
            <a:endParaRPr lang="en-US" sz="2400" dirty="0">
              <a:latin typeface="Garamond" pitchFamily="18" charset="0"/>
            </a:endParaRPr>
          </a:p>
        </p:txBody>
      </p:sp>
      <p:pic>
        <p:nvPicPr>
          <p:cNvPr id="6" name="Picture 5" descr="ch16&amp;user=sschmid&amp;doc=F16_45"/>
          <p:cNvPicPr>
            <a:picLocks noChangeAspect="1" noChangeArrowheads="1"/>
          </p:cNvPicPr>
          <p:nvPr/>
        </p:nvPicPr>
        <p:blipFill>
          <a:blip r:embed="rId2"/>
          <a:srcRect l="3670" t="8667" r="39449" b="14611"/>
          <a:stretch>
            <a:fillRect/>
          </a:stretch>
        </p:blipFill>
        <p:spPr bwMode="auto">
          <a:xfrm>
            <a:off x="4114800" y="2286000"/>
            <a:ext cx="47244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ageshwar\Desktop\New folder\high-energy-rate-forming-or-high-velocity-forming-6-638.jpg"/>
          <p:cNvPicPr/>
          <p:nvPr/>
        </p:nvPicPr>
        <p:blipFill>
          <a:blip r:embed="rId2"/>
          <a:srcRect l="19129" t="45464" r="17147" b="12116"/>
          <a:stretch>
            <a:fillRect/>
          </a:stretch>
        </p:blipFill>
        <p:spPr bwMode="auto">
          <a:xfrm>
            <a:off x="914400" y="1981200"/>
            <a:ext cx="6019800" cy="3124200"/>
          </a:xfrm>
          <a:prstGeom prst="rect">
            <a:avLst/>
          </a:prstGeom>
          <a:noFill/>
          <a:ln w="9525">
            <a:noFill/>
            <a:miter lim="800000"/>
            <a:headEnd/>
            <a:tailEnd/>
          </a:ln>
        </p:spPr>
      </p:pic>
      <p:sp>
        <p:nvSpPr>
          <p:cNvPr id="3" name="Rectangle 2"/>
          <p:cNvSpPr/>
          <p:nvPr/>
        </p:nvSpPr>
        <p:spPr>
          <a:xfrm>
            <a:off x="914400" y="381000"/>
            <a:ext cx="6438622" cy="461665"/>
          </a:xfrm>
          <a:prstGeom prst="rect">
            <a:avLst/>
          </a:prstGeom>
        </p:spPr>
        <p:txBody>
          <a:bodyPr wrap="none">
            <a:spAutoFit/>
          </a:bodyPr>
          <a:lstStyle/>
          <a:p>
            <a:pPr algn="just"/>
            <a:r>
              <a:rPr lang="en-US" sz="2400" b="1" dirty="0" smtClean="0">
                <a:latin typeface="Garamond" pitchFamily="18" charset="0"/>
              </a:rPr>
              <a:t>1) Unconfined type (or Stand off technique</a:t>
            </a:r>
            <a:r>
              <a:rPr lang="en-US" sz="2400" b="1" dirty="0" smtClean="0">
                <a:latin typeface="Garamond" pitchFamily="18" charset="0"/>
              </a:rPr>
              <a:t>)….. </a:t>
            </a:r>
            <a:endParaRPr lang="en-US" sz="2400" b="1" dirty="0" smtClean="0">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7315200" cy="2308324"/>
          </a:xfrm>
          <a:prstGeom prst="rect">
            <a:avLst/>
          </a:prstGeom>
        </p:spPr>
        <p:txBody>
          <a:bodyPr wrap="square">
            <a:spAutoFit/>
          </a:bodyPr>
          <a:lstStyle/>
          <a:p>
            <a:pPr algn="just"/>
            <a:r>
              <a:rPr lang="en-US" sz="2400" dirty="0" smtClean="0">
                <a:latin typeface="Garamond" pitchFamily="18" charset="0"/>
              </a:rPr>
              <a:t>A gas bubble is also produced which expands spherically and then collapses. </a:t>
            </a:r>
          </a:p>
          <a:p>
            <a:pPr algn="just"/>
            <a:endParaRPr lang="en-US" sz="2400" dirty="0" smtClean="0">
              <a:latin typeface="Garamond" pitchFamily="18" charset="0"/>
            </a:endParaRPr>
          </a:p>
          <a:p>
            <a:pPr algn="just"/>
            <a:r>
              <a:rPr lang="en-US" sz="2400" dirty="0" smtClean="0">
                <a:latin typeface="Garamond" pitchFamily="18" charset="0"/>
              </a:rPr>
              <a:t>When the pressure pulse impinges against the work (plate or sheet), the metal is deformed into the die with a high velocity of around 120 m/s (430km/h).</a:t>
            </a:r>
          </a:p>
        </p:txBody>
      </p:sp>
      <p:pic>
        <p:nvPicPr>
          <p:cNvPr id="3" name="Picture 2" descr="ch16&amp;user=sschmid&amp;doc=F16_45"/>
          <p:cNvPicPr>
            <a:picLocks noChangeAspect="1" noChangeArrowheads="1"/>
          </p:cNvPicPr>
          <p:nvPr/>
        </p:nvPicPr>
        <p:blipFill>
          <a:blip r:embed="rId2"/>
          <a:srcRect l="3670" t="8667" r="39449" b="14611"/>
          <a:stretch>
            <a:fillRect/>
          </a:stretch>
        </p:blipFill>
        <p:spPr bwMode="auto">
          <a:xfrm>
            <a:off x="4191000" y="3429000"/>
            <a:ext cx="4724400" cy="3124200"/>
          </a:xfrm>
          <a:prstGeom prst="rect">
            <a:avLst/>
          </a:prstGeom>
          <a:noFill/>
          <a:ln w="9525">
            <a:noFill/>
            <a:miter lim="800000"/>
            <a:headEnd/>
            <a:tailEnd/>
          </a:ln>
        </p:spPr>
      </p:pic>
      <p:sp>
        <p:nvSpPr>
          <p:cNvPr id="4" name="Rectangle 3"/>
          <p:cNvSpPr/>
          <p:nvPr/>
        </p:nvSpPr>
        <p:spPr>
          <a:xfrm>
            <a:off x="381000" y="3581400"/>
            <a:ext cx="3810000" cy="1565840"/>
          </a:xfrm>
          <a:prstGeom prst="rect">
            <a:avLst/>
          </a:prstGeom>
        </p:spPr>
        <p:txBody>
          <a:bodyPr wrap="square">
            <a:spAutoFit/>
          </a:bodyPr>
          <a:lstStyle/>
          <a:p>
            <a:pPr algn="just"/>
            <a:r>
              <a:rPr lang="en-US" sz="2400" dirty="0" smtClean="0">
                <a:solidFill>
                  <a:prstClr val="black"/>
                </a:solidFill>
                <a:latin typeface="Garamond" pitchFamily="18" charset="0"/>
              </a:rPr>
              <a:t>The vacuum is necessary in the die to prevent adiabatic heating of the work which may lead to oxidation </a:t>
            </a:r>
            <a:endParaRPr lang="en-US" sz="2400" dirty="0"/>
          </a:p>
        </p:txBody>
      </p:sp>
      <p:sp>
        <p:nvSpPr>
          <p:cNvPr id="5" name="Rectangle 4"/>
          <p:cNvSpPr/>
          <p:nvPr/>
        </p:nvSpPr>
        <p:spPr>
          <a:xfrm>
            <a:off x="914400" y="381000"/>
            <a:ext cx="6438622" cy="461665"/>
          </a:xfrm>
          <a:prstGeom prst="rect">
            <a:avLst/>
          </a:prstGeom>
        </p:spPr>
        <p:txBody>
          <a:bodyPr wrap="none">
            <a:spAutoFit/>
          </a:bodyPr>
          <a:lstStyle/>
          <a:p>
            <a:pPr algn="just"/>
            <a:r>
              <a:rPr lang="en-US" sz="2400" b="1" dirty="0" smtClean="0">
                <a:latin typeface="Garamond" pitchFamily="18" charset="0"/>
              </a:rPr>
              <a:t>1) Unconfined type (or Stand off technique</a:t>
            </a:r>
            <a:r>
              <a:rPr lang="en-US" sz="2400" b="1" dirty="0" smtClean="0">
                <a:latin typeface="Garamond" pitchFamily="18" charset="0"/>
              </a:rPr>
              <a:t>)….. </a:t>
            </a:r>
            <a:endParaRPr lang="en-US" sz="2400" b="1" dirty="0" smtClean="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7086600" cy="3416320"/>
          </a:xfrm>
          <a:prstGeom prst="rect">
            <a:avLst/>
          </a:prstGeom>
        </p:spPr>
        <p:txBody>
          <a:bodyPr wrap="square">
            <a:spAutoFit/>
          </a:bodyPr>
          <a:lstStyle/>
          <a:p>
            <a:pPr algn="just">
              <a:lnSpc>
                <a:spcPct val="150000"/>
              </a:lnSpc>
            </a:pPr>
            <a:r>
              <a:rPr lang="en-US" sz="2400" b="1" dirty="0" smtClean="0">
                <a:latin typeface="Garamond" pitchFamily="18" charset="0"/>
              </a:rPr>
              <a:t>Role of water:</a:t>
            </a:r>
          </a:p>
          <a:p>
            <a:pPr marL="457200" indent="-457200" algn="just">
              <a:lnSpc>
                <a:spcPct val="150000"/>
              </a:lnSpc>
              <a:buFont typeface="Wingdings" pitchFamily="2" charset="2"/>
              <a:buChar char="Ø"/>
            </a:pPr>
            <a:r>
              <a:rPr lang="en-US" sz="2400" dirty="0" smtClean="0">
                <a:latin typeface="Garamond" pitchFamily="18" charset="0"/>
              </a:rPr>
              <a:t>Acts as energy transfer medium</a:t>
            </a:r>
          </a:p>
          <a:p>
            <a:pPr marL="457200" indent="-457200" algn="just">
              <a:lnSpc>
                <a:spcPct val="150000"/>
              </a:lnSpc>
              <a:buFont typeface="Wingdings" pitchFamily="2" charset="2"/>
              <a:buChar char="Ø"/>
            </a:pPr>
            <a:r>
              <a:rPr lang="en-US" sz="2400" dirty="0" smtClean="0">
                <a:latin typeface="Garamond" pitchFamily="18" charset="0"/>
              </a:rPr>
              <a:t>Ensures uniform transmission of energy</a:t>
            </a:r>
          </a:p>
          <a:p>
            <a:pPr marL="457200" indent="-457200" algn="just">
              <a:lnSpc>
                <a:spcPct val="150000"/>
              </a:lnSpc>
              <a:buFont typeface="Wingdings" pitchFamily="2" charset="2"/>
              <a:buChar char="Ø"/>
            </a:pPr>
            <a:r>
              <a:rPr lang="en-US" sz="2400" dirty="0" smtClean="0">
                <a:latin typeface="Garamond" pitchFamily="18" charset="0"/>
              </a:rPr>
              <a:t>Muffles the sound of explosion</a:t>
            </a:r>
          </a:p>
          <a:p>
            <a:pPr marL="457200" indent="-457200" algn="just">
              <a:lnSpc>
                <a:spcPct val="150000"/>
              </a:lnSpc>
              <a:buFont typeface="Wingdings" pitchFamily="2" charset="2"/>
              <a:buChar char="Ø"/>
            </a:pPr>
            <a:r>
              <a:rPr lang="en-US" sz="2400" dirty="0" smtClean="0">
                <a:latin typeface="Garamond" pitchFamily="18" charset="0"/>
              </a:rPr>
              <a:t>Cushioning/ smooth application of energy on the work without direct contact.</a:t>
            </a:r>
            <a:endParaRPr lang="en-US" sz="2400" dirty="0">
              <a:latin typeface="Garamond" pitchFamily="18" charset="0"/>
            </a:endParaRPr>
          </a:p>
        </p:txBody>
      </p:sp>
      <p:sp>
        <p:nvSpPr>
          <p:cNvPr id="3" name="Rectangle 2"/>
          <p:cNvSpPr/>
          <p:nvPr/>
        </p:nvSpPr>
        <p:spPr>
          <a:xfrm>
            <a:off x="914400" y="381000"/>
            <a:ext cx="6438622" cy="461665"/>
          </a:xfrm>
          <a:prstGeom prst="rect">
            <a:avLst/>
          </a:prstGeom>
        </p:spPr>
        <p:txBody>
          <a:bodyPr wrap="none">
            <a:spAutoFit/>
          </a:bodyPr>
          <a:lstStyle/>
          <a:p>
            <a:pPr algn="just"/>
            <a:r>
              <a:rPr lang="en-US" sz="2400" b="1" dirty="0" smtClean="0">
                <a:latin typeface="Garamond" pitchFamily="18" charset="0"/>
              </a:rPr>
              <a:t>1) Unconfined type (or Stand off technique</a:t>
            </a:r>
            <a:r>
              <a:rPr lang="en-US" sz="2400" b="1" dirty="0" smtClean="0">
                <a:latin typeface="Garamond" pitchFamily="18" charset="0"/>
              </a:rPr>
              <a:t>)….. </a:t>
            </a:r>
            <a:endParaRPr lang="en-US" sz="2400" b="1" dirty="0" smtClean="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amond(in)">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90600"/>
            <a:ext cx="7924800" cy="5632311"/>
          </a:xfrm>
          <a:prstGeom prst="rect">
            <a:avLst/>
          </a:prstGeom>
        </p:spPr>
        <p:txBody>
          <a:bodyPr wrap="square">
            <a:spAutoFit/>
          </a:bodyPr>
          <a:lstStyle/>
          <a:p>
            <a:r>
              <a:rPr lang="en-US" sz="2400" b="1" dirty="0" smtClean="0">
                <a:latin typeface="Garamond" pitchFamily="18" charset="0"/>
              </a:rPr>
              <a:t>Introduction:</a:t>
            </a:r>
          </a:p>
          <a:p>
            <a:endParaRPr lang="en-US" sz="2400" b="1" dirty="0" smtClean="0">
              <a:latin typeface="Garamond" pitchFamily="18" charset="0"/>
            </a:endParaRPr>
          </a:p>
          <a:p>
            <a:pPr algn="just"/>
            <a:r>
              <a:rPr lang="en-US" sz="2400" dirty="0" smtClean="0">
                <a:latin typeface="Garamond" pitchFamily="18" charset="0"/>
              </a:rPr>
              <a:t>The forming processes are affected by the strain rate.</a:t>
            </a:r>
          </a:p>
          <a:p>
            <a:pPr algn="just"/>
            <a:endParaRPr lang="en-US" sz="2400" dirty="0" smtClean="0">
              <a:latin typeface="Garamond" pitchFamily="18" charset="0"/>
            </a:endParaRPr>
          </a:p>
          <a:p>
            <a:pPr algn="just"/>
            <a:r>
              <a:rPr lang="en-US" sz="2400" b="1" dirty="0" smtClean="0">
                <a:latin typeface="Garamond" pitchFamily="18" charset="0"/>
              </a:rPr>
              <a:t>Effects of strain rates during forming:</a:t>
            </a:r>
          </a:p>
          <a:p>
            <a:pPr algn="just"/>
            <a:endParaRPr lang="en-US" sz="2400" dirty="0" smtClean="0">
              <a:latin typeface="Garamond" pitchFamily="18" charset="0"/>
            </a:endParaRPr>
          </a:p>
          <a:p>
            <a:pPr marL="457200" indent="-457200" algn="just">
              <a:lnSpc>
                <a:spcPct val="150000"/>
              </a:lnSpc>
              <a:buFont typeface="Wingdings" pitchFamily="2" charset="2"/>
              <a:buChar char="§"/>
            </a:pPr>
            <a:r>
              <a:rPr lang="en-US" sz="2400" dirty="0" smtClean="0">
                <a:latin typeface="Garamond" pitchFamily="18" charset="0"/>
              </a:rPr>
              <a:t>The flow stress increases with strain rates</a:t>
            </a:r>
          </a:p>
          <a:p>
            <a:pPr marL="457200" indent="-457200" algn="just">
              <a:lnSpc>
                <a:spcPct val="150000"/>
              </a:lnSpc>
              <a:buFont typeface="Wingdings" pitchFamily="2" charset="2"/>
              <a:buChar char="§"/>
            </a:pPr>
            <a:r>
              <a:rPr lang="en-US" sz="2400" dirty="0" smtClean="0">
                <a:latin typeface="Garamond" pitchFamily="18" charset="0"/>
              </a:rPr>
              <a:t>The temperature of work is increases due to adiabatic heating.</a:t>
            </a:r>
          </a:p>
          <a:p>
            <a:pPr marL="457200" indent="-457200" algn="just">
              <a:lnSpc>
                <a:spcPct val="150000"/>
              </a:lnSpc>
              <a:buFont typeface="Wingdings" pitchFamily="2" charset="2"/>
              <a:buChar char="§"/>
            </a:pPr>
            <a:r>
              <a:rPr lang="en-US" sz="2400" dirty="0" smtClean="0">
                <a:latin typeface="Garamond" pitchFamily="18" charset="0"/>
              </a:rPr>
              <a:t>Improved lubrication if lubricating film is maintained.</a:t>
            </a:r>
          </a:p>
          <a:p>
            <a:pPr marL="457200" indent="-457200" algn="just">
              <a:lnSpc>
                <a:spcPct val="150000"/>
              </a:lnSpc>
              <a:buFont typeface="Wingdings" pitchFamily="2" charset="2"/>
              <a:buChar char="§"/>
            </a:pPr>
            <a:r>
              <a:rPr lang="en-US" sz="2400" dirty="0" smtClean="0">
                <a:latin typeface="Garamond" pitchFamily="18" charset="0"/>
              </a:rPr>
              <a:t>Many difficult to form materials like Titanium and Tungsten alloys, can be deformed under high strain rates.</a:t>
            </a:r>
            <a:endParaRPr lang="en-US" sz="2400" dirty="0">
              <a:latin typeface="Garamond" pitchFamily="18" charset="0"/>
            </a:endParaRPr>
          </a:p>
        </p:txBody>
      </p:sp>
      <p:sp>
        <p:nvSpPr>
          <p:cNvPr id="5" name="Rectangle 4"/>
          <p:cNvSpPr/>
          <p:nvPr/>
        </p:nvSpPr>
        <p:spPr>
          <a:xfrm>
            <a:off x="914400" y="304800"/>
            <a:ext cx="7375737" cy="523220"/>
          </a:xfrm>
          <a:prstGeom prst="rect">
            <a:avLst/>
          </a:prstGeom>
        </p:spPr>
        <p:txBody>
          <a:bodyPr wrap="none">
            <a:spAutoFit/>
          </a:bodyPr>
          <a:lstStyle/>
          <a:p>
            <a:r>
              <a:rPr lang="en-US" sz="2800" b="1" dirty="0" smtClean="0">
                <a:latin typeface="Garamond" pitchFamily="18" charset="0"/>
              </a:rPr>
              <a:t>High Energy Rate Forming (HERF) Processes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amond(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amond(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amond(in)">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diamond(in)">
                                      <p:cBhvr>
                                        <p:cTn id="27" dur="20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diamond(in)">
                                      <p:cBhvr>
                                        <p:cTn id="32" dur="20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diamond(in)">
                                      <p:cBhvr>
                                        <p:cTn id="37"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7543800" cy="5632311"/>
          </a:xfrm>
          <a:prstGeom prst="rect">
            <a:avLst/>
          </a:prstGeom>
        </p:spPr>
        <p:txBody>
          <a:bodyPr wrap="square">
            <a:spAutoFit/>
          </a:bodyPr>
          <a:lstStyle/>
          <a:p>
            <a:pPr algn="just">
              <a:lnSpc>
                <a:spcPct val="150000"/>
              </a:lnSpc>
            </a:pPr>
            <a:r>
              <a:rPr lang="en-US" sz="2400" b="1" dirty="0" smtClean="0">
                <a:latin typeface="Garamond" pitchFamily="18" charset="0"/>
              </a:rPr>
              <a:t>Process Variables</a:t>
            </a:r>
          </a:p>
          <a:p>
            <a:pPr marL="457200" indent="-457200" algn="just">
              <a:lnSpc>
                <a:spcPct val="150000"/>
              </a:lnSpc>
              <a:buFont typeface="Wingdings" pitchFamily="2" charset="2"/>
              <a:buChar char="§"/>
            </a:pPr>
            <a:r>
              <a:rPr lang="en-US" sz="2400" dirty="0" smtClean="0">
                <a:latin typeface="Garamond" pitchFamily="18" charset="0"/>
              </a:rPr>
              <a:t>Type and amount of explosive: wide range of explosives are available.</a:t>
            </a:r>
          </a:p>
          <a:p>
            <a:pPr marL="457200" indent="-457200" algn="just">
              <a:lnSpc>
                <a:spcPct val="150000"/>
              </a:lnSpc>
              <a:buFont typeface="Wingdings" pitchFamily="2" charset="2"/>
              <a:buChar char="§"/>
            </a:pPr>
            <a:r>
              <a:rPr lang="en-US" sz="2400" dirty="0" smtClean="0">
                <a:latin typeface="Garamond" pitchFamily="18" charset="0"/>
              </a:rPr>
              <a:t>Stand off distance – SOD- (Distance between work piece and explosive): Optimum SOD must be maintained.</a:t>
            </a:r>
          </a:p>
          <a:p>
            <a:pPr marL="457200" indent="-457200" algn="just">
              <a:lnSpc>
                <a:spcPct val="150000"/>
              </a:lnSpc>
              <a:buFont typeface="Wingdings" pitchFamily="2" charset="2"/>
              <a:buChar char="§"/>
            </a:pPr>
            <a:r>
              <a:rPr lang="en-US" sz="2400" dirty="0" smtClean="0">
                <a:latin typeface="Garamond" pitchFamily="18" charset="0"/>
              </a:rPr>
              <a:t>The medium used to transmit energy: water is most widely used.</a:t>
            </a:r>
          </a:p>
          <a:p>
            <a:pPr marL="457200" indent="-457200" algn="just">
              <a:lnSpc>
                <a:spcPct val="150000"/>
              </a:lnSpc>
              <a:buFont typeface="Wingdings" pitchFamily="2" charset="2"/>
              <a:buChar char="§"/>
            </a:pPr>
            <a:r>
              <a:rPr lang="en-US" sz="2400" dirty="0" smtClean="0">
                <a:latin typeface="Garamond" pitchFamily="18" charset="0"/>
              </a:rPr>
              <a:t>Work size</a:t>
            </a:r>
          </a:p>
          <a:p>
            <a:pPr marL="457200" indent="-457200" algn="just">
              <a:lnSpc>
                <a:spcPct val="150000"/>
              </a:lnSpc>
              <a:buFont typeface="Wingdings" pitchFamily="2" charset="2"/>
              <a:buChar char="§"/>
            </a:pPr>
            <a:r>
              <a:rPr lang="en-US" sz="2400" dirty="0" smtClean="0">
                <a:latin typeface="Garamond" pitchFamily="18" charset="0"/>
              </a:rPr>
              <a:t>Work material properties</a:t>
            </a:r>
          </a:p>
          <a:p>
            <a:pPr marL="457200" indent="-457200" algn="just">
              <a:lnSpc>
                <a:spcPct val="150000"/>
              </a:lnSpc>
              <a:buFont typeface="Wingdings" pitchFamily="2" charset="2"/>
              <a:buChar char="§"/>
            </a:pPr>
            <a:r>
              <a:rPr lang="en-US" sz="2400" dirty="0" smtClean="0">
                <a:latin typeface="Garamond" pitchFamily="18" charset="0"/>
              </a:rPr>
              <a:t>Vacuum in the die</a:t>
            </a:r>
            <a:endParaRPr lang="en-US" sz="2400" dirty="0">
              <a:latin typeface="Garamond" pitchFamily="18" charset="0"/>
            </a:endParaRPr>
          </a:p>
        </p:txBody>
      </p:sp>
      <p:pic>
        <p:nvPicPr>
          <p:cNvPr id="4" name="Picture 3" descr="ch16&amp;user=sschmid&amp;doc=F16_45"/>
          <p:cNvPicPr>
            <a:picLocks noChangeAspect="1" noChangeArrowheads="1"/>
          </p:cNvPicPr>
          <p:nvPr/>
        </p:nvPicPr>
        <p:blipFill>
          <a:blip r:embed="rId2"/>
          <a:srcRect l="3670" t="8667" r="39449" b="14611"/>
          <a:stretch>
            <a:fillRect/>
          </a:stretch>
        </p:blipFill>
        <p:spPr bwMode="auto">
          <a:xfrm>
            <a:off x="4871227" y="3886201"/>
            <a:ext cx="4159402" cy="2750572"/>
          </a:xfrm>
          <a:prstGeom prst="rect">
            <a:avLst/>
          </a:prstGeom>
          <a:noFill/>
          <a:ln w="9525">
            <a:noFill/>
            <a:miter lim="800000"/>
            <a:headEnd/>
            <a:tailEnd/>
          </a:ln>
        </p:spPr>
      </p:pic>
      <p:sp>
        <p:nvSpPr>
          <p:cNvPr id="5" name="Rectangle 4"/>
          <p:cNvSpPr/>
          <p:nvPr/>
        </p:nvSpPr>
        <p:spPr>
          <a:xfrm>
            <a:off x="914400" y="152400"/>
            <a:ext cx="6438622" cy="461665"/>
          </a:xfrm>
          <a:prstGeom prst="rect">
            <a:avLst/>
          </a:prstGeom>
        </p:spPr>
        <p:txBody>
          <a:bodyPr wrap="none">
            <a:spAutoFit/>
          </a:bodyPr>
          <a:lstStyle/>
          <a:p>
            <a:pPr algn="just"/>
            <a:r>
              <a:rPr lang="en-US" sz="2400" b="1" dirty="0" smtClean="0">
                <a:latin typeface="Garamond" pitchFamily="18" charset="0"/>
              </a:rPr>
              <a:t>1) Unconfined type (or Stand off technique</a:t>
            </a:r>
            <a:r>
              <a:rPr lang="en-US" sz="2400" b="1" dirty="0" smtClean="0">
                <a:latin typeface="Garamond" pitchFamily="18" charset="0"/>
              </a:rPr>
              <a:t>)….. </a:t>
            </a:r>
            <a:endParaRPr lang="en-US" sz="2400" b="1" dirty="0" smtClean="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amond(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7620000" cy="3970318"/>
          </a:xfrm>
          <a:prstGeom prst="rect">
            <a:avLst/>
          </a:prstGeom>
        </p:spPr>
        <p:txBody>
          <a:bodyPr wrap="square">
            <a:spAutoFit/>
          </a:bodyPr>
          <a:lstStyle/>
          <a:p>
            <a:pPr algn="just">
              <a:lnSpc>
                <a:spcPct val="150000"/>
              </a:lnSpc>
            </a:pPr>
            <a:r>
              <a:rPr lang="en-US" sz="2400" b="1" dirty="0" smtClean="0">
                <a:latin typeface="Garamond" pitchFamily="18" charset="0"/>
              </a:rPr>
              <a:t>Advantages:</a:t>
            </a:r>
          </a:p>
          <a:p>
            <a:pPr marL="971550" lvl="1" indent="-514350" algn="just">
              <a:lnSpc>
                <a:spcPct val="150000"/>
              </a:lnSpc>
              <a:buFont typeface="Wingdings" pitchFamily="2" charset="2"/>
              <a:buChar char="§"/>
            </a:pPr>
            <a:r>
              <a:rPr lang="en-US" sz="2400" dirty="0" smtClean="0">
                <a:latin typeface="Garamond" pitchFamily="18" charset="0"/>
              </a:rPr>
              <a:t>Shock wave is efficiently transmitted through water and energy is transmitted effectively on the work</a:t>
            </a:r>
          </a:p>
          <a:p>
            <a:pPr marL="971550" lvl="1" indent="-514350" algn="just">
              <a:lnSpc>
                <a:spcPct val="150000"/>
              </a:lnSpc>
              <a:buFont typeface="Wingdings" pitchFamily="2" charset="2"/>
              <a:buChar char="§"/>
            </a:pPr>
            <a:r>
              <a:rPr lang="en-US" sz="2400" dirty="0" smtClean="0">
                <a:latin typeface="Garamond" pitchFamily="18" charset="0"/>
              </a:rPr>
              <a:t>Less noise</a:t>
            </a:r>
          </a:p>
          <a:p>
            <a:pPr marL="971550" lvl="1" indent="-514350" algn="just">
              <a:lnSpc>
                <a:spcPct val="150000"/>
              </a:lnSpc>
              <a:buFont typeface="Wingdings" pitchFamily="2" charset="2"/>
              <a:buChar char="§"/>
            </a:pPr>
            <a:r>
              <a:rPr lang="en-US" sz="2400" dirty="0" smtClean="0">
                <a:latin typeface="Garamond" pitchFamily="18" charset="0"/>
              </a:rPr>
              <a:t>Less probability of damage to work.</a:t>
            </a:r>
          </a:p>
          <a:p>
            <a:pPr marL="971550" lvl="1" indent="-514350" algn="just">
              <a:lnSpc>
                <a:spcPct val="150000"/>
              </a:lnSpc>
              <a:buFont typeface="Wingdings" pitchFamily="2" charset="2"/>
              <a:buChar char="§"/>
            </a:pPr>
            <a:r>
              <a:rPr lang="en-US" sz="2400" dirty="0" smtClean="0">
                <a:latin typeface="Garamond" pitchFamily="18" charset="0"/>
              </a:rPr>
              <a:t>Large and thick parts can be easily formed</a:t>
            </a:r>
          </a:p>
          <a:p>
            <a:pPr marL="971550" lvl="1" indent="-514350" algn="just">
              <a:lnSpc>
                <a:spcPct val="150000"/>
              </a:lnSpc>
              <a:buFont typeface="Wingdings" pitchFamily="2" charset="2"/>
              <a:buChar char="§"/>
            </a:pPr>
            <a:r>
              <a:rPr lang="en-US" sz="2400" dirty="0" smtClean="0">
                <a:latin typeface="Garamond" pitchFamily="18" charset="0"/>
              </a:rPr>
              <a:t>Economical, when compared to a hydraulic press</a:t>
            </a:r>
            <a:endParaRPr lang="en-US" sz="2400" dirty="0">
              <a:latin typeface="Garamond" pitchFamily="18" charset="0"/>
            </a:endParaRPr>
          </a:p>
        </p:txBody>
      </p:sp>
      <p:sp>
        <p:nvSpPr>
          <p:cNvPr id="3" name="Rectangle 2"/>
          <p:cNvSpPr/>
          <p:nvPr/>
        </p:nvSpPr>
        <p:spPr>
          <a:xfrm>
            <a:off x="914400" y="381000"/>
            <a:ext cx="6438622" cy="461665"/>
          </a:xfrm>
          <a:prstGeom prst="rect">
            <a:avLst/>
          </a:prstGeom>
        </p:spPr>
        <p:txBody>
          <a:bodyPr wrap="none">
            <a:spAutoFit/>
          </a:bodyPr>
          <a:lstStyle/>
          <a:p>
            <a:pPr algn="just"/>
            <a:r>
              <a:rPr lang="en-US" sz="2400" b="1" dirty="0" smtClean="0">
                <a:latin typeface="Garamond" pitchFamily="18" charset="0"/>
              </a:rPr>
              <a:t>1) Unconfined type (or Stand off technique</a:t>
            </a:r>
            <a:r>
              <a:rPr lang="en-US" sz="2400" b="1" dirty="0" smtClean="0">
                <a:latin typeface="Garamond" pitchFamily="18" charset="0"/>
              </a:rPr>
              <a:t>)….. </a:t>
            </a:r>
            <a:endParaRPr lang="en-US" sz="2400" b="1" dirty="0" smtClean="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73082"/>
            <a:ext cx="8077200" cy="3970318"/>
          </a:xfrm>
          <a:prstGeom prst="rect">
            <a:avLst/>
          </a:prstGeom>
        </p:spPr>
        <p:txBody>
          <a:bodyPr wrap="square">
            <a:spAutoFit/>
          </a:bodyPr>
          <a:lstStyle/>
          <a:p>
            <a:pPr algn="just">
              <a:lnSpc>
                <a:spcPct val="150000"/>
              </a:lnSpc>
            </a:pPr>
            <a:r>
              <a:rPr lang="en-US" sz="2400" b="1" dirty="0" smtClean="0">
                <a:latin typeface="Garamond" pitchFamily="18" charset="0"/>
              </a:rPr>
              <a:t>Limitations:</a:t>
            </a:r>
          </a:p>
          <a:p>
            <a:pPr marL="914400" lvl="1" indent="-457200" algn="just">
              <a:lnSpc>
                <a:spcPct val="150000"/>
              </a:lnSpc>
              <a:buFont typeface="Wingdings" pitchFamily="2" charset="2"/>
              <a:buChar char="§"/>
            </a:pPr>
            <a:r>
              <a:rPr lang="en-US" sz="2400" dirty="0" smtClean="0">
                <a:latin typeface="Garamond" pitchFamily="18" charset="0"/>
              </a:rPr>
              <a:t>Optimum SOD is essential for proper forming operation.</a:t>
            </a:r>
          </a:p>
          <a:p>
            <a:pPr marL="914400" lvl="1" indent="-457200" algn="just">
              <a:lnSpc>
                <a:spcPct val="150000"/>
              </a:lnSpc>
              <a:buFont typeface="Wingdings" pitchFamily="2" charset="2"/>
              <a:buChar char="§"/>
            </a:pPr>
            <a:r>
              <a:rPr lang="en-US" sz="2400" dirty="0" smtClean="0">
                <a:latin typeface="Garamond" pitchFamily="18" charset="0"/>
              </a:rPr>
              <a:t>Vacuum is essential and hence it adds to the cost.</a:t>
            </a:r>
          </a:p>
          <a:p>
            <a:pPr marL="914400" lvl="1" indent="-457200" algn="just">
              <a:lnSpc>
                <a:spcPct val="150000"/>
              </a:lnSpc>
              <a:buFont typeface="Wingdings" pitchFamily="2" charset="2"/>
              <a:buChar char="§"/>
            </a:pPr>
            <a:r>
              <a:rPr lang="en-US" sz="2400" dirty="0" smtClean="0">
                <a:latin typeface="Garamond" pitchFamily="18" charset="0"/>
              </a:rPr>
              <a:t>Dies must be larger and thicker to withstand shocks.</a:t>
            </a:r>
          </a:p>
          <a:p>
            <a:pPr marL="914400" lvl="1" indent="-457200" algn="just">
              <a:lnSpc>
                <a:spcPct val="150000"/>
              </a:lnSpc>
              <a:buFont typeface="Wingdings" pitchFamily="2" charset="2"/>
              <a:buChar char="§"/>
            </a:pPr>
            <a:r>
              <a:rPr lang="en-US" sz="2400" dirty="0" smtClean="0">
                <a:latin typeface="Garamond" pitchFamily="18" charset="0"/>
              </a:rPr>
              <a:t>Not suitable for small and thin works.</a:t>
            </a:r>
          </a:p>
          <a:p>
            <a:pPr marL="914400" lvl="1" indent="-457200" algn="just">
              <a:lnSpc>
                <a:spcPct val="150000"/>
              </a:lnSpc>
              <a:buFont typeface="Wingdings" pitchFamily="2" charset="2"/>
              <a:buChar char="§"/>
            </a:pPr>
            <a:r>
              <a:rPr lang="en-US" sz="2400" dirty="0" smtClean="0">
                <a:latin typeface="Garamond" pitchFamily="18" charset="0"/>
              </a:rPr>
              <a:t>Explosives must be carefully handled according to the regulations of the government.</a:t>
            </a:r>
          </a:p>
        </p:txBody>
      </p:sp>
      <p:sp>
        <p:nvSpPr>
          <p:cNvPr id="3" name="Rectangle 2"/>
          <p:cNvSpPr/>
          <p:nvPr/>
        </p:nvSpPr>
        <p:spPr>
          <a:xfrm>
            <a:off x="228600" y="4267200"/>
            <a:ext cx="6454775" cy="2308324"/>
          </a:xfrm>
          <a:prstGeom prst="rect">
            <a:avLst/>
          </a:prstGeom>
        </p:spPr>
        <p:txBody>
          <a:bodyPr wrap="square">
            <a:spAutoFit/>
          </a:bodyPr>
          <a:lstStyle/>
          <a:p>
            <a:pPr lvl="0" algn="just">
              <a:lnSpc>
                <a:spcPct val="150000"/>
              </a:lnSpc>
            </a:pPr>
            <a:r>
              <a:rPr lang="en-US" sz="2400" b="1" dirty="0" smtClean="0">
                <a:solidFill>
                  <a:prstClr val="black"/>
                </a:solidFill>
                <a:latin typeface="Garamond" pitchFamily="18" charset="0"/>
              </a:rPr>
              <a:t>Applications:</a:t>
            </a:r>
          </a:p>
          <a:p>
            <a:pPr marL="914400" lvl="1" indent="-457200" algn="just">
              <a:lnSpc>
                <a:spcPct val="150000"/>
              </a:lnSpc>
              <a:buFont typeface="Wingdings" pitchFamily="2" charset="2"/>
              <a:buChar char="v"/>
            </a:pPr>
            <a:r>
              <a:rPr lang="en-US" sz="2400" dirty="0" smtClean="0">
                <a:solidFill>
                  <a:prstClr val="black"/>
                </a:solidFill>
                <a:latin typeface="Garamond" pitchFamily="18" charset="0"/>
              </a:rPr>
              <a:t>Ship building,</a:t>
            </a:r>
          </a:p>
          <a:p>
            <a:pPr marL="914400" lvl="1" indent="-457200" algn="just">
              <a:lnSpc>
                <a:spcPct val="150000"/>
              </a:lnSpc>
              <a:buFont typeface="Wingdings" pitchFamily="2" charset="2"/>
              <a:buChar char="v"/>
            </a:pPr>
            <a:r>
              <a:rPr lang="en-US" sz="2400" dirty="0" smtClean="0">
                <a:solidFill>
                  <a:prstClr val="black"/>
                </a:solidFill>
                <a:latin typeface="Garamond" pitchFamily="18" charset="0"/>
              </a:rPr>
              <a:t>Radar dish,</a:t>
            </a:r>
          </a:p>
          <a:p>
            <a:pPr marL="914400" lvl="1" indent="-457200" algn="just">
              <a:lnSpc>
                <a:spcPct val="150000"/>
              </a:lnSpc>
              <a:buFont typeface="Wingdings" pitchFamily="2" charset="2"/>
              <a:buChar char="v"/>
            </a:pPr>
            <a:r>
              <a:rPr lang="en-US" sz="2400" dirty="0" smtClean="0">
                <a:solidFill>
                  <a:prstClr val="black"/>
                </a:solidFill>
                <a:latin typeface="Garamond" pitchFamily="18" charset="0"/>
              </a:rPr>
              <a:t>Elliptical domes in space applications</a:t>
            </a:r>
            <a:endParaRPr lang="en-US" sz="2400" dirty="0">
              <a:solidFill>
                <a:prstClr val="black"/>
              </a:solidFill>
              <a:latin typeface="Garamond" pitchFamily="18" charset="0"/>
            </a:endParaRPr>
          </a:p>
        </p:txBody>
      </p:sp>
      <p:sp>
        <p:nvSpPr>
          <p:cNvPr id="4" name="Rectangle 3"/>
          <p:cNvSpPr/>
          <p:nvPr/>
        </p:nvSpPr>
        <p:spPr>
          <a:xfrm>
            <a:off x="762000" y="152400"/>
            <a:ext cx="6438622" cy="461665"/>
          </a:xfrm>
          <a:prstGeom prst="rect">
            <a:avLst/>
          </a:prstGeom>
        </p:spPr>
        <p:txBody>
          <a:bodyPr wrap="none">
            <a:spAutoFit/>
          </a:bodyPr>
          <a:lstStyle/>
          <a:p>
            <a:pPr algn="just"/>
            <a:r>
              <a:rPr lang="en-US" sz="2400" b="1" dirty="0" smtClean="0">
                <a:latin typeface="Garamond" pitchFamily="18" charset="0"/>
              </a:rPr>
              <a:t>1) Unconfined type (or Stand off technique</a:t>
            </a:r>
            <a:r>
              <a:rPr lang="en-US" sz="2400" b="1" dirty="0" smtClean="0">
                <a:latin typeface="Garamond" pitchFamily="18" charset="0"/>
              </a:rPr>
              <a:t>)….. </a:t>
            </a:r>
            <a:endParaRPr lang="en-US" sz="2400" b="1" dirty="0" smtClean="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diamond(in)">
                                      <p:cBhvr>
                                        <p:cTn id="32" dur="2000"/>
                                        <p:tgtEl>
                                          <p:spTgt spid="3">
                                            <p:txEl>
                                              <p:pRg st="0" end="0"/>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diamond(in)">
                                      <p:cBhvr>
                                        <p:cTn id="35" dur="2000"/>
                                        <p:tgtEl>
                                          <p:spTgt spid="3">
                                            <p:txEl>
                                              <p:pRg st="1" end="1"/>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diamond(in)">
                                      <p:cBhvr>
                                        <p:cTn id="38" dur="2000"/>
                                        <p:tgtEl>
                                          <p:spTgt spid="3">
                                            <p:txEl>
                                              <p:pRg st="2" end="2"/>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diamond(in)">
                                      <p:cBhvr>
                                        <p:cTn id="4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7391400" cy="3508653"/>
          </a:xfrm>
          <a:prstGeom prst="rect">
            <a:avLst/>
          </a:prstGeom>
        </p:spPr>
        <p:txBody>
          <a:bodyPr wrap="square">
            <a:spAutoFit/>
          </a:bodyPr>
          <a:lstStyle/>
          <a:p>
            <a:pPr algn="just">
              <a:lnSpc>
                <a:spcPct val="150000"/>
              </a:lnSpc>
            </a:pPr>
            <a:r>
              <a:rPr lang="en-US" sz="2800" b="1" dirty="0" smtClean="0">
                <a:latin typeface="Garamond" pitchFamily="18" charset="0"/>
              </a:rPr>
              <a:t>2) Confined System ( or Contact Technique)</a:t>
            </a:r>
          </a:p>
          <a:p>
            <a:pPr algn="just">
              <a:lnSpc>
                <a:spcPct val="150000"/>
              </a:lnSpc>
            </a:pPr>
            <a:r>
              <a:rPr lang="en-US" sz="2400" b="1" dirty="0" smtClean="0">
                <a:latin typeface="Garamond" pitchFamily="18" charset="0"/>
              </a:rPr>
              <a:t>Principle:</a:t>
            </a:r>
          </a:p>
          <a:p>
            <a:pPr algn="just">
              <a:lnSpc>
                <a:spcPct val="150000"/>
              </a:lnSpc>
            </a:pPr>
            <a:r>
              <a:rPr lang="en-US" sz="2400" dirty="0" smtClean="0">
                <a:latin typeface="Garamond" pitchFamily="18" charset="0"/>
              </a:rPr>
              <a:t>The pressure pulse or shock wave produced is in direct contact with the work piece (usually tubular) and hence the energy is directly applied on the work without any water medium.</a:t>
            </a:r>
          </a:p>
        </p:txBody>
      </p:sp>
      <p:sp>
        <p:nvSpPr>
          <p:cNvPr id="4" name="Rectangle 3"/>
          <p:cNvSpPr/>
          <p:nvPr/>
        </p:nvSpPr>
        <p:spPr>
          <a:xfrm>
            <a:off x="228600" y="3733800"/>
            <a:ext cx="3276600" cy="2862322"/>
          </a:xfrm>
          <a:prstGeom prst="rect">
            <a:avLst/>
          </a:prstGeom>
        </p:spPr>
        <p:txBody>
          <a:bodyPr wrap="square">
            <a:spAutoFit/>
          </a:bodyPr>
          <a:lstStyle/>
          <a:p>
            <a:pPr algn="just">
              <a:lnSpc>
                <a:spcPct val="150000"/>
              </a:lnSpc>
            </a:pPr>
            <a:r>
              <a:rPr lang="en-US" sz="2400" dirty="0" smtClean="0">
                <a:latin typeface="Garamond" pitchFamily="18" charset="0"/>
              </a:rPr>
              <a:t>The tube collapses into the die cavity and is formed. It is used for bulging and flaring operations.</a:t>
            </a:r>
            <a:endParaRPr lang="en-US" sz="2400" dirty="0">
              <a:latin typeface="Garamond" pitchFamily="18" charset="0"/>
            </a:endParaRPr>
          </a:p>
        </p:txBody>
      </p:sp>
      <p:pic>
        <p:nvPicPr>
          <p:cNvPr id="8" name="Picture 7" descr="C:\Users\nageshwar\Desktop\New folder\high-energy-rate-forming-or-high-velocity-forming-8-638.jpg"/>
          <p:cNvPicPr/>
          <p:nvPr/>
        </p:nvPicPr>
        <p:blipFill>
          <a:blip r:embed="rId2"/>
          <a:srcRect l="24429" t="43782" r="19391" b="14245"/>
          <a:stretch>
            <a:fillRect/>
          </a:stretch>
        </p:blipFill>
        <p:spPr bwMode="auto">
          <a:xfrm>
            <a:off x="3581400" y="3505200"/>
            <a:ext cx="5491403"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amond(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020289"/>
            <a:ext cx="2060995" cy="545604"/>
          </a:xfrm>
          <a:prstGeom prst="rect">
            <a:avLst/>
          </a:prstGeom>
          <a:solidFill>
            <a:schemeClr val="bg1"/>
          </a:solidFill>
        </p:spPr>
        <p:txBody>
          <a:bodyPr wrap="square" rtlCol="0">
            <a:spAutoFit/>
          </a:bodyPr>
          <a:lstStyle/>
          <a:p>
            <a:endParaRPr lang="en-US" dirty="0" smtClean="0"/>
          </a:p>
          <a:p>
            <a:endParaRPr lang="en-US" dirty="0"/>
          </a:p>
        </p:txBody>
      </p:sp>
      <p:pic>
        <p:nvPicPr>
          <p:cNvPr id="5" name="Picture 4" descr="C:\Users\nageshwar\Desktop\New folder\high-energy-rate-forming-or-high-velocity-forming-8-638.jpg"/>
          <p:cNvPicPr/>
          <p:nvPr/>
        </p:nvPicPr>
        <p:blipFill>
          <a:blip r:embed="rId2"/>
          <a:srcRect l="24429" t="43782" r="19391" b="14245"/>
          <a:stretch>
            <a:fillRect/>
          </a:stretch>
        </p:blipFill>
        <p:spPr bwMode="auto">
          <a:xfrm>
            <a:off x="990600" y="1143000"/>
            <a:ext cx="7467600" cy="5029200"/>
          </a:xfrm>
          <a:prstGeom prst="rect">
            <a:avLst/>
          </a:prstGeom>
          <a:noFill/>
          <a:ln w="9525">
            <a:noFill/>
            <a:miter lim="800000"/>
            <a:headEnd/>
            <a:tailEnd/>
          </a:ln>
        </p:spPr>
      </p:pic>
      <p:sp>
        <p:nvSpPr>
          <p:cNvPr id="6" name="Rectangle 5"/>
          <p:cNvSpPr/>
          <p:nvPr/>
        </p:nvSpPr>
        <p:spPr>
          <a:xfrm>
            <a:off x="762000" y="381000"/>
            <a:ext cx="6468566" cy="646331"/>
          </a:xfrm>
          <a:prstGeom prst="rect">
            <a:avLst/>
          </a:prstGeom>
        </p:spPr>
        <p:txBody>
          <a:bodyPr wrap="none">
            <a:spAutoFit/>
          </a:bodyPr>
          <a:lstStyle/>
          <a:p>
            <a:pPr algn="just">
              <a:lnSpc>
                <a:spcPct val="150000"/>
              </a:lnSpc>
            </a:pPr>
            <a:r>
              <a:rPr lang="en-US" sz="2400" b="1" dirty="0" smtClean="0">
                <a:latin typeface="Garamond" pitchFamily="18" charset="0"/>
              </a:rPr>
              <a:t>2) Confined System ( or Contact Technique</a:t>
            </a:r>
            <a:r>
              <a:rPr lang="en-US" sz="2400" b="1" dirty="0" smtClean="0">
                <a:latin typeface="Garamond" pitchFamily="18" charset="0"/>
              </a:rPr>
              <a:t>) …..</a:t>
            </a:r>
            <a:endParaRPr lang="en-US" sz="2400" b="1" dirty="0" smtClean="0">
              <a:latin typeface="Garamon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610600" cy="6740307"/>
          </a:xfrm>
          <a:prstGeom prst="rect">
            <a:avLst/>
          </a:prstGeom>
        </p:spPr>
        <p:txBody>
          <a:bodyPr wrap="square">
            <a:spAutoFit/>
          </a:bodyPr>
          <a:lstStyle/>
          <a:p>
            <a:pPr algn="just">
              <a:lnSpc>
                <a:spcPct val="150000"/>
              </a:lnSpc>
            </a:pPr>
            <a:r>
              <a:rPr lang="en-US" sz="2400" b="1" dirty="0" smtClean="0">
                <a:latin typeface="Garamond" pitchFamily="18" charset="0"/>
              </a:rPr>
              <a:t>Advantages:</a:t>
            </a:r>
          </a:p>
          <a:p>
            <a:pPr marL="914400" lvl="1" indent="-457200" algn="just">
              <a:lnSpc>
                <a:spcPct val="150000"/>
              </a:lnSpc>
              <a:buFont typeface="Wingdings" pitchFamily="2" charset="2"/>
              <a:buChar char="Ø"/>
            </a:pPr>
            <a:r>
              <a:rPr lang="en-US" sz="2400" dirty="0" smtClean="0">
                <a:latin typeface="Garamond" pitchFamily="18" charset="0"/>
              </a:rPr>
              <a:t>Entire shock wave front is utilized as there is no loss in water.</a:t>
            </a:r>
          </a:p>
          <a:p>
            <a:pPr marL="914400" lvl="1" indent="-457200" algn="just">
              <a:lnSpc>
                <a:spcPct val="150000"/>
              </a:lnSpc>
              <a:buFont typeface="Wingdings" pitchFamily="2" charset="2"/>
              <a:buChar char="Ø"/>
            </a:pPr>
            <a:r>
              <a:rPr lang="en-US" sz="2400" dirty="0" smtClean="0">
                <a:latin typeface="Garamond" pitchFamily="18" charset="0"/>
              </a:rPr>
              <a:t>More efficient as compared to unconfined type.</a:t>
            </a:r>
          </a:p>
          <a:p>
            <a:pPr algn="just">
              <a:lnSpc>
                <a:spcPct val="150000"/>
              </a:lnSpc>
            </a:pPr>
            <a:r>
              <a:rPr lang="en-US" sz="2400" b="1" dirty="0" smtClean="0">
                <a:latin typeface="Garamond" pitchFamily="18" charset="0"/>
              </a:rPr>
              <a:t>Disadvantages:</a:t>
            </a:r>
          </a:p>
          <a:p>
            <a:pPr marL="914400" lvl="1" indent="-457200" algn="just">
              <a:lnSpc>
                <a:spcPct val="150000"/>
              </a:lnSpc>
              <a:buFont typeface="Wingdings" pitchFamily="2" charset="2"/>
              <a:buChar char="Ø"/>
            </a:pPr>
            <a:r>
              <a:rPr lang="en-US" sz="2400" dirty="0" smtClean="0">
                <a:latin typeface="Garamond" pitchFamily="18" charset="0"/>
              </a:rPr>
              <a:t>More hazard of die failure</a:t>
            </a:r>
          </a:p>
          <a:p>
            <a:pPr marL="914400" lvl="1" indent="-457200" algn="just">
              <a:lnSpc>
                <a:spcPct val="150000"/>
              </a:lnSpc>
              <a:buFont typeface="Wingdings" pitchFamily="2" charset="2"/>
              <a:buChar char="Ø"/>
            </a:pPr>
            <a:r>
              <a:rPr lang="en-US" sz="2400" dirty="0" smtClean="0">
                <a:latin typeface="Garamond" pitchFamily="18" charset="0"/>
              </a:rPr>
              <a:t>Vacuum is required in the die</a:t>
            </a:r>
          </a:p>
          <a:p>
            <a:pPr marL="914400" lvl="1" indent="-457200" algn="just">
              <a:lnSpc>
                <a:spcPct val="150000"/>
              </a:lnSpc>
              <a:buFont typeface="Wingdings" pitchFamily="2" charset="2"/>
              <a:buChar char="Ø"/>
            </a:pPr>
            <a:r>
              <a:rPr lang="en-US" sz="2400" dirty="0" smtClean="0">
                <a:latin typeface="Garamond" pitchFamily="18" charset="0"/>
              </a:rPr>
              <a:t>Air present in the work piece (tube) is compressed leading to heating.</a:t>
            </a:r>
          </a:p>
          <a:p>
            <a:pPr marL="914400" lvl="1" indent="-457200" algn="just">
              <a:lnSpc>
                <a:spcPct val="150000"/>
              </a:lnSpc>
              <a:buFont typeface="Wingdings" pitchFamily="2" charset="2"/>
              <a:buChar char="Ø"/>
            </a:pPr>
            <a:r>
              <a:rPr lang="en-US" sz="2400" dirty="0" smtClean="0">
                <a:latin typeface="Garamond" pitchFamily="18" charset="0"/>
              </a:rPr>
              <a:t>Not suitable for large and thick plates. </a:t>
            </a:r>
          </a:p>
          <a:p>
            <a:pPr algn="just">
              <a:lnSpc>
                <a:spcPct val="150000"/>
              </a:lnSpc>
            </a:pPr>
            <a:r>
              <a:rPr lang="en-US" sz="2400" b="1" dirty="0" smtClean="0">
                <a:latin typeface="Garamond" pitchFamily="18" charset="0"/>
              </a:rPr>
              <a:t>Applications:</a:t>
            </a:r>
          </a:p>
          <a:p>
            <a:pPr marL="914400" lvl="1" indent="-457200" algn="just">
              <a:lnSpc>
                <a:spcPct val="150000"/>
              </a:lnSpc>
              <a:buFont typeface="Wingdings" pitchFamily="2" charset="2"/>
              <a:buChar char="Ø"/>
            </a:pPr>
            <a:r>
              <a:rPr lang="en-US" sz="2400" dirty="0" smtClean="0">
                <a:latin typeface="Garamond" pitchFamily="18" charset="0"/>
              </a:rPr>
              <a:t>Bulging and flaring (gradually become wider at one end) of tubes.</a:t>
            </a:r>
          </a:p>
        </p:txBody>
      </p:sp>
      <p:sp>
        <p:nvSpPr>
          <p:cNvPr id="3" name="Rectangle 2"/>
          <p:cNvSpPr/>
          <p:nvPr/>
        </p:nvSpPr>
        <p:spPr>
          <a:xfrm>
            <a:off x="4572000" y="5638800"/>
            <a:ext cx="4572000" cy="468718"/>
          </a:xfrm>
          <a:prstGeom prst="rect">
            <a:avLst/>
          </a:prstGeom>
        </p:spPr>
        <p:txBody>
          <a:bodyPr>
            <a:spAutoFit/>
          </a:bodyPr>
          <a:lstStyle/>
          <a:p>
            <a:pPr algn="just">
              <a:lnSpc>
                <a:spcPct val="150000"/>
              </a:lnSpc>
            </a:pPr>
            <a:endParaRPr lang="en-US"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diamond(in)">
                                      <p:cBhvr>
                                        <p:cTn id="10" dur="2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diamond(in)">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diamond(in)">
                                      <p:cBhvr>
                                        <p:cTn id="20" dur="2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diamond(in)">
                                      <p:cBhvr>
                                        <p:cTn id="25" dur="20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diamond(in)">
                                      <p:cBhvr>
                                        <p:cTn id="30" dur="20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diamond(in)">
                                      <p:cBhvr>
                                        <p:cTn id="35" dur="2000"/>
                                        <p:tgtEl>
                                          <p:spTgt spid="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diamond(in)">
                                      <p:cBhvr>
                                        <p:cTn id="40" dur="20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diamond(in)">
                                      <p:cBhvr>
                                        <p:cTn id="4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8001000" cy="1938992"/>
          </a:xfrm>
          <a:prstGeom prst="rect">
            <a:avLst/>
          </a:prstGeom>
        </p:spPr>
        <p:txBody>
          <a:bodyPr wrap="square">
            <a:spAutoFit/>
          </a:bodyPr>
          <a:lstStyle/>
          <a:p>
            <a:pPr algn="just"/>
            <a:r>
              <a:rPr lang="en-US" sz="2400" b="1" dirty="0" smtClean="0">
                <a:latin typeface="Garamond" pitchFamily="18" charset="0"/>
              </a:rPr>
              <a:t>Principle</a:t>
            </a:r>
          </a:p>
          <a:p>
            <a:pPr algn="just"/>
            <a:r>
              <a:rPr lang="en-US" sz="2400" dirty="0" smtClean="0">
                <a:latin typeface="Garamond" pitchFamily="18" charset="0"/>
              </a:rPr>
              <a:t>A sudden electrical discharge in the form of sparks is produced between electrodes and this discharge produces a shock wave in the water medium. This shock wave deforms the work plate and collapses it into the die.</a:t>
            </a:r>
          </a:p>
        </p:txBody>
      </p:sp>
      <p:sp>
        <p:nvSpPr>
          <p:cNvPr id="5" name="Rectangle 4"/>
          <p:cNvSpPr/>
          <p:nvPr/>
        </p:nvSpPr>
        <p:spPr>
          <a:xfrm>
            <a:off x="2209800" y="304800"/>
            <a:ext cx="4427046" cy="523220"/>
          </a:xfrm>
          <a:prstGeom prst="rect">
            <a:avLst/>
          </a:prstGeom>
        </p:spPr>
        <p:txBody>
          <a:bodyPr wrap="none">
            <a:spAutoFit/>
          </a:bodyPr>
          <a:lstStyle/>
          <a:p>
            <a:r>
              <a:rPr lang="en-US" sz="2800" b="1" dirty="0" smtClean="0">
                <a:latin typeface="Garamond" pitchFamily="18" charset="0"/>
              </a:rPr>
              <a:t> </a:t>
            </a:r>
            <a:r>
              <a:rPr lang="en-US" sz="2800" b="1" dirty="0" smtClean="0">
                <a:latin typeface="Garamond" pitchFamily="18" charset="0"/>
              </a:rPr>
              <a:t>Electro Hydraulic Forming</a:t>
            </a:r>
            <a:endParaRPr lang="en-US" sz="2800" dirty="0">
              <a:latin typeface="Garamond" pitchFamily="18" charset="0"/>
            </a:endParaRPr>
          </a:p>
        </p:txBody>
      </p:sp>
      <p:pic>
        <p:nvPicPr>
          <p:cNvPr id="6" name="Picture 2"/>
          <p:cNvPicPr>
            <a:picLocks noChangeAspect="1" noChangeArrowheads="1"/>
          </p:cNvPicPr>
          <p:nvPr/>
        </p:nvPicPr>
        <p:blipFill>
          <a:blip r:embed="rId2"/>
          <a:srcRect/>
          <a:stretch>
            <a:fillRect/>
          </a:stretch>
        </p:blipFill>
        <p:spPr bwMode="auto">
          <a:xfrm>
            <a:off x="228600" y="2819400"/>
            <a:ext cx="8789876" cy="3733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81000"/>
            <a:ext cx="4760727" cy="523220"/>
          </a:xfrm>
          <a:prstGeom prst="rect">
            <a:avLst/>
          </a:prstGeom>
        </p:spPr>
        <p:txBody>
          <a:bodyPr wrap="none">
            <a:spAutoFit/>
          </a:bodyPr>
          <a:lstStyle/>
          <a:p>
            <a:r>
              <a:rPr lang="en-US" sz="2800" b="1" dirty="0" smtClean="0">
                <a:latin typeface="Garamond" pitchFamily="18" charset="0"/>
              </a:rPr>
              <a:t>Electro </a:t>
            </a:r>
            <a:r>
              <a:rPr lang="en-US" sz="2800" b="1" dirty="0" smtClean="0">
                <a:latin typeface="Garamond" pitchFamily="18" charset="0"/>
              </a:rPr>
              <a:t>hydraulic </a:t>
            </a:r>
            <a:r>
              <a:rPr lang="en-US" sz="2800" b="1" dirty="0" smtClean="0">
                <a:latin typeface="Garamond" pitchFamily="18" charset="0"/>
              </a:rPr>
              <a:t>Forming ….</a:t>
            </a:r>
            <a:endParaRPr lang="en-US" sz="2800" dirty="0">
              <a:latin typeface="Garamond" pitchFamily="18" charset="0"/>
            </a:endParaRPr>
          </a:p>
        </p:txBody>
      </p:sp>
      <p:pic>
        <p:nvPicPr>
          <p:cNvPr id="3074" name="Picture 2"/>
          <p:cNvPicPr>
            <a:picLocks noChangeAspect="1" noChangeArrowheads="1"/>
          </p:cNvPicPr>
          <p:nvPr/>
        </p:nvPicPr>
        <p:blipFill>
          <a:blip r:embed="rId2"/>
          <a:srcRect/>
          <a:stretch>
            <a:fillRect/>
          </a:stretch>
        </p:blipFill>
        <p:spPr bwMode="auto">
          <a:xfrm>
            <a:off x="609600" y="4343400"/>
            <a:ext cx="6477000" cy="2362200"/>
          </a:xfrm>
          <a:prstGeom prst="rect">
            <a:avLst/>
          </a:prstGeom>
          <a:noFill/>
          <a:ln w="9525">
            <a:noFill/>
            <a:miter lim="800000"/>
            <a:headEnd/>
            <a:tailEnd/>
          </a:ln>
          <a:effectLst/>
        </p:spPr>
      </p:pic>
      <p:sp>
        <p:nvSpPr>
          <p:cNvPr id="6" name="Rectangle 5"/>
          <p:cNvSpPr/>
          <p:nvPr/>
        </p:nvSpPr>
        <p:spPr>
          <a:xfrm>
            <a:off x="457200" y="914400"/>
            <a:ext cx="8077200" cy="3416320"/>
          </a:xfrm>
          <a:prstGeom prst="rect">
            <a:avLst/>
          </a:prstGeom>
        </p:spPr>
        <p:txBody>
          <a:bodyPr wrap="square">
            <a:spAutoFit/>
          </a:bodyPr>
          <a:lstStyle/>
          <a:p>
            <a:pPr algn="just"/>
            <a:r>
              <a:rPr lang="en-US" sz="2400" dirty="0" smtClean="0">
                <a:latin typeface="Garamond" pitchFamily="18" charset="0"/>
              </a:rPr>
              <a:t>The characteristics of this process are similar to those of explosive forming. The major difference, however, is that a </a:t>
            </a:r>
            <a:r>
              <a:rPr lang="en-US" sz="2400" dirty="0" smtClean="0">
                <a:solidFill>
                  <a:srgbClr val="FF0000"/>
                </a:solidFill>
                <a:latin typeface="Garamond" pitchFamily="18" charset="0"/>
              </a:rPr>
              <a:t>chemical explosive is replaced by a capacitor ban</a:t>
            </a:r>
            <a:r>
              <a:rPr lang="en-US" sz="2400" dirty="0" smtClean="0">
                <a:latin typeface="Garamond" pitchFamily="18" charset="0"/>
              </a:rPr>
              <a:t>k, which stores</a:t>
            </a:r>
          </a:p>
          <a:p>
            <a:pPr algn="just"/>
            <a:r>
              <a:rPr lang="en-US" sz="2400" dirty="0" smtClean="0">
                <a:latin typeface="Garamond" pitchFamily="18" charset="0"/>
              </a:rPr>
              <a:t>the electrical energy.</a:t>
            </a:r>
          </a:p>
          <a:p>
            <a:pPr algn="just"/>
            <a:endParaRPr lang="en-US" sz="2400" dirty="0" smtClean="0">
              <a:latin typeface="Garamond" pitchFamily="18" charset="0"/>
            </a:endParaRPr>
          </a:p>
          <a:p>
            <a:pPr algn="just"/>
            <a:r>
              <a:rPr lang="en-US" sz="2400" dirty="0" smtClean="0">
                <a:latin typeface="Garamond" pitchFamily="18" charset="0"/>
              </a:rPr>
              <a:t>The capacitor is charged through a charging circuit. When the switch is closed, a spark is produced between electrodes and a shock wave or pressure pulse is created. The energy released is much lesser than that released in explosive forming.</a:t>
            </a:r>
            <a:endParaRPr lang="en-US" sz="24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amond(in)">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077200" cy="5447645"/>
          </a:xfrm>
          <a:prstGeom prst="rect">
            <a:avLst/>
          </a:prstGeom>
        </p:spPr>
        <p:txBody>
          <a:bodyPr wrap="square">
            <a:spAutoFit/>
          </a:bodyPr>
          <a:lstStyle/>
          <a:p>
            <a:pPr algn="just"/>
            <a:r>
              <a:rPr lang="en-US" sz="2400" b="1" dirty="0" smtClean="0">
                <a:latin typeface="Garamond" pitchFamily="18" charset="0"/>
              </a:rPr>
              <a:t>Process Characteristics:</a:t>
            </a:r>
          </a:p>
          <a:p>
            <a:pPr marL="914400" lvl="1" indent="-457200" algn="just">
              <a:lnSpc>
                <a:spcPct val="150000"/>
              </a:lnSpc>
              <a:buFont typeface="Wingdings" pitchFamily="2" charset="2"/>
              <a:buChar char="§"/>
            </a:pPr>
            <a:r>
              <a:rPr lang="en-US" sz="2400" dirty="0" smtClean="0">
                <a:latin typeface="Garamond" pitchFamily="18" charset="0"/>
              </a:rPr>
              <a:t>Stand off distance: It must be optimum.</a:t>
            </a:r>
          </a:p>
          <a:p>
            <a:pPr marL="914400" lvl="1" indent="-457200" algn="just">
              <a:lnSpc>
                <a:spcPct val="150000"/>
              </a:lnSpc>
              <a:buFont typeface="Wingdings" pitchFamily="2" charset="2"/>
              <a:buChar char="§"/>
            </a:pPr>
            <a:r>
              <a:rPr lang="en-US" sz="2400" dirty="0" smtClean="0">
                <a:latin typeface="Garamond" pitchFamily="18" charset="0"/>
              </a:rPr>
              <a:t>Capacitor used: The energy of the pressure pulse depends on the size of capacitor.</a:t>
            </a:r>
          </a:p>
          <a:p>
            <a:pPr marL="914400" lvl="1" indent="-457200" algn="just">
              <a:lnSpc>
                <a:spcPct val="150000"/>
              </a:lnSpc>
              <a:buFont typeface="Wingdings" pitchFamily="2" charset="2"/>
              <a:buChar char="§"/>
            </a:pPr>
            <a:r>
              <a:rPr lang="en-US" sz="2400" dirty="0" smtClean="0">
                <a:latin typeface="Garamond" pitchFamily="18" charset="0"/>
              </a:rPr>
              <a:t>Transfer medium: Usually water is used.</a:t>
            </a:r>
          </a:p>
          <a:p>
            <a:pPr marL="914400" lvl="1" indent="-457200" algn="just">
              <a:lnSpc>
                <a:spcPct val="150000"/>
              </a:lnSpc>
              <a:buFont typeface="Wingdings" pitchFamily="2" charset="2"/>
              <a:buChar char="§"/>
            </a:pPr>
            <a:r>
              <a:rPr lang="en-US" sz="2400" dirty="0" smtClean="0">
                <a:latin typeface="Garamond" pitchFamily="18" charset="0"/>
              </a:rPr>
              <a:t>Vacuum: the die cavity must be evacuated to prevent adiabatic heating of the work due to a sudden compression of air.</a:t>
            </a:r>
          </a:p>
          <a:p>
            <a:pPr marL="914400" lvl="1" indent="-457200" algn="just">
              <a:lnSpc>
                <a:spcPct val="150000"/>
              </a:lnSpc>
              <a:buFont typeface="Wingdings" pitchFamily="2" charset="2"/>
              <a:buChar char="§"/>
            </a:pPr>
            <a:r>
              <a:rPr lang="en-US" sz="2400" dirty="0" smtClean="0">
                <a:latin typeface="Garamond" pitchFamily="18" charset="0"/>
              </a:rPr>
              <a:t>Material properties with regard to the application of high rates of strain.</a:t>
            </a:r>
            <a:endParaRPr lang="en-US" sz="2400" dirty="0">
              <a:latin typeface="Garamond" pitchFamily="18" charset="0"/>
            </a:endParaRPr>
          </a:p>
        </p:txBody>
      </p:sp>
      <p:sp>
        <p:nvSpPr>
          <p:cNvPr id="3" name="Rectangle 2"/>
          <p:cNvSpPr/>
          <p:nvPr/>
        </p:nvSpPr>
        <p:spPr>
          <a:xfrm>
            <a:off x="2286000" y="304800"/>
            <a:ext cx="4760727" cy="523220"/>
          </a:xfrm>
          <a:prstGeom prst="rect">
            <a:avLst/>
          </a:prstGeom>
        </p:spPr>
        <p:txBody>
          <a:bodyPr wrap="none">
            <a:spAutoFit/>
          </a:bodyPr>
          <a:lstStyle/>
          <a:p>
            <a:r>
              <a:rPr lang="en-US" sz="2800" b="1" dirty="0" smtClean="0">
                <a:latin typeface="Garamond" pitchFamily="18" charset="0"/>
              </a:rPr>
              <a:t>Electro </a:t>
            </a:r>
            <a:r>
              <a:rPr lang="en-US" sz="2800" b="1" dirty="0" smtClean="0">
                <a:latin typeface="Garamond" pitchFamily="18" charset="0"/>
              </a:rPr>
              <a:t>hydraulic </a:t>
            </a:r>
            <a:r>
              <a:rPr lang="en-US" sz="2800" b="1" dirty="0" smtClean="0">
                <a:latin typeface="Garamond" pitchFamily="18" charset="0"/>
              </a:rPr>
              <a:t>Forming ….</a:t>
            </a:r>
            <a:endParaRPr lang="en-US" sz="28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7924800" cy="5078313"/>
          </a:xfrm>
          <a:prstGeom prst="rect">
            <a:avLst/>
          </a:prstGeom>
        </p:spPr>
        <p:txBody>
          <a:bodyPr wrap="square">
            <a:spAutoFit/>
          </a:bodyPr>
          <a:lstStyle/>
          <a:p>
            <a:pPr algn="just">
              <a:lnSpc>
                <a:spcPct val="150000"/>
              </a:lnSpc>
            </a:pPr>
            <a:r>
              <a:rPr lang="en-US" sz="2400" b="1" dirty="0" smtClean="0">
                <a:latin typeface="Garamond" pitchFamily="18" charset="0"/>
              </a:rPr>
              <a:t>Advantages:</a:t>
            </a:r>
          </a:p>
          <a:p>
            <a:pPr marL="914400" lvl="1" indent="-457200" algn="just">
              <a:lnSpc>
                <a:spcPct val="150000"/>
              </a:lnSpc>
              <a:buFont typeface="+mj-lt"/>
              <a:buAutoNum type="arabicPeriod"/>
            </a:pPr>
            <a:r>
              <a:rPr lang="en-US" sz="2400" dirty="0" smtClean="0">
                <a:latin typeface="Garamond" pitchFamily="18" charset="0"/>
              </a:rPr>
              <a:t>Better control of the pressure pulse as source of energy is electrical- which can be easily controlled.</a:t>
            </a:r>
          </a:p>
          <a:p>
            <a:pPr marL="914400" lvl="1" indent="-457200" algn="just">
              <a:lnSpc>
                <a:spcPct val="150000"/>
              </a:lnSpc>
              <a:buFont typeface="+mj-lt"/>
              <a:buAutoNum type="arabicPeriod"/>
            </a:pPr>
            <a:r>
              <a:rPr lang="en-US" sz="2400" dirty="0" smtClean="0">
                <a:latin typeface="Garamond" pitchFamily="18" charset="0"/>
              </a:rPr>
              <a:t>Safer in handling than the explosive materials.</a:t>
            </a:r>
          </a:p>
          <a:p>
            <a:pPr marL="914400" lvl="1" indent="-457200" algn="just">
              <a:lnSpc>
                <a:spcPct val="150000"/>
              </a:lnSpc>
              <a:buFont typeface="+mj-lt"/>
              <a:buAutoNum type="arabicPeriod"/>
            </a:pPr>
            <a:r>
              <a:rPr lang="en-US" sz="2400" dirty="0" smtClean="0">
                <a:latin typeface="Garamond" pitchFamily="18" charset="0"/>
              </a:rPr>
              <a:t>More suitable if the work size is small to medium.</a:t>
            </a:r>
          </a:p>
          <a:p>
            <a:pPr marL="914400" lvl="1" indent="-457200" algn="just">
              <a:lnSpc>
                <a:spcPct val="150000"/>
              </a:lnSpc>
              <a:buFont typeface="+mj-lt"/>
              <a:buAutoNum type="arabicPeriod"/>
            </a:pPr>
            <a:r>
              <a:rPr lang="en-US" sz="2400" dirty="0" smtClean="0">
                <a:latin typeface="Garamond" pitchFamily="18" charset="0"/>
              </a:rPr>
              <a:t>Thin plates can be formed with smaller amounts of energy.</a:t>
            </a:r>
          </a:p>
          <a:p>
            <a:pPr marL="914400" lvl="1" indent="-457200" algn="just">
              <a:lnSpc>
                <a:spcPct val="150000"/>
              </a:lnSpc>
              <a:buFont typeface="+mj-lt"/>
              <a:buAutoNum type="arabicPeriod"/>
            </a:pPr>
            <a:r>
              <a:rPr lang="en-US" sz="2400" dirty="0" smtClean="0">
                <a:latin typeface="Garamond" pitchFamily="18" charset="0"/>
              </a:rPr>
              <a:t>The process does not depend on the electrical properties of the work material.</a:t>
            </a:r>
          </a:p>
        </p:txBody>
      </p:sp>
      <p:sp>
        <p:nvSpPr>
          <p:cNvPr id="3" name="Rectangle 2"/>
          <p:cNvSpPr/>
          <p:nvPr/>
        </p:nvSpPr>
        <p:spPr>
          <a:xfrm>
            <a:off x="2286000" y="381000"/>
            <a:ext cx="4760727" cy="523220"/>
          </a:xfrm>
          <a:prstGeom prst="rect">
            <a:avLst/>
          </a:prstGeom>
        </p:spPr>
        <p:txBody>
          <a:bodyPr wrap="none">
            <a:spAutoFit/>
          </a:bodyPr>
          <a:lstStyle/>
          <a:p>
            <a:r>
              <a:rPr lang="en-US" sz="2800" b="1" dirty="0" smtClean="0">
                <a:latin typeface="Garamond" pitchFamily="18" charset="0"/>
              </a:rPr>
              <a:t>Electro </a:t>
            </a:r>
            <a:r>
              <a:rPr lang="en-US" sz="2800" b="1" dirty="0" smtClean="0">
                <a:latin typeface="Garamond" pitchFamily="18" charset="0"/>
              </a:rPr>
              <a:t>hydraulic </a:t>
            </a:r>
            <a:r>
              <a:rPr lang="en-US" sz="2800" b="1" dirty="0" smtClean="0">
                <a:latin typeface="Garamond" pitchFamily="18" charset="0"/>
              </a:rPr>
              <a:t>Forming ….</a:t>
            </a:r>
            <a:endParaRPr lang="en-US" sz="28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ageshwar\Desktop\New folder (2)\high-energy-rate-forming-process-2-638.jpg"/>
          <p:cNvPicPr/>
          <p:nvPr/>
        </p:nvPicPr>
        <p:blipFill>
          <a:blip r:embed="rId2"/>
          <a:srcRect l="9615" t="20379" r="12660" b="11111"/>
          <a:stretch>
            <a:fillRect/>
          </a:stretch>
        </p:blipFill>
        <p:spPr bwMode="auto">
          <a:xfrm>
            <a:off x="914400" y="1066800"/>
            <a:ext cx="6248399" cy="4343399"/>
          </a:xfrm>
          <a:prstGeom prst="rect">
            <a:avLst/>
          </a:prstGeom>
          <a:noFill/>
          <a:ln w="9525">
            <a:noFill/>
            <a:miter lim="800000"/>
            <a:headEnd/>
            <a:tailEnd/>
          </a:ln>
        </p:spPr>
      </p:pic>
      <p:sp>
        <p:nvSpPr>
          <p:cNvPr id="5" name="Rectangle 4"/>
          <p:cNvSpPr/>
          <p:nvPr/>
        </p:nvSpPr>
        <p:spPr>
          <a:xfrm>
            <a:off x="914400" y="304800"/>
            <a:ext cx="7058343" cy="523220"/>
          </a:xfrm>
          <a:prstGeom prst="rect">
            <a:avLst/>
          </a:prstGeom>
        </p:spPr>
        <p:txBody>
          <a:bodyPr wrap="none">
            <a:spAutoFit/>
          </a:bodyPr>
          <a:lstStyle/>
          <a:p>
            <a:r>
              <a:rPr lang="en-US" sz="2800" b="1" dirty="0" smtClean="0">
                <a:latin typeface="Garamond" pitchFamily="18" charset="0"/>
              </a:rPr>
              <a:t>High Energy Rate Forming (HERF) </a:t>
            </a:r>
            <a:r>
              <a:rPr lang="en-US" sz="2800" b="1" dirty="0" smtClean="0">
                <a:latin typeface="Garamond" pitchFamily="18" charset="0"/>
              </a:rPr>
              <a:t>Process</a:t>
            </a:r>
            <a:endParaRPr lang="en-US" sz="2800" b="1" dirty="0" smtClean="0">
              <a:latin typeface="Garamond"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762000"/>
            <a:ext cx="7010400" cy="5078313"/>
          </a:xfrm>
          <a:prstGeom prst="rect">
            <a:avLst/>
          </a:prstGeom>
        </p:spPr>
        <p:txBody>
          <a:bodyPr wrap="square">
            <a:spAutoFit/>
          </a:bodyPr>
          <a:lstStyle/>
          <a:p>
            <a:pPr algn="just">
              <a:lnSpc>
                <a:spcPct val="150000"/>
              </a:lnSpc>
            </a:pPr>
            <a:r>
              <a:rPr lang="en-US" sz="2400" b="1" dirty="0" smtClean="0">
                <a:latin typeface="Garamond" pitchFamily="18" charset="0"/>
              </a:rPr>
              <a:t>Limitations:</a:t>
            </a:r>
          </a:p>
          <a:p>
            <a:pPr marL="914400" lvl="1" indent="-457200" algn="just">
              <a:lnSpc>
                <a:spcPct val="150000"/>
              </a:lnSpc>
              <a:buFont typeface="+mj-lt"/>
              <a:buAutoNum type="arabicPeriod"/>
            </a:pPr>
            <a:r>
              <a:rPr lang="en-US" sz="2400" dirty="0" smtClean="0">
                <a:latin typeface="Garamond" pitchFamily="18" charset="0"/>
              </a:rPr>
              <a:t>Suitable only for smaller works</a:t>
            </a:r>
          </a:p>
          <a:p>
            <a:pPr marL="914400" lvl="1" indent="-457200" algn="just">
              <a:lnSpc>
                <a:spcPct val="150000"/>
              </a:lnSpc>
              <a:buFont typeface="+mj-lt"/>
              <a:buAutoNum type="arabicPeriod"/>
            </a:pPr>
            <a:r>
              <a:rPr lang="en-US" sz="2400" dirty="0" smtClean="0">
                <a:latin typeface="Garamond" pitchFamily="18" charset="0"/>
              </a:rPr>
              <a:t>Need for vacuum makes the equipment more complicated.</a:t>
            </a:r>
          </a:p>
          <a:p>
            <a:pPr marL="914400" lvl="1" indent="-457200" algn="just">
              <a:lnSpc>
                <a:spcPct val="150000"/>
              </a:lnSpc>
              <a:buFont typeface="+mj-lt"/>
              <a:buAutoNum type="arabicPeriod"/>
            </a:pPr>
            <a:r>
              <a:rPr lang="en-US" sz="2400" dirty="0" smtClean="0">
                <a:latin typeface="Garamond" pitchFamily="18" charset="0"/>
              </a:rPr>
              <a:t>Proper SOD is necessary for effective process.</a:t>
            </a:r>
          </a:p>
          <a:p>
            <a:pPr algn="just">
              <a:lnSpc>
                <a:spcPct val="150000"/>
              </a:lnSpc>
            </a:pPr>
            <a:endParaRPr lang="en-US" sz="2400" b="1" dirty="0" smtClean="0">
              <a:latin typeface="Garamond" pitchFamily="18" charset="0"/>
            </a:endParaRPr>
          </a:p>
          <a:p>
            <a:pPr algn="just">
              <a:lnSpc>
                <a:spcPct val="150000"/>
              </a:lnSpc>
            </a:pPr>
            <a:r>
              <a:rPr lang="en-US" sz="2400" b="1" dirty="0" smtClean="0">
                <a:latin typeface="Garamond" pitchFamily="18" charset="0"/>
              </a:rPr>
              <a:t>Applications:</a:t>
            </a:r>
          </a:p>
          <a:p>
            <a:pPr algn="just">
              <a:lnSpc>
                <a:spcPct val="150000"/>
              </a:lnSpc>
            </a:pPr>
            <a:r>
              <a:rPr lang="en-US" sz="2400" dirty="0" smtClean="0">
                <a:latin typeface="Garamond" pitchFamily="18" charset="0"/>
              </a:rPr>
              <a:t>They include smaller radar dish, cone and other shapes in thinner and small works.</a:t>
            </a:r>
            <a:endParaRPr lang="en-US" sz="2400" dirty="0">
              <a:latin typeface="Garamond" pitchFamily="18" charset="0"/>
            </a:endParaRPr>
          </a:p>
        </p:txBody>
      </p:sp>
      <p:sp>
        <p:nvSpPr>
          <p:cNvPr id="4" name="Rectangle 3"/>
          <p:cNvSpPr/>
          <p:nvPr/>
        </p:nvSpPr>
        <p:spPr>
          <a:xfrm>
            <a:off x="2286000" y="381000"/>
            <a:ext cx="4760727" cy="523220"/>
          </a:xfrm>
          <a:prstGeom prst="rect">
            <a:avLst/>
          </a:prstGeom>
        </p:spPr>
        <p:txBody>
          <a:bodyPr wrap="none">
            <a:spAutoFit/>
          </a:bodyPr>
          <a:lstStyle/>
          <a:p>
            <a:r>
              <a:rPr lang="en-US" sz="2800" b="1" dirty="0" smtClean="0">
                <a:latin typeface="Garamond" pitchFamily="18" charset="0"/>
              </a:rPr>
              <a:t>Electro </a:t>
            </a:r>
            <a:r>
              <a:rPr lang="en-US" sz="2800" b="1" dirty="0" smtClean="0">
                <a:latin typeface="Garamond" pitchFamily="18" charset="0"/>
              </a:rPr>
              <a:t>hydraulic </a:t>
            </a:r>
            <a:r>
              <a:rPr lang="en-US" sz="2800" b="1" dirty="0" smtClean="0">
                <a:latin typeface="Garamond" pitchFamily="18" charset="0"/>
              </a:rPr>
              <a:t>Forming ….</a:t>
            </a:r>
            <a:endParaRPr lang="en-US" sz="28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7467600" cy="2677656"/>
          </a:xfrm>
          <a:prstGeom prst="rect">
            <a:avLst/>
          </a:prstGeom>
        </p:spPr>
        <p:txBody>
          <a:bodyPr wrap="square">
            <a:spAutoFit/>
          </a:bodyPr>
          <a:lstStyle/>
          <a:p>
            <a:pPr algn="just"/>
            <a:r>
              <a:rPr lang="en-US" sz="2400" dirty="0" smtClean="0">
                <a:latin typeface="Garamond" pitchFamily="18" charset="0"/>
              </a:rPr>
              <a:t>The electrical energy stored in a capacitor bank is used to produce opposing magnetic fields around a tubular work piece, surrounded by current carrying coils. </a:t>
            </a:r>
          </a:p>
          <a:p>
            <a:pPr algn="just"/>
            <a:endParaRPr lang="en-US" sz="2400" dirty="0" smtClean="0">
              <a:latin typeface="Garamond" pitchFamily="18" charset="0"/>
            </a:endParaRPr>
          </a:p>
          <a:p>
            <a:pPr algn="just"/>
            <a:r>
              <a:rPr lang="en-US" sz="2400" dirty="0" smtClean="0">
                <a:latin typeface="Garamond" pitchFamily="18" charset="0"/>
              </a:rPr>
              <a:t>The coil is firmly held and hence the work piece collapses into the die cavity due to magnetic repelling force, thus assuming die shape.</a:t>
            </a:r>
          </a:p>
        </p:txBody>
      </p:sp>
      <p:sp>
        <p:nvSpPr>
          <p:cNvPr id="3" name="Rectangle 2"/>
          <p:cNvSpPr/>
          <p:nvPr/>
        </p:nvSpPr>
        <p:spPr>
          <a:xfrm>
            <a:off x="2133600" y="356285"/>
            <a:ext cx="5105399" cy="523220"/>
          </a:xfrm>
          <a:prstGeom prst="rect">
            <a:avLst/>
          </a:prstGeom>
        </p:spPr>
        <p:txBody>
          <a:bodyPr wrap="square">
            <a:spAutoFit/>
          </a:bodyPr>
          <a:lstStyle/>
          <a:p>
            <a:pPr lvl="0"/>
            <a:r>
              <a:rPr lang="en-US" sz="2800" b="1" dirty="0" smtClean="0">
                <a:solidFill>
                  <a:prstClr val="black"/>
                </a:solidFill>
                <a:latin typeface="Garamond" pitchFamily="18" charset="0"/>
              </a:rPr>
              <a:t>Electromagnetic </a:t>
            </a:r>
            <a:r>
              <a:rPr lang="en-US" sz="2800" b="1" dirty="0" smtClean="0">
                <a:solidFill>
                  <a:prstClr val="black"/>
                </a:solidFill>
                <a:latin typeface="Garamond" pitchFamily="18" charset="0"/>
              </a:rPr>
              <a:t>forming</a:t>
            </a:r>
          </a:p>
        </p:txBody>
      </p:sp>
      <p:pic>
        <p:nvPicPr>
          <p:cNvPr id="4" name="Picture 5" descr="ch16&amp;user=sschmid&amp;doc=F16_46"/>
          <p:cNvPicPr>
            <a:picLocks noChangeAspect="1" noChangeArrowheads="1"/>
          </p:cNvPicPr>
          <p:nvPr/>
        </p:nvPicPr>
        <p:blipFill>
          <a:blip r:embed="rId2"/>
          <a:srcRect l="5340" t="12592" r="45263" b="17811"/>
          <a:stretch>
            <a:fillRect/>
          </a:stretch>
        </p:blipFill>
        <p:spPr bwMode="auto">
          <a:xfrm>
            <a:off x="4953000" y="3389648"/>
            <a:ext cx="4017411" cy="3239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h16&amp;user=sschmid&amp;doc=F16_46"/>
          <p:cNvPicPr>
            <a:picLocks noChangeAspect="1" noChangeArrowheads="1"/>
          </p:cNvPicPr>
          <p:nvPr/>
        </p:nvPicPr>
        <p:blipFill>
          <a:blip r:embed="rId2"/>
          <a:srcRect l="62105" t="9195" b="8046"/>
          <a:stretch>
            <a:fillRect/>
          </a:stretch>
        </p:blipFill>
        <p:spPr bwMode="auto">
          <a:xfrm>
            <a:off x="6324600" y="2895600"/>
            <a:ext cx="2743200" cy="3429000"/>
          </a:xfrm>
          <a:prstGeom prst="rect">
            <a:avLst/>
          </a:prstGeom>
          <a:noFill/>
          <a:ln w="9525">
            <a:noFill/>
            <a:miter lim="800000"/>
            <a:headEnd/>
            <a:tailEnd/>
          </a:ln>
        </p:spPr>
      </p:pic>
      <p:pic>
        <p:nvPicPr>
          <p:cNvPr id="3" name="Picture 5" descr="ch16&amp;user=sschmid&amp;doc=F16_46"/>
          <p:cNvPicPr>
            <a:picLocks noChangeAspect="1" noChangeArrowheads="1"/>
          </p:cNvPicPr>
          <p:nvPr/>
        </p:nvPicPr>
        <p:blipFill>
          <a:blip r:embed="rId2"/>
          <a:srcRect l="5340" t="13680" r="45263" b="10199"/>
          <a:stretch>
            <a:fillRect/>
          </a:stretch>
        </p:blipFill>
        <p:spPr bwMode="auto">
          <a:xfrm>
            <a:off x="124791" y="304800"/>
            <a:ext cx="6047409" cy="5334000"/>
          </a:xfrm>
          <a:prstGeom prst="rect">
            <a:avLst/>
          </a:prstGeom>
          <a:noFill/>
          <a:ln w="9525">
            <a:noFill/>
            <a:miter lim="800000"/>
            <a:headEnd/>
            <a:tailEnd/>
          </a:ln>
        </p:spPr>
      </p:pic>
      <p:sp>
        <p:nvSpPr>
          <p:cNvPr id="4" name="Rectangle 3"/>
          <p:cNvSpPr/>
          <p:nvPr/>
        </p:nvSpPr>
        <p:spPr>
          <a:xfrm>
            <a:off x="228600" y="5519172"/>
            <a:ext cx="5791200" cy="1338828"/>
          </a:xfrm>
          <a:prstGeom prst="rect">
            <a:avLst/>
          </a:prstGeom>
        </p:spPr>
        <p:txBody>
          <a:bodyPr wrap="square">
            <a:spAutoFit/>
          </a:bodyPr>
          <a:lstStyle/>
          <a:p>
            <a:pPr marL="342900" indent="-342900" algn="just">
              <a:spcBef>
                <a:spcPct val="50000"/>
              </a:spcBef>
              <a:buAutoNum type="alphaLcParenBoth"/>
            </a:pPr>
            <a:r>
              <a:rPr lang="en-US" dirty="0" smtClean="0"/>
              <a:t>Schematic illustration of the magnetic-pulse forming process used to form a tube over a plug.  </a:t>
            </a:r>
          </a:p>
          <a:p>
            <a:pPr marL="342900" indent="-342900" algn="just">
              <a:spcBef>
                <a:spcPct val="50000"/>
              </a:spcBef>
              <a:buAutoNum type="alphaLcParenBoth"/>
            </a:pPr>
            <a:r>
              <a:rPr lang="en-US" dirty="0" smtClean="0"/>
              <a:t>Aluminum tube collapsed over a hexagonal plug by the magnetic-pulse forming process.</a:t>
            </a:r>
            <a:endParaRPr lang="en-US" dirty="0"/>
          </a:p>
        </p:txBody>
      </p:sp>
      <p:sp>
        <p:nvSpPr>
          <p:cNvPr id="5" name="Rectangle 4"/>
          <p:cNvSpPr/>
          <p:nvPr/>
        </p:nvSpPr>
        <p:spPr>
          <a:xfrm>
            <a:off x="2209800" y="10180"/>
            <a:ext cx="5105399" cy="523220"/>
          </a:xfrm>
          <a:prstGeom prst="rect">
            <a:avLst/>
          </a:prstGeom>
        </p:spPr>
        <p:txBody>
          <a:bodyPr wrap="square">
            <a:spAutoFit/>
          </a:bodyPr>
          <a:lstStyle/>
          <a:p>
            <a:pPr lvl="0"/>
            <a:r>
              <a:rPr lang="en-US" sz="2800" b="1" dirty="0" smtClean="0">
                <a:solidFill>
                  <a:prstClr val="black"/>
                </a:solidFill>
                <a:latin typeface="Garamond" pitchFamily="18" charset="0"/>
              </a:rPr>
              <a:t>Electromagnetic forming …..</a:t>
            </a:r>
            <a:endParaRPr lang="en-US" sz="2800" b="1" dirty="0" smtClean="0">
              <a:solidFill>
                <a:prstClr val="black"/>
              </a:solidFill>
              <a:latin typeface="Garamond"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733550" y="1600200"/>
            <a:ext cx="5676900" cy="3686175"/>
          </a:xfrm>
          <a:prstGeom prst="rect">
            <a:avLst/>
          </a:prstGeom>
          <a:noFill/>
          <a:ln w="9525">
            <a:noFill/>
            <a:miter lim="800000"/>
            <a:headEnd/>
            <a:tailEnd/>
          </a:ln>
          <a:effectLst/>
        </p:spPr>
      </p:pic>
      <p:sp>
        <p:nvSpPr>
          <p:cNvPr id="3" name="Rectangle 2"/>
          <p:cNvSpPr/>
          <p:nvPr/>
        </p:nvSpPr>
        <p:spPr>
          <a:xfrm>
            <a:off x="2743200" y="5486400"/>
            <a:ext cx="2975430" cy="369332"/>
          </a:xfrm>
          <a:prstGeom prst="rect">
            <a:avLst/>
          </a:prstGeom>
        </p:spPr>
        <p:txBody>
          <a:bodyPr wrap="none">
            <a:spAutoFit/>
          </a:bodyPr>
          <a:lstStyle/>
          <a:p>
            <a:r>
              <a:rPr lang="en-US" dirty="0" smtClean="0"/>
              <a:t>Fig. Electro Magnetic Forming</a:t>
            </a:r>
          </a:p>
        </p:txBody>
      </p:sp>
      <p:sp>
        <p:nvSpPr>
          <p:cNvPr id="4" name="Rectangle 3"/>
          <p:cNvSpPr/>
          <p:nvPr/>
        </p:nvSpPr>
        <p:spPr>
          <a:xfrm>
            <a:off x="2133600" y="356285"/>
            <a:ext cx="5105399" cy="523220"/>
          </a:xfrm>
          <a:prstGeom prst="rect">
            <a:avLst/>
          </a:prstGeom>
        </p:spPr>
        <p:txBody>
          <a:bodyPr wrap="square">
            <a:spAutoFit/>
          </a:bodyPr>
          <a:lstStyle/>
          <a:p>
            <a:pPr lvl="0"/>
            <a:r>
              <a:rPr lang="en-US" sz="2800" b="1" dirty="0" smtClean="0">
                <a:solidFill>
                  <a:prstClr val="black"/>
                </a:solidFill>
                <a:latin typeface="Garamond" pitchFamily="18" charset="0"/>
              </a:rPr>
              <a:t>Electromagnetic forming ….</a:t>
            </a:r>
            <a:endParaRPr lang="en-US" sz="2800" b="1" dirty="0" smtClean="0">
              <a:solidFill>
                <a:prstClr val="black"/>
              </a:solidFill>
              <a:latin typeface="Garamond"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6285"/>
            <a:ext cx="8305800" cy="4524315"/>
          </a:xfrm>
          <a:prstGeom prst="rect">
            <a:avLst/>
          </a:prstGeom>
        </p:spPr>
        <p:txBody>
          <a:bodyPr wrap="square">
            <a:spAutoFit/>
          </a:bodyPr>
          <a:lstStyle/>
          <a:p>
            <a:pPr algn="just">
              <a:lnSpc>
                <a:spcPct val="150000"/>
              </a:lnSpc>
            </a:pPr>
            <a:r>
              <a:rPr lang="en-US" sz="2400" b="1" dirty="0" smtClean="0">
                <a:latin typeface="Garamond" pitchFamily="18" charset="0"/>
              </a:rPr>
              <a:t>Process details/ Steps:</a:t>
            </a:r>
          </a:p>
          <a:p>
            <a:pPr marL="914400" lvl="1" indent="-457200" algn="just">
              <a:lnSpc>
                <a:spcPct val="150000"/>
              </a:lnSpc>
              <a:buFont typeface="Wingdings" pitchFamily="2" charset="2"/>
              <a:buChar char="Ø"/>
            </a:pPr>
            <a:r>
              <a:rPr lang="en-US" sz="2400" dirty="0" smtClean="0">
                <a:latin typeface="Garamond" pitchFamily="18" charset="0"/>
              </a:rPr>
              <a:t>The electrical energy is stored in the capacitor bank.</a:t>
            </a:r>
          </a:p>
          <a:p>
            <a:pPr marL="914400" lvl="1" indent="-457200" algn="just">
              <a:lnSpc>
                <a:spcPct val="150000"/>
              </a:lnSpc>
              <a:buFont typeface="Wingdings" pitchFamily="2" charset="2"/>
              <a:buChar char="Ø"/>
            </a:pPr>
            <a:r>
              <a:rPr lang="en-US" sz="2400" dirty="0" smtClean="0">
                <a:latin typeface="Garamond" pitchFamily="18" charset="0"/>
              </a:rPr>
              <a:t>The tubular work piece is mounted on a mandrel having the die cavity to produce shape on the tube.</a:t>
            </a:r>
          </a:p>
          <a:p>
            <a:pPr marL="914400" lvl="1" indent="-457200" algn="just">
              <a:lnSpc>
                <a:spcPct val="150000"/>
              </a:lnSpc>
              <a:buFont typeface="Wingdings" pitchFamily="2" charset="2"/>
              <a:buChar char="Ø"/>
            </a:pPr>
            <a:r>
              <a:rPr lang="en-US" sz="2400" dirty="0" smtClean="0">
                <a:latin typeface="Garamond" pitchFamily="18" charset="0"/>
              </a:rPr>
              <a:t>A primary coil is placed around the tube and mandrel assembly.</a:t>
            </a:r>
          </a:p>
          <a:p>
            <a:pPr marL="914400" lvl="1" indent="-457200" algn="just">
              <a:lnSpc>
                <a:spcPct val="150000"/>
              </a:lnSpc>
              <a:buFont typeface="Wingdings" pitchFamily="2" charset="2"/>
              <a:buChar char="Ø"/>
            </a:pPr>
            <a:r>
              <a:rPr lang="en-US" sz="2400" dirty="0" smtClean="0">
                <a:latin typeface="Garamond" pitchFamily="18" charset="0"/>
              </a:rPr>
              <a:t>When the switch is closed, the energy is discharged through the coil</a:t>
            </a:r>
            <a:endParaRPr lang="en-US" sz="2400" dirty="0">
              <a:latin typeface="Garamond" pitchFamily="18" charset="0"/>
            </a:endParaRPr>
          </a:p>
        </p:txBody>
      </p:sp>
      <p:pic>
        <p:nvPicPr>
          <p:cNvPr id="4" name="Picture 5" descr="ch16&amp;user=sschmid&amp;doc=F16_46"/>
          <p:cNvPicPr>
            <a:picLocks noChangeAspect="1" noChangeArrowheads="1"/>
          </p:cNvPicPr>
          <p:nvPr/>
        </p:nvPicPr>
        <p:blipFill>
          <a:blip r:embed="rId2"/>
          <a:srcRect l="5340" t="12592" r="45263" b="23236"/>
          <a:stretch>
            <a:fillRect/>
          </a:stretch>
        </p:blipFill>
        <p:spPr bwMode="auto">
          <a:xfrm>
            <a:off x="5334000" y="4077897"/>
            <a:ext cx="3636411" cy="2703903"/>
          </a:xfrm>
          <a:prstGeom prst="rect">
            <a:avLst/>
          </a:prstGeom>
          <a:noFill/>
          <a:ln w="9525">
            <a:noFill/>
            <a:miter lim="800000"/>
            <a:headEnd/>
            <a:tailEnd/>
          </a:ln>
        </p:spPr>
      </p:pic>
      <p:sp>
        <p:nvSpPr>
          <p:cNvPr id="5" name="Rectangle 4"/>
          <p:cNvSpPr/>
          <p:nvPr/>
        </p:nvSpPr>
        <p:spPr>
          <a:xfrm>
            <a:off x="2362200" y="0"/>
            <a:ext cx="5105399" cy="523220"/>
          </a:xfrm>
          <a:prstGeom prst="rect">
            <a:avLst/>
          </a:prstGeom>
        </p:spPr>
        <p:txBody>
          <a:bodyPr wrap="square">
            <a:spAutoFit/>
          </a:bodyPr>
          <a:lstStyle/>
          <a:p>
            <a:pPr lvl="0"/>
            <a:r>
              <a:rPr lang="en-US" sz="2800" b="1" dirty="0" smtClean="0">
                <a:solidFill>
                  <a:prstClr val="black"/>
                </a:solidFill>
                <a:latin typeface="Garamond" pitchFamily="18" charset="0"/>
              </a:rPr>
              <a:t>Electromagnetic forming ….</a:t>
            </a:r>
            <a:endParaRPr lang="en-US" sz="2800" b="1" dirty="0" smtClean="0">
              <a:solidFill>
                <a:prstClr val="black"/>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52485"/>
            <a:ext cx="7848600" cy="4524315"/>
          </a:xfrm>
          <a:prstGeom prst="rect">
            <a:avLst/>
          </a:prstGeom>
        </p:spPr>
        <p:txBody>
          <a:bodyPr wrap="square">
            <a:spAutoFit/>
          </a:bodyPr>
          <a:lstStyle/>
          <a:p>
            <a:pPr algn="just">
              <a:lnSpc>
                <a:spcPct val="150000"/>
              </a:lnSpc>
            </a:pPr>
            <a:r>
              <a:rPr lang="en-US" sz="2400" b="1" dirty="0" smtClean="0">
                <a:latin typeface="Garamond" pitchFamily="18" charset="0"/>
              </a:rPr>
              <a:t>Process details/ Steps…..</a:t>
            </a:r>
          </a:p>
          <a:p>
            <a:pPr marL="914400" lvl="1" indent="-457200" algn="just">
              <a:lnSpc>
                <a:spcPct val="150000"/>
              </a:lnSpc>
              <a:buFont typeface="Wingdings" pitchFamily="2" charset="2"/>
              <a:buChar char="Ø"/>
            </a:pPr>
            <a:r>
              <a:rPr lang="en-US" sz="2400" dirty="0" smtClean="0">
                <a:latin typeface="Garamond" pitchFamily="18" charset="0"/>
              </a:rPr>
              <a:t>The coil produces a varying magnetic field around it.</a:t>
            </a:r>
          </a:p>
          <a:p>
            <a:pPr marL="914400" lvl="1" indent="-457200" algn="just">
              <a:lnSpc>
                <a:spcPct val="150000"/>
              </a:lnSpc>
              <a:buFont typeface="Wingdings" pitchFamily="2" charset="2"/>
              <a:buChar char="Ø"/>
            </a:pPr>
            <a:r>
              <a:rPr lang="en-US" sz="2400" dirty="0" smtClean="0">
                <a:latin typeface="Garamond" pitchFamily="18" charset="0"/>
              </a:rPr>
              <a:t>In the tube a secondary current is induced, which creates its own magnetic field in the opposite direction.</a:t>
            </a:r>
          </a:p>
          <a:p>
            <a:pPr marL="914400" lvl="1" indent="-457200" algn="just">
              <a:lnSpc>
                <a:spcPct val="150000"/>
              </a:lnSpc>
              <a:buFont typeface="Wingdings" pitchFamily="2" charset="2"/>
              <a:buChar char="Ø"/>
            </a:pPr>
            <a:r>
              <a:rPr lang="en-US" sz="2400" dirty="0" smtClean="0">
                <a:latin typeface="Garamond" pitchFamily="18" charset="0"/>
              </a:rPr>
              <a:t>The directions of these two magnetic fields oppose one another and hence the rigidly held coil repels the work into the die cavity.</a:t>
            </a:r>
          </a:p>
          <a:p>
            <a:pPr marL="914400" lvl="1" indent="-457200" algn="just">
              <a:lnSpc>
                <a:spcPct val="150000"/>
              </a:lnSpc>
              <a:buFont typeface="Wingdings" pitchFamily="2" charset="2"/>
              <a:buChar char="Ø"/>
            </a:pPr>
            <a:r>
              <a:rPr lang="en-US" sz="2400" dirty="0" smtClean="0">
                <a:latin typeface="Garamond" pitchFamily="18" charset="0"/>
              </a:rPr>
              <a:t>The work tube collapses into the die, assuming its shape.</a:t>
            </a:r>
            <a:endParaRPr lang="en-US" sz="2400" dirty="0"/>
          </a:p>
        </p:txBody>
      </p:sp>
      <p:pic>
        <p:nvPicPr>
          <p:cNvPr id="3" name="Picture 5" descr="ch16&amp;user=sschmid&amp;doc=F16_46"/>
          <p:cNvPicPr>
            <a:picLocks noChangeAspect="1" noChangeArrowheads="1"/>
          </p:cNvPicPr>
          <p:nvPr/>
        </p:nvPicPr>
        <p:blipFill>
          <a:blip r:embed="rId2"/>
          <a:srcRect l="5340" t="12592" r="45263" b="23236"/>
          <a:stretch>
            <a:fillRect/>
          </a:stretch>
        </p:blipFill>
        <p:spPr bwMode="auto">
          <a:xfrm>
            <a:off x="6019800" y="4724400"/>
            <a:ext cx="2743200" cy="2039742"/>
          </a:xfrm>
          <a:prstGeom prst="rect">
            <a:avLst/>
          </a:prstGeom>
          <a:noFill/>
          <a:ln w="9525">
            <a:noFill/>
            <a:miter lim="800000"/>
            <a:headEnd/>
            <a:tailEnd/>
          </a:ln>
        </p:spPr>
      </p:pic>
      <p:sp>
        <p:nvSpPr>
          <p:cNvPr id="4" name="Rectangle 3"/>
          <p:cNvSpPr/>
          <p:nvPr/>
        </p:nvSpPr>
        <p:spPr>
          <a:xfrm>
            <a:off x="2133600" y="76200"/>
            <a:ext cx="5105399" cy="523220"/>
          </a:xfrm>
          <a:prstGeom prst="rect">
            <a:avLst/>
          </a:prstGeom>
        </p:spPr>
        <p:txBody>
          <a:bodyPr wrap="square">
            <a:spAutoFit/>
          </a:bodyPr>
          <a:lstStyle/>
          <a:p>
            <a:pPr lvl="0"/>
            <a:r>
              <a:rPr lang="en-US" sz="2800" b="1" dirty="0" smtClean="0">
                <a:solidFill>
                  <a:prstClr val="black"/>
                </a:solidFill>
                <a:latin typeface="Garamond" pitchFamily="18" charset="0"/>
              </a:rPr>
              <a:t>Electromagnetic forming ….</a:t>
            </a:r>
            <a:endParaRPr lang="en-US" sz="2800" b="1" dirty="0" smtClean="0">
              <a:solidFill>
                <a:prstClr val="black"/>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7391400" cy="4524315"/>
          </a:xfrm>
          <a:prstGeom prst="rect">
            <a:avLst/>
          </a:prstGeom>
        </p:spPr>
        <p:txBody>
          <a:bodyPr wrap="square">
            <a:spAutoFit/>
          </a:bodyPr>
          <a:lstStyle/>
          <a:p>
            <a:pPr algn="just">
              <a:lnSpc>
                <a:spcPct val="150000"/>
              </a:lnSpc>
            </a:pPr>
            <a:r>
              <a:rPr lang="en-US" sz="2400" b="1" dirty="0" smtClean="0">
                <a:latin typeface="Garamond" pitchFamily="18" charset="0"/>
              </a:rPr>
              <a:t>Process parameters:</a:t>
            </a:r>
          </a:p>
          <a:p>
            <a:pPr marL="914400" lvl="1" indent="-457200" algn="just">
              <a:lnSpc>
                <a:spcPct val="150000"/>
              </a:lnSpc>
              <a:buFont typeface="Wingdings" pitchFamily="2" charset="2"/>
              <a:buChar char="§"/>
            </a:pPr>
            <a:r>
              <a:rPr lang="en-US" sz="2400" dirty="0" smtClean="0">
                <a:latin typeface="Garamond" pitchFamily="18" charset="0"/>
              </a:rPr>
              <a:t>Work piece size</a:t>
            </a:r>
          </a:p>
          <a:p>
            <a:pPr marL="914400" lvl="1" indent="-457200" algn="just">
              <a:lnSpc>
                <a:spcPct val="150000"/>
              </a:lnSpc>
              <a:buFont typeface="Wingdings" pitchFamily="2" charset="2"/>
              <a:buChar char="§"/>
            </a:pPr>
            <a:r>
              <a:rPr lang="en-US" sz="2400" dirty="0" smtClean="0">
                <a:latin typeface="Garamond" pitchFamily="18" charset="0"/>
              </a:rPr>
              <a:t>Electrical conductivity of the work material.</a:t>
            </a:r>
          </a:p>
          <a:p>
            <a:pPr marL="914400" lvl="1" indent="-457200" algn="just">
              <a:lnSpc>
                <a:spcPct val="150000"/>
              </a:lnSpc>
              <a:buFont typeface="Wingdings" pitchFamily="2" charset="2"/>
              <a:buChar char="§"/>
            </a:pPr>
            <a:r>
              <a:rPr lang="en-US" sz="2400" dirty="0" smtClean="0">
                <a:latin typeface="Garamond" pitchFamily="18" charset="0"/>
              </a:rPr>
              <a:t>Size of the capacitor bank</a:t>
            </a:r>
          </a:p>
          <a:p>
            <a:pPr marL="914400" lvl="1" indent="-457200" algn="just">
              <a:lnSpc>
                <a:spcPct val="150000"/>
              </a:lnSpc>
              <a:buFont typeface="Wingdings" pitchFamily="2" charset="2"/>
              <a:buChar char="§"/>
            </a:pPr>
            <a:r>
              <a:rPr lang="en-US" sz="2400" dirty="0" smtClean="0">
                <a:latin typeface="Garamond" pitchFamily="18" charset="0"/>
              </a:rPr>
              <a:t>The strength of the current, which decides the strength of the magnetic field and the force applied.</a:t>
            </a:r>
          </a:p>
          <a:p>
            <a:pPr marL="914400" lvl="1" indent="-457200" algn="just">
              <a:lnSpc>
                <a:spcPct val="150000"/>
              </a:lnSpc>
              <a:buFont typeface="Wingdings" pitchFamily="2" charset="2"/>
              <a:buChar char="§"/>
            </a:pPr>
            <a:r>
              <a:rPr lang="en-US" sz="2400" dirty="0" smtClean="0">
                <a:latin typeface="Garamond" pitchFamily="18" charset="0"/>
              </a:rPr>
              <a:t>Insulation on the coil.</a:t>
            </a:r>
          </a:p>
          <a:p>
            <a:pPr marL="914400" lvl="1" indent="-457200" algn="just">
              <a:lnSpc>
                <a:spcPct val="150000"/>
              </a:lnSpc>
              <a:buFont typeface="Wingdings" pitchFamily="2" charset="2"/>
              <a:buChar char="§"/>
            </a:pPr>
            <a:r>
              <a:rPr lang="en-US" sz="2400" dirty="0" smtClean="0">
                <a:latin typeface="Garamond" pitchFamily="18" charset="0"/>
              </a:rPr>
              <a:t>Rigidity of the coil.</a:t>
            </a:r>
            <a:endParaRPr lang="en-US" sz="2400" dirty="0">
              <a:latin typeface="Garamond" pitchFamily="18" charset="0"/>
            </a:endParaRPr>
          </a:p>
        </p:txBody>
      </p:sp>
      <p:sp>
        <p:nvSpPr>
          <p:cNvPr id="3" name="Rectangle 2"/>
          <p:cNvSpPr/>
          <p:nvPr/>
        </p:nvSpPr>
        <p:spPr>
          <a:xfrm>
            <a:off x="2133600" y="356285"/>
            <a:ext cx="5105399" cy="523220"/>
          </a:xfrm>
          <a:prstGeom prst="rect">
            <a:avLst/>
          </a:prstGeom>
        </p:spPr>
        <p:txBody>
          <a:bodyPr wrap="square">
            <a:spAutoFit/>
          </a:bodyPr>
          <a:lstStyle/>
          <a:p>
            <a:pPr lvl="0"/>
            <a:r>
              <a:rPr lang="en-US" sz="2800" b="1" dirty="0" smtClean="0">
                <a:solidFill>
                  <a:prstClr val="black"/>
                </a:solidFill>
                <a:latin typeface="Garamond" pitchFamily="18" charset="0"/>
              </a:rPr>
              <a:t>Electromagnetic forming ….</a:t>
            </a:r>
            <a:endParaRPr lang="en-US" sz="2800" b="1" dirty="0" smtClean="0">
              <a:solidFill>
                <a:prstClr val="black"/>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amond(in)">
                                      <p:cBhvr>
                                        <p:cTn id="3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315200" cy="4893647"/>
          </a:xfrm>
          <a:prstGeom prst="rect">
            <a:avLst/>
          </a:prstGeom>
        </p:spPr>
        <p:txBody>
          <a:bodyPr wrap="square">
            <a:spAutoFit/>
          </a:bodyPr>
          <a:lstStyle/>
          <a:p>
            <a:pPr algn="just"/>
            <a:r>
              <a:rPr lang="en-US" sz="2400" b="1" dirty="0" smtClean="0">
                <a:latin typeface="Garamond" pitchFamily="18" charset="0"/>
              </a:rPr>
              <a:t>Advantages:</a:t>
            </a:r>
          </a:p>
          <a:p>
            <a:pPr marL="971550" lvl="1" indent="-514350" algn="just">
              <a:lnSpc>
                <a:spcPct val="150000"/>
              </a:lnSpc>
              <a:buFont typeface="+mj-lt"/>
              <a:buAutoNum type="romanUcPeriod"/>
            </a:pPr>
            <a:r>
              <a:rPr lang="en-US" sz="2400" dirty="0" smtClean="0">
                <a:latin typeface="Garamond" pitchFamily="18" charset="0"/>
              </a:rPr>
              <a:t>Suitable for small tubes</a:t>
            </a:r>
          </a:p>
          <a:p>
            <a:pPr marL="971550" lvl="1" indent="-514350" algn="just">
              <a:lnSpc>
                <a:spcPct val="150000"/>
              </a:lnSpc>
              <a:buFont typeface="+mj-lt"/>
              <a:buAutoNum type="romanUcPeriod"/>
            </a:pPr>
            <a:r>
              <a:rPr lang="en-US" sz="2400" dirty="0" smtClean="0">
                <a:latin typeface="Garamond" pitchFamily="18" charset="0"/>
              </a:rPr>
              <a:t>Operations like collapsing, bending and crimping can be easily done.</a:t>
            </a:r>
          </a:p>
          <a:p>
            <a:pPr marL="971550" lvl="1" indent="-514350" algn="just">
              <a:lnSpc>
                <a:spcPct val="150000"/>
              </a:lnSpc>
              <a:buFont typeface="+mj-lt"/>
              <a:buAutoNum type="romanUcPeriod"/>
            </a:pPr>
            <a:r>
              <a:rPr lang="en-US" sz="2400" dirty="0" smtClean="0">
                <a:latin typeface="Garamond" pitchFamily="18" charset="0"/>
              </a:rPr>
              <a:t>Electrical energy applied can be precisely controlled and hence the process is accurately controlled.</a:t>
            </a:r>
          </a:p>
          <a:p>
            <a:pPr marL="971550" lvl="1" indent="-514350" algn="just">
              <a:lnSpc>
                <a:spcPct val="150000"/>
              </a:lnSpc>
              <a:buFont typeface="+mj-lt"/>
              <a:buAutoNum type="romanUcPeriod"/>
            </a:pPr>
            <a:r>
              <a:rPr lang="en-US" sz="2400" dirty="0" smtClean="0">
                <a:latin typeface="Garamond" pitchFamily="18" charset="0"/>
              </a:rPr>
              <a:t>The process is safer compared to explosive forming.</a:t>
            </a:r>
          </a:p>
          <a:p>
            <a:pPr marL="971550" lvl="1" indent="-514350" algn="just">
              <a:lnSpc>
                <a:spcPct val="150000"/>
              </a:lnSpc>
              <a:buFont typeface="+mj-lt"/>
              <a:buAutoNum type="romanUcPeriod"/>
            </a:pPr>
            <a:r>
              <a:rPr lang="en-US" sz="2400" dirty="0" smtClean="0">
                <a:latin typeface="Garamond" pitchFamily="18" charset="0"/>
              </a:rPr>
              <a:t>Wide range of applications.</a:t>
            </a:r>
            <a:endParaRPr lang="en-US" sz="2400" dirty="0">
              <a:latin typeface="Garamond" pitchFamily="18" charset="0"/>
            </a:endParaRPr>
          </a:p>
        </p:txBody>
      </p:sp>
      <p:sp>
        <p:nvSpPr>
          <p:cNvPr id="3" name="Rectangle 2"/>
          <p:cNvSpPr/>
          <p:nvPr/>
        </p:nvSpPr>
        <p:spPr>
          <a:xfrm>
            <a:off x="2133600" y="228600"/>
            <a:ext cx="5105399" cy="523220"/>
          </a:xfrm>
          <a:prstGeom prst="rect">
            <a:avLst/>
          </a:prstGeom>
        </p:spPr>
        <p:txBody>
          <a:bodyPr wrap="square">
            <a:spAutoFit/>
          </a:bodyPr>
          <a:lstStyle/>
          <a:p>
            <a:pPr lvl="0"/>
            <a:r>
              <a:rPr lang="en-US" sz="2800" b="1" dirty="0" smtClean="0">
                <a:solidFill>
                  <a:prstClr val="black"/>
                </a:solidFill>
                <a:latin typeface="Garamond" pitchFamily="18" charset="0"/>
              </a:rPr>
              <a:t>Electromagnetic forming ….</a:t>
            </a:r>
            <a:endParaRPr lang="en-US" sz="2800" b="1" dirty="0" smtClean="0">
              <a:solidFill>
                <a:prstClr val="black"/>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696200" cy="5632311"/>
          </a:xfrm>
          <a:prstGeom prst="rect">
            <a:avLst/>
          </a:prstGeom>
        </p:spPr>
        <p:txBody>
          <a:bodyPr wrap="square">
            <a:spAutoFit/>
          </a:bodyPr>
          <a:lstStyle/>
          <a:p>
            <a:pPr algn="just">
              <a:lnSpc>
                <a:spcPct val="150000"/>
              </a:lnSpc>
            </a:pPr>
            <a:r>
              <a:rPr lang="en-US" sz="2400" b="1" dirty="0" smtClean="0">
                <a:latin typeface="Garamond" pitchFamily="18" charset="0"/>
              </a:rPr>
              <a:t>Limitations:</a:t>
            </a:r>
          </a:p>
          <a:p>
            <a:pPr marL="971550" lvl="1" indent="-514350" algn="just">
              <a:lnSpc>
                <a:spcPct val="150000"/>
              </a:lnSpc>
              <a:buFont typeface="+mj-lt"/>
              <a:buAutoNum type="romanLcPeriod"/>
            </a:pPr>
            <a:r>
              <a:rPr lang="en-US" sz="2400" dirty="0" smtClean="0">
                <a:latin typeface="Garamond" pitchFamily="18" charset="0"/>
              </a:rPr>
              <a:t>Applicable only for electrically conducting materials.</a:t>
            </a:r>
          </a:p>
          <a:p>
            <a:pPr marL="971550" lvl="1" indent="-514350" algn="just">
              <a:lnSpc>
                <a:spcPct val="150000"/>
              </a:lnSpc>
              <a:buFont typeface="+mj-lt"/>
              <a:buAutoNum type="romanLcPeriod"/>
            </a:pPr>
            <a:r>
              <a:rPr lang="en-US" sz="2400" dirty="0" smtClean="0">
                <a:latin typeface="Garamond" pitchFamily="18" charset="0"/>
              </a:rPr>
              <a:t>Not suitable for large work pieces.</a:t>
            </a:r>
          </a:p>
          <a:p>
            <a:pPr marL="971550" lvl="1" indent="-514350" algn="just">
              <a:lnSpc>
                <a:spcPct val="150000"/>
              </a:lnSpc>
              <a:buFont typeface="+mj-lt"/>
              <a:buAutoNum type="romanLcPeriod"/>
            </a:pPr>
            <a:r>
              <a:rPr lang="en-US" sz="2400" dirty="0" smtClean="0">
                <a:latin typeface="Garamond" pitchFamily="18" charset="0"/>
              </a:rPr>
              <a:t>Rigid clamping of primary coil is critical.</a:t>
            </a:r>
          </a:p>
          <a:p>
            <a:pPr marL="971550" lvl="1" indent="-514350" algn="just">
              <a:lnSpc>
                <a:spcPct val="150000"/>
              </a:lnSpc>
              <a:buFont typeface="+mj-lt"/>
              <a:buAutoNum type="romanLcPeriod"/>
            </a:pPr>
            <a:r>
              <a:rPr lang="en-US" sz="2400" dirty="0" smtClean="0">
                <a:latin typeface="Garamond" pitchFamily="18" charset="0"/>
              </a:rPr>
              <a:t>Shorter life of the coil due to large forces acting on it.</a:t>
            </a:r>
          </a:p>
          <a:p>
            <a:pPr algn="just">
              <a:lnSpc>
                <a:spcPct val="150000"/>
              </a:lnSpc>
            </a:pPr>
            <a:endParaRPr lang="en-US" sz="2400" b="1" dirty="0" smtClean="0">
              <a:latin typeface="Garamond" pitchFamily="18" charset="0"/>
            </a:endParaRPr>
          </a:p>
          <a:p>
            <a:pPr algn="just">
              <a:lnSpc>
                <a:spcPct val="150000"/>
              </a:lnSpc>
            </a:pPr>
            <a:r>
              <a:rPr lang="en-US" sz="2400" b="1" dirty="0" smtClean="0">
                <a:latin typeface="Garamond" pitchFamily="18" charset="0"/>
              </a:rPr>
              <a:t>Applications:</a:t>
            </a:r>
          </a:p>
          <a:p>
            <a:pPr marL="971550" lvl="1" indent="-514350" algn="just">
              <a:lnSpc>
                <a:spcPct val="150000"/>
              </a:lnSpc>
              <a:buFont typeface="+mj-lt"/>
              <a:buAutoNum type="romanLcPeriod"/>
            </a:pPr>
            <a:r>
              <a:rPr lang="en-US" sz="2400" dirty="0" smtClean="0">
                <a:latin typeface="Garamond" pitchFamily="18" charset="0"/>
              </a:rPr>
              <a:t>Crimping of coils, tubes, wires</a:t>
            </a:r>
          </a:p>
          <a:p>
            <a:pPr marL="971550" lvl="1" indent="-514350" algn="just">
              <a:lnSpc>
                <a:spcPct val="150000"/>
              </a:lnSpc>
              <a:buFont typeface="+mj-lt"/>
              <a:buAutoNum type="romanLcPeriod"/>
            </a:pPr>
            <a:r>
              <a:rPr lang="en-US" sz="2400" dirty="0" smtClean="0">
                <a:latin typeface="Garamond" pitchFamily="18" charset="0"/>
              </a:rPr>
              <a:t>Bending of tubes into complex shapes</a:t>
            </a:r>
          </a:p>
          <a:p>
            <a:pPr marL="971550" lvl="1" indent="-514350" algn="just">
              <a:lnSpc>
                <a:spcPct val="150000"/>
              </a:lnSpc>
              <a:buFont typeface="+mj-lt"/>
              <a:buAutoNum type="romanLcPeriod"/>
            </a:pPr>
            <a:r>
              <a:rPr lang="en-US" sz="2400" dirty="0" smtClean="0">
                <a:latin typeface="Garamond" pitchFamily="18" charset="0"/>
              </a:rPr>
              <a:t>Bulging of thin tubes.</a:t>
            </a:r>
            <a:endParaRPr lang="en-US" sz="2400" dirty="0">
              <a:latin typeface="Garamond" pitchFamily="18" charset="0"/>
            </a:endParaRPr>
          </a:p>
        </p:txBody>
      </p:sp>
      <p:sp>
        <p:nvSpPr>
          <p:cNvPr id="3" name="Rectangle 2"/>
          <p:cNvSpPr/>
          <p:nvPr/>
        </p:nvSpPr>
        <p:spPr>
          <a:xfrm>
            <a:off x="2133600" y="162580"/>
            <a:ext cx="5105399" cy="523220"/>
          </a:xfrm>
          <a:prstGeom prst="rect">
            <a:avLst/>
          </a:prstGeom>
        </p:spPr>
        <p:txBody>
          <a:bodyPr wrap="square">
            <a:spAutoFit/>
          </a:bodyPr>
          <a:lstStyle/>
          <a:p>
            <a:pPr lvl="0"/>
            <a:r>
              <a:rPr lang="en-US" sz="2800" b="1" dirty="0" smtClean="0">
                <a:solidFill>
                  <a:prstClr val="black"/>
                </a:solidFill>
                <a:latin typeface="Garamond" pitchFamily="18" charset="0"/>
              </a:rPr>
              <a:t>Electromagnetic forming ….</a:t>
            </a:r>
            <a:endParaRPr lang="en-US" sz="2800" b="1" dirty="0" smtClean="0">
              <a:solidFill>
                <a:prstClr val="black"/>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diamond(in)">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diamond(in)">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diamond(in)">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diamond(in)">
                                      <p:cBhvr>
                                        <p:cTn id="42"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28600"/>
            <a:ext cx="4038600" cy="523220"/>
          </a:xfrm>
          <a:prstGeom prst="rect">
            <a:avLst/>
          </a:prstGeom>
        </p:spPr>
        <p:txBody>
          <a:bodyPr wrap="square">
            <a:spAutoFit/>
          </a:bodyPr>
          <a:lstStyle/>
          <a:p>
            <a:pPr lvl="0" fontAlgn="base">
              <a:spcBef>
                <a:spcPct val="0"/>
              </a:spcBef>
              <a:spcAft>
                <a:spcPct val="0"/>
              </a:spcAft>
            </a:pPr>
            <a:r>
              <a:rPr lang="en-US" sz="2800" b="1" dirty="0" smtClean="0">
                <a:latin typeface="Garamond" pitchFamily="18" charset="0"/>
                <a:ea typeface="Times New Roman" pitchFamily="18" charset="0"/>
                <a:cs typeface="Times New Roman" pitchFamily="18" charset="0"/>
              </a:rPr>
              <a:t>Rubber pad forming</a:t>
            </a:r>
            <a:endParaRPr lang="en-US" sz="2800" dirty="0" smtClean="0">
              <a:latin typeface="Garamond" pitchFamily="18" charset="0"/>
            </a:endParaRPr>
          </a:p>
        </p:txBody>
      </p:sp>
      <p:sp>
        <p:nvSpPr>
          <p:cNvPr id="4" name="Rectangle 3"/>
          <p:cNvSpPr/>
          <p:nvPr/>
        </p:nvSpPr>
        <p:spPr>
          <a:xfrm>
            <a:off x="609600" y="914400"/>
            <a:ext cx="7848600" cy="4893647"/>
          </a:xfrm>
          <a:prstGeom prst="rect">
            <a:avLst/>
          </a:prstGeom>
        </p:spPr>
        <p:txBody>
          <a:bodyPr wrap="square">
            <a:spAutoFit/>
          </a:bodyPr>
          <a:lstStyle/>
          <a:p>
            <a:pPr lvl="0" algn="just" eaLnBrk="0" fontAlgn="base" hangingPunct="0">
              <a:spcBef>
                <a:spcPct val="0"/>
              </a:spcBef>
              <a:spcAft>
                <a:spcPct val="0"/>
              </a:spcAft>
            </a:pPr>
            <a:r>
              <a:rPr lang="en-US" sz="2400" dirty="0" smtClean="0">
                <a:latin typeface="Garamond" pitchFamily="18" charset="0"/>
                <a:ea typeface="Times New Roman" pitchFamily="18" charset="0"/>
                <a:cs typeface="Times New Roman" pitchFamily="18" charset="0"/>
              </a:rPr>
              <a:t>Rubber pad forming (RPF) is a metal working process where sheet metal is pressed between a die and a rubber block, made of polyurethane. </a:t>
            </a:r>
          </a:p>
          <a:p>
            <a:pPr lvl="0" algn="just" eaLnBrk="0" fontAlgn="base" hangingPunct="0">
              <a:spcBef>
                <a:spcPct val="0"/>
              </a:spcBef>
              <a:spcAft>
                <a:spcPct val="0"/>
              </a:spcAft>
            </a:pPr>
            <a:endParaRPr lang="en-US" sz="2400" dirty="0" smtClean="0">
              <a:latin typeface="Garamond" pitchFamily="18" charset="0"/>
              <a:ea typeface="Times New Roman" pitchFamily="18" charset="0"/>
              <a:cs typeface="Times New Roman" pitchFamily="18" charset="0"/>
            </a:endParaRPr>
          </a:p>
          <a:p>
            <a:pPr algn="just" eaLnBrk="0" fontAlgn="base" hangingPunct="0">
              <a:spcBef>
                <a:spcPct val="0"/>
              </a:spcBef>
              <a:spcAft>
                <a:spcPct val="0"/>
              </a:spcAft>
            </a:pPr>
            <a:r>
              <a:rPr lang="en-US" sz="2400" dirty="0" smtClean="0">
                <a:latin typeface="Garamond" pitchFamily="18" charset="0"/>
                <a:ea typeface="Times New Roman" pitchFamily="18" charset="0"/>
                <a:cs typeface="Times New Roman" pitchFamily="18" charset="0"/>
              </a:rPr>
              <a:t>Under pressure, the rubber and sheet metal are driven into the die and conform to its shape, forming the part. </a:t>
            </a:r>
          </a:p>
          <a:p>
            <a:pPr algn="just" eaLnBrk="0" fontAlgn="base" hangingPunct="0">
              <a:spcBef>
                <a:spcPct val="0"/>
              </a:spcBef>
              <a:spcAft>
                <a:spcPct val="0"/>
              </a:spcAft>
            </a:pPr>
            <a:endParaRPr lang="en-US" sz="2400" dirty="0" smtClean="0">
              <a:latin typeface="Garamond" pitchFamily="18" charset="0"/>
              <a:ea typeface="Times New Roman" pitchFamily="18" charset="0"/>
              <a:cs typeface="Times New Roman" pitchFamily="18" charset="0"/>
            </a:endParaRPr>
          </a:p>
          <a:p>
            <a:pPr algn="just" eaLnBrk="0" fontAlgn="base" hangingPunct="0">
              <a:spcBef>
                <a:spcPct val="0"/>
              </a:spcBef>
              <a:spcAft>
                <a:spcPct val="0"/>
              </a:spcAft>
            </a:pPr>
            <a:r>
              <a:rPr lang="en-US" sz="2400" dirty="0" smtClean="0">
                <a:latin typeface="Garamond" pitchFamily="18" charset="0"/>
                <a:ea typeface="Times New Roman" pitchFamily="18" charset="0"/>
                <a:cs typeface="Times New Roman" pitchFamily="18" charset="0"/>
              </a:rPr>
              <a:t>The rubber pads can have a general purpose shape, like a membrane. Alternatively, they can be machined in the shape of die or punch. </a:t>
            </a:r>
          </a:p>
          <a:p>
            <a:pPr algn="just" eaLnBrk="0" fontAlgn="base" hangingPunct="0">
              <a:spcBef>
                <a:spcPct val="0"/>
              </a:spcBef>
              <a:spcAft>
                <a:spcPct val="0"/>
              </a:spcAft>
            </a:pPr>
            <a:endParaRPr lang="en-US" sz="2400" dirty="0" smtClean="0">
              <a:latin typeface="Garamond" pitchFamily="18" charset="0"/>
              <a:ea typeface="Times New Roman" pitchFamily="18" charset="0"/>
              <a:cs typeface="Times New Roman" pitchFamily="18" charset="0"/>
            </a:endParaRPr>
          </a:p>
          <a:p>
            <a:pPr algn="just" eaLnBrk="0" fontAlgn="base" hangingPunct="0">
              <a:spcBef>
                <a:spcPct val="0"/>
              </a:spcBef>
              <a:spcAft>
                <a:spcPct val="0"/>
              </a:spcAft>
            </a:pPr>
            <a:r>
              <a:rPr lang="en-US" sz="2400" dirty="0" smtClean="0">
                <a:latin typeface="Garamond" pitchFamily="18" charset="0"/>
                <a:ea typeface="Times New Roman" pitchFamily="18" charset="0"/>
                <a:cs typeface="Times New Roman" pitchFamily="18" charset="0"/>
              </a:rPr>
              <a:t>Due to the material properties of the rubber, the pad will regain its original shape when retracted from the tool.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amond(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amond(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amond(in)">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ageshwar\Desktop\New folder (4)\high-velocity-forming-5-638.jpg"/>
          <p:cNvPicPr/>
          <p:nvPr/>
        </p:nvPicPr>
        <p:blipFill>
          <a:blip r:embed="rId2"/>
          <a:srcRect l="11378" t="22016" r="1282" b="5128"/>
          <a:stretch>
            <a:fillRect/>
          </a:stretch>
        </p:blipFill>
        <p:spPr bwMode="auto">
          <a:xfrm>
            <a:off x="685800" y="1828800"/>
            <a:ext cx="6781799" cy="4114799"/>
          </a:xfrm>
          <a:prstGeom prst="rect">
            <a:avLst/>
          </a:prstGeom>
          <a:noFill/>
          <a:ln w="9525">
            <a:noFill/>
            <a:miter lim="800000"/>
            <a:headEnd/>
            <a:tailEnd/>
          </a:ln>
        </p:spPr>
      </p:pic>
      <p:sp>
        <p:nvSpPr>
          <p:cNvPr id="6" name="Rectangle 5"/>
          <p:cNvSpPr/>
          <p:nvPr/>
        </p:nvSpPr>
        <p:spPr>
          <a:xfrm>
            <a:off x="1828800" y="533400"/>
            <a:ext cx="5226880" cy="523220"/>
          </a:xfrm>
          <a:prstGeom prst="rect">
            <a:avLst/>
          </a:prstGeom>
        </p:spPr>
        <p:txBody>
          <a:bodyPr wrap="none">
            <a:spAutoFit/>
          </a:bodyPr>
          <a:lstStyle/>
          <a:p>
            <a:r>
              <a:rPr lang="en-US" sz="2800" b="1" dirty="0" smtClean="0">
                <a:latin typeface="Garamond" pitchFamily="18" charset="0"/>
              </a:rPr>
              <a:t>HERF</a:t>
            </a:r>
            <a:r>
              <a:rPr lang="en-US" sz="2800" b="1" dirty="0" smtClean="0">
                <a:latin typeface="Garamond" pitchFamily="18" charset="0"/>
              </a:rPr>
              <a:t> Vs Conventional Forming</a:t>
            </a:r>
            <a:endParaRPr lang="en-US" sz="2800" b="1" dirty="0" smtClean="0">
              <a:latin typeface="Garamond" pitchFamily="18" charset="0"/>
            </a:endParaRPr>
          </a:p>
        </p:txBody>
      </p:sp>
      <p:sp>
        <p:nvSpPr>
          <p:cNvPr id="7" name="Rectangle 6"/>
          <p:cNvSpPr/>
          <p:nvPr/>
        </p:nvSpPr>
        <p:spPr>
          <a:xfrm>
            <a:off x="304800" y="1295400"/>
            <a:ext cx="5768975" cy="523220"/>
          </a:xfrm>
          <a:prstGeom prst="rect">
            <a:avLst/>
          </a:prstGeom>
        </p:spPr>
        <p:txBody>
          <a:bodyPr wrap="square">
            <a:spAutoFit/>
          </a:bodyPr>
          <a:lstStyle/>
          <a:p>
            <a:r>
              <a:rPr lang="en-US" sz="2800" b="1" dirty="0" smtClean="0">
                <a:solidFill>
                  <a:prstClr val="black"/>
                </a:solidFill>
                <a:latin typeface="Garamond" pitchFamily="18" charset="0"/>
              </a:rPr>
              <a:t>Conventional Forming</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17016"/>
            <a:ext cx="7772400" cy="4154984"/>
          </a:xfrm>
          <a:prstGeom prst="rect">
            <a:avLst/>
          </a:prstGeom>
        </p:spPr>
        <p:txBody>
          <a:bodyPr wrap="square">
            <a:spAutoFit/>
          </a:bodyPr>
          <a:lstStyle/>
          <a:p>
            <a:pPr algn="just"/>
            <a:r>
              <a:rPr lang="en-US" sz="2400" dirty="0" smtClean="0">
                <a:latin typeface="Garamond" pitchFamily="18" charset="0"/>
                <a:ea typeface="Times New Roman" pitchFamily="18" charset="0"/>
                <a:cs typeface="Times New Roman" pitchFamily="18" charset="0"/>
              </a:rPr>
              <a:t>Rubber pad forming can be accomplished in many different ways. </a:t>
            </a:r>
          </a:p>
          <a:p>
            <a:pPr algn="just"/>
            <a:endParaRPr lang="en-US" sz="2400" dirty="0" smtClean="0">
              <a:latin typeface="Garamond" pitchFamily="18" charset="0"/>
              <a:ea typeface="Times New Roman" pitchFamily="18" charset="0"/>
              <a:cs typeface="Times New Roman" pitchFamily="18" charset="0"/>
            </a:endParaRPr>
          </a:p>
          <a:p>
            <a:pPr algn="just"/>
            <a:r>
              <a:rPr lang="en-US" sz="2400" dirty="0" smtClean="0">
                <a:latin typeface="Garamond" pitchFamily="18" charset="0"/>
                <a:ea typeface="Times New Roman" pitchFamily="18" charset="0"/>
                <a:cs typeface="Times New Roman" pitchFamily="18" charset="0"/>
              </a:rPr>
              <a:t>In general, an elastic upper die, usually made of rubber, is connected to a hydraulic press. </a:t>
            </a:r>
          </a:p>
          <a:p>
            <a:pPr algn="just"/>
            <a:endParaRPr lang="en-US" sz="2400" dirty="0" smtClean="0">
              <a:latin typeface="Garamond" pitchFamily="18" charset="0"/>
              <a:ea typeface="Times New Roman" pitchFamily="18" charset="0"/>
              <a:cs typeface="Times New Roman" pitchFamily="18" charset="0"/>
            </a:endParaRPr>
          </a:p>
          <a:p>
            <a:pPr algn="just"/>
            <a:r>
              <a:rPr lang="en-US" sz="2400" dirty="0" smtClean="0">
                <a:latin typeface="Garamond" pitchFamily="18" charset="0"/>
                <a:ea typeface="Times New Roman" pitchFamily="18" charset="0"/>
                <a:cs typeface="Times New Roman" pitchFamily="18" charset="0"/>
              </a:rPr>
              <a:t>A rigid lower die, often called a form block, provides the mold for the sheeted metal to be formed.</a:t>
            </a:r>
            <a:r>
              <a:rPr lang="en-US" sz="2400" dirty="0" smtClean="0">
                <a:latin typeface="Garamond" pitchFamily="18" charset="0"/>
              </a:rPr>
              <a:t> </a:t>
            </a:r>
          </a:p>
          <a:p>
            <a:pPr algn="just"/>
            <a:endParaRPr lang="en-US" sz="2400" dirty="0" smtClean="0">
              <a:latin typeface="Garamond" pitchFamily="18" charset="0"/>
            </a:endParaRPr>
          </a:p>
          <a:p>
            <a:pPr algn="just"/>
            <a:r>
              <a:rPr lang="en-US" sz="2400" dirty="0" smtClean="0">
                <a:latin typeface="Garamond" pitchFamily="18" charset="0"/>
              </a:rPr>
              <a:t>The rubber exerts nearly equal pressure on all work piece surfaces due to its incompressibility. </a:t>
            </a:r>
            <a:r>
              <a:rPr lang="en-US" sz="2400" dirty="0" smtClean="0">
                <a:latin typeface="Garamond" pitchFamily="18" charset="0"/>
              </a:rPr>
              <a:t> </a:t>
            </a:r>
            <a:endParaRPr lang="en-US" sz="2400" dirty="0" smtClean="0">
              <a:latin typeface="Garamond" pitchFamily="18" charset="0"/>
            </a:endParaRPr>
          </a:p>
        </p:txBody>
      </p:sp>
      <p:pic>
        <p:nvPicPr>
          <p:cNvPr id="6" name="Picture 5" descr="C:\My Documents\Books\Mfg01Images\7928D_Wiley\Groover\Fund Of Modern Manufacturing\jpeg_art\ch20_jpeg\w0302c.JPG"/>
          <p:cNvPicPr>
            <a:picLocks noChangeAspect="1" noChangeArrowheads="1"/>
          </p:cNvPicPr>
          <p:nvPr/>
        </p:nvPicPr>
        <p:blipFill>
          <a:blip r:embed="rId2" cstate="print"/>
          <a:srcRect r="42875" b="8571"/>
          <a:stretch>
            <a:fillRect/>
          </a:stretch>
        </p:blipFill>
        <p:spPr bwMode="auto">
          <a:xfrm>
            <a:off x="7086600" y="4191000"/>
            <a:ext cx="1854200" cy="2438400"/>
          </a:xfrm>
          <a:prstGeom prst="rect">
            <a:avLst/>
          </a:prstGeom>
          <a:noFill/>
          <a:ln w="9525">
            <a:noFill/>
            <a:miter lim="800000"/>
            <a:headEnd/>
            <a:tailEnd/>
          </a:ln>
        </p:spPr>
      </p:pic>
      <p:sp>
        <p:nvSpPr>
          <p:cNvPr id="7" name="Rectangle 6"/>
          <p:cNvSpPr/>
          <p:nvPr/>
        </p:nvSpPr>
        <p:spPr>
          <a:xfrm>
            <a:off x="457200" y="4724400"/>
            <a:ext cx="6172200" cy="1569660"/>
          </a:xfrm>
          <a:prstGeom prst="rect">
            <a:avLst/>
          </a:prstGeom>
        </p:spPr>
        <p:txBody>
          <a:bodyPr wrap="square">
            <a:spAutoFit/>
          </a:bodyPr>
          <a:lstStyle/>
          <a:p>
            <a:pPr lvl="0" algn="just"/>
            <a:r>
              <a:rPr lang="en-US" sz="2400" dirty="0" smtClean="0">
                <a:solidFill>
                  <a:prstClr val="black"/>
                </a:solidFill>
                <a:latin typeface="Garamond" pitchFamily="18" charset="0"/>
              </a:rPr>
              <a:t>The multidirectional nature of the force from the rubber pad produces variable radius during forming and thus enhances uniform elongation of the work piece.</a:t>
            </a:r>
            <a:endParaRPr lang="en-US" sz="2400" dirty="0">
              <a:solidFill>
                <a:prstClr val="black"/>
              </a:solidFill>
            </a:endParaRPr>
          </a:p>
        </p:txBody>
      </p:sp>
      <p:sp>
        <p:nvSpPr>
          <p:cNvPr id="5" name="Rectangle 4"/>
          <p:cNvSpPr/>
          <p:nvPr/>
        </p:nvSpPr>
        <p:spPr>
          <a:xfrm>
            <a:off x="2286000" y="0"/>
            <a:ext cx="4038600" cy="523220"/>
          </a:xfrm>
          <a:prstGeom prst="rect">
            <a:avLst/>
          </a:prstGeom>
        </p:spPr>
        <p:txBody>
          <a:bodyPr wrap="square">
            <a:spAutoFit/>
          </a:bodyPr>
          <a:lstStyle/>
          <a:p>
            <a:pPr lvl="0" fontAlgn="base">
              <a:spcBef>
                <a:spcPct val="0"/>
              </a:spcBef>
              <a:spcAft>
                <a:spcPct val="0"/>
              </a:spcAft>
            </a:pPr>
            <a:r>
              <a:rPr lang="en-US" sz="2800" b="1" dirty="0" smtClean="0">
                <a:latin typeface="Garamond" pitchFamily="18" charset="0"/>
                <a:ea typeface="Times New Roman" pitchFamily="18" charset="0"/>
                <a:cs typeface="Times New Roman" pitchFamily="18" charset="0"/>
              </a:rPr>
              <a:t>Rubber pad </a:t>
            </a:r>
            <a:r>
              <a:rPr lang="en-US" sz="2800" b="1" dirty="0" smtClean="0">
                <a:latin typeface="Garamond" pitchFamily="18" charset="0"/>
                <a:ea typeface="Times New Roman" pitchFamily="18" charset="0"/>
                <a:cs typeface="Times New Roman" pitchFamily="18" charset="0"/>
              </a:rPr>
              <a:t>forming….</a:t>
            </a:r>
            <a:endParaRPr lang="en-US" sz="2800" dirty="0" smtClean="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amond(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amond(in)">
                                      <p:cBhvr>
                                        <p:cTn id="2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362200"/>
            <a:ext cx="5425075" cy="3785652"/>
          </a:xfrm>
          <a:prstGeom prst="rect">
            <a:avLst/>
          </a:prstGeom>
        </p:spPr>
        <p:txBody>
          <a:bodyPr wrap="none">
            <a:spAutoFit/>
          </a:bodyPr>
          <a:lstStyle/>
          <a:p>
            <a:pPr lvl="0"/>
            <a:r>
              <a:rPr lang="en-US" sz="2400" b="1" dirty="0" smtClean="0">
                <a:solidFill>
                  <a:prstClr val="black"/>
                </a:solidFill>
                <a:latin typeface="Garamond" pitchFamily="18" charset="0"/>
              </a:rPr>
              <a:t>Types of Rubber pad forming processes</a:t>
            </a:r>
          </a:p>
          <a:p>
            <a:pPr lvl="0"/>
            <a:endParaRPr lang="en-US" sz="2400" b="1" dirty="0" smtClean="0">
              <a:latin typeface="Garamond" pitchFamily="18" charset="0"/>
            </a:endParaRPr>
          </a:p>
          <a:p>
            <a:pPr>
              <a:buFont typeface="Wingdings" pitchFamily="2" charset="2"/>
              <a:buChar char="v"/>
            </a:pPr>
            <a:r>
              <a:rPr lang="en-US" sz="2400" dirty="0" smtClean="0">
                <a:solidFill>
                  <a:prstClr val="black"/>
                </a:solidFill>
                <a:latin typeface="Garamond" pitchFamily="18" charset="0"/>
              </a:rPr>
              <a:t>Guerin process </a:t>
            </a:r>
          </a:p>
          <a:p>
            <a:pPr>
              <a:buFont typeface="Wingdings" pitchFamily="2" charset="2"/>
              <a:buChar char="v"/>
            </a:pPr>
            <a:endParaRPr lang="en-US" sz="2400" dirty="0" smtClean="0">
              <a:solidFill>
                <a:prstClr val="black"/>
              </a:solidFill>
              <a:latin typeface="Garamond" pitchFamily="18" charset="0"/>
            </a:endParaRPr>
          </a:p>
          <a:p>
            <a:pPr>
              <a:buFont typeface="Wingdings" pitchFamily="2" charset="2"/>
              <a:buChar char="v"/>
            </a:pPr>
            <a:r>
              <a:rPr lang="en-US" sz="2400" dirty="0" err="1" smtClean="0">
                <a:solidFill>
                  <a:prstClr val="black"/>
                </a:solidFill>
                <a:latin typeface="Garamond" pitchFamily="18" charset="0"/>
              </a:rPr>
              <a:t>Marform</a:t>
            </a:r>
            <a:r>
              <a:rPr lang="en-US" sz="2400" dirty="0" smtClean="0">
                <a:solidFill>
                  <a:prstClr val="black"/>
                </a:solidFill>
                <a:latin typeface="Garamond" pitchFamily="18" charset="0"/>
              </a:rPr>
              <a:t> deep drawing process </a:t>
            </a:r>
          </a:p>
          <a:p>
            <a:pPr>
              <a:buFont typeface="Wingdings" pitchFamily="2" charset="2"/>
              <a:buChar char="v"/>
            </a:pPr>
            <a:endParaRPr lang="en-US" sz="2400" dirty="0" smtClean="0">
              <a:solidFill>
                <a:prstClr val="black"/>
              </a:solidFill>
              <a:latin typeface="Garamond" pitchFamily="18" charset="0"/>
            </a:endParaRPr>
          </a:p>
          <a:p>
            <a:pPr>
              <a:buFont typeface="Wingdings" pitchFamily="2" charset="2"/>
              <a:buChar char="v"/>
            </a:pPr>
            <a:r>
              <a:rPr lang="en-US" sz="2400" dirty="0" err="1" smtClean="0">
                <a:solidFill>
                  <a:prstClr val="black"/>
                </a:solidFill>
                <a:latin typeface="Garamond" pitchFamily="18" charset="0"/>
              </a:rPr>
              <a:t>Verson</a:t>
            </a:r>
            <a:r>
              <a:rPr lang="en-US" sz="2400" dirty="0" smtClean="0">
                <a:solidFill>
                  <a:prstClr val="black"/>
                </a:solidFill>
                <a:latin typeface="Garamond" pitchFamily="18" charset="0"/>
              </a:rPr>
              <a:t> </a:t>
            </a:r>
            <a:r>
              <a:rPr lang="en-US" sz="2400" dirty="0" err="1" smtClean="0">
                <a:solidFill>
                  <a:prstClr val="black"/>
                </a:solidFill>
                <a:latin typeface="Garamond" pitchFamily="18" charset="0"/>
              </a:rPr>
              <a:t>Hydroform</a:t>
            </a:r>
            <a:r>
              <a:rPr lang="en-US" sz="2400" dirty="0" smtClean="0">
                <a:solidFill>
                  <a:prstClr val="black"/>
                </a:solidFill>
                <a:latin typeface="Garamond" pitchFamily="18" charset="0"/>
              </a:rPr>
              <a:t> process </a:t>
            </a:r>
          </a:p>
          <a:p>
            <a:pPr>
              <a:buFont typeface="Wingdings" pitchFamily="2" charset="2"/>
              <a:buChar char="v"/>
            </a:pPr>
            <a:endParaRPr lang="en-US" sz="2400" dirty="0" smtClean="0">
              <a:solidFill>
                <a:prstClr val="black"/>
              </a:solidFill>
              <a:latin typeface="Garamond" pitchFamily="18" charset="0"/>
            </a:endParaRPr>
          </a:p>
          <a:p>
            <a:pPr>
              <a:buFont typeface="Wingdings" pitchFamily="2" charset="2"/>
              <a:buChar char="v"/>
            </a:pPr>
            <a:r>
              <a:rPr lang="en-US" sz="2400" dirty="0" err="1" smtClean="0">
                <a:solidFill>
                  <a:prstClr val="black"/>
                </a:solidFill>
                <a:latin typeface="Garamond" pitchFamily="18" charset="0"/>
              </a:rPr>
              <a:t>Masleennikov’s</a:t>
            </a:r>
            <a:r>
              <a:rPr lang="en-US" sz="2400" dirty="0" smtClean="0">
                <a:solidFill>
                  <a:prstClr val="black"/>
                </a:solidFill>
                <a:latin typeface="Garamond" pitchFamily="18" charset="0"/>
              </a:rPr>
              <a:t> process </a:t>
            </a:r>
            <a:endParaRPr lang="en-US" sz="2400" dirty="0" smtClean="0">
              <a:latin typeface="Garamond" pitchFamily="18" charset="0"/>
            </a:endParaRPr>
          </a:p>
          <a:p>
            <a:r>
              <a:rPr lang="en-US" sz="2400" dirty="0" smtClean="0">
                <a:solidFill>
                  <a:prstClr val="black"/>
                </a:solidFill>
                <a:latin typeface="Garamond" pitchFamily="18" charset="0"/>
              </a:rPr>
              <a:t> </a:t>
            </a:r>
            <a:endParaRPr lang="en-US" sz="2400" dirty="0">
              <a:latin typeface="Garamond" pitchFamily="18" charset="0"/>
            </a:endParaRPr>
          </a:p>
        </p:txBody>
      </p:sp>
      <p:sp>
        <p:nvSpPr>
          <p:cNvPr id="4" name="Rectangle 3"/>
          <p:cNvSpPr/>
          <p:nvPr/>
        </p:nvSpPr>
        <p:spPr>
          <a:xfrm>
            <a:off x="762000" y="609600"/>
            <a:ext cx="7391400" cy="1200329"/>
          </a:xfrm>
          <a:prstGeom prst="rect">
            <a:avLst/>
          </a:prstGeom>
        </p:spPr>
        <p:txBody>
          <a:bodyPr wrap="square">
            <a:spAutoFit/>
          </a:bodyPr>
          <a:lstStyle/>
          <a:p>
            <a:pPr algn="just" eaLnBrk="0" fontAlgn="base" hangingPunct="0">
              <a:spcBef>
                <a:spcPct val="0"/>
              </a:spcBef>
              <a:spcAft>
                <a:spcPct val="0"/>
              </a:spcAft>
            </a:pPr>
            <a:r>
              <a:rPr lang="en-US" sz="2400" dirty="0" smtClean="0">
                <a:latin typeface="Garamond" pitchFamily="18" charset="0"/>
                <a:ea typeface="Times New Roman" pitchFamily="18" charset="0"/>
                <a:cs typeface="Times New Roman" pitchFamily="18" charset="0"/>
              </a:rPr>
              <a:t>Polyurethanes are used widely because of their resistance to abrasion, long fatigue life and resistance to damage by burrs or sharp edges of the sheet blank. </a:t>
            </a:r>
          </a:p>
        </p:txBody>
      </p:sp>
      <p:sp>
        <p:nvSpPr>
          <p:cNvPr id="5" name="Rectangle 4"/>
          <p:cNvSpPr/>
          <p:nvPr/>
        </p:nvSpPr>
        <p:spPr>
          <a:xfrm>
            <a:off x="2286000" y="152400"/>
            <a:ext cx="4038600" cy="523220"/>
          </a:xfrm>
          <a:prstGeom prst="rect">
            <a:avLst/>
          </a:prstGeom>
        </p:spPr>
        <p:txBody>
          <a:bodyPr wrap="square">
            <a:spAutoFit/>
          </a:bodyPr>
          <a:lstStyle/>
          <a:p>
            <a:pPr lvl="0" fontAlgn="base">
              <a:spcBef>
                <a:spcPct val="0"/>
              </a:spcBef>
              <a:spcAft>
                <a:spcPct val="0"/>
              </a:spcAft>
            </a:pPr>
            <a:r>
              <a:rPr lang="en-US" sz="2800" b="1" dirty="0" smtClean="0">
                <a:latin typeface="Garamond" pitchFamily="18" charset="0"/>
                <a:ea typeface="Times New Roman" pitchFamily="18" charset="0"/>
                <a:cs typeface="Times New Roman" pitchFamily="18" charset="0"/>
              </a:rPr>
              <a:t>Rubber pad </a:t>
            </a:r>
            <a:r>
              <a:rPr lang="en-US" sz="2800" b="1" dirty="0" smtClean="0">
                <a:latin typeface="Garamond" pitchFamily="18" charset="0"/>
                <a:ea typeface="Times New Roman" pitchFamily="18" charset="0"/>
                <a:cs typeface="Times New Roman" pitchFamily="18" charset="0"/>
              </a:rPr>
              <a:t>forming….</a:t>
            </a:r>
            <a:endParaRPr lang="en-US" sz="2800" dirty="0" smtClean="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amond(in)">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81000"/>
            <a:ext cx="2563843" cy="523220"/>
          </a:xfrm>
          <a:prstGeom prst="rect">
            <a:avLst/>
          </a:prstGeom>
        </p:spPr>
        <p:txBody>
          <a:bodyPr wrap="none">
            <a:spAutoFit/>
          </a:bodyPr>
          <a:lstStyle/>
          <a:p>
            <a:r>
              <a:rPr lang="en-US" sz="2800" b="1" dirty="0" smtClean="0">
                <a:solidFill>
                  <a:prstClr val="black"/>
                </a:solidFill>
                <a:latin typeface="Garamond" pitchFamily="18" charset="0"/>
              </a:rPr>
              <a:t>Guerin process </a:t>
            </a:r>
          </a:p>
        </p:txBody>
      </p:sp>
      <p:sp>
        <p:nvSpPr>
          <p:cNvPr id="3" name="Rectangle 2"/>
          <p:cNvSpPr/>
          <p:nvPr/>
        </p:nvSpPr>
        <p:spPr>
          <a:xfrm>
            <a:off x="228600" y="914400"/>
            <a:ext cx="4572000" cy="5632311"/>
          </a:xfrm>
          <a:prstGeom prst="rect">
            <a:avLst/>
          </a:prstGeom>
        </p:spPr>
        <p:txBody>
          <a:bodyPr wrap="square">
            <a:spAutoFit/>
          </a:bodyPr>
          <a:lstStyle/>
          <a:p>
            <a:pPr lvl="0" algn="just"/>
            <a:r>
              <a:rPr lang="en-US" sz="2400" dirty="0" smtClean="0">
                <a:solidFill>
                  <a:prstClr val="black"/>
                </a:solidFill>
                <a:latin typeface="Garamond" pitchFamily="18" charset="0"/>
              </a:rPr>
              <a:t>Oldest and simplest rubber pad forming process. </a:t>
            </a:r>
          </a:p>
          <a:p>
            <a:pPr lvl="0" algn="just"/>
            <a:endParaRPr lang="en-US" sz="2400" dirty="0" smtClean="0">
              <a:latin typeface="Garamond" pitchFamily="18" charset="0"/>
            </a:endParaRPr>
          </a:p>
          <a:p>
            <a:pPr algn="just"/>
            <a:r>
              <a:rPr lang="en-US" sz="2400" dirty="0" smtClean="0">
                <a:latin typeface="Garamond" pitchFamily="18" charset="0"/>
              </a:rPr>
              <a:t>As the ram descends, the rubber presses the blank around the form block, thus forming the work piece. </a:t>
            </a:r>
          </a:p>
          <a:p>
            <a:endParaRPr lang="en-US" sz="2400" dirty="0" smtClean="0">
              <a:latin typeface="Garamond" pitchFamily="18" charset="0"/>
            </a:endParaRPr>
          </a:p>
          <a:p>
            <a:pPr lvl="0" algn="just"/>
            <a:r>
              <a:rPr lang="en-US" sz="2400" dirty="0" smtClean="0">
                <a:latin typeface="Garamond" pitchFamily="18" charset="0"/>
              </a:rPr>
              <a:t>The rubber-pad retainer fits closely around the platen, forming an enclosure that traps the rubber as pressure is applied. </a:t>
            </a:r>
          </a:p>
          <a:p>
            <a:pPr lvl="0" algn="just"/>
            <a:endParaRPr lang="en-US" sz="2400" dirty="0" smtClean="0">
              <a:solidFill>
                <a:prstClr val="black"/>
              </a:solidFill>
              <a:latin typeface="Garamond" pitchFamily="18" charset="0"/>
            </a:endParaRPr>
          </a:p>
          <a:p>
            <a:pPr lvl="0" algn="just"/>
            <a:r>
              <a:rPr lang="en-US" sz="2400" dirty="0" smtClean="0">
                <a:solidFill>
                  <a:prstClr val="black"/>
                </a:solidFill>
                <a:latin typeface="Garamond" pitchFamily="18" charset="0"/>
              </a:rPr>
              <a:t>The pressure produced in the Guerin process is ordinarily between 6.9 and 48 </a:t>
            </a:r>
            <a:r>
              <a:rPr lang="en-US" sz="2400" dirty="0" err="1" smtClean="0">
                <a:solidFill>
                  <a:prstClr val="black"/>
                </a:solidFill>
                <a:latin typeface="Garamond" pitchFamily="18" charset="0"/>
              </a:rPr>
              <a:t>Mpa</a:t>
            </a:r>
            <a:r>
              <a:rPr lang="en-US" sz="2400" dirty="0" smtClean="0">
                <a:solidFill>
                  <a:prstClr val="black"/>
                </a:solidFill>
                <a:latin typeface="Garamond" pitchFamily="18" charset="0"/>
              </a:rPr>
              <a:t>.</a:t>
            </a:r>
            <a:endParaRPr lang="en-US" dirty="0" smtClean="0"/>
          </a:p>
        </p:txBody>
      </p:sp>
      <p:sp>
        <p:nvSpPr>
          <p:cNvPr id="5" name="Rectangle 4"/>
          <p:cNvSpPr/>
          <p:nvPr/>
        </p:nvSpPr>
        <p:spPr>
          <a:xfrm>
            <a:off x="4876800" y="4953000"/>
            <a:ext cx="4038600" cy="1569660"/>
          </a:xfrm>
          <a:prstGeom prst="rect">
            <a:avLst/>
          </a:prstGeom>
        </p:spPr>
        <p:txBody>
          <a:bodyPr wrap="square">
            <a:spAutoFit/>
          </a:bodyPr>
          <a:lstStyle/>
          <a:p>
            <a:pPr lvl="0" algn="just"/>
            <a:r>
              <a:rPr lang="en-US" sz="2400" dirty="0" smtClean="0">
                <a:solidFill>
                  <a:prstClr val="black"/>
                </a:solidFill>
                <a:latin typeface="Garamond" pitchFamily="18" charset="0"/>
              </a:rPr>
              <a:t>Aluminum alloys, Austenitic Stainless Steels and titanium alloys can be shallow drawn using this process. </a:t>
            </a:r>
            <a:endParaRPr lang="en-US" sz="2400" dirty="0">
              <a:latin typeface="Garamond" pitchFamily="18" charset="0"/>
            </a:endParaRPr>
          </a:p>
        </p:txBody>
      </p:sp>
      <p:pic>
        <p:nvPicPr>
          <p:cNvPr id="7" name="Picture 5" descr="C:\My Documents\Books\Mfg01Images\7928D_Wiley\Groover\Fund Of Modern Manufacturing\jpeg_art\ch20_jpeg\w0302c.JPG"/>
          <p:cNvPicPr>
            <a:picLocks noChangeAspect="1" noChangeArrowheads="1"/>
          </p:cNvPicPr>
          <p:nvPr/>
        </p:nvPicPr>
        <p:blipFill>
          <a:blip r:embed="rId2"/>
          <a:srcRect/>
          <a:stretch>
            <a:fillRect/>
          </a:stretch>
        </p:blipFill>
        <p:spPr bwMode="auto">
          <a:xfrm>
            <a:off x="4851400" y="1295400"/>
            <a:ext cx="39878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amond(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0" y="381000"/>
            <a:ext cx="3371757" cy="523220"/>
          </a:xfrm>
          <a:prstGeom prst="rect">
            <a:avLst/>
          </a:prstGeom>
        </p:spPr>
        <p:txBody>
          <a:bodyPr wrap="none">
            <a:spAutoFit/>
          </a:bodyPr>
          <a:lstStyle/>
          <a:p>
            <a:r>
              <a:rPr lang="en-US" sz="2800" b="1" dirty="0" smtClean="0">
                <a:solidFill>
                  <a:prstClr val="black"/>
                </a:solidFill>
                <a:latin typeface="Garamond" pitchFamily="18" charset="0"/>
              </a:rPr>
              <a:t>Guerin process …… </a:t>
            </a:r>
          </a:p>
        </p:txBody>
      </p:sp>
      <p:sp>
        <p:nvSpPr>
          <p:cNvPr id="6" name="Rectangle 5"/>
          <p:cNvSpPr/>
          <p:nvPr/>
        </p:nvSpPr>
        <p:spPr>
          <a:xfrm>
            <a:off x="533400" y="914400"/>
            <a:ext cx="6781800" cy="5278368"/>
          </a:xfrm>
          <a:prstGeom prst="rect">
            <a:avLst/>
          </a:prstGeom>
        </p:spPr>
        <p:txBody>
          <a:bodyPr wrap="square">
            <a:spAutoFit/>
          </a:bodyPr>
          <a:lstStyle/>
          <a:p>
            <a:pPr marL="365760" indent="-283464" fontAlgn="auto">
              <a:spcBef>
                <a:spcPts val="600"/>
              </a:spcBef>
              <a:spcAft>
                <a:spcPts val="0"/>
              </a:spcAft>
              <a:buClr>
                <a:schemeClr val="accent1"/>
              </a:buClr>
              <a:buSzPct val="80000"/>
              <a:defRPr/>
            </a:pPr>
            <a:r>
              <a:rPr lang="en-US" sz="2400" b="1" dirty="0" smtClean="0">
                <a:latin typeface="Garamond" pitchFamily="18" charset="0"/>
                <a:sym typeface="Symbol" pitchFamily="18" charset="2"/>
              </a:rPr>
              <a:t>Advantages</a:t>
            </a:r>
          </a:p>
          <a:p>
            <a:pPr marL="365760" indent="-283464" fontAlgn="auto">
              <a:lnSpc>
                <a:spcPct val="150000"/>
              </a:lnSpc>
              <a:spcBef>
                <a:spcPts val="600"/>
              </a:spcBef>
              <a:spcAft>
                <a:spcPts val="0"/>
              </a:spcAft>
              <a:buClr>
                <a:schemeClr val="accent1"/>
              </a:buClr>
              <a:buSzPct val="80000"/>
              <a:buFont typeface="Wingdings" pitchFamily="2" charset="2"/>
              <a:buChar char="§"/>
              <a:defRPr/>
            </a:pPr>
            <a:r>
              <a:rPr lang="en-US" sz="2400" dirty="0" smtClean="0">
                <a:latin typeface="Garamond" pitchFamily="18" charset="0"/>
                <a:sym typeface="Symbol" pitchFamily="18" charset="2"/>
              </a:rPr>
              <a:t>Low tooling cost</a:t>
            </a:r>
          </a:p>
          <a:p>
            <a:pPr marL="365760" indent="-283464" fontAlgn="auto">
              <a:lnSpc>
                <a:spcPct val="150000"/>
              </a:lnSpc>
              <a:spcBef>
                <a:spcPts val="600"/>
              </a:spcBef>
              <a:spcAft>
                <a:spcPts val="0"/>
              </a:spcAft>
              <a:buClr>
                <a:schemeClr val="accent1"/>
              </a:buClr>
              <a:buSzPct val="80000"/>
              <a:buFont typeface="Wingdings" pitchFamily="2" charset="2"/>
              <a:buChar char="§"/>
              <a:defRPr/>
            </a:pPr>
            <a:r>
              <a:rPr lang="en-US" sz="2400" dirty="0" smtClean="0">
                <a:latin typeface="Garamond" pitchFamily="18" charset="0"/>
                <a:sym typeface="Symbol" pitchFamily="18" charset="2"/>
              </a:rPr>
              <a:t>Form block can be made of wood, plastic, or other materials that are easy to shape</a:t>
            </a:r>
          </a:p>
          <a:p>
            <a:pPr marL="365760" indent="-283464" fontAlgn="auto">
              <a:lnSpc>
                <a:spcPct val="150000"/>
              </a:lnSpc>
              <a:spcBef>
                <a:spcPts val="600"/>
              </a:spcBef>
              <a:spcAft>
                <a:spcPts val="0"/>
              </a:spcAft>
              <a:buClr>
                <a:schemeClr val="accent1"/>
              </a:buClr>
              <a:buSzPct val="80000"/>
              <a:buFont typeface="Wingdings" pitchFamily="2" charset="2"/>
              <a:buChar char="§"/>
              <a:defRPr/>
            </a:pPr>
            <a:r>
              <a:rPr lang="en-US" sz="2400" dirty="0" smtClean="0">
                <a:latin typeface="Garamond" pitchFamily="18" charset="0"/>
                <a:sym typeface="Symbol" pitchFamily="18" charset="2"/>
              </a:rPr>
              <a:t>Rubber pad can be used with different form blocks </a:t>
            </a:r>
          </a:p>
          <a:p>
            <a:pPr marL="365760" indent="-283464">
              <a:lnSpc>
                <a:spcPct val="150000"/>
              </a:lnSpc>
              <a:spcBef>
                <a:spcPts val="600"/>
              </a:spcBef>
              <a:buClr>
                <a:schemeClr val="accent1"/>
              </a:buClr>
              <a:buSzPct val="80000"/>
              <a:buFont typeface="Wingdings" pitchFamily="2" charset="2"/>
              <a:buChar char="§"/>
              <a:defRPr/>
            </a:pPr>
            <a:r>
              <a:rPr lang="en-US" sz="2400" dirty="0" smtClean="0">
                <a:latin typeface="Garamond" pitchFamily="18" charset="0"/>
                <a:sym typeface="Symbol" pitchFamily="18" charset="2"/>
              </a:rPr>
              <a:t>Process attractive in small quantity production</a:t>
            </a:r>
          </a:p>
          <a:p>
            <a:pPr marL="365760" indent="-283464">
              <a:lnSpc>
                <a:spcPct val="150000"/>
              </a:lnSpc>
              <a:spcBef>
                <a:spcPts val="600"/>
              </a:spcBef>
              <a:buClr>
                <a:schemeClr val="accent1"/>
              </a:buClr>
              <a:buSzPct val="80000"/>
              <a:buFont typeface="Wingdings" pitchFamily="2" charset="2"/>
              <a:buChar char="§"/>
              <a:defRPr/>
            </a:pPr>
            <a:r>
              <a:rPr lang="en-US" sz="2400" dirty="0" smtClean="0">
                <a:latin typeface="Garamond" pitchFamily="18" charset="0"/>
                <a:ea typeface="Times New Roman" pitchFamily="18" charset="0"/>
                <a:cs typeface="Times New Roman" pitchFamily="18" charset="0"/>
              </a:rPr>
              <a:t>Due to low hardness of the rubber pad, the worked metal is not worn as quickly as in more conventional processes such as deep drawing.</a:t>
            </a:r>
            <a:endParaRPr lang="en-US" sz="2400" dirty="0">
              <a:latin typeface="Garamond"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amond(in)">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amond(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amond(in)">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amond(in)">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amond(in)">
                                      <p:cBhvr>
                                        <p:cTn id="2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2641044" cy="523220"/>
          </a:xfrm>
          <a:prstGeom prst="rect">
            <a:avLst/>
          </a:prstGeom>
        </p:spPr>
        <p:txBody>
          <a:bodyPr wrap="none">
            <a:spAutoFit/>
          </a:bodyPr>
          <a:lstStyle/>
          <a:p>
            <a:r>
              <a:rPr lang="en-US" sz="2800" b="1" dirty="0" smtClean="0">
                <a:latin typeface="Garamond" pitchFamily="18" charset="0"/>
              </a:rPr>
              <a:t>LIMITATIONS</a:t>
            </a:r>
            <a:endParaRPr lang="en-US" sz="2800" b="1" dirty="0">
              <a:latin typeface="Garamond" pitchFamily="18" charset="0"/>
            </a:endParaRPr>
          </a:p>
        </p:txBody>
      </p:sp>
      <p:sp>
        <p:nvSpPr>
          <p:cNvPr id="5" name="Rectangle 4"/>
          <p:cNvSpPr/>
          <p:nvPr/>
        </p:nvSpPr>
        <p:spPr>
          <a:xfrm>
            <a:off x="457200" y="685800"/>
            <a:ext cx="7772400" cy="6001643"/>
          </a:xfrm>
          <a:prstGeom prst="rect">
            <a:avLst/>
          </a:prstGeom>
        </p:spPr>
        <p:txBody>
          <a:bodyPr wrap="square">
            <a:spAutoFit/>
          </a:bodyPr>
          <a:lstStyle/>
          <a:p>
            <a:pPr marL="457200" indent="-457200" algn="just">
              <a:buFont typeface="Wingdings" pitchFamily="2" charset="2"/>
              <a:buChar char="§"/>
            </a:pPr>
            <a:endParaRPr lang="en-US" sz="2400" dirty="0" smtClean="0">
              <a:solidFill>
                <a:prstClr val="black"/>
              </a:solidFill>
              <a:latin typeface="Garamond" pitchFamily="18" charset="0"/>
            </a:endParaRPr>
          </a:p>
          <a:p>
            <a:pPr marL="457200" indent="-457200" algn="just">
              <a:buFont typeface="Wingdings" pitchFamily="2" charset="2"/>
              <a:buChar char="§"/>
            </a:pPr>
            <a:r>
              <a:rPr lang="en-US" sz="2400" dirty="0" smtClean="0">
                <a:solidFill>
                  <a:prstClr val="black"/>
                </a:solidFill>
                <a:latin typeface="Garamond" pitchFamily="18" charset="0"/>
              </a:rPr>
              <a:t>The wear of the rubber is an issue in larger quantity manufacturing.</a:t>
            </a:r>
            <a:r>
              <a:rPr lang="en-US" sz="2400" dirty="0" smtClean="0">
                <a:latin typeface="Garamond" pitchFamily="18" charset="0"/>
              </a:rPr>
              <a:t> </a:t>
            </a:r>
          </a:p>
          <a:p>
            <a:pPr marL="457200" indent="-457200" algn="just">
              <a:buFont typeface="Wingdings" pitchFamily="2" charset="2"/>
              <a:buChar char="§"/>
            </a:pPr>
            <a:endParaRPr lang="en-US" sz="2400" dirty="0" smtClean="0">
              <a:latin typeface="Garamond" pitchFamily="18" charset="0"/>
            </a:endParaRPr>
          </a:p>
          <a:p>
            <a:pPr marL="457200" indent="-457200" algn="just">
              <a:buFont typeface="Wingdings" pitchFamily="2" charset="2"/>
              <a:buChar char="§"/>
            </a:pPr>
            <a:r>
              <a:rPr lang="en-US" sz="2400" dirty="0" smtClean="0">
                <a:latin typeface="Garamond" pitchFamily="18" charset="0"/>
              </a:rPr>
              <a:t>Lower forming pressure and consequently large amount of wrinkles.</a:t>
            </a:r>
          </a:p>
          <a:p>
            <a:pPr marL="457200" indent="-457200" algn="just">
              <a:buFont typeface="Wingdings" pitchFamily="2" charset="2"/>
              <a:buChar char="§"/>
            </a:pPr>
            <a:endParaRPr lang="en-US" sz="2400" dirty="0" smtClean="0">
              <a:solidFill>
                <a:prstClr val="black"/>
              </a:solidFill>
              <a:latin typeface="Garamond" pitchFamily="18" charset="0"/>
            </a:endParaRPr>
          </a:p>
          <a:p>
            <a:pPr marL="457200" indent="-457200" algn="just">
              <a:buFont typeface="Wingdings" pitchFamily="2" charset="2"/>
              <a:buChar char="§"/>
            </a:pPr>
            <a:r>
              <a:rPr lang="en-US" sz="2400" dirty="0" smtClean="0">
                <a:solidFill>
                  <a:prstClr val="black"/>
                </a:solidFill>
                <a:latin typeface="Garamond" pitchFamily="18" charset="0"/>
              </a:rPr>
              <a:t> Low production rate</a:t>
            </a:r>
          </a:p>
          <a:p>
            <a:pPr marL="457200" indent="-457200" algn="just">
              <a:buFont typeface="Wingdings" pitchFamily="2" charset="2"/>
              <a:buChar char="§"/>
            </a:pPr>
            <a:endParaRPr lang="en-US" sz="2400" dirty="0" smtClean="0">
              <a:solidFill>
                <a:prstClr val="black"/>
              </a:solidFill>
              <a:latin typeface="Garamond" pitchFamily="18" charset="0"/>
            </a:endParaRPr>
          </a:p>
          <a:p>
            <a:pPr marL="457200" indent="-457200" algn="just">
              <a:buFont typeface="Wingdings" pitchFamily="2" charset="2"/>
              <a:buChar char="§"/>
            </a:pPr>
            <a:r>
              <a:rPr lang="en-US" sz="2400" dirty="0" smtClean="0">
                <a:latin typeface="Garamond" pitchFamily="18" charset="0"/>
              </a:rPr>
              <a:t>Since the amount of pressure exerted by rubber is limited by the strength of rubber itself, forming of sheet metal parts with small forming radius may not be possible.</a:t>
            </a:r>
            <a:r>
              <a:rPr lang="en-US" sz="2400" dirty="0" smtClean="0">
                <a:solidFill>
                  <a:prstClr val="black"/>
                </a:solidFill>
                <a:latin typeface="Garamond" pitchFamily="18" charset="0"/>
              </a:rPr>
              <a:t> </a:t>
            </a:r>
          </a:p>
          <a:p>
            <a:pPr marL="457200" indent="-457200" algn="just">
              <a:buFont typeface="Wingdings" pitchFamily="2" charset="2"/>
              <a:buChar char="§"/>
            </a:pPr>
            <a:endParaRPr lang="en-US" sz="2400" dirty="0" smtClean="0">
              <a:latin typeface="Garamond" pitchFamily="18" charset="0"/>
            </a:endParaRPr>
          </a:p>
          <a:p>
            <a:pPr marL="457200" indent="-457200" algn="just">
              <a:buFont typeface="Wingdings" pitchFamily="2" charset="2"/>
              <a:buChar char="§"/>
            </a:pPr>
            <a:r>
              <a:rPr lang="en-US" sz="2400" dirty="0" smtClean="0">
                <a:latin typeface="Garamond" pitchFamily="18" charset="0"/>
              </a:rPr>
              <a:t>Limited to forming moderately shallow, recessed parts, having simple flanges and having simple configuration due to lower strength of rubber.</a:t>
            </a:r>
            <a:endParaRPr lang="en-US" sz="2400" dirty="0"/>
          </a:p>
        </p:txBody>
      </p:sp>
      <p:sp>
        <p:nvSpPr>
          <p:cNvPr id="4" name="Rectangle 3"/>
          <p:cNvSpPr/>
          <p:nvPr/>
        </p:nvSpPr>
        <p:spPr>
          <a:xfrm>
            <a:off x="2819400" y="76200"/>
            <a:ext cx="3371757" cy="523220"/>
          </a:xfrm>
          <a:prstGeom prst="rect">
            <a:avLst/>
          </a:prstGeom>
        </p:spPr>
        <p:txBody>
          <a:bodyPr wrap="none">
            <a:spAutoFit/>
          </a:bodyPr>
          <a:lstStyle/>
          <a:p>
            <a:r>
              <a:rPr lang="en-US" sz="2800" b="1" dirty="0" smtClean="0">
                <a:solidFill>
                  <a:prstClr val="black"/>
                </a:solidFill>
                <a:latin typeface="Garamond" pitchFamily="18" charset="0"/>
              </a:rPr>
              <a:t>Guerin process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amond(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amond(in)">
                                      <p:cBhvr>
                                        <p:cTn id="12" dur="2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diamond(in)">
                                      <p:cBhvr>
                                        <p:cTn id="17" dur="2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diamond(in)">
                                      <p:cBhvr>
                                        <p:cTn id="22" dur="20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diamond(in)">
                                      <p:cBhvr>
                                        <p:cTn id="27"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95400"/>
            <a:ext cx="7315200" cy="4154984"/>
          </a:xfrm>
          <a:prstGeom prst="rect">
            <a:avLst/>
          </a:prstGeom>
        </p:spPr>
        <p:txBody>
          <a:bodyPr wrap="square">
            <a:spAutoFit/>
          </a:bodyPr>
          <a:lstStyle/>
          <a:p>
            <a:pPr marL="457200" lvl="0" indent="-457200" algn="just" eaLnBrk="0" fontAlgn="base" hangingPunct="0">
              <a:spcBef>
                <a:spcPct val="0"/>
              </a:spcBef>
              <a:spcAft>
                <a:spcPct val="0"/>
              </a:spcAft>
              <a:buFont typeface="Wingdings" pitchFamily="2" charset="2"/>
              <a:buChar char="§"/>
            </a:pPr>
            <a:r>
              <a:rPr lang="en-US" sz="2400" dirty="0" smtClean="0">
                <a:latin typeface="Garamond" pitchFamily="18" charset="0"/>
                <a:ea typeface="Times New Roman" pitchFamily="18" charset="0"/>
                <a:cs typeface="Times New Roman" pitchFamily="18" charset="0"/>
              </a:rPr>
              <a:t>Rubber pad forming has been used in production lines for many years. </a:t>
            </a:r>
          </a:p>
          <a:p>
            <a:pPr marL="457200" lvl="0" indent="-457200" algn="just" eaLnBrk="0" fontAlgn="base" hangingPunct="0">
              <a:spcBef>
                <a:spcPct val="0"/>
              </a:spcBef>
              <a:spcAft>
                <a:spcPct val="0"/>
              </a:spcAft>
              <a:buFont typeface="Wingdings" pitchFamily="2" charset="2"/>
              <a:buChar char="§"/>
            </a:pPr>
            <a:endParaRPr lang="en-US" sz="2400" dirty="0" smtClean="0">
              <a:latin typeface="Garamond" pitchFamily="18" charset="0"/>
              <a:ea typeface="Times New Roman" pitchFamily="18" charset="0"/>
              <a:cs typeface="Times New Roman" pitchFamily="18" charset="0"/>
            </a:endParaRPr>
          </a:p>
          <a:p>
            <a:pPr marL="457200" lvl="0" indent="-457200" algn="just" eaLnBrk="0" fontAlgn="base" hangingPunct="0">
              <a:spcBef>
                <a:spcPct val="0"/>
              </a:spcBef>
              <a:spcAft>
                <a:spcPct val="0"/>
              </a:spcAft>
              <a:buFont typeface="Wingdings" pitchFamily="2" charset="2"/>
              <a:buChar char="§"/>
            </a:pPr>
            <a:r>
              <a:rPr lang="en-US" sz="2400" dirty="0" smtClean="0">
                <a:latin typeface="Garamond" pitchFamily="18" charset="0"/>
                <a:ea typeface="Times New Roman" pitchFamily="18" charset="0"/>
                <a:cs typeface="Times New Roman" pitchFamily="18" charset="0"/>
              </a:rPr>
              <a:t>Up to 60% of all sheet metal parts in the aerospace industry are fabricated using this process. </a:t>
            </a:r>
          </a:p>
          <a:p>
            <a:pPr marL="457200" lvl="0" indent="-457200" algn="just" eaLnBrk="0" fontAlgn="base" hangingPunct="0">
              <a:spcBef>
                <a:spcPct val="0"/>
              </a:spcBef>
              <a:spcAft>
                <a:spcPct val="0"/>
              </a:spcAft>
              <a:buFont typeface="Wingdings" pitchFamily="2" charset="2"/>
              <a:buChar char="§"/>
            </a:pPr>
            <a:endParaRPr lang="en-US" sz="2400" dirty="0" smtClean="0">
              <a:latin typeface="Garamond" pitchFamily="18" charset="0"/>
              <a:ea typeface="Times New Roman" pitchFamily="18" charset="0"/>
              <a:cs typeface="Times New Roman" pitchFamily="18" charset="0"/>
            </a:endParaRPr>
          </a:p>
          <a:p>
            <a:pPr marL="457200" lvl="0" indent="-457200" algn="just" eaLnBrk="0" fontAlgn="base" hangingPunct="0">
              <a:spcBef>
                <a:spcPct val="0"/>
              </a:spcBef>
              <a:spcAft>
                <a:spcPct val="0"/>
              </a:spcAft>
              <a:buFont typeface="Wingdings" pitchFamily="2" charset="2"/>
              <a:buChar char="§"/>
            </a:pPr>
            <a:r>
              <a:rPr lang="en-US" sz="2400" dirty="0" smtClean="0">
                <a:latin typeface="Garamond" pitchFamily="18" charset="0"/>
                <a:ea typeface="Times New Roman" pitchFamily="18" charset="0"/>
                <a:cs typeface="Times New Roman" pitchFamily="18" charset="0"/>
              </a:rPr>
              <a:t>The most relevant applications are aerospace, automotive  and defense fields. </a:t>
            </a:r>
          </a:p>
          <a:p>
            <a:pPr marL="457200" lvl="0" indent="-457200" algn="just" eaLnBrk="0" fontAlgn="base" hangingPunct="0">
              <a:spcBef>
                <a:spcPct val="0"/>
              </a:spcBef>
              <a:spcAft>
                <a:spcPct val="0"/>
              </a:spcAft>
              <a:buFont typeface="Wingdings" pitchFamily="2" charset="2"/>
              <a:buChar char="§"/>
            </a:pPr>
            <a:endParaRPr lang="en-US" sz="2400" dirty="0" smtClean="0">
              <a:latin typeface="Garamond" pitchFamily="18" charset="0"/>
              <a:ea typeface="Times New Roman" pitchFamily="18" charset="0"/>
              <a:cs typeface="Times New Roman" pitchFamily="18" charset="0"/>
            </a:endParaRPr>
          </a:p>
          <a:p>
            <a:pPr marL="457200" lvl="0" indent="-457200" algn="just" eaLnBrk="0" fontAlgn="base" hangingPunct="0">
              <a:spcBef>
                <a:spcPct val="0"/>
              </a:spcBef>
              <a:spcAft>
                <a:spcPct val="0"/>
              </a:spcAft>
              <a:buFont typeface="Wingdings" pitchFamily="2" charset="2"/>
              <a:buChar char="§"/>
            </a:pPr>
            <a:r>
              <a:rPr lang="en-US" sz="2400" dirty="0" smtClean="0">
                <a:latin typeface="Garamond" pitchFamily="18" charset="0"/>
                <a:ea typeface="Times New Roman" pitchFamily="18" charset="0"/>
                <a:cs typeface="Times New Roman" pitchFamily="18" charset="0"/>
              </a:rPr>
              <a:t>It is frequently used in prototyping and production of small quantities of sheet metal parts.</a:t>
            </a:r>
          </a:p>
        </p:txBody>
      </p:sp>
      <p:sp>
        <p:nvSpPr>
          <p:cNvPr id="4" name="Rectangle 3"/>
          <p:cNvSpPr/>
          <p:nvPr/>
        </p:nvSpPr>
        <p:spPr>
          <a:xfrm>
            <a:off x="609600" y="3352800"/>
            <a:ext cx="7162800" cy="461665"/>
          </a:xfrm>
          <a:prstGeom prst="rect">
            <a:avLst/>
          </a:prstGeom>
        </p:spPr>
        <p:txBody>
          <a:bodyPr wrap="square">
            <a:spAutoFit/>
          </a:bodyPr>
          <a:lstStyle/>
          <a:p>
            <a:pPr lvl="0" algn="just" eaLnBrk="0" fontAlgn="base" hangingPunct="0">
              <a:spcBef>
                <a:spcPct val="0"/>
              </a:spcBef>
              <a:spcAft>
                <a:spcPct val="0"/>
              </a:spcAft>
            </a:pPr>
            <a:r>
              <a:rPr lang="en-US" sz="2400" dirty="0" smtClean="0">
                <a:latin typeface="Calibri" pitchFamily="34" charset="0"/>
                <a:ea typeface="Times New Roman" pitchFamily="18" charset="0"/>
                <a:cs typeface="Times New Roman" pitchFamily="18" charset="0"/>
              </a:rPr>
              <a:t> </a:t>
            </a:r>
          </a:p>
        </p:txBody>
      </p:sp>
      <p:sp>
        <p:nvSpPr>
          <p:cNvPr id="6" name="TextBox 5"/>
          <p:cNvSpPr txBox="1"/>
          <p:nvPr/>
        </p:nvSpPr>
        <p:spPr>
          <a:xfrm>
            <a:off x="609600" y="838200"/>
            <a:ext cx="2895600" cy="523220"/>
          </a:xfrm>
          <a:prstGeom prst="rect">
            <a:avLst/>
          </a:prstGeom>
          <a:noFill/>
        </p:spPr>
        <p:txBody>
          <a:bodyPr wrap="square" rtlCol="0">
            <a:spAutoFit/>
          </a:bodyPr>
          <a:lstStyle/>
          <a:p>
            <a:r>
              <a:rPr lang="en-US" sz="2800" b="1" dirty="0" smtClean="0">
                <a:latin typeface="Garamond" pitchFamily="18" charset="0"/>
              </a:rPr>
              <a:t>APPLICATIONS</a:t>
            </a:r>
            <a:endParaRPr lang="en-US" sz="2800" b="1" dirty="0">
              <a:latin typeface="Garamond" pitchFamily="18" charset="0"/>
            </a:endParaRPr>
          </a:p>
        </p:txBody>
      </p:sp>
      <p:sp>
        <p:nvSpPr>
          <p:cNvPr id="5" name="Rectangle 4"/>
          <p:cNvSpPr/>
          <p:nvPr/>
        </p:nvSpPr>
        <p:spPr>
          <a:xfrm>
            <a:off x="2819400" y="76200"/>
            <a:ext cx="3371757" cy="523220"/>
          </a:xfrm>
          <a:prstGeom prst="rect">
            <a:avLst/>
          </a:prstGeom>
        </p:spPr>
        <p:txBody>
          <a:bodyPr wrap="none">
            <a:spAutoFit/>
          </a:bodyPr>
          <a:lstStyle/>
          <a:p>
            <a:r>
              <a:rPr lang="en-US" sz="2800" b="1" dirty="0" smtClean="0">
                <a:solidFill>
                  <a:prstClr val="black"/>
                </a:solidFill>
                <a:latin typeface="Garamond" pitchFamily="18" charset="0"/>
              </a:rPr>
              <a:t>Guerin process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amond(in)">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amond(in)">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438400"/>
            <a:ext cx="3358676" cy="923330"/>
          </a:xfrm>
          <a:prstGeom prst="rect">
            <a:avLst/>
          </a:prstGeom>
        </p:spPr>
        <p:txBody>
          <a:bodyPr wrap="none">
            <a:spAutoFit/>
          </a:bodyPr>
          <a:lstStyle/>
          <a:p>
            <a:pPr algn="just"/>
            <a:r>
              <a:rPr lang="en-US" sz="5400" b="1" dirty="0" smtClean="0">
                <a:latin typeface="Garamond" pitchFamily="18" charset="0"/>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ageshwar\Desktop\New folder (4)\high-velocity-forming-7-638.jpg"/>
          <p:cNvPicPr/>
          <p:nvPr/>
        </p:nvPicPr>
        <p:blipFill>
          <a:blip r:embed="rId2"/>
          <a:srcRect l="11378" t="1923" r="1282" b="27137"/>
          <a:stretch>
            <a:fillRect/>
          </a:stretch>
        </p:blipFill>
        <p:spPr bwMode="auto">
          <a:xfrm>
            <a:off x="533400" y="228600"/>
            <a:ext cx="6477000" cy="3124200"/>
          </a:xfrm>
          <a:prstGeom prst="rect">
            <a:avLst/>
          </a:prstGeom>
          <a:noFill/>
          <a:ln w="9525">
            <a:noFill/>
            <a:miter lim="800000"/>
            <a:headEnd/>
            <a:tailEnd/>
          </a:ln>
        </p:spPr>
      </p:pic>
      <p:pic>
        <p:nvPicPr>
          <p:cNvPr id="5" name="Picture 4" descr="C:\Users\nageshwar\Desktop\New folder (4)\high-velocity-forming-11-638.jpg"/>
          <p:cNvPicPr/>
          <p:nvPr/>
        </p:nvPicPr>
        <p:blipFill>
          <a:blip r:embed="rId3"/>
          <a:srcRect l="11699" t="10572" r="2083" b="17735"/>
          <a:stretch>
            <a:fillRect/>
          </a:stretch>
        </p:blipFill>
        <p:spPr bwMode="auto">
          <a:xfrm>
            <a:off x="609600" y="3352800"/>
            <a:ext cx="6781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ageshwar\Desktop\New folder (4)\high-velocity-forming-12-638.jpg"/>
          <p:cNvPicPr/>
          <p:nvPr/>
        </p:nvPicPr>
        <p:blipFill>
          <a:blip r:embed="rId2"/>
          <a:srcRect l="11218" t="1496" r="5609" b="6410"/>
          <a:stretch>
            <a:fillRect/>
          </a:stretch>
        </p:blipFill>
        <p:spPr bwMode="auto">
          <a:xfrm>
            <a:off x="304800" y="457200"/>
            <a:ext cx="4572000" cy="3200400"/>
          </a:xfrm>
          <a:prstGeom prst="rect">
            <a:avLst/>
          </a:prstGeom>
          <a:noFill/>
          <a:ln w="9525">
            <a:noFill/>
            <a:miter lim="800000"/>
            <a:headEnd/>
            <a:tailEnd/>
          </a:ln>
        </p:spPr>
      </p:pic>
      <p:pic>
        <p:nvPicPr>
          <p:cNvPr id="6" name="Picture 5" descr="C:\Users\nageshwar\Desktop\New folder (4)\high-velocity-forming-13-638.jpg"/>
          <p:cNvPicPr/>
          <p:nvPr/>
        </p:nvPicPr>
        <p:blipFill>
          <a:blip r:embed="rId3"/>
          <a:srcRect l="11378" t="23275" b="5342"/>
          <a:stretch>
            <a:fillRect/>
          </a:stretch>
        </p:blipFill>
        <p:spPr bwMode="auto">
          <a:xfrm>
            <a:off x="4191000" y="3276600"/>
            <a:ext cx="4800600" cy="3429000"/>
          </a:xfrm>
          <a:prstGeom prst="rect">
            <a:avLst/>
          </a:prstGeom>
          <a:noFill/>
          <a:ln w="9525">
            <a:noFill/>
            <a:miter lim="800000"/>
            <a:headEnd/>
            <a:tailEnd/>
          </a:ln>
        </p:spPr>
      </p:pic>
      <p:sp>
        <p:nvSpPr>
          <p:cNvPr id="7" name="TextBox 6"/>
          <p:cNvSpPr txBox="1"/>
          <p:nvPr/>
        </p:nvSpPr>
        <p:spPr>
          <a:xfrm>
            <a:off x="4495800" y="2895600"/>
            <a:ext cx="2209800" cy="461665"/>
          </a:xfrm>
          <a:prstGeom prst="rect">
            <a:avLst/>
          </a:prstGeom>
          <a:noFill/>
        </p:spPr>
        <p:txBody>
          <a:bodyPr wrap="square" rtlCol="0">
            <a:spAutoFit/>
          </a:bodyPr>
          <a:lstStyle/>
          <a:p>
            <a:r>
              <a:rPr lang="en-US" sz="2400" dirty="0" smtClean="0">
                <a:latin typeface="Garamond" pitchFamily="18" charset="0"/>
              </a:rPr>
              <a:t>Plane Contoured</a:t>
            </a:r>
          </a:p>
        </p:txBody>
      </p:sp>
      <p:sp>
        <p:nvSpPr>
          <p:cNvPr id="8" name="Rectangle 7"/>
          <p:cNvSpPr/>
          <p:nvPr/>
        </p:nvSpPr>
        <p:spPr>
          <a:xfrm>
            <a:off x="6858000" y="2819400"/>
            <a:ext cx="2286000" cy="830997"/>
          </a:xfrm>
          <a:prstGeom prst="rect">
            <a:avLst/>
          </a:prstGeom>
        </p:spPr>
        <p:txBody>
          <a:bodyPr>
            <a:spAutoFit/>
          </a:bodyPr>
          <a:lstStyle/>
          <a:p>
            <a:pPr lvl="0"/>
            <a:r>
              <a:rPr lang="en-US" sz="2400" dirty="0" smtClean="0">
                <a:solidFill>
                  <a:prstClr val="black"/>
                </a:solidFill>
                <a:latin typeface="Garamond" pitchFamily="18" charset="0"/>
              </a:rPr>
              <a:t>Flanged and deep recessing parts</a:t>
            </a:r>
            <a:endParaRPr lang="en-US" sz="2400" dirty="0">
              <a:solidFill>
                <a:prstClr val="black"/>
              </a:solidFill>
              <a:latin typeface="Garamon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66800"/>
            <a:ext cx="8534400" cy="4524315"/>
          </a:xfrm>
          <a:prstGeom prst="rect">
            <a:avLst/>
          </a:prstGeom>
        </p:spPr>
        <p:txBody>
          <a:bodyPr wrap="square">
            <a:spAutoFit/>
          </a:bodyPr>
          <a:lstStyle/>
          <a:p>
            <a:pPr marL="457200" indent="-457200">
              <a:lnSpc>
                <a:spcPct val="150000"/>
              </a:lnSpc>
              <a:buFont typeface="Wingdings" pitchFamily="2" charset="2"/>
              <a:buChar char="Ø"/>
            </a:pPr>
            <a:r>
              <a:rPr lang="en-US" sz="2400" dirty="0" smtClean="0">
                <a:latin typeface="Garamond" pitchFamily="18" charset="0"/>
              </a:rPr>
              <a:t>The energy of deformation is delivered at a much higher rate than in conventional practice.</a:t>
            </a:r>
          </a:p>
          <a:p>
            <a:pPr marL="457200" indent="-457200">
              <a:lnSpc>
                <a:spcPct val="150000"/>
              </a:lnSpc>
              <a:buFont typeface="Wingdings" pitchFamily="2" charset="2"/>
              <a:buChar char="Ø"/>
            </a:pPr>
            <a:r>
              <a:rPr lang="en-US" sz="2400" dirty="0" smtClean="0">
                <a:latin typeface="Garamond" pitchFamily="18" charset="0"/>
              </a:rPr>
              <a:t>Larger energy is applied for a very short interval of time.</a:t>
            </a:r>
          </a:p>
          <a:p>
            <a:pPr marL="457200" indent="-457200">
              <a:lnSpc>
                <a:spcPct val="150000"/>
              </a:lnSpc>
              <a:buFont typeface="Wingdings" pitchFamily="2" charset="2"/>
              <a:buChar char="Ø"/>
            </a:pPr>
            <a:r>
              <a:rPr lang="en-US" sz="2400" dirty="0" smtClean="0">
                <a:latin typeface="Garamond" pitchFamily="18" charset="0"/>
              </a:rPr>
              <a:t>The velocity of deformation is very large and hence these are also called High Velocity Forming (HVF) processes.</a:t>
            </a:r>
          </a:p>
          <a:p>
            <a:pPr marL="457200" indent="-457200">
              <a:lnSpc>
                <a:spcPct val="150000"/>
              </a:lnSpc>
              <a:buFont typeface="Wingdings" pitchFamily="2" charset="2"/>
              <a:buChar char="Ø"/>
            </a:pPr>
            <a:r>
              <a:rPr lang="en-US" sz="2400" dirty="0" smtClean="0">
                <a:latin typeface="Garamond" pitchFamily="18" charset="0"/>
              </a:rPr>
              <a:t>Many metals tend to deform more readily under extra fast application of force.</a:t>
            </a:r>
          </a:p>
          <a:p>
            <a:pPr marL="457200" indent="-457200">
              <a:lnSpc>
                <a:spcPct val="150000"/>
              </a:lnSpc>
              <a:buFont typeface="Wingdings" pitchFamily="2" charset="2"/>
              <a:buChar char="Ø"/>
            </a:pPr>
            <a:r>
              <a:rPr lang="en-US" sz="2400" dirty="0" smtClean="0">
                <a:latin typeface="Garamond" pitchFamily="18" charset="0"/>
              </a:rPr>
              <a:t>Large parts can be easily formed by this technique.</a:t>
            </a:r>
          </a:p>
        </p:txBody>
      </p:sp>
      <p:sp>
        <p:nvSpPr>
          <p:cNvPr id="5" name="Rectangle 4"/>
          <p:cNvSpPr/>
          <p:nvPr/>
        </p:nvSpPr>
        <p:spPr>
          <a:xfrm>
            <a:off x="685800" y="304800"/>
            <a:ext cx="6553200" cy="523220"/>
          </a:xfrm>
          <a:prstGeom prst="rect">
            <a:avLst/>
          </a:prstGeom>
        </p:spPr>
        <p:txBody>
          <a:bodyPr wrap="square">
            <a:spAutoFit/>
          </a:bodyPr>
          <a:lstStyle/>
          <a:p>
            <a:r>
              <a:rPr lang="en-US" sz="2800" b="1" dirty="0" smtClean="0">
                <a:latin typeface="Garamond" pitchFamily="18" charset="0"/>
              </a:rPr>
              <a:t>Principle / important features of HERF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amond(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amond(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amond(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amond(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848600" cy="5078313"/>
          </a:xfrm>
          <a:prstGeom prst="rect">
            <a:avLst/>
          </a:prstGeom>
        </p:spPr>
        <p:txBody>
          <a:bodyPr wrap="square">
            <a:spAutoFit/>
          </a:bodyPr>
          <a:lstStyle/>
          <a:p>
            <a:pPr marL="457200" indent="-457200" algn="just">
              <a:lnSpc>
                <a:spcPct val="150000"/>
              </a:lnSpc>
              <a:buFont typeface="Wingdings" pitchFamily="2" charset="2"/>
              <a:buChar char="Ø"/>
            </a:pPr>
            <a:r>
              <a:rPr lang="en-US" sz="2400" dirty="0" smtClean="0">
                <a:latin typeface="Garamond" pitchFamily="18" charset="0"/>
              </a:rPr>
              <a:t>For many metals, the elongation to fracture increases with strain rate beyond the usual metal working range, until a critical strain rate is achieved, where the ductility drops sharply.</a:t>
            </a:r>
          </a:p>
          <a:p>
            <a:pPr marL="457200" indent="-457200" algn="just">
              <a:lnSpc>
                <a:spcPct val="150000"/>
              </a:lnSpc>
              <a:buFont typeface="Wingdings" pitchFamily="2" charset="2"/>
              <a:buChar char="Ø"/>
            </a:pPr>
            <a:r>
              <a:rPr lang="en-US" sz="2400" dirty="0" smtClean="0">
                <a:latin typeface="Garamond" pitchFamily="18" charset="0"/>
              </a:rPr>
              <a:t>The strain rate dependence of strength increases with increasing temperature.</a:t>
            </a:r>
          </a:p>
          <a:p>
            <a:pPr marL="457200" indent="-457200" algn="just">
              <a:lnSpc>
                <a:spcPct val="150000"/>
              </a:lnSpc>
              <a:buFont typeface="Wingdings" pitchFamily="2" charset="2"/>
              <a:buChar char="Ø"/>
            </a:pPr>
            <a:r>
              <a:rPr lang="en-US" sz="2400" dirty="0" smtClean="0">
                <a:latin typeface="Garamond" pitchFamily="18" charset="0"/>
              </a:rPr>
              <a:t>The yield stress and flow stress at lower plastic strains are more dependent on strain rate than the tensile strength.</a:t>
            </a:r>
          </a:p>
          <a:p>
            <a:pPr marL="457200" indent="-457200" algn="just">
              <a:lnSpc>
                <a:spcPct val="150000"/>
              </a:lnSpc>
              <a:buFont typeface="Wingdings" pitchFamily="2" charset="2"/>
              <a:buChar char="Ø"/>
            </a:pPr>
            <a:r>
              <a:rPr lang="en-US" sz="2400" dirty="0" smtClean="0">
                <a:latin typeface="Garamond" pitchFamily="18" charset="0"/>
              </a:rPr>
              <a:t>High rates of strain cause the yield </a:t>
            </a:r>
            <a:endParaRPr lang="en-US" sz="24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391400" cy="5580182"/>
          </a:xfrm>
          <a:prstGeom prst="rect">
            <a:avLst/>
          </a:prstGeom>
        </p:spPr>
        <p:txBody>
          <a:bodyPr wrap="square">
            <a:spAutoFit/>
          </a:bodyPr>
          <a:lstStyle/>
          <a:p>
            <a:pPr>
              <a:lnSpc>
                <a:spcPct val="150000"/>
              </a:lnSpc>
            </a:pPr>
            <a:r>
              <a:rPr lang="en-US" sz="2400" b="1" dirty="0" smtClean="0">
                <a:latin typeface="Garamond" pitchFamily="18" charset="0"/>
              </a:rPr>
              <a:t>Factors to be considered while selecting an HERF process:</a:t>
            </a:r>
          </a:p>
          <a:p>
            <a:pPr marL="914400" lvl="1" indent="-457200">
              <a:lnSpc>
                <a:spcPct val="150000"/>
              </a:lnSpc>
              <a:buFont typeface="Wingdings" pitchFamily="2" charset="2"/>
              <a:buChar char="Ø"/>
            </a:pPr>
            <a:r>
              <a:rPr lang="en-US" sz="2400" dirty="0" smtClean="0">
                <a:latin typeface="Garamond" pitchFamily="18" charset="0"/>
              </a:rPr>
              <a:t>Size of work piece</a:t>
            </a:r>
          </a:p>
          <a:p>
            <a:pPr marL="914400" lvl="1" indent="-457200">
              <a:lnSpc>
                <a:spcPct val="150000"/>
              </a:lnSpc>
              <a:buFont typeface="Wingdings" pitchFamily="2" charset="2"/>
              <a:buChar char="Ø"/>
            </a:pPr>
            <a:r>
              <a:rPr lang="en-US" sz="2400" dirty="0" smtClean="0">
                <a:latin typeface="Garamond" pitchFamily="18" charset="0"/>
              </a:rPr>
              <a:t>Geometry of deformation</a:t>
            </a:r>
          </a:p>
          <a:p>
            <a:pPr marL="914400" lvl="1" indent="-457200">
              <a:lnSpc>
                <a:spcPct val="150000"/>
              </a:lnSpc>
              <a:buFont typeface="Wingdings" pitchFamily="2" charset="2"/>
              <a:buChar char="Ø"/>
            </a:pPr>
            <a:r>
              <a:rPr lang="en-US" sz="2400" dirty="0" smtClean="0">
                <a:latin typeface="Garamond" pitchFamily="18" charset="0"/>
              </a:rPr>
              <a:t>Behavior of work material under high strain rates</a:t>
            </a:r>
          </a:p>
          <a:p>
            <a:pPr marL="914400" lvl="1" indent="-457200">
              <a:lnSpc>
                <a:spcPct val="150000"/>
              </a:lnSpc>
              <a:buFont typeface="Wingdings" pitchFamily="2" charset="2"/>
              <a:buChar char="Ø"/>
            </a:pPr>
            <a:r>
              <a:rPr lang="en-US" sz="2400" dirty="0" smtClean="0">
                <a:latin typeface="Garamond" pitchFamily="18" charset="0"/>
              </a:rPr>
              <a:t>Energy requirements/ source</a:t>
            </a:r>
          </a:p>
          <a:p>
            <a:pPr marL="914400" lvl="1" indent="-457200">
              <a:lnSpc>
                <a:spcPct val="150000"/>
              </a:lnSpc>
              <a:buFont typeface="Wingdings" pitchFamily="2" charset="2"/>
              <a:buChar char="Ø"/>
            </a:pPr>
            <a:r>
              <a:rPr lang="en-US" sz="2400" dirty="0" smtClean="0">
                <a:latin typeface="Garamond" pitchFamily="18" charset="0"/>
              </a:rPr>
              <a:t>Cost of tooling / die</a:t>
            </a:r>
          </a:p>
          <a:p>
            <a:pPr marL="914400" lvl="1" indent="-457200">
              <a:lnSpc>
                <a:spcPct val="150000"/>
              </a:lnSpc>
              <a:buFont typeface="Wingdings" pitchFamily="2" charset="2"/>
              <a:buChar char="Ø"/>
            </a:pPr>
            <a:r>
              <a:rPr lang="en-US" sz="2400" dirty="0" smtClean="0">
                <a:latin typeface="Garamond" pitchFamily="18" charset="0"/>
              </a:rPr>
              <a:t>Cycle time</a:t>
            </a:r>
          </a:p>
          <a:p>
            <a:pPr marL="914400" lvl="1" indent="-457200">
              <a:lnSpc>
                <a:spcPct val="150000"/>
              </a:lnSpc>
              <a:buFont typeface="Wingdings" pitchFamily="2" charset="2"/>
              <a:buChar char="Ø"/>
            </a:pPr>
            <a:r>
              <a:rPr lang="en-US" sz="2400" dirty="0" smtClean="0">
                <a:latin typeface="Garamond" pitchFamily="18" charset="0"/>
              </a:rPr>
              <a:t>Overall capital investment</a:t>
            </a:r>
          </a:p>
          <a:p>
            <a:pPr marL="914400" lvl="1" indent="-457200">
              <a:lnSpc>
                <a:spcPct val="150000"/>
              </a:lnSpc>
              <a:buFont typeface="Wingdings" pitchFamily="2" charset="2"/>
              <a:buChar char="Ø"/>
            </a:pPr>
            <a:r>
              <a:rPr lang="en-US" sz="2400" dirty="0" smtClean="0">
                <a:latin typeface="Garamond" pitchFamily="18" charset="0"/>
              </a:rPr>
              <a:t>Safety considerations.</a:t>
            </a:r>
            <a:endParaRPr lang="en-US" sz="24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amond(in)">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diamond(in)">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diamond(in)">
                                      <p:cBhvr>
                                        <p:cTn id="4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2495</Words>
  <Application>Microsoft Office PowerPoint</Application>
  <PresentationFormat>On-screen Show (4:3)</PresentationFormat>
  <Paragraphs>287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73</cp:revision>
  <dcterms:created xsi:type="dcterms:W3CDTF">2006-08-16T00:00:00Z</dcterms:created>
  <dcterms:modified xsi:type="dcterms:W3CDTF">2019-09-10T11:22:50Z</dcterms:modified>
</cp:coreProperties>
</file>