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2" r:id="rId5"/>
    <p:sldId id="257" r:id="rId6"/>
    <p:sldId id="260" r:id="rId7"/>
    <p:sldId id="266" r:id="rId8"/>
    <p:sldId id="267" r:id="rId9"/>
    <p:sldId id="259" r:id="rId10"/>
    <p:sldId id="263"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05FFBD-DCA5-47A0-A332-C20D7D20F090}"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05FFBD-DCA5-47A0-A332-C20D7D20F090}"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05FFBD-DCA5-47A0-A332-C20D7D20F090}"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05FFBD-DCA5-47A0-A332-C20D7D20F090}"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05FFBD-DCA5-47A0-A332-C20D7D20F090}"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05FFBD-DCA5-47A0-A332-C20D7D20F090}"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05FFBD-DCA5-47A0-A332-C20D7D20F090}" type="datetimeFigureOut">
              <a:rPr lang="en-US" smtClean="0"/>
              <a:pPr/>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05FFBD-DCA5-47A0-A332-C20D7D20F090}" type="datetimeFigureOut">
              <a:rPr lang="en-US" smtClean="0"/>
              <a:pPr/>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5FFBD-DCA5-47A0-A332-C20D7D20F090}" type="datetimeFigureOut">
              <a:rPr lang="en-US" smtClean="0"/>
              <a:pPr/>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05FFBD-DCA5-47A0-A332-C20D7D20F090}"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05FFBD-DCA5-47A0-A332-C20D7D20F090}"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B30FC0-6549-4FA2-A44B-569CC6D379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05FFBD-DCA5-47A0-A332-C20D7D20F090}" type="datetimeFigureOut">
              <a:rPr lang="en-US" smtClean="0"/>
              <a:pPr/>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30FC0-6549-4FA2-A44B-569CC6D379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3657600"/>
            <a:ext cx="4724400" cy="688975"/>
          </a:xfrm>
        </p:spPr>
        <p:txBody>
          <a:bodyPr>
            <a:normAutofit/>
          </a:bodyPr>
          <a:lstStyle/>
          <a:p>
            <a:r>
              <a:rPr lang="en-US" sz="1400" b="1" dirty="0" smtClean="0"/>
              <a:t>Entrepreneurship Development </a:t>
            </a:r>
            <a:endParaRPr lang="en-US" sz="1400" b="1" dirty="0"/>
          </a:p>
        </p:txBody>
      </p:sp>
      <p:sp>
        <p:nvSpPr>
          <p:cNvPr id="4" name="Subtitle 3"/>
          <p:cNvSpPr>
            <a:spLocks noGrp="1"/>
          </p:cNvSpPr>
          <p:nvPr>
            <p:ph type="subTitle" idx="1"/>
          </p:nvPr>
        </p:nvSpPr>
        <p:spPr>
          <a:xfrm>
            <a:off x="1295400" y="2590800"/>
            <a:ext cx="6400800" cy="838200"/>
          </a:xfrm>
        </p:spPr>
        <p:txBody>
          <a:bodyPr>
            <a:normAutofit/>
          </a:bodyPr>
          <a:lstStyle/>
          <a:p>
            <a:r>
              <a:rPr lang="en-US" sz="4000" b="1" dirty="0" smtClean="0">
                <a:solidFill>
                  <a:srgbClr val="0070C0"/>
                </a:solidFill>
              </a:rPr>
              <a:t>SMALL SCALE INDUSTRY</a:t>
            </a:r>
            <a:endParaRPr lang="en-US" sz="40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Scale Industries - Objectives</a:t>
            </a:r>
            <a:endParaRPr lang="en-US" dirty="0"/>
          </a:p>
        </p:txBody>
      </p:sp>
      <p:sp>
        <p:nvSpPr>
          <p:cNvPr id="3" name="Content Placeholder 2"/>
          <p:cNvSpPr>
            <a:spLocks noGrp="1"/>
          </p:cNvSpPr>
          <p:nvPr>
            <p:ph idx="1"/>
          </p:nvPr>
        </p:nvSpPr>
        <p:spPr>
          <a:xfrm>
            <a:off x="457200" y="1600200"/>
            <a:ext cx="7848600" cy="4525963"/>
          </a:xfrm>
        </p:spPr>
        <p:txBody>
          <a:bodyPr>
            <a:normAutofit/>
          </a:bodyPr>
          <a:lstStyle/>
          <a:p>
            <a:pPr marL="514350" indent="-514350" fontAlgn="base">
              <a:lnSpc>
                <a:spcPct val="150000"/>
              </a:lnSpc>
              <a:buFont typeface="+mj-lt"/>
              <a:buAutoNum type="arabicPeriod" startAt="5"/>
            </a:pPr>
            <a:r>
              <a:rPr lang="en-US" sz="2400" dirty="0" smtClean="0"/>
              <a:t>To improve </a:t>
            </a:r>
            <a:r>
              <a:rPr lang="en-US" sz="2400" dirty="0" smtClean="0">
                <a:solidFill>
                  <a:srgbClr val="FF0000"/>
                </a:solidFill>
              </a:rPr>
              <a:t>standard of living </a:t>
            </a:r>
            <a:r>
              <a:rPr lang="en-US" sz="2400" dirty="0" smtClean="0"/>
              <a:t>of people.</a:t>
            </a:r>
          </a:p>
          <a:p>
            <a:pPr marL="514350" indent="-514350" fontAlgn="base">
              <a:lnSpc>
                <a:spcPct val="150000"/>
              </a:lnSpc>
              <a:buFont typeface="+mj-lt"/>
              <a:buAutoNum type="arabicPeriod" startAt="5"/>
            </a:pPr>
            <a:r>
              <a:rPr lang="en-US" sz="2400" dirty="0" smtClean="0"/>
              <a:t>To ensure </a:t>
            </a:r>
            <a:r>
              <a:rPr lang="en-US" sz="2400" dirty="0" smtClean="0">
                <a:solidFill>
                  <a:srgbClr val="FF0000"/>
                </a:solidFill>
              </a:rPr>
              <a:t>equitable distribution </a:t>
            </a:r>
            <a:r>
              <a:rPr lang="en-US" sz="2400" dirty="0" smtClean="0"/>
              <a:t>of income and wealth.</a:t>
            </a:r>
          </a:p>
          <a:p>
            <a:pPr marL="514350" indent="-514350" fontAlgn="base">
              <a:lnSpc>
                <a:spcPct val="150000"/>
              </a:lnSpc>
              <a:buFont typeface="+mj-lt"/>
              <a:buAutoNum type="arabicPeriod" startAt="5"/>
            </a:pPr>
            <a:r>
              <a:rPr lang="en-US" sz="2400" dirty="0" smtClean="0"/>
              <a:t>To solve </a:t>
            </a:r>
            <a:r>
              <a:rPr lang="en-US" sz="2400" dirty="0" smtClean="0">
                <a:solidFill>
                  <a:srgbClr val="FF0000"/>
                </a:solidFill>
              </a:rPr>
              <a:t>unemployment </a:t>
            </a:r>
            <a:r>
              <a:rPr lang="en-US" sz="2400" dirty="0" smtClean="0"/>
              <a:t>problem.</a:t>
            </a:r>
          </a:p>
          <a:p>
            <a:pPr marL="514350" indent="-514350" fontAlgn="base">
              <a:lnSpc>
                <a:spcPct val="150000"/>
              </a:lnSpc>
              <a:buFont typeface="+mj-lt"/>
              <a:buAutoNum type="arabicPeriod" startAt="5"/>
            </a:pPr>
            <a:r>
              <a:rPr lang="en-US" sz="2400" dirty="0" smtClean="0"/>
              <a:t>To attain </a:t>
            </a:r>
            <a:r>
              <a:rPr lang="en-US" sz="2400" dirty="0" smtClean="0">
                <a:solidFill>
                  <a:srgbClr val="FF0000"/>
                </a:solidFill>
              </a:rPr>
              <a:t>self-reliance</a:t>
            </a:r>
            <a:r>
              <a:rPr lang="en-US" sz="2400" dirty="0" smtClean="0"/>
              <a:t>.</a:t>
            </a:r>
          </a:p>
          <a:p>
            <a:pPr marL="514350" indent="-514350" fontAlgn="base">
              <a:lnSpc>
                <a:spcPct val="150000"/>
              </a:lnSpc>
              <a:buFont typeface="+mj-lt"/>
              <a:buAutoNum type="arabicPeriod" startAt="5"/>
            </a:pPr>
            <a:r>
              <a:rPr lang="en-US" sz="2400" dirty="0" smtClean="0"/>
              <a:t>To </a:t>
            </a:r>
            <a:r>
              <a:rPr lang="en-US" sz="2400" dirty="0" smtClean="0">
                <a:solidFill>
                  <a:srgbClr val="FF0000"/>
                </a:solidFill>
              </a:rPr>
              <a:t>adopt latest technology </a:t>
            </a:r>
            <a:r>
              <a:rPr lang="en-US" sz="2400" dirty="0" smtClean="0"/>
              <a:t>aimed at producing better quality products at lower costs.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for MSME</a:t>
            </a:r>
            <a:endParaRPr lang="en-US" dirty="0"/>
          </a:p>
        </p:txBody>
      </p:sp>
      <p:sp>
        <p:nvSpPr>
          <p:cNvPr id="3" name="Content Placeholder 2"/>
          <p:cNvSpPr>
            <a:spLocks noGrp="1"/>
          </p:cNvSpPr>
          <p:nvPr>
            <p:ph idx="1"/>
          </p:nvPr>
        </p:nvSpPr>
        <p:spPr/>
        <p:txBody>
          <a:bodyPr>
            <a:noAutofit/>
          </a:bodyPr>
          <a:lstStyle/>
          <a:p>
            <a:pPr marL="514350" indent="-514350">
              <a:buFont typeface="+mj-lt"/>
              <a:buAutoNum type="arabicPeriod"/>
            </a:pPr>
            <a:r>
              <a:rPr lang="en-US" sz="2400" dirty="0" smtClean="0"/>
              <a:t>Technological obsolescence </a:t>
            </a:r>
          </a:p>
          <a:p>
            <a:pPr marL="514350" indent="-514350">
              <a:buFont typeface="+mj-lt"/>
              <a:buAutoNum type="arabicPeriod"/>
            </a:pPr>
            <a:r>
              <a:rPr lang="en-US" sz="2400" dirty="0" smtClean="0"/>
              <a:t>Financing problems</a:t>
            </a:r>
          </a:p>
          <a:p>
            <a:pPr marL="514350" indent="-514350">
              <a:buFont typeface="+mj-lt"/>
              <a:buAutoNum type="arabicPeriod"/>
            </a:pPr>
            <a:r>
              <a:rPr lang="en-US" sz="2400" dirty="0" smtClean="0"/>
              <a:t>High cost of credit</a:t>
            </a:r>
          </a:p>
          <a:p>
            <a:pPr marL="514350" indent="-514350">
              <a:buFont typeface="+mj-lt"/>
              <a:buAutoNum type="arabicPeriod"/>
            </a:pPr>
            <a:r>
              <a:rPr lang="en-US" sz="2400" dirty="0" smtClean="0"/>
              <a:t>Low access to new technology</a:t>
            </a:r>
          </a:p>
          <a:p>
            <a:pPr marL="514350" indent="-514350">
              <a:buFont typeface="+mj-lt"/>
              <a:buAutoNum type="arabicPeriod"/>
            </a:pPr>
            <a:r>
              <a:rPr lang="en-US" sz="2400" dirty="0" smtClean="0"/>
              <a:t>Poor adaptability to changing trends</a:t>
            </a:r>
          </a:p>
          <a:p>
            <a:pPr marL="514350" indent="-514350">
              <a:buFont typeface="+mj-lt"/>
              <a:buAutoNum type="arabicPeriod"/>
            </a:pPr>
            <a:r>
              <a:rPr lang="en-US" sz="2400" dirty="0" smtClean="0"/>
              <a:t>Lack of access to international markets</a:t>
            </a:r>
          </a:p>
          <a:p>
            <a:pPr marL="514350" indent="-514350">
              <a:buFont typeface="+mj-lt"/>
              <a:buAutoNum type="arabicPeriod"/>
            </a:pPr>
            <a:r>
              <a:rPr lang="en-US" sz="2400" dirty="0" smtClean="0"/>
              <a:t>Lack of skilled manpower</a:t>
            </a:r>
          </a:p>
          <a:p>
            <a:pPr marL="514350" indent="-514350">
              <a:buFont typeface="+mj-lt"/>
              <a:buAutoNum type="arabicPeriod"/>
            </a:pPr>
            <a:r>
              <a:rPr lang="en-US" sz="2400" dirty="0" smtClean="0"/>
              <a:t>Inadequate infrastructure facilities including power, water, roads, etc</a:t>
            </a:r>
          </a:p>
          <a:p>
            <a:pPr marL="514350" indent="-514350">
              <a:buFont typeface="+mj-lt"/>
              <a:buAutoNum type="arabicPeriod"/>
            </a:pPr>
            <a:r>
              <a:rPr lang="en-US" sz="2400" dirty="0" smtClean="0"/>
              <a:t>Regulatory issues related to taxation, labor laws, and environmental issues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Public Procurement Policy and</a:t>
            </a:r>
            <a:br>
              <a:rPr lang="en-US" dirty="0" smtClean="0"/>
            </a:br>
            <a:r>
              <a:rPr lang="en-US" dirty="0" smtClean="0"/>
              <a:t>Market Linkages</a:t>
            </a:r>
            <a:endParaRPr lang="en-US" dirty="0"/>
          </a:p>
        </p:txBody>
      </p:sp>
      <p:sp>
        <p:nvSpPr>
          <p:cNvPr id="3" name="Content Placeholder 2"/>
          <p:cNvSpPr>
            <a:spLocks noGrp="1"/>
          </p:cNvSpPr>
          <p:nvPr>
            <p:ph idx="1"/>
          </p:nvPr>
        </p:nvSpPr>
        <p:spPr/>
        <p:txBody>
          <a:bodyPr>
            <a:normAutofit/>
          </a:bodyPr>
          <a:lstStyle/>
          <a:p>
            <a:r>
              <a:rPr lang="en-US" sz="2400" dirty="0" smtClean="0"/>
              <a:t>Public Procurement Policy for Micro and Small Enterprises from 1 April 2012 ; </a:t>
            </a:r>
          </a:p>
          <a:p>
            <a:r>
              <a:rPr lang="en-US" sz="2400" dirty="0" smtClean="0"/>
              <a:t>MSMED Act 2006</a:t>
            </a:r>
          </a:p>
          <a:p>
            <a:r>
              <a:rPr lang="en-US" sz="2400" dirty="0" smtClean="0"/>
              <a:t>overall procurement of minimum 20% of the total annual purchases of products manufactured services rendered by MSMEs within a period of three years by central ministries, government departments and public sector undertakings (PSU). </a:t>
            </a:r>
          </a:p>
          <a:p>
            <a:r>
              <a:rPr lang="en-US" sz="2400" dirty="0" smtClean="0"/>
              <a:t>From 1 April 2015, the policy has also earmarked a sub-target of 4% out of the 20% notified for procurement of goods and services from MSMEs owned by SC/ST entrepreneurs.</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MSME</a:t>
            </a:r>
            <a:endParaRPr lang="en-US" dirty="0"/>
          </a:p>
        </p:txBody>
      </p:sp>
      <p:pic>
        <p:nvPicPr>
          <p:cNvPr id="1026" name="Picture 2"/>
          <p:cNvPicPr>
            <a:picLocks noGrp="1" noChangeAspect="1" noChangeArrowheads="1"/>
          </p:cNvPicPr>
          <p:nvPr>
            <p:ph idx="1"/>
          </p:nvPr>
        </p:nvPicPr>
        <p:blipFill>
          <a:blip r:embed="rId2"/>
          <a:srcRect l="13084" r="15923" b="666"/>
          <a:stretch>
            <a:fillRect/>
          </a:stretch>
        </p:blipFill>
        <p:spPr bwMode="auto">
          <a:xfrm>
            <a:off x="1600200" y="1600200"/>
            <a:ext cx="6296186" cy="4953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Idea about MSME</a:t>
            </a:r>
            <a:endParaRPr lang="en-US" dirty="0"/>
          </a:p>
        </p:txBody>
      </p:sp>
      <p:pic>
        <p:nvPicPr>
          <p:cNvPr id="2050" name="Picture 2"/>
          <p:cNvPicPr>
            <a:picLocks noGrp="1" noChangeAspect="1" noChangeArrowheads="1"/>
          </p:cNvPicPr>
          <p:nvPr>
            <p:ph idx="1"/>
          </p:nvPr>
        </p:nvPicPr>
        <p:blipFill>
          <a:blip r:embed="rId2"/>
          <a:srcRect l="13084" t="21988" r="13084" b="666"/>
          <a:stretch>
            <a:fillRect/>
          </a:stretch>
        </p:blipFill>
        <p:spPr bwMode="auto">
          <a:xfrm>
            <a:off x="990600" y="1676400"/>
            <a:ext cx="7374467" cy="434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MSME Classification</a:t>
            </a:r>
            <a:endParaRPr lang="en-US" dirty="0"/>
          </a:p>
        </p:txBody>
      </p:sp>
      <p:pic>
        <p:nvPicPr>
          <p:cNvPr id="1026" name="Picture 2"/>
          <p:cNvPicPr>
            <a:picLocks noGrp="1" noChangeAspect="1" noChangeArrowheads="1"/>
          </p:cNvPicPr>
          <p:nvPr>
            <p:ph idx="1"/>
          </p:nvPr>
        </p:nvPicPr>
        <p:blipFill>
          <a:blip r:embed="rId2"/>
          <a:srcRect l="14030" t="3367" r="14030" b="4034"/>
          <a:stretch>
            <a:fillRect/>
          </a:stretch>
        </p:blipFill>
        <p:spPr bwMode="auto">
          <a:xfrm>
            <a:off x="1447800" y="1524000"/>
            <a:ext cx="6248400" cy="45218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Micro , Small &amp; Medium Enterprises</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MSME are classified in two Classes</a:t>
            </a:r>
          </a:p>
          <a:p>
            <a:pPr lvl="1"/>
            <a:r>
              <a:rPr lang="en-US" dirty="0" smtClean="0"/>
              <a:t>Manufacturing Enterprise</a:t>
            </a:r>
          </a:p>
          <a:p>
            <a:pPr lvl="1"/>
            <a:r>
              <a:rPr lang="en-US" dirty="0" smtClean="0"/>
              <a:t>Service Enterprise</a:t>
            </a:r>
          </a:p>
          <a:p>
            <a:pPr lvl="1"/>
            <a:r>
              <a:rPr lang="en-US" dirty="0" smtClean="0"/>
              <a:t> </a:t>
            </a:r>
            <a:r>
              <a:rPr lang="en-US" b="1" dirty="0" smtClean="0">
                <a:solidFill>
                  <a:srgbClr val="FF0000"/>
                </a:solidFill>
              </a:rPr>
              <a:t>Manufacturing Enterprises</a:t>
            </a:r>
            <a:r>
              <a:rPr lang="en-US" dirty="0" smtClean="0">
                <a:solidFill>
                  <a:srgbClr val="FF0000"/>
                </a:solidFill>
              </a:rPr>
              <a:t>- </a:t>
            </a:r>
            <a:r>
              <a:rPr lang="en-US" dirty="0" smtClean="0"/>
              <a:t>the enterprises engaged in the manufacture or production of goods pertaining to any industry specified in the first schedule to the industries (Development and regulation Act, 1951) or employing plant and machinery in the process of value addition to the final product having a distinct name or character or use. The Manufacturing Enterprise are </a:t>
            </a:r>
            <a:r>
              <a:rPr lang="en-US" b="1" dirty="0" smtClean="0">
                <a:solidFill>
                  <a:srgbClr val="0070C0"/>
                </a:solidFill>
              </a:rPr>
              <a:t>defined in terms of investment in Plant &amp; Machinery</a:t>
            </a:r>
          </a:p>
          <a:p>
            <a:pPr lvl="1"/>
            <a:r>
              <a:rPr lang="en-US" b="1" dirty="0" smtClean="0">
                <a:solidFill>
                  <a:srgbClr val="FF0000"/>
                </a:solidFill>
              </a:rPr>
              <a:t>Service Enterprises</a:t>
            </a:r>
            <a:r>
              <a:rPr lang="en-US" dirty="0" smtClean="0"/>
              <a:t>:-The enterprises engaged in providing or rendering of services and are </a:t>
            </a:r>
            <a:r>
              <a:rPr lang="en-US" b="1" dirty="0" smtClean="0">
                <a:solidFill>
                  <a:srgbClr val="0070C0"/>
                </a:solidFill>
              </a:rPr>
              <a:t>defined in terms of investment in equipment.</a:t>
            </a:r>
            <a:endParaRPr lang="en-US" dirty="0" smtClean="0">
              <a:solidFill>
                <a:srgbClr val="0070C0"/>
              </a:solidFill>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Scale Industries</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fontAlgn="base">
              <a:buFont typeface="Wingdings" pitchFamily="2" charset="2"/>
              <a:buChar char="Ø"/>
            </a:pPr>
            <a:r>
              <a:rPr lang="en-US" sz="2400" dirty="0" smtClean="0"/>
              <a:t>The opportunities in the small-scale sector are enormous due to the following factors:</a:t>
            </a:r>
          </a:p>
          <a:p>
            <a:pPr marL="514350" indent="-514350" fontAlgn="base">
              <a:lnSpc>
                <a:spcPct val="200000"/>
              </a:lnSpc>
              <a:buFont typeface="+mj-lt"/>
              <a:buAutoNum type="arabicPeriod"/>
            </a:pPr>
            <a:r>
              <a:rPr lang="en-US" sz="2400" dirty="0" smtClean="0">
                <a:solidFill>
                  <a:schemeClr val="accent1">
                    <a:lumMod val="75000"/>
                  </a:schemeClr>
                </a:solidFill>
              </a:rPr>
              <a:t>Less Capital Intensive</a:t>
            </a:r>
          </a:p>
          <a:p>
            <a:pPr marL="514350" indent="-514350" fontAlgn="base">
              <a:lnSpc>
                <a:spcPct val="200000"/>
              </a:lnSpc>
              <a:buFont typeface="+mj-lt"/>
              <a:buAutoNum type="arabicPeriod"/>
            </a:pPr>
            <a:r>
              <a:rPr lang="en-US" sz="2400" dirty="0" smtClean="0">
                <a:solidFill>
                  <a:schemeClr val="accent1">
                    <a:lumMod val="75000"/>
                  </a:schemeClr>
                </a:solidFill>
              </a:rPr>
              <a:t>Extensive Promotion &amp; Support by Government </a:t>
            </a:r>
          </a:p>
          <a:p>
            <a:pPr marL="514350" indent="-514350" fontAlgn="base">
              <a:lnSpc>
                <a:spcPct val="200000"/>
              </a:lnSpc>
              <a:buFont typeface="+mj-lt"/>
              <a:buAutoNum type="arabicPeriod"/>
            </a:pPr>
            <a:r>
              <a:rPr lang="en-US" sz="2400" dirty="0" smtClean="0">
                <a:solidFill>
                  <a:schemeClr val="accent1">
                    <a:lumMod val="75000"/>
                  </a:schemeClr>
                </a:solidFill>
              </a:rPr>
              <a:t>Reservation for Exclusive Manufacture by small scale sector </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Small Scale Industries - Characteristics</a:t>
            </a:r>
            <a:endParaRPr lang="en-US" dirty="0"/>
          </a:p>
        </p:txBody>
      </p:sp>
      <p:sp>
        <p:nvSpPr>
          <p:cNvPr id="3" name="Content Placeholder 2"/>
          <p:cNvSpPr>
            <a:spLocks noGrp="1"/>
          </p:cNvSpPr>
          <p:nvPr>
            <p:ph idx="1"/>
          </p:nvPr>
        </p:nvSpPr>
        <p:spPr>
          <a:xfrm>
            <a:off x="457200" y="1600200"/>
            <a:ext cx="7848600" cy="4525963"/>
          </a:xfrm>
        </p:spPr>
        <p:txBody>
          <a:bodyPr>
            <a:normAutofit fontScale="55000" lnSpcReduction="20000"/>
          </a:bodyPr>
          <a:lstStyle/>
          <a:p>
            <a:pPr>
              <a:buNone/>
            </a:pPr>
            <a:r>
              <a:rPr lang="en-US" b="1" dirty="0" smtClean="0">
                <a:solidFill>
                  <a:srgbClr val="C00000"/>
                </a:solidFill>
              </a:rPr>
              <a:t>(</a:t>
            </a:r>
            <a:r>
              <a:rPr lang="en-US" b="1" dirty="0" err="1" smtClean="0">
                <a:solidFill>
                  <a:srgbClr val="C00000"/>
                </a:solidFill>
              </a:rPr>
              <a:t>i</a:t>
            </a:r>
            <a:r>
              <a:rPr lang="en-US" b="1" dirty="0" smtClean="0">
                <a:solidFill>
                  <a:srgbClr val="C00000"/>
                </a:solidFill>
              </a:rPr>
              <a:t>) Ownership: </a:t>
            </a:r>
          </a:p>
          <a:p>
            <a:pPr>
              <a:buNone/>
            </a:pPr>
            <a:r>
              <a:rPr lang="en-US" dirty="0" smtClean="0"/>
              <a:t>	Ownership of small scale unit is with one individual </a:t>
            </a:r>
            <a:r>
              <a:rPr lang="en-US" dirty="0" smtClean="0">
                <a:solidFill>
                  <a:srgbClr val="002060"/>
                </a:solidFill>
              </a:rPr>
              <a:t>in </a:t>
            </a:r>
            <a:r>
              <a:rPr lang="en-US" u="sng" dirty="0" smtClean="0">
                <a:solidFill>
                  <a:srgbClr val="002060"/>
                </a:solidFill>
              </a:rPr>
              <a:t>sole-proprietorship</a:t>
            </a:r>
            <a:r>
              <a:rPr lang="en-US" dirty="0" smtClean="0">
                <a:solidFill>
                  <a:srgbClr val="002060"/>
                </a:solidFill>
              </a:rPr>
              <a:t> </a:t>
            </a:r>
            <a:r>
              <a:rPr lang="en-US" dirty="0" smtClean="0"/>
              <a:t>or it can be with a few individuals in partnership. </a:t>
            </a:r>
          </a:p>
          <a:p>
            <a:pPr>
              <a:buNone/>
            </a:pPr>
            <a:r>
              <a:rPr lang="en-US" b="1" dirty="0" smtClean="0">
                <a:solidFill>
                  <a:srgbClr val="C00000"/>
                </a:solidFill>
              </a:rPr>
              <a:t>(ii) Management and control: </a:t>
            </a:r>
          </a:p>
          <a:p>
            <a:pPr>
              <a:buNone/>
            </a:pPr>
            <a:r>
              <a:rPr lang="en-US" dirty="0" smtClean="0"/>
              <a:t>	A small-scale unit is normally </a:t>
            </a:r>
            <a:r>
              <a:rPr lang="en-US" u="sng" dirty="0" smtClean="0"/>
              <a:t>a one man show </a:t>
            </a:r>
            <a:r>
              <a:rPr lang="en-US" dirty="0" smtClean="0"/>
              <a:t>and even in case of partnership the activities are mainly carried out by the active partner and the rest are generally sleeping partners. These units are managed in a </a:t>
            </a:r>
            <a:r>
              <a:rPr lang="en-US" dirty="0" err="1" smtClean="0"/>
              <a:t>personalised</a:t>
            </a:r>
            <a:r>
              <a:rPr lang="en-US" dirty="0" smtClean="0"/>
              <a:t> fashion. The owner is activity involved in all the decisions concerning business. </a:t>
            </a:r>
          </a:p>
          <a:p>
            <a:pPr>
              <a:buNone/>
            </a:pPr>
            <a:r>
              <a:rPr lang="en-US" b="1" dirty="0" smtClean="0">
                <a:solidFill>
                  <a:srgbClr val="C00000"/>
                </a:solidFill>
              </a:rPr>
              <a:t>(iii) Area of operation: </a:t>
            </a:r>
          </a:p>
          <a:p>
            <a:pPr>
              <a:buNone/>
            </a:pPr>
            <a:r>
              <a:rPr lang="en-US" dirty="0" smtClean="0"/>
              <a:t>	The area of operation of small units is generally </a:t>
            </a:r>
            <a:r>
              <a:rPr lang="en-US" dirty="0" err="1" smtClean="0"/>
              <a:t>localised</a:t>
            </a:r>
            <a:r>
              <a:rPr lang="en-US" dirty="0" smtClean="0"/>
              <a:t> catering to the local or regional demand. The overall resources at the disposal of small scale units are limited and as a result of this, it is forced to confine </a:t>
            </a:r>
            <a:r>
              <a:rPr lang="en-US" u="sng" dirty="0" smtClean="0"/>
              <a:t>its activities to the local level</a:t>
            </a:r>
            <a:r>
              <a:rPr lang="en-US" dirty="0" smtClean="0"/>
              <a:t>. </a:t>
            </a:r>
          </a:p>
          <a:p>
            <a:pPr>
              <a:buNone/>
            </a:pPr>
            <a:r>
              <a:rPr lang="en-US" b="1" dirty="0" smtClean="0">
                <a:solidFill>
                  <a:srgbClr val="C00000"/>
                </a:solidFill>
              </a:rPr>
              <a:t>(iv) Technology: </a:t>
            </a:r>
          </a:p>
          <a:p>
            <a:pPr>
              <a:buNone/>
            </a:pPr>
            <a:r>
              <a:rPr lang="en-US" dirty="0" smtClean="0"/>
              <a:t>	Small industries are </a:t>
            </a:r>
            <a:r>
              <a:rPr lang="en-US" u="sng" dirty="0" smtClean="0"/>
              <a:t>fairly </a:t>
            </a:r>
            <a:r>
              <a:rPr lang="en-US" u="sng" dirty="0" err="1" smtClean="0"/>
              <a:t>labour</a:t>
            </a:r>
            <a:r>
              <a:rPr lang="en-US" u="sng" dirty="0" smtClean="0"/>
              <a:t> intensive </a:t>
            </a:r>
            <a:r>
              <a:rPr lang="en-US" dirty="0" smtClean="0"/>
              <a:t>with comparatively smaller capital investment than the larger units. Therefore, these units are more suited for economics </a:t>
            </a:r>
            <a:r>
              <a:rPr lang="en-US" u="sng" dirty="0" smtClean="0"/>
              <a:t>where capital is scarce and there is abundant supply of </a:t>
            </a:r>
            <a:r>
              <a:rPr lang="en-US" u="sng" dirty="0" err="1" smtClean="0"/>
              <a:t>labour</a:t>
            </a:r>
            <a:r>
              <a:rPr lang="en-US"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Small Scale Industries - Characteristics</a:t>
            </a:r>
            <a:endParaRPr lang="en-US" dirty="0"/>
          </a:p>
        </p:txBody>
      </p:sp>
      <p:sp>
        <p:nvSpPr>
          <p:cNvPr id="3" name="Content Placeholder 2"/>
          <p:cNvSpPr>
            <a:spLocks noGrp="1"/>
          </p:cNvSpPr>
          <p:nvPr>
            <p:ph idx="1"/>
          </p:nvPr>
        </p:nvSpPr>
        <p:spPr>
          <a:xfrm>
            <a:off x="457200" y="1600200"/>
            <a:ext cx="7848600" cy="4525963"/>
          </a:xfrm>
        </p:spPr>
        <p:txBody>
          <a:bodyPr>
            <a:normAutofit fontScale="55000" lnSpcReduction="20000"/>
          </a:bodyPr>
          <a:lstStyle/>
          <a:p>
            <a:pPr>
              <a:buNone/>
            </a:pPr>
            <a:r>
              <a:rPr lang="en-US" b="1" dirty="0" smtClean="0">
                <a:solidFill>
                  <a:srgbClr val="C00000"/>
                </a:solidFill>
              </a:rPr>
              <a:t>(v) Gestation period: </a:t>
            </a:r>
          </a:p>
          <a:p>
            <a:pPr>
              <a:buNone/>
            </a:pPr>
            <a:r>
              <a:rPr lang="en-US" dirty="0" smtClean="0"/>
              <a:t>	Gestation period is that period after which teething problems are over and </a:t>
            </a:r>
            <a:r>
              <a:rPr lang="en-US" u="sng" dirty="0" smtClean="0"/>
              <a:t>return on investment </a:t>
            </a:r>
            <a:r>
              <a:rPr lang="en-US" dirty="0" smtClean="0"/>
              <a:t>starts. Gestation period of small scale unit is less as compared to large scale unit.</a:t>
            </a:r>
          </a:p>
          <a:p>
            <a:pPr>
              <a:buNone/>
            </a:pPr>
            <a:r>
              <a:rPr lang="en-US" b="1" dirty="0" smtClean="0">
                <a:solidFill>
                  <a:srgbClr val="C00000"/>
                </a:solidFill>
              </a:rPr>
              <a:t>(vi) Flexibility: </a:t>
            </a:r>
          </a:p>
          <a:p>
            <a:pPr>
              <a:buNone/>
            </a:pPr>
            <a:r>
              <a:rPr lang="en-US" dirty="0" smtClean="0"/>
              <a:t>	Small scale units as compared to large scale units are more change susceptible and highly reactive and responsive to socio-economic conditions. </a:t>
            </a:r>
          </a:p>
          <a:p>
            <a:pPr>
              <a:buNone/>
            </a:pPr>
            <a:r>
              <a:rPr lang="en-US" dirty="0" smtClean="0"/>
              <a:t>	They are </a:t>
            </a:r>
            <a:r>
              <a:rPr lang="en-US" u="sng" dirty="0" smtClean="0"/>
              <a:t>more flexible to adopt </a:t>
            </a:r>
            <a:r>
              <a:rPr lang="en-US" dirty="0" smtClean="0"/>
              <a:t>changes like new method of production, introduction of new products etc. </a:t>
            </a:r>
          </a:p>
          <a:p>
            <a:pPr>
              <a:buNone/>
            </a:pPr>
            <a:r>
              <a:rPr lang="en-US" b="1" dirty="0" smtClean="0">
                <a:solidFill>
                  <a:srgbClr val="C00000"/>
                </a:solidFill>
              </a:rPr>
              <a:t>(vii) Resources: </a:t>
            </a:r>
          </a:p>
          <a:p>
            <a:pPr>
              <a:buNone/>
            </a:pPr>
            <a:r>
              <a:rPr lang="en-US" dirty="0" smtClean="0"/>
              <a:t>	Small scale </a:t>
            </a:r>
            <a:r>
              <a:rPr lang="en-US" u="sng" dirty="0" smtClean="0"/>
              <a:t>units use local or indigenous resources </a:t>
            </a:r>
            <a:r>
              <a:rPr lang="en-US" dirty="0" smtClean="0"/>
              <a:t>and as such can be located anywhere subject to the availability of these resources like </a:t>
            </a:r>
            <a:r>
              <a:rPr lang="en-US" dirty="0" err="1" smtClean="0"/>
              <a:t>labour</a:t>
            </a:r>
            <a:r>
              <a:rPr lang="en-US" dirty="0" smtClean="0"/>
              <a:t> and raw materials. </a:t>
            </a:r>
          </a:p>
          <a:p>
            <a:pPr>
              <a:buNone/>
            </a:pPr>
            <a:r>
              <a:rPr lang="en-US" b="1" dirty="0" smtClean="0">
                <a:solidFill>
                  <a:srgbClr val="C00000"/>
                </a:solidFill>
              </a:rPr>
              <a:t>(viii) Dispersal of units: </a:t>
            </a:r>
          </a:p>
          <a:p>
            <a:pPr>
              <a:buNone/>
            </a:pPr>
            <a:r>
              <a:rPr lang="en-US" dirty="0" smtClean="0"/>
              <a:t>	Small scale units use local resources and can be dispersed over a wide territory. The development of small scale units in rural and backward areas promotes </a:t>
            </a:r>
            <a:r>
              <a:rPr lang="en-US" u="sng" dirty="0" smtClean="0"/>
              <a:t>more balanced regional development </a:t>
            </a:r>
            <a:r>
              <a:rPr lang="en-US" dirty="0" smtClean="0"/>
              <a:t>and can prevent the influx of job seekers from rural areas to cities.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Scale Industries - Objectives</a:t>
            </a:r>
            <a:endParaRPr lang="en-US" dirty="0"/>
          </a:p>
        </p:txBody>
      </p:sp>
      <p:sp>
        <p:nvSpPr>
          <p:cNvPr id="3" name="Content Placeholder 2"/>
          <p:cNvSpPr>
            <a:spLocks noGrp="1"/>
          </p:cNvSpPr>
          <p:nvPr>
            <p:ph idx="1"/>
          </p:nvPr>
        </p:nvSpPr>
        <p:spPr>
          <a:xfrm>
            <a:off x="381000" y="1752600"/>
            <a:ext cx="7848600" cy="4525963"/>
          </a:xfrm>
        </p:spPr>
        <p:txBody>
          <a:bodyPr>
            <a:noAutofit/>
          </a:bodyPr>
          <a:lstStyle/>
          <a:p>
            <a:pPr marL="514350" indent="-514350" fontAlgn="base">
              <a:lnSpc>
                <a:spcPct val="150000"/>
              </a:lnSpc>
              <a:buFont typeface="+mj-lt"/>
              <a:buAutoNum type="arabicPeriod"/>
            </a:pPr>
            <a:r>
              <a:rPr lang="en-US" sz="2400" dirty="0" smtClean="0"/>
              <a:t>To create more </a:t>
            </a:r>
            <a:r>
              <a:rPr lang="en-US" sz="2400" dirty="0" smtClean="0">
                <a:solidFill>
                  <a:srgbClr val="FF0000"/>
                </a:solidFill>
              </a:rPr>
              <a:t>employment opportunities </a:t>
            </a:r>
            <a:r>
              <a:rPr lang="en-US" sz="2400" dirty="0" smtClean="0"/>
              <a:t>with less investment.</a:t>
            </a:r>
          </a:p>
          <a:p>
            <a:pPr marL="514350" indent="-514350" fontAlgn="base">
              <a:lnSpc>
                <a:spcPct val="150000"/>
              </a:lnSpc>
              <a:buFont typeface="+mj-lt"/>
              <a:buAutoNum type="arabicPeriod"/>
            </a:pPr>
            <a:r>
              <a:rPr lang="en-US" sz="2400" dirty="0" smtClean="0"/>
              <a:t>To </a:t>
            </a:r>
            <a:r>
              <a:rPr lang="en-US" sz="2400" dirty="0" smtClean="0">
                <a:solidFill>
                  <a:srgbClr val="FF0000"/>
                </a:solidFill>
              </a:rPr>
              <a:t>remove economic backwardness </a:t>
            </a:r>
            <a:r>
              <a:rPr lang="en-US" sz="2400" dirty="0" smtClean="0"/>
              <a:t>of rural and less developed regions of the economy.</a:t>
            </a:r>
          </a:p>
          <a:p>
            <a:pPr marL="514350" indent="-514350" fontAlgn="base">
              <a:lnSpc>
                <a:spcPct val="150000"/>
              </a:lnSpc>
              <a:buFont typeface="+mj-lt"/>
              <a:buAutoNum type="arabicPeriod"/>
            </a:pPr>
            <a:r>
              <a:rPr lang="en-US" sz="2400" dirty="0" smtClean="0"/>
              <a:t>To reduce </a:t>
            </a:r>
            <a:r>
              <a:rPr lang="en-US" sz="2400" dirty="0" smtClean="0">
                <a:solidFill>
                  <a:srgbClr val="FF0000"/>
                </a:solidFill>
              </a:rPr>
              <a:t>regional imbalances</a:t>
            </a:r>
            <a:r>
              <a:rPr lang="en-US" sz="2400" dirty="0" smtClean="0"/>
              <a:t>.</a:t>
            </a:r>
          </a:p>
          <a:p>
            <a:pPr marL="514350" indent="-514350" fontAlgn="base">
              <a:lnSpc>
                <a:spcPct val="150000"/>
              </a:lnSpc>
              <a:buFont typeface="+mj-lt"/>
              <a:buAutoNum type="arabicPeriod"/>
            </a:pPr>
            <a:r>
              <a:rPr lang="en-US" sz="2400" dirty="0" smtClean="0"/>
              <a:t>To </a:t>
            </a:r>
            <a:r>
              <a:rPr lang="en-US" sz="2400" dirty="0" err="1" smtClean="0"/>
              <a:t>mobilise</a:t>
            </a:r>
            <a:r>
              <a:rPr lang="en-US" sz="2400" dirty="0" smtClean="0"/>
              <a:t> and ensure </a:t>
            </a:r>
            <a:r>
              <a:rPr lang="en-US" sz="2400" dirty="0" smtClean="0">
                <a:solidFill>
                  <a:srgbClr val="FF0000"/>
                </a:solidFill>
              </a:rPr>
              <a:t>optimum </a:t>
            </a:r>
            <a:r>
              <a:rPr lang="en-US" sz="2400" dirty="0" err="1" smtClean="0">
                <a:solidFill>
                  <a:srgbClr val="FF0000"/>
                </a:solidFill>
              </a:rPr>
              <a:t>utilisation</a:t>
            </a:r>
            <a:r>
              <a:rPr lang="en-US" sz="2400" dirty="0" smtClean="0">
                <a:solidFill>
                  <a:srgbClr val="FF0000"/>
                </a:solidFill>
              </a:rPr>
              <a:t> </a:t>
            </a:r>
            <a:r>
              <a:rPr lang="en-US" sz="2400" dirty="0" smtClean="0"/>
              <a:t>of unexploited </a:t>
            </a:r>
            <a:r>
              <a:rPr lang="en-US" sz="2400" dirty="0" smtClean="0">
                <a:solidFill>
                  <a:srgbClr val="FF0000"/>
                </a:solidFill>
              </a:rPr>
              <a:t>resources of the country</a:t>
            </a:r>
            <a:r>
              <a:rPr lang="en-US" sz="2400"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1643</TotalTime>
  <Words>319</Words>
  <Application>Microsoft Office PowerPoint</Application>
  <PresentationFormat>On-screen Show (4:3)</PresentationFormat>
  <Paragraphs>62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Entrepreneurship Development </vt:lpstr>
      <vt:lpstr>MSME</vt:lpstr>
      <vt:lpstr>Brief Idea about MSME</vt:lpstr>
      <vt:lpstr>MSME Classification</vt:lpstr>
      <vt:lpstr>Micro , Small &amp; Medium Enterprises</vt:lpstr>
      <vt:lpstr>Small Scale Industries</vt:lpstr>
      <vt:lpstr>Small Scale Industries - Characteristics</vt:lpstr>
      <vt:lpstr>Small Scale Industries - Characteristics</vt:lpstr>
      <vt:lpstr>Small Scale Industries - Objectives</vt:lpstr>
      <vt:lpstr>Small Scale Industries - Objectives</vt:lpstr>
      <vt:lpstr>Challenges for MSME</vt:lpstr>
      <vt:lpstr>Public Procurement Policy and Market Linkages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Administration &amp; Financial Management</dc:title>
  <dc:creator>Akumarthy</dc:creator>
  <cp:lastModifiedBy>Akumarthy</cp:lastModifiedBy>
  <cp:revision>41</cp:revision>
  <dcterms:created xsi:type="dcterms:W3CDTF">2019-07-20T10:56:10Z</dcterms:created>
  <dcterms:modified xsi:type="dcterms:W3CDTF">2020-01-21T04:40:56Z</dcterms:modified>
</cp:coreProperties>
</file>