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64" r:id="rId7"/>
    <p:sldId id="265" r:id="rId8"/>
    <p:sldId id="258" r:id="rId9"/>
    <p:sldId id="260" r:id="rId10"/>
    <p:sldId id="259" r:id="rId11"/>
    <p:sldId id="268" r:id="rId12"/>
    <p:sldId id="266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vertexpower.co.in/product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76400"/>
            <a:ext cx="7772400" cy="1470025"/>
          </a:xfrm>
        </p:spPr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FF0066"/>
                </a:solidFill>
                <a:latin typeface="Castellar" pitchFamily="18" charset="0"/>
                <a:cs typeface="Times New Roman" pitchFamily="18" charset="0"/>
              </a:rPr>
              <a:t>Power Quality</a:t>
            </a:r>
            <a:endParaRPr lang="en-IN" sz="3600" b="1" dirty="0">
              <a:solidFill>
                <a:srgbClr val="FF0066"/>
              </a:solidFill>
              <a:latin typeface="Castellar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752600"/>
          </a:xfrm>
        </p:spPr>
        <p:txBody>
          <a:bodyPr/>
          <a:lstStyle/>
          <a:p>
            <a:r>
              <a:rPr lang="en-I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r>
              <a:rPr lang="en-IN" b="1" dirty="0" err="1" smtClean="0">
                <a:solidFill>
                  <a:srgbClr val="00B050"/>
                </a:solidFill>
                <a:latin typeface="Castellar" pitchFamily="18" charset="0"/>
                <a:cs typeface="Times New Roman" pitchFamily="18" charset="0"/>
              </a:rPr>
              <a:t>Rajini</a:t>
            </a:r>
            <a:r>
              <a:rPr lang="en-IN" b="1" dirty="0" smtClean="0">
                <a:solidFill>
                  <a:srgbClr val="00B050"/>
                </a:solidFill>
                <a:latin typeface="Castellar" pitchFamily="18" charset="0"/>
                <a:cs typeface="Times New Roman" pitchFamily="18" charset="0"/>
              </a:rPr>
              <a:t> </a:t>
            </a:r>
            <a:r>
              <a:rPr lang="en-IN" b="1" dirty="0" err="1" smtClean="0">
                <a:solidFill>
                  <a:srgbClr val="00B050"/>
                </a:solidFill>
                <a:latin typeface="Castellar" pitchFamily="18" charset="0"/>
                <a:cs typeface="Times New Roman" pitchFamily="18" charset="0"/>
              </a:rPr>
              <a:t>Kanth</a:t>
            </a:r>
            <a:r>
              <a:rPr lang="en-IN" b="1" dirty="0" smtClean="0">
                <a:solidFill>
                  <a:srgbClr val="00B050"/>
                </a:solidFill>
                <a:latin typeface="Castellar" pitchFamily="18" charset="0"/>
                <a:cs typeface="Times New Roman" pitchFamily="18" charset="0"/>
              </a:rPr>
              <a:t> P</a:t>
            </a:r>
          </a:p>
          <a:p>
            <a:r>
              <a:rPr lang="en-I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Assistant Professor, Department of EEE,</a:t>
            </a:r>
          </a:p>
          <a:p>
            <a:r>
              <a:rPr lang="en-I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Methodist College of Engineering and Technology</a:t>
            </a:r>
          </a:p>
          <a:p>
            <a:endParaRPr lang="en-IN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62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9248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Power quality problems can be resolved in any of the following ways:</a:t>
            </a:r>
          </a:p>
          <a:p>
            <a:pPr marL="0" indent="0">
              <a:buNone/>
            </a:pPr>
            <a:endParaRPr lang="en-IN" sz="2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Design equipment and electrical systems to prevent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electrical disturbances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from causing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equipment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or systems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malfunction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2. Analyze the symptoms of a power quality problem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determine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its cause and solution.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3. Identify the medium that is transmitting 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electrical disturbance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and reduce or eliminate the effect of that medium.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4. Treat the symptoms of the power quality problem by 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use of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power conditioning equipment. Power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conditioning equipment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mitigates a power quality problem when it occurs</a:t>
            </a:r>
          </a:p>
          <a:p>
            <a:pPr marL="0" indent="0">
              <a:buNone/>
            </a:pP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59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>
                <a:hlinkClick r:id="rId2"/>
              </a:rPr>
              <a:t>Power conditioning equipment </a:t>
            </a:r>
            <a:r>
              <a:rPr lang="en-IN" dirty="0"/>
              <a:t>needs to be used for maintaining loads coming from the power grid to the </a:t>
            </a:r>
            <a:r>
              <a:rPr lang="en-IN" dirty="0" err="1"/>
              <a:t>equipments</a:t>
            </a:r>
            <a:r>
              <a:rPr lang="en-IN" dirty="0"/>
              <a:t> like </a:t>
            </a:r>
            <a:r>
              <a:rPr lang="en-IN" b="1" dirty="0"/>
              <a:t>Transient Voltage Surge Suppressors, Noise filters, Harmonic filters, Isolations Transformers, Voltage Regulators, Dynamic Voltage restorer, Uninterruptible Power Supply, Generators,</a:t>
            </a:r>
            <a:r>
              <a:rPr lang="en-IN" dirty="0"/>
              <a:t> </a:t>
            </a:r>
            <a:r>
              <a:rPr lang="en-IN" dirty="0" err="1"/>
              <a:t>etc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8819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32552"/>
            <a:ext cx="8001000" cy="7135096"/>
          </a:xfrm>
        </p:spPr>
      </p:pic>
    </p:spTree>
    <p:extLst>
      <p:ext uri="{BB962C8B-B14F-4D97-AF65-F5344CB8AC3E}">
        <p14:creationId xmlns:p14="http://schemas.microsoft.com/office/powerpoint/2010/main" val="145830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Remedies to Improve power quality problems:</a:t>
            </a:r>
            <a:endParaRPr lang="en-IN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867650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0160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UPS</a:t>
            </a:r>
            <a:r>
              <a:rPr lang="en-IN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IN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71500"/>
            <a:ext cx="5105400" cy="207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226" y="2971800"/>
            <a:ext cx="7345574" cy="2880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3510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228600"/>
            <a:ext cx="8686801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131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46" y="457200"/>
            <a:ext cx="7823254" cy="5809670"/>
          </a:xfrm>
        </p:spPr>
      </p:pic>
    </p:spTree>
    <p:extLst>
      <p:ext uri="{BB962C8B-B14F-4D97-AF65-F5344CB8AC3E}">
        <p14:creationId xmlns:p14="http://schemas.microsoft.com/office/powerpoint/2010/main" val="282737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7467600" cy="475456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I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is Power </a:t>
            </a:r>
            <a:r>
              <a:rPr lang="en-I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Quality(PQ)?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It is a combination of Voltage quality and current quality. Thus power quality is concerned with deviations of voltage and or current from the ideal waveform( pure sinusoidal wave).</a:t>
            </a:r>
          </a:p>
          <a:p>
            <a:pPr marL="0" indent="0">
              <a:buNone/>
            </a:pPr>
            <a:endParaRPr lang="en-IN" sz="25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Quality of Supply: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Quality of power supply includes a technical part (voltage quality) plus a non technical part sometimes referred to as “Quality of service”. the latter covers the interaction between the customer and the utility,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., the speed with which the utility reacts to complaints.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IN" sz="1600" b="1" u="sng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IEEE Definition of PQ: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“Power quality is a concept of powering and grounding sensitive equipment in a matter that is suitable to the operation of that equipment”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IN" sz="16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82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rmAutofit/>
          </a:bodyPr>
          <a:lstStyle/>
          <a:p>
            <a:r>
              <a:rPr lang="en-IN" sz="36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Why power Quality is Important?</a:t>
            </a:r>
            <a:endParaRPr lang="en-IN" sz="36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7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IN" sz="36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How does power quality affect the economy?</a:t>
            </a:r>
            <a:endParaRPr lang="en-IN" sz="36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2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382000" cy="6477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7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ist </a:t>
            </a:r>
            <a:r>
              <a:rPr lang="en-US" sz="7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of the types of power quality phenomena according to IEEE 1159-1995:</a:t>
            </a:r>
            <a:endParaRPr lang="en-IN" sz="72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62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6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6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64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Short Duration Variations</a:t>
            </a:r>
          </a:p>
          <a:p>
            <a:r>
              <a:rPr lang="en-IN" sz="6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Voltage sag</a:t>
            </a:r>
            <a:endParaRPr lang="en-IN" sz="6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6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Voltage swell</a:t>
            </a:r>
            <a:endParaRPr lang="en-IN" sz="6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6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Interruption</a:t>
            </a:r>
            <a:endParaRPr lang="en-IN" sz="6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6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6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6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sz="6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64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Long Duration Variations</a:t>
            </a:r>
          </a:p>
          <a:p>
            <a:r>
              <a:rPr lang="en-IN" sz="6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Undervoltage</a:t>
            </a:r>
            <a:endParaRPr lang="en-IN" sz="6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6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Overvoltage</a:t>
            </a:r>
            <a:endParaRPr lang="en-IN" sz="6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6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Sustained Interruption</a:t>
            </a:r>
            <a:endParaRPr lang="en-IN" sz="6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6400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6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IN" sz="64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Voltage Unbalance</a:t>
            </a:r>
            <a:endParaRPr lang="en-IN" sz="6400" u="sng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6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6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6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IN" sz="6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64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Waveform Distortion </a:t>
            </a:r>
          </a:p>
          <a:p>
            <a:r>
              <a:rPr lang="en-IN" sz="6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DC </a:t>
            </a:r>
            <a:r>
              <a:rPr lang="en-IN" sz="6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Offset</a:t>
            </a:r>
          </a:p>
          <a:p>
            <a:r>
              <a:rPr lang="en-IN" sz="6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Harmonics</a:t>
            </a:r>
            <a:endParaRPr lang="en-IN" sz="6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6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Interharmonics</a:t>
            </a:r>
            <a:endParaRPr lang="en-IN" sz="6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6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Notching</a:t>
            </a:r>
            <a:endParaRPr lang="en-IN" sz="6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6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Noise</a:t>
            </a:r>
            <a:endParaRPr lang="en-IN" sz="6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6400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6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e. </a:t>
            </a:r>
            <a:r>
              <a:rPr lang="en-IN" sz="64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Electric Transients</a:t>
            </a:r>
          </a:p>
          <a:p>
            <a:pPr marL="0" indent="0">
              <a:buNone/>
            </a:pPr>
            <a:endParaRPr lang="en-IN" sz="6400" u="sng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6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f. </a:t>
            </a:r>
            <a:r>
              <a:rPr lang="en-IN" sz="64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Voltage fluctuations (Flicker)</a:t>
            </a:r>
          </a:p>
          <a:p>
            <a:pPr marL="0" indent="0">
              <a:buNone/>
            </a:pPr>
            <a:endParaRPr lang="en-IN" sz="6400" u="sng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6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IN" sz="6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64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Power Frequency Variation</a:t>
            </a:r>
          </a:p>
          <a:p>
            <a:pPr marL="0" indent="0">
              <a:buNone/>
            </a:pPr>
            <a:r>
              <a:rPr lang="en-IN" sz="45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500" dirty="0">
                <a:latin typeface="Times New Roman" pitchFamily="18" charset="0"/>
                <a:cs typeface="Times New Roman" pitchFamily="18" charset="0"/>
              </a:rPr>
            </a:br>
            <a:endParaRPr lang="en-IN" sz="4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13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8374871" cy="6172200"/>
          </a:xfr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28600"/>
            <a:ext cx="2895601" cy="202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93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0808"/>
            <a:ext cx="8153400" cy="5864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1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Categories and </a:t>
            </a:r>
            <a:r>
              <a:rPr lang="en-US" sz="1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Characteristics </a:t>
            </a:r>
            <a:r>
              <a:rPr lang="en-US" sz="1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of Power System Electromagnetic </a:t>
            </a:r>
            <a:r>
              <a:rPr lang="en-US" sz="1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Phenomena</a:t>
            </a:r>
          </a:p>
          <a:p>
            <a:pPr marL="0" indent="0">
              <a:buNone/>
            </a:pPr>
            <a:endParaRPr lang="en-IN" sz="1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33400"/>
            <a:ext cx="632460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8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5367563"/>
          </a:xfrm>
        </p:spPr>
      </p:pic>
    </p:spTree>
    <p:extLst>
      <p:ext uri="{BB962C8B-B14F-4D97-AF65-F5344CB8AC3E}">
        <p14:creationId xmlns:p14="http://schemas.microsoft.com/office/powerpoint/2010/main" val="292847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2019</TotalTime>
  <Words>297</Words>
  <Application>Microsoft Office PowerPoint</Application>
  <PresentationFormat>On-screen Show (4:3)</PresentationFormat>
  <Paragraphs>49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 Quality</vt:lpstr>
      <vt:lpstr>PowerPoint Presentation</vt:lpstr>
      <vt:lpstr>Why power Quality is Important?</vt:lpstr>
      <vt:lpstr>How does power quality affect the economy?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Remedies to Improve power quality problems: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PRK</dc:creator>
  <cp:lastModifiedBy>PRK</cp:lastModifiedBy>
  <cp:revision>24</cp:revision>
  <dcterms:created xsi:type="dcterms:W3CDTF">2006-08-16T00:00:00Z</dcterms:created>
  <dcterms:modified xsi:type="dcterms:W3CDTF">2020-02-17T05:17:52Z</dcterms:modified>
</cp:coreProperties>
</file>