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handoutMasterIdLst>
    <p:handoutMasterId r:id="rId57"/>
  </p:handoutMasterIdLst>
  <p:sldIdLst>
    <p:sldId id="257" r:id="rId2"/>
    <p:sldId id="319" r:id="rId3"/>
    <p:sldId id="336" r:id="rId4"/>
    <p:sldId id="337" r:id="rId5"/>
    <p:sldId id="338" r:id="rId6"/>
    <p:sldId id="33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40" r:id="rId23"/>
    <p:sldId id="341" r:id="rId24"/>
    <p:sldId id="365" r:id="rId25"/>
    <p:sldId id="368" r:id="rId26"/>
    <p:sldId id="367" r:id="rId27"/>
    <p:sldId id="349" r:id="rId28"/>
    <p:sldId id="348" r:id="rId29"/>
    <p:sldId id="342" r:id="rId30"/>
    <p:sldId id="343" r:id="rId31"/>
    <p:sldId id="350" r:id="rId32"/>
    <p:sldId id="344" r:id="rId33"/>
    <p:sldId id="369" r:id="rId34"/>
    <p:sldId id="370" r:id="rId35"/>
    <p:sldId id="371" r:id="rId36"/>
    <p:sldId id="372" r:id="rId37"/>
    <p:sldId id="373" r:id="rId38"/>
    <p:sldId id="374" r:id="rId39"/>
    <p:sldId id="375" r:id="rId40"/>
    <p:sldId id="345" r:id="rId41"/>
    <p:sldId id="351" r:id="rId42"/>
    <p:sldId id="346" r:id="rId43"/>
    <p:sldId id="347" r:id="rId44"/>
    <p:sldId id="352" r:id="rId45"/>
    <p:sldId id="353" r:id="rId46"/>
    <p:sldId id="363" r:id="rId47"/>
    <p:sldId id="355" r:id="rId48"/>
    <p:sldId id="356" r:id="rId49"/>
    <p:sldId id="357" r:id="rId50"/>
    <p:sldId id="364" r:id="rId51"/>
    <p:sldId id="358" r:id="rId52"/>
    <p:sldId id="359" r:id="rId53"/>
    <p:sldId id="360" r:id="rId54"/>
    <p:sldId id="361" r:id="rId5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7" autoAdjust="0"/>
    <p:restoredTop sz="94662" autoAdjust="0"/>
  </p:normalViewPr>
  <p:slideViewPr>
    <p:cSldViewPr>
      <p:cViewPr varScale="1">
        <p:scale>
          <a:sx n="69" d="100"/>
          <a:sy n="69" d="100"/>
        </p:scale>
        <p:origin x="-1416" y="-102"/>
      </p:cViewPr>
      <p:guideLst>
        <p:guide orient="horz" pos="2158"/>
        <p:guide pos="291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48B5FFF-5152-4B1F-8C3F-474A240D5800}" type="datetimeFigureOut">
              <a:rPr lang="en-IN" smtClean="0"/>
              <a:pPr/>
              <a:t>05-01-2023</a:t>
            </a:fld>
            <a:endParaRPr lang="en-IN"/>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3EA0E1C-B40A-4C52-8495-2A32A8975321}"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9A88939-9685-4626-AFC1-D91C0A6195DA}" type="datetimeFigureOut">
              <a:rPr lang="en-IN" smtClean="0"/>
              <a:pPr/>
              <a:t>05-01-2023</a:t>
            </a:fld>
            <a:endParaRPr lang="en-I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DC5771F-FE41-4591-88EE-53A824F313A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C5771F-FE41-4591-88EE-53A824F313AB}" type="slidenum">
              <a:rPr lang="en-IN" smtClean="0"/>
              <a:pPr/>
              <a:t>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C5771F-FE41-4591-88EE-53A824F313AB}" type="slidenum">
              <a:rPr lang="en-IN" smtClean="0"/>
              <a:pPr/>
              <a:t>39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ytech-info.com/2013/09/basic-working-principle-of-transformer.html" TargetMode="External"/><Relationship Id="rId7" Type="http://schemas.openxmlformats.org/officeDocument/2006/relationships/hyperlink" Target="http://www.mytech-info.com/2016/06/transistor-as-amplifier.html" TargetMode="External"/><Relationship Id="rId2" Type="http://schemas.openxmlformats.org/officeDocument/2006/relationships/hyperlink" Target="http://www.mytech-info.com/2013/07/electric-current-definition.html" TargetMode="External"/><Relationship Id="rId1" Type="http://schemas.openxmlformats.org/officeDocument/2006/relationships/slideLayout" Target="../slideLayouts/slideLayout2.xml"/><Relationship Id="rId6" Type="http://schemas.openxmlformats.org/officeDocument/2006/relationships/hyperlink" Target="http://www.mytech-info.com/2015/03/zener-diode.html" TargetMode="External"/><Relationship Id="rId5" Type="http://schemas.openxmlformats.org/officeDocument/2006/relationships/hyperlink" Target="http://www.mytech-info.com/2016/06/full-bridge-rectifier.html" TargetMode="External"/><Relationship Id="rId4" Type="http://schemas.openxmlformats.org/officeDocument/2006/relationships/hyperlink" Target="http://www.mytech-info.com/2013/07/electric-voltage-definition.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IN" sz="2800" b="1" dirty="0">
              <a:latin typeface="Times New Roman" panose="02020603050405020304" pitchFamily="18" charset="0"/>
              <a:cs typeface="Times New Roman" panose="02020603050405020304" pitchFamily="18" charset="0"/>
            </a:endParaRPr>
          </a:p>
          <a:p>
            <a:pPr marL="0" indent="0" algn="ctr">
              <a:buNone/>
            </a:pPr>
            <a:endParaRPr lang="en-IN" sz="2800" b="1" dirty="0">
              <a:latin typeface="Times New Roman" panose="02020603050405020304" pitchFamily="18" charset="0"/>
              <a:cs typeface="Times New Roman" panose="02020603050405020304" pitchFamily="18" charset="0"/>
            </a:endParaRPr>
          </a:p>
          <a:p>
            <a:pPr marL="0" indent="0" algn="ctr">
              <a:buNone/>
            </a:pPr>
            <a:endParaRPr lang="en-IN" sz="2800" b="1" dirty="0">
              <a:latin typeface="Times New Roman" panose="02020603050405020304" pitchFamily="18" charset="0"/>
              <a:cs typeface="Times New Roman" panose="02020603050405020304" pitchFamily="18" charset="0"/>
            </a:endParaRPr>
          </a:p>
          <a:p>
            <a:pPr marL="0" indent="0" algn="ctr">
              <a:buNone/>
            </a:pPr>
            <a:r>
              <a:rPr lang="en-IN" sz="3000" b="1" dirty="0">
                <a:solidFill>
                  <a:srgbClr val="00B050"/>
                </a:solidFill>
                <a:latin typeface="Times New Roman" panose="02020603050405020304" pitchFamily="18" charset="0"/>
                <a:cs typeface="Times New Roman" panose="02020603050405020304" pitchFamily="18" charset="0"/>
              </a:rPr>
              <a:t>Switchgear and Protection</a:t>
            </a:r>
          </a:p>
          <a:p>
            <a:pPr marL="0" indent="0" algn="ctr">
              <a:buNone/>
            </a:pPr>
            <a:endParaRPr lang="en-IN" sz="2400" b="1" dirty="0">
              <a:latin typeface="Times New Roman" panose="02020603050405020304" pitchFamily="18" charset="0"/>
              <a:cs typeface="Times New Roman" panose="02020603050405020304" pitchFamily="18" charset="0"/>
            </a:endParaRPr>
          </a:p>
          <a:p>
            <a:pPr marL="0" indent="0" algn="ctr">
              <a:buNone/>
            </a:pPr>
            <a:r>
              <a:rPr lang="en-IN" sz="2400" b="1" dirty="0">
                <a:latin typeface="Times New Roman" panose="02020603050405020304" pitchFamily="18" charset="0"/>
                <a:cs typeface="Times New Roman" panose="02020603050405020304" pitchFamily="18" charset="0"/>
              </a:rPr>
              <a:t>by </a:t>
            </a:r>
          </a:p>
          <a:p>
            <a:pPr marL="0" indent="0" algn="ctr">
              <a:buNone/>
            </a:pPr>
            <a:r>
              <a:rPr lang="en-IN" sz="2400" b="1" dirty="0" err="1">
                <a:solidFill>
                  <a:srgbClr val="FF0000"/>
                </a:solidFill>
                <a:latin typeface="Times New Roman" panose="02020603050405020304" pitchFamily="18" charset="0"/>
                <a:cs typeface="Times New Roman" panose="02020603050405020304" pitchFamily="18" charset="0"/>
              </a:rPr>
              <a:t>Rajini</a:t>
            </a:r>
            <a:r>
              <a:rPr lang="en-IN" sz="2400" b="1" dirty="0">
                <a:solidFill>
                  <a:srgbClr val="FF0000"/>
                </a:solidFill>
                <a:latin typeface="Times New Roman" panose="02020603050405020304" pitchFamily="18" charset="0"/>
                <a:cs typeface="Times New Roman" panose="02020603050405020304" pitchFamily="18" charset="0"/>
              </a:rPr>
              <a:t> </a:t>
            </a:r>
            <a:r>
              <a:rPr lang="en-IN" sz="2400" b="1" dirty="0" err="1">
                <a:solidFill>
                  <a:srgbClr val="FF0000"/>
                </a:solidFill>
                <a:latin typeface="Times New Roman" panose="02020603050405020304" pitchFamily="18" charset="0"/>
                <a:cs typeface="Times New Roman" panose="02020603050405020304" pitchFamily="18" charset="0"/>
              </a:rPr>
              <a:t>Kanth</a:t>
            </a:r>
            <a:r>
              <a:rPr lang="en-IN" sz="2400" b="1" dirty="0">
                <a:solidFill>
                  <a:srgbClr val="FF0000"/>
                </a:solidFill>
                <a:latin typeface="Times New Roman" panose="02020603050405020304" pitchFamily="18" charset="0"/>
                <a:cs typeface="Times New Roman" panose="02020603050405020304" pitchFamily="18" charset="0"/>
              </a:rPr>
              <a:t> P</a:t>
            </a:r>
          </a:p>
          <a:p>
            <a:pPr marL="0" indent="0" algn="ctr">
              <a:buNone/>
            </a:pPr>
            <a:r>
              <a:rPr lang="en-IN" sz="2400" b="1" dirty="0">
                <a:latin typeface="Times New Roman" panose="02020603050405020304" pitchFamily="18" charset="0"/>
                <a:cs typeface="Times New Roman" panose="02020603050405020304" pitchFamily="18" charset="0"/>
              </a:rPr>
              <a:t>Assistant Professor</a:t>
            </a:r>
          </a:p>
          <a:p>
            <a:pPr marL="0" indent="0" algn="ctr">
              <a:buNone/>
            </a:pPr>
            <a:r>
              <a:rPr lang="en-IN" sz="2400" b="1" dirty="0">
                <a:latin typeface="Times New Roman" panose="02020603050405020304" pitchFamily="18" charset="0"/>
                <a:cs typeface="Times New Roman" panose="02020603050405020304" pitchFamily="18" charset="0"/>
              </a:rPr>
              <a:t>Department of EEE</a:t>
            </a:r>
          </a:p>
        </p:txBody>
      </p:sp>
      <p:sp>
        <p:nvSpPr>
          <p:cNvPr id="4" name="Title 1"/>
          <p:cNvSpPr>
            <a:spLocks noGrp="1"/>
          </p:cNvSpPr>
          <p:nvPr>
            <p:ph type="title"/>
          </p:nvPr>
        </p:nvSpPr>
        <p:spPr>
          <a:xfrm>
            <a:off x="457200" y="274638"/>
            <a:ext cx="8382000" cy="1706562"/>
          </a:xfrm>
        </p:spPr>
        <p:txBody>
          <a:bodyPr>
            <a:normAutofit fontScale="90000"/>
          </a:bodyPr>
          <a:lstStyle/>
          <a:p>
            <a:r>
              <a:rPr lang="en-IN" sz="2700" b="1" dirty="0">
                <a:latin typeface="Times New Roman" panose="02020603050405020304" pitchFamily="18" charset="0"/>
                <a:cs typeface="Times New Roman" panose="02020603050405020304" pitchFamily="18" charset="0"/>
              </a:rPr>
              <a:t>                  </a:t>
            </a:r>
            <a:br>
              <a:rPr lang="en-IN" sz="2700" b="1" dirty="0">
                <a:latin typeface="Times New Roman" panose="02020603050405020304" pitchFamily="18" charset="0"/>
                <a:cs typeface="Times New Roman" panose="02020603050405020304" pitchFamily="18" charset="0"/>
              </a:rPr>
            </a:br>
            <a:r>
              <a:rPr lang="en-IN" sz="2700" b="1" dirty="0">
                <a:latin typeface="Times New Roman" panose="02020603050405020304" pitchFamily="18" charset="0"/>
                <a:cs typeface="Times New Roman" panose="02020603050405020304" pitchFamily="18" charset="0"/>
              </a:rPr>
              <a:t>                     </a:t>
            </a:r>
            <a:br>
              <a:rPr lang="en-IN" sz="2700" b="1" dirty="0">
                <a:latin typeface="Times New Roman" panose="02020603050405020304" pitchFamily="18" charset="0"/>
                <a:cs typeface="Times New Roman" panose="02020603050405020304" pitchFamily="18" charset="0"/>
              </a:rPr>
            </a:br>
            <a:r>
              <a:rPr lang="en-IN" sz="2700" b="1" dirty="0">
                <a:latin typeface="Times New Roman" panose="02020603050405020304" pitchFamily="18" charset="0"/>
                <a:cs typeface="Times New Roman" panose="02020603050405020304" pitchFamily="18" charset="0"/>
              </a:rPr>
              <a:t>                     </a:t>
            </a:r>
            <a:br>
              <a:rPr lang="en-IN" sz="2700" b="1" dirty="0">
                <a:latin typeface="Times New Roman" panose="02020603050405020304" pitchFamily="18" charset="0"/>
                <a:cs typeface="Times New Roman" panose="02020603050405020304" pitchFamily="18" charset="0"/>
              </a:rPr>
            </a:br>
            <a:r>
              <a:rPr lang="en-IN" sz="2700" b="1" dirty="0">
                <a:latin typeface="Times New Roman" panose="02020603050405020304" pitchFamily="18" charset="0"/>
                <a:cs typeface="Times New Roman" panose="02020603050405020304" pitchFamily="18" charset="0"/>
              </a:rPr>
              <a:t/>
            </a:r>
            <a:br>
              <a:rPr lang="en-IN" sz="2700" b="1" dirty="0">
                <a:latin typeface="Times New Roman" panose="02020603050405020304" pitchFamily="18" charset="0"/>
                <a:cs typeface="Times New Roman" panose="02020603050405020304" pitchFamily="18" charset="0"/>
              </a:rPr>
            </a:br>
            <a:r>
              <a:rPr lang="en-IN" sz="2700" b="1" dirty="0">
                <a:latin typeface="Times New Roman" panose="02020603050405020304" pitchFamily="18" charset="0"/>
                <a:cs typeface="Times New Roman" panose="02020603050405020304" pitchFamily="18" charset="0"/>
              </a:rPr>
              <a:t/>
            </a:r>
            <a:br>
              <a:rPr lang="en-IN" sz="2700" b="1" dirty="0">
                <a:latin typeface="Times New Roman" panose="02020603050405020304" pitchFamily="18" charset="0"/>
                <a:cs typeface="Times New Roman" panose="02020603050405020304" pitchFamily="18" charset="0"/>
              </a:rPr>
            </a:br>
            <a:r>
              <a:rPr lang="en-IN" sz="2700" b="1" dirty="0">
                <a:latin typeface="Times New Roman" panose="02020603050405020304" pitchFamily="18" charset="0"/>
                <a:cs typeface="Times New Roman" panose="02020603050405020304" pitchFamily="18" charset="0"/>
              </a:rPr>
              <a:t>                  </a:t>
            </a:r>
            <a:r>
              <a:rPr lang="en-IN" sz="2800" b="1" dirty="0">
                <a:solidFill>
                  <a:schemeClr val="accent6">
                    <a:lumMod val="75000"/>
                  </a:schemeClr>
                </a:solidFill>
                <a:latin typeface="Times New Roman" panose="02020603050405020304" pitchFamily="18" charset="0"/>
                <a:cs typeface="Times New Roman" panose="02020603050405020304" pitchFamily="18" charset="0"/>
              </a:rPr>
              <a:t>Methodist College of Engineering and Technology</a:t>
            </a:r>
            <a:r>
              <a:rPr lang="en-IN" sz="2900" b="1" dirty="0">
                <a:solidFill>
                  <a:schemeClr val="accent6">
                    <a:lumMod val="75000"/>
                  </a:schemeClr>
                </a:solidFill>
                <a:latin typeface="Times New Roman" panose="02020603050405020304" pitchFamily="18" charset="0"/>
                <a:cs typeface="Times New Roman" panose="02020603050405020304" pitchFamily="18" charset="0"/>
              </a:rPr>
              <a:t/>
            </a:r>
            <a:br>
              <a:rPr lang="en-IN" sz="2900" b="1" dirty="0">
                <a:solidFill>
                  <a:schemeClr val="accent6">
                    <a:lumMod val="75000"/>
                  </a:schemeClr>
                </a:solidFill>
                <a:latin typeface="Times New Roman" panose="02020603050405020304" pitchFamily="18" charset="0"/>
                <a:cs typeface="Times New Roman" panose="02020603050405020304" pitchFamily="18" charset="0"/>
              </a:rPr>
            </a:br>
            <a:r>
              <a:rPr lang="en-IN" sz="1800" b="1" dirty="0">
                <a:solidFill>
                  <a:schemeClr val="accent6">
                    <a:lumMod val="75000"/>
                  </a:schemeClr>
                </a:solidFill>
                <a:latin typeface="Times New Roman" panose="02020603050405020304" pitchFamily="18" charset="0"/>
                <a:cs typeface="Times New Roman" panose="02020603050405020304" pitchFamily="18" charset="0"/>
              </a:rPr>
              <a:t>(UGC Autonomous)</a:t>
            </a:r>
            <a:br>
              <a:rPr lang="en-IN" sz="1800" b="1" dirty="0">
                <a:solidFill>
                  <a:schemeClr val="accent6">
                    <a:lumMod val="75000"/>
                  </a:schemeClr>
                </a:solidFill>
                <a:latin typeface="Times New Roman" panose="02020603050405020304" pitchFamily="18" charset="0"/>
                <a:cs typeface="Times New Roman" panose="02020603050405020304" pitchFamily="18" charset="0"/>
              </a:rPr>
            </a:br>
            <a:r>
              <a:rPr lang="en-IN" sz="2000" b="1" dirty="0" err="1">
                <a:solidFill>
                  <a:schemeClr val="accent6">
                    <a:lumMod val="75000"/>
                  </a:schemeClr>
                </a:solidFill>
                <a:latin typeface="Times New Roman" panose="02020603050405020304" pitchFamily="18" charset="0"/>
                <a:cs typeface="Times New Roman" panose="02020603050405020304" pitchFamily="18" charset="0"/>
              </a:rPr>
              <a:t>Abids</a:t>
            </a:r>
            <a:r>
              <a:rPr lang="en-IN" sz="2000" b="1" dirty="0">
                <a:solidFill>
                  <a:schemeClr val="accent6">
                    <a:lumMod val="75000"/>
                  </a:schemeClr>
                </a:solidFill>
                <a:latin typeface="Times New Roman" panose="02020603050405020304" pitchFamily="18" charset="0"/>
                <a:cs typeface="Times New Roman" panose="02020603050405020304" pitchFamily="18" charset="0"/>
              </a:rPr>
              <a:t>, Hyderabad</a:t>
            </a:r>
            <a:r>
              <a:rPr lang="en-IN" sz="2000" dirty="0">
                <a:solidFill>
                  <a:schemeClr val="accent6">
                    <a:lumMod val="75000"/>
                  </a:schemeClr>
                </a:solidFill>
              </a:rPr>
              <a:t/>
            </a:r>
            <a:br>
              <a:rPr lang="en-IN" sz="2000" dirty="0">
                <a:solidFill>
                  <a:schemeClr val="accent6">
                    <a:lumMod val="75000"/>
                  </a:schemeClr>
                </a:solidFill>
              </a:rPr>
            </a:br>
            <a:r>
              <a:rPr lang="en-IN" sz="2200" dirty="0">
                <a:solidFill>
                  <a:schemeClr val="accent6">
                    <a:lumMod val="75000"/>
                  </a:schemeClr>
                </a:solidFill>
              </a:rPr>
              <a:t>             </a:t>
            </a:r>
            <a:br>
              <a:rPr lang="en-IN" sz="2200" dirty="0">
                <a:solidFill>
                  <a:schemeClr val="accent6">
                    <a:lumMod val="75000"/>
                  </a:schemeClr>
                </a:solidFill>
              </a:rPr>
            </a:br>
            <a:r>
              <a:rPr lang="en-IN" sz="2200" dirty="0">
                <a:solidFill>
                  <a:schemeClr val="accent6">
                    <a:lumMod val="75000"/>
                  </a:schemeClr>
                </a:solidFill>
              </a:rPr>
              <a:t>        </a:t>
            </a:r>
            <a:r>
              <a:rPr lang="en-IN" sz="2700" b="1" dirty="0">
                <a:solidFill>
                  <a:schemeClr val="accent6">
                    <a:lumMod val="75000"/>
                  </a:schemeClr>
                </a:solidFill>
                <a:latin typeface="Times New Roman" panose="02020603050405020304" pitchFamily="18" charset="0"/>
                <a:cs typeface="Times New Roman" panose="02020603050405020304" pitchFamily="18" charset="0"/>
              </a:rPr>
              <a:t>Department of EEE</a:t>
            </a:r>
            <a:br>
              <a:rPr lang="en-IN" sz="2700" b="1" dirty="0">
                <a:solidFill>
                  <a:schemeClr val="accent6">
                    <a:lumMod val="75000"/>
                  </a:schemeClr>
                </a:solidFill>
                <a:latin typeface="Times New Roman" panose="02020603050405020304" pitchFamily="18" charset="0"/>
                <a:cs typeface="Times New Roman" panose="02020603050405020304" pitchFamily="18" charset="0"/>
              </a:rPr>
            </a:br>
            <a:r>
              <a:rPr lang="en-IN" sz="2700" b="1" dirty="0">
                <a:solidFill>
                  <a:schemeClr val="accent6">
                    <a:lumMod val="75000"/>
                  </a:schemeClr>
                </a:solidFill>
                <a:latin typeface="Times New Roman" panose="02020603050405020304" pitchFamily="18" charset="0"/>
                <a:cs typeface="Times New Roman" panose="02020603050405020304" pitchFamily="18" charset="0"/>
              </a:rPr>
              <a:t>      BE - VII Semester</a:t>
            </a:r>
            <a:br>
              <a:rPr lang="en-IN" sz="2700" b="1" dirty="0">
                <a:solidFill>
                  <a:schemeClr val="accent6">
                    <a:lumMod val="75000"/>
                  </a:schemeClr>
                </a:solidFill>
                <a:latin typeface="Times New Roman" panose="02020603050405020304" pitchFamily="18" charset="0"/>
                <a:cs typeface="Times New Roman" panose="02020603050405020304" pitchFamily="18" charset="0"/>
              </a:rPr>
            </a:br>
            <a:r>
              <a:rPr lang="en-IN" sz="2700" b="1" dirty="0">
                <a:solidFill>
                  <a:schemeClr val="accent6">
                    <a:lumMod val="75000"/>
                  </a:schemeClr>
                </a:solidFill>
                <a:latin typeface="Times New Roman" panose="02020603050405020304" pitchFamily="18" charset="0"/>
                <a:cs typeface="Times New Roman" panose="02020603050405020304" pitchFamily="18" charset="0"/>
              </a:rPr>
              <a:t>(</a:t>
            </a:r>
            <a:r>
              <a:rPr lang="en-IN" sz="2700" b="1" dirty="0" smtClean="0">
                <a:solidFill>
                  <a:schemeClr val="accent6">
                    <a:lumMod val="75000"/>
                  </a:schemeClr>
                </a:solidFill>
                <a:latin typeface="Times New Roman" panose="02020603050405020304" pitchFamily="18" charset="0"/>
                <a:cs typeface="Times New Roman" panose="02020603050405020304" pitchFamily="18" charset="0"/>
              </a:rPr>
              <a:t>2022-23)</a:t>
            </a:r>
            <a:r>
              <a:rPr lang="en-IN" sz="2800" b="1" dirty="0">
                <a:latin typeface="Times New Roman" panose="02020603050405020304" pitchFamily="18" charset="0"/>
                <a:cs typeface="Times New Roman" panose="02020603050405020304" pitchFamily="18" charset="0"/>
              </a:rPr>
              <a:t/>
            </a:r>
            <a:br>
              <a:rPr lang="en-IN" sz="2800" b="1" dirty="0">
                <a:latin typeface="Times New Roman" panose="02020603050405020304" pitchFamily="18" charset="0"/>
                <a:cs typeface="Times New Roman" panose="02020603050405020304" pitchFamily="18" charset="0"/>
              </a:rPr>
            </a:br>
            <a:r>
              <a:rPr lang="en-IN" sz="2700" dirty="0">
                <a:latin typeface="Times New Roman" panose="02020603050405020304" pitchFamily="18" charset="0"/>
                <a:cs typeface="Times New Roman" panose="02020603050405020304" pitchFamily="18" charset="0"/>
              </a:rPr>
              <a:t/>
            </a:r>
            <a:br>
              <a:rPr lang="en-IN" sz="2700" dirty="0">
                <a:latin typeface="Times New Roman" panose="02020603050405020304" pitchFamily="18" charset="0"/>
                <a:cs typeface="Times New Roman" panose="02020603050405020304" pitchFamily="18" charset="0"/>
              </a:rPr>
            </a:br>
            <a:endParaRPr lang="en-IN" sz="2700" dirty="0">
              <a:latin typeface="Times New Roman" panose="02020603050405020304" pitchFamily="18" charset="0"/>
              <a:cs typeface="Times New Roman" panose="02020603050405020304" pitchFamily="18" charset="0"/>
            </a:endParaRPr>
          </a:p>
        </p:txBody>
      </p:sp>
      <p:pic>
        <p:nvPicPr>
          <p:cNvPr id="5"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200" y="392462"/>
            <a:ext cx="950686" cy="959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a:solidFill>
                  <a:srgbClr val="FF0000"/>
                </a:solidFill>
                <a:sym typeface="+mn-ea"/>
              </a:rPr>
              <a:t>According to Timing Characteristics:</a:t>
            </a:r>
            <a:endParaRPr lang="en-US"/>
          </a:p>
        </p:txBody>
      </p:sp>
      <p:sp>
        <p:nvSpPr>
          <p:cNvPr id="3" name="Content Placeholder 2"/>
          <p:cNvSpPr>
            <a:spLocks noGrp="1"/>
          </p:cNvSpPr>
          <p:nvPr>
            <p:ph idx="1"/>
          </p:nvPr>
        </p:nvSpPr>
        <p:spPr/>
        <p:txBody>
          <a:bodyPr/>
          <a:lstStyle/>
          <a:p>
            <a:pPr>
              <a:buFont typeface="Wingdings" panose="05000000000000000000" charset="0"/>
              <a:buChar char="ü"/>
            </a:pPr>
            <a:r>
              <a:rPr lang="en-IN" altLang="en-US"/>
              <a:t>Instantaneous relays</a:t>
            </a:r>
          </a:p>
          <a:p>
            <a:pPr>
              <a:buFont typeface="Wingdings" panose="05000000000000000000" charset="0"/>
              <a:buChar char="ü"/>
            </a:pPr>
            <a:r>
              <a:rPr lang="en-IN" altLang="en-US"/>
              <a:t>definite time lag relays</a:t>
            </a:r>
          </a:p>
          <a:p>
            <a:pPr>
              <a:buFont typeface="Wingdings" panose="05000000000000000000" charset="0"/>
              <a:buChar char="ü"/>
            </a:pPr>
            <a:r>
              <a:rPr lang="en-IN" altLang="en-US"/>
              <a:t>Inverse time lag relays</a:t>
            </a:r>
          </a:p>
          <a:p>
            <a:pPr>
              <a:buFont typeface="Wingdings" panose="05000000000000000000" charset="0"/>
              <a:buChar char="ü"/>
            </a:pPr>
            <a:r>
              <a:rPr lang="en-IN" altLang="en-US"/>
              <a:t>Inverse definite minimum time lag relays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a:solidFill>
                  <a:srgbClr val="FF0000"/>
                </a:solidFill>
              </a:rPr>
              <a:t>Electromagnetic attraction type relays</a:t>
            </a:r>
          </a:p>
        </p:txBody>
      </p:sp>
      <p:sp>
        <p:nvSpPr>
          <p:cNvPr id="3" name="Content Placeholder 2"/>
          <p:cNvSpPr>
            <a:spLocks noGrp="1"/>
          </p:cNvSpPr>
          <p:nvPr>
            <p:ph idx="1"/>
          </p:nvPr>
        </p:nvSpPr>
        <p:spPr/>
        <p:txBody>
          <a:bodyPr/>
          <a:lstStyle/>
          <a:p>
            <a:pPr>
              <a:buFont typeface="Wingdings" panose="05000000000000000000" charset="0"/>
              <a:buChar char="v"/>
            </a:pPr>
            <a:r>
              <a:rPr lang="en-IN" altLang="en-US" dirty="0"/>
              <a:t>Plunger type</a:t>
            </a:r>
          </a:p>
          <a:p>
            <a:pPr>
              <a:buFont typeface="Wingdings" panose="05000000000000000000" charset="0"/>
              <a:buChar char="v"/>
            </a:pPr>
            <a:r>
              <a:rPr lang="en-IN" altLang="en-US" dirty="0"/>
              <a:t>Hinged type</a:t>
            </a:r>
          </a:p>
          <a:p>
            <a:pPr>
              <a:buFont typeface="Wingdings" panose="05000000000000000000" charset="0"/>
              <a:buChar char="v"/>
            </a:pPr>
            <a:r>
              <a:rPr lang="en-IN" altLang="en-US" dirty="0"/>
              <a:t>Balanced beam type</a:t>
            </a:r>
          </a:p>
          <a:p>
            <a:pPr>
              <a:buFont typeface="Wingdings" panose="05000000000000000000" charset="0"/>
              <a:buChar char="v"/>
            </a:pPr>
            <a:r>
              <a:rPr lang="en-IN" altLang="en-US" dirty="0"/>
              <a:t>P</a:t>
            </a:r>
            <a:r>
              <a:rPr lang="en-IN" altLang="en-US" dirty="0" smtClean="0"/>
              <a:t>olarised </a:t>
            </a:r>
            <a:r>
              <a:rPr lang="en-IN" altLang="en-US" dirty="0"/>
              <a:t>moving iron type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2500" dirty="0" smtClean="0">
                <a:solidFill>
                  <a:srgbClr val="FF0000"/>
                </a:solidFill>
                <a:latin typeface="Times New Roman" pitchFamily="18" charset="0"/>
                <a:cs typeface="Times New Roman" pitchFamily="18" charset="0"/>
              </a:rPr>
              <a:t>Solenoid /Plunger Type</a:t>
            </a:r>
            <a:endParaRPr lang="en-US" sz="2500" dirty="0">
              <a:solidFill>
                <a:srgbClr val="FF0000"/>
              </a:solidFill>
              <a:latin typeface="Times New Roman" pitchFamily="18" charset="0"/>
              <a:cs typeface="Times New Roman" pitchFamily="18" charset="0"/>
            </a:endParaRPr>
          </a:p>
        </p:txBody>
      </p:sp>
      <p:pic>
        <p:nvPicPr>
          <p:cNvPr id="4" name="Content Placeholder 3" descr="1 Plunger Type relay"/>
          <p:cNvPicPr>
            <a:picLocks noGrp="1" noChangeAspect="1"/>
          </p:cNvPicPr>
          <p:nvPr>
            <p:ph idx="1"/>
          </p:nvPr>
        </p:nvPicPr>
        <p:blipFill>
          <a:blip r:embed="rId2"/>
          <a:stretch>
            <a:fillRect/>
          </a:stretch>
        </p:blipFill>
        <p:spPr>
          <a:xfrm>
            <a:off x="762000" y="990600"/>
            <a:ext cx="7629525" cy="543126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2500" dirty="0" smtClean="0">
                <a:solidFill>
                  <a:srgbClr val="FF0000"/>
                </a:solidFill>
                <a:latin typeface="Times New Roman" pitchFamily="18" charset="0"/>
                <a:cs typeface="Times New Roman" pitchFamily="18" charset="0"/>
              </a:rPr>
              <a:t>Hinged Armature Type</a:t>
            </a:r>
            <a:endParaRPr lang="en-US" sz="2500" dirty="0">
              <a:solidFill>
                <a:srgbClr val="FF0000"/>
              </a:solidFill>
              <a:latin typeface="Times New Roman" pitchFamily="18" charset="0"/>
              <a:cs typeface="Times New Roman" pitchFamily="18" charset="0"/>
            </a:endParaRPr>
          </a:p>
        </p:txBody>
      </p:sp>
      <p:pic>
        <p:nvPicPr>
          <p:cNvPr id="4" name="Content Placeholder 3" descr="Hinged type"/>
          <p:cNvPicPr>
            <a:picLocks noGrp="1" noChangeAspect="1"/>
          </p:cNvPicPr>
          <p:nvPr>
            <p:ph idx="1"/>
          </p:nvPr>
        </p:nvPicPr>
        <p:blipFill>
          <a:blip r:embed="rId2"/>
          <a:stretch>
            <a:fillRect/>
          </a:stretch>
        </p:blipFill>
        <p:spPr>
          <a:xfrm>
            <a:off x="1371600" y="1066800"/>
            <a:ext cx="6590031" cy="517307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500" dirty="0" smtClean="0">
                <a:solidFill>
                  <a:srgbClr val="FF0000"/>
                </a:solidFill>
                <a:latin typeface="Times New Roman" pitchFamily="18" charset="0"/>
                <a:cs typeface="Times New Roman" pitchFamily="18" charset="0"/>
              </a:rPr>
              <a:t>Balanced Beam Type</a:t>
            </a:r>
            <a:endParaRPr lang="en-US" sz="2500" dirty="0">
              <a:solidFill>
                <a:srgbClr val="FF0000"/>
              </a:solidFill>
              <a:latin typeface="Times New Roman" pitchFamily="18" charset="0"/>
              <a:cs typeface="Times New Roman" pitchFamily="18" charset="0"/>
            </a:endParaRPr>
          </a:p>
        </p:txBody>
      </p:sp>
      <p:pic>
        <p:nvPicPr>
          <p:cNvPr id="4" name="Content Placeholder 3" descr="Balanced-beam-type"/>
          <p:cNvPicPr>
            <a:picLocks noGrp="1" noChangeAspect="1"/>
          </p:cNvPicPr>
          <p:nvPr>
            <p:ph idx="1"/>
          </p:nvPr>
        </p:nvPicPr>
        <p:blipFill>
          <a:blip r:embed="rId2"/>
          <a:stretch>
            <a:fillRect/>
          </a:stretch>
        </p:blipFill>
        <p:spPr>
          <a:xfrm>
            <a:off x="381000" y="1219200"/>
            <a:ext cx="8492229" cy="4953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err="1" smtClean="0">
                <a:solidFill>
                  <a:srgbClr val="FF0000"/>
                </a:solidFill>
                <a:latin typeface="Times New Roman" pitchFamily="18" charset="0"/>
                <a:cs typeface="Times New Roman" pitchFamily="18" charset="0"/>
              </a:rPr>
              <a:t>Polarised</a:t>
            </a:r>
            <a:r>
              <a:rPr lang="en-US" sz="2500" dirty="0" smtClean="0">
                <a:solidFill>
                  <a:srgbClr val="FF0000"/>
                </a:solidFill>
                <a:latin typeface="Times New Roman" pitchFamily="18" charset="0"/>
                <a:cs typeface="Times New Roman" pitchFamily="18" charset="0"/>
              </a:rPr>
              <a:t> Type</a:t>
            </a:r>
            <a:endParaRPr lang="en-US" sz="2500" dirty="0">
              <a:solidFill>
                <a:srgbClr val="FF0000"/>
              </a:solidFill>
              <a:latin typeface="Times New Roman" pitchFamily="18" charset="0"/>
              <a:cs typeface="Times New Roman" pitchFamily="18" charset="0"/>
            </a:endParaRPr>
          </a:p>
        </p:txBody>
      </p:sp>
      <p:pic>
        <p:nvPicPr>
          <p:cNvPr id="6" name="Content Placeholder 5" descr="polari"/>
          <p:cNvPicPr>
            <a:picLocks noGrp="1" noChangeAspect="1"/>
          </p:cNvPicPr>
          <p:nvPr>
            <p:ph idx="1"/>
          </p:nvPr>
        </p:nvPicPr>
        <p:blipFill>
          <a:blip r:embed="rId2"/>
          <a:stretch>
            <a:fillRect/>
          </a:stretch>
        </p:blipFill>
        <p:spPr>
          <a:xfrm>
            <a:off x="1905000" y="1676400"/>
            <a:ext cx="5849620" cy="485389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581025"/>
          </a:xfrm>
        </p:spPr>
        <p:txBody>
          <a:bodyPr>
            <a:normAutofit/>
          </a:bodyPr>
          <a:lstStyle/>
          <a:p>
            <a:r>
              <a:rPr lang="en-IN" altLang="en-US" sz="2500" b="1" dirty="0">
                <a:solidFill>
                  <a:srgbClr val="FF0000"/>
                </a:solidFill>
                <a:latin typeface="Times New Roman" pitchFamily="18" charset="0"/>
                <a:cs typeface="Times New Roman" pitchFamily="18" charset="0"/>
              </a:rPr>
              <a:t>Electromagnetic Induction type relay</a:t>
            </a:r>
          </a:p>
        </p:txBody>
      </p:sp>
      <p:sp>
        <p:nvSpPr>
          <p:cNvPr id="3" name="Content Placeholder 2"/>
          <p:cNvSpPr>
            <a:spLocks noGrp="1"/>
          </p:cNvSpPr>
          <p:nvPr>
            <p:ph idx="1"/>
          </p:nvPr>
        </p:nvSpPr>
        <p:spPr>
          <a:xfrm>
            <a:off x="457200" y="977900"/>
            <a:ext cx="8261985" cy="5614670"/>
          </a:xfrm>
        </p:spPr>
        <p:txBody>
          <a:bodyPr/>
          <a:lstStyle/>
          <a:p>
            <a:pPr algn="just"/>
            <a:endParaRPr lang="en-IN" altLang="en-US" sz="2500" dirty="0"/>
          </a:p>
          <a:p>
            <a:pPr algn="just"/>
            <a:r>
              <a:rPr lang="en-IN" altLang="en-US" sz="2500" dirty="0"/>
              <a:t>Induction relays work only on AC quantities</a:t>
            </a:r>
          </a:p>
          <a:p>
            <a:pPr marL="0" indent="0" algn="just">
              <a:buNone/>
            </a:pPr>
            <a:endParaRPr lang="en-IN" altLang="en-US" sz="2500" dirty="0"/>
          </a:p>
          <a:p>
            <a:pPr algn="just"/>
            <a:r>
              <a:rPr lang="en-IN" altLang="en-US" sz="2500" dirty="0"/>
              <a:t>Torque in Induction relay is produced when one alternating flux reacts with eddy currents induced in a rotor by another alternating flux of same frequency but displaced in phase.</a:t>
            </a:r>
          </a:p>
          <a:p>
            <a:pPr algn="just"/>
            <a:endParaRPr lang="en-IN" altLang="en-US" sz="2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graphicFrame>
        <p:nvGraphicFramePr>
          <p:cNvPr id="4" name="Content Placeholder 3"/>
          <p:cNvGraphicFramePr>
            <a:graphicFrameLocks/>
          </p:cNvGraphicFramePr>
          <p:nvPr>
            <p:ph sz="half" idx="1"/>
          </p:nvPr>
        </p:nvGraphicFramePr>
        <p:xfrm>
          <a:off x="304800" y="152400"/>
          <a:ext cx="8277225" cy="3132455"/>
        </p:xfrm>
        <a:graphic>
          <a:graphicData uri="http://schemas.openxmlformats.org/presentationml/2006/ole">
            <p:oleObj spid="_x0000_s1026" r:id="rId3" imgW="8933333" imgH="3381847" progId="PBrush">
              <p:embed/>
            </p:oleObj>
          </a:graphicData>
        </a:graphic>
      </p:graphicFrame>
      <p:graphicFrame>
        <p:nvGraphicFramePr>
          <p:cNvPr id="6" name="Content Placeholder 5"/>
          <p:cNvGraphicFramePr>
            <a:graphicFrameLocks/>
          </p:cNvGraphicFramePr>
          <p:nvPr>
            <p:ph sz="half" idx="2"/>
          </p:nvPr>
        </p:nvGraphicFramePr>
        <p:xfrm>
          <a:off x="2030095" y="3284220"/>
          <a:ext cx="3786505" cy="3413125"/>
        </p:xfrm>
        <a:graphic>
          <a:graphicData uri="http://schemas.openxmlformats.org/presentationml/2006/ole">
            <p:oleObj spid="_x0000_s1025" r:id="rId4" imgW="3552381" imgH="4009524" progId="PBrush">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 </a:t>
            </a:r>
            <a:endParaRPr lang="en-US" dirty="0"/>
          </a:p>
        </p:txBody>
      </p:sp>
      <p:graphicFrame>
        <p:nvGraphicFramePr>
          <p:cNvPr id="5" name="Content Placeholder 4"/>
          <p:cNvGraphicFramePr>
            <a:graphicFrameLocks/>
          </p:cNvGraphicFramePr>
          <p:nvPr>
            <p:ph sz="half" idx="1"/>
          </p:nvPr>
        </p:nvGraphicFramePr>
        <p:xfrm>
          <a:off x="533400" y="274955"/>
          <a:ext cx="8090535" cy="2949575"/>
        </p:xfrm>
        <a:graphic>
          <a:graphicData uri="http://schemas.openxmlformats.org/presentationml/2006/ole">
            <p:oleObj spid="_x0000_s27650" r:id="rId3" imgW="8942857" imgH="3086531" progId="PBrush">
              <p:embed/>
            </p:oleObj>
          </a:graphicData>
        </a:graphic>
      </p:graphicFrame>
      <p:graphicFrame>
        <p:nvGraphicFramePr>
          <p:cNvPr id="8" name="Content Placeholder 7"/>
          <p:cNvGraphicFramePr>
            <a:graphicFrameLocks/>
          </p:cNvGraphicFramePr>
          <p:nvPr>
            <p:ph sz="half" idx="2"/>
          </p:nvPr>
        </p:nvGraphicFramePr>
        <p:xfrm>
          <a:off x="457200" y="3508375"/>
          <a:ext cx="8450580" cy="2961005"/>
        </p:xfrm>
        <a:graphic>
          <a:graphicData uri="http://schemas.openxmlformats.org/presentationml/2006/ole">
            <p:oleObj spid="_x0000_s27649" r:id="rId4" imgW="9030961" imgH="3238952" progId="PBrush">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sz="3890">
                <a:solidFill>
                  <a:srgbClr val="FF0000"/>
                </a:solidFill>
                <a:sym typeface="+mn-ea"/>
              </a:rPr>
              <a:t>Types of Induction Relays</a:t>
            </a:r>
            <a:r>
              <a:rPr lang="en-IN" altLang="en-US" sz="3890">
                <a:solidFill>
                  <a:srgbClr val="FF0000"/>
                </a:solidFill>
              </a:rPr>
              <a:t/>
            </a:r>
            <a:br>
              <a:rPr lang="en-IN" altLang="en-US" sz="3890">
                <a:solidFill>
                  <a:srgbClr val="FF0000"/>
                </a:solidFill>
              </a:rPr>
            </a:br>
            <a:endParaRPr lang="en-IN" altLang="en-US" sz="3890">
              <a:solidFill>
                <a:srgbClr val="FF0000"/>
              </a:solidFill>
            </a:endParaRPr>
          </a:p>
        </p:txBody>
      </p:sp>
      <p:sp>
        <p:nvSpPr>
          <p:cNvPr id="3" name="Content Placeholder 2"/>
          <p:cNvSpPr>
            <a:spLocks noGrp="1"/>
          </p:cNvSpPr>
          <p:nvPr>
            <p:ph sz="half" idx="1"/>
          </p:nvPr>
        </p:nvSpPr>
        <p:spPr>
          <a:xfrm>
            <a:off x="457200" y="1600200"/>
            <a:ext cx="8184515" cy="4526280"/>
          </a:xfrm>
        </p:spPr>
        <p:txBody>
          <a:bodyPr/>
          <a:lstStyle/>
          <a:p>
            <a:pPr algn="just">
              <a:lnSpc>
                <a:spcPct val="150000"/>
              </a:lnSpc>
            </a:pPr>
            <a:r>
              <a:rPr lang="en-IN" altLang="en-US" dirty="0"/>
              <a:t>Shaded Pole Structure type </a:t>
            </a:r>
          </a:p>
          <a:p>
            <a:pPr algn="just">
              <a:lnSpc>
                <a:spcPct val="150000"/>
              </a:lnSpc>
            </a:pPr>
            <a:r>
              <a:rPr lang="en-IN" altLang="en-US" dirty="0"/>
              <a:t>Watt hour meter </a:t>
            </a:r>
            <a:r>
              <a:rPr lang="en-IN" altLang="en-US" dirty="0" smtClean="0"/>
              <a:t>type</a:t>
            </a:r>
            <a:endParaRPr lang="en-I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6425" cy="561975"/>
          </a:xfrm>
        </p:spPr>
        <p:txBody>
          <a:bodyPr>
            <a:normAutofit fontScale="90000"/>
          </a:bodyPr>
          <a:lstStyle/>
          <a:p>
            <a:r>
              <a:rPr lang="en-IN" altLang="en-US"/>
              <a:t>Syllabus</a:t>
            </a:r>
          </a:p>
        </p:txBody>
      </p:sp>
      <p:pic>
        <p:nvPicPr>
          <p:cNvPr id="6" name="Content Placeholder 5" descr="SGP Syllabus"/>
          <p:cNvPicPr>
            <a:picLocks noGrp="1" noChangeAspect="1"/>
          </p:cNvPicPr>
          <p:nvPr>
            <p:ph idx="1"/>
          </p:nvPr>
        </p:nvPicPr>
        <p:blipFill>
          <a:blip r:embed="rId2"/>
          <a:stretch>
            <a:fillRect/>
          </a:stretch>
        </p:blipFill>
        <p:spPr>
          <a:xfrm>
            <a:off x="304800" y="505460"/>
            <a:ext cx="8509635" cy="622427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3500">
                <a:gradFill>
                  <a:gsLst>
                    <a:gs pos="0">
                      <a:srgbClr val="14CD68"/>
                    </a:gs>
                    <a:gs pos="100000">
                      <a:srgbClr val="0B6E38"/>
                    </a:gs>
                  </a:gsLst>
                  <a:lin scaled="0"/>
                </a:gradFill>
              </a:rPr>
              <a:t>Shaded Pole Type</a:t>
            </a:r>
          </a:p>
        </p:txBody>
      </p:sp>
      <p:pic>
        <p:nvPicPr>
          <p:cNvPr id="5" name="Content Placeholder 4" descr="Shaded pole type"/>
          <p:cNvPicPr>
            <a:picLocks noGrp="1" noChangeAspect="1"/>
          </p:cNvPicPr>
          <p:nvPr>
            <p:ph sz="half" idx="1"/>
          </p:nvPr>
        </p:nvPicPr>
        <p:blipFill>
          <a:blip r:embed="rId2"/>
          <a:stretch>
            <a:fillRect/>
          </a:stretch>
        </p:blipFill>
        <p:spPr>
          <a:xfrm>
            <a:off x="228600" y="1904365"/>
            <a:ext cx="4407535" cy="3613785"/>
          </a:xfrm>
          <a:prstGeom prst="rect">
            <a:avLst/>
          </a:prstGeom>
        </p:spPr>
      </p:pic>
      <p:pic>
        <p:nvPicPr>
          <p:cNvPr id="6" name="Content Placeholder 5" descr="Shaded pole type relay"/>
          <p:cNvPicPr>
            <a:picLocks noGrp="1" noChangeAspect="1"/>
          </p:cNvPicPr>
          <p:nvPr>
            <p:ph sz="half" idx="2"/>
          </p:nvPr>
        </p:nvPicPr>
        <p:blipFill>
          <a:blip r:embed="rId3"/>
          <a:stretch>
            <a:fillRect/>
          </a:stretch>
        </p:blipFill>
        <p:spPr>
          <a:xfrm>
            <a:off x="4800600" y="1905000"/>
            <a:ext cx="4147185" cy="36550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3500">
                <a:solidFill>
                  <a:schemeClr val="accent6"/>
                </a:solidFill>
              </a:rPr>
              <a:t>Watthour meter Type</a:t>
            </a:r>
          </a:p>
        </p:txBody>
      </p:sp>
      <p:pic>
        <p:nvPicPr>
          <p:cNvPr id="5" name="Content Placeholder 4" descr="watt-hour-meter-type-induction-motor"/>
          <p:cNvPicPr>
            <a:picLocks noGrp="1" noChangeAspect="1"/>
          </p:cNvPicPr>
          <p:nvPr>
            <p:ph sz="half" idx="1"/>
          </p:nvPr>
        </p:nvPicPr>
        <p:blipFill>
          <a:blip r:embed="rId2"/>
          <a:stretch>
            <a:fillRect/>
          </a:stretch>
        </p:blipFill>
        <p:spPr>
          <a:xfrm>
            <a:off x="2057400" y="1524000"/>
            <a:ext cx="5624195" cy="534289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a:bodyPr>
          <a:lstStyle/>
          <a:p>
            <a:r>
              <a:rPr lang="en-US" sz="2500" b="1" dirty="0" smtClean="0">
                <a:solidFill>
                  <a:srgbClr val="FF0000"/>
                </a:solidFill>
                <a:latin typeface="Times New Roman" pitchFamily="18" charset="0"/>
                <a:cs typeface="Times New Roman" pitchFamily="18" charset="0"/>
              </a:rPr>
              <a:t>Non Directional Over current Relay</a:t>
            </a:r>
            <a:endParaRPr lang="en-US" sz="2500" b="1" dirty="0">
              <a:solidFill>
                <a:srgbClr val="FF000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5105400" y="838200"/>
            <a:ext cx="4038600" cy="5287963"/>
          </a:xfrm>
        </p:spPr>
        <p:txBody>
          <a:bodyPr>
            <a:noAutofit/>
          </a:bodyPr>
          <a:lstStyle/>
          <a:p>
            <a:pPr algn="just"/>
            <a:r>
              <a:rPr lang="en-US" sz="1800" dirty="0" smtClean="0">
                <a:latin typeface="Times New Roman" pitchFamily="18" charset="0"/>
                <a:cs typeface="Times New Roman" pitchFamily="18" charset="0"/>
              </a:rPr>
              <a:t>The primary winding has </a:t>
            </a:r>
            <a:r>
              <a:rPr lang="en-US" sz="1800" dirty="0" err="1" smtClean="0">
                <a:latin typeface="Times New Roman" pitchFamily="18" charset="0"/>
                <a:cs typeface="Times New Roman" pitchFamily="18" charset="0"/>
              </a:rPr>
              <a:t>tappings</a:t>
            </a:r>
            <a:r>
              <a:rPr lang="en-US" sz="1800" dirty="0" smtClean="0">
                <a:latin typeface="Times New Roman" pitchFamily="18" charset="0"/>
                <a:cs typeface="Times New Roman" pitchFamily="18" charset="0"/>
              </a:rPr>
              <a:t> at fixed intervals and these </a:t>
            </a:r>
            <a:r>
              <a:rPr lang="en-US" sz="1800" dirty="0" err="1" smtClean="0">
                <a:latin typeface="Times New Roman" pitchFamily="18" charset="0"/>
                <a:cs typeface="Times New Roman" pitchFamily="18" charset="0"/>
              </a:rPr>
              <a:t>tappings</a:t>
            </a:r>
            <a:r>
              <a:rPr lang="en-US" sz="1800" dirty="0" smtClean="0">
                <a:latin typeface="Times New Roman" pitchFamily="18" charset="0"/>
                <a:cs typeface="Times New Roman" pitchFamily="18" charset="0"/>
              </a:rPr>
              <a:t> are connected to a plug setting bridge. With the help of plug setting bridge, the number of turns can be adjusted and hence the desired current setting can be achieved.</a:t>
            </a:r>
          </a:p>
          <a:p>
            <a:pPr algn="just"/>
            <a:r>
              <a:rPr lang="en-US" sz="1800" dirty="0" smtClean="0">
                <a:latin typeface="Times New Roman" pitchFamily="18" charset="0"/>
                <a:cs typeface="Times New Roman" pitchFamily="18" charset="0"/>
              </a:rPr>
              <a:t>The values of each tap are expressed in terms of percentage of full load rating of C.T. It gives the value above which the disc commences to rotate and finally closes the trip circuit.</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The plug setting bridge usually provides 7 sections of tapings to give over-current range from 50% to 200% in steps of 25%.</a:t>
            </a:r>
            <a:endParaRPr lang="en-US" sz="1800" dirty="0">
              <a:latin typeface="Times New Roman" pitchFamily="18" charset="0"/>
              <a:cs typeface="Times New Roman" pitchFamily="18" charset="0"/>
            </a:endParaRPr>
          </a:p>
        </p:txBody>
      </p:sp>
      <p:pic>
        <p:nvPicPr>
          <p:cNvPr id="33795" name="Picture 3" descr="C:\Users\ASUS\Desktop\VII Sem 2022-2023\Non directional OvC Relay.jpg"/>
          <p:cNvPicPr>
            <a:picLocks noChangeAspect="1" noChangeArrowheads="1"/>
          </p:cNvPicPr>
          <p:nvPr/>
        </p:nvPicPr>
        <p:blipFill>
          <a:blip r:embed="rId2"/>
          <a:srcRect/>
          <a:stretch>
            <a:fillRect/>
          </a:stretch>
        </p:blipFill>
        <p:spPr bwMode="auto">
          <a:xfrm>
            <a:off x="76200" y="838200"/>
            <a:ext cx="5334000" cy="6019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33400"/>
          </a:xfrm>
        </p:spPr>
        <p:txBody>
          <a:bodyPr>
            <a:normAutofit/>
          </a:bodyPr>
          <a:lstStyle/>
          <a:p>
            <a:r>
              <a:rPr lang="en-US" sz="2000" dirty="0" smtClean="0">
                <a:solidFill>
                  <a:srgbClr val="FF0000"/>
                </a:solidFill>
                <a:latin typeface="Times New Roman" pitchFamily="18" charset="0"/>
                <a:cs typeface="Times New Roman" pitchFamily="18" charset="0"/>
              </a:rPr>
              <a:t>Directional Over Current Relay</a:t>
            </a:r>
            <a:endParaRPr lang="en-US" sz="2000" dirty="0">
              <a:solidFill>
                <a:srgbClr val="FF0000"/>
              </a:solidFill>
              <a:latin typeface="Times New Roman" pitchFamily="18" charset="0"/>
              <a:cs typeface="Times New Roman" pitchFamily="18" charset="0"/>
            </a:endParaRPr>
          </a:p>
        </p:txBody>
      </p:sp>
      <p:pic>
        <p:nvPicPr>
          <p:cNvPr id="6" name="Content Placeholder 5" descr="Directional Over current relay.jpg"/>
          <p:cNvPicPr>
            <a:picLocks noGrp="1" noChangeAspect="1"/>
          </p:cNvPicPr>
          <p:nvPr>
            <p:ph sz="half" idx="1"/>
          </p:nvPr>
        </p:nvPicPr>
        <p:blipFill>
          <a:blip r:embed="rId2"/>
          <a:stretch>
            <a:fillRect/>
          </a:stretch>
        </p:blipFill>
        <p:spPr>
          <a:xfrm>
            <a:off x="838200" y="457200"/>
            <a:ext cx="6586258" cy="6400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asor Diagram for directional OverCurrent Relay.jpg"/>
          <p:cNvPicPr>
            <a:picLocks noGrp="1" noChangeAspect="1"/>
          </p:cNvPicPr>
          <p:nvPr>
            <p:ph sz="half" idx="1"/>
          </p:nvPr>
        </p:nvPicPr>
        <p:blipFill>
          <a:blip r:embed="rId2"/>
          <a:stretch>
            <a:fillRect/>
          </a:stretch>
        </p:blipFill>
        <p:spPr>
          <a:xfrm>
            <a:off x="1295400" y="914400"/>
            <a:ext cx="6705600" cy="5257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000" b="1" dirty="0" smtClean="0">
                <a:solidFill>
                  <a:schemeClr val="accent6"/>
                </a:solidFill>
                <a:latin typeface="Times New Roman" pitchFamily="18" charset="0"/>
                <a:cs typeface="Times New Roman" pitchFamily="18" charset="0"/>
              </a:rPr>
              <a:t>Torque Equation</a:t>
            </a:r>
            <a:endParaRPr lang="en-US" sz="3000" b="1" dirty="0">
              <a:solidFill>
                <a:schemeClr val="accent6"/>
              </a:solidFill>
              <a:latin typeface="Times New Roman" pitchFamily="18" charset="0"/>
              <a:cs typeface="Times New Roman" pitchFamily="18" charset="0"/>
            </a:endParaRPr>
          </a:p>
        </p:txBody>
      </p:sp>
      <p:pic>
        <p:nvPicPr>
          <p:cNvPr id="4" name="Content Placeholder 3" descr="Torque Equation for Directional Relay.jpg"/>
          <p:cNvPicPr>
            <a:picLocks noGrp="1" noChangeAspect="1"/>
          </p:cNvPicPr>
          <p:nvPr>
            <p:ph idx="1"/>
          </p:nvPr>
        </p:nvPicPr>
        <p:blipFill>
          <a:blip r:embed="rId2"/>
          <a:stretch>
            <a:fillRect/>
          </a:stretch>
        </p:blipFill>
        <p:spPr>
          <a:xfrm>
            <a:off x="304800" y="1295400"/>
            <a:ext cx="8694542" cy="46482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tectional Relay Torque.jpg"/>
          <p:cNvPicPr>
            <a:picLocks noGrp="1" noChangeAspect="1"/>
          </p:cNvPicPr>
          <p:nvPr>
            <p:ph sz="half" idx="1"/>
          </p:nvPr>
        </p:nvPicPr>
        <p:blipFill>
          <a:blip r:embed="rId2"/>
          <a:stretch>
            <a:fillRect/>
          </a:stretch>
        </p:blipFill>
        <p:spPr>
          <a:xfrm>
            <a:off x="228600" y="914400"/>
            <a:ext cx="8649400" cy="4419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solidFill>
                  <a:srgbClr val="FF0000"/>
                </a:solidFill>
                <a:latin typeface="Times New Roman" pitchFamily="18" charset="0"/>
                <a:cs typeface="Times New Roman" pitchFamily="18" charset="0"/>
              </a:rPr>
              <a:t>Plug Setting Multiplier</a:t>
            </a:r>
            <a:endParaRPr lang="en-US" sz="2500" b="1" dirty="0">
              <a:solidFill>
                <a:srgbClr val="FF0000"/>
              </a:solidFill>
              <a:latin typeface="Times New Roman" pitchFamily="18" charset="0"/>
              <a:cs typeface="Times New Roman" pitchFamily="18" charset="0"/>
            </a:endParaRPr>
          </a:p>
        </p:txBody>
      </p:sp>
      <p:pic>
        <p:nvPicPr>
          <p:cNvPr id="5" name="Content Placeholder 4" descr="PSM.jpg"/>
          <p:cNvPicPr>
            <a:picLocks noGrp="1" noChangeAspect="1"/>
          </p:cNvPicPr>
          <p:nvPr>
            <p:ph sz="half" idx="1"/>
          </p:nvPr>
        </p:nvPicPr>
        <p:blipFill>
          <a:blip r:embed="rId2"/>
          <a:stretch>
            <a:fillRect/>
          </a:stretch>
        </p:blipFill>
        <p:spPr>
          <a:xfrm>
            <a:off x="228600" y="1676400"/>
            <a:ext cx="4038600" cy="1410744"/>
          </a:xfrm>
        </p:spPr>
      </p:pic>
      <p:sp>
        <p:nvSpPr>
          <p:cNvPr id="4" name="Content Placeholder 3"/>
          <p:cNvSpPr>
            <a:spLocks noGrp="1"/>
          </p:cNvSpPr>
          <p:nvPr>
            <p:ph sz="half" idx="2"/>
          </p:nvPr>
        </p:nvSpPr>
        <p:spPr>
          <a:xfrm>
            <a:off x="4800600" y="1828800"/>
            <a:ext cx="4038600" cy="1066800"/>
          </a:xfrm>
        </p:spPr>
        <p:txBody>
          <a:bodyPr>
            <a:normAutofit/>
          </a:bodyPr>
          <a:lstStyle/>
          <a:p>
            <a:pPr algn="just"/>
            <a:r>
              <a:rPr lang="en-US" sz="1800" b="1" dirty="0" smtClean="0">
                <a:solidFill>
                  <a:srgbClr val="00B050"/>
                </a:solidFill>
                <a:latin typeface="Times New Roman" pitchFamily="18" charset="0"/>
                <a:cs typeface="Times New Roman" pitchFamily="18" charset="0"/>
              </a:rPr>
              <a:t>The Value of PSM tells us about the severity of the current as seen by the relay.</a:t>
            </a:r>
            <a:endParaRPr lang="en-US" sz="1800" b="1" dirty="0">
              <a:solidFill>
                <a:srgbClr val="00B050"/>
              </a:solidFill>
              <a:latin typeface="Times New Roman" pitchFamily="18" charset="0"/>
              <a:cs typeface="Times New Roman" pitchFamily="18" charset="0"/>
            </a:endParaRPr>
          </a:p>
        </p:txBody>
      </p:sp>
      <p:pic>
        <p:nvPicPr>
          <p:cNvPr id="33794" name="Picture 2" descr="C:\Users\ASUS\Desktop\VII Sem 2022-2023\PSM Example.jpg"/>
          <p:cNvPicPr>
            <a:picLocks noChangeAspect="1" noChangeArrowheads="1"/>
          </p:cNvPicPr>
          <p:nvPr/>
        </p:nvPicPr>
        <p:blipFill>
          <a:blip r:embed="rId3"/>
          <a:srcRect/>
          <a:stretch>
            <a:fillRect/>
          </a:stretch>
        </p:blipFill>
        <p:spPr bwMode="auto">
          <a:xfrm>
            <a:off x="457200" y="4191000"/>
            <a:ext cx="8244575" cy="24225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1800" b="1" dirty="0" smtClean="0">
                <a:solidFill>
                  <a:srgbClr val="FF0000"/>
                </a:solidFill>
                <a:latin typeface="Times New Roman" pitchFamily="18" charset="0"/>
                <a:cs typeface="Times New Roman" pitchFamily="18" charset="0"/>
              </a:rPr>
              <a:t>According to the time of operation </a:t>
            </a:r>
            <a:endParaRPr lang="en-US" sz="1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0" y="1143000"/>
            <a:ext cx="4267200" cy="4800600"/>
          </a:xfrm>
        </p:spPr>
        <p:txBody>
          <a:bodyPr>
            <a:normAutofit/>
          </a:bodyPr>
          <a:lstStyle/>
          <a:p>
            <a:pPr>
              <a:lnSpc>
                <a:spcPct val="200000"/>
              </a:lnSpc>
            </a:pPr>
            <a:r>
              <a:rPr lang="en-US" sz="1800" dirty="0" smtClean="0">
                <a:latin typeface="Times New Roman" pitchFamily="18" charset="0"/>
                <a:cs typeface="Times New Roman" pitchFamily="18" charset="0"/>
              </a:rPr>
              <a:t>Instantaneous Relay</a:t>
            </a:r>
          </a:p>
          <a:p>
            <a:pPr>
              <a:lnSpc>
                <a:spcPct val="200000"/>
              </a:lnSpc>
            </a:pPr>
            <a:r>
              <a:rPr lang="en-US" sz="1800" dirty="0" smtClean="0">
                <a:latin typeface="Times New Roman" pitchFamily="18" charset="0"/>
                <a:cs typeface="Times New Roman" pitchFamily="18" charset="0"/>
              </a:rPr>
              <a:t>Definite time O/C Relay</a:t>
            </a:r>
          </a:p>
          <a:p>
            <a:pPr>
              <a:lnSpc>
                <a:spcPct val="200000"/>
              </a:lnSpc>
            </a:pPr>
            <a:r>
              <a:rPr lang="en-US" sz="1800" dirty="0" smtClean="0">
                <a:latin typeface="Times New Roman" pitchFamily="18" charset="0"/>
                <a:cs typeface="Times New Roman" pitchFamily="18" charset="0"/>
              </a:rPr>
              <a:t>Inverse Time – current Relay</a:t>
            </a:r>
          </a:p>
          <a:p>
            <a:pPr>
              <a:lnSpc>
                <a:spcPct val="200000"/>
              </a:lnSpc>
            </a:pPr>
            <a:r>
              <a:rPr lang="en-US" sz="1800" dirty="0" smtClean="0">
                <a:latin typeface="Times New Roman" pitchFamily="18" charset="0"/>
                <a:cs typeface="Times New Roman" pitchFamily="18" charset="0"/>
              </a:rPr>
              <a:t>IDMT Relay</a:t>
            </a:r>
          </a:p>
          <a:p>
            <a:pPr>
              <a:lnSpc>
                <a:spcPct val="200000"/>
              </a:lnSpc>
            </a:pPr>
            <a:r>
              <a:rPr lang="en-US" sz="1800" dirty="0" smtClean="0">
                <a:latin typeface="Times New Roman" pitchFamily="18" charset="0"/>
                <a:cs typeface="Times New Roman" pitchFamily="18" charset="0"/>
              </a:rPr>
              <a:t>Very Inverse Time O/C Relay</a:t>
            </a:r>
          </a:p>
          <a:p>
            <a:pPr>
              <a:lnSpc>
                <a:spcPct val="200000"/>
              </a:lnSpc>
            </a:pPr>
            <a:r>
              <a:rPr lang="en-US" sz="1800" dirty="0" smtClean="0">
                <a:latin typeface="Times New Roman" pitchFamily="18" charset="0"/>
                <a:cs typeface="Times New Roman" pitchFamily="18" charset="0"/>
              </a:rPr>
              <a:t>Extremely Very Inverse Time O/C Relay</a:t>
            </a:r>
            <a:endParaRPr lang="en-US" sz="1800" dirty="0">
              <a:latin typeface="Times New Roman" pitchFamily="18" charset="0"/>
              <a:cs typeface="Times New Roman" pitchFamily="18" charset="0"/>
            </a:endParaRPr>
          </a:p>
        </p:txBody>
      </p:sp>
      <p:pic>
        <p:nvPicPr>
          <p:cNvPr id="5" name="Content Placeholder 4" descr="Over Current Relays.jpg"/>
          <p:cNvPicPr>
            <a:picLocks noGrp="1" noChangeAspect="1"/>
          </p:cNvPicPr>
          <p:nvPr>
            <p:ph sz="half" idx="2"/>
          </p:nvPr>
        </p:nvPicPr>
        <p:blipFill>
          <a:blip r:embed="rId2"/>
          <a:stretch>
            <a:fillRect/>
          </a:stretch>
        </p:blipFill>
        <p:spPr>
          <a:xfrm>
            <a:off x="4800600" y="1143000"/>
            <a:ext cx="3886200" cy="48006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500" b="1" dirty="0" smtClean="0">
                <a:solidFill>
                  <a:srgbClr val="FF0000"/>
                </a:solidFill>
                <a:latin typeface="Times New Roman" pitchFamily="18" charset="0"/>
                <a:cs typeface="Times New Roman" pitchFamily="18" charset="0"/>
              </a:rPr>
              <a:t>Protection of parallel feeder</a:t>
            </a:r>
            <a:endParaRPr lang="en-US" sz="2500" b="1" dirty="0">
              <a:solidFill>
                <a:srgbClr val="FF0000"/>
              </a:solidFill>
              <a:latin typeface="Times New Roman" pitchFamily="18" charset="0"/>
              <a:cs typeface="Times New Roman" pitchFamily="18" charset="0"/>
            </a:endParaRPr>
          </a:p>
        </p:txBody>
      </p:sp>
      <p:pic>
        <p:nvPicPr>
          <p:cNvPr id="5" name="Content Placeholder 4" descr="Protection of parallel feeder.jpg"/>
          <p:cNvPicPr>
            <a:picLocks noGrp="1" noChangeAspect="1"/>
          </p:cNvPicPr>
          <p:nvPr>
            <p:ph sz="half" idx="1"/>
          </p:nvPr>
        </p:nvPicPr>
        <p:blipFill>
          <a:blip r:embed="rId2"/>
          <a:stretch>
            <a:fillRect/>
          </a:stretch>
        </p:blipFill>
        <p:spPr>
          <a:xfrm>
            <a:off x="304800" y="1752600"/>
            <a:ext cx="8343900" cy="333756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29600" cy="1143000"/>
          </a:xfrm>
        </p:spPr>
        <p:txBody>
          <a:bodyPr/>
          <a:lstStyle/>
          <a:p>
            <a:r>
              <a:rPr lang="en-US" dirty="0" smtClean="0">
                <a:solidFill>
                  <a:srgbClr val="FF0000"/>
                </a:solidFill>
              </a:rPr>
              <a:t>Need for Protection?</a:t>
            </a:r>
            <a:endParaRPr lang="en-US"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609600"/>
          </a:xfrm>
        </p:spPr>
        <p:txBody>
          <a:bodyPr>
            <a:normAutofit/>
          </a:bodyPr>
          <a:lstStyle/>
          <a:p>
            <a:r>
              <a:rPr lang="en-US" sz="2500" b="1" dirty="0" smtClean="0">
                <a:solidFill>
                  <a:srgbClr val="FF0000"/>
                </a:solidFill>
                <a:latin typeface="Times New Roman" pitchFamily="18" charset="0"/>
                <a:cs typeface="Times New Roman" pitchFamily="18" charset="0"/>
              </a:rPr>
              <a:t>Protection of Radial feeder</a:t>
            </a:r>
            <a:endParaRPr lang="en-US" sz="2500" dirty="0"/>
          </a:p>
        </p:txBody>
      </p:sp>
      <p:pic>
        <p:nvPicPr>
          <p:cNvPr id="5" name="Content Placeholder 4" descr="Time-Graded-Overcurrent-Protection.jpg"/>
          <p:cNvPicPr>
            <a:picLocks noGrp="1" noChangeAspect="1"/>
          </p:cNvPicPr>
          <p:nvPr>
            <p:ph sz="half" idx="1"/>
          </p:nvPr>
        </p:nvPicPr>
        <p:blipFill>
          <a:blip r:embed="rId2"/>
          <a:stretch>
            <a:fillRect/>
          </a:stretch>
        </p:blipFill>
        <p:spPr>
          <a:xfrm>
            <a:off x="1447800" y="1371600"/>
            <a:ext cx="6324600" cy="3831206"/>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oice between DTOC and IDMT.jpg"/>
          <p:cNvPicPr>
            <a:picLocks noGrp="1" noChangeAspect="1"/>
          </p:cNvPicPr>
          <p:nvPr>
            <p:ph sz="half" idx="1"/>
          </p:nvPr>
        </p:nvPicPr>
        <p:blipFill>
          <a:blip r:embed="rId2"/>
          <a:stretch>
            <a:fillRect/>
          </a:stretch>
        </p:blipFill>
        <p:spPr>
          <a:xfrm>
            <a:off x="533400" y="838200"/>
            <a:ext cx="8239951" cy="5486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a:bodyPr>
          <a:lstStyle/>
          <a:p>
            <a:r>
              <a:rPr lang="en-US" sz="2500" b="1" dirty="0" smtClean="0">
                <a:solidFill>
                  <a:srgbClr val="FF0000"/>
                </a:solidFill>
                <a:latin typeface="Times New Roman" pitchFamily="18" charset="0"/>
                <a:cs typeface="Times New Roman" pitchFamily="18" charset="0"/>
              </a:rPr>
              <a:t>Protection of Ring main feeder</a:t>
            </a:r>
            <a:endParaRPr lang="en-US" sz="2500" dirty="0"/>
          </a:p>
        </p:txBody>
      </p:sp>
      <p:pic>
        <p:nvPicPr>
          <p:cNvPr id="5" name="Content Placeholder 4" descr="Protection of Radial Feeder.jpg"/>
          <p:cNvPicPr>
            <a:picLocks noGrp="1" noChangeAspect="1"/>
          </p:cNvPicPr>
          <p:nvPr>
            <p:ph sz="half" idx="1"/>
          </p:nvPr>
        </p:nvPicPr>
        <p:blipFill>
          <a:blip r:embed="rId2"/>
          <a:stretch>
            <a:fillRect/>
          </a:stretch>
        </p:blipFill>
        <p:spPr>
          <a:xfrm>
            <a:off x="1828800" y="990600"/>
            <a:ext cx="5263116" cy="50292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a:bodyPr>
          <a:lstStyle/>
          <a:p>
            <a:r>
              <a:rPr lang="en-US" sz="2500" b="1" dirty="0" smtClean="0">
                <a:solidFill>
                  <a:srgbClr val="FF0000"/>
                </a:solidFill>
                <a:latin typeface="Times New Roman" pitchFamily="18" charset="0"/>
                <a:cs typeface="Times New Roman" pitchFamily="18" charset="0"/>
              </a:rPr>
              <a:t>Microprocessor based Over current relay</a:t>
            </a:r>
            <a:endParaRPr lang="en-US" sz="2500" b="1" dirty="0">
              <a:solidFill>
                <a:srgbClr val="FF0000"/>
              </a:solidFill>
              <a:latin typeface="Times New Roman" pitchFamily="18" charset="0"/>
              <a:cs typeface="Times New Roman" pitchFamily="18" charset="0"/>
            </a:endParaRPr>
          </a:p>
        </p:txBody>
      </p:sp>
      <p:pic>
        <p:nvPicPr>
          <p:cNvPr id="33794" name="Picture 2" descr="C:\Users\ASUS\Desktop\VII Sem 2022-2023\Microprocessor based OC Relay.jpg"/>
          <p:cNvPicPr>
            <a:picLocks noChangeAspect="1" noChangeArrowheads="1"/>
          </p:cNvPicPr>
          <p:nvPr/>
        </p:nvPicPr>
        <p:blipFill>
          <a:blip r:embed="rId2"/>
          <a:srcRect/>
          <a:stretch>
            <a:fillRect/>
          </a:stretch>
        </p:blipFill>
        <p:spPr bwMode="auto">
          <a:xfrm>
            <a:off x="381000" y="1066800"/>
            <a:ext cx="8458200" cy="546963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icrpprocessor based.jpg"/>
          <p:cNvPicPr>
            <a:picLocks noGrp="1" noChangeAspect="1"/>
          </p:cNvPicPr>
          <p:nvPr>
            <p:ph sz="half" idx="1"/>
          </p:nvPr>
        </p:nvPicPr>
        <p:blipFill>
          <a:blip r:embed="rId2"/>
          <a:stretch>
            <a:fillRect/>
          </a:stretch>
        </p:blipFill>
        <p:spPr>
          <a:xfrm>
            <a:off x="533400" y="762000"/>
            <a:ext cx="8305800" cy="39624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2500" b="1" dirty="0" smtClean="0">
                <a:solidFill>
                  <a:srgbClr val="FF0000"/>
                </a:solidFill>
                <a:latin typeface="Times New Roman" pitchFamily="18" charset="0"/>
                <a:cs typeface="Times New Roman" pitchFamily="18" charset="0"/>
              </a:rPr>
              <a:t>Static Relays</a:t>
            </a:r>
            <a:endParaRPr lang="en-US" sz="25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8686800" cy="4678363"/>
          </a:xfrm>
        </p:spPr>
        <p:txBody>
          <a:bodyPr>
            <a:normAutofit/>
          </a:bodyPr>
          <a:lstStyle/>
          <a:p>
            <a:r>
              <a:rPr lang="en-US" sz="2000" dirty="0" smtClean="0">
                <a:latin typeface="Times New Roman" pitchFamily="18" charset="0"/>
                <a:cs typeface="Times New Roman" pitchFamily="18" charset="0"/>
              </a:rPr>
              <a:t>The relay which does not contain any moving parts is known as the static relay.</a:t>
            </a:r>
          </a:p>
          <a:p>
            <a:r>
              <a:rPr lang="en-US" sz="2000" dirty="0" smtClean="0"/>
              <a:t>Relay contains only electronic elements (such as diodes, BJT, etc.) therefore, it is also known as a solid-state relay.</a:t>
            </a:r>
            <a:r>
              <a:rPr lang="en-US" sz="2000" dirty="0" smtClean="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p:txBody>
      </p:sp>
      <p:pic>
        <p:nvPicPr>
          <p:cNvPr id="34818" name="Picture 2" descr="C:\Users\ASUS\Desktop\VII Sem 2022-2023\Block diagram of static relay.jpg"/>
          <p:cNvPicPr>
            <a:picLocks noChangeAspect="1" noChangeArrowheads="1"/>
          </p:cNvPicPr>
          <p:nvPr/>
        </p:nvPicPr>
        <p:blipFill>
          <a:blip r:embed="rId2"/>
          <a:srcRect/>
          <a:stretch>
            <a:fillRect/>
          </a:stretch>
        </p:blipFill>
        <p:spPr bwMode="auto">
          <a:xfrm>
            <a:off x="381000" y="2438400"/>
            <a:ext cx="8324850" cy="31432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39762"/>
          </a:xfrm>
        </p:spPr>
        <p:txBody>
          <a:bodyPr>
            <a:normAutofit/>
          </a:bodyPr>
          <a:lstStyle/>
          <a:p>
            <a:r>
              <a:rPr lang="en-US" sz="2500" dirty="0" smtClean="0">
                <a:solidFill>
                  <a:srgbClr val="FF0000"/>
                </a:solidFill>
                <a:latin typeface="Times New Roman" pitchFamily="18" charset="0"/>
                <a:cs typeface="Times New Roman" pitchFamily="18" charset="0"/>
              </a:rPr>
              <a:t>Static Instantaneous Over current Relay</a:t>
            </a:r>
            <a:endParaRPr lang="en-US" sz="2500" dirty="0">
              <a:solidFill>
                <a:srgbClr val="FF0000"/>
              </a:solidFill>
              <a:latin typeface="Times New Roman" pitchFamily="18" charset="0"/>
              <a:cs typeface="Times New Roman" pitchFamily="18" charset="0"/>
            </a:endParaRPr>
          </a:p>
        </p:txBody>
      </p:sp>
      <p:pic>
        <p:nvPicPr>
          <p:cNvPr id="4" name="Content Placeholder 3" descr="Static Definite Time Overcurrent relay.png"/>
          <p:cNvPicPr>
            <a:picLocks noGrp="1" noChangeAspect="1"/>
          </p:cNvPicPr>
          <p:nvPr>
            <p:ph idx="1"/>
          </p:nvPr>
        </p:nvPicPr>
        <p:blipFill>
          <a:blip r:embed="rId2"/>
          <a:stretch>
            <a:fillRect/>
          </a:stretch>
        </p:blipFill>
        <p:spPr>
          <a:xfrm>
            <a:off x="685800" y="1828800"/>
            <a:ext cx="7524671" cy="1939131"/>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hlinkClick r:id="rId2"/>
              </a:rPr>
              <a:t>current</a:t>
            </a:r>
            <a:r>
              <a:rPr lang="en-US" sz="2000" dirty="0" smtClean="0">
                <a:latin typeface="Times New Roman" pitchFamily="18" charset="0"/>
                <a:cs typeface="Times New Roman" pitchFamily="18" charset="0"/>
              </a:rPr>
              <a:t> derived from the C.T is fed to the input </a:t>
            </a:r>
            <a:r>
              <a:rPr lang="en-US" sz="2000" dirty="0" smtClean="0">
                <a:latin typeface="Times New Roman" pitchFamily="18" charset="0"/>
                <a:cs typeface="Times New Roman" pitchFamily="18" charset="0"/>
                <a:hlinkClick r:id="rId3"/>
              </a:rPr>
              <a:t>transformer</a:t>
            </a:r>
            <a:r>
              <a:rPr lang="en-US" sz="2000" dirty="0" smtClean="0">
                <a:latin typeface="Times New Roman" pitchFamily="18" charset="0"/>
                <a:cs typeface="Times New Roman" pitchFamily="18" charset="0"/>
              </a:rPr>
              <a:t> which gives a proportional output </a:t>
            </a:r>
            <a:r>
              <a:rPr lang="en-US" sz="2000" dirty="0" smtClean="0">
                <a:latin typeface="Times New Roman" pitchFamily="18" charset="0"/>
                <a:cs typeface="Times New Roman" pitchFamily="18" charset="0"/>
                <a:hlinkClick r:id="rId4"/>
              </a:rPr>
              <a:t>voltage</a:t>
            </a:r>
            <a:r>
              <a:rPr lang="en-US" sz="2000" dirty="0" smtClean="0">
                <a:latin typeface="Times New Roman" pitchFamily="18" charset="0"/>
                <a:cs typeface="Times New Roman" pitchFamily="18" charset="0"/>
              </a:rPr>
              <a:t>. </a:t>
            </a:r>
          </a:p>
          <a:p>
            <a:pPr algn="just">
              <a:buFont typeface="Wingdings" pitchFamily="2" charset="2"/>
              <a:buChar char="Ø"/>
            </a:pPr>
            <a:r>
              <a:rPr lang="en-US" sz="2000" dirty="0" smtClean="0">
                <a:latin typeface="Times New Roman" pitchFamily="18" charset="0"/>
                <a:cs typeface="Times New Roman" pitchFamily="18" charset="0"/>
              </a:rPr>
              <a:t>The output voltage of the transformer is rectified through a </a:t>
            </a:r>
            <a:r>
              <a:rPr lang="en-US" sz="2000" dirty="0" smtClean="0">
                <a:latin typeface="Times New Roman" pitchFamily="18" charset="0"/>
                <a:cs typeface="Times New Roman" pitchFamily="18" charset="0"/>
                <a:hlinkClick r:id="rId5"/>
              </a:rPr>
              <a:t>rectifier</a:t>
            </a:r>
            <a:r>
              <a:rPr lang="en-US" sz="2000" dirty="0" smtClean="0">
                <a:latin typeface="Times New Roman" pitchFamily="18" charset="0"/>
                <a:cs typeface="Times New Roman" pitchFamily="18" charset="0"/>
              </a:rPr>
              <a:t> and then filtered at a single stage to avoid undesirable time delay in filtering, so as to ensure high speed of operation. </a:t>
            </a:r>
          </a:p>
          <a:p>
            <a:pPr algn="just">
              <a:buFont typeface="Wingdings" pitchFamily="2" charset="2"/>
              <a:buChar char="Ø"/>
            </a:pPr>
            <a:r>
              <a:rPr lang="en-US" sz="2000" dirty="0" smtClean="0">
                <a:latin typeface="Times New Roman" pitchFamily="18" charset="0"/>
                <a:cs typeface="Times New Roman" pitchFamily="18" charset="0"/>
              </a:rPr>
              <a:t>A limit made of a </a:t>
            </a:r>
            <a:r>
              <a:rPr lang="en-US" sz="2000" dirty="0" err="1" smtClean="0">
                <a:latin typeface="Times New Roman" pitchFamily="18" charset="0"/>
                <a:cs typeface="Times New Roman" pitchFamily="18" charset="0"/>
                <a:hlinkClick r:id="rId6"/>
              </a:rPr>
              <a:t>zener</a:t>
            </a:r>
            <a:r>
              <a:rPr lang="en-US" sz="2000" dirty="0" smtClean="0">
                <a:latin typeface="Times New Roman" pitchFamily="18" charset="0"/>
                <a:cs typeface="Times New Roman" pitchFamily="18" charset="0"/>
                <a:hlinkClick r:id="rId6"/>
              </a:rPr>
              <a:t> diode</a:t>
            </a:r>
            <a:r>
              <a:rPr lang="en-US" sz="2000" dirty="0" smtClean="0">
                <a:latin typeface="Times New Roman" pitchFamily="18" charset="0"/>
                <a:cs typeface="Times New Roman" pitchFamily="18" charset="0"/>
              </a:rPr>
              <a:t> is also incorporated in the circuit to limit the rectified voltage to safe values even when the input current is very high under fault conditions. </a:t>
            </a:r>
          </a:p>
          <a:p>
            <a:pPr algn="just">
              <a:buFont typeface="Wingdings" pitchFamily="2" charset="2"/>
              <a:buChar char="Ø"/>
            </a:pPr>
            <a:r>
              <a:rPr lang="en-US" sz="2000" dirty="0" smtClean="0">
                <a:latin typeface="Times New Roman" pitchFamily="18" charset="0"/>
                <a:cs typeface="Times New Roman" pitchFamily="18" charset="0"/>
              </a:rPr>
              <a:t>A fixed portion of the rectified and filtered voltage (through a potential divider) is compared against a preset pick-up value by a level detector and if it exceeds the pick-up value, a signal through an </a:t>
            </a:r>
            <a:r>
              <a:rPr lang="en-US" sz="2000" dirty="0" smtClean="0">
                <a:latin typeface="Times New Roman" pitchFamily="18" charset="0"/>
                <a:cs typeface="Times New Roman" pitchFamily="18" charset="0"/>
                <a:hlinkClick r:id="rId7"/>
              </a:rPr>
              <a:t>amplifier</a:t>
            </a:r>
            <a:r>
              <a:rPr lang="en-US" sz="2000" dirty="0" smtClean="0">
                <a:latin typeface="Times New Roman" pitchFamily="18" charset="0"/>
                <a:cs typeface="Times New Roman" pitchFamily="18" charset="0"/>
              </a:rPr>
              <a:t> is given to the output which issues the trip signal. The output device may either be a static </a:t>
            </a:r>
            <a:r>
              <a:rPr lang="en-US" sz="2000" dirty="0" err="1" smtClean="0">
                <a:latin typeface="Times New Roman" pitchFamily="18" charset="0"/>
                <a:cs typeface="Times New Roman" pitchFamily="18" charset="0"/>
              </a:rPr>
              <a:t>thyristor</a:t>
            </a:r>
            <a:r>
              <a:rPr lang="en-US" sz="2000" dirty="0" smtClean="0">
                <a:latin typeface="Times New Roman" pitchFamily="18" charset="0"/>
                <a:cs typeface="Times New Roman" pitchFamily="18" charset="0"/>
              </a:rPr>
              <a:t> circuit or an electromagnetic slave relay.</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38200"/>
          </a:xfrm>
        </p:spPr>
        <p:txBody>
          <a:bodyPr>
            <a:normAutofit/>
          </a:bodyPr>
          <a:lstStyle/>
          <a:p>
            <a:r>
              <a:rPr lang="en-US" sz="2500" dirty="0" smtClean="0">
                <a:solidFill>
                  <a:srgbClr val="FF0000"/>
                </a:solidFill>
                <a:latin typeface="Times New Roman" pitchFamily="18" charset="0"/>
                <a:cs typeface="Times New Roman" pitchFamily="18" charset="0"/>
              </a:rPr>
              <a:t>Static Definite Time Over current Relay</a:t>
            </a:r>
            <a:endParaRPr lang="en-US" sz="2500" dirty="0"/>
          </a:p>
        </p:txBody>
      </p:sp>
      <p:pic>
        <p:nvPicPr>
          <p:cNvPr id="8" name="Content Placeholder 7" descr="Static Definite Time Overcurrent relay.png"/>
          <p:cNvPicPr>
            <a:picLocks noGrp="1" noChangeAspect="1"/>
          </p:cNvPicPr>
          <p:nvPr>
            <p:ph idx="1"/>
          </p:nvPr>
        </p:nvPicPr>
        <p:blipFill>
          <a:blip r:embed="rId2"/>
          <a:stretch>
            <a:fillRect/>
          </a:stretch>
        </p:blipFill>
        <p:spPr>
          <a:xfrm>
            <a:off x="564432" y="1905000"/>
            <a:ext cx="7920134" cy="32004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latin typeface="Times New Roman" pitchFamily="18" charset="0"/>
                <a:cs typeface="Times New Roman" pitchFamily="18" charset="0"/>
              </a:rPr>
              <a:t>Static directional Over Current Relay</a:t>
            </a:r>
            <a:endParaRPr lang="en-US" sz="2500" dirty="0">
              <a:latin typeface="Times New Roman" pitchFamily="18" charset="0"/>
              <a:cs typeface="Times New Roman" pitchFamily="18" charset="0"/>
            </a:endParaRPr>
          </a:p>
        </p:txBody>
      </p:sp>
      <p:pic>
        <p:nvPicPr>
          <p:cNvPr id="6" name="Content Placeholder 5" descr="Static directional overcurrent relay.png"/>
          <p:cNvPicPr>
            <a:picLocks noGrp="1" noChangeAspect="1"/>
          </p:cNvPicPr>
          <p:nvPr>
            <p:ph idx="1"/>
          </p:nvPr>
        </p:nvPicPr>
        <p:blipFill>
          <a:blip r:embed="rId3"/>
          <a:stretch>
            <a:fillRect/>
          </a:stretch>
        </p:blipFill>
        <p:spPr>
          <a:xfrm>
            <a:off x="990600" y="1828800"/>
            <a:ext cx="7070103" cy="3429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2500" b="1" dirty="0" smtClean="0">
                <a:solidFill>
                  <a:srgbClr val="FF0000"/>
                </a:solidFill>
                <a:latin typeface="Times New Roman" pitchFamily="18" charset="0"/>
                <a:cs typeface="Times New Roman" pitchFamily="18" charset="0"/>
              </a:rPr>
              <a:t>Primary and Backup Protection</a:t>
            </a:r>
            <a:endParaRPr lang="en-US" sz="25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5105400" cy="5638800"/>
          </a:xfrm>
          <a:noFill/>
          <a:ln>
            <a:noFill/>
          </a:ln>
        </p:spPr>
        <p:txBody>
          <a:bodyPr>
            <a:normAutofit/>
          </a:bodyPr>
          <a:lstStyle/>
          <a:p>
            <a:pPr algn="just">
              <a:buNone/>
            </a:pPr>
            <a:r>
              <a:rPr lang="en-US" sz="2000" dirty="0" smtClean="0">
                <a:solidFill>
                  <a:srgbClr val="FF0000"/>
                </a:solidFill>
                <a:latin typeface="Times New Roman" pitchFamily="18" charset="0"/>
                <a:cs typeface="Times New Roman" pitchFamily="18" charset="0"/>
              </a:rPr>
              <a:t>Primary Protection:</a:t>
            </a:r>
          </a:p>
          <a:p>
            <a:pPr algn="just">
              <a:buNone/>
            </a:pPr>
            <a:r>
              <a:rPr lang="en-US" sz="20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If a fault occurs on any line, it will be cleared by its relay and circuit breaker. This forms the primary or main protection and serves as the first line of defense.</a:t>
            </a:r>
          </a:p>
          <a:p>
            <a:pPr algn="just">
              <a:buNone/>
            </a:pPr>
            <a:r>
              <a:rPr lang="en-US" sz="2000" dirty="0" smtClean="0">
                <a:solidFill>
                  <a:srgbClr val="FF0000"/>
                </a:solidFill>
                <a:latin typeface="Times New Roman" pitchFamily="18" charset="0"/>
                <a:cs typeface="Times New Roman" pitchFamily="18" charset="0"/>
              </a:rPr>
              <a:t>Backup Protection:</a:t>
            </a:r>
          </a:p>
          <a:p>
            <a:pPr algn="just">
              <a:buNone/>
            </a:pPr>
            <a:r>
              <a:rPr lang="en-US" sz="2000" dirty="0" smtClean="0"/>
              <a:t>	</a:t>
            </a:r>
            <a:r>
              <a:rPr lang="en-US" sz="1800" dirty="0" smtClean="0">
                <a:latin typeface="Times New Roman" pitchFamily="18" charset="0"/>
                <a:cs typeface="Times New Roman" pitchFamily="18" charset="0"/>
              </a:rPr>
              <a:t>It is the second line of defense in case of failure of the primary protection. </a:t>
            </a:r>
          </a:p>
          <a:p>
            <a:pPr algn="just">
              <a:buNone/>
            </a:pPr>
            <a:r>
              <a:rPr lang="en-US" sz="1800" dirty="0" smtClean="0">
                <a:latin typeface="Times New Roman" pitchFamily="18" charset="0"/>
                <a:cs typeface="Times New Roman" pitchFamily="18" charset="0"/>
              </a:rPr>
              <a:t>	Main protection can fail due to failure of one of the components in the protective system such as a relay, CT, PT, trip circuit, circuit-breaker, etc. If the primary protection fails, there must be an additional protection, otherwise, the fault may remain </a:t>
            </a:r>
            <a:r>
              <a:rPr lang="en-US" sz="1800" dirty="0" err="1" smtClean="0">
                <a:latin typeface="Times New Roman" pitchFamily="18" charset="0"/>
                <a:cs typeface="Times New Roman" pitchFamily="18" charset="0"/>
              </a:rPr>
              <a:t>uncleared</a:t>
            </a:r>
            <a:r>
              <a:rPr lang="en-US" sz="1800" dirty="0" smtClean="0">
                <a:latin typeface="Times New Roman" pitchFamily="18" charset="0"/>
                <a:cs typeface="Times New Roman" pitchFamily="18" charset="0"/>
              </a:rPr>
              <a:t>, resulting in a disaster.</a:t>
            </a:r>
          </a:p>
          <a:p>
            <a:pPr algn="just">
              <a:buNone/>
            </a:pPr>
            <a:endParaRPr lang="en-US" sz="2000" dirty="0" smtClean="0"/>
          </a:p>
          <a:p>
            <a:pPr algn="just">
              <a:buNone/>
            </a:pPr>
            <a:endParaRPr lang="en-US" sz="2000" dirty="0">
              <a:solidFill>
                <a:srgbClr val="FF0000"/>
              </a:solidFill>
              <a:latin typeface="Times New Roman" pitchFamily="18" charset="0"/>
              <a:cs typeface="Times New Roman" pitchFamily="18" charset="0"/>
            </a:endParaRPr>
          </a:p>
        </p:txBody>
      </p:sp>
      <p:pic>
        <p:nvPicPr>
          <p:cNvPr id="28675" name="Picture 3" descr="C:\Users\ASUS\Desktop\VII Sem 2022-2023\Primary and backup.jpg"/>
          <p:cNvPicPr>
            <a:picLocks noChangeAspect="1" noChangeArrowheads="1"/>
          </p:cNvPicPr>
          <p:nvPr/>
        </p:nvPicPr>
        <p:blipFill>
          <a:blip r:embed="rId2"/>
          <a:srcRect/>
          <a:stretch>
            <a:fillRect/>
          </a:stretch>
        </p:blipFill>
        <p:spPr bwMode="auto">
          <a:xfrm>
            <a:off x="5181600" y="1676400"/>
            <a:ext cx="3962400" cy="46386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solidFill>
                  <a:srgbClr val="FF0000"/>
                </a:solidFill>
                <a:latin typeface="Times New Roman" pitchFamily="18" charset="0"/>
                <a:cs typeface="Times New Roman" pitchFamily="18" charset="0"/>
              </a:rPr>
              <a:t>Protection of Transformer and Alternator</a:t>
            </a:r>
            <a:endParaRPr lang="en-US" sz="2500" b="1" dirty="0">
              <a:solidFill>
                <a:srgbClr val="FF0000"/>
              </a:solidFill>
              <a:latin typeface="Times New Roman" pitchFamily="18" charset="0"/>
              <a:cs typeface="Times New Roman" pitchFamily="18" charset="0"/>
            </a:endParaRPr>
          </a:p>
        </p:txBody>
      </p:sp>
      <p:pic>
        <p:nvPicPr>
          <p:cNvPr id="5" name="Content Placeholder 4" descr="13198_2015_395_Fig1_HTML.png"/>
          <p:cNvPicPr>
            <a:picLocks noGrp="1" noChangeAspect="1"/>
          </p:cNvPicPr>
          <p:nvPr>
            <p:ph sz="half" idx="1"/>
          </p:nvPr>
        </p:nvPicPr>
        <p:blipFill>
          <a:blip r:embed="rId2"/>
          <a:stretch>
            <a:fillRect/>
          </a:stretch>
        </p:blipFill>
        <p:spPr>
          <a:xfrm>
            <a:off x="219722" y="2667000"/>
            <a:ext cx="8695678" cy="3064002"/>
          </a:xfrm>
        </p:spPr>
      </p:pic>
      <p:sp>
        <p:nvSpPr>
          <p:cNvPr id="4" name="Content Placeholder 3"/>
          <p:cNvSpPr>
            <a:spLocks noGrp="1"/>
          </p:cNvSpPr>
          <p:nvPr>
            <p:ph sz="half" idx="2"/>
          </p:nvPr>
        </p:nvSpPr>
        <p:spPr>
          <a:xfrm>
            <a:off x="2438400" y="1752600"/>
            <a:ext cx="4038600" cy="609600"/>
          </a:xfrm>
        </p:spPr>
        <p:txBody>
          <a:bodyPr>
            <a:normAutofit/>
          </a:bodyPr>
          <a:lstStyle/>
          <a:p>
            <a:pPr algn="ctr">
              <a:buNone/>
            </a:pPr>
            <a:r>
              <a:rPr lang="en-US" sz="2000" b="1" dirty="0" smtClean="0">
                <a:solidFill>
                  <a:srgbClr val="0070C0"/>
                </a:solidFill>
                <a:latin typeface="Times New Roman" pitchFamily="18" charset="0"/>
                <a:cs typeface="Times New Roman" pitchFamily="18" charset="0"/>
              </a:rPr>
              <a:t>Differential Protection</a:t>
            </a:r>
            <a:endParaRPr lang="en-US" sz="2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solidFill>
                  <a:srgbClr val="FF0000"/>
                </a:solidFill>
                <a:latin typeface="Times New Roman" pitchFamily="18" charset="0"/>
                <a:cs typeface="Times New Roman" pitchFamily="18" charset="0"/>
              </a:rPr>
              <a:t>Disadvantages of Normal Differential Protection</a:t>
            </a:r>
            <a:endParaRPr lang="en-US" sz="25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457200" y="1524000"/>
            <a:ext cx="8229600" cy="4525963"/>
          </a:xfrm>
        </p:spPr>
        <p:txBody>
          <a:bodyPr>
            <a:normAutofit fontScale="92500" lnSpcReduction="20000"/>
          </a:bodyPr>
          <a:lstStyle/>
          <a:p>
            <a:pPr marL="514350" indent="-514350" algn="just">
              <a:lnSpc>
                <a:spcPct val="200000"/>
              </a:lnSpc>
              <a:buFont typeface="+mj-lt"/>
              <a:buAutoNum type="arabicPeriod"/>
            </a:pPr>
            <a:r>
              <a:rPr lang="en-US" sz="2000" dirty="0" smtClean="0">
                <a:latin typeface="Times New Roman" pitchFamily="18" charset="0"/>
                <a:cs typeface="Times New Roman" pitchFamily="18" charset="0"/>
              </a:rPr>
              <a:t>This Circuit operates inaccurately with heavy external faults</a:t>
            </a:r>
          </a:p>
          <a:p>
            <a:pPr marL="514350" indent="-514350" algn="just">
              <a:lnSpc>
                <a:spcPct val="200000"/>
              </a:lnSpc>
              <a:buFont typeface="+mj-lt"/>
              <a:buAutoNum type="arabicPeriod"/>
            </a:pPr>
            <a:r>
              <a:rPr lang="en-US" sz="2000" dirty="0" smtClean="0">
                <a:latin typeface="Times New Roman" pitchFamily="18" charset="0"/>
                <a:cs typeface="Times New Roman" pitchFamily="18" charset="0"/>
              </a:rPr>
              <a:t>The C.T. s may saturate and cause unequal secondary currents and the difference of secondary currents may approach the pickup value to operate the relay unnecessarily.</a:t>
            </a:r>
          </a:p>
          <a:p>
            <a:pPr marL="514350" indent="-514350" algn="just">
              <a:lnSpc>
                <a:spcPct val="200000"/>
              </a:lnSpc>
              <a:buFont typeface="+mj-lt"/>
              <a:buAutoNum type="arabicPeriod"/>
            </a:pPr>
            <a:r>
              <a:rPr lang="en-US" sz="2000" dirty="0" smtClean="0">
                <a:latin typeface="Times New Roman" pitchFamily="18" charset="0"/>
                <a:cs typeface="Times New Roman" pitchFamily="18" charset="0"/>
              </a:rPr>
              <a:t>The C.T. s are connected through cables called pilot cables. The impedance of such pilot cables generally causes a slight difference between the currents at the ends of the section to be protected. A sensitive relay may operate to the small difference in currents though there is no fault existing.</a:t>
            </a:r>
          </a:p>
          <a:p>
            <a:pPr marL="514350" indent="-514350" algn="just">
              <a:lnSpc>
                <a:spcPct val="200000"/>
              </a:lnSpc>
              <a:buFont typeface="+mj-lt"/>
              <a:buAutoNum type="arabicPeriod"/>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68362"/>
          </a:xfrm>
        </p:spPr>
        <p:txBody>
          <a:bodyPr>
            <a:normAutofit/>
          </a:bodyPr>
          <a:lstStyle/>
          <a:p>
            <a:r>
              <a:rPr lang="en-US" sz="2500" b="1" dirty="0" smtClean="0">
                <a:solidFill>
                  <a:srgbClr val="FF0000"/>
                </a:solidFill>
                <a:latin typeface="Times New Roman" pitchFamily="18" charset="0"/>
                <a:cs typeface="Times New Roman" pitchFamily="18" charset="0"/>
              </a:rPr>
              <a:t>Percentage Differential Relay</a:t>
            </a:r>
            <a:endParaRPr lang="en-US" sz="2500" b="1" dirty="0">
              <a:solidFill>
                <a:srgbClr val="FF0000"/>
              </a:solidFill>
              <a:latin typeface="Times New Roman" pitchFamily="18" charset="0"/>
              <a:cs typeface="Times New Roman" pitchFamily="18" charset="0"/>
            </a:endParaRPr>
          </a:p>
        </p:txBody>
      </p:sp>
      <p:pic>
        <p:nvPicPr>
          <p:cNvPr id="5" name="Content Placeholder 4" descr="Percentage differential Relay.jpg"/>
          <p:cNvPicPr>
            <a:picLocks noGrp="1" noChangeAspect="1"/>
          </p:cNvPicPr>
          <p:nvPr>
            <p:ph sz="half" idx="1"/>
          </p:nvPr>
        </p:nvPicPr>
        <p:blipFill>
          <a:blip r:embed="rId2"/>
          <a:stretch>
            <a:fillRect/>
          </a:stretch>
        </p:blipFill>
        <p:spPr>
          <a:xfrm>
            <a:off x="343739" y="1524000"/>
            <a:ext cx="8800261" cy="47244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ercentage diff prot equation.jpg"/>
          <p:cNvPicPr>
            <a:picLocks noGrp="1" noChangeAspect="1"/>
          </p:cNvPicPr>
          <p:nvPr>
            <p:ph sz="half" idx="1"/>
          </p:nvPr>
        </p:nvPicPr>
        <p:blipFill>
          <a:blip r:embed="rId2"/>
          <a:stretch>
            <a:fillRect/>
          </a:stretch>
        </p:blipFill>
        <p:spPr>
          <a:xfrm>
            <a:off x="457200" y="457200"/>
            <a:ext cx="8342792" cy="60198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perating characteristics of percentage biased diff relay.png"/>
          <p:cNvPicPr>
            <a:picLocks noGrp="1" noChangeAspect="1"/>
          </p:cNvPicPr>
          <p:nvPr>
            <p:ph sz="half" idx="1"/>
          </p:nvPr>
        </p:nvPicPr>
        <p:blipFill>
          <a:blip r:embed="rId2"/>
          <a:stretch>
            <a:fillRect/>
          </a:stretch>
        </p:blipFill>
        <p:spPr>
          <a:xfrm>
            <a:off x="1981200" y="762000"/>
            <a:ext cx="4860100" cy="5271748"/>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39762"/>
          </a:xfrm>
        </p:spPr>
        <p:txBody>
          <a:bodyPr>
            <a:normAutofit/>
          </a:bodyPr>
          <a:lstStyle/>
          <a:p>
            <a:r>
              <a:rPr lang="en-US" sz="2500" b="1" dirty="0" smtClean="0">
                <a:solidFill>
                  <a:srgbClr val="FF0000"/>
                </a:solidFill>
                <a:latin typeface="Times New Roman" pitchFamily="18" charset="0"/>
                <a:cs typeface="Times New Roman" pitchFamily="18" charset="0"/>
              </a:rPr>
              <a:t>Protection of Alternator</a:t>
            </a:r>
            <a:endParaRPr lang="en-US" sz="2500" b="1" dirty="0">
              <a:solidFill>
                <a:srgbClr val="FF0000"/>
              </a:solidFill>
              <a:latin typeface="Times New Roman" pitchFamily="18" charset="0"/>
              <a:cs typeface="Times New Roman" pitchFamily="18" charset="0"/>
            </a:endParaRPr>
          </a:p>
        </p:txBody>
      </p:sp>
      <p:pic>
        <p:nvPicPr>
          <p:cNvPr id="5" name="Content Placeholder 4" descr="simple Differential-protection-of-generators.png"/>
          <p:cNvPicPr>
            <a:picLocks noGrp="1" noChangeAspect="1"/>
          </p:cNvPicPr>
          <p:nvPr>
            <p:ph sz="half" idx="1"/>
          </p:nvPr>
        </p:nvPicPr>
        <p:blipFill>
          <a:blip r:embed="rId2"/>
          <a:stretch>
            <a:fillRect/>
          </a:stretch>
        </p:blipFill>
        <p:spPr>
          <a:xfrm>
            <a:off x="838200" y="838200"/>
            <a:ext cx="7010400" cy="56388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487362"/>
          </a:xfrm>
        </p:spPr>
        <p:txBody>
          <a:bodyPr>
            <a:normAutofit/>
          </a:bodyPr>
          <a:lstStyle/>
          <a:p>
            <a:r>
              <a:rPr lang="en-US" sz="2500" b="1" dirty="0" smtClean="0">
                <a:solidFill>
                  <a:srgbClr val="FF0000"/>
                </a:solidFill>
                <a:latin typeface="Times New Roman" pitchFamily="18" charset="0"/>
                <a:cs typeface="Times New Roman" pitchFamily="18" charset="0"/>
              </a:rPr>
              <a:t>With balancing resistors</a:t>
            </a:r>
            <a:endParaRPr lang="en-US" sz="2500" b="1" dirty="0">
              <a:solidFill>
                <a:srgbClr val="FF0000"/>
              </a:solidFill>
              <a:latin typeface="Times New Roman" pitchFamily="18" charset="0"/>
              <a:cs typeface="Times New Roman" pitchFamily="18" charset="0"/>
            </a:endParaRPr>
          </a:p>
        </p:txBody>
      </p:sp>
      <p:pic>
        <p:nvPicPr>
          <p:cNvPr id="5" name="Content Placeholder 4" descr="simple Differential-protection-of-generators-with balancing resistors.png"/>
          <p:cNvPicPr>
            <a:picLocks noGrp="1" noChangeAspect="1"/>
          </p:cNvPicPr>
          <p:nvPr>
            <p:ph sz="half" idx="1"/>
          </p:nvPr>
        </p:nvPicPr>
        <p:blipFill>
          <a:blip r:embed="rId2"/>
          <a:stretch>
            <a:fillRect/>
          </a:stretch>
        </p:blipFill>
        <p:spPr>
          <a:xfrm>
            <a:off x="914400" y="762000"/>
            <a:ext cx="7585180" cy="5755588"/>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500" b="1" dirty="0" smtClean="0">
                <a:solidFill>
                  <a:srgbClr val="FF0000"/>
                </a:solidFill>
                <a:latin typeface="Times New Roman" pitchFamily="18" charset="0"/>
                <a:cs typeface="Times New Roman" pitchFamily="18" charset="0"/>
              </a:rPr>
              <a:t>Restricted Earth Fault Protection</a:t>
            </a:r>
            <a:endParaRPr lang="en-US" sz="2500" b="1" dirty="0">
              <a:solidFill>
                <a:srgbClr val="FF0000"/>
              </a:solidFill>
              <a:latin typeface="Times New Roman" pitchFamily="18" charset="0"/>
              <a:cs typeface="Times New Roman" pitchFamily="18" charset="0"/>
            </a:endParaRPr>
          </a:p>
        </p:txBody>
      </p:sp>
      <p:pic>
        <p:nvPicPr>
          <p:cNvPr id="5" name="Content Placeholder 4" descr="Restricted earth fault or balanced earth fault.jpg"/>
          <p:cNvPicPr>
            <a:picLocks noGrp="1" noChangeAspect="1"/>
          </p:cNvPicPr>
          <p:nvPr>
            <p:ph sz="half" idx="1"/>
          </p:nvPr>
        </p:nvPicPr>
        <p:blipFill>
          <a:blip r:embed="rId2"/>
          <a:stretch>
            <a:fillRect/>
          </a:stretch>
        </p:blipFill>
        <p:spPr>
          <a:xfrm>
            <a:off x="685800" y="1295400"/>
            <a:ext cx="7772400" cy="504601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11162"/>
          </a:xfrm>
        </p:spPr>
        <p:txBody>
          <a:bodyPr>
            <a:normAutofit fontScale="90000"/>
          </a:bodyPr>
          <a:lstStyle/>
          <a:p>
            <a:r>
              <a:rPr lang="en-US" sz="2500" b="1" dirty="0" smtClean="0">
                <a:solidFill>
                  <a:srgbClr val="FF0000"/>
                </a:solidFill>
                <a:latin typeface="Times New Roman" pitchFamily="18" charset="0"/>
                <a:cs typeface="Times New Roman" pitchFamily="18" charset="0"/>
              </a:rPr>
              <a:t>Stator Inter turn Fault Protection</a:t>
            </a:r>
            <a:endParaRPr lang="en-US" sz="2500" b="1" dirty="0">
              <a:solidFill>
                <a:srgbClr val="FF0000"/>
              </a:solidFill>
              <a:latin typeface="Times New Roman" pitchFamily="18" charset="0"/>
              <a:cs typeface="Times New Roman" pitchFamily="18" charset="0"/>
            </a:endParaRPr>
          </a:p>
        </p:txBody>
      </p:sp>
      <p:pic>
        <p:nvPicPr>
          <p:cNvPr id="5" name="Content Placeholder 4" descr="Stator interturn fault Protection.jpg"/>
          <p:cNvPicPr>
            <a:picLocks noGrp="1" noChangeAspect="1"/>
          </p:cNvPicPr>
          <p:nvPr>
            <p:ph sz="half" idx="1"/>
          </p:nvPr>
        </p:nvPicPr>
        <p:blipFill>
          <a:blip r:embed="rId2"/>
          <a:stretch>
            <a:fillRect/>
          </a:stretch>
        </p:blipFill>
        <p:spPr>
          <a:xfrm>
            <a:off x="762000" y="1828800"/>
            <a:ext cx="7696199" cy="3698276"/>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2500" b="1" dirty="0" smtClean="0">
                <a:solidFill>
                  <a:srgbClr val="FF0000"/>
                </a:solidFill>
                <a:latin typeface="Times New Roman" pitchFamily="18" charset="0"/>
                <a:cs typeface="Times New Roman" pitchFamily="18" charset="0"/>
              </a:rPr>
              <a:t>Rotor Earth fault Protection</a:t>
            </a:r>
            <a:endParaRPr lang="en-US" sz="2500" b="1" dirty="0">
              <a:solidFill>
                <a:srgbClr val="FF0000"/>
              </a:solidFill>
              <a:latin typeface="Times New Roman" pitchFamily="18" charset="0"/>
              <a:cs typeface="Times New Roman" pitchFamily="18" charset="0"/>
            </a:endParaRPr>
          </a:p>
        </p:txBody>
      </p:sp>
      <p:pic>
        <p:nvPicPr>
          <p:cNvPr id="5" name="Content Placeholder 4" descr="Rotor Earth fault Protection.jpg"/>
          <p:cNvPicPr>
            <a:picLocks noGrp="1" noChangeAspect="1"/>
          </p:cNvPicPr>
          <p:nvPr>
            <p:ph sz="half" idx="1"/>
          </p:nvPr>
        </p:nvPicPr>
        <p:blipFill>
          <a:blip r:embed="rId2"/>
          <a:stretch>
            <a:fillRect/>
          </a:stretch>
        </p:blipFill>
        <p:spPr>
          <a:xfrm>
            <a:off x="0" y="1600200"/>
            <a:ext cx="4134908" cy="3705976"/>
          </a:xfrm>
        </p:spPr>
      </p:pic>
      <p:pic>
        <p:nvPicPr>
          <p:cNvPr id="33794" name="Picture 2" descr="C:\Users\ASUS\Desktop\VII Sem 2022-2023\Protection against Rotor faults.jpg"/>
          <p:cNvPicPr>
            <a:picLocks noChangeAspect="1" noChangeArrowheads="1"/>
          </p:cNvPicPr>
          <p:nvPr/>
        </p:nvPicPr>
        <p:blipFill>
          <a:blip r:embed="rId3"/>
          <a:srcRect/>
          <a:stretch>
            <a:fillRect/>
          </a:stretch>
        </p:blipFill>
        <p:spPr bwMode="auto">
          <a:xfrm>
            <a:off x="4495800" y="1447800"/>
            <a:ext cx="4648200" cy="4495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500" b="1" dirty="0" smtClean="0">
                <a:solidFill>
                  <a:srgbClr val="FF0000"/>
                </a:solidFill>
                <a:latin typeface="Times New Roman" pitchFamily="18" charset="0"/>
                <a:cs typeface="Times New Roman" pitchFamily="18" charset="0"/>
              </a:rPr>
              <a:t>Zones of Protection and Dead spot</a:t>
            </a:r>
            <a:endParaRPr lang="en-US" sz="25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838200"/>
            <a:ext cx="8305800" cy="5287963"/>
          </a:xfrm>
        </p:spPr>
        <p:txBody>
          <a:bodyPr/>
          <a:lstStyle/>
          <a:p>
            <a:endParaRPr lang="en-US" dirty="0"/>
          </a:p>
        </p:txBody>
      </p:sp>
      <p:pic>
        <p:nvPicPr>
          <p:cNvPr id="29698" name="Picture 2" descr="C:\Users\ASUS\Desktop\VII Sem 2022-2023\Dead spot.jpg"/>
          <p:cNvPicPr>
            <a:picLocks noChangeAspect="1" noChangeArrowheads="1"/>
          </p:cNvPicPr>
          <p:nvPr/>
        </p:nvPicPr>
        <p:blipFill>
          <a:blip r:embed="rId3"/>
          <a:srcRect/>
          <a:stretch>
            <a:fillRect/>
          </a:stretch>
        </p:blipFill>
        <p:spPr bwMode="auto">
          <a:xfrm>
            <a:off x="448398" y="990600"/>
            <a:ext cx="8390802" cy="54864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solidFill>
                  <a:srgbClr val="FF0000"/>
                </a:solidFill>
                <a:latin typeface="Times New Roman" pitchFamily="18" charset="0"/>
                <a:cs typeface="Times New Roman" pitchFamily="18" charset="0"/>
              </a:rPr>
              <a:t>Protection of Transformer</a:t>
            </a:r>
            <a:endParaRPr lang="en-US" sz="2500" b="1" dirty="0">
              <a:solidFill>
                <a:srgbClr val="FF0000"/>
              </a:solidFill>
              <a:latin typeface="Times New Roman" pitchFamily="18" charset="0"/>
              <a:cs typeface="Times New Roman" pitchFamily="18" charset="0"/>
            </a:endParaRPr>
          </a:p>
        </p:txBody>
      </p:sp>
      <p:pic>
        <p:nvPicPr>
          <p:cNvPr id="5" name="Content Placeholder 4" descr="Transformer Tank.jpg"/>
          <p:cNvPicPr>
            <a:picLocks noGrp="1" noChangeAspect="1"/>
          </p:cNvPicPr>
          <p:nvPr>
            <p:ph sz="half" idx="1"/>
          </p:nvPr>
        </p:nvPicPr>
        <p:blipFill>
          <a:blip r:embed="rId2"/>
          <a:stretch>
            <a:fillRect/>
          </a:stretch>
        </p:blipFill>
        <p:spPr>
          <a:xfrm>
            <a:off x="1524000" y="1371600"/>
            <a:ext cx="5867400" cy="505422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2500" b="1" dirty="0" smtClean="0">
                <a:solidFill>
                  <a:srgbClr val="FF0000"/>
                </a:solidFill>
                <a:latin typeface="Times New Roman" pitchFamily="18" charset="0"/>
                <a:cs typeface="Times New Roman" pitchFamily="18" charset="0"/>
              </a:rPr>
              <a:t>Buchholz Relay</a:t>
            </a:r>
            <a:endParaRPr lang="en-US" sz="2500" b="1" dirty="0">
              <a:solidFill>
                <a:srgbClr val="FF0000"/>
              </a:solidFill>
              <a:latin typeface="Times New Roman" pitchFamily="18" charset="0"/>
              <a:cs typeface="Times New Roman" pitchFamily="18" charset="0"/>
            </a:endParaRPr>
          </a:p>
        </p:txBody>
      </p:sp>
      <p:pic>
        <p:nvPicPr>
          <p:cNvPr id="5" name="Content Placeholder 4" descr="Buchholtz Relay.jpg"/>
          <p:cNvPicPr>
            <a:picLocks noGrp="1" noChangeAspect="1"/>
          </p:cNvPicPr>
          <p:nvPr>
            <p:ph sz="half" idx="1"/>
          </p:nvPr>
        </p:nvPicPr>
        <p:blipFill>
          <a:blip r:embed="rId2"/>
          <a:stretch>
            <a:fillRect/>
          </a:stretch>
        </p:blipFill>
        <p:spPr>
          <a:xfrm>
            <a:off x="1371600" y="457200"/>
            <a:ext cx="5867400" cy="622562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63562"/>
          </a:xfrm>
        </p:spPr>
        <p:txBody>
          <a:bodyPr>
            <a:normAutofit/>
          </a:bodyPr>
          <a:lstStyle/>
          <a:p>
            <a:r>
              <a:rPr lang="en-US" sz="2500" b="1" dirty="0" smtClean="0">
                <a:solidFill>
                  <a:srgbClr val="FF0000"/>
                </a:solidFill>
                <a:latin typeface="Times New Roman" pitchFamily="18" charset="0"/>
                <a:cs typeface="Times New Roman" pitchFamily="18" charset="0"/>
              </a:rPr>
              <a:t>Protection of Transformer against Magnetizing inrush current</a:t>
            </a:r>
            <a:endParaRPr lang="en-US" sz="2500" b="1" dirty="0">
              <a:solidFill>
                <a:srgbClr val="FF0000"/>
              </a:solidFill>
              <a:latin typeface="Times New Roman" pitchFamily="18" charset="0"/>
              <a:cs typeface="Times New Roman" pitchFamily="18" charset="0"/>
            </a:endParaRPr>
          </a:p>
        </p:txBody>
      </p:sp>
      <p:pic>
        <p:nvPicPr>
          <p:cNvPr id="33794" name="Picture 2" descr="C:\Users\ASUS\Desktop\VII Sem 2022-2023\transformer-inrush-current.gif"/>
          <p:cNvPicPr>
            <a:picLocks noChangeAspect="1" noChangeArrowheads="1"/>
          </p:cNvPicPr>
          <p:nvPr/>
        </p:nvPicPr>
        <p:blipFill>
          <a:blip r:embed="rId2"/>
          <a:srcRect/>
          <a:stretch>
            <a:fillRect/>
          </a:stretch>
        </p:blipFill>
        <p:spPr bwMode="auto">
          <a:xfrm>
            <a:off x="914400" y="838200"/>
            <a:ext cx="7172826" cy="55626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armonic restrain relay Operation Concept.jpg"/>
          <p:cNvPicPr>
            <a:picLocks noGrp="1" noChangeAspect="1"/>
          </p:cNvPicPr>
          <p:nvPr>
            <p:ph sz="half" idx="1"/>
          </p:nvPr>
        </p:nvPicPr>
        <p:blipFill>
          <a:blip r:embed="rId2"/>
          <a:stretch>
            <a:fillRect/>
          </a:stretch>
        </p:blipFill>
        <p:spPr>
          <a:xfrm>
            <a:off x="1371600" y="457200"/>
            <a:ext cx="6638027" cy="61722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armonic restraint relay.jpg"/>
          <p:cNvPicPr>
            <a:picLocks noGrp="1" noChangeAspect="1"/>
          </p:cNvPicPr>
          <p:nvPr>
            <p:ph sz="half" idx="1"/>
          </p:nvPr>
        </p:nvPicPr>
        <p:blipFill>
          <a:blip r:embed="rId2"/>
          <a:stretch>
            <a:fillRect/>
          </a:stretch>
        </p:blipFill>
        <p:spPr>
          <a:xfrm>
            <a:off x="609600" y="152400"/>
            <a:ext cx="7696200" cy="633308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609600"/>
          </a:xfrm>
        </p:spPr>
        <p:txBody>
          <a:bodyPr>
            <a:normAutofit/>
          </a:bodyPr>
          <a:lstStyle/>
          <a:p>
            <a:r>
              <a:rPr lang="en-US" sz="2500" b="1" dirty="0" smtClean="0">
                <a:solidFill>
                  <a:srgbClr val="FF0000"/>
                </a:solidFill>
                <a:latin typeface="Times New Roman" pitchFamily="18" charset="0"/>
                <a:cs typeface="Times New Roman" pitchFamily="18" charset="0"/>
              </a:rPr>
              <a:t>Protective zones</a:t>
            </a:r>
            <a:endParaRPr lang="en-US" sz="2500" b="1" dirty="0">
              <a:solidFill>
                <a:srgbClr val="FF0000"/>
              </a:solidFill>
              <a:latin typeface="Times New Roman" pitchFamily="18" charset="0"/>
              <a:cs typeface="Times New Roman" pitchFamily="18" charset="0"/>
            </a:endParaRPr>
          </a:p>
        </p:txBody>
      </p:sp>
      <p:pic>
        <p:nvPicPr>
          <p:cNvPr id="30722" name="Picture 2" descr="C:\Users\ASUS\Desktop\VII Sem 2022-2023\Protective zones.jpeg.crdownload"/>
          <p:cNvPicPr>
            <a:picLocks noChangeAspect="1" noChangeArrowheads="1"/>
          </p:cNvPicPr>
          <p:nvPr/>
        </p:nvPicPr>
        <p:blipFill>
          <a:blip r:embed="rId2"/>
          <a:srcRect/>
          <a:stretch>
            <a:fillRect/>
          </a:stretch>
        </p:blipFill>
        <p:spPr bwMode="auto">
          <a:xfrm>
            <a:off x="2057400" y="1219200"/>
            <a:ext cx="5953718" cy="5334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485"/>
            <a:ext cx="8229600" cy="734695"/>
          </a:xfrm>
        </p:spPr>
        <p:txBody>
          <a:bodyPr>
            <a:normAutofit/>
          </a:bodyPr>
          <a:lstStyle/>
          <a:p>
            <a:r>
              <a:rPr lang="en-IN" altLang="en-US" sz="2500" dirty="0">
                <a:solidFill>
                  <a:srgbClr val="FF0000"/>
                </a:solidFill>
                <a:latin typeface="Times New Roman" pitchFamily="18" charset="0"/>
                <a:cs typeface="Times New Roman" pitchFamily="18" charset="0"/>
              </a:rPr>
              <a:t>Relay</a:t>
            </a:r>
          </a:p>
        </p:txBody>
      </p:sp>
      <p:sp>
        <p:nvSpPr>
          <p:cNvPr id="3" name="Content Placeholder 2"/>
          <p:cNvSpPr>
            <a:spLocks noGrp="1"/>
          </p:cNvSpPr>
          <p:nvPr>
            <p:ph idx="1"/>
          </p:nvPr>
        </p:nvSpPr>
        <p:spPr>
          <a:xfrm>
            <a:off x="457200" y="1371600"/>
            <a:ext cx="8229600" cy="5009515"/>
          </a:xfrm>
        </p:spPr>
        <p:txBody>
          <a:bodyPr/>
          <a:lstStyle/>
          <a:p>
            <a:pPr algn="just">
              <a:buFont typeface="Wingdings" panose="05000000000000000000" charset="0"/>
              <a:buChar char="Ø"/>
            </a:pPr>
            <a:r>
              <a:rPr lang="en-IN" altLang="en-US" sz="2000" b="1" dirty="0">
                <a:solidFill>
                  <a:srgbClr val="FF0000"/>
                </a:solidFill>
                <a:latin typeface="Times New Roman" pitchFamily="18" charset="0"/>
                <a:cs typeface="Times New Roman" pitchFamily="18" charset="0"/>
              </a:rPr>
              <a:t>Relay Pick up value: </a:t>
            </a:r>
            <a:r>
              <a:rPr lang="en-IN" altLang="en-US" sz="2000" dirty="0">
                <a:latin typeface="Times New Roman" pitchFamily="18" charset="0"/>
                <a:cs typeface="Times New Roman" pitchFamily="18" charset="0"/>
              </a:rPr>
              <a:t>It is the minimum value of an actuating quantity at which relay starts operating, in most of the relays actuating quantity is current in the relay coil </a:t>
            </a:r>
            <a:endParaRPr lang="en-IN" altLang="en-US" dirty="0">
              <a:latin typeface="Times New Roman" pitchFamily="18" charset="0"/>
              <a:cs typeface="Times New Roman" pitchFamily="18" charset="0"/>
            </a:endParaRPr>
          </a:p>
          <a:p>
            <a:pPr algn="just">
              <a:buFont typeface="Wingdings" panose="05000000000000000000" charset="0"/>
              <a:buChar char="Ø"/>
            </a:pPr>
            <a:r>
              <a:rPr lang="en-IN" altLang="en-US" sz="2000" b="1" dirty="0">
                <a:solidFill>
                  <a:srgbClr val="FF0000"/>
                </a:solidFill>
                <a:latin typeface="Times New Roman" pitchFamily="18" charset="0"/>
                <a:cs typeface="Times New Roman" pitchFamily="18" charset="0"/>
              </a:rPr>
              <a:t>Reset Value: </a:t>
            </a:r>
            <a:r>
              <a:rPr lang="en-IN" altLang="en-US" sz="2000" dirty="0">
                <a:latin typeface="Times New Roman" pitchFamily="18" charset="0"/>
                <a:cs typeface="Times New Roman" pitchFamily="18" charset="0"/>
              </a:rPr>
              <a:t>The value of an actuating quantity current or voltage below which the relay </a:t>
            </a:r>
            <a:r>
              <a:rPr lang="en-IN" altLang="en-US" sz="2000" dirty="0" smtClean="0">
                <a:latin typeface="Times New Roman" pitchFamily="18" charset="0"/>
                <a:cs typeface="Times New Roman" pitchFamily="18" charset="0"/>
              </a:rPr>
              <a:t>is de-energized and returns to its original position </a:t>
            </a:r>
            <a:r>
              <a:rPr lang="en-IN" altLang="en-US" sz="2000" dirty="0">
                <a:latin typeface="Times New Roman" pitchFamily="18" charset="0"/>
                <a:cs typeface="Times New Roman" pitchFamily="18" charset="0"/>
              </a:rPr>
              <a:t>is called reset value of that relay.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a:t>Classification of Relays</a:t>
            </a:r>
            <a:br>
              <a:rPr lang="en-IN" altLang="en-US"/>
            </a:br>
            <a:endParaRPr lang="en-IN" altLang="en-US"/>
          </a:p>
        </p:txBody>
      </p:sp>
      <p:sp>
        <p:nvSpPr>
          <p:cNvPr id="3" name="Content Placeholder 2"/>
          <p:cNvSpPr>
            <a:spLocks noGrp="1"/>
          </p:cNvSpPr>
          <p:nvPr>
            <p:ph idx="1"/>
          </p:nvPr>
        </p:nvSpPr>
        <p:spPr/>
        <p:txBody>
          <a:bodyPr/>
          <a:lstStyle/>
          <a:p>
            <a:pPr marL="0" indent="0">
              <a:buNone/>
            </a:pPr>
            <a:r>
              <a:rPr lang="en-IN" altLang="en-US" sz="2800" dirty="0">
                <a:solidFill>
                  <a:srgbClr val="FF0000"/>
                </a:solidFill>
              </a:rPr>
              <a:t>According to principle of operation and construction:</a:t>
            </a:r>
          </a:p>
          <a:p>
            <a:pPr>
              <a:buFont typeface="Wingdings" panose="05000000000000000000" charset="0"/>
              <a:buChar char="ü"/>
            </a:pPr>
            <a:r>
              <a:rPr lang="en-IN" altLang="en-US" sz="2800" dirty="0"/>
              <a:t>Electromagnetic attraction type</a:t>
            </a:r>
          </a:p>
          <a:p>
            <a:pPr>
              <a:buFont typeface="Wingdings" panose="05000000000000000000" charset="0"/>
              <a:buChar char="ü"/>
            </a:pPr>
            <a:r>
              <a:rPr lang="en-IN" altLang="en-US" sz="2800" dirty="0"/>
              <a:t>Electromagnetic Induction type</a:t>
            </a:r>
          </a:p>
          <a:p>
            <a:pPr>
              <a:buFont typeface="Wingdings" panose="05000000000000000000" charset="0"/>
              <a:buChar char="ü"/>
            </a:pPr>
            <a:r>
              <a:rPr lang="en-IN" altLang="en-US" sz="2800" dirty="0" err="1"/>
              <a:t>Electrodynamic</a:t>
            </a:r>
            <a:r>
              <a:rPr lang="en-IN" altLang="en-US" sz="2800" dirty="0"/>
              <a:t> type</a:t>
            </a:r>
          </a:p>
          <a:p>
            <a:pPr>
              <a:buFont typeface="Wingdings" panose="05000000000000000000" charset="0"/>
              <a:buChar char="ü"/>
            </a:pPr>
            <a:r>
              <a:rPr lang="en-IN" altLang="en-US" sz="2800" dirty="0" err="1"/>
              <a:t>Electrothermal</a:t>
            </a:r>
            <a:r>
              <a:rPr lang="en-IN" altLang="en-US" sz="2800" dirty="0"/>
              <a:t> type</a:t>
            </a:r>
          </a:p>
          <a:p>
            <a:pPr>
              <a:buFont typeface="Wingdings" panose="05000000000000000000" charset="0"/>
              <a:buChar char="ü"/>
            </a:pPr>
            <a:r>
              <a:rPr lang="en-IN" altLang="en-US" sz="2800" dirty="0" err="1"/>
              <a:t>Physico</a:t>
            </a:r>
            <a:r>
              <a:rPr lang="en-IN" altLang="en-US" sz="2800" dirty="0"/>
              <a:t> </a:t>
            </a:r>
            <a:r>
              <a:rPr lang="en-IN" altLang="en-US" sz="2800" dirty="0" err="1"/>
              <a:t>eclectric</a:t>
            </a:r>
            <a:r>
              <a:rPr lang="en-IN" altLang="en-US" sz="2800" dirty="0"/>
              <a:t> type</a:t>
            </a:r>
          </a:p>
          <a:p>
            <a:pPr>
              <a:buFont typeface="Wingdings" panose="05000000000000000000" charset="0"/>
              <a:buChar char="ü"/>
            </a:pPr>
            <a:r>
              <a:rPr lang="en-IN" altLang="en-US" sz="2800" dirty="0"/>
              <a:t>Static Relays</a:t>
            </a:r>
          </a:p>
          <a:p>
            <a:pPr marL="0" indent="0">
              <a:buFont typeface="Wingdings" panose="05000000000000000000" charset="0"/>
              <a:buNone/>
            </a:pPr>
            <a:endParaRPr lang="en-IN" altLang="en-US" sz="2800" dirty="0"/>
          </a:p>
          <a:p>
            <a:pPr>
              <a:buFont typeface="Wingdings" panose="05000000000000000000" charset="0"/>
              <a:buChar char="ü"/>
            </a:pPr>
            <a:endParaRPr lang="en-IN" altLang="en-US" sz="2800" dirty="0"/>
          </a:p>
          <a:p>
            <a:pPr marL="0" indent="0">
              <a:buNone/>
            </a:pPr>
            <a:endParaRPr lang="en-IN" alt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a:solidFill>
                  <a:srgbClr val="FF0000"/>
                </a:solidFill>
                <a:sym typeface="+mn-ea"/>
              </a:rPr>
              <a:t>According to Applications:</a:t>
            </a:r>
            <a:endParaRPr lang="en-US"/>
          </a:p>
        </p:txBody>
      </p:sp>
      <p:sp>
        <p:nvSpPr>
          <p:cNvPr id="3" name="Content Placeholder 2"/>
          <p:cNvSpPr>
            <a:spLocks noGrp="1"/>
          </p:cNvSpPr>
          <p:nvPr>
            <p:ph idx="1"/>
          </p:nvPr>
        </p:nvSpPr>
        <p:spPr/>
        <p:txBody>
          <a:bodyPr/>
          <a:lstStyle/>
          <a:p>
            <a:pPr>
              <a:buFont typeface="Wingdings" panose="05000000000000000000" charset="0"/>
              <a:buChar char="ü"/>
            </a:pPr>
            <a:r>
              <a:rPr lang="en-IN" altLang="en-US"/>
              <a:t>Over current, Over voltage and Over power relay</a:t>
            </a:r>
          </a:p>
          <a:p>
            <a:pPr>
              <a:buFont typeface="Wingdings" panose="05000000000000000000" charset="0"/>
              <a:buChar char="ü"/>
            </a:pPr>
            <a:r>
              <a:rPr lang="en-IN" altLang="en-US"/>
              <a:t>Under current, under voltage aunder power relay</a:t>
            </a:r>
          </a:p>
          <a:p>
            <a:pPr>
              <a:buFont typeface="Wingdings" panose="05000000000000000000" charset="0"/>
              <a:buChar char="ü"/>
            </a:pPr>
            <a:r>
              <a:rPr lang="en-IN" altLang="en-US"/>
              <a:t>Directional or reverse current relay</a:t>
            </a:r>
          </a:p>
          <a:p>
            <a:pPr>
              <a:buFont typeface="Wingdings" panose="05000000000000000000" charset="0"/>
              <a:buChar char="ü"/>
            </a:pPr>
            <a:r>
              <a:rPr lang="en-IN" altLang="en-US"/>
              <a:t>Directional or reverse power relay</a:t>
            </a:r>
          </a:p>
          <a:p>
            <a:pPr>
              <a:buFont typeface="Wingdings" panose="05000000000000000000" charset="0"/>
              <a:buChar char="ü"/>
            </a:pPr>
            <a:r>
              <a:rPr lang="en-IN" altLang="en-US"/>
              <a:t>Differential relay</a:t>
            </a:r>
          </a:p>
          <a:p>
            <a:pPr>
              <a:buFont typeface="Wingdings" panose="05000000000000000000" charset="0"/>
              <a:buChar char="ü"/>
            </a:pPr>
            <a:r>
              <a:rPr lang="en-IN" altLang="en-US"/>
              <a:t>Distance relay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2379</TotalTime>
  <Words>569</Words>
  <Application>WPS Presentation</Application>
  <PresentationFormat>On-screen Show (4:3)</PresentationFormat>
  <Paragraphs>111</Paragraphs>
  <Slides>54</Slides>
  <Notes>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54</vt:i4>
      </vt:variant>
    </vt:vector>
  </HeadingPairs>
  <TitlesOfParts>
    <vt:vector size="55" baseType="lpstr">
      <vt:lpstr>Office Theme</vt:lpstr>
      <vt:lpstr>                                                                                   Methodist College of Engineering and Technology (UGC Autonomous) Abids, Hyderabad                       Department of EEE       BE - VII Semester (2022-23)  </vt:lpstr>
      <vt:lpstr>Syllabus</vt:lpstr>
      <vt:lpstr>Need for Protection?</vt:lpstr>
      <vt:lpstr>Primary and Backup Protection</vt:lpstr>
      <vt:lpstr>Zones of Protection and Dead spot</vt:lpstr>
      <vt:lpstr>Protective zones</vt:lpstr>
      <vt:lpstr>Relay</vt:lpstr>
      <vt:lpstr>Classification of Relays </vt:lpstr>
      <vt:lpstr>According to Applications:</vt:lpstr>
      <vt:lpstr>According to Timing Characteristics:</vt:lpstr>
      <vt:lpstr>Electromagnetic attraction type relays</vt:lpstr>
      <vt:lpstr>Solenoid /Plunger Type</vt:lpstr>
      <vt:lpstr>Hinged Armature Type</vt:lpstr>
      <vt:lpstr>Balanced Beam Type</vt:lpstr>
      <vt:lpstr>Polarised Type</vt:lpstr>
      <vt:lpstr>Electromagnetic Induction type relay</vt:lpstr>
      <vt:lpstr>Slide 17</vt:lpstr>
      <vt:lpstr> </vt:lpstr>
      <vt:lpstr>Types of Induction Relays </vt:lpstr>
      <vt:lpstr>Shaded Pole Type</vt:lpstr>
      <vt:lpstr>Watthour meter Type</vt:lpstr>
      <vt:lpstr>Non Directional Over current Relay</vt:lpstr>
      <vt:lpstr>Directional Over Current Relay</vt:lpstr>
      <vt:lpstr>Slide 24</vt:lpstr>
      <vt:lpstr>Torque Equation</vt:lpstr>
      <vt:lpstr>Slide 26</vt:lpstr>
      <vt:lpstr>Plug Setting Multiplier</vt:lpstr>
      <vt:lpstr>According to the time of operation </vt:lpstr>
      <vt:lpstr>Protection of parallel feeder</vt:lpstr>
      <vt:lpstr>Protection of Radial feeder</vt:lpstr>
      <vt:lpstr>Slide 31</vt:lpstr>
      <vt:lpstr>Protection of Ring main feeder</vt:lpstr>
      <vt:lpstr>Microprocessor based Over current relay</vt:lpstr>
      <vt:lpstr>Slide 34</vt:lpstr>
      <vt:lpstr>Static Relays</vt:lpstr>
      <vt:lpstr>Static Instantaneous Over current Relay</vt:lpstr>
      <vt:lpstr>Slide 37</vt:lpstr>
      <vt:lpstr>Static Definite Time Over current Relay</vt:lpstr>
      <vt:lpstr>Static directional Over Current Relay</vt:lpstr>
      <vt:lpstr>Protection of Transformer and Alternator</vt:lpstr>
      <vt:lpstr>Disadvantages of Normal Differential Protection</vt:lpstr>
      <vt:lpstr>Percentage Differential Relay</vt:lpstr>
      <vt:lpstr>Slide 43</vt:lpstr>
      <vt:lpstr>Slide 44</vt:lpstr>
      <vt:lpstr>Protection of Alternator</vt:lpstr>
      <vt:lpstr>With balancing resistors</vt:lpstr>
      <vt:lpstr>Restricted Earth Fault Protection</vt:lpstr>
      <vt:lpstr>Stator Inter turn Fault Protection</vt:lpstr>
      <vt:lpstr>Rotor Earth fault Protection</vt:lpstr>
      <vt:lpstr>Protection of Transformer</vt:lpstr>
      <vt:lpstr>Buchholz Relay</vt:lpstr>
      <vt:lpstr>Protection of Transformer against Magnetizing inrush current</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PRK</dc:creator>
  <cp:lastModifiedBy>ASUS</cp:lastModifiedBy>
  <cp:revision>198</cp:revision>
  <cp:lastPrinted>2020-10-22T10:37:00Z</cp:lastPrinted>
  <dcterms:created xsi:type="dcterms:W3CDTF">2006-08-16T00:00:00Z</dcterms:created>
  <dcterms:modified xsi:type="dcterms:W3CDTF">2023-01-05T06:50:11Z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3F6B1B5CF6E643DA8FB69C96B9D4770F</vt:lpwstr>
  </property>
  <property fmtid="{D5CDD505-2E9C-101B-9397-08002B2CF9AE}" pid="3" name="KSOProductBuildVer">
    <vt:lpwstr>1033-11.2.0.10351</vt:lpwstr>
  </property>
</Properties>
</file>