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7" r:id="rId9"/>
    <p:sldId id="268" r:id="rId10"/>
    <p:sldId id="264" r:id="rId11"/>
    <p:sldId id="265" r:id="rId12"/>
    <p:sldId id="269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3" r:id="rId25"/>
    <p:sldId id="288" r:id="rId26"/>
    <p:sldId id="284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693F-BFBD-4B27-91EF-C2DF664F0A18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D3EAA-3CBF-4EEF-9CE5-F46B20CD6A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'C54x DSKplus 1 Day Workshop</a:t>
            </a:r>
          </a:p>
        </p:txBody>
      </p:sp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3886149" y="0"/>
            <a:ext cx="2971851" cy="4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3886149" y="8687265"/>
            <a:ext cx="2971851" cy="4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/>
          <a:lstStyle/>
          <a:p>
            <a:pPr algn="r" defTabSz="915565"/>
            <a:r>
              <a:rPr lang="en-US" sz="1000" i="1" dirty="0"/>
              <a:t>1</a:t>
            </a: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" y="8687265"/>
            <a:ext cx="2971851" cy="4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1" y="0"/>
            <a:ext cx="2971851" cy="4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 cap="flat"/>
        </p:spPr>
      </p:sp>
      <p:sp>
        <p:nvSpPr>
          <p:cNvPr id="6154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0C0B-9F32-46EB-8FD1-8A78D61ABF29}" type="datetimeFigureOut">
              <a:rPr lang="en-US" smtClean="0"/>
              <a:pPr/>
              <a:t>10/30/2019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21537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Common DSP Applications…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Communications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Audio, Video processing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Graphics, 3-D rendering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Navigation, radars, GPS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Controls – Robotics, guidance, Machine Vision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Filtering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Frequency-Time transformations (FFT-IFFT)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5" name="Line 15"/>
          <p:cNvSpPr>
            <a:spLocks noChangeShapeType="1"/>
          </p:cNvSpPr>
          <p:nvPr/>
        </p:nvSpPr>
        <p:spPr bwMode="auto">
          <a:xfrm flipV="1">
            <a:off x="23622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32004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Von Neumann Architecture…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Processor Core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85852" y="5257800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          Memory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        (</a:t>
            </a:r>
            <a:r>
              <a:rPr lang="en-US" sz="2400" dirty="0" err="1">
                <a:solidFill>
                  <a:schemeClr val="tx1"/>
                </a:solidFill>
              </a:rPr>
              <a:t>Code+Data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600200" y="2362200"/>
            <a:ext cx="2133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600200" y="5181600"/>
            <a:ext cx="2057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34290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Address bus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914400" y="4419600"/>
            <a:ext cx="34290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Data bus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3200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3622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029200" y="2133600"/>
            <a:ext cx="3657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Fetch MAC instruction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Read value of ‘x’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Read value of ‘h’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Multiply x, h and accumulate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Write result to memory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029200" y="5029200"/>
            <a:ext cx="3581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4 memory access operations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One multiplication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8" name="Line 34"/>
          <p:cNvSpPr>
            <a:spLocks noChangeShapeType="1"/>
          </p:cNvSpPr>
          <p:nvPr/>
        </p:nvSpPr>
        <p:spPr bwMode="auto">
          <a:xfrm flipV="1">
            <a:off x="32004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 flipV="1">
            <a:off x="24384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3581400" y="3124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2133600" y="3581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426720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Harvard Architecture…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2057400"/>
            <a:ext cx="2209800" cy="1066800"/>
            <a:chOff x="846" y="1488"/>
            <a:chExt cx="1392" cy="672"/>
          </a:xfrm>
        </p:grpSpPr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846" y="1680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Processor Core</a:t>
              </a: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864" y="1488"/>
              <a:ext cx="134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0" y="5334000"/>
            <a:ext cx="1676400" cy="990600"/>
            <a:chOff x="1008" y="3264"/>
            <a:chExt cx="1056" cy="624"/>
          </a:xfrm>
        </p:grpSpPr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1008" y="340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Memory B</a:t>
              </a:r>
            </a:p>
            <a:p>
              <a:pPr>
                <a:spcBef>
                  <a:spcPct val="50000"/>
                </a:spcBef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1008" y="3264"/>
              <a:ext cx="960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5867400" y="1981200"/>
            <a:ext cx="3276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Data and Code in separate memory segments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Multiple address and data buses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Double memory bandwidth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Simultaneous code and data fetch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90600" y="5334000"/>
            <a:ext cx="1676400" cy="990600"/>
            <a:chOff x="1008" y="3264"/>
            <a:chExt cx="1056" cy="624"/>
          </a:xfrm>
        </p:grpSpPr>
        <p:sp>
          <p:nvSpPr>
            <p:cNvPr id="103441" name="Text Box 17"/>
            <p:cNvSpPr txBox="1">
              <a:spLocks noChangeArrowheads="1"/>
            </p:cNvSpPr>
            <p:nvPr/>
          </p:nvSpPr>
          <p:spPr bwMode="auto">
            <a:xfrm>
              <a:off x="1008" y="340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Memory A</a:t>
              </a:r>
            </a:p>
            <a:p>
              <a:pPr>
                <a:spcBef>
                  <a:spcPct val="50000"/>
                </a:spcBef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1008" y="3264"/>
              <a:ext cx="960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3429000"/>
            <a:ext cx="464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457200" y="3886200"/>
            <a:ext cx="46482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457200" y="4343400"/>
            <a:ext cx="464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457200" y="4800600"/>
            <a:ext cx="46482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5181600" y="32766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AB1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5181600" y="42672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AB2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5181600" y="38100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DB1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5181600" y="47244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DB2</a:t>
            </a:r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21336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36576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1371600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97346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</a:rPr>
              <a:t>Summary </a:t>
            </a:r>
            <a:endParaRPr lang="en-IN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</a:rPr>
              <a:t>Von </a:t>
            </a:r>
            <a:r>
              <a:rPr lang="en-IN" sz="2400" b="1" dirty="0">
                <a:solidFill>
                  <a:srgbClr val="FF0000"/>
                </a:solidFill>
              </a:rPr>
              <a:t>Neumann </a:t>
            </a:r>
            <a:r>
              <a:rPr lang="en-IN" sz="2400" b="1" dirty="0"/>
              <a:t>= </a:t>
            </a:r>
            <a:r>
              <a:rPr lang="en-IN" sz="2400" dirty="0"/>
              <a:t>Shares the same data bus and the same main memory for transfer storage of instructions and data of the programs.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Von </a:t>
            </a:r>
            <a:r>
              <a:rPr lang="en-IN" sz="2400" dirty="0"/>
              <a:t>Neumann is better for desktop computers/high performance computers were cost to performance ratio is important. 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FF0000"/>
                </a:solidFill>
              </a:rPr>
              <a:t>Harvard </a:t>
            </a:r>
            <a:r>
              <a:rPr lang="en-IN" sz="2400" b="1" dirty="0"/>
              <a:t>= </a:t>
            </a:r>
            <a:r>
              <a:rPr lang="en-IN" sz="2400" dirty="0"/>
              <a:t>Uses two separate buses for the transfer of data and instructions and two separate memories for storage of data and instructions.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Harvard architecture is used primarily for small embedded computers and signal processing. Commonly used within CPUs to handle the cache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214950"/>
            <a:ext cx="47149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928670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Main differences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Cell </a:t>
            </a:r>
            <a:r>
              <a:rPr lang="en-IN" sz="2400" dirty="0"/>
              <a:t>sizes used within the main memory are same in </a:t>
            </a:r>
            <a:r>
              <a:rPr lang="en-IN" sz="2400" dirty="0">
                <a:solidFill>
                  <a:srgbClr val="FF0000"/>
                </a:solidFill>
              </a:rPr>
              <a:t>Von Neumann</a:t>
            </a:r>
            <a:r>
              <a:rPr lang="en-IN" sz="2400" dirty="0"/>
              <a:t>. However, </a:t>
            </a:r>
            <a:r>
              <a:rPr lang="en-IN" sz="2400" dirty="0">
                <a:solidFill>
                  <a:srgbClr val="FF0000"/>
                </a:solidFill>
              </a:rPr>
              <a:t>Harvard </a:t>
            </a:r>
            <a:r>
              <a:rPr lang="en-IN" sz="2400" dirty="0"/>
              <a:t>allows for different cell sizes for data/instructions making effective use of resources.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The programs in Harvard tend to be large.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Modern computers make use of </a:t>
            </a:r>
            <a:r>
              <a:rPr lang="en-IN" sz="2400" dirty="0">
                <a:solidFill>
                  <a:srgbClr val="FF0000"/>
                </a:solidFill>
              </a:rPr>
              <a:t>both </a:t>
            </a:r>
            <a:r>
              <a:rPr lang="en-IN" sz="2400" dirty="0"/>
              <a:t>Harvard and Von Neumann architecture. 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</a:t>
            </a:r>
            <a:r>
              <a:rPr lang="en-IN" sz="2400" dirty="0"/>
              <a:t>main memory is used to store both instructions and data and they are both transferred over the data bus. However, the CPU’s cache has Harvard architecture. 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There </a:t>
            </a:r>
            <a:r>
              <a:rPr lang="en-IN" sz="2400" dirty="0"/>
              <a:t>is a separate cache memory for instructions and data</a:t>
            </a:r>
            <a:r>
              <a:rPr lang="en-IN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</a:t>
            </a:r>
            <a:r>
              <a:rPr lang="en-IN" sz="2400" dirty="0"/>
              <a:t>There is also a separate data bus between these caches.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28"/>
            <a:ext cx="85725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Von Neumann Architecture 	</a:t>
            </a:r>
          </a:p>
          <a:p>
            <a:r>
              <a:rPr lang="en-IN" b="1" dirty="0" smtClean="0"/>
              <a:t>Advantages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Not only data but also instructions of programs are stored within the same memory.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This makes it easier to re-program the memory.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Memory organisation is within the hands of the programmer.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Data from memory and devices is accessed in the same way.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control unit gets data and instructions in the same way from one memory so simplifies the design and development of the control unit. 	</a:t>
            </a:r>
          </a:p>
          <a:p>
            <a:r>
              <a:rPr lang="en-IN" b="1" dirty="0"/>
              <a:t>Disadvantages </a:t>
            </a:r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IN" dirty="0"/>
              <a:t>Has only one data bus shared from the transfer of data transfers and instruction fetches; they must be scheduled because they cannot run simultaneously. 	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Serial instruction processing does not allow for parallel execution of programs. Paralleled executions must be simulated later by the operating system (i.e. no pipelining</a:t>
            </a:r>
            <a:r>
              <a:rPr lang="en-IN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Higher chance of corruption or error as the instructions and data are stored and transferred in the same way so may be accidently rewritten by bugs in programs. 	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All memory cell sizes are the same and so can’t be different for instructions/data making it less efficient. 	</a:t>
            </a:r>
          </a:p>
          <a:p>
            <a:r>
              <a:rPr lang="en-IN" b="1" dirty="0"/>
              <a:t>Harvard Architecture 	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Advantages </a:t>
            </a:r>
          </a:p>
          <a:p>
            <a:r>
              <a:rPr lang="en-IN" dirty="0"/>
              <a:t>There is less chance of corruption since data and instructions are transferred via different buses. 	</a:t>
            </a:r>
          </a:p>
          <a:p>
            <a:endParaRPr lang="en-IN" dirty="0"/>
          </a:p>
          <a:p>
            <a:r>
              <a:rPr lang="en-IN" b="1" dirty="0"/>
              <a:t>	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90D84F-DFE6-4706-9F8D-1397DDF6638D}" type="datetime1">
              <a:rPr lang="en-US" smtClean="0"/>
              <a:pPr/>
              <a:t>10/30/2019</a:t>
            </a:fld>
            <a:endParaRPr lang="en-US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Embedded Computer Architecture      H. Corporaal and B. Mesman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C4C76F-CD7E-401C-B720-5968C87699B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 characteristics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Multiple operations per instruction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Only RISC like operation support 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 smtClean="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b="1" i="1" dirty="0" smtClean="0">
                <a:solidFill>
                  <a:schemeClr val="hlink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low code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What is RISC?</a:t>
            </a:r>
          </a:p>
          <a:p>
            <a:pPr fontAlgn="base"/>
            <a:r>
              <a:rPr lang="en-IN" sz="2400" dirty="0" smtClean="0"/>
              <a:t>	A reduced instruction set computer is a computer that only uses simple commands that can be divided into several instructions that achieve low-level operation within a single CLK cycle, as its name proposes “Reduced Instruction Set”.</a:t>
            </a:r>
          </a:p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RISC Architecture</a:t>
            </a:r>
          </a:p>
          <a:p>
            <a:pPr fontAlgn="base"/>
            <a:r>
              <a:rPr lang="en-IN" sz="2400" dirty="0" smtClean="0"/>
              <a:t>	The term RISC stands for ‘’Reduced Instruction Set Computer’’. It is a CPU design plan based on simple orders and acts fast.</a:t>
            </a:r>
          </a:p>
          <a:p>
            <a:pPr fontAlgn="base"/>
            <a:endParaRPr lang="en-IN" dirty="0" smtClean="0"/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2" descr="RISC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2105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This is small or reduced set of instructions. Here, every instruction is expected to attain very small jobs.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In this machine, the instruction sets are modest and simple, which help in comprising more complex commands.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Each instruction is of a similar length; these are wound together to get compound tasks done in a single operation.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Most commands are completed in one machine cycle.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This pipelining is a crucial technique used to speed up RISC machines.</a:t>
            </a:r>
          </a:p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What is CISC?</a:t>
            </a:r>
          </a:p>
          <a:p>
            <a:pPr fontAlgn="base"/>
            <a:r>
              <a:rPr lang="en-IN" sz="2400" dirty="0" smtClean="0"/>
              <a:t>	A complex instruction set computer is a computer where single instructions can perform numerous low-level operations like a load from memory, an arithmetic operation, and a memory store or are accomplished by multi-step processes or addressing modes in single instructions, as its name proposes “Complex Instruction Set ”.</a:t>
            </a:r>
          </a:p>
          <a:p>
            <a:pPr fontAlgn="base"/>
            <a:endParaRPr lang="en-IN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0"/>
            <a:ext cx="8429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CISC Architecture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The term CISC stands for ‘’Complex Instruction Set Computer’’.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It is a CPU design plan based on single commands, which are skilled in executing multi-step operations.</a:t>
            </a:r>
          </a:p>
          <a:p>
            <a:pPr fontAlgn="base"/>
            <a:endParaRPr lang="en-IN" dirty="0"/>
          </a:p>
        </p:txBody>
      </p:sp>
      <p:pic>
        <p:nvPicPr>
          <p:cNvPr id="34820" name="Picture 4" descr="CISC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2343153" cy="27146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421481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CISC computers have small programs.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It has a huge number of compound instructions, which takes a long time to perform.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Here, a single set of instruction is protected in several steps; each instruction set has additional than 300 separate instructions. Maximum instructions are finished in two to ten machine cycles.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In CISC, instruction pipelining is not easily implemented.</a:t>
            </a:r>
            <a:endParaRPr lang="en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Difference between RISC and CISC Architecture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6866" name="Picture 2" descr="C:\Users\Srikanth\Downloads\Difference-between-RISC-and-CI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39433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5786" y="642918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Common DSP Tasks…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Modulation-Demodulation, Error correction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Noise reduction, equalization, echo </a:t>
            </a:r>
            <a:r>
              <a:rPr lang="en-US" sz="2800" dirty="0" smtClean="0">
                <a:solidFill>
                  <a:schemeClr val="tx1"/>
                </a:solidFill>
              </a:rPr>
              <a:t>cancellation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Audio compression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Vector and Matrix calculations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Control algorithms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69" y="214290"/>
          <a:ext cx="8143934" cy="6729984"/>
        </p:xfrm>
        <a:graphic>
          <a:graphicData uri="http://schemas.openxmlformats.org/drawingml/2006/table">
            <a:tbl>
              <a:tblPr/>
              <a:tblGrid>
                <a:gridCol w="4071967"/>
                <a:gridCol w="4071967"/>
              </a:tblGrid>
              <a:tr h="19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RISC</a:t>
                      </a:r>
                      <a:endParaRPr lang="en-IN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CISC</a:t>
                      </a:r>
                      <a:endParaRPr lang="en-IN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 RISC stands for Reduced Instruction Set Computer.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CISC stands for Complex Instruction Set Computer.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RISC processors have simple instructions taking about one clock cycle. The average clock cycle per instruction (CPI) is 1.5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CSIC processor has complex instructions that take up multiple clocks for execution. The average clock cycle per instruction (CPI) is in the range of 2 and 15.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 Performance is optimized with more focus on software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3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Performance is optimized with more focus on hardware.</a:t>
                      </a:r>
                      <a:endParaRPr lang="en-IN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It has no memory unit and uses separate hardware to implement instructions..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It has a memory unit to implement complex instructions.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 It has a hard-wired unit of programming.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It has a microprogramming unit</a:t>
                      </a:r>
                      <a:endParaRPr lang="en-IN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1"/>
          <a:ext cx="8715436" cy="6940296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153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6. The instruction 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set is reduced i.e. it has only a few instructions in the instruction set. Many of these instructions are very primitive.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instruction set has a variety of different instructions that can be used for complex operations.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instruction set has a variety of different instructions that can be used for complex operations.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CISC has many different addressing modes and can thus be used to represent higher-level programming language statements more efficiently.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Complex addressing modes are synthesized using the software.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CISC already supports complex addressing modes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Multiple register sets are present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Only has a single register set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RISC processors are highly pipelined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They are normally not pipelined or less pipelined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 The complexity of RISC lies with the compiler that executes the program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 The complexity lies in the microprogram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12. Execution time is very less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12. Execution time is very high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214289"/>
          <a:ext cx="8715436" cy="5946250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80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13. Code expansion can be a problem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13. Code expansion is not a problem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14. The decoding of instructions is simple.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Decoding of instructions is complex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15. It does not require external memory for </a:t>
                      </a: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calculations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15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It requires external memory for calculations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16. The most common RISC microprocessors are Alpha, ARC, ARM, AVR, MIPS, PA-RISC, PIC, Power Architecture, and SPARC.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16. Examples of CISC processors are the System/360, VAX, PDP-11, Motorola 68000 family, AMD, and Intel x86 CPUs.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17. RISC architecture is used in high-end applications such as video processing, telecommunications and image processing.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17. CISC architecture is used in low-end applications such as security systems, home automation, etc.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04EF7-78A6-4E21-805A-E9543ED4722C}" type="slidenum">
              <a:rPr lang="en-US"/>
              <a:pPr/>
              <a:t>23</a:t>
            </a:fld>
            <a:endParaRPr lang="en-US"/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144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996950"/>
            <a:ext cx="81407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949325" y="214291"/>
            <a:ext cx="7369175" cy="642942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TMS320C54x Internal Block Diagram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Architecture of C54x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 –bits Fixed </a:t>
            </a:r>
            <a:r>
              <a:rPr lang="en-IN" sz="2200" dirty="0" smtClean="0"/>
              <a:t>Point processor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Advanced Harvard Architecture, CISC Processor – Separate memory bus structures for program &amp; data.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High degree of parallelism – Multiply, load/store, add/sub to/from ACC and new address generation can be done simultaneously.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Powerful Instruction set &amp; most of the operations are of single cycle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Targeted for portable devices (cellular phones, MP3 players, digital cameras …)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Bus structure </a:t>
            </a:r>
          </a:p>
          <a:p>
            <a:r>
              <a:rPr lang="en-IN" sz="2200" dirty="0" smtClean="0"/>
              <a:t>Has several address/data buses: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1. Program Bus (PB): </a:t>
            </a:r>
            <a:r>
              <a:rPr lang="en-IN" sz="2200" dirty="0" smtClean="0"/>
              <a:t>carries instruction codes &amp; immediate operands from program memory to CPU. 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2. Program Address Bus (PAB): </a:t>
            </a:r>
            <a:r>
              <a:rPr lang="en-IN" sz="2200" dirty="0" smtClean="0"/>
              <a:t>provides addresses to program memory for both read/write operations. 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3. Data Bus (DB): </a:t>
            </a:r>
            <a:r>
              <a:rPr lang="en-IN" sz="2200" dirty="0" smtClean="0"/>
              <a:t>carries data between data memory space and CPU.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4. Data Address Bus (DAB):</a:t>
            </a:r>
            <a:r>
              <a:rPr lang="en-IN" sz="2200" dirty="0" smtClean="0"/>
              <a:t> provides addresses to access data memory.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64399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Buses in C54x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8 major 16-bit buses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 program / data buses </a:t>
            </a:r>
          </a:p>
          <a:p>
            <a:r>
              <a:rPr lang="en-IN" sz="2200" dirty="0" smtClean="0"/>
              <a:t>	 1. Program bus, PB</a:t>
            </a:r>
          </a:p>
          <a:p>
            <a:r>
              <a:rPr lang="en-IN" sz="2200" dirty="0" smtClean="0"/>
              <a:t> 	  2. Data buses</a:t>
            </a:r>
          </a:p>
          <a:p>
            <a:r>
              <a:rPr lang="en-IN" sz="2200" dirty="0" smtClean="0"/>
              <a:t>		 CB &amp; DB for READ </a:t>
            </a:r>
          </a:p>
          <a:p>
            <a:r>
              <a:rPr lang="en-IN" sz="2200" dirty="0" smtClean="0"/>
              <a:t>		 EB for Write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4 address buses • PAB, CAB, DAB &amp; EAB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All CPU registers, peripheral registers and I/O ports occupy data memory space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Memory organization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</a:t>
            </a:r>
            <a:r>
              <a:rPr lang="en-IN" sz="2200" dirty="0" smtClean="0"/>
              <a:t>Minimum address range of 192K words </a:t>
            </a:r>
          </a:p>
          <a:p>
            <a:r>
              <a:rPr lang="en-IN" sz="2200" dirty="0" smtClean="0"/>
              <a:t>	– 64K words for program space </a:t>
            </a:r>
          </a:p>
          <a:p>
            <a:r>
              <a:rPr lang="en-IN" sz="2200" dirty="0" smtClean="0"/>
              <a:t>	– 64K words for data space </a:t>
            </a:r>
          </a:p>
          <a:p>
            <a:r>
              <a:rPr lang="en-IN" sz="2200" dirty="0" smtClean="0"/>
              <a:t>	– 64K words for I/O space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ROM, DARAM, SARAM, two way shared RAM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On-chip Memory Security option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MMR: 26 CPU </a:t>
            </a:r>
            <a:r>
              <a:rPr lang="en-IN" sz="2200" dirty="0" err="1" smtClean="0"/>
              <a:t>regs</a:t>
            </a:r>
            <a:r>
              <a:rPr lang="en-IN" sz="2200" dirty="0" smtClean="0"/>
              <a:t>, peripheral </a:t>
            </a:r>
            <a:r>
              <a:rPr lang="en-IN" sz="2200" dirty="0" err="1" smtClean="0"/>
              <a:t>regs</a:t>
            </a:r>
            <a:r>
              <a:rPr lang="en-IN" sz="2200" dirty="0" smtClean="0"/>
              <a:t> and scratch pad RAM block located on data page 0(DP0)</a:t>
            </a:r>
          </a:p>
          <a:p>
            <a:endParaRPr lang="en-IN" sz="22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5725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Central Processing Unit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2200" dirty="0" smtClean="0"/>
              <a:t>CPU Registers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40-bit ALU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Two 40-bit Acc </a:t>
            </a:r>
            <a:r>
              <a:rPr lang="en-IN" sz="2200" dirty="0" err="1" smtClean="0"/>
              <a:t>Regs</a:t>
            </a:r>
            <a:r>
              <a:rPr lang="en-IN" sz="2200" dirty="0" smtClean="0"/>
              <a:t> (</a:t>
            </a:r>
            <a:r>
              <a:rPr lang="en-IN" sz="2200" dirty="0" err="1" smtClean="0"/>
              <a:t>AccA</a:t>
            </a:r>
            <a:r>
              <a:rPr lang="en-IN" sz="2200" dirty="0" smtClean="0"/>
              <a:t> &amp; </a:t>
            </a:r>
            <a:r>
              <a:rPr lang="en-IN" sz="2200" dirty="0" err="1" smtClean="0"/>
              <a:t>AccB</a:t>
            </a:r>
            <a:r>
              <a:rPr lang="en-IN" sz="22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Barrel Shifter Supporting 0-31 bit left shift &amp; 0-16 bit right shift range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MAC Block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16-bit Temp </a:t>
            </a:r>
            <a:r>
              <a:rPr lang="en-IN" sz="2200" dirty="0" err="1" smtClean="0"/>
              <a:t>Reg</a:t>
            </a:r>
            <a:r>
              <a:rPr lang="en-IN" sz="2200" dirty="0" smtClean="0"/>
              <a:t> (T)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Transition </a:t>
            </a:r>
            <a:r>
              <a:rPr lang="en-IN" sz="2200" dirty="0" err="1" smtClean="0"/>
              <a:t>Reg</a:t>
            </a:r>
            <a:r>
              <a:rPr lang="en-IN" sz="2200" dirty="0" smtClean="0"/>
              <a:t> (TRN)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Compare, Select and Store Unit (CSSU)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Exponent Encoder</a:t>
            </a:r>
            <a:endParaRPr lang="en-IN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C00000"/>
                </a:solidFill>
              </a:rPr>
              <a:t>Accumulators A &amp; B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5914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492919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guard </a:t>
            </a:r>
            <a:r>
              <a:rPr lang="en-IN" b="1" dirty="0" smtClean="0"/>
              <a:t>bits</a:t>
            </a:r>
            <a:r>
              <a:rPr lang="en-IN" dirty="0" smtClean="0"/>
              <a:t> </a:t>
            </a:r>
            <a:r>
              <a:rPr lang="en-IN" dirty="0" smtClean="0"/>
              <a:t>are helpful to prevent overflow in iterative computations like convolution/correlation </a:t>
            </a:r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643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rgbClr val="C00000"/>
                </a:solidFill>
              </a:rPr>
              <a:t>CPU registers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IMR, IFR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ST0 &amp; ST1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PMST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AR0 – AR7(GPRs)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SP </a:t>
            </a:r>
            <a:r>
              <a:rPr lang="en-IN" sz="2200" dirty="0" err="1" smtClean="0"/>
              <a:t>reg</a:t>
            </a:r>
            <a:endParaRPr lang="en-IN" sz="2200" dirty="0" smtClean="0"/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Circular-Buffer size Register (BK)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Block-Rep </a:t>
            </a:r>
            <a:r>
              <a:rPr lang="en-IN" sz="2200" dirty="0" err="1" smtClean="0"/>
              <a:t>Regs</a:t>
            </a:r>
            <a:r>
              <a:rPr lang="en-IN" sz="2200" dirty="0" smtClean="0"/>
              <a:t> (BRC, RSA and REA)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PC Extension </a:t>
            </a:r>
            <a:r>
              <a:rPr lang="en-IN" sz="2200" dirty="0" err="1" smtClean="0"/>
              <a:t>Reg</a:t>
            </a:r>
            <a:r>
              <a:rPr lang="en-IN" sz="2200" dirty="0" smtClean="0"/>
              <a:t> </a:t>
            </a:r>
            <a:r>
              <a:rPr lang="en-IN" sz="2200" smtClean="0"/>
              <a:t>(XPC)</a:t>
            </a:r>
          </a:p>
          <a:p>
            <a:pPr>
              <a:buFont typeface="Wingdings" pitchFamily="2" charset="2"/>
              <a:buChar char="Ø"/>
            </a:pPr>
            <a:r>
              <a:rPr lang="en-IN" sz="2200" smtClean="0"/>
              <a:t>ST0,ST1,PMST </a:t>
            </a:r>
            <a:r>
              <a:rPr lang="en-IN" sz="2200" dirty="0" smtClean="0"/>
              <a:t>registers</a:t>
            </a:r>
            <a:endParaRPr lang="en-IN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85828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summary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TMS320C5x  DSP PROCESSORS FAMILY</a:t>
            </a:r>
            <a:endParaRPr lang="en-IN" sz="2400" b="1" u="sng" dirty="0" smtClean="0">
              <a:solidFill>
                <a:srgbClr val="FF0000"/>
              </a:solidFill>
            </a:endParaRPr>
          </a:p>
          <a:p>
            <a:r>
              <a:rPr lang="en-IN" sz="2400" b="1" u="sng" dirty="0" smtClean="0">
                <a:solidFill>
                  <a:srgbClr val="FF0000"/>
                </a:solidFill>
              </a:rPr>
              <a:t>Features provided by the ’54x DSPs include</a:t>
            </a:r>
            <a:r>
              <a:rPr lang="en-IN" dirty="0" smtClean="0"/>
              <a:t>:</a:t>
            </a:r>
          </a:p>
          <a:p>
            <a:r>
              <a:rPr lang="en-IN" sz="2200" dirty="0" smtClean="0">
                <a:solidFill>
                  <a:srgbClr val="002060"/>
                </a:solidFill>
              </a:rPr>
              <a:t>1) High-performance, low-power ’C54x CPU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Advanced </a:t>
            </a:r>
            <a:r>
              <a:rPr lang="en-IN" sz="2200" dirty="0" err="1" smtClean="0"/>
              <a:t>multibus</a:t>
            </a:r>
            <a:r>
              <a:rPr lang="en-IN" sz="2200" dirty="0" smtClean="0"/>
              <a:t> architecture with three separate 16-bit data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memory buses and one program memory bus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40-bit arithmetic logic unit (ALU), including a 40-bit barrel shifter and two independent 40-bit accumulators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17- × 17-bit parallel multiplier coupled to a 40-bit dedicated adder for non pipelined single-cycle multiply/accumulate (MAC) operation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Compare, select, and store unit (CSSU) for the add/compare selection of the </a:t>
            </a:r>
            <a:r>
              <a:rPr lang="en-IN" sz="2200" dirty="0" err="1" smtClean="0"/>
              <a:t>Viterbi</a:t>
            </a:r>
            <a:r>
              <a:rPr lang="en-IN" sz="2200" dirty="0" smtClean="0"/>
              <a:t> operator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Exponent encoder to compute an exponent value of a 40-bit accumulator value in a single cycle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Two address generators with eight auxiliary registers and two auxiliary register arithmetic units (ARAUs)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Data buses with a bus holder feature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Extended addressing mode for up to 8M × 16-bit maximum addressable external program space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IN" sz="2200" dirty="0" smtClean="0"/>
              <a:t>Single-instruction repeat and block-repeat operations for program code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8596" y="500042"/>
            <a:ext cx="78010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DSPs Need to Do…</a:t>
            </a:r>
            <a:endParaRPr lang="en-US" sz="40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Efficient repetitive numerical calculations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Maintain numeric fidelity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Provide high memory bandwidth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Streaming data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Real Time processing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200" dirty="0" smtClean="0"/>
              <a:t>Block-memory-move instructions for better program and data management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Instructions with a 32-bit-long word operand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Instructions with two- or three-operand reads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Arithmetic instructions with parallel store and parallel load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Conditional store instructions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Fast return from interrupt</a:t>
            </a:r>
          </a:p>
          <a:p>
            <a:r>
              <a:rPr lang="en-IN" sz="2800" dirty="0" smtClean="0">
                <a:solidFill>
                  <a:srgbClr val="C00000"/>
                </a:solidFill>
              </a:rPr>
              <a:t> 2) On-chip peripherals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2200" dirty="0" smtClean="0"/>
              <a:t>Software-programmable wait-state generator and programmable bank-switching 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Phase-locked loop (PLL) clock generator with internal crystal oscillator or external clock source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Full-duplex standard serial port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Time-division multiplexed (TDM) serial port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Buffered serial port (BSP)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Multichannel buffered serial port (</a:t>
            </a:r>
            <a:r>
              <a:rPr lang="en-IN" sz="2200" dirty="0" err="1" smtClean="0"/>
              <a:t>McBSP</a:t>
            </a:r>
            <a:r>
              <a:rPr lang="en-IN" sz="22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Direct memory access (DMA) controller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8-bit parallel host-port interface (HPI)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Enhanced 8-bit parallel host-port interface (HPI8)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parallel host-port interface (HPI16)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timer with 4-bit </a:t>
            </a:r>
            <a:r>
              <a:rPr lang="en-IN" sz="2200" dirty="0" err="1" smtClean="0"/>
              <a:t>prescaler</a:t>
            </a:r>
            <a:r>
              <a:rPr lang="en-IN" sz="2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Interprocessor first-in first-out (FIFO) unit (on multiple CPU devices)</a:t>
            </a:r>
          </a:p>
          <a:p>
            <a:r>
              <a:rPr lang="en-IN" sz="2800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929718" cy="709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3) Power conservation features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Software power consumption control with IDLE1, IDLE2, and IDLE3</a:t>
            </a:r>
          </a:p>
          <a:p>
            <a:r>
              <a:rPr lang="en-IN" sz="2200" dirty="0" smtClean="0"/>
              <a:t>power-down modes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Ability to disable external address bus, data bus, and control bus</a:t>
            </a:r>
          </a:p>
          <a:p>
            <a:r>
              <a:rPr lang="en-IN" sz="2200" dirty="0" smtClean="0"/>
              <a:t>signals under software control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Ability to disable CLKOUT under software control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Low-voltage device options to reduce power consumption without</a:t>
            </a:r>
          </a:p>
          <a:p>
            <a:r>
              <a:rPr lang="en-IN" sz="2200" dirty="0" smtClean="0"/>
              <a:t>compromising performance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4)</a:t>
            </a:r>
            <a:r>
              <a:rPr lang="en-IN" sz="2200" dirty="0" smtClean="0"/>
              <a:t> On-chip scan-based emulation capability  IEEE 1149.1† (JTAG) boundary scan test capability</a:t>
            </a:r>
          </a:p>
          <a:p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C00000"/>
                </a:solidFill>
              </a:rPr>
              <a:t>5)</a:t>
            </a:r>
            <a:r>
              <a:rPr lang="en-IN" sz="2200" dirty="0" smtClean="0"/>
              <a:t> 5.0-V power supply devices with speeds up to 40 million instructions per second (MIPS) (25-ns instruction cycle time)</a:t>
            </a:r>
          </a:p>
          <a:p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C00000"/>
                </a:solidFill>
              </a:rPr>
              <a:t>6)</a:t>
            </a:r>
            <a:r>
              <a:rPr lang="en-IN" sz="2200" dirty="0" smtClean="0"/>
              <a:t> 3.3-V power supply devices with speeds up to 80 MIPS (12.5-ns</a:t>
            </a:r>
          </a:p>
          <a:p>
            <a:r>
              <a:rPr lang="en-IN" sz="2200" dirty="0" smtClean="0"/>
              <a:t>instruction cycle time)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7)</a:t>
            </a:r>
            <a:r>
              <a:rPr lang="en-IN" sz="2200" dirty="0" smtClean="0"/>
              <a:t> 2.5-V power supply devices with speeds up to 100 MIPS (10-ns instruction cycle time)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8)</a:t>
            </a:r>
            <a:r>
              <a:rPr lang="en-IN" sz="2200" dirty="0" smtClean="0"/>
              <a:t> 1.8-V power supply devices with speeds up to 200 MIPS (10-ns instruction cycle time per CPU core)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9)</a:t>
            </a:r>
            <a:r>
              <a:rPr lang="en-IN" sz="2200" dirty="0" smtClean="0"/>
              <a:t> 1.5-V power supply devices with speeds up to 532 MIPS (7.5-ns</a:t>
            </a:r>
          </a:p>
          <a:p>
            <a:r>
              <a:rPr lang="en-IN" sz="2200" dirty="0" smtClean="0"/>
              <a:t>instruction cycle time per CPU core)</a:t>
            </a:r>
            <a:endParaRPr lang="en-IN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991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Addressing Modes in TMS320C54X Processor</a:t>
            </a:r>
          </a:p>
          <a:p>
            <a:r>
              <a:rPr lang="en-US" sz="2200" dirty="0" smtClean="0"/>
              <a:t>The method of specifying the operand or the data to be operated by the instruction.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Immediate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Absolute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Accumulator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Direct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Indirect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Memory mapped register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Stack addressing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1) Immediate addressing mode: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data is specified as a part of the instruction.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Value encoded in the instruction.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Two types of values: </a:t>
            </a:r>
          </a:p>
          <a:p>
            <a:r>
              <a:rPr lang="en-US" dirty="0" smtClean="0"/>
              <a:t>	– Short immediate (3/5/8/9- bit constant) </a:t>
            </a:r>
          </a:p>
          <a:p>
            <a:r>
              <a:rPr lang="en-US" dirty="0" smtClean="0"/>
              <a:t>	–Long immediate (16 bits)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# indicates immediate.</a:t>
            </a:r>
          </a:p>
          <a:p>
            <a:r>
              <a:rPr lang="en-US" b="1" u="sng" dirty="0" smtClean="0"/>
              <a:t>Example:</a:t>
            </a:r>
            <a:r>
              <a:rPr lang="en-US" dirty="0" smtClean="0"/>
              <a:t>• LD #5, ARP ; load the immediate 3-bit constant(5h)  </a:t>
            </a:r>
          </a:p>
          <a:p>
            <a:r>
              <a:rPr lang="en-US" dirty="0" smtClean="0"/>
              <a:t>	• LD #143h, DP ; load the immediate 9-bit constant(143h) in DP </a:t>
            </a:r>
          </a:p>
          <a:p>
            <a:r>
              <a:rPr lang="en-US" dirty="0" smtClean="0"/>
              <a:t>	• LD #80h, A ; 8-bit constant </a:t>
            </a:r>
          </a:p>
          <a:p>
            <a:r>
              <a:rPr lang="en-US" dirty="0" smtClean="0"/>
              <a:t>	• LD #1000h, A ; 16-bit constant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1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2) Absolute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this the 16-bit address of the operand is directly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This addressing can be used to address an operand in all the three address spaces of the processor(i.e. address an operand in program memory, data memory and I/O ports)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Complete address is specified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Address is always of 16-bits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4 types:</a:t>
            </a:r>
          </a:p>
          <a:p>
            <a:r>
              <a:rPr lang="en-US" dirty="0" smtClean="0"/>
              <a:t>	 – </a:t>
            </a:r>
            <a:r>
              <a:rPr lang="en-US" dirty="0" err="1" smtClean="0"/>
              <a:t>dmad</a:t>
            </a:r>
            <a:r>
              <a:rPr lang="en-US" dirty="0" smtClean="0"/>
              <a:t> addressing </a:t>
            </a:r>
          </a:p>
          <a:p>
            <a:r>
              <a:rPr lang="en-US" dirty="0" smtClean="0"/>
              <a:t>	– </a:t>
            </a:r>
            <a:r>
              <a:rPr lang="en-US" dirty="0" err="1" smtClean="0"/>
              <a:t>pmad</a:t>
            </a:r>
            <a:r>
              <a:rPr lang="en-US" dirty="0" smtClean="0"/>
              <a:t> addressing </a:t>
            </a:r>
          </a:p>
          <a:p>
            <a:r>
              <a:rPr lang="en-US" dirty="0" smtClean="0"/>
              <a:t>	– PA addressing </a:t>
            </a:r>
          </a:p>
          <a:p>
            <a:r>
              <a:rPr lang="en-US" dirty="0" smtClean="0"/>
              <a:t>	– *(</a:t>
            </a:r>
            <a:r>
              <a:rPr lang="en-US" dirty="0" err="1" smtClean="0"/>
              <a:t>lk</a:t>
            </a:r>
            <a:r>
              <a:rPr lang="en-US" dirty="0" smtClean="0"/>
              <a:t>) addressing</a:t>
            </a:r>
          </a:p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 	• MVKD SAMPLE,*AR5 ;	</a:t>
            </a:r>
            <a:r>
              <a:rPr lang="en-US" dirty="0" err="1" smtClean="0"/>
              <a:t>dmad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</a:t>
            </a:r>
          </a:p>
          <a:p>
            <a:r>
              <a:rPr lang="en-US" dirty="0" smtClean="0"/>
              <a:t>	• MVDK *AR3, DATA1 ; 	</a:t>
            </a:r>
            <a:r>
              <a:rPr lang="en-US" dirty="0" err="1" smtClean="0"/>
              <a:t>dmad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	• MVPD COEFF, *AR7 ; 	</a:t>
            </a:r>
            <a:r>
              <a:rPr lang="en-US" dirty="0" err="1" smtClean="0"/>
              <a:t>pmad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	• MVPD COEFF, *AR7 ; 	</a:t>
            </a:r>
            <a:r>
              <a:rPr lang="en-US" dirty="0" err="1" smtClean="0"/>
              <a:t>pmad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 	• PORTR FIFO, *AR5 ; 	PA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	 • LD *(BUFFER), A; 	*(</a:t>
            </a:r>
            <a:r>
              <a:rPr lang="en-US" dirty="0" err="1" smtClean="0"/>
              <a:t>lk</a:t>
            </a:r>
            <a:r>
              <a:rPr lang="en-US" dirty="0" smtClean="0"/>
              <a:t>) </a:t>
            </a:r>
            <a:r>
              <a:rPr lang="en-US" dirty="0" err="1" smtClean="0"/>
              <a:t>addr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2999" cy="732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3) Accumulator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In this the contents of accumulator is the address of the operand/data in program memory.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Acc (A/B) contents as address.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Used to address program memory as data.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instructions: </a:t>
            </a:r>
          </a:p>
          <a:p>
            <a:r>
              <a:rPr lang="en-US" dirty="0" smtClean="0"/>
              <a:t> 	– READA </a:t>
            </a:r>
            <a:r>
              <a:rPr lang="en-US" dirty="0" err="1" smtClean="0"/>
              <a:t>Smem</a:t>
            </a:r>
            <a:endParaRPr lang="en-US" dirty="0" smtClean="0"/>
          </a:p>
          <a:p>
            <a:r>
              <a:rPr lang="en-US" dirty="0" smtClean="0"/>
              <a:t>	 – WRITA </a:t>
            </a:r>
            <a:r>
              <a:rPr lang="en-US" dirty="0" err="1" smtClean="0"/>
              <a:t>Smem</a:t>
            </a:r>
            <a:endParaRPr lang="en-US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4) Direct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In this the lower 7 bits of data memory address are specified in the instruction itself.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The 16-bit data memory address is formed by using either the 9 bits of DP(Data Pointer) in status register-0 or the 16-bit of SP(Stack Pointer)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When DP is used, the 9 bits of DP is the upper 9 bits of the 16-bit address and the lower 7 bits are the address directly specified by the instruction.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When SP is used, the 16-bit content of SP is added to 7 bits specified in the instruction to form 16-bit address.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Example: </a:t>
            </a:r>
            <a:r>
              <a:rPr lang="en-US" sz="2200" dirty="0" smtClean="0"/>
              <a:t>ADD 6ch,A ;  Add the content of memory directly addressed by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the instruction to Accumulator</a:t>
            </a:r>
          </a:p>
          <a:p>
            <a:r>
              <a:rPr lang="en-US" sz="2200" dirty="0" smtClean="0"/>
              <a:t>	    SUB 57h,B;   Subtract the content of memory directly addressed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	by the instruction to Accumulator 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5) Indirect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data memory address is specified by the content of one of the eight auxiliary registers, i.e. AR0-AR7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AR(Auxiliary Register) currently used for accessing the data is denoted by 3-bit ARP(Auxiliary Register Pointer)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addressing mode, the content of AR can be updated automatically either after or before the operand is fetched.</a:t>
            </a:r>
          </a:p>
          <a:p>
            <a:pPr marL="457200" indent="-457200"/>
            <a:r>
              <a:rPr lang="en-US" sz="2200" dirty="0" smtClean="0"/>
              <a:t>Example:  LD *AR3,A    ; load the content of memory addressed by AR3 in 			accumulator A</a:t>
            </a:r>
          </a:p>
          <a:p>
            <a:pPr marL="457200" indent="-457200"/>
            <a:r>
              <a:rPr lang="en-US" sz="2200" dirty="0" smtClean="0"/>
              <a:t>		     LD *AR3-,A    ; same as above, but after loading decrement AR3</a:t>
            </a:r>
          </a:p>
          <a:p>
            <a:pPr marL="457200" indent="-457200"/>
            <a:r>
              <a:rPr lang="en-US" sz="2200" dirty="0" smtClean="0"/>
              <a:t>                   LD *AR3+,A    ; same as above, but after loading increment AR3</a:t>
            </a:r>
          </a:p>
          <a:p>
            <a:pPr marL="457200" indent="-457200"/>
            <a:r>
              <a:rPr lang="en-US" sz="2200" dirty="0" smtClean="0"/>
              <a:t>		     LD *AR3-0,A    ; same as above, but after loading decrement 				    AR3 using AR0</a:t>
            </a:r>
          </a:p>
          <a:p>
            <a:pPr marL="457200" indent="-457200"/>
            <a:r>
              <a:rPr lang="en-US" sz="2200" dirty="0" smtClean="0"/>
              <a:t> 		      LD *AR3+0,A    ; same as above, but after loading increment 				    AR3 using AR0</a:t>
            </a:r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86874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6) Memory mapped register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address of the memory-mapped register is specified as direct or indirect address in the instruction.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Example:  </a:t>
            </a:r>
            <a:r>
              <a:rPr lang="en-US" sz="2200" dirty="0" smtClean="0"/>
              <a:t>LDM 06h,A   ; Load the content of MMR directly addressed by the  </a:t>
            </a:r>
          </a:p>
          <a:p>
            <a:pPr marL="457200" indent="-457200"/>
            <a:r>
              <a:rPr lang="en-US" sz="2200" dirty="0" smtClean="0"/>
              <a:t>				instruction in accumulator A</a:t>
            </a:r>
          </a:p>
          <a:p>
            <a:pPr marL="457200" indent="-457200"/>
            <a:r>
              <a:rPr lang="en-US" sz="2200" dirty="0" smtClean="0"/>
              <a:t>		    STLM A, 1Eh ; Store the content of accumulator A in MMR                 	                                  directly  addressed by the instruction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7) Stack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data memory address is the content of Stack Pointer(SP)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PUSH and POP instruction access the stack memory using  the stack addressing mode.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CALL interrupt and RETURN instructions also use stack pointer address for automatic storage/retrieval  of information to/from stack.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Example: </a:t>
            </a:r>
            <a:r>
              <a:rPr lang="en-US" sz="2200" dirty="0" smtClean="0"/>
              <a:t>PSHM 1ch  ; Decrement SP by 2 and push the content of MMR 				addressed by the instruction(address=1Ch)  to      	                             stack memory addressed by SP</a:t>
            </a:r>
          </a:p>
          <a:p>
            <a:pPr marL="457200" indent="-457200"/>
            <a:r>
              <a:rPr lang="en-US" sz="2200" dirty="0" smtClean="0"/>
              <a:t>		    POPM 1Ch  ; POP the top of stack pointed by SP to MMR 				addressed by the instruction(address=1Ch), then SP 			in incremented by 2</a:t>
            </a:r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53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200" dirty="0" smtClean="0">
                <a:solidFill>
                  <a:srgbClr val="FF0000"/>
                </a:solidFill>
              </a:rPr>
              <a:t>INSTRUCTION SET OF TM320C54X PROCESSORS</a:t>
            </a:r>
          </a:p>
          <a:p>
            <a:pPr marL="457200" indent="-457200" algn="ctr"/>
            <a:endParaRPr lang="en-US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200" dirty="0" smtClean="0"/>
              <a:t>Arithmetic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Logical instructions 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Branch/control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Load/store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Move instructions</a:t>
            </a:r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72494" cy="52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358246" cy="48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2910" y="428604"/>
            <a:ext cx="78581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DSPs Need to Minimize…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Real </a:t>
            </a:r>
            <a:r>
              <a:rPr lang="en-US" sz="2800" dirty="0">
                <a:solidFill>
                  <a:schemeClr val="tx1"/>
                </a:solidFill>
              </a:rPr>
              <a:t>Time execution unpredictability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Memory use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Power consumption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Cost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Development time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3" cy="46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735811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65722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69294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62865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8" y="357166"/>
            <a:ext cx="807249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What Do DSPs Have?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Specialized </a:t>
            </a:r>
            <a:r>
              <a:rPr lang="en-US" sz="2800" dirty="0">
                <a:solidFill>
                  <a:schemeClr val="tx1"/>
                </a:solidFill>
              </a:rPr>
              <a:t>memory architecture (Harvard)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parallel execution units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addressing modes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instruction sets for </a:t>
            </a:r>
            <a:r>
              <a:rPr lang="en-US" sz="2800" dirty="0" err="1" smtClean="0">
                <a:solidFill>
                  <a:schemeClr val="tx1"/>
                </a:solidFill>
              </a:rPr>
              <a:t>parallelexecution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peripherals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Multiply-Accumulate (MAC)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335087"/>
          </a:xfrm>
        </p:spPr>
        <p:txBody>
          <a:bodyPr/>
          <a:lstStyle/>
          <a:p>
            <a:r>
              <a:rPr lang="en-US"/>
              <a:t>Multiplication in single cycle</a:t>
            </a:r>
          </a:p>
          <a:p>
            <a:r>
              <a:rPr lang="en-US"/>
              <a:t>Execution time ~ 200 ns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676400" y="35052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971800" y="38100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Register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267200" y="4267200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Multiplier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3505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8768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cxnSp>
        <p:nvCxnSpPr>
          <p:cNvPr id="109580" name="AutoShape 12"/>
          <p:cNvCxnSpPr>
            <a:cxnSpLocks noChangeShapeType="1"/>
            <a:stCxn id="109574" idx="2"/>
            <a:endCxn id="109575" idx="1"/>
          </p:cNvCxnSpPr>
          <p:nvPr/>
        </p:nvCxnSpPr>
        <p:spPr bwMode="auto">
          <a:xfrm rot="16200000" flipH="1">
            <a:off x="3759200" y="3962400"/>
            <a:ext cx="254000" cy="762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581400" y="49530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4419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276600" y="5791200"/>
            <a:ext cx="1600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Accumulator</a:t>
            </a: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41148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>
            <a:off x="2438400" y="601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V="1">
            <a:off x="24384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2438400" y="4724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810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2071679"/>
            <a:ext cx="7943850" cy="25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1538" y="500042"/>
            <a:ext cx="7286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>
                <a:solidFill>
                  <a:srgbClr val="FF0000"/>
                </a:solidFill>
              </a:rPr>
              <a:t>Von Neumann Architecture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647825"/>
            <a:ext cx="7381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14" y="57148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Harvard Architecture…</a:t>
            </a:r>
            <a:endParaRPr lang="en-IN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2214554"/>
            <a:ext cx="6505575" cy="42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42860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Harvard Architecture with Dual Data Memory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2072</Words>
  <Application>Microsoft Office PowerPoint</Application>
  <PresentationFormat>On-screen Show (4:3)</PresentationFormat>
  <Paragraphs>368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 </vt:lpstr>
      <vt:lpstr>Slide 2</vt:lpstr>
      <vt:lpstr> </vt:lpstr>
      <vt:lpstr>Slide 4</vt:lpstr>
      <vt:lpstr>Slide 5</vt:lpstr>
      <vt:lpstr>Multiply-Accumulate (MAC)</vt:lpstr>
      <vt:lpstr>Slide 7</vt:lpstr>
      <vt:lpstr>Slide 8</vt:lpstr>
      <vt:lpstr>Slide 9</vt:lpstr>
      <vt:lpstr>Von Neumann Architecture…</vt:lpstr>
      <vt:lpstr>Harvard Architecture…</vt:lpstr>
      <vt:lpstr>Slide 12</vt:lpstr>
      <vt:lpstr>Slide 13</vt:lpstr>
      <vt:lpstr>Slide 14</vt:lpstr>
      <vt:lpstr>VLIW characteristics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TMS320C54x Internal Block Diagram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Srikanth</dc:creator>
  <cp:lastModifiedBy>ECE-HOD</cp:lastModifiedBy>
  <cp:revision>81</cp:revision>
  <dcterms:created xsi:type="dcterms:W3CDTF">2019-10-24T06:13:53Z</dcterms:created>
  <dcterms:modified xsi:type="dcterms:W3CDTF">2019-10-30T08:29:27Z</dcterms:modified>
</cp:coreProperties>
</file>