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  <p:sldMasterId id="2147483786" r:id="rId2"/>
    <p:sldMasterId id="2147483804" r:id="rId3"/>
  </p:sldMasterIdLst>
  <p:notesMasterIdLst>
    <p:notesMasterId r:id="rId54"/>
  </p:notesMasterIdLst>
  <p:sldIdLst>
    <p:sldId id="256" r:id="rId4"/>
    <p:sldId id="259" r:id="rId5"/>
    <p:sldId id="265" r:id="rId6"/>
    <p:sldId id="257" r:id="rId7"/>
    <p:sldId id="260" r:id="rId8"/>
    <p:sldId id="261" r:id="rId9"/>
    <p:sldId id="258" r:id="rId10"/>
    <p:sldId id="266" r:id="rId11"/>
    <p:sldId id="267" r:id="rId12"/>
    <p:sldId id="268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9" r:id="rId21"/>
    <p:sldId id="270" r:id="rId22"/>
    <p:sldId id="271" r:id="rId23"/>
    <p:sldId id="264" r:id="rId24"/>
    <p:sldId id="292" r:id="rId25"/>
    <p:sldId id="272" r:id="rId26"/>
    <p:sldId id="274" r:id="rId27"/>
    <p:sldId id="273" r:id="rId28"/>
    <p:sldId id="280" r:id="rId29"/>
    <p:sldId id="275" r:id="rId30"/>
    <p:sldId id="276" r:id="rId31"/>
    <p:sldId id="277" r:id="rId32"/>
    <p:sldId id="278" r:id="rId33"/>
    <p:sldId id="279" r:id="rId34"/>
    <p:sldId id="281" r:id="rId35"/>
    <p:sldId id="305" r:id="rId36"/>
    <p:sldId id="293" r:id="rId37"/>
    <p:sldId id="282" r:id="rId38"/>
    <p:sldId id="294" r:id="rId39"/>
    <p:sldId id="295" r:id="rId40"/>
    <p:sldId id="283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284" r:id="rId50"/>
    <p:sldId id="304" r:id="rId51"/>
    <p:sldId id="307" r:id="rId52"/>
    <p:sldId id="306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0472F-2BDA-409D-8E49-6173FAAE748D}" type="datetimeFigureOut">
              <a:rPr lang="en-US" smtClean="0"/>
              <a:t>09-May-19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0265-19BD-4589-A13B-05D88FA7A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5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41BB44BC-712B-4ED3-A3A8-1012291BE089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89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AF61-9602-4462-BF9D-BE61EF6C5D45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5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BFC9-28B1-4FF9-B2AA-940C9F3C584E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4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A04D-BF0F-4F8E-90CD-52721C4F12EC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7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191F-AC95-4146-9A26-A4346F002527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3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7950-A487-452E-87EE-2BA6AD81D04C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16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F699-CBD9-4A62-B165-4B7B1C61068D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07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D857-A2AB-4E98-87C6-2A0356D92C95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88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1705-DDA8-4B71-A175-498E0B121B1B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87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A0C7FD1-F9F8-49C5-9CE9-017CB8B849AF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90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8BC3-9202-4DC4-B4FE-DC3FC58D7B53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FC3D8-A417-4832-B4A5-2F94B86B7135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72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1FE6-B21C-4B69-B9BF-B76514B1F82D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6C87-F314-4020-AF56-70A7E79A262F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C939-0A95-4468-80F0-E0BD2629BAB4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1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4E2B-D915-4483-994E-3E875F8CC09A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7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BFFA-7D3F-49C3-9E54-58C42DBD6DA0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9667-A7AC-47BF-BD19-388A7AFCD1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20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775E-2AC2-46DC-945B-420BEA519AC5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9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76C-15B8-406F-B960-33F4E1D86B8D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7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F12E-AE3A-4C2B-886F-2A3332A476FA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4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142F-A35C-4C75-9B18-AFFB658B68E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6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77-20AD-4BCE-BE5B-98217DD42204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713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3258-207A-4F19-9340-57B1B772EF67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3773-BD4A-47FA-AD5D-443EE9C96C7B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5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2DDD-F489-4675-B9CA-B34EC65F42D0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12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7C2DD74-8456-4376-A393-7671BFB3CEED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18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B482CA-E3A7-4E73-9656-3EE426154589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8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18DD4D-9569-4FDB-B043-6EA7AEC9583A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74A64-095C-43F0-B7D8-54FD007A5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79365"/>
      </p:ext>
    </p:extLst>
  </p:cSld>
  <p:clrMapOvr>
    <a:masterClrMapping/>
  </p:clrMapOvr>
  <p:transition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C4E4CA-EBDA-43AF-AA11-0643F266AF36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A364B-FF78-4EF2-B3AD-1FB78116B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45609"/>
      </p:ext>
    </p:extLst>
  </p:cSld>
  <p:clrMapOvr>
    <a:masterClrMapping/>
  </p:clrMapOvr>
  <p:transition>
    <p:cover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D2892-9CCD-4C54-841E-25D354EB24C8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58E2-258C-4EE4-B41C-B5C3E8FDA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299881"/>
      </p:ext>
    </p:extLst>
  </p:cSld>
  <p:clrMapOvr>
    <a:masterClrMapping/>
  </p:clrMapOvr>
  <p:transition>
    <p:cover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576B5-F082-482E-8A5A-B40E26E6D3C0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A8613-A04B-496D-81B3-DBFDA4477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05503"/>
      </p:ext>
    </p:extLst>
  </p:cSld>
  <p:clrMapOvr>
    <a:masterClrMapping/>
  </p:clrMapOvr>
  <p:transition>
    <p:cover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4276C-7055-4C9E-8648-F40E52101D52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BCC9E-4D17-45D5-9E13-3BDEBB9BCB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562079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50686-4BD5-4F60-9980-CC4F80A5FDF3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71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050834-6EC3-4AFE-9EDD-228D16966167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B03E3-6616-40B9-83C8-7AB926DD8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394682"/>
      </p:ext>
    </p:extLst>
  </p:cSld>
  <p:clrMapOvr>
    <a:masterClrMapping/>
  </p:clrMapOvr>
  <p:transition>
    <p:cover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E306F-8124-4C76-A364-99A129C7B20D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CD9D-D288-4B77-A8CE-90CF32BBE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246975"/>
      </p:ext>
    </p:extLst>
  </p:cSld>
  <p:clrMapOvr>
    <a:masterClrMapping/>
  </p:clrMapOvr>
  <p:transition>
    <p:cover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581AA-85EA-47D0-9B5E-B81F00C72BC6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C8C7F-F74C-42C3-9103-2DF1FB744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408975"/>
      </p:ext>
    </p:extLst>
  </p:cSld>
  <p:clrMapOvr>
    <a:masterClrMapping/>
  </p:clrMapOvr>
  <p:transition>
    <p:cover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BDD66-B954-4ECA-A9D7-713FC4D209DC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5F6C0-0197-4829-AA38-5DAB31AA8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240299"/>
      </p:ext>
    </p:extLst>
  </p:cSld>
  <p:clrMapOvr>
    <a:masterClrMapping/>
  </p:clrMapOvr>
  <p:transition>
    <p:cover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C87AE-9A78-45FC-A74E-907ABA96E9D5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974BE-2FBE-4511-96A5-5C2A6654A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690961"/>
      </p:ext>
    </p:extLst>
  </p:cSld>
  <p:clrMapOvr>
    <a:masterClrMapping/>
  </p:clrMapOvr>
  <p:transition>
    <p:cover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C7EDD-23FC-44D7-BEB1-06EDC61BD986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7A0AE-CE7F-4782-ADBB-C968552E8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053319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B4E4-5453-412D-84AD-3E93DE96417A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4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92F2-51BB-4FE1-823C-7BC0E921E178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F26C3-19AA-4A6B-8972-E0F9A7D2F926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1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6749-672C-4500-80C7-39D6060D5AEB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9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B03-819B-46C5-A074-096EFB251C3F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3BF84-39CC-47FE-992B-37A11F773867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/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0D3A0D-1315-46F8-B3D8-A94A03549B3A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92E7C01-D68F-40F4-A4AC-7C5B617DA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056CB27-51FB-42D5-8868-93F76BFBC043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C57C20-9CC0-46B1-AE26-88F700EBD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38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cover dir="d"/>
  </p:transition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8583" y="811160"/>
            <a:ext cx="91882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Rockwell" panose="02060603020205020403" pitchFamily="18" charset="0"/>
              </a:rPr>
              <a:t>Unit-1</a:t>
            </a:r>
          </a:p>
          <a:p>
            <a:pPr algn="ctr"/>
            <a:endParaRPr lang="en-US" sz="3200" b="1" dirty="0">
              <a:latin typeface="Rockwell" panose="02060603020205020403" pitchFamily="18" charset="0"/>
            </a:endParaRPr>
          </a:p>
          <a:p>
            <a:pPr algn="just"/>
            <a:r>
              <a:rPr lang="en-US" b="1" i="1" dirty="0">
                <a:latin typeface="Constantia" panose="02030602050306030303" pitchFamily="18" charset="0"/>
                <a:cs typeface="Consolas" panose="020B0609020204030204" pitchFamily="49" charset="0"/>
              </a:rPr>
              <a:t>PLC Basics</a:t>
            </a:r>
            <a:r>
              <a:rPr lang="en-US" i="1" dirty="0">
                <a:latin typeface="Constantia" panose="02030602050306030303" pitchFamily="18" charset="0"/>
                <a:cs typeface="Consolas" panose="020B0609020204030204" pitchFamily="49" charset="0"/>
              </a:rPr>
              <a:t>: </a:t>
            </a:r>
            <a:r>
              <a:rPr lang="en-US" dirty="0">
                <a:latin typeface="Constantia" panose="02030602050306030303" pitchFamily="18" charset="0"/>
                <a:cs typeface="Consolas" panose="020B0609020204030204" pitchFamily="49" charset="0"/>
              </a:rPr>
              <a:t>Definition and History of PLC, PLC advantages and 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disadvantages</a:t>
            </a:r>
          </a:p>
          <a:p>
            <a:pPr algn="just"/>
            <a:endParaRPr lang="en-US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algn="just"/>
            <a:r>
              <a:rPr lang="en-US" b="1" dirty="0" smtClean="0">
                <a:latin typeface="Constantia" panose="02030602050306030303" pitchFamily="18" charset="0"/>
                <a:cs typeface="Consolas" panose="020B0609020204030204" pitchFamily="49" charset="0"/>
              </a:rPr>
              <a:t>Over </a:t>
            </a:r>
            <a:r>
              <a:rPr lang="en-US" b="1" dirty="0">
                <a:latin typeface="Constantia" panose="02030602050306030303" pitchFamily="18" charset="0"/>
                <a:cs typeface="Consolas" panose="020B0609020204030204" pitchFamily="49" charset="0"/>
              </a:rPr>
              <a:t>all PLC </a:t>
            </a:r>
            <a:r>
              <a:rPr lang="en-US" b="1" dirty="0" smtClean="0">
                <a:latin typeface="Constantia" panose="02030602050306030303" pitchFamily="18" charset="0"/>
                <a:cs typeface="Consolas" panose="020B0609020204030204" pitchFamily="49" charset="0"/>
              </a:rPr>
              <a:t>Systems: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tantia" panose="02030602050306030303" pitchFamily="18" charset="0"/>
                <a:cs typeface="Consolas" panose="020B0609020204030204" pitchFamily="49" charset="0"/>
              </a:rPr>
              <a:t>CPUs and Programmer Monitors, PLC input and output models, Printing PLC 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Information</a:t>
            </a:r>
          </a:p>
          <a:p>
            <a:pPr algn="just"/>
            <a:endParaRPr lang="en-US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algn="just"/>
            <a:r>
              <a:rPr lang="en-US" b="1" dirty="0" smtClean="0">
                <a:latin typeface="Constantia" panose="02030602050306030303" pitchFamily="18" charset="0"/>
                <a:cs typeface="Consolas" panose="020B0609020204030204" pitchFamily="49" charset="0"/>
              </a:rPr>
              <a:t>Programming Procedures: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 </a:t>
            </a:r>
            <a:r>
              <a:rPr lang="en-US" dirty="0">
                <a:latin typeface="Constantia" panose="02030602050306030303" pitchFamily="18" charset="0"/>
                <a:cs typeface="Consolas" panose="020B0609020204030204" pitchFamily="49" charset="0"/>
              </a:rPr>
              <a:t>Programming Equipment, Programming Formats, Proper Construction of PLC 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Diagrams, Devices </a:t>
            </a:r>
            <a:r>
              <a:rPr lang="en-US" dirty="0">
                <a:latin typeface="Constantia" panose="02030602050306030303" pitchFamily="18" charset="0"/>
                <a:cs typeface="Consolas" panose="020B0609020204030204" pitchFamily="49" charset="0"/>
              </a:rPr>
              <a:t>to which PLC input and output modules are connected, Input on/off switching </a:t>
            </a:r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devices</a:t>
            </a:r>
          </a:p>
          <a:p>
            <a:pPr algn="just"/>
            <a:endParaRPr lang="en-US" dirty="0">
              <a:latin typeface="Constantia" panose="02030602050306030303" pitchFamily="18" charset="0"/>
              <a:cs typeface="Consolas" panose="020B0609020204030204" pitchFamily="49" charset="0"/>
            </a:endParaRPr>
          </a:p>
          <a:p>
            <a:pPr algn="just"/>
            <a:r>
              <a:rPr lang="en-US" dirty="0" smtClean="0">
                <a:latin typeface="Constantia" panose="02030602050306030303" pitchFamily="18" charset="0"/>
                <a:cs typeface="Consolas" panose="020B0609020204030204" pitchFamily="49" charset="0"/>
              </a:rPr>
              <a:t>Input </a:t>
            </a:r>
            <a:r>
              <a:rPr lang="en-US" dirty="0">
                <a:latin typeface="Constantia" panose="02030602050306030303" pitchFamily="18" charset="0"/>
                <a:cs typeface="Consolas" panose="020B0609020204030204" pitchFamily="49" charset="0"/>
              </a:rPr>
              <a:t>analog devices, Output analog on/off devices and output analog devices.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9712-766F-4513-8A20-499D5FD32A53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4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110" y="1417388"/>
            <a:ext cx="1062962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Documentation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An </a:t>
            </a:r>
            <a:r>
              <a:rPr lang="en-US" dirty="0"/>
              <a:t>immediate printout of the true PLC circuit </a:t>
            </a:r>
            <a:r>
              <a:rPr lang="en-US" dirty="0" smtClean="0"/>
              <a:t>is available </a:t>
            </a:r>
            <a:r>
              <a:rPr lang="en-US" dirty="0"/>
              <a:t>in minutes, if required.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There </a:t>
            </a:r>
            <a:r>
              <a:rPr lang="en-US" dirty="0"/>
              <a:t>is no need to look for the blueprint of </a:t>
            </a:r>
            <a:r>
              <a:rPr lang="en-US" dirty="0" smtClean="0"/>
              <a:t>the circuit </a:t>
            </a:r>
            <a:r>
              <a:rPr lang="en-US" dirty="0"/>
              <a:t>in remote files.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PLC prints out the actual circuit in </a:t>
            </a:r>
            <a:r>
              <a:rPr lang="en-US" dirty="0" smtClean="0"/>
              <a:t>operation at </a:t>
            </a:r>
            <a:r>
              <a:rPr lang="en-US" dirty="0"/>
              <a:t>a given moment.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Often</a:t>
            </a:r>
            <a:r>
              <a:rPr lang="en-US" dirty="0"/>
              <a:t>, the file prints for relay panels are </a:t>
            </a:r>
            <a:r>
              <a:rPr lang="en-US" dirty="0" smtClean="0"/>
              <a:t>not properly </a:t>
            </a:r>
            <a:r>
              <a:rPr lang="en-US" dirty="0"/>
              <a:t>kept up to date. A PLC printout is </a:t>
            </a:r>
            <a:r>
              <a:rPr lang="en-US" dirty="0" smtClean="0"/>
              <a:t>the circuit </a:t>
            </a:r>
            <a:r>
              <a:rPr lang="en-US" dirty="0"/>
              <a:t>at the present time; no wire tracing </a:t>
            </a:r>
            <a:r>
              <a:rPr lang="en-US" dirty="0" smtClean="0"/>
              <a:t>is needed </a:t>
            </a:r>
            <a:r>
              <a:rPr lang="en-US" dirty="0"/>
              <a:t>for verification</a:t>
            </a:r>
            <a:r>
              <a:rPr lang="en-US" dirty="0" smtClean="0"/>
              <a:t>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1143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8838" y="1302981"/>
            <a:ext cx="7967632" cy="50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56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800" y="1463585"/>
            <a:ext cx="8338676" cy="48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8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947" y="1463585"/>
            <a:ext cx="8601414" cy="49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80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2483" y="1463585"/>
            <a:ext cx="8440341" cy="492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55" y="1463585"/>
            <a:ext cx="9882598" cy="474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04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527" y="1463585"/>
            <a:ext cx="9242253" cy="452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3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5E8B-4958-430E-BB64-49C3E22A5551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6072" y="1463584"/>
            <a:ext cx="8353164" cy="49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5C92-78BB-404B-9B1A-7F9F88FBA71A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110" y="1455878"/>
            <a:ext cx="1062962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Fixed </a:t>
            </a:r>
            <a:r>
              <a:rPr lang="en-US" sz="2000" b="1" dirty="0">
                <a:solidFill>
                  <a:srgbClr val="C00000"/>
                </a:solidFill>
              </a:rPr>
              <a:t>Program Applications</a:t>
            </a:r>
            <a:endParaRPr lang="en-US" sz="2000" b="1" dirty="0">
              <a:solidFill>
                <a:srgbClr val="C00000"/>
              </a:solidFill>
            </a:endParaRP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Some </a:t>
            </a:r>
            <a:r>
              <a:rPr lang="en-US" dirty="0"/>
              <a:t>applications are single-function applications. It </a:t>
            </a:r>
            <a:r>
              <a:rPr lang="en-US" dirty="0" smtClean="0"/>
              <a:t>does not </a:t>
            </a:r>
            <a:r>
              <a:rPr lang="en-US" dirty="0"/>
              <a:t>pay to use a PLC that includes multiple </a:t>
            </a:r>
            <a:r>
              <a:rPr lang="en-US" dirty="0" smtClean="0"/>
              <a:t>programming capabilities </a:t>
            </a:r>
            <a:r>
              <a:rPr lang="en-US" dirty="0"/>
              <a:t>if they are not needed.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Their </a:t>
            </a:r>
            <a:r>
              <a:rPr lang="en-US" dirty="0"/>
              <a:t>operational sequence is seldom or never changed, </a:t>
            </a:r>
            <a:r>
              <a:rPr lang="en-US" dirty="0" smtClean="0"/>
              <a:t>so the </a:t>
            </a:r>
            <a:r>
              <a:rPr lang="en-US" dirty="0"/>
              <a:t>reprogramming available with the PLC would not </a:t>
            </a:r>
            <a:r>
              <a:rPr lang="en-US" dirty="0" smtClean="0"/>
              <a:t>be necessary.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 Fail-Safe </a:t>
            </a:r>
            <a:r>
              <a:rPr lang="en-US" sz="2000" b="1" dirty="0" smtClean="0">
                <a:solidFill>
                  <a:srgbClr val="C00000"/>
                </a:solidFill>
              </a:rPr>
              <a:t>Operation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In relay systems, the stop button electrically disconnects </a:t>
            </a:r>
            <a:r>
              <a:rPr lang="en-US" dirty="0" smtClean="0"/>
              <a:t>the circuit</a:t>
            </a:r>
            <a:r>
              <a:rPr lang="en-US" dirty="0"/>
              <a:t>; if the power fails, the system stops</a:t>
            </a:r>
            <a:r>
              <a:rPr lang="en-US" dirty="0" smtClean="0"/>
              <a:t>. 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This</a:t>
            </a:r>
            <a:r>
              <a:rPr lang="en-US" dirty="0"/>
              <a:t>, of course, can be programmed into the PLC; </a:t>
            </a:r>
            <a:r>
              <a:rPr lang="en-US" dirty="0" smtClean="0"/>
              <a:t>however, in </a:t>
            </a:r>
            <a:r>
              <a:rPr lang="en-US" dirty="0"/>
              <a:t>some PLC programs, you may have to apply an </a:t>
            </a:r>
            <a:r>
              <a:rPr lang="en-US" dirty="0" smtClean="0"/>
              <a:t>input voltage </a:t>
            </a:r>
            <a:r>
              <a:rPr lang="en-US" dirty="0"/>
              <a:t>to cause a device to stop. These systems may not </a:t>
            </a:r>
            <a:r>
              <a:rPr lang="en-US" dirty="0" smtClean="0"/>
              <a:t>be fail-safe</a:t>
            </a:r>
            <a:r>
              <a:rPr lang="en-US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62" y="878810"/>
            <a:ext cx="31883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20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8E2E-C89E-44EC-861A-D73E9DD680E4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292" y="893616"/>
            <a:ext cx="7502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r>
              <a:rPr lang="en-US" sz="24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(Components of PLC)</a:t>
            </a:r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024439" y="1571002"/>
            <a:ext cx="9298605" cy="49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595" tIns="25438" rIns="63595" bIns="254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1. Processor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Microprocessor based, may allow arithmetic 		operations, logic operators, block memory moves, 	computer interface, local area network, functions, etc.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onsolas" panose="020B0609020204030204" pitchFamily="49" charset="0"/>
            </a:endParaRP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2. Memory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Measured in words.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ROM (Read Only Memory),       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RAM (Random Access Memory),       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PROM (Programmable Read Only Memory), 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EEPROM (Electronically Erasable Programmable ROM),      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EPROM (Erasable Programmable Read Only Memory),</a:t>
            </a:r>
          </a:p>
          <a:p>
            <a:pPr marL="1828800" marR="0" lvl="0" indent="-18288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EAPROM (Electronically Alterable Programmable Read Only </a:t>
            </a:r>
          </a:p>
          <a:p>
            <a:pPr marL="1828800" marR="0" lvl="0" indent="-18288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Memory), and</a:t>
            </a:r>
          </a:p>
          <a:p>
            <a:pPr marL="38100" marR="0" lvl="0" indent="-38100" algn="l" defTabSz="912813" rtl="0" eaLnBrk="1" fontAlgn="base" latinLnBrk="0" hangingPunct="1">
              <a:lnSpc>
                <a:spcPct val="85000"/>
              </a:lnSpc>
              <a:spcBef>
                <a:spcPct val="39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54200" algn="l"/>
              </a:tabLst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Consolas" panose="020B0609020204030204" pitchFamily="49" charset="0"/>
              </a:rPr>
              <a:t>		Bubble Memory. </a:t>
            </a:r>
          </a:p>
        </p:txBody>
      </p:sp>
    </p:spTree>
    <p:extLst>
      <p:ext uri="{BB962C8B-B14F-4D97-AF65-F5344CB8AC3E}">
        <p14:creationId xmlns:p14="http://schemas.microsoft.com/office/powerpoint/2010/main" val="402165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A176-3A93-40BA-9AEE-CD51DF88CCF5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292" y="878810"/>
            <a:ext cx="2208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292" y="1588610"/>
            <a:ext cx="10781071" cy="243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2813">
              <a:spcBef>
                <a:spcPct val="45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"A digitally operating electronic apparatus which uses a programmable memory for the internal storage of instructions by implementing specific functions such as logic sequencing, timing, counting, and arithmetic to control, through digital or analog input/output modules, various types of machines or processes</a:t>
            </a:r>
            <a:r>
              <a:rPr lang="en-US" altLang="en-US" dirty="0" smtClean="0"/>
              <a:t>.”</a:t>
            </a:r>
          </a:p>
          <a:p>
            <a:pPr marL="285750" indent="-285750" algn="just" defTabSz="912813">
              <a:spcBef>
                <a:spcPct val="45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digital computer which is used to perform the functions of a programmable controller is considered to be within this scope.  </a:t>
            </a:r>
            <a:endParaRPr lang="en-US" altLang="en-US" dirty="0" smtClean="0"/>
          </a:p>
          <a:p>
            <a:pPr marL="285750" indent="-285750" algn="just" defTabSz="912813">
              <a:spcBef>
                <a:spcPct val="45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Excluded </a:t>
            </a:r>
            <a:r>
              <a:rPr lang="en-US" altLang="en-US" dirty="0"/>
              <a:t>are drum and other similar mechanical sequencing controllers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73026" y="4143630"/>
            <a:ext cx="6002337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95" tIns="25438" rIns="63595" bIns="2543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3188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1975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91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63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35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07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88000"/>
              </a:lnSpc>
            </a:pPr>
            <a:r>
              <a:rPr lang="en-US" altLang="en-US" sz="1800" b="1" dirty="0">
                <a:latin typeface="Arial" panose="020B0604020202020204" pitchFamily="34" charset="0"/>
              </a:rPr>
              <a:t>National Electrical Manufacturing Association (NEMA)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292" y="4330317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Components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dirty="0"/>
              <a:t>Processor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dirty="0"/>
              <a:t>Memory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dirty="0" smtClean="0"/>
              <a:t>Input </a:t>
            </a:r>
            <a:r>
              <a:rPr lang="en-US" dirty="0"/>
              <a:t>and output module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dirty="0" smtClean="0"/>
              <a:t>Power </a:t>
            </a:r>
            <a:r>
              <a:rPr lang="en-US" dirty="0"/>
              <a:t>supply</a:t>
            </a:r>
          </a:p>
          <a:p>
            <a:pPr marL="398463" indent="-398463">
              <a:buFont typeface="Wingdings" panose="05000000000000000000" pitchFamily="2" charset="2"/>
              <a:buChar char="q"/>
            </a:pPr>
            <a:r>
              <a:rPr lang="en-US" dirty="0" smtClean="0"/>
              <a:t>Detachable </a:t>
            </a:r>
            <a:r>
              <a:rPr lang="en-US" dirty="0"/>
              <a:t>programming device</a:t>
            </a:r>
          </a:p>
        </p:txBody>
      </p:sp>
    </p:spTree>
    <p:extLst>
      <p:ext uri="{BB962C8B-B14F-4D97-AF65-F5344CB8AC3E}">
        <p14:creationId xmlns:p14="http://schemas.microsoft.com/office/powerpoint/2010/main" val="3548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E407-B825-4255-A0BB-5E655027782E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88143" y="1493197"/>
            <a:ext cx="7551174" cy="5509470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95" tIns="25438" rIns="63595" bIns="25438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b="1" dirty="0" smtClean="0">
                <a:solidFill>
                  <a:srgbClr val="C00000"/>
                </a:solidFill>
              </a:rPr>
              <a:t>3.  I/O Module</a:t>
            </a:r>
            <a:r>
              <a:rPr lang="en-US" altLang="en-US" sz="1600" dirty="0" smtClean="0"/>
              <a:t>	Modular plug-in periphery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AC voltage input and output, 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DC voltage input and output, 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Low level analog input, 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High level analog input and output, 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Special purpose modules, e.g.., high speed timers, 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Stepping motor controllers, etc.  PID, Motion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b="1" dirty="0" smtClean="0">
                <a:solidFill>
                  <a:srgbClr val="C00000"/>
                </a:solidFill>
              </a:rPr>
              <a:t>4. Power supply 	</a:t>
            </a:r>
            <a:r>
              <a:rPr lang="en-US" altLang="en-US" sz="1600" dirty="0" smtClean="0">
                <a:solidFill>
                  <a:schemeClr val="tx1"/>
                </a:solidFill>
              </a:rPr>
              <a:t>AC power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b="1" dirty="0" smtClean="0">
                <a:solidFill>
                  <a:srgbClr val="C00000"/>
                </a:solidFill>
              </a:rPr>
              <a:t>5. Peripheral </a:t>
            </a:r>
            <a:r>
              <a:rPr lang="en-US" altLang="en-US" sz="1600" dirty="0" smtClean="0"/>
              <a:t>	Hand held programmer (loader),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CRT programmer,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Operator console,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Printer,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Simulator,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EPROM loader,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Cassette loader,      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Graphics processor, and</a:t>
            </a:r>
          </a:p>
          <a:p>
            <a:pPr defTabSz="912813">
              <a:lnSpc>
                <a:spcPct val="88000"/>
              </a:lnSpc>
              <a:spcBef>
                <a:spcPct val="42000"/>
              </a:spcBef>
              <a:buFontTx/>
              <a:buNone/>
              <a:tabLst>
                <a:tab pos="1828800" algn="l"/>
              </a:tabLst>
            </a:pPr>
            <a:r>
              <a:rPr lang="en-US" altLang="en-US" sz="1600" dirty="0" smtClean="0"/>
              <a:t>		Network communication interface.  MAP, LAN</a:t>
            </a:r>
            <a:endParaRPr lang="en-US" alt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94292" y="893616"/>
            <a:ext cx="7502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r>
              <a:rPr lang="en-US" sz="24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(Components of PLC)</a:t>
            </a:r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098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79C-74D9-4A5F-A2C8-A6776D3E7DA0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81076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(PLC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Architecture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Diagram)</a:t>
            </a:r>
            <a:r>
              <a:rPr lang="en-US" sz="24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4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Image result for plc block diagram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 bwMode="auto">
          <a:xfrm>
            <a:off x="1626956" y="1137540"/>
            <a:ext cx="8671395" cy="567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8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779C-74D9-4A5F-A2C8-A6776D3E7DA0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81076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(PLC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Architecture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Diagram)</a:t>
            </a:r>
            <a:r>
              <a:rPr lang="en-US" sz="24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4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875" t="12692" r="875" b="-87"/>
          <a:stretch/>
        </p:blipFill>
        <p:spPr>
          <a:xfrm>
            <a:off x="1760859" y="1335042"/>
            <a:ext cx="8403589" cy="506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279A-83BA-41BF-BC62-4CE2F31DEAE8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29" y="1900869"/>
            <a:ext cx="6902244" cy="428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374775"/>
            <a:ext cx="11186503" cy="314522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95" tIns="25438" rIns="63595" bIns="25438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2813">
              <a:lnSpc>
                <a:spcPct val="95000"/>
              </a:lnSpc>
              <a:spcBef>
                <a:spcPct val="47000"/>
              </a:spcBef>
              <a:buFontTx/>
              <a:buNone/>
            </a:pP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Programmable controllers replace most of the relay panel wiring by software programming.</a:t>
            </a:r>
            <a:endParaRPr lang="en-US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846500" y="6142366"/>
            <a:ext cx="2407902" cy="29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95" tIns="25438" rIns="63595" bIns="25438">
            <a:spAutoFit/>
          </a:bodyPr>
          <a:lstStyle>
            <a:lvl1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5988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3188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31975" defTabSz="9159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891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63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035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60775" defTabSz="9159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lnSpc>
                <a:spcPct val="88000"/>
              </a:lnSpc>
            </a:pPr>
            <a:r>
              <a:rPr lang="en-US" altLang="en-US" sz="18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Fig. A TYPICAL PLC</a:t>
            </a:r>
            <a:endParaRPr lang="en-US" altLang="en-US" sz="1800" b="1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62" y="878810"/>
            <a:ext cx="81076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(PLC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Architecture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20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Block Diagram)</a:t>
            </a:r>
            <a:r>
              <a:rPr lang="en-US" sz="24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24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527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System components of a PLC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0834-0A30-4886-8178-02909DB98CFF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64B-FF78-4EF2-B3AD-1FB78116B28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58064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211BC-0EC8-484E-A0E6-6838938A44F3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781665" y="1522103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en-US" sz="2400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Function of input </a:t>
            </a:r>
            <a:r>
              <a:rPr lang="cs-CZ" altLang="en-US" sz="2400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and output </a:t>
            </a:r>
            <a:r>
              <a:rPr lang="cs-CZ" altLang="en-US" sz="24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rPr>
              <a:t>module</a:t>
            </a:r>
            <a:endParaRPr lang="cs-CZ" altLang="en-US" sz="24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781665" y="2093603"/>
            <a:ext cx="10409074" cy="132418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cs-CZ" altLang="en-US" dirty="0" smtClean="0"/>
              <a:t>The function of an </a:t>
            </a:r>
            <a:r>
              <a:rPr lang="cs-CZ" altLang="en-US" b="1" dirty="0" smtClean="0">
                <a:solidFill>
                  <a:srgbClr val="003399"/>
                </a:solidFill>
              </a:rPr>
              <a:t>input module</a:t>
            </a:r>
            <a:r>
              <a:rPr lang="cs-CZ" altLang="en-US" dirty="0" smtClean="0"/>
              <a:t> is to convert incoming signals from </a:t>
            </a:r>
            <a:r>
              <a:rPr lang="cs-CZ" altLang="en-US" b="1" dirty="0" smtClean="0">
                <a:solidFill>
                  <a:srgbClr val="33CC33"/>
                </a:solidFill>
              </a:rPr>
              <a:t>sensors</a:t>
            </a:r>
            <a:r>
              <a:rPr lang="cs-CZ" altLang="en-US" dirty="0" smtClean="0"/>
              <a:t> into signals which can be processed by the PLC and to pass these to the central control unit.</a:t>
            </a:r>
          </a:p>
          <a:p>
            <a:pPr algn="just">
              <a:lnSpc>
                <a:spcPct val="90000"/>
              </a:lnSpc>
            </a:pPr>
            <a:r>
              <a:rPr lang="cs-CZ" altLang="en-US" dirty="0" smtClean="0"/>
              <a:t>The reverse task is performed by an </a:t>
            </a:r>
            <a:r>
              <a:rPr lang="cs-CZ" altLang="en-US" b="1" dirty="0" smtClean="0">
                <a:solidFill>
                  <a:srgbClr val="003399"/>
                </a:solidFill>
              </a:rPr>
              <a:t>output module</a:t>
            </a:r>
            <a:r>
              <a:rPr lang="cs-CZ" altLang="en-US" dirty="0" smtClean="0"/>
              <a:t>. This converts the PLC signal into signals suitable for the </a:t>
            </a:r>
            <a:r>
              <a:rPr lang="cs-CZ" altLang="en-US" b="1" dirty="0" smtClean="0">
                <a:solidFill>
                  <a:srgbClr val="33CC33"/>
                </a:solidFill>
              </a:rPr>
              <a:t>actuators</a:t>
            </a:r>
            <a:r>
              <a:rPr lang="en-US" altLang="en-US" b="1" dirty="0" smtClean="0">
                <a:solidFill>
                  <a:srgbClr val="33CC33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endParaRPr lang="cs-CZ" altLang="en-US" b="1" dirty="0">
              <a:solidFill>
                <a:srgbClr val="33CC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1665" y="3374611"/>
            <a:ext cx="2705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Function of CPU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1665" y="3961793"/>
            <a:ext cx="10409074" cy="1245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actual </a:t>
            </a:r>
            <a:r>
              <a:rPr lang="cs-CZ" altLang="en-US" b="1" dirty="0">
                <a:solidFill>
                  <a:srgbClr val="C00000"/>
                </a:solidFill>
              </a:rPr>
              <a:t>processing of the signals </a:t>
            </a: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effected in the central control unit (CCU) in accordance with the </a:t>
            </a:r>
            <a:r>
              <a:rPr lang="cs-CZ" altLang="en-US" b="1" dirty="0">
                <a:solidFill>
                  <a:srgbClr val="C00000"/>
                </a:solidFill>
              </a:rPr>
              <a:t>program</a:t>
            </a: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stored in the memory</a:t>
            </a:r>
            <a:r>
              <a:rPr lang="cs-CZ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cs-CZ" altLang="en-US" dirty="0" smtClean="0"/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name for CCU : </a:t>
            </a: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cs-CZ" altLang="en-US" dirty="0" smtClean="0"/>
              <a:t>CPU </a:t>
            </a:r>
            <a:r>
              <a:rPr lang="cs-CZ" altLang="en-US" dirty="0"/>
              <a:t>= Central processing unit </a:t>
            </a:r>
            <a:r>
              <a:rPr lang="en-US" altLang="en-US" dirty="0" err="1" smtClean="0"/>
              <a:t>i</a:t>
            </a:r>
            <a:r>
              <a:rPr lang="cs-CZ" altLang="en-US" dirty="0" smtClean="0"/>
              <a:t>s </a:t>
            </a:r>
            <a:r>
              <a:rPr lang="cs-CZ" altLang="en-US" dirty="0"/>
              <a:t>often used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01684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System components of a PLC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10834-0A30-4886-8178-02909DB98CFF}" type="datetime2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Raghu Chandra Garimella</a:t>
            </a: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A364B-FF78-4EF2-B3AD-1FB78116B28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5986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System components of a PLC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919289" y="2636838"/>
            <a:ext cx="8497887" cy="8636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9336088" y="22050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BBE0E3"/>
                </a:solidFill>
                <a:latin typeface="Arial" panose="020B0604020202020204" pitchFamily="34" charset="0"/>
              </a:rPr>
              <a:t>HW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3266-DBC2-4FD3-B1EF-47FE80B1CD19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64B-FF78-4EF2-B3AD-1FB78116B285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1185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System components of a PLC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919289" y="2636838"/>
            <a:ext cx="8497887" cy="8636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9336088" y="22050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BBE0E3"/>
                </a:solidFill>
                <a:latin typeface="Arial" panose="020B0604020202020204" pitchFamily="34" charset="0"/>
              </a:rPr>
              <a:t>HW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087939" y="1412876"/>
            <a:ext cx="2016125" cy="576263"/>
          </a:xfrm>
          <a:prstGeom prst="rect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319963" y="13414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CC3300"/>
                </a:solidFill>
                <a:latin typeface="Arial" panose="020B0604020202020204" pitchFamily="34" charset="0"/>
              </a:rPr>
              <a:t>SW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F2EAE-C71D-47EB-91B8-2A1354933247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64B-FF78-4EF2-B3AD-1FB78116B285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067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System components of a PLC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919289" y="2636838"/>
            <a:ext cx="8497887" cy="8636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9336088" y="22050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BBE0E3"/>
                </a:solidFill>
                <a:latin typeface="Arial" panose="020B0604020202020204" pitchFamily="34" charset="0"/>
              </a:rPr>
              <a:t>HW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087939" y="1412876"/>
            <a:ext cx="2016125" cy="576263"/>
          </a:xfrm>
          <a:prstGeom prst="rect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7319963" y="13414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CC3300"/>
                </a:solidFill>
                <a:latin typeface="Arial" panose="020B0604020202020204" pitchFamily="34" charset="0"/>
              </a:rPr>
              <a:t>SW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774826" y="1196976"/>
            <a:ext cx="8893175" cy="2519363"/>
          </a:xfrm>
          <a:prstGeom prst="rect">
            <a:avLst/>
          </a:prstGeom>
          <a:solidFill>
            <a:srgbClr val="CC99FF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9696450" y="134143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>
                <a:solidFill>
                  <a:srgbClr val="990099"/>
                </a:solidFill>
                <a:latin typeface="Arial" panose="020B0604020202020204" pitchFamily="34" charset="0"/>
              </a:rPr>
              <a:t>PLC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4E6-10DD-43AF-BC76-BC946ACD153E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64B-FF78-4EF2-B3AD-1FB78116B285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5201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3E42-C67B-49A3-8E77-E3BADBAE2BD2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292" y="878810"/>
            <a:ext cx="2208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413" y="1461135"/>
            <a:ext cx="1039432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PLC is a user-friendly, </a:t>
            </a:r>
            <a:r>
              <a:rPr lang="en-US" dirty="0" smtClean="0"/>
              <a:t>microprocessor-based </a:t>
            </a:r>
            <a:r>
              <a:rPr lang="en-US" dirty="0"/>
              <a:t>specialized computer that carries </a:t>
            </a:r>
            <a:r>
              <a:rPr lang="en-US" dirty="0" smtClean="0"/>
              <a:t>out control </a:t>
            </a:r>
            <a:r>
              <a:rPr lang="en-US" dirty="0"/>
              <a:t>functions of many types and levels </a:t>
            </a:r>
            <a:r>
              <a:rPr lang="en-US" dirty="0" smtClean="0"/>
              <a:t>of complexity</a:t>
            </a:r>
            <a:r>
              <a:rPr lang="en-US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Its </a:t>
            </a:r>
            <a:r>
              <a:rPr lang="en-US" dirty="0"/>
              <a:t>purpose</a:t>
            </a:r>
            <a:r>
              <a:rPr lang="en-US" dirty="0"/>
              <a:t> is to monitor crucial </a:t>
            </a:r>
            <a:r>
              <a:rPr lang="en-US" dirty="0" smtClean="0"/>
              <a:t>process parameters </a:t>
            </a:r>
            <a:r>
              <a:rPr lang="en-US" dirty="0"/>
              <a:t>and adjust process </a:t>
            </a:r>
            <a:r>
              <a:rPr lang="en-US" dirty="0" smtClean="0"/>
              <a:t>operations accordingly</a:t>
            </a:r>
            <a:r>
              <a:rPr lang="en-US" dirty="0"/>
              <a:t>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Used </a:t>
            </a:r>
            <a:r>
              <a:rPr lang="en-US" dirty="0"/>
              <a:t>extensively because the PLC</a:t>
            </a:r>
          </a:p>
          <a:p>
            <a:pPr marL="973138" indent="-736600" algn="just">
              <a:spcAft>
                <a:spcPts val="600"/>
              </a:spcAft>
            </a:pPr>
            <a:r>
              <a:rPr lang="en-US" dirty="0"/>
              <a:t>– </a:t>
            </a:r>
            <a:r>
              <a:rPr lang="en-US" dirty="0" smtClean="0"/>
              <a:t> Is </a:t>
            </a:r>
            <a:r>
              <a:rPr lang="en-US" dirty="0"/>
              <a:t>easy to set up and program</a:t>
            </a:r>
          </a:p>
          <a:p>
            <a:pPr marL="973138" indent="-736600" algn="just">
              <a:spcAft>
                <a:spcPts val="600"/>
              </a:spcAft>
            </a:pPr>
            <a:r>
              <a:rPr lang="en-US" dirty="0"/>
              <a:t>– </a:t>
            </a:r>
            <a:r>
              <a:rPr lang="en-US" dirty="0" smtClean="0"/>
              <a:t> Behaves </a:t>
            </a:r>
            <a:r>
              <a:rPr lang="en-US" dirty="0"/>
              <a:t>predictably</a:t>
            </a:r>
          </a:p>
          <a:p>
            <a:pPr marL="973138" indent="-736600" algn="just">
              <a:spcAft>
                <a:spcPts val="600"/>
              </a:spcAft>
            </a:pPr>
            <a:r>
              <a:rPr lang="en-US" dirty="0"/>
              <a:t>– </a:t>
            </a:r>
            <a:r>
              <a:rPr lang="en-US" dirty="0" smtClean="0"/>
              <a:t> Ruggedized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It </a:t>
            </a:r>
            <a:r>
              <a:rPr lang="en-US" dirty="0"/>
              <a:t>can be programmed (to a degree</a:t>
            </a:r>
            <a:r>
              <a:rPr lang="en-US" dirty="0" smtClean="0"/>
              <a:t>), controlled</a:t>
            </a:r>
            <a:r>
              <a:rPr lang="en-US" dirty="0"/>
              <a:t>, and operated by a </a:t>
            </a:r>
            <a:r>
              <a:rPr lang="en-US" dirty="0" smtClean="0"/>
              <a:t>person unskilled </a:t>
            </a:r>
            <a:r>
              <a:rPr lang="en-US" dirty="0"/>
              <a:t>in operating (</a:t>
            </a:r>
            <a:r>
              <a:rPr lang="en-US" dirty="0" smtClean="0"/>
              <a:t>programming) computers.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Essentially</a:t>
            </a:r>
            <a:r>
              <a:rPr lang="en-US" dirty="0"/>
              <a:t>, a PLC's operator draws the </a:t>
            </a:r>
            <a:r>
              <a:rPr lang="en-US" dirty="0" smtClean="0"/>
              <a:t>lines and </a:t>
            </a:r>
            <a:r>
              <a:rPr lang="en-US" dirty="0"/>
              <a:t>devices of ladder diagrams with </a:t>
            </a:r>
            <a:r>
              <a:rPr lang="en-US" dirty="0" smtClean="0"/>
              <a:t>a keyboard/mouse </a:t>
            </a:r>
            <a:r>
              <a:rPr lang="en-US" dirty="0"/>
              <a:t>onto a display </a:t>
            </a:r>
            <a:r>
              <a:rPr lang="en-US" dirty="0" smtClean="0"/>
              <a:t>screen.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resulting ladder diagram is </a:t>
            </a:r>
            <a:r>
              <a:rPr lang="en-US" dirty="0" smtClean="0"/>
              <a:t>converted into </a:t>
            </a:r>
            <a:r>
              <a:rPr lang="en-US" dirty="0"/>
              <a:t>computer machine language and run </a:t>
            </a:r>
            <a:r>
              <a:rPr lang="en-US" dirty="0" smtClean="0"/>
              <a:t>as a </a:t>
            </a:r>
            <a:r>
              <a:rPr lang="en-US" dirty="0"/>
              <a:t>program.</a:t>
            </a:r>
          </a:p>
        </p:txBody>
      </p:sp>
    </p:spTree>
    <p:extLst>
      <p:ext uri="{BB962C8B-B14F-4D97-AF65-F5344CB8AC3E}">
        <p14:creationId xmlns:p14="http://schemas.microsoft.com/office/powerpoint/2010/main" val="1731055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PLC and Field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919289" y="2636838"/>
            <a:ext cx="8497887" cy="8636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9336088" y="22050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BBE0E3"/>
                </a:solidFill>
                <a:latin typeface="Arial" panose="020B0604020202020204" pitchFamily="34" charset="0"/>
              </a:rPr>
              <a:t>HW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5087939" y="1412876"/>
            <a:ext cx="2016125" cy="576263"/>
          </a:xfrm>
          <a:prstGeom prst="rect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319963" y="13414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CC3300"/>
                </a:solidFill>
                <a:latin typeface="Arial" panose="020B0604020202020204" pitchFamily="34" charset="0"/>
              </a:rPr>
              <a:t>SW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774826" y="1196976"/>
            <a:ext cx="8893175" cy="2519363"/>
          </a:xfrm>
          <a:prstGeom prst="rect">
            <a:avLst/>
          </a:prstGeom>
          <a:solidFill>
            <a:srgbClr val="CC99FF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9696450" y="134143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>
                <a:solidFill>
                  <a:srgbClr val="990099"/>
                </a:solidFill>
                <a:latin typeface="Arial" panose="020B0604020202020204" pitchFamily="34" charset="0"/>
              </a:rPr>
              <a:t>PLC 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847850" y="4005263"/>
            <a:ext cx="8820150" cy="1079500"/>
          </a:xfrm>
          <a:prstGeom prst="rect">
            <a:avLst/>
          </a:prstGeom>
          <a:solidFill>
            <a:srgbClr val="00FF00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808663" y="465296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>
                <a:solidFill>
                  <a:srgbClr val="008000"/>
                </a:solidFill>
                <a:latin typeface="Arial" panose="020B0604020202020204" pitchFamily="34" charset="0"/>
              </a:rPr>
              <a:t>FIELD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6B9E4-9DD9-4C53-BA23-21F00A99DC7D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64B-FF78-4EF2-B3AD-1FB78116B285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8094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765175"/>
            <a:ext cx="8229600" cy="719138"/>
          </a:xfrm>
        </p:spPr>
        <p:txBody>
          <a:bodyPr/>
          <a:lstStyle/>
          <a:p>
            <a:r>
              <a:rPr lang="cs-CZ" altLang="en-US" sz="4000"/>
              <a:t>PLC, Field and Controlled system</a:t>
            </a:r>
            <a:br>
              <a:rPr lang="cs-CZ" altLang="en-US" sz="4000"/>
            </a:br>
            <a:r>
              <a:rPr lang="cs-CZ" altLang="en-US" sz="4000"/>
              <a:t/>
            </a:r>
            <a:br>
              <a:rPr lang="cs-CZ" altLang="en-US" sz="4000"/>
            </a:br>
            <a:r>
              <a:rPr lang="cs-CZ" altLang="en-US" sz="2000" b="1"/>
              <a:t>PLC Program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2060576"/>
            <a:ext cx="8334375" cy="2608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919289" y="2636838"/>
            <a:ext cx="8497887" cy="863600"/>
          </a:xfrm>
          <a:prstGeom prst="rect">
            <a:avLst/>
          </a:prstGeom>
          <a:solidFill>
            <a:schemeClr val="accent1">
              <a:alpha val="5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336088" y="220503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BBE0E3"/>
                </a:solidFill>
                <a:latin typeface="Arial" panose="020B0604020202020204" pitchFamily="34" charset="0"/>
              </a:rPr>
              <a:t>HW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087939" y="1412876"/>
            <a:ext cx="2016125" cy="576263"/>
          </a:xfrm>
          <a:prstGeom prst="rect">
            <a:avLst/>
          </a:prstGeom>
          <a:solidFill>
            <a:srgbClr val="FF0000">
              <a:alpha val="53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319963" y="134143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cs-CZ" altLang="en-US" b="1">
                <a:solidFill>
                  <a:srgbClr val="CC3300"/>
                </a:solidFill>
                <a:latin typeface="Arial" panose="020B0604020202020204" pitchFamily="34" charset="0"/>
              </a:rPr>
              <a:t>SW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774826" y="1196976"/>
            <a:ext cx="8893175" cy="2519363"/>
          </a:xfrm>
          <a:prstGeom prst="rect">
            <a:avLst/>
          </a:prstGeom>
          <a:solidFill>
            <a:srgbClr val="CC99FF">
              <a:alpha val="5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696450" y="1341438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>
                <a:solidFill>
                  <a:srgbClr val="990099"/>
                </a:solidFill>
                <a:latin typeface="Arial" panose="020B0604020202020204" pitchFamily="34" charset="0"/>
              </a:rPr>
              <a:t>PLC 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847850" y="4005263"/>
            <a:ext cx="8820150" cy="1079500"/>
          </a:xfrm>
          <a:prstGeom prst="rect">
            <a:avLst/>
          </a:prstGeom>
          <a:solidFill>
            <a:srgbClr val="00FF00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808663" y="4652963"/>
            <a:ext cx="84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>
                <a:solidFill>
                  <a:srgbClr val="008000"/>
                </a:solidFill>
                <a:latin typeface="Arial" panose="020B0604020202020204" pitchFamily="34" charset="0"/>
              </a:rPr>
              <a:t>FIELD</a:t>
            </a: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1919288" y="5445125"/>
            <a:ext cx="8748712" cy="1079500"/>
          </a:xfrm>
          <a:prstGeom prst="rect">
            <a:avLst/>
          </a:prstGeom>
          <a:solidFill>
            <a:schemeClr val="accent1">
              <a:alpha val="6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b="1">
                <a:solidFill>
                  <a:srgbClr val="006699"/>
                </a:solidFill>
                <a:latin typeface="Arial" panose="020B0604020202020204" pitchFamily="34" charset="0"/>
              </a:rPr>
              <a:t>CONTROLLED PROCESS  or  CONTROLLED MACHINE</a:t>
            </a:r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V="1">
            <a:off x="3143250" y="4724401"/>
            <a:ext cx="0" cy="93662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9264650" y="4797426"/>
            <a:ext cx="0" cy="936625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D2DA4-644E-4E94-95F1-F6ABA43C2B43}" type="datetime2">
              <a:rPr lang="en-US" altLang="en-US" smtClean="0"/>
              <a:t>Thursday, May 09, 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Dr. Raghu Chandra Garimella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A364B-FF78-4EF2-B3AD-1FB78116B285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18" name="Rectangle 17"/>
          <p:cNvSpPr/>
          <p:nvPr/>
        </p:nvSpPr>
        <p:spPr>
          <a:xfrm>
            <a:off x="321981" y="114858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744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graphicFrame>
        <p:nvGraphicFramePr>
          <p:cNvPr id="11" name="Object 4" descr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306564"/>
              </p:ext>
            </p:extLst>
          </p:nvPr>
        </p:nvGraphicFramePr>
        <p:xfrm>
          <a:off x="4880888" y="878750"/>
          <a:ext cx="5471652" cy="604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3171960" imgH="3505320" progId="Paint.Picture">
                  <p:embed/>
                </p:oleObj>
              </mc:Choice>
              <mc:Fallback>
                <p:oleObj name="Bitmap Image" r:id="rId3" imgW="3171960" imgH="3505320" progId="Paint.Picture">
                  <p:embed/>
                  <p:pic>
                    <p:nvPicPr>
                      <p:cNvPr id="5123" name="Object 4" descr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888" y="878750"/>
                        <a:ext cx="5471652" cy="604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93769" y="2504245"/>
            <a:ext cx="468711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b="1" dirty="0"/>
              <a:t>A typical PLC can be divided into four components</a:t>
            </a:r>
            <a:r>
              <a:rPr lang="en-US" b="1" dirty="0" smtClean="0"/>
              <a:t>:</a:t>
            </a:r>
          </a:p>
          <a:p>
            <a:pPr algn="just">
              <a:defRPr/>
            </a:pPr>
            <a:endParaRPr lang="en-US" b="1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7030A0"/>
                </a:solidFill>
              </a:rPr>
              <a:t>Processor unit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7030A0"/>
                </a:solidFill>
              </a:rPr>
              <a:t>Power supply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7030A0"/>
                </a:solidFill>
              </a:rPr>
              <a:t>Input/output section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7030A0"/>
                </a:solidFill>
              </a:rPr>
              <a:t>Programming device</a:t>
            </a:r>
          </a:p>
        </p:txBody>
      </p:sp>
    </p:spTree>
    <p:extLst>
      <p:ext uri="{BB962C8B-B14F-4D97-AF65-F5344CB8AC3E}">
        <p14:creationId xmlns:p14="http://schemas.microsoft.com/office/powerpoint/2010/main" val="2447761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9" y="1267388"/>
            <a:ext cx="74485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7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9" t="3523" r="4612" b="2025"/>
          <a:stretch/>
        </p:blipFill>
        <p:spPr bwMode="auto">
          <a:xfrm>
            <a:off x="285160" y="878750"/>
            <a:ext cx="6120581" cy="500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543" y="2245825"/>
            <a:ext cx="5023440" cy="276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1873045" y="5649821"/>
            <a:ext cx="2399667" cy="7420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>Fixed I/O</a:t>
            </a:r>
            <a:endParaRPr lang="en-US" b="1" dirty="0" smtClean="0">
              <a:solidFill>
                <a:srgbClr val="7030A0"/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8255811" y="5649821"/>
            <a:ext cx="2934928" cy="74201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>Modular I/O</a:t>
            </a:r>
            <a:endParaRPr lang="en-US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0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1" y="1229288"/>
            <a:ext cx="74390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5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91" y="1248082"/>
            <a:ext cx="74771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4" y="1248082"/>
            <a:ext cx="73914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0491" y="1709687"/>
            <a:ext cx="1034024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PLC’s with fixed I/O typically come in a complete unit that contains the processor, I/O section, and power supply</a:t>
            </a:r>
            <a:r>
              <a:rPr lang="en-US" sz="24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4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2400" dirty="0" smtClean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PLC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with modular</a:t>
            </a:r>
            <a:r>
              <a:rPr lang="en-US" sz="24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I/O </a:t>
            </a:r>
            <a:r>
              <a:rPr lang="en-US" sz="24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 </a:t>
            </a: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modular in nature, more flexible than fixed I/O units.  The I/O rack or chassis is a framework or housing into which modules are inserted.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9" t="3523" r="4612" b="2025"/>
          <a:stretch/>
        </p:blipFill>
        <p:spPr bwMode="auto">
          <a:xfrm>
            <a:off x="4420905" y="2471576"/>
            <a:ext cx="2207454" cy="180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9" y="5389316"/>
            <a:ext cx="2402945" cy="132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91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9" y="1248082"/>
            <a:ext cx="74485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BDF-CFF0-413C-A289-2DCB881A5EB7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840" y="1490186"/>
            <a:ext cx="1073252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The first PLC was developed by a group of engineers at General Motors in 1968, when the company were looking for an alternative to replace complex </a:t>
            </a:r>
            <a:r>
              <a:rPr lang="cs-CZ" altLang="en-US" sz="20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relay control systems</a:t>
            </a:r>
            <a:r>
              <a:rPr lang="cs-CZ" altLang="en-US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2000" b="1" dirty="0" smtClean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 short, </a:t>
            </a:r>
            <a:r>
              <a:rPr lang="en-US" alt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Invented in 1968 as a substitute for hardwired relay </a:t>
            </a:r>
            <a:r>
              <a:rPr lang="en-US" altLang="en-US" sz="2000" b="1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panels</a:t>
            </a:r>
            <a:r>
              <a:rPr lang="en-US" altLang="en-US" sz="2000" b="1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Previously,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valid </a:t>
            </a:r>
            <a:r>
              <a:rPr lang="en-US" alt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PLC standards </a:t>
            </a:r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focusing </a:t>
            </a:r>
            <a:r>
              <a:rPr lang="en-US" alt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mainly on PLC programming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were generally geared to current state of the art technology in Europe at the </a:t>
            </a:r>
            <a:r>
              <a:rPr lang="en-US" alt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end of the </a:t>
            </a:r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1970s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This took into account non-networked PLC systems, which primarily execute logic operations on binary signals.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DIN 19 239, for example, specifies programming languages which possess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the corresponding language commands for these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applications.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No equivalent</a:t>
            </a:r>
            <a:r>
              <a:rPr lang="cs-CZ" alt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, standardised language elements existed </a:t>
            </a:r>
            <a:r>
              <a:rPr lang="cs-CZ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the PLC developments and system expansions made in the </a:t>
            </a:r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1980s</a:t>
            </a:r>
            <a:r>
              <a:rPr lang="cs-CZ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such 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as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processing </a:t>
            </a:r>
            <a:r>
              <a:rPr lang="cs-CZ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of analogue 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signals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interconnection </a:t>
            </a:r>
            <a:r>
              <a:rPr lang="cs-CZ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of intelligent 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modules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n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etworked </a:t>
            </a:r>
            <a:r>
              <a:rPr lang="cs-CZ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PLC systems </a:t>
            </a:r>
            <a:r>
              <a:rPr lang="cs-CZ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etc.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Consequently</a:t>
            </a:r>
            <a:r>
              <a:rPr lang="cs-CZ" alt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, PLC systems by different manufacturers required entirely different programming</a:t>
            </a:r>
            <a:r>
              <a:rPr lang="cs-CZ" alt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endParaRPr lang="en-US" altLang="en-US" i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110" y="930703"/>
            <a:ext cx="3216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History of PLC: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8737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9" y="1248082"/>
            <a:ext cx="74485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89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68" y="1248082"/>
            <a:ext cx="7467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8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4" y="1248082"/>
            <a:ext cx="742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31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1" y="1248082"/>
            <a:ext cx="74390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52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091" y="1257863"/>
            <a:ext cx="74771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5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9" y="1248082"/>
            <a:ext cx="7448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93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41" y="1248082"/>
            <a:ext cx="74390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3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65" y="1573161"/>
            <a:ext cx="42291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3769" y="1802080"/>
            <a:ext cx="7327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just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Racks or chassis come in many shapes &amp; sizes, and typically allow 4, 8, 12, or 16 modules to be inserted.  Racks contain I/O modules and the processor are referred to as local I/O.  Racks that contain I/O modules, remote I/O communication cards, power supplies, and are mounted separately of away from the processor are referred to as remote I/O.</a:t>
            </a:r>
          </a:p>
        </p:txBody>
      </p:sp>
    </p:spTree>
    <p:extLst>
      <p:ext uri="{BB962C8B-B14F-4D97-AF65-F5344CB8AC3E}">
        <p14:creationId xmlns:p14="http://schemas.microsoft.com/office/powerpoint/2010/main" val="1648602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6" y="1257863"/>
            <a:ext cx="74199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1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4" y="1248082"/>
            <a:ext cx="74676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5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DEDC7-B6D7-40B4-868D-3FD6AEE0764D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840" y="1490186"/>
            <a:ext cx="107325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Since 1992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an international standard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exists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for programmable logic controllers and associated peripheral devices (programming and diagnostic tools, testing equipment, human-to-machine (HMI) interfaces etc.).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In this context, a device configured by the user and consisting of the above components is known as a </a:t>
            </a:r>
            <a:r>
              <a:rPr lang="en-US" altLang="en-US" sz="20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PLC </a:t>
            </a:r>
            <a:r>
              <a:rPr lang="en-US" altLang="en-US" sz="2000" b="1" dirty="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algn="just"/>
            <a:endParaRPr lang="en-US" alt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alt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range of functions has grown considerably...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15 </a:t>
            </a:r>
            <a:r>
              <a:rPr lang="en-US" alt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years ago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process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visualization,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analogue processing or even the use of a PLC as a controller, were considered as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Utopian...</a:t>
            </a: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Now-a-days,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the support of these functions forms an integral part of 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many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PLCs</a:t>
            </a:r>
            <a:r>
              <a:rPr lang="en-US" alt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algn="just">
              <a:buFontTx/>
              <a:buNone/>
            </a:pPr>
            <a:endParaRPr lang="en-US" alt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10" y="930703"/>
            <a:ext cx="3216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History of PLC: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590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211BC-0EC8-484E-A0E6-6838938A44F3}" type="datetime2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Thursday, May 09, 2019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B31166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Dr. Raghu Chandra Garimella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B31166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7C01-D68F-40F4-A4AC-7C5B617DAF34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P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rogrammable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L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ogic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  <a:r>
              <a:rPr kumimoji="0" lang="en-US" sz="3600" b="0" i="0" u="none" strike="noStrike" kern="1200" cap="none" spc="0" normalizeH="0" baseline="0" noProof="0" dirty="0" smtClean="0">
                <a:ln w="0"/>
                <a:solidFill>
                  <a:srgbClr val="B311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ontrollers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B3116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769" y="878750"/>
            <a:ext cx="2757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small" spc="1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Overall PLC System 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00" y="1774722"/>
            <a:ext cx="5224950" cy="425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1110" y="2846834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8463" indent="-398463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Allen-Bradley uses the rack number, location of a module within a rack, and the terminal number of a module to which an input or output device is connected to determine the device’s address.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7030A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5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60B9D-8CAF-4928-B8DE-A6EEE46414D0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110" y="930703"/>
            <a:ext cx="3216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History of PLC: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0" y="1515477"/>
            <a:ext cx="10588232" cy="41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156-2739-4880-BC74-38BAB0AFB759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110" y="1417388"/>
            <a:ext cx="1062962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Flexibility</a:t>
            </a:r>
            <a:endParaRPr lang="en-US" sz="2000" b="1" dirty="0">
              <a:solidFill>
                <a:srgbClr val="C00000"/>
              </a:solidFill>
            </a:endParaRP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In </a:t>
            </a:r>
            <a:r>
              <a:rPr lang="en-US" dirty="0"/>
              <a:t>the past, each different electronically </a:t>
            </a:r>
            <a:r>
              <a:rPr lang="en-US" dirty="0" smtClean="0"/>
              <a:t>controlled production </a:t>
            </a:r>
            <a:r>
              <a:rPr lang="en-US" dirty="0"/>
              <a:t>machine required its own controller; </a:t>
            </a:r>
            <a:r>
              <a:rPr lang="en-US" dirty="0" smtClean="0"/>
              <a:t>15 machines </a:t>
            </a:r>
            <a:r>
              <a:rPr lang="en-US" dirty="0"/>
              <a:t>might require 15 different controllers.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Now </a:t>
            </a:r>
            <a:r>
              <a:rPr lang="en-US" dirty="0"/>
              <a:t>it is possible to use just one model of a </a:t>
            </a:r>
            <a:r>
              <a:rPr lang="en-US" dirty="0" smtClean="0"/>
              <a:t>PLC to </a:t>
            </a:r>
            <a:r>
              <a:rPr lang="en-US" dirty="0"/>
              <a:t>run any one of the 15 machines.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Furthermore</a:t>
            </a:r>
            <a:r>
              <a:rPr lang="en-US" dirty="0"/>
              <a:t>, you would probably need fewer </a:t>
            </a:r>
            <a:r>
              <a:rPr lang="en-US" dirty="0" smtClean="0"/>
              <a:t>than 15 </a:t>
            </a:r>
            <a:r>
              <a:rPr lang="en-US" dirty="0"/>
              <a:t>controllers, because one PLC can easily </a:t>
            </a:r>
            <a:r>
              <a:rPr lang="en-US" dirty="0" smtClean="0"/>
              <a:t>run many </a:t>
            </a:r>
            <a:r>
              <a:rPr lang="en-US" dirty="0"/>
              <a:t>machines.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Each </a:t>
            </a:r>
            <a:r>
              <a:rPr lang="en-US" dirty="0"/>
              <a:t>of the 15 machines under PLC control </a:t>
            </a:r>
            <a:r>
              <a:rPr lang="en-US" dirty="0" smtClean="0"/>
              <a:t>would have </a:t>
            </a:r>
            <a:r>
              <a:rPr lang="en-US" dirty="0"/>
              <a:t>its own distinct program (or a portion of </a:t>
            </a:r>
            <a:r>
              <a:rPr lang="en-US" dirty="0" smtClean="0"/>
              <a:t>one running </a:t>
            </a:r>
            <a:r>
              <a:rPr lang="en-US" dirty="0"/>
              <a:t>program</a:t>
            </a:r>
            <a:r>
              <a:rPr lang="en-US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Implementing </a:t>
            </a:r>
            <a:r>
              <a:rPr lang="en-US" sz="2000" b="1" dirty="0">
                <a:solidFill>
                  <a:srgbClr val="C00000"/>
                </a:solidFill>
              </a:rPr>
              <a:t>Changes and </a:t>
            </a:r>
            <a:r>
              <a:rPr lang="en-US" sz="2000" b="1" dirty="0">
                <a:solidFill>
                  <a:srgbClr val="C00000"/>
                </a:solidFill>
              </a:rPr>
              <a:t>Correcting Errors</a:t>
            </a:r>
            <a:endParaRPr lang="en-US" sz="2000" b="1" dirty="0">
              <a:solidFill>
                <a:srgbClr val="C00000"/>
              </a:solidFill>
            </a:endParaRP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With a wired relay-type panel, any program alterations require time for rewiring of panels and devices. 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When a PLC program circuit or sequence design change is made, the PLC program can be changed from a keyboard sequence in a matter of minutes.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No rewiring is required for a PLC-controlled system.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Also, if a programming error has to be corrected in a PLC control ladder diagram, a change can be typed in quickly.</a:t>
            </a:r>
          </a:p>
        </p:txBody>
      </p:sp>
    </p:spTree>
    <p:extLst>
      <p:ext uri="{BB962C8B-B14F-4D97-AF65-F5344CB8AC3E}">
        <p14:creationId xmlns:p14="http://schemas.microsoft.com/office/powerpoint/2010/main" val="182151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5A3E-04A1-4020-AB23-853CD0D57166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110" y="1417388"/>
            <a:ext cx="10629629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Large Quantities of </a:t>
            </a:r>
            <a:r>
              <a:rPr lang="en-US" sz="2000" b="1" dirty="0" smtClean="0">
                <a:solidFill>
                  <a:srgbClr val="C00000"/>
                </a:solidFill>
              </a:rPr>
              <a:t>Contacts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The PLC has a large number of contacts for </a:t>
            </a:r>
            <a:r>
              <a:rPr lang="en-US" dirty="0" smtClean="0"/>
              <a:t>each coil </a:t>
            </a:r>
            <a:r>
              <a:rPr lang="en-US" dirty="0"/>
              <a:t>available in its programming.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Suppose </a:t>
            </a:r>
            <a:r>
              <a:rPr lang="en-US" dirty="0"/>
              <a:t>that a panel-wired relay has </a:t>
            </a:r>
            <a:r>
              <a:rPr lang="en-US" dirty="0" smtClean="0"/>
              <a:t>four contacts </a:t>
            </a:r>
            <a:r>
              <a:rPr lang="en-US" dirty="0"/>
              <a:t>and all are in use when a design </a:t>
            </a:r>
            <a:r>
              <a:rPr lang="en-US" dirty="0" smtClean="0"/>
              <a:t>change requiring </a:t>
            </a:r>
            <a:r>
              <a:rPr lang="en-US" dirty="0"/>
              <a:t>three more contacts is made</a:t>
            </a:r>
            <a:r>
              <a:rPr lang="en-US" dirty="0" smtClean="0"/>
              <a:t>.</a:t>
            </a:r>
          </a:p>
          <a:p>
            <a:pPr marL="1031875" indent="-3984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Time </a:t>
            </a:r>
            <a:r>
              <a:rPr lang="en-US" sz="1600" dirty="0"/>
              <a:t>would have to be taken to procure and install a </a:t>
            </a:r>
            <a:r>
              <a:rPr lang="en-US" sz="1600" dirty="0" smtClean="0"/>
              <a:t>new relay </a:t>
            </a:r>
            <a:r>
              <a:rPr lang="en-US" sz="1600" dirty="0"/>
              <a:t>or relay contact block.</a:t>
            </a:r>
            <a:endParaRPr lang="en-US" sz="1600" dirty="0" smtClean="0"/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Using a PLC, however, only three more </a:t>
            </a:r>
            <a:r>
              <a:rPr lang="en-US" dirty="0" smtClean="0"/>
              <a:t>contacts would </a:t>
            </a:r>
            <a:r>
              <a:rPr lang="en-US" dirty="0"/>
              <a:t>be typed in</a:t>
            </a:r>
            <a:r>
              <a:rPr lang="en-US" dirty="0" smtClean="0"/>
              <a:t>.</a:t>
            </a:r>
          </a:p>
          <a:p>
            <a:pPr marL="1031875" indent="-398463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Contacts are now a “software” </a:t>
            </a:r>
            <a:r>
              <a:rPr lang="en-US" sz="1600" dirty="0" smtClean="0"/>
              <a:t>component.</a:t>
            </a:r>
            <a:endParaRPr lang="en-US" sz="16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Lower </a:t>
            </a:r>
            <a:r>
              <a:rPr lang="en-US" sz="2000" b="1" dirty="0" smtClean="0">
                <a:solidFill>
                  <a:srgbClr val="C00000"/>
                </a:solidFill>
              </a:rPr>
              <a:t>Cost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Increased technology makes it possible to condense more functions into smaller and less expensive packages.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Now </a:t>
            </a:r>
            <a:r>
              <a:rPr lang="en-US" dirty="0"/>
              <a:t>you can purchase a PLC with </a:t>
            </a:r>
            <a:r>
              <a:rPr lang="en-US" dirty="0" smtClean="0"/>
              <a:t>numerous relays</a:t>
            </a:r>
            <a:r>
              <a:rPr lang="en-US" dirty="0"/>
              <a:t>, timers, and counters, a sequencer, </a:t>
            </a:r>
            <a:r>
              <a:rPr lang="en-US" dirty="0" smtClean="0"/>
              <a:t>and other </a:t>
            </a:r>
            <a:r>
              <a:rPr lang="en-US" dirty="0"/>
              <a:t>functions for a few hundred dollars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Pilot </a:t>
            </a:r>
            <a:r>
              <a:rPr lang="en-US" sz="2000" b="1" dirty="0" smtClean="0">
                <a:solidFill>
                  <a:srgbClr val="C00000"/>
                </a:solidFill>
              </a:rPr>
              <a:t>Running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A PLC programmed circuit can be evaluated in the lab</a:t>
            </a:r>
            <a:r>
              <a:rPr lang="en-US" dirty="0"/>
              <a:t>. The program can be typed in, </a:t>
            </a:r>
            <a:r>
              <a:rPr lang="en-US" dirty="0" smtClean="0"/>
              <a:t>tested, observed</a:t>
            </a:r>
            <a:r>
              <a:rPr lang="en-US" dirty="0"/>
              <a:t>, and modified if needed, saving </a:t>
            </a:r>
            <a:r>
              <a:rPr lang="en-US" dirty="0" smtClean="0"/>
              <a:t>valuable factory </a:t>
            </a:r>
            <a:r>
              <a:rPr lang="en-US" dirty="0"/>
              <a:t>time.</a:t>
            </a:r>
          </a:p>
        </p:txBody>
      </p:sp>
    </p:spTree>
    <p:extLst>
      <p:ext uri="{BB962C8B-B14F-4D97-AF65-F5344CB8AC3E}">
        <p14:creationId xmlns:p14="http://schemas.microsoft.com/office/powerpoint/2010/main" val="40515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A3C2-C065-4BA1-839A-920A2EBA54FE}" type="datetime2">
              <a:rPr lang="en-US" smtClean="0"/>
              <a:t>Thursday, May 09,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Raghu Chandra Garimella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7C01-D68F-40F4-A4AC-7C5B617DAF34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5594" y="-44520"/>
            <a:ext cx="77941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rogrammable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ogic</a:t>
            </a:r>
            <a:r>
              <a:rPr lang="en-US" sz="40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360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ontrollers</a:t>
            </a:r>
            <a:endParaRPr lang="en-US" sz="36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62" y="878810"/>
            <a:ext cx="26670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small" spc="1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Advantages:</a:t>
            </a:r>
            <a:endParaRPr lang="en-US" sz="3200" b="1" cap="small" spc="1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110" y="1417388"/>
            <a:ext cx="106296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Visual Observation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 A PLC circuit's operation can be seen </a:t>
            </a:r>
            <a:r>
              <a:rPr lang="en-US" dirty="0" smtClean="0"/>
              <a:t>during operation </a:t>
            </a:r>
            <a:r>
              <a:rPr lang="en-US" dirty="0"/>
              <a:t>directly on a CRT screen.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operation or </a:t>
            </a:r>
            <a:r>
              <a:rPr lang="en-US" dirty="0" smtClean="0"/>
              <a:t>disoperation </a:t>
            </a:r>
            <a:r>
              <a:rPr lang="en-US" dirty="0"/>
              <a:t>of a circuit can </a:t>
            </a:r>
            <a:r>
              <a:rPr lang="en-US" dirty="0" smtClean="0"/>
              <a:t>be observed </a:t>
            </a:r>
            <a:r>
              <a:rPr lang="en-US" dirty="0"/>
              <a:t>as it happens.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Logic </a:t>
            </a:r>
            <a:r>
              <a:rPr lang="en-US" dirty="0"/>
              <a:t>paths light up on the screen as they </a:t>
            </a:r>
            <a:r>
              <a:rPr lang="en-US" dirty="0" smtClean="0"/>
              <a:t>are energized</a:t>
            </a:r>
            <a:r>
              <a:rPr lang="en-US" dirty="0"/>
              <a:t>.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smtClean="0"/>
              <a:t>Troubleshooting </a:t>
            </a:r>
            <a:r>
              <a:rPr lang="en-US" dirty="0"/>
              <a:t>can be done more quickly </a:t>
            </a:r>
            <a:r>
              <a:rPr lang="en-US" dirty="0" smtClean="0"/>
              <a:t>during visual </a:t>
            </a:r>
            <a:r>
              <a:rPr lang="en-US" dirty="0"/>
              <a:t>observation</a:t>
            </a:r>
            <a:r>
              <a:rPr lang="en-US" dirty="0" smtClean="0"/>
              <a:t>.</a:t>
            </a:r>
            <a:endParaRPr lang="en-US" sz="16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Ladder or Boolean Programming Method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The PLC programming can be accomplished in </a:t>
            </a:r>
            <a:r>
              <a:rPr lang="en-US" dirty="0" smtClean="0"/>
              <a:t>the ladder </a:t>
            </a:r>
            <a:r>
              <a:rPr lang="en-US" dirty="0"/>
              <a:t>mode by an engineer, electrician </a:t>
            </a:r>
            <a:r>
              <a:rPr lang="en-US" dirty="0" smtClean="0"/>
              <a:t>or possibly </a:t>
            </a:r>
            <a:r>
              <a:rPr lang="en-US" dirty="0"/>
              <a:t>a technician. Alternatively, a </a:t>
            </a:r>
            <a:r>
              <a:rPr lang="en-US" dirty="0" smtClean="0"/>
              <a:t>PLC programmer </a:t>
            </a:r>
            <a:r>
              <a:rPr lang="en-US" dirty="0"/>
              <a:t>who works in digital or </a:t>
            </a:r>
            <a:r>
              <a:rPr lang="en-US" dirty="0" smtClean="0"/>
              <a:t>Boolean control </a:t>
            </a:r>
            <a:r>
              <a:rPr lang="en-US" dirty="0"/>
              <a:t>systems can also easily perform </a:t>
            </a:r>
            <a:r>
              <a:rPr lang="en-US" dirty="0" smtClean="0"/>
              <a:t>PLC programming.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Reliability and </a:t>
            </a:r>
            <a:r>
              <a:rPr lang="en-US" sz="2000" b="1" dirty="0">
                <a:solidFill>
                  <a:srgbClr val="C00000"/>
                </a:solidFill>
              </a:rPr>
              <a:t>Maintainability</a:t>
            </a:r>
          </a:p>
          <a:p>
            <a:pPr marL="633413" indent="-293688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Solid-state devices are more reliable, in general</a:t>
            </a:r>
            <a:r>
              <a:rPr lang="en-US" dirty="0" smtClean="0"/>
              <a:t>, than </a:t>
            </a:r>
            <a:r>
              <a:rPr lang="en-US" dirty="0"/>
              <a:t>mechanical systems or relays and </a:t>
            </a:r>
            <a:r>
              <a:rPr lang="en-US" dirty="0" smtClean="0"/>
              <a:t>timers. Consequently</a:t>
            </a:r>
            <a:r>
              <a:rPr lang="en-US" dirty="0"/>
              <a:t>, the control system </a:t>
            </a:r>
            <a:r>
              <a:rPr lang="en-US" dirty="0" smtClean="0"/>
              <a:t>maintenance costs </a:t>
            </a:r>
            <a:r>
              <a:rPr lang="en-US" dirty="0"/>
              <a:t>are low and downtime is minimal.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68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192</TotalTime>
  <Words>2223</Words>
  <Application>Microsoft Office PowerPoint</Application>
  <PresentationFormat>Widescreen</PresentationFormat>
  <Paragraphs>394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Century Gothic</vt:lpstr>
      <vt:lpstr>Consolas</vt:lpstr>
      <vt:lpstr>Constantia</vt:lpstr>
      <vt:lpstr>Garamond</vt:lpstr>
      <vt:lpstr>Rockwell</vt:lpstr>
      <vt:lpstr>Wingdings</vt:lpstr>
      <vt:lpstr>Wingdings 3</vt:lpstr>
      <vt:lpstr>Organic</vt:lpstr>
      <vt:lpstr>Ion Boardroom</vt:lpstr>
      <vt:lpstr>Výchozí návrh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components of a PLC  PLC Program</vt:lpstr>
      <vt:lpstr>PowerPoint Presentation</vt:lpstr>
      <vt:lpstr>System components of a PLC  PLC Program</vt:lpstr>
      <vt:lpstr>System components of a PLC  PLC Program</vt:lpstr>
      <vt:lpstr>System components of a PLC  PLC Program</vt:lpstr>
      <vt:lpstr>System components of a PLC  PLC Program</vt:lpstr>
      <vt:lpstr>PLC and Field  PLC Program</vt:lpstr>
      <vt:lpstr>PLC, Field and Controlled system  PLC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Raghu Chandra</dc:creator>
  <cp:lastModifiedBy>G Raghu Chandra</cp:lastModifiedBy>
  <cp:revision>39</cp:revision>
  <dcterms:created xsi:type="dcterms:W3CDTF">2019-05-06T06:07:47Z</dcterms:created>
  <dcterms:modified xsi:type="dcterms:W3CDTF">2019-05-09T10:48:25Z</dcterms:modified>
</cp:coreProperties>
</file>