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9D906-76E8-40A6-9FFA-24AD23F0D9B9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05A33-5871-4443-952D-B5AE26C147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6FC-1F66-47FC-AB4E-574AE98877C7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03F0-B86E-4B4E-A5F9-47725E977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6FC-1F66-47FC-AB4E-574AE98877C7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03F0-B86E-4B4E-A5F9-47725E977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6FC-1F66-47FC-AB4E-574AE98877C7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03F0-B86E-4B4E-A5F9-47725E977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6FC-1F66-47FC-AB4E-574AE98877C7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03F0-B86E-4B4E-A5F9-47725E977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6FC-1F66-47FC-AB4E-574AE98877C7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03F0-B86E-4B4E-A5F9-47725E977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6FC-1F66-47FC-AB4E-574AE98877C7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03F0-B86E-4B4E-A5F9-47725E977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6FC-1F66-47FC-AB4E-574AE98877C7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03F0-B86E-4B4E-A5F9-47725E977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6FC-1F66-47FC-AB4E-574AE98877C7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03F0-B86E-4B4E-A5F9-47725E977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6FC-1F66-47FC-AB4E-574AE98877C7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03F0-B86E-4B4E-A5F9-47725E977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6FC-1F66-47FC-AB4E-574AE98877C7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03F0-B86E-4B4E-A5F9-47725E977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6FC-1F66-47FC-AB4E-574AE98877C7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003F0-B86E-4B4E-A5F9-47725E977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296FC-1F66-47FC-AB4E-574AE98877C7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003F0-B86E-4B4E-A5F9-47725E977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all_effect" TargetMode="External"/><Relationship Id="rId2" Type="http://schemas.openxmlformats.org/officeDocument/2006/relationships/hyperlink" Target="http://en.wikipedia.org/wiki/Optica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Thyristor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Ignition system: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85801"/>
            <a:ext cx="9144000" cy="571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spc="-140" dirty="0" smtClean="0">
                <a:cs typeface="Arial"/>
              </a:rPr>
              <a:t>The </a:t>
            </a:r>
            <a:r>
              <a:rPr lang="en-US" sz="2000" spc="-15" dirty="0" smtClean="0">
                <a:cs typeface="Arial"/>
              </a:rPr>
              <a:t>combustion</a:t>
            </a:r>
            <a:r>
              <a:rPr lang="en-US" sz="2000" spc="660" dirty="0" smtClean="0">
                <a:cs typeface="Arial"/>
              </a:rPr>
              <a:t> </a:t>
            </a:r>
            <a:r>
              <a:rPr lang="en-US" sz="2000" spc="-65" dirty="0" smtClean="0">
                <a:cs typeface="Arial"/>
              </a:rPr>
              <a:t>in </a:t>
            </a:r>
            <a:r>
              <a:rPr lang="en-US" sz="2000" dirty="0" smtClean="0">
                <a:cs typeface="Arial"/>
              </a:rPr>
              <a:t>a </a:t>
            </a:r>
            <a:r>
              <a:rPr lang="en-US" sz="2000" spc="-15" dirty="0" smtClean="0">
                <a:cs typeface="Arial"/>
              </a:rPr>
              <a:t>spark  </a:t>
            </a:r>
            <a:r>
              <a:rPr lang="en-US" sz="2000" spc="-30" dirty="0" smtClean="0">
                <a:cs typeface="Arial"/>
              </a:rPr>
              <a:t>ignition  </a:t>
            </a:r>
            <a:r>
              <a:rPr lang="en-US" sz="2000" spc="25" dirty="0" smtClean="0">
                <a:cs typeface="Arial"/>
              </a:rPr>
              <a:t>engine </a:t>
            </a:r>
            <a:r>
              <a:rPr lang="en-US" sz="2000" spc="-195" dirty="0" smtClean="0">
                <a:cs typeface="Arial"/>
              </a:rPr>
              <a:t>is </a:t>
            </a:r>
            <a:r>
              <a:rPr lang="en-US" sz="2000" dirty="0" smtClean="0">
                <a:cs typeface="Arial"/>
              </a:rPr>
              <a:t>initiated </a:t>
            </a:r>
            <a:r>
              <a:rPr lang="en-US" sz="2000" spc="45" dirty="0" smtClean="0">
                <a:cs typeface="Arial"/>
              </a:rPr>
              <a:t>by </a:t>
            </a:r>
            <a:r>
              <a:rPr lang="en-US" sz="2000" spc="50" dirty="0" smtClean="0">
                <a:cs typeface="Arial"/>
              </a:rPr>
              <a:t>an </a:t>
            </a:r>
            <a:r>
              <a:rPr lang="en-US" sz="2000" spc="5" dirty="0" smtClean="0">
                <a:cs typeface="Arial"/>
              </a:rPr>
              <a:t>electric </a:t>
            </a:r>
            <a:r>
              <a:rPr lang="en-US" sz="2000" spc="15" dirty="0" smtClean="0">
                <a:cs typeface="Arial"/>
              </a:rPr>
              <a:t>al  discharge </a:t>
            </a:r>
            <a:r>
              <a:rPr lang="en-US" sz="2000" spc="-65" dirty="0" smtClean="0">
                <a:cs typeface="Arial"/>
              </a:rPr>
              <a:t>across 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10" dirty="0" smtClean="0">
                <a:cs typeface="Arial"/>
              </a:rPr>
              <a:t>electrodes  </a:t>
            </a:r>
            <a:r>
              <a:rPr lang="en-US" sz="2000" spc="-55" dirty="0" smtClean="0">
                <a:cs typeface="Arial"/>
              </a:rPr>
              <a:t>of </a:t>
            </a:r>
            <a:r>
              <a:rPr lang="en-US" sz="2000" dirty="0" smtClean="0">
                <a:cs typeface="Arial"/>
              </a:rPr>
              <a:t>a  </a:t>
            </a:r>
            <a:r>
              <a:rPr lang="en-US" sz="2000" spc="-15" dirty="0" smtClean="0">
                <a:cs typeface="Arial"/>
              </a:rPr>
              <a:t>spark </a:t>
            </a:r>
            <a:r>
              <a:rPr lang="en-US" sz="2000" spc="10" dirty="0" smtClean="0">
                <a:cs typeface="Arial"/>
              </a:rPr>
              <a:t>plug, </a:t>
            </a:r>
            <a:r>
              <a:rPr lang="en-US" sz="2000" spc="15" dirty="0" smtClean="0">
                <a:cs typeface="Arial"/>
              </a:rPr>
              <a:t>which </a:t>
            </a:r>
            <a:r>
              <a:rPr lang="en-US" sz="2000" spc="-40" dirty="0" smtClean="0">
                <a:cs typeface="Arial"/>
              </a:rPr>
              <a:t>usually </a:t>
            </a:r>
            <a:r>
              <a:rPr lang="en-US" sz="2000" spc="-30" dirty="0" smtClean="0">
                <a:cs typeface="Arial"/>
              </a:rPr>
              <a:t>occurs </a:t>
            </a:r>
            <a:r>
              <a:rPr lang="en-US" sz="2000" spc="-45" dirty="0" smtClean="0">
                <a:cs typeface="Arial"/>
              </a:rPr>
              <a:t>from </a:t>
            </a:r>
            <a:r>
              <a:rPr lang="en-US" sz="2000" spc="35" dirty="0" smtClean="0">
                <a:cs typeface="Arial"/>
              </a:rPr>
              <a:t>10</a:t>
            </a:r>
            <a:r>
              <a:rPr lang="en-US" sz="2000" spc="52" baseline="26143" dirty="0" smtClean="0">
                <a:cs typeface="Arial"/>
              </a:rPr>
              <a:t>0 </a:t>
            </a:r>
            <a:r>
              <a:rPr lang="en-US" sz="2000" spc="35" dirty="0" smtClean="0">
                <a:cs typeface="Arial"/>
              </a:rPr>
              <a:t> </a:t>
            </a:r>
            <a:r>
              <a:rPr lang="en-US" sz="2000" spc="-25" dirty="0" smtClean="0">
                <a:cs typeface="Arial"/>
              </a:rPr>
              <a:t>to </a:t>
            </a:r>
            <a:r>
              <a:rPr lang="en-US" sz="2000" spc="5" dirty="0" smtClean="0">
                <a:cs typeface="Arial"/>
              </a:rPr>
              <a:t>30</a:t>
            </a:r>
            <a:r>
              <a:rPr lang="en-US" sz="2000" spc="7" baseline="26143" dirty="0" smtClean="0">
                <a:cs typeface="Arial"/>
              </a:rPr>
              <a:t>0 </a:t>
            </a:r>
            <a:r>
              <a:rPr lang="en-US" sz="2000" spc="20" dirty="0" smtClean="0">
                <a:cs typeface="Arial"/>
              </a:rPr>
              <a:t>before </a:t>
            </a:r>
            <a:r>
              <a:rPr lang="en-US" sz="2000" spc="-155" dirty="0" smtClean="0">
                <a:cs typeface="Arial"/>
              </a:rPr>
              <a:t>TDC </a:t>
            </a:r>
            <a:r>
              <a:rPr lang="en-US" sz="2000" spc="65" dirty="0" smtClean="0">
                <a:cs typeface="Arial"/>
              </a:rPr>
              <a:t>depending </a:t>
            </a:r>
            <a:r>
              <a:rPr lang="en-US" sz="2000" spc="30" dirty="0" smtClean="0">
                <a:cs typeface="Arial"/>
              </a:rPr>
              <a:t>upon </a:t>
            </a:r>
            <a:r>
              <a:rPr lang="en-US" sz="2000" spc="-5" dirty="0" smtClean="0">
                <a:cs typeface="Arial"/>
              </a:rPr>
              <a:t>the  </a:t>
            </a:r>
            <a:r>
              <a:rPr lang="en-US" sz="2000" spc="75" dirty="0" smtClean="0">
                <a:cs typeface="Arial"/>
              </a:rPr>
              <a:t>chamber </a:t>
            </a:r>
            <a:r>
              <a:rPr lang="en-US" sz="2000" spc="50" dirty="0" smtClean="0">
                <a:cs typeface="Arial"/>
              </a:rPr>
              <a:t>geometry and </a:t>
            </a:r>
            <a:r>
              <a:rPr lang="en-US" sz="2000" spc="30" dirty="0" smtClean="0">
                <a:cs typeface="Arial"/>
              </a:rPr>
              <a:t>operating  </a:t>
            </a:r>
            <a:r>
              <a:rPr lang="en-US" sz="2000" spc="-25" dirty="0" smtClean="0">
                <a:cs typeface="Arial"/>
              </a:rPr>
              <a:t>conditions.</a:t>
            </a:r>
          </a:p>
          <a:p>
            <a:pPr algn="just"/>
            <a:endParaRPr lang="en-US" sz="2000" dirty="0" smtClean="0">
              <a:cs typeface="Arial"/>
            </a:endParaRPr>
          </a:p>
          <a:p>
            <a:pPr marL="88900" marR="5080" lvl="1" algn="just">
              <a:lnSpc>
                <a:spcPts val="2700"/>
              </a:lnSpc>
              <a:spcBef>
                <a:spcPts val="5"/>
              </a:spcBef>
              <a:buSzPct val="84000"/>
              <a:buFont typeface="Arial" pitchFamily="34" charset="0"/>
              <a:buChar char="•"/>
              <a:tabLst>
                <a:tab pos="417195" algn="l"/>
              </a:tabLst>
            </a:pPr>
            <a:r>
              <a:rPr lang="en-US" sz="2000" spc="-140" dirty="0" smtClean="0">
                <a:cs typeface="Arial"/>
              </a:rPr>
              <a:t>The </a:t>
            </a:r>
            <a:r>
              <a:rPr lang="en-US" sz="2000" spc="-30" dirty="0" smtClean="0">
                <a:cs typeface="Arial"/>
              </a:rPr>
              <a:t>ignition </a:t>
            </a:r>
            <a:r>
              <a:rPr lang="en-US" sz="2000" spc="-60" dirty="0" smtClean="0">
                <a:cs typeface="Arial"/>
              </a:rPr>
              <a:t>system </a:t>
            </a:r>
            <a:r>
              <a:rPr lang="en-US" sz="2000" spc="-15" dirty="0" smtClean="0">
                <a:cs typeface="Arial"/>
              </a:rPr>
              <a:t>provides </a:t>
            </a:r>
            <a:r>
              <a:rPr lang="en-US" sz="2000" dirty="0" smtClean="0">
                <a:cs typeface="Arial"/>
              </a:rPr>
              <a:t>a </a:t>
            </a:r>
            <a:r>
              <a:rPr lang="en-US" sz="2000" spc="-15" dirty="0" smtClean="0">
                <a:cs typeface="Arial"/>
              </a:rPr>
              <a:t>spark </a:t>
            </a:r>
            <a:r>
              <a:rPr lang="en-US" sz="2000" spc="-50" dirty="0" smtClean="0">
                <a:cs typeface="Arial"/>
              </a:rPr>
              <a:t>of  sufficient </a:t>
            </a:r>
            <a:r>
              <a:rPr lang="en-US" sz="2000" spc="-55" dirty="0" smtClean="0">
                <a:cs typeface="Arial"/>
              </a:rPr>
              <a:t>intensity </a:t>
            </a:r>
            <a:r>
              <a:rPr lang="en-US" sz="2000" spc="-25" dirty="0" smtClean="0">
                <a:cs typeface="Arial"/>
              </a:rPr>
              <a:t>to </a:t>
            </a:r>
            <a:r>
              <a:rPr lang="en-US" sz="2000" spc="-15" dirty="0" smtClean="0">
                <a:cs typeface="Arial"/>
              </a:rPr>
              <a:t>ignite 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dirty="0" smtClean="0">
                <a:cs typeface="Arial"/>
              </a:rPr>
              <a:t>air-fuel  </a:t>
            </a:r>
            <a:r>
              <a:rPr lang="en-US" sz="2000" spc="-35" dirty="0" smtClean="0">
                <a:cs typeface="Arial"/>
              </a:rPr>
              <a:t>mixture </a:t>
            </a:r>
            <a:r>
              <a:rPr lang="en-US" sz="2000" spc="20" dirty="0" smtClean="0">
                <a:cs typeface="Arial"/>
              </a:rPr>
              <a:t>at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45" dirty="0" smtClean="0">
                <a:cs typeface="Arial"/>
              </a:rPr>
              <a:t>predetermined </a:t>
            </a:r>
            <a:r>
              <a:rPr lang="en-US" sz="2000" spc="-50" dirty="0" smtClean="0">
                <a:cs typeface="Arial"/>
              </a:rPr>
              <a:t>position </a:t>
            </a:r>
            <a:r>
              <a:rPr lang="en-US" sz="2000" spc="-65" dirty="0" smtClean="0">
                <a:cs typeface="Arial"/>
              </a:rPr>
              <a:t>in 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25" dirty="0" smtClean="0">
                <a:cs typeface="Arial"/>
              </a:rPr>
              <a:t>engine </a:t>
            </a:r>
            <a:r>
              <a:rPr lang="en-US" sz="2000" spc="70" dirty="0" smtClean="0">
                <a:cs typeface="Arial"/>
              </a:rPr>
              <a:t>cycle </a:t>
            </a:r>
            <a:r>
              <a:rPr lang="en-US" sz="2000" spc="15" dirty="0" smtClean="0">
                <a:cs typeface="Arial"/>
              </a:rPr>
              <a:t>under </a:t>
            </a:r>
            <a:r>
              <a:rPr lang="en-US" sz="2000" spc="-25" dirty="0" smtClean="0">
                <a:cs typeface="Arial"/>
              </a:rPr>
              <a:t>all </a:t>
            </a:r>
            <a:r>
              <a:rPr lang="en-US" sz="2000" spc="-10" dirty="0" smtClean="0">
                <a:cs typeface="Arial"/>
              </a:rPr>
              <a:t>speeds </a:t>
            </a:r>
            <a:r>
              <a:rPr lang="en-US" sz="2000" spc="50" dirty="0" smtClean="0">
                <a:cs typeface="Arial"/>
              </a:rPr>
              <a:t>and  </a:t>
            </a:r>
            <a:r>
              <a:rPr lang="en-US" sz="2000" spc="70" dirty="0" smtClean="0">
                <a:cs typeface="Arial"/>
              </a:rPr>
              <a:t>load</a:t>
            </a:r>
            <a:r>
              <a:rPr lang="en-US" sz="2000" spc="165" dirty="0" smtClean="0">
                <a:cs typeface="Arial"/>
              </a:rPr>
              <a:t> </a:t>
            </a:r>
            <a:r>
              <a:rPr lang="en-US" sz="2000" spc="-25" dirty="0" smtClean="0">
                <a:cs typeface="Arial"/>
              </a:rPr>
              <a:t>conditions.</a:t>
            </a:r>
            <a:endParaRPr lang="en-US" sz="2000" dirty="0" smtClean="0">
              <a:cs typeface="Arial"/>
            </a:endParaRPr>
          </a:p>
          <a:p>
            <a:pPr marL="0" lvl="1" algn="just">
              <a:buFont typeface="Arial" pitchFamily="34" charset="0"/>
              <a:buChar char="•"/>
            </a:pPr>
            <a:r>
              <a:rPr lang="en-US" sz="2000" spc="-15" dirty="0" smtClean="0">
                <a:cs typeface="Arial"/>
              </a:rPr>
              <a:t>In </a:t>
            </a:r>
            <a:r>
              <a:rPr lang="en-US" sz="2000" dirty="0" smtClean="0">
                <a:cs typeface="Arial"/>
              </a:rPr>
              <a:t>a </a:t>
            </a:r>
            <a:r>
              <a:rPr lang="en-US" sz="2000" spc="-30" dirty="0" smtClean="0">
                <a:cs typeface="Arial"/>
              </a:rPr>
              <a:t>four-stroke, </a:t>
            </a:r>
            <a:r>
              <a:rPr lang="en-US" sz="2000" spc="-70" dirty="0" smtClean="0">
                <a:cs typeface="Arial"/>
              </a:rPr>
              <a:t>four </a:t>
            </a:r>
            <a:r>
              <a:rPr lang="en-US" sz="2000" spc="5" dirty="0" smtClean="0">
                <a:cs typeface="Arial"/>
              </a:rPr>
              <a:t>cylinder </a:t>
            </a:r>
            <a:r>
              <a:rPr lang="en-US" sz="2000" spc="25" dirty="0" smtClean="0">
                <a:cs typeface="Arial"/>
              </a:rPr>
              <a:t>engine  </a:t>
            </a:r>
            <a:r>
              <a:rPr lang="en-US" sz="2000" spc="30" dirty="0" smtClean="0">
                <a:cs typeface="Arial"/>
              </a:rPr>
              <a:t>operating </a:t>
            </a:r>
            <a:r>
              <a:rPr lang="en-US" sz="2000" spc="20" dirty="0" smtClean="0">
                <a:cs typeface="Arial"/>
              </a:rPr>
              <a:t>at </a:t>
            </a:r>
            <a:r>
              <a:rPr lang="en-US" sz="2000" spc="5" dirty="0" smtClean="0">
                <a:cs typeface="Arial"/>
              </a:rPr>
              <a:t>3000 </a:t>
            </a:r>
            <a:r>
              <a:rPr lang="en-US" sz="2000" dirty="0" smtClean="0">
                <a:cs typeface="Arial"/>
              </a:rPr>
              <a:t>rpm, </a:t>
            </a:r>
            <a:r>
              <a:rPr lang="en-US" sz="2000" spc="5" dirty="0" smtClean="0">
                <a:cs typeface="Arial"/>
              </a:rPr>
              <a:t>individual </a:t>
            </a:r>
            <a:r>
              <a:rPr lang="en-US" sz="2000" spc="-20" dirty="0" smtClean="0">
                <a:cs typeface="Arial"/>
              </a:rPr>
              <a:t>cylinders  </a:t>
            </a:r>
            <a:r>
              <a:rPr lang="en-US" sz="2000" spc="-10" dirty="0" smtClean="0">
                <a:cs typeface="Arial"/>
              </a:rPr>
              <a:t>require </a:t>
            </a:r>
            <a:r>
              <a:rPr lang="en-US" sz="2000" dirty="0" smtClean="0">
                <a:cs typeface="Arial"/>
              </a:rPr>
              <a:t>a </a:t>
            </a:r>
            <a:r>
              <a:rPr lang="en-US" sz="2000" spc="-15" dirty="0" smtClean="0">
                <a:cs typeface="Arial"/>
              </a:rPr>
              <a:t>spark </a:t>
            </a:r>
            <a:r>
              <a:rPr lang="en-US" sz="2000" spc="20" dirty="0" smtClean="0">
                <a:cs typeface="Arial"/>
              </a:rPr>
              <a:t>at </a:t>
            </a:r>
            <a:r>
              <a:rPr lang="en-US" sz="2000" spc="30" dirty="0" smtClean="0">
                <a:cs typeface="Arial"/>
              </a:rPr>
              <a:t>every </a:t>
            </a:r>
            <a:r>
              <a:rPr lang="en-US" sz="2000" spc="20" dirty="0" smtClean="0">
                <a:cs typeface="Arial"/>
              </a:rPr>
              <a:t>second </a:t>
            </a:r>
            <a:r>
              <a:rPr lang="en-US" sz="2000" spc="-15" dirty="0" smtClean="0">
                <a:cs typeface="Arial"/>
              </a:rPr>
              <a:t>revolution,  </a:t>
            </a:r>
            <a:r>
              <a:rPr lang="en-US" sz="2000" spc="45" dirty="0" smtClean="0">
                <a:cs typeface="Arial"/>
              </a:rPr>
              <a:t>and </a:t>
            </a:r>
            <a:r>
              <a:rPr lang="en-US" sz="2000" spc="-120" dirty="0" smtClean="0">
                <a:cs typeface="Arial"/>
              </a:rPr>
              <a:t>this </a:t>
            </a:r>
            <a:r>
              <a:rPr lang="en-US" sz="2000" spc="-25" dirty="0" smtClean="0">
                <a:cs typeface="Arial"/>
              </a:rPr>
              <a:t>necessitates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40" dirty="0" smtClean="0">
                <a:cs typeface="Arial"/>
              </a:rPr>
              <a:t>frequency </a:t>
            </a:r>
            <a:r>
              <a:rPr lang="en-US" sz="2000" spc="-50" dirty="0" smtClean="0">
                <a:cs typeface="Arial"/>
              </a:rPr>
              <a:t>of </a:t>
            </a:r>
            <a:r>
              <a:rPr lang="en-US" sz="2000" spc="-75" dirty="0" smtClean="0">
                <a:cs typeface="Arial"/>
              </a:rPr>
              <a:t>firing  </a:t>
            </a:r>
            <a:r>
              <a:rPr lang="en-US" sz="2000" spc="-25" dirty="0" smtClean="0">
                <a:cs typeface="Arial"/>
              </a:rPr>
              <a:t>to </a:t>
            </a:r>
            <a:r>
              <a:rPr lang="en-US" sz="2000" spc="80" dirty="0" smtClean="0">
                <a:cs typeface="Arial"/>
              </a:rPr>
              <a:t>be </a:t>
            </a:r>
            <a:r>
              <a:rPr lang="en-US" sz="2000" spc="10" dirty="0" smtClean="0">
                <a:cs typeface="Arial"/>
              </a:rPr>
              <a:t>(3000 </a:t>
            </a:r>
            <a:r>
              <a:rPr lang="en-US" sz="2000" dirty="0" smtClean="0">
                <a:cs typeface="Arial"/>
              </a:rPr>
              <a:t>/ </a:t>
            </a:r>
            <a:r>
              <a:rPr lang="en-US" sz="2000" spc="30" dirty="0" smtClean="0">
                <a:cs typeface="Arial"/>
              </a:rPr>
              <a:t>2) </a:t>
            </a:r>
            <a:r>
              <a:rPr lang="en-US" sz="2000" dirty="0" smtClean="0">
                <a:cs typeface="Arial"/>
              </a:rPr>
              <a:t>x 4 = </a:t>
            </a:r>
            <a:r>
              <a:rPr lang="en-US" sz="2000" spc="5" dirty="0" smtClean="0">
                <a:cs typeface="Arial"/>
              </a:rPr>
              <a:t>6000 </a:t>
            </a:r>
            <a:r>
              <a:rPr lang="en-US" sz="2000" spc="-55" dirty="0" smtClean="0">
                <a:cs typeface="Arial"/>
              </a:rPr>
              <a:t>sparks </a:t>
            </a:r>
            <a:r>
              <a:rPr lang="en-US" sz="2000" spc="30" dirty="0" smtClean="0">
                <a:cs typeface="Arial"/>
              </a:rPr>
              <a:t>per </a:t>
            </a:r>
            <a:r>
              <a:rPr lang="en-US" sz="2000" spc="-15" dirty="0" smtClean="0">
                <a:cs typeface="Arial"/>
              </a:rPr>
              <a:t>minute  </a:t>
            </a:r>
            <a:r>
              <a:rPr lang="en-US" sz="2000" spc="-70" dirty="0" smtClean="0">
                <a:cs typeface="Arial"/>
              </a:rPr>
              <a:t>or </a:t>
            </a:r>
            <a:r>
              <a:rPr lang="en-US" sz="2000" spc="5" dirty="0" smtClean="0">
                <a:cs typeface="Arial"/>
              </a:rPr>
              <a:t>100 </a:t>
            </a:r>
            <a:r>
              <a:rPr lang="en-US" sz="2000" spc="-55" dirty="0" smtClean="0">
                <a:cs typeface="Arial"/>
              </a:rPr>
              <a:t>sparks </a:t>
            </a:r>
            <a:r>
              <a:rPr lang="en-US" sz="2000" spc="30" dirty="0" smtClean="0">
                <a:cs typeface="Arial"/>
              </a:rPr>
              <a:t>per </a:t>
            </a:r>
            <a:r>
              <a:rPr lang="en-US" sz="2000" spc="25" dirty="0" smtClean="0">
                <a:cs typeface="Arial"/>
              </a:rPr>
              <a:t>second. this </a:t>
            </a:r>
            <a:r>
              <a:rPr lang="en-US" sz="2000" spc="-215" dirty="0" smtClean="0">
                <a:cs typeface="Arial"/>
              </a:rPr>
              <a:t> </a:t>
            </a:r>
            <a:r>
              <a:rPr lang="en-US" sz="2000" spc="-100" dirty="0" smtClean="0">
                <a:cs typeface="Arial"/>
              </a:rPr>
              <a:t>shows </a:t>
            </a:r>
            <a:r>
              <a:rPr lang="en-US" sz="2000" spc="15" dirty="0" smtClean="0">
                <a:cs typeface="Arial"/>
              </a:rPr>
              <a:t>that  </a:t>
            </a:r>
            <a:r>
              <a:rPr lang="en-US" sz="2000" spc="5" dirty="0" smtClean="0">
                <a:cs typeface="Arial"/>
              </a:rPr>
              <a:t>there </a:t>
            </a:r>
            <a:r>
              <a:rPr lang="en-US" sz="2000" spc="-185" dirty="0" smtClean="0">
                <a:cs typeface="Arial"/>
              </a:rPr>
              <a:t>is </a:t>
            </a:r>
            <a:r>
              <a:rPr lang="en-US" sz="2000" spc="45" dirty="0" smtClean="0">
                <a:cs typeface="Arial"/>
              </a:rPr>
              <a:t>an </a:t>
            </a:r>
            <a:r>
              <a:rPr lang="en-US" sz="2000" spc="35" dirty="0" smtClean="0">
                <a:cs typeface="Arial"/>
              </a:rPr>
              <a:t>extremely </a:t>
            </a:r>
            <a:r>
              <a:rPr lang="en-US" sz="2000" spc="-100" dirty="0" smtClean="0">
                <a:cs typeface="Arial"/>
              </a:rPr>
              <a:t>short </a:t>
            </a:r>
            <a:r>
              <a:rPr lang="en-US" sz="2000" spc="-5" dirty="0" smtClean="0">
                <a:cs typeface="Arial"/>
              </a:rPr>
              <a:t>interval </a:t>
            </a:r>
            <a:r>
              <a:rPr lang="en-US" sz="2000" spc="-50" dirty="0" smtClean="0">
                <a:cs typeface="Arial"/>
              </a:rPr>
              <a:t>of </a:t>
            </a:r>
            <a:r>
              <a:rPr lang="en-US" sz="2000" spc="10" dirty="0" smtClean="0">
                <a:cs typeface="Arial"/>
              </a:rPr>
              <a:t>time  </a:t>
            </a:r>
            <a:r>
              <a:rPr lang="en-US" sz="2000" spc="70" dirty="0" smtClean="0">
                <a:cs typeface="Arial"/>
              </a:rPr>
              <a:t>between </a:t>
            </a:r>
            <a:r>
              <a:rPr lang="en-US" sz="2000" spc="-75" dirty="0" smtClean="0">
                <a:cs typeface="Arial"/>
              </a:rPr>
              <a:t>firing</a:t>
            </a:r>
            <a:r>
              <a:rPr lang="en-US" sz="2000" spc="-5" dirty="0" smtClean="0">
                <a:cs typeface="Arial"/>
              </a:rPr>
              <a:t> </a:t>
            </a:r>
            <a:r>
              <a:rPr lang="en-US" sz="2000" spc="-45" dirty="0" smtClean="0">
                <a:cs typeface="Arial"/>
              </a:rPr>
              <a:t>impulses.</a:t>
            </a:r>
          </a:p>
          <a:p>
            <a:pPr marL="0" lvl="1" algn="just">
              <a:buFont typeface="Arial" pitchFamily="34" charset="0"/>
              <a:buChar char="•"/>
            </a:pPr>
            <a:endParaRPr lang="en-US" sz="2000" dirty="0" smtClean="0">
              <a:cs typeface="Arial"/>
            </a:endParaRPr>
          </a:p>
          <a:p>
            <a:pPr marL="0" lvl="1" algn="just">
              <a:buFont typeface="Arial" pitchFamily="34" charset="0"/>
              <a:buChar char="•"/>
            </a:pPr>
            <a:r>
              <a:rPr lang="en-US" sz="2000" spc="5" dirty="0" smtClean="0">
                <a:cs typeface="Arial"/>
              </a:rPr>
              <a:t>Automotive </a:t>
            </a:r>
            <a:r>
              <a:rPr lang="en-US" sz="2000" spc="-5" dirty="0" smtClean="0">
                <a:cs typeface="Arial"/>
              </a:rPr>
              <a:t>engines </a:t>
            </a:r>
            <a:r>
              <a:rPr lang="en-US" sz="2000" spc="15" dirty="0" smtClean="0">
                <a:cs typeface="Arial"/>
              </a:rPr>
              <a:t>are </a:t>
            </a:r>
            <a:r>
              <a:rPr lang="en-US" sz="2000" spc="-40" dirty="0" smtClean="0">
                <a:cs typeface="Arial"/>
              </a:rPr>
              <a:t>usually  </a:t>
            </a:r>
            <a:r>
              <a:rPr lang="en-US" sz="2000" spc="65" dirty="0" smtClean="0">
                <a:cs typeface="Arial"/>
              </a:rPr>
              <a:t>cranked </a:t>
            </a:r>
            <a:r>
              <a:rPr lang="en-US" sz="2000" spc="45" dirty="0" smtClean="0">
                <a:cs typeface="Arial"/>
              </a:rPr>
              <a:t>by </a:t>
            </a:r>
            <a:r>
              <a:rPr lang="en-US" sz="2000" dirty="0" smtClean="0">
                <a:cs typeface="Arial"/>
              </a:rPr>
              <a:t>a </a:t>
            </a:r>
            <a:r>
              <a:rPr lang="en-US" sz="2000" spc="-25" dirty="0" smtClean="0">
                <a:cs typeface="Arial"/>
              </a:rPr>
              <a:t>small </a:t>
            </a:r>
            <a:r>
              <a:rPr lang="en-US" sz="2000" spc="5" dirty="0" smtClean="0">
                <a:cs typeface="Arial"/>
              </a:rPr>
              <a:t>electric </a:t>
            </a:r>
            <a:r>
              <a:rPr lang="en-US" sz="2000" spc="-10" dirty="0" smtClean="0">
                <a:cs typeface="Arial"/>
              </a:rPr>
              <a:t>motor, </a:t>
            </a:r>
            <a:r>
              <a:rPr lang="en-US" sz="2000" spc="15" dirty="0" smtClean="0">
                <a:cs typeface="Arial"/>
              </a:rPr>
              <a:t>which  </a:t>
            </a:r>
            <a:r>
              <a:rPr lang="en-US" sz="2000" spc="-195" dirty="0" smtClean="0">
                <a:cs typeface="Arial"/>
              </a:rPr>
              <a:t>is </a:t>
            </a:r>
            <a:r>
              <a:rPr lang="en-US" sz="2000" spc="20" dirty="0" smtClean="0">
                <a:cs typeface="Arial"/>
              </a:rPr>
              <a:t>better </a:t>
            </a:r>
            <a:r>
              <a:rPr lang="en-US" sz="2000" spc="10" dirty="0" smtClean="0">
                <a:cs typeface="Arial"/>
              </a:rPr>
              <a:t>known </a:t>
            </a:r>
            <a:r>
              <a:rPr lang="en-US" sz="2000" spc="-85" dirty="0" smtClean="0">
                <a:cs typeface="Arial"/>
              </a:rPr>
              <a:t>as </a:t>
            </a:r>
            <a:r>
              <a:rPr lang="en-US" sz="2000" dirty="0" smtClean="0">
                <a:cs typeface="Arial"/>
              </a:rPr>
              <a:t>a </a:t>
            </a:r>
            <a:r>
              <a:rPr lang="en-US" sz="2000" spc="-55" dirty="0" smtClean="0">
                <a:cs typeface="Arial"/>
              </a:rPr>
              <a:t>starter </a:t>
            </a:r>
            <a:r>
              <a:rPr lang="en-US" sz="2000" spc="-15" dirty="0" smtClean="0">
                <a:cs typeface="Arial"/>
              </a:rPr>
              <a:t>motor, </a:t>
            </a:r>
            <a:r>
              <a:rPr lang="en-US" sz="2000" spc="-75" dirty="0" smtClean="0">
                <a:cs typeface="Arial"/>
              </a:rPr>
              <a:t>or  </a:t>
            </a:r>
            <a:r>
              <a:rPr lang="en-US" sz="2000" spc="-50" dirty="0" smtClean="0">
                <a:cs typeface="Arial"/>
              </a:rPr>
              <a:t>simply </a:t>
            </a:r>
            <a:r>
              <a:rPr lang="en-US" sz="2000" dirty="0" smtClean="0">
                <a:cs typeface="Arial"/>
              </a:rPr>
              <a:t>a </a:t>
            </a:r>
            <a:r>
              <a:rPr lang="en-US" sz="2000" spc="-45" dirty="0" smtClean="0">
                <a:cs typeface="Arial"/>
              </a:rPr>
              <a:t>starter. </a:t>
            </a:r>
            <a:r>
              <a:rPr lang="en-US" sz="2000" spc="-140" dirty="0" smtClean="0">
                <a:cs typeface="Arial"/>
              </a:rPr>
              <a:t>The</a:t>
            </a:r>
            <a:r>
              <a:rPr lang="en-US" sz="2000" spc="409" dirty="0" smtClean="0">
                <a:cs typeface="Arial"/>
              </a:rPr>
              <a:t> </a:t>
            </a:r>
            <a:r>
              <a:rPr lang="en-US" sz="2000" spc="-55" dirty="0" smtClean="0">
                <a:cs typeface="Arial"/>
              </a:rPr>
              <a:t>starter </a:t>
            </a:r>
            <a:r>
              <a:rPr lang="en-US" sz="2000" spc="-10" dirty="0" smtClean="0">
                <a:cs typeface="Arial"/>
              </a:rPr>
              <a:t>motor </a:t>
            </a:r>
            <a:r>
              <a:rPr lang="en-US" sz="2000" spc="-80" dirty="0" smtClean="0">
                <a:cs typeface="Arial"/>
              </a:rPr>
              <a:t>for SI </a:t>
            </a:r>
            <a:r>
              <a:rPr lang="en-US" sz="2000" spc="-190" dirty="0" smtClean="0">
                <a:cs typeface="Arial"/>
              </a:rPr>
              <a:t> </a:t>
            </a:r>
            <a:r>
              <a:rPr lang="en-US" sz="2000" spc="50" dirty="0" smtClean="0">
                <a:cs typeface="Arial"/>
              </a:rPr>
              <a:t>and </a:t>
            </a:r>
            <a:r>
              <a:rPr lang="en-US" sz="2000" spc="35" dirty="0" smtClean="0">
                <a:cs typeface="Arial"/>
              </a:rPr>
              <a:t>CI </a:t>
            </a:r>
            <a:r>
              <a:rPr lang="en-US" sz="2000" spc="-5" dirty="0" smtClean="0">
                <a:cs typeface="Arial"/>
              </a:rPr>
              <a:t>engines </a:t>
            </a:r>
            <a:r>
              <a:rPr lang="en-US" sz="2000" spc="30" dirty="0" smtClean="0">
                <a:cs typeface="Arial"/>
              </a:rPr>
              <a:t>operates </a:t>
            </a:r>
            <a:r>
              <a:rPr lang="en-US" sz="2000" dirty="0" smtClean="0">
                <a:cs typeface="Arial"/>
              </a:rPr>
              <a:t>on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45" dirty="0" smtClean="0">
                <a:cs typeface="Arial"/>
              </a:rPr>
              <a:t>same  </a:t>
            </a:r>
            <a:r>
              <a:rPr lang="en-US" sz="2000" spc="-5" dirty="0" smtClean="0">
                <a:cs typeface="Arial"/>
              </a:rPr>
              <a:t>principle </a:t>
            </a:r>
            <a:r>
              <a:rPr lang="en-US" sz="2000" spc="-85" dirty="0" smtClean="0">
                <a:cs typeface="Arial"/>
              </a:rPr>
              <a:t>as </a:t>
            </a:r>
            <a:r>
              <a:rPr lang="en-US" sz="2000" dirty="0" smtClean="0">
                <a:cs typeface="Arial"/>
              </a:rPr>
              <a:t>a direct </a:t>
            </a:r>
            <a:r>
              <a:rPr lang="en-US" sz="2000" spc="-30" dirty="0" smtClean="0">
                <a:cs typeface="Arial"/>
              </a:rPr>
              <a:t>current </a:t>
            </a:r>
            <a:r>
              <a:rPr lang="en-US" sz="2000" spc="5" dirty="0" smtClean="0">
                <a:cs typeface="Arial"/>
              </a:rPr>
              <a:t>electric  </a:t>
            </a:r>
            <a:r>
              <a:rPr lang="en-US" sz="2000" spc="-10" dirty="0" smtClean="0">
                <a:cs typeface="Arial"/>
              </a:rPr>
              <a:t>motor.</a:t>
            </a:r>
            <a:endParaRPr lang="en-US" sz="2000" dirty="0" smtClean="0">
              <a:cs typeface="Arial"/>
            </a:endParaRPr>
          </a:p>
          <a:p>
            <a:pPr marL="0" lvl="1" algn="just">
              <a:buFont typeface="Arial" pitchFamily="34" charset="0"/>
              <a:buChar char="•"/>
            </a:pPr>
            <a:endParaRPr lang="en-US" sz="2000" spc="-140" dirty="0" smtClean="0">
              <a:cs typeface="Arial"/>
            </a:endParaRPr>
          </a:p>
          <a:p>
            <a:pPr marL="0" lvl="1" algn="just">
              <a:buFont typeface="Arial" pitchFamily="34" charset="0"/>
              <a:buChar char="•"/>
            </a:pPr>
            <a:endParaRPr lang="en-US" sz="2000" spc="-140" dirty="0" smtClean="0">
              <a:cs typeface="Arial"/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8915400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ts val="2700"/>
              </a:lnSpc>
              <a:spcBef>
                <a:spcPts val="440"/>
              </a:spcBef>
              <a:buSzPct val="84000"/>
              <a:buFont typeface="Arial" pitchFamily="34" charset="0"/>
              <a:buChar char="•"/>
              <a:tabLst>
                <a:tab pos="340995" algn="l"/>
              </a:tabLst>
            </a:pPr>
            <a:r>
              <a:rPr lang="en-US" sz="2000" spc="-140" dirty="0" smtClean="0">
                <a:cs typeface="Arial"/>
              </a:rPr>
              <a:t>The</a:t>
            </a:r>
            <a:r>
              <a:rPr lang="en-US" sz="2000" spc="409" dirty="0" smtClean="0">
                <a:cs typeface="Arial"/>
              </a:rPr>
              <a:t> </a:t>
            </a:r>
            <a:r>
              <a:rPr lang="en-US" sz="2000" spc="55" dirty="0" smtClean="0">
                <a:cs typeface="Arial"/>
              </a:rPr>
              <a:t>disadvantage </a:t>
            </a:r>
            <a:r>
              <a:rPr lang="en-US" sz="2000" spc="-50" dirty="0" smtClean="0">
                <a:cs typeface="Arial"/>
              </a:rPr>
              <a:t>of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70" dirty="0" smtClean="0">
                <a:cs typeface="Arial"/>
              </a:rPr>
              <a:t>mechanic </a:t>
            </a:r>
            <a:r>
              <a:rPr lang="en-US" sz="2000" spc="15" dirty="0" smtClean="0">
                <a:cs typeface="Arial"/>
              </a:rPr>
              <a:t>al  </a:t>
            </a:r>
            <a:r>
              <a:rPr lang="en-US" sz="2000" spc="-60" dirty="0" smtClean="0">
                <a:cs typeface="Arial"/>
              </a:rPr>
              <a:t>system </a:t>
            </a:r>
            <a:r>
              <a:rPr lang="en-US" sz="2000" spc="-195" dirty="0" smtClean="0">
                <a:cs typeface="Arial"/>
              </a:rPr>
              <a:t>is </a:t>
            </a:r>
            <a:r>
              <a:rPr lang="en-US" sz="2000" spc="10" dirty="0" smtClean="0">
                <a:cs typeface="Arial"/>
              </a:rPr>
              <a:t>that </a:t>
            </a:r>
            <a:r>
              <a:rPr lang="en-US" sz="2000" spc="-95" dirty="0" smtClean="0">
                <a:cs typeface="Arial"/>
              </a:rPr>
              <a:t>it </a:t>
            </a:r>
            <a:r>
              <a:rPr lang="en-US" sz="2000" spc="-35" dirty="0" smtClean="0">
                <a:cs typeface="Arial"/>
              </a:rPr>
              <a:t>requires </a:t>
            </a:r>
            <a:r>
              <a:rPr lang="en-US" sz="2000" spc="10" dirty="0" smtClean="0">
                <a:cs typeface="Arial"/>
              </a:rPr>
              <a:t>regular  </a:t>
            </a:r>
            <a:r>
              <a:rPr lang="en-US" sz="2000" dirty="0" smtClean="0">
                <a:cs typeface="Arial"/>
              </a:rPr>
              <a:t>adjustment </a:t>
            </a:r>
            <a:r>
              <a:rPr lang="en-US" sz="2000" spc="-25" dirty="0" smtClean="0">
                <a:cs typeface="Arial"/>
              </a:rPr>
              <a:t>to </a:t>
            </a:r>
            <a:r>
              <a:rPr lang="en-US" sz="2000" spc="50" dirty="0" smtClean="0">
                <a:cs typeface="Arial"/>
              </a:rPr>
              <a:t>compensate </a:t>
            </a:r>
            <a:r>
              <a:rPr lang="en-US" sz="2000" spc="-80" dirty="0" smtClean="0">
                <a:cs typeface="Arial"/>
              </a:rPr>
              <a:t>for </a:t>
            </a:r>
            <a:r>
              <a:rPr lang="en-US" sz="2000" spc="60" dirty="0" smtClean="0">
                <a:cs typeface="Arial"/>
              </a:rPr>
              <a:t>wear, </a:t>
            </a:r>
            <a:r>
              <a:rPr lang="en-US" sz="2000" spc="50" dirty="0" smtClean="0">
                <a:cs typeface="Arial"/>
              </a:rPr>
              <a:t>and 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35" dirty="0" smtClean="0">
                <a:cs typeface="Arial"/>
              </a:rPr>
              <a:t>opening </a:t>
            </a:r>
            <a:r>
              <a:rPr lang="en-US" sz="2000" spc="-50" dirty="0" smtClean="0">
                <a:cs typeface="Arial"/>
              </a:rPr>
              <a:t>of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35" dirty="0" smtClean="0">
                <a:cs typeface="Arial"/>
              </a:rPr>
              <a:t>conta</a:t>
            </a:r>
            <a:r>
              <a:rPr lang="en-US" sz="2000" spc="5" dirty="0" smtClean="0">
                <a:cs typeface="Arial"/>
              </a:rPr>
              <a:t>ct </a:t>
            </a:r>
            <a:r>
              <a:rPr lang="en-US" sz="2000" spc="10" dirty="0" smtClean="0">
                <a:cs typeface="Arial"/>
              </a:rPr>
              <a:t>breakers,  </a:t>
            </a:r>
            <a:r>
              <a:rPr lang="en-US" sz="2000" spc="15" dirty="0" smtClean="0">
                <a:cs typeface="Arial"/>
              </a:rPr>
              <a:t>which </a:t>
            </a:r>
            <a:r>
              <a:rPr lang="en-US" sz="2000" spc="-195" dirty="0" smtClean="0">
                <a:cs typeface="Arial"/>
              </a:rPr>
              <a:t>is </a:t>
            </a:r>
            <a:r>
              <a:rPr lang="en-US" sz="2000" spc="-35" dirty="0" smtClean="0">
                <a:cs typeface="Arial"/>
              </a:rPr>
              <a:t>responsible </a:t>
            </a:r>
            <a:r>
              <a:rPr lang="en-US" sz="2000" spc="-80" dirty="0" smtClean="0">
                <a:cs typeface="Arial"/>
              </a:rPr>
              <a:t>for </a:t>
            </a:r>
            <a:r>
              <a:rPr lang="en-US" sz="2000" spc="-15" dirty="0" smtClean="0">
                <a:cs typeface="Arial"/>
              </a:rPr>
              <a:t>spark </a:t>
            </a:r>
            <a:r>
              <a:rPr lang="en-US" sz="2000" spc="-10" dirty="0" smtClean="0">
                <a:cs typeface="Arial"/>
              </a:rPr>
              <a:t>timing, </a:t>
            </a:r>
            <a:r>
              <a:rPr lang="en-US" sz="2000" spc="-200" dirty="0" smtClean="0">
                <a:cs typeface="Arial"/>
              </a:rPr>
              <a:t>is  </a:t>
            </a:r>
            <a:r>
              <a:rPr lang="en-US" sz="2000" spc="-5" dirty="0" smtClean="0">
                <a:cs typeface="Arial"/>
              </a:rPr>
              <a:t>subject </a:t>
            </a:r>
            <a:r>
              <a:rPr lang="en-US" sz="2000" spc="-25" dirty="0" smtClean="0">
                <a:cs typeface="Arial"/>
              </a:rPr>
              <a:t>to </a:t>
            </a:r>
            <a:r>
              <a:rPr lang="en-US" sz="2000" spc="70" dirty="0" smtClean="0">
                <a:cs typeface="Arial"/>
              </a:rPr>
              <a:t>mechanic </a:t>
            </a:r>
            <a:r>
              <a:rPr lang="en-US" sz="2000" spc="15" dirty="0" smtClean="0">
                <a:cs typeface="Arial"/>
              </a:rPr>
              <a:t>al  </a:t>
            </a:r>
            <a:r>
              <a:rPr lang="en-US" sz="2000" spc="-405" dirty="0" smtClean="0">
                <a:cs typeface="Arial"/>
              </a:rPr>
              <a:t> </a:t>
            </a:r>
            <a:r>
              <a:rPr lang="en-US" sz="2000" spc="-20" dirty="0" smtClean="0">
                <a:cs typeface="Arial"/>
              </a:rPr>
              <a:t>variations.</a:t>
            </a:r>
            <a:endParaRPr lang="en-US" sz="2000" dirty="0" smtClean="0">
              <a:cs typeface="Times New Roman"/>
            </a:endParaRPr>
          </a:p>
          <a:p>
            <a:pPr marL="12700" marR="18415" algn="just">
              <a:lnSpc>
                <a:spcPts val="2700"/>
              </a:lnSpc>
              <a:buSzPct val="84000"/>
              <a:buFont typeface="Arial" pitchFamily="34" charset="0"/>
              <a:buChar char="•"/>
              <a:tabLst>
                <a:tab pos="340995" algn="l"/>
              </a:tabLst>
            </a:pPr>
            <a:r>
              <a:rPr lang="en-US" sz="2000" spc="-15" dirty="0" smtClean="0">
                <a:cs typeface="Arial"/>
              </a:rPr>
              <a:t>In </a:t>
            </a:r>
            <a:r>
              <a:rPr lang="en-US" sz="2000" spc="5" dirty="0" smtClean="0">
                <a:cs typeface="Arial"/>
              </a:rPr>
              <a:t>addition,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-15" dirty="0" smtClean="0">
                <a:cs typeface="Arial"/>
              </a:rPr>
              <a:t>spark </a:t>
            </a:r>
            <a:r>
              <a:rPr lang="en-US" sz="2000" spc="50" dirty="0" smtClean="0">
                <a:cs typeface="Arial"/>
              </a:rPr>
              <a:t>voltage </a:t>
            </a:r>
            <a:r>
              <a:rPr lang="en-US" sz="2000" spc="-195" dirty="0" smtClean="0">
                <a:cs typeface="Arial"/>
              </a:rPr>
              <a:t>is </a:t>
            </a:r>
            <a:r>
              <a:rPr lang="en-US" sz="2000" spc="-60" dirty="0" smtClean="0">
                <a:cs typeface="Arial"/>
              </a:rPr>
              <a:t>also  </a:t>
            </a:r>
            <a:r>
              <a:rPr lang="en-US" sz="2000" spc="85" dirty="0" smtClean="0">
                <a:cs typeface="Arial"/>
              </a:rPr>
              <a:t>dependent</a:t>
            </a:r>
            <a:r>
              <a:rPr lang="en-US" sz="2000" spc="860" dirty="0" smtClean="0">
                <a:cs typeface="Arial"/>
              </a:rPr>
              <a:t> </a:t>
            </a:r>
            <a:r>
              <a:rPr lang="en-US" sz="2000" spc="5" dirty="0" smtClean="0">
                <a:cs typeface="Arial"/>
              </a:rPr>
              <a:t>on </a:t>
            </a:r>
            <a:r>
              <a:rPr lang="en-US" sz="2000" spc="35" dirty="0" smtClean="0">
                <a:cs typeface="Arial"/>
              </a:rPr>
              <a:t>conta</a:t>
            </a:r>
            <a:r>
              <a:rPr lang="en-US" sz="2000" spc="5" dirty="0" smtClean="0">
                <a:cs typeface="Arial"/>
              </a:rPr>
              <a:t>ct </a:t>
            </a:r>
            <a:r>
              <a:rPr lang="en-US" sz="2000" spc="-20" dirty="0" smtClean="0">
                <a:cs typeface="Arial"/>
              </a:rPr>
              <a:t>effectiveness,  </a:t>
            </a:r>
            <a:r>
              <a:rPr lang="en-US" sz="2000" spc="50" dirty="0" smtClean="0">
                <a:cs typeface="Arial"/>
              </a:rPr>
              <a:t>and </a:t>
            </a:r>
            <a:r>
              <a:rPr lang="en-US" sz="2000" spc="-5" dirty="0" smtClean="0">
                <a:cs typeface="Arial"/>
              </a:rPr>
              <a:t>poor </a:t>
            </a:r>
            <a:r>
              <a:rPr lang="en-US" sz="2000" spc="-15" dirty="0" smtClean="0">
                <a:cs typeface="Arial"/>
              </a:rPr>
              <a:t>sparking </a:t>
            </a:r>
            <a:r>
              <a:rPr lang="en-US" sz="2000" spc="114" dirty="0" smtClean="0">
                <a:cs typeface="Arial"/>
              </a:rPr>
              <a:t>may </a:t>
            </a:r>
            <a:r>
              <a:rPr lang="en-US" sz="2000" spc="5" dirty="0" smtClean="0">
                <a:cs typeface="Arial"/>
              </a:rPr>
              <a:t>lower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25" dirty="0" smtClean="0">
                <a:cs typeface="Arial"/>
              </a:rPr>
              <a:t>engine  </a:t>
            </a:r>
            <a:r>
              <a:rPr lang="en-US" sz="2000" spc="20" dirty="0" smtClean="0">
                <a:cs typeface="Arial"/>
              </a:rPr>
              <a:t>efficiency. </a:t>
            </a:r>
            <a:r>
              <a:rPr lang="en-US" sz="2000" spc="-40" dirty="0" smtClean="0">
                <a:cs typeface="Arial"/>
              </a:rPr>
              <a:t>Electronic </a:t>
            </a:r>
            <a:r>
              <a:rPr lang="en-US" sz="2000" spc="-30" dirty="0" smtClean="0">
                <a:cs typeface="Arial"/>
              </a:rPr>
              <a:t>ignition </a:t>
            </a:r>
            <a:r>
              <a:rPr lang="en-US" sz="2000" spc="-60" dirty="0" smtClean="0">
                <a:cs typeface="Arial"/>
              </a:rPr>
              <a:t>system </a:t>
            </a:r>
            <a:r>
              <a:rPr lang="en-US" sz="2000" spc="-25" dirty="0" smtClean="0">
                <a:cs typeface="Arial"/>
              </a:rPr>
              <a:t>has  </a:t>
            </a:r>
            <a:r>
              <a:rPr lang="en-US" sz="2000" spc="-10" dirty="0" smtClean="0">
                <a:cs typeface="Arial"/>
              </a:rPr>
              <a:t>solved </a:t>
            </a:r>
            <a:r>
              <a:rPr lang="en-US" sz="2000" spc="-20" dirty="0" smtClean="0">
                <a:cs typeface="Arial"/>
              </a:rPr>
              <a:t>these</a:t>
            </a:r>
            <a:r>
              <a:rPr lang="en-US" sz="2000" spc="240" dirty="0" smtClean="0">
                <a:cs typeface="Arial"/>
              </a:rPr>
              <a:t> </a:t>
            </a:r>
            <a:r>
              <a:rPr lang="en-US" sz="2000" dirty="0" smtClean="0">
                <a:cs typeface="Arial"/>
              </a:rPr>
              <a:t>problems.</a:t>
            </a:r>
          </a:p>
          <a:p>
            <a:pPr marL="12700" marR="5080" algn="just">
              <a:lnSpc>
                <a:spcPct val="90000"/>
              </a:lnSpc>
              <a:spcBef>
                <a:spcPts val="365"/>
              </a:spcBef>
              <a:buSzPct val="86363"/>
              <a:buFont typeface="Arial" pitchFamily="34" charset="0"/>
              <a:buChar char="•"/>
              <a:tabLst>
                <a:tab pos="304800" algn="l"/>
              </a:tabLst>
            </a:pPr>
            <a:r>
              <a:rPr lang="en-US" sz="2000" spc="-15" dirty="0" smtClean="0">
                <a:cs typeface="Arial"/>
              </a:rPr>
              <a:t>In </a:t>
            </a:r>
            <a:r>
              <a:rPr lang="en-US" sz="2000" spc="-114" dirty="0" smtClean="0">
                <a:cs typeface="Arial"/>
              </a:rPr>
              <a:t>this </a:t>
            </a:r>
            <a:r>
              <a:rPr lang="en-US" sz="2000" spc="-40" dirty="0" smtClean="0">
                <a:cs typeface="Arial"/>
              </a:rPr>
              <a:t>system,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30" dirty="0" smtClean="0">
                <a:cs typeface="Arial"/>
              </a:rPr>
              <a:t>conta</a:t>
            </a:r>
            <a:r>
              <a:rPr lang="en-US" sz="2000" spc="5" dirty="0" smtClean="0">
                <a:cs typeface="Arial"/>
              </a:rPr>
              <a:t>ct </a:t>
            </a:r>
            <a:r>
              <a:rPr lang="en-US" sz="2000" spc="55" dirty="0" smtClean="0">
                <a:cs typeface="Arial"/>
              </a:rPr>
              <a:t>breaker </a:t>
            </a:r>
            <a:r>
              <a:rPr lang="en-US" sz="2000" spc="-60" dirty="0" smtClean="0">
                <a:cs typeface="Arial"/>
              </a:rPr>
              <a:t>points  </a:t>
            </a:r>
            <a:r>
              <a:rPr lang="en-US" sz="2000" spc="15" dirty="0" smtClean="0">
                <a:cs typeface="Arial"/>
              </a:rPr>
              <a:t>are </a:t>
            </a:r>
            <a:r>
              <a:rPr lang="en-US" sz="2000" spc="70" dirty="0" smtClean="0">
                <a:cs typeface="Arial"/>
              </a:rPr>
              <a:t>replaced </a:t>
            </a:r>
            <a:r>
              <a:rPr lang="en-US" sz="2000" spc="35" dirty="0" smtClean="0">
                <a:cs typeface="Arial"/>
              </a:rPr>
              <a:t>by </a:t>
            </a:r>
            <a:r>
              <a:rPr lang="en-US" sz="2000" spc="40" dirty="0" smtClean="0">
                <a:cs typeface="Arial"/>
              </a:rPr>
              <a:t>an </a:t>
            </a:r>
            <a:r>
              <a:rPr lang="en-US" sz="2000" spc="20" dirty="0" smtClean="0">
                <a:cs typeface="Arial"/>
              </a:rPr>
              <a:t>angular </a:t>
            </a:r>
            <a:r>
              <a:rPr lang="en-US" sz="2000" spc="-80" dirty="0" smtClean="0">
                <a:cs typeface="Arial"/>
              </a:rPr>
              <a:t>sensor </a:t>
            </a:r>
            <a:r>
              <a:rPr lang="en-US" sz="2000" spc="-45" dirty="0" smtClean="0">
                <a:cs typeface="Arial"/>
              </a:rPr>
              <a:t>of </a:t>
            </a:r>
            <a:r>
              <a:rPr lang="en-US" sz="2000" dirty="0" smtClean="0">
                <a:cs typeface="Arial"/>
              </a:rPr>
              <a:t>some  </a:t>
            </a:r>
            <a:r>
              <a:rPr lang="en-US" sz="2000" spc="-10" dirty="0" smtClean="0">
                <a:cs typeface="Arial"/>
              </a:rPr>
              <a:t>kind </a:t>
            </a:r>
            <a:r>
              <a:rPr lang="en-US" sz="2000" dirty="0" smtClean="0">
                <a:cs typeface="Arial"/>
              </a:rPr>
              <a:t>- </a:t>
            </a:r>
            <a:r>
              <a:rPr lang="en-US" sz="2000" spc="-15" dirty="0" smtClean="0">
                <a:cs typeface="Arial"/>
              </a:rPr>
              <a:t>either </a:t>
            </a:r>
            <a:r>
              <a:rPr lang="en-US" sz="2000" u="heavy" spc="35" dirty="0" smtClean="0">
                <a:uFill>
                  <a:solidFill>
                    <a:srgbClr val="0033CC"/>
                  </a:solidFill>
                </a:uFill>
                <a:cs typeface="Arial"/>
                <a:hlinkClick r:id="rId2"/>
              </a:rPr>
              <a:t>optical</a:t>
            </a:r>
            <a:r>
              <a:rPr lang="en-US" sz="2000" spc="35" dirty="0" smtClean="0">
                <a:cs typeface="Arial"/>
              </a:rPr>
              <a:t>, </a:t>
            </a:r>
            <a:r>
              <a:rPr lang="en-US" sz="2000" spc="20" dirty="0" smtClean="0">
                <a:cs typeface="Arial"/>
              </a:rPr>
              <a:t>where </a:t>
            </a:r>
            <a:r>
              <a:rPr lang="en-US" sz="2000" dirty="0" smtClean="0">
                <a:cs typeface="Arial"/>
              </a:rPr>
              <a:t>a </a:t>
            </a:r>
            <a:r>
              <a:rPr lang="en-US" sz="2000" spc="85" dirty="0" err="1" smtClean="0">
                <a:cs typeface="Arial"/>
              </a:rPr>
              <a:t>vaned</a:t>
            </a:r>
            <a:r>
              <a:rPr lang="en-US" sz="2000" spc="85" dirty="0" smtClean="0">
                <a:cs typeface="Arial"/>
              </a:rPr>
              <a:t> </a:t>
            </a:r>
            <a:r>
              <a:rPr lang="en-US" sz="2000" spc="-55" dirty="0" smtClean="0">
                <a:cs typeface="Arial"/>
              </a:rPr>
              <a:t>rotor  </a:t>
            </a:r>
            <a:r>
              <a:rPr lang="en-US" sz="2000" spc="10" dirty="0" smtClean="0">
                <a:cs typeface="Arial"/>
              </a:rPr>
              <a:t>breaks </a:t>
            </a:r>
            <a:r>
              <a:rPr lang="en-US" sz="2000" dirty="0" smtClean="0">
                <a:cs typeface="Arial"/>
              </a:rPr>
              <a:t>a </a:t>
            </a:r>
            <a:r>
              <a:rPr lang="en-US" sz="2000" spc="-35" dirty="0" smtClean="0">
                <a:cs typeface="Arial"/>
              </a:rPr>
              <a:t>light </a:t>
            </a:r>
            <a:r>
              <a:rPr lang="en-US" sz="2000" spc="110" dirty="0" smtClean="0">
                <a:cs typeface="Arial"/>
              </a:rPr>
              <a:t>beam, </a:t>
            </a:r>
            <a:r>
              <a:rPr lang="en-US" sz="2000" spc="-65" dirty="0" smtClean="0">
                <a:cs typeface="Arial"/>
              </a:rPr>
              <a:t>or  </a:t>
            </a:r>
            <a:r>
              <a:rPr lang="en-US" sz="2000" spc="10" dirty="0" smtClean="0">
                <a:cs typeface="Arial"/>
              </a:rPr>
              <a:t>more</a:t>
            </a:r>
            <a:r>
              <a:rPr lang="en-US" sz="2000" spc="630" dirty="0" smtClean="0">
                <a:cs typeface="Arial"/>
              </a:rPr>
              <a:t> </a:t>
            </a:r>
            <a:r>
              <a:rPr lang="en-US" sz="2000" spc="35" dirty="0" smtClean="0">
                <a:cs typeface="Arial"/>
              </a:rPr>
              <a:t>commonly  </a:t>
            </a:r>
            <a:r>
              <a:rPr lang="en-US" sz="2000" spc="-70" dirty="0" smtClean="0">
                <a:cs typeface="Arial"/>
              </a:rPr>
              <a:t>using </a:t>
            </a:r>
            <a:r>
              <a:rPr lang="en-US" sz="2000" dirty="0" smtClean="0">
                <a:cs typeface="Arial"/>
              </a:rPr>
              <a:t>a</a:t>
            </a:r>
            <a:r>
              <a:rPr lang="en-US" sz="2000" dirty="0" smtClean="0">
                <a:cs typeface="Arial"/>
                <a:hlinkClick r:id="rId3"/>
              </a:rPr>
              <a:t> </a:t>
            </a:r>
            <a:r>
              <a:rPr lang="en-US" sz="2000" u="heavy" spc="5" dirty="0" smtClean="0">
                <a:uFill>
                  <a:solidFill>
                    <a:srgbClr val="0033CC"/>
                  </a:solidFill>
                </a:uFill>
                <a:cs typeface="Arial"/>
                <a:hlinkClick r:id="rId3"/>
              </a:rPr>
              <a:t>hall effect</a:t>
            </a:r>
            <a:r>
              <a:rPr lang="en-US" sz="2000" spc="5" dirty="0" smtClean="0">
                <a:cs typeface="Arial"/>
              </a:rPr>
              <a:t> </a:t>
            </a:r>
            <a:r>
              <a:rPr lang="en-US" sz="2000" spc="-65" dirty="0" smtClean="0">
                <a:cs typeface="Arial"/>
              </a:rPr>
              <a:t>sensor, </a:t>
            </a:r>
            <a:r>
              <a:rPr lang="en-US" sz="2000" spc="10" dirty="0" smtClean="0">
                <a:cs typeface="Arial"/>
              </a:rPr>
              <a:t>which </a:t>
            </a:r>
            <a:r>
              <a:rPr lang="en-US" sz="2000" spc="-30" dirty="0" smtClean="0">
                <a:cs typeface="Arial"/>
              </a:rPr>
              <a:t>responds </a:t>
            </a:r>
            <a:r>
              <a:rPr lang="en-US" sz="2000" spc="-25" dirty="0" smtClean="0">
                <a:cs typeface="Arial"/>
              </a:rPr>
              <a:t>to  </a:t>
            </a:r>
            <a:r>
              <a:rPr lang="en-US" sz="2000" dirty="0" smtClean="0">
                <a:cs typeface="Arial"/>
              </a:rPr>
              <a:t>a </a:t>
            </a:r>
            <a:r>
              <a:rPr lang="en-US" sz="2000" spc="-10" dirty="0" smtClean="0">
                <a:cs typeface="Arial"/>
              </a:rPr>
              <a:t>rotating </a:t>
            </a:r>
            <a:r>
              <a:rPr lang="en-US" sz="2000" spc="75" dirty="0" smtClean="0">
                <a:cs typeface="Arial"/>
              </a:rPr>
              <a:t>magnet </a:t>
            </a:r>
            <a:r>
              <a:rPr lang="en-US" sz="2000" spc="30" dirty="0" smtClean="0">
                <a:cs typeface="Arial"/>
              </a:rPr>
              <a:t>mounted </a:t>
            </a:r>
            <a:r>
              <a:rPr lang="en-US" sz="2000" dirty="0" smtClean="0">
                <a:cs typeface="Arial"/>
              </a:rPr>
              <a:t>on a </a:t>
            </a:r>
            <a:r>
              <a:rPr lang="en-US" sz="2000" spc="-15" dirty="0" smtClean="0">
                <a:cs typeface="Arial"/>
              </a:rPr>
              <a:t>suitable </a:t>
            </a:r>
            <a:r>
              <a:rPr lang="en-US" sz="2000" spc="580" dirty="0" smtClean="0">
                <a:cs typeface="Arial"/>
              </a:rPr>
              <a:t> </a:t>
            </a:r>
            <a:r>
              <a:rPr lang="en-US" sz="2000" spc="-45" dirty="0" smtClean="0">
                <a:cs typeface="Arial"/>
              </a:rPr>
              <a:t>shaft.</a:t>
            </a:r>
            <a:endParaRPr lang="en-US" sz="2000" dirty="0" smtClean="0">
              <a:cs typeface="Arial"/>
            </a:endParaRPr>
          </a:p>
          <a:p>
            <a:pPr marL="12700" marR="165100" algn="just">
              <a:lnSpc>
                <a:spcPts val="2380"/>
              </a:lnSpc>
              <a:spcBef>
                <a:spcPts val="1645"/>
              </a:spcBef>
              <a:buSzPct val="86363"/>
              <a:buFont typeface="Arial" pitchFamily="34" charset="0"/>
              <a:buChar char="•"/>
              <a:tabLst>
                <a:tab pos="305435" algn="l"/>
              </a:tabLst>
            </a:pPr>
            <a:r>
              <a:rPr lang="en-US" sz="2000" spc="-120" dirty="0" smtClean="0">
                <a:cs typeface="Arial"/>
              </a:rPr>
              <a:t>The </a:t>
            </a:r>
            <a:r>
              <a:rPr lang="en-US" sz="2000" spc="-75" dirty="0" smtClean="0">
                <a:cs typeface="Arial"/>
              </a:rPr>
              <a:t>sensor </a:t>
            </a:r>
            <a:r>
              <a:rPr lang="en-US" sz="2000" spc="-15" dirty="0" smtClean="0">
                <a:cs typeface="Arial"/>
              </a:rPr>
              <a:t>output </a:t>
            </a:r>
            <a:r>
              <a:rPr lang="en-US" sz="2000" spc="-10" dirty="0" smtClean="0">
                <a:cs typeface="Arial"/>
              </a:rPr>
              <a:t>processed </a:t>
            </a:r>
            <a:r>
              <a:rPr lang="en-US" sz="2000" spc="35" dirty="0" smtClean="0">
                <a:cs typeface="Arial"/>
              </a:rPr>
              <a:t>by </a:t>
            </a:r>
            <a:r>
              <a:rPr lang="en-US" sz="2000" dirty="0" smtClean="0">
                <a:cs typeface="Arial"/>
              </a:rPr>
              <a:t>a </a:t>
            </a:r>
            <a:r>
              <a:rPr lang="en-US" sz="2000" spc="-15" dirty="0" smtClean="0">
                <a:cs typeface="Arial"/>
              </a:rPr>
              <a:t>suitable  </a:t>
            </a:r>
            <a:r>
              <a:rPr lang="en-US" sz="2000" spc="-35" dirty="0" smtClean="0">
                <a:cs typeface="Arial"/>
              </a:rPr>
              <a:t>circuitry </a:t>
            </a:r>
            <a:r>
              <a:rPr lang="en-US" sz="2000" spc="-175" dirty="0" smtClean="0">
                <a:cs typeface="Arial"/>
              </a:rPr>
              <a:t>is </a:t>
            </a:r>
            <a:r>
              <a:rPr lang="en-US" sz="2000" spc="10" dirty="0" smtClean="0">
                <a:cs typeface="Arial"/>
              </a:rPr>
              <a:t>then </a:t>
            </a:r>
            <a:r>
              <a:rPr lang="en-US" sz="2000" spc="-15" dirty="0" smtClean="0">
                <a:cs typeface="Arial"/>
              </a:rPr>
              <a:t>used </a:t>
            </a:r>
            <a:r>
              <a:rPr lang="en-US" sz="2000" spc="-25" dirty="0" smtClean="0">
                <a:cs typeface="Arial"/>
              </a:rPr>
              <a:t>to </a:t>
            </a:r>
            <a:r>
              <a:rPr lang="en-US" sz="2000" spc="-20" dirty="0" smtClean="0">
                <a:cs typeface="Arial"/>
              </a:rPr>
              <a:t>trigger </a:t>
            </a:r>
            <a:r>
              <a:rPr lang="en-US" sz="2000" dirty="0" smtClean="0">
                <a:cs typeface="Arial"/>
              </a:rPr>
              <a:t>a </a:t>
            </a:r>
            <a:r>
              <a:rPr lang="en-US" sz="2000" spc="-35" dirty="0" smtClean="0">
                <a:cs typeface="Arial"/>
              </a:rPr>
              <a:t>switching  </a:t>
            </a:r>
            <a:r>
              <a:rPr lang="en-US" sz="2000" spc="55" dirty="0" smtClean="0">
                <a:cs typeface="Arial"/>
              </a:rPr>
              <a:t>device </a:t>
            </a:r>
            <a:r>
              <a:rPr lang="en-US" sz="2000" spc="-35" dirty="0" smtClean="0">
                <a:cs typeface="Arial"/>
              </a:rPr>
              <a:t>such </a:t>
            </a:r>
            <a:r>
              <a:rPr lang="en-US" sz="2000" spc="-75" dirty="0" smtClean="0">
                <a:cs typeface="Arial"/>
              </a:rPr>
              <a:t>as </a:t>
            </a:r>
            <a:r>
              <a:rPr lang="en-US" sz="2000" dirty="0" smtClean="0">
                <a:cs typeface="Arial"/>
              </a:rPr>
              <a:t>a </a:t>
            </a:r>
            <a:r>
              <a:rPr lang="en-US" sz="2000" spc="-75" dirty="0" err="1" smtClean="0">
                <a:uFill>
                  <a:solidFill>
                    <a:srgbClr val="0033CC"/>
                  </a:solidFill>
                </a:uFill>
                <a:cs typeface="Arial"/>
                <a:hlinkClick r:id="rId4"/>
              </a:rPr>
              <a:t>thyristor</a:t>
            </a:r>
            <a:r>
              <a:rPr lang="en-US" sz="2000" spc="-75" dirty="0" smtClean="0">
                <a:cs typeface="Arial"/>
              </a:rPr>
              <a:t>, </a:t>
            </a:r>
            <a:r>
              <a:rPr lang="en-US" sz="2000" spc="10" dirty="0" smtClean="0">
                <a:cs typeface="Arial"/>
              </a:rPr>
              <a:t>which </a:t>
            </a:r>
            <a:r>
              <a:rPr lang="en-US" sz="2000" spc="-40" dirty="0" smtClean="0">
                <a:cs typeface="Arial"/>
              </a:rPr>
              <a:t>switches </a:t>
            </a:r>
            <a:r>
              <a:rPr lang="en-US" sz="2000" dirty="0" smtClean="0">
                <a:cs typeface="Arial"/>
              </a:rPr>
              <a:t>a  </a:t>
            </a:r>
            <a:r>
              <a:rPr lang="en-US" sz="2000" spc="35" dirty="0" smtClean="0">
                <a:cs typeface="Arial"/>
              </a:rPr>
              <a:t>large </a:t>
            </a:r>
            <a:r>
              <a:rPr lang="en-US" sz="2000" spc="-40" dirty="0" smtClean="0">
                <a:cs typeface="Arial"/>
              </a:rPr>
              <a:t>flow </a:t>
            </a:r>
            <a:r>
              <a:rPr lang="en-US" sz="2000" spc="-45" dirty="0" smtClean="0">
                <a:cs typeface="Arial"/>
              </a:rPr>
              <a:t>of </a:t>
            </a:r>
            <a:r>
              <a:rPr lang="en-US" sz="2000" spc="-25" dirty="0" smtClean="0">
                <a:cs typeface="Arial"/>
              </a:rPr>
              <a:t>current </a:t>
            </a:r>
            <a:r>
              <a:rPr lang="en-US" sz="2000" spc="-20" dirty="0" smtClean="0">
                <a:cs typeface="Arial"/>
              </a:rPr>
              <a:t>through </a:t>
            </a:r>
            <a:r>
              <a:rPr lang="en-US" sz="2000" spc="-5" dirty="0" smtClean="0">
                <a:cs typeface="Arial"/>
              </a:rPr>
              <a:t>the</a:t>
            </a:r>
            <a:r>
              <a:rPr lang="en-US" sz="2000" spc="525" dirty="0" smtClean="0">
                <a:cs typeface="Arial"/>
              </a:rPr>
              <a:t> </a:t>
            </a:r>
            <a:r>
              <a:rPr lang="en-US" sz="2000" spc="-10" dirty="0" smtClean="0">
                <a:cs typeface="Arial"/>
              </a:rPr>
              <a:t>coil.</a:t>
            </a:r>
          </a:p>
          <a:p>
            <a:pPr marL="12700" marR="165100" algn="just">
              <a:lnSpc>
                <a:spcPts val="2380"/>
              </a:lnSpc>
              <a:spcBef>
                <a:spcPts val="1645"/>
              </a:spcBef>
              <a:buSzPct val="86363"/>
              <a:buFont typeface="Arial" pitchFamily="34" charset="0"/>
              <a:buChar char="•"/>
              <a:tabLst>
                <a:tab pos="305435" algn="l"/>
              </a:tabLst>
            </a:pPr>
            <a:r>
              <a:rPr lang="en-US" sz="2000" spc="-120" dirty="0" smtClean="0">
                <a:cs typeface="Arial"/>
              </a:rPr>
              <a:t>The </a:t>
            </a:r>
            <a:r>
              <a:rPr lang="en-US" sz="2000" spc="-80" dirty="0" smtClean="0">
                <a:cs typeface="Arial"/>
              </a:rPr>
              <a:t>rest </a:t>
            </a:r>
            <a:r>
              <a:rPr lang="en-US" sz="2000" spc="-45" dirty="0" smtClean="0">
                <a:cs typeface="Arial"/>
              </a:rPr>
              <a:t>of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-55" dirty="0" smtClean="0">
                <a:cs typeface="Arial"/>
              </a:rPr>
              <a:t>system </a:t>
            </a:r>
            <a:r>
              <a:rPr lang="en-US" sz="2000" spc="-60" dirty="0" smtClean="0">
                <a:cs typeface="Arial"/>
              </a:rPr>
              <a:t>(distributor </a:t>
            </a:r>
            <a:r>
              <a:rPr lang="en-US" sz="2000" spc="45" dirty="0" smtClean="0">
                <a:cs typeface="Arial"/>
              </a:rPr>
              <a:t>and </a:t>
            </a:r>
            <a:r>
              <a:rPr lang="en-US" sz="2000" spc="-15" dirty="0" smtClean="0">
                <a:cs typeface="Arial"/>
              </a:rPr>
              <a:t>spark  </a:t>
            </a:r>
            <a:r>
              <a:rPr lang="en-US" sz="2000" spc="-30" dirty="0" smtClean="0">
                <a:cs typeface="Arial"/>
              </a:rPr>
              <a:t>plugs) </a:t>
            </a:r>
            <a:r>
              <a:rPr lang="en-US" sz="2000" spc="-5" dirty="0" smtClean="0">
                <a:cs typeface="Arial"/>
              </a:rPr>
              <a:t>remains the </a:t>
            </a:r>
            <a:r>
              <a:rPr lang="en-US" sz="2000" spc="40" dirty="0" smtClean="0">
                <a:cs typeface="Arial"/>
              </a:rPr>
              <a:t>same </a:t>
            </a:r>
            <a:r>
              <a:rPr lang="en-US" sz="2000" spc="-75" dirty="0" smtClean="0">
                <a:cs typeface="Arial"/>
              </a:rPr>
              <a:t>as </a:t>
            </a:r>
            <a:r>
              <a:rPr lang="en-US" sz="2000" spc="10" dirty="0" smtClean="0">
                <a:cs typeface="Arial"/>
              </a:rPr>
              <a:t>that  </a:t>
            </a:r>
            <a:r>
              <a:rPr lang="en-US" sz="2000" spc="-45" dirty="0" smtClean="0">
                <a:cs typeface="Arial"/>
              </a:rPr>
              <a:t>of </a:t>
            </a:r>
            <a:r>
              <a:rPr lang="en-US" sz="2000" spc="-5" dirty="0" smtClean="0">
                <a:cs typeface="Arial"/>
              </a:rPr>
              <a:t>the  </a:t>
            </a:r>
            <a:r>
              <a:rPr lang="en-US" sz="2000" spc="60" dirty="0" smtClean="0">
                <a:cs typeface="Arial"/>
              </a:rPr>
              <a:t>mechanic </a:t>
            </a:r>
            <a:r>
              <a:rPr lang="en-US" sz="2000" spc="10" dirty="0" smtClean="0">
                <a:cs typeface="Arial"/>
              </a:rPr>
              <a:t>al </a:t>
            </a:r>
            <a:r>
              <a:rPr lang="en-US" sz="2000" spc="-40" dirty="0" smtClean="0">
                <a:cs typeface="Arial"/>
              </a:rPr>
              <a:t>system. </a:t>
            </a:r>
            <a:r>
              <a:rPr lang="en-US" sz="2000" spc="-120" dirty="0" smtClean="0">
                <a:cs typeface="Arial"/>
              </a:rPr>
              <a:t>The </a:t>
            </a:r>
            <a:r>
              <a:rPr lang="en-US" sz="2000" spc="85" dirty="0" smtClean="0">
                <a:cs typeface="Arial"/>
              </a:rPr>
              <a:t>lack </a:t>
            </a:r>
            <a:r>
              <a:rPr lang="en-US" sz="2000" spc="-45" dirty="0" smtClean="0">
                <a:cs typeface="Arial"/>
              </a:rPr>
              <a:t>of </a:t>
            </a:r>
            <a:r>
              <a:rPr lang="en-US" sz="2000" spc="25" dirty="0" smtClean="0">
                <a:cs typeface="Arial"/>
              </a:rPr>
              <a:t>moving </a:t>
            </a:r>
            <a:r>
              <a:rPr lang="en-US" sz="2000" spc="-45" dirty="0" smtClean="0">
                <a:cs typeface="Arial"/>
              </a:rPr>
              <a:t>parts  </a:t>
            </a:r>
            <a:r>
              <a:rPr lang="en-US" sz="2000" spc="75" dirty="0" smtClean="0">
                <a:cs typeface="Arial"/>
              </a:rPr>
              <a:t>compared </a:t>
            </a:r>
            <a:r>
              <a:rPr lang="en-US" sz="2000" spc="-45" dirty="0" smtClean="0">
                <a:cs typeface="Arial"/>
              </a:rPr>
              <a:t>with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60" dirty="0" smtClean="0">
                <a:cs typeface="Arial"/>
              </a:rPr>
              <a:t>mechanic </a:t>
            </a:r>
            <a:r>
              <a:rPr lang="en-US" sz="2000" spc="10" dirty="0" smtClean="0">
                <a:cs typeface="Arial"/>
              </a:rPr>
              <a:t>al </a:t>
            </a:r>
            <a:r>
              <a:rPr lang="en-US" sz="2000" spc="-55" dirty="0" smtClean="0">
                <a:cs typeface="Arial"/>
              </a:rPr>
              <a:t>system </a:t>
            </a:r>
            <a:r>
              <a:rPr lang="en-US" sz="2000" spc="30" dirty="0" smtClean="0">
                <a:cs typeface="Arial"/>
              </a:rPr>
              <a:t>leads  </a:t>
            </a:r>
            <a:r>
              <a:rPr lang="en-US" sz="2000" spc="-25" dirty="0" smtClean="0">
                <a:cs typeface="Arial"/>
              </a:rPr>
              <a:t>to </a:t>
            </a:r>
            <a:r>
              <a:rPr lang="en-US" sz="2000" spc="35" dirty="0" smtClean="0">
                <a:cs typeface="Arial"/>
              </a:rPr>
              <a:t>greater </a:t>
            </a:r>
            <a:r>
              <a:rPr lang="en-US" sz="2000" spc="-15" dirty="0" smtClean="0">
                <a:cs typeface="Arial"/>
              </a:rPr>
              <a:t>reliability </a:t>
            </a:r>
            <a:r>
              <a:rPr lang="en-US" sz="2000" spc="45" dirty="0" smtClean="0">
                <a:cs typeface="Arial"/>
              </a:rPr>
              <a:t>and </a:t>
            </a:r>
            <a:r>
              <a:rPr lang="en-US" sz="2000" spc="10" dirty="0" smtClean="0">
                <a:cs typeface="Arial"/>
              </a:rPr>
              <a:t>longer </a:t>
            </a:r>
            <a:r>
              <a:rPr lang="en-US" sz="2000" spc="-10" dirty="0" smtClean="0">
                <a:cs typeface="Arial"/>
              </a:rPr>
              <a:t>service  </a:t>
            </a:r>
            <a:r>
              <a:rPr lang="en-US" sz="2000" spc="-30" dirty="0" smtClean="0">
                <a:cs typeface="Arial"/>
              </a:rPr>
              <a:t>intervals. </a:t>
            </a:r>
            <a:r>
              <a:rPr lang="en-US" sz="2000" spc="-15" dirty="0" smtClean="0">
                <a:cs typeface="Arial"/>
              </a:rPr>
              <a:t>In </a:t>
            </a:r>
            <a:r>
              <a:rPr lang="en-US" sz="2000" dirty="0" smtClean="0">
                <a:cs typeface="Arial"/>
              </a:rPr>
              <a:t>some </a:t>
            </a:r>
            <a:r>
              <a:rPr lang="en-US" sz="2000" spc="10" dirty="0" smtClean="0">
                <a:cs typeface="Arial"/>
              </a:rPr>
              <a:t>older </a:t>
            </a:r>
            <a:r>
              <a:rPr lang="en-US" sz="2000" spc="-25" dirty="0" smtClean="0">
                <a:cs typeface="Arial"/>
              </a:rPr>
              <a:t>cars, </a:t>
            </a:r>
            <a:r>
              <a:rPr lang="en-US" sz="2000" spc="-80" dirty="0" smtClean="0">
                <a:cs typeface="Arial"/>
              </a:rPr>
              <a:t>it </a:t>
            </a:r>
            <a:r>
              <a:rPr lang="en-US" sz="2000" spc="-5" dirty="0" smtClean="0">
                <a:cs typeface="Arial"/>
              </a:rPr>
              <a:t>was </a:t>
            </a:r>
            <a:r>
              <a:rPr lang="en-US" sz="2000" spc="-35" dirty="0" smtClean="0">
                <a:cs typeface="Arial"/>
              </a:rPr>
              <a:t>usually  </a:t>
            </a:r>
            <a:r>
              <a:rPr lang="en-US" sz="2000" spc="-50" dirty="0" smtClean="0">
                <a:cs typeface="Arial"/>
              </a:rPr>
              <a:t>possible </a:t>
            </a:r>
            <a:r>
              <a:rPr lang="en-US" sz="2000" spc="-25" dirty="0" smtClean="0">
                <a:cs typeface="Arial"/>
              </a:rPr>
              <a:t>to </a:t>
            </a:r>
            <a:r>
              <a:rPr lang="en-US" sz="2000" spc="-55" dirty="0" smtClean="0">
                <a:cs typeface="Arial"/>
              </a:rPr>
              <a:t>retrofit </a:t>
            </a:r>
            <a:r>
              <a:rPr lang="en-US" sz="2000" spc="40" dirty="0" smtClean="0">
                <a:cs typeface="Arial"/>
              </a:rPr>
              <a:t>an </a:t>
            </a:r>
            <a:r>
              <a:rPr lang="en-US" sz="2000" spc="5" dirty="0" smtClean="0">
                <a:cs typeface="Arial"/>
              </a:rPr>
              <a:t>electronic </a:t>
            </a:r>
            <a:r>
              <a:rPr lang="en-US" sz="2000" spc="-30" dirty="0" smtClean="0">
                <a:cs typeface="Arial"/>
              </a:rPr>
              <a:t>ignition </a:t>
            </a:r>
            <a:r>
              <a:rPr lang="en-US" sz="2000" spc="-50" dirty="0" smtClean="0">
                <a:cs typeface="Arial"/>
              </a:rPr>
              <a:t>system  </a:t>
            </a:r>
            <a:r>
              <a:rPr lang="en-US" sz="2000" spc="-60" dirty="0" smtClean="0">
                <a:cs typeface="Arial"/>
              </a:rPr>
              <a:t>in </a:t>
            </a:r>
            <a:r>
              <a:rPr lang="en-US" sz="2000" spc="75" dirty="0" smtClean="0">
                <a:cs typeface="Arial"/>
              </a:rPr>
              <a:t>place </a:t>
            </a:r>
            <a:r>
              <a:rPr lang="en-US" sz="2000" spc="-45" dirty="0" smtClean="0">
                <a:cs typeface="Arial"/>
              </a:rPr>
              <a:t>of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60" dirty="0" smtClean="0">
                <a:cs typeface="Arial"/>
              </a:rPr>
              <a:t>mechanic </a:t>
            </a:r>
            <a:r>
              <a:rPr lang="en-US" sz="2000" spc="10" dirty="0" smtClean="0">
                <a:cs typeface="Arial"/>
              </a:rPr>
              <a:t>al</a:t>
            </a:r>
            <a:r>
              <a:rPr lang="en-US" sz="2000" spc="-75" dirty="0" smtClean="0">
                <a:cs typeface="Arial"/>
              </a:rPr>
              <a:t> </a:t>
            </a:r>
            <a:r>
              <a:rPr lang="en-US" sz="2000" spc="45" dirty="0" smtClean="0">
                <a:cs typeface="Arial"/>
              </a:rPr>
              <a:t>one.</a:t>
            </a:r>
            <a:endParaRPr lang="en-US" sz="2000" dirty="0" smtClean="0"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SPARK PLUG: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9144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the spark plug is a part of the ignition system which sends high voltage into the combustion chamber to create a spark which causes the compressed air fuel mixture to burn.</a:t>
            </a:r>
          </a:p>
          <a:p>
            <a:pPr algn="just"/>
            <a:r>
              <a:rPr lang="en-US" sz="2000" dirty="0" smtClean="0"/>
              <a:t>the main parts are as follows:</a:t>
            </a:r>
          </a:p>
          <a:p>
            <a:pPr algn="just"/>
            <a:r>
              <a:rPr lang="en-US" sz="2000" b="1" dirty="0" smtClean="0"/>
              <a:t>1. Terminal: </a:t>
            </a:r>
            <a:r>
              <a:rPr lang="en-US" sz="2000" dirty="0" smtClean="0"/>
              <a:t>the top of the spark plug contains a terminal which is connected to a high tension wire through which high- current voltage current from the ignition system flows.</a:t>
            </a:r>
          </a:p>
          <a:p>
            <a:pPr algn="just"/>
            <a:r>
              <a:rPr lang="en-US" sz="2000" b="1" dirty="0" smtClean="0"/>
              <a:t>2. Insulator: </a:t>
            </a:r>
            <a:r>
              <a:rPr lang="en-US" sz="2000" dirty="0" smtClean="0"/>
              <a:t>the main function of the insulator is to provide the mechanical support for the center electrode,( preventing escape of high voltage from the electrode).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The most widely used insulator is made of </a:t>
            </a:r>
            <a:r>
              <a:rPr lang="en-US" sz="2000" b="1" dirty="0" err="1" smtClean="0"/>
              <a:t>aluminium</a:t>
            </a:r>
            <a:r>
              <a:rPr lang="en-US" sz="2000" b="1" dirty="0" smtClean="0"/>
              <a:t> ceramic</a:t>
            </a:r>
            <a:r>
              <a:rPr lang="en-US" sz="20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 err="1" smtClean="0"/>
              <a:t>aluminium</a:t>
            </a:r>
            <a:r>
              <a:rPr lang="en-US" sz="2000" dirty="0" smtClean="0"/>
              <a:t> ceramic offers high heat conduction ratio, electrical insulation, corrosion resistance and durability against sudden cooling.</a:t>
            </a:r>
          </a:p>
          <a:p>
            <a:pPr algn="just"/>
            <a:r>
              <a:rPr lang="en-US" sz="2000" b="1" dirty="0" smtClean="0"/>
              <a:t>3. Steel shell</a:t>
            </a:r>
            <a:r>
              <a:rPr lang="en-US" sz="2000" dirty="0" smtClean="0"/>
              <a:t>: the steel shell has threads that allow the spark plug to be tightened into the combustion chamber and a hexagonal fitting is provided on the outside of the shell.</a:t>
            </a:r>
          </a:p>
          <a:p>
            <a:pPr marL="342900" indent="-342900" algn="just"/>
            <a:r>
              <a:rPr lang="en-US" sz="2000" b="1" dirty="0" smtClean="0"/>
              <a:t>4. Center electrode: </a:t>
            </a:r>
            <a:r>
              <a:rPr lang="en-US" sz="2000" dirty="0" smtClean="0"/>
              <a:t>the center electrode is connected to the terminal through an internal wire(resistor) 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The tip can be made of a </a:t>
            </a:r>
            <a:r>
              <a:rPr lang="en-US" sz="2000" b="1" dirty="0" smtClean="0"/>
              <a:t>nickel alloy</a:t>
            </a:r>
            <a:r>
              <a:rPr lang="en-US" sz="2000" dirty="0" smtClean="0"/>
              <a:t> containing very small amount of </a:t>
            </a:r>
            <a:r>
              <a:rPr lang="en-US" sz="2000" b="1" dirty="0" smtClean="0"/>
              <a:t>manganese, silicon and chrome. </a:t>
            </a:r>
          </a:p>
          <a:p>
            <a:pPr marL="342900" indent="-3429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b="1" dirty="0" smtClean="0"/>
              <a:t>5. Ground or side electrode: </a:t>
            </a:r>
            <a:r>
              <a:rPr lang="en-US" sz="2000" dirty="0" smtClean="0"/>
              <a:t>the side electrode is made from high </a:t>
            </a:r>
            <a:r>
              <a:rPr lang="en-US" sz="2000" b="1" dirty="0" smtClean="0"/>
              <a:t>nickel steel </a:t>
            </a:r>
            <a:r>
              <a:rPr lang="en-US" sz="2000" dirty="0" smtClean="0"/>
              <a:t>and is welded to the side of the steel shell.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 side electrode also runs very hot, especially on projected nose plugs.</a:t>
            </a:r>
          </a:p>
          <a:p>
            <a:pPr marL="342900" indent="-342900"/>
            <a:r>
              <a:rPr lang="en-US" sz="2000" b="1" dirty="0" smtClean="0"/>
              <a:t>6. Seal: </a:t>
            </a:r>
            <a:r>
              <a:rPr lang="en-US" sz="2000" dirty="0" smtClean="0"/>
              <a:t>the spark plug mounted in the combustion chamber is subjected to extremely high pressures.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 seal ensure that there is no leakage from the combustion chamber.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0"/>
            <a:ext cx="21907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057399"/>
            <a:ext cx="3517122" cy="459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BATTERY: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9144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A  battery in automobiles is an electrical device which produces electricity(current) through chemical action inside it.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The battery does not store electricity as electrons but stores as in the chemical form.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The electrical energy produced in the battery by the chemical reaction that occurs between two dissimilar plates that are immersed in an electrolyte solution.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The automotive batteries are rechargeable, they can also convert an electrical current into chemical energy and stores that energy until it is needed.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TYPES OF BATTERIES: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28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The following four types of batteries are used in automobiles:</a:t>
            </a:r>
          </a:p>
          <a:p>
            <a:pPr marL="342900" indent="-342900" algn="just">
              <a:buAutoNum type="arabicPeriod"/>
            </a:pPr>
            <a:r>
              <a:rPr lang="en-US" sz="2000" dirty="0" smtClean="0"/>
              <a:t>Lead- acid battery</a:t>
            </a:r>
          </a:p>
          <a:p>
            <a:pPr marL="342900" indent="-342900" algn="just">
              <a:buAutoNum type="arabicPeriod"/>
            </a:pPr>
            <a:r>
              <a:rPr lang="en-US" sz="2000" dirty="0" smtClean="0"/>
              <a:t>Alkaline- battery, which may be</a:t>
            </a:r>
          </a:p>
          <a:p>
            <a:pPr marL="400050" indent="-400050" algn="just">
              <a:buAutoNum type="romanLcParenR"/>
            </a:pPr>
            <a:r>
              <a:rPr lang="en-US" sz="2000" dirty="0" smtClean="0"/>
              <a:t>Nickel-iron type, ii)nickel-cadmium type and iii) silver-zinc type</a:t>
            </a:r>
          </a:p>
          <a:p>
            <a:pPr marL="400050" indent="-400050" algn="just"/>
            <a:r>
              <a:rPr lang="en-US" sz="2000" dirty="0" smtClean="0"/>
              <a:t>3) Non- conventional battery which may be</a:t>
            </a:r>
          </a:p>
          <a:p>
            <a:pPr marL="400050" indent="-400050" algn="just"/>
            <a:r>
              <a:rPr lang="en-US" sz="2000" dirty="0" err="1" smtClean="0"/>
              <a:t>i</a:t>
            </a:r>
            <a:r>
              <a:rPr lang="en-US" sz="2000" dirty="0" smtClean="0"/>
              <a:t>)Zinc-air battery,  ii) sodium-</a:t>
            </a:r>
            <a:r>
              <a:rPr lang="en-US" sz="2000" dirty="0" err="1" smtClean="0"/>
              <a:t>sulphur</a:t>
            </a:r>
            <a:r>
              <a:rPr lang="en-US" sz="2000" dirty="0" smtClean="0"/>
              <a:t> type and lithium- chlorine type</a:t>
            </a:r>
          </a:p>
          <a:p>
            <a:pPr marL="400050" indent="-400050" algn="just"/>
            <a:r>
              <a:rPr lang="en-US" sz="2000" dirty="0" smtClean="0"/>
              <a:t>4) Dry charge battery.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81000"/>
            <a:ext cx="487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3962400" cy="383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19500"/>
            <a:ext cx="39528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CONSTRUCTION OF BATTERY: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100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000" b="1" dirty="0" smtClean="0"/>
              <a:t>1. Battery Box: </a:t>
            </a:r>
            <a:r>
              <a:rPr lang="en-US" sz="2000" dirty="0" smtClean="0"/>
              <a:t>battery box is made of hard rubber having inside three or six cell compartments.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dirty="0" smtClean="0"/>
              <a:t> The capacity of the each cell is 2 volts.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dirty="0" smtClean="0"/>
              <a:t>The bunch of battery plates having positive and negative plates are separators and place in compartments.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dirty="0" smtClean="0"/>
              <a:t>Then by placing cover it is covered by </a:t>
            </a:r>
            <a:r>
              <a:rPr lang="en-US" sz="2000" b="1" dirty="0" smtClean="0"/>
              <a:t>cell cover. </a:t>
            </a:r>
            <a:r>
              <a:rPr lang="en-US" sz="2000" dirty="0" smtClean="0"/>
              <a:t> This cover has three holes for negative, positive and third for vent plug.</a:t>
            </a:r>
          </a:p>
          <a:p>
            <a:pPr marL="457200" indent="-457200" algn="just"/>
            <a:r>
              <a:rPr lang="en-US" sz="2000" b="1" dirty="0" smtClean="0"/>
              <a:t>2. Battery plates: </a:t>
            </a:r>
            <a:r>
              <a:rPr lang="en-US" sz="2000" dirty="0" smtClean="0"/>
              <a:t>Each cell has set of positive and negative plates and each are separated by separator.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dirty="0" smtClean="0"/>
              <a:t>There is one more plate of negative than positive in each cell.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dirty="0" smtClean="0"/>
              <a:t>These plates are made of </a:t>
            </a:r>
            <a:r>
              <a:rPr lang="en-US" sz="2000" b="1" dirty="0" smtClean="0"/>
              <a:t>lead</a:t>
            </a:r>
            <a:r>
              <a:rPr lang="en-US" sz="2000" dirty="0" smtClean="0"/>
              <a:t> in the form of grids.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dirty="0" smtClean="0"/>
              <a:t>Positive plates </a:t>
            </a:r>
            <a:r>
              <a:rPr lang="en-US" b="1" dirty="0" smtClean="0"/>
              <a:t>lead peroxide (</a:t>
            </a:r>
            <a:r>
              <a:rPr lang="en-US" sz="1600" b="1" dirty="0" smtClean="0"/>
              <a:t>PbO</a:t>
            </a:r>
            <a:r>
              <a:rPr lang="en-US" sz="1000" b="1" dirty="0" smtClean="0"/>
              <a:t>2</a:t>
            </a:r>
            <a:r>
              <a:rPr lang="en-US" sz="2000" b="1" dirty="0" smtClean="0"/>
              <a:t>)</a:t>
            </a:r>
            <a:r>
              <a:rPr lang="en-US" dirty="0" smtClean="0"/>
              <a:t>is</a:t>
            </a:r>
            <a:r>
              <a:rPr lang="en-US" sz="2000" dirty="0" smtClean="0"/>
              <a:t> pasted and has </a:t>
            </a:r>
            <a:r>
              <a:rPr lang="en-US" sz="2000" b="1" dirty="0" smtClean="0"/>
              <a:t>chocolate color </a:t>
            </a:r>
            <a:r>
              <a:rPr lang="en-US" sz="2000" dirty="0" smtClean="0"/>
              <a:t>while negative plate </a:t>
            </a:r>
            <a:r>
              <a:rPr lang="en-US" sz="2000" b="1" dirty="0" smtClean="0"/>
              <a:t>lead antimony </a:t>
            </a:r>
            <a:r>
              <a:rPr lang="en-US" sz="2000" dirty="0" smtClean="0"/>
              <a:t>is pasted  and of </a:t>
            </a:r>
            <a:r>
              <a:rPr lang="en-US" sz="2000" b="1" dirty="0" smtClean="0"/>
              <a:t>grey color.</a:t>
            </a:r>
          </a:p>
          <a:p>
            <a:pPr marL="457200" indent="-457200" algn="just"/>
            <a:r>
              <a:rPr lang="en-US" sz="2000" b="1" dirty="0" smtClean="0"/>
              <a:t>3. separator:</a:t>
            </a:r>
            <a:r>
              <a:rPr lang="en-US" sz="2000" dirty="0" smtClean="0"/>
              <a:t> separators are placed</a:t>
            </a:r>
            <a:r>
              <a:rPr lang="en-US" sz="2000" b="1" dirty="0" smtClean="0"/>
              <a:t> </a:t>
            </a:r>
            <a:r>
              <a:rPr lang="en-US" sz="2000" dirty="0" smtClean="0"/>
              <a:t>in between negative and positive plates.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dirty="0" smtClean="0"/>
              <a:t>Separators made of wood or plastic are place so that plates should not touch each other.</a:t>
            </a:r>
          </a:p>
          <a:p>
            <a:pPr marL="457200" indent="-457200" algn="just"/>
            <a:r>
              <a:rPr lang="en-US" sz="2000" b="1" dirty="0" smtClean="0"/>
              <a:t>4. Electrolyte:  </a:t>
            </a:r>
            <a:r>
              <a:rPr lang="en-US" sz="2000" dirty="0" smtClean="0"/>
              <a:t>it is made 64% of </a:t>
            </a:r>
            <a:r>
              <a:rPr lang="en-US" sz="2000" b="1" dirty="0" smtClean="0"/>
              <a:t>distilled water(H</a:t>
            </a:r>
            <a:r>
              <a:rPr lang="en-US" sz="1000" b="1" dirty="0" smtClean="0"/>
              <a:t>2</a:t>
            </a:r>
            <a:r>
              <a:rPr lang="en-US" sz="2000" b="1" dirty="0" smtClean="0"/>
              <a:t>O) </a:t>
            </a:r>
            <a:r>
              <a:rPr lang="en-US" sz="2000" dirty="0" smtClean="0"/>
              <a:t>and 36% of </a:t>
            </a:r>
            <a:r>
              <a:rPr lang="en-US" sz="2000" b="1" dirty="0" err="1" smtClean="0"/>
              <a:t>sulphuric</a:t>
            </a:r>
            <a:r>
              <a:rPr lang="en-US" sz="2000" b="1" dirty="0" smtClean="0"/>
              <a:t> acid (H</a:t>
            </a:r>
            <a:r>
              <a:rPr lang="en-US" sz="1000" b="1" dirty="0" smtClean="0"/>
              <a:t>2</a:t>
            </a:r>
            <a:r>
              <a:rPr lang="en-US" sz="2000" b="1" dirty="0" smtClean="0"/>
              <a:t>SO</a:t>
            </a:r>
            <a:r>
              <a:rPr lang="en-US" sz="1000" b="1" dirty="0" smtClean="0"/>
              <a:t>4</a:t>
            </a:r>
            <a:r>
              <a:rPr lang="en-US" sz="2000" b="1" dirty="0" smtClean="0"/>
              <a:t>).</a:t>
            </a:r>
          </a:p>
          <a:p>
            <a:pPr marL="457200" indent="-457200" algn="just"/>
            <a:r>
              <a:rPr lang="en-US" sz="2000" b="1" dirty="0" smtClean="0"/>
              <a:t>5. Vent Plug: </a:t>
            </a:r>
            <a:r>
              <a:rPr lang="en-US" sz="2000" dirty="0" smtClean="0"/>
              <a:t>when battery charge or discharge then chemical action takes place and gases formed and to release the gases a small holes are made in it.</a:t>
            </a:r>
            <a:r>
              <a:rPr lang="en-US" sz="2000" b="1" dirty="0" smtClean="0"/>
              <a:t> </a:t>
            </a:r>
          </a:p>
          <a:p>
            <a:pPr marL="457200" indent="-457200"/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991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b="1" dirty="0" smtClean="0"/>
              <a:t>Charging system: </a:t>
            </a:r>
            <a:r>
              <a:rPr lang="en-US" sz="2000" dirty="0" smtClean="0"/>
              <a:t>The automotive storage battery is not capable of supplying the current for a long period of times, as per demand of electrical system. Thus every vehicle is equipped with a charging system.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The basic purpose of the charging system is to convert the mechanical energy into electrical(electricity) energy to recharge the battery and to operate the other electrical systems.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The following main component are consist in charging system:</a:t>
            </a:r>
          </a:p>
          <a:p>
            <a:pPr algn="just"/>
            <a:endParaRPr lang="en-US" sz="1000" dirty="0" smtClean="0"/>
          </a:p>
          <a:p>
            <a:pPr marL="457200" indent="-457200" algn="just">
              <a:buAutoNum type="arabicPeriod"/>
            </a:pPr>
            <a:r>
              <a:rPr lang="en-US" sz="2000" b="1" dirty="0" smtClean="0"/>
              <a:t>Battery: </a:t>
            </a:r>
            <a:r>
              <a:rPr lang="en-US" sz="2000" dirty="0" smtClean="0"/>
              <a:t>the charging system supplies direct current to the battery for charging.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dirty="0" smtClean="0"/>
              <a:t>During charging, the battery changes electrical energy from the generator into chemical energy. The active materials of the battery are stored.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dirty="0" smtClean="0"/>
              <a:t>The battery also act as a shock absorber or voltage stabilizer in the system to prevent damage to sensitive components in the electrical vehicles electrical system.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n-US" sz="1000" dirty="0" smtClean="0"/>
          </a:p>
          <a:p>
            <a:pPr marL="457200" indent="-457200" algn="just">
              <a:buAutoNum type="arabicPeriod" startAt="2"/>
            </a:pPr>
            <a:r>
              <a:rPr lang="en-US" sz="2000" b="1" dirty="0" smtClean="0"/>
              <a:t>Generator: </a:t>
            </a:r>
            <a:r>
              <a:rPr lang="en-US" sz="2000" dirty="0" smtClean="0"/>
              <a:t>It is the most important component of the charging system. It converts mechanical energy from engine into electrical energy.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dirty="0" smtClean="0"/>
              <a:t>The mechanical energy is transferred from the engine to generator by grooved drive on a pulley arrangement.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dirty="0" smtClean="0"/>
              <a:t>When rotated , it generates electricity by electromagnetic induction.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n-US" sz="1000" dirty="0" smtClean="0"/>
          </a:p>
          <a:p>
            <a:pPr marL="457200" indent="-457200" algn="just">
              <a:buAutoNum type="arabicPeriod" startAt="3"/>
            </a:pPr>
            <a:r>
              <a:rPr lang="en-US" sz="2000" b="1" dirty="0" smtClean="0"/>
              <a:t>Drive belt:</a:t>
            </a:r>
            <a:r>
              <a:rPr lang="en-US" sz="2000" dirty="0" smtClean="0"/>
              <a:t> the generator is driven from the engine by means of a drive belt.</a:t>
            </a:r>
          </a:p>
          <a:p>
            <a:pPr marL="457200" indent="-457200" algn="just"/>
            <a:endParaRPr lang="en-US" sz="1000" dirty="0" smtClean="0"/>
          </a:p>
          <a:p>
            <a:pPr marL="457200" indent="-457200" algn="just"/>
            <a:r>
              <a:rPr lang="en-US" sz="2000" dirty="0" smtClean="0"/>
              <a:t>4.     </a:t>
            </a:r>
            <a:r>
              <a:rPr lang="en-US" sz="2000" b="1" dirty="0" smtClean="0"/>
              <a:t>Voltage regulator: </a:t>
            </a:r>
            <a:r>
              <a:rPr lang="en-US" sz="2000" dirty="0" smtClean="0"/>
              <a:t>It controls the amount of electrical energy produced.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dirty="0" smtClean="0"/>
              <a:t>Without a regulator the generator will always operate at its highest output.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dirty="0" smtClean="0"/>
              <a:t>This may damage certain components and overcharge the battery.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dirty="0" smtClean="0"/>
              <a:t>The regulator controls the generator output to prevent overcharging or undercharging.   </a:t>
            </a:r>
          </a:p>
          <a:p>
            <a:pPr marL="457200" indent="-457200" algn="just"/>
            <a:r>
              <a:rPr lang="en-US" sz="2000" dirty="0" smtClean="0"/>
              <a:t> 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5. Charging indicator( lamp or gauge):</a:t>
            </a:r>
            <a:r>
              <a:rPr lang="en-US" dirty="0" smtClean="0"/>
              <a:t> </a:t>
            </a:r>
            <a:r>
              <a:rPr lang="en-US" sz="2000" dirty="0" smtClean="0"/>
              <a:t>It indicates whether the system is being charged or not.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 charging indicator device most commonly used as simple on/off warning lamp.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It is normally “off”, it lights when the ignition is turned “on” for a check of the lamp circuit.</a:t>
            </a:r>
          </a:p>
          <a:p>
            <a:endParaRPr lang="en-US" sz="1000" dirty="0" smtClean="0"/>
          </a:p>
          <a:p>
            <a:r>
              <a:rPr lang="en-US" sz="2000" b="1" dirty="0" smtClean="0"/>
              <a:t>6. Ignition switch: </a:t>
            </a:r>
            <a:r>
              <a:rPr lang="en-US" sz="2000" dirty="0" smtClean="0"/>
              <a:t>It is used for starting the engine. When the ignition switch is in on position, battery  current energizes the generator. 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STARTING SYSTEM: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10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The internal combustion engine used in automobile is not capable of self starting.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The starting system rotates the engine until it can continue itself.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The starting system is a combination of mechanical and electrical parts that work together to start the engine.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the starting system is design to convert electrical energy from battery into mechanical energy in the starting motor.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This motor then transfers the mechanical energy, through gears, to the flywheel on the engines crankshaft.</a:t>
            </a:r>
          </a:p>
          <a:p>
            <a:pPr algn="just"/>
            <a:r>
              <a:rPr lang="en-US" dirty="0" smtClean="0"/>
              <a:t>The basic starting system consists of the following parts:</a:t>
            </a:r>
          </a:p>
          <a:p>
            <a:pPr marL="342900" indent="-342900" algn="just"/>
            <a:r>
              <a:rPr lang="en-US" b="1" dirty="0" smtClean="0">
                <a:solidFill>
                  <a:srgbClr val="FF0000"/>
                </a:solidFill>
              </a:rPr>
              <a:t>1. Battery, 2. Ignition switch, 3. Magnetic switch( either an electrical relay or a solenoid),</a:t>
            </a:r>
          </a:p>
          <a:p>
            <a:pPr marL="342900" indent="-342900" algn="just"/>
            <a:r>
              <a:rPr lang="en-US" b="1" dirty="0" smtClean="0">
                <a:solidFill>
                  <a:srgbClr val="FF0000"/>
                </a:solidFill>
              </a:rPr>
              <a:t>4. Starter motor, 5. Safety switch.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492075"/>
            <a:ext cx="7753350" cy="33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Modern ignition system: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762000"/>
            <a:ext cx="89916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spc="-260" dirty="0" smtClean="0">
                <a:cs typeface="Arial"/>
              </a:rPr>
              <a:t>T</a:t>
            </a:r>
            <a:r>
              <a:rPr lang="en-US" sz="2000" spc="-155" dirty="0" smtClean="0">
                <a:cs typeface="Arial"/>
              </a:rPr>
              <a:t>h</a:t>
            </a:r>
            <a:r>
              <a:rPr lang="en-US" sz="2000" dirty="0" smtClean="0">
                <a:cs typeface="Arial"/>
              </a:rPr>
              <a:t>e </a:t>
            </a:r>
            <a:r>
              <a:rPr lang="en-US" sz="2000" spc="160" dirty="0" smtClean="0">
                <a:cs typeface="Arial"/>
              </a:rPr>
              <a:t>d</a:t>
            </a:r>
            <a:r>
              <a:rPr lang="en-US" sz="2000" spc="100" dirty="0" smtClean="0">
                <a:cs typeface="Arial"/>
              </a:rPr>
              <a:t>e</a:t>
            </a:r>
            <a:r>
              <a:rPr lang="en-US" sz="2000" spc="105" dirty="0" smtClean="0">
                <a:cs typeface="Arial"/>
              </a:rPr>
              <a:t>v</a:t>
            </a:r>
            <a:r>
              <a:rPr lang="en-US" sz="2000" spc="100" dirty="0" smtClean="0">
                <a:cs typeface="Arial"/>
              </a:rPr>
              <a:t>e</a:t>
            </a:r>
            <a:r>
              <a:rPr lang="en-US" sz="2000" spc="-65" dirty="0" smtClean="0">
                <a:cs typeface="Arial"/>
              </a:rPr>
              <a:t>l</a:t>
            </a:r>
            <a:r>
              <a:rPr lang="en-US" sz="2000" spc="95" dirty="0" smtClean="0">
                <a:cs typeface="Arial"/>
              </a:rPr>
              <a:t>o</a:t>
            </a:r>
            <a:r>
              <a:rPr lang="en-US" sz="2000" spc="55" dirty="0" smtClean="0">
                <a:cs typeface="Arial"/>
              </a:rPr>
              <a:t>p</a:t>
            </a:r>
            <a:r>
              <a:rPr lang="en-US" sz="2000" spc="160" dirty="0" smtClean="0">
                <a:cs typeface="Arial"/>
              </a:rPr>
              <a:t>m</a:t>
            </a:r>
            <a:r>
              <a:rPr lang="en-US" sz="2000" spc="100" dirty="0" smtClean="0">
                <a:cs typeface="Arial"/>
              </a:rPr>
              <a:t>e</a:t>
            </a:r>
            <a:r>
              <a:rPr lang="en-US" sz="2000" spc="-75" dirty="0" smtClean="0">
                <a:cs typeface="Arial"/>
              </a:rPr>
              <a:t>n</a:t>
            </a:r>
            <a:r>
              <a:rPr lang="en-US" sz="2000" spc="-40" dirty="0" smtClean="0">
                <a:cs typeface="Arial"/>
              </a:rPr>
              <a:t>t </a:t>
            </a:r>
            <a:r>
              <a:rPr lang="en-US" sz="2000" spc="30" dirty="0" smtClean="0">
                <a:cs typeface="Arial"/>
              </a:rPr>
              <a:t>o</a:t>
            </a:r>
            <a:r>
              <a:rPr lang="en-US" sz="2000" spc="-135" dirty="0" smtClean="0">
                <a:cs typeface="Arial"/>
              </a:rPr>
              <a:t>f </a:t>
            </a:r>
            <a:r>
              <a:rPr lang="en-US" sz="2000" spc="-90" dirty="0" smtClean="0">
                <a:cs typeface="Arial"/>
              </a:rPr>
              <a:t>h</a:t>
            </a:r>
            <a:r>
              <a:rPr lang="en-US" sz="2000" spc="15" dirty="0" smtClean="0">
                <a:cs typeface="Arial"/>
              </a:rPr>
              <a:t>i</a:t>
            </a:r>
            <a:r>
              <a:rPr lang="en-US" sz="2000" spc="55" dirty="0" smtClean="0">
                <a:cs typeface="Arial"/>
              </a:rPr>
              <a:t>g</a:t>
            </a:r>
            <a:r>
              <a:rPr lang="en-US" sz="2000" spc="-30" dirty="0" smtClean="0">
                <a:cs typeface="Arial"/>
              </a:rPr>
              <a:t>h</a:t>
            </a:r>
            <a:r>
              <a:rPr lang="en-US" sz="2000" dirty="0" smtClean="0">
                <a:cs typeface="Arial"/>
              </a:rPr>
              <a:t>	speed, high </a:t>
            </a:r>
            <a:r>
              <a:rPr lang="en-US" sz="2000" spc="-25" dirty="0" smtClean="0">
                <a:cs typeface="Arial"/>
              </a:rPr>
              <a:t>compression </a:t>
            </a:r>
            <a:r>
              <a:rPr lang="en-US" sz="2000" spc="-10" dirty="0" smtClean="0">
                <a:cs typeface="Arial"/>
              </a:rPr>
              <a:t>internal </a:t>
            </a:r>
            <a:r>
              <a:rPr lang="en-US" sz="2000" spc="-15" dirty="0" smtClean="0">
                <a:cs typeface="Arial"/>
              </a:rPr>
              <a:t>combustion </a:t>
            </a:r>
            <a:r>
              <a:rPr lang="en-US" sz="2000" spc="25" dirty="0" smtClean="0">
                <a:cs typeface="Arial"/>
              </a:rPr>
              <a:t>engine  </a:t>
            </a:r>
            <a:r>
              <a:rPr lang="en-US" sz="2000" spc="-30" dirty="0" smtClean="0">
                <a:cs typeface="Arial"/>
              </a:rPr>
              <a:t>requires </a:t>
            </a:r>
            <a:r>
              <a:rPr lang="en-US" sz="2000" dirty="0" smtClean="0">
                <a:cs typeface="Arial"/>
              </a:rPr>
              <a:t>a </a:t>
            </a:r>
            <a:r>
              <a:rPr lang="en-US" sz="2000" spc="25" dirty="0" smtClean="0">
                <a:cs typeface="Arial"/>
              </a:rPr>
              <a:t>reliable </a:t>
            </a:r>
            <a:r>
              <a:rPr lang="en-US" sz="2000" spc="35" dirty="0" smtClean="0">
                <a:cs typeface="Arial"/>
              </a:rPr>
              <a:t>high-speed </a:t>
            </a:r>
            <a:r>
              <a:rPr lang="en-US" sz="2000" spc="-30" dirty="0" smtClean="0">
                <a:cs typeface="Arial"/>
              </a:rPr>
              <a:t>ignition  </a:t>
            </a:r>
            <a:r>
              <a:rPr lang="en-US" sz="2000" spc="-45" dirty="0" smtClean="0">
                <a:cs typeface="Arial"/>
              </a:rPr>
              <a:t>system. This is </a:t>
            </a:r>
            <a:r>
              <a:rPr lang="en-US" sz="2000" spc="60" dirty="0" smtClean="0">
                <a:cs typeface="Arial"/>
              </a:rPr>
              <a:t>met </a:t>
            </a:r>
            <a:r>
              <a:rPr lang="en-US" sz="2000" spc="45" dirty="0" smtClean="0">
                <a:cs typeface="Arial"/>
              </a:rPr>
              <a:t>by </a:t>
            </a:r>
            <a:r>
              <a:rPr lang="en-US" sz="2000" dirty="0" smtClean="0">
                <a:cs typeface="Arial"/>
              </a:rPr>
              <a:t>a </a:t>
            </a:r>
            <a:r>
              <a:rPr lang="en-US" sz="2000" spc="-10" dirty="0" smtClean="0">
                <a:cs typeface="Arial"/>
              </a:rPr>
              <a:t>high-tension </a:t>
            </a:r>
            <a:r>
              <a:rPr lang="en-US" sz="2000" spc="-30" dirty="0" smtClean="0">
                <a:cs typeface="Arial"/>
              </a:rPr>
              <a:t>ignition  </a:t>
            </a:r>
            <a:r>
              <a:rPr lang="en-US" sz="2000" spc="-60" dirty="0" smtClean="0">
                <a:cs typeface="Arial"/>
              </a:rPr>
              <a:t>system </a:t>
            </a:r>
            <a:r>
              <a:rPr lang="en-US" sz="2000" spc="10" dirty="0" smtClean="0">
                <a:cs typeface="Arial"/>
              </a:rPr>
              <a:t>that </a:t>
            </a:r>
            <a:r>
              <a:rPr lang="en-US" sz="2000" spc="-105" dirty="0" smtClean="0">
                <a:cs typeface="Arial"/>
              </a:rPr>
              <a:t>uses </a:t>
            </a:r>
            <a:r>
              <a:rPr lang="en-US" sz="2000" dirty="0" smtClean="0">
                <a:cs typeface="Arial"/>
              </a:rPr>
              <a:t>a </a:t>
            </a:r>
            <a:r>
              <a:rPr lang="en-US" sz="2000" spc="-15" dirty="0" smtClean="0">
                <a:cs typeface="Arial"/>
              </a:rPr>
              <a:t>spark </a:t>
            </a:r>
            <a:r>
              <a:rPr lang="en-US" sz="2000" spc="-5" dirty="0" smtClean="0">
                <a:cs typeface="Arial"/>
              </a:rPr>
              <a:t>plug </a:t>
            </a:r>
            <a:r>
              <a:rPr lang="en-US" sz="2000" spc="-85" dirty="0" smtClean="0">
                <a:cs typeface="Arial"/>
              </a:rPr>
              <a:t>as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-25" dirty="0" smtClean="0">
                <a:cs typeface="Arial"/>
              </a:rPr>
              <a:t>source  </a:t>
            </a:r>
            <a:r>
              <a:rPr lang="en-US" sz="2000" spc="-50" dirty="0" smtClean="0">
                <a:cs typeface="Arial"/>
              </a:rPr>
              <a:t>of </a:t>
            </a:r>
            <a:r>
              <a:rPr lang="en-US" sz="2000" spc="-30" dirty="0" smtClean="0">
                <a:cs typeface="Arial"/>
              </a:rPr>
              <a:t>ignition. </a:t>
            </a:r>
            <a:r>
              <a:rPr lang="en-US" sz="2000" spc="-140" dirty="0" smtClean="0">
                <a:cs typeface="Arial"/>
              </a:rPr>
              <a:t>The </a:t>
            </a:r>
            <a:r>
              <a:rPr lang="en-US" sz="2000" spc="5" dirty="0" smtClean="0">
                <a:cs typeface="Arial"/>
              </a:rPr>
              <a:t>electric </a:t>
            </a:r>
            <a:r>
              <a:rPr lang="en-US" sz="2000" spc="15" dirty="0" smtClean="0">
                <a:cs typeface="Arial"/>
              </a:rPr>
              <a:t>al </a:t>
            </a:r>
            <a:r>
              <a:rPr lang="en-US" sz="2000" spc="40" dirty="0" smtClean="0">
                <a:cs typeface="Arial"/>
              </a:rPr>
              <a:t>energy </a:t>
            </a:r>
            <a:r>
              <a:rPr lang="en-US" sz="2000" spc="-30" dirty="0" smtClean="0">
                <a:cs typeface="Arial"/>
              </a:rPr>
              <a:t>to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-15" dirty="0" smtClean="0">
                <a:cs typeface="Arial"/>
              </a:rPr>
              <a:t>spark  </a:t>
            </a:r>
            <a:r>
              <a:rPr lang="en-US" sz="2000" spc="-5" dirty="0" smtClean="0">
                <a:cs typeface="Arial"/>
              </a:rPr>
              <a:t>plug is </a:t>
            </a:r>
            <a:r>
              <a:rPr lang="en-US" sz="2000" spc="-15" dirty="0" smtClean="0">
                <a:cs typeface="Arial"/>
              </a:rPr>
              <a:t>supplied</a:t>
            </a:r>
            <a:r>
              <a:rPr lang="en-US" sz="2000" spc="660" dirty="0" smtClean="0">
                <a:cs typeface="Arial"/>
              </a:rPr>
              <a:t> </a:t>
            </a:r>
            <a:r>
              <a:rPr lang="en-US" sz="2000" spc="40" dirty="0" smtClean="0">
                <a:cs typeface="Arial"/>
              </a:rPr>
              <a:t>by </a:t>
            </a:r>
            <a:r>
              <a:rPr lang="en-US" sz="2000" spc="35" dirty="0" smtClean="0">
                <a:cs typeface="Arial"/>
              </a:rPr>
              <a:t>one </a:t>
            </a:r>
            <a:r>
              <a:rPr lang="en-US" sz="2000" spc="-55" dirty="0" smtClean="0">
                <a:cs typeface="Arial"/>
              </a:rPr>
              <a:t>of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-30" dirty="0" smtClean="0">
                <a:cs typeface="Arial"/>
              </a:rPr>
              <a:t>following  </a:t>
            </a:r>
            <a:r>
              <a:rPr lang="en-US" sz="2000" spc="-85" dirty="0" smtClean="0">
                <a:cs typeface="Arial"/>
              </a:rPr>
              <a:t>systems  </a:t>
            </a:r>
            <a:r>
              <a:rPr lang="en-US" sz="2000" spc="-5" dirty="0" smtClean="0">
                <a:cs typeface="Arial"/>
              </a:rPr>
              <a:t>and is </a:t>
            </a:r>
            <a:r>
              <a:rPr lang="en-US" sz="2000" spc="55" dirty="0" smtClean="0">
                <a:cs typeface="Arial"/>
              </a:rPr>
              <a:t>termed</a:t>
            </a:r>
            <a:r>
              <a:rPr lang="en-US" sz="2000" spc="125" dirty="0" smtClean="0">
                <a:cs typeface="Arial"/>
              </a:rPr>
              <a:t> </a:t>
            </a:r>
            <a:r>
              <a:rPr lang="en-US" sz="2000" spc="30" dirty="0" smtClean="0">
                <a:cs typeface="Arial"/>
              </a:rPr>
              <a:t>accordingly.</a:t>
            </a:r>
          </a:p>
          <a:p>
            <a:pPr algn="just"/>
            <a:endParaRPr lang="en-US" sz="2000" spc="30" dirty="0" smtClean="0">
              <a:cs typeface="Arial"/>
            </a:endParaRPr>
          </a:p>
          <a:p>
            <a:pPr marL="2002789" indent="-542290">
              <a:lnSpc>
                <a:spcPct val="100000"/>
              </a:lnSpc>
              <a:spcBef>
                <a:spcPts val="5"/>
              </a:spcBef>
              <a:buSzPct val="83333"/>
              <a:buAutoNum type="arabicPeriod"/>
              <a:tabLst>
                <a:tab pos="2002789" algn="l"/>
                <a:tab pos="2003425" algn="l"/>
              </a:tabLst>
            </a:pPr>
            <a:r>
              <a:rPr lang="en-US" sz="2400" b="1" spc="-30" dirty="0" smtClean="0">
                <a:solidFill>
                  <a:srgbClr val="006500"/>
                </a:solidFill>
                <a:cs typeface="Arial"/>
              </a:rPr>
              <a:t>Battery ignition</a:t>
            </a:r>
            <a:r>
              <a:rPr lang="en-US" sz="2400" b="1" spc="-10" dirty="0" smtClean="0">
                <a:solidFill>
                  <a:srgbClr val="006500"/>
                </a:solidFill>
                <a:cs typeface="Arial"/>
              </a:rPr>
              <a:t> </a:t>
            </a:r>
            <a:r>
              <a:rPr lang="en-US" sz="2400" b="1" spc="-55" dirty="0" smtClean="0">
                <a:solidFill>
                  <a:srgbClr val="006500"/>
                </a:solidFill>
                <a:cs typeface="Arial"/>
              </a:rPr>
              <a:t>system</a:t>
            </a:r>
            <a:endParaRPr lang="en-US" sz="2400" dirty="0" smtClean="0">
              <a:cs typeface="Arial"/>
            </a:endParaRPr>
          </a:p>
          <a:p>
            <a:pPr marL="2012950" indent="-552450">
              <a:lnSpc>
                <a:spcPct val="100000"/>
              </a:lnSpc>
              <a:spcBef>
                <a:spcPts val="280"/>
              </a:spcBef>
              <a:buSzPct val="83333"/>
              <a:buAutoNum type="arabicPeriod"/>
              <a:tabLst>
                <a:tab pos="2012950" algn="l"/>
                <a:tab pos="2013585" algn="l"/>
              </a:tabLst>
            </a:pPr>
            <a:r>
              <a:rPr lang="en-US" sz="2400" b="1" spc="80" dirty="0" smtClean="0">
                <a:solidFill>
                  <a:srgbClr val="33339A"/>
                </a:solidFill>
                <a:cs typeface="Arial"/>
              </a:rPr>
              <a:t>Magneto </a:t>
            </a:r>
            <a:r>
              <a:rPr lang="en-US" sz="2400" b="1" spc="-30" dirty="0" smtClean="0">
                <a:solidFill>
                  <a:srgbClr val="33339A"/>
                </a:solidFill>
                <a:cs typeface="Arial"/>
              </a:rPr>
              <a:t>ignition</a:t>
            </a:r>
            <a:r>
              <a:rPr lang="en-US" sz="2400" b="1" spc="-110" dirty="0" smtClean="0">
                <a:solidFill>
                  <a:srgbClr val="33339A"/>
                </a:solidFill>
                <a:cs typeface="Arial"/>
              </a:rPr>
              <a:t> </a:t>
            </a:r>
            <a:r>
              <a:rPr lang="en-US" sz="2400" b="1" spc="-55" dirty="0" smtClean="0">
                <a:solidFill>
                  <a:srgbClr val="33339A"/>
                </a:solidFill>
                <a:cs typeface="Arial"/>
              </a:rPr>
              <a:t>system</a:t>
            </a:r>
            <a:endParaRPr lang="en-US" sz="2400" dirty="0" smtClean="0">
              <a:cs typeface="Arial"/>
            </a:endParaRPr>
          </a:p>
          <a:p>
            <a:pPr marL="2002789" indent="-542290">
              <a:lnSpc>
                <a:spcPct val="100000"/>
              </a:lnSpc>
              <a:spcBef>
                <a:spcPts val="280"/>
              </a:spcBef>
              <a:buSzPct val="83333"/>
              <a:buAutoNum type="arabicPeriod"/>
              <a:tabLst>
                <a:tab pos="2002789" algn="l"/>
                <a:tab pos="2003425" algn="l"/>
              </a:tabLst>
            </a:pPr>
            <a:r>
              <a:rPr lang="en-US" sz="2400" b="1" spc="-35" dirty="0" smtClean="0">
                <a:solidFill>
                  <a:srgbClr val="6500CC"/>
                </a:solidFill>
                <a:cs typeface="Arial"/>
              </a:rPr>
              <a:t>Electronic </a:t>
            </a:r>
            <a:r>
              <a:rPr lang="en-US" sz="2400" b="1" spc="-30" dirty="0" smtClean="0">
                <a:solidFill>
                  <a:srgbClr val="6500CC"/>
                </a:solidFill>
                <a:cs typeface="Arial"/>
              </a:rPr>
              <a:t>ignition</a:t>
            </a:r>
            <a:r>
              <a:rPr lang="en-US" sz="2400" b="1" spc="75" dirty="0" smtClean="0">
                <a:solidFill>
                  <a:srgbClr val="6500CC"/>
                </a:solidFill>
                <a:cs typeface="Arial"/>
              </a:rPr>
              <a:t> </a:t>
            </a:r>
            <a:r>
              <a:rPr lang="en-US" sz="2400" b="1" spc="-55" dirty="0" smtClean="0">
                <a:solidFill>
                  <a:srgbClr val="6500CC"/>
                </a:solidFill>
                <a:cs typeface="Arial"/>
              </a:rPr>
              <a:t>system</a:t>
            </a:r>
            <a:endParaRPr lang="en-US" sz="2400" dirty="0" smtClean="0">
              <a:cs typeface="Arial"/>
            </a:endParaRPr>
          </a:p>
          <a:p>
            <a:pPr algn="just"/>
            <a:endParaRPr lang="en-US" sz="2000" dirty="0" smtClean="0"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 </a:t>
            </a:r>
            <a:endParaRPr lang="en-US" dirty="0" smtClean="0">
              <a:latin typeface="Arial"/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495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"/>
            <a:ext cx="426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LIGHTING SYSTEM: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57201"/>
            <a:ext cx="64579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316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30" dirty="0" smtClean="0"/>
              <a:t>1. Battery </a:t>
            </a:r>
            <a:r>
              <a:rPr lang="en-US" sz="2400" b="1" spc="-35" dirty="0" smtClean="0"/>
              <a:t>ignition</a:t>
            </a:r>
            <a:r>
              <a:rPr lang="en-US" sz="2400" b="1" spc="30" dirty="0" smtClean="0"/>
              <a:t> </a:t>
            </a:r>
            <a:r>
              <a:rPr lang="en-US" sz="2400" b="1" spc="-60" dirty="0" smtClean="0"/>
              <a:t>system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38924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9144000" cy="5619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spc="-140" dirty="0" smtClean="0">
                <a:cs typeface="Arial"/>
              </a:rPr>
              <a:t>The </a:t>
            </a:r>
            <a:r>
              <a:rPr lang="en-US" sz="2000" dirty="0" smtClean="0">
                <a:cs typeface="Arial"/>
              </a:rPr>
              <a:t>primary </a:t>
            </a:r>
            <a:r>
              <a:rPr lang="en-US" sz="2000" spc="-30" dirty="0" smtClean="0">
                <a:cs typeface="Arial"/>
              </a:rPr>
              <a:t>circuit </a:t>
            </a:r>
            <a:r>
              <a:rPr lang="en-US" sz="2000" spc="-114" dirty="0" smtClean="0">
                <a:cs typeface="Arial"/>
              </a:rPr>
              <a:t>consists </a:t>
            </a:r>
            <a:r>
              <a:rPr lang="en-US" sz="2000" spc="-50" dirty="0" smtClean="0">
                <a:cs typeface="Arial"/>
              </a:rPr>
              <a:t>of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25" dirty="0" smtClean="0">
                <a:cs typeface="Arial"/>
              </a:rPr>
              <a:t>battery,  </a:t>
            </a:r>
            <a:r>
              <a:rPr lang="en-US" sz="2000" spc="55" dirty="0" smtClean="0">
                <a:cs typeface="Arial"/>
              </a:rPr>
              <a:t>ammeter, </a:t>
            </a:r>
            <a:r>
              <a:rPr lang="en-US" sz="2000" spc="-30" dirty="0" smtClean="0">
                <a:cs typeface="Arial"/>
              </a:rPr>
              <a:t>ignition </a:t>
            </a:r>
            <a:r>
              <a:rPr lang="en-US" sz="2000" spc="-40" dirty="0" smtClean="0">
                <a:cs typeface="Arial"/>
              </a:rPr>
              <a:t>switch, </a:t>
            </a:r>
            <a:r>
              <a:rPr lang="en-US" sz="2000" dirty="0" smtClean="0">
                <a:cs typeface="Arial"/>
              </a:rPr>
              <a:t>primary </a:t>
            </a:r>
            <a:r>
              <a:rPr lang="en-US" sz="2000" spc="-10" dirty="0" smtClean="0">
                <a:cs typeface="Arial"/>
              </a:rPr>
              <a:t>coil  </a:t>
            </a:r>
            <a:r>
              <a:rPr lang="en-US" sz="2000" dirty="0" smtClean="0">
                <a:cs typeface="Arial"/>
              </a:rPr>
              <a:t>winding, </a:t>
            </a:r>
            <a:r>
              <a:rPr lang="en-US" sz="2000" spc="65" dirty="0" smtClean="0">
                <a:cs typeface="Arial"/>
              </a:rPr>
              <a:t>capacitor, </a:t>
            </a:r>
            <a:r>
              <a:rPr lang="en-US" sz="2000" spc="50" dirty="0" smtClean="0">
                <a:cs typeface="Arial"/>
              </a:rPr>
              <a:t>and </a:t>
            </a:r>
            <a:r>
              <a:rPr lang="en-US" sz="2000" spc="60" dirty="0" smtClean="0">
                <a:cs typeface="Arial"/>
              </a:rPr>
              <a:t>breaker </a:t>
            </a:r>
            <a:r>
              <a:rPr lang="en-US" sz="2000" spc="-55" dirty="0" smtClean="0">
                <a:cs typeface="Arial"/>
              </a:rPr>
              <a:t>points. </a:t>
            </a:r>
            <a:r>
              <a:rPr lang="en-US" sz="2000" spc="-140" dirty="0" smtClean="0">
                <a:cs typeface="Arial"/>
              </a:rPr>
              <a:t>The  </a:t>
            </a:r>
            <a:r>
              <a:rPr lang="en-US" sz="2000" spc="-50" dirty="0" smtClean="0">
                <a:cs typeface="Arial"/>
              </a:rPr>
              <a:t>functions of </a:t>
            </a:r>
            <a:r>
              <a:rPr lang="en-US" sz="2000" spc="-20" dirty="0" smtClean="0">
                <a:cs typeface="Arial"/>
              </a:rPr>
              <a:t>these </a:t>
            </a:r>
            <a:r>
              <a:rPr lang="en-US" sz="2000" spc="15" dirty="0" smtClean="0">
                <a:cs typeface="Arial"/>
              </a:rPr>
              <a:t>components</a:t>
            </a:r>
            <a:r>
              <a:rPr lang="en-US" sz="2000" spc="-165" dirty="0" smtClean="0">
                <a:cs typeface="Arial"/>
              </a:rPr>
              <a:t> </a:t>
            </a:r>
            <a:r>
              <a:rPr lang="en-US" sz="2000" spc="5" dirty="0" smtClean="0">
                <a:cs typeface="Arial"/>
              </a:rPr>
              <a:t>are:</a:t>
            </a:r>
          </a:p>
          <a:p>
            <a:pPr marL="12700">
              <a:lnSpc>
                <a:spcPct val="100000"/>
              </a:lnSpc>
              <a:spcBef>
                <a:spcPts val="2320"/>
              </a:spcBef>
              <a:tabLst>
                <a:tab pos="1882775" algn="l"/>
              </a:tabLst>
            </a:pPr>
            <a:r>
              <a:rPr lang="en-US" sz="2000" b="1" spc="-25" dirty="0" smtClean="0">
                <a:cs typeface="Arial"/>
              </a:rPr>
              <a:t>Battery</a:t>
            </a:r>
            <a:r>
              <a:rPr lang="en-US" sz="2000" spc="-25" dirty="0" smtClean="0">
                <a:cs typeface="Arial"/>
              </a:rPr>
              <a:t>	</a:t>
            </a:r>
            <a:r>
              <a:rPr lang="en-US" sz="2000" spc="-100" dirty="0" smtClean="0">
                <a:cs typeface="Arial"/>
              </a:rPr>
              <a:t>:  </a:t>
            </a:r>
            <a:r>
              <a:rPr lang="en-US" sz="2000" spc="-15" dirty="0" smtClean="0">
                <a:cs typeface="Arial"/>
              </a:rPr>
              <a:t>provides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25" dirty="0" smtClean="0">
                <a:cs typeface="Arial"/>
              </a:rPr>
              <a:t>power </a:t>
            </a:r>
            <a:r>
              <a:rPr lang="en-US" sz="2000" spc="-20" dirty="0" smtClean="0">
                <a:cs typeface="Arial"/>
              </a:rPr>
              <a:t>to </a:t>
            </a:r>
            <a:r>
              <a:rPr lang="en-US" sz="2000" spc="-60" dirty="0" smtClean="0">
                <a:cs typeface="Arial"/>
              </a:rPr>
              <a:t>run </a:t>
            </a:r>
            <a:r>
              <a:rPr lang="en-US" sz="2000" spc="-5" dirty="0" smtClean="0">
                <a:cs typeface="Arial"/>
              </a:rPr>
              <a:t>the</a:t>
            </a:r>
            <a:r>
              <a:rPr lang="en-US" sz="2000" spc="20" dirty="0" smtClean="0">
                <a:cs typeface="Arial"/>
              </a:rPr>
              <a:t> </a:t>
            </a:r>
            <a:r>
              <a:rPr lang="en-US" sz="2000" spc="-45" dirty="0" smtClean="0">
                <a:cs typeface="Arial"/>
              </a:rPr>
              <a:t>system.</a:t>
            </a:r>
            <a:endParaRPr lang="en-US" sz="2000" dirty="0" smtClean="0">
              <a:cs typeface="Arial"/>
            </a:endParaRPr>
          </a:p>
          <a:p>
            <a:pPr marL="12700" marR="5080">
              <a:lnSpc>
                <a:spcPct val="200300"/>
              </a:lnSpc>
              <a:tabLst>
                <a:tab pos="1880870" algn="l"/>
                <a:tab pos="2089150" algn="l"/>
                <a:tab pos="3262629" algn="l"/>
                <a:tab pos="3758565" algn="l"/>
                <a:tab pos="4966970" algn="l"/>
                <a:tab pos="5574665" algn="l"/>
                <a:tab pos="5934710" algn="l"/>
                <a:tab pos="6793230" algn="l"/>
              </a:tabLst>
            </a:pPr>
            <a:r>
              <a:rPr lang="en-US" sz="2000" b="1" spc="-15" dirty="0" smtClean="0">
                <a:cs typeface="Arial"/>
              </a:rPr>
              <a:t>Ignition</a:t>
            </a:r>
            <a:r>
              <a:rPr lang="en-US" sz="2000" b="1" spc="5" dirty="0" smtClean="0">
                <a:cs typeface="Arial"/>
              </a:rPr>
              <a:t> </a:t>
            </a:r>
            <a:r>
              <a:rPr lang="en-US" sz="2000" b="1" spc="-35" dirty="0" smtClean="0">
                <a:cs typeface="Arial"/>
              </a:rPr>
              <a:t>switch</a:t>
            </a:r>
            <a:r>
              <a:rPr lang="en-US" sz="2000" spc="-35" dirty="0" smtClean="0">
                <a:cs typeface="Arial"/>
              </a:rPr>
              <a:t>	</a:t>
            </a:r>
            <a:r>
              <a:rPr lang="en-US" sz="2000" spc="-100" dirty="0" smtClean="0">
                <a:cs typeface="Arial"/>
              </a:rPr>
              <a:t>:  </a:t>
            </a:r>
            <a:r>
              <a:rPr lang="en-US" sz="2000" spc="-35" dirty="0" smtClean="0">
                <a:cs typeface="Arial"/>
              </a:rPr>
              <a:t>allows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-25" dirty="0" smtClean="0">
                <a:cs typeface="Arial"/>
              </a:rPr>
              <a:t>driver </a:t>
            </a:r>
            <a:r>
              <a:rPr lang="en-US" sz="2000" spc="-20" dirty="0" smtClean="0">
                <a:cs typeface="Arial"/>
              </a:rPr>
              <a:t>to </a:t>
            </a:r>
            <a:r>
              <a:rPr lang="en-US" sz="2000" spc="-60" dirty="0" smtClean="0">
                <a:cs typeface="Arial"/>
              </a:rPr>
              <a:t>turn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-45" dirty="0" smtClean="0">
                <a:cs typeface="Arial"/>
              </a:rPr>
              <a:t>system </a:t>
            </a:r>
            <a:r>
              <a:rPr lang="en-US" sz="2000" dirty="0" smtClean="0">
                <a:cs typeface="Arial"/>
              </a:rPr>
              <a:t>on </a:t>
            </a:r>
            <a:r>
              <a:rPr lang="en-US" sz="2000" spc="35" dirty="0" smtClean="0">
                <a:cs typeface="Arial"/>
              </a:rPr>
              <a:t>and </a:t>
            </a:r>
            <a:r>
              <a:rPr lang="en-US" sz="2000" spc="-65" dirty="0" smtClean="0">
                <a:cs typeface="Arial"/>
              </a:rPr>
              <a:t>off .  </a:t>
            </a:r>
          </a:p>
          <a:p>
            <a:pPr marL="12700" marR="5080">
              <a:tabLst>
                <a:tab pos="1880870" algn="l"/>
                <a:tab pos="2089150" algn="l"/>
                <a:tab pos="3262629" algn="l"/>
                <a:tab pos="3758565" algn="l"/>
                <a:tab pos="4966970" algn="l"/>
                <a:tab pos="5574665" algn="l"/>
                <a:tab pos="5934710" algn="l"/>
                <a:tab pos="6793230" algn="l"/>
              </a:tabLst>
            </a:pPr>
            <a:r>
              <a:rPr lang="en-US" sz="2000" b="1" spc="-160" dirty="0" smtClean="0">
                <a:cs typeface="Arial"/>
              </a:rPr>
              <a:t>Pr</a:t>
            </a:r>
            <a:r>
              <a:rPr lang="en-US" sz="2000" b="1" spc="-45" dirty="0" smtClean="0">
                <a:cs typeface="Arial"/>
              </a:rPr>
              <a:t>i</a:t>
            </a:r>
            <a:r>
              <a:rPr lang="en-US" sz="2000" b="1" spc="135" dirty="0" smtClean="0">
                <a:cs typeface="Arial"/>
              </a:rPr>
              <a:t>m</a:t>
            </a:r>
            <a:r>
              <a:rPr lang="en-US" sz="2000" b="1" spc="90" dirty="0" smtClean="0">
                <a:cs typeface="Arial"/>
              </a:rPr>
              <a:t>a</a:t>
            </a:r>
            <a:r>
              <a:rPr lang="en-US" sz="2000" b="1" spc="-105" dirty="0" smtClean="0">
                <a:cs typeface="Arial"/>
              </a:rPr>
              <a:t>r</a:t>
            </a:r>
            <a:r>
              <a:rPr lang="en-US" sz="2000" b="1" dirty="0" smtClean="0">
                <a:cs typeface="Arial"/>
              </a:rPr>
              <a:t>y</a:t>
            </a:r>
            <a:r>
              <a:rPr lang="en-US" sz="2000" b="1" spc="95" dirty="0" smtClean="0">
                <a:cs typeface="Arial"/>
              </a:rPr>
              <a:t> </a:t>
            </a:r>
            <a:r>
              <a:rPr lang="en-US" sz="2000" b="1" spc="100" dirty="0" smtClean="0">
                <a:cs typeface="Arial"/>
              </a:rPr>
              <a:t> coil       </a:t>
            </a:r>
            <a:r>
              <a:rPr lang="en-US" sz="2000" spc="-100" dirty="0" smtClean="0">
                <a:cs typeface="Arial"/>
              </a:rPr>
              <a:t>:  </a:t>
            </a:r>
            <a:r>
              <a:rPr lang="en-US" sz="2000" spc="40" dirty="0" smtClean="0">
                <a:cs typeface="Arial"/>
              </a:rPr>
              <a:t>p</a:t>
            </a:r>
            <a:r>
              <a:rPr lang="en-US" sz="2000" spc="-100" dirty="0" smtClean="0">
                <a:cs typeface="Arial"/>
              </a:rPr>
              <a:t>r</a:t>
            </a:r>
            <a:r>
              <a:rPr lang="en-US" sz="2000" spc="65" dirty="0" smtClean="0">
                <a:cs typeface="Arial"/>
              </a:rPr>
              <a:t>o</a:t>
            </a:r>
            <a:r>
              <a:rPr lang="en-US" sz="2000" spc="40" dirty="0" smtClean="0">
                <a:cs typeface="Arial"/>
              </a:rPr>
              <a:t>d</a:t>
            </a:r>
            <a:r>
              <a:rPr lang="en-US" sz="2000" spc="50" dirty="0" smtClean="0">
                <a:cs typeface="Arial"/>
              </a:rPr>
              <a:t>u</a:t>
            </a:r>
            <a:r>
              <a:rPr lang="en-US" sz="2000" spc="70" dirty="0" smtClean="0">
                <a:cs typeface="Arial"/>
              </a:rPr>
              <a:t>ce</a:t>
            </a:r>
            <a:r>
              <a:rPr lang="en-US" sz="2000" spc="-210" dirty="0" smtClean="0">
                <a:cs typeface="Arial"/>
              </a:rPr>
              <a:t>s</a:t>
            </a:r>
            <a:r>
              <a:rPr lang="en-US" sz="2000" dirty="0" smtClean="0">
                <a:cs typeface="Arial"/>
              </a:rPr>
              <a:t>	</a:t>
            </a:r>
            <a:r>
              <a:rPr lang="en-US" sz="2000" spc="-35" dirty="0" smtClean="0">
                <a:cs typeface="Arial"/>
              </a:rPr>
              <a:t>t</a:t>
            </a:r>
            <a:r>
              <a:rPr lang="en-US" sz="2000" spc="15" dirty="0" smtClean="0">
                <a:cs typeface="Arial"/>
              </a:rPr>
              <a:t>h</a:t>
            </a:r>
            <a:r>
              <a:rPr lang="en-US" sz="2000" dirty="0" smtClean="0">
                <a:cs typeface="Arial"/>
              </a:rPr>
              <a:t>e	</a:t>
            </a:r>
            <a:r>
              <a:rPr lang="en-US" sz="2000" spc="135" dirty="0" smtClean="0">
                <a:cs typeface="Arial"/>
              </a:rPr>
              <a:t>ma</a:t>
            </a:r>
            <a:r>
              <a:rPr lang="en-US" sz="2000" spc="40" dirty="0" smtClean="0">
                <a:cs typeface="Arial"/>
              </a:rPr>
              <a:t>g</a:t>
            </a:r>
            <a:r>
              <a:rPr lang="en-US" sz="2000" spc="50" dirty="0" smtClean="0">
                <a:cs typeface="Arial"/>
              </a:rPr>
              <a:t>n</a:t>
            </a:r>
            <a:r>
              <a:rPr lang="en-US" sz="2000" spc="70" dirty="0" smtClean="0">
                <a:cs typeface="Arial"/>
              </a:rPr>
              <a:t>e</a:t>
            </a:r>
            <a:r>
              <a:rPr lang="en-US" sz="2000" spc="-75" dirty="0" smtClean="0">
                <a:cs typeface="Arial"/>
              </a:rPr>
              <a:t>t</a:t>
            </a:r>
            <a:r>
              <a:rPr lang="en-US" sz="2000" spc="10" dirty="0" smtClean="0">
                <a:cs typeface="Arial"/>
              </a:rPr>
              <a:t>i</a:t>
            </a:r>
            <a:r>
              <a:rPr lang="en-US" sz="2000" dirty="0" smtClean="0">
                <a:cs typeface="Arial"/>
              </a:rPr>
              <a:t>c	</a:t>
            </a:r>
            <a:r>
              <a:rPr lang="en-US" sz="2000" spc="-95" dirty="0" smtClean="0">
                <a:cs typeface="Arial"/>
              </a:rPr>
              <a:t>f</a:t>
            </a:r>
            <a:r>
              <a:rPr lang="en-US" sz="2000" spc="-5" dirty="0" smtClean="0">
                <a:cs typeface="Arial"/>
              </a:rPr>
              <a:t>i</a:t>
            </a:r>
            <a:r>
              <a:rPr lang="en-US" sz="2000" spc="70" dirty="0" smtClean="0">
                <a:cs typeface="Arial"/>
              </a:rPr>
              <a:t>e</a:t>
            </a:r>
            <a:r>
              <a:rPr lang="en-US" sz="2000" spc="-30" dirty="0" smtClean="0">
                <a:cs typeface="Arial"/>
              </a:rPr>
              <a:t>l</a:t>
            </a:r>
            <a:r>
              <a:rPr lang="en-US" sz="2000" dirty="0" smtClean="0">
                <a:cs typeface="Arial"/>
              </a:rPr>
              <a:t>d	</a:t>
            </a:r>
            <a:r>
              <a:rPr lang="en-US" sz="2000" spc="-35" dirty="0" smtClean="0">
                <a:cs typeface="Arial"/>
              </a:rPr>
              <a:t>t</a:t>
            </a:r>
            <a:r>
              <a:rPr lang="en-US" sz="2000" dirty="0" smtClean="0">
                <a:cs typeface="Arial"/>
              </a:rPr>
              <a:t>o	</a:t>
            </a:r>
            <a:r>
              <a:rPr lang="en-US" sz="2000" spc="70" dirty="0" smtClean="0">
                <a:cs typeface="Arial"/>
              </a:rPr>
              <a:t>c</a:t>
            </a:r>
            <a:r>
              <a:rPr lang="en-US" sz="2000" spc="-55" dirty="0" smtClean="0">
                <a:cs typeface="Arial"/>
              </a:rPr>
              <a:t>r</a:t>
            </a:r>
            <a:r>
              <a:rPr lang="en-US" sz="2000" spc="165" dirty="0" smtClean="0">
                <a:cs typeface="Arial"/>
              </a:rPr>
              <a:t>e</a:t>
            </a:r>
            <a:r>
              <a:rPr lang="en-US" sz="2000" spc="90" dirty="0" smtClean="0">
                <a:cs typeface="Arial"/>
              </a:rPr>
              <a:t>a</a:t>
            </a:r>
            <a:r>
              <a:rPr lang="en-US" sz="2000" spc="10" dirty="0" smtClean="0">
                <a:cs typeface="Arial"/>
              </a:rPr>
              <a:t>t</a:t>
            </a:r>
            <a:r>
              <a:rPr lang="en-US" sz="2000" dirty="0" smtClean="0">
                <a:cs typeface="Arial"/>
              </a:rPr>
              <a:t>e	</a:t>
            </a:r>
            <a:r>
              <a:rPr lang="en-US" sz="2000" spc="-35" dirty="0" smtClean="0">
                <a:cs typeface="Arial"/>
              </a:rPr>
              <a:t>t</a:t>
            </a:r>
            <a:r>
              <a:rPr lang="en-US" sz="2000" spc="15" dirty="0" smtClean="0">
                <a:cs typeface="Arial"/>
              </a:rPr>
              <a:t>h</a:t>
            </a:r>
            <a:r>
              <a:rPr lang="en-US" sz="2000" dirty="0" smtClean="0">
                <a:cs typeface="Arial"/>
              </a:rPr>
              <a:t>e </a:t>
            </a:r>
            <a:r>
              <a:rPr lang="en-US" sz="2000" spc="-10" dirty="0" smtClean="0">
                <a:cs typeface="Arial"/>
              </a:rPr>
              <a:t>high </a:t>
            </a:r>
            <a:r>
              <a:rPr lang="en-US" sz="2000" spc="35" dirty="0" smtClean="0">
                <a:cs typeface="Arial"/>
              </a:rPr>
              <a:t>voltage </a:t>
            </a:r>
            <a:r>
              <a:rPr lang="en-US" sz="2000" spc="-50" dirty="0" smtClean="0">
                <a:cs typeface="Arial"/>
              </a:rPr>
              <a:t>in</a:t>
            </a:r>
            <a:r>
              <a:rPr lang="en-US" sz="2000" spc="-5" dirty="0" smtClean="0">
                <a:cs typeface="Arial"/>
              </a:rPr>
              <a:t>     </a:t>
            </a:r>
          </a:p>
          <a:p>
            <a:pPr marL="12700" marR="5080">
              <a:tabLst>
                <a:tab pos="1880870" algn="l"/>
                <a:tab pos="2089150" algn="l"/>
                <a:tab pos="3262629" algn="l"/>
                <a:tab pos="3758565" algn="l"/>
                <a:tab pos="4966970" algn="l"/>
                <a:tab pos="5574665" algn="l"/>
                <a:tab pos="5934710" algn="l"/>
                <a:tab pos="6793230" algn="l"/>
              </a:tabLst>
            </a:pPr>
            <a:r>
              <a:rPr lang="en-US" sz="2000" spc="-5" dirty="0" smtClean="0">
                <a:cs typeface="Arial"/>
              </a:rPr>
              <a:t>                                     the </a:t>
            </a:r>
            <a:r>
              <a:rPr lang="en-US" sz="2000" spc="20" dirty="0" smtClean="0">
                <a:cs typeface="Arial"/>
              </a:rPr>
              <a:t>secondary</a:t>
            </a:r>
            <a:r>
              <a:rPr lang="en-US" sz="2000" spc="265" dirty="0" smtClean="0">
                <a:cs typeface="Arial"/>
              </a:rPr>
              <a:t> </a:t>
            </a:r>
            <a:r>
              <a:rPr lang="en-US" sz="2000" spc="-10" dirty="0" smtClean="0">
                <a:cs typeface="Arial"/>
              </a:rPr>
              <a:t>coil.</a:t>
            </a:r>
          </a:p>
          <a:p>
            <a:pPr marL="12700" marR="5080">
              <a:tabLst>
                <a:tab pos="1880870" algn="l"/>
                <a:tab pos="2089150" algn="l"/>
                <a:tab pos="3262629" algn="l"/>
                <a:tab pos="3758565" algn="l"/>
                <a:tab pos="4966970" algn="l"/>
                <a:tab pos="5574665" algn="l"/>
                <a:tab pos="5934710" algn="l"/>
                <a:tab pos="6793230" algn="l"/>
              </a:tabLst>
            </a:pPr>
            <a:endParaRPr lang="en-US" sz="2000" spc="-10" dirty="0" smtClean="0">
              <a:cs typeface="Arial"/>
            </a:endParaRPr>
          </a:p>
          <a:p>
            <a:pPr marL="12700" marR="5080">
              <a:tabLst>
                <a:tab pos="1880870" algn="l"/>
                <a:tab pos="2089150" algn="l"/>
                <a:tab pos="3262629" algn="l"/>
                <a:tab pos="3758565" algn="l"/>
                <a:tab pos="4966970" algn="l"/>
                <a:tab pos="5574665" algn="l"/>
                <a:tab pos="5934710" algn="l"/>
                <a:tab pos="6793230" algn="l"/>
              </a:tabLst>
            </a:pPr>
            <a:r>
              <a:rPr lang="en-US" sz="2000" b="1" spc="65" dirty="0" smtClean="0">
                <a:cs typeface="Arial"/>
              </a:rPr>
              <a:t>Breaker p</a:t>
            </a:r>
            <a:r>
              <a:rPr lang="en-US" sz="2000" b="1" spc="20" dirty="0" smtClean="0">
                <a:cs typeface="Arial"/>
              </a:rPr>
              <a:t>o</a:t>
            </a:r>
            <a:r>
              <a:rPr lang="en-US" sz="2000" b="1" spc="-90" dirty="0" smtClean="0">
                <a:cs typeface="Arial"/>
              </a:rPr>
              <a:t>int</a:t>
            </a:r>
            <a:r>
              <a:rPr lang="en-US" sz="2000" b="1" spc="-114" dirty="0" smtClean="0">
                <a:cs typeface="Arial"/>
              </a:rPr>
              <a:t>s</a:t>
            </a:r>
            <a:r>
              <a:rPr lang="en-US" sz="2000" dirty="0" smtClean="0">
                <a:cs typeface="Arial"/>
              </a:rPr>
              <a:t>	</a:t>
            </a:r>
            <a:r>
              <a:rPr lang="en-US" sz="2000" spc="-100" dirty="0" smtClean="0">
                <a:cs typeface="Arial"/>
              </a:rPr>
              <a:t>:</a:t>
            </a:r>
            <a:r>
              <a:rPr lang="en-US" sz="2000" dirty="0" smtClean="0">
                <a:cs typeface="Arial"/>
              </a:rPr>
              <a:t>	a </a:t>
            </a:r>
            <a:r>
              <a:rPr lang="en-US" sz="2000" spc="114" dirty="0" smtClean="0">
                <a:cs typeface="Arial"/>
              </a:rPr>
              <a:t>m</a:t>
            </a:r>
            <a:r>
              <a:rPr lang="en-US" sz="2000" spc="70" dirty="0" smtClean="0">
                <a:cs typeface="Arial"/>
              </a:rPr>
              <a:t>ech</a:t>
            </a:r>
            <a:r>
              <a:rPr lang="en-US" sz="2000" spc="90" dirty="0" smtClean="0">
                <a:cs typeface="Arial"/>
              </a:rPr>
              <a:t>a</a:t>
            </a:r>
            <a:r>
              <a:rPr lang="en-US" sz="2000" spc="-70" dirty="0" smtClean="0">
                <a:cs typeface="Arial"/>
              </a:rPr>
              <a:t>n</a:t>
            </a:r>
            <a:r>
              <a:rPr lang="en-US" sz="2000" spc="40" dirty="0" smtClean="0">
                <a:cs typeface="Arial"/>
              </a:rPr>
              <a:t>i</a:t>
            </a:r>
            <a:r>
              <a:rPr lang="en-US" sz="2000" dirty="0" smtClean="0">
                <a:cs typeface="Arial"/>
              </a:rPr>
              <a:t>c</a:t>
            </a:r>
            <a:r>
              <a:rPr lang="en-US" sz="2000" spc="-335" dirty="0" smtClean="0">
                <a:cs typeface="Arial"/>
              </a:rPr>
              <a:t> </a:t>
            </a:r>
            <a:r>
              <a:rPr lang="en-US" sz="2000" spc="90" dirty="0" smtClean="0">
                <a:cs typeface="Arial"/>
              </a:rPr>
              <a:t>a</a:t>
            </a:r>
            <a:r>
              <a:rPr lang="en-US" sz="2000" spc="-70" dirty="0" smtClean="0">
                <a:cs typeface="Arial"/>
              </a:rPr>
              <a:t>l </a:t>
            </a:r>
            <a:r>
              <a:rPr lang="en-US" sz="2000" spc="-195" dirty="0" smtClean="0">
                <a:cs typeface="Arial"/>
              </a:rPr>
              <a:t>s</a:t>
            </a:r>
            <a:r>
              <a:rPr lang="en-US" sz="2000" spc="15" dirty="0" smtClean="0">
                <a:cs typeface="Arial"/>
              </a:rPr>
              <a:t>w</a:t>
            </a:r>
            <a:r>
              <a:rPr lang="en-US" sz="2000" spc="-65" dirty="0" smtClean="0">
                <a:cs typeface="Arial"/>
              </a:rPr>
              <a:t>i</a:t>
            </a:r>
            <a:r>
              <a:rPr lang="en-US" sz="2000" dirty="0" smtClean="0">
                <a:cs typeface="Arial"/>
              </a:rPr>
              <a:t>t</a:t>
            </a:r>
            <a:r>
              <a:rPr lang="en-US" sz="2000" spc="70" dirty="0" smtClean="0">
                <a:cs typeface="Arial"/>
              </a:rPr>
              <a:t>c</a:t>
            </a:r>
            <a:r>
              <a:rPr lang="en-US" sz="2000" spc="-20" dirty="0" smtClean="0">
                <a:cs typeface="Arial"/>
              </a:rPr>
              <a:t>h </a:t>
            </a:r>
            <a:r>
              <a:rPr lang="en-US" sz="2000" spc="-35" dirty="0" smtClean="0">
                <a:cs typeface="Arial"/>
              </a:rPr>
              <a:t>t</a:t>
            </a:r>
            <a:r>
              <a:rPr lang="en-US" sz="2000" spc="35" dirty="0" smtClean="0">
                <a:cs typeface="Arial"/>
              </a:rPr>
              <a:t>h</a:t>
            </a:r>
            <a:r>
              <a:rPr lang="en-US" sz="2000" spc="90" dirty="0" smtClean="0">
                <a:cs typeface="Arial"/>
              </a:rPr>
              <a:t>a</a:t>
            </a:r>
            <a:r>
              <a:rPr lang="en-US" sz="2000" spc="-60" dirty="0" smtClean="0">
                <a:cs typeface="Arial"/>
              </a:rPr>
              <a:t>t </a:t>
            </a:r>
            <a:r>
              <a:rPr lang="en-US" sz="2000" spc="165" dirty="0" smtClean="0">
                <a:cs typeface="Arial"/>
              </a:rPr>
              <a:t>a</a:t>
            </a:r>
            <a:r>
              <a:rPr lang="en-US" sz="2000" spc="70" dirty="0" smtClean="0">
                <a:cs typeface="Arial"/>
              </a:rPr>
              <a:t>c</a:t>
            </a:r>
            <a:r>
              <a:rPr lang="en-US" sz="2000" spc="-110" dirty="0" smtClean="0">
                <a:cs typeface="Arial"/>
              </a:rPr>
              <a:t>t s </a:t>
            </a:r>
            <a:r>
              <a:rPr lang="en-US" sz="2000" spc="90" dirty="0" smtClean="0">
                <a:cs typeface="Arial"/>
              </a:rPr>
              <a:t>a</a:t>
            </a:r>
            <a:r>
              <a:rPr lang="en-US" sz="2000" spc="-210" dirty="0" smtClean="0">
                <a:cs typeface="Arial"/>
              </a:rPr>
              <a:t>s  </a:t>
            </a:r>
            <a:r>
              <a:rPr lang="en-US" sz="2000" spc="-35" dirty="0" smtClean="0">
                <a:cs typeface="Arial"/>
              </a:rPr>
              <a:t>t</a:t>
            </a:r>
            <a:r>
              <a:rPr lang="en-US" sz="2000" spc="15" dirty="0" smtClean="0">
                <a:cs typeface="Arial"/>
              </a:rPr>
              <a:t>h</a:t>
            </a:r>
            <a:r>
              <a:rPr lang="en-US" sz="2000" dirty="0" smtClean="0">
                <a:cs typeface="Arial"/>
              </a:rPr>
              <a:t>e </a:t>
            </a:r>
            <a:r>
              <a:rPr lang="en-US" sz="2000" spc="-20" dirty="0" smtClean="0">
                <a:cs typeface="Arial"/>
              </a:rPr>
              <a:t>triggering</a:t>
            </a:r>
            <a:r>
              <a:rPr lang="en-US" sz="2000" spc="85" dirty="0" smtClean="0">
                <a:cs typeface="Arial"/>
              </a:rPr>
              <a:t> </a:t>
            </a:r>
            <a:r>
              <a:rPr lang="en-US" sz="2000" spc="15" dirty="0" smtClean="0">
                <a:cs typeface="Arial"/>
              </a:rPr>
              <a:t>mechanism.</a:t>
            </a:r>
          </a:p>
          <a:p>
            <a:pPr marL="12700" marR="5080">
              <a:tabLst>
                <a:tab pos="1880870" algn="l"/>
                <a:tab pos="2089150" algn="l"/>
                <a:tab pos="3262629" algn="l"/>
                <a:tab pos="3758565" algn="l"/>
                <a:tab pos="4966970" algn="l"/>
                <a:tab pos="5574665" algn="l"/>
                <a:tab pos="5934710" algn="l"/>
                <a:tab pos="6793230" algn="l"/>
              </a:tabLst>
            </a:pPr>
            <a:endParaRPr lang="en-US" sz="2000" spc="15" dirty="0" smtClean="0">
              <a:cs typeface="Arial"/>
            </a:endParaRPr>
          </a:p>
          <a:p>
            <a:pPr marL="12700" marR="5080">
              <a:tabLst>
                <a:tab pos="1880870" algn="l"/>
                <a:tab pos="2089150" algn="l"/>
                <a:tab pos="3262629" algn="l"/>
                <a:tab pos="3758565" algn="l"/>
                <a:tab pos="4966970" algn="l"/>
                <a:tab pos="5574665" algn="l"/>
                <a:tab pos="5934710" algn="l"/>
                <a:tab pos="6793230" algn="l"/>
              </a:tabLst>
            </a:pPr>
            <a:r>
              <a:rPr lang="en-US" sz="2000" spc="15" dirty="0" smtClean="0">
                <a:cs typeface="Arial"/>
              </a:rPr>
              <a:t> </a:t>
            </a:r>
            <a:r>
              <a:rPr lang="en-US" sz="2000" b="1" spc="15" dirty="0" smtClean="0">
                <a:cs typeface="Arial"/>
              </a:rPr>
              <a:t>Capacitor              </a:t>
            </a:r>
            <a:r>
              <a:rPr lang="en-US" sz="2000" spc="15" dirty="0" smtClean="0">
                <a:cs typeface="Arial"/>
              </a:rPr>
              <a:t>:</a:t>
            </a:r>
            <a:r>
              <a:rPr lang="en-US" sz="2000" b="1" spc="15" dirty="0" smtClean="0">
                <a:cs typeface="Arial"/>
              </a:rPr>
              <a:t> </a:t>
            </a:r>
            <a:r>
              <a:rPr lang="en-US" sz="2000" spc="-25" dirty="0" smtClean="0">
                <a:cs typeface="Arial"/>
              </a:rPr>
              <a:t>protects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-50" dirty="0" smtClean="0">
                <a:cs typeface="Arial"/>
              </a:rPr>
              <a:t>points </a:t>
            </a:r>
            <a:r>
              <a:rPr lang="en-US" sz="2000" spc="-35" dirty="0" smtClean="0">
                <a:cs typeface="Arial"/>
              </a:rPr>
              <a:t>from </a:t>
            </a:r>
            <a:r>
              <a:rPr lang="en-US" sz="2000" spc="-30" dirty="0" smtClean="0">
                <a:cs typeface="Arial"/>
              </a:rPr>
              <a:t>burning</a:t>
            </a:r>
            <a:r>
              <a:rPr lang="en-US" sz="2000" spc="114" dirty="0" smtClean="0">
                <a:cs typeface="Arial"/>
              </a:rPr>
              <a:t> </a:t>
            </a:r>
            <a:r>
              <a:rPr lang="en-US" sz="2000" spc="-25" dirty="0" smtClean="0">
                <a:cs typeface="Arial"/>
              </a:rPr>
              <a:t>out. </a:t>
            </a:r>
          </a:p>
          <a:p>
            <a:pPr marL="12700" marR="5080">
              <a:tabLst>
                <a:tab pos="1880870" algn="l"/>
                <a:tab pos="2089150" algn="l"/>
                <a:tab pos="3262629" algn="l"/>
                <a:tab pos="3758565" algn="l"/>
                <a:tab pos="4966970" algn="l"/>
                <a:tab pos="5574665" algn="l"/>
                <a:tab pos="5934710" algn="l"/>
                <a:tab pos="6793230" algn="l"/>
              </a:tabLst>
            </a:pPr>
            <a:endParaRPr lang="en-US" sz="2000" spc="-25" dirty="0" smtClean="0">
              <a:cs typeface="Arial"/>
            </a:endParaRPr>
          </a:p>
          <a:p>
            <a:pPr marL="12700" marR="5080">
              <a:tabLst>
                <a:tab pos="1880870" algn="l"/>
                <a:tab pos="2089150" algn="l"/>
                <a:tab pos="3262629" algn="l"/>
                <a:tab pos="3758565" algn="l"/>
                <a:tab pos="4966970" algn="l"/>
                <a:tab pos="5574665" algn="l"/>
                <a:tab pos="5934710" algn="l"/>
                <a:tab pos="6793230" algn="l"/>
              </a:tabLst>
            </a:pPr>
            <a:r>
              <a:rPr lang="en-US" sz="2000" b="1" spc="-25" dirty="0" smtClean="0">
                <a:cs typeface="Arial"/>
              </a:rPr>
              <a:t>Contact Breaker    </a:t>
            </a:r>
            <a:r>
              <a:rPr lang="en-US" sz="2000" spc="-25" dirty="0" smtClean="0">
                <a:cs typeface="Arial"/>
              </a:rPr>
              <a:t>:     Breaking the primary circuiting of ignition coil.</a:t>
            </a:r>
          </a:p>
          <a:p>
            <a:pPr marL="12700" marR="5080">
              <a:tabLst>
                <a:tab pos="1880870" algn="l"/>
                <a:tab pos="2089150" algn="l"/>
                <a:tab pos="3262629" algn="l"/>
                <a:tab pos="3758565" algn="l"/>
                <a:tab pos="4966970" algn="l"/>
                <a:tab pos="5574665" algn="l"/>
                <a:tab pos="5934710" algn="l"/>
                <a:tab pos="6793230" algn="l"/>
              </a:tabLst>
            </a:pPr>
            <a:endParaRPr lang="en-US" sz="2000" spc="-25" dirty="0" smtClean="0">
              <a:cs typeface="Arial"/>
            </a:endParaRPr>
          </a:p>
          <a:p>
            <a:pPr marL="12700" marR="5080">
              <a:tabLst>
                <a:tab pos="1880870" algn="l"/>
                <a:tab pos="2089150" algn="l"/>
                <a:tab pos="3262629" algn="l"/>
                <a:tab pos="3758565" algn="l"/>
                <a:tab pos="4966970" algn="l"/>
                <a:tab pos="5574665" algn="l"/>
                <a:tab pos="5934710" algn="l"/>
                <a:tab pos="6793230" algn="l"/>
              </a:tabLst>
            </a:pPr>
            <a:r>
              <a:rPr lang="en-US" sz="2000" b="1" spc="-25" dirty="0" smtClean="0">
                <a:cs typeface="Arial"/>
              </a:rPr>
              <a:t>Induction Coil         </a:t>
            </a:r>
            <a:r>
              <a:rPr lang="en-US" sz="2000" spc="-25" dirty="0" smtClean="0">
                <a:cs typeface="Arial"/>
              </a:rPr>
              <a:t>: induction coil is iron core wrapped with primary and secondary    </a:t>
            </a:r>
          </a:p>
          <a:p>
            <a:pPr marL="12700" marR="5080">
              <a:tabLst>
                <a:tab pos="1880870" algn="l"/>
                <a:tab pos="2089150" algn="l"/>
                <a:tab pos="3262629" algn="l"/>
                <a:tab pos="3758565" algn="l"/>
                <a:tab pos="4966970" algn="l"/>
                <a:tab pos="5574665" algn="l"/>
                <a:tab pos="5934710" algn="l"/>
                <a:tab pos="6793230" algn="l"/>
              </a:tabLst>
            </a:pPr>
            <a:r>
              <a:rPr lang="en-US" sz="2000" spc="-25" dirty="0" smtClean="0">
                <a:cs typeface="Arial"/>
              </a:rPr>
              <a:t>                                       windings.  </a:t>
            </a:r>
            <a:endParaRPr lang="en-US" sz="2000" dirty="0" smtClean="0">
              <a:cs typeface="Arial"/>
            </a:endParaRPr>
          </a:p>
          <a:p>
            <a:pPr marL="12700" marR="5080">
              <a:tabLst>
                <a:tab pos="1880870" algn="l"/>
                <a:tab pos="2089150" algn="l"/>
                <a:tab pos="3262629" algn="l"/>
                <a:tab pos="3758565" algn="l"/>
                <a:tab pos="4966970" algn="l"/>
                <a:tab pos="5574665" algn="l"/>
                <a:tab pos="5934710" algn="l"/>
                <a:tab pos="6793230" algn="l"/>
              </a:tabLst>
            </a:pPr>
            <a:endParaRPr lang="en-US" sz="20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9154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94700"/>
              </a:lnSpc>
              <a:spcBef>
                <a:spcPts val="240"/>
              </a:spcBef>
              <a:buSzPct val="86363"/>
              <a:buFont typeface="Arial" pitchFamily="34" charset="0"/>
              <a:buChar char="•"/>
              <a:tabLst>
                <a:tab pos="305435" algn="l"/>
              </a:tabLst>
            </a:pPr>
            <a:r>
              <a:rPr lang="en-US" sz="2000" spc="-120" dirty="0" smtClean="0">
                <a:cs typeface="Arial"/>
              </a:rPr>
              <a:t>The </a:t>
            </a:r>
            <a:r>
              <a:rPr lang="en-US" sz="2000" spc="25" dirty="0" smtClean="0">
                <a:cs typeface="Arial"/>
              </a:rPr>
              <a:t>secondary </a:t>
            </a:r>
            <a:r>
              <a:rPr lang="en-US" sz="2000" spc="-25" dirty="0" smtClean="0">
                <a:cs typeface="Arial"/>
              </a:rPr>
              <a:t>circuit converts </a:t>
            </a:r>
            <a:r>
              <a:rPr lang="en-US" sz="2000" spc="55" dirty="0" smtClean="0">
                <a:cs typeface="Arial"/>
              </a:rPr>
              <a:t>magnetic  </a:t>
            </a:r>
            <a:r>
              <a:rPr lang="en-US" sz="2000" dirty="0" smtClean="0">
                <a:cs typeface="Arial"/>
              </a:rPr>
              <a:t>induction </a:t>
            </a:r>
            <a:r>
              <a:rPr lang="en-US" sz="2000" spc="-40" dirty="0" smtClean="0">
                <a:cs typeface="Arial"/>
              </a:rPr>
              <a:t>into</a:t>
            </a:r>
            <a:r>
              <a:rPr lang="en-US" sz="2000" spc="530" dirty="0" smtClean="0">
                <a:cs typeface="Arial"/>
              </a:rPr>
              <a:t> </a:t>
            </a:r>
            <a:r>
              <a:rPr lang="en-US" sz="2000" spc="-10" dirty="0" smtClean="0">
                <a:cs typeface="Arial"/>
              </a:rPr>
              <a:t>high </a:t>
            </a:r>
            <a:r>
              <a:rPr lang="en-US" sz="2000" spc="45" dirty="0" smtClean="0">
                <a:cs typeface="Arial"/>
              </a:rPr>
              <a:t>voltage </a:t>
            </a:r>
            <a:r>
              <a:rPr lang="en-US" sz="2000" dirty="0" smtClean="0">
                <a:cs typeface="Arial"/>
              </a:rPr>
              <a:t>electricity </a:t>
            </a:r>
            <a:r>
              <a:rPr lang="en-US" sz="2000" spc="-25" dirty="0" smtClean="0">
                <a:cs typeface="Arial"/>
              </a:rPr>
              <a:t>to </a:t>
            </a:r>
            <a:r>
              <a:rPr lang="en-US" sz="2000" spc="25" dirty="0" smtClean="0">
                <a:cs typeface="Arial"/>
              </a:rPr>
              <a:t>jump  </a:t>
            </a:r>
            <a:r>
              <a:rPr lang="en-US" sz="2000" spc="-55" dirty="0" smtClean="0">
                <a:cs typeface="Arial"/>
              </a:rPr>
              <a:t>across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-15" dirty="0" smtClean="0">
                <a:cs typeface="Arial"/>
              </a:rPr>
              <a:t>spark </a:t>
            </a:r>
            <a:r>
              <a:rPr lang="en-US" sz="2000" spc="-5" dirty="0" smtClean="0">
                <a:cs typeface="Arial"/>
              </a:rPr>
              <a:t>plug </a:t>
            </a:r>
            <a:r>
              <a:rPr lang="en-US" sz="2000" spc="95" dirty="0" smtClean="0">
                <a:cs typeface="Arial"/>
              </a:rPr>
              <a:t>gap, </a:t>
            </a:r>
            <a:r>
              <a:rPr lang="en-US" sz="2000" spc="-75" dirty="0" smtClean="0">
                <a:cs typeface="Arial"/>
              </a:rPr>
              <a:t>firing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-30" dirty="0" smtClean="0">
                <a:cs typeface="Arial"/>
              </a:rPr>
              <a:t>mixture </a:t>
            </a:r>
            <a:r>
              <a:rPr lang="en-US" sz="2000" spc="15" dirty="0" smtClean="0">
                <a:cs typeface="Arial"/>
              </a:rPr>
              <a:t>at </a:t>
            </a:r>
            <a:r>
              <a:rPr lang="en-US" sz="2000" spc="-5" dirty="0" smtClean="0">
                <a:cs typeface="Arial"/>
              </a:rPr>
              <a:t>the  </a:t>
            </a:r>
            <a:r>
              <a:rPr lang="en-US" sz="2000" spc="-50" dirty="0" smtClean="0">
                <a:cs typeface="Arial"/>
              </a:rPr>
              <a:t>right </a:t>
            </a:r>
            <a:r>
              <a:rPr lang="en-US" sz="2000" spc="25" dirty="0" smtClean="0">
                <a:cs typeface="Arial"/>
              </a:rPr>
              <a:t>time. </a:t>
            </a:r>
            <a:r>
              <a:rPr lang="en-US" sz="2000" spc="-120" dirty="0" smtClean="0">
                <a:cs typeface="Arial"/>
              </a:rPr>
              <a:t>The </a:t>
            </a:r>
            <a:r>
              <a:rPr lang="en-US" sz="2000" spc="-45" dirty="0" smtClean="0">
                <a:cs typeface="Arial"/>
              </a:rPr>
              <a:t>functions of </a:t>
            </a:r>
            <a:r>
              <a:rPr lang="en-US" sz="2000" spc="-5" dirty="0" smtClean="0">
                <a:cs typeface="Arial"/>
              </a:rPr>
              <a:t>the </a:t>
            </a:r>
            <a:r>
              <a:rPr lang="en-US" sz="2000" spc="15" dirty="0" smtClean="0">
                <a:cs typeface="Arial"/>
              </a:rPr>
              <a:t>components</a:t>
            </a:r>
            <a:r>
              <a:rPr lang="en-US" sz="2000" spc="210" dirty="0" smtClean="0">
                <a:cs typeface="Arial"/>
              </a:rPr>
              <a:t> </a:t>
            </a:r>
            <a:r>
              <a:rPr lang="en-US" sz="2000" spc="5" dirty="0" smtClean="0">
                <a:cs typeface="Arial"/>
              </a:rPr>
              <a:t>are:</a:t>
            </a:r>
            <a:endParaRPr lang="en-US" sz="2000" dirty="0">
              <a:cs typeface="Arial"/>
            </a:endParaRPr>
          </a:p>
        </p:txBody>
      </p:sp>
      <p:graphicFrame>
        <p:nvGraphicFramePr>
          <p:cNvPr id="3" name="object 5"/>
          <p:cNvGraphicFramePr>
            <a:graphicFrameLocks noGrp="1"/>
          </p:cNvGraphicFramePr>
          <p:nvPr/>
        </p:nvGraphicFramePr>
        <p:xfrm>
          <a:off x="304800" y="1752600"/>
          <a:ext cx="8839200" cy="4043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/>
                <a:gridCol w="6629400"/>
              </a:tblGrid>
              <a:tr h="518795">
                <a:tc>
                  <a:txBody>
                    <a:bodyPr/>
                    <a:lstStyle/>
                    <a:p>
                      <a:pPr marL="193040" marR="399415" indent="-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0" spc="65" dirty="0">
                          <a:latin typeface="+mn-lt"/>
                          <a:cs typeface="Arial"/>
                        </a:rPr>
                        <a:t>Se</a:t>
                      </a:r>
                      <a:r>
                        <a:rPr sz="2000" b="0" spc="90" dirty="0">
                          <a:latin typeface="+mn-lt"/>
                          <a:cs typeface="Arial"/>
                        </a:rPr>
                        <a:t>c</a:t>
                      </a:r>
                      <a:r>
                        <a:rPr sz="2000" b="0" spc="20" dirty="0">
                          <a:latin typeface="+mn-lt"/>
                          <a:cs typeface="Arial"/>
                        </a:rPr>
                        <a:t>o</a:t>
                      </a:r>
                      <a:r>
                        <a:rPr sz="2000" b="0" spc="40" dirty="0">
                          <a:latin typeface="+mn-lt"/>
                          <a:cs typeface="Arial"/>
                        </a:rPr>
                        <a:t>n</a:t>
                      </a:r>
                      <a:r>
                        <a:rPr sz="2000" b="0" spc="120" dirty="0">
                          <a:latin typeface="+mn-lt"/>
                          <a:cs typeface="Arial"/>
                        </a:rPr>
                        <a:t>d</a:t>
                      </a:r>
                      <a:r>
                        <a:rPr sz="2000" b="0" spc="80" dirty="0">
                          <a:latin typeface="+mn-lt"/>
                          <a:cs typeface="Arial"/>
                        </a:rPr>
                        <a:t>a</a:t>
                      </a:r>
                      <a:r>
                        <a:rPr sz="2000" b="0" spc="20" dirty="0">
                          <a:latin typeface="+mn-lt"/>
                          <a:cs typeface="Arial"/>
                        </a:rPr>
                        <a:t>r</a:t>
                      </a:r>
                      <a:r>
                        <a:rPr sz="2000" b="0" dirty="0">
                          <a:latin typeface="+mn-lt"/>
                          <a:cs typeface="Arial"/>
                        </a:rPr>
                        <a:t>y  </a:t>
                      </a:r>
                      <a:r>
                        <a:rPr sz="2000" b="0" spc="-5" dirty="0">
                          <a:latin typeface="+mn-lt"/>
                          <a:cs typeface="Arial"/>
                        </a:rPr>
                        <a:t>coil</a:t>
                      </a:r>
                      <a:endParaRPr sz="2000" b="0">
                        <a:latin typeface="+mn-lt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A0A0A0"/>
                      </a:solidFill>
                      <a:prstDash val="solid"/>
                    </a:lnL>
                    <a:lnR w="3175">
                      <a:solidFill>
                        <a:srgbClr val="A0A0A0"/>
                      </a:solidFill>
                      <a:prstDash val="solid"/>
                    </a:lnR>
                    <a:lnT w="9525">
                      <a:solidFill>
                        <a:srgbClr val="A0A0A0"/>
                      </a:solidFill>
                      <a:prstDash val="solid"/>
                    </a:lnT>
                    <a:lnB w="3175">
                      <a:solidFill>
                        <a:srgbClr val="A0A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690" marR="173990" indent="-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0" spc="-85" dirty="0">
                          <a:latin typeface="+mn-lt"/>
                          <a:cs typeface="Arial"/>
                        </a:rPr>
                        <a:t>: </a:t>
                      </a:r>
                      <a:r>
                        <a:rPr sz="2000" b="0" spc="-5" dirty="0">
                          <a:latin typeface="+mn-lt"/>
                          <a:cs typeface="Arial"/>
                        </a:rPr>
                        <a:t>the </a:t>
                      </a:r>
                      <a:r>
                        <a:rPr sz="2000" b="0" spc="10" dirty="0">
                          <a:latin typeface="+mn-lt"/>
                          <a:cs typeface="Arial"/>
                        </a:rPr>
                        <a:t>part </a:t>
                      </a:r>
                      <a:r>
                        <a:rPr sz="2000" b="0" spc="-35" dirty="0">
                          <a:latin typeface="+mn-lt"/>
                          <a:cs typeface="Arial"/>
                        </a:rPr>
                        <a:t>of </a:t>
                      </a:r>
                      <a:r>
                        <a:rPr sz="2000" b="0" spc="-5" dirty="0">
                          <a:latin typeface="+mn-lt"/>
                          <a:cs typeface="Arial"/>
                        </a:rPr>
                        <a:t>the coil </a:t>
                      </a:r>
                      <a:r>
                        <a:rPr sz="2000" b="0" spc="10" dirty="0">
                          <a:latin typeface="+mn-lt"/>
                          <a:cs typeface="Arial"/>
                        </a:rPr>
                        <a:t>that </a:t>
                      </a:r>
                      <a:r>
                        <a:rPr sz="2000" b="0" spc="20" dirty="0">
                          <a:latin typeface="+mn-lt"/>
                          <a:cs typeface="Arial"/>
                        </a:rPr>
                        <a:t>creates </a:t>
                      </a:r>
                      <a:r>
                        <a:rPr sz="2000" b="0" spc="-5" dirty="0">
                          <a:latin typeface="+mn-lt"/>
                          <a:cs typeface="Arial"/>
                        </a:rPr>
                        <a:t>the </a:t>
                      </a:r>
                      <a:r>
                        <a:rPr sz="2000" b="0" spc="-10" dirty="0">
                          <a:latin typeface="+mn-lt"/>
                          <a:cs typeface="Arial"/>
                        </a:rPr>
                        <a:t>high </a:t>
                      </a:r>
                      <a:r>
                        <a:rPr sz="2000" b="0" spc="30" dirty="0">
                          <a:latin typeface="+mn-lt"/>
                          <a:cs typeface="Arial"/>
                        </a:rPr>
                        <a:t>voltage  </a:t>
                      </a:r>
                      <a:r>
                        <a:rPr sz="2000" b="0" dirty="0">
                          <a:latin typeface="+mn-lt"/>
                          <a:cs typeface="Arial"/>
                        </a:rPr>
                        <a:t>electricity</a:t>
                      </a:r>
                      <a:endParaRPr sz="2000" b="0">
                        <a:latin typeface="+mn-lt"/>
                        <a:cs typeface="Arial"/>
                      </a:endParaRPr>
                    </a:p>
                  </a:txBody>
                  <a:tcPr marL="0" marR="0" marB="0">
                    <a:lnL w="3175">
                      <a:solidFill>
                        <a:srgbClr val="A0A0A0"/>
                      </a:solidFill>
                      <a:prstDash val="solid"/>
                    </a:lnL>
                    <a:lnR w="12700">
                      <a:solidFill>
                        <a:srgbClr val="A0A0A0"/>
                      </a:solidFill>
                      <a:prstDash val="solid"/>
                    </a:lnR>
                    <a:lnT w="9525">
                      <a:solidFill>
                        <a:srgbClr val="A0A0A0"/>
                      </a:solidFill>
                      <a:prstDash val="solid"/>
                    </a:lnT>
                    <a:lnB w="3175">
                      <a:solidFill>
                        <a:srgbClr val="A0A0A0"/>
                      </a:solidFill>
                      <a:prstDash val="solid"/>
                    </a:lnB>
                  </a:tcPr>
                </a:tc>
              </a:tr>
              <a:tr h="501142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0" spc="-10" dirty="0">
                          <a:latin typeface="+mn-lt"/>
                          <a:cs typeface="Arial"/>
                        </a:rPr>
                        <a:t>Coil</a:t>
                      </a:r>
                      <a:r>
                        <a:rPr sz="2000" b="0" spc="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b="0" spc="-25" dirty="0">
                          <a:latin typeface="+mn-lt"/>
                          <a:cs typeface="Arial"/>
                        </a:rPr>
                        <a:t>wire</a:t>
                      </a:r>
                      <a:endParaRPr sz="2000" b="0">
                        <a:latin typeface="+mn-lt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A0A0A0"/>
                      </a:solidFill>
                      <a:prstDash val="solid"/>
                    </a:lnL>
                    <a:lnR w="3175">
                      <a:solidFill>
                        <a:srgbClr val="A0A0A0"/>
                      </a:solidFill>
                      <a:prstDash val="solid"/>
                    </a:lnR>
                    <a:lnT w="3175">
                      <a:solidFill>
                        <a:srgbClr val="A0A0A0"/>
                      </a:solidFill>
                      <a:prstDash val="solid"/>
                    </a:lnT>
                    <a:lnB w="3175">
                      <a:solidFill>
                        <a:srgbClr val="A0A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1670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000" b="0" spc="-85" dirty="0">
                          <a:latin typeface="+mn-lt"/>
                          <a:cs typeface="Arial"/>
                        </a:rPr>
                        <a:t>: </a:t>
                      </a:r>
                      <a:r>
                        <a:rPr sz="2000" b="0" dirty="0">
                          <a:latin typeface="+mn-lt"/>
                          <a:cs typeface="Arial"/>
                        </a:rPr>
                        <a:t>a </a:t>
                      </a:r>
                      <a:r>
                        <a:rPr sz="2000" b="0" spc="-15" dirty="0">
                          <a:latin typeface="+mn-lt"/>
                          <a:cs typeface="Arial"/>
                        </a:rPr>
                        <a:t>highly </a:t>
                      </a:r>
                      <a:r>
                        <a:rPr sz="2000" b="0" spc="-10" dirty="0">
                          <a:latin typeface="+mn-lt"/>
                          <a:cs typeface="Arial"/>
                        </a:rPr>
                        <a:t>insulated </a:t>
                      </a:r>
                      <a:r>
                        <a:rPr sz="2000" b="0" spc="-25" dirty="0">
                          <a:latin typeface="+mn-lt"/>
                          <a:cs typeface="Arial"/>
                        </a:rPr>
                        <a:t>wire </a:t>
                      </a:r>
                      <a:r>
                        <a:rPr sz="2000" b="0" spc="-20" dirty="0">
                          <a:latin typeface="+mn-lt"/>
                          <a:cs typeface="Arial"/>
                        </a:rPr>
                        <a:t>to </a:t>
                      </a:r>
                      <a:r>
                        <a:rPr sz="2000" b="0" spc="50" dirty="0">
                          <a:latin typeface="+mn-lt"/>
                          <a:cs typeface="Arial"/>
                        </a:rPr>
                        <a:t>take </a:t>
                      </a:r>
                      <a:r>
                        <a:rPr sz="2000" b="0" spc="-5" dirty="0">
                          <a:latin typeface="+mn-lt"/>
                          <a:cs typeface="Arial"/>
                        </a:rPr>
                        <a:t>the </a:t>
                      </a:r>
                      <a:r>
                        <a:rPr sz="2000" b="0" spc="-10" dirty="0">
                          <a:latin typeface="+mn-lt"/>
                          <a:cs typeface="Arial"/>
                        </a:rPr>
                        <a:t>high </a:t>
                      </a:r>
                      <a:r>
                        <a:rPr sz="2000" b="0" spc="30" dirty="0">
                          <a:latin typeface="+mn-lt"/>
                          <a:cs typeface="Arial"/>
                        </a:rPr>
                        <a:t>voltage </a:t>
                      </a:r>
                      <a:r>
                        <a:rPr sz="2000" b="0" spc="-20" dirty="0">
                          <a:latin typeface="+mn-lt"/>
                          <a:cs typeface="Arial"/>
                        </a:rPr>
                        <a:t>to  </a:t>
                      </a:r>
                      <a:r>
                        <a:rPr sz="2000" b="0" spc="-5" dirty="0">
                          <a:latin typeface="+mn-lt"/>
                          <a:cs typeface="Arial"/>
                        </a:rPr>
                        <a:t>the </a:t>
                      </a:r>
                      <a:r>
                        <a:rPr sz="2000" b="0" spc="-50" dirty="0">
                          <a:latin typeface="+mn-lt"/>
                          <a:cs typeface="Arial"/>
                        </a:rPr>
                        <a:t>distributor</a:t>
                      </a:r>
                      <a:r>
                        <a:rPr sz="2000" b="0" spc="18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b="0" spc="90" dirty="0">
                          <a:latin typeface="+mn-lt"/>
                          <a:cs typeface="Arial"/>
                        </a:rPr>
                        <a:t>cap</a:t>
                      </a:r>
                      <a:endParaRPr sz="2000" b="0">
                        <a:latin typeface="+mn-lt"/>
                        <a:cs typeface="Arial"/>
                      </a:endParaRPr>
                    </a:p>
                  </a:txBody>
                  <a:tcPr marL="0" marR="0" marT="29209" marB="0">
                    <a:lnL w="3175">
                      <a:solidFill>
                        <a:srgbClr val="A0A0A0"/>
                      </a:solidFill>
                      <a:prstDash val="solid"/>
                    </a:lnL>
                    <a:lnR w="12700">
                      <a:solidFill>
                        <a:srgbClr val="A0A0A0"/>
                      </a:solidFill>
                      <a:prstDash val="solid"/>
                    </a:lnR>
                    <a:lnT w="3175">
                      <a:solidFill>
                        <a:srgbClr val="A0A0A0"/>
                      </a:solidFill>
                      <a:prstDash val="solid"/>
                    </a:lnT>
                    <a:lnB w="3175">
                      <a:solidFill>
                        <a:srgbClr val="A0A0A0"/>
                      </a:solidFill>
                      <a:prstDash val="solid"/>
                    </a:lnB>
                  </a:tcPr>
                </a:tc>
              </a:tr>
              <a:tr h="633476">
                <a:tc>
                  <a:txBody>
                    <a:bodyPr/>
                    <a:lstStyle/>
                    <a:p>
                      <a:pPr marL="193040" marR="492125" indent="-889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b="0" spc="-5" smtClean="0">
                          <a:latin typeface="+mn-lt"/>
                          <a:cs typeface="Arial"/>
                        </a:rPr>
                        <a:t>Distr</a:t>
                      </a:r>
                      <a:r>
                        <a:rPr sz="2000" b="0" spc="45" smtClean="0">
                          <a:latin typeface="+mn-lt"/>
                          <a:cs typeface="Arial"/>
                        </a:rPr>
                        <a:t>i</a:t>
                      </a:r>
                      <a:r>
                        <a:rPr sz="2000" b="0" spc="35" smtClean="0">
                          <a:latin typeface="+mn-lt"/>
                          <a:cs typeface="Arial"/>
                        </a:rPr>
                        <a:t>b</a:t>
                      </a:r>
                      <a:r>
                        <a:rPr sz="2000" b="0" spc="-5" smtClean="0">
                          <a:latin typeface="+mn-lt"/>
                          <a:cs typeface="Arial"/>
                        </a:rPr>
                        <a:t>u</a:t>
                      </a:r>
                      <a:r>
                        <a:rPr sz="2000" b="0" spc="25" smtClean="0">
                          <a:latin typeface="+mn-lt"/>
                          <a:cs typeface="Arial"/>
                        </a:rPr>
                        <a:t>t</a:t>
                      </a:r>
                      <a:r>
                        <a:rPr sz="2000" b="0" spc="20" smtClean="0">
                          <a:latin typeface="+mn-lt"/>
                          <a:cs typeface="Arial"/>
                        </a:rPr>
                        <a:t>o</a:t>
                      </a:r>
                      <a:r>
                        <a:rPr sz="2000" b="0" smtClean="0">
                          <a:latin typeface="+mn-lt"/>
                          <a:cs typeface="Arial"/>
                        </a:rPr>
                        <a:t>r</a:t>
                      </a:r>
                      <a:r>
                        <a:rPr lang="en-US" sz="2000" b="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b="0" spc="90" smtClean="0">
                          <a:latin typeface="+mn-lt"/>
                          <a:cs typeface="Arial"/>
                        </a:rPr>
                        <a:t>cap</a:t>
                      </a:r>
                      <a:endParaRPr sz="2000" b="0">
                        <a:latin typeface="+mn-lt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A0A0A0"/>
                      </a:solidFill>
                      <a:prstDash val="solid"/>
                    </a:lnL>
                    <a:lnR w="3175">
                      <a:solidFill>
                        <a:srgbClr val="A0A0A0"/>
                      </a:solidFill>
                      <a:prstDash val="solid"/>
                    </a:lnR>
                    <a:lnT w="3175">
                      <a:solidFill>
                        <a:srgbClr val="A0A0A0"/>
                      </a:solidFill>
                      <a:prstDash val="solid"/>
                    </a:lnT>
                    <a:lnB w="3175">
                      <a:solidFill>
                        <a:srgbClr val="A0A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1651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b="0" spc="-85" dirty="0">
                          <a:latin typeface="+mn-lt"/>
                          <a:cs typeface="Arial"/>
                        </a:rPr>
                        <a:t>: </a:t>
                      </a:r>
                      <a:r>
                        <a:rPr sz="2000" b="0" dirty="0">
                          <a:latin typeface="+mn-lt"/>
                          <a:cs typeface="Arial"/>
                        </a:rPr>
                        <a:t>a </a:t>
                      </a:r>
                      <a:r>
                        <a:rPr sz="2000" b="0" spc="-15" dirty="0">
                          <a:latin typeface="+mn-lt"/>
                          <a:cs typeface="Arial"/>
                        </a:rPr>
                        <a:t>plastic </a:t>
                      </a:r>
                      <a:r>
                        <a:rPr sz="2000" b="0" spc="90" dirty="0">
                          <a:latin typeface="+mn-lt"/>
                          <a:cs typeface="Arial"/>
                        </a:rPr>
                        <a:t>cap </a:t>
                      </a:r>
                      <a:r>
                        <a:rPr sz="2000" b="0" spc="10" dirty="0">
                          <a:latin typeface="+mn-lt"/>
                          <a:cs typeface="Arial"/>
                        </a:rPr>
                        <a:t>which </a:t>
                      </a:r>
                      <a:r>
                        <a:rPr sz="2000" b="0" spc="5" dirty="0">
                          <a:latin typeface="+mn-lt"/>
                          <a:cs typeface="Arial"/>
                        </a:rPr>
                        <a:t>goes </a:t>
                      </a:r>
                      <a:r>
                        <a:rPr sz="2000" b="0" dirty="0">
                          <a:latin typeface="+mn-lt"/>
                          <a:cs typeface="Arial"/>
                        </a:rPr>
                        <a:t>on </a:t>
                      </a:r>
                      <a:r>
                        <a:rPr sz="2000" b="0" spc="10" dirty="0">
                          <a:latin typeface="+mn-lt"/>
                          <a:cs typeface="Arial"/>
                        </a:rPr>
                        <a:t>top </a:t>
                      </a:r>
                      <a:r>
                        <a:rPr sz="2000" b="0" spc="-35" dirty="0">
                          <a:latin typeface="+mn-lt"/>
                          <a:cs typeface="Arial"/>
                        </a:rPr>
                        <a:t>of </a:t>
                      </a:r>
                      <a:r>
                        <a:rPr sz="2000" b="0" spc="-5" dirty="0">
                          <a:latin typeface="+mn-lt"/>
                          <a:cs typeface="Arial"/>
                        </a:rPr>
                        <a:t>the </a:t>
                      </a:r>
                      <a:r>
                        <a:rPr sz="2000" b="0" spc="-45" dirty="0">
                          <a:latin typeface="+mn-lt"/>
                          <a:cs typeface="Arial"/>
                        </a:rPr>
                        <a:t>distributor,  </a:t>
                      </a:r>
                      <a:r>
                        <a:rPr sz="2000" b="0" spc="-20" dirty="0">
                          <a:latin typeface="+mn-lt"/>
                          <a:cs typeface="Arial"/>
                        </a:rPr>
                        <a:t>to </a:t>
                      </a:r>
                      <a:r>
                        <a:rPr sz="2000" b="0" dirty="0">
                          <a:latin typeface="+mn-lt"/>
                          <a:cs typeface="Arial"/>
                        </a:rPr>
                        <a:t>hold </a:t>
                      </a:r>
                      <a:r>
                        <a:rPr sz="2000" b="0" spc="-5" dirty="0">
                          <a:latin typeface="+mn-lt"/>
                          <a:cs typeface="Arial"/>
                        </a:rPr>
                        <a:t>the </a:t>
                      </a:r>
                      <a:r>
                        <a:rPr sz="2000" b="0" spc="-10" dirty="0">
                          <a:latin typeface="+mn-lt"/>
                          <a:cs typeface="Arial"/>
                        </a:rPr>
                        <a:t>high </a:t>
                      </a:r>
                      <a:r>
                        <a:rPr sz="2000" b="0" spc="-25" dirty="0">
                          <a:latin typeface="+mn-lt"/>
                          <a:cs typeface="Arial"/>
                        </a:rPr>
                        <a:t>tension </a:t>
                      </a:r>
                      <a:r>
                        <a:rPr sz="2000" b="0" spc="-45" dirty="0">
                          <a:latin typeface="+mn-lt"/>
                          <a:cs typeface="Arial"/>
                        </a:rPr>
                        <a:t>wires </a:t>
                      </a:r>
                      <a:r>
                        <a:rPr sz="2000" b="0" spc="-40" dirty="0">
                          <a:latin typeface="+mn-lt"/>
                          <a:cs typeface="Arial"/>
                        </a:rPr>
                        <a:t>in </a:t>
                      </a:r>
                      <a:r>
                        <a:rPr sz="2000" b="0" spc="-5" dirty="0">
                          <a:latin typeface="+mn-lt"/>
                          <a:cs typeface="Arial"/>
                        </a:rPr>
                        <a:t>the </a:t>
                      </a:r>
                      <a:r>
                        <a:rPr sz="2000" b="0" spc="-35" dirty="0">
                          <a:latin typeface="+mn-lt"/>
                          <a:cs typeface="Arial"/>
                        </a:rPr>
                        <a:t>right</a:t>
                      </a:r>
                      <a:r>
                        <a:rPr sz="2000" b="0" spc="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b="0" dirty="0">
                          <a:latin typeface="+mn-lt"/>
                          <a:cs typeface="Arial"/>
                        </a:rPr>
                        <a:t>order</a:t>
                      </a:r>
                      <a:endParaRPr sz="2000" b="0">
                        <a:latin typeface="+mn-lt"/>
                        <a:cs typeface="Arial"/>
                      </a:endParaRPr>
                    </a:p>
                  </a:txBody>
                  <a:tcPr marL="0" marR="0" marT="27940" marB="0">
                    <a:lnL w="3175">
                      <a:solidFill>
                        <a:srgbClr val="A0A0A0"/>
                      </a:solidFill>
                      <a:prstDash val="solid"/>
                    </a:lnL>
                    <a:lnR w="12700">
                      <a:solidFill>
                        <a:srgbClr val="A0A0A0"/>
                      </a:solidFill>
                      <a:prstDash val="solid"/>
                    </a:lnR>
                    <a:lnT w="3175">
                      <a:solidFill>
                        <a:srgbClr val="A0A0A0"/>
                      </a:solidFill>
                      <a:prstDash val="solid"/>
                    </a:lnT>
                    <a:lnB w="3175">
                      <a:solidFill>
                        <a:srgbClr val="A0A0A0"/>
                      </a:solidFill>
                      <a:prstDash val="solid"/>
                    </a:lnB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b="0" spc="-65" dirty="0">
                          <a:latin typeface="+mn-lt"/>
                          <a:cs typeface="Arial"/>
                        </a:rPr>
                        <a:t>Rotor</a:t>
                      </a:r>
                      <a:endParaRPr sz="2000" b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A0A0A0"/>
                      </a:solidFill>
                      <a:prstDash val="solid"/>
                    </a:lnL>
                    <a:lnR w="3175">
                      <a:solidFill>
                        <a:srgbClr val="A0A0A0"/>
                      </a:solidFill>
                      <a:prstDash val="solid"/>
                    </a:lnR>
                    <a:lnT w="3175">
                      <a:solidFill>
                        <a:srgbClr val="A0A0A0"/>
                      </a:solidFill>
                      <a:prstDash val="solid"/>
                    </a:lnT>
                    <a:lnB w="3175">
                      <a:solidFill>
                        <a:srgbClr val="A0A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8595" marR="165100" indent="-107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b="0" spc="-85" dirty="0">
                          <a:latin typeface="+mn-lt"/>
                          <a:cs typeface="Arial"/>
                        </a:rPr>
                        <a:t>: </a:t>
                      </a:r>
                      <a:r>
                        <a:rPr sz="2000" b="0" spc="-80" dirty="0">
                          <a:latin typeface="+mn-lt"/>
                          <a:cs typeface="Arial"/>
                        </a:rPr>
                        <a:t>spins </a:t>
                      </a:r>
                      <a:r>
                        <a:rPr sz="2000" b="0" dirty="0">
                          <a:latin typeface="+mn-lt"/>
                          <a:cs typeface="Arial"/>
                        </a:rPr>
                        <a:t>around on </a:t>
                      </a:r>
                      <a:r>
                        <a:rPr sz="2000" b="0" spc="-5" dirty="0">
                          <a:latin typeface="+mn-lt"/>
                          <a:cs typeface="Arial"/>
                        </a:rPr>
                        <a:t>the </a:t>
                      </a:r>
                      <a:r>
                        <a:rPr sz="2000" b="0" spc="10" dirty="0">
                          <a:latin typeface="+mn-lt"/>
                          <a:cs typeface="Arial"/>
                        </a:rPr>
                        <a:t>top </a:t>
                      </a:r>
                      <a:r>
                        <a:rPr sz="2000" b="0" spc="-35" dirty="0">
                          <a:latin typeface="+mn-lt"/>
                          <a:cs typeface="Arial"/>
                        </a:rPr>
                        <a:t>of </a:t>
                      </a:r>
                      <a:r>
                        <a:rPr sz="2000" b="0" spc="-5" dirty="0">
                          <a:latin typeface="+mn-lt"/>
                          <a:cs typeface="Arial"/>
                        </a:rPr>
                        <a:t>the </a:t>
                      </a:r>
                      <a:r>
                        <a:rPr sz="2000" b="0" spc="-50" dirty="0">
                          <a:latin typeface="+mn-lt"/>
                          <a:cs typeface="Arial"/>
                        </a:rPr>
                        <a:t>distributor </a:t>
                      </a:r>
                      <a:r>
                        <a:rPr sz="2000" b="0" spc="-35" dirty="0">
                          <a:latin typeface="+mn-lt"/>
                          <a:cs typeface="Arial"/>
                        </a:rPr>
                        <a:t>shaft,  </a:t>
                      </a:r>
                      <a:r>
                        <a:rPr sz="2000" b="0" spc="30" dirty="0">
                          <a:latin typeface="+mn-lt"/>
                          <a:cs typeface="Arial"/>
                        </a:rPr>
                        <a:t>and </a:t>
                      </a:r>
                      <a:r>
                        <a:rPr sz="2000" b="0" spc="-45" dirty="0">
                          <a:latin typeface="+mn-lt"/>
                          <a:cs typeface="Arial"/>
                        </a:rPr>
                        <a:t>distributes </a:t>
                      </a:r>
                      <a:r>
                        <a:rPr sz="2000" b="0" spc="-5" dirty="0">
                          <a:latin typeface="+mn-lt"/>
                          <a:cs typeface="Arial"/>
                        </a:rPr>
                        <a:t>the </a:t>
                      </a:r>
                      <a:r>
                        <a:rPr sz="2000" b="0" spc="-10" dirty="0">
                          <a:latin typeface="+mn-lt"/>
                          <a:cs typeface="Arial"/>
                        </a:rPr>
                        <a:t>spark </a:t>
                      </a:r>
                      <a:r>
                        <a:rPr sz="2000" b="0" spc="-20" dirty="0">
                          <a:latin typeface="+mn-lt"/>
                          <a:cs typeface="Arial"/>
                        </a:rPr>
                        <a:t>to </a:t>
                      </a:r>
                      <a:r>
                        <a:rPr sz="2000" b="0" spc="-5" dirty="0">
                          <a:latin typeface="+mn-lt"/>
                          <a:cs typeface="Arial"/>
                        </a:rPr>
                        <a:t>the </a:t>
                      </a:r>
                      <a:r>
                        <a:rPr sz="2000" b="0" spc="-35" dirty="0">
                          <a:latin typeface="+mn-lt"/>
                          <a:cs typeface="Arial"/>
                        </a:rPr>
                        <a:t>right </a:t>
                      </a:r>
                      <a:r>
                        <a:rPr sz="2000" b="0" spc="-10" dirty="0">
                          <a:latin typeface="+mn-lt"/>
                          <a:cs typeface="Arial"/>
                        </a:rPr>
                        <a:t>spark </a:t>
                      </a:r>
                      <a:r>
                        <a:rPr sz="2000" b="0" spc="-5" dirty="0">
                          <a:latin typeface="+mn-lt"/>
                          <a:cs typeface="Arial"/>
                        </a:rPr>
                        <a:t>plug</a:t>
                      </a:r>
                      <a:endParaRPr sz="2000" b="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3175">
                      <a:solidFill>
                        <a:srgbClr val="A0A0A0"/>
                      </a:solidFill>
                      <a:prstDash val="solid"/>
                    </a:lnL>
                    <a:lnR w="12700">
                      <a:solidFill>
                        <a:srgbClr val="A0A0A0"/>
                      </a:solidFill>
                      <a:prstDash val="solid"/>
                    </a:lnR>
                    <a:lnT w="3175">
                      <a:solidFill>
                        <a:srgbClr val="A0A0A0"/>
                      </a:solidFill>
                      <a:prstDash val="solid"/>
                    </a:lnT>
                    <a:lnB w="3175">
                      <a:solidFill>
                        <a:srgbClr val="A0A0A0"/>
                      </a:solidFill>
                      <a:prstDash val="solid"/>
                    </a:lnB>
                  </a:tcPr>
                </a:tc>
              </a:tr>
              <a:tr h="515620">
                <a:tc>
                  <a:txBody>
                    <a:bodyPr/>
                    <a:lstStyle/>
                    <a:p>
                      <a:pPr marL="184150" marR="165735"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1049020" algn="l"/>
                        </a:tabLst>
                      </a:pPr>
                      <a:r>
                        <a:rPr sz="2000" b="0" spc="45" dirty="0">
                          <a:latin typeface="+mn-lt"/>
                          <a:cs typeface="Arial"/>
                        </a:rPr>
                        <a:t>S</a:t>
                      </a:r>
                      <a:r>
                        <a:rPr sz="2000" b="0" spc="125" dirty="0">
                          <a:latin typeface="+mn-lt"/>
                          <a:cs typeface="Arial"/>
                        </a:rPr>
                        <a:t>p</a:t>
                      </a:r>
                      <a:r>
                        <a:rPr sz="2000" b="0" spc="80" dirty="0">
                          <a:latin typeface="+mn-lt"/>
                          <a:cs typeface="Arial"/>
                        </a:rPr>
                        <a:t>a</a:t>
                      </a:r>
                      <a:r>
                        <a:rPr sz="2000" b="0" spc="20" dirty="0">
                          <a:latin typeface="+mn-lt"/>
                          <a:cs typeface="Arial"/>
                        </a:rPr>
                        <a:t>r</a:t>
                      </a:r>
                      <a:r>
                        <a:rPr sz="2000" b="0" dirty="0">
                          <a:latin typeface="+mn-lt"/>
                          <a:cs typeface="Arial"/>
                        </a:rPr>
                        <a:t>k	</a:t>
                      </a:r>
                      <a:r>
                        <a:rPr sz="2000" b="0" spc="40" dirty="0">
                          <a:latin typeface="+mn-lt"/>
                          <a:cs typeface="Arial"/>
                        </a:rPr>
                        <a:t>p</a:t>
                      </a:r>
                      <a:r>
                        <a:rPr sz="2000" b="0" dirty="0">
                          <a:latin typeface="+mn-lt"/>
                          <a:cs typeface="Arial"/>
                        </a:rPr>
                        <a:t>l</a:t>
                      </a:r>
                      <a:r>
                        <a:rPr sz="2000" b="0" spc="40" dirty="0">
                          <a:latin typeface="+mn-lt"/>
                          <a:cs typeface="Arial"/>
                        </a:rPr>
                        <a:t>u</a:t>
                      </a:r>
                      <a:r>
                        <a:rPr sz="2000" b="0" dirty="0">
                          <a:latin typeface="+mn-lt"/>
                          <a:cs typeface="Arial"/>
                        </a:rPr>
                        <a:t>g  </a:t>
                      </a:r>
                      <a:r>
                        <a:rPr sz="2000" b="0" spc="25" dirty="0">
                          <a:latin typeface="+mn-lt"/>
                          <a:cs typeface="Arial"/>
                        </a:rPr>
                        <a:t>leads</a:t>
                      </a:r>
                      <a:endParaRPr sz="2000" b="0">
                        <a:latin typeface="+mn-lt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A0A0A0"/>
                      </a:solidFill>
                      <a:prstDash val="solid"/>
                    </a:lnL>
                    <a:lnR w="3175">
                      <a:solidFill>
                        <a:srgbClr val="A0A0A0"/>
                      </a:solidFill>
                      <a:prstDash val="solid"/>
                    </a:lnR>
                    <a:lnT w="3175">
                      <a:solidFill>
                        <a:srgbClr val="A0A0A0"/>
                      </a:solidFill>
                      <a:prstDash val="solid"/>
                    </a:lnT>
                    <a:lnB w="3175">
                      <a:solidFill>
                        <a:srgbClr val="A0A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16510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000" b="0" spc="-85" dirty="0">
                          <a:latin typeface="+mn-lt"/>
                          <a:cs typeface="Arial"/>
                        </a:rPr>
                        <a:t>: </a:t>
                      </a:r>
                      <a:r>
                        <a:rPr sz="2000" b="0" spc="5" dirty="0">
                          <a:latin typeface="+mn-lt"/>
                          <a:cs typeface="Arial"/>
                        </a:rPr>
                        <a:t>another </a:t>
                      </a:r>
                      <a:r>
                        <a:rPr sz="2000" b="0" spc="-10" dirty="0">
                          <a:latin typeface="+mn-lt"/>
                          <a:cs typeface="Arial"/>
                        </a:rPr>
                        <a:t>highly insulated </a:t>
                      </a:r>
                      <a:r>
                        <a:rPr sz="2000" b="0" spc="-25" dirty="0">
                          <a:latin typeface="+mn-lt"/>
                          <a:cs typeface="Arial"/>
                        </a:rPr>
                        <a:t>wire </a:t>
                      </a:r>
                      <a:r>
                        <a:rPr sz="2000" b="0" spc="5" dirty="0">
                          <a:latin typeface="+mn-lt"/>
                          <a:cs typeface="Arial"/>
                        </a:rPr>
                        <a:t>that </a:t>
                      </a:r>
                      <a:r>
                        <a:rPr sz="2000" b="0" spc="15" dirty="0">
                          <a:latin typeface="+mn-lt"/>
                          <a:cs typeface="Arial"/>
                        </a:rPr>
                        <a:t>takes </a:t>
                      </a:r>
                      <a:r>
                        <a:rPr sz="2000" b="0" spc="-5" dirty="0">
                          <a:latin typeface="+mn-lt"/>
                          <a:cs typeface="Arial"/>
                        </a:rPr>
                        <a:t>the </a:t>
                      </a:r>
                      <a:r>
                        <a:rPr sz="2000" b="0" spc="-10" dirty="0">
                          <a:latin typeface="+mn-lt"/>
                          <a:cs typeface="Arial"/>
                        </a:rPr>
                        <a:t>high  </a:t>
                      </a:r>
                      <a:r>
                        <a:rPr sz="2000" b="0" spc="30" dirty="0">
                          <a:latin typeface="+mn-lt"/>
                          <a:cs typeface="Arial"/>
                        </a:rPr>
                        <a:t>voltage </a:t>
                      </a:r>
                      <a:r>
                        <a:rPr sz="2000" b="0" spc="-30" dirty="0">
                          <a:latin typeface="+mn-lt"/>
                          <a:cs typeface="Arial"/>
                        </a:rPr>
                        <a:t>from </a:t>
                      </a:r>
                      <a:r>
                        <a:rPr sz="2000" b="0" spc="-5" dirty="0">
                          <a:latin typeface="+mn-lt"/>
                          <a:cs typeface="Arial"/>
                        </a:rPr>
                        <a:t>the </a:t>
                      </a:r>
                      <a:r>
                        <a:rPr sz="2000" b="0" spc="90" dirty="0">
                          <a:latin typeface="+mn-lt"/>
                          <a:cs typeface="Arial"/>
                        </a:rPr>
                        <a:t>cap </a:t>
                      </a:r>
                      <a:r>
                        <a:rPr sz="2000" b="0" spc="-20" dirty="0">
                          <a:latin typeface="+mn-lt"/>
                          <a:cs typeface="Arial"/>
                        </a:rPr>
                        <a:t>to </a:t>
                      </a:r>
                      <a:r>
                        <a:rPr sz="2000" b="0" spc="-5" dirty="0">
                          <a:latin typeface="+mn-lt"/>
                          <a:cs typeface="Arial"/>
                        </a:rPr>
                        <a:t>the</a:t>
                      </a:r>
                      <a:r>
                        <a:rPr sz="2000" b="0" spc="-8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b="0" spc="-30" dirty="0">
                          <a:latin typeface="+mn-lt"/>
                          <a:cs typeface="Arial"/>
                        </a:rPr>
                        <a:t>plugs</a:t>
                      </a:r>
                      <a:endParaRPr sz="2000" b="0">
                        <a:latin typeface="+mn-lt"/>
                        <a:cs typeface="Arial"/>
                      </a:endParaRPr>
                    </a:p>
                  </a:txBody>
                  <a:tcPr marL="0" marR="0" marT="42545" marB="0">
                    <a:lnL w="3175">
                      <a:solidFill>
                        <a:srgbClr val="A0A0A0"/>
                      </a:solidFill>
                      <a:prstDash val="solid"/>
                    </a:lnL>
                    <a:lnR w="12700">
                      <a:solidFill>
                        <a:srgbClr val="A0A0A0"/>
                      </a:solidFill>
                      <a:prstDash val="solid"/>
                    </a:lnR>
                    <a:lnT w="3175">
                      <a:solidFill>
                        <a:srgbClr val="A0A0A0"/>
                      </a:solidFill>
                      <a:prstDash val="solid"/>
                    </a:lnT>
                    <a:lnB w="3175">
                      <a:solidFill>
                        <a:srgbClr val="A0A0A0"/>
                      </a:solidFill>
                      <a:prstDash val="solid"/>
                    </a:lnB>
                  </a:tcPr>
                </a:tc>
              </a:tr>
              <a:tr h="771144"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b="0" spc="-20" dirty="0">
                          <a:latin typeface="+mn-lt"/>
                          <a:cs typeface="Arial"/>
                        </a:rPr>
                        <a:t>Spark</a:t>
                      </a:r>
                      <a:r>
                        <a:rPr sz="2000" b="0" spc="5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b="0" spc="-30" dirty="0">
                          <a:latin typeface="+mn-lt"/>
                          <a:cs typeface="Arial"/>
                        </a:rPr>
                        <a:t>plugs</a:t>
                      </a:r>
                      <a:endParaRPr sz="2000" b="0">
                        <a:latin typeface="+mn-lt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A0A0A0"/>
                      </a:solidFill>
                      <a:prstDash val="solid"/>
                    </a:lnL>
                    <a:lnR w="3175">
                      <a:solidFill>
                        <a:srgbClr val="A0A0A0"/>
                      </a:solidFill>
                      <a:prstDash val="solid"/>
                    </a:lnR>
                    <a:lnT w="3175">
                      <a:solidFill>
                        <a:srgbClr val="A0A0A0"/>
                      </a:solidFill>
                      <a:prstDash val="solid"/>
                    </a:lnT>
                    <a:lnB w="9525">
                      <a:solidFill>
                        <a:srgbClr val="A0A0A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164465" algn="just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b="0" spc="-85" dirty="0">
                          <a:latin typeface="+mn-lt"/>
                          <a:cs typeface="Arial"/>
                        </a:rPr>
                        <a:t>: </a:t>
                      </a:r>
                      <a:r>
                        <a:rPr sz="2000" b="0" spc="50" dirty="0">
                          <a:latin typeface="+mn-lt"/>
                          <a:cs typeface="Arial"/>
                        </a:rPr>
                        <a:t>take </a:t>
                      </a:r>
                      <a:r>
                        <a:rPr sz="2000" b="0" spc="-5" dirty="0">
                          <a:latin typeface="+mn-lt"/>
                          <a:cs typeface="Arial"/>
                        </a:rPr>
                        <a:t>the </a:t>
                      </a:r>
                      <a:r>
                        <a:rPr sz="2000" b="0" dirty="0">
                          <a:latin typeface="+mn-lt"/>
                          <a:cs typeface="Arial"/>
                        </a:rPr>
                        <a:t>electricity </a:t>
                      </a:r>
                      <a:r>
                        <a:rPr sz="2000" b="0" spc="-30" dirty="0">
                          <a:latin typeface="+mn-lt"/>
                          <a:cs typeface="Arial"/>
                        </a:rPr>
                        <a:t>from </a:t>
                      </a:r>
                      <a:r>
                        <a:rPr sz="2000" b="0" spc="-5" dirty="0">
                          <a:latin typeface="+mn-lt"/>
                          <a:cs typeface="Arial"/>
                        </a:rPr>
                        <a:t>the </a:t>
                      </a:r>
                      <a:r>
                        <a:rPr sz="2000" b="0" spc="-35" dirty="0">
                          <a:latin typeface="+mn-lt"/>
                          <a:cs typeface="Arial"/>
                        </a:rPr>
                        <a:t>wires, </a:t>
                      </a:r>
                      <a:r>
                        <a:rPr sz="2000" b="0" spc="30" dirty="0">
                          <a:latin typeface="+mn-lt"/>
                          <a:cs typeface="Arial"/>
                        </a:rPr>
                        <a:t>and </a:t>
                      </a:r>
                      <a:r>
                        <a:rPr sz="2000" b="0" spc="10" dirty="0">
                          <a:latin typeface="+mn-lt"/>
                          <a:cs typeface="Arial"/>
                        </a:rPr>
                        <a:t>give </a:t>
                      </a:r>
                      <a:r>
                        <a:rPr sz="2000" b="0" spc="-60" dirty="0">
                          <a:latin typeface="+mn-lt"/>
                          <a:cs typeface="Arial"/>
                        </a:rPr>
                        <a:t>it </a:t>
                      </a:r>
                      <a:r>
                        <a:rPr sz="2000" b="0" spc="30" dirty="0">
                          <a:latin typeface="+mn-lt"/>
                          <a:cs typeface="Arial"/>
                        </a:rPr>
                        <a:t>an  </a:t>
                      </a:r>
                      <a:r>
                        <a:rPr sz="2000" b="0" spc="-30" dirty="0">
                          <a:latin typeface="+mn-lt"/>
                          <a:cs typeface="Arial"/>
                        </a:rPr>
                        <a:t>air </a:t>
                      </a:r>
                      <a:r>
                        <a:rPr sz="2000" b="0" spc="80" dirty="0">
                          <a:latin typeface="+mn-lt"/>
                          <a:cs typeface="Arial"/>
                        </a:rPr>
                        <a:t>gap </a:t>
                      </a:r>
                      <a:r>
                        <a:rPr sz="2000" b="0" spc="-40" dirty="0">
                          <a:latin typeface="+mn-lt"/>
                          <a:cs typeface="Arial"/>
                        </a:rPr>
                        <a:t>in </a:t>
                      </a:r>
                      <a:r>
                        <a:rPr sz="2000" b="0" spc="-5" dirty="0">
                          <a:latin typeface="+mn-lt"/>
                          <a:cs typeface="Arial"/>
                        </a:rPr>
                        <a:t>the </a:t>
                      </a:r>
                      <a:r>
                        <a:rPr sz="2000" b="0" spc="-10" dirty="0">
                          <a:latin typeface="+mn-lt"/>
                          <a:cs typeface="Arial"/>
                        </a:rPr>
                        <a:t>combustion </a:t>
                      </a:r>
                      <a:r>
                        <a:rPr sz="2000" b="0" spc="50" dirty="0">
                          <a:latin typeface="+mn-lt"/>
                          <a:cs typeface="Arial"/>
                        </a:rPr>
                        <a:t>chamber </a:t>
                      </a:r>
                      <a:r>
                        <a:rPr sz="2000" b="0" spc="-20" dirty="0">
                          <a:latin typeface="+mn-lt"/>
                          <a:cs typeface="Arial"/>
                        </a:rPr>
                        <a:t>to </a:t>
                      </a:r>
                      <a:r>
                        <a:rPr sz="2000" b="0" spc="5" dirty="0">
                          <a:latin typeface="+mn-lt"/>
                          <a:cs typeface="Arial"/>
                        </a:rPr>
                        <a:t>jump </a:t>
                      </a:r>
                      <a:r>
                        <a:rPr sz="2000" b="0" spc="-20" dirty="0">
                          <a:latin typeface="+mn-lt"/>
                          <a:cs typeface="Arial"/>
                        </a:rPr>
                        <a:t>across,  to </a:t>
                      </a:r>
                      <a:r>
                        <a:rPr sz="2000" b="0" spc="-25" dirty="0">
                          <a:latin typeface="+mn-lt"/>
                          <a:cs typeface="Arial"/>
                        </a:rPr>
                        <a:t>light </a:t>
                      </a:r>
                      <a:r>
                        <a:rPr sz="2000" b="0" spc="-5" dirty="0">
                          <a:latin typeface="+mn-lt"/>
                          <a:cs typeface="Arial"/>
                        </a:rPr>
                        <a:t>the</a:t>
                      </a:r>
                      <a:r>
                        <a:rPr sz="2000" b="0" spc="17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2000" b="0" spc="-20" dirty="0">
                          <a:latin typeface="+mn-lt"/>
                          <a:cs typeface="Arial"/>
                        </a:rPr>
                        <a:t>mixture</a:t>
                      </a:r>
                      <a:endParaRPr sz="2000" b="0">
                        <a:latin typeface="+mn-lt"/>
                        <a:cs typeface="Arial"/>
                      </a:endParaRPr>
                    </a:p>
                  </a:txBody>
                  <a:tcPr marL="0" marR="0" marT="28575" marB="0">
                    <a:lnL w="3175">
                      <a:solidFill>
                        <a:srgbClr val="A0A0A0"/>
                      </a:solidFill>
                      <a:prstDash val="solid"/>
                    </a:lnL>
                    <a:lnR w="12700">
                      <a:solidFill>
                        <a:srgbClr val="A0A0A0"/>
                      </a:solidFill>
                      <a:prstDash val="solid"/>
                    </a:lnR>
                    <a:lnT w="3175">
                      <a:solidFill>
                        <a:srgbClr val="A0A0A0"/>
                      </a:solidFill>
                      <a:prstDash val="solid"/>
                    </a:lnT>
                    <a:lnB w="9525">
                      <a:solidFill>
                        <a:srgbClr val="A0A0A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80" dirty="0" smtClean="0">
                <a:cs typeface="Arial"/>
              </a:rPr>
              <a:t>2.Magneto </a:t>
            </a:r>
            <a:r>
              <a:rPr lang="en-US" sz="2000" b="1" spc="-30" dirty="0" smtClean="0">
                <a:cs typeface="Arial"/>
              </a:rPr>
              <a:t>ignition</a:t>
            </a:r>
            <a:r>
              <a:rPr lang="en-US" sz="2000" b="1" spc="-45" dirty="0" smtClean="0">
                <a:cs typeface="Arial"/>
              </a:rPr>
              <a:t> </a:t>
            </a:r>
            <a:r>
              <a:rPr lang="en-US" sz="2000" b="1" spc="-55" dirty="0" smtClean="0">
                <a:cs typeface="Arial"/>
              </a:rPr>
              <a:t>system:</a:t>
            </a:r>
            <a:endParaRPr lang="en-US" sz="2000" b="1" dirty="0" smtClean="0">
              <a:cs typeface="Arial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304800" y="914400"/>
            <a:ext cx="8610600" cy="3162148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 marR="5080" algn="just">
              <a:lnSpc>
                <a:spcPts val="2700"/>
              </a:lnSpc>
              <a:spcBef>
                <a:spcPts val="1395"/>
              </a:spcBef>
              <a:buSzPct val="84000"/>
              <a:buFont typeface="Arial" pitchFamily="34" charset="0"/>
              <a:buChar char="•"/>
              <a:tabLst>
                <a:tab pos="340995" algn="l"/>
              </a:tabLst>
            </a:pPr>
            <a:r>
              <a:rPr sz="2000" spc="-140" smtClean="0">
                <a:cs typeface="Arial"/>
              </a:rPr>
              <a:t>The </a:t>
            </a:r>
            <a:r>
              <a:rPr sz="2000" spc="-10" dirty="0">
                <a:cs typeface="Arial"/>
              </a:rPr>
              <a:t>high </a:t>
            </a:r>
            <a:r>
              <a:rPr sz="2000" spc="65" dirty="0">
                <a:cs typeface="Arial"/>
              </a:rPr>
              <a:t>powered, </a:t>
            </a:r>
            <a:r>
              <a:rPr sz="2000" spc="-10" dirty="0">
                <a:cs typeface="Arial"/>
              </a:rPr>
              <a:t>high </a:t>
            </a:r>
            <a:r>
              <a:rPr sz="2000" spc="40" dirty="0">
                <a:cs typeface="Arial"/>
              </a:rPr>
              <a:t>speed </a:t>
            </a:r>
            <a:r>
              <a:rPr sz="2000" spc="-15" dirty="0">
                <a:cs typeface="Arial"/>
              </a:rPr>
              <a:t>spark  </a:t>
            </a:r>
            <a:r>
              <a:rPr sz="2000" spc="-30" dirty="0">
                <a:cs typeface="Arial"/>
              </a:rPr>
              <a:t>ignition </a:t>
            </a:r>
            <a:r>
              <a:rPr sz="2000" spc="-5" dirty="0">
                <a:cs typeface="Arial"/>
              </a:rPr>
              <a:t>engines </a:t>
            </a:r>
            <a:r>
              <a:rPr sz="2000" spc="-10" dirty="0">
                <a:cs typeface="Arial"/>
              </a:rPr>
              <a:t>like aircraft, </a:t>
            </a:r>
            <a:r>
              <a:rPr sz="2000" spc="-110" dirty="0">
                <a:cs typeface="Arial"/>
              </a:rPr>
              <a:t>sports </a:t>
            </a:r>
            <a:r>
              <a:rPr sz="2000" spc="50" dirty="0">
                <a:cs typeface="Arial"/>
              </a:rPr>
              <a:t>and  </a:t>
            </a:r>
            <a:r>
              <a:rPr sz="2000" spc="35" dirty="0">
                <a:cs typeface="Arial"/>
              </a:rPr>
              <a:t>racing </a:t>
            </a:r>
            <a:r>
              <a:rPr sz="2000" spc="-30" dirty="0">
                <a:cs typeface="Arial"/>
              </a:rPr>
              <a:t>cars </a:t>
            </a:r>
            <a:r>
              <a:rPr sz="2000" spc="-75" dirty="0">
                <a:cs typeface="Arial"/>
              </a:rPr>
              <a:t>use </a:t>
            </a:r>
            <a:r>
              <a:rPr sz="2000" spc="80" dirty="0">
                <a:cs typeface="Arial"/>
              </a:rPr>
              <a:t>magneto </a:t>
            </a:r>
            <a:r>
              <a:rPr sz="2000" spc="-30" dirty="0">
                <a:cs typeface="Arial"/>
              </a:rPr>
              <a:t>ignition </a:t>
            </a:r>
            <a:r>
              <a:rPr sz="2000" spc="-45" dirty="0">
                <a:cs typeface="Arial"/>
              </a:rPr>
              <a:t>system.  </a:t>
            </a:r>
            <a:r>
              <a:rPr sz="2000" spc="-140" dirty="0">
                <a:cs typeface="Arial"/>
              </a:rPr>
              <a:t>The </a:t>
            </a:r>
            <a:r>
              <a:rPr sz="2000" spc="5" dirty="0">
                <a:cs typeface="Arial"/>
              </a:rPr>
              <a:t>basic </a:t>
            </a:r>
            <a:r>
              <a:rPr sz="2000" spc="15" dirty="0">
                <a:cs typeface="Arial"/>
              </a:rPr>
              <a:t>components </a:t>
            </a:r>
            <a:r>
              <a:rPr sz="2000" spc="-50" dirty="0">
                <a:cs typeface="Arial"/>
              </a:rPr>
              <a:t>of </a:t>
            </a:r>
            <a:r>
              <a:rPr sz="2000" dirty="0">
                <a:cs typeface="Arial"/>
              </a:rPr>
              <a:t>a </a:t>
            </a:r>
            <a:r>
              <a:rPr sz="2000" spc="80" dirty="0">
                <a:cs typeface="Arial"/>
              </a:rPr>
              <a:t>magneto </a:t>
            </a:r>
            <a:r>
              <a:rPr sz="2000" spc="-30" dirty="0">
                <a:cs typeface="Arial"/>
              </a:rPr>
              <a:t>ignition  </a:t>
            </a:r>
            <a:r>
              <a:rPr sz="2000" spc="-60" dirty="0">
                <a:cs typeface="Arial"/>
              </a:rPr>
              <a:t>system </a:t>
            </a:r>
            <a:r>
              <a:rPr sz="2000" spc="-90" dirty="0">
                <a:cs typeface="Arial"/>
              </a:rPr>
              <a:t>consist </a:t>
            </a:r>
            <a:r>
              <a:rPr sz="2000" spc="-50" dirty="0">
                <a:cs typeface="Arial"/>
              </a:rPr>
              <a:t>of </a:t>
            </a:r>
            <a:r>
              <a:rPr sz="2000" dirty="0">
                <a:cs typeface="Arial"/>
              </a:rPr>
              <a:t>a </a:t>
            </a:r>
            <a:r>
              <a:rPr sz="2000" spc="75" dirty="0">
                <a:cs typeface="Arial"/>
              </a:rPr>
              <a:t>magneto, </a:t>
            </a:r>
            <a:r>
              <a:rPr sz="2000" spc="60" dirty="0">
                <a:cs typeface="Arial"/>
              </a:rPr>
              <a:t>breaker </a:t>
            </a:r>
            <a:r>
              <a:rPr sz="2000" spc="-55" dirty="0">
                <a:cs typeface="Arial"/>
              </a:rPr>
              <a:t>points,  </a:t>
            </a:r>
            <a:r>
              <a:rPr sz="2000" spc="65" dirty="0">
                <a:cs typeface="Arial"/>
              </a:rPr>
              <a:t>capacitor, </a:t>
            </a:r>
            <a:r>
              <a:rPr sz="2000" spc="-30" dirty="0">
                <a:cs typeface="Arial"/>
              </a:rPr>
              <a:t>ignition </a:t>
            </a:r>
            <a:r>
              <a:rPr sz="2000" spc="-40" dirty="0">
                <a:cs typeface="Arial"/>
              </a:rPr>
              <a:t>switch, </a:t>
            </a:r>
            <a:r>
              <a:rPr sz="2000" spc="-70" dirty="0">
                <a:cs typeface="Arial"/>
              </a:rPr>
              <a:t>distributor, </a:t>
            </a:r>
            <a:r>
              <a:rPr sz="2000" spc="-15" dirty="0">
                <a:cs typeface="Arial"/>
              </a:rPr>
              <a:t>spark  </a:t>
            </a:r>
            <a:r>
              <a:rPr sz="2000" spc="-5" dirty="0">
                <a:cs typeface="Arial"/>
              </a:rPr>
              <a:t>plug </a:t>
            </a:r>
            <a:r>
              <a:rPr sz="2000" spc="30" dirty="0">
                <a:cs typeface="Arial"/>
              </a:rPr>
              <a:t>leads, </a:t>
            </a:r>
            <a:r>
              <a:rPr sz="2000" spc="50" dirty="0">
                <a:cs typeface="Arial"/>
              </a:rPr>
              <a:t>and </a:t>
            </a:r>
            <a:r>
              <a:rPr sz="2000" spc="-15" dirty="0">
                <a:cs typeface="Arial"/>
              </a:rPr>
              <a:t>spark</a:t>
            </a:r>
            <a:r>
              <a:rPr sz="2000" spc="280" dirty="0">
                <a:cs typeface="Arial"/>
              </a:rPr>
              <a:t> </a:t>
            </a:r>
            <a:r>
              <a:rPr sz="2000" spc="-40" dirty="0">
                <a:cs typeface="Arial"/>
              </a:rPr>
              <a:t>plugs.</a:t>
            </a:r>
            <a:endParaRPr sz="2000">
              <a:cs typeface="Arial"/>
            </a:endParaRPr>
          </a:p>
          <a:p>
            <a:pPr marL="12700" marR="5080" algn="just">
              <a:lnSpc>
                <a:spcPts val="2700"/>
              </a:lnSpc>
              <a:spcBef>
                <a:spcPts val="2100"/>
              </a:spcBef>
              <a:buSzPct val="84000"/>
              <a:buFont typeface="Arial" pitchFamily="34" charset="0"/>
              <a:buChar char="•"/>
              <a:tabLst>
                <a:tab pos="351155" algn="l"/>
              </a:tabLst>
            </a:pPr>
            <a:r>
              <a:rPr sz="2000" spc="80" dirty="0">
                <a:cs typeface="Arial"/>
              </a:rPr>
              <a:t>Magneto </a:t>
            </a:r>
            <a:r>
              <a:rPr sz="2000" spc="110" dirty="0">
                <a:cs typeface="Arial"/>
              </a:rPr>
              <a:t>can </a:t>
            </a:r>
            <a:r>
              <a:rPr sz="2000" spc="-15" dirty="0">
                <a:cs typeface="Arial"/>
              </a:rPr>
              <a:t>either </a:t>
            </a:r>
            <a:r>
              <a:rPr sz="2000" spc="80" dirty="0">
                <a:cs typeface="Arial"/>
              </a:rPr>
              <a:t>be </a:t>
            </a:r>
            <a:r>
              <a:rPr sz="2000" b="1" spc="-15" dirty="0">
                <a:cs typeface="Arial"/>
              </a:rPr>
              <a:t>rotating </a:t>
            </a:r>
            <a:r>
              <a:rPr sz="2000" b="1" spc="15" dirty="0">
                <a:cs typeface="Arial"/>
              </a:rPr>
              <a:t>armature  </a:t>
            </a:r>
            <a:r>
              <a:rPr sz="2000" spc="45" dirty="0">
                <a:cs typeface="Arial"/>
              </a:rPr>
              <a:t>type </a:t>
            </a:r>
            <a:r>
              <a:rPr sz="2000" spc="-70" dirty="0">
                <a:cs typeface="Arial"/>
              </a:rPr>
              <a:t>or </a:t>
            </a:r>
            <a:r>
              <a:rPr sz="2000" b="1" spc="-15" dirty="0">
                <a:cs typeface="Arial"/>
              </a:rPr>
              <a:t>rotating </a:t>
            </a:r>
            <a:r>
              <a:rPr sz="2000" b="1" spc="80" dirty="0">
                <a:cs typeface="Arial"/>
              </a:rPr>
              <a:t>magneto </a:t>
            </a:r>
            <a:r>
              <a:rPr sz="2000" spc="60" dirty="0">
                <a:cs typeface="Arial"/>
              </a:rPr>
              <a:t>type. </a:t>
            </a:r>
            <a:r>
              <a:rPr sz="2000" spc="-15" dirty="0">
                <a:cs typeface="Arial"/>
              </a:rPr>
              <a:t>In </a:t>
            </a:r>
            <a:r>
              <a:rPr sz="2000" spc="-5" dirty="0">
                <a:cs typeface="Arial"/>
              </a:rPr>
              <a:t>the </a:t>
            </a:r>
            <a:r>
              <a:rPr sz="2000" spc="-15" dirty="0">
                <a:cs typeface="Arial"/>
              </a:rPr>
              <a:t>former,  </a:t>
            </a:r>
            <a:r>
              <a:rPr sz="2000" spc="-5" dirty="0">
                <a:cs typeface="Arial"/>
              </a:rPr>
              <a:t>the </a:t>
            </a:r>
            <a:r>
              <a:rPr sz="2000" spc="15" dirty="0">
                <a:cs typeface="Arial"/>
              </a:rPr>
              <a:t>armature </a:t>
            </a:r>
            <a:r>
              <a:rPr sz="2000" spc="-70" dirty="0">
                <a:cs typeface="Arial"/>
              </a:rPr>
              <a:t>consisting </a:t>
            </a:r>
            <a:r>
              <a:rPr sz="2000" spc="-50" dirty="0">
                <a:cs typeface="Arial"/>
              </a:rPr>
              <a:t>of </a:t>
            </a:r>
            <a:r>
              <a:rPr sz="2000" spc="-5" dirty="0">
                <a:cs typeface="Arial"/>
              </a:rPr>
              <a:t>the </a:t>
            </a:r>
            <a:r>
              <a:rPr sz="2000" dirty="0">
                <a:cs typeface="Arial"/>
              </a:rPr>
              <a:t>primary </a:t>
            </a:r>
            <a:r>
              <a:rPr sz="2000" spc="50" dirty="0">
                <a:cs typeface="Arial"/>
              </a:rPr>
              <a:t>and  </a:t>
            </a:r>
            <a:r>
              <a:rPr sz="2000" spc="30" dirty="0">
                <a:cs typeface="Arial"/>
              </a:rPr>
              <a:t>secondary </a:t>
            </a:r>
            <a:r>
              <a:rPr sz="2000" spc="-35" dirty="0">
                <a:cs typeface="Arial"/>
              </a:rPr>
              <a:t>windings </a:t>
            </a:r>
            <a:r>
              <a:rPr sz="2000" spc="-25" dirty="0">
                <a:cs typeface="Arial"/>
              </a:rPr>
              <a:t>all </a:t>
            </a:r>
            <a:r>
              <a:rPr sz="2000" spc="10" dirty="0">
                <a:cs typeface="Arial"/>
              </a:rPr>
              <a:t>rotate </a:t>
            </a:r>
            <a:r>
              <a:rPr sz="2000" spc="70" dirty="0">
                <a:cs typeface="Arial"/>
              </a:rPr>
              <a:t>between </a:t>
            </a:r>
            <a:r>
              <a:rPr sz="2000" spc="-5" dirty="0">
                <a:cs typeface="Arial"/>
              </a:rPr>
              <a:t>the  </a:t>
            </a:r>
            <a:r>
              <a:rPr sz="2000" spc="-10" dirty="0">
                <a:cs typeface="Arial"/>
              </a:rPr>
              <a:t>poles </a:t>
            </a:r>
            <a:r>
              <a:rPr sz="2000" spc="-50" dirty="0">
                <a:cs typeface="Arial"/>
              </a:rPr>
              <a:t>of </a:t>
            </a:r>
            <a:r>
              <a:rPr sz="2000" dirty="0">
                <a:cs typeface="Arial"/>
              </a:rPr>
              <a:t>a </a:t>
            </a:r>
            <a:r>
              <a:rPr sz="2000" spc="-20" dirty="0">
                <a:cs typeface="Arial"/>
              </a:rPr>
              <a:t>stationary </a:t>
            </a:r>
            <a:r>
              <a:rPr sz="2000" spc="75" dirty="0">
                <a:cs typeface="Arial"/>
              </a:rPr>
              <a:t>magneto, </a:t>
            </a:r>
            <a:r>
              <a:rPr sz="2000" spc="-20" dirty="0">
                <a:cs typeface="Arial"/>
              </a:rPr>
              <a:t>while </a:t>
            </a:r>
            <a:r>
              <a:rPr sz="2000" spc="-65" dirty="0">
                <a:cs typeface="Arial"/>
              </a:rPr>
              <a:t>in </a:t>
            </a:r>
            <a:r>
              <a:rPr sz="2000" spc="-5" dirty="0">
                <a:cs typeface="Arial"/>
              </a:rPr>
              <a:t>the  </a:t>
            </a:r>
            <a:r>
              <a:rPr sz="2000" spc="20" dirty="0">
                <a:cs typeface="Arial"/>
              </a:rPr>
              <a:t>second </a:t>
            </a:r>
            <a:r>
              <a:rPr sz="2000" spc="60" dirty="0">
                <a:cs typeface="Arial"/>
              </a:rPr>
              <a:t>type, </a:t>
            </a:r>
            <a:r>
              <a:rPr sz="2000" spc="-5" dirty="0">
                <a:cs typeface="Arial"/>
              </a:rPr>
              <a:t>the </a:t>
            </a:r>
            <a:r>
              <a:rPr sz="2000" spc="80" dirty="0">
                <a:cs typeface="Arial"/>
              </a:rPr>
              <a:t>magneto </a:t>
            </a:r>
            <a:r>
              <a:rPr sz="2000" spc="-10" dirty="0">
                <a:cs typeface="Arial"/>
              </a:rPr>
              <a:t>revolves </a:t>
            </a:r>
            <a:r>
              <a:rPr sz="2000" spc="50" dirty="0">
                <a:cs typeface="Arial"/>
              </a:rPr>
              <a:t>and </a:t>
            </a:r>
            <a:r>
              <a:rPr sz="2000" spc="-5" dirty="0">
                <a:cs typeface="Arial"/>
              </a:rPr>
              <a:t>the  </a:t>
            </a:r>
            <a:r>
              <a:rPr sz="2000" spc="-35" dirty="0">
                <a:cs typeface="Arial"/>
              </a:rPr>
              <a:t>windings </a:t>
            </a:r>
            <a:r>
              <a:rPr sz="2000" spc="15" dirty="0">
                <a:cs typeface="Arial"/>
              </a:rPr>
              <a:t>are </a:t>
            </a:r>
            <a:r>
              <a:rPr sz="2000" spc="65" dirty="0">
                <a:cs typeface="Arial"/>
              </a:rPr>
              <a:t>kept</a:t>
            </a:r>
            <a:r>
              <a:rPr sz="2000" spc="295" dirty="0">
                <a:cs typeface="Arial"/>
              </a:rPr>
              <a:t> </a:t>
            </a:r>
            <a:r>
              <a:rPr sz="2000" spc="-15" dirty="0">
                <a:cs typeface="Arial"/>
              </a:rPr>
              <a:t>stationary.</a:t>
            </a:r>
            <a:endParaRPr sz="2000"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spc="80" dirty="0" smtClean="0"/>
              <a:t>Magneto </a:t>
            </a:r>
            <a:r>
              <a:rPr lang="en-US" sz="2000" b="1" spc="-30" dirty="0" smtClean="0"/>
              <a:t>ignition</a:t>
            </a:r>
            <a:r>
              <a:rPr lang="en-US" sz="2000" b="1" spc="-100" dirty="0" smtClean="0"/>
              <a:t> </a:t>
            </a:r>
            <a:r>
              <a:rPr lang="en-US" sz="2000" b="1" spc="-55" dirty="0" smtClean="0"/>
              <a:t>system</a:t>
            </a:r>
            <a:endParaRPr lang="en-US" sz="2000" b="1" dirty="0" smtClean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sz="2000" b="1" i="1" spc="-20" dirty="0" smtClean="0">
                <a:solidFill>
                  <a:srgbClr val="33339A"/>
                </a:solidFill>
                <a:cs typeface="Arial"/>
              </a:rPr>
              <a:t>(with </a:t>
            </a:r>
            <a:r>
              <a:rPr lang="en-US" sz="2000" b="1" i="1" spc="-10" dirty="0" smtClean="0">
                <a:solidFill>
                  <a:srgbClr val="33339A"/>
                </a:solidFill>
                <a:cs typeface="Arial"/>
              </a:rPr>
              <a:t>rotating</a:t>
            </a:r>
            <a:r>
              <a:rPr lang="en-US" sz="2000" b="1" i="1" spc="105" dirty="0" smtClean="0">
                <a:solidFill>
                  <a:srgbClr val="33339A"/>
                </a:solidFill>
                <a:cs typeface="Arial"/>
              </a:rPr>
              <a:t> </a:t>
            </a:r>
            <a:r>
              <a:rPr lang="en-US" sz="2000" b="1" i="1" spc="30" dirty="0" smtClean="0">
                <a:solidFill>
                  <a:srgbClr val="33339A"/>
                </a:solidFill>
                <a:cs typeface="Arial"/>
              </a:rPr>
              <a:t>magnets)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28600"/>
          <a:ext cx="8153401" cy="6527960"/>
        </p:xfrm>
        <a:graphic>
          <a:graphicData uri="http://schemas.openxmlformats.org/drawingml/2006/table">
            <a:tbl>
              <a:tblPr/>
              <a:tblGrid>
                <a:gridCol w="1500226"/>
                <a:gridCol w="3652723"/>
                <a:gridCol w="3000452"/>
              </a:tblGrid>
              <a:tr h="249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Aspect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Battery ignition system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Magneto ignition system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Source of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energy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Conservation chemical energy into electrical energy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Conservation of kinetic energy into electrical energy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8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Primary current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Obtained from battery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Obtained from magnet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8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starting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Easy  start, because battery gives good spark 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Poor spark at start &amp; lower speed of engine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Low speed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Good spark, thus no problem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Poor spark at lower speed, thus engine runs erratically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7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High speed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Current for spark decrease as engine speed increased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Current for spark increases with speed of engine, thus excellent spark at high speed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Space required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System is bulky and require more space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System is light weight and compact, thus less space is required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7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maintenance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System requires more maintenance and it difficult to start engine when battery is in discharged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Very less and cheap maintenance, due to absence of battery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8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Application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In cars, light commercial vehicles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Two wheelers scooters, racing cars, air craft…etc.,</a:t>
                      </a: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95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35" dirty="0" smtClean="0">
                <a:solidFill>
                  <a:srgbClr val="6500CC"/>
                </a:solidFill>
                <a:cs typeface="Arial"/>
              </a:rPr>
              <a:t>3. Electronic </a:t>
            </a:r>
            <a:r>
              <a:rPr lang="en-US" sz="2400" b="1" spc="-30" dirty="0" smtClean="0">
                <a:solidFill>
                  <a:srgbClr val="6500CC"/>
                </a:solidFill>
                <a:cs typeface="Arial"/>
              </a:rPr>
              <a:t>ignition</a:t>
            </a:r>
            <a:r>
              <a:rPr lang="en-US" sz="2400" b="1" spc="75" dirty="0" smtClean="0">
                <a:solidFill>
                  <a:srgbClr val="6500CC"/>
                </a:solidFill>
                <a:cs typeface="Arial"/>
              </a:rPr>
              <a:t> </a:t>
            </a:r>
            <a:r>
              <a:rPr lang="en-US" sz="2400" b="1" spc="-55" dirty="0" smtClean="0">
                <a:solidFill>
                  <a:srgbClr val="6500CC"/>
                </a:solidFill>
                <a:cs typeface="Arial"/>
              </a:rPr>
              <a:t>system</a:t>
            </a:r>
            <a:endParaRPr lang="en-US" sz="2400" b="1" dirty="0" smtClean="0">
              <a:cs typeface="Arial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539" y="533400"/>
            <a:ext cx="800046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2012</Words>
  <Application>Microsoft Office PowerPoint</Application>
  <PresentationFormat>On-screen Show (4:3)</PresentationFormat>
  <Paragraphs>158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25</cp:revision>
  <dcterms:created xsi:type="dcterms:W3CDTF">2018-08-15T11:43:08Z</dcterms:created>
  <dcterms:modified xsi:type="dcterms:W3CDTF">2020-02-19T02:21:43Z</dcterms:modified>
</cp:coreProperties>
</file>