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9" r:id="rId11"/>
    <p:sldId id="270" r:id="rId12"/>
    <p:sldId id="271" r:id="rId13"/>
    <p:sldId id="272" r:id="rId14"/>
    <p:sldId id="273" r:id="rId15"/>
    <p:sldId id="265" r:id="rId16"/>
    <p:sldId id="266" r:id="rId17"/>
    <p:sldId id="267"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56429A-F8D5-496B-BD31-06BC7568975D}" type="datetimeFigureOut">
              <a:rPr lang="en-US" smtClean="0"/>
              <a:pPr/>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0A054-2838-4A04-B8A0-1CC6B424B97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6429A-F8D5-496B-BD31-06BC7568975D}" type="datetimeFigureOut">
              <a:rPr lang="en-US" smtClean="0"/>
              <a:pPr/>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0A054-2838-4A04-B8A0-1CC6B424B97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6429A-F8D5-496B-BD31-06BC7568975D}" type="datetimeFigureOut">
              <a:rPr lang="en-US" smtClean="0"/>
              <a:pPr/>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0A054-2838-4A04-B8A0-1CC6B424B97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6429A-F8D5-496B-BD31-06BC7568975D}" type="datetimeFigureOut">
              <a:rPr lang="en-US" smtClean="0"/>
              <a:pPr/>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0A054-2838-4A04-B8A0-1CC6B424B97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56429A-F8D5-496B-BD31-06BC7568975D}" type="datetimeFigureOut">
              <a:rPr lang="en-US" smtClean="0"/>
              <a:pPr/>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0A054-2838-4A04-B8A0-1CC6B424B97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56429A-F8D5-496B-BD31-06BC7568975D}" type="datetimeFigureOut">
              <a:rPr lang="en-US" smtClean="0"/>
              <a:pPr/>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20A054-2838-4A04-B8A0-1CC6B424B97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56429A-F8D5-496B-BD31-06BC7568975D}" type="datetimeFigureOut">
              <a:rPr lang="en-US" smtClean="0"/>
              <a:pPr/>
              <a:t>2/18/2020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20A054-2838-4A04-B8A0-1CC6B424B97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56429A-F8D5-496B-BD31-06BC7568975D}" type="datetimeFigureOut">
              <a:rPr lang="en-US" smtClean="0"/>
              <a:pPr/>
              <a:t>2/18/2020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20A054-2838-4A04-B8A0-1CC6B424B97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6429A-F8D5-496B-BD31-06BC7568975D}" type="datetimeFigureOut">
              <a:rPr lang="en-US" smtClean="0"/>
              <a:pPr/>
              <a:t>2/18/2020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20A054-2838-4A04-B8A0-1CC6B424B97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6429A-F8D5-496B-BD31-06BC7568975D}" type="datetimeFigureOut">
              <a:rPr lang="en-US" smtClean="0"/>
              <a:pPr/>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20A054-2838-4A04-B8A0-1CC6B424B97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6429A-F8D5-496B-BD31-06BC7568975D}" type="datetimeFigureOut">
              <a:rPr lang="en-US" smtClean="0"/>
              <a:pPr/>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20A054-2838-4A04-B8A0-1CC6B424B97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6429A-F8D5-496B-BD31-06BC7568975D}" type="datetimeFigureOut">
              <a:rPr lang="en-US" smtClean="0"/>
              <a:pPr/>
              <a:t>2/18/2020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0A054-2838-4A04-B8A0-1CC6B424B97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461665"/>
          </a:xfrm>
          <a:prstGeom prst="rect">
            <a:avLst/>
          </a:prstGeom>
          <a:noFill/>
        </p:spPr>
        <p:txBody>
          <a:bodyPr wrap="square" rtlCol="0">
            <a:spAutoFit/>
          </a:bodyPr>
          <a:lstStyle/>
          <a:p>
            <a:r>
              <a:rPr lang="en-US" sz="2400" b="1" dirty="0" smtClean="0">
                <a:solidFill>
                  <a:srgbClr val="FF0000"/>
                </a:solidFill>
              </a:rPr>
              <a:t>Lubricating systems</a:t>
            </a:r>
            <a:endParaRPr lang="en-US" sz="2400" b="1" dirty="0">
              <a:solidFill>
                <a:srgbClr val="FF0000"/>
              </a:solidFill>
            </a:endParaRPr>
          </a:p>
        </p:txBody>
      </p:sp>
      <p:sp>
        <p:nvSpPr>
          <p:cNvPr id="6" name="TextBox 5"/>
          <p:cNvSpPr txBox="1"/>
          <p:nvPr/>
        </p:nvSpPr>
        <p:spPr>
          <a:xfrm>
            <a:off x="0" y="457200"/>
            <a:ext cx="9144000" cy="1938992"/>
          </a:xfrm>
          <a:prstGeom prst="rect">
            <a:avLst/>
          </a:prstGeom>
          <a:noFill/>
        </p:spPr>
        <p:txBody>
          <a:bodyPr wrap="square" rtlCol="0">
            <a:spAutoFit/>
          </a:bodyPr>
          <a:lstStyle/>
          <a:p>
            <a:pPr algn="just">
              <a:buFont typeface="Arial" pitchFamily="34" charset="0"/>
              <a:buChar char="•"/>
            </a:pPr>
            <a:r>
              <a:rPr lang="en-US" dirty="0"/>
              <a:t> </a:t>
            </a:r>
            <a:r>
              <a:rPr lang="en-US" sz="2000" dirty="0" smtClean="0"/>
              <a:t>The lubrication system </a:t>
            </a:r>
            <a:r>
              <a:rPr lang="en-US" sz="2000" b="1" dirty="0" smtClean="0">
                <a:solidFill>
                  <a:srgbClr val="0070C0"/>
                </a:solidFill>
              </a:rPr>
              <a:t>supplies oil to the moving components.</a:t>
            </a:r>
          </a:p>
          <a:p>
            <a:pPr algn="just">
              <a:buFont typeface="Arial" pitchFamily="34" charset="0"/>
              <a:buChar char="•"/>
            </a:pPr>
            <a:r>
              <a:rPr lang="en-US" sz="2000" dirty="0"/>
              <a:t> </a:t>
            </a:r>
            <a:r>
              <a:rPr lang="en-US" sz="2000" dirty="0" smtClean="0"/>
              <a:t>An </a:t>
            </a:r>
            <a:r>
              <a:rPr lang="en-US" sz="2000" b="1" dirty="0" smtClean="0">
                <a:solidFill>
                  <a:srgbClr val="0070C0"/>
                </a:solidFill>
              </a:rPr>
              <a:t>oil film is formed to prevent metal parts from the coming into direct contact with one and another.</a:t>
            </a:r>
          </a:p>
          <a:p>
            <a:pPr algn="just">
              <a:buFont typeface="Arial" pitchFamily="34" charset="0"/>
              <a:buChar char="•"/>
            </a:pPr>
            <a:r>
              <a:rPr lang="en-US" sz="2000" dirty="0" smtClean="0"/>
              <a:t>The </a:t>
            </a:r>
            <a:r>
              <a:rPr lang="en-US" sz="2000" b="1" dirty="0" smtClean="0">
                <a:solidFill>
                  <a:srgbClr val="0070C0"/>
                </a:solidFill>
              </a:rPr>
              <a:t>oil film between the parts allows them to move easily, with less friction.</a:t>
            </a:r>
          </a:p>
          <a:p>
            <a:pPr algn="just">
              <a:buFont typeface="Arial" pitchFamily="34" charset="0"/>
              <a:buChar char="•"/>
            </a:pPr>
            <a:r>
              <a:rPr lang="en-US" sz="2000" dirty="0" smtClean="0"/>
              <a:t>With </a:t>
            </a:r>
            <a:r>
              <a:rPr lang="en-US" sz="2000" b="1" dirty="0" smtClean="0">
                <a:solidFill>
                  <a:srgbClr val="0070C0"/>
                </a:solidFill>
              </a:rPr>
              <a:t>lower internal friction of an engine makes it to run freely which results in more power developed by the engine.</a:t>
            </a:r>
          </a:p>
        </p:txBody>
      </p:sp>
      <p:pic>
        <p:nvPicPr>
          <p:cNvPr id="5122" name="Picture 2"/>
          <p:cNvPicPr>
            <a:picLocks noChangeAspect="1" noChangeArrowheads="1"/>
          </p:cNvPicPr>
          <p:nvPr/>
        </p:nvPicPr>
        <p:blipFill>
          <a:blip r:embed="rId2"/>
          <a:srcRect/>
          <a:stretch>
            <a:fillRect/>
          </a:stretch>
        </p:blipFill>
        <p:spPr bwMode="auto">
          <a:xfrm>
            <a:off x="1" y="2668284"/>
            <a:ext cx="4952999" cy="418971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5057775" y="2450387"/>
            <a:ext cx="4086225" cy="4407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8886825" cy="31146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3200400"/>
            <a:ext cx="8620125" cy="15525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152400" y="4800600"/>
            <a:ext cx="6838950" cy="123825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228600"/>
            <a:ext cx="8753475" cy="6762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0" y="990600"/>
            <a:ext cx="6781800" cy="13716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0" y="2438400"/>
            <a:ext cx="8782050" cy="66675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152400" y="3124200"/>
            <a:ext cx="4086225" cy="552450"/>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a:srcRect/>
          <a:stretch>
            <a:fillRect/>
          </a:stretch>
        </p:blipFill>
        <p:spPr bwMode="auto">
          <a:xfrm>
            <a:off x="152400" y="3581400"/>
            <a:ext cx="8639175" cy="447675"/>
          </a:xfrm>
          <a:prstGeom prst="rect">
            <a:avLst/>
          </a:prstGeom>
          <a:noFill/>
          <a:ln w="9525">
            <a:noFill/>
            <a:miter lim="800000"/>
            <a:headEnd/>
            <a:tailEnd/>
          </a:ln>
          <a:effectLst/>
        </p:spPr>
      </p:pic>
      <p:pic>
        <p:nvPicPr>
          <p:cNvPr id="2055" name="Picture 7"/>
          <p:cNvPicPr>
            <a:picLocks noChangeAspect="1" noChangeArrowheads="1"/>
          </p:cNvPicPr>
          <p:nvPr/>
        </p:nvPicPr>
        <p:blipFill>
          <a:blip r:embed="rId7"/>
          <a:srcRect/>
          <a:stretch>
            <a:fillRect/>
          </a:stretch>
        </p:blipFill>
        <p:spPr bwMode="auto">
          <a:xfrm>
            <a:off x="152400" y="4038600"/>
            <a:ext cx="4514850" cy="514350"/>
          </a:xfrm>
          <a:prstGeom prst="rect">
            <a:avLst/>
          </a:prstGeom>
          <a:noFill/>
          <a:ln w="9525">
            <a:noFill/>
            <a:miter lim="800000"/>
            <a:headEnd/>
            <a:tailEnd/>
          </a:ln>
          <a:effectLst/>
        </p:spPr>
      </p:pic>
      <p:pic>
        <p:nvPicPr>
          <p:cNvPr id="2056" name="Picture 8"/>
          <p:cNvPicPr>
            <a:picLocks noChangeAspect="1" noChangeArrowheads="1"/>
          </p:cNvPicPr>
          <p:nvPr/>
        </p:nvPicPr>
        <p:blipFill>
          <a:blip r:embed="rId8"/>
          <a:srcRect/>
          <a:stretch>
            <a:fillRect/>
          </a:stretch>
        </p:blipFill>
        <p:spPr bwMode="auto">
          <a:xfrm>
            <a:off x="152400" y="4419600"/>
            <a:ext cx="7105650" cy="457200"/>
          </a:xfrm>
          <a:prstGeom prst="rect">
            <a:avLst/>
          </a:prstGeom>
          <a:noFill/>
          <a:ln w="9525">
            <a:noFill/>
            <a:miter lim="800000"/>
            <a:headEnd/>
            <a:tailEnd/>
          </a:ln>
          <a:effectLst/>
        </p:spPr>
      </p:pic>
      <p:pic>
        <p:nvPicPr>
          <p:cNvPr id="2057" name="Picture 9"/>
          <p:cNvPicPr>
            <a:picLocks noChangeAspect="1" noChangeArrowheads="1"/>
          </p:cNvPicPr>
          <p:nvPr/>
        </p:nvPicPr>
        <p:blipFill>
          <a:blip r:embed="rId9"/>
          <a:srcRect/>
          <a:stretch>
            <a:fillRect/>
          </a:stretch>
        </p:blipFill>
        <p:spPr bwMode="auto">
          <a:xfrm>
            <a:off x="152400" y="4953000"/>
            <a:ext cx="5438775" cy="381000"/>
          </a:xfrm>
          <a:prstGeom prst="rect">
            <a:avLst/>
          </a:prstGeom>
          <a:noFill/>
          <a:ln w="9525">
            <a:noFill/>
            <a:miter lim="800000"/>
            <a:headEnd/>
            <a:tailEnd/>
          </a:ln>
          <a:effectLst/>
        </p:spPr>
      </p:pic>
      <p:pic>
        <p:nvPicPr>
          <p:cNvPr id="2058" name="Picture 10"/>
          <p:cNvPicPr>
            <a:picLocks noChangeAspect="1" noChangeArrowheads="1"/>
          </p:cNvPicPr>
          <p:nvPr/>
        </p:nvPicPr>
        <p:blipFill>
          <a:blip r:embed="rId10"/>
          <a:srcRect/>
          <a:stretch>
            <a:fillRect/>
          </a:stretch>
        </p:blipFill>
        <p:spPr bwMode="auto">
          <a:xfrm>
            <a:off x="152400" y="5334000"/>
            <a:ext cx="6619875" cy="381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28600" y="304800"/>
            <a:ext cx="7172325" cy="452437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304800"/>
            <a:ext cx="9144000" cy="455295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04800" y="457200"/>
            <a:ext cx="8258175" cy="5334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5"/>
          </a:xfrm>
          <a:prstGeom prst="rect">
            <a:avLst/>
          </a:prstGeom>
          <a:noFill/>
        </p:spPr>
        <p:txBody>
          <a:bodyPr wrap="square" rtlCol="0">
            <a:spAutoFit/>
          </a:bodyPr>
          <a:lstStyle/>
          <a:p>
            <a:r>
              <a:rPr lang="en-US" sz="2400" b="1" dirty="0" smtClean="0"/>
              <a:t>OIL PUMP:</a:t>
            </a:r>
            <a:endParaRPr lang="en-US" sz="2400" b="1" dirty="0"/>
          </a:p>
        </p:txBody>
      </p:sp>
      <p:sp>
        <p:nvSpPr>
          <p:cNvPr id="3" name="TextBox 2"/>
          <p:cNvSpPr txBox="1"/>
          <p:nvPr/>
        </p:nvSpPr>
        <p:spPr>
          <a:xfrm>
            <a:off x="0" y="685800"/>
            <a:ext cx="9144000" cy="5016758"/>
          </a:xfrm>
          <a:prstGeom prst="rect">
            <a:avLst/>
          </a:prstGeom>
          <a:noFill/>
        </p:spPr>
        <p:txBody>
          <a:bodyPr wrap="square" rtlCol="0">
            <a:spAutoFit/>
          </a:bodyPr>
          <a:lstStyle/>
          <a:p>
            <a:pPr>
              <a:buFont typeface="Arial" pitchFamily="34" charset="0"/>
              <a:buChar char="•"/>
            </a:pPr>
            <a:r>
              <a:rPr lang="en-US" sz="2000" dirty="0" smtClean="0"/>
              <a:t> The function of an oil pump is to circulate the lubricant under pressure to lubricate most of the working parts of the engine.</a:t>
            </a:r>
          </a:p>
          <a:p>
            <a:pPr>
              <a:buFont typeface="Arial" pitchFamily="34" charset="0"/>
              <a:buChar char="•"/>
            </a:pPr>
            <a:r>
              <a:rPr lang="en-US" sz="2000" dirty="0" smtClean="0"/>
              <a:t>The pump located either inside the crank case or below the oil level in the sump.</a:t>
            </a:r>
          </a:p>
          <a:p>
            <a:pPr>
              <a:buFont typeface="Arial" pitchFamily="34" charset="0"/>
              <a:buChar char="•"/>
            </a:pPr>
            <a:r>
              <a:rPr lang="en-US" sz="2000" dirty="0" smtClean="0"/>
              <a:t>It is generally driven by a gear mounted on the cam shaft.</a:t>
            </a:r>
          </a:p>
          <a:p>
            <a:r>
              <a:rPr lang="en-US" sz="2000" dirty="0" smtClean="0"/>
              <a:t>The following types of oil pumps are used:</a:t>
            </a:r>
          </a:p>
          <a:p>
            <a:pPr marL="457200" indent="-457200">
              <a:buAutoNum type="arabicParenR"/>
            </a:pPr>
            <a:r>
              <a:rPr lang="en-US" sz="2000" dirty="0" smtClean="0"/>
              <a:t>Gear type pump.</a:t>
            </a:r>
          </a:p>
          <a:p>
            <a:pPr marL="457200" indent="-457200">
              <a:buAutoNum type="arabicParenR"/>
            </a:pPr>
            <a:r>
              <a:rPr lang="en-US" sz="2000" dirty="0" smtClean="0"/>
              <a:t>Rotor type pump.</a:t>
            </a:r>
          </a:p>
          <a:p>
            <a:pPr marL="457200" indent="-457200">
              <a:buAutoNum type="arabicParenR"/>
            </a:pPr>
            <a:r>
              <a:rPr lang="en-US" sz="2000" dirty="0" smtClean="0"/>
              <a:t>Plunger type pump.</a:t>
            </a:r>
          </a:p>
          <a:p>
            <a:pPr marL="457200" indent="-457200">
              <a:buAutoNum type="arabicParenR"/>
            </a:pPr>
            <a:r>
              <a:rPr lang="en-US" sz="2000" dirty="0" smtClean="0"/>
              <a:t>Vane pump.</a:t>
            </a:r>
          </a:p>
          <a:p>
            <a:pPr marL="457200" indent="-457200"/>
            <a:endParaRPr lang="en-US" sz="2000" dirty="0" smtClean="0"/>
          </a:p>
          <a:p>
            <a:pPr marL="457200" indent="-457200">
              <a:buAutoNum type="arabicParenR"/>
            </a:pPr>
            <a:r>
              <a:rPr lang="en-US" sz="2000" b="1" dirty="0" smtClean="0"/>
              <a:t>Gear type pump: </a:t>
            </a:r>
            <a:r>
              <a:rPr lang="en-US" sz="2000" dirty="0" smtClean="0"/>
              <a:t>the gear type pump is very simple in construction and was the most commonly used pump.</a:t>
            </a:r>
          </a:p>
          <a:p>
            <a:pPr marL="457200" indent="-457200">
              <a:buFont typeface="Arial" pitchFamily="34" charset="0"/>
              <a:buChar char="•"/>
            </a:pPr>
            <a:r>
              <a:rPr lang="en-US" sz="2000" dirty="0" smtClean="0"/>
              <a:t>It consists of two spur gears of equal size, one is a driven gear the other is a drive gear, enclosed in a housing.</a:t>
            </a:r>
          </a:p>
          <a:p>
            <a:pPr marL="457200" indent="-457200">
              <a:buFont typeface="Arial" pitchFamily="34" charset="0"/>
              <a:buChar char="•"/>
            </a:pPr>
            <a:r>
              <a:rPr lang="en-US" sz="2000" dirty="0" smtClean="0"/>
              <a:t>The two gears are rotated by a shaft that is usually coupled to the camshaft.</a:t>
            </a:r>
          </a:p>
          <a:p>
            <a:pPr marL="457200" indent="-457200">
              <a:buFont typeface="Arial" pitchFamily="34" charset="0"/>
              <a:buChar char="•"/>
            </a:pPr>
            <a:r>
              <a:rPr lang="en-US" sz="2000" dirty="0" smtClean="0"/>
              <a:t>  </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9400"/>
            <a:ext cx="9144000" cy="1631216"/>
          </a:xfrm>
          <a:prstGeom prst="rect">
            <a:avLst/>
          </a:prstGeom>
          <a:noFill/>
        </p:spPr>
        <p:txBody>
          <a:bodyPr wrap="square" rtlCol="0">
            <a:spAutoFit/>
          </a:bodyPr>
          <a:lstStyle/>
          <a:p>
            <a:r>
              <a:rPr lang="en-US" b="1" dirty="0" smtClean="0"/>
              <a:t>2) Rotor type pump: </a:t>
            </a:r>
            <a:r>
              <a:rPr lang="en-US" sz="2000" dirty="0" smtClean="0"/>
              <a:t>the rotor type oil pump resembles in construction with the gear type pump. </a:t>
            </a:r>
          </a:p>
          <a:p>
            <a:pPr>
              <a:buFont typeface="Arial" pitchFamily="34" charset="0"/>
              <a:buChar char="•"/>
            </a:pPr>
            <a:r>
              <a:rPr lang="en-US" sz="2000" dirty="0" smtClean="0"/>
              <a:t>This type of pump is now widely used in automobiles.</a:t>
            </a:r>
          </a:p>
          <a:p>
            <a:pPr>
              <a:buFont typeface="Arial" pitchFamily="34" charset="0"/>
              <a:buChar char="•"/>
            </a:pPr>
            <a:r>
              <a:rPr lang="en-US" sz="2000" dirty="0" smtClean="0"/>
              <a:t>In this type of pump, there are two rotors, one inner and the other outer.</a:t>
            </a:r>
          </a:p>
          <a:p>
            <a:endParaRPr lang="en-US" sz="2000" dirty="0"/>
          </a:p>
        </p:txBody>
      </p:sp>
      <p:pic>
        <p:nvPicPr>
          <p:cNvPr id="1026" name="Picture 2"/>
          <p:cNvPicPr>
            <a:picLocks noChangeAspect="1" noChangeArrowheads="1"/>
          </p:cNvPicPr>
          <p:nvPr/>
        </p:nvPicPr>
        <p:blipFill>
          <a:blip r:embed="rId2"/>
          <a:srcRect/>
          <a:stretch>
            <a:fillRect/>
          </a:stretch>
        </p:blipFill>
        <p:spPr bwMode="auto">
          <a:xfrm>
            <a:off x="2590800" y="0"/>
            <a:ext cx="3429000" cy="274838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4648200"/>
            <a:ext cx="3048000" cy="2209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048000" y="4343400"/>
            <a:ext cx="6096001" cy="2514601"/>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938992"/>
          </a:xfrm>
          <a:prstGeom prst="rect">
            <a:avLst/>
          </a:prstGeom>
          <a:noFill/>
        </p:spPr>
        <p:txBody>
          <a:bodyPr wrap="square" rtlCol="0">
            <a:spAutoFit/>
          </a:bodyPr>
          <a:lstStyle/>
          <a:p>
            <a:pPr algn="just"/>
            <a:r>
              <a:rPr lang="en-US" sz="2000" b="1" dirty="0" smtClean="0"/>
              <a:t>3) Plunger type pump: </a:t>
            </a:r>
            <a:r>
              <a:rPr lang="en-US" sz="2000" dirty="0" smtClean="0"/>
              <a:t>In this type of pump, a plunger slides up and down in a barrel.</a:t>
            </a:r>
          </a:p>
          <a:p>
            <a:pPr algn="just">
              <a:buFont typeface="Arial" pitchFamily="34" charset="0"/>
              <a:buChar char="•"/>
            </a:pPr>
            <a:r>
              <a:rPr lang="en-US" sz="2000" b="1" dirty="0" smtClean="0"/>
              <a:t> </a:t>
            </a:r>
            <a:r>
              <a:rPr lang="en-US" sz="2000" dirty="0" smtClean="0"/>
              <a:t>the plunger is driven by the camshaft or by the eccentric wheel provided the crankshaft.</a:t>
            </a:r>
          </a:p>
          <a:p>
            <a:pPr algn="just">
              <a:buFont typeface="Arial" pitchFamily="34" charset="0"/>
              <a:buChar char="•"/>
            </a:pPr>
            <a:r>
              <a:rPr lang="en-US" sz="2000" dirty="0" smtClean="0"/>
              <a:t> this type of pump is generally employed for the lubrication of small sized single cylinder engines or to supply lubricating oil at low pressure to the oil trough of splash lubricating system.</a:t>
            </a:r>
            <a:r>
              <a:rPr lang="en-US" sz="2000" b="1" dirty="0" smtClean="0"/>
              <a:t> </a:t>
            </a:r>
            <a:endParaRPr lang="en-US" sz="2000" b="1" dirty="0"/>
          </a:p>
        </p:txBody>
      </p:sp>
      <p:pic>
        <p:nvPicPr>
          <p:cNvPr id="2050" name="Picture 2"/>
          <p:cNvPicPr>
            <a:picLocks noChangeAspect="1" noChangeArrowheads="1"/>
          </p:cNvPicPr>
          <p:nvPr/>
        </p:nvPicPr>
        <p:blipFill>
          <a:blip r:embed="rId2"/>
          <a:srcRect/>
          <a:stretch>
            <a:fillRect/>
          </a:stretch>
        </p:blipFill>
        <p:spPr bwMode="auto">
          <a:xfrm>
            <a:off x="1905000" y="1905000"/>
            <a:ext cx="5486400" cy="4042611"/>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938992"/>
          </a:xfrm>
          <a:prstGeom prst="rect">
            <a:avLst/>
          </a:prstGeom>
          <a:noFill/>
        </p:spPr>
        <p:txBody>
          <a:bodyPr wrap="square" rtlCol="0">
            <a:spAutoFit/>
          </a:bodyPr>
          <a:lstStyle/>
          <a:p>
            <a:r>
              <a:rPr lang="en-US" sz="2000" b="1" dirty="0" smtClean="0"/>
              <a:t>4) Vane type pump: </a:t>
            </a:r>
            <a:r>
              <a:rPr lang="en-US" sz="2000" dirty="0" smtClean="0"/>
              <a:t>this type of pump consist of a cylinder housing in which an eccentrically mounted driven rotor is placed.</a:t>
            </a:r>
          </a:p>
          <a:p>
            <a:pPr>
              <a:buFont typeface="Arial" pitchFamily="34" charset="0"/>
              <a:buChar char="•"/>
            </a:pPr>
            <a:r>
              <a:rPr lang="en-US" sz="2000" dirty="0" smtClean="0"/>
              <a:t> The rotor has a number of spring loaded vanes in the rotor slots equally spaced around its periphery.</a:t>
            </a:r>
          </a:p>
          <a:p>
            <a:pPr>
              <a:buFont typeface="Arial" pitchFamily="34" charset="0"/>
              <a:buChar char="•"/>
            </a:pPr>
            <a:r>
              <a:rPr lang="en-US" sz="2000" dirty="0" smtClean="0"/>
              <a:t>The vane can move back and forth in these slots by control ring.</a:t>
            </a:r>
          </a:p>
          <a:p>
            <a:pPr>
              <a:buFont typeface="Arial" pitchFamily="34" charset="0"/>
              <a:buChar char="•"/>
            </a:pPr>
            <a:endParaRPr lang="en-US" sz="2000" dirty="0"/>
          </a:p>
        </p:txBody>
      </p:sp>
      <p:pic>
        <p:nvPicPr>
          <p:cNvPr id="3074" name="Picture 2"/>
          <p:cNvPicPr>
            <a:picLocks noChangeAspect="1" noChangeArrowheads="1"/>
          </p:cNvPicPr>
          <p:nvPr/>
        </p:nvPicPr>
        <p:blipFill>
          <a:blip r:embed="rId2"/>
          <a:srcRect/>
          <a:stretch>
            <a:fillRect/>
          </a:stretch>
        </p:blipFill>
        <p:spPr bwMode="auto">
          <a:xfrm>
            <a:off x="2286000" y="2057400"/>
            <a:ext cx="4286250" cy="40481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924800" cy="2985433"/>
          </a:xfrm>
          <a:prstGeom prst="rect">
            <a:avLst/>
          </a:prstGeom>
          <a:noFill/>
        </p:spPr>
        <p:txBody>
          <a:bodyPr wrap="square" rtlCol="0">
            <a:spAutoFit/>
          </a:bodyPr>
          <a:lstStyle/>
          <a:p>
            <a:r>
              <a:rPr lang="en-US" sz="2400" b="1" dirty="0" smtClean="0">
                <a:solidFill>
                  <a:srgbClr val="FF0000"/>
                </a:solidFill>
              </a:rPr>
              <a:t>Following main functions of lubrication system:</a:t>
            </a:r>
          </a:p>
          <a:p>
            <a:endParaRPr lang="en-US" sz="2400" dirty="0" smtClean="0">
              <a:solidFill>
                <a:srgbClr val="0070C0"/>
              </a:solidFill>
            </a:endParaRPr>
          </a:p>
          <a:p>
            <a:pPr>
              <a:buFont typeface="Arial" pitchFamily="34" charset="0"/>
              <a:buChar char="•"/>
            </a:pPr>
            <a:r>
              <a:rPr lang="en-US" sz="2000" b="1" dirty="0" smtClean="0">
                <a:solidFill>
                  <a:srgbClr val="0070C0"/>
                </a:solidFill>
              </a:rPr>
              <a:t>Reduce friction.</a:t>
            </a:r>
          </a:p>
          <a:p>
            <a:pPr>
              <a:buFont typeface="Arial" pitchFamily="34" charset="0"/>
              <a:buChar char="•"/>
            </a:pPr>
            <a:r>
              <a:rPr lang="en-US" sz="2000" b="1" dirty="0" smtClean="0">
                <a:solidFill>
                  <a:srgbClr val="0070C0"/>
                </a:solidFill>
              </a:rPr>
              <a:t>Reduce wear.</a:t>
            </a:r>
          </a:p>
          <a:p>
            <a:pPr>
              <a:buFont typeface="Arial" pitchFamily="34" charset="0"/>
              <a:buChar char="•"/>
            </a:pPr>
            <a:r>
              <a:rPr lang="en-US" sz="2000" b="1" dirty="0" smtClean="0">
                <a:solidFill>
                  <a:srgbClr val="0070C0"/>
                </a:solidFill>
              </a:rPr>
              <a:t>Seal internal parts of the engine.</a:t>
            </a:r>
          </a:p>
          <a:p>
            <a:pPr>
              <a:buFont typeface="Arial" pitchFamily="34" charset="0"/>
              <a:buChar char="•"/>
            </a:pPr>
            <a:r>
              <a:rPr lang="en-US" sz="2000" b="1" dirty="0" smtClean="0">
                <a:solidFill>
                  <a:srgbClr val="0070C0"/>
                </a:solidFill>
              </a:rPr>
              <a:t>Cool the engine.</a:t>
            </a:r>
          </a:p>
          <a:p>
            <a:pPr>
              <a:buFont typeface="Arial" pitchFamily="34" charset="0"/>
              <a:buChar char="•"/>
            </a:pPr>
            <a:r>
              <a:rPr lang="en-US" sz="2000" b="1" dirty="0" smtClean="0">
                <a:solidFill>
                  <a:srgbClr val="0070C0"/>
                </a:solidFill>
              </a:rPr>
              <a:t>Clean the inside of the engine.</a:t>
            </a:r>
          </a:p>
          <a:p>
            <a:pPr>
              <a:buFont typeface="Arial" pitchFamily="34" charset="0"/>
              <a:buChar char="•"/>
            </a:pPr>
            <a:r>
              <a:rPr lang="en-US" sz="2000" b="1" dirty="0" smtClean="0">
                <a:solidFill>
                  <a:srgbClr val="0070C0"/>
                </a:solidFill>
              </a:rPr>
              <a:t>Providing cushioning effect.</a:t>
            </a:r>
          </a:p>
          <a:p>
            <a:pPr>
              <a:buFont typeface="Arial" pitchFamily="34" charset="0"/>
              <a:buChar char="•"/>
            </a:pPr>
            <a:r>
              <a:rPr lang="en-US" sz="2000" b="1" dirty="0" smtClean="0">
                <a:solidFill>
                  <a:srgbClr val="0070C0"/>
                </a:solidFill>
              </a:rPr>
              <a:t>Prevent corrosion .</a:t>
            </a:r>
          </a:p>
        </p:txBody>
      </p:sp>
      <p:sp>
        <p:nvSpPr>
          <p:cNvPr id="3" name="TextBox 2"/>
          <p:cNvSpPr txBox="1"/>
          <p:nvPr/>
        </p:nvSpPr>
        <p:spPr>
          <a:xfrm>
            <a:off x="228600" y="3429000"/>
            <a:ext cx="8458200" cy="1569660"/>
          </a:xfrm>
          <a:prstGeom prst="rect">
            <a:avLst/>
          </a:prstGeom>
          <a:noFill/>
        </p:spPr>
        <p:txBody>
          <a:bodyPr wrap="square" rtlCol="0">
            <a:spAutoFit/>
          </a:bodyPr>
          <a:lstStyle/>
          <a:p>
            <a:r>
              <a:rPr lang="en-US" sz="2400" b="1" dirty="0" smtClean="0">
                <a:solidFill>
                  <a:srgbClr val="FF0000"/>
                </a:solidFill>
              </a:rPr>
              <a:t>Type of lubrication systems:</a:t>
            </a:r>
          </a:p>
          <a:p>
            <a:r>
              <a:rPr lang="en-US" sz="2400" b="1" dirty="0" smtClean="0">
                <a:solidFill>
                  <a:srgbClr val="7030A0"/>
                </a:solidFill>
              </a:rPr>
              <a:t>1)Mist lubrication system – 2 STROKE</a:t>
            </a:r>
          </a:p>
          <a:p>
            <a:r>
              <a:rPr lang="en-US" sz="2400" b="1" dirty="0" smtClean="0">
                <a:solidFill>
                  <a:srgbClr val="7030A0"/>
                </a:solidFill>
              </a:rPr>
              <a:t>2)Wet sump lubrication system – 4 STROKE SMALL ENGINES</a:t>
            </a:r>
          </a:p>
          <a:p>
            <a:r>
              <a:rPr lang="en-US" sz="2400" b="1" dirty="0" smtClean="0">
                <a:solidFill>
                  <a:srgbClr val="7030A0"/>
                </a:solidFill>
              </a:rPr>
              <a:t>3)Dry sump lubrication system -4 STROKE</a:t>
            </a:r>
            <a:endParaRPr lang="en-US" sz="2400" b="1" dirty="0">
              <a:solidFill>
                <a:srgbClr val="7030A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32311"/>
          </a:xfrm>
          <a:prstGeom prst="rect">
            <a:avLst/>
          </a:prstGeom>
          <a:noFill/>
        </p:spPr>
        <p:txBody>
          <a:bodyPr wrap="square" rtlCol="0">
            <a:spAutoFit/>
          </a:bodyPr>
          <a:lstStyle/>
          <a:p>
            <a:pPr>
              <a:buFont typeface="Arial" pitchFamily="34" charset="0"/>
              <a:buChar char="•"/>
            </a:pPr>
            <a:endParaRPr lang="en-US" sz="2000" dirty="0" smtClean="0"/>
          </a:p>
          <a:p>
            <a:pPr algn="just"/>
            <a:r>
              <a:rPr lang="en-US" sz="2000" b="1" dirty="0" smtClean="0"/>
              <a:t>1) Mist lubrication system or </a:t>
            </a:r>
            <a:r>
              <a:rPr lang="en-US" sz="2000" b="1" dirty="0" err="1" smtClean="0"/>
              <a:t>Petroil</a:t>
            </a:r>
            <a:r>
              <a:rPr lang="en-US" sz="2000" b="1" dirty="0" smtClean="0"/>
              <a:t> lubrication system:</a:t>
            </a:r>
          </a:p>
          <a:p>
            <a:pPr algn="just"/>
            <a:endParaRPr lang="en-US" sz="2000" dirty="0" smtClean="0"/>
          </a:p>
          <a:p>
            <a:pPr algn="just">
              <a:buFont typeface="Arial" pitchFamily="34" charset="0"/>
              <a:buChar char="•"/>
            </a:pPr>
            <a:r>
              <a:rPr lang="en-US" sz="2000" dirty="0" smtClean="0"/>
              <a:t>In two-stroke engines, the charge is compressed in the crankcase, and as such it is not suitable to have the lubricating oil in the sump.</a:t>
            </a:r>
          </a:p>
          <a:p>
            <a:pPr algn="just">
              <a:buFont typeface="Arial" pitchFamily="34" charset="0"/>
              <a:buChar char="•"/>
            </a:pPr>
            <a:endParaRPr lang="en-US" sz="2000" dirty="0" smtClean="0"/>
          </a:p>
          <a:p>
            <a:pPr algn="just">
              <a:buFont typeface="Arial" pitchFamily="34" charset="0"/>
              <a:buChar char="•"/>
            </a:pPr>
            <a:r>
              <a:rPr lang="en-US" sz="2000" dirty="0" smtClean="0"/>
              <a:t> Therefore, such engines are lubricated by adding 3 % to 6 % oil in the fuel tank itself. </a:t>
            </a:r>
          </a:p>
          <a:p>
            <a:pPr algn="just">
              <a:buFont typeface="Arial" pitchFamily="34" charset="0"/>
              <a:buChar char="•"/>
            </a:pPr>
            <a:r>
              <a:rPr lang="en-US" sz="2000" dirty="0" smtClean="0"/>
              <a:t>The oil and fuel mixture is inducted through the carburetor.</a:t>
            </a:r>
          </a:p>
          <a:p>
            <a:pPr algn="just"/>
            <a:endParaRPr lang="en-US" sz="2000" dirty="0" smtClean="0"/>
          </a:p>
          <a:p>
            <a:pPr algn="just">
              <a:buFont typeface="Arial" pitchFamily="34" charset="0"/>
              <a:buChar char="•"/>
            </a:pPr>
            <a:r>
              <a:rPr lang="en-US" sz="2000" dirty="0" smtClean="0"/>
              <a:t>The fuel gets vaporized and the oil, in the form of mist, goes into the cylinder through the crankcase.</a:t>
            </a:r>
          </a:p>
          <a:p>
            <a:pPr algn="just">
              <a:buFont typeface="Arial" pitchFamily="34" charset="0"/>
              <a:buChar char="•"/>
            </a:pPr>
            <a:endParaRPr lang="en-US" sz="2000" dirty="0" smtClean="0"/>
          </a:p>
          <a:p>
            <a:pPr algn="just"/>
            <a:r>
              <a:rPr lang="en-US" sz="2000" dirty="0" smtClean="0"/>
              <a:t> The oil that impinges the crankcase walls lubricates the main and connecting rod bearings, and the rest of the oil lubricates the piston, piston rings and cylinder.</a:t>
            </a:r>
          </a:p>
          <a:p>
            <a:pPr algn="just"/>
            <a:endParaRPr lang="en-US" sz="2000" dirty="0" smtClean="0"/>
          </a:p>
          <a:p>
            <a:pPr algn="just">
              <a:buFont typeface="Arial" pitchFamily="34" charset="0"/>
              <a:buChar char="•"/>
            </a:pPr>
            <a:r>
              <a:rPr lang="en-US" sz="2000" dirty="0" smtClean="0"/>
              <a:t>The main advantage with this system lies in the simplicity and low cost as the system does not require any oil pump, filter etc.</a:t>
            </a:r>
          </a:p>
          <a:p>
            <a:pPr>
              <a:buFont typeface="Arial" pitchFamily="34" charset="0"/>
              <a:buChar char="•"/>
            </a:pPr>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15400" cy="3416320"/>
          </a:xfrm>
          <a:prstGeom prst="rect">
            <a:avLst/>
          </a:prstGeom>
          <a:noFill/>
        </p:spPr>
        <p:txBody>
          <a:bodyPr wrap="square" rtlCol="0">
            <a:spAutoFit/>
          </a:bodyPr>
          <a:lstStyle/>
          <a:p>
            <a:endParaRPr lang="en-US" sz="2000" b="1" dirty="0" smtClean="0"/>
          </a:p>
          <a:p>
            <a:r>
              <a:rPr lang="en-US" sz="2000" b="1" dirty="0" smtClean="0"/>
              <a:t>Advantage of this system:  </a:t>
            </a:r>
          </a:p>
          <a:p>
            <a:pPr>
              <a:buFont typeface="Arial" pitchFamily="34" charset="0"/>
              <a:buChar char="•"/>
            </a:pPr>
            <a:r>
              <a:rPr lang="en-US" sz="2000" dirty="0" smtClean="0"/>
              <a:t>simplicity,</a:t>
            </a:r>
          </a:p>
          <a:p>
            <a:pPr>
              <a:buFont typeface="Arial" pitchFamily="34" charset="0"/>
              <a:buChar char="•"/>
            </a:pPr>
            <a:r>
              <a:rPr lang="en-US" sz="2000" dirty="0" smtClean="0"/>
              <a:t>Low-cost (does not required oil pump ,filter)</a:t>
            </a:r>
          </a:p>
          <a:p>
            <a:endParaRPr lang="en-US" sz="2000" dirty="0" smtClean="0"/>
          </a:p>
          <a:p>
            <a:r>
              <a:rPr lang="en-US" sz="2000" b="1" dirty="0" smtClean="0"/>
              <a:t>Disadvantages :</a:t>
            </a:r>
          </a:p>
          <a:p>
            <a:pPr>
              <a:buFont typeface="Arial" pitchFamily="34" charset="0"/>
              <a:buChar char="•"/>
            </a:pPr>
            <a:r>
              <a:rPr lang="en-US" sz="2000" dirty="0" smtClean="0"/>
              <a:t>Causes heavy exhaust smoke.</a:t>
            </a:r>
          </a:p>
          <a:p>
            <a:pPr>
              <a:buFont typeface="Arial" pitchFamily="34" charset="0"/>
              <a:buChar char="•"/>
            </a:pPr>
            <a:r>
              <a:rPr lang="en-US" sz="2000" dirty="0" smtClean="0"/>
              <a:t>Get contaminated with acids and result in the corrosion of bearings surface.</a:t>
            </a:r>
          </a:p>
          <a:p>
            <a:pPr>
              <a:buFont typeface="Arial" pitchFamily="34" charset="0"/>
              <a:buChar char="•"/>
            </a:pPr>
            <a:r>
              <a:rPr lang="en-US" sz="2000" dirty="0" smtClean="0"/>
              <a:t>The engine will suffer from insufficient lubrication as the supply of fuel is less.</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093428"/>
          </a:xfrm>
          <a:prstGeom prst="rect">
            <a:avLst/>
          </a:prstGeom>
        </p:spPr>
        <p:txBody>
          <a:bodyPr wrap="square">
            <a:spAutoFit/>
          </a:bodyPr>
          <a:lstStyle/>
          <a:p>
            <a:r>
              <a:rPr lang="en-US" sz="2000" b="1" dirty="0" smtClean="0"/>
              <a:t>2) Wet Sump Lubrication Systems:</a:t>
            </a:r>
          </a:p>
          <a:p>
            <a:endParaRPr lang="en-US" sz="2000" dirty="0" smtClean="0"/>
          </a:p>
          <a:p>
            <a:pPr algn="just">
              <a:buFont typeface="Arial" pitchFamily="34" charset="0"/>
              <a:buChar char="•"/>
            </a:pPr>
            <a:r>
              <a:rPr lang="en-US" sz="2000" dirty="0" smtClean="0">
                <a:latin typeface="+mj-lt"/>
              </a:rPr>
              <a:t>The bottom of the crank case contains an oil pan or sump from which the lubricating oil is pumped to various components by a pump</a:t>
            </a:r>
          </a:p>
          <a:p>
            <a:pPr algn="just">
              <a:buFont typeface="Arial" pitchFamily="34" charset="0"/>
              <a:buChar char="•"/>
            </a:pPr>
            <a:r>
              <a:rPr lang="en-US" sz="2000" dirty="0" smtClean="0">
                <a:latin typeface="+mj-lt"/>
              </a:rPr>
              <a:t>After lubricating the parts the oil flows back to the sump by gravity.</a:t>
            </a:r>
          </a:p>
          <a:p>
            <a:pPr algn="just"/>
            <a:endParaRPr lang="en-US" sz="2000" dirty="0" smtClean="0">
              <a:latin typeface="+mj-lt"/>
            </a:endParaRPr>
          </a:p>
          <a:p>
            <a:pPr algn="just">
              <a:buFont typeface="Arial" pitchFamily="34" charset="0"/>
              <a:buChar char="•"/>
            </a:pPr>
            <a:r>
              <a:rPr lang="en-US" sz="2000" dirty="0" smtClean="0">
                <a:latin typeface="+mj-lt"/>
              </a:rPr>
              <a:t>There are three varieties in wet sump lubricating system:</a:t>
            </a:r>
          </a:p>
          <a:p>
            <a:pPr algn="just"/>
            <a:endParaRPr lang="en-US" sz="2000" b="1" dirty="0" smtClean="0">
              <a:latin typeface="+mj-lt"/>
            </a:endParaRPr>
          </a:p>
          <a:p>
            <a:pPr algn="just"/>
            <a:r>
              <a:rPr lang="en-US" sz="2000" dirty="0" smtClean="0">
                <a:latin typeface="+mj-lt"/>
              </a:rPr>
              <a:t>a) The splash and circulating pump system.</a:t>
            </a:r>
          </a:p>
          <a:p>
            <a:pPr algn="just"/>
            <a:r>
              <a:rPr lang="en-US" sz="2000" dirty="0" smtClean="0">
                <a:latin typeface="+mj-lt"/>
              </a:rPr>
              <a:t>b) The splash and pressure system.</a:t>
            </a:r>
          </a:p>
          <a:p>
            <a:pPr algn="just"/>
            <a:r>
              <a:rPr lang="en-US" sz="2000" dirty="0" smtClean="0">
                <a:latin typeface="+mj-lt"/>
              </a:rPr>
              <a:t>c) The full force-feed system.</a:t>
            </a:r>
          </a:p>
          <a:p>
            <a:endParaRPr lang="en-US" sz="2000" dirty="0" smtClean="0"/>
          </a:p>
          <a:p>
            <a:endParaRPr lang="en-US" sz="2000" dirty="0"/>
          </a:p>
        </p:txBody>
      </p:sp>
      <p:pic>
        <p:nvPicPr>
          <p:cNvPr id="1026" name="Picture 2"/>
          <p:cNvPicPr>
            <a:picLocks noChangeAspect="1" noChangeArrowheads="1"/>
          </p:cNvPicPr>
          <p:nvPr/>
        </p:nvPicPr>
        <p:blipFill>
          <a:blip r:embed="rId2"/>
          <a:srcRect/>
          <a:stretch>
            <a:fillRect/>
          </a:stretch>
        </p:blipFill>
        <p:spPr bwMode="auto">
          <a:xfrm>
            <a:off x="4800600" y="3048000"/>
            <a:ext cx="3962400" cy="3810000"/>
          </a:xfrm>
          <a:prstGeom prst="rect">
            <a:avLst/>
          </a:prstGeom>
          <a:noFill/>
          <a:ln w="9525">
            <a:noFill/>
            <a:miter lim="800000"/>
            <a:headEnd/>
            <a:tailEnd/>
          </a:ln>
          <a:effectLst/>
        </p:spPr>
      </p:pic>
      <p:sp>
        <p:nvSpPr>
          <p:cNvPr id="5" name="Rectangle 4"/>
          <p:cNvSpPr/>
          <p:nvPr/>
        </p:nvSpPr>
        <p:spPr>
          <a:xfrm>
            <a:off x="0" y="3733800"/>
            <a:ext cx="4463401" cy="369332"/>
          </a:xfrm>
          <a:prstGeom prst="rect">
            <a:avLst/>
          </a:prstGeom>
        </p:spPr>
        <p:txBody>
          <a:bodyPr wrap="none">
            <a:spAutoFit/>
          </a:bodyPr>
          <a:lstStyle/>
          <a:p>
            <a:pPr marL="457200" indent="-457200">
              <a:buAutoNum type="alphaLcParenR"/>
            </a:pPr>
            <a:r>
              <a:rPr lang="en-US" b="1" dirty="0" smtClean="0"/>
              <a:t>the splash and circulating pump system: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377574"/>
          </a:xfrm>
          <a:prstGeom prst="rect">
            <a:avLst/>
          </a:prstGeom>
          <a:noFill/>
        </p:spPr>
        <p:txBody>
          <a:bodyPr wrap="square" rtlCol="0">
            <a:spAutoFit/>
          </a:bodyPr>
          <a:lstStyle/>
          <a:p>
            <a:endParaRPr lang="en-US" sz="1050" dirty="0" smtClean="0"/>
          </a:p>
          <a:p>
            <a:pPr algn="just">
              <a:buFont typeface="Arial" pitchFamily="34" charset="0"/>
              <a:buChar char="•"/>
            </a:pPr>
            <a:r>
              <a:rPr lang="en-US" sz="2000" dirty="0" smtClean="0"/>
              <a:t>This type of lubrication system is used in light duty engines.</a:t>
            </a:r>
          </a:p>
          <a:p>
            <a:pPr algn="just">
              <a:buFont typeface="Arial" pitchFamily="34" charset="0"/>
              <a:buChar char="•"/>
            </a:pPr>
            <a:r>
              <a:rPr lang="en-US" sz="2000" dirty="0" smtClean="0"/>
              <a:t>The lubricating oil charged into the bottom of the crank case and maintained at predetermined level.</a:t>
            </a:r>
          </a:p>
          <a:p>
            <a:pPr algn="just">
              <a:buFont typeface="Arial" pitchFamily="34" charset="0"/>
              <a:buChar char="•"/>
            </a:pPr>
            <a:r>
              <a:rPr lang="en-US" sz="2000" dirty="0" smtClean="0"/>
              <a:t>The oil is drawn by a pump and delivered through a distributing pipe into the splash troughs</a:t>
            </a:r>
          </a:p>
          <a:p>
            <a:pPr algn="just">
              <a:buFont typeface="Arial" pitchFamily="34" charset="0"/>
              <a:buChar char="•"/>
            </a:pPr>
            <a:r>
              <a:rPr lang="en-US" sz="2000" dirty="0" smtClean="0"/>
              <a:t>A </a:t>
            </a:r>
            <a:r>
              <a:rPr lang="en-US" sz="2000" dirty="0" err="1" smtClean="0"/>
              <a:t>splasher</a:t>
            </a:r>
            <a:r>
              <a:rPr lang="en-US" sz="2000" dirty="0" smtClean="0"/>
              <a:t> or dipper is provided under each connecting road cap.</a:t>
            </a:r>
            <a:endParaRPr lang="en-US" sz="2000" dirty="0" smtClean="0">
              <a:latin typeface="+mj-lt"/>
            </a:endParaRPr>
          </a:p>
          <a:p>
            <a:endParaRPr lang="en-US" dirty="0"/>
          </a:p>
        </p:txBody>
      </p:sp>
      <p:pic>
        <p:nvPicPr>
          <p:cNvPr id="1026" name="Picture 2"/>
          <p:cNvPicPr>
            <a:picLocks noChangeAspect="1" noChangeArrowheads="1"/>
          </p:cNvPicPr>
          <p:nvPr/>
        </p:nvPicPr>
        <p:blipFill>
          <a:blip r:embed="rId2"/>
          <a:srcRect/>
          <a:stretch>
            <a:fillRect/>
          </a:stretch>
        </p:blipFill>
        <p:spPr bwMode="auto">
          <a:xfrm>
            <a:off x="609600" y="2514600"/>
            <a:ext cx="78486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554545"/>
          </a:xfrm>
          <a:prstGeom prst="rect">
            <a:avLst/>
          </a:prstGeom>
          <a:noFill/>
        </p:spPr>
        <p:txBody>
          <a:bodyPr wrap="square" rtlCol="0">
            <a:spAutoFit/>
          </a:bodyPr>
          <a:lstStyle/>
          <a:p>
            <a:r>
              <a:rPr lang="en-US" sz="2000" b="1" dirty="0" smtClean="0"/>
              <a:t>b) The splash and pressure system:</a:t>
            </a:r>
          </a:p>
          <a:p>
            <a:endParaRPr lang="en-US" sz="2000" dirty="0" smtClean="0"/>
          </a:p>
          <a:p>
            <a:pPr algn="just">
              <a:buFont typeface="Arial" pitchFamily="34" charset="0"/>
              <a:buChar char="•"/>
            </a:pPr>
            <a:r>
              <a:rPr lang="en-US" sz="2000" dirty="0" smtClean="0"/>
              <a:t>The lubricating oil is supplied under pressure to main and cam shaft bearings.</a:t>
            </a:r>
          </a:p>
          <a:p>
            <a:pPr algn="just">
              <a:buFont typeface="Arial" pitchFamily="34" charset="0"/>
              <a:buChar char="•"/>
            </a:pPr>
            <a:r>
              <a:rPr lang="en-US" sz="2000" dirty="0" smtClean="0"/>
              <a:t>The oil is also supplied under pressure to pipes which direct a stream of oil against the dippers on the big end connecting rod bearing cup.</a:t>
            </a:r>
          </a:p>
          <a:p>
            <a:pPr algn="just">
              <a:buFont typeface="Arial" pitchFamily="34" charset="0"/>
              <a:buChar char="•"/>
            </a:pPr>
            <a:r>
              <a:rPr lang="en-US" sz="2000" dirty="0" smtClean="0"/>
              <a:t>The crank pin bearings are lubricated by the splash or spray of oil thrown up by dipper.</a:t>
            </a:r>
          </a:p>
          <a:p>
            <a:pPr algn="just"/>
            <a:endParaRPr lang="en-US" sz="2000" dirty="0" smtClean="0"/>
          </a:p>
        </p:txBody>
      </p:sp>
      <p:pic>
        <p:nvPicPr>
          <p:cNvPr id="2051" name="Picture 3"/>
          <p:cNvPicPr>
            <a:picLocks noChangeAspect="1" noChangeArrowheads="1"/>
          </p:cNvPicPr>
          <p:nvPr/>
        </p:nvPicPr>
        <p:blipFill>
          <a:blip r:embed="rId2"/>
          <a:srcRect/>
          <a:stretch>
            <a:fillRect/>
          </a:stretch>
        </p:blipFill>
        <p:spPr bwMode="auto">
          <a:xfrm>
            <a:off x="1371600" y="1981200"/>
            <a:ext cx="6751955" cy="4667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876800" cy="400110"/>
          </a:xfrm>
          <a:prstGeom prst="rect">
            <a:avLst/>
          </a:prstGeom>
          <a:noFill/>
        </p:spPr>
        <p:txBody>
          <a:bodyPr wrap="square" rtlCol="0">
            <a:spAutoFit/>
          </a:bodyPr>
          <a:lstStyle/>
          <a:p>
            <a:r>
              <a:rPr lang="en-US" sz="2000" b="1" dirty="0" smtClean="0">
                <a:latin typeface="+mj-lt"/>
              </a:rPr>
              <a:t>c) The full force-feed system:</a:t>
            </a:r>
          </a:p>
        </p:txBody>
      </p:sp>
      <p:sp>
        <p:nvSpPr>
          <p:cNvPr id="3" name="Rectangle 2"/>
          <p:cNvSpPr/>
          <p:nvPr/>
        </p:nvSpPr>
        <p:spPr>
          <a:xfrm>
            <a:off x="0" y="381000"/>
            <a:ext cx="9144000" cy="1631216"/>
          </a:xfrm>
          <a:prstGeom prst="rect">
            <a:avLst/>
          </a:prstGeom>
        </p:spPr>
        <p:txBody>
          <a:bodyPr wrap="square">
            <a:spAutoFit/>
          </a:bodyPr>
          <a:lstStyle/>
          <a:p>
            <a:endParaRPr lang="en-US" sz="2000" dirty="0" smtClean="0"/>
          </a:p>
          <a:p>
            <a:pPr>
              <a:buFont typeface="Arial" pitchFamily="34" charset="0"/>
              <a:buChar char="•"/>
            </a:pPr>
            <a:r>
              <a:rPr lang="en-US" sz="2000" dirty="0" smtClean="0"/>
              <a:t>The oil is forced to all the main bearings of crank shaft</a:t>
            </a:r>
          </a:p>
          <a:p>
            <a:pPr>
              <a:buFont typeface="Arial" pitchFamily="34" charset="0"/>
              <a:buChar char="•"/>
            </a:pPr>
            <a:r>
              <a:rPr lang="en-US" sz="2000" dirty="0" smtClean="0"/>
              <a:t>Pressure relief valve are fitted to maintain the predictable pressure values.</a:t>
            </a:r>
          </a:p>
          <a:p>
            <a:pPr>
              <a:buFont typeface="Arial" pitchFamily="34" charset="0"/>
              <a:buChar char="•"/>
            </a:pPr>
            <a:r>
              <a:rPr lang="en-US" sz="2000" dirty="0" smtClean="0"/>
              <a:t>Oil hole is drilled from the center of each crank pin to the center of an adjacent main journal through which oil can pass from the main bearing to the crank pin.</a:t>
            </a:r>
          </a:p>
        </p:txBody>
      </p:sp>
      <p:pic>
        <p:nvPicPr>
          <p:cNvPr id="3074" name="Picture 2"/>
          <p:cNvPicPr>
            <a:picLocks noChangeAspect="1" noChangeArrowheads="1"/>
          </p:cNvPicPr>
          <p:nvPr/>
        </p:nvPicPr>
        <p:blipFill>
          <a:blip r:embed="rId2"/>
          <a:srcRect/>
          <a:stretch>
            <a:fillRect/>
          </a:stretch>
        </p:blipFill>
        <p:spPr bwMode="auto">
          <a:xfrm>
            <a:off x="984653" y="2133600"/>
            <a:ext cx="7270967"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915400" cy="3023905"/>
          </a:xfrm>
          <a:prstGeom prst="rect">
            <a:avLst/>
          </a:prstGeom>
          <a:noFill/>
        </p:spPr>
        <p:txBody>
          <a:bodyPr wrap="square" rtlCol="0">
            <a:spAutoFit/>
          </a:bodyPr>
          <a:lstStyle/>
          <a:p>
            <a:r>
              <a:rPr lang="en-US" sz="2000" b="1" dirty="0" smtClean="0">
                <a:latin typeface="+mj-lt"/>
              </a:rPr>
              <a:t>3)Dry sump lubrication system:</a:t>
            </a:r>
          </a:p>
          <a:p>
            <a:endParaRPr lang="en-US" sz="1050" dirty="0" smtClean="0"/>
          </a:p>
          <a:p>
            <a:pPr algn="just">
              <a:buFont typeface="Arial" pitchFamily="34" charset="0"/>
              <a:buChar char="•"/>
            </a:pPr>
            <a:r>
              <a:rPr lang="en-US" sz="2000" dirty="0" smtClean="0"/>
              <a:t>In this system the oil is carried in an external tank</a:t>
            </a:r>
          </a:p>
          <a:p>
            <a:pPr algn="just">
              <a:buFont typeface="Arial" pitchFamily="34" charset="0"/>
              <a:buChar char="•"/>
            </a:pPr>
            <a:r>
              <a:rPr lang="en-US" sz="2000" dirty="0" smtClean="0"/>
              <a:t>An oil pump draws oil from the supply tank and circulates it under pressure to the various bearings of the engine.</a:t>
            </a:r>
          </a:p>
          <a:p>
            <a:pPr algn="just">
              <a:buFont typeface="Arial" pitchFamily="34" charset="0"/>
              <a:buChar char="•"/>
            </a:pPr>
            <a:r>
              <a:rPr lang="en-US" sz="2000" dirty="0" smtClean="0"/>
              <a:t>Oil dripping from the cylinders and bearings into the sump is removed by a scavenging pump which in turn the oil is passed through a filter and fed back to the supply tank.</a:t>
            </a:r>
          </a:p>
          <a:p>
            <a:pPr algn="just">
              <a:buFont typeface="Arial" pitchFamily="34" charset="0"/>
              <a:buChar char="•"/>
            </a:pPr>
            <a:r>
              <a:rPr lang="en-US" sz="2000" dirty="0" smtClean="0"/>
              <a:t>The capacity of scavenging pump is always greater than the oil pump</a:t>
            </a:r>
          </a:p>
          <a:p>
            <a:pPr algn="just">
              <a:buFont typeface="Arial" pitchFamily="34" charset="0"/>
              <a:buChar char="•"/>
            </a:pPr>
            <a:r>
              <a:rPr lang="en-US" sz="2000" dirty="0" smtClean="0"/>
              <a:t>A separate oil cooler provided to remove heat from the oil.</a:t>
            </a:r>
          </a:p>
        </p:txBody>
      </p:sp>
      <p:pic>
        <p:nvPicPr>
          <p:cNvPr id="4098" name="Picture 2"/>
          <p:cNvPicPr>
            <a:picLocks noChangeAspect="1" noChangeArrowheads="1"/>
          </p:cNvPicPr>
          <p:nvPr/>
        </p:nvPicPr>
        <p:blipFill>
          <a:blip r:embed="rId2"/>
          <a:srcRect/>
          <a:stretch>
            <a:fillRect/>
          </a:stretch>
        </p:blipFill>
        <p:spPr bwMode="auto">
          <a:xfrm>
            <a:off x="1371600" y="2971800"/>
            <a:ext cx="71628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1038</Words>
  <Application>Microsoft Office PowerPoint</Application>
  <PresentationFormat>On-screen Show (4:3)</PresentationFormat>
  <Paragraphs>96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15</cp:revision>
  <dcterms:created xsi:type="dcterms:W3CDTF">2018-08-01T13:27:46Z</dcterms:created>
  <dcterms:modified xsi:type="dcterms:W3CDTF">2020-02-18T14:35:43Z</dcterms:modified>
</cp:coreProperties>
</file>