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56" r:id="rId2"/>
    <p:sldId id="257" r:id="rId3"/>
    <p:sldId id="258" r:id="rId4"/>
    <p:sldId id="259" r:id="rId5"/>
    <p:sldId id="260" r:id="rId6"/>
    <p:sldId id="264" r:id="rId7"/>
    <p:sldId id="261" r:id="rId8"/>
    <p:sldId id="265" r:id="rId9"/>
    <p:sldId id="262" r:id="rId10"/>
    <p:sldId id="263" r:id="rId11"/>
    <p:sldId id="266" r:id="rId12"/>
    <p:sldId id="267" r:id="rId13"/>
    <p:sldId id="268" r:id="rId14"/>
    <p:sldId id="269" r:id="rId15"/>
    <p:sldId id="270" r:id="rId16"/>
    <p:sldId id="271" r:id="rId17"/>
    <p:sldId id="272" r:id="rId18"/>
    <p:sldId id="276" r:id="rId19"/>
    <p:sldId id="277" r:id="rId20"/>
    <p:sldId id="273" r:id="rId21"/>
    <p:sldId id="278" r:id="rId22"/>
    <p:sldId id="274" r:id="rId23"/>
    <p:sldId id="280" r:id="rId24"/>
    <p:sldId id="279" r:id="rId25"/>
    <p:sldId id="27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0DD63A-D292-425F-9DCE-DBACF7322726}" type="datetimeFigureOut">
              <a:rPr lang="en-US" smtClean="0"/>
              <a:pPr/>
              <a:t>3/14/2019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7F9FC3-D6F5-4244-80AB-85DDFDCE354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88AB4C-B9A4-46B0-9D83-9F57BAC3EB0A}"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8AB4C-B9A4-46B0-9D83-9F57BAC3EB0A}"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8AB4C-B9A4-46B0-9D83-9F57BAC3EB0A}"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88AB4C-B9A4-46B0-9D83-9F57BAC3EB0A}"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88AB4C-B9A4-46B0-9D83-9F57BAC3EB0A}" type="datetimeFigureOut">
              <a:rPr lang="en-US" smtClean="0"/>
              <a:pPr/>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88AB4C-B9A4-46B0-9D83-9F57BAC3EB0A}"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88AB4C-B9A4-46B0-9D83-9F57BAC3EB0A}" type="datetimeFigureOut">
              <a:rPr lang="en-US" smtClean="0"/>
              <a:pPr/>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88AB4C-B9A4-46B0-9D83-9F57BAC3EB0A}" type="datetimeFigureOut">
              <a:rPr lang="en-US" smtClean="0"/>
              <a:pPr/>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8AB4C-B9A4-46B0-9D83-9F57BAC3EB0A}" type="datetimeFigureOut">
              <a:rPr lang="en-US" smtClean="0"/>
              <a:pPr/>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8AB4C-B9A4-46B0-9D83-9F57BAC3EB0A}"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88AB4C-B9A4-46B0-9D83-9F57BAC3EB0A}" type="datetimeFigureOut">
              <a:rPr lang="en-US" smtClean="0"/>
              <a:pPr/>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7539A-296E-436A-90CB-AC98868C3E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8AB4C-B9A4-46B0-9D83-9F57BAC3EB0A}" type="datetimeFigureOut">
              <a:rPr lang="en-US" smtClean="0"/>
              <a:pPr/>
              <a:t>3/14/2019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7539A-296E-436A-90CB-AC98868C3E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693866"/>
          </a:xfrm>
          <a:prstGeom prst="rect">
            <a:avLst/>
          </a:prstGeom>
          <a:noFill/>
        </p:spPr>
        <p:txBody>
          <a:bodyPr wrap="square" rtlCol="0">
            <a:spAutoFit/>
          </a:bodyPr>
          <a:lstStyle/>
          <a:p>
            <a:r>
              <a:rPr lang="en-US" sz="2400" b="1" dirty="0" smtClean="0"/>
              <a:t>SUSPENSION SYSTEM:</a:t>
            </a:r>
          </a:p>
          <a:p>
            <a:r>
              <a:rPr lang="en-US" sz="2000" dirty="0" smtClean="0"/>
              <a:t>The suspension is located between the wheels and body of a vehicle.</a:t>
            </a:r>
          </a:p>
          <a:p>
            <a:r>
              <a:rPr lang="en-US" sz="2000" dirty="0" smtClean="0"/>
              <a:t>It serves the following purposes: </a:t>
            </a:r>
          </a:p>
          <a:p>
            <a:pPr marL="457200" indent="-457200">
              <a:buAutoNum type="arabicParenR"/>
            </a:pPr>
            <a:r>
              <a:rPr lang="en-US" sz="2000" dirty="0" smtClean="0"/>
              <a:t>It connects the vehicle body and the wheels, and thus supports the weight of the vehicle.</a:t>
            </a:r>
          </a:p>
          <a:p>
            <a:pPr marL="457200" indent="-457200">
              <a:buAutoNum type="arabicParenR"/>
            </a:pPr>
            <a:r>
              <a:rPr lang="en-US" sz="2000" dirty="0" smtClean="0"/>
              <a:t>It works together with wheels to absorb vibrations and shocks form the road surface, so as to improve driving comfort and protect the passengers from road shocks.</a:t>
            </a:r>
          </a:p>
          <a:p>
            <a:pPr marL="457200" indent="-457200">
              <a:buAutoNum type="arabicParenR"/>
            </a:pPr>
            <a:r>
              <a:rPr lang="en-US" sz="2000" dirty="0" smtClean="0"/>
              <a:t>It ensure that the wheels are always firmly in contact with the road surface and maintains the inclination of body in order to improve the stability of the vehicle in any possible driving condition including acceleration, braking and cornering.</a:t>
            </a:r>
          </a:p>
          <a:p>
            <a:pPr marL="457200" indent="-457200"/>
            <a:endParaRPr lang="en-US" sz="2000" dirty="0" smtClean="0"/>
          </a:p>
          <a:p>
            <a:pPr marL="457200" indent="-457200">
              <a:buFont typeface="Arial" pitchFamily="34" charset="0"/>
              <a:buChar char="•"/>
            </a:pPr>
            <a:r>
              <a:rPr lang="en-US" sz="2000" dirty="0" smtClean="0"/>
              <a:t>The main components of a suspension system are the springs and shock absorbers.</a:t>
            </a:r>
          </a:p>
          <a:p>
            <a:pPr marL="457200" indent="-457200">
              <a:buFont typeface="Arial" pitchFamily="34" charset="0"/>
              <a:buChar char="•"/>
            </a:pPr>
            <a:r>
              <a:rPr lang="en-US" sz="2000" dirty="0" smtClean="0"/>
              <a:t>The spring support the weight of the vehicle and absorb shocks from the road surface.</a:t>
            </a:r>
          </a:p>
          <a:p>
            <a:pPr marL="457200" indent="-457200">
              <a:buFont typeface="Arial" pitchFamily="34" charset="0"/>
              <a:buChar char="•"/>
            </a:pPr>
            <a:r>
              <a:rPr lang="en-US" sz="2000" dirty="0" smtClean="0"/>
              <a:t>The shock absorber controls the motion of the springs by dampening the spring action.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en-US" sz="2000" b="1" dirty="0" smtClean="0"/>
              <a:t>SHOCK ABSORBER: </a:t>
            </a:r>
            <a:endParaRPr lang="en-US" sz="2000" b="1" dirty="0"/>
          </a:p>
        </p:txBody>
      </p:sp>
      <p:sp>
        <p:nvSpPr>
          <p:cNvPr id="4" name="TextBox 3"/>
          <p:cNvSpPr txBox="1"/>
          <p:nvPr/>
        </p:nvSpPr>
        <p:spPr>
          <a:xfrm>
            <a:off x="0" y="381000"/>
            <a:ext cx="9144000" cy="3970318"/>
          </a:xfrm>
          <a:prstGeom prst="rect">
            <a:avLst/>
          </a:prstGeom>
          <a:noFill/>
        </p:spPr>
        <p:txBody>
          <a:bodyPr wrap="square" rtlCol="0">
            <a:spAutoFit/>
          </a:bodyPr>
          <a:lstStyle/>
          <a:p>
            <a:pPr algn="just">
              <a:buFont typeface="Arial" pitchFamily="34" charset="0"/>
              <a:buChar char="•"/>
            </a:pPr>
            <a:r>
              <a:rPr lang="en-US" dirty="0" smtClean="0"/>
              <a:t>When a vehicle moves over a rough road surface, potholes or dumps, an impact force is experienced by the wheels and the spring flexes to absorb this force.</a:t>
            </a:r>
          </a:p>
          <a:p>
            <a:pPr algn="just">
              <a:buFont typeface="Arial" pitchFamily="34" charset="0"/>
              <a:buChar char="•"/>
            </a:pPr>
            <a:r>
              <a:rPr lang="en-US" dirty="0" smtClean="0"/>
              <a:t>However , the spring will oscillate in a vertical direction for a period of time before it can return to its original position.</a:t>
            </a:r>
          </a:p>
          <a:p>
            <a:pPr algn="just">
              <a:buFont typeface="Arial" pitchFamily="34" charset="0"/>
              <a:buChar char="•"/>
            </a:pPr>
            <a:r>
              <a:rPr lang="en-US" dirty="0" smtClean="0"/>
              <a:t>In order to damp down this oscillating motion of spring to ensure both driving comfort and </a:t>
            </a:r>
            <a:r>
              <a:rPr lang="en-US" dirty="0" err="1" smtClean="0"/>
              <a:t>steerability</a:t>
            </a:r>
            <a:r>
              <a:rPr lang="en-US" dirty="0" smtClean="0"/>
              <a:t> a shock absorbers (sometimes called damper) is used in vehicles.</a:t>
            </a:r>
          </a:p>
          <a:p>
            <a:pPr algn="just">
              <a:buFont typeface="Arial" pitchFamily="34" charset="0"/>
              <a:buChar char="•"/>
            </a:pPr>
            <a:r>
              <a:rPr lang="en-US" dirty="0" smtClean="0"/>
              <a:t>The vehicles suspension as shown in fig. when passed over road irregularities, the body of the vehicle will start to oscillate in a vertical direction and driving comfort will be damage.</a:t>
            </a:r>
          </a:p>
          <a:p>
            <a:pPr algn="just">
              <a:buFont typeface="Arial" pitchFamily="34" charset="0"/>
              <a:buChar char="•"/>
            </a:pPr>
            <a:r>
              <a:rPr lang="en-US" dirty="0" smtClean="0"/>
              <a:t>In addition to this, the </a:t>
            </a:r>
            <a:r>
              <a:rPr lang="en-US" dirty="0" err="1" smtClean="0"/>
              <a:t>tyre</a:t>
            </a:r>
            <a:r>
              <a:rPr lang="en-US" dirty="0" smtClean="0"/>
              <a:t> do not contact the road surface securely when the vehicle is oscillating in this manner.</a:t>
            </a:r>
          </a:p>
          <a:p>
            <a:pPr algn="just">
              <a:buFont typeface="Arial" pitchFamily="34" charset="0"/>
              <a:buChar char="•"/>
            </a:pPr>
            <a:r>
              <a:rPr lang="en-US" dirty="0" smtClean="0"/>
              <a:t>Thus the main purpose of shock absorber is to suppress this seemingly endless oscillation of the spring. As shown fig.</a:t>
            </a:r>
          </a:p>
          <a:p>
            <a:pPr algn="just">
              <a:buFont typeface="Arial" pitchFamily="34" charset="0"/>
              <a:buChar char="•"/>
            </a:pPr>
            <a:r>
              <a:rPr lang="en-US" dirty="0" smtClean="0"/>
              <a:t>This is achieved by converting the kinetic energy ( motion of the spring) into heat energy, and then dissipating that heat mostly by convection to the atmosphere.</a:t>
            </a:r>
          </a:p>
        </p:txBody>
      </p:sp>
      <p:pic>
        <p:nvPicPr>
          <p:cNvPr id="1026" name="Picture 2"/>
          <p:cNvPicPr>
            <a:picLocks noChangeAspect="1" noChangeArrowheads="1"/>
          </p:cNvPicPr>
          <p:nvPr/>
        </p:nvPicPr>
        <p:blipFill>
          <a:blip r:embed="rId2"/>
          <a:srcRect/>
          <a:stretch>
            <a:fillRect/>
          </a:stretch>
        </p:blipFill>
        <p:spPr bwMode="auto">
          <a:xfrm>
            <a:off x="1066800" y="4299713"/>
            <a:ext cx="7381875" cy="255828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016758"/>
          </a:xfrm>
          <a:prstGeom prst="rect">
            <a:avLst/>
          </a:prstGeom>
          <a:noFill/>
        </p:spPr>
        <p:txBody>
          <a:bodyPr wrap="square" rtlCol="0">
            <a:spAutoFit/>
          </a:bodyPr>
          <a:lstStyle/>
          <a:p>
            <a:r>
              <a:rPr lang="en-US" sz="2000" b="1" dirty="0" smtClean="0"/>
              <a:t>Types of shock Absorbers:</a:t>
            </a:r>
          </a:p>
          <a:p>
            <a:pPr>
              <a:buFont typeface="Arial" pitchFamily="34" charset="0"/>
              <a:buChar char="•"/>
            </a:pPr>
            <a:r>
              <a:rPr lang="en-US" sz="2000" dirty="0" smtClean="0"/>
              <a:t>The shock absorbers may be classified as:</a:t>
            </a:r>
          </a:p>
          <a:p>
            <a:r>
              <a:rPr lang="en-US" sz="2000" dirty="0" smtClean="0"/>
              <a:t>a) Mechanical shock absorbers    b) Hydraulic shock absorbers.</a:t>
            </a:r>
          </a:p>
          <a:p>
            <a:pPr>
              <a:buFont typeface="Arial" pitchFamily="34" charset="0"/>
              <a:buChar char="•"/>
            </a:pPr>
            <a:r>
              <a:rPr lang="en-US" sz="2000" dirty="0" smtClean="0"/>
              <a:t>In mechanical shock absorbers, the friction action of metallic discs is utilized to control the spring action. </a:t>
            </a:r>
          </a:p>
          <a:p>
            <a:pPr>
              <a:buFont typeface="Arial" pitchFamily="34" charset="0"/>
              <a:buChar char="•"/>
            </a:pPr>
            <a:r>
              <a:rPr lang="en-US" sz="2000" dirty="0" smtClean="0"/>
              <a:t>This type of system has almost become obsolete due to its non predictable damping characteristics.</a:t>
            </a:r>
          </a:p>
          <a:p>
            <a:r>
              <a:rPr lang="en-US" sz="2000" b="1" dirty="0" smtClean="0"/>
              <a:t>Hydraulic shock absorbers: </a:t>
            </a:r>
          </a:p>
          <a:p>
            <a:pPr>
              <a:buFont typeface="Arial" pitchFamily="34" charset="0"/>
              <a:buChar char="•"/>
            </a:pPr>
            <a:r>
              <a:rPr lang="en-US" sz="2000" dirty="0" smtClean="0"/>
              <a:t>The hydraulic shock absorber uses a fluid, which is passed through an orifice, which resists the movement of fluid.</a:t>
            </a:r>
          </a:p>
          <a:p>
            <a:pPr>
              <a:buFont typeface="Arial" pitchFamily="34" charset="0"/>
              <a:buChar char="•"/>
            </a:pPr>
            <a:r>
              <a:rPr lang="en-US" sz="2000" dirty="0" smtClean="0"/>
              <a:t>It is the resistance force that is created at this time which is used to suppress the motion of the spring.</a:t>
            </a:r>
          </a:p>
          <a:p>
            <a:pPr>
              <a:buFont typeface="Arial" pitchFamily="34" charset="0"/>
              <a:buChar char="•"/>
            </a:pPr>
            <a:r>
              <a:rPr lang="en-US" sz="2000" dirty="0" smtClean="0"/>
              <a:t>The hydraulic shock absorbers are of following three types:</a:t>
            </a:r>
          </a:p>
          <a:p>
            <a:pPr marL="514350" indent="-514350">
              <a:buAutoNum type="romanLcParenR"/>
            </a:pPr>
            <a:r>
              <a:rPr lang="en-US" sz="2000" dirty="0" smtClean="0"/>
              <a:t>Telescope shock absorber</a:t>
            </a:r>
          </a:p>
          <a:p>
            <a:pPr marL="514350" indent="-514350">
              <a:buAutoNum type="romanLcParenR"/>
            </a:pPr>
            <a:r>
              <a:rPr lang="en-US" sz="2000" dirty="0" smtClean="0"/>
              <a:t>Cam actuated piston type shock absorber</a:t>
            </a:r>
          </a:p>
          <a:p>
            <a:pPr marL="514350" indent="-514350">
              <a:buAutoNum type="romanLcParenR"/>
            </a:pPr>
            <a:r>
              <a:rPr lang="en-US" sz="2000" dirty="0" smtClean="0"/>
              <a:t>Rotary vane type shock absorber.</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2862322"/>
          </a:xfrm>
          <a:prstGeom prst="rect">
            <a:avLst/>
          </a:prstGeom>
          <a:noFill/>
        </p:spPr>
        <p:txBody>
          <a:bodyPr wrap="square" rtlCol="0">
            <a:spAutoFit/>
          </a:bodyPr>
          <a:lstStyle/>
          <a:p>
            <a:r>
              <a:rPr lang="en-US" sz="2000" b="1" dirty="0" smtClean="0"/>
              <a:t>Principle of shock absorber:</a:t>
            </a:r>
          </a:p>
          <a:p>
            <a:pPr>
              <a:buFont typeface="Arial" pitchFamily="34" charset="0"/>
              <a:buChar char="•"/>
            </a:pPr>
            <a:r>
              <a:rPr lang="en-US" sz="2000" dirty="0" smtClean="0"/>
              <a:t> In this type of set up a piston having orifices moves up and down inside an oil filled cylinder.</a:t>
            </a:r>
          </a:p>
          <a:p>
            <a:pPr>
              <a:buFont typeface="Arial" pitchFamily="34" charset="0"/>
              <a:buChar char="•"/>
            </a:pPr>
            <a:r>
              <a:rPr lang="en-US" sz="2000" dirty="0" smtClean="0"/>
              <a:t> As it moves, the oil passes through orifice in the piston, this crate a resistance force or damping force at this time which is used to suppress the motion of the piston.</a:t>
            </a:r>
          </a:p>
          <a:p>
            <a:pPr>
              <a:buFont typeface="Arial" pitchFamily="34" charset="0"/>
              <a:buChar char="•"/>
            </a:pPr>
            <a:r>
              <a:rPr lang="en-US" sz="2000" dirty="0" smtClean="0"/>
              <a:t>A twin tube shock absorber is fitted with a valve in the bottom of the piston as shown fig.</a:t>
            </a:r>
          </a:p>
          <a:p>
            <a:pPr>
              <a:buFont typeface="Arial" pitchFamily="34" charset="0"/>
              <a:buChar char="•"/>
            </a:pPr>
            <a:r>
              <a:rPr lang="en-US" sz="2000" b="1" dirty="0" smtClean="0"/>
              <a:t> </a:t>
            </a:r>
            <a:r>
              <a:rPr lang="en-US" sz="2000" dirty="0" smtClean="0"/>
              <a:t>This allows the displaced oil to escape to a reservoir in between the inner and out tubes and when the piston rises up again, the oil is return to the inner tube.</a:t>
            </a:r>
            <a:r>
              <a:rPr lang="en-US" sz="2000" b="1" dirty="0" smtClean="0"/>
              <a:t> </a:t>
            </a:r>
            <a:endParaRPr lang="en-US" sz="2000" b="1" dirty="0"/>
          </a:p>
        </p:txBody>
      </p:sp>
      <p:pic>
        <p:nvPicPr>
          <p:cNvPr id="2050" name="Picture 2"/>
          <p:cNvPicPr>
            <a:picLocks noChangeAspect="1" noChangeArrowheads="1"/>
          </p:cNvPicPr>
          <p:nvPr/>
        </p:nvPicPr>
        <p:blipFill>
          <a:blip r:embed="rId2"/>
          <a:srcRect/>
          <a:stretch>
            <a:fillRect/>
          </a:stretch>
        </p:blipFill>
        <p:spPr bwMode="auto">
          <a:xfrm>
            <a:off x="2667000" y="2990850"/>
            <a:ext cx="3486150" cy="386715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pPr marL="514350" indent="-514350"/>
            <a:r>
              <a:rPr lang="en-US" sz="2000" b="1" dirty="0" err="1" smtClean="0"/>
              <a:t>i</a:t>
            </a:r>
            <a:r>
              <a:rPr lang="en-US" sz="2000" b="1" dirty="0" smtClean="0"/>
              <a:t>) Telescopic shock absorber:</a:t>
            </a:r>
            <a:r>
              <a:rPr lang="en-US" sz="2000" dirty="0" smtClean="0"/>
              <a:t> </a:t>
            </a:r>
            <a:endParaRPr lang="en-US" sz="2000" b="1" dirty="0"/>
          </a:p>
        </p:txBody>
      </p:sp>
      <p:sp>
        <p:nvSpPr>
          <p:cNvPr id="3" name="TextBox 2"/>
          <p:cNvSpPr txBox="1"/>
          <p:nvPr/>
        </p:nvSpPr>
        <p:spPr>
          <a:xfrm>
            <a:off x="0" y="457200"/>
            <a:ext cx="9144000" cy="6247864"/>
          </a:xfrm>
          <a:prstGeom prst="rect">
            <a:avLst/>
          </a:prstGeom>
          <a:noFill/>
        </p:spPr>
        <p:txBody>
          <a:bodyPr wrap="square" rtlCol="0">
            <a:spAutoFit/>
          </a:bodyPr>
          <a:lstStyle/>
          <a:p>
            <a:pPr algn="just">
              <a:buFont typeface="Arial" pitchFamily="34" charset="0"/>
              <a:buChar char="•"/>
            </a:pPr>
            <a:r>
              <a:rPr lang="en-US" sz="2000" dirty="0" smtClean="0"/>
              <a:t> This type of shock absorber is connected between the chassis frame and the axle.</a:t>
            </a:r>
          </a:p>
          <a:p>
            <a:pPr algn="just">
              <a:buFont typeface="Arial" pitchFamily="34" charset="0"/>
              <a:buChar char="•"/>
            </a:pPr>
            <a:r>
              <a:rPr lang="en-US" sz="2000" dirty="0" smtClean="0"/>
              <a:t> Most of the modern passenger car suspension shock absorbers consist of </a:t>
            </a:r>
            <a:r>
              <a:rPr lang="en-US" sz="2000" b="1" dirty="0" smtClean="0"/>
              <a:t>direct double acting telescopic type </a:t>
            </a:r>
            <a:r>
              <a:rPr lang="en-US" sz="2000" dirty="0" smtClean="0"/>
              <a:t>hydraulic shock absorber.</a:t>
            </a:r>
          </a:p>
          <a:p>
            <a:pPr algn="just">
              <a:buFont typeface="Arial" pitchFamily="34" charset="0"/>
              <a:buChar char="•"/>
            </a:pPr>
            <a:r>
              <a:rPr lang="en-US" sz="2000" dirty="0" smtClean="0"/>
              <a:t>It is called </a:t>
            </a:r>
            <a:r>
              <a:rPr lang="en-US" sz="2000" b="1" dirty="0" smtClean="0"/>
              <a:t>direct acting </a:t>
            </a:r>
            <a:r>
              <a:rPr lang="en-US" sz="2000" dirty="0" smtClean="0"/>
              <a:t>because of their direct connection between the car frame and the axle, and also called </a:t>
            </a:r>
            <a:r>
              <a:rPr lang="en-US" sz="2000" b="1" dirty="0" smtClean="0"/>
              <a:t>double acting</a:t>
            </a:r>
            <a:r>
              <a:rPr lang="en-US" sz="2000" dirty="0" smtClean="0"/>
              <a:t>, as this type of shock absorber acts on both the compression( downward movement of body) and rebound strokes( upward movement of body)</a:t>
            </a:r>
          </a:p>
          <a:p>
            <a:pPr algn="just">
              <a:buFont typeface="Arial" pitchFamily="34" charset="0"/>
              <a:buChar char="•"/>
            </a:pPr>
            <a:r>
              <a:rPr lang="en-US" sz="2000" dirty="0" smtClean="0"/>
              <a:t>There are two chambers in this type of shock absorber that are outer chamber and inner chamber.</a:t>
            </a:r>
          </a:p>
          <a:p>
            <a:pPr algn="just">
              <a:buFont typeface="Arial" pitchFamily="34" charset="0"/>
              <a:buChar char="•"/>
            </a:pPr>
            <a:r>
              <a:rPr lang="en-US" sz="2000" dirty="0" smtClean="0"/>
              <a:t>The </a:t>
            </a:r>
            <a:r>
              <a:rPr lang="en-US" sz="2000" b="1" dirty="0" smtClean="0"/>
              <a:t>outer chamber </a:t>
            </a:r>
            <a:r>
              <a:rPr lang="en-US" sz="2000" dirty="0" smtClean="0"/>
              <a:t>serves as a reservoir and consist of steel tube, base cup and one of the mounting brackets to the vehicle.</a:t>
            </a:r>
          </a:p>
          <a:p>
            <a:pPr algn="just">
              <a:buFont typeface="Arial" pitchFamily="34" charset="0"/>
              <a:buChar char="•"/>
            </a:pPr>
            <a:r>
              <a:rPr lang="en-US" sz="2000" dirty="0" smtClean="0"/>
              <a:t> The </a:t>
            </a:r>
            <a:r>
              <a:rPr lang="en-US" sz="2000" b="1" dirty="0" smtClean="0"/>
              <a:t>inner chamber </a:t>
            </a:r>
            <a:r>
              <a:rPr lang="en-US" sz="2000" dirty="0" smtClean="0"/>
              <a:t>is housed in outer chamber and </a:t>
            </a:r>
            <a:r>
              <a:rPr lang="en-US" sz="2000" b="1" dirty="0" smtClean="0"/>
              <a:t>act as a cylinder</a:t>
            </a:r>
            <a:r>
              <a:rPr lang="en-US" sz="2000" dirty="0" smtClean="0"/>
              <a:t>. This cylinder is simply  a drawn steel tube capable of withstanding high pressure and provides a smooth surface for the piston to seal and move.</a:t>
            </a:r>
          </a:p>
          <a:p>
            <a:pPr algn="just">
              <a:buFont typeface="Arial" pitchFamily="34" charset="0"/>
              <a:buChar char="•"/>
            </a:pPr>
            <a:r>
              <a:rPr lang="en-US" sz="2000" dirty="0" smtClean="0"/>
              <a:t>The cylinder as well as reservoir is filled with </a:t>
            </a:r>
            <a:r>
              <a:rPr lang="en-US" sz="2000" b="1" dirty="0" smtClean="0"/>
              <a:t>adequate damper oil</a:t>
            </a:r>
            <a:r>
              <a:rPr lang="en-US" sz="2000" dirty="0" smtClean="0"/>
              <a:t>, at the bottom of the </a:t>
            </a:r>
            <a:r>
              <a:rPr lang="en-US" sz="2000" b="1" dirty="0" smtClean="0"/>
              <a:t>cylinder a two way valve is fitted</a:t>
            </a:r>
            <a:r>
              <a:rPr lang="en-US" sz="2000" dirty="0" smtClean="0"/>
              <a:t>.</a:t>
            </a:r>
          </a:p>
          <a:p>
            <a:pPr algn="just">
              <a:buFont typeface="Arial" pitchFamily="34" charset="0"/>
              <a:buChar char="•"/>
            </a:pPr>
            <a:r>
              <a:rPr lang="en-US" sz="2000" dirty="0" smtClean="0"/>
              <a:t>The cylinder contains a combined </a:t>
            </a:r>
            <a:r>
              <a:rPr lang="en-US" sz="2000" b="1" dirty="0" smtClean="0"/>
              <a:t>piston and valve</a:t>
            </a:r>
            <a:r>
              <a:rPr lang="en-US" sz="2000" dirty="0" smtClean="0"/>
              <a:t>(also known as rebound valve) assembly which is connected to a rod. </a:t>
            </a:r>
          </a:p>
          <a:p>
            <a:pPr algn="just">
              <a:buFont typeface="Arial" pitchFamily="34" charset="0"/>
              <a:buChar char="•"/>
            </a:pPr>
            <a:r>
              <a:rPr lang="en-US" sz="2000" dirty="0" smtClean="0"/>
              <a:t>The combined piston and valve assembly further divides the cylinder into two chambers that is upper and lower.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3428"/>
          </a:xfrm>
          <a:prstGeom prst="rect">
            <a:avLst/>
          </a:prstGeom>
        </p:spPr>
        <p:txBody>
          <a:bodyPr wrap="square">
            <a:spAutoFit/>
          </a:bodyPr>
          <a:lstStyle/>
          <a:p>
            <a:pPr algn="just">
              <a:buFont typeface="Arial" pitchFamily="34" charset="0"/>
              <a:buChar char="•"/>
            </a:pPr>
            <a:r>
              <a:rPr lang="en-US" sz="2000" dirty="0" smtClean="0"/>
              <a:t>The upper chamber of the cylinder is called as </a:t>
            </a:r>
            <a:r>
              <a:rPr lang="en-US" sz="2000" b="1" dirty="0" smtClean="0"/>
              <a:t>rebound</a:t>
            </a:r>
            <a:r>
              <a:rPr lang="en-US" sz="2000" dirty="0" smtClean="0"/>
              <a:t>  chamber whereas the lower one is called a </a:t>
            </a:r>
            <a:r>
              <a:rPr lang="en-US" sz="2000" b="1" dirty="0" smtClean="0"/>
              <a:t>compression</a:t>
            </a:r>
            <a:r>
              <a:rPr lang="en-US" sz="2000" dirty="0" smtClean="0"/>
              <a:t> chamber.</a:t>
            </a:r>
          </a:p>
          <a:p>
            <a:pPr algn="just">
              <a:buFont typeface="Arial" pitchFamily="34" charset="0"/>
              <a:buChar char="•"/>
            </a:pPr>
            <a:r>
              <a:rPr lang="en-US" sz="2000" dirty="0" smtClean="0"/>
              <a:t>When the wheel goes to a bump(i.e. compression stroke), the piston and valve assembly is pushed into the lower chamber of the cylinder, compressing the oil in this chamber.</a:t>
            </a:r>
          </a:p>
          <a:p>
            <a:pPr algn="just">
              <a:buFont typeface="Arial" pitchFamily="34" charset="0"/>
              <a:buChar char="•"/>
            </a:pPr>
            <a:r>
              <a:rPr lang="en-US" sz="2000" dirty="0" smtClean="0"/>
              <a:t>Since the oil is incompressible, so it opens the valve connected with the piston and enter into the upper chamber(i.e. rebound chamber) of the cylinder.</a:t>
            </a:r>
          </a:p>
          <a:p>
            <a:pPr algn="just">
              <a:buFont typeface="Arial" pitchFamily="34" charset="0"/>
              <a:buChar char="•"/>
            </a:pPr>
            <a:r>
              <a:rPr lang="en-US" sz="2000" dirty="0" smtClean="0"/>
              <a:t>Some of the oil runs into the reservoir by opening the compression oil.</a:t>
            </a:r>
          </a:p>
          <a:p>
            <a:pPr algn="just">
              <a:buFont typeface="Arial" pitchFamily="34" charset="0"/>
              <a:buChar char="•"/>
            </a:pPr>
            <a:r>
              <a:rPr lang="en-US" sz="2000" dirty="0" smtClean="0"/>
              <a:t>When the wheel goes into a pothole (i.e. rebound stroke) the piston and valve assembly is pulled up, the valve open in other direction, as this is a double type of check valve.</a:t>
            </a:r>
          </a:p>
          <a:p>
            <a:pPr algn="just">
              <a:buFont typeface="Arial" pitchFamily="34" charset="0"/>
              <a:buChar char="•"/>
            </a:pPr>
            <a:r>
              <a:rPr lang="en-US" sz="2000" dirty="0" smtClean="0"/>
              <a:t>As the shock absorber is extended during this stroke, oil is drawn into the cylinder tube compression chamber.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1524000" y="1"/>
            <a:ext cx="604938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015663"/>
          </a:xfrm>
          <a:prstGeom prst="rect">
            <a:avLst/>
          </a:prstGeom>
          <a:noFill/>
        </p:spPr>
        <p:txBody>
          <a:bodyPr wrap="square" rtlCol="0">
            <a:spAutoFit/>
          </a:bodyPr>
          <a:lstStyle/>
          <a:p>
            <a:r>
              <a:rPr lang="en-US" sz="2000" b="1" dirty="0" smtClean="0"/>
              <a:t>Types of suspension system:</a:t>
            </a:r>
          </a:p>
          <a:p>
            <a:r>
              <a:rPr lang="en-US" sz="2000" dirty="0" smtClean="0"/>
              <a:t>The suspension systems are divided into the following two major system:</a:t>
            </a:r>
          </a:p>
          <a:p>
            <a:pPr marL="457200" indent="-457200"/>
            <a:r>
              <a:rPr lang="en-US" sz="2000" dirty="0" smtClean="0"/>
              <a:t>1) Rigid Axle suspension system,  2) Independent suspension system.</a:t>
            </a:r>
          </a:p>
        </p:txBody>
      </p:sp>
      <p:sp>
        <p:nvSpPr>
          <p:cNvPr id="3" name="TextBox 2"/>
          <p:cNvSpPr txBox="1"/>
          <p:nvPr/>
        </p:nvSpPr>
        <p:spPr>
          <a:xfrm>
            <a:off x="0" y="914400"/>
            <a:ext cx="9144000" cy="2062103"/>
          </a:xfrm>
          <a:prstGeom prst="rect">
            <a:avLst/>
          </a:prstGeom>
          <a:noFill/>
        </p:spPr>
        <p:txBody>
          <a:bodyPr wrap="square" rtlCol="0">
            <a:spAutoFit/>
          </a:bodyPr>
          <a:lstStyle/>
          <a:p>
            <a:pPr algn="just"/>
            <a:r>
              <a:rPr lang="en-US" sz="2000" b="1" dirty="0" smtClean="0"/>
              <a:t>1) Rigid Axle suspension system: </a:t>
            </a:r>
          </a:p>
          <a:p>
            <a:pPr algn="just">
              <a:buFont typeface="Arial" pitchFamily="34" charset="0"/>
              <a:buChar char="•"/>
            </a:pPr>
            <a:r>
              <a:rPr lang="en-US" dirty="0" smtClean="0"/>
              <a:t>In Rigid axle suspension system, the left and right wheels are connected by a single axle beams and the load directed to the wheels is supported by this arrangement  as shown in fig.</a:t>
            </a:r>
          </a:p>
          <a:p>
            <a:pPr algn="just">
              <a:buFont typeface="Arial" pitchFamily="34" charset="0"/>
              <a:buChar char="•"/>
            </a:pPr>
            <a:r>
              <a:rPr lang="en-US" dirty="0" smtClean="0"/>
              <a:t>When a vehicle with rigid axle suspension system encounters road irregularities , the axle tilts and the wheel no longer remains vertical, for this reason the whole of the vehicle to tilt to one side.  </a:t>
            </a:r>
          </a:p>
          <a:p>
            <a:pPr algn="just">
              <a:buFont typeface="Arial" pitchFamily="34" charset="0"/>
              <a:buChar char="•"/>
            </a:pPr>
            <a:r>
              <a:rPr lang="en-US" dirty="0" smtClean="0"/>
              <a:t> This type of suspension system mainly employed in  large or medium-sized trucks and buses.</a:t>
            </a:r>
          </a:p>
        </p:txBody>
      </p:sp>
      <p:pic>
        <p:nvPicPr>
          <p:cNvPr id="4098" name="Picture 2"/>
          <p:cNvPicPr>
            <a:picLocks noChangeAspect="1" noChangeArrowheads="1"/>
          </p:cNvPicPr>
          <p:nvPr/>
        </p:nvPicPr>
        <p:blipFill>
          <a:blip r:embed="rId2"/>
          <a:srcRect/>
          <a:stretch>
            <a:fillRect/>
          </a:stretch>
        </p:blipFill>
        <p:spPr bwMode="auto">
          <a:xfrm>
            <a:off x="2895600" y="3174906"/>
            <a:ext cx="4267200" cy="32519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862322"/>
          </a:xfrm>
          <a:prstGeom prst="rect">
            <a:avLst/>
          </a:prstGeom>
          <a:noFill/>
        </p:spPr>
        <p:txBody>
          <a:bodyPr wrap="square" rtlCol="0">
            <a:spAutoFit/>
          </a:bodyPr>
          <a:lstStyle/>
          <a:p>
            <a:r>
              <a:rPr lang="en-US" sz="2000" b="1" dirty="0" smtClean="0"/>
              <a:t>2) Independent suspension system:</a:t>
            </a:r>
          </a:p>
          <a:p>
            <a:pPr>
              <a:buFont typeface="Arial" pitchFamily="34" charset="0"/>
              <a:buChar char="•"/>
            </a:pPr>
            <a:r>
              <a:rPr lang="en-US" sz="2000" b="1" dirty="0" smtClean="0"/>
              <a:t> </a:t>
            </a:r>
            <a:r>
              <a:rPr lang="en-US" sz="2000" dirty="0" smtClean="0"/>
              <a:t>in this system there are no axle beam  connecting the left and right wheels and the load directed to the wheels is supported by the suspension arms.</a:t>
            </a:r>
          </a:p>
          <a:p>
            <a:pPr>
              <a:buFont typeface="Arial" pitchFamily="34" charset="0"/>
              <a:buChar char="•"/>
            </a:pPr>
            <a:r>
              <a:rPr lang="en-US" sz="2000" dirty="0" smtClean="0"/>
              <a:t>Thus each wheel moves independently in response of its specific road conditions.</a:t>
            </a:r>
          </a:p>
          <a:p>
            <a:pPr>
              <a:buFont typeface="Arial" pitchFamily="34" charset="0"/>
              <a:buChar char="•"/>
            </a:pPr>
            <a:r>
              <a:rPr lang="en-US" sz="2000" dirty="0" smtClean="0"/>
              <a:t>This type of suspension system is more complicated in design than the rigid axle type,  but </a:t>
            </a:r>
            <a:r>
              <a:rPr lang="en-US" sz="2000" dirty="0" err="1" smtClean="0"/>
              <a:t>unsprung</a:t>
            </a:r>
            <a:r>
              <a:rPr lang="en-US" sz="2000" dirty="0" smtClean="0"/>
              <a:t> weight is lighter and wheel to ground contact better. </a:t>
            </a:r>
          </a:p>
          <a:p>
            <a:pPr>
              <a:buFont typeface="Arial" pitchFamily="34" charset="0"/>
              <a:buChar char="•"/>
            </a:pPr>
            <a:r>
              <a:rPr lang="en-US" sz="2000" dirty="0" smtClean="0"/>
              <a:t>Therefore, driving comfort and stability are better in this type of system.</a:t>
            </a:r>
          </a:p>
          <a:p>
            <a:pPr>
              <a:buFont typeface="Arial" pitchFamily="34" charset="0"/>
              <a:buChar char="•"/>
            </a:pPr>
            <a:r>
              <a:rPr lang="en-US" sz="2000" dirty="0" smtClean="0"/>
              <a:t>The sport utility vehicle(SUV), sports cars, modern cars, compact trucks and other similar vehicles commonly use independent suspension system. </a:t>
            </a:r>
            <a:endParaRPr lang="en-US" sz="2000" dirty="0"/>
          </a:p>
        </p:txBody>
      </p:sp>
      <p:pic>
        <p:nvPicPr>
          <p:cNvPr id="5122" name="Picture 2"/>
          <p:cNvPicPr>
            <a:picLocks noChangeAspect="1" noChangeArrowheads="1"/>
          </p:cNvPicPr>
          <p:nvPr/>
        </p:nvPicPr>
        <p:blipFill>
          <a:blip r:embed="rId2"/>
          <a:srcRect/>
          <a:stretch>
            <a:fillRect/>
          </a:stretch>
        </p:blipFill>
        <p:spPr bwMode="auto">
          <a:xfrm>
            <a:off x="2209800" y="2971800"/>
            <a:ext cx="4419600" cy="3403246"/>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609600"/>
            <a:ext cx="9144000" cy="4800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en-US" sz="2000" b="1" dirty="0" smtClean="0"/>
              <a:t>Advantages and disadvantages of independent suspension system: </a:t>
            </a:r>
            <a:endParaRPr lang="en-US" sz="2000" b="1" dirty="0"/>
          </a:p>
        </p:txBody>
      </p:sp>
      <p:pic>
        <p:nvPicPr>
          <p:cNvPr id="7170" name="Picture 2"/>
          <p:cNvPicPr>
            <a:picLocks noChangeAspect="1" noChangeArrowheads="1"/>
          </p:cNvPicPr>
          <p:nvPr/>
        </p:nvPicPr>
        <p:blipFill>
          <a:blip r:embed="rId2"/>
          <a:srcRect/>
          <a:stretch>
            <a:fillRect/>
          </a:stretch>
        </p:blipFill>
        <p:spPr bwMode="auto">
          <a:xfrm>
            <a:off x="0" y="533400"/>
            <a:ext cx="9144000" cy="59436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246769"/>
          </a:xfrm>
          <a:prstGeom prst="rect">
            <a:avLst/>
          </a:prstGeom>
          <a:noFill/>
        </p:spPr>
        <p:txBody>
          <a:bodyPr wrap="square" rtlCol="0">
            <a:spAutoFit/>
          </a:bodyPr>
          <a:lstStyle/>
          <a:p>
            <a:r>
              <a:rPr lang="en-US" sz="2000" b="1" dirty="0" smtClean="0"/>
              <a:t>Basic requirements of a suspension system:</a:t>
            </a:r>
          </a:p>
          <a:p>
            <a:r>
              <a:rPr lang="en-US" sz="2000" dirty="0" smtClean="0"/>
              <a:t>Following are the basic requirements of a good suspension system in automobile.</a:t>
            </a:r>
          </a:p>
          <a:p>
            <a:pPr marL="457200" indent="-457200">
              <a:buAutoNum type="arabicParenR"/>
            </a:pPr>
            <a:r>
              <a:rPr lang="en-US" sz="2000" dirty="0" smtClean="0"/>
              <a:t>It should have minimum deflection consist with the vehicle stability in order to provide good cushioning ability along with better ride qualities.</a:t>
            </a:r>
          </a:p>
          <a:p>
            <a:pPr marL="457200" indent="-457200">
              <a:buAutoNum type="arabicParenR"/>
            </a:pPr>
            <a:r>
              <a:rPr lang="en-US" sz="2000" dirty="0" smtClean="0"/>
              <a:t>The total weight of the suspension system should be minimum.</a:t>
            </a:r>
          </a:p>
          <a:p>
            <a:pPr marL="457200" indent="-457200">
              <a:buAutoNum type="arabicParenR"/>
            </a:pPr>
            <a:r>
              <a:rPr lang="en-US" sz="2000" dirty="0" smtClean="0"/>
              <a:t>It should minimize </a:t>
            </a:r>
            <a:r>
              <a:rPr lang="en-US" sz="2000" dirty="0" err="1" smtClean="0"/>
              <a:t>tyre</a:t>
            </a:r>
            <a:r>
              <a:rPr lang="en-US" sz="2000" dirty="0" smtClean="0"/>
              <a:t> wear.</a:t>
            </a:r>
          </a:p>
          <a:p>
            <a:pPr marL="457200" indent="-457200">
              <a:buAutoNum type="arabicParenR"/>
            </a:pPr>
            <a:r>
              <a:rPr lang="en-US" sz="2000" dirty="0" smtClean="0"/>
              <a:t>It should have low initial cost, operation cost </a:t>
            </a:r>
            <a:r>
              <a:rPr lang="en-US" sz="2000" smtClean="0"/>
              <a:t>and maintenance </a:t>
            </a:r>
            <a:r>
              <a:rPr lang="en-US" sz="2000" dirty="0" smtClean="0"/>
              <a:t>cost.  </a:t>
            </a:r>
            <a:r>
              <a:rPr lang="en-US" sz="2000" b="1" dirty="0" smtClean="0"/>
              <a:t> </a:t>
            </a:r>
            <a:endParaRPr lang="en-US" sz="2000" b="1" dirty="0"/>
          </a:p>
        </p:txBody>
      </p:sp>
      <p:pic>
        <p:nvPicPr>
          <p:cNvPr id="1027" name="Picture 3"/>
          <p:cNvPicPr>
            <a:picLocks noChangeAspect="1" noChangeArrowheads="1"/>
          </p:cNvPicPr>
          <p:nvPr/>
        </p:nvPicPr>
        <p:blipFill>
          <a:blip r:embed="rId2"/>
          <a:srcRect/>
          <a:stretch>
            <a:fillRect/>
          </a:stretch>
        </p:blipFill>
        <p:spPr bwMode="auto">
          <a:xfrm>
            <a:off x="1828801" y="2362201"/>
            <a:ext cx="6172200" cy="449580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938992"/>
          </a:xfrm>
          <a:prstGeom prst="rect">
            <a:avLst/>
          </a:prstGeom>
          <a:noFill/>
        </p:spPr>
        <p:txBody>
          <a:bodyPr wrap="square" rtlCol="0">
            <a:spAutoFit/>
          </a:bodyPr>
          <a:lstStyle/>
          <a:p>
            <a:r>
              <a:rPr lang="en-US" sz="2000" dirty="0" smtClean="0"/>
              <a:t>The different types of independent suspension system that are generally used in automobiles are follows:</a:t>
            </a:r>
          </a:p>
          <a:p>
            <a:pPr marL="457200" indent="-457200">
              <a:buAutoNum type="alphaLcParenR"/>
            </a:pPr>
            <a:r>
              <a:rPr lang="en-US" sz="2000" dirty="0" smtClean="0"/>
              <a:t>Double wishbone system.</a:t>
            </a:r>
          </a:p>
          <a:p>
            <a:pPr marL="457200" indent="-457200">
              <a:buAutoNum type="alphaLcParenR"/>
            </a:pPr>
            <a:r>
              <a:rPr lang="en-US" sz="2000" dirty="0" smtClean="0"/>
              <a:t>Macpherson strut suspension system.</a:t>
            </a:r>
          </a:p>
          <a:p>
            <a:pPr marL="457200" indent="-457200">
              <a:buAutoNum type="alphaLcParenR"/>
            </a:pPr>
            <a:r>
              <a:rPr lang="en-US" sz="2000" dirty="0" smtClean="0"/>
              <a:t>Trailing link type independent system.</a:t>
            </a:r>
          </a:p>
          <a:p>
            <a:pPr marL="457200" indent="-457200">
              <a:buAutoNum type="alphaLcParenR"/>
            </a:pPr>
            <a:r>
              <a:rPr lang="en-US" sz="2000" dirty="0" smtClean="0"/>
              <a:t>Swinging half axle suspension system.</a:t>
            </a:r>
            <a:endParaRPr lang="en-US" sz="2000" dirty="0"/>
          </a:p>
        </p:txBody>
      </p:sp>
      <p:sp>
        <p:nvSpPr>
          <p:cNvPr id="3" name="TextBox 2"/>
          <p:cNvSpPr txBox="1"/>
          <p:nvPr/>
        </p:nvSpPr>
        <p:spPr>
          <a:xfrm>
            <a:off x="0" y="1981200"/>
            <a:ext cx="9144000" cy="369332"/>
          </a:xfrm>
          <a:prstGeom prst="rect">
            <a:avLst/>
          </a:prstGeom>
          <a:noFill/>
        </p:spPr>
        <p:txBody>
          <a:bodyPr wrap="square" rtlCol="0">
            <a:spAutoFit/>
          </a:bodyPr>
          <a:lstStyle/>
          <a:p>
            <a:pPr marL="457200" indent="-457200">
              <a:buAutoNum type="alphaLcParenR"/>
            </a:pPr>
            <a:r>
              <a:rPr lang="en-US" b="1" dirty="0" smtClean="0"/>
              <a:t>Double wishbone system: </a:t>
            </a:r>
            <a:endParaRPr lang="en-US" dirty="0" smtClean="0"/>
          </a:p>
        </p:txBody>
      </p:sp>
      <p:pic>
        <p:nvPicPr>
          <p:cNvPr id="8194" name="Picture 2"/>
          <p:cNvPicPr>
            <a:picLocks noChangeAspect="1" noChangeArrowheads="1"/>
          </p:cNvPicPr>
          <p:nvPr/>
        </p:nvPicPr>
        <p:blipFill>
          <a:blip r:embed="rId2"/>
          <a:srcRect/>
          <a:stretch>
            <a:fillRect/>
          </a:stretch>
        </p:blipFill>
        <p:spPr bwMode="auto">
          <a:xfrm>
            <a:off x="1" y="2514600"/>
            <a:ext cx="4571999" cy="3764643"/>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4800600" y="2209800"/>
            <a:ext cx="4343400" cy="397053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528869" cy="400110"/>
          </a:xfrm>
          <a:prstGeom prst="rect">
            <a:avLst/>
          </a:prstGeom>
        </p:spPr>
        <p:txBody>
          <a:bodyPr wrap="none">
            <a:spAutoFit/>
          </a:bodyPr>
          <a:lstStyle/>
          <a:p>
            <a:pPr marL="457200" indent="-457200"/>
            <a:r>
              <a:rPr lang="en-US" sz="2000" b="1" dirty="0" smtClean="0"/>
              <a:t>b) Macpherson strut suspension system: </a:t>
            </a:r>
          </a:p>
        </p:txBody>
      </p:sp>
      <p:pic>
        <p:nvPicPr>
          <p:cNvPr id="10242" name="Picture 2"/>
          <p:cNvPicPr>
            <a:picLocks noChangeAspect="1" noChangeArrowheads="1"/>
          </p:cNvPicPr>
          <p:nvPr/>
        </p:nvPicPr>
        <p:blipFill>
          <a:blip r:embed="rId2"/>
          <a:srcRect/>
          <a:stretch>
            <a:fillRect/>
          </a:stretch>
        </p:blipFill>
        <p:spPr bwMode="auto">
          <a:xfrm>
            <a:off x="1981200" y="533400"/>
            <a:ext cx="3124200" cy="3727910"/>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0" y="4343400"/>
            <a:ext cx="9144000" cy="866775"/>
          </a:xfrm>
          <a:prstGeom prst="rect">
            <a:avLst/>
          </a:prstGeom>
          <a:noFill/>
          <a:ln w="9525">
            <a:noFill/>
            <a:miter lim="800000"/>
            <a:headEnd/>
            <a:tailEnd/>
          </a:ln>
          <a:effectLst/>
        </p:spPr>
      </p:pic>
      <p:pic>
        <p:nvPicPr>
          <p:cNvPr id="10245" name="Picture 5"/>
          <p:cNvPicPr>
            <a:picLocks noChangeAspect="1" noChangeArrowheads="1"/>
          </p:cNvPicPr>
          <p:nvPr/>
        </p:nvPicPr>
        <p:blipFill>
          <a:blip r:embed="rId4"/>
          <a:srcRect/>
          <a:stretch>
            <a:fillRect/>
          </a:stretch>
        </p:blipFill>
        <p:spPr bwMode="auto">
          <a:xfrm>
            <a:off x="0" y="5029200"/>
            <a:ext cx="9144000" cy="561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304800"/>
            <a:ext cx="9144000" cy="4648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17556" cy="400110"/>
          </a:xfrm>
          <a:prstGeom prst="rect">
            <a:avLst/>
          </a:prstGeom>
        </p:spPr>
        <p:txBody>
          <a:bodyPr wrap="none">
            <a:spAutoFit/>
          </a:bodyPr>
          <a:lstStyle/>
          <a:p>
            <a:pPr marL="457200" indent="-457200"/>
            <a:r>
              <a:rPr lang="en-US" sz="2000" b="1" dirty="0" smtClean="0"/>
              <a:t>c)Trailing link type independent system:</a:t>
            </a:r>
          </a:p>
        </p:txBody>
      </p:sp>
      <p:pic>
        <p:nvPicPr>
          <p:cNvPr id="12291" name="Picture 3"/>
          <p:cNvPicPr>
            <a:picLocks noChangeAspect="1" noChangeArrowheads="1"/>
          </p:cNvPicPr>
          <p:nvPr/>
        </p:nvPicPr>
        <p:blipFill>
          <a:blip r:embed="rId2"/>
          <a:srcRect/>
          <a:stretch>
            <a:fillRect/>
          </a:stretch>
        </p:blipFill>
        <p:spPr bwMode="auto">
          <a:xfrm>
            <a:off x="0" y="838200"/>
            <a:ext cx="9144000" cy="47244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490075" cy="400110"/>
          </a:xfrm>
          <a:prstGeom prst="rect">
            <a:avLst/>
          </a:prstGeom>
        </p:spPr>
        <p:txBody>
          <a:bodyPr wrap="none">
            <a:spAutoFit/>
          </a:bodyPr>
          <a:lstStyle/>
          <a:p>
            <a:pPr marL="457200" indent="-457200"/>
            <a:r>
              <a:rPr lang="en-US" sz="2000" b="1" dirty="0" smtClean="0"/>
              <a:t>d) Swinging half axle suspension system:</a:t>
            </a:r>
            <a:endParaRPr lang="en-US" sz="2000" b="1" dirty="0"/>
          </a:p>
        </p:txBody>
      </p:sp>
      <p:pic>
        <p:nvPicPr>
          <p:cNvPr id="13314" name="Picture 2"/>
          <p:cNvPicPr>
            <a:picLocks noChangeAspect="1" noChangeArrowheads="1"/>
          </p:cNvPicPr>
          <p:nvPr/>
        </p:nvPicPr>
        <p:blipFill>
          <a:blip r:embed="rId2"/>
          <a:srcRect/>
          <a:stretch>
            <a:fillRect/>
          </a:stretch>
        </p:blipFill>
        <p:spPr bwMode="auto">
          <a:xfrm>
            <a:off x="0" y="381000"/>
            <a:ext cx="9144000" cy="466589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63417"/>
          </a:xfrm>
          <a:prstGeom prst="rect">
            <a:avLst/>
          </a:prstGeom>
          <a:noFill/>
        </p:spPr>
        <p:txBody>
          <a:bodyPr wrap="square" rtlCol="0">
            <a:spAutoFit/>
          </a:bodyPr>
          <a:lstStyle/>
          <a:p>
            <a:pPr algn="just"/>
            <a:r>
              <a:rPr lang="en-US" sz="2000" b="1" dirty="0" smtClean="0"/>
              <a:t>SPRINGS:</a:t>
            </a:r>
          </a:p>
          <a:p>
            <a:pPr algn="just">
              <a:buFont typeface="Arial" pitchFamily="34" charset="0"/>
              <a:buChar char="•"/>
            </a:pPr>
            <a:r>
              <a:rPr lang="en-US" sz="2000" dirty="0" smtClean="0"/>
              <a:t>The springs in suspension system are used to absorb the up and down motion of the wheels when wheels pass through pot holes and bumps on the road.</a:t>
            </a:r>
          </a:p>
          <a:p>
            <a:pPr algn="just">
              <a:buFont typeface="Arial" pitchFamily="34" charset="0"/>
              <a:buChar char="•"/>
            </a:pPr>
            <a:r>
              <a:rPr lang="en-US" sz="2000" dirty="0" smtClean="0"/>
              <a:t>This protect the passengers from getting shocks or jerks.</a:t>
            </a:r>
          </a:p>
          <a:p>
            <a:pPr algn="just">
              <a:buFont typeface="Arial" pitchFamily="34" charset="0"/>
              <a:buChar char="•"/>
            </a:pPr>
            <a:r>
              <a:rPr lang="en-US" sz="2000" dirty="0" smtClean="0"/>
              <a:t>The springs are placed between the </a:t>
            </a:r>
            <a:r>
              <a:rPr lang="en-US" sz="2000" dirty="0" err="1" smtClean="0"/>
              <a:t>chasis</a:t>
            </a:r>
            <a:r>
              <a:rPr lang="en-US" sz="2000" dirty="0" smtClean="0"/>
              <a:t> frame and axles.</a:t>
            </a:r>
          </a:p>
          <a:p>
            <a:pPr algn="just">
              <a:buFont typeface="Arial" pitchFamily="34" charset="0"/>
              <a:buChar char="•"/>
            </a:pPr>
            <a:r>
              <a:rPr lang="en-US" sz="2000" dirty="0" smtClean="0"/>
              <a:t>The following types of springs are generally used in automobiles:</a:t>
            </a:r>
          </a:p>
          <a:p>
            <a:pPr marL="457200" indent="-457200" algn="just">
              <a:buAutoNum type="arabicParenR"/>
            </a:pPr>
            <a:r>
              <a:rPr lang="en-US" sz="2000" b="1" dirty="0" smtClean="0"/>
              <a:t>Leaf springs. 2) Coil springs and 3)Torsion bar.</a:t>
            </a:r>
          </a:p>
          <a:p>
            <a:pPr marL="457200" indent="-457200" algn="just">
              <a:buFont typeface="Arial" pitchFamily="34" charset="0"/>
              <a:buChar char="•"/>
            </a:pPr>
            <a:r>
              <a:rPr lang="en-US" sz="2000" dirty="0" smtClean="0"/>
              <a:t>Each o these springs absorb shocks in a different way.</a:t>
            </a:r>
          </a:p>
          <a:p>
            <a:pPr marL="457200" indent="-457200" algn="just">
              <a:buFont typeface="Arial" pitchFamily="34" charset="0"/>
              <a:buChar char="•"/>
            </a:pPr>
            <a:r>
              <a:rPr lang="en-US" sz="2000" dirty="0" smtClean="0"/>
              <a:t>The </a:t>
            </a:r>
            <a:r>
              <a:rPr lang="en-US" sz="2000" b="1" dirty="0" smtClean="0"/>
              <a:t>leaf spring </a:t>
            </a:r>
            <a:r>
              <a:rPr lang="en-US" sz="2000" dirty="0" smtClean="0"/>
              <a:t>absorb shocks by </a:t>
            </a:r>
            <a:r>
              <a:rPr lang="en-US" sz="2000" b="1" dirty="0" smtClean="0"/>
              <a:t>bending.</a:t>
            </a:r>
          </a:p>
          <a:p>
            <a:pPr marL="457200" indent="-457200" algn="just">
              <a:buFont typeface="Arial" pitchFamily="34" charset="0"/>
              <a:buChar char="•"/>
            </a:pPr>
            <a:r>
              <a:rPr lang="en-US" sz="2000" b="1" dirty="0" smtClean="0"/>
              <a:t>Coil spring </a:t>
            </a:r>
            <a:r>
              <a:rPr lang="en-US" sz="2000" dirty="0" smtClean="0"/>
              <a:t>by </a:t>
            </a:r>
            <a:r>
              <a:rPr lang="en-US" sz="2000" b="1" dirty="0" smtClean="0"/>
              <a:t>compressing.</a:t>
            </a:r>
          </a:p>
          <a:p>
            <a:pPr marL="457200" indent="-457200" algn="just">
              <a:buFont typeface="Arial" pitchFamily="34" charset="0"/>
              <a:buChar char="•"/>
            </a:pPr>
            <a:r>
              <a:rPr lang="en-US" sz="2000" b="1" dirty="0" smtClean="0"/>
              <a:t>Torsion bar </a:t>
            </a:r>
            <a:r>
              <a:rPr lang="en-US" sz="2000" dirty="0" smtClean="0"/>
              <a:t>by </a:t>
            </a:r>
            <a:r>
              <a:rPr lang="en-US" sz="2000" b="1" dirty="0" smtClean="0"/>
              <a:t>twisting</a:t>
            </a:r>
            <a:r>
              <a:rPr lang="en-US" sz="2000" dirty="0" smtClean="0"/>
              <a:t>.</a:t>
            </a:r>
          </a:p>
          <a:p>
            <a:pPr marL="457200" indent="-457200" algn="just">
              <a:buFont typeface="Arial" pitchFamily="34" charset="0"/>
              <a:buChar char="•"/>
            </a:pPr>
            <a:endParaRPr lang="en-US" sz="2000" dirty="0" smtClean="0"/>
          </a:p>
          <a:p>
            <a:pPr marL="457200" indent="-457200" algn="just"/>
            <a:r>
              <a:rPr lang="en-US" sz="2000" b="1" dirty="0" smtClean="0"/>
              <a:t>1)LEAF SPRINGS: </a:t>
            </a:r>
            <a:endParaRPr lang="en-US" sz="2000" dirty="0" smtClean="0"/>
          </a:p>
          <a:p>
            <a:pPr marL="457200" indent="-457200" algn="just">
              <a:buFont typeface="Arial" pitchFamily="34" charset="0"/>
              <a:buChar char="•"/>
            </a:pPr>
            <a:r>
              <a:rPr lang="en-US" sz="2000" dirty="0" smtClean="0"/>
              <a:t>The leaf springs used in automobiles are made up of several flat long strips made from spring steel of rectangular cross section.</a:t>
            </a:r>
          </a:p>
          <a:p>
            <a:pPr marL="457200" indent="-457200" algn="just">
              <a:buFont typeface="Arial" pitchFamily="34" charset="0"/>
              <a:buChar char="•"/>
            </a:pPr>
            <a:r>
              <a:rPr lang="en-US" sz="2000" dirty="0" smtClean="0"/>
              <a:t>Each strip is called a leaf. The several strips are placed one on the other and are held together by means of a centre  bolt and clamp as shown fig.</a:t>
            </a:r>
          </a:p>
          <a:p>
            <a:pPr marL="457200" indent="-457200" algn="just">
              <a:buFont typeface="Arial" pitchFamily="34" charset="0"/>
              <a:buChar char="•"/>
            </a:pPr>
            <a:r>
              <a:rPr lang="en-US" sz="2000" dirty="0" smtClean="0"/>
              <a:t>The spring assembly consist of a main leaf which extends to the full length of the spring.</a:t>
            </a:r>
          </a:p>
          <a:p>
            <a:pPr marL="457200" indent="-457200" algn="just">
              <a:buFont typeface="Arial" pitchFamily="34" charset="0"/>
              <a:buChar char="•"/>
            </a:pPr>
            <a:r>
              <a:rPr lang="en-US" sz="2000" dirty="0" smtClean="0"/>
              <a:t>The end of the main leaf are formed with  loops known as eyes.</a:t>
            </a:r>
          </a:p>
          <a:p>
            <a:pPr marL="457200" indent="-457200" algn="just">
              <a:buFont typeface="Arial" pitchFamily="34" charset="0"/>
              <a:buChar char="•"/>
            </a:pPr>
            <a:r>
              <a:rPr lang="en-US" sz="2000" dirty="0" smtClean="0"/>
              <a:t>The other leaves in the springs are attached the  main leaf by means of centre bolt and clamps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170099"/>
          </a:xfrm>
          <a:prstGeom prst="rect">
            <a:avLst/>
          </a:prstGeom>
          <a:noFill/>
        </p:spPr>
        <p:txBody>
          <a:bodyPr wrap="square" rtlCol="0">
            <a:spAutoFit/>
          </a:bodyPr>
          <a:lstStyle/>
          <a:p>
            <a:pPr algn="just">
              <a:buFont typeface="Arial" pitchFamily="34" charset="0"/>
              <a:buChar char="•"/>
            </a:pPr>
            <a:r>
              <a:rPr lang="en-US" sz="2000" dirty="0" smtClean="0"/>
              <a:t> The length of each succeeding leaf is shorter than the preceding one and the complete assembly act as  flexible leaves.</a:t>
            </a:r>
          </a:p>
          <a:p>
            <a:pPr algn="just">
              <a:buFont typeface="Arial" pitchFamily="34" charset="0"/>
              <a:buChar char="•"/>
            </a:pPr>
            <a:r>
              <a:rPr lang="en-US" sz="2000" dirty="0" smtClean="0"/>
              <a:t>The centre of this arc- shaped spring is usually attached to the axle of the vehicle it supports, while the ends of the spring are attached to the frame itself.</a:t>
            </a:r>
          </a:p>
          <a:p>
            <a:pPr algn="just">
              <a:buFont typeface="Arial" pitchFamily="34" charset="0"/>
              <a:buChar char="•"/>
            </a:pPr>
            <a:r>
              <a:rPr lang="en-US" sz="2000" dirty="0" smtClean="0"/>
              <a:t>When the vehicle goes over the bump, the spring flatter up and increases in length and during rebound, the spring returns back to its shape thereby decreasing in length.</a:t>
            </a:r>
          </a:p>
          <a:p>
            <a:pPr algn="just">
              <a:buFont typeface="Arial" pitchFamily="34" charset="0"/>
              <a:buChar char="•"/>
            </a:pPr>
            <a:r>
              <a:rPr lang="en-US" sz="2000" dirty="0" smtClean="0"/>
              <a:t>The shackles make the spring worthy to swing in and out.</a:t>
            </a:r>
          </a:p>
          <a:p>
            <a:pPr algn="just">
              <a:buFont typeface="Arial" pitchFamily="34" charset="0"/>
              <a:buChar char="•"/>
            </a:pPr>
            <a:r>
              <a:rPr lang="en-US" sz="2000" dirty="0" smtClean="0"/>
              <a:t>This type of spring configuration often helps to provide a softer, less rigid suspension system.</a:t>
            </a:r>
          </a:p>
          <a:p>
            <a:pPr>
              <a:buFont typeface="Arial" pitchFamily="34" charset="0"/>
              <a:buChar char="•"/>
            </a:pPr>
            <a:endParaRPr lang="en-US" sz="2000" dirty="0" smtClean="0"/>
          </a:p>
        </p:txBody>
      </p:sp>
      <p:pic>
        <p:nvPicPr>
          <p:cNvPr id="1026" name="Picture 2"/>
          <p:cNvPicPr>
            <a:picLocks noChangeAspect="1" noChangeArrowheads="1"/>
          </p:cNvPicPr>
          <p:nvPr/>
        </p:nvPicPr>
        <p:blipFill>
          <a:blip r:embed="rId2"/>
          <a:srcRect/>
          <a:stretch>
            <a:fillRect/>
          </a:stretch>
        </p:blipFill>
        <p:spPr bwMode="auto">
          <a:xfrm>
            <a:off x="5410200" y="3276600"/>
            <a:ext cx="3733800" cy="3048000"/>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0" y="3657600"/>
            <a:ext cx="5029200" cy="243840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1205"/>
          </a:xfrm>
          <a:prstGeom prst="rect">
            <a:avLst/>
          </a:prstGeom>
          <a:noFill/>
        </p:spPr>
        <p:txBody>
          <a:bodyPr wrap="square" rtlCol="0">
            <a:spAutoFit/>
          </a:bodyPr>
          <a:lstStyle/>
          <a:p>
            <a:pPr algn="just"/>
            <a:r>
              <a:rPr lang="en-US" sz="2000" b="1" dirty="0" smtClean="0"/>
              <a:t>Types of leaf springs:</a:t>
            </a:r>
          </a:p>
          <a:p>
            <a:pPr algn="just"/>
            <a:r>
              <a:rPr lang="en-US" sz="2000" dirty="0" smtClean="0"/>
              <a:t>Following are the various types of leaf springs:</a:t>
            </a:r>
          </a:p>
          <a:p>
            <a:pPr marL="457200" indent="-457200" algn="just">
              <a:buAutoNum type="alphaLcParenR"/>
            </a:pPr>
            <a:r>
              <a:rPr lang="en-US" sz="2000" b="1" dirty="0" smtClean="0"/>
              <a:t>Full elliptical leaf spring: </a:t>
            </a:r>
            <a:r>
              <a:rPr lang="en-US" sz="2000" dirty="0" smtClean="0"/>
              <a:t>this type of leaf spring refers to two semi-elliptical springs connected at their ends, to form the ellipse as shown fig.</a:t>
            </a:r>
          </a:p>
          <a:p>
            <a:pPr marL="457200" indent="-457200" algn="just">
              <a:buAutoNum type="alphaLcParenR"/>
            </a:pPr>
            <a:r>
              <a:rPr lang="en-US" sz="2000" b="1" dirty="0" smtClean="0"/>
              <a:t>The </a:t>
            </a:r>
            <a:r>
              <a:rPr lang="en-US" sz="2000" b="1" dirty="0" smtClean="0"/>
              <a:t>three quarter </a:t>
            </a:r>
            <a:r>
              <a:rPr lang="en-US" sz="2000" b="1" dirty="0" smtClean="0"/>
              <a:t>elliptical leaf spring: </a:t>
            </a:r>
            <a:r>
              <a:rPr lang="en-US" sz="2000" dirty="0" smtClean="0"/>
              <a:t>this type of leaf spring refers to one semi-elliptical spring connected over a quarter elliptical spring.</a:t>
            </a:r>
          </a:p>
          <a:p>
            <a:pPr marL="457200" indent="-457200" algn="just">
              <a:buAutoNum type="alphaLcParenR"/>
            </a:pPr>
            <a:r>
              <a:rPr lang="en-US" sz="2000" b="1" dirty="0" smtClean="0"/>
              <a:t>Semi-elliptical leaf spring: </a:t>
            </a:r>
            <a:r>
              <a:rPr lang="en-US" sz="2000" dirty="0" smtClean="0"/>
              <a:t>this type of leaf spring refers to forming the shape of half ellipse as shown in fig. it is most commonly used in almost all type of trucks.</a:t>
            </a:r>
          </a:p>
          <a:p>
            <a:pPr marL="457200" indent="-457200" algn="just">
              <a:buAutoNum type="alphaLcParenR"/>
            </a:pPr>
            <a:r>
              <a:rPr lang="en-US" sz="2000" b="1" dirty="0" smtClean="0"/>
              <a:t>Quarter elliptical leaf spring: </a:t>
            </a:r>
            <a:r>
              <a:rPr lang="en-US" sz="2000" dirty="0" smtClean="0"/>
              <a:t>this type of leaf spring refers to forming the shape of half of semi- elliptical spring. This type of system is also called as cantilever spring system, the thick end of which is bolted rigidly to the frame.</a:t>
            </a:r>
          </a:p>
          <a:p>
            <a:pPr marL="457200" indent="-457200" algn="just">
              <a:buAutoNum type="alphaLcParenR"/>
            </a:pPr>
            <a:r>
              <a:rPr lang="en-US" sz="2000" b="1" dirty="0" smtClean="0"/>
              <a:t>Transverse leaf spring: </a:t>
            </a:r>
            <a:r>
              <a:rPr lang="en-US" sz="2000" dirty="0" smtClean="0"/>
              <a:t>This type of leaf spring refers to a semi elliptical spring mounted in a inverted manner, and has saddle at above forming a bow and is attached parallel to the wheel axle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381001" y="83717"/>
            <a:ext cx="8382000" cy="669056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170099"/>
          </a:xfrm>
          <a:prstGeom prst="rect">
            <a:avLst/>
          </a:prstGeom>
          <a:noFill/>
        </p:spPr>
        <p:txBody>
          <a:bodyPr wrap="square" rtlCol="0">
            <a:spAutoFit/>
          </a:bodyPr>
          <a:lstStyle/>
          <a:p>
            <a:pPr algn="just"/>
            <a:r>
              <a:rPr lang="en-US" sz="2000" b="1" dirty="0" smtClean="0"/>
              <a:t>2) COIL SPRINGS:</a:t>
            </a:r>
          </a:p>
          <a:p>
            <a:pPr algn="just">
              <a:buFont typeface="Arial" pitchFamily="34" charset="0"/>
              <a:buChar char="•"/>
            </a:pPr>
            <a:r>
              <a:rPr lang="en-US" sz="2000" dirty="0" smtClean="0"/>
              <a:t> The coil springs are extensively used in suspension system of automobiles.</a:t>
            </a:r>
          </a:p>
          <a:p>
            <a:pPr algn="just"/>
            <a:r>
              <a:rPr lang="en-US" sz="2000" b="1" dirty="0" smtClean="0"/>
              <a:t>a)standard coil spring: </a:t>
            </a:r>
          </a:p>
          <a:p>
            <a:pPr algn="just">
              <a:buFont typeface="Arial" pitchFamily="34" charset="0"/>
              <a:buChar char="•"/>
            </a:pPr>
            <a:r>
              <a:rPr lang="en-US" sz="2000" dirty="0" smtClean="0"/>
              <a:t>standard coil spring is made from length </a:t>
            </a:r>
            <a:r>
              <a:rPr lang="en-US" sz="2000" b="1" dirty="0" smtClean="0"/>
              <a:t>of special spring steel</a:t>
            </a:r>
            <a:r>
              <a:rPr lang="en-US" sz="2000" dirty="0" smtClean="0"/>
              <a:t>, usually round in section. </a:t>
            </a:r>
          </a:p>
          <a:p>
            <a:pPr algn="just">
              <a:buFont typeface="Arial" pitchFamily="34" charset="0"/>
              <a:buChar char="•"/>
            </a:pPr>
            <a:r>
              <a:rPr lang="en-US" sz="2000" dirty="0" smtClean="0"/>
              <a:t>It wound in the shape of coil as shown in fig.  </a:t>
            </a:r>
          </a:p>
          <a:p>
            <a:pPr algn="just">
              <a:buFont typeface="Arial" pitchFamily="34" charset="0"/>
              <a:buChar char="•"/>
            </a:pPr>
            <a:r>
              <a:rPr lang="en-US" sz="2000" dirty="0" smtClean="0"/>
              <a:t>The end of a coil spring are kept flat so that they seat properly.</a:t>
            </a:r>
          </a:p>
          <a:p>
            <a:pPr algn="just">
              <a:buFont typeface="Arial" pitchFamily="34" charset="0"/>
              <a:buChar char="•"/>
            </a:pPr>
            <a:r>
              <a:rPr lang="en-US" sz="2000" dirty="0" smtClean="0"/>
              <a:t>The coil spring is very elastic and compresses when a load is put on it.</a:t>
            </a:r>
          </a:p>
          <a:p>
            <a:pPr algn="just">
              <a:buFont typeface="Arial" pitchFamily="34" charset="0"/>
              <a:buChar char="•"/>
            </a:pPr>
            <a:r>
              <a:rPr lang="en-US" sz="2000" dirty="0" smtClean="0"/>
              <a:t>When a vehicle goes over a bump or pot hole, the spring compresses or expands to absorb the shock.</a:t>
            </a:r>
          </a:p>
        </p:txBody>
      </p:sp>
      <p:pic>
        <p:nvPicPr>
          <p:cNvPr id="5122" name="Picture 2"/>
          <p:cNvPicPr>
            <a:picLocks noChangeAspect="1" noChangeArrowheads="1"/>
          </p:cNvPicPr>
          <p:nvPr/>
        </p:nvPicPr>
        <p:blipFill>
          <a:blip r:embed="rId2"/>
          <a:srcRect/>
          <a:stretch>
            <a:fillRect/>
          </a:stretch>
        </p:blipFill>
        <p:spPr bwMode="auto">
          <a:xfrm>
            <a:off x="3505200" y="3124200"/>
            <a:ext cx="2590800" cy="33813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2831544"/>
          </a:xfrm>
          <a:prstGeom prst="rect">
            <a:avLst/>
          </a:prstGeom>
        </p:spPr>
        <p:txBody>
          <a:bodyPr wrap="square">
            <a:spAutoFit/>
          </a:bodyPr>
          <a:lstStyle/>
          <a:p>
            <a:pPr algn="just"/>
            <a:r>
              <a:rPr lang="en-US" sz="2000" b="1" dirty="0" smtClean="0"/>
              <a:t>b) Progressive type coils:</a:t>
            </a:r>
          </a:p>
          <a:p>
            <a:pPr algn="just">
              <a:buFont typeface="Arial" pitchFamily="34" charset="0"/>
              <a:buChar char="•"/>
            </a:pPr>
            <a:r>
              <a:rPr lang="en-US" sz="2000" dirty="0" smtClean="0"/>
              <a:t>In progressive type coil springs, the wire is wound into coils of progressively increased pitches as shown in fig.</a:t>
            </a:r>
          </a:p>
          <a:p>
            <a:pPr algn="just">
              <a:buFont typeface="Arial" pitchFamily="34" charset="0"/>
              <a:buChar char="•"/>
            </a:pPr>
            <a:r>
              <a:rPr lang="en-US" sz="2000" dirty="0" smtClean="0"/>
              <a:t>When wheel hits a hole or bump, the larger pitch section absorbs shocks or impacts with the smaller pitch section of the spring completely compressed.</a:t>
            </a:r>
          </a:p>
          <a:p>
            <a:pPr algn="just">
              <a:buFont typeface="Arial" pitchFamily="34" charset="0"/>
              <a:buChar char="•"/>
            </a:pPr>
            <a:r>
              <a:rPr lang="en-US" sz="2000" dirty="0" smtClean="0"/>
              <a:t>The coil springs are mostly used in the independent suspension systems.</a:t>
            </a:r>
          </a:p>
          <a:p>
            <a:pPr algn="just">
              <a:buFont typeface="Arial" pitchFamily="34" charset="0"/>
              <a:buChar char="•"/>
            </a:pPr>
            <a:r>
              <a:rPr lang="en-US" sz="2000" dirty="0" smtClean="0"/>
              <a:t>The advantage of the this type of spring is that they can be assembled in compact space and are capable of storing twice the energy than that of a leaf spring. </a:t>
            </a:r>
          </a:p>
          <a:p>
            <a:r>
              <a:rPr lang="en-US" dirty="0" smtClean="0"/>
              <a:t> </a:t>
            </a:r>
            <a:endParaRPr lang="en-US" dirty="0"/>
          </a:p>
        </p:txBody>
      </p:sp>
      <p:pic>
        <p:nvPicPr>
          <p:cNvPr id="4099" name="Picture 3"/>
          <p:cNvPicPr>
            <a:picLocks noChangeAspect="1" noChangeArrowheads="1"/>
          </p:cNvPicPr>
          <p:nvPr/>
        </p:nvPicPr>
        <p:blipFill>
          <a:blip r:embed="rId2"/>
          <a:srcRect/>
          <a:stretch>
            <a:fillRect/>
          </a:stretch>
        </p:blipFill>
        <p:spPr bwMode="auto">
          <a:xfrm>
            <a:off x="2819400" y="2667000"/>
            <a:ext cx="4114800" cy="3810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r>
              <a:rPr lang="en-US" sz="2000" b="1" dirty="0" smtClean="0"/>
              <a:t>3) TORSION BAR:</a:t>
            </a:r>
          </a:p>
          <a:p>
            <a:pPr>
              <a:buFont typeface="Arial" pitchFamily="34" charset="0"/>
              <a:buChar char="•"/>
            </a:pPr>
            <a:r>
              <a:rPr lang="en-US" sz="2000" dirty="0" smtClean="0"/>
              <a:t> The torsion bar </a:t>
            </a:r>
            <a:r>
              <a:rPr lang="en-US" sz="2000" smtClean="0"/>
              <a:t>is made </a:t>
            </a:r>
            <a:r>
              <a:rPr lang="en-US" sz="2000" dirty="0" smtClean="0"/>
              <a:t>from spring steel bar which functions by twisting.</a:t>
            </a:r>
          </a:p>
          <a:p>
            <a:pPr>
              <a:buFont typeface="Arial" pitchFamily="34" charset="0"/>
              <a:buChar char="•"/>
            </a:pPr>
            <a:r>
              <a:rPr lang="en-US" sz="2000" dirty="0" smtClean="0"/>
              <a:t>One end of the torsion bar is fixed to the frame, so that it may not turn, the other end is attached to the lower control arms as shown fig.</a:t>
            </a:r>
          </a:p>
          <a:p>
            <a:pPr>
              <a:buFont typeface="Arial" pitchFamily="34" charset="0"/>
              <a:buChar char="•"/>
            </a:pPr>
            <a:r>
              <a:rPr lang="en-US" sz="2000" dirty="0" smtClean="0"/>
              <a:t>When the vehicle goes over a bump or pot hole, the torsion rod gets the twisting effect and the elasticity of the is utilized to bring back the wheel to its normal position in same manner as a spring arrangement.</a:t>
            </a:r>
          </a:p>
          <a:p>
            <a:pPr>
              <a:buFont typeface="Arial" pitchFamily="34" charset="0"/>
              <a:buChar char="•"/>
            </a:pPr>
            <a:r>
              <a:rPr lang="en-US" sz="2000" dirty="0" smtClean="0"/>
              <a:t>The main advantages of torsion bar suspension are durability, easy  adjustability of ride height, and small profile along the width if the vehicle.</a:t>
            </a:r>
          </a:p>
          <a:p>
            <a:pPr>
              <a:buFont typeface="Arial" pitchFamily="34" charset="0"/>
              <a:buChar char="•"/>
            </a:pPr>
            <a:r>
              <a:rPr lang="en-US" sz="2000" dirty="0" smtClean="0"/>
              <a:t>It takes up less of the vehicles interior volume as compared to coil springs.</a:t>
            </a:r>
          </a:p>
          <a:p>
            <a:pPr>
              <a:buFont typeface="Arial" pitchFamily="34" charset="0"/>
              <a:buChar char="•"/>
            </a:pPr>
            <a:r>
              <a:rPr lang="en-US" sz="2000" dirty="0" smtClean="0"/>
              <a:t>A disadvantage is that torsion bars, unlike coil springs usually cannot provide a progressive spring rate.</a:t>
            </a:r>
            <a:endParaRPr lang="en-US" sz="2000" dirty="0"/>
          </a:p>
        </p:txBody>
      </p:sp>
      <p:pic>
        <p:nvPicPr>
          <p:cNvPr id="6146" name="Picture 2"/>
          <p:cNvPicPr>
            <a:picLocks noChangeAspect="1" noChangeArrowheads="1"/>
          </p:cNvPicPr>
          <p:nvPr/>
        </p:nvPicPr>
        <p:blipFill>
          <a:blip r:embed="rId2"/>
          <a:srcRect/>
          <a:stretch>
            <a:fillRect/>
          </a:stretch>
        </p:blipFill>
        <p:spPr bwMode="auto">
          <a:xfrm>
            <a:off x="3253874" y="3505200"/>
            <a:ext cx="4823326" cy="33528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2248</Words>
  <Application>Microsoft Office PowerPoint</Application>
  <PresentationFormat>On-screen Show (4:3)</PresentationFormat>
  <Paragraphs>130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35</cp:revision>
  <dcterms:created xsi:type="dcterms:W3CDTF">2018-09-30T06:51:23Z</dcterms:created>
  <dcterms:modified xsi:type="dcterms:W3CDTF">2019-03-14T01:59:30Z</dcterms:modified>
</cp:coreProperties>
</file>