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7" r:id="rId3"/>
    <p:sldId id="258" r:id="rId4"/>
    <p:sldId id="266" r:id="rId5"/>
    <p:sldId id="264" r:id="rId6"/>
    <p:sldId id="265" r:id="rId7"/>
    <p:sldId id="263" r:id="rId8"/>
    <p:sldId id="262" r:id="rId9"/>
    <p:sldId id="259" r:id="rId10"/>
    <p:sldId id="273" r:id="rId11"/>
    <p:sldId id="274" r:id="rId12"/>
    <p:sldId id="269" r:id="rId13"/>
    <p:sldId id="270" r:id="rId14"/>
    <p:sldId id="271" r:id="rId15"/>
    <p:sldId id="272" r:id="rId16"/>
    <p:sldId id="268" r:id="rId17"/>
    <p:sldId id="260"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3B9045-C69E-470B-B787-1CD529F8A739}" type="datetimeFigureOut">
              <a:rPr lang="en-US" smtClean="0"/>
              <a:pPr/>
              <a:t>3/12/2019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BFD32-4AD0-4C3C-8EF2-20BD026B5A3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2CF99-48EC-4711-9FB4-28780716352E}"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2CF99-48EC-4711-9FB4-28780716352E}"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2CF99-48EC-4711-9FB4-28780716352E}"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2CF99-48EC-4711-9FB4-28780716352E}"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2CF99-48EC-4711-9FB4-28780716352E}"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2CF99-48EC-4711-9FB4-28780716352E}"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2CF99-48EC-4711-9FB4-28780716352E}" type="datetimeFigureOut">
              <a:rPr lang="en-US" smtClean="0"/>
              <a:pPr/>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2CF99-48EC-4711-9FB4-28780716352E}" type="datetimeFigureOut">
              <a:rPr lang="en-US" smtClean="0"/>
              <a:pPr/>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2CF99-48EC-4711-9FB4-28780716352E}" type="datetimeFigureOut">
              <a:rPr lang="en-US" smtClean="0"/>
              <a:pPr/>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2CF99-48EC-4711-9FB4-28780716352E}"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2CF99-48EC-4711-9FB4-28780716352E}"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DDB1F-0152-412E-A943-915AD53BA7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2CF99-48EC-4711-9FB4-28780716352E}" type="datetimeFigureOut">
              <a:rPr lang="en-US" smtClean="0"/>
              <a:pPr/>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DDB1F-0152-412E-A943-915AD53BA7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95400" cy="461665"/>
          </a:xfrm>
          <a:prstGeom prst="rect">
            <a:avLst/>
          </a:prstGeom>
          <a:noFill/>
        </p:spPr>
        <p:txBody>
          <a:bodyPr wrap="square" rtlCol="0">
            <a:spAutoFit/>
          </a:bodyPr>
          <a:lstStyle/>
          <a:p>
            <a:pPr algn="ctr"/>
            <a:r>
              <a:rPr lang="en-US" sz="2400" b="1" dirty="0" smtClean="0"/>
              <a:t>Tyres : </a:t>
            </a:r>
            <a:endParaRPr lang="en-US" sz="2400" b="1" dirty="0"/>
          </a:p>
        </p:txBody>
      </p:sp>
      <p:sp>
        <p:nvSpPr>
          <p:cNvPr id="5" name="TextBox 4"/>
          <p:cNvSpPr txBox="1"/>
          <p:nvPr/>
        </p:nvSpPr>
        <p:spPr>
          <a:xfrm>
            <a:off x="0" y="457200"/>
            <a:ext cx="9144000" cy="2862322"/>
          </a:xfrm>
          <a:prstGeom prst="rect">
            <a:avLst/>
          </a:prstGeom>
          <a:noFill/>
        </p:spPr>
        <p:txBody>
          <a:bodyPr wrap="square" rtlCol="0">
            <a:spAutoFit/>
          </a:bodyPr>
          <a:lstStyle/>
          <a:p>
            <a:pPr>
              <a:buFont typeface="Arial" pitchFamily="34" charset="0"/>
              <a:buChar char="•"/>
            </a:pPr>
            <a:r>
              <a:rPr lang="en-US" sz="2000" dirty="0"/>
              <a:t> </a:t>
            </a:r>
            <a:r>
              <a:rPr lang="en-US" sz="2000" dirty="0" smtClean="0"/>
              <a:t>The </a:t>
            </a:r>
            <a:r>
              <a:rPr lang="en-US" sz="2000" dirty="0" err="1" smtClean="0"/>
              <a:t>tyre</a:t>
            </a:r>
            <a:r>
              <a:rPr lang="en-US" sz="2000" dirty="0" smtClean="0"/>
              <a:t> is fitted around the wheel rim, as shown fig.</a:t>
            </a:r>
          </a:p>
          <a:p>
            <a:pPr>
              <a:buFont typeface="Arial" pitchFamily="34" charset="0"/>
              <a:buChar char="•"/>
            </a:pPr>
            <a:r>
              <a:rPr lang="en-US" sz="2000" dirty="0" smtClean="0"/>
              <a:t>It Provides a cushion between the vehicle and the road.</a:t>
            </a:r>
          </a:p>
          <a:p>
            <a:r>
              <a:rPr lang="en-US" sz="2000" dirty="0" smtClean="0"/>
              <a:t>The </a:t>
            </a:r>
            <a:r>
              <a:rPr lang="en-US" sz="2000" dirty="0" err="1" smtClean="0"/>
              <a:t>tyre</a:t>
            </a:r>
            <a:r>
              <a:rPr lang="en-US" sz="2000" dirty="0" smtClean="0"/>
              <a:t> performs the following important functions:</a:t>
            </a:r>
          </a:p>
          <a:p>
            <a:pPr marL="342900" indent="-342900">
              <a:buAutoNum type="arabicParenR"/>
            </a:pPr>
            <a:r>
              <a:rPr lang="en-US" sz="2000" dirty="0" smtClean="0"/>
              <a:t>It support the vehicle weight.</a:t>
            </a:r>
          </a:p>
          <a:p>
            <a:pPr marL="342900" indent="-342900">
              <a:buAutoNum type="arabicParenR"/>
            </a:pPr>
            <a:r>
              <a:rPr lang="en-US" sz="2000" dirty="0" smtClean="0"/>
              <a:t>It transfer the traction ( i.e. transmit engine power through the medium of driving wheels) and to stop the vehicle with friction between the </a:t>
            </a:r>
            <a:r>
              <a:rPr lang="en-US" sz="2000" dirty="0" err="1" smtClean="0"/>
              <a:t>tyre</a:t>
            </a:r>
            <a:r>
              <a:rPr lang="en-US" sz="2000" dirty="0" smtClean="0"/>
              <a:t> and road surface.</a:t>
            </a:r>
          </a:p>
          <a:p>
            <a:pPr marL="342900" indent="-342900">
              <a:buAutoNum type="arabicParenR"/>
            </a:pPr>
            <a:r>
              <a:rPr lang="en-US" sz="2000" dirty="0" smtClean="0"/>
              <a:t>It changes and maintain the direction of travel for smooth steering.</a:t>
            </a:r>
          </a:p>
          <a:p>
            <a:pPr marL="342900" indent="-342900">
              <a:buAutoNum type="arabicParenR"/>
            </a:pPr>
            <a:r>
              <a:rPr lang="en-US" sz="2000" dirty="0" smtClean="0"/>
              <a:t>It absorbs road shocks and thus provides cushion for comfortable driving.</a:t>
            </a:r>
          </a:p>
          <a:p>
            <a:pPr marL="342900" indent="-342900"/>
            <a:endParaRPr lang="en-US" sz="2000" dirty="0"/>
          </a:p>
        </p:txBody>
      </p:sp>
      <p:pic>
        <p:nvPicPr>
          <p:cNvPr id="1026" name="Picture 2"/>
          <p:cNvPicPr>
            <a:picLocks noChangeAspect="1" noChangeArrowheads="1"/>
          </p:cNvPicPr>
          <p:nvPr/>
        </p:nvPicPr>
        <p:blipFill>
          <a:blip r:embed="rId2"/>
          <a:srcRect/>
          <a:stretch>
            <a:fillRect/>
          </a:stretch>
        </p:blipFill>
        <p:spPr bwMode="auto">
          <a:xfrm>
            <a:off x="2667000" y="3048000"/>
            <a:ext cx="4620638"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838200"/>
            <a:ext cx="4191000" cy="42957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724400" y="914400"/>
            <a:ext cx="4419600" cy="422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4876800" cy="34033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52650" y="3324225"/>
            <a:ext cx="6991350" cy="35337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noFill/>
        </p:spPr>
        <p:txBody>
          <a:bodyPr wrap="square" rtlCol="0">
            <a:spAutoFit/>
          </a:bodyPr>
          <a:lstStyle/>
          <a:p>
            <a:r>
              <a:rPr lang="en-US" sz="2000" b="1" dirty="0" smtClean="0"/>
              <a:t>Advantages and disadvantages of radial ply tyres over cross ply tyres:</a:t>
            </a:r>
          </a:p>
          <a:p>
            <a:r>
              <a:rPr lang="en-US" sz="2000" b="1" dirty="0" smtClean="0"/>
              <a:t>Advantages:</a:t>
            </a:r>
          </a:p>
          <a:p>
            <a:pPr marL="457200" indent="-457200">
              <a:buAutoNum type="arabicParenR"/>
            </a:pPr>
            <a:r>
              <a:rPr lang="en-US" sz="2000" dirty="0" smtClean="0"/>
              <a:t>The radial ply </a:t>
            </a:r>
            <a:r>
              <a:rPr lang="en-US" sz="2000" dirty="0" err="1" smtClean="0"/>
              <a:t>tyre</a:t>
            </a:r>
            <a:r>
              <a:rPr lang="en-US" sz="2000" dirty="0" smtClean="0"/>
              <a:t> has shorter braking distance, it stop in shorter distance because of stiffer tread.</a:t>
            </a:r>
          </a:p>
        </p:txBody>
      </p:sp>
      <p:sp>
        <p:nvSpPr>
          <p:cNvPr id="3" name="Rectangle 2"/>
          <p:cNvSpPr/>
          <p:nvPr/>
        </p:nvSpPr>
        <p:spPr>
          <a:xfrm>
            <a:off x="0" y="1219200"/>
            <a:ext cx="9144000" cy="1323439"/>
          </a:xfrm>
          <a:prstGeom prst="rect">
            <a:avLst/>
          </a:prstGeom>
        </p:spPr>
        <p:txBody>
          <a:bodyPr wrap="square">
            <a:spAutoFit/>
          </a:bodyPr>
          <a:lstStyle/>
          <a:p>
            <a:pPr marL="457200" indent="-457200"/>
            <a:r>
              <a:rPr lang="en-US" sz="2000" dirty="0" smtClean="0"/>
              <a:t>2)     The radial ply </a:t>
            </a:r>
            <a:r>
              <a:rPr lang="en-US" sz="2000" dirty="0" err="1" smtClean="0"/>
              <a:t>tyre</a:t>
            </a:r>
            <a:r>
              <a:rPr lang="en-US" sz="2000" dirty="0" smtClean="0"/>
              <a:t> allows better control of the vehicle by maintaining precise steering, great stability and firm grip.</a:t>
            </a:r>
          </a:p>
          <a:p>
            <a:pPr marL="457200" indent="-457200">
              <a:buFont typeface="Arial" pitchFamily="34" charset="0"/>
              <a:buChar char="•"/>
            </a:pPr>
            <a:r>
              <a:rPr lang="en-US" sz="2000" dirty="0" smtClean="0"/>
              <a:t>While taking a turn, a radial </a:t>
            </a:r>
            <a:r>
              <a:rPr lang="en-US" sz="2000" dirty="0" err="1" smtClean="0"/>
              <a:t>tyre</a:t>
            </a:r>
            <a:r>
              <a:rPr lang="en-US" sz="2000" dirty="0" smtClean="0"/>
              <a:t> had less tendency to distort and lift off the road from one side.</a:t>
            </a:r>
          </a:p>
        </p:txBody>
      </p:sp>
      <p:pic>
        <p:nvPicPr>
          <p:cNvPr id="7170" name="Picture 2"/>
          <p:cNvPicPr>
            <a:picLocks noChangeAspect="1" noChangeArrowheads="1"/>
          </p:cNvPicPr>
          <p:nvPr/>
        </p:nvPicPr>
        <p:blipFill>
          <a:blip r:embed="rId2"/>
          <a:srcRect/>
          <a:stretch>
            <a:fillRect/>
          </a:stretch>
        </p:blipFill>
        <p:spPr bwMode="auto">
          <a:xfrm>
            <a:off x="0" y="2819400"/>
            <a:ext cx="3428530" cy="3200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352800" y="2743200"/>
            <a:ext cx="57912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400110"/>
          </a:xfrm>
          <a:prstGeom prst="rect">
            <a:avLst/>
          </a:prstGeom>
        </p:spPr>
        <p:txBody>
          <a:bodyPr wrap="square">
            <a:spAutoFit/>
          </a:bodyPr>
          <a:lstStyle/>
          <a:p>
            <a:pPr marL="457200" indent="-457200">
              <a:buAutoNum type="arabicParenR" startAt="3"/>
            </a:pPr>
            <a:r>
              <a:rPr lang="en-US" sz="2000" dirty="0" smtClean="0"/>
              <a:t>The radial ply tyres will not puncture easily because of belts as shown in fig.</a:t>
            </a:r>
          </a:p>
        </p:txBody>
      </p:sp>
      <p:sp>
        <p:nvSpPr>
          <p:cNvPr id="3" name="Rectangle 2"/>
          <p:cNvSpPr/>
          <p:nvPr/>
        </p:nvSpPr>
        <p:spPr>
          <a:xfrm>
            <a:off x="0" y="457200"/>
            <a:ext cx="9144000" cy="1015663"/>
          </a:xfrm>
          <a:prstGeom prst="rect">
            <a:avLst/>
          </a:prstGeom>
        </p:spPr>
        <p:txBody>
          <a:bodyPr wrap="square">
            <a:spAutoFit/>
          </a:bodyPr>
          <a:lstStyle/>
          <a:p>
            <a:pPr marL="457200" indent="-457200" algn="just"/>
            <a:r>
              <a:rPr lang="en-US" sz="2000" dirty="0" smtClean="0"/>
              <a:t>4)     The radial ply tyres has longer tread life. This is because of stiffer tread due to dual steel  belts. This results in less movement of tread causing less slip and less internal losses and hence greater wear resistance obtained.</a:t>
            </a:r>
          </a:p>
        </p:txBody>
      </p:sp>
      <p:pic>
        <p:nvPicPr>
          <p:cNvPr id="8195" name="Picture 3"/>
          <p:cNvPicPr>
            <a:picLocks noChangeAspect="1" noChangeArrowheads="1"/>
          </p:cNvPicPr>
          <p:nvPr/>
        </p:nvPicPr>
        <p:blipFill>
          <a:blip r:embed="rId2"/>
          <a:srcRect/>
          <a:stretch>
            <a:fillRect/>
          </a:stretch>
        </p:blipFill>
        <p:spPr bwMode="auto">
          <a:xfrm>
            <a:off x="228600" y="2895600"/>
            <a:ext cx="4800599" cy="2519144"/>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4648200" y="1905000"/>
            <a:ext cx="449580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7886"/>
          </a:xfrm>
          <a:prstGeom prst="rect">
            <a:avLst/>
          </a:prstGeom>
        </p:spPr>
        <p:txBody>
          <a:bodyPr wrap="square">
            <a:spAutoFit/>
          </a:bodyPr>
          <a:lstStyle/>
          <a:p>
            <a:pPr marL="457200" indent="-457200" algn="just"/>
            <a:r>
              <a:rPr lang="en-US" sz="2000" dirty="0" smtClean="0"/>
              <a:t>5)  The radial ply tyres has better fuel economy due to lesser rolling resistance. Because of stiffer treads.  </a:t>
            </a:r>
          </a:p>
        </p:txBody>
      </p:sp>
      <p:pic>
        <p:nvPicPr>
          <p:cNvPr id="9218" name="Picture 2"/>
          <p:cNvPicPr>
            <a:picLocks noChangeAspect="1" noChangeArrowheads="1"/>
          </p:cNvPicPr>
          <p:nvPr/>
        </p:nvPicPr>
        <p:blipFill>
          <a:blip r:embed="rId2"/>
          <a:srcRect/>
          <a:stretch>
            <a:fillRect/>
          </a:stretch>
        </p:blipFill>
        <p:spPr bwMode="auto">
          <a:xfrm>
            <a:off x="423863" y="881063"/>
            <a:ext cx="8296275"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862322"/>
          </a:xfrm>
          <a:prstGeom prst="rect">
            <a:avLst/>
          </a:prstGeom>
          <a:noFill/>
        </p:spPr>
        <p:txBody>
          <a:bodyPr wrap="square" rtlCol="0">
            <a:spAutoFit/>
          </a:bodyPr>
          <a:lstStyle/>
          <a:p>
            <a:pPr algn="just"/>
            <a:r>
              <a:rPr lang="en-US" sz="2000" b="1" dirty="0" err="1" smtClean="0"/>
              <a:t>Tyre</a:t>
            </a:r>
            <a:r>
              <a:rPr lang="en-US" sz="2000" b="1" dirty="0" smtClean="0"/>
              <a:t> with inner tube:</a:t>
            </a:r>
          </a:p>
          <a:p>
            <a:pPr algn="just">
              <a:buFont typeface="Arial" pitchFamily="34" charset="0"/>
              <a:buChar char="•"/>
            </a:pPr>
            <a:r>
              <a:rPr lang="en-US" sz="2000" dirty="0" smtClean="0"/>
              <a:t>The inner tube is inflated with compressed air after the </a:t>
            </a:r>
            <a:r>
              <a:rPr lang="en-US" sz="2000" dirty="0" err="1" smtClean="0"/>
              <a:t>tyre</a:t>
            </a:r>
            <a:r>
              <a:rPr lang="en-US" sz="2000" dirty="0" smtClean="0"/>
              <a:t> along with the tube is mounted on the wheel rim.</a:t>
            </a:r>
          </a:p>
          <a:p>
            <a:pPr algn="just">
              <a:buFont typeface="Arial" pitchFamily="34" charset="0"/>
              <a:buChar char="•"/>
            </a:pPr>
            <a:r>
              <a:rPr lang="en-US" sz="2000" dirty="0" smtClean="0"/>
              <a:t>It is not possible to fit the </a:t>
            </a:r>
            <a:r>
              <a:rPr lang="en-US" sz="2000" dirty="0" err="1" smtClean="0"/>
              <a:t>tyre</a:t>
            </a:r>
            <a:r>
              <a:rPr lang="en-US" sz="2000" dirty="0" smtClean="0"/>
              <a:t> on the rim along with fully inflated tube.</a:t>
            </a:r>
          </a:p>
          <a:p>
            <a:pPr algn="just">
              <a:buFont typeface="Arial" pitchFamily="34" charset="0"/>
              <a:buChar char="•"/>
            </a:pPr>
            <a:r>
              <a:rPr lang="en-US" sz="2000" dirty="0" smtClean="0"/>
              <a:t>The inflation is done through a non return ball fitted on the tube. </a:t>
            </a:r>
          </a:p>
          <a:p>
            <a:pPr algn="just">
              <a:buFont typeface="Arial" pitchFamily="34" charset="0"/>
              <a:buChar char="•"/>
            </a:pPr>
            <a:r>
              <a:rPr lang="en-US" sz="2000" dirty="0" smtClean="0"/>
              <a:t>A suitable hole is provided on the rim for sticking out the valve projection from inside to the outside.</a:t>
            </a:r>
          </a:p>
          <a:p>
            <a:pPr algn="just">
              <a:buFont typeface="Arial" pitchFamily="34" charset="0"/>
              <a:buChar char="•"/>
            </a:pPr>
            <a:r>
              <a:rPr lang="en-US" sz="2000" dirty="0" smtClean="0"/>
              <a:t>The inner tube after inflation fills all the space inside between the rim and the </a:t>
            </a:r>
            <a:r>
              <a:rPr lang="en-US" sz="2000" dirty="0" err="1" smtClean="0"/>
              <a:t>tyre</a:t>
            </a:r>
            <a:r>
              <a:rPr lang="en-US" sz="2000" dirty="0" smtClean="0"/>
              <a:t> and offer good cushioning effect.</a:t>
            </a:r>
          </a:p>
        </p:txBody>
      </p:sp>
      <p:pic>
        <p:nvPicPr>
          <p:cNvPr id="2050" name="Picture 2"/>
          <p:cNvPicPr>
            <a:picLocks noChangeAspect="1" noChangeArrowheads="1"/>
          </p:cNvPicPr>
          <p:nvPr/>
        </p:nvPicPr>
        <p:blipFill>
          <a:blip r:embed="rId2"/>
          <a:srcRect/>
          <a:stretch>
            <a:fillRect/>
          </a:stretch>
        </p:blipFill>
        <p:spPr bwMode="auto">
          <a:xfrm>
            <a:off x="4648199" y="2619375"/>
            <a:ext cx="4495801" cy="423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r>
              <a:rPr lang="en-US" sz="2000" b="1" dirty="0" smtClean="0"/>
              <a:t>Tubless tyres:</a:t>
            </a:r>
          </a:p>
          <a:p>
            <a:pPr>
              <a:buFont typeface="Arial" pitchFamily="34" charset="0"/>
              <a:buChar char="•"/>
            </a:pPr>
            <a:r>
              <a:rPr lang="en-US" sz="2000" dirty="0" smtClean="0"/>
              <a:t>As the name indicates these tyres have no inflated inner tubes.</a:t>
            </a:r>
          </a:p>
          <a:p>
            <a:pPr>
              <a:buFont typeface="Arial" pitchFamily="34" charset="0"/>
              <a:buChar char="•"/>
            </a:pPr>
            <a:r>
              <a:rPr lang="en-US" sz="2000" dirty="0" smtClean="0"/>
              <a:t>The tyres is directly mounted on the rim.</a:t>
            </a:r>
          </a:p>
          <a:p>
            <a:pPr>
              <a:buFont typeface="Arial" pitchFamily="34" charset="0"/>
              <a:buChar char="•"/>
            </a:pPr>
            <a:r>
              <a:rPr lang="en-US" sz="2000" dirty="0" smtClean="0"/>
              <a:t>As </a:t>
            </a:r>
            <a:r>
              <a:rPr lang="en-US" sz="2000" dirty="0" err="1" smtClean="0"/>
              <a:t>tyre</a:t>
            </a:r>
            <a:r>
              <a:rPr lang="en-US" sz="2000" dirty="0" smtClean="0"/>
              <a:t> alone has to withstand the internal air pressure, the section on the </a:t>
            </a:r>
            <a:r>
              <a:rPr lang="en-US" sz="2000" dirty="0" err="1" smtClean="0"/>
              <a:t>tyre</a:t>
            </a:r>
            <a:r>
              <a:rPr lang="en-US" sz="2000" dirty="0" smtClean="0"/>
              <a:t> is thicker then </a:t>
            </a:r>
            <a:r>
              <a:rPr lang="en-US" sz="2000" dirty="0" err="1" smtClean="0"/>
              <a:t>tyre</a:t>
            </a:r>
            <a:r>
              <a:rPr lang="en-US" sz="2000" dirty="0" smtClean="0"/>
              <a:t> with tube.</a:t>
            </a:r>
          </a:p>
          <a:p>
            <a:pPr>
              <a:buFont typeface="Arial" pitchFamily="34" charset="0"/>
              <a:buChar char="•"/>
            </a:pPr>
            <a:r>
              <a:rPr lang="en-US" sz="2000" dirty="0" smtClean="0"/>
              <a:t>The </a:t>
            </a:r>
            <a:r>
              <a:rPr lang="en-US" sz="2000" dirty="0" err="1" smtClean="0"/>
              <a:t>tyre</a:t>
            </a:r>
            <a:r>
              <a:rPr lang="en-US" sz="2000" dirty="0" smtClean="0"/>
              <a:t> is inflated with compressed air after mounting on the rim of the wheel through non return ball valve.</a:t>
            </a:r>
          </a:p>
          <a:p>
            <a:pPr>
              <a:buFont typeface="Arial" pitchFamily="34" charset="0"/>
              <a:buChar char="•"/>
            </a:pPr>
            <a:endParaRPr lang="en-US" sz="2000" dirty="0" smtClean="0"/>
          </a:p>
          <a:p>
            <a:endParaRPr lang="en-US" sz="2000" b="1" dirty="0"/>
          </a:p>
        </p:txBody>
      </p:sp>
      <p:pic>
        <p:nvPicPr>
          <p:cNvPr id="3074" name="Picture 2"/>
          <p:cNvPicPr>
            <a:picLocks noChangeAspect="1" noChangeArrowheads="1"/>
          </p:cNvPicPr>
          <p:nvPr/>
        </p:nvPicPr>
        <p:blipFill>
          <a:blip r:embed="rId2"/>
          <a:srcRect/>
          <a:stretch>
            <a:fillRect/>
          </a:stretch>
        </p:blipFill>
        <p:spPr bwMode="auto">
          <a:xfrm>
            <a:off x="3200400" y="2209800"/>
            <a:ext cx="4324350"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962400" cy="400110"/>
          </a:xfrm>
          <a:prstGeom prst="rect">
            <a:avLst/>
          </a:prstGeom>
          <a:noFill/>
        </p:spPr>
        <p:txBody>
          <a:bodyPr wrap="square" rtlCol="0">
            <a:spAutoFit/>
          </a:bodyPr>
          <a:lstStyle/>
          <a:p>
            <a:r>
              <a:rPr lang="en-US" sz="2000" b="1" dirty="0" err="1" smtClean="0"/>
              <a:t>Tyre</a:t>
            </a:r>
            <a:r>
              <a:rPr lang="en-US" sz="2000" b="1" dirty="0" smtClean="0"/>
              <a:t> specifications: </a:t>
            </a:r>
            <a:endParaRPr lang="en-US" sz="2000" b="1" dirty="0"/>
          </a:p>
        </p:txBody>
      </p:sp>
      <p:pic>
        <p:nvPicPr>
          <p:cNvPr id="4098" name="Picture 2"/>
          <p:cNvPicPr>
            <a:picLocks noChangeAspect="1" noChangeArrowheads="1"/>
          </p:cNvPicPr>
          <p:nvPr/>
        </p:nvPicPr>
        <p:blipFill>
          <a:blip r:embed="rId2"/>
          <a:srcRect/>
          <a:stretch>
            <a:fillRect/>
          </a:stretch>
        </p:blipFill>
        <p:spPr bwMode="auto">
          <a:xfrm>
            <a:off x="1447800" y="609600"/>
            <a:ext cx="640080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457200"/>
            <a:ext cx="7620152" cy="60647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839200" cy="3785652"/>
          </a:xfrm>
          <a:prstGeom prst="rect">
            <a:avLst/>
          </a:prstGeom>
          <a:noFill/>
        </p:spPr>
        <p:txBody>
          <a:bodyPr wrap="square" rtlCol="0">
            <a:spAutoFit/>
          </a:bodyPr>
          <a:lstStyle/>
          <a:p>
            <a:pPr algn="just">
              <a:buFont typeface="Arial" pitchFamily="34" charset="0"/>
              <a:buChar char="•"/>
            </a:pPr>
            <a:r>
              <a:rPr lang="en-US" sz="2000" dirty="0" smtClean="0"/>
              <a:t>There are basically two type of tyres:</a:t>
            </a:r>
          </a:p>
          <a:p>
            <a:pPr algn="just"/>
            <a:r>
              <a:rPr lang="en-US" sz="2000" b="1" dirty="0" smtClean="0"/>
              <a:t>1)Pneumatic tyres: </a:t>
            </a:r>
            <a:r>
              <a:rPr lang="en-US" sz="2000" dirty="0" smtClean="0"/>
              <a:t>the main objective of a pneumatic </a:t>
            </a:r>
            <a:r>
              <a:rPr lang="en-US" sz="2000" dirty="0" err="1" smtClean="0"/>
              <a:t>tyre</a:t>
            </a:r>
            <a:r>
              <a:rPr lang="en-US" sz="2000" dirty="0" smtClean="0"/>
              <a:t> is to float the vehicle on a cushion of compressed air.</a:t>
            </a:r>
          </a:p>
          <a:p>
            <a:pPr algn="just">
              <a:buFont typeface="Arial" pitchFamily="34" charset="0"/>
              <a:buChar char="•"/>
            </a:pPr>
            <a:r>
              <a:rPr lang="en-US" sz="2000" dirty="0" smtClean="0"/>
              <a:t>The air carries the load and therefore, the maintenance of correct inflation pressure is of  great importance.</a:t>
            </a:r>
          </a:p>
          <a:p>
            <a:pPr algn="just">
              <a:buFont typeface="Arial" pitchFamily="34" charset="0"/>
              <a:buChar char="•"/>
            </a:pPr>
            <a:r>
              <a:rPr lang="en-US" sz="2000" dirty="0" smtClean="0"/>
              <a:t>The pneumatic tyres are used on type of vehicle such as bicycle, motorcycle, cars trucks, earthmovers and aircrafts.</a:t>
            </a:r>
          </a:p>
          <a:p>
            <a:pPr algn="just"/>
            <a:r>
              <a:rPr lang="en-US" sz="2000" b="1" dirty="0" smtClean="0"/>
              <a:t>2)Solid tyres or Non Pneumatic tyres: </a:t>
            </a:r>
            <a:r>
              <a:rPr lang="en-US" sz="2000" dirty="0" smtClean="0"/>
              <a:t> these are mainly used in industrial and commercial applications.</a:t>
            </a:r>
          </a:p>
          <a:p>
            <a:pPr algn="just">
              <a:buFont typeface="Arial" pitchFamily="34" charset="0"/>
              <a:buChar char="•"/>
            </a:pPr>
            <a:r>
              <a:rPr lang="en-US" sz="2000" dirty="0" smtClean="0"/>
              <a:t>They are manufactured from solid rubbers and plastic compounds through </a:t>
            </a:r>
            <a:r>
              <a:rPr lang="en-US" sz="2000" dirty="0" err="1" smtClean="0"/>
              <a:t>moulding</a:t>
            </a:r>
            <a:r>
              <a:rPr lang="en-US" sz="2000" dirty="0" smtClean="0"/>
              <a:t> operation.</a:t>
            </a:r>
          </a:p>
          <a:p>
            <a:pPr algn="just"/>
            <a:r>
              <a:rPr lang="en-US" sz="2000" dirty="0" err="1" smtClean="0"/>
              <a:t>e.g</a:t>
            </a:r>
            <a:r>
              <a:rPr lang="en-US" sz="2000" dirty="0" smtClean="0"/>
              <a:t>: lawn movers, skate boards, golf carts, scooters and light industrial vehicles.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48000" cy="400110"/>
          </a:xfrm>
          <a:prstGeom prst="rect">
            <a:avLst/>
          </a:prstGeom>
          <a:noFill/>
        </p:spPr>
        <p:txBody>
          <a:bodyPr wrap="square" rtlCol="0">
            <a:spAutoFit/>
          </a:bodyPr>
          <a:lstStyle/>
          <a:p>
            <a:r>
              <a:rPr lang="en-US" sz="2000" b="1" dirty="0" smtClean="0"/>
              <a:t>CONSTRUCTION OF TYRE:</a:t>
            </a:r>
            <a:endParaRPr lang="en-US" sz="2000" b="1" dirty="0"/>
          </a:p>
        </p:txBody>
      </p:sp>
      <p:sp>
        <p:nvSpPr>
          <p:cNvPr id="4" name="TextBox 3"/>
          <p:cNvSpPr txBox="1"/>
          <p:nvPr/>
        </p:nvSpPr>
        <p:spPr>
          <a:xfrm>
            <a:off x="0" y="457200"/>
            <a:ext cx="9144000" cy="5632311"/>
          </a:xfrm>
          <a:prstGeom prst="rect">
            <a:avLst/>
          </a:prstGeom>
          <a:noFill/>
        </p:spPr>
        <p:txBody>
          <a:bodyPr wrap="square" rtlCol="0">
            <a:spAutoFit/>
          </a:bodyPr>
          <a:lstStyle/>
          <a:p>
            <a:pPr algn="just">
              <a:buFont typeface="Arial" pitchFamily="34" charset="0"/>
              <a:buChar char="•"/>
            </a:pPr>
            <a:r>
              <a:rPr lang="en-US" dirty="0" smtClean="0"/>
              <a:t>The </a:t>
            </a:r>
            <a:r>
              <a:rPr lang="en-US" dirty="0" err="1" smtClean="0"/>
              <a:t>tyre</a:t>
            </a:r>
            <a:r>
              <a:rPr lang="en-US" dirty="0" smtClean="0"/>
              <a:t> of an automobile is really complex in its construction, manufacture and operating stresses.</a:t>
            </a:r>
          </a:p>
          <a:p>
            <a:pPr algn="just">
              <a:buFont typeface="Arial" pitchFamily="34" charset="0"/>
              <a:buChar char="•"/>
            </a:pPr>
            <a:r>
              <a:rPr lang="en-US" dirty="0" smtClean="0"/>
              <a:t>Several fabric layers or plies are impregnated with special hard rubber.</a:t>
            </a:r>
          </a:p>
          <a:p>
            <a:pPr algn="just">
              <a:buFont typeface="Arial" pitchFamily="34" charset="0"/>
              <a:buChar char="•"/>
            </a:pPr>
            <a:r>
              <a:rPr lang="en-US" dirty="0" smtClean="0"/>
              <a:t>A typical </a:t>
            </a:r>
            <a:r>
              <a:rPr lang="en-US" dirty="0" err="1" smtClean="0"/>
              <a:t>tyre</a:t>
            </a:r>
            <a:r>
              <a:rPr lang="en-US" dirty="0" smtClean="0"/>
              <a:t> construction as shown fig. below:</a:t>
            </a:r>
          </a:p>
          <a:p>
            <a:pPr marL="342900" indent="-342900" algn="just">
              <a:buAutoNum type="arabicParenR"/>
            </a:pPr>
            <a:r>
              <a:rPr lang="en-US" b="1" dirty="0" smtClean="0"/>
              <a:t>Ply cord: </a:t>
            </a:r>
          </a:p>
          <a:p>
            <a:pPr marL="342900" indent="-342900" algn="just">
              <a:buFont typeface="Arial" pitchFamily="34" charset="0"/>
              <a:buChar char="•"/>
            </a:pPr>
            <a:r>
              <a:rPr lang="en-US" dirty="0" smtClean="0"/>
              <a:t>The ply cord is the main portion (main body) of the </a:t>
            </a:r>
            <a:r>
              <a:rPr lang="en-US" dirty="0" err="1" smtClean="0"/>
              <a:t>tyre</a:t>
            </a:r>
            <a:r>
              <a:rPr lang="en-US" dirty="0" smtClean="0"/>
              <a:t>. It is also called as </a:t>
            </a:r>
            <a:r>
              <a:rPr lang="en-US" b="1" dirty="0" smtClean="0"/>
              <a:t>carcass </a:t>
            </a:r>
            <a:r>
              <a:rPr lang="en-US" dirty="0" smtClean="0"/>
              <a:t>and made up of layers of </a:t>
            </a:r>
            <a:r>
              <a:rPr lang="en-US" b="1" dirty="0" smtClean="0"/>
              <a:t>fabric</a:t>
            </a:r>
            <a:r>
              <a:rPr lang="en-US" dirty="0" smtClean="0"/>
              <a:t> called </a:t>
            </a:r>
            <a:r>
              <a:rPr lang="en-US" b="1" dirty="0" smtClean="0"/>
              <a:t>plies</a:t>
            </a:r>
            <a:r>
              <a:rPr lang="en-US" dirty="0" smtClean="0"/>
              <a:t>.</a:t>
            </a:r>
          </a:p>
          <a:p>
            <a:pPr marL="342900" indent="-342900" algn="just">
              <a:buFont typeface="Arial" pitchFamily="34" charset="0"/>
              <a:buChar char="•"/>
            </a:pPr>
            <a:r>
              <a:rPr lang="en-US" dirty="0" smtClean="0"/>
              <a:t> Each layer sheet of cotton or nylon impregnated with rubber. These plies give strength to the </a:t>
            </a:r>
            <a:r>
              <a:rPr lang="en-US" dirty="0" err="1" smtClean="0"/>
              <a:t>tyre</a:t>
            </a:r>
            <a:r>
              <a:rPr lang="en-US" dirty="0" smtClean="0"/>
              <a:t>.</a:t>
            </a:r>
          </a:p>
          <a:p>
            <a:pPr marL="342900" indent="-342900" algn="just">
              <a:buFont typeface="Arial" pitchFamily="34" charset="0"/>
              <a:buChar char="•"/>
            </a:pPr>
            <a:r>
              <a:rPr lang="en-US" dirty="0" smtClean="0"/>
              <a:t>The number of plies provided in a </a:t>
            </a:r>
            <a:r>
              <a:rPr lang="en-US" dirty="0" err="1" smtClean="0"/>
              <a:t>tyre</a:t>
            </a:r>
            <a:r>
              <a:rPr lang="en-US" dirty="0" smtClean="0"/>
              <a:t> depends upon the weight of the vehicle.</a:t>
            </a:r>
          </a:p>
          <a:p>
            <a:pPr marL="342900" indent="-342900" algn="just">
              <a:buFont typeface="Arial" pitchFamily="34" charset="0"/>
              <a:buChar char="•"/>
            </a:pPr>
            <a:r>
              <a:rPr lang="en-US" dirty="0" smtClean="0"/>
              <a:t>For car tyres have 4 to 6 plies whereas the truck or bus tyres has 22plies.</a:t>
            </a:r>
          </a:p>
          <a:p>
            <a:pPr marL="342900" indent="-342900" algn="just">
              <a:buFont typeface="Arial" pitchFamily="34" charset="0"/>
              <a:buChar char="•"/>
            </a:pPr>
            <a:r>
              <a:rPr lang="en-US" dirty="0" smtClean="0"/>
              <a:t>The purpose of ply card is to sustain the inflation pressure and to bear the load and road shocks.</a:t>
            </a:r>
          </a:p>
          <a:p>
            <a:pPr marL="342900" indent="-342900" algn="just"/>
            <a:r>
              <a:rPr lang="en-US" b="1" dirty="0" smtClean="0"/>
              <a:t>2) Tread: </a:t>
            </a:r>
            <a:r>
              <a:rPr lang="en-US" dirty="0" smtClean="0"/>
              <a:t>the tread is a portion of the </a:t>
            </a:r>
            <a:r>
              <a:rPr lang="en-US" dirty="0" err="1" smtClean="0"/>
              <a:t>tyre</a:t>
            </a:r>
            <a:r>
              <a:rPr lang="en-US" dirty="0" smtClean="0"/>
              <a:t> which comes in contact with the road surface.</a:t>
            </a:r>
          </a:p>
          <a:p>
            <a:pPr marL="342900" indent="-342900" algn="just">
              <a:buFont typeface="Arial" pitchFamily="34" charset="0"/>
              <a:buChar char="•"/>
            </a:pPr>
            <a:r>
              <a:rPr lang="en-US" dirty="0" smtClean="0"/>
              <a:t>The tread is thick rubber and its purpose is to provide better level of traction, longer life and durability.</a:t>
            </a:r>
          </a:p>
          <a:p>
            <a:pPr marL="342900" indent="-342900" algn="just">
              <a:buFont typeface="Arial" pitchFamily="34" charset="0"/>
              <a:buChar char="•"/>
            </a:pPr>
            <a:r>
              <a:rPr lang="en-US" dirty="0" smtClean="0"/>
              <a:t>This is pattern with grooves, lugs and voids.</a:t>
            </a:r>
          </a:p>
          <a:p>
            <a:pPr marL="342900" indent="-342900" algn="just">
              <a:buFont typeface="Arial" pitchFamily="34" charset="0"/>
              <a:buChar char="•"/>
            </a:pPr>
            <a:r>
              <a:rPr lang="en-US" dirty="0" smtClean="0"/>
              <a:t>The grooves run circumferentially around </a:t>
            </a:r>
            <a:r>
              <a:rPr lang="en-US" dirty="0" err="1" smtClean="0"/>
              <a:t>tyre</a:t>
            </a:r>
            <a:r>
              <a:rPr lang="en-US" dirty="0" smtClean="0"/>
              <a:t> . The lugs are that potion of the tread design which contact with road surface. The voids are space between the lugs that allow the lugs to flex and evacuated water.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524000"/>
            <a:ext cx="4648200" cy="388758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876800" y="1371600"/>
            <a:ext cx="4267200" cy="36060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pPr marL="342900" indent="-342900"/>
            <a:r>
              <a:rPr lang="en-US" b="1" dirty="0" smtClean="0"/>
              <a:t>3) Bead: </a:t>
            </a:r>
            <a:r>
              <a:rPr lang="en-US" dirty="0" smtClean="0"/>
              <a:t>the bead is that portion which holds the </a:t>
            </a:r>
            <a:r>
              <a:rPr lang="en-US" dirty="0" err="1" smtClean="0"/>
              <a:t>tyre</a:t>
            </a:r>
            <a:r>
              <a:rPr lang="en-US" dirty="0" smtClean="0"/>
              <a:t> on the rim. </a:t>
            </a:r>
          </a:p>
          <a:p>
            <a:pPr marL="342900" indent="-342900">
              <a:buFont typeface="Arial" pitchFamily="34" charset="0"/>
              <a:buChar char="•"/>
            </a:pPr>
            <a:r>
              <a:rPr lang="en-US" dirty="0" smtClean="0"/>
              <a:t>The bead is made up of high strength steel cables impregnated with rubber around which plies are wrapped, in order to give strong edge to press a against the inner edge of the rim. </a:t>
            </a:r>
            <a:endParaRPr lang="en-US" b="1" dirty="0" smtClean="0"/>
          </a:p>
          <a:p>
            <a:pPr marL="342900" indent="-342900"/>
            <a:r>
              <a:rPr lang="en-US" b="1" dirty="0" smtClean="0"/>
              <a:t>4) Cushioning layer: </a:t>
            </a:r>
          </a:p>
          <a:p>
            <a:pPr marL="342900" indent="-342900">
              <a:buFont typeface="Arial" pitchFamily="34" charset="0"/>
              <a:buChar char="•"/>
            </a:pPr>
            <a:r>
              <a:rPr lang="en-US" dirty="0" smtClean="0"/>
              <a:t>Also called cushion, this is layer of middle piece made of thin rubber between the tread plies.</a:t>
            </a:r>
          </a:p>
          <a:p>
            <a:pPr marL="342900" indent="-342900"/>
            <a:r>
              <a:rPr lang="en-US" b="1" dirty="0" smtClean="0"/>
              <a:t>5) Reinforcement:  </a:t>
            </a:r>
            <a:r>
              <a:rPr lang="en-US" dirty="0" smtClean="0"/>
              <a:t>the reinforcement is made of </a:t>
            </a:r>
            <a:r>
              <a:rPr lang="en-US" b="1" dirty="0" smtClean="0"/>
              <a:t>woven fabric</a:t>
            </a:r>
            <a:r>
              <a:rPr lang="en-US" dirty="0" smtClean="0"/>
              <a:t>, it is around the beads as a strengthening member in the region of the beads.</a:t>
            </a:r>
          </a:p>
          <a:p>
            <a:pPr marL="342900" indent="-342900"/>
            <a:r>
              <a:rPr lang="en-US" b="1" dirty="0" smtClean="0"/>
              <a:t>6) chafer: </a:t>
            </a:r>
            <a:r>
              <a:rPr lang="en-US" dirty="0" smtClean="0"/>
              <a:t>chafer are made of fabric with a coating rubber.</a:t>
            </a:r>
          </a:p>
          <a:p>
            <a:pPr marL="342900" indent="-342900">
              <a:buFont typeface="Arial" pitchFamily="34" charset="0"/>
              <a:buChar char="•"/>
            </a:pPr>
            <a:r>
              <a:rPr lang="en-US" dirty="0" smtClean="0"/>
              <a:t>They are placed around the outside of the beads to prevent the rubber </a:t>
            </a:r>
            <a:r>
              <a:rPr lang="en-US" dirty="0" err="1" smtClean="0"/>
              <a:t>tyre</a:t>
            </a:r>
            <a:r>
              <a:rPr lang="en-US" dirty="0" smtClean="0"/>
              <a:t> from being chafed or abraded by the metallic rim.</a:t>
            </a:r>
          </a:p>
          <a:p>
            <a:pPr marL="342900" indent="-342900"/>
            <a:r>
              <a:rPr lang="en-US" b="1" dirty="0" smtClean="0"/>
              <a:t>7) Sidewall: </a:t>
            </a:r>
            <a:r>
              <a:rPr lang="en-US" dirty="0" smtClean="0"/>
              <a:t>side wall of a </a:t>
            </a:r>
            <a:r>
              <a:rPr lang="en-US" dirty="0" err="1" smtClean="0"/>
              <a:t>tyre</a:t>
            </a:r>
            <a:r>
              <a:rPr lang="en-US" dirty="0" smtClean="0"/>
              <a:t> are like  its cheeks and made of special rubber compound with good resistance against abrasion. </a:t>
            </a:r>
          </a:p>
          <a:p>
            <a:pPr marL="342900" indent="-342900">
              <a:buFont typeface="Arial" pitchFamily="34" charset="0"/>
              <a:buChar char="•"/>
            </a:pPr>
            <a:r>
              <a:rPr lang="en-US" dirty="0" smtClean="0"/>
              <a:t>They are strong enough to resist flexing also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78313"/>
          </a:xfrm>
          <a:prstGeom prst="rect">
            <a:avLst/>
          </a:prstGeom>
          <a:noFill/>
        </p:spPr>
        <p:txBody>
          <a:bodyPr wrap="square" rtlCol="0">
            <a:spAutoFit/>
          </a:bodyPr>
          <a:lstStyle/>
          <a:p>
            <a:r>
              <a:rPr lang="en-US" sz="2400" b="1" dirty="0" err="1" smtClean="0"/>
              <a:t>Tyre</a:t>
            </a:r>
            <a:r>
              <a:rPr lang="en-US" sz="2400" b="1" dirty="0" smtClean="0"/>
              <a:t> dimensions:</a:t>
            </a:r>
          </a:p>
          <a:p>
            <a:pPr marL="457200" indent="-457200" algn="just">
              <a:buAutoNum type="arabicParenR"/>
            </a:pPr>
            <a:r>
              <a:rPr lang="en-US" sz="2000" b="1" dirty="0" smtClean="0"/>
              <a:t>Sectional width: </a:t>
            </a:r>
            <a:r>
              <a:rPr lang="en-US" sz="2000" dirty="0" smtClean="0"/>
              <a:t>it is the width of a </a:t>
            </a:r>
            <a:r>
              <a:rPr lang="en-US" sz="2000" dirty="0" err="1" smtClean="0"/>
              <a:t>tyre</a:t>
            </a:r>
            <a:r>
              <a:rPr lang="en-US" sz="2000" dirty="0" smtClean="0"/>
              <a:t>, from sidewall to sidewall(without including engraved markings, protective ribs)</a:t>
            </a:r>
            <a:r>
              <a:rPr lang="en-US" sz="2000" b="1" dirty="0" smtClean="0"/>
              <a:t> </a:t>
            </a:r>
          </a:p>
          <a:p>
            <a:pPr marL="457200" indent="-457200" algn="just">
              <a:buAutoNum type="arabicParenR"/>
            </a:pPr>
            <a:r>
              <a:rPr lang="en-US" sz="2000" b="1" dirty="0" smtClean="0"/>
              <a:t>Overall width: </a:t>
            </a:r>
            <a:r>
              <a:rPr lang="en-US" sz="2000" dirty="0" smtClean="0"/>
              <a:t>it is the width of </a:t>
            </a:r>
            <a:r>
              <a:rPr lang="en-US" sz="2000" dirty="0" err="1" smtClean="0"/>
              <a:t>tyre</a:t>
            </a:r>
            <a:r>
              <a:rPr lang="en-US" sz="2000" dirty="0" smtClean="0"/>
              <a:t> from sidewall to sidewall including elevations, such as engraved markings, protective ribs etc.</a:t>
            </a:r>
          </a:p>
          <a:p>
            <a:pPr marL="457200" indent="-457200" algn="just">
              <a:buAutoNum type="arabicParenR"/>
            </a:pPr>
            <a:r>
              <a:rPr lang="en-US" sz="2000" b="1" dirty="0" smtClean="0"/>
              <a:t>Section height: </a:t>
            </a:r>
            <a:r>
              <a:rPr lang="en-US" sz="2000" dirty="0" smtClean="0"/>
              <a:t>it is the height of the </a:t>
            </a:r>
            <a:r>
              <a:rPr lang="en-US" sz="2000" dirty="0" err="1" smtClean="0"/>
              <a:t>tyre</a:t>
            </a:r>
            <a:r>
              <a:rPr lang="en-US" sz="2000" dirty="0" smtClean="0"/>
              <a:t> from the bead to the top of the tread.</a:t>
            </a:r>
          </a:p>
          <a:p>
            <a:pPr algn="just"/>
            <a:r>
              <a:rPr lang="en-US" sz="2000" b="1" dirty="0" smtClean="0"/>
              <a:t>4) Aspect ratio: </a:t>
            </a:r>
            <a:r>
              <a:rPr lang="en-US" sz="2000" dirty="0" smtClean="0"/>
              <a:t>Aspect Ration also called the profile ratio, is the ration of the section   </a:t>
            </a:r>
          </a:p>
          <a:p>
            <a:pPr algn="just"/>
            <a:r>
              <a:rPr lang="en-US" sz="2000" dirty="0" smtClean="0"/>
              <a:t>        height to the width of a </a:t>
            </a:r>
            <a:r>
              <a:rPr lang="en-US" sz="2000" dirty="0" err="1" smtClean="0"/>
              <a:t>tyre</a:t>
            </a:r>
            <a:r>
              <a:rPr lang="en-US" sz="2000" dirty="0" smtClean="0"/>
              <a:t>.</a:t>
            </a:r>
          </a:p>
          <a:p>
            <a:pPr algn="just">
              <a:buFont typeface="Arial" pitchFamily="34" charset="0"/>
              <a:buChar char="•"/>
            </a:pPr>
            <a:r>
              <a:rPr lang="en-US" sz="2000" dirty="0" smtClean="0"/>
              <a:t>Three aspect are available, namely 60,70 and 80. </a:t>
            </a:r>
          </a:p>
          <a:p>
            <a:pPr algn="just">
              <a:buFont typeface="Arial" pitchFamily="34" charset="0"/>
              <a:buChar char="•"/>
            </a:pPr>
            <a:r>
              <a:rPr lang="en-US" sz="2000" dirty="0" smtClean="0"/>
              <a:t>Example in a </a:t>
            </a:r>
            <a:r>
              <a:rPr lang="en-US" sz="2000" dirty="0" err="1" smtClean="0"/>
              <a:t>tyre</a:t>
            </a:r>
            <a:r>
              <a:rPr lang="en-US" sz="2000" dirty="0" smtClean="0"/>
              <a:t> with an aspect ratio of 70, the </a:t>
            </a:r>
            <a:r>
              <a:rPr lang="en-US" sz="2000" dirty="0" err="1" smtClean="0"/>
              <a:t>tyre</a:t>
            </a:r>
            <a:r>
              <a:rPr lang="en-US" sz="2000" dirty="0" smtClean="0"/>
              <a:t> width is 70% of section height.</a:t>
            </a:r>
          </a:p>
          <a:p>
            <a:pPr marL="457200" indent="-457200" algn="just"/>
            <a:endParaRPr lang="en-US" sz="2000" b="1" dirty="0" smtClean="0"/>
          </a:p>
          <a:p>
            <a:pPr marL="457200" indent="-457200" algn="just"/>
            <a:r>
              <a:rPr lang="en-US" sz="2000" b="1" dirty="0" smtClean="0"/>
              <a:t>5) Overall diameter: </a:t>
            </a:r>
            <a:r>
              <a:rPr lang="en-US" sz="2000" dirty="0" smtClean="0"/>
              <a:t>it is the diameter of an inflated </a:t>
            </a:r>
            <a:r>
              <a:rPr lang="en-US" sz="2000" dirty="0" err="1" smtClean="0"/>
              <a:t>tyre</a:t>
            </a:r>
            <a:r>
              <a:rPr lang="en-US" sz="2000" dirty="0" smtClean="0"/>
              <a:t> at the outermost surface of the tread or twice the inflated section height of a </a:t>
            </a:r>
            <a:r>
              <a:rPr lang="en-US" sz="2000" dirty="0" err="1" smtClean="0"/>
              <a:t>tyre</a:t>
            </a:r>
            <a:r>
              <a:rPr lang="en-US" sz="2000" dirty="0" smtClean="0"/>
              <a:t> plus the nominal rim diameter.</a:t>
            </a:r>
          </a:p>
          <a:p>
            <a:pPr marL="457200" indent="-457200" algn="just"/>
            <a:r>
              <a:rPr lang="en-US" sz="2000" b="1" dirty="0" smtClean="0"/>
              <a:t>5) </a:t>
            </a:r>
            <a:r>
              <a:rPr lang="en-US" sz="2000" b="1" dirty="0" err="1" smtClean="0"/>
              <a:t>Tyre</a:t>
            </a:r>
            <a:r>
              <a:rPr lang="en-US" sz="2000" b="1" dirty="0" smtClean="0"/>
              <a:t> markings: </a:t>
            </a:r>
            <a:r>
              <a:rPr lang="en-US" sz="2000" dirty="0" smtClean="0"/>
              <a:t>the different </a:t>
            </a:r>
            <a:r>
              <a:rPr lang="en-US" sz="2000" dirty="0" err="1" smtClean="0"/>
              <a:t>tyre</a:t>
            </a:r>
            <a:r>
              <a:rPr lang="en-US" sz="2000" dirty="0" smtClean="0"/>
              <a:t> markings are engraved on sidewall indicating the </a:t>
            </a:r>
            <a:r>
              <a:rPr lang="en-US" sz="2000" dirty="0" err="1" smtClean="0"/>
              <a:t>tyre</a:t>
            </a:r>
            <a:r>
              <a:rPr lang="en-US" sz="2000" dirty="0" smtClean="0"/>
              <a:t> size, ply rating, </a:t>
            </a:r>
            <a:r>
              <a:rPr lang="en-US" sz="2000" dirty="0" err="1" smtClean="0"/>
              <a:t>tyre</a:t>
            </a:r>
            <a:r>
              <a:rPr lang="en-US" sz="2000" dirty="0" smtClean="0"/>
              <a:t> make etc.</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33600" y="0"/>
            <a:ext cx="3581400" cy="427457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066800" y="4343400"/>
            <a:ext cx="6857999"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2000" b="1" dirty="0" smtClean="0"/>
              <a:t>CLASSIFICATION OF TYRES:</a:t>
            </a:r>
          </a:p>
          <a:p>
            <a:pPr>
              <a:buFont typeface="Arial" pitchFamily="34" charset="0"/>
              <a:buChar char="•"/>
            </a:pPr>
            <a:r>
              <a:rPr lang="en-US" sz="2000" dirty="0" smtClean="0"/>
              <a:t>The tyres, based o the construction of ply cards are classified as follows:</a:t>
            </a:r>
          </a:p>
          <a:p>
            <a:r>
              <a:rPr lang="en-US" sz="2000" b="1" dirty="0" smtClean="0"/>
              <a:t>1. Cross ply( or bias ply) </a:t>
            </a:r>
            <a:r>
              <a:rPr lang="en-US" sz="2000" b="1" dirty="0" err="1" smtClean="0"/>
              <a:t>tyre</a:t>
            </a:r>
            <a:r>
              <a:rPr lang="en-US" sz="2000" b="1" dirty="0" smtClean="0"/>
              <a:t>: </a:t>
            </a:r>
          </a:p>
          <a:p>
            <a:pPr>
              <a:buFont typeface="Arial" pitchFamily="34" charset="0"/>
              <a:buChar char="•"/>
            </a:pPr>
            <a:r>
              <a:rPr lang="en-US" sz="2000" dirty="0" smtClean="0"/>
              <a:t>In this type of construction, the ply cords run diagonally from bead to bead an angle of 30 to 40 degrees to the </a:t>
            </a:r>
            <a:r>
              <a:rPr lang="en-US" sz="2000" dirty="0" err="1" smtClean="0"/>
              <a:t>tyre</a:t>
            </a:r>
            <a:r>
              <a:rPr lang="en-US" sz="2000" dirty="0" smtClean="0"/>
              <a:t> axis.</a:t>
            </a:r>
          </a:p>
          <a:p>
            <a:pPr>
              <a:buFont typeface="Arial" pitchFamily="34" charset="0"/>
              <a:buChar char="•"/>
            </a:pPr>
            <a:r>
              <a:rPr lang="en-US" sz="2000" dirty="0" smtClean="0"/>
              <a:t>There are two successive layers, which run in opposite direction forming in crisscross pattern to which tread is applied. </a:t>
            </a:r>
          </a:p>
          <a:p>
            <a:pPr>
              <a:buFont typeface="Arial" pitchFamily="34" charset="0"/>
              <a:buChar char="•"/>
            </a:pPr>
            <a:r>
              <a:rPr lang="en-US" sz="2000" dirty="0" smtClean="0"/>
              <a:t>The plies and belts are placed at different angle which improve performance.</a:t>
            </a:r>
          </a:p>
          <a:p>
            <a:pPr>
              <a:buFont typeface="Arial" pitchFamily="34" charset="0"/>
              <a:buChar char="•"/>
            </a:pPr>
            <a:r>
              <a:rPr lang="en-US" sz="2000" dirty="0" smtClean="0"/>
              <a:t>The main advantage of this type of construction is a smooth ride on rough surface. </a:t>
            </a:r>
          </a:p>
          <a:p>
            <a:pPr>
              <a:buFont typeface="Arial" pitchFamily="34" charset="0"/>
              <a:buChar char="•"/>
            </a:pPr>
            <a:r>
              <a:rPr lang="en-US" sz="2000" dirty="0" smtClean="0"/>
              <a:t>The major disadvantage is that due to high rolling resistance, they consume more fuel and have less control and traction at higher speed.</a:t>
            </a:r>
          </a:p>
          <a:p>
            <a:r>
              <a:rPr lang="en-US" sz="2000" b="1" dirty="0" smtClean="0"/>
              <a:t>2. Radial ply </a:t>
            </a:r>
            <a:r>
              <a:rPr lang="en-US" sz="2000" b="1" dirty="0" err="1" smtClean="0"/>
              <a:t>tyre</a:t>
            </a:r>
            <a:r>
              <a:rPr lang="en-US" sz="2000" b="1" dirty="0" smtClean="0"/>
              <a:t>: </a:t>
            </a:r>
          </a:p>
          <a:p>
            <a:pPr>
              <a:buFont typeface="Arial" pitchFamily="34" charset="0"/>
              <a:buChar char="•"/>
            </a:pPr>
            <a:r>
              <a:rPr lang="en-US" sz="2000" dirty="0" smtClean="0"/>
              <a:t>In this type of construction, the ply cords extend from bead to bead in a radial manner(i.e. parallel to direction of </a:t>
            </a:r>
            <a:r>
              <a:rPr lang="en-US" sz="2000" dirty="0" err="1" smtClean="0"/>
              <a:t>tyre</a:t>
            </a:r>
            <a:r>
              <a:rPr lang="en-US" sz="2000" dirty="0" smtClean="0"/>
              <a:t> axis). </a:t>
            </a:r>
          </a:p>
          <a:p>
            <a:pPr>
              <a:buFont typeface="Arial" pitchFamily="34" charset="0"/>
              <a:buChar char="•"/>
            </a:pPr>
            <a:r>
              <a:rPr lang="en-US" sz="2000" dirty="0" smtClean="0"/>
              <a:t>These ply cords are protected with inextensible belts made of several layers of steel cords which are placed under the tread.</a:t>
            </a:r>
          </a:p>
          <a:p>
            <a:pPr>
              <a:buFont typeface="Arial" pitchFamily="34" charset="0"/>
              <a:buChar char="•"/>
            </a:pPr>
            <a:r>
              <a:rPr lang="en-US" sz="2000" dirty="0" smtClean="0"/>
              <a:t>This makes the </a:t>
            </a:r>
            <a:r>
              <a:rPr lang="en-US" sz="2000" dirty="0" err="1" smtClean="0"/>
              <a:t>tyre</a:t>
            </a:r>
            <a:r>
              <a:rPr lang="en-US" sz="2000" dirty="0" smtClean="0"/>
              <a:t> very stiff and due to this, they reflect every irregularity of the road surface on steering wheel. </a:t>
            </a:r>
          </a:p>
          <a:p>
            <a:pPr>
              <a:buFont typeface="Arial" pitchFamily="34" charset="0"/>
              <a:buChar char="•"/>
            </a:pPr>
            <a:r>
              <a:rPr lang="en-US" sz="2000" dirty="0" smtClean="0"/>
              <a:t>They provide good grip at high speeds but parking of vehicles is difficult with  steel radials as </a:t>
            </a:r>
            <a:r>
              <a:rPr lang="en-US" sz="2000" dirty="0" err="1" smtClean="0"/>
              <a:t>tyre</a:t>
            </a:r>
            <a:r>
              <a:rPr lang="en-US" sz="2000" dirty="0" smtClean="0"/>
              <a:t> grips ground more firmly. </a:t>
            </a:r>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5939331" cy="54102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5812714" y="0"/>
            <a:ext cx="3331285"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791200" y="2743200"/>
            <a:ext cx="3352800" cy="2605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1382</Words>
  <Application>Microsoft Office PowerPoint</Application>
  <PresentationFormat>On-screen Show (4:3)</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22</cp:revision>
  <dcterms:created xsi:type="dcterms:W3CDTF">2018-09-25T13:07:51Z</dcterms:created>
  <dcterms:modified xsi:type="dcterms:W3CDTF">2019-03-12T06:39:23Z</dcterms:modified>
</cp:coreProperties>
</file>