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9" r:id="rId2"/>
    <p:sldMasterId id="2147483744" r:id="rId3"/>
    <p:sldMasterId id="2147483759" r:id="rId4"/>
    <p:sldMasterId id="2147483849" r:id="rId5"/>
  </p:sldMasterIdLst>
  <p:notesMasterIdLst>
    <p:notesMasterId r:id="rId41"/>
  </p:notesMasterIdLst>
  <p:sldIdLst>
    <p:sldId id="326" r:id="rId6"/>
    <p:sldId id="297" r:id="rId7"/>
    <p:sldId id="257" r:id="rId8"/>
    <p:sldId id="287" r:id="rId9"/>
    <p:sldId id="299" r:id="rId10"/>
    <p:sldId id="267" r:id="rId11"/>
    <p:sldId id="268" r:id="rId12"/>
    <p:sldId id="269" r:id="rId13"/>
    <p:sldId id="289" r:id="rId14"/>
    <p:sldId id="325" r:id="rId15"/>
    <p:sldId id="264" r:id="rId16"/>
    <p:sldId id="300" r:id="rId17"/>
    <p:sldId id="290" r:id="rId18"/>
    <p:sldId id="265" r:id="rId19"/>
    <p:sldId id="273" r:id="rId20"/>
    <p:sldId id="274" r:id="rId21"/>
    <p:sldId id="275" r:id="rId22"/>
    <p:sldId id="301" r:id="rId23"/>
    <p:sldId id="276" r:id="rId24"/>
    <p:sldId id="277" r:id="rId25"/>
    <p:sldId id="283" r:id="rId26"/>
    <p:sldId id="284" r:id="rId27"/>
    <p:sldId id="285" r:id="rId28"/>
    <p:sldId id="286" r:id="rId29"/>
    <p:sldId id="279" r:id="rId30"/>
    <p:sldId id="280" r:id="rId31"/>
    <p:sldId id="281" r:id="rId32"/>
    <p:sldId id="282" r:id="rId33"/>
    <p:sldId id="292" r:id="rId34"/>
    <p:sldId id="293" r:id="rId35"/>
    <p:sldId id="294" r:id="rId36"/>
    <p:sldId id="295" r:id="rId37"/>
    <p:sldId id="296" r:id="rId38"/>
    <p:sldId id="270" r:id="rId39"/>
    <p:sldId id="27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93575-2185-4E62-8F00-EF916B5461D9}" type="datetimeFigureOut">
              <a:rPr lang="en-IN" smtClean="0"/>
              <a:pPr/>
              <a:t>25-02-2020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90729-5BB1-4376-BC0E-789155DCB829}" type="slidenum">
              <a:rPr lang="en-IN" smtClean="0"/>
              <a:pPr/>
              <a:t>‹#›</a:t>
            </a:fld>
            <a:endParaRPr lang="en-IN"/>
          </a:p>
        </p:txBody>
      </p:sp>
    </p:spTree>
    <p:extLst>
      <p:ext uri="{BB962C8B-B14F-4D97-AF65-F5344CB8AC3E}">
        <p14:creationId xmlns:p14="http://schemas.microsoft.com/office/powerpoint/2010/main" val="257626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790729-5BB1-4376-BC0E-789155DCB829}" type="slidenum">
              <a:rPr lang="en-IN" smtClean="0"/>
              <a:pPr/>
              <a:t>4</a:t>
            </a:fld>
            <a:endParaRPr lang="en-IN"/>
          </a:p>
        </p:txBody>
      </p:sp>
    </p:spTree>
    <p:extLst>
      <p:ext uri="{BB962C8B-B14F-4D97-AF65-F5344CB8AC3E}">
        <p14:creationId xmlns:p14="http://schemas.microsoft.com/office/powerpoint/2010/main" val="229927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790729-5BB1-4376-BC0E-789155DCB829}" type="slidenum">
              <a:rPr lang="en-IN" smtClean="0"/>
              <a:pPr/>
              <a:t>9</a:t>
            </a:fld>
            <a:endParaRPr lang="en-IN"/>
          </a:p>
        </p:txBody>
      </p:sp>
    </p:spTree>
    <p:extLst>
      <p:ext uri="{BB962C8B-B14F-4D97-AF65-F5344CB8AC3E}">
        <p14:creationId xmlns:p14="http://schemas.microsoft.com/office/powerpoint/2010/main" val="92477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9BA82D4-3DA9-4C1E-AB9B-444DE98C4BA7}" type="slidenum">
              <a:rPr lang="en-US"/>
              <a:pPr/>
              <a:t>15</a:t>
            </a:fld>
            <a:endParaRPr lang="en-US"/>
          </a:p>
        </p:txBody>
      </p:sp>
      <p:sp>
        <p:nvSpPr>
          <p:cNvPr id="53251" name="Rectangle 2"/>
          <p:cNvSpPr>
            <a:spLocks noGrp="1" noRot="1" noChangeAspect="1" noChangeArrowheads="1" noTextEdit="1"/>
          </p:cNvSpPr>
          <p:nvPr>
            <p:ph type="sldImg"/>
          </p:nvPr>
        </p:nvSpPr>
        <p:spPr>
          <a:xfrm>
            <a:off x="1152525" y="693738"/>
            <a:ext cx="4551363" cy="3413125"/>
          </a:xfrm>
          <a:ln w="12700" cap="flat">
            <a:solidFill>
              <a:schemeClr val="tx1"/>
            </a:solidFill>
          </a:ln>
        </p:spPr>
      </p:sp>
      <p:sp>
        <p:nvSpPr>
          <p:cNvPr id="53252" name="Rectangle 3"/>
          <p:cNvSpPr>
            <a:spLocks noGrp="1" noChangeArrowheads="1"/>
          </p:cNvSpPr>
          <p:nvPr>
            <p:ph type="body" idx="1"/>
          </p:nvPr>
        </p:nvSpPr>
        <p:spPr>
          <a:xfrm>
            <a:off x="914400" y="4343400"/>
            <a:ext cx="5029200" cy="4114800"/>
          </a:xfrm>
          <a:noFill/>
          <a:ln/>
        </p:spPr>
        <p:txBody>
          <a:bodyPr lIns="93693" tIns="48408" rIns="93693" bIns="48408"/>
          <a:lstStyle/>
          <a:p>
            <a:pPr defTabSz="949325" eaLnBrk="1" hangingPunct="1"/>
            <a:endParaRPr lang="en-US" smtClean="0"/>
          </a:p>
        </p:txBody>
      </p:sp>
    </p:spTree>
    <p:extLst>
      <p:ext uri="{BB962C8B-B14F-4D97-AF65-F5344CB8AC3E}">
        <p14:creationId xmlns:p14="http://schemas.microsoft.com/office/powerpoint/2010/main" val="199243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79FBF41-03F5-4096-86D6-0CB6DAF86186}" type="slidenum">
              <a:rPr lang="en-US"/>
              <a:pPr/>
              <a:t>17</a:t>
            </a:fld>
            <a:endParaRPr lang="en-US"/>
          </a:p>
        </p:txBody>
      </p:sp>
      <p:sp>
        <p:nvSpPr>
          <p:cNvPr id="54275" name="Rectangle 2"/>
          <p:cNvSpPr>
            <a:spLocks noGrp="1" noRot="1" noChangeAspect="1" noChangeArrowheads="1" noTextEdit="1"/>
          </p:cNvSpPr>
          <p:nvPr>
            <p:ph type="sldImg"/>
          </p:nvPr>
        </p:nvSpPr>
        <p:spPr>
          <a:xfrm>
            <a:off x="1149350" y="693738"/>
            <a:ext cx="4560888" cy="3421062"/>
          </a:xfrm>
          <a:ln w="12700" cap="flat">
            <a:solidFill>
              <a:schemeClr val="tx1"/>
            </a:solidFill>
          </a:ln>
        </p:spPr>
      </p:sp>
      <p:sp>
        <p:nvSpPr>
          <p:cNvPr id="54276" name="Rectangle 3"/>
          <p:cNvSpPr>
            <a:spLocks noGrp="1" noChangeArrowheads="1"/>
          </p:cNvSpPr>
          <p:nvPr>
            <p:ph type="body" idx="1"/>
          </p:nvPr>
        </p:nvSpPr>
        <p:spPr>
          <a:xfrm>
            <a:off x="914400" y="4335463"/>
            <a:ext cx="5029200" cy="4668837"/>
          </a:xfrm>
          <a:noFill/>
          <a:ln/>
        </p:spPr>
        <p:txBody>
          <a:bodyPr lIns="93688" tIns="48405" rIns="93688" bIns="48405"/>
          <a:lstStyle/>
          <a:p>
            <a:pPr defTabSz="949325" eaLnBrk="1" hangingPunct="1"/>
            <a:endParaRPr lang="en-US" smtClean="0"/>
          </a:p>
        </p:txBody>
      </p:sp>
    </p:spTree>
    <p:extLst>
      <p:ext uri="{BB962C8B-B14F-4D97-AF65-F5344CB8AC3E}">
        <p14:creationId xmlns:p14="http://schemas.microsoft.com/office/powerpoint/2010/main" val="178046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BBB28EE-4535-48C1-AE8A-447A05F1F39C}" type="slidenum">
              <a:rPr lang="en-US"/>
              <a:pPr/>
              <a:t>21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1542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3C7DA49-9800-42A6-8C53-03FD81F58B7D}" type="slidenum">
              <a:rPr lang="en-US"/>
              <a:pPr/>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4879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D02DA41-29E6-41E8-9DF8-F23B4E03EAD3}" type="slidenum">
              <a:rPr lang="en-US"/>
              <a:pPr/>
              <a:t>31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9336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9218"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smtClean="0"/>
              <a:t>Click to edit Master title style</a:t>
            </a:r>
            <a:endParaRPr lang="en-US"/>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lvl1pPr>
          </a:lstStyle>
          <a:p>
            <a:endParaRPr lang="en-US" dirty="0"/>
          </a:p>
        </p:txBody>
      </p:sp>
      <p:sp>
        <p:nvSpPr>
          <p:cNvPr id="6" name="Rectangle 6"/>
          <p:cNvSpPr>
            <a:spLocks noGrp="1" noChangeArrowheads="1"/>
          </p:cNvSpPr>
          <p:nvPr>
            <p:ph type="sldNum" sz="quarter" idx="11"/>
          </p:nvPr>
        </p:nvSpPr>
        <p:spPr/>
        <p:txBody>
          <a:bodyPr/>
          <a:lstStyle>
            <a:lvl1pPr>
              <a:defRPr/>
            </a:lvl1pPr>
          </a:lstStyle>
          <a:p>
            <a:fld id="{B6F15528-21DE-4FAA-801E-634DDDAF4B2B}" type="slidenum">
              <a:rPr lang="en-US" smtClean="0"/>
              <a:pPr/>
              <a:t>‹#›</a:t>
            </a:fld>
            <a:endParaRPr lang="en-US" dirty="0"/>
          </a:p>
        </p:txBody>
      </p:sp>
      <p:sp>
        <p:nvSpPr>
          <p:cNvPr id="7" name="Rectangle 7"/>
          <p:cNvSpPr>
            <a:spLocks noGrp="1" noChangeArrowheads="1"/>
          </p:cNvSpPr>
          <p:nvPr>
            <p:ph type="dt" sz="quarter" idx="12"/>
          </p:nvPr>
        </p:nvSpPr>
        <p:spPr/>
        <p:txBody>
          <a:bodyPr/>
          <a:lstStyle>
            <a:lvl1pPr>
              <a:defRPr/>
            </a:lvl1pPr>
          </a:lstStyle>
          <a:p>
            <a:fld id="{1D8BD707-D9CF-40AE-B4C6-C98DA3205C09}" type="datetimeFigureOut">
              <a:rPr lang="en-US" smtClean="0"/>
              <a:pPr/>
              <a:t>2/25/2020</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53"/>
          <p:cNvSpPr>
            <a:spLocks noGrp="1" noChangeArrowheads="1"/>
          </p:cNvSpPr>
          <p:nvPr>
            <p:ph type="dt" sz="half" idx="10"/>
          </p:nvPr>
        </p:nvSpPr>
        <p:spPr>
          <a:ln/>
        </p:spPr>
        <p:txBody>
          <a:bodyPr/>
          <a:lstStyle>
            <a:lvl1pPr>
              <a:defRPr/>
            </a:lvl1pPr>
          </a:lstStyle>
          <a:p>
            <a:pPr>
              <a:defRPr/>
            </a:pPr>
            <a:endParaRPr lang="en-US"/>
          </a:p>
        </p:txBody>
      </p:sp>
      <p:sp>
        <p:nvSpPr>
          <p:cNvPr id="6" name="Rectangle 54"/>
          <p:cNvSpPr>
            <a:spLocks noGrp="1" noChangeArrowheads="1"/>
          </p:cNvSpPr>
          <p:nvPr>
            <p:ph type="ftr" sz="quarter" idx="11"/>
          </p:nvPr>
        </p:nvSpPr>
        <p:spPr>
          <a:ln/>
        </p:spPr>
        <p:txBody>
          <a:bodyPr/>
          <a:lstStyle>
            <a:lvl1pPr>
              <a:defRPr/>
            </a:lvl1pPr>
          </a:lstStyle>
          <a:p>
            <a:pPr>
              <a:defRPr/>
            </a:pPr>
            <a:endParaRPr lang="en-US"/>
          </a:p>
        </p:txBody>
      </p:sp>
      <p:sp>
        <p:nvSpPr>
          <p:cNvPr id="7" name="Rectangle 55"/>
          <p:cNvSpPr>
            <a:spLocks noGrp="1" noChangeArrowheads="1"/>
          </p:cNvSpPr>
          <p:nvPr>
            <p:ph type="sldNum" sz="quarter" idx="12"/>
          </p:nvPr>
        </p:nvSpPr>
        <p:spPr>
          <a:ln/>
        </p:spPr>
        <p:txBody>
          <a:bodyPr/>
          <a:lstStyle>
            <a:lvl1pPr>
              <a:defRPr/>
            </a:lvl1pPr>
          </a:lstStyle>
          <a:p>
            <a:pPr>
              <a:defRPr/>
            </a:pPr>
            <a:fld id="{F3315A3B-0612-4A97-B19A-FB10E82C96ED}" type="slidenum">
              <a:rPr lang="en-US"/>
              <a:pPr>
                <a:defRPr/>
              </a:pPr>
              <a:t>‹#›</a:t>
            </a:fld>
            <a:endParaRPr lang="en-US"/>
          </a:p>
        </p:txBody>
      </p:sp>
    </p:spTree>
  </p:cSld>
  <p:clrMapOvr>
    <a:masterClrMapping/>
  </p:clrMapOvr>
  <p:transition spd="med">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Media Placeholder 3"/>
          <p:cNvSpPr>
            <a:spLocks noGrp="1"/>
          </p:cNvSpPr>
          <p:nvPr>
            <p:ph type="media" sz="half" idx="2"/>
          </p:nvPr>
        </p:nvSpPr>
        <p:spPr>
          <a:xfrm>
            <a:off x="4648200" y="2057400"/>
            <a:ext cx="3810000" cy="4114800"/>
          </a:xfrm>
        </p:spPr>
        <p:txBody>
          <a:bodyPr/>
          <a:lstStyle/>
          <a:p>
            <a:pPr lvl="0"/>
            <a:endParaRPr lang="en-IN" noProof="0" smtClean="0"/>
          </a:p>
        </p:txBody>
      </p:sp>
      <p:sp>
        <p:nvSpPr>
          <p:cNvPr id="5" name="Rectangle 53"/>
          <p:cNvSpPr>
            <a:spLocks noGrp="1" noChangeArrowheads="1"/>
          </p:cNvSpPr>
          <p:nvPr>
            <p:ph type="dt" sz="half" idx="10"/>
          </p:nvPr>
        </p:nvSpPr>
        <p:spPr>
          <a:ln/>
        </p:spPr>
        <p:txBody>
          <a:bodyPr/>
          <a:lstStyle>
            <a:lvl1pPr>
              <a:defRPr/>
            </a:lvl1pPr>
          </a:lstStyle>
          <a:p>
            <a:pPr>
              <a:defRPr/>
            </a:pPr>
            <a:endParaRPr lang="en-US"/>
          </a:p>
        </p:txBody>
      </p:sp>
      <p:sp>
        <p:nvSpPr>
          <p:cNvPr id="6" name="Rectangle 54"/>
          <p:cNvSpPr>
            <a:spLocks noGrp="1" noChangeArrowheads="1"/>
          </p:cNvSpPr>
          <p:nvPr>
            <p:ph type="ftr" sz="quarter" idx="11"/>
          </p:nvPr>
        </p:nvSpPr>
        <p:spPr>
          <a:ln/>
        </p:spPr>
        <p:txBody>
          <a:bodyPr/>
          <a:lstStyle>
            <a:lvl1pPr>
              <a:defRPr/>
            </a:lvl1pPr>
          </a:lstStyle>
          <a:p>
            <a:pPr>
              <a:defRPr/>
            </a:pPr>
            <a:endParaRPr lang="en-US"/>
          </a:p>
        </p:txBody>
      </p:sp>
      <p:sp>
        <p:nvSpPr>
          <p:cNvPr id="7" name="Rectangle 55"/>
          <p:cNvSpPr>
            <a:spLocks noGrp="1" noChangeArrowheads="1"/>
          </p:cNvSpPr>
          <p:nvPr>
            <p:ph type="sldNum" sz="quarter" idx="12"/>
          </p:nvPr>
        </p:nvSpPr>
        <p:spPr>
          <a:ln/>
        </p:spPr>
        <p:txBody>
          <a:bodyPr/>
          <a:lstStyle>
            <a:lvl1pPr>
              <a:defRPr/>
            </a:lvl1pPr>
          </a:lstStyle>
          <a:p>
            <a:pPr>
              <a:defRPr/>
            </a:pPr>
            <a:fld id="{C433ED8A-C0C5-4BE8-BB59-6C17DC020B72}" type="slidenum">
              <a:rPr lang="en-US"/>
              <a:pPr>
                <a:defRPr/>
              </a:pPr>
              <a:t>‹#›</a:t>
            </a:fld>
            <a:endParaRPr lang="en-US"/>
          </a:p>
        </p:txBody>
      </p:sp>
    </p:spTree>
  </p:cSld>
  <p:clrMapOvr>
    <a:masterClrMapping/>
  </p:clrMapOvr>
  <p:transition spd="med">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53"/>
          <p:cNvSpPr>
            <a:spLocks noGrp="1" noChangeArrowheads="1"/>
          </p:cNvSpPr>
          <p:nvPr>
            <p:ph type="dt" sz="half" idx="10"/>
          </p:nvPr>
        </p:nvSpPr>
        <p:spPr>
          <a:ln/>
        </p:spPr>
        <p:txBody>
          <a:bodyPr/>
          <a:lstStyle>
            <a:lvl1pPr>
              <a:defRPr/>
            </a:lvl1pPr>
          </a:lstStyle>
          <a:p>
            <a:pPr>
              <a:defRPr/>
            </a:pPr>
            <a:endParaRPr lang="en-US"/>
          </a:p>
        </p:txBody>
      </p:sp>
      <p:sp>
        <p:nvSpPr>
          <p:cNvPr id="7" name="Rectangle 54"/>
          <p:cNvSpPr>
            <a:spLocks noGrp="1" noChangeArrowheads="1"/>
          </p:cNvSpPr>
          <p:nvPr>
            <p:ph type="ftr" sz="quarter" idx="11"/>
          </p:nvPr>
        </p:nvSpPr>
        <p:spPr>
          <a:ln/>
        </p:spPr>
        <p:txBody>
          <a:bodyPr/>
          <a:lstStyle>
            <a:lvl1pPr>
              <a:defRPr/>
            </a:lvl1pPr>
          </a:lstStyle>
          <a:p>
            <a:pPr>
              <a:defRPr/>
            </a:pPr>
            <a:endParaRPr lang="en-US"/>
          </a:p>
        </p:txBody>
      </p:sp>
      <p:sp>
        <p:nvSpPr>
          <p:cNvPr id="8" name="Rectangle 55"/>
          <p:cNvSpPr>
            <a:spLocks noGrp="1" noChangeArrowheads="1"/>
          </p:cNvSpPr>
          <p:nvPr>
            <p:ph type="sldNum" sz="quarter" idx="12"/>
          </p:nvPr>
        </p:nvSpPr>
        <p:spPr>
          <a:ln/>
        </p:spPr>
        <p:txBody>
          <a:bodyPr/>
          <a:lstStyle>
            <a:lvl1pPr>
              <a:defRPr/>
            </a:lvl1pPr>
          </a:lstStyle>
          <a:p>
            <a:pPr>
              <a:defRPr/>
            </a:pPr>
            <a:fld id="{122AC90F-24EE-4884-8A1D-84FB6CD13DAC}" type="slidenum">
              <a:rPr lang="en-US"/>
              <a:pPr>
                <a:defRPr/>
              </a:pPr>
              <a:t>‹#›</a:t>
            </a:fld>
            <a:endParaRPr lang="en-US"/>
          </a:p>
        </p:txBody>
      </p:sp>
    </p:spTree>
  </p:cSld>
  <p:clrMapOvr>
    <a:masterClrMapping/>
  </p:clrMapOvr>
  <p:transition spd="med">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346"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573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7D8B26-9DD6-4528-BD87-4A76A50CF0F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BE3FF-A0A4-4D3A-841B-11EEDC677E4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C9C2F-F6C5-4170-A0A4-3A3AA208025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06A992-B754-4A0A-9558-FAEC16834A7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BE35E2-B26D-478D-8591-840C37DE48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557EFB-1039-49E3-8984-0EA127B51EE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68ECCF-2F4E-406D-997B-15BA2F16E8A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81ACC-8A2A-48F1-B046-F882DA63865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855E2-F5D2-4FED-8D66-06595E84592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8669F8-A37B-452F-8461-160631E08E7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2DA29-62B3-473E-84BB-5742AFA6AF0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E81A8-D247-4AF3-AA21-C96F2418968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366794-40A7-4AA8-A431-AFE7FD6F1E2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Media Placeholder 3"/>
          <p:cNvSpPr>
            <a:spLocks noGrp="1"/>
          </p:cNvSpPr>
          <p:nvPr>
            <p:ph type="media" sz="half" idx="2"/>
          </p:nvPr>
        </p:nvSpPr>
        <p:spPr>
          <a:xfrm>
            <a:off x="4648200" y="2057400"/>
            <a:ext cx="3810000" cy="4114800"/>
          </a:xfrm>
        </p:spPr>
        <p:txBody>
          <a:bodyPr/>
          <a:lstStyle/>
          <a:p>
            <a:pPr lvl="0"/>
            <a:endParaRPr lang="en-IN" noProof="0" smtClean="0"/>
          </a:p>
        </p:txBody>
      </p:sp>
      <p:sp>
        <p:nvSpPr>
          <p:cNvPr id="5" name="Rectangle 53"/>
          <p:cNvSpPr>
            <a:spLocks noGrp="1" noChangeArrowheads="1"/>
          </p:cNvSpPr>
          <p:nvPr>
            <p:ph type="dt" sz="half" idx="10"/>
          </p:nvPr>
        </p:nvSpPr>
        <p:spPr>
          <a:ln/>
        </p:spPr>
        <p:txBody>
          <a:bodyPr/>
          <a:lstStyle>
            <a:lvl1pPr>
              <a:defRPr/>
            </a:lvl1pPr>
          </a:lstStyle>
          <a:p>
            <a:pPr>
              <a:defRPr/>
            </a:pPr>
            <a:endParaRPr lang="en-US"/>
          </a:p>
        </p:txBody>
      </p:sp>
      <p:sp>
        <p:nvSpPr>
          <p:cNvPr id="6" name="Rectangle 54"/>
          <p:cNvSpPr>
            <a:spLocks noGrp="1" noChangeArrowheads="1"/>
          </p:cNvSpPr>
          <p:nvPr>
            <p:ph type="ftr" sz="quarter" idx="11"/>
          </p:nvPr>
        </p:nvSpPr>
        <p:spPr>
          <a:ln/>
        </p:spPr>
        <p:txBody>
          <a:bodyPr/>
          <a:lstStyle>
            <a:lvl1pPr>
              <a:defRPr/>
            </a:lvl1pPr>
          </a:lstStyle>
          <a:p>
            <a:pPr>
              <a:defRPr/>
            </a:pPr>
            <a:endParaRPr lang="en-US"/>
          </a:p>
        </p:txBody>
      </p:sp>
      <p:sp>
        <p:nvSpPr>
          <p:cNvPr id="7" name="Rectangle 55"/>
          <p:cNvSpPr>
            <a:spLocks noGrp="1" noChangeArrowheads="1"/>
          </p:cNvSpPr>
          <p:nvPr>
            <p:ph type="sldNum" sz="quarter" idx="12"/>
          </p:nvPr>
        </p:nvSpPr>
        <p:spPr>
          <a:ln/>
        </p:spPr>
        <p:txBody>
          <a:bodyPr/>
          <a:lstStyle>
            <a:lvl1pPr>
              <a:defRPr/>
            </a:lvl1pPr>
          </a:lstStyle>
          <a:p>
            <a:pPr>
              <a:defRPr/>
            </a:pPr>
            <a:fld id="{C433ED8A-C0C5-4BE8-BB59-6C17DC020B72}" type="slidenum">
              <a:rPr lang="en-US"/>
              <a:pPr>
                <a:defRPr/>
              </a:pPr>
              <a:t>‹#›</a:t>
            </a:fld>
            <a:endParaRPr lang="en-US"/>
          </a:p>
        </p:txBody>
      </p:sp>
    </p:spTree>
  </p:cSld>
  <p:clrMapOvr>
    <a:masterClrMapping/>
  </p:clrMapOvr>
  <p:transition spd="med">
    <p:cover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B4A34823-4C8A-4F78-B889-0B5B80BAAEB9}" type="slidenum">
              <a:rPr lang="en-US"/>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977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Chart Placeholder 2"/>
          <p:cNvSpPr>
            <a:spLocks noGrp="1"/>
          </p:cNvSpPr>
          <p:nvPr>
            <p:ph type="chart" idx="1"/>
          </p:nvPr>
        </p:nvSpPr>
        <p:spPr>
          <a:xfrm>
            <a:off x="685800" y="2057400"/>
            <a:ext cx="7772400" cy="4114800"/>
          </a:xfrm>
        </p:spPr>
        <p:txBody>
          <a:bodyPr/>
          <a:lstStyle/>
          <a:p>
            <a:pPr lvl="0"/>
            <a:endParaRPr lang="en-IN" noProof="0" smtClean="0"/>
          </a:p>
        </p:txBody>
      </p:sp>
      <p:sp>
        <p:nvSpPr>
          <p:cNvPr id="4" name="Rectangle 53"/>
          <p:cNvSpPr>
            <a:spLocks noGrp="1" noChangeArrowheads="1"/>
          </p:cNvSpPr>
          <p:nvPr>
            <p:ph type="dt" sz="half" idx="10"/>
          </p:nvPr>
        </p:nvSpPr>
        <p:spPr>
          <a:ln/>
        </p:spPr>
        <p:txBody>
          <a:bodyPr/>
          <a:lstStyle>
            <a:lvl1pPr>
              <a:defRPr/>
            </a:lvl1pPr>
          </a:lstStyle>
          <a:p>
            <a:pPr>
              <a:defRPr/>
            </a:pPr>
            <a:endParaRPr lang="en-US"/>
          </a:p>
        </p:txBody>
      </p:sp>
      <p:sp>
        <p:nvSpPr>
          <p:cNvPr id="5" name="Rectangle 54"/>
          <p:cNvSpPr>
            <a:spLocks noGrp="1" noChangeArrowheads="1"/>
          </p:cNvSpPr>
          <p:nvPr>
            <p:ph type="ftr" sz="quarter" idx="11"/>
          </p:nvPr>
        </p:nvSpPr>
        <p:spPr>
          <a:ln/>
        </p:spPr>
        <p:txBody>
          <a:bodyPr/>
          <a:lstStyle>
            <a:lvl1pPr>
              <a:defRPr/>
            </a:lvl1pPr>
          </a:lstStyle>
          <a:p>
            <a:pPr>
              <a:defRPr/>
            </a:pPr>
            <a:endParaRPr lang="en-US"/>
          </a:p>
        </p:txBody>
      </p:sp>
      <p:sp>
        <p:nvSpPr>
          <p:cNvPr id="6" name="Rectangle 55"/>
          <p:cNvSpPr>
            <a:spLocks noGrp="1" noChangeArrowheads="1"/>
          </p:cNvSpPr>
          <p:nvPr>
            <p:ph type="sldNum" sz="quarter" idx="12"/>
          </p:nvPr>
        </p:nvSpPr>
        <p:spPr>
          <a:ln/>
        </p:spPr>
        <p:txBody>
          <a:bodyPr/>
          <a:lstStyle>
            <a:lvl1pPr>
              <a:defRPr/>
            </a:lvl1pPr>
          </a:lstStyle>
          <a:p>
            <a:pPr>
              <a:defRPr/>
            </a:pPr>
            <a:fld id="{992408EE-0F17-47E8-A933-FE7229FC45F7}" type="slidenum">
              <a:rPr lang="en-US"/>
              <a:pPr>
                <a:defRPr/>
              </a:pPr>
              <a:t>‹#›</a:t>
            </a:fld>
            <a:endParaRPr lang="en-US"/>
          </a:p>
        </p:txBody>
      </p:sp>
    </p:spTree>
    <p:extLst>
      <p:ext uri="{BB962C8B-B14F-4D97-AF65-F5344CB8AC3E}">
        <p14:creationId xmlns:p14="http://schemas.microsoft.com/office/powerpoint/2010/main" val="2175218347"/>
      </p:ext>
    </p:extLst>
  </p:cSld>
  <p:clrMapOvr>
    <a:masterClrMapping/>
  </p:clrMapOvr>
  <p:transition spd="med">
    <p:cover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669DBBBA-4F9C-4145-B870-B012BE5D42FB}" type="slidenum">
              <a:rPr lang="en-US"/>
              <a:pPr>
                <a:defRPr/>
              </a:pPr>
              <a:t>‹#›</a:t>
            </a:fld>
            <a:endParaRPr lang="en-US"/>
          </a:p>
        </p:txBody>
      </p:sp>
    </p:spTree>
    <p:extLst>
      <p:ext uri="{BB962C8B-B14F-4D97-AF65-F5344CB8AC3E}">
        <p14:creationId xmlns:p14="http://schemas.microsoft.com/office/powerpoint/2010/main" val="1745185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2057400"/>
            <a:ext cx="3810000" cy="4114800"/>
          </a:xfrm>
        </p:spPr>
        <p:txBody>
          <a:bodyPr/>
          <a:lstStyle/>
          <a:p>
            <a:pPr lvl="0"/>
            <a:endParaRPr lang="en-IN" noProof="0" smtClean="0"/>
          </a:p>
        </p:txBody>
      </p:sp>
      <p:sp>
        <p:nvSpPr>
          <p:cNvPr id="5" name="Rectangle 53"/>
          <p:cNvSpPr>
            <a:spLocks noGrp="1" noChangeArrowheads="1"/>
          </p:cNvSpPr>
          <p:nvPr>
            <p:ph type="dt" sz="half" idx="10"/>
          </p:nvPr>
        </p:nvSpPr>
        <p:spPr>
          <a:ln/>
        </p:spPr>
        <p:txBody>
          <a:bodyPr/>
          <a:lstStyle>
            <a:lvl1pPr>
              <a:defRPr/>
            </a:lvl1pPr>
          </a:lstStyle>
          <a:p>
            <a:pPr>
              <a:defRPr/>
            </a:pPr>
            <a:endParaRPr lang="en-US"/>
          </a:p>
        </p:txBody>
      </p:sp>
      <p:sp>
        <p:nvSpPr>
          <p:cNvPr id="6" name="Rectangle 54"/>
          <p:cNvSpPr>
            <a:spLocks noGrp="1" noChangeArrowheads="1"/>
          </p:cNvSpPr>
          <p:nvPr>
            <p:ph type="ftr" sz="quarter" idx="11"/>
          </p:nvPr>
        </p:nvSpPr>
        <p:spPr>
          <a:ln/>
        </p:spPr>
        <p:txBody>
          <a:bodyPr/>
          <a:lstStyle>
            <a:lvl1pPr>
              <a:defRPr/>
            </a:lvl1pPr>
          </a:lstStyle>
          <a:p>
            <a:pPr>
              <a:defRPr/>
            </a:pPr>
            <a:endParaRPr lang="en-US"/>
          </a:p>
        </p:txBody>
      </p:sp>
      <p:sp>
        <p:nvSpPr>
          <p:cNvPr id="7" name="Rectangle 55"/>
          <p:cNvSpPr>
            <a:spLocks noGrp="1" noChangeArrowheads="1"/>
          </p:cNvSpPr>
          <p:nvPr>
            <p:ph type="sldNum" sz="quarter" idx="12"/>
          </p:nvPr>
        </p:nvSpPr>
        <p:spPr>
          <a:ln/>
        </p:spPr>
        <p:txBody>
          <a:bodyPr/>
          <a:lstStyle>
            <a:lvl1pPr>
              <a:defRPr/>
            </a:lvl1pPr>
          </a:lstStyle>
          <a:p>
            <a:pPr>
              <a:defRPr/>
            </a:pPr>
            <a:fld id="{1DE65D14-58B0-4902-9D15-30D3BA3043EF}" type="slidenum">
              <a:rPr lang="en-US"/>
              <a:pPr>
                <a:defRPr/>
              </a:pPr>
              <a:t>‹#›</a:t>
            </a:fld>
            <a:endParaRPr lang="en-US"/>
          </a:p>
        </p:txBody>
      </p:sp>
    </p:spTree>
    <p:extLst>
      <p:ext uri="{BB962C8B-B14F-4D97-AF65-F5344CB8AC3E}">
        <p14:creationId xmlns:p14="http://schemas.microsoft.com/office/powerpoint/2010/main" val="3126949600"/>
      </p:ext>
    </p:extLst>
  </p:cSld>
  <p:clrMapOvr>
    <a:masterClrMapping/>
  </p:clrMapOvr>
  <p:transition spd="med">
    <p:cover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9218"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smtClean="0"/>
              <a:t>Click to edit Master title style</a:t>
            </a:r>
            <a:endParaRPr lang="en-US"/>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427D8B26-9DD6-4528-BD87-4A76A50CF0FC}" type="slidenum">
              <a:rPr lang="en-US" smtClean="0"/>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BE3FF-A0A4-4D3A-841B-11EEDC677E4C}"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C9C2F-F6C5-4170-A0A4-3A3AA2080258}" type="slidenum">
              <a:rPr lang="en-US"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06A992-B754-4A0A-9558-FAEC16834A73}" type="slidenum">
              <a:rPr lang="en-US" smtClean="0"/>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BE35E2-B26D-478D-8591-840C37DE4841}" type="slidenum">
              <a:rPr lang="en-US" smtClean="0"/>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557EFB-1039-49E3-8984-0EA127B51EE5}"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68ECCF-2F4E-406D-997B-15BA2F16E8A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81ACC-8A2A-48F1-B046-F882DA63865A}"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855E2-F5D2-4FED-8D66-06595E845923}"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8669F8-A37B-452F-8461-160631E08E72}"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2DA29-62B3-473E-84BB-5742AFA6AF0A}"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Chart Placeholder 2"/>
          <p:cNvSpPr>
            <a:spLocks noGrp="1"/>
          </p:cNvSpPr>
          <p:nvPr>
            <p:ph type="chart" idx="1"/>
          </p:nvPr>
        </p:nvSpPr>
        <p:spPr>
          <a:xfrm>
            <a:off x="685800" y="2057400"/>
            <a:ext cx="7772400" cy="4114800"/>
          </a:xfrm>
        </p:spPr>
        <p:txBody>
          <a:bodyPr/>
          <a:lstStyle/>
          <a:p>
            <a:pPr lvl="0"/>
            <a:endParaRPr lang="en-IN" noProof="0" smtClean="0"/>
          </a:p>
        </p:txBody>
      </p:sp>
      <p:sp>
        <p:nvSpPr>
          <p:cNvPr id="4" name="Rectangle 53"/>
          <p:cNvSpPr>
            <a:spLocks noGrp="1" noChangeArrowheads="1"/>
          </p:cNvSpPr>
          <p:nvPr>
            <p:ph type="dt" sz="half" idx="10"/>
          </p:nvPr>
        </p:nvSpPr>
        <p:spPr>
          <a:ln/>
        </p:spPr>
        <p:txBody>
          <a:bodyPr/>
          <a:lstStyle>
            <a:lvl1pPr>
              <a:defRPr/>
            </a:lvl1pPr>
          </a:lstStyle>
          <a:p>
            <a:pPr>
              <a:defRPr/>
            </a:pPr>
            <a:endParaRPr lang="en-US"/>
          </a:p>
        </p:txBody>
      </p:sp>
      <p:sp>
        <p:nvSpPr>
          <p:cNvPr id="5" name="Rectangle 54"/>
          <p:cNvSpPr>
            <a:spLocks noGrp="1" noChangeArrowheads="1"/>
          </p:cNvSpPr>
          <p:nvPr>
            <p:ph type="ftr" sz="quarter" idx="11"/>
          </p:nvPr>
        </p:nvSpPr>
        <p:spPr>
          <a:ln/>
        </p:spPr>
        <p:txBody>
          <a:bodyPr/>
          <a:lstStyle>
            <a:lvl1pPr>
              <a:defRPr/>
            </a:lvl1pPr>
          </a:lstStyle>
          <a:p>
            <a:pPr>
              <a:defRPr/>
            </a:pPr>
            <a:endParaRPr lang="en-US"/>
          </a:p>
        </p:txBody>
      </p:sp>
      <p:sp>
        <p:nvSpPr>
          <p:cNvPr id="6" name="Rectangle 55"/>
          <p:cNvSpPr>
            <a:spLocks noGrp="1" noChangeArrowheads="1"/>
          </p:cNvSpPr>
          <p:nvPr>
            <p:ph type="sldNum" sz="quarter" idx="12"/>
          </p:nvPr>
        </p:nvSpPr>
        <p:spPr>
          <a:ln/>
        </p:spPr>
        <p:txBody>
          <a:bodyPr/>
          <a:lstStyle>
            <a:lvl1pPr>
              <a:defRPr/>
            </a:lvl1pPr>
          </a:lstStyle>
          <a:p>
            <a:pPr>
              <a:defRPr/>
            </a:pPr>
            <a:fld id="{992408EE-0F17-47E8-A933-FE7229FC45F7}" type="slidenum">
              <a:rPr lang="en-US"/>
              <a:pPr>
                <a:defRPr/>
              </a:pPr>
              <a:t>‹#›</a:t>
            </a:fld>
            <a:endParaRPr lang="en-US"/>
          </a:p>
        </p:txBody>
      </p:sp>
    </p:spTree>
  </p:cSld>
  <p:clrMapOvr>
    <a:masterClrMapping/>
  </p:clrMapOvr>
  <p:transition spd="med">
    <p:cover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2057400"/>
            <a:ext cx="3810000" cy="4114800"/>
          </a:xfrm>
        </p:spPr>
        <p:txBody>
          <a:bodyPr/>
          <a:lstStyle/>
          <a:p>
            <a:pPr lvl="0"/>
            <a:endParaRPr lang="en-IN" noProof="0" smtClean="0"/>
          </a:p>
        </p:txBody>
      </p:sp>
      <p:sp>
        <p:nvSpPr>
          <p:cNvPr id="5" name="Rectangle 53"/>
          <p:cNvSpPr>
            <a:spLocks noGrp="1" noChangeArrowheads="1"/>
          </p:cNvSpPr>
          <p:nvPr>
            <p:ph type="dt" sz="half" idx="10"/>
          </p:nvPr>
        </p:nvSpPr>
        <p:spPr>
          <a:ln/>
        </p:spPr>
        <p:txBody>
          <a:bodyPr/>
          <a:lstStyle>
            <a:lvl1pPr>
              <a:defRPr/>
            </a:lvl1pPr>
          </a:lstStyle>
          <a:p>
            <a:pPr>
              <a:defRPr/>
            </a:pPr>
            <a:endParaRPr lang="en-US"/>
          </a:p>
        </p:txBody>
      </p:sp>
      <p:sp>
        <p:nvSpPr>
          <p:cNvPr id="6" name="Rectangle 54"/>
          <p:cNvSpPr>
            <a:spLocks noGrp="1" noChangeArrowheads="1"/>
          </p:cNvSpPr>
          <p:nvPr>
            <p:ph type="ftr" sz="quarter" idx="11"/>
          </p:nvPr>
        </p:nvSpPr>
        <p:spPr>
          <a:ln/>
        </p:spPr>
        <p:txBody>
          <a:bodyPr/>
          <a:lstStyle>
            <a:lvl1pPr>
              <a:defRPr/>
            </a:lvl1pPr>
          </a:lstStyle>
          <a:p>
            <a:pPr>
              <a:defRPr/>
            </a:pPr>
            <a:endParaRPr lang="en-US"/>
          </a:p>
        </p:txBody>
      </p:sp>
      <p:sp>
        <p:nvSpPr>
          <p:cNvPr id="7" name="Rectangle 55"/>
          <p:cNvSpPr>
            <a:spLocks noGrp="1" noChangeArrowheads="1"/>
          </p:cNvSpPr>
          <p:nvPr>
            <p:ph type="sldNum" sz="quarter" idx="12"/>
          </p:nvPr>
        </p:nvSpPr>
        <p:spPr>
          <a:ln/>
        </p:spPr>
        <p:txBody>
          <a:bodyPr/>
          <a:lstStyle>
            <a:lvl1pPr>
              <a:defRPr/>
            </a:lvl1pPr>
          </a:lstStyle>
          <a:p>
            <a:pPr>
              <a:defRPr/>
            </a:pPr>
            <a:fld id="{1DE65D14-58B0-4902-9D15-30D3BA3043EF}" type="slidenum">
              <a:rPr lang="en-US"/>
              <a:pPr>
                <a:defRPr/>
              </a:pPr>
              <a:t>‹#›</a:t>
            </a:fld>
            <a:endParaRPr lang="en-US"/>
          </a:p>
        </p:txBody>
      </p:sp>
    </p:spTree>
  </p:cSld>
  <p:clrMapOvr>
    <a:masterClrMapping/>
  </p:clrMapOvr>
  <p:transition spd="med">
    <p:cover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669DBBBA-4F9C-4145-B870-B012BE5D42F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B4A34823-4C8A-4F78-B889-0B5B80BAAEB9}" type="slidenum">
              <a:rPr lang="en-US"/>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346"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573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7D8B26-9DD6-4528-BD87-4A76A50CF0F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BE3FF-A0A4-4D3A-841B-11EEDC677E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C9C2F-F6C5-4170-A0A4-3A3AA2080258}"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06A992-B754-4A0A-9558-FAEC16834A73}"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BE35E2-B26D-478D-8591-840C37DE4841}"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557EFB-1039-49E3-8984-0EA127B51EE5}"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68ECCF-2F4E-406D-997B-15BA2F16E8A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81ACC-8A2A-48F1-B046-F882DA63865A}"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855E2-F5D2-4FED-8D66-06595E845923}"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8669F8-A37B-452F-8461-160631E08E7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2DA29-62B3-473E-84BB-5742AFA6AF0A}"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E81A8-D247-4AF3-AA21-C96F241896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366794-40A7-4AA8-A431-AFE7FD6F1E2B}"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B4A34823-4C8A-4F78-B889-0B5B80BAAEB9}" type="slidenum">
              <a:rPr lang="en-US"/>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91176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Chart Placeholder 2"/>
          <p:cNvSpPr>
            <a:spLocks noGrp="1"/>
          </p:cNvSpPr>
          <p:nvPr>
            <p:ph type="chart" idx="1"/>
          </p:nvPr>
        </p:nvSpPr>
        <p:spPr>
          <a:xfrm>
            <a:off x="685800" y="2057400"/>
            <a:ext cx="7772400" cy="4114800"/>
          </a:xfrm>
        </p:spPr>
        <p:txBody>
          <a:bodyPr/>
          <a:lstStyle/>
          <a:p>
            <a:pPr lvl="0"/>
            <a:endParaRPr lang="en-IN" noProof="0" smtClean="0"/>
          </a:p>
        </p:txBody>
      </p:sp>
      <p:sp>
        <p:nvSpPr>
          <p:cNvPr id="4" name="Rectangle 53"/>
          <p:cNvSpPr>
            <a:spLocks noGrp="1" noChangeArrowheads="1"/>
          </p:cNvSpPr>
          <p:nvPr>
            <p:ph type="dt" sz="half" idx="10"/>
          </p:nvPr>
        </p:nvSpPr>
        <p:spPr>
          <a:ln/>
        </p:spPr>
        <p:txBody>
          <a:bodyPr/>
          <a:lstStyle>
            <a:lvl1pPr>
              <a:defRPr/>
            </a:lvl1pPr>
          </a:lstStyle>
          <a:p>
            <a:pPr>
              <a:defRPr/>
            </a:pPr>
            <a:endParaRPr lang="en-US"/>
          </a:p>
        </p:txBody>
      </p:sp>
      <p:sp>
        <p:nvSpPr>
          <p:cNvPr id="5" name="Rectangle 54"/>
          <p:cNvSpPr>
            <a:spLocks noGrp="1" noChangeArrowheads="1"/>
          </p:cNvSpPr>
          <p:nvPr>
            <p:ph type="ftr" sz="quarter" idx="11"/>
          </p:nvPr>
        </p:nvSpPr>
        <p:spPr>
          <a:ln/>
        </p:spPr>
        <p:txBody>
          <a:bodyPr/>
          <a:lstStyle>
            <a:lvl1pPr>
              <a:defRPr/>
            </a:lvl1pPr>
          </a:lstStyle>
          <a:p>
            <a:pPr>
              <a:defRPr/>
            </a:pPr>
            <a:endParaRPr lang="en-US"/>
          </a:p>
        </p:txBody>
      </p:sp>
      <p:sp>
        <p:nvSpPr>
          <p:cNvPr id="6" name="Rectangle 55"/>
          <p:cNvSpPr>
            <a:spLocks noGrp="1" noChangeArrowheads="1"/>
          </p:cNvSpPr>
          <p:nvPr>
            <p:ph type="sldNum" sz="quarter" idx="12"/>
          </p:nvPr>
        </p:nvSpPr>
        <p:spPr>
          <a:ln/>
        </p:spPr>
        <p:txBody>
          <a:bodyPr/>
          <a:lstStyle>
            <a:lvl1pPr>
              <a:defRPr/>
            </a:lvl1pPr>
          </a:lstStyle>
          <a:p>
            <a:pPr>
              <a:defRPr/>
            </a:pPr>
            <a:fld id="{992408EE-0F17-47E8-A933-FE7229FC45F7}" type="slidenum">
              <a:rPr lang="en-US"/>
              <a:pPr>
                <a:defRPr/>
              </a:pPr>
              <a:t>‹#›</a:t>
            </a:fld>
            <a:endParaRPr lang="en-US"/>
          </a:p>
        </p:txBody>
      </p:sp>
    </p:spTree>
    <p:extLst>
      <p:ext uri="{BB962C8B-B14F-4D97-AF65-F5344CB8AC3E}">
        <p14:creationId xmlns:p14="http://schemas.microsoft.com/office/powerpoint/2010/main" val="1415534536"/>
      </p:ext>
    </p:extLst>
  </p:cSld>
  <p:clrMapOvr>
    <a:masterClrMapping/>
  </p:clrMapOvr>
  <p:transition spd="med">
    <p:cover dir="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669DBBBA-4F9C-4145-B870-B012BE5D42FB}" type="slidenum">
              <a:rPr lang="en-US"/>
              <a:pPr>
                <a:defRPr/>
              </a:pPr>
              <a:t>‹#›</a:t>
            </a:fld>
            <a:endParaRPr lang="en-US"/>
          </a:p>
        </p:txBody>
      </p:sp>
    </p:spTree>
    <p:extLst>
      <p:ext uri="{BB962C8B-B14F-4D97-AF65-F5344CB8AC3E}">
        <p14:creationId xmlns:p14="http://schemas.microsoft.com/office/powerpoint/2010/main" val="29158873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2057400"/>
            <a:ext cx="3810000" cy="4114800"/>
          </a:xfrm>
        </p:spPr>
        <p:txBody>
          <a:bodyPr/>
          <a:lstStyle/>
          <a:p>
            <a:pPr lvl="0"/>
            <a:endParaRPr lang="en-IN" noProof="0" smtClean="0"/>
          </a:p>
        </p:txBody>
      </p:sp>
      <p:sp>
        <p:nvSpPr>
          <p:cNvPr id="5" name="Rectangle 53"/>
          <p:cNvSpPr>
            <a:spLocks noGrp="1" noChangeArrowheads="1"/>
          </p:cNvSpPr>
          <p:nvPr>
            <p:ph type="dt" sz="half" idx="10"/>
          </p:nvPr>
        </p:nvSpPr>
        <p:spPr>
          <a:ln/>
        </p:spPr>
        <p:txBody>
          <a:bodyPr/>
          <a:lstStyle>
            <a:lvl1pPr>
              <a:defRPr/>
            </a:lvl1pPr>
          </a:lstStyle>
          <a:p>
            <a:pPr>
              <a:defRPr/>
            </a:pPr>
            <a:endParaRPr lang="en-US"/>
          </a:p>
        </p:txBody>
      </p:sp>
      <p:sp>
        <p:nvSpPr>
          <p:cNvPr id="6" name="Rectangle 54"/>
          <p:cNvSpPr>
            <a:spLocks noGrp="1" noChangeArrowheads="1"/>
          </p:cNvSpPr>
          <p:nvPr>
            <p:ph type="ftr" sz="quarter" idx="11"/>
          </p:nvPr>
        </p:nvSpPr>
        <p:spPr>
          <a:ln/>
        </p:spPr>
        <p:txBody>
          <a:bodyPr/>
          <a:lstStyle>
            <a:lvl1pPr>
              <a:defRPr/>
            </a:lvl1pPr>
          </a:lstStyle>
          <a:p>
            <a:pPr>
              <a:defRPr/>
            </a:pPr>
            <a:endParaRPr lang="en-US"/>
          </a:p>
        </p:txBody>
      </p:sp>
      <p:sp>
        <p:nvSpPr>
          <p:cNvPr id="7" name="Rectangle 55"/>
          <p:cNvSpPr>
            <a:spLocks noGrp="1" noChangeArrowheads="1"/>
          </p:cNvSpPr>
          <p:nvPr>
            <p:ph type="sldNum" sz="quarter" idx="12"/>
          </p:nvPr>
        </p:nvSpPr>
        <p:spPr>
          <a:ln/>
        </p:spPr>
        <p:txBody>
          <a:bodyPr/>
          <a:lstStyle>
            <a:lvl1pPr>
              <a:defRPr/>
            </a:lvl1pPr>
          </a:lstStyle>
          <a:p>
            <a:pPr>
              <a:defRPr/>
            </a:pPr>
            <a:fld id="{1DE65D14-58B0-4902-9D15-30D3BA3043EF}" type="slidenum">
              <a:rPr lang="en-US"/>
              <a:pPr>
                <a:defRPr/>
              </a:pPr>
              <a:t>‹#›</a:t>
            </a:fld>
            <a:endParaRPr lang="en-US"/>
          </a:p>
        </p:txBody>
      </p:sp>
    </p:spTree>
    <p:extLst>
      <p:ext uri="{BB962C8B-B14F-4D97-AF65-F5344CB8AC3E}">
        <p14:creationId xmlns:p14="http://schemas.microsoft.com/office/powerpoint/2010/main" val="1623129566"/>
      </p:ext>
    </p:extLst>
  </p:cSld>
  <p:clrMapOvr>
    <a:masterClrMapping/>
  </p:clrMapOvr>
  <p:transition spd="med">
    <p:cover dir="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D8B26-9DD6-4528-BD87-4A76A50CF0FC}" type="slidenum">
              <a:rPr lang="en-US" smtClean="0"/>
              <a:pPr>
                <a:defRPr/>
              </a:pPr>
              <a:t>‹#›</a:t>
            </a:fld>
            <a:endParaRPr lang="en-US"/>
          </a:p>
        </p:txBody>
      </p:sp>
    </p:spTree>
    <p:extLst>
      <p:ext uri="{BB962C8B-B14F-4D97-AF65-F5344CB8AC3E}">
        <p14:creationId xmlns:p14="http://schemas.microsoft.com/office/powerpoint/2010/main" val="3040583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6BE3FF-A0A4-4D3A-841B-11EEDC677E4C}" type="slidenum">
              <a:rPr lang="en-US" smtClean="0"/>
              <a:pPr>
                <a:defRPr/>
              </a:pPr>
              <a:t>‹#›</a:t>
            </a:fld>
            <a:endParaRPr lang="en-US"/>
          </a:p>
        </p:txBody>
      </p:sp>
    </p:spTree>
    <p:extLst>
      <p:ext uri="{BB962C8B-B14F-4D97-AF65-F5344CB8AC3E}">
        <p14:creationId xmlns:p14="http://schemas.microsoft.com/office/powerpoint/2010/main" val="2572115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1C9C2F-F6C5-4170-A0A4-3A3AA2080258}" type="slidenum">
              <a:rPr lang="en-US" smtClean="0"/>
              <a:pPr>
                <a:defRPr/>
              </a:pPr>
              <a:t>‹#›</a:t>
            </a:fld>
            <a:endParaRPr lang="en-US"/>
          </a:p>
        </p:txBody>
      </p:sp>
    </p:spTree>
    <p:extLst>
      <p:ext uri="{BB962C8B-B14F-4D97-AF65-F5344CB8AC3E}">
        <p14:creationId xmlns:p14="http://schemas.microsoft.com/office/powerpoint/2010/main" val="2138889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06A992-B754-4A0A-9558-FAEC16834A73}" type="slidenum">
              <a:rPr lang="en-US" smtClean="0"/>
              <a:pPr>
                <a:defRPr/>
              </a:pPr>
              <a:t>‹#›</a:t>
            </a:fld>
            <a:endParaRPr lang="en-US"/>
          </a:p>
        </p:txBody>
      </p:sp>
    </p:spTree>
    <p:extLst>
      <p:ext uri="{BB962C8B-B14F-4D97-AF65-F5344CB8AC3E}">
        <p14:creationId xmlns:p14="http://schemas.microsoft.com/office/powerpoint/2010/main" val="3461273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BE35E2-B26D-478D-8591-840C37DE4841}" type="slidenum">
              <a:rPr lang="en-US" smtClean="0"/>
              <a:pPr>
                <a:defRPr/>
              </a:pPr>
              <a:t>‹#›</a:t>
            </a:fld>
            <a:endParaRPr lang="en-US"/>
          </a:p>
        </p:txBody>
      </p:sp>
    </p:spTree>
    <p:extLst>
      <p:ext uri="{BB962C8B-B14F-4D97-AF65-F5344CB8AC3E}">
        <p14:creationId xmlns:p14="http://schemas.microsoft.com/office/powerpoint/2010/main" val="153218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557EFB-1039-49E3-8984-0EA127B51EE5}" type="slidenum">
              <a:rPr lang="en-US" smtClean="0"/>
              <a:pPr>
                <a:defRPr/>
              </a:pPr>
              <a:t>‹#›</a:t>
            </a:fld>
            <a:endParaRPr lang="en-US"/>
          </a:p>
        </p:txBody>
      </p:sp>
    </p:spTree>
    <p:extLst>
      <p:ext uri="{BB962C8B-B14F-4D97-AF65-F5344CB8AC3E}">
        <p14:creationId xmlns:p14="http://schemas.microsoft.com/office/powerpoint/2010/main" val="30611974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368ECCF-2F4E-406D-997B-15BA2F16E8A0}" type="slidenum">
              <a:rPr lang="en-US" smtClean="0"/>
              <a:pPr>
                <a:defRPr/>
              </a:pPr>
              <a:t>‹#›</a:t>
            </a:fld>
            <a:endParaRPr lang="en-US"/>
          </a:p>
        </p:txBody>
      </p:sp>
    </p:spTree>
    <p:extLst>
      <p:ext uri="{BB962C8B-B14F-4D97-AF65-F5344CB8AC3E}">
        <p14:creationId xmlns:p14="http://schemas.microsoft.com/office/powerpoint/2010/main" val="1232451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D81ACC-8A2A-48F1-B046-F882DA63865A}" type="slidenum">
              <a:rPr lang="en-US" smtClean="0"/>
              <a:pPr>
                <a:defRPr/>
              </a:pPr>
              <a:t>‹#›</a:t>
            </a:fld>
            <a:endParaRPr lang="en-US"/>
          </a:p>
        </p:txBody>
      </p:sp>
    </p:spTree>
    <p:extLst>
      <p:ext uri="{BB962C8B-B14F-4D97-AF65-F5344CB8AC3E}">
        <p14:creationId xmlns:p14="http://schemas.microsoft.com/office/powerpoint/2010/main" val="16389583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E855E2-F5D2-4FED-8D66-06595E845923}" type="slidenum">
              <a:rPr lang="en-US" smtClean="0"/>
              <a:pPr>
                <a:defRPr/>
              </a:pPr>
              <a:t>‹#›</a:t>
            </a:fld>
            <a:endParaRPr lang="en-US"/>
          </a:p>
        </p:txBody>
      </p:sp>
    </p:spTree>
    <p:extLst>
      <p:ext uri="{BB962C8B-B14F-4D97-AF65-F5344CB8AC3E}">
        <p14:creationId xmlns:p14="http://schemas.microsoft.com/office/powerpoint/2010/main" val="2050663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8669F8-A37B-452F-8461-160631E08E72}" type="slidenum">
              <a:rPr lang="en-US" smtClean="0"/>
              <a:pPr>
                <a:defRPr/>
              </a:pPr>
              <a:t>‹#›</a:t>
            </a:fld>
            <a:endParaRPr lang="en-US"/>
          </a:p>
        </p:txBody>
      </p:sp>
    </p:spTree>
    <p:extLst>
      <p:ext uri="{BB962C8B-B14F-4D97-AF65-F5344CB8AC3E}">
        <p14:creationId xmlns:p14="http://schemas.microsoft.com/office/powerpoint/2010/main" val="40984942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12DA29-62B3-473E-84BB-5742AFA6AF0A}" type="slidenum">
              <a:rPr lang="en-US" smtClean="0"/>
              <a:pPr>
                <a:defRPr/>
              </a:pPr>
              <a:t>‹#›</a:t>
            </a:fld>
            <a:endParaRPr lang="en-US"/>
          </a:p>
        </p:txBody>
      </p:sp>
    </p:spTree>
    <p:extLst>
      <p:ext uri="{BB962C8B-B14F-4D97-AF65-F5344CB8AC3E}">
        <p14:creationId xmlns:p14="http://schemas.microsoft.com/office/powerpoint/2010/main" val="30669739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B4A34823-4C8A-4F78-B889-0B5B80BAAEB9}" type="slidenum">
              <a:rPr lang="en-US"/>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8162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Chart Placeholder 2"/>
          <p:cNvSpPr>
            <a:spLocks noGrp="1"/>
          </p:cNvSpPr>
          <p:nvPr>
            <p:ph type="chart" idx="1"/>
          </p:nvPr>
        </p:nvSpPr>
        <p:spPr>
          <a:xfrm>
            <a:off x="685800" y="2057400"/>
            <a:ext cx="7772400" cy="4114800"/>
          </a:xfrm>
        </p:spPr>
        <p:txBody>
          <a:bodyPr/>
          <a:lstStyle/>
          <a:p>
            <a:pPr lvl="0"/>
            <a:endParaRPr lang="en-IN" noProof="0" smtClean="0"/>
          </a:p>
        </p:txBody>
      </p:sp>
      <p:sp>
        <p:nvSpPr>
          <p:cNvPr id="4" name="Rectangle 53"/>
          <p:cNvSpPr>
            <a:spLocks noGrp="1" noChangeArrowheads="1"/>
          </p:cNvSpPr>
          <p:nvPr>
            <p:ph type="dt" sz="half" idx="10"/>
          </p:nvPr>
        </p:nvSpPr>
        <p:spPr>
          <a:ln/>
        </p:spPr>
        <p:txBody>
          <a:bodyPr/>
          <a:lstStyle>
            <a:lvl1pPr>
              <a:defRPr/>
            </a:lvl1pPr>
          </a:lstStyle>
          <a:p>
            <a:pPr>
              <a:defRPr/>
            </a:pPr>
            <a:endParaRPr lang="en-US"/>
          </a:p>
        </p:txBody>
      </p:sp>
      <p:sp>
        <p:nvSpPr>
          <p:cNvPr id="5" name="Rectangle 54"/>
          <p:cNvSpPr>
            <a:spLocks noGrp="1" noChangeArrowheads="1"/>
          </p:cNvSpPr>
          <p:nvPr>
            <p:ph type="ftr" sz="quarter" idx="11"/>
          </p:nvPr>
        </p:nvSpPr>
        <p:spPr>
          <a:ln/>
        </p:spPr>
        <p:txBody>
          <a:bodyPr/>
          <a:lstStyle>
            <a:lvl1pPr>
              <a:defRPr/>
            </a:lvl1pPr>
          </a:lstStyle>
          <a:p>
            <a:pPr>
              <a:defRPr/>
            </a:pPr>
            <a:endParaRPr lang="en-US"/>
          </a:p>
        </p:txBody>
      </p:sp>
      <p:sp>
        <p:nvSpPr>
          <p:cNvPr id="6" name="Rectangle 55"/>
          <p:cNvSpPr>
            <a:spLocks noGrp="1" noChangeArrowheads="1"/>
          </p:cNvSpPr>
          <p:nvPr>
            <p:ph type="sldNum" sz="quarter" idx="12"/>
          </p:nvPr>
        </p:nvSpPr>
        <p:spPr>
          <a:ln/>
        </p:spPr>
        <p:txBody>
          <a:bodyPr/>
          <a:lstStyle>
            <a:lvl1pPr>
              <a:defRPr/>
            </a:lvl1pPr>
          </a:lstStyle>
          <a:p>
            <a:pPr>
              <a:defRPr/>
            </a:pPr>
            <a:fld id="{992408EE-0F17-47E8-A933-FE7229FC45F7}" type="slidenum">
              <a:rPr lang="en-US"/>
              <a:pPr>
                <a:defRPr/>
              </a:pPr>
              <a:t>‹#›</a:t>
            </a:fld>
            <a:endParaRPr lang="en-US"/>
          </a:p>
        </p:txBody>
      </p:sp>
    </p:spTree>
    <p:extLst>
      <p:ext uri="{BB962C8B-B14F-4D97-AF65-F5344CB8AC3E}">
        <p14:creationId xmlns:p14="http://schemas.microsoft.com/office/powerpoint/2010/main" val="2103217989"/>
      </p:ext>
    </p:extLst>
  </p:cSld>
  <p:clrMapOvr>
    <a:masterClrMapping/>
  </p:clrMapOvr>
  <p:transition spd="med">
    <p:cover dir="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669DBBBA-4F9C-4145-B870-B012BE5D42FB}" type="slidenum">
              <a:rPr lang="en-US"/>
              <a:pPr>
                <a:defRPr/>
              </a:pPr>
              <a:t>‹#›</a:t>
            </a:fld>
            <a:endParaRPr lang="en-US"/>
          </a:p>
        </p:txBody>
      </p:sp>
    </p:spTree>
    <p:extLst>
      <p:ext uri="{BB962C8B-B14F-4D97-AF65-F5344CB8AC3E}">
        <p14:creationId xmlns:p14="http://schemas.microsoft.com/office/powerpoint/2010/main" val="30051983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2057400"/>
            <a:ext cx="3810000" cy="4114800"/>
          </a:xfrm>
        </p:spPr>
        <p:txBody>
          <a:bodyPr/>
          <a:lstStyle/>
          <a:p>
            <a:pPr lvl="0"/>
            <a:endParaRPr lang="en-IN" noProof="0" smtClean="0"/>
          </a:p>
        </p:txBody>
      </p:sp>
      <p:sp>
        <p:nvSpPr>
          <p:cNvPr id="5" name="Rectangle 53"/>
          <p:cNvSpPr>
            <a:spLocks noGrp="1" noChangeArrowheads="1"/>
          </p:cNvSpPr>
          <p:nvPr>
            <p:ph type="dt" sz="half" idx="10"/>
          </p:nvPr>
        </p:nvSpPr>
        <p:spPr>
          <a:ln/>
        </p:spPr>
        <p:txBody>
          <a:bodyPr/>
          <a:lstStyle>
            <a:lvl1pPr>
              <a:defRPr/>
            </a:lvl1pPr>
          </a:lstStyle>
          <a:p>
            <a:pPr>
              <a:defRPr/>
            </a:pPr>
            <a:endParaRPr lang="en-US"/>
          </a:p>
        </p:txBody>
      </p:sp>
      <p:sp>
        <p:nvSpPr>
          <p:cNvPr id="6" name="Rectangle 54"/>
          <p:cNvSpPr>
            <a:spLocks noGrp="1" noChangeArrowheads="1"/>
          </p:cNvSpPr>
          <p:nvPr>
            <p:ph type="ftr" sz="quarter" idx="11"/>
          </p:nvPr>
        </p:nvSpPr>
        <p:spPr>
          <a:ln/>
        </p:spPr>
        <p:txBody>
          <a:bodyPr/>
          <a:lstStyle>
            <a:lvl1pPr>
              <a:defRPr/>
            </a:lvl1pPr>
          </a:lstStyle>
          <a:p>
            <a:pPr>
              <a:defRPr/>
            </a:pPr>
            <a:endParaRPr lang="en-US"/>
          </a:p>
        </p:txBody>
      </p:sp>
      <p:sp>
        <p:nvSpPr>
          <p:cNvPr id="7" name="Rectangle 55"/>
          <p:cNvSpPr>
            <a:spLocks noGrp="1" noChangeArrowheads="1"/>
          </p:cNvSpPr>
          <p:nvPr>
            <p:ph type="sldNum" sz="quarter" idx="12"/>
          </p:nvPr>
        </p:nvSpPr>
        <p:spPr>
          <a:ln/>
        </p:spPr>
        <p:txBody>
          <a:bodyPr/>
          <a:lstStyle>
            <a:lvl1pPr>
              <a:defRPr/>
            </a:lvl1pPr>
          </a:lstStyle>
          <a:p>
            <a:pPr>
              <a:defRPr/>
            </a:pPr>
            <a:fld id="{1DE65D14-58B0-4902-9D15-30D3BA3043EF}" type="slidenum">
              <a:rPr lang="en-US"/>
              <a:pPr>
                <a:defRPr/>
              </a:pPr>
              <a:t>‹#›</a:t>
            </a:fld>
            <a:endParaRPr lang="en-US"/>
          </a:p>
        </p:txBody>
      </p:sp>
    </p:spTree>
    <p:extLst>
      <p:ext uri="{BB962C8B-B14F-4D97-AF65-F5344CB8AC3E}">
        <p14:creationId xmlns:p14="http://schemas.microsoft.com/office/powerpoint/2010/main" val="272850262"/>
      </p:ext>
    </p:extLst>
  </p:cSld>
  <p:clrMapOvr>
    <a:masterClrMapping/>
  </p:clrMapOvr>
  <p:transition spd="med">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2/25/2020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jpeg"/><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2.jpe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theme" Target="../theme/theme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fld id="{1D8BD707-D9CF-40AE-B4C6-C98DA3205C09}" type="datetimeFigureOut">
              <a:rPr lang="en-US" smtClean="0"/>
              <a:pPr/>
              <a:t>2/25/2020</a:t>
            </a:fld>
            <a:endParaRPr lang="en-US"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B6F15528-21DE-4FAA-801E-634DDDAF4B2B}"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2CB2B9DD-50E4-4E38-9026-1777B9DB672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93" r:id="rId15"/>
    <p:sldLayoutId id="2147483794" r:id="rId16"/>
    <p:sldLayoutId id="2147483795" r:id="rId17"/>
    <p:sldLayoutId id="2147483796" r:id="rId18"/>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fld id="{1D8BD707-D9CF-40AE-B4C6-C98DA3205C09}" type="datetimeFigureOut">
              <a:rPr lang="en-US" smtClean="0"/>
              <a:pPr/>
              <a:t>2/25/2020</a:t>
            </a:fld>
            <a:endParaRPr lang="en-US"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B6F15528-21DE-4FAA-801E-634DDDAF4B2B}"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73" r:id="rId12"/>
    <p:sldLayoutId id="2147483774" r:id="rId13"/>
    <p:sldLayoutId id="2147483775" r:id="rId14"/>
    <p:sldLayoutId id="2147483776" r:id="rId15"/>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2CB2B9DD-50E4-4E38-9026-1777B9DB672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97" r:id="rId14"/>
    <p:sldLayoutId id="2147483798" r:id="rId15"/>
    <p:sldLayoutId id="2147483799" r:id="rId16"/>
    <p:sldLayoutId id="2147483800" r:id="rId17"/>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2/25/2020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2493202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0.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0.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8.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8.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8.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0.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9.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NON-DESTRUCTIVE TESTING</a:t>
            </a:r>
            <a:endParaRPr lang="en-US" dirty="0"/>
          </a:p>
        </p:txBody>
      </p:sp>
      <p:sp>
        <p:nvSpPr>
          <p:cNvPr id="3" name="Content Placeholder 2"/>
          <p:cNvSpPr>
            <a:spLocks noGrp="1"/>
          </p:cNvSpPr>
          <p:nvPr>
            <p:ph idx="1"/>
          </p:nvPr>
        </p:nvSpPr>
        <p:spPr>
          <a:xfrm>
            <a:off x="457200" y="1905000"/>
            <a:ext cx="8229600" cy="4724400"/>
          </a:xfrm>
        </p:spPr>
        <p:txBody>
          <a:bodyPr/>
          <a:lstStyle/>
          <a:p>
            <a:r>
              <a:rPr lang="en-US" dirty="0" smtClean="0"/>
              <a:t>ULTRASONIC TESTING</a:t>
            </a:r>
          </a:p>
          <a:p>
            <a:endParaRPr lang="en-US" dirty="0" smtClean="0"/>
          </a:p>
          <a:p>
            <a:endParaRPr lang="en-US" dirty="0" smtClean="0"/>
          </a:p>
          <a:p>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2300"/>
          </a:xfrm>
        </p:spPr>
        <p:txBody>
          <a:bodyPr>
            <a:normAutofit/>
          </a:bodyPr>
          <a:lstStyle/>
          <a:p>
            <a:pPr algn="ctr"/>
            <a:r>
              <a:rPr lang="en-US" sz="3600" dirty="0" smtClean="0"/>
              <a:t>Attenuation</a:t>
            </a:r>
            <a:r>
              <a:rPr lang="en-US" dirty="0" smtClean="0"/>
              <a:t> </a:t>
            </a:r>
            <a:endParaRPr lang="en-IN" dirty="0"/>
          </a:p>
        </p:txBody>
      </p:sp>
      <p:sp>
        <p:nvSpPr>
          <p:cNvPr id="3" name="Content Placeholder 2"/>
          <p:cNvSpPr>
            <a:spLocks noGrp="1"/>
          </p:cNvSpPr>
          <p:nvPr>
            <p:ph idx="1"/>
          </p:nvPr>
        </p:nvSpPr>
        <p:spPr>
          <a:xfrm>
            <a:off x="457200" y="914400"/>
            <a:ext cx="8229600" cy="4114800"/>
          </a:xfrm>
        </p:spPr>
        <p:txBody>
          <a:bodyPr>
            <a:normAutofit fontScale="92500" lnSpcReduction="10000"/>
          </a:bodyPr>
          <a:lstStyle/>
          <a:p>
            <a:pPr algn="just"/>
            <a:r>
              <a:rPr lang="en-US" sz="2400" dirty="0" smtClean="0"/>
              <a:t>When sound waves passes through materials the sound pressure is essentially weakened by two physical process</a:t>
            </a:r>
          </a:p>
          <a:p>
            <a:pPr marL="514350" indent="-514350" algn="just">
              <a:buFont typeface="+mj-lt"/>
              <a:buAutoNum type="arabicPeriod"/>
            </a:pPr>
            <a:r>
              <a:rPr lang="en-US" sz="2400" dirty="0" smtClean="0"/>
              <a:t>Scattering</a:t>
            </a:r>
          </a:p>
          <a:p>
            <a:pPr marL="514350" indent="-514350" algn="just">
              <a:buFont typeface="+mj-lt"/>
              <a:buAutoNum type="arabicPeriod"/>
            </a:pPr>
            <a:r>
              <a:rPr lang="en-US" sz="2400" dirty="0" smtClean="0"/>
              <a:t>Absorption </a:t>
            </a:r>
          </a:p>
          <a:p>
            <a:pPr marL="514350" indent="-514350" algn="just">
              <a:buFont typeface="Wingdings" pitchFamily="2" charset="2"/>
              <a:buChar char="Ø"/>
            </a:pPr>
            <a:r>
              <a:rPr lang="en-US" sz="2400" dirty="0" smtClean="0"/>
              <a:t>Scattering results from the fact that the material is not strictly homogeneous such as cast iron and brass.</a:t>
            </a:r>
          </a:p>
          <a:p>
            <a:pPr marL="514350" indent="-514350" algn="just">
              <a:buFont typeface="Wingdings" pitchFamily="2" charset="2"/>
              <a:buChar char="Ø"/>
            </a:pPr>
            <a:r>
              <a:rPr lang="en-US" sz="2400" dirty="0" smtClean="0"/>
              <a:t>Remedy for scattering is to lower the frequency.</a:t>
            </a:r>
          </a:p>
          <a:p>
            <a:pPr marL="514350" indent="-514350" algn="just">
              <a:buFont typeface="Wingdings" pitchFamily="2" charset="2"/>
              <a:buChar char="Ø"/>
            </a:pPr>
            <a:r>
              <a:rPr lang="en-US" sz="2400" dirty="0" smtClean="0"/>
              <a:t>Absorption is a direct conversion of sound energy into heat for which several processes like internal friction, elastic and magnetic hysteresis, heat conduction etc are responsible. </a:t>
            </a:r>
          </a:p>
          <a:p>
            <a:pPr marL="514350" indent="-514350" algn="just">
              <a:buFont typeface="Wingdings" pitchFamily="2" charset="2"/>
              <a:buChar char="Ø"/>
            </a:pPr>
            <a:r>
              <a:rPr lang="en-US" sz="2400" dirty="0" smtClean="0"/>
              <a:t>Remedies of absorption are to lower the frequency, increase the transmission voltage and increase the amplification.</a:t>
            </a:r>
            <a:endParaRPr lang="en-IN"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81050"/>
          </a:xfrm>
        </p:spPr>
        <p:txBody>
          <a:bodyPr/>
          <a:lstStyle/>
          <a:p>
            <a:pPr algn="ctr" eaLnBrk="1" hangingPunct="1"/>
            <a:r>
              <a:rPr lang="en-US" sz="3600" dirty="0" smtClean="0"/>
              <a:t>ULTRASOUND GENERATION</a:t>
            </a:r>
          </a:p>
        </p:txBody>
      </p:sp>
      <p:sp>
        <p:nvSpPr>
          <p:cNvPr id="108548" name="Rectangle 4"/>
          <p:cNvSpPr>
            <a:spLocks noGrp="1" noChangeArrowheads="1"/>
          </p:cNvSpPr>
          <p:nvPr>
            <p:ph sz="half" idx="1"/>
          </p:nvPr>
        </p:nvSpPr>
        <p:spPr>
          <a:xfrm>
            <a:off x="457200" y="1295400"/>
            <a:ext cx="8153400" cy="4419600"/>
          </a:xfrm>
        </p:spPr>
        <p:txBody>
          <a:bodyPr>
            <a:normAutofit lnSpcReduction="10000"/>
          </a:bodyPr>
          <a:lstStyle/>
          <a:p>
            <a:pPr algn="just" eaLnBrk="1" hangingPunct="1">
              <a:buFont typeface="Wingdings" pitchFamily="2" charset="2"/>
              <a:buChar char="Ø"/>
            </a:pPr>
            <a:r>
              <a:rPr lang="en-US" sz="2200" dirty="0" smtClean="0"/>
              <a:t>Ultrasound is generated with a transducer.  </a:t>
            </a:r>
          </a:p>
          <a:p>
            <a:pPr algn="just">
              <a:buFont typeface="Wingdings" pitchFamily="2" charset="2"/>
              <a:buChar char="Ø"/>
            </a:pPr>
            <a:r>
              <a:rPr lang="en-US" sz="2200" dirty="0" smtClean="0"/>
              <a:t>A piezoelectric element in the transducer converts electrical energy into mechanical vibrations (sound), and vice versa.</a:t>
            </a:r>
          </a:p>
          <a:p>
            <a:pPr algn="just">
              <a:buFont typeface="Wingdings" pitchFamily="2" charset="2"/>
              <a:buChar char="Ø"/>
            </a:pPr>
            <a:r>
              <a:rPr lang="en-US" sz="2200" dirty="0" smtClean="0"/>
              <a:t>Quartz and some other crystal have a lattice structure such that if a plate is cut out of the crystal with a certain orientation with respect to the crystallographic axis, and subjected it to an electric field in the right direction it will change its direction, it will contract or expands according to the polarity of the field. </a:t>
            </a:r>
          </a:p>
          <a:p>
            <a:pPr algn="just">
              <a:buFont typeface="Wingdings" pitchFamily="2" charset="2"/>
              <a:buChar char="Ø"/>
            </a:pPr>
            <a:r>
              <a:rPr lang="en-US" sz="2200" dirty="0" smtClean="0"/>
              <a:t>Conversely when a similar deformation of the plate is brought about by an external mechanical force, electric charges appear on its opposite surfaces.</a:t>
            </a:r>
          </a:p>
          <a:p>
            <a:pPr algn="just">
              <a:buFont typeface="Wingdings" pitchFamily="2" charset="2"/>
              <a:buChar char="Ø"/>
            </a:pPr>
            <a:r>
              <a:rPr lang="en-US" sz="2200" dirty="0" smtClean="0"/>
              <a:t>The transducer is capable of both transmitting and receiving sound energy.</a:t>
            </a:r>
          </a:p>
          <a:p>
            <a:pPr algn="just">
              <a:buFont typeface="Wingdings" pitchFamily="2" charset="2"/>
              <a:buChar char="Ø"/>
            </a:pPr>
            <a:endParaRPr lang="en-US" sz="1800" dirty="0" smtClean="0"/>
          </a:p>
          <a:p>
            <a:pPr eaLnBrk="1" hangingPunct="1">
              <a:buFont typeface="Wingdings" pitchFamily="2" charset="2"/>
              <a:buChar char="Ø"/>
            </a:pPr>
            <a:endParaRPr lang="en-US" sz="2400" dirty="0" smtClean="0"/>
          </a:p>
        </p:txBody>
      </p:sp>
      <p:sp>
        <p:nvSpPr>
          <p:cNvPr id="9221" name="Text Box 5"/>
          <p:cNvSpPr txBox="1">
            <a:spLocks noChangeArrowheads="1"/>
          </p:cNvSpPr>
          <p:nvPr/>
        </p:nvSpPr>
        <p:spPr bwMode="auto">
          <a:xfrm>
            <a:off x="5029200" y="2743200"/>
            <a:ext cx="3581400" cy="336550"/>
          </a:xfrm>
          <a:prstGeom prst="rect">
            <a:avLst/>
          </a:prstGeom>
          <a:noFill/>
          <a:ln w="12700" cap="sq">
            <a:noFill/>
            <a:miter lim="800000"/>
            <a:headEnd type="none" w="sm" len="sm"/>
            <a:tailEnd type="none" w="sm" len="sm"/>
          </a:ln>
        </p:spPr>
        <p:txBody>
          <a:bodyPr>
            <a:spAutoFit/>
          </a:bodyPr>
          <a:lstStyle/>
          <a:p>
            <a:pPr algn="l" eaLnBrk="0" hangingPunct="0">
              <a:spcBef>
                <a:spcPct val="50000"/>
              </a:spcBef>
            </a:pPr>
            <a:endParaRPr lang="en-US" sz="1600"/>
          </a:p>
        </p:txBody>
      </p:sp>
      <p:sp>
        <p:nvSpPr>
          <p:cNvPr id="108550" name="Text Box 6"/>
          <p:cNvSpPr txBox="1">
            <a:spLocks noChangeArrowheads="1"/>
          </p:cNvSpPr>
          <p:nvPr/>
        </p:nvSpPr>
        <p:spPr bwMode="auto">
          <a:xfrm>
            <a:off x="685800" y="3276600"/>
            <a:ext cx="8077200" cy="867930"/>
          </a:xfrm>
          <a:prstGeom prst="rect">
            <a:avLst/>
          </a:prstGeom>
          <a:noFill/>
          <a:ln w="12700" cap="sq">
            <a:noFill/>
            <a:miter lim="800000"/>
            <a:headEnd type="none" w="sm" len="sm"/>
            <a:tailEnd type="none" w="sm" len="sm"/>
          </a:ln>
        </p:spPr>
        <p:txBody>
          <a:bodyPr wrap="square">
            <a:spAutoFit/>
          </a:bodyPr>
          <a:lstStyle/>
          <a:p>
            <a:pPr algn="l" eaLnBrk="0" hangingPunct="0">
              <a:lnSpc>
                <a:spcPct val="80000"/>
              </a:lnSpc>
              <a:spcBef>
                <a:spcPct val="50000"/>
              </a:spcBef>
            </a:pPr>
            <a:endParaRPr lang="en-US" sz="2400" dirty="0" smtClean="0"/>
          </a:p>
          <a:p>
            <a:pPr algn="l" eaLnBrk="0" hangingPunct="0">
              <a:lnSpc>
                <a:spcPct val="80000"/>
              </a:lnSpc>
              <a:spcBef>
                <a:spcPct val="50000"/>
              </a:spcBef>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Effect transition="in" filter="strips(downRight)">
                                      <p:cBhvr>
                                        <p:cTn id="7" dur="500"/>
                                        <p:tgtEl>
                                          <p:spTgt spid="108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8548">
                                            <p:txEl>
                                              <p:pRg st="1" end="1"/>
                                            </p:txEl>
                                          </p:spTgt>
                                        </p:tgtEl>
                                        <p:attrNameLst>
                                          <p:attrName>style.visibility</p:attrName>
                                        </p:attrNameLst>
                                      </p:cBhvr>
                                      <p:to>
                                        <p:strVal val="visible"/>
                                      </p:to>
                                    </p:set>
                                    <p:animEffect transition="in" filter="strips(downRight)">
                                      <p:cBhvr>
                                        <p:cTn id="12" dur="500"/>
                                        <p:tgtEl>
                                          <p:spTgt spid="1085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8548">
                                            <p:txEl>
                                              <p:pRg st="2" end="2"/>
                                            </p:txEl>
                                          </p:spTgt>
                                        </p:tgtEl>
                                        <p:attrNameLst>
                                          <p:attrName>style.visibility</p:attrName>
                                        </p:attrNameLst>
                                      </p:cBhvr>
                                      <p:to>
                                        <p:strVal val="visible"/>
                                      </p:to>
                                    </p:set>
                                    <p:animEffect transition="in" filter="strips(downRight)">
                                      <p:cBhvr>
                                        <p:cTn id="17" dur="500"/>
                                        <p:tgtEl>
                                          <p:spTgt spid="1085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8548">
                                            <p:txEl>
                                              <p:pRg st="3" end="3"/>
                                            </p:txEl>
                                          </p:spTgt>
                                        </p:tgtEl>
                                        <p:attrNameLst>
                                          <p:attrName>style.visibility</p:attrName>
                                        </p:attrNameLst>
                                      </p:cBhvr>
                                      <p:to>
                                        <p:strVal val="visible"/>
                                      </p:to>
                                    </p:set>
                                    <p:animEffect transition="in" filter="strips(downRight)">
                                      <p:cBhvr>
                                        <p:cTn id="22" dur="500"/>
                                        <p:tgtEl>
                                          <p:spTgt spid="1085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8548">
                                            <p:txEl>
                                              <p:pRg st="4" end="4"/>
                                            </p:txEl>
                                          </p:spTgt>
                                        </p:tgtEl>
                                        <p:attrNameLst>
                                          <p:attrName>style.visibility</p:attrName>
                                        </p:attrNameLst>
                                      </p:cBhvr>
                                      <p:to>
                                        <p:strVal val="visible"/>
                                      </p:to>
                                    </p:set>
                                    <p:animEffect transition="in" filter="strips(downRight)">
                                      <p:cBhvr>
                                        <p:cTn id="27" dur="500"/>
                                        <p:tgtEl>
                                          <p:spTgt spid="108548">
                                            <p:txEl>
                                              <p:pRg st="4" end="4"/>
                                            </p:txEl>
                                          </p:spTgt>
                                        </p:tgtEl>
                                      </p:cBhvr>
                                    </p:animEffect>
                                  </p:childTnLst>
                                </p:cTn>
                              </p:par>
                            </p:childTnLst>
                          </p:cTn>
                        </p:par>
                        <p:par>
                          <p:cTn id="28" fill="hold">
                            <p:stCondLst>
                              <p:cond delay="500"/>
                            </p:stCondLst>
                            <p:childTnLst>
                              <p:par>
                                <p:cTn id="29" presetID="40" presetClass="entr" presetSubtype="0" fill="hold" grpId="0" nodeType="afterEffect" nodePh="1">
                                  <p:stCondLst>
                                    <p:cond delay="0"/>
                                  </p:stCondLst>
                                  <p:endCondLst>
                                    <p:cond evt="begin" delay="0">
                                      <p:tn val="29"/>
                                    </p:cond>
                                  </p:endCondLst>
                                  <p:iterate type="lt">
                                    <p:tmPct val="10000"/>
                                  </p:iterate>
                                  <p:childTnLst>
                                    <p:set>
                                      <p:cBhvr>
                                        <p:cTn id="30" dur="1" fill="hold">
                                          <p:stCondLst>
                                            <p:cond delay="0"/>
                                          </p:stCondLst>
                                        </p:cTn>
                                        <p:tgtEl>
                                          <p:spTgt spid="108550"/>
                                        </p:tgtEl>
                                        <p:attrNameLst>
                                          <p:attrName>style.visibility</p:attrName>
                                        </p:attrNameLst>
                                      </p:cBhvr>
                                      <p:to>
                                        <p:strVal val="visible"/>
                                      </p:to>
                                    </p:set>
                                    <p:animEffect transition="in" filter="fade">
                                      <p:cBhvr>
                                        <p:cTn id="31" dur="500"/>
                                        <p:tgtEl>
                                          <p:spTgt spid="108550"/>
                                        </p:tgtEl>
                                      </p:cBhvr>
                                    </p:animEffect>
                                    <p:anim calcmode="lin" valueType="num">
                                      <p:cBhvr>
                                        <p:cTn id="32" dur="500" fill="hold"/>
                                        <p:tgtEl>
                                          <p:spTgt spid="108550"/>
                                        </p:tgtEl>
                                        <p:attrNameLst>
                                          <p:attrName>ppt_x</p:attrName>
                                        </p:attrNameLst>
                                      </p:cBhvr>
                                      <p:tavLst>
                                        <p:tav tm="0">
                                          <p:val>
                                            <p:strVal val="#ppt_x-.1"/>
                                          </p:val>
                                        </p:tav>
                                        <p:tav tm="100000">
                                          <p:val>
                                            <p:strVal val="#ppt_x"/>
                                          </p:val>
                                        </p:tav>
                                      </p:tavLst>
                                    </p:anim>
                                    <p:anim calcmode="lin" valueType="num">
                                      <p:cBhvr>
                                        <p:cTn id="33" dur="500" fill="hold"/>
                                        <p:tgtEl>
                                          <p:spTgt spid="1085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p:bldP spid="1085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31925"/>
          </a:xfrm>
        </p:spPr>
        <p:txBody>
          <a:bodyPr>
            <a:normAutofit/>
          </a:bodyPr>
          <a:lstStyle/>
          <a:p>
            <a:pPr algn="ctr"/>
            <a:r>
              <a:rPr lang="en-US" sz="4000" dirty="0" smtClean="0"/>
              <a:t>TYPES OF PROBES</a:t>
            </a:r>
            <a:r>
              <a:rPr lang="en-US" dirty="0" smtClean="0"/>
              <a:t/>
            </a:r>
            <a:br>
              <a:rPr lang="en-US" dirty="0" smtClean="0"/>
            </a:br>
            <a:endParaRPr lang="en-IN" dirty="0"/>
          </a:p>
        </p:txBody>
      </p:sp>
      <p:sp>
        <p:nvSpPr>
          <p:cNvPr id="3" name="Subtitle 2"/>
          <p:cNvSpPr>
            <a:spLocks noGrp="1"/>
          </p:cNvSpPr>
          <p:nvPr>
            <p:ph type="subTitle" idx="1"/>
          </p:nvPr>
        </p:nvSpPr>
        <p:spPr>
          <a:xfrm>
            <a:off x="533400" y="1371600"/>
            <a:ext cx="8382000" cy="5334000"/>
          </a:xfrm>
        </p:spPr>
        <p:txBody>
          <a:bodyPr/>
          <a:lstStyle/>
          <a:p>
            <a:pPr algn="just">
              <a:buFont typeface="Wingdings" pitchFamily="2" charset="2"/>
              <a:buChar char="Ø"/>
            </a:pPr>
            <a:r>
              <a:rPr lang="en-US" sz="2800" dirty="0" smtClean="0"/>
              <a:t>Normal Beam Transducers</a:t>
            </a:r>
            <a:endParaRPr lang="en-IN" sz="2800" dirty="0" smtClean="0"/>
          </a:p>
          <a:p>
            <a:pPr algn="just">
              <a:buFont typeface="Wingdings" pitchFamily="2" charset="2"/>
              <a:buChar char="Ø"/>
            </a:pPr>
            <a:r>
              <a:rPr lang="en-IN" sz="2800" dirty="0" smtClean="0"/>
              <a:t>Angle Beam Transducers</a:t>
            </a:r>
          </a:p>
          <a:p>
            <a:pPr algn="just">
              <a:buFont typeface="Wingdings" pitchFamily="2" charset="2"/>
              <a:buChar char="Ø"/>
            </a:pPr>
            <a:r>
              <a:rPr lang="en-IN" sz="2800" dirty="0" smtClean="0"/>
              <a:t>Angle beam transducers are single                     element transducers used with a wedge to introduce a refracted shear 	wave or longitudinal wave into a test piece.</a:t>
            </a:r>
          </a:p>
        </p:txBody>
      </p:sp>
      <p:pic>
        <p:nvPicPr>
          <p:cNvPr id="14337" name="Picture 1" descr="C:\Users\Dell\Desktop\transducer.jpg"/>
          <p:cNvPicPr>
            <a:picLocks noChangeAspect="1" noChangeArrowheads="1"/>
          </p:cNvPicPr>
          <p:nvPr/>
        </p:nvPicPr>
        <p:blipFill>
          <a:blip r:embed="rId2" cstate="print"/>
          <a:srcRect/>
          <a:stretch>
            <a:fillRect/>
          </a:stretch>
        </p:blipFill>
        <p:spPr bwMode="auto">
          <a:xfrm>
            <a:off x="5867400" y="4043363"/>
            <a:ext cx="2924175" cy="2814637"/>
          </a:xfrm>
          <a:prstGeom prst="rect">
            <a:avLst/>
          </a:prstGeom>
          <a:noFill/>
        </p:spPr>
      </p:pic>
      <p:pic>
        <p:nvPicPr>
          <p:cNvPr id="4" name="Picture 1"/>
          <p:cNvPicPr>
            <a:picLocks noChangeAspect="1" noChangeArrowheads="1"/>
          </p:cNvPicPr>
          <p:nvPr/>
        </p:nvPicPr>
        <p:blipFill>
          <a:blip r:embed="rId3" cstate="print"/>
          <a:srcRect/>
          <a:stretch>
            <a:fillRect/>
          </a:stretch>
        </p:blipFill>
        <p:spPr bwMode="auto">
          <a:xfrm>
            <a:off x="1371600" y="4495800"/>
            <a:ext cx="23622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a:xfrm>
            <a:off x="533400" y="0"/>
            <a:ext cx="8229600" cy="1066800"/>
          </a:xfrm>
        </p:spPr>
        <p:txBody>
          <a:bodyPr/>
          <a:lstStyle/>
          <a:p>
            <a:pPr algn="ctr" eaLnBrk="1" hangingPunct="1"/>
            <a:r>
              <a:rPr lang="en-US" sz="4000" dirty="0" smtClean="0"/>
              <a:t>PIEZOELECTRIC TRANSDUCERS</a:t>
            </a:r>
          </a:p>
        </p:txBody>
      </p:sp>
      <p:pic>
        <p:nvPicPr>
          <p:cNvPr id="14339" name="Picture 16" descr="UT-Transducer-Internal1"/>
          <p:cNvPicPr>
            <a:picLocks noGrp="1" noChangeAspect="1" noChangeArrowheads="1"/>
          </p:cNvPicPr>
          <p:nvPr>
            <p:ph sz="half" idx="1"/>
          </p:nvPr>
        </p:nvPicPr>
        <p:blipFill>
          <a:blip r:embed="rId2" cstate="print"/>
          <a:srcRect/>
          <a:stretch>
            <a:fillRect/>
          </a:stretch>
        </p:blipFill>
        <p:spPr>
          <a:xfrm>
            <a:off x="457200" y="1524000"/>
            <a:ext cx="3810000" cy="2571750"/>
          </a:xfrm>
          <a:noFill/>
        </p:spPr>
      </p:pic>
      <p:sp>
        <p:nvSpPr>
          <p:cNvPr id="14340" name="Rectangle 19"/>
          <p:cNvSpPr>
            <a:spLocks noGrp="1" noChangeArrowheads="1"/>
          </p:cNvSpPr>
          <p:nvPr>
            <p:ph type="body" sz="half" idx="2"/>
          </p:nvPr>
        </p:nvSpPr>
        <p:spPr/>
        <p:txBody>
          <a:bodyPr/>
          <a:lstStyle/>
          <a:p>
            <a:pPr eaLnBrk="1" hangingPunct="1"/>
            <a:r>
              <a:rPr lang="en-US" sz="2000" dirty="0" smtClean="0"/>
              <a:t>PT’s contain polarized material</a:t>
            </a:r>
          </a:p>
          <a:p>
            <a:pPr eaLnBrk="1" hangingPunct="1"/>
            <a:r>
              <a:rPr lang="en-US" sz="2000" dirty="0" smtClean="0"/>
              <a:t>When electric charge is applied, dipoles are induced and dimensions change</a:t>
            </a:r>
          </a:p>
          <a:p>
            <a:pPr eaLnBrk="1" hangingPunct="1"/>
            <a:r>
              <a:rPr lang="en-US" sz="2000" dirty="0" smtClean="0"/>
              <a:t>If a force is placed on the material, it will change dimensions and create an electric field </a:t>
            </a:r>
          </a:p>
          <a:p>
            <a:pPr eaLnBrk="1" hangingPunct="1">
              <a:buFont typeface="Wingdings" pitchFamily="2" charset="2"/>
              <a:buNone/>
            </a:pPr>
            <a:endParaRPr lang="en-US" sz="2000" dirty="0" smtClean="0"/>
          </a:p>
        </p:txBody>
      </p:sp>
      <p:pic>
        <p:nvPicPr>
          <p:cNvPr id="14341" name="Picture 17" descr="PiezEffect"/>
          <p:cNvPicPr>
            <a:picLocks noGrp="1" noChangeAspect="1" noChangeArrowheads="1"/>
          </p:cNvPicPr>
          <p:nvPr>
            <p:ph sz="half" idx="4294967295"/>
          </p:nvPr>
        </p:nvPicPr>
        <p:blipFill>
          <a:blip r:embed="rId3" cstate="print"/>
          <a:srcRect/>
          <a:stretch>
            <a:fillRect/>
          </a:stretch>
        </p:blipFill>
        <p:spPr>
          <a:xfrm>
            <a:off x="0" y="4419600"/>
            <a:ext cx="4191000" cy="180181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457200" y="0"/>
            <a:ext cx="8229600" cy="1003300"/>
          </a:xfrm>
          <a:noFill/>
        </p:spPr>
        <p:txBody>
          <a:bodyPr lIns="92075" tIns="46038" rIns="92075" bIns="46038"/>
          <a:lstStyle/>
          <a:p>
            <a:pPr algn="ctr" eaLnBrk="1" hangingPunct="1"/>
            <a:r>
              <a:rPr lang="en-US" sz="3600" dirty="0" smtClean="0"/>
              <a:t>TEST TECHNIQUES</a:t>
            </a:r>
          </a:p>
        </p:txBody>
      </p:sp>
      <p:sp>
        <p:nvSpPr>
          <p:cNvPr id="110594" name="Rectangle 2"/>
          <p:cNvSpPr>
            <a:spLocks noGrp="1" noChangeArrowheads="1"/>
          </p:cNvSpPr>
          <p:nvPr>
            <p:ph idx="1"/>
          </p:nvPr>
        </p:nvSpPr>
        <p:spPr>
          <a:xfrm>
            <a:off x="685800" y="1600200"/>
            <a:ext cx="8255000" cy="5029200"/>
          </a:xfrm>
        </p:spPr>
        <p:txBody>
          <a:bodyPr/>
          <a:lstStyle/>
          <a:p>
            <a:pPr marL="228600" indent="-228600" eaLnBrk="1" hangingPunct="1">
              <a:lnSpc>
                <a:spcPct val="80000"/>
              </a:lnSpc>
              <a:spcBef>
                <a:spcPct val="40000"/>
              </a:spcBef>
            </a:pPr>
            <a:r>
              <a:rPr lang="en-US" sz="2400" dirty="0" smtClean="0"/>
              <a:t>Ultrasonic testing is a very versatile inspection method, and inspections can be accomplished in a number of different ways.  </a:t>
            </a:r>
          </a:p>
          <a:p>
            <a:pPr marL="228600" indent="-228600" eaLnBrk="1" hangingPunct="1">
              <a:lnSpc>
                <a:spcPct val="80000"/>
              </a:lnSpc>
              <a:spcBef>
                <a:spcPct val="40000"/>
              </a:spcBef>
            </a:pPr>
            <a:r>
              <a:rPr lang="en-US" sz="2400" dirty="0" smtClean="0"/>
              <a:t>Ultrasonic inspection techniques are commonly divided into three primary classifications.</a:t>
            </a:r>
          </a:p>
          <a:p>
            <a:pPr marL="571500" lvl="1" indent="-228600" eaLnBrk="1" hangingPunct="1">
              <a:lnSpc>
                <a:spcPct val="80000"/>
              </a:lnSpc>
              <a:spcBef>
                <a:spcPct val="40000"/>
              </a:spcBef>
            </a:pPr>
            <a:r>
              <a:rPr lang="en-US" sz="2400" b="1" dirty="0" smtClean="0"/>
              <a:t>Pulse-echo and Through Transmission </a:t>
            </a:r>
            <a:br>
              <a:rPr lang="en-US" sz="2400" b="1" dirty="0" smtClean="0"/>
            </a:br>
            <a:r>
              <a:rPr lang="en-US" sz="2000" b="1" dirty="0" smtClean="0"/>
              <a:t>(</a:t>
            </a:r>
            <a:r>
              <a:rPr lang="en-US" sz="2000" dirty="0" smtClean="0"/>
              <a:t>Relates to whether reflected or transmitted energy is used)</a:t>
            </a:r>
          </a:p>
          <a:p>
            <a:pPr marL="571500" lvl="1" indent="-228600" eaLnBrk="1" hangingPunct="1">
              <a:lnSpc>
                <a:spcPct val="80000"/>
              </a:lnSpc>
              <a:spcBef>
                <a:spcPct val="40000"/>
              </a:spcBef>
            </a:pPr>
            <a:r>
              <a:rPr lang="en-US" sz="2400" b="1" dirty="0" smtClean="0"/>
              <a:t>Normal Beam and Angle Beam</a:t>
            </a:r>
            <a:br>
              <a:rPr lang="en-US" sz="2400" b="1" dirty="0" smtClean="0"/>
            </a:br>
            <a:r>
              <a:rPr lang="en-US" sz="2000" dirty="0" smtClean="0"/>
              <a:t>(Relates to the angle that the sound energy enters the test article)</a:t>
            </a:r>
          </a:p>
        </p:txBody>
      </p:sp>
      <p:sp>
        <p:nvSpPr>
          <p:cNvPr id="11268" name="Rectangle 4"/>
          <p:cNvSpPr>
            <a:spLocks noChangeArrowheads="1"/>
          </p:cNvSpPr>
          <p:nvPr/>
        </p:nvSpPr>
        <p:spPr bwMode="auto">
          <a:xfrm>
            <a:off x="736600" y="3317875"/>
            <a:ext cx="7670800" cy="457200"/>
          </a:xfrm>
          <a:prstGeom prst="rect">
            <a:avLst/>
          </a:prstGeom>
          <a:noFill/>
          <a:ln w="12700" cap="sq">
            <a:noFill/>
            <a:miter lim="800000"/>
            <a:headEnd type="none" w="sm" len="sm"/>
            <a:tailEnd type="none" w="sm" len="sm"/>
          </a:ln>
        </p:spPr>
        <p:txBody>
          <a:bodyPr>
            <a:spAutoFit/>
          </a:bodyPr>
          <a:lstStyle/>
          <a:p>
            <a:pPr algn="l" eaLnBrk="0" hangingPunct="0"/>
            <a:endParaRPr kumimoji="1" lang="en-US" b="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strips(downRight)">
                                      <p:cBhvr>
                                        <p:cTn id="7" dur="500"/>
                                        <p:tgtEl>
                                          <p:spTgt spid="110594">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0594">
                                            <p:txEl>
                                              <p:pRg st="1" end="1"/>
                                            </p:txEl>
                                          </p:spTgt>
                                        </p:tgtEl>
                                        <p:attrNameLst>
                                          <p:attrName>style.visibility</p:attrName>
                                        </p:attrNameLst>
                                      </p:cBhvr>
                                      <p:to>
                                        <p:strVal val="visible"/>
                                      </p:to>
                                    </p:set>
                                    <p:animEffect transition="in" filter="strips(downRight)">
                                      <p:cBhvr>
                                        <p:cTn id="11" dur="500"/>
                                        <p:tgtEl>
                                          <p:spTgt spid="110594">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10594">
                                            <p:txEl>
                                              <p:pRg st="2" end="2"/>
                                            </p:txEl>
                                          </p:spTgt>
                                        </p:tgtEl>
                                        <p:attrNameLst>
                                          <p:attrName>style.visibility</p:attrName>
                                        </p:attrNameLst>
                                      </p:cBhvr>
                                      <p:to>
                                        <p:strVal val="visible"/>
                                      </p:to>
                                    </p:set>
                                    <p:animEffect transition="in" filter="strips(downRight)">
                                      <p:cBhvr>
                                        <p:cTn id="15" dur="500"/>
                                        <p:tgtEl>
                                          <p:spTgt spid="110594">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10594">
                                            <p:txEl>
                                              <p:pRg st="3" end="3"/>
                                            </p:txEl>
                                          </p:spTgt>
                                        </p:tgtEl>
                                        <p:attrNameLst>
                                          <p:attrName>style.visibility</p:attrName>
                                        </p:attrNameLst>
                                      </p:cBhvr>
                                      <p:to>
                                        <p:strVal val="visible"/>
                                      </p:to>
                                    </p:set>
                                    <p:animEffect transition="in" filter="strips(downRight)">
                                      <p:cBhvr>
                                        <p:cTn id="19" dur="500"/>
                                        <p:tgtEl>
                                          <p:spTgt spid="1105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srcRect/>
          <a:stretch>
            <a:fillRect/>
          </a:stretch>
        </p:blipFill>
        <p:spPr bwMode="auto">
          <a:xfrm>
            <a:off x="4572000" y="3733800"/>
            <a:ext cx="3597275" cy="2613025"/>
          </a:xfrm>
          <a:prstGeom prst="rect">
            <a:avLst/>
          </a:prstGeom>
          <a:noFill/>
          <a:ln w="9525">
            <a:noFill/>
            <a:miter lim="800000"/>
            <a:headEnd/>
            <a:tailEnd/>
          </a:ln>
        </p:spPr>
      </p:pic>
      <p:sp>
        <p:nvSpPr>
          <p:cNvPr id="111619" name="Rectangle 3"/>
          <p:cNvSpPr>
            <a:spLocks noChangeArrowheads="1"/>
          </p:cNvSpPr>
          <p:nvPr/>
        </p:nvSpPr>
        <p:spPr bwMode="auto">
          <a:xfrm>
            <a:off x="685800" y="1143000"/>
            <a:ext cx="8204200" cy="2292350"/>
          </a:xfrm>
          <a:prstGeom prst="rect">
            <a:avLst/>
          </a:prstGeom>
          <a:noFill/>
          <a:ln w="9525">
            <a:noFill/>
            <a:miter lim="800000"/>
            <a:headEnd/>
            <a:tailEnd/>
          </a:ln>
        </p:spPr>
        <p:txBody>
          <a:bodyPr lIns="92075" tIns="46038" rIns="92075" bIns="46038">
            <a:spAutoFit/>
          </a:bodyPr>
          <a:lstStyle/>
          <a:p>
            <a:pPr marL="177800" indent="-177800" algn="l" eaLnBrk="0" hangingPunct="0">
              <a:lnSpc>
                <a:spcPct val="80000"/>
              </a:lnSpc>
              <a:spcBef>
                <a:spcPct val="40000"/>
              </a:spcBef>
              <a:buFontTx/>
              <a:buChar char="•"/>
            </a:pPr>
            <a:r>
              <a:rPr kumimoji="1" lang="en-US" sz="2000" dirty="0">
                <a:solidFill>
                  <a:schemeClr val="hlink"/>
                </a:solidFill>
                <a:latin typeface="Arial" charset="0"/>
              </a:rPr>
              <a:t>In pulse-echo testing, a transducer sends out a pulse of energy and the same or a second transducer listens for reflected energy (an echo).</a:t>
            </a:r>
          </a:p>
          <a:p>
            <a:pPr marL="177800" indent="-177800" algn="l" eaLnBrk="0" hangingPunct="0">
              <a:lnSpc>
                <a:spcPct val="80000"/>
              </a:lnSpc>
              <a:spcBef>
                <a:spcPct val="40000"/>
              </a:spcBef>
              <a:buFontTx/>
              <a:buChar char="•"/>
            </a:pPr>
            <a:r>
              <a:rPr kumimoji="1" lang="en-US" sz="2000" dirty="0">
                <a:solidFill>
                  <a:schemeClr val="hlink"/>
                </a:solidFill>
                <a:latin typeface="Arial" charset="0"/>
              </a:rPr>
              <a:t>Reflections occur due to the presence of discontinuities and the surfaces of the test article. </a:t>
            </a:r>
          </a:p>
          <a:p>
            <a:pPr marL="177800" indent="-177800" algn="l" eaLnBrk="0" hangingPunct="0">
              <a:lnSpc>
                <a:spcPct val="80000"/>
              </a:lnSpc>
              <a:spcBef>
                <a:spcPct val="40000"/>
              </a:spcBef>
              <a:buFontTx/>
              <a:buChar char="•"/>
            </a:pPr>
            <a:r>
              <a:rPr lang="en-US" sz="2000" dirty="0">
                <a:solidFill>
                  <a:schemeClr val="hlink"/>
                </a:solidFill>
                <a:latin typeface="Arial" charset="0"/>
              </a:rPr>
              <a:t>The amount of reflected sound energy is displayed versus time, which provides the inspector information about the size and the location of features that reflect the sound. </a:t>
            </a:r>
          </a:p>
        </p:txBody>
      </p:sp>
      <p:sp>
        <p:nvSpPr>
          <p:cNvPr id="12292" name="Rectangle 4"/>
          <p:cNvSpPr>
            <a:spLocks noChangeArrowheads="1"/>
          </p:cNvSpPr>
          <p:nvPr/>
        </p:nvSpPr>
        <p:spPr bwMode="auto">
          <a:xfrm>
            <a:off x="8264525" y="3006725"/>
            <a:ext cx="234950" cy="274638"/>
          </a:xfrm>
          <a:prstGeom prst="rect">
            <a:avLst/>
          </a:prstGeom>
          <a:noFill/>
          <a:ln w="9525">
            <a:noFill/>
            <a:miter lim="800000"/>
            <a:headEnd/>
            <a:tailEnd/>
          </a:ln>
        </p:spPr>
        <p:txBody>
          <a:bodyPr wrap="none" lIns="92075" tIns="46038" rIns="92075" bIns="46038">
            <a:spAutoFit/>
          </a:bodyPr>
          <a:lstStyle/>
          <a:p>
            <a:pPr algn="l" eaLnBrk="0" hangingPunct="0"/>
            <a:r>
              <a:rPr lang="en-US" sz="1200" b="1">
                <a:solidFill>
                  <a:schemeClr val="bg1"/>
                </a:solidFill>
                <a:latin typeface="Arial" charset="0"/>
              </a:rPr>
              <a:t>f</a:t>
            </a:r>
          </a:p>
        </p:txBody>
      </p:sp>
      <p:sp>
        <p:nvSpPr>
          <p:cNvPr id="12293" name="Rectangle 5"/>
          <p:cNvSpPr>
            <a:spLocks noChangeArrowheads="1"/>
          </p:cNvSpPr>
          <p:nvPr/>
        </p:nvSpPr>
        <p:spPr bwMode="auto">
          <a:xfrm>
            <a:off x="838200" y="228601"/>
            <a:ext cx="8042275" cy="1200971"/>
          </a:xfrm>
          <a:prstGeom prst="rect">
            <a:avLst/>
          </a:prstGeom>
          <a:noFill/>
          <a:ln w="9525">
            <a:noFill/>
            <a:miter lim="800000"/>
            <a:headEnd/>
            <a:tailEnd/>
          </a:ln>
        </p:spPr>
        <p:txBody>
          <a:bodyPr wrap="square" lIns="92075" tIns="46038" rIns="92075" bIns="46038">
            <a:spAutoFit/>
          </a:bodyPr>
          <a:lstStyle/>
          <a:p>
            <a:pPr algn="ctr" eaLnBrk="0" hangingPunct="0"/>
            <a:r>
              <a:rPr kumimoji="1" lang="en-US" sz="3600" b="1" dirty="0" smtClean="0">
                <a:solidFill>
                  <a:schemeClr val="tx2"/>
                </a:solidFill>
                <a:latin typeface="Arial" charset="0"/>
              </a:rPr>
              <a:t>TEST TECHNIQUES - PULSE-ECHO</a:t>
            </a:r>
          </a:p>
          <a:p>
            <a:pPr eaLnBrk="0" hangingPunct="0"/>
            <a:endParaRPr kumimoji="1" lang="en-US" sz="3600" b="1" dirty="0">
              <a:solidFill>
                <a:schemeClr val="tx2"/>
              </a:solidFill>
              <a:latin typeface="Arial" charset="0"/>
            </a:endParaRPr>
          </a:p>
        </p:txBody>
      </p:sp>
      <p:sp>
        <p:nvSpPr>
          <p:cNvPr id="12294" name="Rectangle 6"/>
          <p:cNvSpPr>
            <a:spLocks noChangeArrowheads="1"/>
          </p:cNvSpPr>
          <p:nvPr/>
        </p:nvSpPr>
        <p:spPr bwMode="auto">
          <a:xfrm>
            <a:off x="5492750" y="3724275"/>
            <a:ext cx="1755775" cy="307975"/>
          </a:xfrm>
          <a:prstGeom prst="rect">
            <a:avLst/>
          </a:prstGeom>
          <a:noFill/>
          <a:ln w="9525">
            <a:noFill/>
            <a:miter lim="800000"/>
            <a:headEnd/>
            <a:tailEnd/>
          </a:ln>
        </p:spPr>
        <p:txBody>
          <a:bodyPr wrap="none" anchor="ctr"/>
          <a:lstStyle/>
          <a:p>
            <a:endParaRPr lang="en-IN"/>
          </a:p>
        </p:txBody>
      </p:sp>
      <p:sp>
        <p:nvSpPr>
          <p:cNvPr id="111623" name="Rectangle 7"/>
          <p:cNvSpPr>
            <a:spLocks noChangeArrowheads="1"/>
          </p:cNvSpPr>
          <p:nvPr/>
        </p:nvSpPr>
        <p:spPr bwMode="auto">
          <a:xfrm>
            <a:off x="4933950" y="5969000"/>
            <a:ext cx="655638" cy="333375"/>
          </a:xfrm>
          <a:prstGeom prst="rect">
            <a:avLst/>
          </a:prstGeom>
          <a:noFill/>
          <a:ln w="28575">
            <a:noFill/>
            <a:miter lim="800000"/>
            <a:headEnd/>
            <a:tailEnd/>
          </a:ln>
        </p:spPr>
        <p:txBody>
          <a:bodyPr wrap="none" lIns="90488" tIns="44450" rIns="90488" bIns="44450">
            <a:spAutoFit/>
          </a:bodyPr>
          <a:lstStyle/>
          <a:p>
            <a:pPr algn="l" eaLnBrk="0" hangingPunct="0"/>
            <a:r>
              <a:rPr lang="en-US" sz="1600" b="1">
                <a:latin typeface="Arial" charset="0"/>
              </a:rPr>
              <a:t>plate</a:t>
            </a:r>
          </a:p>
        </p:txBody>
      </p:sp>
      <p:sp>
        <p:nvSpPr>
          <p:cNvPr id="111624" name="Rectangle 8"/>
          <p:cNvSpPr>
            <a:spLocks noChangeArrowheads="1"/>
          </p:cNvSpPr>
          <p:nvPr/>
        </p:nvSpPr>
        <p:spPr bwMode="auto">
          <a:xfrm>
            <a:off x="7031038" y="5578475"/>
            <a:ext cx="711200" cy="333375"/>
          </a:xfrm>
          <a:prstGeom prst="rect">
            <a:avLst/>
          </a:prstGeom>
          <a:noFill/>
          <a:ln w="12700">
            <a:noFill/>
            <a:miter lim="800000"/>
            <a:headEnd/>
            <a:tailEnd/>
          </a:ln>
        </p:spPr>
        <p:txBody>
          <a:bodyPr wrap="none" lIns="90488" tIns="44450" rIns="90488" bIns="44450">
            <a:spAutoFit/>
          </a:bodyPr>
          <a:lstStyle/>
          <a:p>
            <a:pPr algn="l" eaLnBrk="0" hangingPunct="0"/>
            <a:r>
              <a:rPr lang="en-US" sz="1600" b="1">
                <a:latin typeface="Arial" charset="0"/>
              </a:rPr>
              <a:t>crack</a:t>
            </a:r>
          </a:p>
        </p:txBody>
      </p:sp>
      <p:grpSp>
        <p:nvGrpSpPr>
          <p:cNvPr id="2" name="Group 9"/>
          <p:cNvGrpSpPr>
            <a:grpSpLocks/>
          </p:cNvGrpSpPr>
          <p:nvPr/>
        </p:nvGrpSpPr>
        <p:grpSpPr bwMode="auto">
          <a:xfrm>
            <a:off x="4114800" y="4114800"/>
            <a:ext cx="1590675" cy="1909763"/>
            <a:chOff x="2196" y="2586"/>
            <a:chExt cx="1588" cy="812"/>
          </a:xfrm>
        </p:grpSpPr>
        <p:sp>
          <p:nvSpPr>
            <p:cNvPr id="12329" name="Arc 10"/>
            <p:cNvSpPr>
              <a:spLocks/>
            </p:cNvSpPr>
            <p:nvPr/>
          </p:nvSpPr>
          <p:spPr bwMode="auto">
            <a:xfrm>
              <a:off x="2196" y="3210"/>
              <a:ext cx="236" cy="188"/>
            </a:xfrm>
            <a:custGeom>
              <a:avLst/>
              <a:gdLst>
                <a:gd name="T0" fmla="*/ 236 w 21600"/>
                <a:gd name="T1" fmla="*/ 0 h 21600"/>
                <a:gd name="T2" fmla="*/ 0 w 21600"/>
                <a:gd name="T3" fmla="*/ 18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rgbClr val="FF0000"/>
              </a:solidFill>
              <a:round/>
              <a:headEnd/>
              <a:tailEnd/>
            </a:ln>
          </p:spPr>
          <p:txBody>
            <a:bodyPr wrap="none" anchor="ctr"/>
            <a:lstStyle/>
            <a:p>
              <a:endParaRPr lang="en-IN"/>
            </a:p>
          </p:txBody>
        </p:sp>
        <p:sp>
          <p:nvSpPr>
            <p:cNvPr id="12330" name="Line 11"/>
            <p:cNvSpPr>
              <a:spLocks noChangeShapeType="1"/>
            </p:cNvSpPr>
            <p:nvPr/>
          </p:nvSpPr>
          <p:spPr bwMode="auto">
            <a:xfrm flipH="1">
              <a:off x="2576" y="2586"/>
              <a:ext cx="1208" cy="0"/>
            </a:xfrm>
            <a:prstGeom prst="line">
              <a:avLst/>
            </a:prstGeom>
            <a:noFill/>
            <a:ln w="28575">
              <a:solidFill>
                <a:srgbClr val="FF0000"/>
              </a:solidFill>
              <a:round/>
              <a:headEnd/>
              <a:tailEnd/>
            </a:ln>
          </p:spPr>
          <p:txBody>
            <a:bodyPr wrap="none" anchor="ctr"/>
            <a:lstStyle/>
            <a:p>
              <a:endParaRPr lang="en-IN"/>
            </a:p>
          </p:txBody>
        </p:sp>
        <p:sp>
          <p:nvSpPr>
            <p:cNvPr id="12331" name="Line 12"/>
            <p:cNvSpPr>
              <a:spLocks noChangeShapeType="1"/>
            </p:cNvSpPr>
            <p:nvPr/>
          </p:nvSpPr>
          <p:spPr bwMode="auto">
            <a:xfrm flipV="1">
              <a:off x="2436" y="2726"/>
              <a:ext cx="0" cy="488"/>
            </a:xfrm>
            <a:prstGeom prst="line">
              <a:avLst/>
            </a:prstGeom>
            <a:noFill/>
            <a:ln w="28575">
              <a:solidFill>
                <a:srgbClr val="FF0000"/>
              </a:solidFill>
              <a:round/>
              <a:headEnd/>
              <a:tailEnd/>
            </a:ln>
          </p:spPr>
          <p:txBody>
            <a:bodyPr wrap="none" anchor="ctr"/>
            <a:lstStyle/>
            <a:p>
              <a:endParaRPr lang="en-IN"/>
            </a:p>
          </p:txBody>
        </p:sp>
        <p:sp>
          <p:nvSpPr>
            <p:cNvPr id="12332" name="Arc 13"/>
            <p:cNvSpPr>
              <a:spLocks/>
            </p:cNvSpPr>
            <p:nvPr/>
          </p:nvSpPr>
          <p:spPr bwMode="auto">
            <a:xfrm>
              <a:off x="2441" y="2591"/>
              <a:ext cx="140" cy="140"/>
            </a:xfrm>
            <a:custGeom>
              <a:avLst/>
              <a:gdLst>
                <a:gd name="T0" fmla="*/ 0 w 21600"/>
                <a:gd name="T1" fmla="*/ 140 h 21599"/>
                <a:gd name="T2" fmla="*/ 139 w 21600"/>
                <a:gd name="T3" fmla="*/ 0 h 21599"/>
                <a:gd name="T4" fmla="*/ 140 w 21600"/>
                <a:gd name="T5" fmla="*/ 1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9"/>
                    <a:pt x="9577" y="84"/>
                    <a:pt x="21445" y="-1"/>
                  </a:cubicBezTo>
                </a:path>
                <a:path w="21600" h="21599" stroke="0" extrusionOk="0">
                  <a:moveTo>
                    <a:pt x="0" y="21599"/>
                  </a:moveTo>
                  <a:cubicBezTo>
                    <a:pt x="0" y="9729"/>
                    <a:pt x="9577" y="84"/>
                    <a:pt x="21445" y="-1"/>
                  </a:cubicBezTo>
                  <a:lnTo>
                    <a:pt x="21600" y="21599"/>
                  </a:lnTo>
                  <a:close/>
                </a:path>
              </a:pathLst>
            </a:custGeom>
            <a:noFill/>
            <a:ln w="28575" cap="rnd">
              <a:solidFill>
                <a:srgbClr val="FF0000"/>
              </a:solidFill>
              <a:round/>
              <a:headEnd/>
              <a:tailEnd/>
            </a:ln>
          </p:spPr>
          <p:txBody>
            <a:bodyPr wrap="none" anchor="ctr"/>
            <a:lstStyle/>
            <a:p>
              <a:endParaRPr lang="en-IN"/>
            </a:p>
          </p:txBody>
        </p:sp>
      </p:grpSp>
      <p:grpSp>
        <p:nvGrpSpPr>
          <p:cNvPr id="3" name="Group 14"/>
          <p:cNvGrpSpPr>
            <a:grpSpLocks/>
          </p:cNvGrpSpPr>
          <p:nvPr/>
        </p:nvGrpSpPr>
        <p:grpSpPr bwMode="auto">
          <a:xfrm>
            <a:off x="1143000" y="3733800"/>
            <a:ext cx="3014662" cy="2516188"/>
            <a:chOff x="695" y="2267"/>
            <a:chExt cx="1899" cy="1585"/>
          </a:xfrm>
        </p:grpSpPr>
        <p:grpSp>
          <p:nvGrpSpPr>
            <p:cNvPr id="4" name="Group 15"/>
            <p:cNvGrpSpPr>
              <a:grpSpLocks/>
            </p:cNvGrpSpPr>
            <p:nvPr/>
          </p:nvGrpSpPr>
          <p:grpSpPr bwMode="auto">
            <a:xfrm>
              <a:off x="695" y="2267"/>
              <a:ext cx="1899" cy="1585"/>
              <a:chOff x="512" y="2128"/>
              <a:chExt cx="2018" cy="1723"/>
            </a:xfrm>
          </p:grpSpPr>
          <p:sp>
            <p:nvSpPr>
              <p:cNvPr id="12327" name="Freeform 16"/>
              <p:cNvSpPr>
                <a:spLocks/>
              </p:cNvSpPr>
              <p:nvPr/>
            </p:nvSpPr>
            <p:spPr bwMode="auto">
              <a:xfrm>
                <a:off x="512" y="2128"/>
                <a:ext cx="2018" cy="1723"/>
              </a:xfrm>
              <a:custGeom>
                <a:avLst/>
                <a:gdLst>
                  <a:gd name="T0" fmla="*/ 88 w 1770"/>
                  <a:gd name="T1" fmla="*/ 0 h 1275"/>
                  <a:gd name="T2" fmla="*/ 73 w 1770"/>
                  <a:gd name="T3" fmla="*/ 1 h 1275"/>
                  <a:gd name="T4" fmla="*/ 57 w 1770"/>
                  <a:gd name="T5" fmla="*/ 7 h 1275"/>
                  <a:gd name="T6" fmla="*/ 28 w 1770"/>
                  <a:gd name="T7" fmla="*/ 27 h 1275"/>
                  <a:gd name="T8" fmla="*/ 9 w 1770"/>
                  <a:gd name="T9" fmla="*/ 55 h 1275"/>
                  <a:gd name="T10" fmla="*/ 0 w 1770"/>
                  <a:gd name="T11" fmla="*/ 88 h 1275"/>
                  <a:gd name="T12" fmla="*/ 0 w 1770"/>
                  <a:gd name="T13" fmla="*/ 1186 h 1275"/>
                  <a:gd name="T14" fmla="*/ 7 w 1770"/>
                  <a:gd name="T15" fmla="*/ 1219 h 1275"/>
                  <a:gd name="T16" fmla="*/ 28 w 1770"/>
                  <a:gd name="T17" fmla="*/ 1247 h 1275"/>
                  <a:gd name="T18" fmla="*/ 55 w 1770"/>
                  <a:gd name="T19" fmla="*/ 1267 h 1275"/>
                  <a:gd name="T20" fmla="*/ 88 w 1770"/>
                  <a:gd name="T21" fmla="*/ 1274 h 1275"/>
                  <a:gd name="T22" fmla="*/ 1681 w 1770"/>
                  <a:gd name="T23" fmla="*/ 1274 h 1275"/>
                  <a:gd name="T24" fmla="*/ 1712 w 1770"/>
                  <a:gd name="T25" fmla="*/ 1268 h 1275"/>
                  <a:gd name="T26" fmla="*/ 1741 w 1770"/>
                  <a:gd name="T27" fmla="*/ 1247 h 1275"/>
                  <a:gd name="T28" fmla="*/ 1760 w 1770"/>
                  <a:gd name="T29" fmla="*/ 1219 h 1275"/>
                  <a:gd name="T30" fmla="*/ 1769 w 1770"/>
                  <a:gd name="T31" fmla="*/ 1186 h 1275"/>
                  <a:gd name="T32" fmla="*/ 1769 w 1770"/>
                  <a:gd name="T33" fmla="*/ 88 h 1275"/>
                  <a:gd name="T34" fmla="*/ 1766 w 1770"/>
                  <a:gd name="T35" fmla="*/ 72 h 1275"/>
                  <a:gd name="T36" fmla="*/ 1762 w 1770"/>
                  <a:gd name="T37" fmla="*/ 55 h 1275"/>
                  <a:gd name="T38" fmla="*/ 1741 w 1770"/>
                  <a:gd name="T39" fmla="*/ 27 h 1275"/>
                  <a:gd name="T40" fmla="*/ 1712 w 1770"/>
                  <a:gd name="T41" fmla="*/ 7 h 1275"/>
                  <a:gd name="T42" fmla="*/ 1681 w 1770"/>
                  <a:gd name="T43" fmla="*/ 0 h 1275"/>
                  <a:gd name="T44" fmla="*/ 88 w 1770"/>
                  <a:gd name="T45" fmla="*/ 0 h 12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275"/>
                  <a:gd name="T71" fmla="*/ 1770 w 1770"/>
                  <a:gd name="T72" fmla="*/ 1275 h 12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275">
                    <a:moveTo>
                      <a:pt x="88" y="0"/>
                    </a:moveTo>
                    <a:lnTo>
                      <a:pt x="73" y="1"/>
                    </a:lnTo>
                    <a:lnTo>
                      <a:pt x="57" y="7"/>
                    </a:lnTo>
                    <a:lnTo>
                      <a:pt x="28" y="27"/>
                    </a:lnTo>
                    <a:lnTo>
                      <a:pt x="9" y="55"/>
                    </a:lnTo>
                    <a:lnTo>
                      <a:pt x="0" y="88"/>
                    </a:lnTo>
                    <a:lnTo>
                      <a:pt x="0" y="1186"/>
                    </a:lnTo>
                    <a:lnTo>
                      <a:pt x="7" y="1219"/>
                    </a:lnTo>
                    <a:lnTo>
                      <a:pt x="28" y="1247"/>
                    </a:lnTo>
                    <a:lnTo>
                      <a:pt x="55" y="1267"/>
                    </a:lnTo>
                    <a:lnTo>
                      <a:pt x="88" y="1274"/>
                    </a:lnTo>
                    <a:lnTo>
                      <a:pt x="1681" y="1274"/>
                    </a:lnTo>
                    <a:lnTo>
                      <a:pt x="1712" y="1268"/>
                    </a:lnTo>
                    <a:lnTo>
                      <a:pt x="1741" y="1247"/>
                    </a:lnTo>
                    <a:lnTo>
                      <a:pt x="1760" y="1219"/>
                    </a:lnTo>
                    <a:lnTo>
                      <a:pt x="1769" y="1186"/>
                    </a:lnTo>
                    <a:lnTo>
                      <a:pt x="1769" y="88"/>
                    </a:lnTo>
                    <a:lnTo>
                      <a:pt x="1766" y="72"/>
                    </a:lnTo>
                    <a:lnTo>
                      <a:pt x="1762" y="55"/>
                    </a:lnTo>
                    <a:lnTo>
                      <a:pt x="1741" y="27"/>
                    </a:lnTo>
                    <a:lnTo>
                      <a:pt x="1712" y="7"/>
                    </a:lnTo>
                    <a:lnTo>
                      <a:pt x="1681" y="0"/>
                    </a:lnTo>
                    <a:lnTo>
                      <a:pt x="88" y="0"/>
                    </a:lnTo>
                  </a:path>
                </a:pathLst>
              </a:custGeom>
              <a:solidFill>
                <a:srgbClr val="D2D2D2"/>
              </a:solidFill>
              <a:ln w="12700" cap="rnd">
                <a:solidFill>
                  <a:srgbClr val="D2D2D2"/>
                </a:solidFill>
                <a:round/>
                <a:headEnd/>
                <a:tailEnd/>
              </a:ln>
            </p:spPr>
            <p:txBody>
              <a:bodyPr/>
              <a:lstStyle/>
              <a:p>
                <a:endParaRPr lang="en-IN"/>
              </a:p>
            </p:txBody>
          </p:sp>
          <p:sp>
            <p:nvSpPr>
              <p:cNvPr id="12328" name="Freeform 17"/>
              <p:cNvSpPr>
                <a:spLocks/>
              </p:cNvSpPr>
              <p:nvPr/>
            </p:nvSpPr>
            <p:spPr bwMode="auto">
              <a:xfrm>
                <a:off x="629" y="2239"/>
                <a:ext cx="1782" cy="1335"/>
              </a:xfrm>
              <a:custGeom>
                <a:avLst/>
                <a:gdLst>
                  <a:gd name="T0" fmla="*/ 0 w 1563"/>
                  <a:gd name="T1" fmla="*/ 987 h 988"/>
                  <a:gd name="T2" fmla="*/ 1562 w 1563"/>
                  <a:gd name="T3" fmla="*/ 987 h 988"/>
                  <a:gd name="T4" fmla="*/ 1562 w 1563"/>
                  <a:gd name="T5" fmla="*/ 0 h 988"/>
                  <a:gd name="T6" fmla="*/ 0 w 1563"/>
                  <a:gd name="T7" fmla="*/ 0 h 988"/>
                  <a:gd name="T8" fmla="*/ 0 w 1563"/>
                  <a:gd name="T9" fmla="*/ 987 h 988"/>
                  <a:gd name="T10" fmla="*/ 0 60000 65536"/>
                  <a:gd name="T11" fmla="*/ 0 60000 65536"/>
                  <a:gd name="T12" fmla="*/ 0 60000 65536"/>
                  <a:gd name="T13" fmla="*/ 0 60000 65536"/>
                  <a:gd name="T14" fmla="*/ 0 60000 65536"/>
                  <a:gd name="T15" fmla="*/ 0 w 1563"/>
                  <a:gd name="T16" fmla="*/ 0 h 988"/>
                  <a:gd name="T17" fmla="*/ 1563 w 1563"/>
                  <a:gd name="T18" fmla="*/ 988 h 988"/>
                </a:gdLst>
                <a:ahLst/>
                <a:cxnLst>
                  <a:cxn ang="T10">
                    <a:pos x="T0" y="T1"/>
                  </a:cxn>
                  <a:cxn ang="T11">
                    <a:pos x="T2" y="T3"/>
                  </a:cxn>
                  <a:cxn ang="T12">
                    <a:pos x="T4" y="T5"/>
                  </a:cxn>
                  <a:cxn ang="T13">
                    <a:pos x="T6" y="T7"/>
                  </a:cxn>
                  <a:cxn ang="T14">
                    <a:pos x="T8" y="T9"/>
                  </a:cxn>
                </a:cxnLst>
                <a:rect l="T15" t="T16" r="T17" b="T18"/>
                <a:pathLst>
                  <a:path w="1563" h="988">
                    <a:moveTo>
                      <a:pt x="0" y="987"/>
                    </a:moveTo>
                    <a:lnTo>
                      <a:pt x="1562" y="987"/>
                    </a:lnTo>
                    <a:lnTo>
                      <a:pt x="1562" y="0"/>
                    </a:lnTo>
                    <a:lnTo>
                      <a:pt x="0" y="0"/>
                    </a:lnTo>
                    <a:lnTo>
                      <a:pt x="0" y="987"/>
                    </a:lnTo>
                  </a:path>
                </a:pathLst>
              </a:custGeom>
              <a:solidFill>
                <a:srgbClr val="FFFFFF"/>
              </a:solidFill>
              <a:ln w="12700" cap="rnd">
                <a:solidFill>
                  <a:srgbClr val="000000"/>
                </a:solidFill>
                <a:round/>
                <a:headEnd/>
                <a:tailEnd/>
              </a:ln>
            </p:spPr>
            <p:txBody>
              <a:bodyPr/>
              <a:lstStyle/>
              <a:p>
                <a:endParaRPr lang="en-IN"/>
              </a:p>
            </p:txBody>
          </p:sp>
        </p:grpSp>
        <p:grpSp>
          <p:nvGrpSpPr>
            <p:cNvPr id="5" name="Group 18"/>
            <p:cNvGrpSpPr>
              <a:grpSpLocks/>
            </p:cNvGrpSpPr>
            <p:nvPr/>
          </p:nvGrpSpPr>
          <p:grpSpPr bwMode="auto">
            <a:xfrm>
              <a:off x="753" y="3601"/>
              <a:ext cx="1734" cy="200"/>
              <a:chOff x="761" y="3561"/>
              <a:chExt cx="1734" cy="213"/>
            </a:xfrm>
          </p:grpSpPr>
          <p:sp>
            <p:nvSpPr>
              <p:cNvPr id="12321" name="Rectangle 19"/>
              <p:cNvSpPr>
                <a:spLocks noChangeArrowheads="1"/>
              </p:cNvSpPr>
              <p:nvPr/>
            </p:nvSpPr>
            <p:spPr bwMode="auto">
              <a:xfrm>
                <a:off x="761" y="3561"/>
                <a:ext cx="181" cy="213"/>
              </a:xfrm>
              <a:prstGeom prst="rect">
                <a:avLst/>
              </a:prstGeom>
              <a:noFill/>
              <a:ln w="12700">
                <a:noFill/>
                <a:miter lim="800000"/>
                <a:headEnd/>
                <a:tailEnd/>
              </a:ln>
            </p:spPr>
            <p:txBody>
              <a:bodyPr wrap="none" lIns="90488" tIns="44450" rIns="90488" bIns="44450">
                <a:spAutoFit/>
              </a:bodyPr>
              <a:lstStyle/>
              <a:p>
                <a:pPr algn="l" eaLnBrk="0" hangingPunct="0"/>
                <a:r>
                  <a:rPr lang="en-US" sz="1500">
                    <a:solidFill>
                      <a:srgbClr val="000000"/>
                    </a:solidFill>
                    <a:latin typeface="Arial MT" charset="0"/>
                  </a:rPr>
                  <a:t>0</a:t>
                </a:r>
              </a:p>
            </p:txBody>
          </p:sp>
          <p:sp>
            <p:nvSpPr>
              <p:cNvPr id="12322" name="Rectangle 20"/>
              <p:cNvSpPr>
                <a:spLocks noChangeArrowheads="1"/>
              </p:cNvSpPr>
              <p:nvPr/>
            </p:nvSpPr>
            <p:spPr bwMode="auto">
              <a:xfrm>
                <a:off x="1079" y="3561"/>
                <a:ext cx="181" cy="213"/>
              </a:xfrm>
              <a:prstGeom prst="rect">
                <a:avLst/>
              </a:prstGeom>
              <a:noFill/>
              <a:ln w="12700">
                <a:noFill/>
                <a:miter lim="800000"/>
                <a:headEnd/>
                <a:tailEnd/>
              </a:ln>
            </p:spPr>
            <p:txBody>
              <a:bodyPr lIns="90488" tIns="44450" rIns="90488" bIns="44450">
                <a:spAutoFit/>
              </a:bodyPr>
              <a:lstStyle/>
              <a:p>
                <a:pPr algn="l" eaLnBrk="0" hangingPunct="0"/>
                <a:r>
                  <a:rPr lang="en-US" sz="1500">
                    <a:solidFill>
                      <a:srgbClr val="000000"/>
                    </a:solidFill>
                    <a:latin typeface="Arial MT" charset="0"/>
                  </a:rPr>
                  <a:t>2</a:t>
                </a:r>
              </a:p>
            </p:txBody>
          </p:sp>
          <p:sp>
            <p:nvSpPr>
              <p:cNvPr id="12323" name="Rectangle 21"/>
              <p:cNvSpPr>
                <a:spLocks noChangeArrowheads="1"/>
              </p:cNvSpPr>
              <p:nvPr/>
            </p:nvSpPr>
            <p:spPr bwMode="auto">
              <a:xfrm>
                <a:off x="1368" y="3561"/>
                <a:ext cx="181" cy="213"/>
              </a:xfrm>
              <a:prstGeom prst="rect">
                <a:avLst/>
              </a:prstGeom>
              <a:noFill/>
              <a:ln w="12700">
                <a:noFill/>
                <a:miter lim="800000"/>
                <a:headEnd/>
                <a:tailEnd/>
              </a:ln>
            </p:spPr>
            <p:txBody>
              <a:bodyPr wrap="none" lIns="90488" tIns="44450" rIns="90488" bIns="44450">
                <a:spAutoFit/>
              </a:bodyPr>
              <a:lstStyle/>
              <a:p>
                <a:pPr algn="l" eaLnBrk="0" hangingPunct="0"/>
                <a:r>
                  <a:rPr lang="en-US" sz="1500">
                    <a:solidFill>
                      <a:srgbClr val="000000"/>
                    </a:solidFill>
                    <a:latin typeface="Arial MT" charset="0"/>
                  </a:rPr>
                  <a:t>4</a:t>
                </a:r>
              </a:p>
            </p:txBody>
          </p:sp>
          <p:sp>
            <p:nvSpPr>
              <p:cNvPr id="12324" name="Rectangle 22"/>
              <p:cNvSpPr>
                <a:spLocks noChangeArrowheads="1"/>
              </p:cNvSpPr>
              <p:nvPr/>
            </p:nvSpPr>
            <p:spPr bwMode="auto">
              <a:xfrm>
                <a:off x="1696" y="3561"/>
                <a:ext cx="181" cy="213"/>
              </a:xfrm>
              <a:prstGeom prst="rect">
                <a:avLst/>
              </a:prstGeom>
              <a:noFill/>
              <a:ln w="12700">
                <a:noFill/>
                <a:miter lim="800000"/>
                <a:headEnd/>
                <a:tailEnd/>
              </a:ln>
            </p:spPr>
            <p:txBody>
              <a:bodyPr wrap="none" lIns="90488" tIns="44450" rIns="90488" bIns="44450">
                <a:spAutoFit/>
              </a:bodyPr>
              <a:lstStyle/>
              <a:p>
                <a:pPr algn="l" eaLnBrk="0" hangingPunct="0"/>
                <a:r>
                  <a:rPr lang="en-US" sz="1500">
                    <a:solidFill>
                      <a:srgbClr val="000000"/>
                    </a:solidFill>
                    <a:latin typeface="Arial MT" charset="0"/>
                  </a:rPr>
                  <a:t>6</a:t>
                </a:r>
              </a:p>
            </p:txBody>
          </p:sp>
          <p:sp>
            <p:nvSpPr>
              <p:cNvPr id="12325" name="Rectangle 23"/>
              <p:cNvSpPr>
                <a:spLocks noChangeArrowheads="1"/>
              </p:cNvSpPr>
              <p:nvPr/>
            </p:nvSpPr>
            <p:spPr bwMode="auto">
              <a:xfrm>
                <a:off x="1995" y="3561"/>
                <a:ext cx="181" cy="213"/>
              </a:xfrm>
              <a:prstGeom prst="rect">
                <a:avLst/>
              </a:prstGeom>
              <a:noFill/>
              <a:ln w="12700">
                <a:noFill/>
                <a:miter lim="800000"/>
                <a:headEnd/>
                <a:tailEnd/>
              </a:ln>
            </p:spPr>
            <p:txBody>
              <a:bodyPr wrap="none" lIns="90488" tIns="44450" rIns="90488" bIns="44450">
                <a:spAutoFit/>
              </a:bodyPr>
              <a:lstStyle/>
              <a:p>
                <a:pPr algn="l" eaLnBrk="0" hangingPunct="0"/>
                <a:r>
                  <a:rPr lang="en-US" sz="1500">
                    <a:solidFill>
                      <a:srgbClr val="000000"/>
                    </a:solidFill>
                    <a:latin typeface="Arial MT" charset="0"/>
                  </a:rPr>
                  <a:t>8</a:t>
                </a:r>
              </a:p>
            </p:txBody>
          </p:sp>
          <p:sp>
            <p:nvSpPr>
              <p:cNvPr id="12326" name="Rectangle 24"/>
              <p:cNvSpPr>
                <a:spLocks noChangeArrowheads="1"/>
              </p:cNvSpPr>
              <p:nvPr/>
            </p:nvSpPr>
            <p:spPr bwMode="auto">
              <a:xfrm>
                <a:off x="2247" y="3561"/>
                <a:ext cx="248" cy="213"/>
              </a:xfrm>
              <a:prstGeom prst="rect">
                <a:avLst/>
              </a:prstGeom>
              <a:noFill/>
              <a:ln w="12700">
                <a:noFill/>
                <a:miter lim="800000"/>
                <a:headEnd/>
                <a:tailEnd/>
              </a:ln>
            </p:spPr>
            <p:txBody>
              <a:bodyPr wrap="none" lIns="90488" tIns="44450" rIns="90488" bIns="44450">
                <a:spAutoFit/>
              </a:bodyPr>
              <a:lstStyle/>
              <a:p>
                <a:pPr algn="l" eaLnBrk="0" hangingPunct="0"/>
                <a:r>
                  <a:rPr lang="en-US" sz="1500">
                    <a:solidFill>
                      <a:srgbClr val="000000"/>
                    </a:solidFill>
                    <a:latin typeface="Arial MT" charset="0"/>
                  </a:rPr>
                  <a:t>10</a:t>
                </a:r>
              </a:p>
            </p:txBody>
          </p:sp>
        </p:grpSp>
        <p:sp>
          <p:nvSpPr>
            <p:cNvPr id="12315" name="Line 25"/>
            <p:cNvSpPr>
              <a:spLocks noChangeShapeType="1"/>
            </p:cNvSpPr>
            <p:nvPr/>
          </p:nvSpPr>
          <p:spPr bwMode="auto">
            <a:xfrm>
              <a:off x="2389" y="3541"/>
              <a:ext cx="0" cy="104"/>
            </a:xfrm>
            <a:prstGeom prst="line">
              <a:avLst/>
            </a:prstGeom>
            <a:noFill/>
            <a:ln w="12700">
              <a:solidFill>
                <a:srgbClr val="000000"/>
              </a:solidFill>
              <a:round/>
              <a:headEnd/>
              <a:tailEnd/>
            </a:ln>
          </p:spPr>
          <p:txBody>
            <a:bodyPr wrap="none" anchor="ctr"/>
            <a:lstStyle/>
            <a:p>
              <a:endParaRPr lang="en-IN"/>
            </a:p>
          </p:txBody>
        </p:sp>
        <p:sp>
          <p:nvSpPr>
            <p:cNvPr id="12316" name="Line 26"/>
            <p:cNvSpPr>
              <a:spLocks noChangeShapeType="1"/>
            </p:cNvSpPr>
            <p:nvPr/>
          </p:nvSpPr>
          <p:spPr bwMode="auto">
            <a:xfrm>
              <a:off x="832" y="3535"/>
              <a:ext cx="0" cy="105"/>
            </a:xfrm>
            <a:prstGeom prst="line">
              <a:avLst/>
            </a:prstGeom>
            <a:noFill/>
            <a:ln w="12700">
              <a:solidFill>
                <a:srgbClr val="000000"/>
              </a:solidFill>
              <a:round/>
              <a:headEnd/>
              <a:tailEnd/>
            </a:ln>
          </p:spPr>
          <p:txBody>
            <a:bodyPr wrap="none" anchor="ctr"/>
            <a:lstStyle/>
            <a:p>
              <a:endParaRPr lang="en-IN"/>
            </a:p>
          </p:txBody>
        </p:sp>
        <p:sp>
          <p:nvSpPr>
            <p:cNvPr id="12317" name="Line 27"/>
            <p:cNvSpPr>
              <a:spLocks noChangeShapeType="1"/>
            </p:cNvSpPr>
            <p:nvPr/>
          </p:nvSpPr>
          <p:spPr bwMode="auto">
            <a:xfrm>
              <a:off x="1157" y="3542"/>
              <a:ext cx="0" cy="105"/>
            </a:xfrm>
            <a:prstGeom prst="line">
              <a:avLst/>
            </a:prstGeom>
            <a:noFill/>
            <a:ln w="12700">
              <a:solidFill>
                <a:srgbClr val="000000"/>
              </a:solidFill>
              <a:round/>
              <a:headEnd/>
              <a:tailEnd/>
            </a:ln>
          </p:spPr>
          <p:txBody>
            <a:bodyPr wrap="none" anchor="ctr"/>
            <a:lstStyle/>
            <a:p>
              <a:endParaRPr lang="en-IN"/>
            </a:p>
          </p:txBody>
        </p:sp>
        <p:sp>
          <p:nvSpPr>
            <p:cNvPr id="12318" name="Line 28"/>
            <p:cNvSpPr>
              <a:spLocks noChangeShapeType="1"/>
            </p:cNvSpPr>
            <p:nvPr/>
          </p:nvSpPr>
          <p:spPr bwMode="auto">
            <a:xfrm>
              <a:off x="1451" y="3535"/>
              <a:ext cx="0" cy="105"/>
            </a:xfrm>
            <a:prstGeom prst="line">
              <a:avLst/>
            </a:prstGeom>
            <a:noFill/>
            <a:ln w="12700">
              <a:solidFill>
                <a:srgbClr val="000000"/>
              </a:solidFill>
              <a:round/>
              <a:headEnd/>
              <a:tailEnd/>
            </a:ln>
          </p:spPr>
          <p:txBody>
            <a:bodyPr wrap="none" anchor="ctr"/>
            <a:lstStyle/>
            <a:p>
              <a:endParaRPr lang="en-IN"/>
            </a:p>
          </p:txBody>
        </p:sp>
        <p:sp>
          <p:nvSpPr>
            <p:cNvPr id="12319" name="Line 29"/>
            <p:cNvSpPr>
              <a:spLocks noChangeShapeType="1"/>
            </p:cNvSpPr>
            <p:nvPr/>
          </p:nvSpPr>
          <p:spPr bwMode="auto">
            <a:xfrm>
              <a:off x="1775" y="3542"/>
              <a:ext cx="0" cy="105"/>
            </a:xfrm>
            <a:prstGeom prst="line">
              <a:avLst/>
            </a:prstGeom>
            <a:noFill/>
            <a:ln w="12700">
              <a:solidFill>
                <a:srgbClr val="000000"/>
              </a:solidFill>
              <a:round/>
              <a:headEnd/>
              <a:tailEnd/>
            </a:ln>
          </p:spPr>
          <p:txBody>
            <a:bodyPr wrap="none" anchor="ctr"/>
            <a:lstStyle/>
            <a:p>
              <a:endParaRPr lang="en-IN"/>
            </a:p>
          </p:txBody>
        </p:sp>
        <p:sp>
          <p:nvSpPr>
            <p:cNvPr id="12320" name="Line 30"/>
            <p:cNvSpPr>
              <a:spLocks noChangeShapeType="1"/>
            </p:cNvSpPr>
            <p:nvPr/>
          </p:nvSpPr>
          <p:spPr bwMode="auto">
            <a:xfrm>
              <a:off x="2079" y="3537"/>
              <a:ext cx="0" cy="105"/>
            </a:xfrm>
            <a:prstGeom prst="line">
              <a:avLst/>
            </a:prstGeom>
            <a:noFill/>
            <a:ln w="12700">
              <a:solidFill>
                <a:srgbClr val="000000"/>
              </a:solidFill>
              <a:round/>
              <a:headEnd/>
              <a:tailEnd/>
            </a:ln>
          </p:spPr>
          <p:txBody>
            <a:bodyPr wrap="none" anchor="ctr"/>
            <a:lstStyle/>
            <a:p>
              <a:endParaRPr lang="en-IN"/>
            </a:p>
          </p:txBody>
        </p:sp>
      </p:grpSp>
      <p:sp>
        <p:nvSpPr>
          <p:cNvPr id="111647" name="Rectangle 31"/>
          <p:cNvSpPr>
            <a:spLocks noChangeArrowheads="1"/>
          </p:cNvSpPr>
          <p:nvPr/>
        </p:nvSpPr>
        <p:spPr bwMode="auto">
          <a:xfrm>
            <a:off x="1355725" y="4167188"/>
            <a:ext cx="654050" cy="514350"/>
          </a:xfrm>
          <a:prstGeom prst="rect">
            <a:avLst/>
          </a:prstGeom>
          <a:noFill/>
          <a:ln w="12700">
            <a:noFill/>
            <a:miter lim="800000"/>
            <a:headEnd/>
            <a:tailEnd/>
          </a:ln>
        </p:spPr>
        <p:txBody>
          <a:bodyPr wrap="none" lIns="90488" tIns="44450" rIns="90488" bIns="44450">
            <a:spAutoFit/>
          </a:bodyPr>
          <a:lstStyle/>
          <a:p>
            <a:pPr algn="l" eaLnBrk="0" hangingPunct="0"/>
            <a:r>
              <a:rPr lang="en-US" sz="1400">
                <a:solidFill>
                  <a:srgbClr val="000000"/>
                </a:solidFill>
                <a:latin typeface="Arial" charset="0"/>
              </a:rPr>
              <a:t>initial </a:t>
            </a:r>
          </a:p>
          <a:p>
            <a:pPr algn="l" eaLnBrk="0" hangingPunct="0"/>
            <a:r>
              <a:rPr lang="en-US" sz="1400">
                <a:solidFill>
                  <a:srgbClr val="000000"/>
                </a:solidFill>
                <a:latin typeface="Arial" charset="0"/>
              </a:rPr>
              <a:t> pulse</a:t>
            </a:r>
          </a:p>
        </p:txBody>
      </p:sp>
      <p:sp>
        <p:nvSpPr>
          <p:cNvPr id="111648" name="Rectangle 32"/>
          <p:cNvSpPr>
            <a:spLocks noChangeArrowheads="1"/>
          </p:cNvSpPr>
          <p:nvPr/>
        </p:nvSpPr>
        <p:spPr bwMode="auto">
          <a:xfrm>
            <a:off x="1654175" y="5122863"/>
            <a:ext cx="712788" cy="514350"/>
          </a:xfrm>
          <a:prstGeom prst="rect">
            <a:avLst/>
          </a:prstGeom>
          <a:noFill/>
          <a:ln w="12700">
            <a:noFill/>
            <a:miter lim="800000"/>
            <a:headEnd/>
            <a:tailEnd/>
          </a:ln>
        </p:spPr>
        <p:txBody>
          <a:bodyPr wrap="none" lIns="90488" tIns="44450" rIns="90488" bIns="44450">
            <a:spAutoFit/>
          </a:bodyPr>
          <a:lstStyle/>
          <a:p>
            <a:pPr algn="l" eaLnBrk="0" hangingPunct="0"/>
            <a:r>
              <a:rPr lang="en-US" sz="1400">
                <a:solidFill>
                  <a:srgbClr val="000000"/>
                </a:solidFill>
                <a:latin typeface="Arial" charset="0"/>
              </a:rPr>
              <a:t>crack</a:t>
            </a:r>
          </a:p>
          <a:p>
            <a:pPr algn="l" eaLnBrk="0" hangingPunct="0"/>
            <a:r>
              <a:rPr lang="en-US" sz="1400">
                <a:solidFill>
                  <a:srgbClr val="000000"/>
                </a:solidFill>
                <a:latin typeface="Arial" charset="0"/>
              </a:rPr>
              <a:t>   echo</a:t>
            </a:r>
          </a:p>
        </p:txBody>
      </p:sp>
      <p:sp>
        <p:nvSpPr>
          <p:cNvPr id="111649" name="Rectangle 33"/>
          <p:cNvSpPr>
            <a:spLocks noChangeArrowheads="1"/>
          </p:cNvSpPr>
          <p:nvPr/>
        </p:nvSpPr>
        <p:spPr bwMode="auto">
          <a:xfrm>
            <a:off x="2459038" y="4538663"/>
            <a:ext cx="1185862" cy="514350"/>
          </a:xfrm>
          <a:prstGeom prst="rect">
            <a:avLst/>
          </a:prstGeom>
          <a:noFill/>
          <a:ln w="12700">
            <a:noFill/>
            <a:miter lim="800000"/>
            <a:headEnd/>
            <a:tailEnd/>
          </a:ln>
        </p:spPr>
        <p:txBody>
          <a:bodyPr wrap="none" lIns="90488" tIns="44450" rIns="90488" bIns="44450">
            <a:spAutoFit/>
          </a:bodyPr>
          <a:lstStyle/>
          <a:p>
            <a:pPr algn="l" eaLnBrk="0" hangingPunct="0"/>
            <a:r>
              <a:rPr lang="en-US" sz="1400">
                <a:solidFill>
                  <a:srgbClr val="000000"/>
                </a:solidFill>
                <a:latin typeface="Arial" charset="0"/>
              </a:rPr>
              <a:t>back surface</a:t>
            </a:r>
          </a:p>
          <a:p>
            <a:pPr algn="l" eaLnBrk="0" hangingPunct="0"/>
            <a:r>
              <a:rPr lang="en-US" sz="1400">
                <a:solidFill>
                  <a:srgbClr val="000000"/>
                </a:solidFill>
                <a:latin typeface="Arial" charset="0"/>
              </a:rPr>
              <a:t>   echo</a:t>
            </a:r>
          </a:p>
        </p:txBody>
      </p:sp>
      <p:sp>
        <p:nvSpPr>
          <p:cNvPr id="111650" name="Text Box 34"/>
          <p:cNvSpPr txBox="1">
            <a:spLocks noChangeArrowheads="1"/>
          </p:cNvSpPr>
          <p:nvPr/>
        </p:nvSpPr>
        <p:spPr bwMode="auto">
          <a:xfrm>
            <a:off x="1346200" y="6521450"/>
            <a:ext cx="2309813" cy="336550"/>
          </a:xfrm>
          <a:prstGeom prst="rect">
            <a:avLst/>
          </a:prstGeom>
          <a:noFill/>
          <a:ln w="12700">
            <a:noFill/>
            <a:miter lim="800000"/>
            <a:headEnd type="none" w="sm" len="sm"/>
            <a:tailEnd type="none" w="sm" len="sm"/>
          </a:ln>
        </p:spPr>
        <p:txBody>
          <a:bodyPr>
            <a:spAutoFit/>
          </a:bodyPr>
          <a:lstStyle/>
          <a:p>
            <a:pPr algn="l" eaLnBrk="0" hangingPunct="0"/>
            <a:r>
              <a:rPr lang="en-US" sz="1600" dirty="0">
                <a:solidFill>
                  <a:schemeClr val="hlink"/>
                </a:solidFill>
                <a:latin typeface="Arial" charset="0"/>
              </a:rPr>
              <a:t>UT Instrument Screen</a:t>
            </a:r>
          </a:p>
        </p:txBody>
      </p:sp>
      <p:sp>
        <p:nvSpPr>
          <p:cNvPr id="111651" name="Line 35"/>
          <p:cNvSpPr>
            <a:spLocks noChangeShapeType="1"/>
          </p:cNvSpPr>
          <p:nvPr/>
        </p:nvSpPr>
        <p:spPr bwMode="auto">
          <a:xfrm>
            <a:off x="5956300" y="5586413"/>
            <a:ext cx="1588" cy="593725"/>
          </a:xfrm>
          <a:prstGeom prst="line">
            <a:avLst/>
          </a:prstGeom>
          <a:noFill/>
          <a:ln w="12700">
            <a:solidFill>
              <a:schemeClr val="hlink"/>
            </a:solidFill>
            <a:round/>
            <a:headEnd/>
            <a:tailEnd type="triangle" w="med" len="med"/>
          </a:ln>
        </p:spPr>
        <p:txBody>
          <a:bodyPr wrap="none" anchor="ctr"/>
          <a:lstStyle/>
          <a:p>
            <a:endParaRPr lang="en-IN"/>
          </a:p>
        </p:txBody>
      </p:sp>
      <p:sp>
        <p:nvSpPr>
          <p:cNvPr id="111652" name="Freeform 36"/>
          <p:cNvSpPr>
            <a:spLocks/>
          </p:cNvSpPr>
          <p:nvPr/>
        </p:nvSpPr>
        <p:spPr bwMode="auto">
          <a:xfrm>
            <a:off x="5972175" y="6292850"/>
            <a:ext cx="112713" cy="203200"/>
          </a:xfrm>
          <a:custGeom>
            <a:avLst/>
            <a:gdLst>
              <a:gd name="T0" fmla="*/ 3 w 76"/>
              <a:gd name="T1" fmla="*/ 0 h 139"/>
              <a:gd name="T2" fmla="*/ 11 w 76"/>
              <a:gd name="T3" fmla="*/ 120 h 139"/>
              <a:gd name="T4" fmla="*/ 67 w 76"/>
              <a:gd name="T5" fmla="*/ 112 h 139"/>
              <a:gd name="T6" fmla="*/ 67 w 76"/>
              <a:gd name="T7" fmla="*/ 24 h 139"/>
              <a:gd name="T8" fmla="*/ 0 60000 65536"/>
              <a:gd name="T9" fmla="*/ 0 60000 65536"/>
              <a:gd name="T10" fmla="*/ 0 60000 65536"/>
              <a:gd name="T11" fmla="*/ 0 60000 65536"/>
              <a:gd name="T12" fmla="*/ 0 w 76"/>
              <a:gd name="T13" fmla="*/ 0 h 139"/>
              <a:gd name="T14" fmla="*/ 76 w 76"/>
              <a:gd name="T15" fmla="*/ 139 h 139"/>
            </a:gdLst>
            <a:ahLst/>
            <a:cxnLst>
              <a:cxn ang="T8">
                <a:pos x="T0" y="T1"/>
              </a:cxn>
              <a:cxn ang="T9">
                <a:pos x="T2" y="T3"/>
              </a:cxn>
              <a:cxn ang="T10">
                <a:pos x="T4" y="T5"/>
              </a:cxn>
              <a:cxn ang="T11">
                <a:pos x="T6" y="T7"/>
              </a:cxn>
            </a:cxnLst>
            <a:rect l="T12" t="T13" r="T14" b="T15"/>
            <a:pathLst>
              <a:path w="76" h="139">
                <a:moveTo>
                  <a:pt x="3" y="0"/>
                </a:moveTo>
                <a:cubicBezTo>
                  <a:pt x="1" y="50"/>
                  <a:pt x="0" y="101"/>
                  <a:pt x="11" y="120"/>
                </a:cubicBezTo>
                <a:cubicBezTo>
                  <a:pt x="22" y="139"/>
                  <a:pt x="58" y="128"/>
                  <a:pt x="67" y="112"/>
                </a:cubicBezTo>
                <a:cubicBezTo>
                  <a:pt x="76" y="96"/>
                  <a:pt x="67" y="39"/>
                  <a:pt x="67" y="24"/>
                </a:cubicBezTo>
              </a:path>
            </a:pathLst>
          </a:custGeom>
          <a:noFill/>
          <a:ln w="12700">
            <a:solidFill>
              <a:schemeClr val="hlink"/>
            </a:solidFill>
            <a:round/>
            <a:headEnd type="none" w="sm" len="sm"/>
            <a:tailEnd type="triangle" w="med" len="med"/>
          </a:ln>
        </p:spPr>
        <p:txBody>
          <a:bodyPr/>
          <a:lstStyle/>
          <a:p>
            <a:endParaRPr lang="en-IN"/>
          </a:p>
        </p:txBody>
      </p:sp>
      <p:sp>
        <p:nvSpPr>
          <p:cNvPr id="111653" name="Line 37"/>
          <p:cNvSpPr>
            <a:spLocks noChangeShapeType="1"/>
          </p:cNvSpPr>
          <p:nvPr/>
        </p:nvSpPr>
        <p:spPr bwMode="auto">
          <a:xfrm flipH="1" flipV="1">
            <a:off x="6070600" y="5599113"/>
            <a:ext cx="1588" cy="622300"/>
          </a:xfrm>
          <a:prstGeom prst="line">
            <a:avLst/>
          </a:prstGeom>
          <a:noFill/>
          <a:ln w="12700">
            <a:solidFill>
              <a:schemeClr val="hlink"/>
            </a:solidFill>
            <a:round/>
            <a:headEnd/>
            <a:tailEnd type="triangle" w="med" len="med"/>
          </a:ln>
        </p:spPr>
        <p:txBody>
          <a:bodyPr wrap="none" anchor="ctr"/>
          <a:lstStyle/>
          <a:p>
            <a:endParaRPr lang="en-IN"/>
          </a:p>
        </p:txBody>
      </p:sp>
      <p:sp>
        <p:nvSpPr>
          <p:cNvPr id="111654" name="Line 38"/>
          <p:cNvSpPr>
            <a:spLocks noChangeShapeType="1"/>
          </p:cNvSpPr>
          <p:nvPr/>
        </p:nvSpPr>
        <p:spPr bwMode="auto">
          <a:xfrm>
            <a:off x="6270625" y="5592763"/>
            <a:ext cx="1588" cy="222250"/>
          </a:xfrm>
          <a:prstGeom prst="line">
            <a:avLst/>
          </a:prstGeom>
          <a:noFill/>
          <a:ln w="12700">
            <a:solidFill>
              <a:schemeClr val="hlink"/>
            </a:solidFill>
            <a:round/>
            <a:headEnd/>
            <a:tailEnd type="triangle" w="med" len="med"/>
          </a:ln>
        </p:spPr>
        <p:txBody>
          <a:bodyPr wrap="none" anchor="ctr"/>
          <a:lstStyle/>
          <a:p>
            <a:endParaRPr lang="en-IN"/>
          </a:p>
        </p:txBody>
      </p:sp>
      <p:sp>
        <p:nvSpPr>
          <p:cNvPr id="111655" name="Freeform 39"/>
          <p:cNvSpPr>
            <a:spLocks/>
          </p:cNvSpPr>
          <p:nvPr/>
        </p:nvSpPr>
        <p:spPr bwMode="auto">
          <a:xfrm>
            <a:off x="6276975" y="5888038"/>
            <a:ext cx="112713" cy="227012"/>
          </a:xfrm>
          <a:custGeom>
            <a:avLst/>
            <a:gdLst>
              <a:gd name="T0" fmla="*/ 3 w 76"/>
              <a:gd name="T1" fmla="*/ 0 h 139"/>
              <a:gd name="T2" fmla="*/ 11 w 76"/>
              <a:gd name="T3" fmla="*/ 120 h 139"/>
              <a:gd name="T4" fmla="*/ 67 w 76"/>
              <a:gd name="T5" fmla="*/ 112 h 139"/>
              <a:gd name="T6" fmla="*/ 67 w 76"/>
              <a:gd name="T7" fmla="*/ 24 h 139"/>
              <a:gd name="T8" fmla="*/ 0 60000 65536"/>
              <a:gd name="T9" fmla="*/ 0 60000 65536"/>
              <a:gd name="T10" fmla="*/ 0 60000 65536"/>
              <a:gd name="T11" fmla="*/ 0 60000 65536"/>
              <a:gd name="T12" fmla="*/ 0 w 76"/>
              <a:gd name="T13" fmla="*/ 0 h 139"/>
              <a:gd name="T14" fmla="*/ 76 w 76"/>
              <a:gd name="T15" fmla="*/ 139 h 139"/>
            </a:gdLst>
            <a:ahLst/>
            <a:cxnLst>
              <a:cxn ang="T8">
                <a:pos x="T0" y="T1"/>
              </a:cxn>
              <a:cxn ang="T9">
                <a:pos x="T2" y="T3"/>
              </a:cxn>
              <a:cxn ang="T10">
                <a:pos x="T4" y="T5"/>
              </a:cxn>
              <a:cxn ang="T11">
                <a:pos x="T6" y="T7"/>
              </a:cxn>
            </a:cxnLst>
            <a:rect l="T12" t="T13" r="T14" b="T15"/>
            <a:pathLst>
              <a:path w="76" h="139">
                <a:moveTo>
                  <a:pt x="3" y="0"/>
                </a:moveTo>
                <a:cubicBezTo>
                  <a:pt x="1" y="50"/>
                  <a:pt x="0" y="101"/>
                  <a:pt x="11" y="120"/>
                </a:cubicBezTo>
                <a:cubicBezTo>
                  <a:pt x="22" y="139"/>
                  <a:pt x="58" y="128"/>
                  <a:pt x="67" y="112"/>
                </a:cubicBezTo>
                <a:cubicBezTo>
                  <a:pt x="76" y="96"/>
                  <a:pt x="67" y="39"/>
                  <a:pt x="67" y="24"/>
                </a:cubicBezTo>
              </a:path>
            </a:pathLst>
          </a:custGeom>
          <a:noFill/>
          <a:ln w="12700">
            <a:solidFill>
              <a:schemeClr val="hlink"/>
            </a:solidFill>
            <a:round/>
            <a:headEnd type="none" w="sm" len="sm"/>
            <a:tailEnd type="triangle" w="med" len="med"/>
          </a:ln>
        </p:spPr>
        <p:txBody>
          <a:bodyPr/>
          <a:lstStyle/>
          <a:p>
            <a:endParaRPr lang="en-IN"/>
          </a:p>
        </p:txBody>
      </p:sp>
      <p:sp>
        <p:nvSpPr>
          <p:cNvPr id="111656" name="Line 40"/>
          <p:cNvSpPr>
            <a:spLocks noChangeShapeType="1"/>
          </p:cNvSpPr>
          <p:nvPr/>
        </p:nvSpPr>
        <p:spPr bwMode="auto">
          <a:xfrm flipH="1" flipV="1">
            <a:off x="6384925" y="5630863"/>
            <a:ext cx="1588" cy="222250"/>
          </a:xfrm>
          <a:prstGeom prst="line">
            <a:avLst/>
          </a:prstGeom>
          <a:noFill/>
          <a:ln w="12700">
            <a:solidFill>
              <a:schemeClr val="hlink"/>
            </a:solidFill>
            <a:round/>
            <a:headEnd/>
            <a:tailEnd type="triangle" w="med" len="med"/>
          </a:ln>
        </p:spPr>
        <p:txBody>
          <a:bodyPr wrap="none" anchor="ctr"/>
          <a:lstStyle/>
          <a:p>
            <a:endParaRPr lang="en-IN"/>
          </a:p>
        </p:txBody>
      </p:sp>
      <p:grpSp>
        <p:nvGrpSpPr>
          <p:cNvPr id="6" name="Group 41"/>
          <p:cNvGrpSpPr>
            <a:grpSpLocks/>
          </p:cNvGrpSpPr>
          <p:nvPr/>
        </p:nvGrpSpPr>
        <p:grpSpPr bwMode="auto">
          <a:xfrm>
            <a:off x="1257300" y="4160838"/>
            <a:ext cx="2608263" cy="1849437"/>
            <a:chOff x="808" y="2340"/>
            <a:chExt cx="1643" cy="1165"/>
          </a:xfrm>
        </p:grpSpPr>
        <p:sp>
          <p:nvSpPr>
            <p:cNvPr id="12310" name="Line 42"/>
            <p:cNvSpPr>
              <a:spLocks noChangeShapeType="1"/>
            </p:cNvSpPr>
            <p:nvPr/>
          </p:nvSpPr>
          <p:spPr bwMode="auto">
            <a:xfrm flipH="1" flipV="1">
              <a:off x="893" y="2340"/>
              <a:ext cx="52" cy="1165"/>
            </a:xfrm>
            <a:prstGeom prst="line">
              <a:avLst/>
            </a:prstGeom>
            <a:noFill/>
            <a:ln w="12700">
              <a:solidFill>
                <a:srgbClr val="000000"/>
              </a:solidFill>
              <a:round/>
              <a:headEnd/>
              <a:tailEnd/>
            </a:ln>
          </p:spPr>
          <p:txBody>
            <a:bodyPr wrap="none" anchor="ctr"/>
            <a:lstStyle/>
            <a:p>
              <a:endParaRPr lang="en-IN"/>
            </a:p>
          </p:txBody>
        </p:sp>
        <p:sp>
          <p:nvSpPr>
            <p:cNvPr id="12311" name="Freeform 43"/>
            <p:cNvSpPr>
              <a:spLocks/>
            </p:cNvSpPr>
            <p:nvPr/>
          </p:nvSpPr>
          <p:spPr bwMode="auto">
            <a:xfrm>
              <a:off x="940" y="2778"/>
              <a:ext cx="1511" cy="727"/>
            </a:xfrm>
            <a:custGeom>
              <a:avLst/>
              <a:gdLst>
                <a:gd name="T0" fmla="*/ 0 w 1409"/>
                <a:gd name="T1" fmla="*/ 584 h 585"/>
                <a:gd name="T2" fmla="*/ 319 w 1409"/>
                <a:gd name="T3" fmla="*/ 584 h 585"/>
                <a:gd name="T4" fmla="*/ 340 w 1409"/>
                <a:gd name="T5" fmla="*/ 419 h 585"/>
                <a:gd name="T6" fmla="*/ 391 w 1409"/>
                <a:gd name="T7" fmla="*/ 584 h 585"/>
                <a:gd name="T8" fmla="*/ 627 w 1409"/>
                <a:gd name="T9" fmla="*/ 584 h 585"/>
                <a:gd name="T10" fmla="*/ 637 w 1409"/>
                <a:gd name="T11" fmla="*/ 0 h 585"/>
                <a:gd name="T12" fmla="*/ 709 w 1409"/>
                <a:gd name="T13" fmla="*/ 584 h 585"/>
                <a:gd name="T14" fmla="*/ 1408 w 1409"/>
                <a:gd name="T15" fmla="*/ 584 h 585"/>
                <a:gd name="T16" fmla="*/ 0 60000 65536"/>
                <a:gd name="T17" fmla="*/ 0 60000 65536"/>
                <a:gd name="T18" fmla="*/ 0 60000 65536"/>
                <a:gd name="T19" fmla="*/ 0 60000 65536"/>
                <a:gd name="T20" fmla="*/ 0 60000 65536"/>
                <a:gd name="T21" fmla="*/ 0 60000 65536"/>
                <a:gd name="T22" fmla="*/ 0 60000 65536"/>
                <a:gd name="T23" fmla="*/ 0 60000 65536"/>
                <a:gd name="T24" fmla="*/ 0 w 1409"/>
                <a:gd name="T25" fmla="*/ 0 h 585"/>
                <a:gd name="T26" fmla="*/ 1409 w 1409"/>
                <a:gd name="T27" fmla="*/ 585 h 5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9" h="585">
                  <a:moveTo>
                    <a:pt x="0" y="584"/>
                  </a:moveTo>
                  <a:lnTo>
                    <a:pt x="319" y="584"/>
                  </a:lnTo>
                  <a:lnTo>
                    <a:pt x="340" y="419"/>
                  </a:lnTo>
                  <a:lnTo>
                    <a:pt x="391" y="584"/>
                  </a:lnTo>
                  <a:lnTo>
                    <a:pt x="627" y="584"/>
                  </a:lnTo>
                  <a:lnTo>
                    <a:pt x="637" y="0"/>
                  </a:lnTo>
                  <a:lnTo>
                    <a:pt x="709" y="584"/>
                  </a:lnTo>
                  <a:lnTo>
                    <a:pt x="1408" y="584"/>
                  </a:lnTo>
                </a:path>
              </a:pathLst>
            </a:custGeom>
            <a:noFill/>
            <a:ln w="12700" cap="rnd">
              <a:solidFill>
                <a:srgbClr val="000000"/>
              </a:solidFill>
              <a:round/>
              <a:headEnd/>
              <a:tailEnd/>
            </a:ln>
          </p:spPr>
          <p:txBody>
            <a:bodyPr/>
            <a:lstStyle/>
            <a:p>
              <a:endParaRPr lang="en-IN"/>
            </a:p>
          </p:txBody>
        </p:sp>
        <p:sp>
          <p:nvSpPr>
            <p:cNvPr id="12312" name="Line 44"/>
            <p:cNvSpPr>
              <a:spLocks noChangeShapeType="1"/>
            </p:cNvSpPr>
            <p:nvPr/>
          </p:nvSpPr>
          <p:spPr bwMode="auto">
            <a:xfrm flipH="1">
              <a:off x="808" y="2368"/>
              <a:ext cx="80" cy="1096"/>
            </a:xfrm>
            <a:prstGeom prst="line">
              <a:avLst/>
            </a:prstGeom>
            <a:noFill/>
            <a:ln w="12700" cap="sq">
              <a:solidFill>
                <a:schemeClr val="bg2"/>
              </a:solidFill>
              <a:round/>
              <a:headEnd type="none" w="sm" len="sm"/>
              <a:tailEnd type="none" w="sm" len="sm"/>
            </a:ln>
          </p:spPr>
          <p:txBody>
            <a:bodyPr/>
            <a:lstStyle/>
            <a:p>
              <a:endParaRPr lang="en-IN"/>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strips(downRight)">
                                      <p:cBhvr>
                                        <p:cTn id="7" dur="500"/>
                                        <p:tgtEl>
                                          <p:spTgt spid="11161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1618"/>
                                        </p:tgtEl>
                                        <p:attrNameLst>
                                          <p:attrName>style.visibility</p:attrName>
                                        </p:attrNameLst>
                                      </p:cBhvr>
                                      <p:to>
                                        <p:strVal val="visible"/>
                                      </p:to>
                                    </p:set>
                                    <p:animEffect transition="in" filter="dissolve">
                                      <p:cBhvr>
                                        <p:cTn id="11" dur="500"/>
                                        <p:tgtEl>
                                          <p:spTgt spid="111618"/>
                                        </p:tgtEl>
                                      </p:cBhvr>
                                    </p:animEffect>
                                  </p:childTnLst>
                                </p:cTn>
                              </p:par>
                              <p:par>
                                <p:cTn id="12" presetID="1" presetClass="entr" presetSubtype="0" fill="hold" grpId="0" nodeType="withEffect">
                                  <p:stCondLst>
                                    <p:cond delay="0"/>
                                  </p:stCondLst>
                                  <p:childTnLst>
                                    <p:set>
                                      <p:cBhvr>
                                        <p:cTn id="13" dur="1" fill="hold">
                                          <p:stCondLst>
                                            <p:cond delay="499"/>
                                          </p:stCondLst>
                                        </p:cTn>
                                        <p:tgtEl>
                                          <p:spTgt spid="11162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11624"/>
                                        </p:tgtEl>
                                        <p:attrNameLst>
                                          <p:attrName>style.visibility</p:attrName>
                                        </p:attrNameLst>
                                      </p:cBhvr>
                                      <p:to>
                                        <p:strVal val="visible"/>
                                      </p:to>
                                    </p:se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11651"/>
                                        </p:tgtEl>
                                        <p:attrNameLst>
                                          <p:attrName>style.visibility</p:attrName>
                                        </p:attrNameLst>
                                      </p:cBhvr>
                                      <p:to>
                                        <p:strVal val="visible"/>
                                      </p:to>
                                    </p:set>
                                    <p:animEffect transition="in" filter="wipe(up)">
                                      <p:cBhvr>
                                        <p:cTn id="19" dur="500"/>
                                        <p:tgtEl>
                                          <p:spTgt spid="111651"/>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11654"/>
                                        </p:tgtEl>
                                        <p:attrNameLst>
                                          <p:attrName>style.visibility</p:attrName>
                                        </p:attrNameLst>
                                      </p:cBhvr>
                                      <p:to>
                                        <p:strVal val="visible"/>
                                      </p:to>
                                    </p:set>
                                    <p:animEffect transition="in" filter="wipe(up)">
                                      <p:cBhvr>
                                        <p:cTn id="23" dur="500"/>
                                        <p:tgtEl>
                                          <p:spTgt spid="11165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11655"/>
                                        </p:tgtEl>
                                        <p:attrNameLst>
                                          <p:attrName>style.visibility</p:attrName>
                                        </p:attrNameLst>
                                      </p:cBhvr>
                                      <p:to>
                                        <p:strVal val="visible"/>
                                      </p:to>
                                    </p:set>
                                    <p:animEffect transition="in" filter="wipe(left)">
                                      <p:cBhvr>
                                        <p:cTn id="27" dur="500"/>
                                        <p:tgtEl>
                                          <p:spTgt spid="111655"/>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11656"/>
                                        </p:tgtEl>
                                        <p:attrNameLst>
                                          <p:attrName>style.visibility</p:attrName>
                                        </p:attrNameLst>
                                      </p:cBhvr>
                                      <p:to>
                                        <p:strVal val="visible"/>
                                      </p:to>
                                    </p:set>
                                    <p:animEffect transition="in" filter="wipe(down)">
                                      <p:cBhvr>
                                        <p:cTn id="31" dur="500"/>
                                        <p:tgtEl>
                                          <p:spTgt spid="11165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1652"/>
                                        </p:tgtEl>
                                        <p:attrNameLst>
                                          <p:attrName>style.visibility</p:attrName>
                                        </p:attrNameLst>
                                      </p:cBhvr>
                                      <p:to>
                                        <p:strVal val="visible"/>
                                      </p:to>
                                    </p:set>
                                    <p:animEffect transition="in" filter="wipe(left)">
                                      <p:cBhvr>
                                        <p:cTn id="34" dur="500"/>
                                        <p:tgtEl>
                                          <p:spTgt spid="111652"/>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11653"/>
                                        </p:tgtEl>
                                        <p:attrNameLst>
                                          <p:attrName>style.visibility</p:attrName>
                                        </p:attrNameLst>
                                      </p:cBhvr>
                                      <p:to>
                                        <p:strVal val="visible"/>
                                      </p:to>
                                    </p:set>
                                    <p:animEffect transition="in" filter="wipe(down)">
                                      <p:cBhvr>
                                        <p:cTn id="38" dur="500"/>
                                        <p:tgtEl>
                                          <p:spTgt spid="111653"/>
                                        </p:tgtEl>
                                      </p:cBhvr>
                                    </p:animEffect>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right)">
                                      <p:cBhvr>
                                        <p:cTn id="42" dur="500"/>
                                        <p:tgtEl>
                                          <p:spTgt spid="2"/>
                                        </p:tgtEl>
                                      </p:cBhvr>
                                    </p:animEffect>
                                  </p:childTnLst>
                                </p:cTn>
                              </p:par>
                            </p:childTnLst>
                          </p:cTn>
                        </p:par>
                        <p:par>
                          <p:cTn id="43" fill="hold">
                            <p:stCondLst>
                              <p:cond delay="4000"/>
                            </p:stCondLst>
                            <p:childTnLst>
                              <p:par>
                                <p:cTn id="44" presetID="9"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111650"/>
                                        </p:tgtEl>
                                        <p:attrNameLst>
                                          <p:attrName>style.visibility</p:attrName>
                                        </p:attrNameLst>
                                      </p:cBhvr>
                                      <p:to>
                                        <p:strVal val="visible"/>
                                      </p:to>
                                    </p:set>
                                    <p:animEffect transition="in" filter="dissolve">
                                      <p:cBhvr>
                                        <p:cTn id="50" dur="500"/>
                                        <p:tgtEl>
                                          <p:spTgt spid="111650"/>
                                        </p:tgtEl>
                                      </p:cBhvr>
                                    </p:animEffect>
                                  </p:childTnLst>
                                </p:cTn>
                              </p:par>
                              <p:par>
                                <p:cTn id="51" presetID="22" presetClass="entr" presetSubtype="8" repeatCount="indefinite"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3000"/>
                                        <p:tgtEl>
                                          <p:spTgt spid="6"/>
                                        </p:tgtEl>
                                      </p:cBhvr>
                                    </p:animEffect>
                                  </p:childTnLst>
                                </p:cTn>
                              </p:par>
                            </p:childTnLst>
                          </p:cTn>
                        </p:par>
                        <p:par>
                          <p:cTn id="54" fill="hold">
                            <p:stCondLst>
                              <p:cond delay="7500"/>
                            </p:stCondLst>
                            <p:childTnLst>
                              <p:par>
                                <p:cTn id="55" presetID="1" presetClass="entr" presetSubtype="0" fill="hold" grpId="0" nodeType="afterEffect">
                                  <p:stCondLst>
                                    <p:cond delay="0"/>
                                  </p:stCondLst>
                                  <p:childTnLst>
                                    <p:set>
                                      <p:cBhvr>
                                        <p:cTn id="56" dur="1" fill="hold">
                                          <p:stCondLst>
                                            <p:cond delay="499"/>
                                          </p:stCondLst>
                                        </p:cTn>
                                        <p:tgtEl>
                                          <p:spTgt spid="111647"/>
                                        </p:tgtEl>
                                        <p:attrNameLst>
                                          <p:attrName>style.visibility</p:attrName>
                                        </p:attrNameLst>
                                      </p:cBhvr>
                                      <p:to>
                                        <p:strVal val="visible"/>
                                      </p:to>
                                    </p:set>
                                  </p:childTnLst>
                                </p:cTn>
                              </p:par>
                            </p:childTnLst>
                          </p:cTn>
                        </p:par>
                        <p:par>
                          <p:cTn id="57" fill="hold">
                            <p:stCondLst>
                              <p:cond delay="8000"/>
                            </p:stCondLst>
                            <p:childTnLst>
                              <p:par>
                                <p:cTn id="58" presetID="1" presetClass="entr" presetSubtype="0" fill="hold" grpId="0" nodeType="afterEffect">
                                  <p:stCondLst>
                                    <p:cond delay="0"/>
                                  </p:stCondLst>
                                  <p:childTnLst>
                                    <p:set>
                                      <p:cBhvr>
                                        <p:cTn id="59" dur="1" fill="hold">
                                          <p:stCondLst>
                                            <p:cond delay="499"/>
                                          </p:stCondLst>
                                        </p:cTn>
                                        <p:tgtEl>
                                          <p:spTgt spid="111648"/>
                                        </p:tgtEl>
                                        <p:attrNameLst>
                                          <p:attrName>style.visibility</p:attrName>
                                        </p:attrNameLst>
                                      </p:cBhvr>
                                      <p:to>
                                        <p:strVal val="visible"/>
                                      </p:to>
                                    </p:set>
                                  </p:childTnLst>
                                </p:cTn>
                              </p:par>
                            </p:childTnLst>
                          </p:cTn>
                        </p:par>
                        <p:par>
                          <p:cTn id="60" fill="hold">
                            <p:stCondLst>
                              <p:cond delay="8500"/>
                            </p:stCondLst>
                            <p:childTnLst>
                              <p:par>
                                <p:cTn id="61" presetID="1" presetClass="entr" presetSubtype="0" fill="hold" grpId="0" nodeType="afterEffect">
                                  <p:stCondLst>
                                    <p:cond delay="0"/>
                                  </p:stCondLst>
                                  <p:childTnLst>
                                    <p:set>
                                      <p:cBhvr>
                                        <p:cTn id="62" dur="1" fill="hold">
                                          <p:stCondLst>
                                            <p:cond delay="499"/>
                                          </p:stCondLst>
                                        </p:cTn>
                                        <p:tgtEl>
                                          <p:spTgt spid="111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3" grpId="0" autoUpdateAnimBg="0"/>
      <p:bldP spid="111624" grpId="0" autoUpdateAnimBg="0"/>
      <p:bldP spid="111647" grpId="0" autoUpdateAnimBg="0"/>
      <p:bldP spid="111648" grpId="0" autoUpdateAnimBg="0"/>
      <p:bldP spid="111649" grpId="0" autoUpdateAnimBg="0"/>
      <p:bldP spid="111650" grpId="0" autoUpdateAnimBg="0"/>
      <p:bldP spid="111651" grpId="0" animBg="1"/>
      <p:bldP spid="111652" grpId="0" animBg="1"/>
      <p:bldP spid="111653" grpId="0" animBg="1"/>
      <p:bldP spid="111654" grpId="0" animBg="1"/>
      <p:bldP spid="111655" grpId="0" animBg="1"/>
      <p:bldP spid="1116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2600" y="228600"/>
            <a:ext cx="8661400" cy="838200"/>
          </a:xfrm>
        </p:spPr>
        <p:txBody>
          <a:bodyPr/>
          <a:lstStyle/>
          <a:p>
            <a:pPr algn="ctr" eaLnBrk="1" hangingPunct="1"/>
            <a:r>
              <a:rPr lang="en-US" sz="4000" dirty="0" smtClean="0"/>
              <a:t>TEST TECHNIQUES – PULSE-ECHO </a:t>
            </a:r>
            <a:r>
              <a:rPr lang="en-US" dirty="0" smtClean="0"/>
              <a:t>(cont.)</a:t>
            </a:r>
          </a:p>
        </p:txBody>
      </p:sp>
      <p:pic>
        <p:nvPicPr>
          <p:cNvPr id="113667" name="Picture 3" descr="Dsc01092"/>
          <p:cNvPicPr>
            <a:picLocks noChangeAspect="1" noChangeArrowheads="1"/>
          </p:cNvPicPr>
          <p:nvPr/>
        </p:nvPicPr>
        <p:blipFill>
          <a:blip r:embed="rId2" cstate="print">
            <a:lum bright="18000"/>
          </a:blip>
          <a:srcRect/>
          <a:stretch>
            <a:fillRect/>
          </a:stretch>
        </p:blipFill>
        <p:spPr bwMode="auto">
          <a:xfrm>
            <a:off x="4159250" y="3706813"/>
            <a:ext cx="1876425" cy="1990725"/>
          </a:xfrm>
          <a:prstGeom prst="rect">
            <a:avLst/>
          </a:prstGeom>
          <a:noFill/>
          <a:ln w="9525">
            <a:noFill/>
            <a:miter lim="800000"/>
            <a:headEnd/>
            <a:tailEnd/>
          </a:ln>
        </p:spPr>
      </p:pic>
      <p:pic>
        <p:nvPicPr>
          <p:cNvPr id="113668" name="Picture 4" descr="Dsc01093"/>
          <p:cNvPicPr>
            <a:picLocks noChangeAspect="1" noChangeArrowheads="1"/>
          </p:cNvPicPr>
          <p:nvPr/>
        </p:nvPicPr>
        <p:blipFill>
          <a:blip r:embed="rId3" cstate="print">
            <a:lum bright="24000" contrast="12000"/>
          </a:blip>
          <a:srcRect/>
          <a:stretch>
            <a:fillRect/>
          </a:stretch>
        </p:blipFill>
        <p:spPr bwMode="auto">
          <a:xfrm>
            <a:off x="6086475" y="3690938"/>
            <a:ext cx="2497138" cy="2000250"/>
          </a:xfrm>
          <a:prstGeom prst="rect">
            <a:avLst/>
          </a:prstGeom>
          <a:noFill/>
          <a:ln w="9525">
            <a:noFill/>
            <a:miter lim="800000"/>
            <a:headEnd/>
            <a:tailEnd/>
          </a:ln>
        </p:spPr>
      </p:pic>
      <p:pic>
        <p:nvPicPr>
          <p:cNvPr id="113669" name="Picture 5" descr="Dsc01089"/>
          <p:cNvPicPr>
            <a:picLocks noChangeAspect="1" noChangeArrowheads="1"/>
          </p:cNvPicPr>
          <p:nvPr/>
        </p:nvPicPr>
        <p:blipFill>
          <a:blip r:embed="rId4" cstate="print">
            <a:lum bright="6000"/>
          </a:blip>
          <a:srcRect/>
          <a:stretch>
            <a:fillRect/>
          </a:stretch>
        </p:blipFill>
        <p:spPr bwMode="auto">
          <a:xfrm>
            <a:off x="749300" y="1563688"/>
            <a:ext cx="2319338" cy="2009775"/>
          </a:xfrm>
          <a:prstGeom prst="rect">
            <a:avLst/>
          </a:prstGeom>
          <a:noFill/>
          <a:ln w="9525">
            <a:noFill/>
            <a:miter lim="800000"/>
            <a:headEnd/>
            <a:tailEnd/>
          </a:ln>
        </p:spPr>
      </p:pic>
      <p:pic>
        <p:nvPicPr>
          <p:cNvPr id="113670" name="Picture 6" descr="Dsc01091"/>
          <p:cNvPicPr>
            <a:picLocks noChangeAspect="1" noChangeArrowheads="1"/>
          </p:cNvPicPr>
          <p:nvPr/>
        </p:nvPicPr>
        <p:blipFill>
          <a:blip r:embed="rId5" cstate="print">
            <a:lum bright="30000" contrast="18000"/>
          </a:blip>
          <a:srcRect/>
          <a:stretch>
            <a:fillRect/>
          </a:stretch>
        </p:blipFill>
        <p:spPr bwMode="auto">
          <a:xfrm>
            <a:off x="3116263" y="1576388"/>
            <a:ext cx="2687637" cy="2032000"/>
          </a:xfrm>
          <a:prstGeom prst="rect">
            <a:avLst/>
          </a:prstGeom>
          <a:noFill/>
          <a:ln w="9525">
            <a:noFill/>
            <a:miter lim="800000"/>
            <a:headEnd/>
            <a:tailEnd/>
          </a:ln>
        </p:spPr>
      </p:pic>
      <p:sp>
        <p:nvSpPr>
          <p:cNvPr id="113671" name="Text Box 7"/>
          <p:cNvSpPr txBox="1">
            <a:spLocks noChangeArrowheads="1"/>
          </p:cNvSpPr>
          <p:nvPr/>
        </p:nvSpPr>
        <p:spPr bwMode="auto">
          <a:xfrm>
            <a:off x="5865813" y="1668463"/>
            <a:ext cx="2903537" cy="978729"/>
          </a:xfrm>
          <a:prstGeom prst="rect">
            <a:avLst/>
          </a:prstGeom>
          <a:noFill/>
          <a:ln w="12700" cap="sq">
            <a:noFill/>
            <a:miter lim="800000"/>
            <a:headEnd type="none" w="sm" len="sm"/>
            <a:tailEnd type="none" w="sm" len="sm"/>
          </a:ln>
        </p:spPr>
        <p:txBody>
          <a:bodyPr>
            <a:spAutoFit/>
          </a:bodyPr>
          <a:lstStyle/>
          <a:p>
            <a:pPr algn="l" eaLnBrk="0" hangingPunct="0">
              <a:lnSpc>
                <a:spcPct val="80000"/>
              </a:lnSpc>
              <a:spcBef>
                <a:spcPct val="40000"/>
              </a:spcBef>
            </a:pPr>
            <a:r>
              <a:rPr lang="en-US" b="1" dirty="0">
                <a:solidFill>
                  <a:schemeClr val="hlink"/>
                </a:solidFill>
                <a:latin typeface="Arial" charset="0"/>
              </a:rPr>
              <a:t>Digital display showing signal generated from sound reflecting off back surface.</a:t>
            </a:r>
          </a:p>
        </p:txBody>
      </p:sp>
      <p:sp>
        <p:nvSpPr>
          <p:cNvPr id="113672" name="Text Box 8"/>
          <p:cNvSpPr txBox="1">
            <a:spLocks noChangeArrowheads="1"/>
          </p:cNvSpPr>
          <p:nvPr/>
        </p:nvSpPr>
        <p:spPr bwMode="auto">
          <a:xfrm>
            <a:off x="655638" y="3741738"/>
            <a:ext cx="3505200" cy="1844675"/>
          </a:xfrm>
          <a:prstGeom prst="rect">
            <a:avLst/>
          </a:prstGeom>
          <a:noFill/>
          <a:ln w="12700" cap="sq">
            <a:noFill/>
            <a:miter lim="800000"/>
            <a:headEnd type="none" w="sm" len="sm"/>
            <a:tailEnd type="none" w="sm" len="sm"/>
          </a:ln>
        </p:spPr>
        <p:txBody>
          <a:bodyPr>
            <a:spAutoFit/>
          </a:bodyPr>
          <a:lstStyle/>
          <a:p>
            <a:pPr algn="l" eaLnBrk="0" hangingPunct="0">
              <a:lnSpc>
                <a:spcPct val="80000"/>
              </a:lnSpc>
              <a:spcBef>
                <a:spcPct val="40000"/>
              </a:spcBef>
            </a:pPr>
            <a:r>
              <a:rPr lang="en-US" b="1" dirty="0">
                <a:solidFill>
                  <a:schemeClr val="hlink"/>
                </a:solidFill>
                <a:latin typeface="Arial" charset="0"/>
              </a:rPr>
              <a:t>Digital display showing the presence of a reflector midway through material, with lower amplitude back surface reflector.</a:t>
            </a:r>
          </a:p>
        </p:txBody>
      </p:sp>
      <p:sp>
        <p:nvSpPr>
          <p:cNvPr id="113673" name="Rectangle 9"/>
          <p:cNvSpPr>
            <a:spLocks noChangeArrowheads="1"/>
          </p:cNvSpPr>
          <p:nvPr/>
        </p:nvSpPr>
        <p:spPr bwMode="auto">
          <a:xfrm>
            <a:off x="588963" y="5719763"/>
            <a:ext cx="8167687" cy="825500"/>
          </a:xfrm>
          <a:prstGeom prst="rect">
            <a:avLst/>
          </a:prstGeom>
          <a:noFill/>
          <a:ln w="12700" cap="sq">
            <a:noFill/>
            <a:miter lim="800000"/>
            <a:headEnd type="none" w="sm" len="sm"/>
            <a:tailEnd type="none" w="sm" len="sm"/>
          </a:ln>
        </p:spPr>
        <p:txBody>
          <a:bodyPr>
            <a:spAutoFit/>
          </a:bodyPr>
          <a:lstStyle/>
          <a:p>
            <a:pPr algn="l" eaLnBrk="0" hangingPunct="0">
              <a:lnSpc>
                <a:spcPct val="80000"/>
              </a:lnSpc>
              <a:spcBef>
                <a:spcPct val="40000"/>
              </a:spcBef>
            </a:pPr>
            <a:r>
              <a:rPr kumimoji="1" lang="en-US" sz="2000" b="1">
                <a:solidFill>
                  <a:schemeClr val="hlink"/>
                </a:solidFill>
                <a:latin typeface="Arial" charset="0"/>
              </a:rPr>
              <a:t>The pulse-echo technique allows testing when access to only one side of the material is possible, and it allows the location of reflectors to be precisely determined.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slide(fromLeft)">
                                      <p:cBhvr>
                                        <p:cTn id="7" dur="500"/>
                                        <p:tgtEl>
                                          <p:spTgt spid="113669"/>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13670"/>
                                        </p:tgtEl>
                                        <p:attrNameLst>
                                          <p:attrName>style.visibility</p:attrName>
                                        </p:attrNameLst>
                                      </p:cBhvr>
                                      <p:to>
                                        <p:strVal val="visible"/>
                                      </p:to>
                                    </p:set>
                                    <p:animEffect transition="in" filter="slide(fromLeft)">
                                      <p:cBhvr>
                                        <p:cTn id="11" dur="500"/>
                                        <p:tgtEl>
                                          <p:spTgt spid="113670"/>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3671"/>
                                        </p:tgtEl>
                                        <p:attrNameLst>
                                          <p:attrName>style.visibility</p:attrName>
                                        </p:attrNameLst>
                                      </p:cBhvr>
                                      <p:to>
                                        <p:strVal val="visible"/>
                                      </p:to>
                                    </p:set>
                                    <p:animEffect transition="in" filter="slide(fromLeft)">
                                      <p:cBhvr>
                                        <p:cTn id="15" dur="500"/>
                                        <p:tgtEl>
                                          <p:spTgt spid="11367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13672"/>
                                        </p:tgtEl>
                                        <p:attrNameLst>
                                          <p:attrName>style.visibility</p:attrName>
                                        </p:attrNameLst>
                                      </p:cBhvr>
                                      <p:to>
                                        <p:strVal val="visible"/>
                                      </p:to>
                                    </p:set>
                                    <p:animEffect transition="in" filter="slide(fromLeft)">
                                      <p:cBhvr>
                                        <p:cTn id="20" dur="500"/>
                                        <p:tgtEl>
                                          <p:spTgt spid="113672"/>
                                        </p:tgtEl>
                                      </p:cBhvr>
                                    </p:animEffect>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13667"/>
                                        </p:tgtEl>
                                        <p:attrNameLst>
                                          <p:attrName>style.visibility</p:attrName>
                                        </p:attrNameLst>
                                      </p:cBhvr>
                                      <p:to>
                                        <p:strVal val="visible"/>
                                      </p:to>
                                    </p:set>
                                    <p:animEffect transition="in" filter="slide(fromLeft)">
                                      <p:cBhvr>
                                        <p:cTn id="24" dur="500"/>
                                        <p:tgtEl>
                                          <p:spTgt spid="113667"/>
                                        </p:tgtEl>
                                      </p:cBhvr>
                                    </p:animEffect>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113668"/>
                                        </p:tgtEl>
                                        <p:attrNameLst>
                                          <p:attrName>style.visibility</p:attrName>
                                        </p:attrNameLst>
                                      </p:cBhvr>
                                      <p:to>
                                        <p:strVal val="visible"/>
                                      </p:to>
                                    </p:set>
                                    <p:animEffect transition="in" filter="slide(fromLeft)">
                                      <p:cBhvr>
                                        <p:cTn id="28" dur="500"/>
                                        <p:tgtEl>
                                          <p:spTgt spid="113668"/>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3673"/>
                                        </p:tgtEl>
                                        <p:attrNameLst>
                                          <p:attrName>style.visibility</p:attrName>
                                        </p:attrNameLst>
                                      </p:cBhvr>
                                      <p:to>
                                        <p:strVal val="visible"/>
                                      </p:to>
                                    </p:set>
                                    <p:animEffect transition="in" filter="fade">
                                      <p:cBhvr>
                                        <p:cTn id="32" dur="2000"/>
                                        <p:tgtEl>
                                          <p:spTgt spid="11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p:bldP spid="113672" grpId="0"/>
      <p:bldP spid="1136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208963" y="3225800"/>
            <a:ext cx="254000" cy="244475"/>
          </a:xfrm>
          <a:prstGeom prst="rect">
            <a:avLst/>
          </a:prstGeom>
          <a:noFill/>
          <a:ln w="9525">
            <a:noFill/>
            <a:miter lim="800000"/>
            <a:headEnd/>
            <a:tailEnd/>
          </a:ln>
        </p:spPr>
        <p:txBody>
          <a:bodyPr wrap="none" anchor="ctr"/>
          <a:lstStyle/>
          <a:p>
            <a:endParaRPr lang="en-IN"/>
          </a:p>
        </p:txBody>
      </p:sp>
      <p:sp>
        <p:nvSpPr>
          <p:cNvPr id="14339" name="Rectangle 3"/>
          <p:cNvSpPr>
            <a:spLocks noChangeArrowheads="1"/>
          </p:cNvSpPr>
          <p:nvPr/>
        </p:nvSpPr>
        <p:spPr bwMode="auto">
          <a:xfrm>
            <a:off x="8226425" y="4446588"/>
            <a:ext cx="254000" cy="244475"/>
          </a:xfrm>
          <a:prstGeom prst="rect">
            <a:avLst/>
          </a:prstGeom>
          <a:noFill/>
          <a:ln w="9525">
            <a:noFill/>
            <a:miter lim="800000"/>
            <a:headEnd/>
            <a:tailEnd/>
          </a:ln>
        </p:spPr>
        <p:txBody>
          <a:bodyPr wrap="none" anchor="ctr"/>
          <a:lstStyle/>
          <a:p>
            <a:endParaRPr lang="en-IN"/>
          </a:p>
        </p:txBody>
      </p:sp>
      <p:sp>
        <p:nvSpPr>
          <p:cNvPr id="14340" name="Rectangle 4"/>
          <p:cNvSpPr>
            <a:spLocks noChangeArrowheads="1"/>
          </p:cNvSpPr>
          <p:nvPr/>
        </p:nvSpPr>
        <p:spPr bwMode="auto">
          <a:xfrm>
            <a:off x="457200" y="304800"/>
            <a:ext cx="8310563" cy="1077860"/>
          </a:xfrm>
          <a:prstGeom prst="rect">
            <a:avLst/>
          </a:prstGeom>
          <a:noFill/>
          <a:ln w="9525">
            <a:noFill/>
            <a:miter lim="800000"/>
            <a:headEnd/>
            <a:tailEnd/>
          </a:ln>
        </p:spPr>
        <p:txBody>
          <a:bodyPr lIns="92075" tIns="46038" rIns="92075" bIns="46038">
            <a:spAutoFit/>
          </a:bodyPr>
          <a:lstStyle/>
          <a:p>
            <a:pPr algn="ctr" eaLnBrk="0" hangingPunct="0"/>
            <a:r>
              <a:rPr kumimoji="1" lang="en-US" sz="3200" b="1" dirty="0" smtClean="0">
                <a:solidFill>
                  <a:schemeClr val="tx2"/>
                </a:solidFill>
                <a:latin typeface="Arial" charset="0"/>
              </a:rPr>
              <a:t>TEST TECHNIQUES – </a:t>
            </a:r>
            <a:r>
              <a:rPr lang="en-US" sz="3200" b="1" dirty="0" smtClean="0">
                <a:solidFill>
                  <a:schemeClr val="tx2"/>
                </a:solidFill>
                <a:latin typeface="Arial" charset="0"/>
              </a:rPr>
              <a:t>THROUGH-TRANSMISSION</a:t>
            </a:r>
            <a:endParaRPr lang="en-US" sz="3200" b="1" dirty="0">
              <a:solidFill>
                <a:schemeClr val="tx2"/>
              </a:solidFill>
              <a:latin typeface="Arial" charset="0"/>
            </a:endParaRPr>
          </a:p>
        </p:txBody>
      </p:sp>
      <p:grpSp>
        <p:nvGrpSpPr>
          <p:cNvPr id="2" name="Group 5"/>
          <p:cNvGrpSpPr>
            <a:grpSpLocks/>
          </p:cNvGrpSpPr>
          <p:nvPr/>
        </p:nvGrpSpPr>
        <p:grpSpPr bwMode="auto">
          <a:xfrm>
            <a:off x="6083300" y="4318000"/>
            <a:ext cx="2674938" cy="2306638"/>
            <a:chOff x="2824" y="1576"/>
            <a:chExt cx="1797" cy="1637"/>
          </a:xfrm>
        </p:grpSpPr>
        <p:sp>
          <p:nvSpPr>
            <p:cNvPr id="14428" name="Freeform 6"/>
            <p:cNvSpPr>
              <a:spLocks/>
            </p:cNvSpPr>
            <p:nvPr/>
          </p:nvSpPr>
          <p:spPr bwMode="auto">
            <a:xfrm>
              <a:off x="2824" y="1576"/>
              <a:ext cx="1797" cy="1637"/>
            </a:xfrm>
            <a:custGeom>
              <a:avLst/>
              <a:gdLst>
                <a:gd name="T0" fmla="*/ 88 w 1797"/>
                <a:gd name="T1" fmla="*/ 0 h 1637"/>
                <a:gd name="T2" fmla="*/ 73 w 1797"/>
                <a:gd name="T3" fmla="*/ 4 h 1637"/>
                <a:gd name="T4" fmla="*/ 56 w 1797"/>
                <a:gd name="T5" fmla="*/ 10 h 1637"/>
                <a:gd name="T6" fmla="*/ 27 w 1797"/>
                <a:gd name="T7" fmla="*/ 37 h 1637"/>
                <a:gd name="T8" fmla="*/ 8 w 1797"/>
                <a:gd name="T9" fmla="*/ 71 h 1637"/>
                <a:gd name="T10" fmla="*/ 0 w 1797"/>
                <a:gd name="T11" fmla="*/ 113 h 1637"/>
                <a:gd name="T12" fmla="*/ 0 w 1797"/>
                <a:gd name="T13" fmla="*/ 1524 h 1637"/>
                <a:gd name="T14" fmla="*/ 6 w 1797"/>
                <a:gd name="T15" fmla="*/ 1565 h 1637"/>
                <a:gd name="T16" fmla="*/ 27 w 1797"/>
                <a:gd name="T17" fmla="*/ 1601 h 1637"/>
                <a:gd name="T18" fmla="*/ 56 w 1797"/>
                <a:gd name="T19" fmla="*/ 1626 h 1637"/>
                <a:gd name="T20" fmla="*/ 88 w 1797"/>
                <a:gd name="T21" fmla="*/ 1636 h 1637"/>
                <a:gd name="T22" fmla="*/ 1706 w 1797"/>
                <a:gd name="T23" fmla="*/ 1636 h 1637"/>
                <a:gd name="T24" fmla="*/ 1738 w 1797"/>
                <a:gd name="T25" fmla="*/ 1628 h 1637"/>
                <a:gd name="T26" fmla="*/ 1767 w 1797"/>
                <a:gd name="T27" fmla="*/ 1601 h 1637"/>
                <a:gd name="T28" fmla="*/ 1787 w 1797"/>
                <a:gd name="T29" fmla="*/ 1565 h 1637"/>
                <a:gd name="T30" fmla="*/ 1796 w 1797"/>
                <a:gd name="T31" fmla="*/ 1524 h 1637"/>
                <a:gd name="T32" fmla="*/ 1796 w 1797"/>
                <a:gd name="T33" fmla="*/ 113 h 1637"/>
                <a:gd name="T34" fmla="*/ 1793 w 1797"/>
                <a:gd name="T35" fmla="*/ 94 h 1637"/>
                <a:gd name="T36" fmla="*/ 1788 w 1797"/>
                <a:gd name="T37" fmla="*/ 73 h 1637"/>
                <a:gd name="T38" fmla="*/ 1767 w 1797"/>
                <a:gd name="T39" fmla="*/ 37 h 1637"/>
                <a:gd name="T40" fmla="*/ 1740 w 1797"/>
                <a:gd name="T41" fmla="*/ 12 h 1637"/>
                <a:gd name="T42" fmla="*/ 1706 w 1797"/>
                <a:gd name="T43" fmla="*/ 0 h 1637"/>
                <a:gd name="T44" fmla="*/ 88 w 1797"/>
                <a:gd name="T45" fmla="*/ 0 h 16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7"/>
                <a:gd name="T70" fmla="*/ 0 h 1637"/>
                <a:gd name="T71" fmla="*/ 1797 w 1797"/>
                <a:gd name="T72" fmla="*/ 1637 h 16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7" h="1637">
                  <a:moveTo>
                    <a:pt x="88" y="0"/>
                  </a:moveTo>
                  <a:lnTo>
                    <a:pt x="73" y="4"/>
                  </a:lnTo>
                  <a:lnTo>
                    <a:pt x="56" y="10"/>
                  </a:lnTo>
                  <a:lnTo>
                    <a:pt x="27" y="37"/>
                  </a:lnTo>
                  <a:lnTo>
                    <a:pt x="8" y="71"/>
                  </a:lnTo>
                  <a:lnTo>
                    <a:pt x="0" y="113"/>
                  </a:lnTo>
                  <a:lnTo>
                    <a:pt x="0" y="1524"/>
                  </a:lnTo>
                  <a:lnTo>
                    <a:pt x="6" y="1565"/>
                  </a:lnTo>
                  <a:lnTo>
                    <a:pt x="27" y="1601"/>
                  </a:lnTo>
                  <a:lnTo>
                    <a:pt x="56" y="1626"/>
                  </a:lnTo>
                  <a:lnTo>
                    <a:pt x="88" y="1636"/>
                  </a:lnTo>
                  <a:lnTo>
                    <a:pt x="1706" y="1636"/>
                  </a:lnTo>
                  <a:lnTo>
                    <a:pt x="1738" y="1628"/>
                  </a:lnTo>
                  <a:lnTo>
                    <a:pt x="1767" y="1601"/>
                  </a:lnTo>
                  <a:lnTo>
                    <a:pt x="1787" y="1565"/>
                  </a:lnTo>
                  <a:lnTo>
                    <a:pt x="1796" y="1524"/>
                  </a:lnTo>
                  <a:lnTo>
                    <a:pt x="1796" y="113"/>
                  </a:lnTo>
                  <a:lnTo>
                    <a:pt x="1793" y="94"/>
                  </a:lnTo>
                  <a:lnTo>
                    <a:pt x="1788" y="73"/>
                  </a:lnTo>
                  <a:lnTo>
                    <a:pt x="1767" y="37"/>
                  </a:lnTo>
                  <a:lnTo>
                    <a:pt x="1740" y="12"/>
                  </a:lnTo>
                  <a:lnTo>
                    <a:pt x="1706" y="0"/>
                  </a:lnTo>
                  <a:lnTo>
                    <a:pt x="88" y="0"/>
                  </a:lnTo>
                </a:path>
              </a:pathLst>
            </a:custGeom>
            <a:solidFill>
              <a:srgbClr val="D2D2D2"/>
            </a:solidFill>
            <a:ln w="12700" cap="rnd">
              <a:solidFill>
                <a:srgbClr val="D2D2D2"/>
              </a:solidFill>
              <a:round/>
              <a:headEnd/>
              <a:tailEnd/>
            </a:ln>
          </p:spPr>
          <p:txBody>
            <a:bodyPr/>
            <a:lstStyle/>
            <a:p>
              <a:endParaRPr lang="en-IN"/>
            </a:p>
          </p:txBody>
        </p:sp>
        <p:sp>
          <p:nvSpPr>
            <p:cNvPr id="14429" name="Freeform 7"/>
            <p:cNvSpPr>
              <a:spLocks/>
            </p:cNvSpPr>
            <p:nvPr/>
          </p:nvSpPr>
          <p:spPr bwMode="auto">
            <a:xfrm>
              <a:off x="2927" y="1684"/>
              <a:ext cx="1588" cy="1266"/>
            </a:xfrm>
            <a:custGeom>
              <a:avLst/>
              <a:gdLst>
                <a:gd name="T0" fmla="*/ 0 w 1588"/>
                <a:gd name="T1" fmla="*/ 1265 h 1266"/>
                <a:gd name="T2" fmla="*/ 1587 w 1588"/>
                <a:gd name="T3" fmla="*/ 1265 h 1266"/>
                <a:gd name="T4" fmla="*/ 1587 w 1588"/>
                <a:gd name="T5" fmla="*/ 0 h 1266"/>
                <a:gd name="T6" fmla="*/ 0 w 1588"/>
                <a:gd name="T7" fmla="*/ 0 h 1266"/>
                <a:gd name="T8" fmla="*/ 0 w 1588"/>
                <a:gd name="T9" fmla="*/ 1265 h 1266"/>
                <a:gd name="T10" fmla="*/ 0 60000 65536"/>
                <a:gd name="T11" fmla="*/ 0 60000 65536"/>
                <a:gd name="T12" fmla="*/ 0 60000 65536"/>
                <a:gd name="T13" fmla="*/ 0 60000 65536"/>
                <a:gd name="T14" fmla="*/ 0 60000 65536"/>
                <a:gd name="T15" fmla="*/ 0 w 1588"/>
                <a:gd name="T16" fmla="*/ 0 h 1266"/>
                <a:gd name="T17" fmla="*/ 1588 w 1588"/>
                <a:gd name="T18" fmla="*/ 1266 h 1266"/>
              </a:gdLst>
              <a:ahLst/>
              <a:cxnLst>
                <a:cxn ang="T10">
                  <a:pos x="T0" y="T1"/>
                </a:cxn>
                <a:cxn ang="T11">
                  <a:pos x="T2" y="T3"/>
                </a:cxn>
                <a:cxn ang="T12">
                  <a:pos x="T4" y="T5"/>
                </a:cxn>
                <a:cxn ang="T13">
                  <a:pos x="T6" y="T7"/>
                </a:cxn>
                <a:cxn ang="T14">
                  <a:pos x="T8" y="T9"/>
                </a:cxn>
              </a:cxnLst>
              <a:rect l="T15" t="T16" r="T17" b="T18"/>
              <a:pathLst>
                <a:path w="1588" h="1266">
                  <a:moveTo>
                    <a:pt x="0" y="1265"/>
                  </a:moveTo>
                  <a:lnTo>
                    <a:pt x="1587" y="1265"/>
                  </a:lnTo>
                  <a:lnTo>
                    <a:pt x="1587" y="0"/>
                  </a:lnTo>
                  <a:lnTo>
                    <a:pt x="0" y="0"/>
                  </a:lnTo>
                  <a:lnTo>
                    <a:pt x="0" y="1265"/>
                  </a:lnTo>
                </a:path>
              </a:pathLst>
            </a:custGeom>
            <a:solidFill>
              <a:srgbClr val="FFFFFF"/>
            </a:solidFill>
            <a:ln w="12700" cap="rnd">
              <a:solidFill>
                <a:srgbClr val="000000"/>
              </a:solidFill>
              <a:round/>
              <a:headEnd/>
              <a:tailEnd/>
            </a:ln>
          </p:spPr>
          <p:txBody>
            <a:bodyPr/>
            <a:lstStyle/>
            <a:p>
              <a:endParaRPr lang="en-IN"/>
            </a:p>
          </p:txBody>
        </p:sp>
        <p:sp>
          <p:nvSpPr>
            <p:cNvPr id="14430" name="Line 8"/>
            <p:cNvSpPr>
              <a:spLocks noChangeShapeType="1"/>
            </p:cNvSpPr>
            <p:nvPr/>
          </p:nvSpPr>
          <p:spPr bwMode="auto">
            <a:xfrm>
              <a:off x="4453" y="2845"/>
              <a:ext cx="0" cy="119"/>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31" name="Line 9"/>
            <p:cNvSpPr>
              <a:spLocks noChangeShapeType="1"/>
            </p:cNvSpPr>
            <p:nvPr/>
          </p:nvSpPr>
          <p:spPr bwMode="auto">
            <a:xfrm>
              <a:off x="2975" y="2839"/>
              <a:ext cx="0" cy="12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32" name="Line 10"/>
            <p:cNvSpPr>
              <a:spLocks noChangeShapeType="1"/>
            </p:cNvSpPr>
            <p:nvPr/>
          </p:nvSpPr>
          <p:spPr bwMode="auto">
            <a:xfrm>
              <a:off x="3284" y="2847"/>
              <a:ext cx="0" cy="119"/>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33" name="Line 11"/>
            <p:cNvSpPr>
              <a:spLocks noChangeShapeType="1"/>
            </p:cNvSpPr>
            <p:nvPr/>
          </p:nvSpPr>
          <p:spPr bwMode="auto">
            <a:xfrm>
              <a:off x="3562" y="2841"/>
              <a:ext cx="0" cy="118"/>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34" name="Line 12"/>
            <p:cNvSpPr>
              <a:spLocks noChangeShapeType="1"/>
            </p:cNvSpPr>
            <p:nvPr/>
          </p:nvSpPr>
          <p:spPr bwMode="auto">
            <a:xfrm>
              <a:off x="3869" y="2847"/>
              <a:ext cx="0" cy="119"/>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35" name="Line 13"/>
            <p:cNvSpPr>
              <a:spLocks noChangeShapeType="1"/>
            </p:cNvSpPr>
            <p:nvPr/>
          </p:nvSpPr>
          <p:spPr bwMode="auto">
            <a:xfrm>
              <a:off x="4157" y="2841"/>
              <a:ext cx="0" cy="119"/>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36" name="Rectangle 14"/>
            <p:cNvSpPr>
              <a:spLocks noChangeArrowheads="1"/>
            </p:cNvSpPr>
            <p:nvPr/>
          </p:nvSpPr>
          <p:spPr bwMode="auto">
            <a:xfrm>
              <a:off x="2885" y="2930"/>
              <a:ext cx="195" cy="228"/>
            </a:xfrm>
            <a:prstGeom prst="rect">
              <a:avLst/>
            </a:prstGeom>
            <a:noFill/>
            <a:ln w="9525">
              <a:noFill/>
              <a:miter lim="800000"/>
              <a:headEnd/>
              <a:tailEnd/>
            </a:ln>
          </p:spPr>
          <p:txBody>
            <a:bodyPr wrap="none" lIns="92075" tIns="46038" rIns="92075" bIns="46038">
              <a:spAutoFit/>
            </a:bodyPr>
            <a:lstStyle/>
            <a:p>
              <a:pPr algn="l" eaLnBrk="0" hangingPunct="0"/>
              <a:r>
                <a:rPr lang="en-US" sz="1500">
                  <a:solidFill>
                    <a:srgbClr val="000000"/>
                  </a:solidFill>
                  <a:latin typeface="Arial MT" charset="0"/>
                </a:rPr>
                <a:t>0</a:t>
              </a:r>
            </a:p>
          </p:txBody>
        </p:sp>
        <p:sp>
          <p:nvSpPr>
            <p:cNvPr id="14437" name="Rectangle 15"/>
            <p:cNvSpPr>
              <a:spLocks noChangeArrowheads="1"/>
            </p:cNvSpPr>
            <p:nvPr/>
          </p:nvSpPr>
          <p:spPr bwMode="auto">
            <a:xfrm>
              <a:off x="3187" y="2930"/>
              <a:ext cx="195" cy="228"/>
            </a:xfrm>
            <a:prstGeom prst="rect">
              <a:avLst/>
            </a:prstGeom>
            <a:noFill/>
            <a:ln w="9525">
              <a:noFill/>
              <a:miter lim="800000"/>
              <a:headEnd/>
              <a:tailEnd/>
            </a:ln>
          </p:spPr>
          <p:txBody>
            <a:bodyPr wrap="none" lIns="92075" tIns="46038" rIns="92075" bIns="46038">
              <a:spAutoFit/>
            </a:bodyPr>
            <a:lstStyle/>
            <a:p>
              <a:pPr algn="l" eaLnBrk="0" hangingPunct="0"/>
              <a:r>
                <a:rPr lang="en-US" sz="1500">
                  <a:solidFill>
                    <a:srgbClr val="000000"/>
                  </a:solidFill>
                  <a:latin typeface="Arial MT" charset="0"/>
                </a:rPr>
                <a:t>2</a:t>
              </a:r>
            </a:p>
          </p:txBody>
        </p:sp>
        <p:sp>
          <p:nvSpPr>
            <p:cNvPr id="14438" name="Rectangle 16"/>
            <p:cNvSpPr>
              <a:spLocks noChangeArrowheads="1"/>
            </p:cNvSpPr>
            <p:nvPr/>
          </p:nvSpPr>
          <p:spPr bwMode="auto">
            <a:xfrm>
              <a:off x="3459" y="2930"/>
              <a:ext cx="195" cy="228"/>
            </a:xfrm>
            <a:prstGeom prst="rect">
              <a:avLst/>
            </a:prstGeom>
            <a:noFill/>
            <a:ln w="9525">
              <a:noFill/>
              <a:miter lim="800000"/>
              <a:headEnd/>
              <a:tailEnd/>
            </a:ln>
          </p:spPr>
          <p:txBody>
            <a:bodyPr wrap="none" lIns="92075" tIns="46038" rIns="92075" bIns="46038">
              <a:spAutoFit/>
            </a:bodyPr>
            <a:lstStyle/>
            <a:p>
              <a:pPr algn="l" eaLnBrk="0" hangingPunct="0"/>
              <a:r>
                <a:rPr lang="en-US" sz="1500">
                  <a:solidFill>
                    <a:srgbClr val="000000"/>
                  </a:solidFill>
                  <a:latin typeface="Arial MT" charset="0"/>
                </a:rPr>
                <a:t>4</a:t>
              </a:r>
            </a:p>
          </p:txBody>
        </p:sp>
        <p:sp>
          <p:nvSpPr>
            <p:cNvPr id="14439" name="Rectangle 17"/>
            <p:cNvSpPr>
              <a:spLocks noChangeArrowheads="1"/>
            </p:cNvSpPr>
            <p:nvPr/>
          </p:nvSpPr>
          <p:spPr bwMode="auto">
            <a:xfrm>
              <a:off x="3772" y="2930"/>
              <a:ext cx="195" cy="228"/>
            </a:xfrm>
            <a:prstGeom prst="rect">
              <a:avLst/>
            </a:prstGeom>
            <a:noFill/>
            <a:ln w="9525">
              <a:noFill/>
              <a:miter lim="800000"/>
              <a:headEnd/>
              <a:tailEnd/>
            </a:ln>
          </p:spPr>
          <p:txBody>
            <a:bodyPr wrap="none" lIns="92075" tIns="46038" rIns="92075" bIns="46038">
              <a:spAutoFit/>
            </a:bodyPr>
            <a:lstStyle/>
            <a:p>
              <a:pPr algn="l" eaLnBrk="0" hangingPunct="0"/>
              <a:r>
                <a:rPr lang="en-US" sz="1500">
                  <a:solidFill>
                    <a:srgbClr val="000000"/>
                  </a:solidFill>
                  <a:latin typeface="Arial MT" charset="0"/>
                </a:rPr>
                <a:t>6</a:t>
              </a:r>
            </a:p>
          </p:txBody>
        </p:sp>
        <p:sp>
          <p:nvSpPr>
            <p:cNvPr id="14440" name="Rectangle 18"/>
            <p:cNvSpPr>
              <a:spLocks noChangeArrowheads="1"/>
            </p:cNvSpPr>
            <p:nvPr/>
          </p:nvSpPr>
          <p:spPr bwMode="auto">
            <a:xfrm>
              <a:off x="4054" y="2930"/>
              <a:ext cx="195" cy="228"/>
            </a:xfrm>
            <a:prstGeom prst="rect">
              <a:avLst/>
            </a:prstGeom>
            <a:noFill/>
            <a:ln w="9525">
              <a:noFill/>
              <a:miter lim="800000"/>
              <a:headEnd/>
              <a:tailEnd/>
            </a:ln>
          </p:spPr>
          <p:txBody>
            <a:bodyPr wrap="none" lIns="92075" tIns="46038" rIns="92075" bIns="46038">
              <a:spAutoFit/>
            </a:bodyPr>
            <a:lstStyle/>
            <a:p>
              <a:pPr algn="l" eaLnBrk="0" hangingPunct="0"/>
              <a:r>
                <a:rPr lang="en-US" sz="1500">
                  <a:solidFill>
                    <a:srgbClr val="000000"/>
                  </a:solidFill>
                  <a:latin typeface="Arial MT" charset="0"/>
                </a:rPr>
                <a:t>8</a:t>
              </a:r>
            </a:p>
          </p:txBody>
        </p:sp>
        <p:sp>
          <p:nvSpPr>
            <p:cNvPr id="14441" name="Rectangle 19"/>
            <p:cNvSpPr>
              <a:spLocks noChangeArrowheads="1"/>
            </p:cNvSpPr>
            <p:nvPr/>
          </p:nvSpPr>
          <p:spPr bwMode="auto">
            <a:xfrm>
              <a:off x="4293" y="2930"/>
              <a:ext cx="266" cy="228"/>
            </a:xfrm>
            <a:prstGeom prst="rect">
              <a:avLst/>
            </a:prstGeom>
            <a:noFill/>
            <a:ln w="9525">
              <a:noFill/>
              <a:miter lim="800000"/>
              <a:headEnd/>
              <a:tailEnd/>
            </a:ln>
          </p:spPr>
          <p:txBody>
            <a:bodyPr wrap="none" lIns="92075" tIns="46038" rIns="92075" bIns="46038">
              <a:spAutoFit/>
            </a:bodyPr>
            <a:lstStyle/>
            <a:p>
              <a:pPr algn="l" eaLnBrk="0" hangingPunct="0"/>
              <a:r>
                <a:rPr lang="en-US" sz="1500">
                  <a:solidFill>
                    <a:srgbClr val="000000"/>
                  </a:solidFill>
                  <a:latin typeface="Arial MT" charset="0"/>
                </a:rPr>
                <a:t>10</a:t>
              </a:r>
            </a:p>
          </p:txBody>
        </p:sp>
        <p:sp>
          <p:nvSpPr>
            <p:cNvPr id="14442" name="Freeform 20"/>
            <p:cNvSpPr>
              <a:spLocks/>
            </p:cNvSpPr>
            <p:nvPr/>
          </p:nvSpPr>
          <p:spPr bwMode="auto">
            <a:xfrm>
              <a:off x="3063" y="1971"/>
              <a:ext cx="1431" cy="914"/>
            </a:xfrm>
            <a:custGeom>
              <a:avLst/>
              <a:gdLst>
                <a:gd name="T0" fmla="*/ 0 w 1431"/>
                <a:gd name="T1" fmla="*/ 911 h 914"/>
                <a:gd name="T2" fmla="*/ 903 w 1431"/>
                <a:gd name="T3" fmla="*/ 913 h 914"/>
                <a:gd name="T4" fmla="*/ 922 w 1431"/>
                <a:gd name="T5" fmla="*/ 0 h 914"/>
                <a:gd name="T6" fmla="*/ 951 w 1431"/>
                <a:gd name="T7" fmla="*/ 398 h 914"/>
                <a:gd name="T8" fmla="*/ 968 w 1431"/>
                <a:gd name="T9" fmla="*/ 346 h 914"/>
                <a:gd name="T10" fmla="*/ 963 w 1431"/>
                <a:gd name="T11" fmla="*/ 479 h 914"/>
                <a:gd name="T12" fmla="*/ 976 w 1431"/>
                <a:gd name="T13" fmla="*/ 717 h 914"/>
                <a:gd name="T14" fmla="*/ 991 w 1431"/>
                <a:gd name="T15" fmla="*/ 652 h 914"/>
                <a:gd name="T16" fmla="*/ 983 w 1431"/>
                <a:gd name="T17" fmla="*/ 763 h 914"/>
                <a:gd name="T18" fmla="*/ 988 w 1431"/>
                <a:gd name="T19" fmla="*/ 905 h 914"/>
                <a:gd name="T20" fmla="*/ 1430 w 1431"/>
                <a:gd name="T21" fmla="*/ 911 h 9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1"/>
                <a:gd name="T34" fmla="*/ 0 h 914"/>
                <a:gd name="T35" fmla="*/ 1431 w 1431"/>
                <a:gd name="T36" fmla="*/ 914 h 9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1" h="914">
                  <a:moveTo>
                    <a:pt x="0" y="911"/>
                  </a:moveTo>
                  <a:lnTo>
                    <a:pt x="903" y="913"/>
                  </a:lnTo>
                  <a:lnTo>
                    <a:pt x="922" y="0"/>
                  </a:lnTo>
                  <a:lnTo>
                    <a:pt x="951" y="398"/>
                  </a:lnTo>
                  <a:lnTo>
                    <a:pt x="968" y="346"/>
                  </a:lnTo>
                  <a:lnTo>
                    <a:pt x="963" y="479"/>
                  </a:lnTo>
                  <a:lnTo>
                    <a:pt x="976" y="717"/>
                  </a:lnTo>
                  <a:lnTo>
                    <a:pt x="991" y="652"/>
                  </a:lnTo>
                  <a:lnTo>
                    <a:pt x="983" y="763"/>
                  </a:lnTo>
                  <a:lnTo>
                    <a:pt x="988" y="905"/>
                  </a:lnTo>
                  <a:lnTo>
                    <a:pt x="1430" y="911"/>
                  </a:lnTo>
                </a:path>
              </a:pathLst>
            </a:custGeom>
            <a:noFill/>
            <a:ln w="12700" cap="rnd">
              <a:solidFill>
                <a:srgbClr val="000000"/>
              </a:solidFill>
              <a:round/>
              <a:headEnd type="none" w="sm" len="sm"/>
              <a:tailEnd type="none" w="sm" len="sm"/>
            </a:ln>
          </p:spPr>
          <p:txBody>
            <a:bodyPr/>
            <a:lstStyle/>
            <a:p>
              <a:endParaRPr lang="en-IN"/>
            </a:p>
          </p:txBody>
        </p:sp>
        <p:sp>
          <p:nvSpPr>
            <p:cNvPr id="14443" name="Freeform 21"/>
            <p:cNvSpPr>
              <a:spLocks/>
            </p:cNvSpPr>
            <p:nvPr/>
          </p:nvSpPr>
          <p:spPr bwMode="auto">
            <a:xfrm>
              <a:off x="3975" y="2559"/>
              <a:ext cx="73" cy="317"/>
            </a:xfrm>
            <a:custGeom>
              <a:avLst/>
              <a:gdLst>
                <a:gd name="T0" fmla="*/ 0 w 73"/>
                <a:gd name="T1" fmla="*/ 0 h 117"/>
                <a:gd name="T2" fmla="*/ 0 w 73"/>
                <a:gd name="T3" fmla="*/ 6 h 117"/>
                <a:gd name="T4" fmla="*/ 3 w 73"/>
                <a:gd name="T5" fmla="*/ 6 h 117"/>
                <a:gd name="T6" fmla="*/ 3 w 73"/>
                <a:gd name="T7" fmla="*/ 10 h 117"/>
                <a:gd name="T8" fmla="*/ 12 w 73"/>
                <a:gd name="T9" fmla="*/ 19 h 117"/>
                <a:gd name="T10" fmla="*/ 12 w 73"/>
                <a:gd name="T11" fmla="*/ 31 h 117"/>
                <a:gd name="T12" fmla="*/ 20 w 73"/>
                <a:gd name="T13" fmla="*/ 31 h 117"/>
                <a:gd name="T14" fmla="*/ 20 w 73"/>
                <a:gd name="T15" fmla="*/ 41 h 117"/>
                <a:gd name="T16" fmla="*/ 23 w 73"/>
                <a:gd name="T17" fmla="*/ 41 h 117"/>
                <a:gd name="T18" fmla="*/ 23 w 73"/>
                <a:gd name="T19" fmla="*/ 50 h 117"/>
                <a:gd name="T20" fmla="*/ 28 w 73"/>
                <a:gd name="T21" fmla="*/ 50 h 117"/>
                <a:gd name="T22" fmla="*/ 28 w 73"/>
                <a:gd name="T23" fmla="*/ 41 h 117"/>
                <a:gd name="T24" fmla="*/ 32 w 73"/>
                <a:gd name="T25" fmla="*/ 41 h 117"/>
                <a:gd name="T26" fmla="*/ 35 w 73"/>
                <a:gd name="T27" fmla="*/ 46 h 117"/>
                <a:gd name="T28" fmla="*/ 35 w 73"/>
                <a:gd name="T29" fmla="*/ 50 h 117"/>
                <a:gd name="T30" fmla="*/ 40 w 73"/>
                <a:gd name="T31" fmla="*/ 50 h 117"/>
                <a:gd name="T32" fmla="*/ 40 w 73"/>
                <a:gd name="T33" fmla="*/ 56 h 117"/>
                <a:gd name="T34" fmla="*/ 44 w 73"/>
                <a:gd name="T35" fmla="*/ 56 h 117"/>
                <a:gd name="T36" fmla="*/ 44 w 73"/>
                <a:gd name="T37" fmla="*/ 81 h 117"/>
                <a:gd name="T38" fmla="*/ 47 w 73"/>
                <a:gd name="T39" fmla="*/ 81 h 117"/>
                <a:gd name="T40" fmla="*/ 52 w 73"/>
                <a:gd name="T41" fmla="*/ 87 h 117"/>
                <a:gd name="T42" fmla="*/ 52 w 73"/>
                <a:gd name="T43" fmla="*/ 91 h 117"/>
                <a:gd name="T44" fmla="*/ 57 w 73"/>
                <a:gd name="T45" fmla="*/ 91 h 117"/>
                <a:gd name="T46" fmla="*/ 57 w 73"/>
                <a:gd name="T47" fmla="*/ 97 h 117"/>
                <a:gd name="T48" fmla="*/ 60 w 73"/>
                <a:gd name="T49" fmla="*/ 102 h 117"/>
                <a:gd name="T50" fmla="*/ 60 w 73"/>
                <a:gd name="T51" fmla="*/ 116 h 117"/>
                <a:gd name="T52" fmla="*/ 57 w 73"/>
                <a:gd name="T53" fmla="*/ 116 h 117"/>
                <a:gd name="T54" fmla="*/ 72 w 73"/>
                <a:gd name="T55" fmla="*/ 116 h 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117"/>
                <a:gd name="T86" fmla="*/ 73 w 73"/>
                <a:gd name="T87" fmla="*/ 117 h 1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117">
                  <a:moveTo>
                    <a:pt x="0" y="0"/>
                  </a:moveTo>
                  <a:lnTo>
                    <a:pt x="0" y="6"/>
                  </a:lnTo>
                  <a:lnTo>
                    <a:pt x="3" y="6"/>
                  </a:lnTo>
                  <a:lnTo>
                    <a:pt x="3" y="10"/>
                  </a:lnTo>
                  <a:lnTo>
                    <a:pt x="12" y="19"/>
                  </a:lnTo>
                  <a:lnTo>
                    <a:pt x="12" y="31"/>
                  </a:lnTo>
                  <a:lnTo>
                    <a:pt x="20" y="31"/>
                  </a:lnTo>
                  <a:lnTo>
                    <a:pt x="20" y="41"/>
                  </a:lnTo>
                  <a:lnTo>
                    <a:pt x="23" y="41"/>
                  </a:lnTo>
                  <a:lnTo>
                    <a:pt x="23" y="50"/>
                  </a:lnTo>
                  <a:lnTo>
                    <a:pt x="28" y="50"/>
                  </a:lnTo>
                  <a:lnTo>
                    <a:pt x="28" y="41"/>
                  </a:lnTo>
                  <a:lnTo>
                    <a:pt x="32" y="41"/>
                  </a:lnTo>
                  <a:lnTo>
                    <a:pt x="35" y="46"/>
                  </a:lnTo>
                  <a:lnTo>
                    <a:pt x="35" y="50"/>
                  </a:lnTo>
                  <a:lnTo>
                    <a:pt x="40" y="50"/>
                  </a:lnTo>
                  <a:lnTo>
                    <a:pt x="40" y="56"/>
                  </a:lnTo>
                  <a:lnTo>
                    <a:pt x="44" y="56"/>
                  </a:lnTo>
                  <a:lnTo>
                    <a:pt x="44" y="81"/>
                  </a:lnTo>
                  <a:lnTo>
                    <a:pt x="47" y="81"/>
                  </a:lnTo>
                  <a:lnTo>
                    <a:pt x="52" y="87"/>
                  </a:lnTo>
                  <a:lnTo>
                    <a:pt x="52" y="91"/>
                  </a:lnTo>
                  <a:lnTo>
                    <a:pt x="57" y="91"/>
                  </a:lnTo>
                  <a:lnTo>
                    <a:pt x="57" y="97"/>
                  </a:lnTo>
                  <a:lnTo>
                    <a:pt x="60" y="102"/>
                  </a:lnTo>
                  <a:lnTo>
                    <a:pt x="60" y="116"/>
                  </a:lnTo>
                  <a:lnTo>
                    <a:pt x="57" y="116"/>
                  </a:lnTo>
                  <a:lnTo>
                    <a:pt x="72" y="116"/>
                  </a:lnTo>
                </a:path>
              </a:pathLst>
            </a:custGeom>
            <a:noFill/>
            <a:ln w="12700" cap="rnd">
              <a:solidFill>
                <a:srgbClr val="000000"/>
              </a:solidFill>
              <a:round/>
              <a:headEnd type="none" w="sm" len="sm"/>
              <a:tailEnd type="none" w="sm" len="sm"/>
            </a:ln>
          </p:spPr>
          <p:txBody>
            <a:bodyPr/>
            <a:lstStyle/>
            <a:p>
              <a:endParaRPr lang="en-IN"/>
            </a:p>
          </p:txBody>
        </p:sp>
        <p:sp>
          <p:nvSpPr>
            <p:cNvPr id="14444" name="Line 22"/>
            <p:cNvSpPr>
              <a:spLocks noChangeShapeType="1"/>
            </p:cNvSpPr>
            <p:nvPr/>
          </p:nvSpPr>
          <p:spPr bwMode="auto">
            <a:xfrm>
              <a:off x="4008" y="1960"/>
              <a:ext cx="254"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45" name="Line 23"/>
            <p:cNvSpPr>
              <a:spLocks noChangeShapeType="1"/>
            </p:cNvSpPr>
            <p:nvPr/>
          </p:nvSpPr>
          <p:spPr bwMode="auto">
            <a:xfrm>
              <a:off x="4000" y="2574"/>
              <a:ext cx="256" cy="0"/>
            </a:xfrm>
            <a:prstGeom prst="line">
              <a:avLst/>
            </a:prstGeom>
            <a:noFill/>
            <a:ln w="12700">
              <a:solidFill>
                <a:srgbClr val="000000"/>
              </a:solidFill>
              <a:round/>
              <a:headEnd type="none" w="sm" len="sm"/>
              <a:tailEnd type="none" w="sm" len="sm"/>
            </a:ln>
          </p:spPr>
          <p:txBody>
            <a:bodyPr wrap="none" anchor="ctr"/>
            <a:lstStyle/>
            <a:p>
              <a:endParaRPr lang="en-IN"/>
            </a:p>
          </p:txBody>
        </p:sp>
        <p:grpSp>
          <p:nvGrpSpPr>
            <p:cNvPr id="3" name="Group 24"/>
            <p:cNvGrpSpPr>
              <a:grpSpLocks/>
            </p:cNvGrpSpPr>
            <p:nvPr/>
          </p:nvGrpSpPr>
          <p:grpSpPr bwMode="auto">
            <a:xfrm>
              <a:off x="4297" y="2471"/>
              <a:ext cx="195" cy="221"/>
              <a:chOff x="5145" y="2663"/>
              <a:chExt cx="195" cy="221"/>
            </a:xfrm>
          </p:grpSpPr>
          <p:sp>
            <p:nvSpPr>
              <p:cNvPr id="14452" name="Freeform 25"/>
              <p:cNvSpPr>
                <a:spLocks/>
              </p:cNvSpPr>
              <p:nvPr/>
            </p:nvSpPr>
            <p:spPr bwMode="auto">
              <a:xfrm>
                <a:off x="5145" y="2663"/>
                <a:ext cx="194" cy="205"/>
              </a:xfrm>
              <a:custGeom>
                <a:avLst/>
                <a:gdLst>
                  <a:gd name="T0" fmla="*/ 0 w 194"/>
                  <a:gd name="T1" fmla="*/ 101 h 205"/>
                  <a:gd name="T2" fmla="*/ 8 w 194"/>
                  <a:gd name="T3" fmla="*/ 58 h 205"/>
                  <a:gd name="T4" fmla="*/ 31 w 194"/>
                  <a:gd name="T5" fmla="*/ 26 h 205"/>
                  <a:gd name="T6" fmla="*/ 60 w 194"/>
                  <a:gd name="T7" fmla="*/ 7 h 205"/>
                  <a:gd name="T8" fmla="*/ 96 w 194"/>
                  <a:gd name="T9" fmla="*/ 0 h 205"/>
                  <a:gd name="T10" fmla="*/ 113 w 194"/>
                  <a:gd name="T11" fmla="*/ 2 h 205"/>
                  <a:gd name="T12" fmla="*/ 130 w 194"/>
                  <a:gd name="T13" fmla="*/ 7 h 205"/>
                  <a:gd name="T14" fmla="*/ 162 w 194"/>
                  <a:gd name="T15" fmla="*/ 24 h 205"/>
                  <a:gd name="T16" fmla="*/ 184 w 194"/>
                  <a:gd name="T17" fmla="*/ 56 h 205"/>
                  <a:gd name="T18" fmla="*/ 193 w 194"/>
                  <a:gd name="T19" fmla="*/ 101 h 205"/>
                  <a:gd name="T20" fmla="*/ 190 w 194"/>
                  <a:gd name="T21" fmla="*/ 126 h 205"/>
                  <a:gd name="T22" fmla="*/ 185 w 194"/>
                  <a:gd name="T23" fmla="*/ 145 h 205"/>
                  <a:gd name="T24" fmla="*/ 162 w 194"/>
                  <a:gd name="T25" fmla="*/ 178 h 205"/>
                  <a:gd name="T26" fmla="*/ 132 w 194"/>
                  <a:gd name="T27" fmla="*/ 197 h 205"/>
                  <a:gd name="T28" fmla="*/ 97 w 194"/>
                  <a:gd name="T29" fmla="*/ 204 h 205"/>
                  <a:gd name="T30" fmla="*/ 31 w 194"/>
                  <a:gd name="T31" fmla="*/ 180 h 205"/>
                  <a:gd name="T32" fmla="*/ 9 w 194"/>
                  <a:gd name="T33" fmla="*/ 146 h 205"/>
                  <a:gd name="T34" fmla="*/ 0 w 194"/>
                  <a:gd name="T35" fmla="*/ 101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205"/>
                  <a:gd name="T56" fmla="*/ 194 w 194"/>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205">
                    <a:moveTo>
                      <a:pt x="0" y="101"/>
                    </a:moveTo>
                    <a:lnTo>
                      <a:pt x="8" y="58"/>
                    </a:lnTo>
                    <a:lnTo>
                      <a:pt x="31" y="26"/>
                    </a:lnTo>
                    <a:lnTo>
                      <a:pt x="60" y="7"/>
                    </a:lnTo>
                    <a:lnTo>
                      <a:pt x="96" y="0"/>
                    </a:lnTo>
                    <a:lnTo>
                      <a:pt x="113" y="2"/>
                    </a:lnTo>
                    <a:lnTo>
                      <a:pt x="130" y="7"/>
                    </a:lnTo>
                    <a:lnTo>
                      <a:pt x="162" y="24"/>
                    </a:lnTo>
                    <a:lnTo>
                      <a:pt x="184" y="56"/>
                    </a:lnTo>
                    <a:lnTo>
                      <a:pt x="193" y="101"/>
                    </a:lnTo>
                    <a:lnTo>
                      <a:pt x="190" y="126"/>
                    </a:lnTo>
                    <a:lnTo>
                      <a:pt x="185" y="145"/>
                    </a:lnTo>
                    <a:lnTo>
                      <a:pt x="162" y="178"/>
                    </a:lnTo>
                    <a:lnTo>
                      <a:pt x="132" y="197"/>
                    </a:lnTo>
                    <a:lnTo>
                      <a:pt x="97" y="204"/>
                    </a:lnTo>
                    <a:lnTo>
                      <a:pt x="31" y="180"/>
                    </a:lnTo>
                    <a:lnTo>
                      <a:pt x="9" y="146"/>
                    </a:lnTo>
                    <a:lnTo>
                      <a:pt x="0" y="101"/>
                    </a:lnTo>
                  </a:path>
                </a:pathLst>
              </a:custGeom>
              <a:solidFill>
                <a:schemeClr val="folHlink"/>
              </a:solidFill>
              <a:ln w="12700" cap="rnd">
                <a:solidFill>
                  <a:srgbClr val="000000"/>
                </a:solidFill>
                <a:round/>
                <a:headEnd/>
                <a:tailEnd/>
              </a:ln>
            </p:spPr>
            <p:txBody>
              <a:bodyPr/>
              <a:lstStyle/>
              <a:p>
                <a:endParaRPr lang="en-IN"/>
              </a:p>
            </p:txBody>
          </p:sp>
          <p:sp>
            <p:nvSpPr>
              <p:cNvPr id="14453" name="Rectangle 26"/>
              <p:cNvSpPr>
                <a:spLocks noChangeArrowheads="1"/>
              </p:cNvSpPr>
              <p:nvPr/>
            </p:nvSpPr>
            <p:spPr bwMode="auto">
              <a:xfrm>
                <a:off x="5160" y="2689"/>
                <a:ext cx="180" cy="195"/>
              </a:xfrm>
              <a:prstGeom prst="rect">
                <a:avLst/>
              </a:prstGeom>
              <a:noFill/>
              <a:ln w="9525">
                <a:noFill/>
                <a:miter lim="800000"/>
                <a:headEnd/>
                <a:tailEnd/>
              </a:ln>
            </p:spPr>
            <p:txBody>
              <a:bodyPr wrap="none" lIns="92075" tIns="46038" rIns="92075" bIns="46038">
                <a:spAutoFit/>
              </a:bodyPr>
              <a:lstStyle/>
              <a:p>
                <a:pPr algn="l" eaLnBrk="0" hangingPunct="0"/>
                <a:r>
                  <a:rPr lang="en-US" sz="1200" b="1">
                    <a:solidFill>
                      <a:srgbClr val="000000"/>
                    </a:solidFill>
                    <a:latin typeface="Arial" charset="0"/>
                  </a:rPr>
                  <a:t>2</a:t>
                </a:r>
              </a:p>
            </p:txBody>
          </p:sp>
        </p:grpSp>
        <p:grpSp>
          <p:nvGrpSpPr>
            <p:cNvPr id="4" name="Group 27"/>
            <p:cNvGrpSpPr>
              <a:grpSpLocks/>
            </p:cNvGrpSpPr>
            <p:nvPr/>
          </p:nvGrpSpPr>
          <p:grpSpPr bwMode="auto">
            <a:xfrm>
              <a:off x="4295" y="1876"/>
              <a:ext cx="191" cy="219"/>
              <a:chOff x="5127" y="1852"/>
              <a:chExt cx="191" cy="219"/>
            </a:xfrm>
          </p:grpSpPr>
          <p:sp>
            <p:nvSpPr>
              <p:cNvPr id="14449" name="Rectangle 28"/>
              <p:cNvSpPr>
                <a:spLocks noChangeArrowheads="1"/>
              </p:cNvSpPr>
              <p:nvPr/>
            </p:nvSpPr>
            <p:spPr bwMode="auto">
              <a:xfrm>
                <a:off x="5127" y="1852"/>
                <a:ext cx="171" cy="173"/>
              </a:xfrm>
              <a:prstGeom prst="rect">
                <a:avLst/>
              </a:prstGeom>
              <a:noFill/>
              <a:ln w="9525">
                <a:noFill/>
                <a:miter lim="800000"/>
                <a:headEnd/>
                <a:tailEnd/>
              </a:ln>
            </p:spPr>
            <p:txBody>
              <a:bodyPr wrap="none" lIns="92075" tIns="46038" rIns="92075" bIns="46038">
                <a:spAutoFit/>
              </a:bodyPr>
              <a:lstStyle/>
              <a:p>
                <a:pPr algn="l" eaLnBrk="0" hangingPunct="0"/>
                <a:r>
                  <a:rPr lang="en-US" sz="1000" b="1">
                    <a:solidFill>
                      <a:srgbClr val="000000"/>
                    </a:solidFill>
                    <a:latin typeface="Arial MT" charset="0"/>
                  </a:rPr>
                  <a:t>1</a:t>
                </a:r>
              </a:p>
            </p:txBody>
          </p:sp>
          <p:sp>
            <p:nvSpPr>
              <p:cNvPr id="14450" name="Freeform 29"/>
              <p:cNvSpPr>
                <a:spLocks/>
              </p:cNvSpPr>
              <p:nvPr/>
            </p:nvSpPr>
            <p:spPr bwMode="auto">
              <a:xfrm>
                <a:off x="5127" y="1863"/>
                <a:ext cx="191" cy="205"/>
              </a:xfrm>
              <a:custGeom>
                <a:avLst/>
                <a:gdLst>
                  <a:gd name="T0" fmla="*/ 0 w 191"/>
                  <a:gd name="T1" fmla="*/ 103 h 205"/>
                  <a:gd name="T2" fmla="*/ 7 w 191"/>
                  <a:gd name="T3" fmla="*/ 59 h 205"/>
                  <a:gd name="T4" fmla="*/ 29 w 191"/>
                  <a:gd name="T5" fmla="*/ 26 h 205"/>
                  <a:gd name="T6" fmla="*/ 60 w 191"/>
                  <a:gd name="T7" fmla="*/ 9 h 205"/>
                  <a:gd name="T8" fmla="*/ 94 w 191"/>
                  <a:gd name="T9" fmla="*/ 0 h 205"/>
                  <a:gd name="T10" fmla="*/ 112 w 191"/>
                  <a:gd name="T11" fmla="*/ 2 h 205"/>
                  <a:gd name="T12" fmla="*/ 130 w 191"/>
                  <a:gd name="T13" fmla="*/ 7 h 205"/>
                  <a:gd name="T14" fmla="*/ 161 w 191"/>
                  <a:gd name="T15" fmla="*/ 26 h 205"/>
                  <a:gd name="T16" fmla="*/ 182 w 191"/>
                  <a:gd name="T17" fmla="*/ 58 h 205"/>
                  <a:gd name="T18" fmla="*/ 190 w 191"/>
                  <a:gd name="T19" fmla="*/ 103 h 205"/>
                  <a:gd name="T20" fmla="*/ 189 w 191"/>
                  <a:gd name="T21" fmla="*/ 126 h 205"/>
                  <a:gd name="T22" fmla="*/ 183 w 191"/>
                  <a:gd name="T23" fmla="*/ 146 h 205"/>
                  <a:gd name="T24" fmla="*/ 161 w 191"/>
                  <a:gd name="T25" fmla="*/ 178 h 205"/>
                  <a:gd name="T26" fmla="*/ 130 w 191"/>
                  <a:gd name="T27" fmla="*/ 197 h 205"/>
                  <a:gd name="T28" fmla="*/ 96 w 191"/>
                  <a:gd name="T29" fmla="*/ 204 h 205"/>
                  <a:gd name="T30" fmla="*/ 29 w 191"/>
                  <a:gd name="T31" fmla="*/ 180 h 205"/>
                  <a:gd name="T32" fmla="*/ 8 w 191"/>
                  <a:gd name="T33" fmla="*/ 148 h 205"/>
                  <a:gd name="T34" fmla="*/ 0 w 191"/>
                  <a:gd name="T35" fmla="*/ 103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205"/>
                  <a:gd name="T56" fmla="*/ 191 w 191"/>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205">
                    <a:moveTo>
                      <a:pt x="0" y="103"/>
                    </a:moveTo>
                    <a:lnTo>
                      <a:pt x="7" y="59"/>
                    </a:lnTo>
                    <a:lnTo>
                      <a:pt x="29" y="26"/>
                    </a:lnTo>
                    <a:lnTo>
                      <a:pt x="60" y="9"/>
                    </a:lnTo>
                    <a:lnTo>
                      <a:pt x="94" y="0"/>
                    </a:lnTo>
                    <a:lnTo>
                      <a:pt x="112" y="2"/>
                    </a:lnTo>
                    <a:lnTo>
                      <a:pt x="130" y="7"/>
                    </a:lnTo>
                    <a:lnTo>
                      <a:pt x="161" y="26"/>
                    </a:lnTo>
                    <a:lnTo>
                      <a:pt x="182" y="58"/>
                    </a:lnTo>
                    <a:lnTo>
                      <a:pt x="190" y="103"/>
                    </a:lnTo>
                    <a:lnTo>
                      <a:pt x="189" y="126"/>
                    </a:lnTo>
                    <a:lnTo>
                      <a:pt x="183" y="146"/>
                    </a:lnTo>
                    <a:lnTo>
                      <a:pt x="161" y="178"/>
                    </a:lnTo>
                    <a:lnTo>
                      <a:pt x="130" y="197"/>
                    </a:lnTo>
                    <a:lnTo>
                      <a:pt x="96" y="204"/>
                    </a:lnTo>
                    <a:lnTo>
                      <a:pt x="29" y="180"/>
                    </a:lnTo>
                    <a:lnTo>
                      <a:pt x="8" y="148"/>
                    </a:lnTo>
                    <a:lnTo>
                      <a:pt x="0" y="103"/>
                    </a:lnTo>
                  </a:path>
                </a:pathLst>
              </a:custGeom>
              <a:solidFill>
                <a:schemeClr val="folHlink"/>
              </a:solidFill>
              <a:ln w="12700" cap="rnd">
                <a:solidFill>
                  <a:srgbClr val="000000"/>
                </a:solidFill>
                <a:round/>
                <a:headEnd/>
                <a:tailEnd/>
              </a:ln>
            </p:spPr>
            <p:txBody>
              <a:bodyPr/>
              <a:lstStyle/>
              <a:p>
                <a:endParaRPr lang="en-IN"/>
              </a:p>
            </p:txBody>
          </p:sp>
          <p:sp>
            <p:nvSpPr>
              <p:cNvPr id="14451" name="Rectangle 30"/>
              <p:cNvSpPr>
                <a:spLocks noChangeArrowheads="1"/>
              </p:cNvSpPr>
              <p:nvPr/>
            </p:nvSpPr>
            <p:spPr bwMode="auto">
              <a:xfrm>
                <a:off x="5138" y="1877"/>
                <a:ext cx="180" cy="194"/>
              </a:xfrm>
              <a:prstGeom prst="rect">
                <a:avLst/>
              </a:prstGeom>
              <a:noFill/>
              <a:ln w="9525">
                <a:noFill/>
                <a:miter lim="800000"/>
                <a:headEnd/>
                <a:tailEnd/>
              </a:ln>
            </p:spPr>
            <p:txBody>
              <a:bodyPr wrap="none" lIns="92075" tIns="46038" rIns="92075" bIns="46038">
                <a:spAutoFit/>
              </a:bodyPr>
              <a:lstStyle/>
              <a:p>
                <a:pPr algn="l" eaLnBrk="0" hangingPunct="0"/>
                <a:r>
                  <a:rPr lang="en-US" sz="1200" b="1">
                    <a:solidFill>
                      <a:srgbClr val="000000"/>
                    </a:solidFill>
                    <a:latin typeface="Arial" charset="0"/>
                  </a:rPr>
                  <a:t>1</a:t>
                </a:r>
              </a:p>
            </p:txBody>
          </p:sp>
        </p:grpSp>
        <p:sp>
          <p:nvSpPr>
            <p:cNvPr id="14448" name="Line 31"/>
            <p:cNvSpPr>
              <a:spLocks noChangeShapeType="1"/>
            </p:cNvSpPr>
            <p:nvPr/>
          </p:nvSpPr>
          <p:spPr bwMode="auto">
            <a:xfrm flipH="1">
              <a:off x="2928" y="2880"/>
              <a:ext cx="192" cy="0"/>
            </a:xfrm>
            <a:prstGeom prst="line">
              <a:avLst/>
            </a:prstGeom>
            <a:noFill/>
            <a:ln w="12700">
              <a:solidFill>
                <a:srgbClr val="000000"/>
              </a:solidFill>
              <a:round/>
              <a:headEnd type="none" w="sm" len="sm"/>
              <a:tailEnd type="none" w="sm" len="sm"/>
            </a:ln>
          </p:spPr>
          <p:txBody>
            <a:bodyPr wrap="none" anchor="ctr"/>
            <a:lstStyle/>
            <a:p>
              <a:endParaRPr lang="en-IN"/>
            </a:p>
          </p:txBody>
        </p:sp>
      </p:grpSp>
      <p:sp>
        <p:nvSpPr>
          <p:cNvPr id="114720" name="Rectangle 32"/>
          <p:cNvSpPr>
            <a:spLocks noChangeArrowheads="1"/>
          </p:cNvSpPr>
          <p:nvPr/>
        </p:nvSpPr>
        <p:spPr bwMode="auto">
          <a:xfrm>
            <a:off x="228600" y="1600200"/>
            <a:ext cx="5359400" cy="4524315"/>
          </a:xfrm>
          <a:prstGeom prst="rect">
            <a:avLst/>
          </a:prstGeom>
          <a:noFill/>
          <a:ln w="12700" cap="sq">
            <a:noFill/>
            <a:miter lim="800000"/>
            <a:headEnd type="none" w="sm" len="sm"/>
            <a:tailEnd type="none" w="sm" len="sm"/>
          </a:ln>
        </p:spPr>
        <p:txBody>
          <a:bodyPr>
            <a:spAutoFit/>
          </a:bodyPr>
          <a:lstStyle/>
          <a:p>
            <a:pPr marL="228600" indent="-228600" algn="just" eaLnBrk="0" hangingPunct="0">
              <a:lnSpc>
                <a:spcPct val="80000"/>
              </a:lnSpc>
              <a:spcBef>
                <a:spcPct val="40000"/>
              </a:spcBef>
              <a:buFontTx/>
              <a:buChar char="•"/>
            </a:pPr>
            <a:r>
              <a:rPr kumimoji="1" lang="en-US" sz="2400" dirty="0">
                <a:solidFill>
                  <a:schemeClr val="hlink"/>
                </a:solidFill>
                <a:latin typeface="Arial" charset="0"/>
              </a:rPr>
              <a:t>Two transducers located on opposing sides of the test specimen are used.  One transducer acts as a transmitter, the other as a receiver.</a:t>
            </a:r>
          </a:p>
          <a:p>
            <a:pPr marL="228600" indent="-228600" algn="just" eaLnBrk="0" hangingPunct="0">
              <a:lnSpc>
                <a:spcPct val="80000"/>
              </a:lnSpc>
              <a:spcBef>
                <a:spcPct val="40000"/>
              </a:spcBef>
              <a:buFontTx/>
              <a:buChar char="•"/>
            </a:pPr>
            <a:r>
              <a:rPr kumimoji="1" lang="en-US" sz="2400" dirty="0">
                <a:solidFill>
                  <a:schemeClr val="hlink"/>
                </a:solidFill>
                <a:latin typeface="Arial" charset="0"/>
              </a:rPr>
              <a:t>Discontinuities in the sound path will result in a partial or total loss of sound being transmitted and be indicated by a decrease in the received signal amplitude.</a:t>
            </a:r>
          </a:p>
          <a:p>
            <a:pPr marL="228600" indent="-228600" algn="just" eaLnBrk="0" hangingPunct="0">
              <a:lnSpc>
                <a:spcPct val="80000"/>
              </a:lnSpc>
              <a:spcBef>
                <a:spcPct val="40000"/>
              </a:spcBef>
              <a:buFontTx/>
              <a:buChar char="•"/>
            </a:pPr>
            <a:r>
              <a:rPr kumimoji="1" lang="en-US" sz="2400" dirty="0">
                <a:solidFill>
                  <a:schemeClr val="hlink"/>
                </a:solidFill>
                <a:latin typeface="Arial" charset="0"/>
              </a:rPr>
              <a:t>Through transmission is useful in detecting discontinuities that are not good reflectors, and when signal strength is weak.  It does not provide depth information.</a:t>
            </a:r>
          </a:p>
        </p:txBody>
      </p:sp>
      <p:grpSp>
        <p:nvGrpSpPr>
          <p:cNvPr id="5" name="Group 33"/>
          <p:cNvGrpSpPr>
            <a:grpSpLocks/>
          </p:cNvGrpSpPr>
          <p:nvPr/>
        </p:nvGrpSpPr>
        <p:grpSpPr bwMode="auto">
          <a:xfrm>
            <a:off x="6118225" y="1700213"/>
            <a:ext cx="2625725" cy="2484437"/>
            <a:chOff x="3854" y="879"/>
            <a:chExt cx="1654" cy="1565"/>
          </a:xfrm>
        </p:grpSpPr>
        <p:sp>
          <p:nvSpPr>
            <p:cNvPr id="14344" name="Rectangle 34"/>
            <p:cNvSpPr>
              <a:spLocks noChangeArrowheads="1"/>
            </p:cNvSpPr>
            <p:nvPr/>
          </p:nvSpPr>
          <p:spPr bwMode="auto">
            <a:xfrm>
              <a:off x="3854" y="879"/>
              <a:ext cx="1654" cy="1565"/>
            </a:xfrm>
            <a:prstGeom prst="rect">
              <a:avLst/>
            </a:prstGeom>
            <a:solidFill>
              <a:schemeClr val="hlink"/>
            </a:solidFill>
            <a:ln w="12700">
              <a:solidFill>
                <a:schemeClr val="tx1"/>
              </a:solidFill>
              <a:miter lim="800000"/>
              <a:headEnd/>
              <a:tailEnd/>
            </a:ln>
          </p:spPr>
          <p:txBody>
            <a:bodyPr wrap="none" anchor="ctr"/>
            <a:lstStyle/>
            <a:p>
              <a:endParaRPr lang="en-IN"/>
            </a:p>
          </p:txBody>
        </p:sp>
        <p:grpSp>
          <p:nvGrpSpPr>
            <p:cNvPr id="6" name="Group 35"/>
            <p:cNvGrpSpPr>
              <a:grpSpLocks/>
            </p:cNvGrpSpPr>
            <p:nvPr/>
          </p:nvGrpSpPr>
          <p:grpSpPr bwMode="auto">
            <a:xfrm>
              <a:off x="3885" y="1128"/>
              <a:ext cx="615" cy="415"/>
              <a:chOff x="598" y="1801"/>
              <a:chExt cx="781" cy="536"/>
            </a:xfrm>
          </p:grpSpPr>
          <p:sp>
            <p:nvSpPr>
              <p:cNvPr id="14413" name="Freeform 36"/>
              <p:cNvSpPr>
                <a:spLocks/>
              </p:cNvSpPr>
              <p:nvPr/>
            </p:nvSpPr>
            <p:spPr bwMode="auto">
              <a:xfrm>
                <a:off x="686" y="2127"/>
                <a:ext cx="214" cy="184"/>
              </a:xfrm>
              <a:custGeom>
                <a:avLst/>
                <a:gdLst>
                  <a:gd name="T0" fmla="*/ 0 w 214"/>
                  <a:gd name="T1" fmla="*/ 150 h 184"/>
                  <a:gd name="T2" fmla="*/ 4 w 214"/>
                  <a:gd name="T3" fmla="*/ 162 h 184"/>
                  <a:gd name="T4" fmla="*/ 11 w 214"/>
                  <a:gd name="T5" fmla="*/ 173 h 184"/>
                  <a:gd name="T6" fmla="*/ 34 w 214"/>
                  <a:gd name="T7" fmla="*/ 183 h 184"/>
                  <a:gd name="T8" fmla="*/ 180 w 214"/>
                  <a:gd name="T9" fmla="*/ 183 h 184"/>
                  <a:gd name="T10" fmla="*/ 202 w 214"/>
                  <a:gd name="T11" fmla="*/ 173 h 184"/>
                  <a:gd name="T12" fmla="*/ 213 w 214"/>
                  <a:gd name="T13" fmla="*/ 150 h 184"/>
                  <a:gd name="T14" fmla="*/ 213 w 214"/>
                  <a:gd name="T15" fmla="*/ 33 h 184"/>
                  <a:gd name="T16" fmla="*/ 202 w 214"/>
                  <a:gd name="T17" fmla="*/ 10 h 184"/>
                  <a:gd name="T18" fmla="*/ 180 w 214"/>
                  <a:gd name="T19" fmla="*/ 0 h 184"/>
                  <a:gd name="T20" fmla="*/ 34 w 214"/>
                  <a:gd name="T21" fmla="*/ 0 h 184"/>
                  <a:gd name="T22" fmla="*/ 22 w 214"/>
                  <a:gd name="T23" fmla="*/ 2 h 184"/>
                  <a:gd name="T24" fmla="*/ 12 w 214"/>
                  <a:gd name="T25" fmla="*/ 9 h 184"/>
                  <a:gd name="T26" fmla="*/ 0 w 214"/>
                  <a:gd name="T27" fmla="*/ 33 h 184"/>
                  <a:gd name="T28" fmla="*/ 0 w 214"/>
                  <a:gd name="T29" fmla="*/ 150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84"/>
                  <a:gd name="T47" fmla="*/ 214 w 214"/>
                  <a:gd name="T48" fmla="*/ 184 h 1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84">
                    <a:moveTo>
                      <a:pt x="0" y="150"/>
                    </a:moveTo>
                    <a:lnTo>
                      <a:pt x="4" y="162"/>
                    </a:lnTo>
                    <a:lnTo>
                      <a:pt x="11" y="173"/>
                    </a:lnTo>
                    <a:lnTo>
                      <a:pt x="34" y="183"/>
                    </a:lnTo>
                    <a:lnTo>
                      <a:pt x="180" y="183"/>
                    </a:lnTo>
                    <a:lnTo>
                      <a:pt x="202" y="173"/>
                    </a:lnTo>
                    <a:lnTo>
                      <a:pt x="213" y="150"/>
                    </a:lnTo>
                    <a:lnTo>
                      <a:pt x="213" y="33"/>
                    </a:lnTo>
                    <a:lnTo>
                      <a:pt x="202" y="10"/>
                    </a:lnTo>
                    <a:lnTo>
                      <a:pt x="180" y="0"/>
                    </a:lnTo>
                    <a:lnTo>
                      <a:pt x="34" y="0"/>
                    </a:lnTo>
                    <a:lnTo>
                      <a:pt x="22" y="2"/>
                    </a:lnTo>
                    <a:lnTo>
                      <a:pt x="12" y="9"/>
                    </a:lnTo>
                    <a:lnTo>
                      <a:pt x="0" y="33"/>
                    </a:lnTo>
                    <a:lnTo>
                      <a:pt x="0" y="150"/>
                    </a:lnTo>
                  </a:path>
                </a:pathLst>
              </a:custGeom>
              <a:noFill/>
              <a:ln w="12700" cap="rnd">
                <a:solidFill>
                  <a:srgbClr val="810000"/>
                </a:solidFill>
                <a:round/>
                <a:headEnd/>
                <a:tailEnd/>
              </a:ln>
            </p:spPr>
            <p:txBody>
              <a:bodyPr/>
              <a:lstStyle/>
              <a:p>
                <a:endParaRPr lang="en-IN"/>
              </a:p>
            </p:txBody>
          </p:sp>
          <p:sp>
            <p:nvSpPr>
              <p:cNvPr id="14414" name="AutoShape 37"/>
              <p:cNvSpPr>
                <a:spLocks noChangeArrowheads="1"/>
              </p:cNvSpPr>
              <p:nvPr/>
            </p:nvSpPr>
            <p:spPr bwMode="auto">
              <a:xfrm>
                <a:off x="668" y="2082"/>
                <a:ext cx="247" cy="166"/>
              </a:xfrm>
              <a:prstGeom prst="roundRect">
                <a:avLst>
                  <a:gd name="adj" fmla="val 17588"/>
                </a:avLst>
              </a:prstGeom>
              <a:solidFill>
                <a:srgbClr val="FFFFFF"/>
              </a:solidFill>
              <a:ln w="12700">
                <a:solidFill>
                  <a:srgbClr val="FFFFFF"/>
                </a:solidFill>
                <a:round/>
                <a:headEnd/>
                <a:tailEnd/>
              </a:ln>
            </p:spPr>
            <p:txBody>
              <a:bodyPr wrap="none" anchor="ctr"/>
              <a:lstStyle/>
              <a:p>
                <a:endParaRPr lang="en-IN"/>
              </a:p>
            </p:txBody>
          </p:sp>
          <p:sp>
            <p:nvSpPr>
              <p:cNvPr id="14415" name="Freeform 38"/>
              <p:cNvSpPr>
                <a:spLocks/>
              </p:cNvSpPr>
              <p:nvPr/>
            </p:nvSpPr>
            <p:spPr bwMode="auto">
              <a:xfrm>
                <a:off x="1238" y="1894"/>
                <a:ext cx="141" cy="344"/>
              </a:xfrm>
              <a:custGeom>
                <a:avLst/>
                <a:gdLst>
                  <a:gd name="T0" fmla="*/ 0 w 141"/>
                  <a:gd name="T1" fmla="*/ 310 h 344"/>
                  <a:gd name="T2" fmla="*/ 3 w 141"/>
                  <a:gd name="T3" fmla="*/ 322 h 344"/>
                  <a:gd name="T4" fmla="*/ 11 w 141"/>
                  <a:gd name="T5" fmla="*/ 333 h 344"/>
                  <a:gd name="T6" fmla="*/ 35 w 141"/>
                  <a:gd name="T7" fmla="*/ 343 h 344"/>
                  <a:gd name="T8" fmla="*/ 107 w 141"/>
                  <a:gd name="T9" fmla="*/ 343 h 344"/>
                  <a:gd name="T10" fmla="*/ 129 w 141"/>
                  <a:gd name="T11" fmla="*/ 334 h 344"/>
                  <a:gd name="T12" fmla="*/ 140 w 141"/>
                  <a:gd name="T13" fmla="*/ 310 h 344"/>
                  <a:gd name="T14" fmla="*/ 140 w 141"/>
                  <a:gd name="T15" fmla="*/ 33 h 344"/>
                  <a:gd name="T16" fmla="*/ 129 w 141"/>
                  <a:gd name="T17" fmla="*/ 10 h 344"/>
                  <a:gd name="T18" fmla="*/ 107 w 141"/>
                  <a:gd name="T19" fmla="*/ 0 h 344"/>
                  <a:gd name="T20" fmla="*/ 35 w 141"/>
                  <a:gd name="T21" fmla="*/ 0 h 344"/>
                  <a:gd name="T22" fmla="*/ 23 w 141"/>
                  <a:gd name="T23" fmla="*/ 3 h 344"/>
                  <a:gd name="T24" fmla="*/ 12 w 141"/>
                  <a:gd name="T25" fmla="*/ 10 h 344"/>
                  <a:gd name="T26" fmla="*/ 0 w 141"/>
                  <a:gd name="T27" fmla="*/ 33 h 344"/>
                  <a:gd name="T28" fmla="*/ 0 w 141"/>
                  <a:gd name="T29" fmla="*/ 310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344"/>
                  <a:gd name="T47" fmla="*/ 141 w 141"/>
                  <a:gd name="T48" fmla="*/ 344 h 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344">
                    <a:moveTo>
                      <a:pt x="0" y="310"/>
                    </a:moveTo>
                    <a:lnTo>
                      <a:pt x="3" y="322"/>
                    </a:lnTo>
                    <a:lnTo>
                      <a:pt x="11" y="333"/>
                    </a:lnTo>
                    <a:lnTo>
                      <a:pt x="35" y="343"/>
                    </a:lnTo>
                    <a:lnTo>
                      <a:pt x="107" y="343"/>
                    </a:lnTo>
                    <a:lnTo>
                      <a:pt x="129" y="334"/>
                    </a:lnTo>
                    <a:lnTo>
                      <a:pt x="140" y="310"/>
                    </a:lnTo>
                    <a:lnTo>
                      <a:pt x="140" y="33"/>
                    </a:lnTo>
                    <a:lnTo>
                      <a:pt x="129" y="10"/>
                    </a:lnTo>
                    <a:lnTo>
                      <a:pt x="107" y="0"/>
                    </a:lnTo>
                    <a:lnTo>
                      <a:pt x="35" y="0"/>
                    </a:lnTo>
                    <a:lnTo>
                      <a:pt x="23" y="3"/>
                    </a:lnTo>
                    <a:lnTo>
                      <a:pt x="12" y="10"/>
                    </a:lnTo>
                    <a:lnTo>
                      <a:pt x="0" y="33"/>
                    </a:lnTo>
                    <a:lnTo>
                      <a:pt x="0" y="310"/>
                    </a:lnTo>
                  </a:path>
                </a:pathLst>
              </a:custGeom>
              <a:noFill/>
              <a:ln w="12700" cap="rnd">
                <a:solidFill>
                  <a:srgbClr val="810000"/>
                </a:solidFill>
                <a:round/>
                <a:headEnd/>
                <a:tailEnd/>
              </a:ln>
            </p:spPr>
            <p:txBody>
              <a:bodyPr/>
              <a:lstStyle/>
              <a:p>
                <a:endParaRPr lang="en-IN"/>
              </a:p>
            </p:txBody>
          </p:sp>
          <p:sp>
            <p:nvSpPr>
              <p:cNvPr id="14416" name="Freeform 39"/>
              <p:cNvSpPr>
                <a:spLocks/>
              </p:cNvSpPr>
              <p:nvPr/>
            </p:nvSpPr>
            <p:spPr bwMode="auto">
              <a:xfrm>
                <a:off x="1204" y="1894"/>
                <a:ext cx="140" cy="344"/>
              </a:xfrm>
              <a:custGeom>
                <a:avLst/>
                <a:gdLst>
                  <a:gd name="T0" fmla="*/ 0 w 140"/>
                  <a:gd name="T1" fmla="*/ 310 h 344"/>
                  <a:gd name="T2" fmla="*/ 3 w 140"/>
                  <a:gd name="T3" fmla="*/ 322 h 344"/>
                  <a:gd name="T4" fmla="*/ 11 w 140"/>
                  <a:gd name="T5" fmla="*/ 333 h 344"/>
                  <a:gd name="T6" fmla="*/ 33 w 140"/>
                  <a:gd name="T7" fmla="*/ 343 h 344"/>
                  <a:gd name="T8" fmla="*/ 105 w 140"/>
                  <a:gd name="T9" fmla="*/ 343 h 344"/>
                  <a:gd name="T10" fmla="*/ 128 w 140"/>
                  <a:gd name="T11" fmla="*/ 334 h 344"/>
                  <a:gd name="T12" fmla="*/ 139 w 140"/>
                  <a:gd name="T13" fmla="*/ 310 h 344"/>
                  <a:gd name="T14" fmla="*/ 139 w 140"/>
                  <a:gd name="T15" fmla="*/ 33 h 344"/>
                  <a:gd name="T16" fmla="*/ 128 w 140"/>
                  <a:gd name="T17" fmla="*/ 10 h 344"/>
                  <a:gd name="T18" fmla="*/ 105 w 140"/>
                  <a:gd name="T19" fmla="*/ 0 h 344"/>
                  <a:gd name="T20" fmla="*/ 33 w 140"/>
                  <a:gd name="T21" fmla="*/ 0 h 344"/>
                  <a:gd name="T22" fmla="*/ 21 w 140"/>
                  <a:gd name="T23" fmla="*/ 3 h 344"/>
                  <a:gd name="T24" fmla="*/ 11 w 140"/>
                  <a:gd name="T25" fmla="*/ 10 h 344"/>
                  <a:gd name="T26" fmla="*/ 0 w 140"/>
                  <a:gd name="T27" fmla="*/ 33 h 344"/>
                  <a:gd name="T28" fmla="*/ 0 w 140"/>
                  <a:gd name="T29" fmla="*/ 310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344"/>
                  <a:gd name="T47" fmla="*/ 140 w 140"/>
                  <a:gd name="T48" fmla="*/ 344 h 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344">
                    <a:moveTo>
                      <a:pt x="0" y="310"/>
                    </a:moveTo>
                    <a:lnTo>
                      <a:pt x="3" y="322"/>
                    </a:lnTo>
                    <a:lnTo>
                      <a:pt x="11" y="333"/>
                    </a:lnTo>
                    <a:lnTo>
                      <a:pt x="33" y="343"/>
                    </a:lnTo>
                    <a:lnTo>
                      <a:pt x="105" y="343"/>
                    </a:lnTo>
                    <a:lnTo>
                      <a:pt x="128" y="334"/>
                    </a:lnTo>
                    <a:lnTo>
                      <a:pt x="139" y="310"/>
                    </a:lnTo>
                    <a:lnTo>
                      <a:pt x="139" y="33"/>
                    </a:lnTo>
                    <a:lnTo>
                      <a:pt x="128" y="10"/>
                    </a:lnTo>
                    <a:lnTo>
                      <a:pt x="105" y="0"/>
                    </a:lnTo>
                    <a:lnTo>
                      <a:pt x="33" y="0"/>
                    </a:lnTo>
                    <a:lnTo>
                      <a:pt x="21" y="3"/>
                    </a:lnTo>
                    <a:lnTo>
                      <a:pt x="11" y="10"/>
                    </a:lnTo>
                    <a:lnTo>
                      <a:pt x="0" y="33"/>
                    </a:lnTo>
                    <a:lnTo>
                      <a:pt x="0" y="310"/>
                    </a:lnTo>
                  </a:path>
                </a:pathLst>
              </a:custGeom>
              <a:solidFill>
                <a:srgbClr val="FFFFFF"/>
              </a:solidFill>
              <a:ln w="12700" cap="rnd">
                <a:solidFill>
                  <a:srgbClr val="FFFFFF"/>
                </a:solidFill>
                <a:round/>
                <a:headEnd/>
                <a:tailEnd/>
              </a:ln>
            </p:spPr>
            <p:txBody>
              <a:bodyPr/>
              <a:lstStyle/>
              <a:p>
                <a:endParaRPr lang="en-IN"/>
              </a:p>
            </p:txBody>
          </p:sp>
          <p:sp>
            <p:nvSpPr>
              <p:cNvPr id="14417" name="Freeform 40"/>
              <p:cNvSpPr>
                <a:spLocks/>
              </p:cNvSpPr>
              <p:nvPr/>
            </p:nvSpPr>
            <p:spPr bwMode="auto">
              <a:xfrm>
                <a:off x="598" y="1819"/>
                <a:ext cx="607" cy="492"/>
              </a:xfrm>
              <a:custGeom>
                <a:avLst/>
                <a:gdLst>
                  <a:gd name="T0" fmla="*/ 606 w 607"/>
                  <a:gd name="T1" fmla="*/ 0 h 492"/>
                  <a:gd name="T2" fmla="*/ 559 w 607"/>
                  <a:gd name="T3" fmla="*/ 45 h 492"/>
                  <a:gd name="T4" fmla="*/ 0 w 607"/>
                  <a:gd name="T5" fmla="*/ 45 h 492"/>
                  <a:gd name="T6" fmla="*/ 0 w 607"/>
                  <a:gd name="T7" fmla="*/ 447 h 492"/>
                  <a:gd name="T8" fmla="*/ 559 w 607"/>
                  <a:gd name="T9" fmla="*/ 447 h 492"/>
                  <a:gd name="T10" fmla="*/ 606 w 607"/>
                  <a:gd name="T11" fmla="*/ 491 h 492"/>
                  <a:gd name="T12" fmla="*/ 606 w 607"/>
                  <a:gd name="T13" fmla="*/ 0 h 492"/>
                  <a:gd name="T14" fmla="*/ 0 60000 65536"/>
                  <a:gd name="T15" fmla="*/ 0 60000 65536"/>
                  <a:gd name="T16" fmla="*/ 0 60000 65536"/>
                  <a:gd name="T17" fmla="*/ 0 60000 65536"/>
                  <a:gd name="T18" fmla="*/ 0 60000 65536"/>
                  <a:gd name="T19" fmla="*/ 0 60000 65536"/>
                  <a:gd name="T20" fmla="*/ 0 60000 65536"/>
                  <a:gd name="T21" fmla="*/ 0 w 607"/>
                  <a:gd name="T22" fmla="*/ 0 h 492"/>
                  <a:gd name="T23" fmla="*/ 607 w 607"/>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492">
                    <a:moveTo>
                      <a:pt x="606" y="0"/>
                    </a:moveTo>
                    <a:lnTo>
                      <a:pt x="559" y="45"/>
                    </a:lnTo>
                    <a:lnTo>
                      <a:pt x="0" y="45"/>
                    </a:lnTo>
                    <a:lnTo>
                      <a:pt x="0" y="447"/>
                    </a:lnTo>
                    <a:lnTo>
                      <a:pt x="559" y="447"/>
                    </a:lnTo>
                    <a:lnTo>
                      <a:pt x="606" y="491"/>
                    </a:lnTo>
                    <a:lnTo>
                      <a:pt x="606" y="0"/>
                    </a:lnTo>
                  </a:path>
                </a:pathLst>
              </a:custGeom>
              <a:noFill/>
              <a:ln w="12700" cap="rnd">
                <a:solidFill>
                  <a:srgbClr val="000000"/>
                </a:solidFill>
                <a:round/>
                <a:headEnd/>
                <a:tailEnd/>
              </a:ln>
            </p:spPr>
            <p:txBody>
              <a:bodyPr/>
              <a:lstStyle/>
              <a:p>
                <a:endParaRPr lang="en-IN"/>
              </a:p>
            </p:txBody>
          </p:sp>
          <p:sp>
            <p:nvSpPr>
              <p:cNvPr id="14418" name="Line 41"/>
              <p:cNvSpPr>
                <a:spLocks noChangeShapeType="1"/>
              </p:cNvSpPr>
              <p:nvPr/>
            </p:nvSpPr>
            <p:spPr bwMode="auto">
              <a:xfrm flipV="1">
                <a:off x="1212" y="1819"/>
                <a:ext cx="0" cy="496"/>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19" name="Line 42"/>
              <p:cNvSpPr>
                <a:spLocks noChangeShapeType="1"/>
              </p:cNvSpPr>
              <p:nvPr/>
            </p:nvSpPr>
            <p:spPr bwMode="auto">
              <a:xfrm flipV="1">
                <a:off x="1225" y="1820"/>
                <a:ext cx="0" cy="499"/>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20" name="Line 43"/>
              <p:cNvSpPr>
                <a:spLocks noChangeShapeType="1"/>
              </p:cNvSpPr>
              <p:nvPr/>
            </p:nvSpPr>
            <p:spPr bwMode="auto">
              <a:xfrm flipV="1">
                <a:off x="1238" y="1815"/>
                <a:ext cx="0" cy="51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21" name="Line 44"/>
              <p:cNvSpPr>
                <a:spLocks noChangeShapeType="1"/>
              </p:cNvSpPr>
              <p:nvPr/>
            </p:nvSpPr>
            <p:spPr bwMode="auto">
              <a:xfrm flipV="1">
                <a:off x="1251" y="1808"/>
                <a:ext cx="0" cy="523"/>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22" name="Line 45"/>
              <p:cNvSpPr>
                <a:spLocks noChangeShapeType="1"/>
              </p:cNvSpPr>
              <p:nvPr/>
            </p:nvSpPr>
            <p:spPr bwMode="auto">
              <a:xfrm flipV="1">
                <a:off x="1265" y="1812"/>
                <a:ext cx="0" cy="519"/>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23" name="Line 46"/>
              <p:cNvSpPr>
                <a:spLocks noChangeShapeType="1"/>
              </p:cNvSpPr>
              <p:nvPr/>
            </p:nvSpPr>
            <p:spPr bwMode="auto">
              <a:xfrm flipV="1">
                <a:off x="1278" y="1815"/>
                <a:ext cx="0" cy="51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24" name="Line 47"/>
              <p:cNvSpPr>
                <a:spLocks noChangeShapeType="1"/>
              </p:cNvSpPr>
              <p:nvPr/>
            </p:nvSpPr>
            <p:spPr bwMode="auto">
              <a:xfrm flipV="1">
                <a:off x="1291" y="1817"/>
                <a:ext cx="0" cy="50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25" name="Freeform 48"/>
              <p:cNvSpPr>
                <a:spLocks/>
              </p:cNvSpPr>
              <p:nvPr/>
            </p:nvSpPr>
            <p:spPr bwMode="auto">
              <a:xfrm>
                <a:off x="1202" y="1801"/>
                <a:ext cx="111" cy="26"/>
              </a:xfrm>
              <a:custGeom>
                <a:avLst/>
                <a:gdLst>
                  <a:gd name="T0" fmla="*/ 0 w 111"/>
                  <a:gd name="T1" fmla="*/ 21 h 26"/>
                  <a:gd name="T2" fmla="*/ 25 w 111"/>
                  <a:gd name="T3" fmla="*/ 11 h 26"/>
                  <a:gd name="T4" fmla="*/ 50 w 111"/>
                  <a:gd name="T5" fmla="*/ 0 h 26"/>
                  <a:gd name="T6" fmla="*/ 74 w 111"/>
                  <a:gd name="T7" fmla="*/ 4 h 26"/>
                  <a:gd name="T8" fmla="*/ 85 w 111"/>
                  <a:gd name="T9" fmla="*/ 11 h 26"/>
                  <a:gd name="T10" fmla="*/ 110 w 111"/>
                  <a:gd name="T11" fmla="*/ 25 h 26"/>
                  <a:gd name="T12" fmla="*/ 0 60000 65536"/>
                  <a:gd name="T13" fmla="*/ 0 60000 65536"/>
                  <a:gd name="T14" fmla="*/ 0 60000 65536"/>
                  <a:gd name="T15" fmla="*/ 0 60000 65536"/>
                  <a:gd name="T16" fmla="*/ 0 60000 65536"/>
                  <a:gd name="T17" fmla="*/ 0 60000 65536"/>
                  <a:gd name="T18" fmla="*/ 0 w 111"/>
                  <a:gd name="T19" fmla="*/ 0 h 26"/>
                  <a:gd name="T20" fmla="*/ 111 w 11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1" h="26">
                    <a:moveTo>
                      <a:pt x="0" y="21"/>
                    </a:moveTo>
                    <a:lnTo>
                      <a:pt x="25" y="11"/>
                    </a:lnTo>
                    <a:lnTo>
                      <a:pt x="50" y="0"/>
                    </a:lnTo>
                    <a:lnTo>
                      <a:pt x="74" y="4"/>
                    </a:lnTo>
                    <a:lnTo>
                      <a:pt x="85" y="11"/>
                    </a:lnTo>
                    <a:lnTo>
                      <a:pt x="110" y="25"/>
                    </a:lnTo>
                  </a:path>
                </a:pathLst>
              </a:custGeom>
              <a:noFill/>
              <a:ln w="12700" cap="rnd">
                <a:solidFill>
                  <a:srgbClr val="000000"/>
                </a:solidFill>
                <a:round/>
                <a:headEnd type="none" w="sm" len="sm"/>
                <a:tailEnd type="none" w="sm" len="sm"/>
              </a:ln>
            </p:spPr>
            <p:txBody>
              <a:bodyPr/>
              <a:lstStyle/>
              <a:p>
                <a:endParaRPr lang="en-IN"/>
              </a:p>
            </p:txBody>
          </p:sp>
          <p:sp>
            <p:nvSpPr>
              <p:cNvPr id="14426" name="Freeform 49"/>
              <p:cNvSpPr>
                <a:spLocks/>
              </p:cNvSpPr>
              <p:nvPr/>
            </p:nvSpPr>
            <p:spPr bwMode="auto">
              <a:xfrm>
                <a:off x="1202" y="2312"/>
                <a:ext cx="110" cy="25"/>
              </a:xfrm>
              <a:custGeom>
                <a:avLst/>
                <a:gdLst>
                  <a:gd name="T0" fmla="*/ 0 w 110"/>
                  <a:gd name="T1" fmla="*/ 3 h 25"/>
                  <a:gd name="T2" fmla="*/ 24 w 110"/>
                  <a:gd name="T3" fmla="*/ 14 h 25"/>
                  <a:gd name="T4" fmla="*/ 48 w 110"/>
                  <a:gd name="T5" fmla="*/ 24 h 25"/>
                  <a:gd name="T6" fmla="*/ 73 w 110"/>
                  <a:gd name="T7" fmla="*/ 21 h 25"/>
                  <a:gd name="T8" fmla="*/ 84 w 110"/>
                  <a:gd name="T9" fmla="*/ 14 h 25"/>
                  <a:gd name="T10" fmla="*/ 109 w 110"/>
                  <a:gd name="T11" fmla="*/ 0 h 25"/>
                  <a:gd name="T12" fmla="*/ 0 60000 65536"/>
                  <a:gd name="T13" fmla="*/ 0 60000 65536"/>
                  <a:gd name="T14" fmla="*/ 0 60000 65536"/>
                  <a:gd name="T15" fmla="*/ 0 60000 65536"/>
                  <a:gd name="T16" fmla="*/ 0 60000 65536"/>
                  <a:gd name="T17" fmla="*/ 0 60000 65536"/>
                  <a:gd name="T18" fmla="*/ 0 w 110"/>
                  <a:gd name="T19" fmla="*/ 0 h 25"/>
                  <a:gd name="T20" fmla="*/ 110 w 11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0" h="25">
                    <a:moveTo>
                      <a:pt x="0" y="3"/>
                    </a:moveTo>
                    <a:lnTo>
                      <a:pt x="24" y="14"/>
                    </a:lnTo>
                    <a:lnTo>
                      <a:pt x="48" y="24"/>
                    </a:lnTo>
                    <a:lnTo>
                      <a:pt x="73" y="21"/>
                    </a:lnTo>
                    <a:lnTo>
                      <a:pt x="84" y="14"/>
                    </a:lnTo>
                    <a:lnTo>
                      <a:pt x="109" y="0"/>
                    </a:lnTo>
                  </a:path>
                </a:pathLst>
              </a:custGeom>
              <a:noFill/>
              <a:ln w="12700" cap="rnd">
                <a:solidFill>
                  <a:srgbClr val="000000"/>
                </a:solidFill>
                <a:round/>
                <a:headEnd type="none" w="sm" len="sm"/>
                <a:tailEnd type="none" w="sm" len="sm"/>
              </a:ln>
            </p:spPr>
            <p:txBody>
              <a:bodyPr/>
              <a:lstStyle/>
              <a:p>
                <a:endParaRPr lang="en-IN"/>
              </a:p>
            </p:txBody>
          </p:sp>
          <p:sp>
            <p:nvSpPr>
              <p:cNvPr id="14427" name="Line 50"/>
              <p:cNvSpPr>
                <a:spLocks noChangeShapeType="1"/>
              </p:cNvSpPr>
              <p:nvPr/>
            </p:nvSpPr>
            <p:spPr bwMode="auto">
              <a:xfrm flipV="1">
                <a:off x="1311" y="1831"/>
                <a:ext cx="0" cy="479"/>
              </a:xfrm>
              <a:prstGeom prst="line">
                <a:avLst/>
              </a:prstGeom>
              <a:noFill/>
              <a:ln w="12700">
                <a:solidFill>
                  <a:srgbClr val="000000"/>
                </a:solidFill>
                <a:round/>
                <a:headEnd type="none" w="sm" len="sm"/>
                <a:tailEnd type="none" w="sm" len="sm"/>
              </a:ln>
            </p:spPr>
            <p:txBody>
              <a:bodyPr wrap="none" anchor="ctr"/>
              <a:lstStyle/>
              <a:p>
                <a:endParaRPr lang="en-IN"/>
              </a:p>
            </p:txBody>
          </p:sp>
        </p:grpSp>
        <p:sp>
          <p:nvSpPr>
            <p:cNvPr id="14346" name="Freeform 51"/>
            <p:cNvSpPr>
              <a:spLocks/>
            </p:cNvSpPr>
            <p:nvPr/>
          </p:nvSpPr>
          <p:spPr bwMode="auto">
            <a:xfrm>
              <a:off x="5201" y="1377"/>
              <a:ext cx="168" cy="143"/>
            </a:xfrm>
            <a:custGeom>
              <a:avLst/>
              <a:gdLst>
                <a:gd name="T0" fmla="*/ 212 w 213"/>
                <a:gd name="T1" fmla="*/ 149 h 185"/>
                <a:gd name="T2" fmla="*/ 209 w 213"/>
                <a:gd name="T3" fmla="*/ 161 h 185"/>
                <a:gd name="T4" fmla="*/ 203 w 213"/>
                <a:gd name="T5" fmla="*/ 172 h 185"/>
                <a:gd name="T6" fmla="*/ 179 w 213"/>
                <a:gd name="T7" fmla="*/ 184 h 185"/>
                <a:gd name="T8" fmla="*/ 33 w 213"/>
                <a:gd name="T9" fmla="*/ 184 h 185"/>
                <a:gd name="T10" fmla="*/ 11 w 213"/>
                <a:gd name="T11" fmla="*/ 172 h 185"/>
                <a:gd name="T12" fmla="*/ 0 w 213"/>
                <a:gd name="T13" fmla="*/ 149 h 185"/>
                <a:gd name="T14" fmla="*/ 0 w 213"/>
                <a:gd name="T15" fmla="*/ 33 h 185"/>
                <a:gd name="T16" fmla="*/ 11 w 213"/>
                <a:gd name="T17" fmla="*/ 10 h 185"/>
                <a:gd name="T18" fmla="*/ 33 w 213"/>
                <a:gd name="T19" fmla="*/ 0 h 185"/>
                <a:gd name="T20" fmla="*/ 179 w 213"/>
                <a:gd name="T21" fmla="*/ 0 h 185"/>
                <a:gd name="T22" fmla="*/ 191 w 213"/>
                <a:gd name="T23" fmla="*/ 2 h 185"/>
                <a:gd name="T24" fmla="*/ 201 w 213"/>
                <a:gd name="T25" fmla="*/ 10 h 185"/>
                <a:gd name="T26" fmla="*/ 212 w 213"/>
                <a:gd name="T27" fmla="*/ 33 h 185"/>
                <a:gd name="T28" fmla="*/ 212 w 213"/>
                <a:gd name="T29" fmla="*/ 149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185"/>
                <a:gd name="T47" fmla="*/ 213 w 213"/>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185">
                  <a:moveTo>
                    <a:pt x="212" y="149"/>
                  </a:moveTo>
                  <a:lnTo>
                    <a:pt x="209" y="161"/>
                  </a:lnTo>
                  <a:lnTo>
                    <a:pt x="203" y="172"/>
                  </a:lnTo>
                  <a:lnTo>
                    <a:pt x="179" y="184"/>
                  </a:lnTo>
                  <a:lnTo>
                    <a:pt x="33" y="184"/>
                  </a:lnTo>
                  <a:lnTo>
                    <a:pt x="11" y="172"/>
                  </a:lnTo>
                  <a:lnTo>
                    <a:pt x="0" y="149"/>
                  </a:lnTo>
                  <a:lnTo>
                    <a:pt x="0" y="33"/>
                  </a:lnTo>
                  <a:lnTo>
                    <a:pt x="11" y="10"/>
                  </a:lnTo>
                  <a:lnTo>
                    <a:pt x="33" y="0"/>
                  </a:lnTo>
                  <a:lnTo>
                    <a:pt x="179" y="0"/>
                  </a:lnTo>
                  <a:lnTo>
                    <a:pt x="191" y="2"/>
                  </a:lnTo>
                  <a:lnTo>
                    <a:pt x="201" y="10"/>
                  </a:lnTo>
                  <a:lnTo>
                    <a:pt x="212" y="33"/>
                  </a:lnTo>
                  <a:lnTo>
                    <a:pt x="212" y="149"/>
                  </a:lnTo>
                </a:path>
              </a:pathLst>
            </a:custGeom>
            <a:noFill/>
            <a:ln w="12700" cap="rnd">
              <a:solidFill>
                <a:srgbClr val="810000"/>
              </a:solidFill>
              <a:round/>
              <a:headEnd/>
              <a:tailEnd/>
            </a:ln>
          </p:spPr>
          <p:txBody>
            <a:bodyPr/>
            <a:lstStyle/>
            <a:p>
              <a:endParaRPr lang="en-IN"/>
            </a:p>
          </p:txBody>
        </p:sp>
        <p:sp>
          <p:nvSpPr>
            <p:cNvPr id="14347" name="Rectangle 52"/>
            <p:cNvSpPr>
              <a:spLocks noChangeArrowheads="1"/>
            </p:cNvSpPr>
            <p:nvPr/>
          </p:nvSpPr>
          <p:spPr bwMode="auto">
            <a:xfrm>
              <a:off x="5177" y="1338"/>
              <a:ext cx="200" cy="136"/>
            </a:xfrm>
            <a:prstGeom prst="rect">
              <a:avLst/>
            </a:prstGeom>
            <a:solidFill>
              <a:srgbClr val="FFFFFF"/>
            </a:solidFill>
            <a:ln w="12700">
              <a:solidFill>
                <a:srgbClr val="FFFFFF"/>
              </a:solidFill>
              <a:miter lim="800000"/>
              <a:headEnd/>
              <a:tailEnd/>
            </a:ln>
          </p:spPr>
          <p:txBody>
            <a:bodyPr wrap="none" anchor="ctr"/>
            <a:lstStyle/>
            <a:p>
              <a:endParaRPr lang="en-IN"/>
            </a:p>
          </p:txBody>
        </p:sp>
        <p:sp>
          <p:nvSpPr>
            <p:cNvPr id="14348" name="Freeform 53"/>
            <p:cNvSpPr>
              <a:spLocks/>
            </p:cNvSpPr>
            <p:nvPr/>
          </p:nvSpPr>
          <p:spPr bwMode="auto">
            <a:xfrm>
              <a:off x="4825" y="1196"/>
              <a:ext cx="110" cy="267"/>
            </a:xfrm>
            <a:custGeom>
              <a:avLst/>
              <a:gdLst>
                <a:gd name="T0" fmla="*/ 139 w 140"/>
                <a:gd name="T1" fmla="*/ 311 h 345"/>
                <a:gd name="T2" fmla="*/ 135 w 140"/>
                <a:gd name="T3" fmla="*/ 323 h 345"/>
                <a:gd name="T4" fmla="*/ 128 w 140"/>
                <a:gd name="T5" fmla="*/ 334 h 345"/>
                <a:gd name="T6" fmla="*/ 105 w 140"/>
                <a:gd name="T7" fmla="*/ 344 h 345"/>
                <a:gd name="T8" fmla="*/ 33 w 140"/>
                <a:gd name="T9" fmla="*/ 344 h 345"/>
                <a:gd name="T10" fmla="*/ 11 w 140"/>
                <a:gd name="T11" fmla="*/ 335 h 345"/>
                <a:gd name="T12" fmla="*/ 0 w 140"/>
                <a:gd name="T13" fmla="*/ 311 h 345"/>
                <a:gd name="T14" fmla="*/ 0 w 140"/>
                <a:gd name="T15" fmla="*/ 33 h 345"/>
                <a:gd name="T16" fmla="*/ 11 w 140"/>
                <a:gd name="T17" fmla="*/ 10 h 345"/>
                <a:gd name="T18" fmla="*/ 33 w 140"/>
                <a:gd name="T19" fmla="*/ 0 h 345"/>
                <a:gd name="T20" fmla="*/ 105 w 140"/>
                <a:gd name="T21" fmla="*/ 0 h 345"/>
                <a:gd name="T22" fmla="*/ 116 w 140"/>
                <a:gd name="T23" fmla="*/ 3 h 345"/>
                <a:gd name="T24" fmla="*/ 127 w 140"/>
                <a:gd name="T25" fmla="*/ 10 h 345"/>
                <a:gd name="T26" fmla="*/ 139 w 140"/>
                <a:gd name="T27" fmla="*/ 33 h 345"/>
                <a:gd name="T28" fmla="*/ 139 w 140"/>
                <a:gd name="T29" fmla="*/ 311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345"/>
                <a:gd name="T47" fmla="*/ 140 w 140"/>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345">
                  <a:moveTo>
                    <a:pt x="139" y="311"/>
                  </a:moveTo>
                  <a:lnTo>
                    <a:pt x="135" y="323"/>
                  </a:lnTo>
                  <a:lnTo>
                    <a:pt x="128" y="334"/>
                  </a:lnTo>
                  <a:lnTo>
                    <a:pt x="105" y="344"/>
                  </a:lnTo>
                  <a:lnTo>
                    <a:pt x="33" y="344"/>
                  </a:lnTo>
                  <a:lnTo>
                    <a:pt x="11" y="335"/>
                  </a:lnTo>
                  <a:lnTo>
                    <a:pt x="0" y="311"/>
                  </a:lnTo>
                  <a:lnTo>
                    <a:pt x="0" y="33"/>
                  </a:lnTo>
                  <a:lnTo>
                    <a:pt x="11" y="10"/>
                  </a:lnTo>
                  <a:lnTo>
                    <a:pt x="33" y="0"/>
                  </a:lnTo>
                  <a:lnTo>
                    <a:pt x="105" y="0"/>
                  </a:lnTo>
                  <a:lnTo>
                    <a:pt x="116" y="3"/>
                  </a:lnTo>
                  <a:lnTo>
                    <a:pt x="127" y="10"/>
                  </a:lnTo>
                  <a:lnTo>
                    <a:pt x="139" y="33"/>
                  </a:lnTo>
                  <a:lnTo>
                    <a:pt x="139" y="311"/>
                  </a:lnTo>
                </a:path>
              </a:pathLst>
            </a:custGeom>
            <a:noFill/>
            <a:ln w="12700" cap="rnd">
              <a:solidFill>
                <a:srgbClr val="810000"/>
              </a:solidFill>
              <a:round/>
              <a:headEnd/>
              <a:tailEnd/>
            </a:ln>
          </p:spPr>
          <p:txBody>
            <a:bodyPr/>
            <a:lstStyle/>
            <a:p>
              <a:endParaRPr lang="en-IN"/>
            </a:p>
          </p:txBody>
        </p:sp>
        <p:sp>
          <p:nvSpPr>
            <p:cNvPr id="14349" name="Freeform 54"/>
            <p:cNvSpPr>
              <a:spLocks/>
            </p:cNvSpPr>
            <p:nvPr/>
          </p:nvSpPr>
          <p:spPr bwMode="auto">
            <a:xfrm>
              <a:off x="4852" y="1196"/>
              <a:ext cx="111" cy="267"/>
            </a:xfrm>
            <a:custGeom>
              <a:avLst/>
              <a:gdLst>
                <a:gd name="T0" fmla="*/ 140 w 141"/>
                <a:gd name="T1" fmla="*/ 311 h 345"/>
                <a:gd name="T2" fmla="*/ 137 w 141"/>
                <a:gd name="T3" fmla="*/ 323 h 345"/>
                <a:gd name="T4" fmla="*/ 129 w 141"/>
                <a:gd name="T5" fmla="*/ 334 h 345"/>
                <a:gd name="T6" fmla="*/ 105 w 141"/>
                <a:gd name="T7" fmla="*/ 344 h 345"/>
                <a:gd name="T8" fmla="*/ 35 w 141"/>
                <a:gd name="T9" fmla="*/ 344 h 345"/>
                <a:gd name="T10" fmla="*/ 11 w 141"/>
                <a:gd name="T11" fmla="*/ 335 h 345"/>
                <a:gd name="T12" fmla="*/ 0 w 141"/>
                <a:gd name="T13" fmla="*/ 311 h 345"/>
                <a:gd name="T14" fmla="*/ 0 w 141"/>
                <a:gd name="T15" fmla="*/ 33 h 345"/>
                <a:gd name="T16" fmla="*/ 11 w 141"/>
                <a:gd name="T17" fmla="*/ 10 h 345"/>
                <a:gd name="T18" fmla="*/ 35 w 141"/>
                <a:gd name="T19" fmla="*/ 0 h 345"/>
                <a:gd name="T20" fmla="*/ 105 w 141"/>
                <a:gd name="T21" fmla="*/ 0 h 345"/>
                <a:gd name="T22" fmla="*/ 119 w 141"/>
                <a:gd name="T23" fmla="*/ 3 h 345"/>
                <a:gd name="T24" fmla="*/ 129 w 141"/>
                <a:gd name="T25" fmla="*/ 10 h 345"/>
                <a:gd name="T26" fmla="*/ 140 w 141"/>
                <a:gd name="T27" fmla="*/ 33 h 345"/>
                <a:gd name="T28" fmla="*/ 140 w 141"/>
                <a:gd name="T29" fmla="*/ 311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345"/>
                <a:gd name="T47" fmla="*/ 141 w 141"/>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345">
                  <a:moveTo>
                    <a:pt x="140" y="311"/>
                  </a:moveTo>
                  <a:lnTo>
                    <a:pt x="137" y="323"/>
                  </a:lnTo>
                  <a:lnTo>
                    <a:pt x="129" y="334"/>
                  </a:lnTo>
                  <a:lnTo>
                    <a:pt x="105" y="344"/>
                  </a:lnTo>
                  <a:lnTo>
                    <a:pt x="35" y="344"/>
                  </a:lnTo>
                  <a:lnTo>
                    <a:pt x="11" y="335"/>
                  </a:lnTo>
                  <a:lnTo>
                    <a:pt x="0" y="311"/>
                  </a:lnTo>
                  <a:lnTo>
                    <a:pt x="0" y="33"/>
                  </a:lnTo>
                  <a:lnTo>
                    <a:pt x="11" y="10"/>
                  </a:lnTo>
                  <a:lnTo>
                    <a:pt x="35" y="0"/>
                  </a:lnTo>
                  <a:lnTo>
                    <a:pt x="105" y="0"/>
                  </a:lnTo>
                  <a:lnTo>
                    <a:pt x="119" y="3"/>
                  </a:lnTo>
                  <a:lnTo>
                    <a:pt x="129" y="10"/>
                  </a:lnTo>
                  <a:lnTo>
                    <a:pt x="140" y="33"/>
                  </a:lnTo>
                  <a:lnTo>
                    <a:pt x="140" y="311"/>
                  </a:lnTo>
                </a:path>
              </a:pathLst>
            </a:custGeom>
            <a:solidFill>
              <a:srgbClr val="FFFFFF"/>
            </a:solidFill>
            <a:ln w="12700" cap="rnd">
              <a:solidFill>
                <a:srgbClr val="FFFFFF"/>
              </a:solidFill>
              <a:round/>
              <a:headEnd/>
              <a:tailEnd/>
            </a:ln>
          </p:spPr>
          <p:txBody>
            <a:bodyPr/>
            <a:lstStyle/>
            <a:p>
              <a:endParaRPr lang="en-IN"/>
            </a:p>
          </p:txBody>
        </p:sp>
        <p:sp>
          <p:nvSpPr>
            <p:cNvPr id="14350" name="Freeform 55"/>
            <p:cNvSpPr>
              <a:spLocks/>
            </p:cNvSpPr>
            <p:nvPr/>
          </p:nvSpPr>
          <p:spPr bwMode="auto">
            <a:xfrm>
              <a:off x="4962" y="1137"/>
              <a:ext cx="477" cy="383"/>
            </a:xfrm>
            <a:custGeom>
              <a:avLst/>
              <a:gdLst>
                <a:gd name="T0" fmla="*/ 0 w 606"/>
                <a:gd name="T1" fmla="*/ 0 h 495"/>
                <a:gd name="T2" fmla="*/ 46 w 606"/>
                <a:gd name="T3" fmla="*/ 47 h 495"/>
                <a:gd name="T4" fmla="*/ 605 w 606"/>
                <a:gd name="T5" fmla="*/ 47 h 495"/>
                <a:gd name="T6" fmla="*/ 605 w 606"/>
                <a:gd name="T7" fmla="*/ 449 h 495"/>
                <a:gd name="T8" fmla="*/ 46 w 606"/>
                <a:gd name="T9" fmla="*/ 449 h 495"/>
                <a:gd name="T10" fmla="*/ 0 w 606"/>
                <a:gd name="T11" fmla="*/ 494 h 495"/>
                <a:gd name="T12" fmla="*/ 0 w 606"/>
                <a:gd name="T13" fmla="*/ 0 h 495"/>
                <a:gd name="T14" fmla="*/ 0 60000 65536"/>
                <a:gd name="T15" fmla="*/ 0 60000 65536"/>
                <a:gd name="T16" fmla="*/ 0 60000 65536"/>
                <a:gd name="T17" fmla="*/ 0 60000 65536"/>
                <a:gd name="T18" fmla="*/ 0 60000 65536"/>
                <a:gd name="T19" fmla="*/ 0 60000 65536"/>
                <a:gd name="T20" fmla="*/ 0 60000 65536"/>
                <a:gd name="T21" fmla="*/ 0 w 606"/>
                <a:gd name="T22" fmla="*/ 0 h 495"/>
                <a:gd name="T23" fmla="*/ 606 w 606"/>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495">
                  <a:moveTo>
                    <a:pt x="0" y="0"/>
                  </a:moveTo>
                  <a:lnTo>
                    <a:pt x="46" y="47"/>
                  </a:lnTo>
                  <a:lnTo>
                    <a:pt x="605" y="47"/>
                  </a:lnTo>
                  <a:lnTo>
                    <a:pt x="605" y="449"/>
                  </a:lnTo>
                  <a:lnTo>
                    <a:pt x="46" y="449"/>
                  </a:lnTo>
                  <a:lnTo>
                    <a:pt x="0" y="494"/>
                  </a:lnTo>
                  <a:lnTo>
                    <a:pt x="0" y="0"/>
                  </a:lnTo>
                </a:path>
              </a:pathLst>
            </a:custGeom>
            <a:noFill/>
            <a:ln w="12700" cap="rnd">
              <a:solidFill>
                <a:srgbClr val="000000"/>
              </a:solidFill>
              <a:round/>
              <a:headEnd/>
              <a:tailEnd/>
            </a:ln>
          </p:spPr>
          <p:txBody>
            <a:bodyPr/>
            <a:lstStyle/>
            <a:p>
              <a:endParaRPr lang="en-IN"/>
            </a:p>
          </p:txBody>
        </p:sp>
        <p:sp>
          <p:nvSpPr>
            <p:cNvPr id="14351" name="Freeform 56"/>
            <p:cNvSpPr>
              <a:spLocks/>
            </p:cNvSpPr>
            <p:nvPr/>
          </p:nvSpPr>
          <p:spPr bwMode="auto">
            <a:xfrm>
              <a:off x="4956" y="1138"/>
              <a:ext cx="0" cy="387"/>
            </a:xfrm>
            <a:custGeom>
              <a:avLst/>
              <a:gdLst>
                <a:gd name="T0" fmla="*/ 0 w 1"/>
                <a:gd name="T1" fmla="*/ 499 h 500"/>
                <a:gd name="T2" fmla="*/ 0 w 1"/>
                <a:gd name="T3" fmla="*/ 0 h 500"/>
                <a:gd name="T4" fmla="*/ 0 w 1"/>
                <a:gd name="T5" fmla="*/ 499 h 500"/>
                <a:gd name="T6" fmla="*/ 0 60000 65536"/>
                <a:gd name="T7" fmla="*/ 0 60000 65536"/>
                <a:gd name="T8" fmla="*/ 0 60000 65536"/>
                <a:gd name="T9" fmla="*/ 0 w 1"/>
                <a:gd name="T10" fmla="*/ 0 h 500"/>
                <a:gd name="T11" fmla="*/ 0 w 1"/>
                <a:gd name="T12" fmla="*/ 500 h 500"/>
              </a:gdLst>
              <a:ahLst/>
              <a:cxnLst>
                <a:cxn ang="T6">
                  <a:pos x="T0" y="T1"/>
                </a:cxn>
                <a:cxn ang="T7">
                  <a:pos x="T2" y="T3"/>
                </a:cxn>
                <a:cxn ang="T8">
                  <a:pos x="T4" y="T5"/>
                </a:cxn>
              </a:cxnLst>
              <a:rect l="T9" t="T10" r="T11" b="T12"/>
              <a:pathLst>
                <a:path w="1" h="500">
                  <a:moveTo>
                    <a:pt x="0" y="499"/>
                  </a:moveTo>
                  <a:lnTo>
                    <a:pt x="0" y="0"/>
                  </a:lnTo>
                  <a:lnTo>
                    <a:pt x="0" y="499"/>
                  </a:lnTo>
                </a:path>
              </a:pathLst>
            </a:custGeom>
            <a:noFill/>
            <a:ln w="12700" cap="rnd">
              <a:solidFill>
                <a:srgbClr val="000000"/>
              </a:solidFill>
              <a:round/>
              <a:headEnd/>
              <a:tailEnd/>
            </a:ln>
          </p:spPr>
          <p:txBody>
            <a:bodyPr/>
            <a:lstStyle/>
            <a:p>
              <a:endParaRPr lang="en-IN"/>
            </a:p>
          </p:txBody>
        </p:sp>
        <p:sp>
          <p:nvSpPr>
            <p:cNvPr id="14352" name="Freeform 57"/>
            <p:cNvSpPr>
              <a:spLocks/>
            </p:cNvSpPr>
            <p:nvPr/>
          </p:nvSpPr>
          <p:spPr bwMode="auto">
            <a:xfrm>
              <a:off x="4945" y="1139"/>
              <a:ext cx="1" cy="387"/>
            </a:xfrm>
            <a:custGeom>
              <a:avLst/>
              <a:gdLst>
                <a:gd name="T0" fmla="*/ 0 w 1"/>
                <a:gd name="T1" fmla="*/ 498 h 499"/>
                <a:gd name="T2" fmla="*/ 0 w 1"/>
                <a:gd name="T3" fmla="*/ 0 h 499"/>
                <a:gd name="T4" fmla="*/ 0 w 1"/>
                <a:gd name="T5" fmla="*/ 498 h 499"/>
                <a:gd name="T6" fmla="*/ 0 60000 65536"/>
                <a:gd name="T7" fmla="*/ 0 60000 65536"/>
                <a:gd name="T8" fmla="*/ 0 60000 65536"/>
                <a:gd name="T9" fmla="*/ 0 w 1"/>
                <a:gd name="T10" fmla="*/ 0 h 499"/>
                <a:gd name="T11" fmla="*/ 1 w 1"/>
                <a:gd name="T12" fmla="*/ 499 h 499"/>
              </a:gdLst>
              <a:ahLst/>
              <a:cxnLst>
                <a:cxn ang="T6">
                  <a:pos x="T0" y="T1"/>
                </a:cxn>
                <a:cxn ang="T7">
                  <a:pos x="T2" y="T3"/>
                </a:cxn>
                <a:cxn ang="T8">
                  <a:pos x="T4" y="T5"/>
                </a:cxn>
              </a:cxnLst>
              <a:rect l="T9" t="T10" r="T11" b="T12"/>
              <a:pathLst>
                <a:path w="1" h="499">
                  <a:moveTo>
                    <a:pt x="0" y="498"/>
                  </a:moveTo>
                  <a:lnTo>
                    <a:pt x="0" y="0"/>
                  </a:lnTo>
                  <a:lnTo>
                    <a:pt x="0" y="498"/>
                  </a:lnTo>
                </a:path>
              </a:pathLst>
            </a:custGeom>
            <a:noFill/>
            <a:ln w="12700" cap="rnd">
              <a:solidFill>
                <a:srgbClr val="000000"/>
              </a:solidFill>
              <a:round/>
              <a:headEnd/>
              <a:tailEnd/>
            </a:ln>
          </p:spPr>
          <p:txBody>
            <a:bodyPr/>
            <a:lstStyle/>
            <a:p>
              <a:endParaRPr lang="en-IN"/>
            </a:p>
          </p:txBody>
        </p:sp>
        <p:sp>
          <p:nvSpPr>
            <p:cNvPr id="14353" name="Freeform 58"/>
            <p:cNvSpPr>
              <a:spLocks/>
            </p:cNvSpPr>
            <p:nvPr/>
          </p:nvSpPr>
          <p:spPr bwMode="auto">
            <a:xfrm>
              <a:off x="4934" y="1135"/>
              <a:ext cx="1" cy="398"/>
            </a:xfrm>
            <a:custGeom>
              <a:avLst/>
              <a:gdLst>
                <a:gd name="T0" fmla="*/ 0 w 1"/>
                <a:gd name="T1" fmla="*/ 512 h 513"/>
                <a:gd name="T2" fmla="*/ 0 w 1"/>
                <a:gd name="T3" fmla="*/ 0 h 513"/>
                <a:gd name="T4" fmla="*/ 0 w 1"/>
                <a:gd name="T5" fmla="*/ 512 h 513"/>
                <a:gd name="T6" fmla="*/ 0 60000 65536"/>
                <a:gd name="T7" fmla="*/ 0 60000 65536"/>
                <a:gd name="T8" fmla="*/ 0 60000 65536"/>
                <a:gd name="T9" fmla="*/ 0 w 1"/>
                <a:gd name="T10" fmla="*/ 0 h 513"/>
                <a:gd name="T11" fmla="*/ 1 w 1"/>
                <a:gd name="T12" fmla="*/ 513 h 513"/>
              </a:gdLst>
              <a:ahLst/>
              <a:cxnLst>
                <a:cxn ang="T6">
                  <a:pos x="T0" y="T1"/>
                </a:cxn>
                <a:cxn ang="T7">
                  <a:pos x="T2" y="T3"/>
                </a:cxn>
                <a:cxn ang="T8">
                  <a:pos x="T4" y="T5"/>
                </a:cxn>
              </a:cxnLst>
              <a:rect l="T9" t="T10" r="T11" b="T12"/>
              <a:pathLst>
                <a:path w="1" h="513">
                  <a:moveTo>
                    <a:pt x="0" y="512"/>
                  </a:moveTo>
                  <a:lnTo>
                    <a:pt x="0" y="0"/>
                  </a:lnTo>
                  <a:lnTo>
                    <a:pt x="0" y="512"/>
                  </a:lnTo>
                </a:path>
              </a:pathLst>
            </a:custGeom>
            <a:noFill/>
            <a:ln w="12700" cap="rnd">
              <a:solidFill>
                <a:srgbClr val="000000"/>
              </a:solidFill>
              <a:round/>
              <a:headEnd/>
              <a:tailEnd/>
            </a:ln>
          </p:spPr>
          <p:txBody>
            <a:bodyPr/>
            <a:lstStyle/>
            <a:p>
              <a:endParaRPr lang="en-IN"/>
            </a:p>
          </p:txBody>
        </p:sp>
        <p:sp>
          <p:nvSpPr>
            <p:cNvPr id="14354" name="Freeform 59"/>
            <p:cNvSpPr>
              <a:spLocks/>
            </p:cNvSpPr>
            <p:nvPr/>
          </p:nvSpPr>
          <p:spPr bwMode="auto">
            <a:xfrm>
              <a:off x="4924" y="1130"/>
              <a:ext cx="1" cy="406"/>
            </a:xfrm>
            <a:custGeom>
              <a:avLst/>
              <a:gdLst>
                <a:gd name="T0" fmla="*/ 0 w 1"/>
                <a:gd name="T1" fmla="*/ 523 h 524"/>
                <a:gd name="T2" fmla="*/ 0 w 1"/>
                <a:gd name="T3" fmla="*/ 0 h 524"/>
                <a:gd name="T4" fmla="*/ 0 w 1"/>
                <a:gd name="T5" fmla="*/ 523 h 524"/>
                <a:gd name="T6" fmla="*/ 0 60000 65536"/>
                <a:gd name="T7" fmla="*/ 0 60000 65536"/>
                <a:gd name="T8" fmla="*/ 0 60000 65536"/>
                <a:gd name="T9" fmla="*/ 0 w 1"/>
                <a:gd name="T10" fmla="*/ 0 h 524"/>
                <a:gd name="T11" fmla="*/ 1 w 1"/>
                <a:gd name="T12" fmla="*/ 524 h 524"/>
              </a:gdLst>
              <a:ahLst/>
              <a:cxnLst>
                <a:cxn ang="T6">
                  <a:pos x="T0" y="T1"/>
                </a:cxn>
                <a:cxn ang="T7">
                  <a:pos x="T2" y="T3"/>
                </a:cxn>
                <a:cxn ang="T8">
                  <a:pos x="T4" y="T5"/>
                </a:cxn>
              </a:cxnLst>
              <a:rect l="T9" t="T10" r="T11" b="T12"/>
              <a:pathLst>
                <a:path w="1" h="524">
                  <a:moveTo>
                    <a:pt x="0" y="523"/>
                  </a:moveTo>
                  <a:lnTo>
                    <a:pt x="0" y="0"/>
                  </a:lnTo>
                  <a:lnTo>
                    <a:pt x="0" y="523"/>
                  </a:lnTo>
                </a:path>
              </a:pathLst>
            </a:custGeom>
            <a:noFill/>
            <a:ln w="12700" cap="rnd">
              <a:solidFill>
                <a:srgbClr val="000000"/>
              </a:solidFill>
              <a:round/>
              <a:headEnd/>
              <a:tailEnd/>
            </a:ln>
          </p:spPr>
          <p:txBody>
            <a:bodyPr/>
            <a:lstStyle/>
            <a:p>
              <a:endParaRPr lang="en-IN"/>
            </a:p>
          </p:txBody>
        </p:sp>
        <p:sp>
          <p:nvSpPr>
            <p:cNvPr id="14355" name="Freeform 60"/>
            <p:cNvSpPr>
              <a:spLocks/>
            </p:cNvSpPr>
            <p:nvPr/>
          </p:nvSpPr>
          <p:spPr bwMode="auto">
            <a:xfrm>
              <a:off x="4914" y="1132"/>
              <a:ext cx="1" cy="404"/>
            </a:xfrm>
            <a:custGeom>
              <a:avLst/>
              <a:gdLst>
                <a:gd name="T0" fmla="*/ 0 w 1"/>
                <a:gd name="T1" fmla="*/ 520 h 521"/>
                <a:gd name="T2" fmla="*/ 0 w 1"/>
                <a:gd name="T3" fmla="*/ 0 h 521"/>
                <a:gd name="T4" fmla="*/ 0 w 1"/>
                <a:gd name="T5" fmla="*/ 520 h 521"/>
                <a:gd name="T6" fmla="*/ 0 60000 65536"/>
                <a:gd name="T7" fmla="*/ 0 60000 65536"/>
                <a:gd name="T8" fmla="*/ 0 60000 65536"/>
                <a:gd name="T9" fmla="*/ 0 w 1"/>
                <a:gd name="T10" fmla="*/ 0 h 521"/>
                <a:gd name="T11" fmla="*/ 1 w 1"/>
                <a:gd name="T12" fmla="*/ 521 h 521"/>
              </a:gdLst>
              <a:ahLst/>
              <a:cxnLst>
                <a:cxn ang="T6">
                  <a:pos x="T0" y="T1"/>
                </a:cxn>
                <a:cxn ang="T7">
                  <a:pos x="T2" y="T3"/>
                </a:cxn>
                <a:cxn ang="T8">
                  <a:pos x="T4" y="T5"/>
                </a:cxn>
              </a:cxnLst>
              <a:rect l="T9" t="T10" r="T11" b="T12"/>
              <a:pathLst>
                <a:path w="1" h="521">
                  <a:moveTo>
                    <a:pt x="0" y="520"/>
                  </a:moveTo>
                  <a:lnTo>
                    <a:pt x="0" y="0"/>
                  </a:lnTo>
                  <a:lnTo>
                    <a:pt x="0" y="520"/>
                  </a:lnTo>
                </a:path>
              </a:pathLst>
            </a:custGeom>
            <a:noFill/>
            <a:ln w="12700" cap="rnd">
              <a:solidFill>
                <a:srgbClr val="000000"/>
              </a:solidFill>
              <a:round/>
              <a:headEnd/>
              <a:tailEnd/>
            </a:ln>
          </p:spPr>
          <p:txBody>
            <a:bodyPr/>
            <a:lstStyle/>
            <a:p>
              <a:endParaRPr lang="en-IN"/>
            </a:p>
          </p:txBody>
        </p:sp>
        <p:sp>
          <p:nvSpPr>
            <p:cNvPr id="14356" name="Freeform 61"/>
            <p:cNvSpPr>
              <a:spLocks/>
            </p:cNvSpPr>
            <p:nvPr/>
          </p:nvSpPr>
          <p:spPr bwMode="auto">
            <a:xfrm>
              <a:off x="4903" y="1135"/>
              <a:ext cx="1" cy="398"/>
            </a:xfrm>
            <a:custGeom>
              <a:avLst/>
              <a:gdLst>
                <a:gd name="T0" fmla="*/ 0 w 1"/>
                <a:gd name="T1" fmla="*/ 512 h 513"/>
                <a:gd name="T2" fmla="*/ 0 w 1"/>
                <a:gd name="T3" fmla="*/ 0 h 513"/>
                <a:gd name="T4" fmla="*/ 0 w 1"/>
                <a:gd name="T5" fmla="*/ 512 h 513"/>
                <a:gd name="T6" fmla="*/ 0 60000 65536"/>
                <a:gd name="T7" fmla="*/ 0 60000 65536"/>
                <a:gd name="T8" fmla="*/ 0 60000 65536"/>
                <a:gd name="T9" fmla="*/ 0 w 1"/>
                <a:gd name="T10" fmla="*/ 0 h 513"/>
                <a:gd name="T11" fmla="*/ 1 w 1"/>
                <a:gd name="T12" fmla="*/ 513 h 513"/>
              </a:gdLst>
              <a:ahLst/>
              <a:cxnLst>
                <a:cxn ang="T6">
                  <a:pos x="T0" y="T1"/>
                </a:cxn>
                <a:cxn ang="T7">
                  <a:pos x="T2" y="T3"/>
                </a:cxn>
                <a:cxn ang="T8">
                  <a:pos x="T4" y="T5"/>
                </a:cxn>
              </a:cxnLst>
              <a:rect l="T9" t="T10" r="T11" b="T12"/>
              <a:pathLst>
                <a:path w="1" h="513">
                  <a:moveTo>
                    <a:pt x="0" y="512"/>
                  </a:moveTo>
                  <a:lnTo>
                    <a:pt x="0" y="0"/>
                  </a:lnTo>
                  <a:lnTo>
                    <a:pt x="0" y="512"/>
                  </a:lnTo>
                </a:path>
              </a:pathLst>
            </a:custGeom>
            <a:noFill/>
            <a:ln w="12700" cap="rnd">
              <a:solidFill>
                <a:srgbClr val="000000"/>
              </a:solidFill>
              <a:round/>
              <a:headEnd/>
              <a:tailEnd/>
            </a:ln>
          </p:spPr>
          <p:txBody>
            <a:bodyPr/>
            <a:lstStyle/>
            <a:p>
              <a:endParaRPr lang="en-IN"/>
            </a:p>
          </p:txBody>
        </p:sp>
        <p:sp>
          <p:nvSpPr>
            <p:cNvPr id="14357" name="Freeform 62"/>
            <p:cNvSpPr>
              <a:spLocks/>
            </p:cNvSpPr>
            <p:nvPr/>
          </p:nvSpPr>
          <p:spPr bwMode="auto">
            <a:xfrm>
              <a:off x="4893" y="1137"/>
              <a:ext cx="0" cy="389"/>
            </a:xfrm>
            <a:custGeom>
              <a:avLst/>
              <a:gdLst>
                <a:gd name="T0" fmla="*/ 0 w 1"/>
                <a:gd name="T1" fmla="*/ 501 h 502"/>
                <a:gd name="T2" fmla="*/ 0 w 1"/>
                <a:gd name="T3" fmla="*/ 0 h 502"/>
                <a:gd name="T4" fmla="*/ 0 w 1"/>
                <a:gd name="T5" fmla="*/ 501 h 502"/>
                <a:gd name="T6" fmla="*/ 0 60000 65536"/>
                <a:gd name="T7" fmla="*/ 0 60000 65536"/>
                <a:gd name="T8" fmla="*/ 0 60000 65536"/>
                <a:gd name="T9" fmla="*/ 0 w 1"/>
                <a:gd name="T10" fmla="*/ 0 h 502"/>
                <a:gd name="T11" fmla="*/ 0 w 1"/>
                <a:gd name="T12" fmla="*/ 502 h 502"/>
              </a:gdLst>
              <a:ahLst/>
              <a:cxnLst>
                <a:cxn ang="T6">
                  <a:pos x="T0" y="T1"/>
                </a:cxn>
                <a:cxn ang="T7">
                  <a:pos x="T2" y="T3"/>
                </a:cxn>
                <a:cxn ang="T8">
                  <a:pos x="T4" y="T5"/>
                </a:cxn>
              </a:cxnLst>
              <a:rect l="T9" t="T10" r="T11" b="T12"/>
              <a:pathLst>
                <a:path w="1" h="502">
                  <a:moveTo>
                    <a:pt x="0" y="501"/>
                  </a:moveTo>
                  <a:lnTo>
                    <a:pt x="0" y="0"/>
                  </a:lnTo>
                  <a:lnTo>
                    <a:pt x="0" y="501"/>
                  </a:lnTo>
                </a:path>
              </a:pathLst>
            </a:custGeom>
            <a:noFill/>
            <a:ln w="12700" cap="rnd">
              <a:solidFill>
                <a:srgbClr val="000000"/>
              </a:solidFill>
              <a:round/>
              <a:headEnd/>
              <a:tailEnd/>
            </a:ln>
          </p:spPr>
          <p:txBody>
            <a:bodyPr/>
            <a:lstStyle/>
            <a:p>
              <a:endParaRPr lang="en-IN"/>
            </a:p>
          </p:txBody>
        </p:sp>
        <p:sp>
          <p:nvSpPr>
            <p:cNvPr id="14358" name="Freeform 63"/>
            <p:cNvSpPr>
              <a:spLocks/>
            </p:cNvSpPr>
            <p:nvPr/>
          </p:nvSpPr>
          <p:spPr bwMode="auto">
            <a:xfrm>
              <a:off x="4876" y="1124"/>
              <a:ext cx="87" cy="20"/>
            </a:xfrm>
            <a:custGeom>
              <a:avLst/>
              <a:gdLst>
                <a:gd name="T0" fmla="*/ 110 w 111"/>
                <a:gd name="T1" fmla="*/ 21 h 25"/>
                <a:gd name="T2" fmla="*/ 85 w 111"/>
                <a:gd name="T3" fmla="*/ 10 h 25"/>
                <a:gd name="T4" fmla="*/ 60 w 111"/>
                <a:gd name="T5" fmla="*/ 0 h 25"/>
                <a:gd name="T6" fmla="*/ 36 w 111"/>
                <a:gd name="T7" fmla="*/ 3 h 25"/>
                <a:gd name="T8" fmla="*/ 25 w 111"/>
                <a:gd name="T9" fmla="*/ 10 h 25"/>
                <a:gd name="T10" fmla="*/ 0 w 111"/>
                <a:gd name="T11" fmla="*/ 24 h 25"/>
                <a:gd name="T12" fmla="*/ 0 60000 65536"/>
                <a:gd name="T13" fmla="*/ 0 60000 65536"/>
                <a:gd name="T14" fmla="*/ 0 60000 65536"/>
                <a:gd name="T15" fmla="*/ 0 60000 65536"/>
                <a:gd name="T16" fmla="*/ 0 60000 65536"/>
                <a:gd name="T17" fmla="*/ 0 60000 65536"/>
                <a:gd name="T18" fmla="*/ 0 w 111"/>
                <a:gd name="T19" fmla="*/ 0 h 25"/>
                <a:gd name="T20" fmla="*/ 111 w 1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1" h="25">
                  <a:moveTo>
                    <a:pt x="110" y="21"/>
                  </a:moveTo>
                  <a:lnTo>
                    <a:pt x="85" y="10"/>
                  </a:lnTo>
                  <a:lnTo>
                    <a:pt x="60" y="0"/>
                  </a:lnTo>
                  <a:lnTo>
                    <a:pt x="36" y="3"/>
                  </a:lnTo>
                  <a:lnTo>
                    <a:pt x="25" y="10"/>
                  </a:lnTo>
                  <a:lnTo>
                    <a:pt x="0" y="24"/>
                  </a:lnTo>
                </a:path>
              </a:pathLst>
            </a:custGeom>
            <a:noFill/>
            <a:ln w="12700" cap="rnd">
              <a:solidFill>
                <a:srgbClr val="000000"/>
              </a:solidFill>
              <a:round/>
              <a:headEnd type="none" w="sm" len="sm"/>
              <a:tailEnd type="none" w="sm" len="sm"/>
            </a:ln>
          </p:spPr>
          <p:txBody>
            <a:bodyPr/>
            <a:lstStyle/>
            <a:p>
              <a:endParaRPr lang="en-IN"/>
            </a:p>
          </p:txBody>
        </p:sp>
        <p:sp>
          <p:nvSpPr>
            <p:cNvPr id="14359" name="Freeform 64"/>
            <p:cNvSpPr>
              <a:spLocks/>
            </p:cNvSpPr>
            <p:nvPr/>
          </p:nvSpPr>
          <p:spPr bwMode="auto">
            <a:xfrm>
              <a:off x="4877" y="1519"/>
              <a:ext cx="86" cy="21"/>
            </a:xfrm>
            <a:custGeom>
              <a:avLst/>
              <a:gdLst>
                <a:gd name="T0" fmla="*/ 109 w 110"/>
                <a:gd name="T1" fmla="*/ 4 h 26"/>
                <a:gd name="T2" fmla="*/ 85 w 110"/>
                <a:gd name="T3" fmla="*/ 14 h 26"/>
                <a:gd name="T4" fmla="*/ 61 w 110"/>
                <a:gd name="T5" fmla="*/ 25 h 26"/>
                <a:gd name="T6" fmla="*/ 36 w 110"/>
                <a:gd name="T7" fmla="*/ 21 h 26"/>
                <a:gd name="T8" fmla="*/ 25 w 110"/>
                <a:gd name="T9" fmla="*/ 14 h 26"/>
                <a:gd name="T10" fmla="*/ 0 w 110"/>
                <a:gd name="T11" fmla="*/ 0 h 26"/>
                <a:gd name="T12" fmla="*/ 0 60000 65536"/>
                <a:gd name="T13" fmla="*/ 0 60000 65536"/>
                <a:gd name="T14" fmla="*/ 0 60000 65536"/>
                <a:gd name="T15" fmla="*/ 0 60000 65536"/>
                <a:gd name="T16" fmla="*/ 0 60000 65536"/>
                <a:gd name="T17" fmla="*/ 0 60000 65536"/>
                <a:gd name="T18" fmla="*/ 0 w 110"/>
                <a:gd name="T19" fmla="*/ 0 h 26"/>
                <a:gd name="T20" fmla="*/ 110 w 11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0" h="26">
                  <a:moveTo>
                    <a:pt x="109" y="4"/>
                  </a:moveTo>
                  <a:lnTo>
                    <a:pt x="85" y="14"/>
                  </a:lnTo>
                  <a:lnTo>
                    <a:pt x="61" y="25"/>
                  </a:lnTo>
                  <a:lnTo>
                    <a:pt x="36" y="21"/>
                  </a:lnTo>
                  <a:lnTo>
                    <a:pt x="25" y="14"/>
                  </a:lnTo>
                  <a:lnTo>
                    <a:pt x="0" y="0"/>
                  </a:lnTo>
                </a:path>
              </a:pathLst>
            </a:custGeom>
            <a:noFill/>
            <a:ln w="12700" cap="rnd">
              <a:solidFill>
                <a:srgbClr val="000000"/>
              </a:solidFill>
              <a:round/>
              <a:headEnd type="none" w="sm" len="sm"/>
              <a:tailEnd type="none" w="sm" len="sm"/>
            </a:ln>
          </p:spPr>
          <p:txBody>
            <a:bodyPr/>
            <a:lstStyle/>
            <a:p>
              <a:endParaRPr lang="en-IN"/>
            </a:p>
          </p:txBody>
        </p:sp>
        <p:sp>
          <p:nvSpPr>
            <p:cNvPr id="14360" name="Freeform 65"/>
            <p:cNvSpPr>
              <a:spLocks/>
            </p:cNvSpPr>
            <p:nvPr/>
          </p:nvSpPr>
          <p:spPr bwMode="auto">
            <a:xfrm>
              <a:off x="4877" y="1148"/>
              <a:ext cx="1" cy="371"/>
            </a:xfrm>
            <a:custGeom>
              <a:avLst/>
              <a:gdLst>
                <a:gd name="T0" fmla="*/ 0 w 1"/>
                <a:gd name="T1" fmla="*/ 479 h 480"/>
                <a:gd name="T2" fmla="*/ 0 w 1"/>
                <a:gd name="T3" fmla="*/ 0 h 480"/>
                <a:gd name="T4" fmla="*/ 0 w 1"/>
                <a:gd name="T5" fmla="*/ 479 h 480"/>
                <a:gd name="T6" fmla="*/ 0 60000 65536"/>
                <a:gd name="T7" fmla="*/ 0 60000 65536"/>
                <a:gd name="T8" fmla="*/ 0 60000 65536"/>
                <a:gd name="T9" fmla="*/ 0 w 1"/>
                <a:gd name="T10" fmla="*/ 0 h 480"/>
                <a:gd name="T11" fmla="*/ 1 w 1"/>
                <a:gd name="T12" fmla="*/ 480 h 480"/>
              </a:gdLst>
              <a:ahLst/>
              <a:cxnLst>
                <a:cxn ang="T6">
                  <a:pos x="T0" y="T1"/>
                </a:cxn>
                <a:cxn ang="T7">
                  <a:pos x="T2" y="T3"/>
                </a:cxn>
                <a:cxn ang="T8">
                  <a:pos x="T4" y="T5"/>
                </a:cxn>
              </a:cxnLst>
              <a:rect l="T9" t="T10" r="T11" b="T12"/>
              <a:pathLst>
                <a:path w="1" h="480">
                  <a:moveTo>
                    <a:pt x="0" y="479"/>
                  </a:moveTo>
                  <a:lnTo>
                    <a:pt x="0" y="0"/>
                  </a:lnTo>
                  <a:lnTo>
                    <a:pt x="0" y="479"/>
                  </a:lnTo>
                </a:path>
              </a:pathLst>
            </a:custGeom>
            <a:noFill/>
            <a:ln w="12700" cap="rnd">
              <a:solidFill>
                <a:srgbClr val="000000"/>
              </a:solidFill>
              <a:round/>
              <a:headEnd/>
              <a:tailEnd/>
            </a:ln>
          </p:spPr>
          <p:txBody>
            <a:bodyPr/>
            <a:lstStyle/>
            <a:p>
              <a:endParaRPr lang="en-IN"/>
            </a:p>
          </p:txBody>
        </p:sp>
        <p:grpSp>
          <p:nvGrpSpPr>
            <p:cNvPr id="7" name="Group 66"/>
            <p:cNvGrpSpPr>
              <a:grpSpLocks/>
            </p:cNvGrpSpPr>
            <p:nvPr/>
          </p:nvGrpSpPr>
          <p:grpSpPr bwMode="auto">
            <a:xfrm>
              <a:off x="3885" y="1739"/>
              <a:ext cx="615" cy="415"/>
              <a:chOff x="598" y="2589"/>
              <a:chExt cx="781" cy="536"/>
            </a:xfrm>
          </p:grpSpPr>
          <p:sp>
            <p:nvSpPr>
              <p:cNvPr id="14398" name="Freeform 67"/>
              <p:cNvSpPr>
                <a:spLocks/>
              </p:cNvSpPr>
              <p:nvPr/>
            </p:nvSpPr>
            <p:spPr bwMode="auto">
              <a:xfrm>
                <a:off x="686" y="2914"/>
                <a:ext cx="214" cy="186"/>
              </a:xfrm>
              <a:custGeom>
                <a:avLst/>
                <a:gdLst>
                  <a:gd name="T0" fmla="*/ 0 w 214"/>
                  <a:gd name="T1" fmla="*/ 152 h 186"/>
                  <a:gd name="T2" fmla="*/ 4 w 214"/>
                  <a:gd name="T3" fmla="*/ 162 h 186"/>
                  <a:gd name="T4" fmla="*/ 11 w 214"/>
                  <a:gd name="T5" fmla="*/ 175 h 186"/>
                  <a:gd name="T6" fmla="*/ 34 w 214"/>
                  <a:gd name="T7" fmla="*/ 185 h 186"/>
                  <a:gd name="T8" fmla="*/ 180 w 214"/>
                  <a:gd name="T9" fmla="*/ 185 h 186"/>
                  <a:gd name="T10" fmla="*/ 202 w 214"/>
                  <a:gd name="T11" fmla="*/ 175 h 186"/>
                  <a:gd name="T12" fmla="*/ 213 w 214"/>
                  <a:gd name="T13" fmla="*/ 152 h 186"/>
                  <a:gd name="T14" fmla="*/ 213 w 214"/>
                  <a:gd name="T15" fmla="*/ 33 h 186"/>
                  <a:gd name="T16" fmla="*/ 202 w 214"/>
                  <a:gd name="T17" fmla="*/ 10 h 186"/>
                  <a:gd name="T18" fmla="*/ 180 w 214"/>
                  <a:gd name="T19" fmla="*/ 0 h 186"/>
                  <a:gd name="T20" fmla="*/ 34 w 214"/>
                  <a:gd name="T21" fmla="*/ 0 h 186"/>
                  <a:gd name="T22" fmla="*/ 22 w 214"/>
                  <a:gd name="T23" fmla="*/ 3 h 186"/>
                  <a:gd name="T24" fmla="*/ 12 w 214"/>
                  <a:gd name="T25" fmla="*/ 10 h 186"/>
                  <a:gd name="T26" fmla="*/ 0 w 214"/>
                  <a:gd name="T27" fmla="*/ 33 h 186"/>
                  <a:gd name="T28" fmla="*/ 0 w 214"/>
                  <a:gd name="T29" fmla="*/ 152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86"/>
                  <a:gd name="T47" fmla="*/ 214 w 214"/>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86">
                    <a:moveTo>
                      <a:pt x="0" y="152"/>
                    </a:moveTo>
                    <a:lnTo>
                      <a:pt x="4" y="162"/>
                    </a:lnTo>
                    <a:lnTo>
                      <a:pt x="11" y="175"/>
                    </a:lnTo>
                    <a:lnTo>
                      <a:pt x="34" y="185"/>
                    </a:lnTo>
                    <a:lnTo>
                      <a:pt x="180" y="185"/>
                    </a:lnTo>
                    <a:lnTo>
                      <a:pt x="202" y="175"/>
                    </a:lnTo>
                    <a:lnTo>
                      <a:pt x="213" y="152"/>
                    </a:lnTo>
                    <a:lnTo>
                      <a:pt x="213" y="33"/>
                    </a:lnTo>
                    <a:lnTo>
                      <a:pt x="202" y="10"/>
                    </a:lnTo>
                    <a:lnTo>
                      <a:pt x="180" y="0"/>
                    </a:lnTo>
                    <a:lnTo>
                      <a:pt x="34" y="0"/>
                    </a:lnTo>
                    <a:lnTo>
                      <a:pt x="22" y="3"/>
                    </a:lnTo>
                    <a:lnTo>
                      <a:pt x="12" y="10"/>
                    </a:lnTo>
                    <a:lnTo>
                      <a:pt x="0" y="33"/>
                    </a:lnTo>
                    <a:lnTo>
                      <a:pt x="0" y="152"/>
                    </a:lnTo>
                  </a:path>
                </a:pathLst>
              </a:custGeom>
              <a:noFill/>
              <a:ln w="12700" cap="rnd">
                <a:solidFill>
                  <a:srgbClr val="810000"/>
                </a:solidFill>
                <a:round/>
                <a:headEnd/>
                <a:tailEnd/>
              </a:ln>
            </p:spPr>
            <p:txBody>
              <a:bodyPr/>
              <a:lstStyle/>
              <a:p>
                <a:endParaRPr lang="en-IN"/>
              </a:p>
            </p:txBody>
          </p:sp>
          <p:sp>
            <p:nvSpPr>
              <p:cNvPr id="14399" name="AutoShape 68"/>
              <p:cNvSpPr>
                <a:spLocks noChangeArrowheads="1"/>
              </p:cNvSpPr>
              <p:nvPr/>
            </p:nvSpPr>
            <p:spPr bwMode="auto">
              <a:xfrm>
                <a:off x="668" y="2870"/>
                <a:ext cx="247" cy="166"/>
              </a:xfrm>
              <a:prstGeom prst="roundRect">
                <a:avLst>
                  <a:gd name="adj" fmla="val 17588"/>
                </a:avLst>
              </a:prstGeom>
              <a:solidFill>
                <a:srgbClr val="FFFFFF"/>
              </a:solidFill>
              <a:ln w="12700">
                <a:solidFill>
                  <a:srgbClr val="FFFFFF"/>
                </a:solidFill>
                <a:round/>
                <a:headEnd/>
                <a:tailEnd/>
              </a:ln>
            </p:spPr>
            <p:txBody>
              <a:bodyPr wrap="none" anchor="ctr"/>
              <a:lstStyle/>
              <a:p>
                <a:endParaRPr lang="en-IN"/>
              </a:p>
            </p:txBody>
          </p:sp>
          <p:sp>
            <p:nvSpPr>
              <p:cNvPr id="14400" name="Freeform 69"/>
              <p:cNvSpPr>
                <a:spLocks/>
              </p:cNvSpPr>
              <p:nvPr/>
            </p:nvSpPr>
            <p:spPr bwMode="auto">
              <a:xfrm>
                <a:off x="1238" y="2683"/>
                <a:ext cx="141" cy="344"/>
              </a:xfrm>
              <a:custGeom>
                <a:avLst/>
                <a:gdLst>
                  <a:gd name="T0" fmla="*/ 0 w 141"/>
                  <a:gd name="T1" fmla="*/ 310 h 344"/>
                  <a:gd name="T2" fmla="*/ 3 w 141"/>
                  <a:gd name="T3" fmla="*/ 320 h 344"/>
                  <a:gd name="T4" fmla="*/ 11 w 141"/>
                  <a:gd name="T5" fmla="*/ 333 h 344"/>
                  <a:gd name="T6" fmla="*/ 35 w 141"/>
                  <a:gd name="T7" fmla="*/ 343 h 344"/>
                  <a:gd name="T8" fmla="*/ 107 w 141"/>
                  <a:gd name="T9" fmla="*/ 343 h 344"/>
                  <a:gd name="T10" fmla="*/ 129 w 141"/>
                  <a:gd name="T11" fmla="*/ 333 h 344"/>
                  <a:gd name="T12" fmla="*/ 140 w 141"/>
                  <a:gd name="T13" fmla="*/ 310 h 344"/>
                  <a:gd name="T14" fmla="*/ 140 w 141"/>
                  <a:gd name="T15" fmla="*/ 33 h 344"/>
                  <a:gd name="T16" fmla="*/ 129 w 141"/>
                  <a:gd name="T17" fmla="*/ 10 h 344"/>
                  <a:gd name="T18" fmla="*/ 107 w 141"/>
                  <a:gd name="T19" fmla="*/ 0 h 344"/>
                  <a:gd name="T20" fmla="*/ 35 w 141"/>
                  <a:gd name="T21" fmla="*/ 0 h 344"/>
                  <a:gd name="T22" fmla="*/ 23 w 141"/>
                  <a:gd name="T23" fmla="*/ 2 h 344"/>
                  <a:gd name="T24" fmla="*/ 12 w 141"/>
                  <a:gd name="T25" fmla="*/ 9 h 344"/>
                  <a:gd name="T26" fmla="*/ 0 w 141"/>
                  <a:gd name="T27" fmla="*/ 33 h 344"/>
                  <a:gd name="T28" fmla="*/ 0 w 141"/>
                  <a:gd name="T29" fmla="*/ 310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344"/>
                  <a:gd name="T47" fmla="*/ 141 w 141"/>
                  <a:gd name="T48" fmla="*/ 344 h 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344">
                    <a:moveTo>
                      <a:pt x="0" y="310"/>
                    </a:moveTo>
                    <a:lnTo>
                      <a:pt x="3" y="320"/>
                    </a:lnTo>
                    <a:lnTo>
                      <a:pt x="11" y="333"/>
                    </a:lnTo>
                    <a:lnTo>
                      <a:pt x="35" y="343"/>
                    </a:lnTo>
                    <a:lnTo>
                      <a:pt x="107" y="343"/>
                    </a:lnTo>
                    <a:lnTo>
                      <a:pt x="129" y="333"/>
                    </a:lnTo>
                    <a:lnTo>
                      <a:pt x="140" y="310"/>
                    </a:lnTo>
                    <a:lnTo>
                      <a:pt x="140" y="33"/>
                    </a:lnTo>
                    <a:lnTo>
                      <a:pt x="129" y="10"/>
                    </a:lnTo>
                    <a:lnTo>
                      <a:pt x="107" y="0"/>
                    </a:lnTo>
                    <a:lnTo>
                      <a:pt x="35" y="0"/>
                    </a:lnTo>
                    <a:lnTo>
                      <a:pt x="23" y="2"/>
                    </a:lnTo>
                    <a:lnTo>
                      <a:pt x="12" y="9"/>
                    </a:lnTo>
                    <a:lnTo>
                      <a:pt x="0" y="33"/>
                    </a:lnTo>
                    <a:lnTo>
                      <a:pt x="0" y="310"/>
                    </a:lnTo>
                  </a:path>
                </a:pathLst>
              </a:custGeom>
              <a:noFill/>
              <a:ln w="12700" cap="rnd">
                <a:solidFill>
                  <a:srgbClr val="810000"/>
                </a:solidFill>
                <a:round/>
                <a:headEnd/>
                <a:tailEnd/>
              </a:ln>
            </p:spPr>
            <p:txBody>
              <a:bodyPr/>
              <a:lstStyle/>
              <a:p>
                <a:endParaRPr lang="en-IN"/>
              </a:p>
            </p:txBody>
          </p:sp>
          <p:sp>
            <p:nvSpPr>
              <p:cNvPr id="14401" name="Freeform 70"/>
              <p:cNvSpPr>
                <a:spLocks/>
              </p:cNvSpPr>
              <p:nvPr/>
            </p:nvSpPr>
            <p:spPr bwMode="auto">
              <a:xfrm>
                <a:off x="1204" y="2683"/>
                <a:ext cx="140" cy="344"/>
              </a:xfrm>
              <a:custGeom>
                <a:avLst/>
                <a:gdLst>
                  <a:gd name="T0" fmla="*/ 0 w 140"/>
                  <a:gd name="T1" fmla="*/ 310 h 344"/>
                  <a:gd name="T2" fmla="*/ 3 w 140"/>
                  <a:gd name="T3" fmla="*/ 320 h 344"/>
                  <a:gd name="T4" fmla="*/ 11 w 140"/>
                  <a:gd name="T5" fmla="*/ 333 h 344"/>
                  <a:gd name="T6" fmla="*/ 33 w 140"/>
                  <a:gd name="T7" fmla="*/ 343 h 344"/>
                  <a:gd name="T8" fmla="*/ 105 w 140"/>
                  <a:gd name="T9" fmla="*/ 343 h 344"/>
                  <a:gd name="T10" fmla="*/ 128 w 140"/>
                  <a:gd name="T11" fmla="*/ 333 h 344"/>
                  <a:gd name="T12" fmla="*/ 139 w 140"/>
                  <a:gd name="T13" fmla="*/ 310 h 344"/>
                  <a:gd name="T14" fmla="*/ 139 w 140"/>
                  <a:gd name="T15" fmla="*/ 33 h 344"/>
                  <a:gd name="T16" fmla="*/ 128 w 140"/>
                  <a:gd name="T17" fmla="*/ 10 h 344"/>
                  <a:gd name="T18" fmla="*/ 105 w 140"/>
                  <a:gd name="T19" fmla="*/ 0 h 344"/>
                  <a:gd name="T20" fmla="*/ 33 w 140"/>
                  <a:gd name="T21" fmla="*/ 0 h 344"/>
                  <a:gd name="T22" fmla="*/ 21 w 140"/>
                  <a:gd name="T23" fmla="*/ 2 h 344"/>
                  <a:gd name="T24" fmla="*/ 11 w 140"/>
                  <a:gd name="T25" fmla="*/ 9 h 344"/>
                  <a:gd name="T26" fmla="*/ 0 w 140"/>
                  <a:gd name="T27" fmla="*/ 33 h 344"/>
                  <a:gd name="T28" fmla="*/ 0 w 140"/>
                  <a:gd name="T29" fmla="*/ 310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344"/>
                  <a:gd name="T47" fmla="*/ 140 w 140"/>
                  <a:gd name="T48" fmla="*/ 344 h 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344">
                    <a:moveTo>
                      <a:pt x="0" y="310"/>
                    </a:moveTo>
                    <a:lnTo>
                      <a:pt x="3" y="320"/>
                    </a:lnTo>
                    <a:lnTo>
                      <a:pt x="11" y="333"/>
                    </a:lnTo>
                    <a:lnTo>
                      <a:pt x="33" y="343"/>
                    </a:lnTo>
                    <a:lnTo>
                      <a:pt x="105" y="343"/>
                    </a:lnTo>
                    <a:lnTo>
                      <a:pt x="128" y="333"/>
                    </a:lnTo>
                    <a:lnTo>
                      <a:pt x="139" y="310"/>
                    </a:lnTo>
                    <a:lnTo>
                      <a:pt x="139" y="33"/>
                    </a:lnTo>
                    <a:lnTo>
                      <a:pt x="128" y="10"/>
                    </a:lnTo>
                    <a:lnTo>
                      <a:pt x="105" y="0"/>
                    </a:lnTo>
                    <a:lnTo>
                      <a:pt x="33" y="0"/>
                    </a:lnTo>
                    <a:lnTo>
                      <a:pt x="21" y="2"/>
                    </a:lnTo>
                    <a:lnTo>
                      <a:pt x="11" y="9"/>
                    </a:lnTo>
                    <a:lnTo>
                      <a:pt x="0" y="33"/>
                    </a:lnTo>
                    <a:lnTo>
                      <a:pt x="0" y="310"/>
                    </a:lnTo>
                  </a:path>
                </a:pathLst>
              </a:custGeom>
              <a:solidFill>
                <a:srgbClr val="FFFFFF"/>
              </a:solidFill>
              <a:ln w="12700" cap="rnd">
                <a:solidFill>
                  <a:srgbClr val="FFFFFF"/>
                </a:solidFill>
                <a:round/>
                <a:headEnd/>
                <a:tailEnd/>
              </a:ln>
            </p:spPr>
            <p:txBody>
              <a:bodyPr/>
              <a:lstStyle/>
              <a:p>
                <a:endParaRPr lang="en-IN"/>
              </a:p>
            </p:txBody>
          </p:sp>
          <p:sp>
            <p:nvSpPr>
              <p:cNvPr id="14402" name="Freeform 71"/>
              <p:cNvSpPr>
                <a:spLocks/>
              </p:cNvSpPr>
              <p:nvPr/>
            </p:nvSpPr>
            <p:spPr bwMode="auto">
              <a:xfrm>
                <a:off x="598" y="2606"/>
                <a:ext cx="607" cy="494"/>
              </a:xfrm>
              <a:custGeom>
                <a:avLst/>
                <a:gdLst>
                  <a:gd name="T0" fmla="*/ 606 w 607"/>
                  <a:gd name="T1" fmla="*/ 0 h 494"/>
                  <a:gd name="T2" fmla="*/ 559 w 607"/>
                  <a:gd name="T3" fmla="*/ 45 h 494"/>
                  <a:gd name="T4" fmla="*/ 0 w 607"/>
                  <a:gd name="T5" fmla="*/ 45 h 494"/>
                  <a:gd name="T6" fmla="*/ 0 w 607"/>
                  <a:gd name="T7" fmla="*/ 448 h 494"/>
                  <a:gd name="T8" fmla="*/ 559 w 607"/>
                  <a:gd name="T9" fmla="*/ 448 h 494"/>
                  <a:gd name="T10" fmla="*/ 606 w 607"/>
                  <a:gd name="T11" fmla="*/ 493 h 494"/>
                  <a:gd name="T12" fmla="*/ 606 w 607"/>
                  <a:gd name="T13" fmla="*/ 0 h 494"/>
                  <a:gd name="T14" fmla="*/ 0 60000 65536"/>
                  <a:gd name="T15" fmla="*/ 0 60000 65536"/>
                  <a:gd name="T16" fmla="*/ 0 60000 65536"/>
                  <a:gd name="T17" fmla="*/ 0 60000 65536"/>
                  <a:gd name="T18" fmla="*/ 0 60000 65536"/>
                  <a:gd name="T19" fmla="*/ 0 60000 65536"/>
                  <a:gd name="T20" fmla="*/ 0 60000 65536"/>
                  <a:gd name="T21" fmla="*/ 0 w 607"/>
                  <a:gd name="T22" fmla="*/ 0 h 494"/>
                  <a:gd name="T23" fmla="*/ 607 w 607"/>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494">
                    <a:moveTo>
                      <a:pt x="606" y="0"/>
                    </a:moveTo>
                    <a:lnTo>
                      <a:pt x="559" y="45"/>
                    </a:lnTo>
                    <a:lnTo>
                      <a:pt x="0" y="45"/>
                    </a:lnTo>
                    <a:lnTo>
                      <a:pt x="0" y="448"/>
                    </a:lnTo>
                    <a:lnTo>
                      <a:pt x="559" y="448"/>
                    </a:lnTo>
                    <a:lnTo>
                      <a:pt x="606" y="493"/>
                    </a:lnTo>
                    <a:lnTo>
                      <a:pt x="606" y="0"/>
                    </a:lnTo>
                  </a:path>
                </a:pathLst>
              </a:custGeom>
              <a:noFill/>
              <a:ln w="12700" cap="rnd">
                <a:solidFill>
                  <a:srgbClr val="000000"/>
                </a:solidFill>
                <a:round/>
                <a:headEnd/>
                <a:tailEnd/>
              </a:ln>
            </p:spPr>
            <p:txBody>
              <a:bodyPr/>
              <a:lstStyle/>
              <a:p>
                <a:endParaRPr lang="en-IN"/>
              </a:p>
            </p:txBody>
          </p:sp>
          <p:sp>
            <p:nvSpPr>
              <p:cNvPr id="14403" name="Line 72"/>
              <p:cNvSpPr>
                <a:spLocks noChangeShapeType="1"/>
              </p:cNvSpPr>
              <p:nvPr/>
            </p:nvSpPr>
            <p:spPr bwMode="auto">
              <a:xfrm flipV="1">
                <a:off x="1212" y="2606"/>
                <a:ext cx="0" cy="498"/>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04" name="Line 73"/>
              <p:cNvSpPr>
                <a:spLocks noChangeShapeType="1"/>
              </p:cNvSpPr>
              <p:nvPr/>
            </p:nvSpPr>
            <p:spPr bwMode="auto">
              <a:xfrm flipV="1">
                <a:off x="1225" y="2610"/>
                <a:ext cx="0" cy="496"/>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05" name="Line 74"/>
              <p:cNvSpPr>
                <a:spLocks noChangeShapeType="1"/>
              </p:cNvSpPr>
              <p:nvPr/>
            </p:nvSpPr>
            <p:spPr bwMode="auto">
              <a:xfrm flipV="1">
                <a:off x="1238" y="2604"/>
                <a:ext cx="0" cy="511"/>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06" name="Line 75"/>
              <p:cNvSpPr>
                <a:spLocks noChangeShapeType="1"/>
              </p:cNvSpPr>
              <p:nvPr/>
            </p:nvSpPr>
            <p:spPr bwMode="auto">
              <a:xfrm flipV="1">
                <a:off x="1251" y="2596"/>
                <a:ext cx="0" cy="524"/>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07" name="Line 76"/>
              <p:cNvSpPr>
                <a:spLocks noChangeShapeType="1"/>
              </p:cNvSpPr>
              <p:nvPr/>
            </p:nvSpPr>
            <p:spPr bwMode="auto">
              <a:xfrm flipV="1">
                <a:off x="1265" y="2599"/>
                <a:ext cx="0" cy="521"/>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08" name="Line 77"/>
              <p:cNvSpPr>
                <a:spLocks noChangeShapeType="1"/>
              </p:cNvSpPr>
              <p:nvPr/>
            </p:nvSpPr>
            <p:spPr bwMode="auto">
              <a:xfrm flipV="1">
                <a:off x="1278" y="2603"/>
                <a:ext cx="0" cy="51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09" name="Line 78"/>
              <p:cNvSpPr>
                <a:spLocks noChangeShapeType="1"/>
              </p:cNvSpPr>
              <p:nvPr/>
            </p:nvSpPr>
            <p:spPr bwMode="auto">
              <a:xfrm flipV="1">
                <a:off x="1291" y="2606"/>
                <a:ext cx="0" cy="50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14410" name="Freeform 79"/>
              <p:cNvSpPr>
                <a:spLocks/>
              </p:cNvSpPr>
              <p:nvPr/>
            </p:nvSpPr>
            <p:spPr bwMode="auto">
              <a:xfrm>
                <a:off x="1202" y="2589"/>
                <a:ext cx="111" cy="27"/>
              </a:xfrm>
              <a:custGeom>
                <a:avLst/>
                <a:gdLst>
                  <a:gd name="T0" fmla="*/ 0 w 111"/>
                  <a:gd name="T1" fmla="*/ 21 h 27"/>
                  <a:gd name="T2" fmla="*/ 25 w 111"/>
                  <a:gd name="T3" fmla="*/ 10 h 27"/>
                  <a:gd name="T4" fmla="*/ 50 w 111"/>
                  <a:gd name="T5" fmla="*/ 0 h 27"/>
                  <a:gd name="T6" fmla="*/ 74 w 111"/>
                  <a:gd name="T7" fmla="*/ 3 h 27"/>
                  <a:gd name="T8" fmla="*/ 85 w 111"/>
                  <a:gd name="T9" fmla="*/ 10 h 27"/>
                  <a:gd name="T10" fmla="*/ 110 w 111"/>
                  <a:gd name="T11" fmla="*/ 26 h 27"/>
                  <a:gd name="T12" fmla="*/ 0 60000 65536"/>
                  <a:gd name="T13" fmla="*/ 0 60000 65536"/>
                  <a:gd name="T14" fmla="*/ 0 60000 65536"/>
                  <a:gd name="T15" fmla="*/ 0 60000 65536"/>
                  <a:gd name="T16" fmla="*/ 0 60000 65536"/>
                  <a:gd name="T17" fmla="*/ 0 60000 65536"/>
                  <a:gd name="T18" fmla="*/ 0 w 111"/>
                  <a:gd name="T19" fmla="*/ 0 h 27"/>
                  <a:gd name="T20" fmla="*/ 111 w 11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1" h="27">
                    <a:moveTo>
                      <a:pt x="0" y="21"/>
                    </a:moveTo>
                    <a:lnTo>
                      <a:pt x="25" y="10"/>
                    </a:lnTo>
                    <a:lnTo>
                      <a:pt x="50" y="0"/>
                    </a:lnTo>
                    <a:lnTo>
                      <a:pt x="74" y="3"/>
                    </a:lnTo>
                    <a:lnTo>
                      <a:pt x="85" y="10"/>
                    </a:lnTo>
                    <a:lnTo>
                      <a:pt x="110" y="26"/>
                    </a:lnTo>
                  </a:path>
                </a:pathLst>
              </a:custGeom>
              <a:noFill/>
              <a:ln w="12700" cap="rnd">
                <a:solidFill>
                  <a:srgbClr val="000000"/>
                </a:solidFill>
                <a:round/>
                <a:headEnd type="none" w="sm" len="sm"/>
                <a:tailEnd type="none" w="sm" len="sm"/>
              </a:ln>
            </p:spPr>
            <p:txBody>
              <a:bodyPr/>
              <a:lstStyle/>
              <a:p>
                <a:endParaRPr lang="en-IN"/>
              </a:p>
            </p:txBody>
          </p:sp>
          <p:sp>
            <p:nvSpPr>
              <p:cNvPr id="14411" name="Freeform 80"/>
              <p:cNvSpPr>
                <a:spLocks/>
              </p:cNvSpPr>
              <p:nvPr/>
            </p:nvSpPr>
            <p:spPr bwMode="auto">
              <a:xfrm>
                <a:off x="1202" y="3099"/>
                <a:ext cx="110" cy="26"/>
              </a:xfrm>
              <a:custGeom>
                <a:avLst/>
                <a:gdLst>
                  <a:gd name="T0" fmla="*/ 0 w 110"/>
                  <a:gd name="T1" fmla="*/ 4 h 26"/>
                  <a:gd name="T2" fmla="*/ 24 w 110"/>
                  <a:gd name="T3" fmla="*/ 14 h 26"/>
                  <a:gd name="T4" fmla="*/ 48 w 110"/>
                  <a:gd name="T5" fmla="*/ 25 h 26"/>
                  <a:gd name="T6" fmla="*/ 73 w 110"/>
                  <a:gd name="T7" fmla="*/ 21 h 26"/>
                  <a:gd name="T8" fmla="*/ 84 w 110"/>
                  <a:gd name="T9" fmla="*/ 14 h 26"/>
                  <a:gd name="T10" fmla="*/ 109 w 110"/>
                  <a:gd name="T11" fmla="*/ 0 h 26"/>
                  <a:gd name="T12" fmla="*/ 0 60000 65536"/>
                  <a:gd name="T13" fmla="*/ 0 60000 65536"/>
                  <a:gd name="T14" fmla="*/ 0 60000 65536"/>
                  <a:gd name="T15" fmla="*/ 0 60000 65536"/>
                  <a:gd name="T16" fmla="*/ 0 60000 65536"/>
                  <a:gd name="T17" fmla="*/ 0 60000 65536"/>
                  <a:gd name="T18" fmla="*/ 0 w 110"/>
                  <a:gd name="T19" fmla="*/ 0 h 26"/>
                  <a:gd name="T20" fmla="*/ 110 w 11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0" h="26">
                    <a:moveTo>
                      <a:pt x="0" y="4"/>
                    </a:moveTo>
                    <a:lnTo>
                      <a:pt x="24" y="14"/>
                    </a:lnTo>
                    <a:lnTo>
                      <a:pt x="48" y="25"/>
                    </a:lnTo>
                    <a:lnTo>
                      <a:pt x="73" y="21"/>
                    </a:lnTo>
                    <a:lnTo>
                      <a:pt x="84" y="14"/>
                    </a:lnTo>
                    <a:lnTo>
                      <a:pt x="109" y="0"/>
                    </a:lnTo>
                  </a:path>
                </a:pathLst>
              </a:custGeom>
              <a:noFill/>
              <a:ln w="12700" cap="rnd">
                <a:solidFill>
                  <a:srgbClr val="000000"/>
                </a:solidFill>
                <a:round/>
                <a:headEnd type="none" w="sm" len="sm"/>
                <a:tailEnd type="none" w="sm" len="sm"/>
              </a:ln>
            </p:spPr>
            <p:txBody>
              <a:bodyPr/>
              <a:lstStyle/>
              <a:p>
                <a:endParaRPr lang="en-IN"/>
              </a:p>
            </p:txBody>
          </p:sp>
          <p:sp>
            <p:nvSpPr>
              <p:cNvPr id="14412" name="Line 81"/>
              <p:cNvSpPr>
                <a:spLocks noChangeShapeType="1"/>
              </p:cNvSpPr>
              <p:nvPr/>
            </p:nvSpPr>
            <p:spPr bwMode="auto">
              <a:xfrm flipV="1">
                <a:off x="1311" y="2618"/>
                <a:ext cx="0" cy="481"/>
              </a:xfrm>
              <a:prstGeom prst="line">
                <a:avLst/>
              </a:prstGeom>
              <a:noFill/>
              <a:ln w="12700">
                <a:solidFill>
                  <a:srgbClr val="000000"/>
                </a:solidFill>
                <a:round/>
                <a:headEnd type="none" w="sm" len="sm"/>
                <a:tailEnd type="none" w="sm" len="sm"/>
              </a:ln>
            </p:spPr>
            <p:txBody>
              <a:bodyPr wrap="none" anchor="ctr"/>
              <a:lstStyle/>
              <a:p>
                <a:endParaRPr lang="en-IN"/>
              </a:p>
            </p:txBody>
          </p:sp>
        </p:grpSp>
        <p:sp>
          <p:nvSpPr>
            <p:cNvPr id="14362" name="Freeform 82"/>
            <p:cNvSpPr>
              <a:spLocks/>
            </p:cNvSpPr>
            <p:nvPr/>
          </p:nvSpPr>
          <p:spPr bwMode="auto">
            <a:xfrm>
              <a:off x="5203" y="1986"/>
              <a:ext cx="169" cy="144"/>
            </a:xfrm>
            <a:custGeom>
              <a:avLst/>
              <a:gdLst>
                <a:gd name="T0" fmla="*/ 213 w 214"/>
                <a:gd name="T1" fmla="*/ 152 h 186"/>
                <a:gd name="T2" fmla="*/ 210 w 214"/>
                <a:gd name="T3" fmla="*/ 164 h 186"/>
                <a:gd name="T4" fmla="*/ 202 w 214"/>
                <a:gd name="T5" fmla="*/ 175 h 186"/>
                <a:gd name="T6" fmla="*/ 179 w 214"/>
                <a:gd name="T7" fmla="*/ 185 h 186"/>
                <a:gd name="T8" fmla="*/ 33 w 214"/>
                <a:gd name="T9" fmla="*/ 185 h 186"/>
                <a:gd name="T10" fmla="*/ 11 w 214"/>
                <a:gd name="T11" fmla="*/ 175 h 186"/>
                <a:gd name="T12" fmla="*/ 0 w 214"/>
                <a:gd name="T13" fmla="*/ 152 h 186"/>
                <a:gd name="T14" fmla="*/ 0 w 214"/>
                <a:gd name="T15" fmla="*/ 33 h 186"/>
                <a:gd name="T16" fmla="*/ 11 w 214"/>
                <a:gd name="T17" fmla="*/ 10 h 186"/>
                <a:gd name="T18" fmla="*/ 33 w 214"/>
                <a:gd name="T19" fmla="*/ 0 h 186"/>
                <a:gd name="T20" fmla="*/ 179 w 214"/>
                <a:gd name="T21" fmla="*/ 0 h 186"/>
                <a:gd name="T22" fmla="*/ 192 w 214"/>
                <a:gd name="T23" fmla="*/ 2 h 186"/>
                <a:gd name="T24" fmla="*/ 202 w 214"/>
                <a:gd name="T25" fmla="*/ 10 h 186"/>
                <a:gd name="T26" fmla="*/ 213 w 214"/>
                <a:gd name="T27" fmla="*/ 33 h 186"/>
                <a:gd name="T28" fmla="*/ 213 w 214"/>
                <a:gd name="T29" fmla="*/ 152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86"/>
                <a:gd name="T47" fmla="*/ 214 w 214"/>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86">
                  <a:moveTo>
                    <a:pt x="213" y="152"/>
                  </a:moveTo>
                  <a:lnTo>
                    <a:pt x="210" y="164"/>
                  </a:lnTo>
                  <a:lnTo>
                    <a:pt x="202" y="175"/>
                  </a:lnTo>
                  <a:lnTo>
                    <a:pt x="179" y="185"/>
                  </a:lnTo>
                  <a:lnTo>
                    <a:pt x="33" y="185"/>
                  </a:lnTo>
                  <a:lnTo>
                    <a:pt x="11" y="175"/>
                  </a:lnTo>
                  <a:lnTo>
                    <a:pt x="0" y="152"/>
                  </a:lnTo>
                  <a:lnTo>
                    <a:pt x="0" y="33"/>
                  </a:lnTo>
                  <a:lnTo>
                    <a:pt x="11" y="10"/>
                  </a:lnTo>
                  <a:lnTo>
                    <a:pt x="33" y="0"/>
                  </a:lnTo>
                  <a:lnTo>
                    <a:pt x="179" y="0"/>
                  </a:lnTo>
                  <a:lnTo>
                    <a:pt x="192" y="2"/>
                  </a:lnTo>
                  <a:lnTo>
                    <a:pt x="202" y="10"/>
                  </a:lnTo>
                  <a:lnTo>
                    <a:pt x="213" y="33"/>
                  </a:lnTo>
                  <a:lnTo>
                    <a:pt x="213" y="152"/>
                  </a:lnTo>
                </a:path>
              </a:pathLst>
            </a:custGeom>
            <a:noFill/>
            <a:ln w="12700" cap="rnd">
              <a:solidFill>
                <a:srgbClr val="810000"/>
              </a:solidFill>
              <a:round/>
              <a:headEnd/>
              <a:tailEnd/>
            </a:ln>
          </p:spPr>
          <p:txBody>
            <a:bodyPr/>
            <a:lstStyle/>
            <a:p>
              <a:endParaRPr lang="en-IN"/>
            </a:p>
          </p:txBody>
        </p:sp>
        <p:sp>
          <p:nvSpPr>
            <p:cNvPr id="14363" name="Rectangle 83"/>
            <p:cNvSpPr>
              <a:spLocks noChangeArrowheads="1"/>
            </p:cNvSpPr>
            <p:nvPr/>
          </p:nvSpPr>
          <p:spPr bwMode="auto">
            <a:xfrm>
              <a:off x="5179" y="1948"/>
              <a:ext cx="201" cy="138"/>
            </a:xfrm>
            <a:prstGeom prst="rect">
              <a:avLst/>
            </a:prstGeom>
            <a:solidFill>
              <a:srgbClr val="FFFFFF"/>
            </a:solidFill>
            <a:ln w="12700">
              <a:solidFill>
                <a:srgbClr val="FFFFFF"/>
              </a:solidFill>
              <a:miter lim="800000"/>
              <a:headEnd/>
              <a:tailEnd/>
            </a:ln>
          </p:spPr>
          <p:txBody>
            <a:bodyPr wrap="none" anchor="ctr"/>
            <a:lstStyle/>
            <a:p>
              <a:endParaRPr lang="en-IN"/>
            </a:p>
          </p:txBody>
        </p:sp>
        <p:sp>
          <p:nvSpPr>
            <p:cNvPr id="14364" name="Freeform 84"/>
            <p:cNvSpPr>
              <a:spLocks/>
            </p:cNvSpPr>
            <p:nvPr/>
          </p:nvSpPr>
          <p:spPr bwMode="auto">
            <a:xfrm>
              <a:off x="4827" y="1806"/>
              <a:ext cx="111" cy="268"/>
            </a:xfrm>
            <a:custGeom>
              <a:avLst/>
              <a:gdLst>
                <a:gd name="T0" fmla="*/ 140 w 141"/>
                <a:gd name="T1" fmla="*/ 312 h 346"/>
                <a:gd name="T2" fmla="*/ 137 w 141"/>
                <a:gd name="T3" fmla="*/ 322 h 346"/>
                <a:gd name="T4" fmla="*/ 129 w 141"/>
                <a:gd name="T5" fmla="*/ 335 h 346"/>
                <a:gd name="T6" fmla="*/ 105 w 141"/>
                <a:gd name="T7" fmla="*/ 345 h 346"/>
                <a:gd name="T8" fmla="*/ 33 w 141"/>
                <a:gd name="T9" fmla="*/ 345 h 346"/>
                <a:gd name="T10" fmla="*/ 11 w 141"/>
                <a:gd name="T11" fmla="*/ 335 h 346"/>
                <a:gd name="T12" fmla="*/ 0 w 141"/>
                <a:gd name="T13" fmla="*/ 312 h 346"/>
                <a:gd name="T14" fmla="*/ 0 w 141"/>
                <a:gd name="T15" fmla="*/ 35 h 346"/>
                <a:gd name="T16" fmla="*/ 11 w 141"/>
                <a:gd name="T17" fmla="*/ 12 h 346"/>
                <a:gd name="T18" fmla="*/ 33 w 141"/>
                <a:gd name="T19" fmla="*/ 0 h 346"/>
                <a:gd name="T20" fmla="*/ 105 w 141"/>
                <a:gd name="T21" fmla="*/ 0 h 346"/>
                <a:gd name="T22" fmla="*/ 117 w 141"/>
                <a:gd name="T23" fmla="*/ 3 h 346"/>
                <a:gd name="T24" fmla="*/ 129 w 141"/>
                <a:gd name="T25" fmla="*/ 12 h 346"/>
                <a:gd name="T26" fmla="*/ 140 w 141"/>
                <a:gd name="T27" fmla="*/ 35 h 346"/>
                <a:gd name="T28" fmla="*/ 140 w 141"/>
                <a:gd name="T29" fmla="*/ 312 h 3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346"/>
                <a:gd name="T47" fmla="*/ 141 w 141"/>
                <a:gd name="T48" fmla="*/ 346 h 3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346">
                  <a:moveTo>
                    <a:pt x="140" y="312"/>
                  </a:moveTo>
                  <a:lnTo>
                    <a:pt x="137" y="322"/>
                  </a:lnTo>
                  <a:lnTo>
                    <a:pt x="129" y="335"/>
                  </a:lnTo>
                  <a:lnTo>
                    <a:pt x="105" y="345"/>
                  </a:lnTo>
                  <a:lnTo>
                    <a:pt x="33" y="345"/>
                  </a:lnTo>
                  <a:lnTo>
                    <a:pt x="11" y="335"/>
                  </a:lnTo>
                  <a:lnTo>
                    <a:pt x="0" y="312"/>
                  </a:lnTo>
                  <a:lnTo>
                    <a:pt x="0" y="35"/>
                  </a:lnTo>
                  <a:lnTo>
                    <a:pt x="11" y="12"/>
                  </a:lnTo>
                  <a:lnTo>
                    <a:pt x="33" y="0"/>
                  </a:lnTo>
                  <a:lnTo>
                    <a:pt x="105" y="0"/>
                  </a:lnTo>
                  <a:lnTo>
                    <a:pt x="117" y="3"/>
                  </a:lnTo>
                  <a:lnTo>
                    <a:pt x="129" y="12"/>
                  </a:lnTo>
                  <a:lnTo>
                    <a:pt x="140" y="35"/>
                  </a:lnTo>
                  <a:lnTo>
                    <a:pt x="140" y="312"/>
                  </a:lnTo>
                </a:path>
              </a:pathLst>
            </a:custGeom>
            <a:noFill/>
            <a:ln w="12700" cap="rnd">
              <a:solidFill>
                <a:srgbClr val="810000"/>
              </a:solidFill>
              <a:round/>
              <a:headEnd/>
              <a:tailEnd/>
            </a:ln>
          </p:spPr>
          <p:txBody>
            <a:bodyPr/>
            <a:lstStyle/>
            <a:p>
              <a:endParaRPr lang="en-IN"/>
            </a:p>
          </p:txBody>
        </p:sp>
        <p:sp>
          <p:nvSpPr>
            <p:cNvPr id="14365" name="Freeform 85"/>
            <p:cNvSpPr>
              <a:spLocks/>
            </p:cNvSpPr>
            <p:nvPr/>
          </p:nvSpPr>
          <p:spPr bwMode="auto">
            <a:xfrm>
              <a:off x="4854" y="1806"/>
              <a:ext cx="110" cy="268"/>
            </a:xfrm>
            <a:custGeom>
              <a:avLst/>
              <a:gdLst>
                <a:gd name="T0" fmla="*/ 139 w 140"/>
                <a:gd name="T1" fmla="*/ 312 h 346"/>
                <a:gd name="T2" fmla="*/ 136 w 140"/>
                <a:gd name="T3" fmla="*/ 322 h 346"/>
                <a:gd name="T4" fmla="*/ 130 w 140"/>
                <a:gd name="T5" fmla="*/ 335 h 346"/>
                <a:gd name="T6" fmla="*/ 106 w 140"/>
                <a:gd name="T7" fmla="*/ 345 h 346"/>
                <a:gd name="T8" fmla="*/ 34 w 140"/>
                <a:gd name="T9" fmla="*/ 345 h 346"/>
                <a:gd name="T10" fmla="*/ 12 w 140"/>
                <a:gd name="T11" fmla="*/ 335 h 346"/>
                <a:gd name="T12" fmla="*/ 0 w 140"/>
                <a:gd name="T13" fmla="*/ 312 h 346"/>
                <a:gd name="T14" fmla="*/ 0 w 140"/>
                <a:gd name="T15" fmla="*/ 35 h 346"/>
                <a:gd name="T16" fmla="*/ 11 w 140"/>
                <a:gd name="T17" fmla="*/ 12 h 346"/>
                <a:gd name="T18" fmla="*/ 34 w 140"/>
                <a:gd name="T19" fmla="*/ 0 h 346"/>
                <a:gd name="T20" fmla="*/ 106 w 140"/>
                <a:gd name="T21" fmla="*/ 0 h 346"/>
                <a:gd name="T22" fmla="*/ 118 w 140"/>
                <a:gd name="T23" fmla="*/ 3 h 346"/>
                <a:gd name="T24" fmla="*/ 128 w 140"/>
                <a:gd name="T25" fmla="*/ 12 h 346"/>
                <a:gd name="T26" fmla="*/ 139 w 140"/>
                <a:gd name="T27" fmla="*/ 35 h 346"/>
                <a:gd name="T28" fmla="*/ 139 w 140"/>
                <a:gd name="T29" fmla="*/ 312 h 3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346"/>
                <a:gd name="T47" fmla="*/ 140 w 140"/>
                <a:gd name="T48" fmla="*/ 346 h 3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346">
                  <a:moveTo>
                    <a:pt x="139" y="312"/>
                  </a:moveTo>
                  <a:lnTo>
                    <a:pt x="136" y="322"/>
                  </a:lnTo>
                  <a:lnTo>
                    <a:pt x="130" y="335"/>
                  </a:lnTo>
                  <a:lnTo>
                    <a:pt x="106" y="345"/>
                  </a:lnTo>
                  <a:lnTo>
                    <a:pt x="34" y="345"/>
                  </a:lnTo>
                  <a:lnTo>
                    <a:pt x="12" y="335"/>
                  </a:lnTo>
                  <a:lnTo>
                    <a:pt x="0" y="312"/>
                  </a:lnTo>
                  <a:lnTo>
                    <a:pt x="0" y="35"/>
                  </a:lnTo>
                  <a:lnTo>
                    <a:pt x="11" y="12"/>
                  </a:lnTo>
                  <a:lnTo>
                    <a:pt x="34" y="0"/>
                  </a:lnTo>
                  <a:lnTo>
                    <a:pt x="106" y="0"/>
                  </a:lnTo>
                  <a:lnTo>
                    <a:pt x="118" y="3"/>
                  </a:lnTo>
                  <a:lnTo>
                    <a:pt x="128" y="12"/>
                  </a:lnTo>
                  <a:lnTo>
                    <a:pt x="139" y="35"/>
                  </a:lnTo>
                  <a:lnTo>
                    <a:pt x="139" y="312"/>
                  </a:lnTo>
                </a:path>
              </a:pathLst>
            </a:custGeom>
            <a:solidFill>
              <a:srgbClr val="FFFFFF"/>
            </a:solidFill>
            <a:ln w="12700" cap="rnd">
              <a:solidFill>
                <a:srgbClr val="FFFFFF"/>
              </a:solidFill>
              <a:round/>
              <a:headEnd/>
              <a:tailEnd/>
            </a:ln>
          </p:spPr>
          <p:txBody>
            <a:bodyPr/>
            <a:lstStyle/>
            <a:p>
              <a:endParaRPr lang="en-IN"/>
            </a:p>
          </p:txBody>
        </p:sp>
        <p:sp>
          <p:nvSpPr>
            <p:cNvPr id="14366" name="Freeform 86"/>
            <p:cNvSpPr>
              <a:spLocks/>
            </p:cNvSpPr>
            <p:nvPr/>
          </p:nvSpPr>
          <p:spPr bwMode="auto">
            <a:xfrm>
              <a:off x="4963" y="1748"/>
              <a:ext cx="478" cy="382"/>
            </a:xfrm>
            <a:custGeom>
              <a:avLst/>
              <a:gdLst>
                <a:gd name="T0" fmla="*/ 0 w 607"/>
                <a:gd name="T1" fmla="*/ 0 h 494"/>
                <a:gd name="T2" fmla="*/ 48 w 607"/>
                <a:gd name="T3" fmla="*/ 45 h 494"/>
                <a:gd name="T4" fmla="*/ 606 w 607"/>
                <a:gd name="T5" fmla="*/ 45 h 494"/>
                <a:gd name="T6" fmla="*/ 606 w 607"/>
                <a:gd name="T7" fmla="*/ 448 h 494"/>
                <a:gd name="T8" fmla="*/ 48 w 607"/>
                <a:gd name="T9" fmla="*/ 448 h 494"/>
                <a:gd name="T10" fmla="*/ 0 w 607"/>
                <a:gd name="T11" fmla="*/ 493 h 494"/>
                <a:gd name="T12" fmla="*/ 0 w 607"/>
                <a:gd name="T13" fmla="*/ 0 h 494"/>
                <a:gd name="T14" fmla="*/ 0 60000 65536"/>
                <a:gd name="T15" fmla="*/ 0 60000 65536"/>
                <a:gd name="T16" fmla="*/ 0 60000 65536"/>
                <a:gd name="T17" fmla="*/ 0 60000 65536"/>
                <a:gd name="T18" fmla="*/ 0 60000 65536"/>
                <a:gd name="T19" fmla="*/ 0 60000 65536"/>
                <a:gd name="T20" fmla="*/ 0 60000 65536"/>
                <a:gd name="T21" fmla="*/ 0 w 607"/>
                <a:gd name="T22" fmla="*/ 0 h 494"/>
                <a:gd name="T23" fmla="*/ 607 w 607"/>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494">
                  <a:moveTo>
                    <a:pt x="0" y="0"/>
                  </a:moveTo>
                  <a:lnTo>
                    <a:pt x="48" y="45"/>
                  </a:lnTo>
                  <a:lnTo>
                    <a:pt x="606" y="45"/>
                  </a:lnTo>
                  <a:lnTo>
                    <a:pt x="606" y="448"/>
                  </a:lnTo>
                  <a:lnTo>
                    <a:pt x="48" y="448"/>
                  </a:lnTo>
                  <a:lnTo>
                    <a:pt x="0" y="493"/>
                  </a:lnTo>
                  <a:lnTo>
                    <a:pt x="0" y="0"/>
                  </a:lnTo>
                </a:path>
              </a:pathLst>
            </a:custGeom>
            <a:noFill/>
            <a:ln w="12700" cap="rnd">
              <a:solidFill>
                <a:srgbClr val="000000"/>
              </a:solidFill>
              <a:round/>
              <a:headEnd/>
              <a:tailEnd/>
            </a:ln>
          </p:spPr>
          <p:txBody>
            <a:bodyPr/>
            <a:lstStyle/>
            <a:p>
              <a:endParaRPr lang="en-IN"/>
            </a:p>
          </p:txBody>
        </p:sp>
        <p:sp>
          <p:nvSpPr>
            <p:cNvPr id="14367" name="Freeform 87"/>
            <p:cNvSpPr>
              <a:spLocks/>
            </p:cNvSpPr>
            <p:nvPr/>
          </p:nvSpPr>
          <p:spPr bwMode="auto">
            <a:xfrm>
              <a:off x="4957" y="1748"/>
              <a:ext cx="1" cy="386"/>
            </a:xfrm>
            <a:custGeom>
              <a:avLst/>
              <a:gdLst>
                <a:gd name="T0" fmla="*/ 0 w 1"/>
                <a:gd name="T1" fmla="*/ 498 h 499"/>
                <a:gd name="T2" fmla="*/ 0 w 1"/>
                <a:gd name="T3" fmla="*/ 0 h 499"/>
                <a:gd name="T4" fmla="*/ 0 w 1"/>
                <a:gd name="T5" fmla="*/ 498 h 499"/>
                <a:gd name="T6" fmla="*/ 0 60000 65536"/>
                <a:gd name="T7" fmla="*/ 0 60000 65536"/>
                <a:gd name="T8" fmla="*/ 0 60000 65536"/>
                <a:gd name="T9" fmla="*/ 0 w 1"/>
                <a:gd name="T10" fmla="*/ 0 h 499"/>
                <a:gd name="T11" fmla="*/ 1 w 1"/>
                <a:gd name="T12" fmla="*/ 499 h 499"/>
              </a:gdLst>
              <a:ahLst/>
              <a:cxnLst>
                <a:cxn ang="T6">
                  <a:pos x="T0" y="T1"/>
                </a:cxn>
                <a:cxn ang="T7">
                  <a:pos x="T2" y="T3"/>
                </a:cxn>
                <a:cxn ang="T8">
                  <a:pos x="T4" y="T5"/>
                </a:cxn>
              </a:cxnLst>
              <a:rect l="T9" t="T10" r="T11" b="T12"/>
              <a:pathLst>
                <a:path w="1" h="499">
                  <a:moveTo>
                    <a:pt x="0" y="498"/>
                  </a:moveTo>
                  <a:lnTo>
                    <a:pt x="0" y="0"/>
                  </a:lnTo>
                  <a:lnTo>
                    <a:pt x="0" y="498"/>
                  </a:lnTo>
                </a:path>
              </a:pathLst>
            </a:custGeom>
            <a:noFill/>
            <a:ln w="12700" cap="rnd">
              <a:solidFill>
                <a:srgbClr val="000000"/>
              </a:solidFill>
              <a:round/>
              <a:headEnd/>
              <a:tailEnd/>
            </a:ln>
          </p:spPr>
          <p:txBody>
            <a:bodyPr/>
            <a:lstStyle/>
            <a:p>
              <a:endParaRPr lang="en-IN"/>
            </a:p>
          </p:txBody>
        </p:sp>
        <p:sp>
          <p:nvSpPr>
            <p:cNvPr id="14368" name="Freeform 88"/>
            <p:cNvSpPr>
              <a:spLocks/>
            </p:cNvSpPr>
            <p:nvPr/>
          </p:nvSpPr>
          <p:spPr bwMode="auto">
            <a:xfrm>
              <a:off x="4947" y="1749"/>
              <a:ext cx="1" cy="387"/>
            </a:xfrm>
            <a:custGeom>
              <a:avLst/>
              <a:gdLst>
                <a:gd name="T0" fmla="*/ 0 w 1"/>
                <a:gd name="T1" fmla="*/ 498 h 499"/>
                <a:gd name="T2" fmla="*/ 0 w 1"/>
                <a:gd name="T3" fmla="*/ 0 h 499"/>
                <a:gd name="T4" fmla="*/ 0 w 1"/>
                <a:gd name="T5" fmla="*/ 498 h 499"/>
                <a:gd name="T6" fmla="*/ 0 60000 65536"/>
                <a:gd name="T7" fmla="*/ 0 60000 65536"/>
                <a:gd name="T8" fmla="*/ 0 60000 65536"/>
                <a:gd name="T9" fmla="*/ 0 w 1"/>
                <a:gd name="T10" fmla="*/ 0 h 499"/>
                <a:gd name="T11" fmla="*/ 1 w 1"/>
                <a:gd name="T12" fmla="*/ 499 h 499"/>
              </a:gdLst>
              <a:ahLst/>
              <a:cxnLst>
                <a:cxn ang="T6">
                  <a:pos x="T0" y="T1"/>
                </a:cxn>
                <a:cxn ang="T7">
                  <a:pos x="T2" y="T3"/>
                </a:cxn>
                <a:cxn ang="T8">
                  <a:pos x="T4" y="T5"/>
                </a:cxn>
              </a:cxnLst>
              <a:rect l="T9" t="T10" r="T11" b="T12"/>
              <a:pathLst>
                <a:path w="1" h="499">
                  <a:moveTo>
                    <a:pt x="0" y="498"/>
                  </a:moveTo>
                  <a:lnTo>
                    <a:pt x="0" y="0"/>
                  </a:lnTo>
                  <a:lnTo>
                    <a:pt x="0" y="498"/>
                  </a:lnTo>
                </a:path>
              </a:pathLst>
            </a:custGeom>
            <a:noFill/>
            <a:ln w="12700" cap="rnd">
              <a:solidFill>
                <a:srgbClr val="000000"/>
              </a:solidFill>
              <a:round/>
              <a:headEnd/>
              <a:tailEnd/>
            </a:ln>
          </p:spPr>
          <p:txBody>
            <a:bodyPr/>
            <a:lstStyle/>
            <a:p>
              <a:endParaRPr lang="en-IN"/>
            </a:p>
          </p:txBody>
        </p:sp>
        <p:sp>
          <p:nvSpPr>
            <p:cNvPr id="14369" name="Freeform 89"/>
            <p:cNvSpPr>
              <a:spLocks/>
            </p:cNvSpPr>
            <p:nvPr/>
          </p:nvSpPr>
          <p:spPr bwMode="auto">
            <a:xfrm>
              <a:off x="4937" y="1746"/>
              <a:ext cx="1" cy="397"/>
            </a:xfrm>
            <a:custGeom>
              <a:avLst/>
              <a:gdLst>
                <a:gd name="T0" fmla="*/ 0 w 1"/>
                <a:gd name="T1" fmla="*/ 511 h 512"/>
                <a:gd name="T2" fmla="*/ 0 w 1"/>
                <a:gd name="T3" fmla="*/ 0 h 512"/>
                <a:gd name="T4" fmla="*/ 0 w 1"/>
                <a:gd name="T5" fmla="*/ 511 h 512"/>
                <a:gd name="T6" fmla="*/ 0 60000 65536"/>
                <a:gd name="T7" fmla="*/ 0 60000 65536"/>
                <a:gd name="T8" fmla="*/ 0 60000 65536"/>
                <a:gd name="T9" fmla="*/ 0 w 1"/>
                <a:gd name="T10" fmla="*/ 0 h 512"/>
                <a:gd name="T11" fmla="*/ 1 w 1"/>
                <a:gd name="T12" fmla="*/ 512 h 512"/>
              </a:gdLst>
              <a:ahLst/>
              <a:cxnLst>
                <a:cxn ang="T6">
                  <a:pos x="T0" y="T1"/>
                </a:cxn>
                <a:cxn ang="T7">
                  <a:pos x="T2" y="T3"/>
                </a:cxn>
                <a:cxn ang="T8">
                  <a:pos x="T4" y="T5"/>
                </a:cxn>
              </a:cxnLst>
              <a:rect l="T9" t="T10" r="T11" b="T12"/>
              <a:pathLst>
                <a:path w="1" h="512">
                  <a:moveTo>
                    <a:pt x="0" y="511"/>
                  </a:moveTo>
                  <a:lnTo>
                    <a:pt x="0" y="0"/>
                  </a:lnTo>
                  <a:lnTo>
                    <a:pt x="0" y="511"/>
                  </a:lnTo>
                </a:path>
              </a:pathLst>
            </a:custGeom>
            <a:noFill/>
            <a:ln w="12700" cap="rnd">
              <a:solidFill>
                <a:srgbClr val="000000"/>
              </a:solidFill>
              <a:round/>
              <a:headEnd/>
              <a:tailEnd/>
            </a:ln>
          </p:spPr>
          <p:txBody>
            <a:bodyPr/>
            <a:lstStyle/>
            <a:p>
              <a:endParaRPr lang="en-IN"/>
            </a:p>
          </p:txBody>
        </p:sp>
        <p:sp>
          <p:nvSpPr>
            <p:cNvPr id="14370" name="Freeform 90"/>
            <p:cNvSpPr>
              <a:spLocks/>
            </p:cNvSpPr>
            <p:nvPr/>
          </p:nvSpPr>
          <p:spPr bwMode="auto">
            <a:xfrm>
              <a:off x="4927" y="1739"/>
              <a:ext cx="0" cy="408"/>
            </a:xfrm>
            <a:custGeom>
              <a:avLst/>
              <a:gdLst>
                <a:gd name="T0" fmla="*/ 0 w 1"/>
                <a:gd name="T1" fmla="*/ 525 h 526"/>
                <a:gd name="T2" fmla="*/ 0 w 1"/>
                <a:gd name="T3" fmla="*/ 0 h 526"/>
                <a:gd name="T4" fmla="*/ 0 w 1"/>
                <a:gd name="T5" fmla="*/ 525 h 526"/>
                <a:gd name="T6" fmla="*/ 0 60000 65536"/>
                <a:gd name="T7" fmla="*/ 0 60000 65536"/>
                <a:gd name="T8" fmla="*/ 0 60000 65536"/>
                <a:gd name="T9" fmla="*/ 0 w 1"/>
                <a:gd name="T10" fmla="*/ 0 h 526"/>
                <a:gd name="T11" fmla="*/ 0 w 1"/>
                <a:gd name="T12" fmla="*/ 526 h 526"/>
              </a:gdLst>
              <a:ahLst/>
              <a:cxnLst>
                <a:cxn ang="T6">
                  <a:pos x="T0" y="T1"/>
                </a:cxn>
                <a:cxn ang="T7">
                  <a:pos x="T2" y="T3"/>
                </a:cxn>
                <a:cxn ang="T8">
                  <a:pos x="T4" y="T5"/>
                </a:cxn>
              </a:cxnLst>
              <a:rect l="T9" t="T10" r="T11" b="T12"/>
              <a:pathLst>
                <a:path w="1" h="526">
                  <a:moveTo>
                    <a:pt x="0" y="525"/>
                  </a:moveTo>
                  <a:lnTo>
                    <a:pt x="0" y="0"/>
                  </a:lnTo>
                  <a:lnTo>
                    <a:pt x="0" y="525"/>
                  </a:lnTo>
                </a:path>
              </a:pathLst>
            </a:custGeom>
            <a:noFill/>
            <a:ln w="12700" cap="rnd">
              <a:solidFill>
                <a:srgbClr val="000000"/>
              </a:solidFill>
              <a:round/>
              <a:headEnd/>
              <a:tailEnd/>
            </a:ln>
          </p:spPr>
          <p:txBody>
            <a:bodyPr/>
            <a:lstStyle/>
            <a:p>
              <a:endParaRPr lang="en-IN"/>
            </a:p>
          </p:txBody>
        </p:sp>
        <p:sp>
          <p:nvSpPr>
            <p:cNvPr id="14371" name="Freeform 91"/>
            <p:cNvSpPr>
              <a:spLocks/>
            </p:cNvSpPr>
            <p:nvPr/>
          </p:nvSpPr>
          <p:spPr bwMode="auto">
            <a:xfrm>
              <a:off x="4915" y="1742"/>
              <a:ext cx="1" cy="405"/>
            </a:xfrm>
            <a:custGeom>
              <a:avLst/>
              <a:gdLst>
                <a:gd name="T0" fmla="*/ 0 w 1"/>
                <a:gd name="T1" fmla="*/ 521 h 522"/>
                <a:gd name="T2" fmla="*/ 0 w 1"/>
                <a:gd name="T3" fmla="*/ 0 h 522"/>
                <a:gd name="T4" fmla="*/ 0 w 1"/>
                <a:gd name="T5" fmla="*/ 521 h 522"/>
                <a:gd name="T6" fmla="*/ 0 60000 65536"/>
                <a:gd name="T7" fmla="*/ 0 60000 65536"/>
                <a:gd name="T8" fmla="*/ 0 60000 65536"/>
                <a:gd name="T9" fmla="*/ 0 w 1"/>
                <a:gd name="T10" fmla="*/ 0 h 522"/>
                <a:gd name="T11" fmla="*/ 1 w 1"/>
                <a:gd name="T12" fmla="*/ 522 h 522"/>
              </a:gdLst>
              <a:ahLst/>
              <a:cxnLst>
                <a:cxn ang="T6">
                  <a:pos x="T0" y="T1"/>
                </a:cxn>
                <a:cxn ang="T7">
                  <a:pos x="T2" y="T3"/>
                </a:cxn>
                <a:cxn ang="T8">
                  <a:pos x="T4" y="T5"/>
                </a:cxn>
              </a:cxnLst>
              <a:rect l="T9" t="T10" r="T11" b="T12"/>
              <a:pathLst>
                <a:path w="1" h="522">
                  <a:moveTo>
                    <a:pt x="0" y="521"/>
                  </a:moveTo>
                  <a:lnTo>
                    <a:pt x="0" y="0"/>
                  </a:lnTo>
                  <a:lnTo>
                    <a:pt x="0" y="521"/>
                  </a:lnTo>
                </a:path>
              </a:pathLst>
            </a:custGeom>
            <a:noFill/>
            <a:ln w="12700" cap="rnd">
              <a:solidFill>
                <a:srgbClr val="000000"/>
              </a:solidFill>
              <a:round/>
              <a:headEnd/>
              <a:tailEnd/>
            </a:ln>
          </p:spPr>
          <p:txBody>
            <a:bodyPr/>
            <a:lstStyle/>
            <a:p>
              <a:endParaRPr lang="en-IN"/>
            </a:p>
          </p:txBody>
        </p:sp>
        <p:sp>
          <p:nvSpPr>
            <p:cNvPr id="14372" name="Freeform 92"/>
            <p:cNvSpPr>
              <a:spLocks/>
            </p:cNvSpPr>
            <p:nvPr/>
          </p:nvSpPr>
          <p:spPr bwMode="auto">
            <a:xfrm>
              <a:off x="4905" y="1745"/>
              <a:ext cx="1" cy="398"/>
            </a:xfrm>
            <a:custGeom>
              <a:avLst/>
              <a:gdLst>
                <a:gd name="T0" fmla="*/ 0 w 1"/>
                <a:gd name="T1" fmla="*/ 513 h 514"/>
                <a:gd name="T2" fmla="*/ 0 w 1"/>
                <a:gd name="T3" fmla="*/ 0 h 514"/>
                <a:gd name="T4" fmla="*/ 0 w 1"/>
                <a:gd name="T5" fmla="*/ 513 h 514"/>
                <a:gd name="T6" fmla="*/ 0 60000 65536"/>
                <a:gd name="T7" fmla="*/ 0 60000 65536"/>
                <a:gd name="T8" fmla="*/ 0 60000 65536"/>
                <a:gd name="T9" fmla="*/ 0 w 1"/>
                <a:gd name="T10" fmla="*/ 0 h 514"/>
                <a:gd name="T11" fmla="*/ 1 w 1"/>
                <a:gd name="T12" fmla="*/ 514 h 514"/>
              </a:gdLst>
              <a:ahLst/>
              <a:cxnLst>
                <a:cxn ang="T6">
                  <a:pos x="T0" y="T1"/>
                </a:cxn>
                <a:cxn ang="T7">
                  <a:pos x="T2" y="T3"/>
                </a:cxn>
                <a:cxn ang="T8">
                  <a:pos x="T4" y="T5"/>
                </a:cxn>
              </a:cxnLst>
              <a:rect l="T9" t="T10" r="T11" b="T12"/>
              <a:pathLst>
                <a:path w="1" h="514">
                  <a:moveTo>
                    <a:pt x="0" y="513"/>
                  </a:moveTo>
                  <a:lnTo>
                    <a:pt x="0" y="0"/>
                  </a:lnTo>
                  <a:lnTo>
                    <a:pt x="0" y="513"/>
                  </a:lnTo>
                </a:path>
              </a:pathLst>
            </a:custGeom>
            <a:noFill/>
            <a:ln w="12700" cap="rnd">
              <a:solidFill>
                <a:srgbClr val="000000"/>
              </a:solidFill>
              <a:round/>
              <a:headEnd/>
              <a:tailEnd/>
            </a:ln>
          </p:spPr>
          <p:txBody>
            <a:bodyPr/>
            <a:lstStyle/>
            <a:p>
              <a:endParaRPr lang="en-IN"/>
            </a:p>
          </p:txBody>
        </p:sp>
        <p:sp>
          <p:nvSpPr>
            <p:cNvPr id="14373" name="Freeform 93"/>
            <p:cNvSpPr>
              <a:spLocks/>
            </p:cNvSpPr>
            <p:nvPr/>
          </p:nvSpPr>
          <p:spPr bwMode="auto">
            <a:xfrm>
              <a:off x="4895" y="1748"/>
              <a:ext cx="1" cy="388"/>
            </a:xfrm>
            <a:custGeom>
              <a:avLst/>
              <a:gdLst>
                <a:gd name="T0" fmla="*/ 0 w 1"/>
                <a:gd name="T1" fmla="*/ 500 h 501"/>
                <a:gd name="T2" fmla="*/ 0 w 1"/>
                <a:gd name="T3" fmla="*/ 0 h 501"/>
                <a:gd name="T4" fmla="*/ 0 w 1"/>
                <a:gd name="T5" fmla="*/ 500 h 501"/>
                <a:gd name="T6" fmla="*/ 0 60000 65536"/>
                <a:gd name="T7" fmla="*/ 0 60000 65536"/>
                <a:gd name="T8" fmla="*/ 0 60000 65536"/>
                <a:gd name="T9" fmla="*/ 0 w 1"/>
                <a:gd name="T10" fmla="*/ 0 h 501"/>
                <a:gd name="T11" fmla="*/ 1 w 1"/>
                <a:gd name="T12" fmla="*/ 501 h 501"/>
              </a:gdLst>
              <a:ahLst/>
              <a:cxnLst>
                <a:cxn ang="T6">
                  <a:pos x="T0" y="T1"/>
                </a:cxn>
                <a:cxn ang="T7">
                  <a:pos x="T2" y="T3"/>
                </a:cxn>
                <a:cxn ang="T8">
                  <a:pos x="T4" y="T5"/>
                </a:cxn>
              </a:cxnLst>
              <a:rect l="T9" t="T10" r="T11" b="T12"/>
              <a:pathLst>
                <a:path w="1" h="501">
                  <a:moveTo>
                    <a:pt x="0" y="500"/>
                  </a:moveTo>
                  <a:lnTo>
                    <a:pt x="0" y="0"/>
                  </a:lnTo>
                  <a:lnTo>
                    <a:pt x="0" y="500"/>
                  </a:lnTo>
                </a:path>
              </a:pathLst>
            </a:custGeom>
            <a:noFill/>
            <a:ln w="12700" cap="rnd">
              <a:solidFill>
                <a:srgbClr val="000000"/>
              </a:solidFill>
              <a:round/>
              <a:headEnd/>
              <a:tailEnd/>
            </a:ln>
          </p:spPr>
          <p:txBody>
            <a:bodyPr/>
            <a:lstStyle/>
            <a:p>
              <a:endParaRPr lang="en-IN"/>
            </a:p>
          </p:txBody>
        </p:sp>
        <p:sp>
          <p:nvSpPr>
            <p:cNvPr id="14374" name="Freeform 94"/>
            <p:cNvSpPr>
              <a:spLocks/>
            </p:cNvSpPr>
            <p:nvPr/>
          </p:nvSpPr>
          <p:spPr bwMode="auto">
            <a:xfrm>
              <a:off x="4879" y="1734"/>
              <a:ext cx="87" cy="22"/>
            </a:xfrm>
            <a:custGeom>
              <a:avLst/>
              <a:gdLst>
                <a:gd name="T0" fmla="*/ 109 w 110"/>
                <a:gd name="T1" fmla="*/ 22 h 28"/>
                <a:gd name="T2" fmla="*/ 84 w 110"/>
                <a:gd name="T3" fmla="*/ 11 h 28"/>
                <a:gd name="T4" fmla="*/ 60 w 110"/>
                <a:gd name="T5" fmla="*/ 0 h 28"/>
                <a:gd name="T6" fmla="*/ 35 w 110"/>
                <a:gd name="T7" fmla="*/ 4 h 28"/>
                <a:gd name="T8" fmla="*/ 24 w 110"/>
                <a:gd name="T9" fmla="*/ 11 h 28"/>
                <a:gd name="T10" fmla="*/ 0 w 110"/>
                <a:gd name="T11" fmla="*/ 27 h 28"/>
                <a:gd name="T12" fmla="*/ 0 60000 65536"/>
                <a:gd name="T13" fmla="*/ 0 60000 65536"/>
                <a:gd name="T14" fmla="*/ 0 60000 65536"/>
                <a:gd name="T15" fmla="*/ 0 60000 65536"/>
                <a:gd name="T16" fmla="*/ 0 60000 65536"/>
                <a:gd name="T17" fmla="*/ 0 60000 65536"/>
                <a:gd name="T18" fmla="*/ 0 w 110"/>
                <a:gd name="T19" fmla="*/ 0 h 28"/>
                <a:gd name="T20" fmla="*/ 110 w 11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10" h="28">
                  <a:moveTo>
                    <a:pt x="109" y="22"/>
                  </a:moveTo>
                  <a:lnTo>
                    <a:pt x="84" y="11"/>
                  </a:lnTo>
                  <a:lnTo>
                    <a:pt x="60" y="0"/>
                  </a:lnTo>
                  <a:lnTo>
                    <a:pt x="35" y="4"/>
                  </a:lnTo>
                  <a:lnTo>
                    <a:pt x="24" y="11"/>
                  </a:lnTo>
                  <a:lnTo>
                    <a:pt x="0" y="27"/>
                  </a:lnTo>
                </a:path>
              </a:pathLst>
            </a:custGeom>
            <a:noFill/>
            <a:ln w="12700" cap="rnd">
              <a:solidFill>
                <a:srgbClr val="000000"/>
              </a:solidFill>
              <a:round/>
              <a:headEnd type="none" w="sm" len="sm"/>
              <a:tailEnd type="none" w="sm" len="sm"/>
            </a:ln>
          </p:spPr>
          <p:txBody>
            <a:bodyPr/>
            <a:lstStyle/>
            <a:p>
              <a:endParaRPr lang="en-IN"/>
            </a:p>
          </p:txBody>
        </p:sp>
        <p:sp>
          <p:nvSpPr>
            <p:cNvPr id="14375" name="Freeform 95"/>
            <p:cNvSpPr>
              <a:spLocks/>
            </p:cNvSpPr>
            <p:nvPr/>
          </p:nvSpPr>
          <p:spPr bwMode="auto">
            <a:xfrm>
              <a:off x="4879" y="2130"/>
              <a:ext cx="88" cy="19"/>
            </a:xfrm>
            <a:custGeom>
              <a:avLst/>
              <a:gdLst>
                <a:gd name="T0" fmla="*/ 110 w 111"/>
                <a:gd name="T1" fmla="*/ 5 h 25"/>
                <a:gd name="T2" fmla="*/ 86 w 111"/>
                <a:gd name="T3" fmla="*/ 14 h 25"/>
                <a:gd name="T4" fmla="*/ 61 w 111"/>
                <a:gd name="T5" fmla="*/ 24 h 25"/>
                <a:gd name="T6" fmla="*/ 36 w 111"/>
                <a:gd name="T7" fmla="*/ 21 h 25"/>
                <a:gd name="T8" fmla="*/ 27 w 111"/>
                <a:gd name="T9" fmla="*/ 14 h 25"/>
                <a:gd name="T10" fmla="*/ 0 w 111"/>
                <a:gd name="T11" fmla="*/ 0 h 25"/>
                <a:gd name="T12" fmla="*/ 0 60000 65536"/>
                <a:gd name="T13" fmla="*/ 0 60000 65536"/>
                <a:gd name="T14" fmla="*/ 0 60000 65536"/>
                <a:gd name="T15" fmla="*/ 0 60000 65536"/>
                <a:gd name="T16" fmla="*/ 0 60000 65536"/>
                <a:gd name="T17" fmla="*/ 0 60000 65536"/>
                <a:gd name="T18" fmla="*/ 0 w 111"/>
                <a:gd name="T19" fmla="*/ 0 h 25"/>
                <a:gd name="T20" fmla="*/ 111 w 1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1" h="25">
                  <a:moveTo>
                    <a:pt x="110" y="5"/>
                  </a:moveTo>
                  <a:lnTo>
                    <a:pt x="86" y="14"/>
                  </a:lnTo>
                  <a:lnTo>
                    <a:pt x="61" y="24"/>
                  </a:lnTo>
                  <a:lnTo>
                    <a:pt x="36" y="21"/>
                  </a:lnTo>
                  <a:lnTo>
                    <a:pt x="27" y="14"/>
                  </a:lnTo>
                  <a:lnTo>
                    <a:pt x="0" y="0"/>
                  </a:lnTo>
                </a:path>
              </a:pathLst>
            </a:custGeom>
            <a:noFill/>
            <a:ln w="12700" cap="rnd">
              <a:solidFill>
                <a:srgbClr val="000000"/>
              </a:solidFill>
              <a:round/>
              <a:headEnd type="none" w="sm" len="sm"/>
              <a:tailEnd type="none" w="sm" len="sm"/>
            </a:ln>
          </p:spPr>
          <p:txBody>
            <a:bodyPr/>
            <a:lstStyle/>
            <a:p>
              <a:endParaRPr lang="en-IN"/>
            </a:p>
          </p:txBody>
        </p:sp>
        <p:sp>
          <p:nvSpPr>
            <p:cNvPr id="14376" name="Freeform 96"/>
            <p:cNvSpPr>
              <a:spLocks/>
            </p:cNvSpPr>
            <p:nvPr/>
          </p:nvSpPr>
          <p:spPr bwMode="auto">
            <a:xfrm>
              <a:off x="4879" y="1757"/>
              <a:ext cx="1" cy="373"/>
            </a:xfrm>
            <a:custGeom>
              <a:avLst/>
              <a:gdLst>
                <a:gd name="T0" fmla="*/ 0 w 1"/>
                <a:gd name="T1" fmla="*/ 481 h 482"/>
                <a:gd name="T2" fmla="*/ 0 w 1"/>
                <a:gd name="T3" fmla="*/ 0 h 482"/>
                <a:gd name="T4" fmla="*/ 0 w 1"/>
                <a:gd name="T5" fmla="*/ 481 h 482"/>
                <a:gd name="T6" fmla="*/ 0 60000 65536"/>
                <a:gd name="T7" fmla="*/ 0 60000 65536"/>
                <a:gd name="T8" fmla="*/ 0 60000 65536"/>
                <a:gd name="T9" fmla="*/ 0 w 1"/>
                <a:gd name="T10" fmla="*/ 0 h 482"/>
                <a:gd name="T11" fmla="*/ 1 w 1"/>
                <a:gd name="T12" fmla="*/ 482 h 482"/>
              </a:gdLst>
              <a:ahLst/>
              <a:cxnLst>
                <a:cxn ang="T6">
                  <a:pos x="T0" y="T1"/>
                </a:cxn>
                <a:cxn ang="T7">
                  <a:pos x="T2" y="T3"/>
                </a:cxn>
                <a:cxn ang="T8">
                  <a:pos x="T4" y="T5"/>
                </a:cxn>
              </a:cxnLst>
              <a:rect l="T9" t="T10" r="T11" b="T12"/>
              <a:pathLst>
                <a:path w="1" h="482">
                  <a:moveTo>
                    <a:pt x="0" y="481"/>
                  </a:moveTo>
                  <a:lnTo>
                    <a:pt x="0" y="0"/>
                  </a:lnTo>
                  <a:lnTo>
                    <a:pt x="0" y="481"/>
                  </a:lnTo>
                </a:path>
              </a:pathLst>
            </a:custGeom>
            <a:noFill/>
            <a:ln w="12700" cap="rnd">
              <a:solidFill>
                <a:srgbClr val="000000"/>
              </a:solidFill>
              <a:round/>
              <a:headEnd/>
              <a:tailEnd/>
            </a:ln>
          </p:spPr>
          <p:txBody>
            <a:bodyPr/>
            <a:lstStyle/>
            <a:p>
              <a:endParaRPr lang="en-IN"/>
            </a:p>
          </p:txBody>
        </p:sp>
        <p:sp>
          <p:nvSpPr>
            <p:cNvPr id="14377" name="Freeform 97"/>
            <p:cNvSpPr>
              <a:spLocks/>
            </p:cNvSpPr>
            <p:nvPr/>
          </p:nvSpPr>
          <p:spPr bwMode="auto">
            <a:xfrm>
              <a:off x="4498" y="905"/>
              <a:ext cx="325" cy="1476"/>
            </a:xfrm>
            <a:custGeom>
              <a:avLst/>
              <a:gdLst>
                <a:gd name="T0" fmla="*/ 0 w 414"/>
                <a:gd name="T1" fmla="*/ 1906 h 1907"/>
                <a:gd name="T2" fmla="*/ 413 w 414"/>
                <a:gd name="T3" fmla="*/ 1906 h 1907"/>
                <a:gd name="T4" fmla="*/ 413 w 414"/>
                <a:gd name="T5" fmla="*/ 0 h 1907"/>
                <a:gd name="T6" fmla="*/ 0 w 414"/>
                <a:gd name="T7" fmla="*/ 0 h 1907"/>
                <a:gd name="T8" fmla="*/ 0 w 414"/>
                <a:gd name="T9" fmla="*/ 1906 h 1907"/>
                <a:gd name="T10" fmla="*/ 0 60000 65536"/>
                <a:gd name="T11" fmla="*/ 0 60000 65536"/>
                <a:gd name="T12" fmla="*/ 0 60000 65536"/>
                <a:gd name="T13" fmla="*/ 0 60000 65536"/>
                <a:gd name="T14" fmla="*/ 0 60000 65536"/>
                <a:gd name="T15" fmla="*/ 0 w 414"/>
                <a:gd name="T16" fmla="*/ 0 h 1907"/>
                <a:gd name="T17" fmla="*/ 414 w 414"/>
                <a:gd name="T18" fmla="*/ 1907 h 1907"/>
              </a:gdLst>
              <a:ahLst/>
              <a:cxnLst>
                <a:cxn ang="T10">
                  <a:pos x="T0" y="T1"/>
                </a:cxn>
                <a:cxn ang="T11">
                  <a:pos x="T2" y="T3"/>
                </a:cxn>
                <a:cxn ang="T12">
                  <a:pos x="T4" y="T5"/>
                </a:cxn>
                <a:cxn ang="T13">
                  <a:pos x="T6" y="T7"/>
                </a:cxn>
                <a:cxn ang="T14">
                  <a:pos x="T8" y="T9"/>
                </a:cxn>
              </a:cxnLst>
              <a:rect l="T15" t="T16" r="T17" b="T18"/>
              <a:pathLst>
                <a:path w="414" h="1907">
                  <a:moveTo>
                    <a:pt x="0" y="1906"/>
                  </a:moveTo>
                  <a:lnTo>
                    <a:pt x="413" y="1906"/>
                  </a:lnTo>
                  <a:lnTo>
                    <a:pt x="413" y="0"/>
                  </a:lnTo>
                  <a:lnTo>
                    <a:pt x="0" y="0"/>
                  </a:lnTo>
                  <a:lnTo>
                    <a:pt x="0" y="1906"/>
                  </a:lnTo>
                </a:path>
              </a:pathLst>
            </a:custGeom>
            <a:solidFill>
              <a:srgbClr val="DDDDDD"/>
            </a:solidFill>
            <a:ln w="12700" cap="rnd">
              <a:solidFill>
                <a:srgbClr val="000000"/>
              </a:solidFill>
              <a:round/>
              <a:headEnd/>
              <a:tailEnd/>
            </a:ln>
          </p:spPr>
          <p:txBody>
            <a:bodyPr/>
            <a:lstStyle/>
            <a:p>
              <a:endParaRPr lang="en-IN"/>
            </a:p>
          </p:txBody>
        </p:sp>
        <p:sp>
          <p:nvSpPr>
            <p:cNvPr id="14378" name="Rectangle 98"/>
            <p:cNvSpPr>
              <a:spLocks noChangeArrowheads="1"/>
            </p:cNvSpPr>
            <p:nvPr/>
          </p:nvSpPr>
          <p:spPr bwMode="auto">
            <a:xfrm>
              <a:off x="4059" y="1227"/>
              <a:ext cx="165" cy="154"/>
            </a:xfrm>
            <a:prstGeom prst="rect">
              <a:avLst/>
            </a:prstGeom>
            <a:noFill/>
            <a:ln w="9525">
              <a:noFill/>
              <a:miter lim="800000"/>
              <a:headEnd/>
              <a:tailEnd/>
            </a:ln>
          </p:spPr>
          <p:txBody>
            <a:bodyPr wrap="none" lIns="92075" tIns="46038" rIns="92075" bIns="46038">
              <a:spAutoFit/>
            </a:bodyPr>
            <a:lstStyle/>
            <a:p>
              <a:pPr algn="l" eaLnBrk="0" hangingPunct="0"/>
              <a:r>
                <a:rPr lang="en-US" sz="1000">
                  <a:solidFill>
                    <a:srgbClr val="000000"/>
                  </a:solidFill>
                  <a:latin typeface="Arial MT" charset="0"/>
                </a:rPr>
                <a:t>T</a:t>
              </a:r>
            </a:p>
          </p:txBody>
        </p:sp>
        <p:sp>
          <p:nvSpPr>
            <p:cNvPr id="14379" name="Rectangle 99"/>
            <p:cNvSpPr>
              <a:spLocks noChangeArrowheads="1"/>
            </p:cNvSpPr>
            <p:nvPr/>
          </p:nvSpPr>
          <p:spPr bwMode="auto">
            <a:xfrm>
              <a:off x="5115" y="1227"/>
              <a:ext cx="174" cy="154"/>
            </a:xfrm>
            <a:prstGeom prst="rect">
              <a:avLst/>
            </a:prstGeom>
            <a:noFill/>
            <a:ln w="9525">
              <a:noFill/>
              <a:miter lim="800000"/>
              <a:headEnd/>
              <a:tailEnd/>
            </a:ln>
          </p:spPr>
          <p:txBody>
            <a:bodyPr wrap="none" lIns="92075" tIns="46038" rIns="92075" bIns="46038">
              <a:spAutoFit/>
            </a:bodyPr>
            <a:lstStyle/>
            <a:p>
              <a:pPr algn="l" eaLnBrk="0" hangingPunct="0"/>
              <a:r>
                <a:rPr lang="en-US" sz="1000">
                  <a:solidFill>
                    <a:srgbClr val="000000"/>
                  </a:solidFill>
                  <a:latin typeface="Arial MT" charset="0"/>
                </a:rPr>
                <a:t>R</a:t>
              </a:r>
            </a:p>
          </p:txBody>
        </p:sp>
        <p:sp>
          <p:nvSpPr>
            <p:cNvPr id="14380" name="Rectangle 100"/>
            <p:cNvSpPr>
              <a:spLocks noChangeArrowheads="1"/>
            </p:cNvSpPr>
            <p:nvPr/>
          </p:nvSpPr>
          <p:spPr bwMode="auto">
            <a:xfrm>
              <a:off x="4059" y="1869"/>
              <a:ext cx="165" cy="154"/>
            </a:xfrm>
            <a:prstGeom prst="rect">
              <a:avLst/>
            </a:prstGeom>
            <a:noFill/>
            <a:ln w="9525">
              <a:noFill/>
              <a:miter lim="800000"/>
              <a:headEnd/>
              <a:tailEnd/>
            </a:ln>
          </p:spPr>
          <p:txBody>
            <a:bodyPr wrap="none" lIns="92075" tIns="46038" rIns="92075" bIns="46038">
              <a:spAutoFit/>
            </a:bodyPr>
            <a:lstStyle/>
            <a:p>
              <a:pPr algn="l" eaLnBrk="0" hangingPunct="0"/>
              <a:r>
                <a:rPr lang="en-US" sz="1000">
                  <a:solidFill>
                    <a:srgbClr val="000000"/>
                  </a:solidFill>
                  <a:latin typeface="Arial MT" charset="0"/>
                </a:rPr>
                <a:t>T</a:t>
              </a:r>
            </a:p>
          </p:txBody>
        </p:sp>
        <p:sp>
          <p:nvSpPr>
            <p:cNvPr id="14381" name="Rectangle 101"/>
            <p:cNvSpPr>
              <a:spLocks noChangeArrowheads="1"/>
            </p:cNvSpPr>
            <p:nvPr/>
          </p:nvSpPr>
          <p:spPr bwMode="auto">
            <a:xfrm>
              <a:off x="5115" y="1864"/>
              <a:ext cx="174" cy="154"/>
            </a:xfrm>
            <a:prstGeom prst="rect">
              <a:avLst/>
            </a:prstGeom>
            <a:noFill/>
            <a:ln w="9525">
              <a:noFill/>
              <a:miter lim="800000"/>
              <a:headEnd/>
              <a:tailEnd/>
            </a:ln>
          </p:spPr>
          <p:txBody>
            <a:bodyPr wrap="none" lIns="92075" tIns="46038" rIns="92075" bIns="46038">
              <a:spAutoFit/>
            </a:bodyPr>
            <a:lstStyle/>
            <a:p>
              <a:pPr algn="l" eaLnBrk="0" hangingPunct="0"/>
              <a:r>
                <a:rPr lang="en-US" sz="1000">
                  <a:solidFill>
                    <a:srgbClr val="000000"/>
                  </a:solidFill>
                  <a:latin typeface="Arial MT" charset="0"/>
                </a:rPr>
                <a:t>R</a:t>
              </a:r>
            </a:p>
          </p:txBody>
        </p:sp>
        <p:grpSp>
          <p:nvGrpSpPr>
            <p:cNvPr id="8" name="Group 102"/>
            <p:cNvGrpSpPr>
              <a:grpSpLocks/>
            </p:cNvGrpSpPr>
            <p:nvPr/>
          </p:nvGrpSpPr>
          <p:grpSpPr bwMode="auto">
            <a:xfrm>
              <a:off x="5041" y="949"/>
              <a:ext cx="193" cy="195"/>
              <a:chOff x="2067" y="1600"/>
              <a:chExt cx="207" cy="223"/>
            </a:xfrm>
          </p:grpSpPr>
          <p:sp>
            <p:nvSpPr>
              <p:cNvPr id="14395" name="Rectangle 103"/>
              <p:cNvSpPr>
                <a:spLocks noChangeArrowheads="1"/>
              </p:cNvSpPr>
              <p:nvPr/>
            </p:nvSpPr>
            <p:spPr bwMode="auto">
              <a:xfrm>
                <a:off x="2067" y="1600"/>
                <a:ext cx="172" cy="176"/>
              </a:xfrm>
              <a:prstGeom prst="rect">
                <a:avLst/>
              </a:prstGeom>
              <a:noFill/>
              <a:ln w="9525">
                <a:noFill/>
                <a:miter lim="800000"/>
                <a:headEnd/>
                <a:tailEnd/>
              </a:ln>
            </p:spPr>
            <p:txBody>
              <a:bodyPr wrap="none" lIns="92075" tIns="46038" rIns="92075" bIns="46038">
                <a:spAutoFit/>
              </a:bodyPr>
              <a:lstStyle/>
              <a:p>
                <a:pPr algn="l" eaLnBrk="0" hangingPunct="0"/>
                <a:r>
                  <a:rPr lang="en-US" sz="1000" b="1">
                    <a:solidFill>
                      <a:srgbClr val="000000"/>
                    </a:solidFill>
                    <a:latin typeface="Arial MT" charset="0"/>
                  </a:rPr>
                  <a:t>1</a:t>
                </a:r>
              </a:p>
            </p:txBody>
          </p:sp>
          <p:sp>
            <p:nvSpPr>
              <p:cNvPr id="14396" name="Freeform 104"/>
              <p:cNvSpPr>
                <a:spLocks/>
              </p:cNvSpPr>
              <p:nvPr/>
            </p:nvSpPr>
            <p:spPr bwMode="auto">
              <a:xfrm>
                <a:off x="2067" y="1611"/>
                <a:ext cx="191" cy="205"/>
              </a:xfrm>
              <a:custGeom>
                <a:avLst/>
                <a:gdLst>
                  <a:gd name="T0" fmla="*/ 0 w 191"/>
                  <a:gd name="T1" fmla="*/ 103 h 205"/>
                  <a:gd name="T2" fmla="*/ 7 w 191"/>
                  <a:gd name="T3" fmla="*/ 59 h 205"/>
                  <a:gd name="T4" fmla="*/ 29 w 191"/>
                  <a:gd name="T5" fmla="*/ 26 h 205"/>
                  <a:gd name="T6" fmla="*/ 60 w 191"/>
                  <a:gd name="T7" fmla="*/ 9 h 205"/>
                  <a:gd name="T8" fmla="*/ 94 w 191"/>
                  <a:gd name="T9" fmla="*/ 0 h 205"/>
                  <a:gd name="T10" fmla="*/ 112 w 191"/>
                  <a:gd name="T11" fmla="*/ 2 h 205"/>
                  <a:gd name="T12" fmla="*/ 130 w 191"/>
                  <a:gd name="T13" fmla="*/ 7 h 205"/>
                  <a:gd name="T14" fmla="*/ 161 w 191"/>
                  <a:gd name="T15" fmla="*/ 26 h 205"/>
                  <a:gd name="T16" fmla="*/ 182 w 191"/>
                  <a:gd name="T17" fmla="*/ 58 h 205"/>
                  <a:gd name="T18" fmla="*/ 190 w 191"/>
                  <a:gd name="T19" fmla="*/ 103 h 205"/>
                  <a:gd name="T20" fmla="*/ 189 w 191"/>
                  <a:gd name="T21" fmla="*/ 126 h 205"/>
                  <a:gd name="T22" fmla="*/ 183 w 191"/>
                  <a:gd name="T23" fmla="*/ 146 h 205"/>
                  <a:gd name="T24" fmla="*/ 161 w 191"/>
                  <a:gd name="T25" fmla="*/ 178 h 205"/>
                  <a:gd name="T26" fmla="*/ 130 w 191"/>
                  <a:gd name="T27" fmla="*/ 197 h 205"/>
                  <a:gd name="T28" fmla="*/ 96 w 191"/>
                  <a:gd name="T29" fmla="*/ 204 h 205"/>
                  <a:gd name="T30" fmla="*/ 29 w 191"/>
                  <a:gd name="T31" fmla="*/ 180 h 205"/>
                  <a:gd name="T32" fmla="*/ 8 w 191"/>
                  <a:gd name="T33" fmla="*/ 148 h 205"/>
                  <a:gd name="T34" fmla="*/ 0 w 191"/>
                  <a:gd name="T35" fmla="*/ 103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205"/>
                  <a:gd name="T56" fmla="*/ 191 w 191"/>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205">
                    <a:moveTo>
                      <a:pt x="0" y="103"/>
                    </a:moveTo>
                    <a:lnTo>
                      <a:pt x="7" y="59"/>
                    </a:lnTo>
                    <a:lnTo>
                      <a:pt x="29" y="26"/>
                    </a:lnTo>
                    <a:lnTo>
                      <a:pt x="60" y="9"/>
                    </a:lnTo>
                    <a:lnTo>
                      <a:pt x="94" y="0"/>
                    </a:lnTo>
                    <a:lnTo>
                      <a:pt x="112" y="2"/>
                    </a:lnTo>
                    <a:lnTo>
                      <a:pt x="130" y="7"/>
                    </a:lnTo>
                    <a:lnTo>
                      <a:pt x="161" y="26"/>
                    </a:lnTo>
                    <a:lnTo>
                      <a:pt x="182" y="58"/>
                    </a:lnTo>
                    <a:lnTo>
                      <a:pt x="190" y="103"/>
                    </a:lnTo>
                    <a:lnTo>
                      <a:pt x="189" y="126"/>
                    </a:lnTo>
                    <a:lnTo>
                      <a:pt x="183" y="146"/>
                    </a:lnTo>
                    <a:lnTo>
                      <a:pt x="161" y="178"/>
                    </a:lnTo>
                    <a:lnTo>
                      <a:pt x="130" y="197"/>
                    </a:lnTo>
                    <a:lnTo>
                      <a:pt x="96" y="204"/>
                    </a:lnTo>
                    <a:lnTo>
                      <a:pt x="29" y="180"/>
                    </a:lnTo>
                    <a:lnTo>
                      <a:pt x="8" y="148"/>
                    </a:lnTo>
                    <a:lnTo>
                      <a:pt x="0" y="103"/>
                    </a:lnTo>
                  </a:path>
                </a:pathLst>
              </a:custGeom>
              <a:solidFill>
                <a:schemeClr val="folHlink"/>
              </a:solidFill>
              <a:ln w="12700" cap="rnd">
                <a:solidFill>
                  <a:srgbClr val="000000"/>
                </a:solidFill>
                <a:round/>
                <a:headEnd/>
                <a:tailEnd/>
              </a:ln>
            </p:spPr>
            <p:txBody>
              <a:bodyPr/>
              <a:lstStyle/>
              <a:p>
                <a:endParaRPr lang="en-IN"/>
              </a:p>
            </p:txBody>
          </p:sp>
          <p:sp>
            <p:nvSpPr>
              <p:cNvPr id="14397" name="Rectangle 105"/>
              <p:cNvSpPr>
                <a:spLocks noChangeArrowheads="1"/>
              </p:cNvSpPr>
              <p:nvPr/>
            </p:nvSpPr>
            <p:spPr bwMode="auto">
              <a:xfrm>
                <a:off x="2077" y="1625"/>
                <a:ext cx="197" cy="198"/>
              </a:xfrm>
              <a:prstGeom prst="rect">
                <a:avLst/>
              </a:prstGeom>
              <a:noFill/>
              <a:ln w="9525">
                <a:noFill/>
                <a:miter lim="800000"/>
                <a:headEnd/>
                <a:tailEnd/>
              </a:ln>
            </p:spPr>
            <p:txBody>
              <a:bodyPr lIns="92075" tIns="46038" rIns="92075" bIns="46038">
                <a:spAutoFit/>
              </a:bodyPr>
              <a:lstStyle/>
              <a:p>
                <a:pPr algn="l" eaLnBrk="0" hangingPunct="0"/>
                <a:r>
                  <a:rPr lang="en-US" sz="1200" b="1">
                    <a:solidFill>
                      <a:srgbClr val="000000"/>
                    </a:solidFill>
                    <a:latin typeface="Arial" charset="0"/>
                  </a:rPr>
                  <a:t>1</a:t>
                </a:r>
              </a:p>
            </p:txBody>
          </p:sp>
        </p:grpSp>
        <p:grpSp>
          <p:nvGrpSpPr>
            <p:cNvPr id="9" name="Group 106"/>
            <p:cNvGrpSpPr>
              <a:grpSpLocks/>
            </p:cNvGrpSpPr>
            <p:nvPr/>
          </p:nvGrpSpPr>
          <p:grpSpPr bwMode="auto">
            <a:xfrm>
              <a:off x="5027" y="2121"/>
              <a:ext cx="204" cy="196"/>
              <a:chOff x="2049" y="3083"/>
              <a:chExt cx="229" cy="217"/>
            </a:xfrm>
          </p:grpSpPr>
          <p:sp>
            <p:nvSpPr>
              <p:cNvPr id="14393" name="Freeform 107"/>
              <p:cNvSpPr>
                <a:spLocks/>
              </p:cNvSpPr>
              <p:nvPr/>
            </p:nvSpPr>
            <p:spPr bwMode="auto">
              <a:xfrm>
                <a:off x="2049" y="3083"/>
                <a:ext cx="194" cy="205"/>
              </a:xfrm>
              <a:custGeom>
                <a:avLst/>
                <a:gdLst>
                  <a:gd name="T0" fmla="*/ 0 w 194"/>
                  <a:gd name="T1" fmla="*/ 101 h 205"/>
                  <a:gd name="T2" fmla="*/ 8 w 194"/>
                  <a:gd name="T3" fmla="*/ 58 h 205"/>
                  <a:gd name="T4" fmla="*/ 31 w 194"/>
                  <a:gd name="T5" fmla="*/ 26 h 205"/>
                  <a:gd name="T6" fmla="*/ 60 w 194"/>
                  <a:gd name="T7" fmla="*/ 7 h 205"/>
                  <a:gd name="T8" fmla="*/ 96 w 194"/>
                  <a:gd name="T9" fmla="*/ 0 h 205"/>
                  <a:gd name="T10" fmla="*/ 113 w 194"/>
                  <a:gd name="T11" fmla="*/ 2 h 205"/>
                  <a:gd name="T12" fmla="*/ 130 w 194"/>
                  <a:gd name="T13" fmla="*/ 7 h 205"/>
                  <a:gd name="T14" fmla="*/ 162 w 194"/>
                  <a:gd name="T15" fmla="*/ 24 h 205"/>
                  <a:gd name="T16" fmla="*/ 184 w 194"/>
                  <a:gd name="T17" fmla="*/ 56 h 205"/>
                  <a:gd name="T18" fmla="*/ 193 w 194"/>
                  <a:gd name="T19" fmla="*/ 101 h 205"/>
                  <a:gd name="T20" fmla="*/ 190 w 194"/>
                  <a:gd name="T21" fmla="*/ 126 h 205"/>
                  <a:gd name="T22" fmla="*/ 185 w 194"/>
                  <a:gd name="T23" fmla="*/ 145 h 205"/>
                  <a:gd name="T24" fmla="*/ 162 w 194"/>
                  <a:gd name="T25" fmla="*/ 178 h 205"/>
                  <a:gd name="T26" fmla="*/ 132 w 194"/>
                  <a:gd name="T27" fmla="*/ 197 h 205"/>
                  <a:gd name="T28" fmla="*/ 97 w 194"/>
                  <a:gd name="T29" fmla="*/ 204 h 205"/>
                  <a:gd name="T30" fmla="*/ 31 w 194"/>
                  <a:gd name="T31" fmla="*/ 180 h 205"/>
                  <a:gd name="T32" fmla="*/ 9 w 194"/>
                  <a:gd name="T33" fmla="*/ 146 h 205"/>
                  <a:gd name="T34" fmla="*/ 0 w 194"/>
                  <a:gd name="T35" fmla="*/ 101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205"/>
                  <a:gd name="T56" fmla="*/ 194 w 194"/>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205">
                    <a:moveTo>
                      <a:pt x="0" y="101"/>
                    </a:moveTo>
                    <a:lnTo>
                      <a:pt x="8" y="58"/>
                    </a:lnTo>
                    <a:lnTo>
                      <a:pt x="31" y="26"/>
                    </a:lnTo>
                    <a:lnTo>
                      <a:pt x="60" y="7"/>
                    </a:lnTo>
                    <a:lnTo>
                      <a:pt x="96" y="0"/>
                    </a:lnTo>
                    <a:lnTo>
                      <a:pt x="113" y="2"/>
                    </a:lnTo>
                    <a:lnTo>
                      <a:pt x="130" y="7"/>
                    </a:lnTo>
                    <a:lnTo>
                      <a:pt x="162" y="24"/>
                    </a:lnTo>
                    <a:lnTo>
                      <a:pt x="184" y="56"/>
                    </a:lnTo>
                    <a:lnTo>
                      <a:pt x="193" y="101"/>
                    </a:lnTo>
                    <a:lnTo>
                      <a:pt x="190" y="126"/>
                    </a:lnTo>
                    <a:lnTo>
                      <a:pt x="185" y="145"/>
                    </a:lnTo>
                    <a:lnTo>
                      <a:pt x="162" y="178"/>
                    </a:lnTo>
                    <a:lnTo>
                      <a:pt x="132" y="197"/>
                    </a:lnTo>
                    <a:lnTo>
                      <a:pt x="97" y="204"/>
                    </a:lnTo>
                    <a:lnTo>
                      <a:pt x="31" y="180"/>
                    </a:lnTo>
                    <a:lnTo>
                      <a:pt x="9" y="146"/>
                    </a:lnTo>
                    <a:lnTo>
                      <a:pt x="0" y="101"/>
                    </a:lnTo>
                  </a:path>
                </a:pathLst>
              </a:custGeom>
              <a:solidFill>
                <a:schemeClr val="folHlink"/>
              </a:solidFill>
              <a:ln w="12700" cap="rnd">
                <a:solidFill>
                  <a:srgbClr val="000000"/>
                </a:solidFill>
                <a:round/>
                <a:headEnd/>
                <a:tailEnd/>
              </a:ln>
            </p:spPr>
            <p:txBody>
              <a:bodyPr/>
              <a:lstStyle/>
              <a:p>
                <a:endParaRPr lang="en-IN"/>
              </a:p>
            </p:txBody>
          </p:sp>
          <p:sp>
            <p:nvSpPr>
              <p:cNvPr id="14394" name="Rectangle 108"/>
              <p:cNvSpPr>
                <a:spLocks noChangeArrowheads="1"/>
              </p:cNvSpPr>
              <p:nvPr/>
            </p:nvSpPr>
            <p:spPr bwMode="auto">
              <a:xfrm>
                <a:off x="2064" y="3108"/>
                <a:ext cx="214" cy="192"/>
              </a:xfrm>
              <a:prstGeom prst="rect">
                <a:avLst/>
              </a:prstGeom>
              <a:noFill/>
              <a:ln w="9525">
                <a:noFill/>
                <a:miter lim="800000"/>
                <a:headEnd/>
                <a:tailEnd/>
              </a:ln>
            </p:spPr>
            <p:txBody>
              <a:bodyPr lIns="92075" tIns="46038" rIns="92075" bIns="46038">
                <a:spAutoFit/>
              </a:bodyPr>
              <a:lstStyle/>
              <a:p>
                <a:pPr algn="l" eaLnBrk="0" hangingPunct="0"/>
                <a:r>
                  <a:rPr lang="en-US" sz="1200" b="1">
                    <a:solidFill>
                      <a:srgbClr val="000000"/>
                    </a:solidFill>
                    <a:latin typeface="Arial" charset="0"/>
                  </a:rPr>
                  <a:t>2</a:t>
                </a:r>
              </a:p>
            </p:txBody>
          </p:sp>
        </p:grpSp>
        <p:sp>
          <p:nvSpPr>
            <p:cNvPr id="14384" name="Line 109"/>
            <p:cNvSpPr>
              <a:spLocks noChangeShapeType="1"/>
            </p:cNvSpPr>
            <p:nvPr/>
          </p:nvSpPr>
          <p:spPr bwMode="auto">
            <a:xfrm flipV="1">
              <a:off x="4501" y="1361"/>
              <a:ext cx="314" cy="1"/>
            </a:xfrm>
            <a:prstGeom prst="line">
              <a:avLst/>
            </a:prstGeom>
            <a:noFill/>
            <a:ln w="12700" cap="sq">
              <a:solidFill>
                <a:schemeClr val="bg2"/>
              </a:solidFill>
              <a:round/>
              <a:headEnd type="none" w="sm" len="sm"/>
              <a:tailEnd type="stealth" w="lg" len="lg"/>
            </a:ln>
          </p:spPr>
          <p:txBody>
            <a:bodyPr/>
            <a:lstStyle/>
            <a:p>
              <a:endParaRPr lang="en-IN"/>
            </a:p>
          </p:txBody>
        </p:sp>
        <p:sp>
          <p:nvSpPr>
            <p:cNvPr id="14385" name="Line 110"/>
            <p:cNvSpPr>
              <a:spLocks noChangeShapeType="1"/>
            </p:cNvSpPr>
            <p:nvPr/>
          </p:nvSpPr>
          <p:spPr bwMode="auto">
            <a:xfrm>
              <a:off x="4501" y="1430"/>
              <a:ext cx="310" cy="1"/>
            </a:xfrm>
            <a:prstGeom prst="line">
              <a:avLst/>
            </a:prstGeom>
            <a:noFill/>
            <a:ln w="12700" cap="sq">
              <a:solidFill>
                <a:schemeClr val="bg2"/>
              </a:solidFill>
              <a:round/>
              <a:headEnd type="none" w="sm" len="sm"/>
              <a:tailEnd type="stealth" w="lg" len="lg"/>
            </a:ln>
          </p:spPr>
          <p:txBody>
            <a:bodyPr/>
            <a:lstStyle/>
            <a:p>
              <a:endParaRPr lang="en-IN"/>
            </a:p>
          </p:txBody>
        </p:sp>
        <p:sp>
          <p:nvSpPr>
            <p:cNvPr id="14386" name="Line 111"/>
            <p:cNvSpPr>
              <a:spLocks noChangeShapeType="1"/>
            </p:cNvSpPr>
            <p:nvPr/>
          </p:nvSpPr>
          <p:spPr bwMode="auto">
            <a:xfrm>
              <a:off x="4501" y="1296"/>
              <a:ext cx="319" cy="1"/>
            </a:xfrm>
            <a:prstGeom prst="line">
              <a:avLst/>
            </a:prstGeom>
            <a:noFill/>
            <a:ln w="12700" cap="sq">
              <a:solidFill>
                <a:schemeClr val="bg2"/>
              </a:solidFill>
              <a:round/>
              <a:headEnd type="none" w="sm" len="sm"/>
              <a:tailEnd type="stealth" w="lg" len="lg"/>
            </a:ln>
          </p:spPr>
          <p:txBody>
            <a:bodyPr/>
            <a:lstStyle/>
            <a:p>
              <a:endParaRPr lang="en-IN"/>
            </a:p>
          </p:txBody>
        </p:sp>
        <p:sp>
          <p:nvSpPr>
            <p:cNvPr id="14387" name="Line 112"/>
            <p:cNvSpPr>
              <a:spLocks noChangeShapeType="1"/>
            </p:cNvSpPr>
            <p:nvPr/>
          </p:nvSpPr>
          <p:spPr bwMode="auto">
            <a:xfrm>
              <a:off x="4501" y="1231"/>
              <a:ext cx="310" cy="0"/>
            </a:xfrm>
            <a:prstGeom prst="line">
              <a:avLst/>
            </a:prstGeom>
            <a:noFill/>
            <a:ln w="12700" cap="sq">
              <a:solidFill>
                <a:schemeClr val="bg2"/>
              </a:solidFill>
              <a:round/>
              <a:headEnd type="none" w="sm" len="sm"/>
              <a:tailEnd type="stealth" w="lg" len="lg"/>
            </a:ln>
          </p:spPr>
          <p:txBody>
            <a:bodyPr/>
            <a:lstStyle/>
            <a:p>
              <a:endParaRPr lang="en-IN"/>
            </a:p>
          </p:txBody>
        </p:sp>
        <p:sp>
          <p:nvSpPr>
            <p:cNvPr id="14388" name="Freeform 113"/>
            <p:cNvSpPr>
              <a:spLocks/>
            </p:cNvSpPr>
            <p:nvPr/>
          </p:nvSpPr>
          <p:spPr bwMode="auto">
            <a:xfrm rot="1060673">
              <a:off x="4624" y="1882"/>
              <a:ext cx="27" cy="127"/>
            </a:xfrm>
            <a:custGeom>
              <a:avLst/>
              <a:gdLst>
                <a:gd name="T0" fmla="*/ 8 w 25"/>
                <a:gd name="T1" fmla="*/ 0 h 128"/>
                <a:gd name="T2" fmla="*/ 24 w 25"/>
                <a:gd name="T3" fmla="*/ 44 h 128"/>
                <a:gd name="T4" fmla="*/ 0 w 25"/>
                <a:gd name="T5" fmla="*/ 84 h 128"/>
                <a:gd name="T6" fmla="*/ 24 w 25"/>
                <a:gd name="T7" fmla="*/ 128 h 128"/>
                <a:gd name="T8" fmla="*/ 0 60000 65536"/>
                <a:gd name="T9" fmla="*/ 0 60000 65536"/>
                <a:gd name="T10" fmla="*/ 0 60000 65536"/>
                <a:gd name="T11" fmla="*/ 0 60000 65536"/>
                <a:gd name="T12" fmla="*/ 0 w 25"/>
                <a:gd name="T13" fmla="*/ 0 h 128"/>
                <a:gd name="T14" fmla="*/ 25 w 25"/>
                <a:gd name="T15" fmla="*/ 128 h 128"/>
              </a:gdLst>
              <a:ahLst/>
              <a:cxnLst>
                <a:cxn ang="T8">
                  <a:pos x="T0" y="T1"/>
                </a:cxn>
                <a:cxn ang="T9">
                  <a:pos x="T2" y="T3"/>
                </a:cxn>
                <a:cxn ang="T10">
                  <a:pos x="T4" y="T5"/>
                </a:cxn>
                <a:cxn ang="T11">
                  <a:pos x="T6" y="T7"/>
                </a:cxn>
              </a:cxnLst>
              <a:rect l="T12" t="T13" r="T14" b="T15"/>
              <a:pathLst>
                <a:path w="25" h="128">
                  <a:moveTo>
                    <a:pt x="8" y="0"/>
                  </a:moveTo>
                  <a:cubicBezTo>
                    <a:pt x="16" y="15"/>
                    <a:pt x="25" y="30"/>
                    <a:pt x="24" y="44"/>
                  </a:cubicBezTo>
                  <a:cubicBezTo>
                    <a:pt x="23" y="58"/>
                    <a:pt x="0" y="70"/>
                    <a:pt x="0" y="84"/>
                  </a:cubicBezTo>
                  <a:cubicBezTo>
                    <a:pt x="0" y="98"/>
                    <a:pt x="21" y="120"/>
                    <a:pt x="24" y="128"/>
                  </a:cubicBezTo>
                </a:path>
              </a:pathLst>
            </a:custGeom>
            <a:noFill/>
            <a:ln w="28575" cap="sq">
              <a:solidFill>
                <a:schemeClr val="tx1"/>
              </a:solidFill>
              <a:round/>
              <a:headEnd type="none" w="sm" len="sm"/>
              <a:tailEnd type="none" w="sm" len="sm"/>
            </a:ln>
          </p:spPr>
          <p:txBody>
            <a:bodyPr/>
            <a:lstStyle/>
            <a:p>
              <a:endParaRPr lang="en-IN"/>
            </a:p>
          </p:txBody>
        </p:sp>
        <p:sp>
          <p:nvSpPr>
            <p:cNvPr id="14389" name="Line 114"/>
            <p:cNvSpPr>
              <a:spLocks noChangeShapeType="1"/>
            </p:cNvSpPr>
            <p:nvPr/>
          </p:nvSpPr>
          <p:spPr bwMode="auto">
            <a:xfrm flipV="1">
              <a:off x="4501" y="1979"/>
              <a:ext cx="109" cy="0"/>
            </a:xfrm>
            <a:prstGeom prst="line">
              <a:avLst/>
            </a:prstGeom>
            <a:noFill/>
            <a:ln w="12700" cap="sq">
              <a:solidFill>
                <a:schemeClr val="bg2"/>
              </a:solidFill>
              <a:round/>
              <a:headEnd type="none" w="sm" len="sm"/>
              <a:tailEnd type="stealth" w="lg" len="lg"/>
            </a:ln>
          </p:spPr>
          <p:txBody>
            <a:bodyPr/>
            <a:lstStyle/>
            <a:p>
              <a:endParaRPr lang="en-IN"/>
            </a:p>
          </p:txBody>
        </p:sp>
        <p:sp>
          <p:nvSpPr>
            <p:cNvPr id="14390" name="Line 115"/>
            <p:cNvSpPr>
              <a:spLocks noChangeShapeType="1"/>
            </p:cNvSpPr>
            <p:nvPr/>
          </p:nvSpPr>
          <p:spPr bwMode="auto">
            <a:xfrm>
              <a:off x="4501" y="2047"/>
              <a:ext cx="310" cy="1"/>
            </a:xfrm>
            <a:prstGeom prst="line">
              <a:avLst/>
            </a:prstGeom>
            <a:noFill/>
            <a:ln w="12700" cap="sq">
              <a:solidFill>
                <a:schemeClr val="bg2"/>
              </a:solidFill>
              <a:round/>
              <a:headEnd type="none" w="sm" len="sm"/>
              <a:tailEnd type="stealth" w="lg" len="lg"/>
            </a:ln>
          </p:spPr>
          <p:txBody>
            <a:bodyPr/>
            <a:lstStyle/>
            <a:p>
              <a:endParaRPr lang="en-IN"/>
            </a:p>
          </p:txBody>
        </p:sp>
        <p:sp>
          <p:nvSpPr>
            <p:cNvPr id="14391" name="Line 116"/>
            <p:cNvSpPr>
              <a:spLocks noChangeShapeType="1"/>
            </p:cNvSpPr>
            <p:nvPr/>
          </p:nvSpPr>
          <p:spPr bwMode="auto">
            <a:xfrm>
              <a:off x="4501" y="1913"/>
              <a:ext cx="115" cy="0"/>
            </a:xfrm>
            <a:prstGeom prst="line">
              <a:avLst/>
            </a:prstGeom>
            <a:noFill/>
            <a:ln w="12700" cap="sq">
              <a:solidFill>
                <a:schemeClr val="bg2"/>
              </a:solidFill>
              <a:round/>
              <a:headEnd type="none" w="sm" len="sm"/>
              <a:tailEnd type="stealth" w="lg" len="lg"/>
            </a:ln>
          </p:spPr>
          <p:txBody>
            <a:bodyPr/>
            <a:lstStyle/>
            <a:p>
              <a:endParaRPr lang="en-IN"/>
            </a:p>
          </p:txBody>
        </p:sp>
        <p:sp>
          <p:nvSpPr>
            <p:cNvPr id="14392" name="Line 117"/>
            <p:cNvSpPr>
              <a:spLocks noChangeShapeType="1"/>
            </p:cNvSpPr>
            <p:nvPr/>
          </p:nvSpPr>
          <p:spPr bwMode="auto">
            <a:xfrm>
              <a:off x="4501" y="1847"/>
              <a:ext cx="310" cy="1"/>
            </a:xfrm>
            <a:prstGeom prst="line">
              <a:avLst/>
            </a:prstGeom>
            <a:noFill/>
            <a:ln w="12700" cap="sq">
              <a:solidFill>
                <a:schemeClr val="bg2"/>
              </a:solidFill>
              <a:round/>
              <a:headEnd type="none" w="sm" len="sm"/>
              <a:tailEnd type="stealth" w="lg" len="lg"/>
            </a:ln>
          </p:spPr>
          <p:txBody>
            <a:bodyPr/>
            <a:lstStyle/>
            <a:p>
              <a:endParaRPr lang="en-IN"/>
            </a:p>
          </p:txBody>
        </p:sp>
      </p:gr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4720"/>
                                        </p:tgtEl>
                                        <p:attrNameLst>
                                          <p:attrName>style.visibility</p:attrName>
                                        </p:attrNameLst>
                                      </p:cBhvr>
                                      <p:to>
                                        <p:strVal val="visible"/>
                                      </p:to>
                                    </p:set>
                                    <p:animEffect transition="in" filter="strips(downRight)">
                                      <p:cBhvr>
                                        <p:cTn id="7" dur="500"/>
                                        <p:tgtEl>
                                          <p:spTgt spid="11472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par>
                                <p:cTn id="12" presetID="12" presetClass="entr" presetSubtype="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546100"/>
          </a:xfrm>
        </p:spPr>
        <p:txBody>
          <a:bodyPr>
            <a:normAutofit/>
          </a:bodyPr>
          <a:lstStyle/>
          <a:p>
            <a:endParaRPr lang="en-IN" dirty="0"/>
          </a:p>
        </p:txBody>
      </p:sp>
      <p:sp>
        <p:nvSpPr>
          <p:cNvPr id="3" name="Content Placeholder 2"/>
          <p:cNvSpPr>
            <a:spLocks noGrp="1"/>
          </p:cNvSpPr>
          <p:nvPr>
            <p:ph idx="1"/>
          </p:nvPr>
        </p:nvSpPr>
        <p:spPr>
          <a:xfrm>
            <a:off x="381000" y="914400"/>
            <a:ext cx="8229600" cy="4114800"/>
          </a:xfrm>
        </p:spPr>
        <p:txBody>
          <a:bodyPr/>
          <a:lstStyle/>
          <a:p>
            <a:r>
              <a:rPr lang="en-US" b="1" dirty="0" smtClean="0"/>
              <a:t>Calculations:</a:t>
            </a:r>
            <a:endParaRPr lang="en-IN" b="1" dirty="0" smtClean="0"/>
          </a:p>
          <a:p>
            <a:pPr>
              <a:buNone/>
            </a:pPr>
            <a:r>
              <a:rPr lang="en-US" dirty="0" smtClean="0"/>
              <a:t>Length of cement block (l)= 150mm</a:t>
            </a:r>
            <a:endParaRPr lang="en-IN" dirty="0" smtClean="0"/>
          </a:p>
          <a:p>
            <a:pPr>
              <a:buNone/>
            </a:pPr>
            <a:r>
              <a:rPr lang="en-US" dirty="0" smtClean="0"/>
              <a:t> Time (t) = 38µs</a:t>
            </a:r>
            <a:endParaRPr lang="en-IN" dirty="0" smtClean="0"/>
          </a:p>
          <a:p>
            <a:pPr>
              <a:buNone/>
            </a:pPr>
            <a:r>
              <a:rPr lang="en-US" dirty="0" smtClean="0"/>
              <a:t>    Velocity = l/t,       v = 3.9km/sec.</a:t>
            </a:r>
          </a:p>
          <a:p>
            <a:pPr>
              <a:buNone/>
            </a:pPr>
            <a:r>
              <a:rPr lang="en-US" dirty="0" smtClean="0"/>
              <a:t>Velocity criteria for cement quality grading:</a:t>
            </a:r>
            <a:endParaRPr lang="en-IN" dirty="0" smtClean="0"/>
          </a:p>
          <a:p>
            <a:pPr>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599442842"/>
              </p:ext>
            </p:extLst>
          </p:nvPr>
        </p:nvGraphicFramePr>
        <p:xfrm>
          <a:off x="914400" y="4267200"/>
          <a:ext cx="7010400" cy="2443480"/>
        </p:xfrm>
        <a:graphic>
          <a:graphicData uri="http://schemas.openxmlformats.org/drawingml/2006/table">
            <a:tbl>
              <a:tblPr firstRow="1" bandRow="1">
                <a:tableStyleId>{073A0DAA-6AF3-43AB-8588-CEC1D06C72B9}</a:tableStyleId>
              </a:tblPr>
              <a:tblGrid>
                <a:gridCol w="2336800"/>
                <a:gridCol w="2336800"/>
                <a:gridCol w="2336800"/>
              </a:tblGrid>
              <a:tr h="545884">
                <a:tc>
                  <a:txBody>
                    <a:bodyPr/>
                    <a:lstStyle/>
                    <a:p>
                      <a:pPr algn="ctr">
                        <a:spcAft>
                          <a:spcPts val="0"/>
                        </a:spcAft>
                      </a:pPr>
                      <a:r>
                        <a:rPr lang="en-US" sz="1400" kern="0" dirty="0"/>
                        <a:t>SL.NO</a:t>
                      </a:r>
                      <a:endParaRPr lang="en-IN" sz="1100" b="1" kern="0" dirty="0">
                        <a:latin typeface="Calibri"/>
                        <a:ea typeface="Times New Roman"/>
                        <a:cs typeface="Times New Roman"/>
                      </a:endParaRPr>
                    </a:p>
                  </a:txBody>
                  <a:tcPr marL="68580" marR="68580" marT="0" marB="0"/>
                </a:tc>
                <a:tc>
                  <a:txBody>
                    <a:bodyPr/>
                    <a:lstStyle/>
                    <a:p>
                      <a:pPr algn="ctr">
                        <a:spcAft>
                          <a:spcPts val="0"/>
                        </a:spcAft>
                      </a:pPr>
                      <a:r>
                        <a:rPr lang="en-US" sz="1400" kern="0" dirty="0"/>
                        <a:t>PLUSE VELOSITY (</a:t>
                      </a:r>
                      <a:r>
                        <a:rPr lang="en-US" sz="1400" kern="0" dirty="0" smtClean="0"/>
                        <a:t>Km/SEC</a:t>
                      </a:r>
                      <a:r>
                        <a:rPr lang="en-US" sz="1400" kern="0" dirty="0"/>
                        <a:t>)</a:t>
                      </a:r>
                      <a:endParaRPr lang="en-IN" sz="1100" b="1" kern="0" dirty="0">
                        <a:latin typeface="Calibri"/>
                        <a:ea typeface="Times New Roman"/>
                        <a:cs typeface="Times New Roman"/>
                      </a:endParaRPr>
                    </a:p>
                  </a:txBody>
                  <a:tcPr marL="68580" marR="68580" marT="0" marB="0"/>
                </a:tc>
                <a:tc>
                  <a:txBody>
                    <a:bodyPr/>
                    <a:lstStyle/>
                    <a:p>
                      <a:pPr algn="ctr">
                        <a:spcAft>
                          <a:spcPts val="0"/>
                        </a:spcAft>
                      </a:pPr>
                      <a:r>
                        <a:rPr lang="en-US" sz="1400" kern="0"/>
                        <a:t>QUALITY GRADE</a:t>
                      </a:r>
                      <a:endParaRPr lang="en-IN" sz="1100" b="1" kern="0">
                        <a:latin typeface="Calibri"/>
                        <a:ea typeface="Times New Roman"/>
                        <a:cs typeface="Times New Roman"/>
                      </a:endParaRPr>
                    </a:p>
                  </a:txBody>
                  <a:tcPr marL="68580" marR="68580" marT="0" marB="0"/>
                </a:tc>
              </a:tr>
              <a:tr h="474399">
                <a:tc>
                  <a:txBody>
                    <a:bodyPr/>
                    <a:lstStyle/>
                    <a:p>
                      <a:pPr algn="ctr">
                        <a:spcAft>
                          <a:spcPts val="0"/>
                        </a:spcAft>
                      </a:pPr>
                      <a:r>
                        <a:rPr lang="en-US" sz="1200" kern="0"/>
                        <a:t>1</a:t>
                      </a:r>
                      <a:endParaRPr lang="en-IN" sz="1100" b="1" kern="0">
                        <a:latin typeface="Calibri"/>
                        <a:ea typeface="Times New Roman"/>
                        <a:cs typeface="Times New Roman"/>
                      </a:endParaRPr>
                    </a:p>
                  </a:txBody>
                  <a:tcPr marL="68580" marR="68580" marT="0" marB="0"/>
                </a:tc>
                <a:tc>
                  <a:txBody>
                    <a:bodyPr/>
                    <a:lstStyle/>
                    <a:p>
                      <a:pPr algn="ctr">
                        <a:spcAft>
                          <a:spcPts val="0"/>
                        </a:spcAft>
                      </a:pPr>
                      <a:r>
                        <a:rPr lang="en-US" sz="1200" kern="0"/>
                        <a:t>&gt;4.5</a:t>
                      </a:r>
                      <a:endParaRPr lang="en-IN" sz="1100" b="1" kern="0">
                        <a:latin typeface="Calibri"/>
                        <a:ea typeface="Times New Roman"/>
                        <a:cs typeface="Times New Roman"/>
                      </a:endParaRPr>
                    </a:p>
                  </a:txBody>
                  <a:tcPr marL="68580" marR="68580" marT="0" marB="0"/>
                </a:tc>
                <a:tc>
                  <a:txBody>
                    <a:bodyPr/>
                    <a:lstStyle/>
                    <a:p>
                      <a:pPr algn="ctr">
                        <a:spcAft>
                          <a:spcPts val="0"/>
                        </a:spcAft>
                      </a:pPr>
                      <a:r>
                        <a:rPr lang="en-US" sz="1200" kern="0"/>
                        <a:t>EXCELLENT</a:t>
                      </a:r>
                      <a:endParaRPr lang="en-IN" sz="1100" b="1" kern="0">
                        <a:latin typeface="Calibri"/>
                        <a:ea typeface="Times New Roman"/>
                        <a:cs typeface="Times New Roman"/>
                      </a:endParaRPr>
                    </a:p>
                  </a:txBody>
                  <a:tcPr marL="68580" marR="68580" marT="0" marB="0"/>
                </a:tc>
              </a:tr>
              <a:tr h="474399">
                <a:tc>
                  <a:txBody>
                    <a:bodyPr/>
                    <a:lstStyle/>
                    <a:p>
                      <a:pPr algn="ctr">
                        <a:spcAft>
                          <a:spcPts val="0"/>
                        </a:spcAft>
                      </a:pPr>
                      <a:r>
                        <a:rPr lang="en-US" sz="1200" kern="0"/>
                        <a:t>2</a:t>
                      </a:r>
                      <a:endParaRPr lang="en-IN" sz="1100" b="1" kern="0">
                        <a:latin typeface="Calibri"/>
                        <a:ea typeface="Times New Roman"/>
                        <a:cs typeface="Times New Roman"/>
                      </a:endParaRPr>
                    </a:p>
                  </a:txBody>
                  <a:tcPr marL="68580" marR="68580" marT="0" marB="0"/>
                </a:tc>
                <a:tc>
                  <a:txBody>
                    <a:bodyPr/>
                    <a:lstStyle/>
                    <a:p>
                      <a:pPr algn="ctr">
                        <a:spcAft>
                          <a:spcPts val="0"/>
                        </a:spcAft>
                      </a:pPr>
                      <a:r>
                        <a:rPr lang="en-US" sz="1200" kern="0"/>
                        <a:t>3.5-4.5</a:t>
                      </a:r>
                      <a:endParaRPr lang="en-IN" sz="1100" b="1" kern="0">
                        <a:latin typeface="Calibri"/>
                        <a:ea typeface="Times New Roman"/>
                        <a:cs typeface="Times New Roman"/>
                      </a:endParaRPr>
                    </a:p>
                  </a:txBody>
                  <a:tcPr marL="68580" marR="68580" marT="0" marB="0"/>
                </a:tc>
                <a:tc>
                  <a:txBody>
                    <a:bodyPr/>
                    <a:lstStyle/>
                    <a:p>
                      <a:pPr algn="ctr">
                        <a:spcAft>
                          <a:spcPts val="0"/>
                        </a:spcAft>
                      </a:pPr>
                      <a:r>
                        <a:rPr lang="en-US" sz="1200" kern="0"/>
                        <a:t>GOOD</a:t>
                      </a:r>
                      <a:endParaRPr lang="en-IN" sz="1100" b="1" kern="0">
                        <a:latin typeface="Calibri"/>
                        <a:ea typeface="Times New Roman"/>
                        <a:cs typeface="Times New Roman"/>
                      </a:endParaRPr>
                    </a:p>
                  </a:txBody>
                  <a:tcPr marL="68580" marR="68580" marT="0" marB="0"/>
                </a:tc>
              </a:tr>
              <a:tr h="474399">
                <a:tc>
                  <a:txBody>
                    <a:bodyPr/>
                    <a:lstStyle/>
                    <a:p>
                      <a:pPr algn="ctr">
                        <a:spcAft>
                          <a:spcPts val="0"/>
                        </a:spcAft>
                      </a:pPr>
                      <a:r>
                        <a:rPr lang="en-US" sz="1200" kern="0"/>
                        <a:t>3</a:t>
                      </a:r>
                      <a:endParaRPr lang="en-IN" sz="1100" b="1" kern="0">
                        <a:latin typeface="Calibri"/>
                        <a:ea typeface="Times New Roman"/>
                        <a:cs typeface="Times New Roman"/>
                      </a:endParaRPr>
                    </a:p>
                  </a:txBody>
                  <a:tcPr marL="68580" marR="68580" marT="0" marB="0"/>
                </a:tc>
                <a:tc>
                  <a:txBody>
                    <a:bodyPr/>
                    <a:lstStyle/>
                    <a:p>
                      <a:pPr algn="ctr">
                        <a:spcAft>
                          <a:spcPts val="0"/>
                        </a:spcAft>
                      </a:pPr>
                      <a:r>
                        <a:rPr lang="en-US" sz="1200" kern="0"/>
                        <a:t>3.0-3.5</a:t>
                      </a:r>
                      <a:endParaRPr lang="en-IN" sz="1100" b="1" kern="0">
                        <a:latin typeface="Calibri"/>
                        <a:ea typeface="Times New Roman"/>
                        <a:cs typeface="Times New Roman"/>
                      </a:endParaRPr>
                    </a:p>
                  </a:txBody>
                  <a:tcPr marL="68580" marR="68580" marT="0" marB="0"/>
                </a:tc>
                <a:tc>
                  <a:txBody>
                    <a:bodyPr/>
                    <a:lstStyle/>
                    <a:p>
                      <a:pPr algn="ctr">
                        <a:spcAft>
                          <a:spcPts val="0"/>
                        </a:spcAft>
                      </a:pPr>
                      <a:r>
                        <a:rPr lang="en-US" sz="1200" kern="0"/>
                        <a:t>MEDIUM</a:t>
                      </a:r>
                      <a:endParaRPr lang="en-IN" sz="1100" b="1" kern="0">
                        <a:latin typeface="Calibri"/>
                        <a:ea typeface="Times New Roman"/>
                        <a:cs typeface="Times New Roman"/>
                      </a:endParaRPr>
                    </a:p>
                  </a:txBody>
                  <a:tcPr marL="68580" marR="68580" marT="0" marB="0"/>
                </a:tc>
              </a:tr>
              <a:tr h="474399">
                <a:tc>
                  <a:txBody>
                    <a:bodyPr/>
                    <a:lstStyle/>
                    <a:p>
                      <a:pPr algn="ctr">
                        <a:spcAft>
                          <a:spcPts val="0"/>
                        </a:spcAft>
                      </a:pPr>
                      <a:r>
                        <a:rPr lang="en-US" sz="1200" kern="0" dirty="0"/>
                        <a:t>4</a:t>
                      </a:r>
                      <a:endParaRPr lang="en-IN" sz="1100" b="1" kern="0" dirty="0">
                        <a:latin typeface="Calibri"/>
                        <a:ea typeface="Times New Roman"/>
                        <a:cs typeface="Times New Roman"/>
                      </a:endParaRPr>
                    </a:p>
                  </a:txBody>
                  <a:tcPr marL="68580" marR="68580" marT="0" marB="0"/>
                </a:tc>
                <a:tc>
                  <a:txBody>
                    <a:bodyPr/>
                    <a:lstStyle/>
                    <a:p>
                      <a:pPr algn="ctr">
                        <a:spcAft>
                          <a:spcPts val="0"/>
                        </a:spcAft>
                      </a:pPr>
                      <a:r>
                        <a:rPr lang="en-US" sz="1200" kern="0"/>
                        <a:t>&lt;3.0</a:t>
                      </a:r>
                      <a:endParaRPr lang="en-IN" sz="1100" b="1" kern="0">
                        <a:latin typeface="Calibri"/>
                        <a:ea typeface="Times New Roman"/>
                        <a:cs typeface="Times New Roman"/>
                      </a:endParaRPr>
                    </a:p>
                  </a:txBody>
                  <a:tcPr marL="68580" marR="68580" marT="0" marB="0"/>
                </a:tc>
                <a:tc>
                  <a:txBody>
                    <a:bodyPr/>
                    <a:lstStyle/>
                    <a:p>
                      <a:pPr algn="ctr">
                        <a:spcAft>
                          <a:spcPts val="0"/>
                        </a:spcAft>
                      </a:pPr>
                      <a:r>
                        <a:rPr lang="en-US" sz="1200" kern="0" dirty="0"/>
                        <a:t>DOUTFUL</a:t>
                      </a:r>
                      <a:endParaRPr lang="en-IN" sz="1100" b="1" kern="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Dsc01095"/>
          <p:cNvPicPr>
            <a:picLocks noChangeAspect="1" noChangeArrowheads="1"/>
          </p:cNvPicPr>
          <p:nvPr/>
        </p:nvPicPr>
        <p:blipFill>
          <a:blip r:embed="rId2" cstate="print"/>
          <a:srcRect/>
          <a:stretch>
            <a:fillRect/>
          </a:stretch>
        </p:blipFill>
        <p:spPr bwMode="auto">
          <a:xfrm>
            <a:off x="812800" y="1625600"/>
            <a:ext cx="2320925" cy="2420938"/>
          </a:xfrm>
          <a:prstGeom prst="rect">
            <a:avLst/>
          </a:prstGeom>
          <a:noFill/>
          <a:ln w="9525">
            <a:noFill/>
            <a:miter lim="800000"/>
            <a:headEnd/>
            <a:tailEnd/>
          </a:ln>
        </p:spPr>
      </p:pic>
      <p:pic>
        <p:nvPicPr>
          <p:cNvPr id="116739" name="Picture 3" descr="Dsc01096"/>
          <p:cNvPicPr>
            <a:picLocks noChangeAspect="1" noChangeArrowheads="1"/>
          </p:cNvPicPr>
          <p:nvPr/>
        </p:nvPicPr>
        <p:blipFill>
          <a:blip r:embed="rId3" cstate="print">
            <a:lum bright="24000" contrast="18000"/>
          </a:blip>
          <a:srcRect/>
          <a:stretch>
            <a:fillRect/>
          </a:stretch>
        </p:blipFill>
        <p:spPr bwMode="auto">
          <a:xfrm>
            <a:off x="3225800" y="1638300"/>
            <a:ext cx="2976563" cy="2416175"/>
          </a:xfrm>
          <a:prstGeom prst="rect">
            <a:avLst/>
          </a:prstGeom>
          <a:noFill/>
          <a:ln w="9525">
            <a:noFill/>
            <a:miter lim="800000"/>
            <a:headEnd/>
            <a:tailEnd/>
          </a:ln>
        </p:spPr>
      </p:pic>
      <p:pic>
        <p:nvPicPr>
          <p:cNvPr id="116740" name="Picture 4" descr="Dsc01097"/>
          <p:cNvPicPr>
            <a:picLocks noChangeAspect="1" noChangeArrowheads="1"/>
          </p:cNvPicPr>
          <p:nvPr/>
        </p:nvPicPr>
        <p:blipFill>
          <a:blip r:embed="rId4" cstate="print">
            <a:lum bright="24000" contrast="6000"/>
          </a:blip>
          <a:srcRect/>
          <a:stretch>
            <a:fillRect/>
          </a:stretch>
        </p:blipFill>
        <p:spPr bwMode="auto">
          <a:xfrm>
            <a:off x="3225800" y="4203700"/>
            <a:ext cx="2962275" cy="2259013"/>
          </a:xfrm>
          <a:prstGeom prst="rect">
            <a:avLst/>
          </a:prstGeom>
          <a:noFill/>
          <a:ln w="9525">
            <a:noFill/>
            <a:miter lim="800000"/>
            <a:headEnd/>
            <a:tailEnd/>
          </a:ln>
        </p:spPr>
      </p:pic>
      <p:pic>
        <p:nvPicPr>
          <p:cNvPr id="116741" name="Picture 5" descr="Dsc01098"/>
          <p:cNvPicPr>
            <a:picLocks noChangeAspect="1" noChangeArrowheads="1"/>
          </p:cNvPicPr>
          <p:nvPr/>
        </p:nvPicPr>
        <p:blipFill>
          <a:blip r:embed="rId5" cstate="print"/>
          <a:srcRect/>
          <a:stretch>
            <a:fillRect/>
          </a:stretch>
        </p:blipFill>
        <p:spPr bwMode="auto">
          <a:xfrm>
            <a:off x="787400" y="4191000"/>
            <a:ext cx="2347913" cy="2259013"/>
          </a:xfrm>
          <a:prstGeom prst="rect">
            <a:avLst/>
          </a:prstGeom>
          <a:noFill/>
          <a:ln w="9525">
            <a:noFill/>
            <a:miter lim="800000"/>
            <a:headEnd/>
            <a:tailEnd/>
          </a:ln>
        </p:spPr>
      </p:pic>
      <p:sp>
        <p:nvSpPr>
          <p:cNvPr id="116742" name="Text Box 6"/>
          <p:cNvSpPr txBox="1">
            <a:spLocks noChangeArrowheads="1"/>
          </p:cNvSpPr>
          <p:nvPr/>
        </p:nvSpPr>
        <p:spPr bwMode="auto">
          <a:xfrm>
            <a:off x="6248400" y="1600200"/>
            <a:ext cx="2362200" cy="1323439"/>
          </a:xfrm>
          <a:prstGeom prst="rect">
            <a:avLst/>
          </a:prstGeom>
          <a:noFill/>
          <a:ln w="12700" cap="sq">
            <a:noFill/>
            <a:miter lim="800000"/>
            <a:headEnd type="none" w="sm" len="sm"/>
            <a:tailEnd type="none" w="sm" len="sm"/>
          </a:ln>
        </p:spPr>
        <p:txBody>
          <a:bodyPr wrap="square">
            <a:spAutoFit/>
          </a:bodyPr>
          <a:lstStyle/>
          <a:p>
            <a:pPr algn="just" eaLnBrk="0" hangingPunct="0">
              <a:spcBef>
                <a:spcPct val="50000"/>
              </a:spcBef>
            </a:pPr>
            <a:r>
              <a:rPr lang="en-US" sz="2000" dirty="0">
                <a:solidFill>
                  <a:schemeClr val="hlink"/>
                </a:solidFill>
                <a:latin typeface="Arial" charset="0"/>
              </a:rPr>
              <a:t>Digital display showing received sound through material thickness.</a:t>
            </a:r>
          </a:p>
        </p:txBody>
      </p:sp>
      <p:sp>
        <p:nvSpPr>
          <p:cNvPr id="116743" name="Text Box 7"/>
          <p:cNvSpPr txBox="1">
            <a:spLocks noChangeArrowheads="1"/>
          </p:cNvSpPr>
          <p:nvPr/>
        </p:nvSpPr>
        <p:spPr bwMode="auto">
          <a:xfrm>
            <a:off x="6261100" y="4216400"/>
            <a:ext cx="2400300" cy="1920875"/>
          </a:xfrm>
          <a:prstGeom prst="rect">
            <a:avLst/>
          </a:prstGeom>
          <a:noFill/>
          <a:ln w="12700" cap="sq">
            <a:noFill/>
            <a:miter lim="800000"/>
            <a:headEnd type="none" w="sm" len="sm"/>
            <a:tailEnd type="none" w="sm" len="sm"/>
          </a:ln>
        </p:spPr>
        <p:txBody>
          <a:bodyPr>
            <a:spAutoFit/>
          </a:bodyPr>
          <a:lstStyle/>
          <a:p>
            <a:pPr algn="just" eaLnBrk="0" hangingPunct="0">
              <a:spcBef>
                <a:spcPct val="50000"/>
              </a:spcBef>
            </a:pPr>
            <a:r>
              <a:rPr lang="en-US" sz="2000" dirty="0">
                <a:solidFill>
                  <a:schemeClr val="hlink"/>
                </a:solidFill>
                <a:latin typeface="Arial" charset="0"/>
              </a:rPr>
              <a:t>Digital display showing loss of received signal due to presence of a discontinuity in the sound field.  </a:t>
            </a:r>
          </a:p>
        </p:txBody>
      </p:sp>
      <p:sp>
        <p:nvSpPr>
          <p:cNvPr id="15368" name="Rectangle 8"/>
          <p:cNvSpPr>
            <a:spLocks noChangeArrowheads="1"/>
          </p:cNvSpPr>
          <p:nvPr/>
        </p:nvSpPr>
        <p:spPr bwMode="auto">
          <a:xfrm>
            <a:off x="371475" y="0"/>
            <a:ext cx="8772525" cy="1077860"/>
          </a:xfrm>
          <a:prstGeom prst="rect">
            <a:avLst/>
          </a:prstGeom>
          <a:noFill/>
          <a:ln w="9525">
            <a:noFill/>
            <a:miter lim="800000"/>
            <a:headEnd/>
            <a:tailEnd/>
          </a:ln>
        </p:spPr>
        <p:txBody>
          <a:bodyPr wrap="square" lIns="92075" tIns="46038" rIns="92075" bIns="46038">
            <a:spAutoFit/>
          </a:bodyPr>
          <a:lstStyle/>
          <a:p>
            <a:pPr algn="ctr" eaLnBrk="0" hangingPunct="0"/>
            <a:r>
              <a:rPr kumimoji="1" lang="en-US" sz="3200" b="1" dirty="0" smtClean="0">
                <a:solidFill>
                  <a:schemeClr val="tx2"/>
                </a:solidFill>
                <a:latin typeface="Arial" charset="0"/>
              </a:rPr>
              <a:t>TEST TECHNIQUES – </a:t>
            </a:r>
            <a:r>
              <a:rPr lang="en-US" sz="3200" b="1" dirty="0" smtClean="0">
                <a:solidFill>
                  <a:schemeClr val="tx2"/>
                </a:solidFill>
                <a:latin typeface="Arial" charset="0"/>
              </a:rPr>
              <a:t>THROUGH-TRANSMISSION</a:t>
            </a:r>
            <a:endParaRPr lang="en-US" sz="3200" b="1" dirty="0">
              <a:solidFill>
                <a:schemeClr val="tx2"/>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slide(fromLeft)">
                                      <p:cBhvr>
                                        <p:cTn id="7" dur="500"/>
                                        <p:tgtEl>
                                          <p:spTgt spid="116738"/>
                                        </p:tgtEl>
                                      </p:cBhvr>
                                    </p:animEffect>
                                  </p:childTnLst>
                                </p:cTn>
                              </p:par>
                              <p:par>
                                <p:cTn id="8" presetID="12" presetClass="entr" presetSubtype="8" fill="hold" nodeType="withEffect">
                                  <p:stCondLst>
                                    <p:cond delay="0"/>
                                  </p:stCondLst>
                                  <p:childTnLst>
                                    <p:set>
                                      <p:cBhvr>
                                        <p:cTn id="9" dur="1" fill="hold">
                                          <p:stCondLst>
                                            <p:cond delay="0"/>
                                          </p:stCondLst>
                                        </p:cTn>
                                        <p:tgtEl>
                                          <p:spTgt spid="116739"/>
                                        </p:tgtEl>
                                        <p:attrNameLst>
                                          <p:attrName>style.visibility</p:attrName>
                                        </p:attrNameLst>
                                      </p:cBhvr>
                                      <p:to>
                                        <p:strVal val="visible"/>
                                      </p:to>
                                    </p:set>
                                    <p:animEffect transition="in" filter="slide(fromLeft)">
                                      <p:cBhvr>
                                        <p:cTn id="10" dur="500"/>
                                        <p:tgtEl>
                                          <p:spTgt spid="116739"/>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16742"/>
                                        </p:tgtEl>
                                        <p:attrNameLst>
                                          <p:attrName>style.visibility</p:attrName>
                                        </p:attrNameLst>
                                      </p:cBhvr>
                                      <p:to>
                                        <p:strVal val="visible"/>
                                      </p:to>
                                    </p:set>
                                    <p:animEffect transition="in" filter="slide(fromLeft)">
                                      <p:cBhvr>
                                        <p:cTn id="13" dur="500"/>
                                        <p:tgtEl>
                                          <p:spTgt spid="11674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116741"/>
                                        </p:tgtEl>
                                        <p:attrNameLst>
                                          <p:attrName>style.visibility</p:attrName>
                                        </p:attrNameLst>
                                      </p:cBhvr>
                                      <p:to>
                                        <p:strVal val="visible"/>
                                      </p:to>
                                    </p:set>
                                    <p:animEffect transition="in" filter="slide(fromLeft)">
                                      <p:cBhvr>
                                        <p:cTn id="18" dur="500"/>
                                        <p:tgtEl>
                                          <p:spTgt spid="116741"/>
                                        </p:tgtEl>
                                      </p:cBhvr>
                                    </p:animEffect>
                                  </p:childTnLst>
                                </p:cTn>
                              </p:par>
                              <p:par>
                                <p:cTn id="19" presetID="12" presetClass="entr" presetSubtype="8" fill="hold" nodeType="withEffect">
                                  <p:stCondLst>
                                    <p:cond delay="0"/>
                                  </p:stCondLst>
                                  <p:childTnLst>
                                    <p:set>
                                      <p:cBhvr>
                                        <p:cTn id="20" dur="1" fill="hold">
                                          <p:stCondLst>
                                            <p:cond delay="0"/>
                                          </p:stCondLst>
                                        </p:cTn>
                                        <p:tgtEl>
                                          <p:spTgt spid="116740"/>
                                        </p:tgtEl>
                                        <p:attrNameLst>
                                          <p:attrName>style.visibility</p:attrName>
                                        </p:attrNameLst>
                                      </p:cBhvr>
                                      <p:to>
                                        <p:strVal val="visible"/>
                                      </p:to>
                                    </p:set>
                                    <p:animEffect transition="in" filter="slide(fromLeft)">
                                      <p:cBhvr>
                                        <p:cTn id="21" dur="500"/>
                                        <p:tgtEl>
                                          <p:spTgt spid="116740"/>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16743"/>
                                        </p:tgtEl>
                                        <p:attrNameLst>
                                          <p:attrName>style.visibility</p:attrName>
                                        </p:attrNameLst>
                                      </p:cBhvr>
                                      <p:to>
                                        <p:strVal val="visible"/>
                                      </p:to>
                                    </p:set>
                                    <p:animEffect transition="in" filter="slide(fromLeft)">
                                      <p:cBhvr>
                                        <p:cTn id="24"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1167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295401"/>
          </a:xfrm>
        </p:spPr>
        <p:txBody>
          <a:bodyPr>
            <a:normAutofit/>
          </a:bodyPr>
          <a:lstStyle/>
          <a:p>
            <a:pPr algn="ctr"/>
            <a:r>
              <a:rPr lang="en-US" sz="3600" dirty="0" smtClean="0"/>
              <a:t>ULTRASONIC TESTING</a:t>
            </a:r>
            <a:br>
              <a:rPr lang="en-US" sz="3600" dirty="0" smtClean="0"/>
            </a:br>
            <a:r>
              <a:rPr lang="en-US" sz="3600" dirty="0" smtClean="0"/>
              <a:t>Contents</a:t>
            </a:r>
            <a:r>
              <a:rPr lang="en-US" dirty="0" smtClean="0"/>
              <a:t> </a:t>
            </a:r>
            <a:endParaRPr lang="en-IN" dirty="0"/>
          </a:p>
        </p:txBody>
      </p:sp>
      <p:sp>
        <p:nvSpPr>
          <p:cNvPr id="3" name="Subtitle 2"/>
          <p:cNvSpPr>
            <a:spLocks noGrp="1"/>
          </p:cNvSpPr>
          <p:nvPr>
            <p:ph type="subTitle" idx="1"/>
          </p:nvPr>
        </p:nvSpPr>
        <p:spPr>
          <a:xfrm>
            <a:off x="762000" y="1219200"/>
            <a:ext cx="7696200" cy="5410200"/>
          </a:xfrm>
        </p:spPr>
        <p:txBody>
          <a:bodyPr>
            <a:normAutofit/>
          </a:bodyPr>
          <a:lstStyle/>
          <a:p>
            <a:pPr algn="l">
              <a:buFont typeface="Wingdings" pitchFamily="2" charset="2"/>
              <a:buChar char="Ø"/>
            </a:pPr>
            <a:r>
              <a:rPr lang="en-US" sz="2400" dirty="0" smtClean="0"/>
              <a:t>Introduction </a:t>
            </a:r>
          </a:p>
          <a:p>
            <a:pPr algn="l">
              <a:buFont typeface="Wingdings" pitchFamily="2" charset="2"/>
              <a:buChar char="Ø"/>
            </a:pPr>
            <a:r>
              <a:rPr lang="en-US" sz="2400" dirty="0" smtClean="0"/>
              <a:t>Basic </a:t>
            </a:r>
            <a:r>
              <a:rPr lang="en-US" sz="2400" dirty="0" smtClean="0"/>
              <a:t>principle </a:t>
            </a:r>
            <a:r>
              <a:rPr lang="en-US" sz="2400" dirty="0" smtClean="0"/>
              <a:t>of U T</a:t>
            </a:r>
          </a:p>
          <a:p>
            <a:pPr algn="l">
              <a:buFont typeface="Wingdings" pitchFamily="2" charset="2"/>
              <a:buChar char="Ø"/>
            </a:pPr>
            <a:r>
              <a:rPr lang="en-US" sz="2400" dirty="0" smtClean="0"/>
              <a:t>Types of sound waves</a:t>
            </a:r>
          </a:p>
          <a:p>
            <a:pPr algn="l">
              <a:buFont typeface="Wingdings" pitchFamily="2" charset="2"/>
              <a:buChar char="Ø"/>
            </a:pPr>
            <a:r>
              <a:rPr lang="en-US" sz="2400" dirty="0" smtClean="0"/>
              <a:t>Velocity of sound wave</a:t>
            </a:r>
          </a:p>
          <a:p>
            <a:pPr algn="l">
              <a:buFont typeface="Wingdings" pitchFamily="2" charset="2"/>
              <a:buChar char="Ø"/>
            </a:pPr>
            <a:r>
              <a:rPr lang="en-US" sz="2400" dirty="0" smtClean="0"/>
              <a:t>Ultrasonic Transducers </a:t>
            </a:r>
          </a:p>
          <a:p>
            <a:pPr algn="l">
              <a:buFont typeface="Wingdings" pitchFamily="2" charset="2"/>
              <a:buChar char="Ø"/>
            </a:pPr>
            <a:r>
              <a:rPr lang="en-US" sz="2400" dirty="0" smtClean="0"/>
              <a:t>Attenuation </a:t>
            </a:r>
          </a:p>
          <a:p>
            <a:pPr algn="l">
              <a:buFont typeface="Wingdings" pitchFamily="2" charset="2"/>
              <a:buChar char="Ø"/>
            </a:pPr>
            <a:r>
              <a:rPr lang="en-US" sz="2400" dirty="0" smtClean="0"/>
              <a:t>Test techniques</a:t>
            </a:r>
          </a:p>
          <a:p>
            <a:pPr algn="l">
              <a:buFont typeface="Wingdings" pitchFamily="2" charset="2"/>
              <a:buChar char="Ø"/>
            </a:pPr>
            <a:r>
              <a:rPr lang="en-US" sz="2400" dirty="0" smtClean="0"/>
              <a:t>Data presentation</a:t>
            </a:r>
          </a:p>
          <a:p>
            <a:pPr algn="l">
              <a:buFont typeface="Wingdings" pitchFamily="2" charset="2"/>
              <a:buChar char="Ø"/>
            </a:pPr>
            <a:r>
              <a:rPr lang="en-US" sz="2400" dirty="0" smtClean="0"/>
              <a:t>Inspection applications</a:t>
            </a:r>
          </a:p>
          <a:p>
            <a:pPr algn="l">
              <a:buFont typeface="Wingdings" pitchFamily="2" charset="2"/>
              <a:buChar char="Ø"/>
            </a:pPr>
            <a:r>
              <a:rPr lang="en-US" sz="2400" dirty="0" smtClean="0"/>
              <a:t>Advantages of U T</a:t>
            </a:r>
          </a:p>
          <a:p>
            <a:pPr algn="l">
              <a:buFont typeface="Wingdings" pitchFamily="2" charset="2"/>
              <a:buChar char="Ø"/>
            </a:pPr>
            <a:r>
              <a:rPr lang="en-US" sz="2400" dirty="0" smtClean="0"/>
              <a:t>Limitations of U T</a:t>
            </a:r>
            <a:endParaRPr lang="en-US" dirty="0" smtClean="0"/>
          </a:p>
          <a:p>
            <a:pPr algn="l">
              <a:buFont typeface="Wingdings" pitchFamily="2" charset="2"/>
              <a:buChar char="Ø"/>
            </a:pPr>
            <a:endParaRPr lang="en-US" dirty="0" smtClean="0"/>
          </a:p>
          <a:p>
            <a:pPr algn="l">
              <a:buFont typeface="Wingdings" pitchFamily="2" charset="2"/>
              <a:buChar char="Ø"/>
            </a:pPr>
            <a:endParaRPr lang="en-US" dirty="0" smtClean="0"/>
          </a:p>
          <a:p>
            <a:pPr algn="l">
              <a:buFont typeface="Wingdings" pitchFamily="2" charset="2"/>
              <a:buChar char="Ø"/>
            </a:pPr>
            <a:endParaRPr lang="en-US" dirty="0" smtClean="0"/>
          </a:p>
          <a:p>
            <a:pPr algn="l">
              <a:buFont typeface="Wingdings" pitchFamily="2" charset="2"/>
              <a:buChar char="Ø"/>
            </a:pPr>
            <a:endParaRPr lang="en-US" dirty="0" smtClean="0"/>
          </a:p>
          <a:p>
            <a:pPr algn="l">
              <a:buFont typeface="Wingdings" pitchFamily="2" charset="2"/>
              <a:buChar char="Ø"/>
            </a:pP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60363" y="152400"/>
            <a:ext cx="8783637" cy="1077860"/>
          </a:xfrm>
          <a:prstGeom prst="rect">
            <a:avLst/>
          </a:prstGeom>
          <a:noFill/>
          <a:ln w="9525">
            <a:noFill/>
            <a:miter lim="800000"/>
            <a:headEnd/>
            <a:tailEnd/>
          </a:ln>
        </p:spPr>
        <p:txBody>
          <a:bodyPr lIns="92075" tIns="46038" rIns="92075" bIns="46038">
            <a:spAutoFit/>
          </a:bodyPr>
          <a:lstStyle/>
          <a:p>
            <a:pPr algn="ctr" eaLnBrk="0" hangingPunct="0"/>
            <a:r>
              <a:rPr kumimoji="1" lang="en-US" sz="3200" b="1" dirty="0" smtClean="0">
                <a:solidFill>
                  <a:schemeClr val="tx2"/>
                </a:solidFill>
                <a:latin typeface="Arial" charset="0"/>
              </a:rPr>
              <a:t>TEST TECHNIQUES – </a:t>
            </a:r>
            <a:r>
              <a:rPr lang="en-US" sz="3200" b="1" dirty="0" smtClean="0">
                <a:solidFill>
                  <a:schemeClr val="tx2"/>
                </a:solidFill>
                <a:latin typeface="Arial" charset="0"/>
              </a:rPr>
              <a:t>NORMAL AND ANGLE BEAM</a:t>
            </a:r>
            <a:endParaRPr lang="en-US" sz="3200" b="1" dirty="0">
              <a:solidFill>
                <a:schemeClr val="tx2"/>
              </a:solidFill>
              <a:latin typeface="Arial" charset="0"/>
            </a:endParaRPr>
          </a:p>
        </p:txBody>
      </p:sp>
      <p:pic>
        <p:nvPicPr>
          <p:cNvPr id="117763" name="Picture 3" descr="anglebeam1x2"/>
          <p:cNvPicPr>
            <a:picLocks noGrp="1" noChangeAspect="1" noChangeArrowheads="1"/>
          </p:cNvPicPr>
          <p:nvPr>
            <p:ph sz="half" idx="1"/>
          </p:nvPr>
        </p:nvPicPr>
        <p:blipFill>
          <a:blip r:embed="rId2" cstate="print"/>
          <a:srcRect/>
          <a:stretch>
            <a:fillRect/>
          </a:stretch>
        </p:blipFill>
        <p:spPr>
          <a:xfrm>
            <a:off x="685800" y="4114800"/>
            <a:ext cx="2513013" cy="2047875"/>
          </a:xfrm>
          <a:noFill/>
        </p:spPr>
      </p:pic>
      <p:pic>
        <p:nvPicPr>
          <p:cNvPr id="117765" name="Picture 5" descr="Normalbeam1x2"/>
          <p:cNvPicPr>
            <a:picLocks noGrp="1" noChangeAspect="1" noChangeArrowheads="1"/>
          </p:cNvPicPr>
          <p:nvPr>
            <p:ph sz="half" idx="2"/>
          </p:nvPr>
        </p:nvPicPr>
        <p:blipFill>
          <a:blip r:embed="rId3" cstate="print"/>
          <a:srcRect/>
          <a:stretch>
            <a:fillRect/>
          </a:stretch>
        </p:blipFill>
        <p:spPr>
          <a:xfrm>
            <a:off x="990600" y="1600200"/>
            <a:ext cx="2028825" cy="2395538"/>
          </a:xfrm>
          <a:noFill/>
        </p:spPr>
      </p:pic>
      <p:sp>
        <p:nvSpPr>
          <p:cNvPr id="117764" name="Text Box 4"/>
          <p:cNvSpPr txBox="1">
            <a:spLocks noChangeArrowheads="1"/>
          </p:cNvSpPr>
          <p:nvPr/>
        </p:nvSpPr>
        <p:spPr bwMode="auto">
          <a:xfrm>
            <a:off x="3505200" y="1981200"/>
            <a:ext cx="5402263" cy="3539430"/>
          </a:xfrm>
          <a:prstGeom prst="rect">
            <a:avLst/>
          </a:prstGeom>
          <a:noFill/>
          <a:ln w="12700" cap="sq">
            <a:noFill/>
            <a:miter lim="800000"/>
            <a:headEnd type="none" w="sm" len="sm"/>
            <a:tailEnd type="none" w="sm" len="sm"/>
          </a:ln>
        </p:spPr>
        <p:txBody>
          <a:bodyPr wrap="square">
            <a:spAutoFit/>
          </a:bodyPr>
          <a:lstStyle/>
          <a:p>
            <a:pPr marL="228600" indent="-228600" algn="just" eaLnBrk="0" hangingPunct="0">
              <a:lnSpc>
                <a:spcPct val="80000"/>
              </a:lnSpc>
              <a:spcBef>
                <a:spcPct val="40000"/>
              </a:spcBef>
              <a:buFontTx/>
              <a:buChar char="•"/>
              <a:tabLst>
                <a:tab pos="520700" algn="l"/>
              </a:tabLst>
            </a:pPr>
            <a:r>
              <a:rPr lang="en-US" dirty="0">
                <a:solidFill>
                  <a:schemeClr val="hlink"/>
                </a:solidFill>
                <a:latin typeface="Arial" charset="0"/>
              </a:rPr>
              <a:t>In normal beam testing, the sound beam is introduced into the test article at 90 degree to the surface.</a:t>
            </a:r>
          </a:p>
          <a:p>
            <a:pPr marL="228600" indent="-228600" algn="just" eaLnBrk="0" hangingPunct="0">
              <a:lnSpc>
                <a:spcPct val="80000"/>
              </a:lnSpc>
              <a:spcBef>
                <a:spcPct val="40000"/>
              </a:spcBef>
              <a:buFontTx/>
              <a:buChar char="•"/>
              <a:tabLst>
                <a:tab pos="520700" algn="l"/>
              </a:tabLst>
            </a:pPr>
            <a:r>
              <a:rPr lang="en-US" dirty="0">
                <a:solidFill>
                  <a:schemeClr val="hlink"/>
                </a:solidFill>
                <a:latin typeface="Arial" charset="0"/>
              </a:rPr>
              <a:t>In angle beam testing, the sound beam is introduced into the test article at some angle other than 90.</a:t>
            </a:r>
          </a:p>
          <a:p>
            <a:pPr marL="228600" indent="-228600" algn="just" eaLnBrk="0" hangingPunct="0">
              <a:lnSpc>
                <a:spcPct val="80000"/>
              </a:lnSpc>
              <a:spcBef>
                <a:spcPct val="40000"/>
              </a:spcBef>
              <a:buFontTx/>
              <a:buChar char="•"/>
              <a:tabLst>
                <a:tab pos="520700" algn="l"/>
              </a:tabLst>
            </a:pPr>
            <a:r>
              <a:rPr lang="en-US" dirty="0">
                <a:solidFill>
                  <a:schemeClr val="hlink"/>
                </a:solidFill>
                <a:latin typeface="Arial" charset="0"/>
              </a:rPr>
              <a:t>The choice between normal and angle beam inspection usually depends on two considerations: </a:t>
            </a:r>
          </a:p>
          <a:p>
            <a:pPr marL="685800" lvl="1" indent="-228600" algn="just" eaLnBrk="0" hangingPunct="0">
              <a:lnSpc>
                <a:spcPct val="80000"/>
              </a:lnSpc>
              <a:spcBef>
                <a:spcPct val="40000"/>
              </a:spcBef>
              <a:buFontTx/>
              <a:buChar char="-"/>
              <a:tabLst>
                <a:tab pos="520700" algn="l"/>
              </a:tabLst>
            </a:pPr>
            <a:r>
              <a:rPr lang="en-US" sz="2000" dirty="0" smtClean="0">
                <a:solidFill>
                  <a:schemeClr val="hlink"/>
                </a:solidFill>
                <a:latin typeface="Arial" charset="0"/>
              </a:rPr>
              <a:t>the </a:t>
            </a:r>
            <a:r>
              <a:rPr lang="en-US" sz="2000" dirty="0">
                <a:solidFill>
                  <a:schemeClr val="hlink"/>
                </a:solidFill>
                <a:latin typeface="Arial" charset="0"/>
              </a:rPr>
              <a:t>sound should be directed to produce the largest reflection from the feature.</a:t>
            </a:r>
          </a:p>
          <a:p>
            <a:pPr marL="685800" lvl="1" indent="-228600" algn="just" eaLnBrk="0" hangingPunct="0">
              <a:lnSpc>
                <a:spcPct val="80000"/>
              </a:lnSpc>
              <a:spcBef>
                <a:spcPct val="40000"/>
              </a:spcBef>
              <a:buFontTx/>
              <a:buChar char="-"/>
              <a:tabLst>
                <a:tab pos="520700" algn="l"/>
              </a:tabLst>
            </a:pPr>
            <a:r>
              <a:rPr lang="en-US" sz="2000" dirty="0">
                <a:solidFill>
                  <a:schemeClr val="hlink"/>
                </a:solidFill>
                <a:latin typeface="Arial" charset="0"/>
              </a:rPr>
              <a:t>o</a:t>
            </a:r>
            <a:r>
              <a:rPr lang="en-US" sz="2000" dirty="0" smtClean="0">
                <a:solidFill>
                  <a:schemeClr val="hlink"/>
                </a:solidFill>
                <a:latin typeface="Arial" charset="0"/>
              </a:rPr>
              <a:t>bstructions </a:t>
            </a:r>
            <a:r>
              <a:rPr lang="en-US" sz="2000" dirty="0">
                <a:solidFill>
                  <a:schemeClr val="hlink"/>
                </a:solidFill>
                <a:latin typeface="Arial" charset="0"/>
              </a:rPr>
              <a:t>on the surface of the part that must be worked around.</a:t>
            </a:r>
            <a:r>
              <a:rPr lang="en-US" dirty="0">
                <a:solidFill>
                  <a:schemeClr val="hlink"/>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strips(downRight)">
                                      <p:cBhvr>
                                        <p:cTn id="7" dur="500"/>
                                        <p:tgtEl>
                                          <p:spTgt spid="11776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7765"/>
                                        </p:tgtEl>
                                        <p:attrNameLst>
                                          <p:attrName>style.visibility</p:attrName>
                                        </p:attrNameLst>
                                      </p:cBhvr>
                                      <p:to>
                                        <p:strVal val="visible"/>
                                      </p:to>
                                    </p:set>
                                    <p:animEffect transition="in" filter="dissolve">
                                      <p:cBhvr>
                                        <p:cTn id="11" dur="500"/>
                                        <p:tgtEl>
                                          <p:spTgt spid="117765"/>
                                        </p:tgtEl>
                                      </p:cBhvr>
                                    </p:animEffect>
                                  </p:childTnLst>
                                </p:cTn>
                              </p:par>
                              <p:par>
                                <p:cTn id="12" presetID="9" presetClass="entr" presetSubtype="0" fill="hold" nodeType="withEffect">
                                  <p:stCondLst>
                                    <p:cond delay="0"/>
                                  </p:stCondLst>
                                  <p:childTnLst>
                                    <p:set>
                                      <p:cBhvr>
                                        <p:cTn id="13" dur="1" fill="hold">
                                          <p:stCondLst>
                                            <p:cond delay="0"/>
                                          </p:stCondLst>
                                        </p:cTn>
                                        <p:tgtEl>
                                          <p:spTgt spid="117763"/>
                                        </p:tgtEl>
                                        <p:attrNameLst>
                                          <p:attrName>style.visibility</p:attrName>
                                        </p:attrNameLst>
                                      </p:cBhvr>
                                      <p:to>
                                        <p:strVal val="visible"/>
                                      </p:to>
                                    </p:set>
                                    <p:animEffect transition="in" filter="dissolve">
                                      <p:cBhvr>
                                        <p:cTn id="14"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905000" y="457200"/>
            <a:ext cx="4770437" cy="579438"/>
          </a:xfrm>
          <a:prstGeom prst="rect">
            <a:avLst/>
          </a:prstGeom>
          <a:noFill/>
          <a:ln w="9525">
            <a:noFill/>
            <a:miter lim="800000"/>
            <a:headEnd/>
            <a:tailEnd/>
          </a:ln>
        </p:spPr>
        <p:txBody>
          <a:bodyPr wrap="none" anchor="ctr">
            <a:spAutoFit/>
          </a:bodyPr>
          <a:lstStyle/>
          <a:p>
            <a:pPr algn="ctr"/>
            <a:r>
              <a:rPr lang="en-US" sz="3200" dirty="0">
                <a:latin typeface="Comic Sans MS" pitchFamily="66" charset="0"/>
              </a:rPr>
              <a:t>DATA PRESENTATION</a:t>
            </a:r>
          </a:p>
        </p:txBody>
      </p:sp>
      <p:sp>
        <p:nvSpPr>
          <p:cNvPr id="24579" name="Rectangle 5"/>
          <p:cNvSpPr>
            <a:spLocks noChangeArrowheads="1"/>
          </p:cNvSpPr>
          <p:nvPr/>
        </p:nvSpPr>
        <p:spPr bwMode="auto">
          <a:xfrm>
            <a:off x="914400" y="1550978"/>
            <a:ext cx="7696200" cy="3416320"/>
          </a:xfrm>
          <a:prstGeom prst="rect">
            <a:avLst/>
          </a:prstGeom>
          <a:noFill/>
          <a:ln w="9525">
            <a:noFill/>
            <a:miter lim="800000"/>
            <a:headEnd/>
            <a:tailEnd/>
          </a:ln>
        </p:spPr>
        <p:txBody>
          <a:bodyPr wrap="square" anchor="ctr">
            <a:spAutoFit/>
          </a:bodyPr>
          <a:lstStyle/>
          <a:p>
            <a:pPr marL="342900" indent="-342900"/>
            <a:r>
              <a:rPr lang="en-US" sz="2400" dirty="0">
                <a:latin typeface="Times New Roman" pitchFamily="18" charset="0"/>
              </a:rPr>
              <a:t>Ultrasonic data can be collected and displayed in a number of different formats</a:t>
            </a:r>
          </a:p>
          <a:p>
            <a:pPr marL="342900" indent="-342900"/>
            <a:endParaRPr lang="en-US" sz="2400" dirty="0">
              <a:latin typeface="Times New Roman" pitchFamily="18" charset="0"/>
            </a:endParaRPr>
          </a:p>
          <a:p>
            <a:pPr marL="342900" indent="-342900"/>
            <a:r>
              <a:rPr lang="en-US" sz="2400" dirty="0">
                <a:latin typeface="Times New Roman" pitchFamily="18" charset="0"/>
              </a:rPr>
              <a:t>The three most common formats are known in the NDT world as </a:t>
            </a:r>
          </a:p>
          <a:p>
            <a:pPr marL="342900" indent="-342900"/>
            <a:endParaRPr lang="en-US" sz="2400" dirty="0">
              <a:latin typeface="Times New Roman" pitchFamily="18" charset="0"/>
            </a:endParaRPr>
          </a:p>
          <a:p>
            <a:pPr marL="342900" indent="-342900">
              <a:buFont typeface="Wingdings" pitchFamily="2" charset="2"/>
              <a:buAutoNum type="arabicPeriod"/>
            </a:pPr>
            <a:r>
              <a:rPr lang="en-US" sz="2400" b="1" dirty="0">
                <a:latin typeface="Times New Roman" pitchFamily="18" charset="0"/>
              </a:rPr>
              <a:t> A-scan </a:t>
            </a:r>
            <a:r>
              <a:rPr lang="en-US" sz="2400" dirty="0">
                <a:latin typeface="Times New Roman" pitchFamily="18" charset="0"/>
              </a:rPr>
              <a:t>presentation</a:t>
            </a:r>
          </a:p>
          <a:p>
            <a:pPr marL="342900" indent="-342900">
              <a:buFont typeface="Wingdings" pitchFamily="2" charset="2"/>
              <a:buAutoNum type="arabicPeriod"/>
            </a:pPr>
            <a:r>
              <a:rPr lang="en-US" sz="2400" dirty="0">
                <a:latin typeface="Times New Roman" pitchFamily="18" charset="0"/>
              </a:rPr>
              <a:t> </a:t>
            </a:r>
            <a:r>
              <a:rPr lang="en-US" sz="2400" b="1" dirty="0">
                <a:latin typeface="Times New Roman" pitchFamily="18" charset="0"/>
              </a:rPr>
              <a:t>B-scan </a:t>
            </a:r>
            <a:r>
              <a:rPr lang="en-US" sz="2400" dirty="0">
                <a:latin typeface="Times New Roman" pitchFamily="18" charset="0"/>
              </a:rPr>
              <a:t>presentation</a:t>
            </a:r>
          </a:p>
          <a:p>
            <a:pPr marL="342900" indent="-342900">
              <a:buFont typeface="Wingdings" pitchFamily="2" charset="2"/>
              <a:buAutoNum type="arabicPeriod"/>
            </a:pPr>
            <a:r>
              <a:rPr lang="en-US" sz="2400" dirty="0">
                <a:latin typeface="Times New Roman" pitchFamily="18" charset="0"/>
              </a:rPr>
              <a:t> </a:t>
            </a:r>
            <a:r>
              <a:rPr lang="en-US" sz="2400" b="1" dirty="0">
                <a:latin typeface="Times New Roman" pitchFamily="18" charset="0"/>
              </a:rPr>
              <a:t>C-scan</a:t>
            </a:r>
            <a:r>
              <a:rPr lang="en-US" sz="2400" dirty="0">
                <a:latin typeface="Times New Roman" pitchFamily="18" charset="0"/>
              </a:rPr>
              <a:t> presentation</a:t>
            </a:r>
            <a:endParaRPr lang="en-US" sz="2000" dirty="0">
              <a:latin typeface="Times New Roman" pitchFamily="18" charset="0"/>
            </a:endParaRPr>
          </a:p>
        </p:txBody>
      </p:sp>
      <p:sp>
        <p:nvSpPr>
          <p:cNvPr id="24580" name="Rectangle 9"/>
          <p:cNvSpPr>
            <a:spLocks noChangeArrowheads="1"/>
          </p:cNvSpPr>
          <p:nvPr/>
        </p:nvSpPr>
        <p:spPr bwMode="auto">
          <a:xfrm>
            <a:off x="228600" y="1676400"/>
            <a:ext cx="8153400" cy="366713"/>
          </a:xfrm>
          <a:prstGeom prst="rect">
            <a:avLst/>
          </a:prstGeom>
          <a:noFill/>
          <a:ln w="9525">
            <a:noFill/>
            <a:miter lim="800000"/>
            <a:headEnd/>
            <a:tailEnd/>
          </a:ln>
        </p:spPr>
        <p:txBody>
          <a:bodyPr anchor="ctr">
            <a:spAutoFit/>
          </a:bodyPr>
          <a:lstStyle/>
          <a:p>
            <a:pPr algn="ctr" eaLnBrk="0" hangingPunct="0"/>
            <a:endParaRPr lang="en-US">
              <a:latin typeface="Times New Roman" pitchFamily="18" charset="0"/>
            </a:endParaRPr>
          </a:p>
        </p:txBody>
      </p:sp>
      <p:sp>
        <p:nvSpPr>
          <p:cNvPr id="24581" name="Rectangle 11"/>
          <p:cNvSpPr>
            <a:spLocks noChangeArrowheads="1"/>
          </p:cNvSpPr>
          <p:nvPr/>
        </p:nvSpPr>
        <p:spPr bwMode="auto">
          <a:xfrm>
            <a:off x="1066800" y="5177264"/>
            <a:ext cx="7620000" cy="830997"/>
          </a:xfrm>
          <a:prstGeom prst="rect">
            <a:avLst/>
          </a:prstGeom>
          <a:noFill/>
          <a:ln w="9525">
            <a:noFill/>
            <a:miter lim="800000"/>
            <a:headEnd/>
            <a:tailEnd/>
          </a:ln>
        </p:spPr>
        <p:txBody>
          <a:bodyPr wrap="square" anchor="ctr">
            <a:spAutoFit/>
          </a:bodyPr>
          <a:lstStyle/>
          <a:p>
            <a:r>
              <a:rPr lang="en-US" sz="2400" dirty="0">
                <a:latin typeface="Times New Roman" pitchFamily="18" charset="0"/>
              </a:rPr>
              <a:t>Each presentation mode provides a different way of looking at and evaluating the region of material being inspected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5" name="Rectangle 7"/>
          <p:cNvSpPr>
            <a:spLocks noGrp="1" noChangeArrowheads="1"/>
          </p:cNvSpPr>
          <p:nvPr>
            <p:ph type="title"/>
          </p:nvPr>
        </p:nvSpPr>
        <p:spPr>
          <a:xfrm>
            <a:off x="533400" y="0"/>
            <a:ext cx="8080375" cy="830263"/>
          </a:xfrm>
        </p:spPr>
        <p:txBody>
          <a:bodyPr/>
          <a:lstStyle/>
          <a:p>
            <a:pPr algn="ctr" fontAlgn="auto">
              <a:spcAft>
                <a:spcPts val="0"/>
              </a:spcAft>
              <a:defRPr/>
            </a:pPr>
            <a:r>
              <a:rPr lang="en-US" sz="3000" dirty="0" smtClean="0">
                <a:solidFill>
                  <a:schemeClr val="tx1"/>
                </a:solidFill>
                <a:latin typeface="Comic Sans MS" pitchFamily="66" charset="0"/>
              </a:rPr>
              <a:t>A-SCAN PRESENTATION</a:t>
            </a:r>
            <a:r>
              <a:rPr lang="en-US" sz="2000" dirty="0">
                <a:solidFill>
                  <a:schemeClr val="tx1"/>
                </a:solidFill>
              </a:rPr>
              <a:t/>
            </a:r>
            <a:br>
              <a:rPr lang="en-US" sz="2000" dirty="0">
                <a:solidFill>
                  <a:schemeClr val="tx1"/>
                </a:solidFill>
              </a:rPr>
            </a:br>
            <a:endParaRPr lang="en-US" sz="2000" dirty="0">
              <a:solidFill>
                <a:schemeClr val="tx1"/>
              </a:solidFill>
            </a:endParaRPr>
          </a:p>
        </p:txBody>
      </p:sp>
      <p:pic>
        <p:nvPicPr>
          <p:cNvPr id="1027" name="Picture 4" descr="ABCpart2"/>
          <p:cNvPicPr>
            <a:picLocks noGrp="1" noChangeAspect="1" noChangeArrowheads="1"/>
          </p:cNvPicPr>
          <p:nvPr>
            <p:ph sz="half" idx="1"/>
          </p:nvPr>
        </p:nvPicPr>
        <p:blipFill>
          <a:blip r:embed="rId3" cstate="print"/>
          <a:srcRect/>
          <a:stretch>
            <a:fillRect/>
          </a:stretch>
        </p:blipFill>
        <p:spPr>
          <a:xfrm>
            <a:off x="533400" y="762000"/>
            <a:ext cx="3810000" cy="3429000"/>
          </a:xfrm>
          <a:noFill/>
        </p:spPr>
      </p:pic>
      <p:graphicFrame>
        <p:nvGraphicFramePr>
          <p:cNvPr id="1026" name="Object 6"/>
          <p:cNvGraphicFramePr>
            <a:graphicFrameLocks noGrp="1" noChangeAspect="1"/>
          </p:cNvGraphicFramePr>
          <p:nvPr>
            <p:ph sz="half" idx="2"/>
          </p:nvPr>
        </p:nvGraphicFramePr>
        <p:xfrm>
          <a:off x="4876800" y="685800"/>
          <a:ext cx="3451225" cy="3505200"/>
        </p:xfrm>
        <a:graphic>
          <a:graphicData uri="http://schemas.openxmlformats.org/presentationml/2006/ole">
            <mc:AlternateContent xmlns:mc="http://schemas.openxmlformats.org/markup-compatibility/2006">
              <mc:Choice xmlns:v="urn:schemas-microsoft-com:vml" Requires="v">
                <p:oleObj spid="_x0000_s1032" name="Bitmap Image" r:id="rId4" imgW="2419048" imgH="2457143" progId="PBrush">
                  <p:embed/>
                </p:oleObj>
              </mc:Choice>
              <mc:Fallback>
                <p:oleObj name="Bitmap Image" r:id="rId4" imgW="2419048" imgH="2457143" progId="PBrush">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685800"/>
                        <a:ext cx="34512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9"/>
          <p:cNvSpPr>
            <a:spLocks noChangeArrowheads="1"/>
          </p:cNvSpPr>
          <p:nvPr/>
        </p:nvSpPr>
        <p:spPr bwMode="auto">
          <a:xfrm>
            <a:off x="228600" y="4419600"/>
            <a:ext cx="8610600" cy="1938992"/>
          </a:xfrm>
          <a:prstGeom prst="rect">
            <a:avLst/>
          </a:prstGeom>
          <a:noFill/>
          <a:ln w="9525">
            <a:noFill/>
            <a:miter lim="800000"/>
            <a:headEnd/>
            <a:tailEnd/>
          </a:ln>
        </p:spPr>
        <p:txBody>
          <a:bodyPr>
            <a:spAutoFit/>
          </a:bodyPr>
          <a:lstStyle/>
          <a:p>
            <a:pPr algn="just" eaLnBrk="0" hangingPunct="0">
              <a:buFont typeface="Wingdings" pitchFamily="2" charset="2"/>
              <a:buChar char="Ø"/>
            </a:pPr>
            <a:r>
              <a:rPr lang="en-US" sz="2400" dirty="0">
                <a:latin typeface="Times New Roman" pitchFamily="18" charset="0"/>
              </a:rPr>
              <a:t>The A-scan presentation displays the amount of received ultrasonic energy as a function of time. </a:t>
            </a:r>
            <a:endParaRPr lang="en-US" sz="2400" dirty="0" smtClean="0">
              <a:latin typeface="Times New Roman" pitchFamily="18" charset="0"/>
            </a:endParaRPr>
          </a:p>
          <a:p>
            <a:pPr algn="just" eaLnBrk="0" hangingPunct="0">
              <a:buFont typeface="Wingdings" pitchFamily="2" charset="2"/>
              <a:buChar char="Ø"/>
            </a:pPr>
            <a:r>
              <a:rPr lang="en-US" sz="2400" dirty="0" smtClean="0">
                <a:latin typeface="Times New Roman" pitchFamily="18" charset="0"/>
              </a:rPr>
              <a:t>The </a:t>
            </a:r>
            <a:r>
              <a:rPr lang="en-US" sz="2400" dirty="0">
                <a:latin typeface="Times New Roman" pitchFamily="18" charset="0"/>
              </a:rPr>
              <a:t>relative amount of received energy is plotted along the vertical axis and the elapsed time (which may be related to the sound energy travel time within the material) is displayed along the horizontal axis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3" name="Rectangle 11"/>
          <p:cNvSpPr>
            <a:spLocks noGrp="1" noChangeArrowheads="1"/>
          </p:cNvSpPr>
          <p:nvPr>
            <p:ph type="title"/>
          </p:nvPr>
        </p:nvSpPr>
        <p:spPr>
          <a:xfrm>
            <a:off x="457200" y="0"/>
            <a:ext cx="8229600" cy="927100"/>
          </a:xfrm>
        </p:spPr>
        <p:txBody>
          <a:bodyPr/>
          <a:lstStyle/>
          <a:p>
            <a:pPr algn="ctr" fontAlgn="auto">
              <a:spcAft>
                <a:spcPts val="0"/>
              </a:spcAft>
              <a:defRPr/>
            </a:pPr>
            <a:r>
              <a:rPr lang="en-US" sz="3000" dirty="0" smtClean="0">
                <a:latin typeface="Comic Sans MS" pitchFamily="66" charset="0"/>
              </a:rPr>
              <a:t>B-SCAN PRESENTATION</a:t>
            </a:r>
            <a:endParaRPr lang="en-US" sz="3000" dirty="0">
              <a:latin typeface="Comic Sans MS" pitchFamily="66" charset="0"/>
            </a:endParaRPr>
          </a:p>
        </p:txBody>
      </p:sp>
      <p:pic>
        <p:nvPicPr>
          <p:cNvPr id="2051" name="Picture 14" descr="ABCpart2"/>
          <p:cNvPicPr>
            <a:picLocks noGrp="1" noChangeAspect="1" noChangeArrowheads="1"/>
          </p:cNvPicPr>
          <p:nvPr>
            <p:ph sz="half" idx="1"/>
          </p:nvPr>
        </p:nvPicPr>
        <p:blipFill>
          <a:blip r:embed="rId3" cstate="print"/>
          <a:srcRect/>
          <a:stretch>
            <a:fillRect/>
          </a:stretch>
        </p:blipFill>
        <p:spPr>
          <a:xfrm>
            <a:off x="533400" y="1066800"/>
            <a:ext cx="3810000" cy="3429000"/>
          </a:xfrm>
          <a:noFill/>
        </p:spPr>
      </p:pic>
      <p:graphicFrame>
        <p:nvGraphicFramePr>
          <p:cNvPr id="2050" name="Object 10"/>
          <p:cNvGraphicFramePr>
            <a:graphicFrameLocks noGrp="1" noChangeAspect="1"/>
          </p:cNvGraphicFramePr>
          <p:nvPr>
            <p:ph sz="half" idx="2"/>
          </p:nvPr>
        </p:nvGraphicFramePr>
        <p:xfrm>
          <a:off x="5105400" y="990600"/>
          <a:ext cx="3581400" cy="3429000"/>
        </p:xfrm>
        <a:graphic>
          <a:graphicData uri="http://schemas.openxmlformats.org/presentationml/2006/ole">
            <mc:AlternateContent xmlns:mc="http://schemas.openxmlformats.org/markup-compatibility/2006">
              <mc:Choice xmlns:v="urn:schemas-microsoft-com:vml" Requires="v">
                <p:oleObj spid="_x0000_s2056" name="Bitmap Image" r:id="rId4" imgW="2467319" imgH="2362530" progId="PBrush">
                  <p:embed/>
                </p:oleObj>
              </mc:Choice>
              <mc:Fallback>
                <p:oleObj name="Bitmap Image" r:id="rId4" imgW="2467319" imgH="2362530" progId="PBrush">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990600"/>
                        <a:ext cx="3581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15"/>
          <p:cNvSpPr>
            <a:spLocks noChangeArrowheads="1"/>
          </p:cNvSpPr>
          <p:nvPr/>
        </p:nvSpPr>
        <p:spPr bwMode="auto">
          <a:xfrm>
            <a:off x="381000" y="4638527"/>
            <a:ext cx="8382000" cy="2000548"/>
          </a:xfrm>
          <a:prstGeom prst="rect">
            <a:avLst/>
          </a:prstGeom>
          <a:noFill/>
          <a:ln w="9525">
            <a:noFill/>
            <a:miter lim="800000"/>
            <a:headEnd/>
            <a:tailEnd/>
          </a:ln>
        </p:spPr>
        <p:txBody>
          <a:bodyPr wrap="square" anchor="ctr">
            <a:spAutoFit/>
          </a:bodyPr>
          <a:lstStyle/>
          <a:p>
            <a:pPr algn="just">
              <a:buFont typeface="Wingdings" pitchFamily="2" charset="2"/>
              <a:buChar char="Ø"/>
            </a:pPr>
            <a:r>
              <a:rPr lang="en-US" sz="2400" dirty="0">
                <a:latin typeface="Times New Roman" pitchFamily="18" charset="0"/>
              </a:rPr>
              <a:t>The B-scan presentations is a profile (cross-sectional) view of the test specimen. </a:t>
            </a:r>
            <a:endParaRPr lang="en-US" sz="2400" dirty="0" smtClean="0">
              <a:latin typeface="Times New Roman" pitchFamily="18" charset="0"/>
            </a:endParaRPr>
          </a:p>
          <a:p>
            <a:pPr algn="just">
              <a:buFont typeface="Wingdings" pitchFamily="2" charset="2"/>
              <a:buChar char="Ø"/>
            </a:pPr>
            <a:r>
              <a:rPr lang="en-US" sz="2400" dirty="0" smtClean="0">
                <a:latin typeface="Times New Roman" pitchFamily="18" charset="0"/>
              </a:rPr>
              <a:t>In </a:t>
            </a:r>
            <a:r>
              <a:rPr lang="en-US" sz="2400" dirty="0">
                <a:latin typeface="Times New Roman" pitchFamily="18" charset="0"/>
              </a:rPr>
              <a:t>the B-scan, the time-of-flight (travel time) of the sound energy is displayed along the vertical axis and the linear position of the transducer is displayed along the horizontal axis.</a:t>
            </a:r>
            <a:r>
              <a:rPr lang="en-US" sz="2800" dirty="0">
                <a:latin typeface="Times New Roman"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ABCpart3"/>
          <p:cNvPicPr>
            <a:picLocks noGrp="1" noChangeAspect="1" noChangeArrowheads="1"/>
          </p:cNvPicPr>
          <p:nvPr>
            <p:ph sz="half" idx="1"/>
          </p:nvPr>
        </p:nvPicPr>
        <p:blipFill>
          <a:blip r:embed="rId2" cstate="print"/>
          <a:srcRect/>
          <a:stretch>
            <a:fillRect/>
          </a:stretch>
        </p:blipFill>
        <p:spPr>
          <a:xfrm>
            <a:off x="533400" y="762000"/>
            <a:ext cx="4800600" cy="3429000"/>
          </a:xfrm>
          <a:noFill/>
        </p:spPr>
      </p:pic>
      <p:pic>
        <p:nvPicPr>
          <p:cNvPr id="25603" name="Picture 6" descr="QuarterF"/>
          <p:cNvPicPr>
            <a:picLocks noGrp="1" noChangeAspect="1" noChangeArrowheads="1"/>
          </p:cNvPicPr>
          <p:nvPr>
            <p:ph sz="quarter" idx="2"/>
          </p:nvPr>
        </p:nvPicPr>
        <p:blipFill>
          <a:blip r:embed="rId3" cstate="print"/>
          <a:srcRect/>
          <a:stretch>
            <a:fillRect/>
          </a:stretch>
        </p:blipFill>
        <p:spPr>
          <a:xfrm>
            <a:off x="6019800" y="762000"/>
            <a:ext cx="2209800" cy="1752600"/>
          </a:xfrm>
          <a:noFill/>
        </p:spPr>
      </p:pic>
      <p:pic>
        <p:nvPicPr>
          <p:cNvPr id="25604" name="Picture 9" descr="QuarterB"/>
          <p:cNvPicPr>
            <a:picLocks noGrp="1" noChangeAspect="1" noChangeArrowheads="1"/>
          </p:cNvPicPr>
          <p:nvPr>
            <p:ph sz="quarter" idx="3"/>
          </p:nvPr>
        </p:nvPicPr>
        <p:blipFill>
          <a:blip r:embed="rId4" cstate="print"/>
          <a:srcRect/>
          <a:stretch>
            <a:fillRect/>
          </a:stretch>
        </p:blipFill>
        <p:spPr>
          <a:xfrm>
            <a:off x="6019800" y="2590800"/>
            <a:ext cx="2209800" cy="1754187"/>
          </a:xfrm>
          <a:noFill/>
        </p:spPr>
      </p:pic>
      <p:sp>
        <p:nvSpPr>
          <p:cNvPr id="25605" name="Rectangle 16"/>
          <p:cNvSpPr>
            <a:spLocks noChangeArrowheads="1"/>
          </p:cNvSpPr>
          <p:nvPr/>
        </p:nvSpPr>
        <p:spPr bwMode="auto">
          <a:xfrm>
            <a:off x="571500" y="1714500"/>
            <a:ext cx="9144000" cy="0"/>
          </a:xfrm>
          <a:prstGeom prst="rect">
            <a:avLst/>
          </a:prstGeom>
          <a:noFill/>
          <a:ln w="9525">
            <a:noFill/>
            <a:miter lim="800000"/>
            <a:headEnd/>
            <a:tailEnd/>
          </a:ln>
        </p:spPr>
        <p:txBody>
          <a:bodyPr wrap="none" anchor="ctr">
            <a:spAutoFit/>
          </a:bodyPr>
          <a:lstStyle/>
          <a:p>
            <a:endParaRPr lang="en-US"/>
          </a:p>
        </p:txBody>
      </p:sp>
      <p:sp>
        <p:nvSpPr>
          <p:cNvPr id="25606" name="Text Box 21"/>
          <p:cNvSpPr txBox="1">
            <a:spLocks noChangeArrowheads="1"/>
          </p:cNvSpPr>
          <p:nvPr/>
        </p:nvSpPr>
        <p:spPr bwMode="auto">
          <a:xfrm>
            <a:off x="2209800" y="152400"/>
            <a:ext cx="5562600" cy="553998"/>
          </a:xfrm>
          <a:prstGeom prst="rect">
            <a:avLst/>
          </a:prstGeom>
          <a:noFill/>
          <a:ln w="9525">
            <a:noFill/>
            <a:miter lim="800000"/>
            <a:headEnd/>
            <a:tailEnd/>
          </a:ln>
        </p:spPr>
        <p:txBody>
          <a:bodyPr>
            <a:spAutoFit/>
          </a:bodyPr>
          <a:lstStyle/>
          <a:p>
            <a:pPr eaLnBrk="0" hangingPunct="0">
              <a:spcBef>
                <a:spcPct val="50000"/>
              </a:spcBef>
            </a:pPr>
            <a:r>
              <a:rPr lang="en-US" sz="3000" dirty="0" smtClean="0">
                <a:latin typeface="Comic Sans MS" pitchFamily="66" charset="0"/>
              </a:rPr>
              <a:t>C-SCAN REPRESENTATION</a:t>
            </a:r>
            <a:endParaRPr lang="en-US" sz="3000" dirty="0">
              <a:latin typeface="Comic Sans MS" pitchFamily="66" charset="0"/>
            </a:endParaRPr>
          </a:p>
        </p:txBody>
      </p:sp>
      <p:sp>
        <p:nvSpPr>
          <p:cNvPr id="25607" name="Rectangle 22"/>
          <p:cNvSpPr>
            <a:spLocks noChangeArrowheads="1"/>
          </p:cNvSpPr>
          <p:nvPr/>
        </p:nvSpPr>
        <p:spPr bwMode="auto">
          <a:xfrm>
            <a:off x="457200" y="4467890"/>
            <a:ext cx="8229600" cy="2554545"/>
          </a:xfrm>
          <a:prstGeom prst="rect">
            <a:avLst/>
          </a:prstGeom>
          <a:noFill/>
          <a:ln w="9525">
            <a:noFill/>
            <a:miter lim="800000"/>
            <a:headEnd/>
            <a:tailEnd/>
          </a:ln>
        </p:spPr>
        <p:txBody>
          <a:bodyPr wrap="square" anchor="ctr">
            <a:spAutoFit/>
          </a:bodyPr>
          <a:lstStyle/>
          <a:p>
            <a:pPr algn="just">
              <a:buFont typeface="Wingdings" pitchFamily="2" charset="2"/>
              <a:buChar char="Ø"/>
            </a:pPr>
            <a:r>
              <a:rPr lang="en-US" sz="2000" dirty="0">
                <a:latin typeface="Times New Roman" pitchFamily="18" charset="0"/>
              </a:rPr>
              <a:t>  </a:t>
            </a:r>
            <a:r>
              <a:rPr lang="en-US" sz="2000" dirty="0" smtClean="0">
                <a:latin typeface="Times New Roman" pitchFamily="18" charset="0"/>
              </a:rPr>
              <a:t>The </a:t>
            </a:r>
            <a:r>
              <a:rPr lang="en-US" sz="2000" dirty="0">
                <a:latin typeface="Times New Roman" pitchFamily="18" charset="0"/>
              </a:rPr>
              <a:t>C-scan presentation provides a plan-type view of the location and size of test specimen features. </a:t>
            </a:r>
            <a:endParaRPr lang="en-US" sz="2000" dirty="0" smtClean="0">
              <a:latin typeface="Times New Roman" pitchFamily="18" charset="0"/>
            </a:endParaRPr>
          </a:p>
          <a:p>
            <a:pPr algn="just">
              <a:buFont typeface="Wingdings" pitchFamily="2" charset="2"/>
              <a:buChar char="Ø"/>
            </a:pPr>
            <a:r>
              <a:rPr lang="en-US" sz="2000" dirty="0" smtClean="0">
                <a:latin typeface="Times New Roman" pitchFamily="18" charset="0"/>
              </a:rPr>
              <a:t>The </a:t>
            </a:r>
            <a:r>
              <a:rPr lang="en-US" sz="2000" dirty="0">
                <a:latin typeface="Times New Roman" pitchFamily="18" charset="0"/>
              </a:rPr>
              <a:t>plane of the image is parallel to the scan pattern of the transducer. C-scan presentations are produced with an automated data acquisition system, such as a computer controlled immersion scanning system.</a:t>
            </a:r>
          </a:p>
          <a:p>
            <a:pPr algn="just">
              <a:buFont typeface="Wingdings" pitchFamily="2" charset="2"/>
              <a:buChar char="Ø"/>
            </a:pPr>
            <a:r>
              <a:rPr lang="en-US" sz="2000" dirty="0">
                <a:latin typeface="Times New Roman" pitchFamily="18" charset="0"/>
              </a:rPr>
              <a:t> </a:t>
            </a:r>
            <a:r>
              <a:rPr lang="en-US" sz="2000" dirty="0" smtClean="0">
                <a:latin typeface="Times New Roman" pitchFamily="18" charset="0"/>
              </a:rPr>
              <a:t>The </a:t>
            </a:r>
            <a:r>
              <a:rPr lang="en-US" sz="2000" dirty="0">
                <a:latin typeface="Times New Roman" pitchFamily="18" charset="0"/>
              </a:rPr>
              <a:t>C-scan presentation provides an image of the features that reflect and scatter the sound within and on the surfaces of the test piece. </a:t>
            </a:r>
          </a:p>
          <a:p>
            <a:endParaRPr 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algn="ctr" eaLnBrk="1" hangingPunct="1"/>
            <a:r>
              <a:rPr lang="en-US" sz="3600" dirty="0" smtClean="0"/>
              <a:t>INSPECTION APPLICATIONS</a:t>
            </a:r>
          </a:p>
        </p:txBody>
      </p:sp>
      <p:sp>
        <p:nvSpPr>
          <p:cNvPr id="120835" name="Rectangle 3"/>
          <p:cNvSpPr>
            <a:spLocks noGrp="1" noChangeArrowheads="1"/>
          </p:cNvSpPr>
          <p:nvPr>
            <p:ph idx="1"/>
          </p:nvPr>
        </p:nvSpPr>
        <p:spPr>
          <a:xfrm>
            <a:off x="1143000" y="1295400"/>
            <a:ext cx="7239000" cy="762000"/>
          </a:xfrm>
        </p:spPr>
        <p:txBody>
          <a:bodyPr/>
          <a:lstStyle/>
          <a:p>
            <a:pPr marL="0" indent="0" algn="just" eaLnBrk="1" hangingPunct="1">
              <a:buFontTx/>
              <a:buNone/>
              <a:tabLst>
                <a:tab pos="228600" algn="l"/>
              </a:tabLst>
            </a:pPr>
            <a:r>
              <a:rPr lang="en-US" sz="2400" dirty="0" smtClean="0"/>
              <a:t>Some of the applications for which ultrasonic testing may be employed include:</a:t>
            </a:r>
          </a:p>
        </p:txBody>
      </p:sp>
      <p:sp>
        <p:nvSpPr>
          <p:cNvPr id="120836" name="Rectangle 4"/>
          <p:cNvSpPr>
            <a:spLocks noChangeArrowheads="1"/>
          </p:cNvSpPr>
          <p:nvPr/>
        </p:nvSpPr>
        <p:spPr bwMode="auto">
          <a:xfrm>
            <a:off x="838200" y="2362200"/>
            <a:ext cx="7696200" cy="2677656"/>
          </a:xfrm>
          <a:prstGeom prst="rect">
            <a:avLst/>
          </a:prstGeom>
          <a:noFill/>
          <a:ln w="12700" cap="sq">
            <a:noFill/>
            <a:miter lim="800000"/>
            <a:headEnd type="none" w="sm" len="sm"/>
            <a:tailEnd type="none" w="sm" len="sm"/>
          </a:ln>
        </p:spPr>
        <p:txBody>
          <a:bodyPr wrap="square">
            <a:spAutoFit/>
          </a:bodyPr>
          <a:lstStyle/>
          <a:p>
            <a:pPr marL="342900" indent="-228600" algn="just" eaLnBrk="0" hangingPunct="0">
              <a:buFontTx/>
              <a:buChar char="•"/>
            </a:pPr>
            <a:r>
              <a:rPr kumimoji="1" lang="en-US" sz="2400" b="1" dirty="0"/>
              <a:t>Flaw detection (cracks, inclusions, porosity, etc.)</a:t>
            </a:r>
          </a:p>
          <a:p>
            <a:pPr marL="342900" indent="-228600" algn="just" eaLnBrk="0" hangingPunct="0">
              <a:buFontTx/>
              <a:buChar char="•"/>
            </a:pPr>
            <a:r>
              <a:rPr kumimoji="1" lang="en-US" sz="2400" b="1" dirty="0"/>
              <a:t>Erosion &amp; corrosion thickness gauging</a:t>
            </a:r>
          </a:p>
          <a:p>
            <a:pPr marL="342900" indent="-228600" algn="just" eaLnBrk="0" hangingPunct="0">
              <a:buFontTx/>
              <a:buChar char="•"/>
            </a:pPr>
            <a:r>
              <a:rPr kumimoji="1" lang="en-US" sz="2400" b="1" dirty="0"/>
              <a:t>Assessment of bond integrity in adhesively joined and brazed components</a:t>
            </a:r>
          </a:p>
          <a:p>
            <a:pPr marL="342900" indent="-228600" algn="just" eaLnBrk="0" hangingPunct="0">
              <a:buFontTx/>
              <a:buChar char="•"/>
            </a:pPr>
            <a:r>
              <a:rPr kumimoji="1" lang="en-US" sz="2400" b="1" dirty="0"/>
              <a:t>Estimation of void content in composites and plastics</a:t>
            </a:r>
          </a:p>
          <a:p>
            <a:pPr marL="342900" indent="-228600" algn="just" eaLnBrk="0" hangingPunct="0">
              <a:buFontTx/>
              <a:buChar char="•"/>
            </a:pPr>
            <a:r>
              <a:rPr kumimoji="1" lang="en-US" sz="2400" b="1" dirty="0"/>
              <a:t>Measurement of case hardening depth in steels</a:t>
            </a:r>
          </a:p>
          <a:p>
            <a:pPr marL="342900" indent="-228600" algn="just" eaLnBrk="0" hangingPunct="0">
              <a:buFontTx/>
              <a:buChar char="•"/>
            </a:pPr>
            <a:r>
              <a:rPr kumimoji="1" lang="en-US" sz="2400" b="1" dirty="0"/>
              <a:t>Estimation of grain size in metals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strips(downRight)">
                                      <p:cBhvr>
                                        <p:cTn id="7" dur="500"/>
                                        <p:tgtEl>
                                          <p:spTgt spid="12083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20836"/>
                                        </p:tgtEl>
                                        <p:attrNameLst>
                                          <p:attrName>style.visibility</p:attrName>
                                        </p:attrNameLst>
                                      </p:cBhvr>
                                      <p:to>
                                        <p:strVal val="visible"/>
                                      </p:to>
                                    </p:set>
                                    <p:animEffect transition="in" filter="strips(downRight)">
                                      <p:cBhvr>
                                        <p:cTn id="10"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P spid="1208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774700"/>
          </a:xfrm>
        </p:spPr>
        <p:txBody>
          <a:bodyPr/>
          <a:lstStyle/>
          <a:p>
            <a:pPr algn="ctr" eaLnBrk="1" hangingPunct="1"/>
            <a:r>
              <a:rPr lang="en-US" sz="3600" dirty="0" smtClean="0"/>
              <a:t>THICKNESS GAUGING</a:t>
            </a:r>
          </a:p>
        </p:txBody>
      </p:sp>
      <p:pic>
        <p:nvPicPr>
          <p:cNvPr id="121862" name="Picture 6" descr="DSC01057"/>
          <p:cNvPicPr>
            <a:picLocks noGrp="1" noChangeAspect="1" noChangeArrowheads="1"/>
          </p:cNvPicPr>
          <p:nvPr>
            <p:ph idx="1"/>
          </p:nvPr>
        </p:nvPicPr>
        <p:blipFill>
          <a:blip r:embed="rId2" cstate="print"/>
          <a:srcRect/>
          <a:stretch>
            <a:fillRect/>
          </a:stretch>
        </p:blipFill>
        <p:spPr>
          <a:xfrm>
            <a:off x="762000" y="2743200"/>
            <a:ext cx="4000500" cy="3000375"/>
          </a:xfrm>
          <a:noFill/>
        </p:spPr>
      </p:pic>
      <p:sp>
        <p:nvSpPr>
          <p:cNvPr id="121859" name="Rectangle 3"/>
          <p:cNvSpPr>
            <a:spLocks noGrp="1" noChangeArrowheads="1"/>
          </p:cNvSpPr>
          <p:nvPr>
            <p:ph type="body" sz="half" idx="4294967295"/>
          </p:nvPr>
        </p:nvSpPr>
        <p:spPr>
          <a:xfrm>
            <a:off x="0" y="990600"/>
            <a:ext cx="4584700" cy="1924050"/>
          </a:xfrm>
        </p:spPr>
        <p:txBody>
          <a:bodyPr/>
          <a:lstStyle/>
          <a:p>
            <a:pPr marL="228600" indent="-228600" algn="just" eaLnBrk="1" hangingPunct="1">
              <a:lnSpc>
                <a:spcPct val="80000"/>
              </a:lnSpc>
              <a:spcBef>
                <a:spcPct val="40000"/>
              </a:spcBef>
            </a:pPr>
            <a:r>
              <a:rPr lang="en-US" sz="2400" dirty="0" smtClean="0"/>
              <a:t>Ultrasonic thickness gauging is routinely utilized in the petrochemical and utility industries to determine various degrees of corrosion/erosion.</a:t>
            </a:r>
          </a:p>
        </p:txBody>
      </p:sp>
      <p:pic>
        <p:nvPicPr>
          <p:cNvPr id="121860" name="Picture 4" descr="tgage"/>
          <p:cNvPicPr>
            <a:picLocks noChangeAspect="1" noChangeArrowheads="1"/>
          </p:cNvPicPr>
          <p:nvPr/>
        </p:nvPicPr>
        <p:blipFill>
          <a:blip r:embed="rId3" cstate="print"/>
          <a:srcRect/>
          <a:stretch>
            <a:fillRect/>
          </a:stretch>
        </p:blipFill>
        <p:spPr bwMode="auto">
          <a:xfrm>
            <a:off x="5867400" y="2667000"/>
            <a:ext cx="2949575" cy="3009900"/>
          </a:xfrm>
          <a:prstGeom prst="rect">
            <a:avLst/>
          </a:prstGeom>
          <a:noFill/>
          <a:ln w="9525">
            <a:noFill/>
            <a:miter lim="800000"/>
            <a:headEnd/>
            <a:tailEnd/>
          </a:ln>
        </p:spPr>
      </p:pic>
      <p:sp>
        <p:nvSpPr>
          <p:cNvPr id="121861" name="Rectangle 5"/>
          <p:cNvSpPr>
            <a:spLocks noChangeArrowheads="1"/>
          </p:cNvSpPr>
          <p:nvPr/>
        </p:nvSpPr>
        <p:spPr bwMode="auto">
          <a:xfrm>
            <a:off x="5562600" y="990600"/>
            <a:ext cx="3322638" cy="978729"/>
          </a:xfrm>
          <a:prstGeom prst="rect">
            <a:avLst/>
          </a:prstGeom>
          <a:noFill/>
          <a:ln w="12700" cap="sq">
            <a:noFill/>
            <a:miter lim="800000"/>
            <a:headEnd type="none" w="sm" len="sm"/>
            <a:tailEnd type="none" w="sm" len="sm"/>
          </a:ln>
        </p:spPr>
        <p:txBody>
          <a:bodyPr>
            <a:spAutoFit/>
          </a:bodyPr>
          <a:lstStyle/>
          <a:p>
            <a:pPr marL="228600" indent="-228600" algn="just" eaLnBrk="0" hangingPunct="0">
              <a:lnSpc>
                <a:spcPct val="80000"/>
              </a:lnSpc>
              <a:spcBef>
                <a:spcPct val="40000"/>
              </a:spcBef>
              <a:buFontTx/>
              <a:buChar char="•"/>
            </a:pPr>
            <a:r>
              <a:rPr kumimoji="1" lang="en-US" b="1" dirty="0">
                <a:solidFill>
                  <a:schemeClr val="hlink"/>
                </a:solidFill>
                <a:latin typeface="Arial" charset="0"/>
              </a:rPr>
              <a:t>Applications include piping systems, storage and containment facilities, and pressure vessels.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strips(downRight)">
                                      <p:cBhvr>
                                        <p:cTn id="7" dur="500"/>
                                        <p:tgtEl>
                                          <p:spTgt spid="121859">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1861"/>
                                        </p:tgtEl>
                                        <p:attrNameLst>
                                          <p:attrName>style.visibility</p:attrName>
                                        </p:attrNameLst>
                                      </p:cBhvr>
                                      <p:to>
                                        <p:strVal val="visible"/>
                                      </p:to>
                                    </p:set>
                                    <p:animEffect transition="in" filter="strips(downRight)">
                                      <p:cBhvr>
                                        <p:cTn id="11" dur="500"/>
                                        <p:tgtEl>
                                          <p:spTgt spid="121861"/>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121862"/>
                                        </p:tgtEl>
                                        <p:attrNameLst>
                                          <p:attrName>style.visibility</p:attrName>
                                        </p:attrNameLst>
                                      </p:cBhvr>
                                      <p:to>
                                        <p:strVal val="visible"/>
                                      </p:to>
                                    </p:set>
                                    <p:anim calcmode="lin" valueType="num">
                                      <p:cBhvr>
                                        <p:cTn id="15" dur="1000" fill="hold"/>
                                        <p:tgtEl>
                                          <p:spTgt spid="121862"/>
                                        </p:tgtEl>
                                        <p:attrNameLst>
                                          <p:attrName>ppt_w</p:attrName>
                                        </p:attrNameLst>
                                      </p:cBhvr>
                                      <p:tavLst>
                                        <p:tav tm="0">
                                          <p:val>
                                            <p:strVal val="#ppt_w*0.70"/>
                                          </p:val>
                                        </p:tav>
                                        <p:tav tm="100000">
                                          <p:val>
                                            <p:strVal val="#ppt_w"/>
                                          </p:val>
                                        </p:tav>
                                      </p:tavLst>
                                    </p:anim>
                                    <p:anim calcmode="lin" valueType="num">
                                      <p:cBhvr>
                                        <p:cTn id="16" dur="1000" fill="hold"/>
                                        <p:tgtEl>
                                          <p:spTgt spid="121862"/>
                                        </p:tgtEl>
                                        <p:attrNameLst>
                                          <p:attrName>ppt_h</p:attrName>
                                        </p:attrNameLst>
                                      </p:cBhvr>
                                      <p:tavLst>
                                        <p:tav tm="0">
                                          <p:val>
                                            <p:strVal val="#ppt_h"/>
                                          </p:val>
                                        </p:tav>
                                        <p:tav tm="100000">
                                          <p:val>
                                            <p:strVal val="#ppt_h"/>
                                          </p:val>
                                        </p:tav>
                                      </p:tavLst>
                                    </p:anim>
                                    <p:animEffect transition="in" filter="fade">
                                      <p:cBhvr>
                                        <p:cTn id="17" dur="1000"/>
                                        <p:tgtEl>
                                          <p:spTgt spid="121862"/>
                                        </p:tgtEl>
                                      </p:cBhvr>
                                    </p:animEffect>
                                  </p:childTnLst>
                                </p:cTn>
                              </p:par>
                              <p:par>
                                <p:cTn id="18" presetID="55" presetClass="entr" presetSubtype="0" fill="hold" nodeType="withEffect">
                                  <p:stCondLst>
                                    <p:cond delay="0"/>
                                  </p:stCondLst>
                                  <p:childTnLst>
                                    <p:set>
                                      <p:cBhvr>
                                        <p:cTn id="19" dur="1" fill="hold">
                                          <p:stCondLst>
                                            <p:cond delay="0"/>
                                          </p:stCondLst>
                                        </p:cTn>
                                        <p:tgtEl>
                                          <p:spTgt spid="121860"/>
                                        </p:tgtEl>
                                        <p:attrNameLst>
                                          <p:attrName>style.visibility</p:attrName>
                                        </p:attrNameLst>
                                      </p:cBhvr>
                                      <p:to>
                                        <p:strVal val="visible"/>
                                      </p:to>
                                    </p:set>
                                    <p:anim calcmode="lin" valueType="num">
                                      <p:cBhvr>
                                        <p:cTn id="20" dur="1000" fill="hold"/>
                                        <p:tgtEl>
                                          <p:spTgt spid="121860"/>
                                        </p:tgtEl>
                                        <p:attrNameLst>
                                          <p:attrName>ppt_w</p:attrName>
                                        </p:attrNameLst>
                                      </p:cBhvr>
                                      <p:tavLst>
                                        <p:tav tm="0">
                                          <p:val>
                                            <p:strVal val="#ppt_w*0.70"/>
                                          </p:val>
                                        </p:tav>
                                        <p:tav tm="100000">
                                          <p:val>
                                            <p:strVal val="#ppt_w"/>
                                          </p:val>
                                        </p:tav>
                                      </p:tavLst>
                                    </p:anim>
                                    <p:anim calcmode="lin" valueType="num">
                                      <p:cBhvr>
                                        <p:cTn id="21" dur="1000" fill="hold"/>
                                        <p:tgtEl>
                                          <p:spTgt spid="121860"/>
                                        </p:tgtEl>
                                        <p:attrNameLst>
                                          <p:attrName>ppt_h</p:attrName>
                                        </p:attrNameLst>
                                      </p:cBhvr>
                                      <p:tavLst>
                                        <p:tav tm="0">
                                          <p:val>
                                            <p:strVal val="#ppt_h"/>
                                          </p:val>
                                        </p:tav>
                                        <p:tav tm="100000">
                                          <p:val>
                                            <p:strVal val="#ppt_h"/>
                                          </p:val>
                                        </p:tav>
                                      </p:tavLst>
                                    </p:anim>
                                    <p:animEffect transition="in" filter="fade">
                                      <p:cBhvr>
                                        <p:cTn id="22" dur="1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P spid="1218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774700"/>
          </a:xfrm>
        </p:spPr>
        <p:txBody>
          <a:bodyPr/>
          <a:lstStyle/>
          <a:p>
            <a:pPr algn="ctr" eaLnBrk="1" hangingPunct="1"/>
            <a:r>
              <a:rPr lang="en-US" sz="3600" dirty="0" smtClean="0"/>
              <a:t>FLAW DETECTION </a:t>
            </a:r>
          </a:p>
        </p:txBody>
      </p:sp>
      <p:pic>
        <p:nvPicPr>
          <p:cNvPr id="122883" name="Picture 3" descr="megan"/>
          <p:cNvPicPr>
            <a:picLocks noChangeAspect="1" noChangeArrowheads="1"/>
          </p:cNvPicPr>
          <p:nvPr/>
        </p:nvPicPr>
        <p:blipFill>
          <a:blip r:embed="rId2" cstate="print">
            <a:lum bright="36000" contrast="24000"/>
          </a:blip>
          <a:srcRect/>
          <a:stretch>
            <a:fillRect/>
          </a:stretch>
        </p:blipFill>
        <p:spPr bwMode="auto">
          <a:xfrm>
            <a:off x="825500" y="2438400"/>
            <a:ext cx="3962400" cy="3622675"/>
          </a:xfrm>
          <a:prstGeom prst="rect">
            <a:avLst/>
          </a:prstGeom>
          <a:noFill/>
          <a:ln w="9525">
            <a:noFill/>
            <a:miter lim="800000"/>
            <a:headEnd/>
            <a:tailEnd/>
          </a:ln>
        </p:spPr>
      </p:pic>
      <p:pic>
        <p:nvPicPr>
          <p:cNvPr id="122884" name="Picture 4" descr="lam1"/>
          <p:cNvPicPr>
            <a:picLocks noChangeAspect="1" noChangeArrowheads="1"/>
          </p:cNvPicPr>
          <p:nvPr/>
        </p:nvPicPr>
        <p:blipFill>
          <a:blip r:embed="rId3" cstate="print"/>
          <a:srcRect/>
          <a:stretch>
            <a:fillRect/>
          </a:stretch>
        </p:blipFill>
        <p:spPr bwMode="auto">
          <a:xfrm>
            <a:off x="4940300" y="2022475"/>
            <a:ext cx="3405188" cy="1797050"/>
          </a:xfrm>
          <a:prstGeom prst="rect">
            <a:avLst/>
          </a:prstGeom>
          <a:noFill/>
          <a:ln w="9525">
            <a:noFill/>
            <a:miter lim="800000"/>
            <a:headEnd/>
            <a:tailEnd/>
          </a:ln>
        </p:spPr>
      </p:pic>
      <p:pic>
        <p:nvPicPr>
          <p:cNvPr id="122885" name="Picture 5" descr="lam2"/>
          <p:cNvPicPr>
            <a:picLocks noChangeAspect="1" noChangeArrowheads="1"/>
          </p:cNvPicPr>
          <p:nvPr/>
        </p:nvPicPr>
        <p:blipFill>
          <a:blip r:embed="rId4" cstate="print"/>
          <a:srcRect/>
          <a:stretch>
            <a:fillRect/>
          </a:stretch>
        </p:blipFill>
        <p:spPr bwMode="auto">
          <a:xfrm>
            <a:off x="4965700" y="4371975"/>
            <a:ext cx="3465513" cy="1787525"/>
          </a:xfrm>
          <a:prstGeom prst="rect">
            <a:avLst/>
          </a:prstGeom>
          <a:noFill/>
          <a:ln w="9525">
            <a:noFill/>
            <a:miter lim="800000"/>
            <a:headEnd/>
            <a:tailEnd/>
          </a:ln>
        </p:spPr>
      </p:pic>
      <p:sp>
        <p:nvSpPr>
          <p:cNvPr id="122886" name="Text Box 6"/>
          <p:cNvSpPr txBox="1">
            <a:spLocks noChangeArrowheads="1"/>
          </p:cNvSpPr>
          <p:nvPr/>
        </p:nvSpPr>
        <p:spPr bwMode="auto">
          <a:xfrm>
            <a:off x="4902200" y="3762375"/>
            <a:ext cx="3721100" cy="581025"/>
          </a:xfrm>
          <a:prstGeom prst="rect">
            <a:avLst/>
          </a:prstGeom>
          <a:noFill/>
          <a:ln w="12700" cap="sq">
            <a:noFill/>
            <a:miter lim="800000"/>
            <a:headEnd type="none" w="sm" len="sm"/>
            <a:tailEnd type="none" w="sm" len="sm"/>
          </a:ln>
        </p:spPr>
        <p:txBody>
          <a:bodyPr>
            <a:spAutoFit/>
          </a:bodyPr>
          <a:lstStyle/>
          <a:p>
            <a:pPr algn="l" eaLnBrk="0" hangingPunct="0">
              <a:spcBef>
                <a:spcPct val="50000"/>
              </a:spcBef>
            </a:pPr>
            <a:r>
              <a:rPr lang="en-US" sz="1600" b="1" dirty="0">
                <a:solidFill>
                  <a:schemeClr val="hlink"/>
                </a:solidFill>
                <a:latin typeface="Arial" charset="0"/>
              </a:rPr>
              <a:t>Signal showing multiple back surface echoes in an unflawed area.</a:t>
            </a:r>
          </a:p>
        </p:txBody>
      </p:sp>
      <p:sp>
        <p:nvSpPr>
          <p:cNvPr id="122887" name="Text Box 7"/>
          <p:cNvSpPr txBox="1">
            <a:spLocks noChangeArrowheads="1"/>
          </p:cNvSpPr>
          <p:nvPr/>
        </p:nvSpPr>
        <p:spPr bwMode="auto">
          <a:xfrm>
            <a:off x="5016500" y="6111875"/>
            <a:ext cx="3721100" cy="581025"/>
          </a:xfrm>
          <a:prstGeom prst="rect">
            <a:avLst/>
          </a:prstGeom>
          <a:noFill/>
          <a:ln w="12700" cap="sq">
            <a:noFill/>
            <a:miter lim="800000"/>
            <a:headEnd type="none" w="sm" len="sm"/>
            <a:tailEnd type="none" w="sm" len="sm"/>
          </a:ln>
        </p:spPr>
        <p:txBody>
          <a:bodyPr>
            <a:spAutoFit/>
          </a:bodyPr>
          <a:lstStyle/>
          <a:p>
            <a:pPr algn="l" eaLnBrk="0" hangingPunct="0">
              <a:spcBef>
                <a:spcPct val="50000"/>
              </a:spcBef>
            </a:pPr>
            <a:r>
              <a:rPr lang="en-US" sz="1600" b="1">
                <a:solidFill>
                  <a:schemeClr val="hlink"/>
                </a:solidFill>
                <a:latin typeface="Arial" charset="0"/>
              </a:rPr>
              <a:t>Additional echoes indicate delaminations in the member.</a:t>
            </a:r>
          </a:p>
        </p:txBody>
      </p:sp>
      <p:sp>
        <p:nvSpPr>
          <p:cNvPr id="122888" name="Text Box 8"/>
          <p:cNvSpPr txBox="1">
            <a:spLocks noChangeArrowheads="1"/>
          </p:cNvSpPr>
          <p:nvPr/>
        </p:nvSpPr>
        <p:spPr bwMode="auto">
          <a:xfrm>
            <a:off x="762000" y="1219200"/>
            <a:ext cx="7683500" cy="319446"/>
          </a:xfrm>
          <a:prstGeom prst="rect">
            <a:avLst/>
          </a:prstGeom>
          <a:noFill/>
          <a:ln w="12700" cap="sq">
            <a:noFill/>
            <a:miter lim="800000"/>
            <a:headEnd type="none" w="sm" len="sm"/>
            <a:tailEnd type="none" w="sm" len="sm"/>
          </a:ln>
        </p:spPr>
        <p:txBody>
          <a:bodyPr>
            <a:spAutoFit/>
          </a:bodyPr>
          <a:lstStyle/>
          <a:p>
            <a:pPr algn="l" eaLnBrk="0" hangingPunct="0">
              <a:lnSpc>
                <a:spcPct val="80000"/>
              </a:lnSpc>
              <a:spcBef>
                <a:spcPct val="50000"/>
              </a:spcBef>
            </a:pPr>
            <a:r>
              <a:rPr lang="en-US" b="1" dirty="0"/>
              <a:t>Contact, pulse-echo inspection for </a:t>
            </a:r>
            <a:r>
              <a:rPr lang="en-US" b="1" dirty="0" err="1"/>
              <a:t>delaminations</a:t>
            </a:r>
            <a:r>
              <a:rPr lang="en-US" b="1" dirty="0"/>
              <a:t> on 36” rolled beam.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888"/>
                                        </p:tgtEl>
                                        <p:attrNameLst>
                                          <p:attrName>style.visibility</p:attrName>
                                        </p:attrNameLst>
                                      </p:cBhvr>
                                      <p:to>
                                        <p:strVal val="visible"/>
                                      </p:to>
                                    </p:set>
                                    <p:animEffect transition="in" filter="strips(downRight)">
                                      <p:cBhvr>
                                        <p:cTn id="7" dur="500"/>
                                        <p:tgtEl>
                                          <p:spTgt spid="12288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22883"/>
                                        </p:tgtEl>
                                        <p:attrNameLst>
                                          <p:attrName>style.visibility</p:attrName>
                                        </p:attrNameLst>
                                      </p:cBhvr>
                                      <p:to>
                                        <p:strVal val="visible"/>
                                      </p:to>
                                    </p:set>
                                    <p:animEffect transition="in" filter="box(out)">
                                      <p:cBhvr>
                                        <p:cTn id="11" dur="500"/>
                                        <p:tgtEl>
                                          <p:spTgt spid="12288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22884"/>
                                        </p:tgtEl>
                                        <p:attrNameLst>
                                          <p:attrName>style.visibility</p:attrName>
                                        </p:attrNameLst>
                                      </p:cBhvr>
                                      <p:to>
                                        <p:strVal val="visible"/>
                                      </p:to>
                                    </p:set>
                                    <p:animEffect transition="in" filter="box(out)">
                                      <p:cBhvr>
                                        <p:cTn id="15" dur="500"/>
                                        <p:tgtEl>
                                          <p:spTgt spid="122884"/>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122885"/>
                                        </p:tgtEl>
                                        <p:attrNameLst>
                                          <p:attrName>style.visibility</p:attrName>
                                        </p:attrNameLst>
                                      </p:cBhvr>
                                      <p:to>
                                        <p:strVal val="visible"/>
                                      </p:to>
                                    </p:set>
                                    <p:animEffect transition="in" filter="box(out)">
                                      <p:cBhvr>
                                        <p:cTn id="19" dur="500"/>
                                        <p:tgtEl>
                                          <p:spTgt spid="122885"/>
                                        </p:tgtEl>
                                      </p:cBhvr>
                                    </p:animEffect>
                                  </p:childTnLst>
                                </p:cTn>
                              </p:par>
                            </p:childTnLst>
                          </p:cTn>
                        </p:par>
                        <p:par>
                          <p:cTn id="20" fill="hold">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122886"/>
                                        </p:tgtEl>
                                        <p:attrNameLst>
                                          <p:attrName>style.visibility</p:attrName>
                                        </p:attrNameLst>
                                      </p:cBhvr>
                                      <p:to>
                                        <p:strVal val="visible"/>
                                      </p:to>
                                    </p:set>
                                    <p:animEffect transition="in" filter="slide(fromTop)">
                                      <p:cBhvr>
                                        <p:cTn id="23" dur="500"/>
                                        <p:tgtEl>
                                          <p:spTgt spid="122886"/>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122887"/>
                                        </p:tgtEl>
                                        <p:attrNameLst>
                                          <p:attrName>style.visibility</p:attrName>
                                        </p:attrNameLst>
                                      </p:cBhvr>
                                      <p:to>
                                        <p:strVal val="visible"/>
                                      </p:to>
                                    </p:set>
                                    <p:animEffect transition="in" filter="slide(fromTop)">
                                      <p:cBhvr>
                                        <p:cTn id="26" dur="5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2887" grpId="0"/>
      <p:bldP spid="1228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609600"/>
          </a:xfrm>
        </p:spPr>
        <p:txBody>
          <a:bodyPr/>
          <a:lstStyle/>
          <a:p>
            <a:pPr algn="ctr" eaLnBrk="1" hangingPunct="1"/>
            <a:r>
              <a:rPr lang="en-US" sz="3600" dirty="0" smtClean="0"/>
              <a:t>FLAW DETECTION IN WELDS</a:t>
            </a:r>
          </a:p>
        </p:txBody>
      </p:sp>
      <p:sp>
        <p:nvSpPr>
          <p:cNvPr id="123907" name="Rectangle 3"/>
          <p:cNvSpPr>
            <a:spLocks noGrp="1" noChangeArrowheads="1"/>
          </p:cNvSpPr>
          <p:nvPr>
            <p:ph type="body" sz="half" idx="1"/>
          </p:nvPr>
        </p:nvSpPr>
        <p:spPr>
          <a:xfrm>
            <a:off x="533400" y="1295400"/>
            <a:ext cx="4076700" cy="3200400"/>
          </a:xfrm>
        </p:spPr>
        <p:txBody>
          <a:bodyPr/>
          <a:lstStyle/>
          <a:p>
            <a:pPr marL="228600" indent="-228600" algn="just" eaLnBrk="1" hangingPunct="1">
              <a:lnSpc>
                <a:spcPct val="80000"/>
              </a:lnSpc>
              <a:spcBef>
                <a:spcPct val="40000"/>
              </a:spcBef>
            </a:pPr>
            <a:r>
              <a:rPr lang="en-US" sz="2400" dirty="0" smtClean="0"/>
              <a:t>One of the most widely used methods of inspecting weldment is ultrasonic inspection.</a:t>
            </a:r>
          </a:p>
          <a:p>
            <a:pPr marL="228600" indent="-228600" algn="just" eaLnBrk="1" hangingPunct="1">
              <a:lnSpc>
                <a:spcPct val="80000"/>
              </a:lnSpc>
              <a:spcBef>
                <a:spcPct val="40000"/>
              </a:spcBef>
            </a:pPr>
            <a:r>
              <a:rPr lang="en-US" sz="2400" dirty="0" smtClean="0"/>
              <a:t>Full penetration groove welds lend themselves readily to angle beam shear wave examination.</a:t>
            </a:r>
          </a:p>
        </p:txBody>
      </p:sp>
      <p:pic>
        <p:nvPicPr>
          <p:cNvPr id="123908" name="Picture 4" descr="DSC01099"/>
          <p:cNvPicPr>
            <a:picLocks noGrp="1" noChangeAspect="1" noChangeArrowheads="1"/>
          </p:cNvPicPr>
          <p:nvPr>
            <p:ph type="clipArt" sz="half" idx="2"/>
          </p:nvPr>
        </p:nvPicPr>
        <p:blipFill>
          <a:blip r:embed="rId2" cstate="print"/>
          <a:stretch>
            <a:fillRect/>
          </a:stretch>
        </p:blipFill>
        <p:spPr>
          <a:xfrm>
            <a:off x="4648200" y="2685521"/>
            <a:ext cx="3810000" cy="2858557"/>
          </a:xfrm>
        </p:spPr>
      </p:pic>
      <p:pic>
        <p:nvPicPr>
          <p:cNvPr id="123909" name="Picture 5" descr="Dsc01100"/>
          <p:cNvPicPr>
            <a:picLocks noChangeAspect="1" noChangeArrowheads="1"/>
          </p:cNvPicPr>
          <p:nvPr/>
        </p:nvPicPr>
        <p:blipFill>
          <a:blip r:embed="rId3" cstate="print">
            <a:lum bright="36000" contrast="36000"/>
          </a:blip>
          <a:srcRect/>
          <a:stretch>
            <a:fillRect/>
          </a:stretch>
        </p:blipFill>
        <p:spPr bwMode="auto">
          <a:xfrm>
            <a:off x="5181600" y="1295400"/>
            <a:ext cx="3789362" cy="2185987"/>
          </a:xfrm>
          <a:prstGeom prst="rect">
            <a:avLst/>
          </a:prstGeom>
          <a:noFill/>
          <a:ln w="9525">
            <a:noFill/>
            <a:miter lim="800000"/>
            <a:headEnd/>
            <a:tailEnd/>
          </a:ln>
        </p:spPr>
      </p:pic>
      <p:pic>
        <p:nvPicPr>
          <p:cNvPr id="123910" name="Picture 6" descr="angle beam"/>
          <p:cNvPicPr>
            <a:picLocks noChangeAspect="1" noChangeArrowheads="1"/>
          </p:cNvPicPr>
          <p:nvPr/>
        </p:nvPicPr>
        <p:blipFill>
          <a:blip r:embed="rId4" cstate="print"/>
          <a:srcRect/>
          <a:stretch>
            <a:fillRect/>
          </a:stretch>
        </p:blipFill>
        <p:spPr bwMode="auto">
          <a:xfrm>
            <a:off x="1295400" y="4343400"/>
            <a:ext cx="2601913" cy="179705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strips(downRight)">
                                      <p:cBhvr>
                                        <p:cTn id="7" dur="500"/>
                                        <p:tgtEl>
                                          <p:spTgt spid="123907">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animEffect transition="in" filter="strips(downRight)">
                                      <p:cBhvr>
                                        <p:cTn id="11" dur="500"/>
                                        <p:tgtEl>
                                          <p:spTgt spid="123907">
                                            <p:txEl>
                                              <p:pRg st="1" end="1"/>
                                            </p:txEl>
                                          </p:spTgt>
                                        </p:tgtEl>
                                      </p:cBhvr>
                                    </p:animEffect>
                                  </p:childTnLst>
                                </p:cTn>
                              </p:par>
                            </p:childTnLst>
                          </p:cTn>
                        </p:par>
                        <p:par>
                          <p:cTn id="12" fill="hold">
                            <p:stCondLst>
                              <p:cond delay="1000"/>
                            </p:stCondLst>
                            <p:childTnLst>
                              <p:par>
                                <p:cTn id="13" presetID="2" presetClass="entr" presetSubtype="3" fill="hold" nodeType="afterEffect">
                                  <p:stCondLst>
                                    <p:cond delay="0"/>
                                  </p:stCondLst>
                                  <p:childTnLst>
                                    <p:set>
                                      <p:cBhvr>
                                        <p:cTn id="14" dur="1" fill="hold">
                                          <p:stCondLst>
                                            <p:cond delay="0"/>
                                          </p:stCondLst>
                                        </p:cTn>
                                        <p:tgtEl>
                                          <p:spTgt spid="123909"/>
                                        </p:tgtEl>
                                        <p:attrNameLst>
                                          <p:attrName>style.visibility</p:attrName>
                                        </p:attrNameLst>
                                      </p:cBhvr>
                                      <p:to>
                                        <p:strVal val="visible"/>
                                      </p:to>
                                    </p:set>
                                    <p:anim calcmode="lin" valueType="num">
                                      <p:cBhvr additive="base">
                                        <p:cTn id="15" dur="500" fill="hold"/>
                                        <p:tgtEl>
                                          <p:spTgt spid="123909"/>
                                        </p:tgtEl>
                                        <p:attrNameLst>
                                          <p:attrName>ppt_x</p:attrName>
                                        </p:attrNameLst>
                                      </p:cBhvr>
                                      <p:tavLst>
                                        <p:tav tm="0">
                                          <p:val>
                                            <p:strVal val="1+#ppt_w/2"/>
                                          </p:val>
                                        </p:tav>
                                        <p:tav tm="100000">
                                          <p:val>
                                            <p:strVal val="#ppt_x"/>
                                          </p:val>
                                        </p:tav>
                                      </p:tavLst>
                                    </p:anim>
                                    <p:anim calcmode="lin" valueType="num">
                                      <p:cBhvr additive="base">
                                        <p:cTn id="16" dur="500" fill="hold"/>
                                        <p:tgtEl>
                                          <p:spTgt spid="123909"/>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6" fill="hold" grpId="0" nodeType="afterEffect" nodePh="1">
                                  <p:stCondLst>
                                    <p:cond delay="0"/>
                                  </p:stCondLst>
                                  <p:endCondLst>
                                    <p:cond evt="begin" delay="0">
                                      <p:tn val="18"/>
                                    </p:cond>
                                  </p:endCondLst>
                                  <p:childTnLst>
                                    <p:set>
                                      <p:cBhvr>
                                        <p:cTn id="19" dur="1" fill="hold">
                                          <p:stCondLst>
                                            <p:cond delay="0"/>
                                          </p:stCondLst>
                                        </p:cTn>
                                        <p:tgtEl>
                                          <p:spTgt spid="123908"/>
                                        </p:tgtEl>
                                        <p:attrNameLst>
                                          <p:attrName>style.visibility</p:attrName>
                                        </p:attrNameLst>
                                      </p:cBhvr>
                                      <p:to>
                                        <p:strVal val="visible"/>
                                      </p:to>
                                    </p:set>
                                    <p:anim calcmode="lin" valueType="num">
                                      <p:cBhvr additive="base">
                                        <p:cTn id="20" dur="500" fill="hold"/>
                                        <p:tgtEl>
                                          <p:spTgt spid="123908"/>
                                        </p:tgtEl>
                                        <p:attrNameLst>
                                          <p:attrName>ppt_x</p:attrName>
                                        </p:attrNameLst>
                                      </p:cBhvr>
                                      <p:tavLst>
                                        <p:tav tm="0">
                                          <p:val>
                                            <p:strVal val="1+#ppt_w/2"/>
                                          </p:val>
                                        </p:tav>
                                        <p:tav tm="100000">
                                          <p:val>
                                            <p:strVal val="#ppt_x"/>
                                          </p:val>
                                        </p:tav>
                                      </p:tavLst>
                                    </p:anim>
                                    <p:anim calcmode="lin" valueType="num">
                                      <p:cBhvr additive="base">
                                        <p:cTn id="21" dur="500" fill="hold"/>
                                        <p:tgtEl>
                                          <p:spTgt spid="12390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12" fill="hold" nodeType="afterEffect">
                                  <p:stCondLst>
                                    <p:cond delay="0"/>
                                  </p:stCondLst>
                                  <p:childTnLst>
                                    <p:set>
                                      <p:cBhvr>
                                        <p:cTn id="24" dur="1" fill="hold">
                                          <p:stCondLst>
                                            <p:cond delay="0"/>
                                          </p:stCondLst>
                                        </p:cTn>
                                        <p:tgtEl>
                                          <p:spTgt spid="123910"/>
                                        </p:tgtEl>
                                        <p:attrNameLst>
                                          <p:attrName>style.visibility</p:attrName>
                                        </p:attrNameLst>
                                      </p:cBhvr>
                                      <p:to>
                                        <p:strVal val="visible"/>
                                      </p:to>
                                    </p:set>
                                    <p:anim calcmode="lin" valueType="num">
                                      <p:cBhvr additive="base">
                                        <p:cTn id="25" dur="500" fill="hold"/>
                                        <p:tgtEl>
                                          <p:spTgt spid="123910"/>
                                        </p:tgtEl>
                                        <p:attrNameLst>
                                          <p:attrName>ppt_x</p:attrName>
                                        </p:attrNameLst>
                                      </p:cBhvr>
                                      <p:tavLst>
                                        <p:tav tm="0">
                                          <p:val>
                                            <p:strVal val="0-#ppt_w/2"/>
                                          </p:val>
                                        </p:tav>
                                        <p:tav tm="100000">
                                          <p:val>
                                            <p:strVal val="#ppt_x"/>
                                          </p:val>
                                        </p:tav>
                                      </p:tavLst>
                                    </p:anim>
                                    <p:anim calcmode="lin" valueType="num">
                                      <p:cBhvr additive="base">
                                        <p:cTn id="26" dur="500" fill="hold"/>
                                        <p:tgtEl>
                                          <p:spTgt spid="123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P spid="12390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3048000" y="609600"/>
            <a:ext cx="2536825" cy="457200"/>
          </a:xfrm>
          <a:prstGeom prst="rect">
            <a:avLst/>
          </a:prstGeom>
          <a:noFill/>
          <a:ln w="9525">
            <a:noFill/>
            <a:miter lim="800000"/>
            <a:headEnd/>
            <a:tailEnd/>
          </a:ln>
        </p:spPr>
        <p:txBody>
          <a:bodyPr wrap="none">
            <a:spAutoFit/>
          </a:bodyPr>
          <a:lstStyle/>
          <a:p>
            <a:r>
              <a:rPr lang="en-US" sz="2400">
                <a:latin typeface="Comic Sans MS" pitchFamily="66" charset="0"/>
              </a:rPr>
              <a:t>APPLICATIONS</a:t>
            </a:r>
          </a:p>
        </p:txBody>
      </p:sp>
      <p:pic>
        <p:nvPicPr>
          <p:cNvPr id="36867" name="Picture 6" descr="UTWheel"/>
          <p:cNvPicPr>
            <a:picLocks noChangeAspect="1" noChangeArrowheads="1"/>
          </p:cNvPicPr>
          <p:nvPr/>
        </p:nvPicPr>
        <p:blipFill>
          <a:blip r:embed="rId3" cstate="print"/>
          <a:srcRect/>
          <a:stretch>
            <a:fillRect/>
          </a:stretch>
        </p:blipFill>
        <p:spPr bwMode="auto">
          <a:xfrm>
            <a:off x="1524000" y="4038600"/>
            <a:ext cx="5867400" cy="2514600"/>
          </a:xfrm>
          <a:prstGeom prst="rect">
            <a:avLst/>
          </a:prstGeom>
          <a:noFill/>
          <a:ln w="9525">
            <a:noFill/>
            <a:miter lim="800000"/>
            <a:headEnd/>
            <a:tailEnd/>
          </a:ln>
        </p:spPr>
      </p:pic>
      <p:sp>
        <p:nvSpPr>
          <p:cNvPr id="36868" name="Text Box 10"/>
          <p:cNvSpPr txBox="1">
            <a:spLocks noChangeArrowheads="1"/>
          </p:cNvSpPr>
          <p:nvPr/>
        </p:nvSpPr>
        <p:spPr bwMode="auto">
          <a:xfrm>
            <a:off x="762000" y="1066800"/>
            <a:ext cx="7620000" cy="3113088"/>
          </a:xfrm>
          <a:prstGeom prst="rect">
            <a:avLst/>
          </a:prstGeom>
          <a:noFill/>
          <a:ln w="9525">
            <a:noFill/>
            <a:miter lim="800000"/>
            <a:headEnd/>
            <a:tailEnd/>
          </a:ln>
        </p:spPr>
        <p:txBody>
          <a:bodyPr>
            <a:spAutoFit/>
          </a:bodyPr>
          <a:lstStyle/>
          <a:p>
            <a:pPr>
              <a:buFont typeface="Wingdings" pitchFamily="2" charset="2"/>
              <a:buNone/>
            </a:pPr>
            <a:endParaRPr lang="en-US"/>
          </a:p>
          <a:p>
            <a:pPr>
              <a:buFont typeface="Wingdings" pitchFamily="2" charset="2"/>
              <a:buChar char="Ø"/>
            </a:pPr>
            <a:r>
              <a:rPr lang="en-US"/>
              <a:t> Inspection of rails for bolts holes breaks without dismantling end assemblies</a:t>
            </a:r>
          </a:p>
          <a:p>
            <a:pPr>
              <a:buFont typeface="Wingdings" pitchFamily="2" charset="2"/>
              <a:buNone/>
            </a:pPr>
            <a:endParaRPr lang="en-US"/>
          </a:p>
          <a:p>
            <a:pPr>
              <a:buFont typeface="Wingdings" pitchFamily="2" charset="2"/>
              <a:buChar char="Ø"/>
            </a:pPr>
            <a:r>
              <a:rPr lang="en-US"/>
              <a:t> Inspection of moving strip or plate (for laminations) as regards its thickness</a:t>
            </a:r>
          </a:p>
          <a:p>
            <a:pPr>
              <a:buFont typeface="Wingdings" pitchFamily="2" charset="2"/>
              <a:buNone/>
            </a:pPr>
            <a:endParaRPr lang="en-US"/>
          </a:p>
          <a:p>
            <a:pPr>
              <a:buFont typeface="Wingdings" pitchFamily="2" charset="2"/>
              <a:buChar char="Ø"/>
            </a:pPr>
            <a:r>
              <a:rPr lang="en-US"/>
              <a:t> Routine inspection of locomotive axels and wheels pins for fatigue cracks</a:t>
            </a:r>
          </a:p>
          <a:p>
            <a:pPr>
              <a:buFont typeface="Wingdings" pitchFamily="2" charset="2"/>
              <a:buNone/>
            </a:pPr>
            <a:endParaRPr lang="en-US"/>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1828800"/>
          </a:xfrm>
        </p:spPr>
        <p:txBody>
          <a:bodyPr/>
          <a:lstStyle/>
          <a:p>
            <a:pPr lvl="0"/>
            <a:r>
              <a:rPr lang="en-US" sz="4000" dirty="0" smtClean="0"/>
              <a:t>INTRODUCTION</a:t>
            </a:r>
            <a:r>
              <a:rPr lang="en-IN" dirty="0" smtClean="0"/>
              <a:t/>
            </a:r>
            <a:br>
              <a:rPr lang="en-IN" dirty="0" smtClean="0"/>
            </a:br>
            <a:endParaRPr lang="en-IN" dirty="0"/>
          </a:p>
        </p:txBody>
      </p:sp>
      <p:sp>
        <p:nvSpPr>
          <p:cNvPr id="4" name="Content Placeholder 2"/>
          <p:cNvSpPr>
            <a:spLocks noGrp="1"/>
          </p:cNvSpPr>
          <p:nvPr>
            <p:ph type="subTitle" idx="1"/>
          </p:nvPr>
        </p:nvSpPr>
        <p:spPr>
          <a:xfrm>
            <a:off x="533400" y="1524000"/>
            <a:ext cx="7924800" cy="4876800"/>
          </a:xfrm>
        </p:spPr>
        <p:txBody>
          <a:bodyPr>
            <a:normAutofit/>
          </a:bodyPr>
          <a:lstStyle/>
          <a:p>
            <a:pPr algn="l">
              <a:buFont typeface="Wingdings" pitchFamily="2" charset="2"/>
              <a:buChar char="Ø"/>
            </a:pPr>
            <a:r>
              <a:rPr lang="en-US" sz="2400" dirty="0" smtClean="0"/>
              <a:t>Ultrasonic Testing (UT)  utilizes high frequency acoustic waves  generated by piezoelectric transducers .</a:t>
            </a:r>
          </a:p>
          <a:p>
            <a:pPr algn="l">
              <a:buFont typeface="Wingdings" pitchFamily="2" charset="2"/>
              <a:buChar char="Ø"/>
            </a:pPr>
            <a:endParaRPr lang="en-US" sz="2400" dirty="0" smtClean="0"/>
          </a:p>
          <a:p>
            <a:pPr algn="l">
              <a:buFont typeface="Wingdings" pitchFamily="2" charset="2"/>
              <a:buChar char="Ø"/>
            </a:pPr>
            <a:r>
              <a:rPr lang="en-US" sz="2400" dirty="0" smtClean="0"/>
              <a:t>Frequency from 1 to 10 MHz are typically used.</a:t>
            </a:r>
          </a:p>
          <a:p>
            <a:pPr algn="l">
              <a:buFont typeface="Wingdings" pitchFamily="2" charset="2"/>
              <a:buChar char="Ø"/>
            </a:pPr>
            <a:endParaRPr lang="en-US" sz="2400" dirty="0" smtClean="0"/>
          </a:p>
          <a:p>
            <a:pPr algn="l">
              <a:buFont typeface="Wingdings" pitchFamily="2" charset="2"/>
              <a:buChar char="Ø"/>
            </a:pPr>
            <a:r>
              <a:rPr lang="en-US" sz="2400" dirty="0" smtClean="0"/>
              <a:t>Ultrasonic inspection can be used for flaw detection/evaluation, dimensional measurements, material characterization, and more.</a:t>
            </a:r>
          </a:p>
          <a:p>
            <a:pPr algn="l">
              <a:buFont typeface="Wingdings" pitchFamily="2" charset="2"/>
              <a:buChar char="Ø"/>
            </a:pPr>
            <a:endParaRPr lang="en-US" sz="2400" dirty="0" smtClean="0"/>
          </a:p>
          <a:p>
            <a:pPr algn="l">
              <a:buFont typeface="Wingdings" pitchFamily="2" charset="2"/>
              <a:buChar char="Ø"/>
            </a:pPr>
            <a:r>
              <a:rPr lang="en-IN" sz="2400" dirty="0" smtClean="0"/>
              <a:t>It is also commonly used to measure wall thickness in tubes and can measure diameters of bars.</a:t>
            </a:r>
          </a:p>
          <a:p>
            <a:pPr algn="just" eaLnBrk="1" hangingPunct="1"/>
            <a:endParaRPr lang="en-US" sz="2000" b="1" dirty="0" smtClean="0"/>
          </a:p>
          <a:p>
            <a:pPr eaLnBrk="1" hangingPunct="1"/>
            <a:endParaRPr lang="en-IN" sz="20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foundry4"/>
          <p:cNvPicPr>
            <a:picLocks noChangeAspect="1" noChangeArrowheads="1"/>
          </p:cNvPicPr>
          <p:nvPr/>
        </p:nvPicPr>
        <p:blipFill>
          <a:blip r:embed="rId2" cstate="print"/>
          <a:srcRect/>
          <a:stretch>
            <a:fillRect/>
          </a:stretch>
        </p:blipFill>
        <p:spPr bwMode="auto">
          <a:xfrm>
            <a:off x="914400" y="4038600"/>
            <a:ext cx="6934200" cy="2362200"/>
          </a:xfrm>
          <a:prstGeom prst="rect">
            <a:avLst/>
          </a:prstGeom>
          <a:noFill/>
          <a:ln w="9525">
            <a:noFill/>
            <a:miter lim="800000"/>
            <a:headEnd/>
            <a:tailEnd/>
          </a:ln>
        </p:spPr>
      </p:pic>
      <p:pic>
        <p:nvPicPr>
          <p:cNvPr id="37891" name="Picture 6" descr="foundry3"/>
          <p:cNvPicPr>
            <a:picLocks noChangeAspect="1" noChangeArrowheads="1"/>
          </p:cNvPicPr>
          <p:nvPr/>
        </p:nvPicPr>
        <p:blipFill>
          <a:blip r:embed="rId3" cstate="print"/>
          <a:srcRect/>
          <a:stretch>
            <a:fillRect/>
          </a:stretch>
        </p:blipFill>
        <p:spPr bwMode="auto">
          <a:xfrm>
            <a:off x="381000" y="1981200"/>
            <a:ext cx="8458200" cy="1676400"/>
          </a:xfrm>
          <a:prstGeom prst="rect">
            <a:avLst/>
          </a:prstGeom>
          <a:noFill/>
          <a:ln w="9525">
            <a:noFill/>
            <a:miter lim="800000"/>
            <a:headEnd/>
            <a:tailEnd/>
          </a:ln>
        </p:spPr>
      </p:pic>
      <p:sp>
        <p:nvSpPr>
          <p:cNvPr id="37892" name="Rectangle 7"/>
          <p:cNvSpPr>
            <a:spLocks noChangeArrowheads="1"/>
          </p:cNvSpPr>
          <p:nvPr/>
        </p:nvSpPr>
        <p:spPr bwMode="auto">
          <a:xfrm>
            <a:off x="2819400" y="3429000"/>
            <a:ext cx="2546350" cy="366713"/>
          </a:xfrm>
          <a:prstGeom prst="rect">
            <a:avLst/>
          </a:prstGeom>
          <a:noFill/>
          <a:ln w="9525">
            <a:noFill/>
            <a:miter lim="800000"/>
            <a:headEnd/>
            <a:tailEnd/>
          </a:ln>
        </p:spPr>
        <p:txBody>
          <a:bodyPr anchor="ctr">
            <a:spAutoFit/>
          </a:bodyPr>
          <a:lstStyle/>
          <a:p>
            <a:r>
              <a:rPr lang="en-US" b="1"/>
              <a:t> good area of casting</a:t>
            </a:r>
            <a:r>
              <a:rPr lang="en-US"/>
              <a:t> </a:t>
            </a:r>
          </a:p>
        </p:txBody>
      </p:sp>
      <p:sp>
        <p:nvSpPr>
          <p:cNvPr id="37893" name="Rectangle 8"/>
          <p:cNvSpPr>
            <a:spLocks noChangeArrowheads="1"/>
          </p:cNvSpPr>
          <p:nvPr/>
        </p:nvSpPr>
        <p:spPr bwMode="auto">
          <a:xfrm>
            <a:off x="3429000" y="6491287"/>
            <a:ext cx="2076450" cy="366713"/>
          </a:xfrm>
          <a:prstGeom prst="rect">
            <a:avLst/>
          </a:prstGeom>
          <a:noFill/>
          <a:ln w="9525">
            <a:noFill/>
            <a:miter lim="800000"/>
            <a:headEnd/>
            <a:tailEnd/>
          </a:ln>
        </p:spPr>
        <p:txBody>
          <a:bodyPr wrap="none" anchor="ctr">
            <a:spAutoFit/>
          </a:bodyPr>
          <a:lstStyle/>
          <a:p>
            <a:r>
              <a:rPr lang="en-US" dirty="0"/>
              <a:t>porosity indication </a:t>
            </a:r>
          </a:p>
        </p:txBody>
      </p:sp>
      <p:sp>
        <p:nvSpPr>
          <p:cNvPr id="37894" name="Rectangle 9"/>
          <p:cNvSpPr>
            <a:spLocks noChangeArrowheads="1"/>
          </p:cNvSpPr>
          <p:nvPr/>
        </p:nvSpPr>
        <p:spPr bwMode="auto">
          <a:xfrm>
            <a:off x="304800" y="990600"/>
            <a:ext cx="8686800" cy="1006475"/>
          </a:xfrm>
          <a:prstGeom prst="rect">
            <a:avLst/>
          </a:prstGeom>
          <a:noFill/>
          <a:ln w="9525">
            <a:noFill/>
            <a:miter lim="800000"/>
            <a:headEnd/>
            <a:tailEnd/>
          </a:ln>
        </p:spPr>
        <p:txBody>
          <a:bodyPr>
            <a:spAutoFit/>
          </a:bodyPr>
          <a:lstStyle/>
          <a:p>
            <a:r>
              <a:rPr lang="en-US" sz="2000">
                <a:latin typeface="Times New Roman" pitchFamily="18" charset="0"/>
              </a:rPr>
              <a:t>Inspection of large castings and forging, for internal soundness before carrying out expensive machining operations. These include Voids, porosity, inclusions and cracks</a:t>
            </a:r>
          </a:p>
        </p:txBody>
      </p:sp>
      <p:sp>
        <p:nvSpPr>
          <p:cNvPr id="37895" name="Rectangle 10"/>
          <p:cNvSpPr>
            <a:spLocks noChangeArrowheads="1"/>
          </p:cNvSpPr>
          <p:nvPr/>
        </p:nvSpPr>
        <p:spPr bwMode="auto">
          <a:xfrm>
            <a:off x="353464" y="350222"/>
            <a:ext cx="8686994" cy="738664"/>
          </a:xfrm>
          <a:prstGeom prst="rect">
            <a:avLst/>
          </a:prstGeom>
          <a:noFill/>
          <a:ln w="9525">
            <a:noFill/>
            <a:miter lim="800000"/>
            <a:headEnd/>
            <a:tailEnd/>
          </a:ln>
        </p:spPr>
        <p:txBody>
          <a:bodyPr wrap="none" anchor="ctr">
            <a:spAutoFit/>
          </a:bodyPr>
          <a:lstStyle/>
          <a:p>
            <a:pPr algn="ctr"/>
            <a:r>
              <a:rPr lang="en-US" sz="2400" b="1" dirty="0" smtClean="0">
                <a:latin typeface="Comic Sans MS" pitchFamily="66" charset="0"/>
              </a:rPr>
              <a:t>ULTRASONIC TESTING IN THE FOUNDRY INDUSTRY</a:t>
            </a:r>
          </a:p>
          <a:p>
            <a:pPr eaLnBrk="0" hangingPunct="0"/>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228600" y="1189038"/>
            <a:ext cx="6218238" cy="2530475"/>
          </a:xfrm>
          <a:prstGeom prst="rect">
            <a:avLst/>
          </a:prstGeom>
          <a:noFill/>
          <a:ln w="9525">
            <a:noFill/>
            <a:miter lim="800000"/>
            <a:headEnd/>
            <a:tailEnd/>
          </a:ln>
        </p:spPr>
        <p:txBody>
          <a:bodyPr anchor="ctr">
            <a:spAutoFit/>
          </a:bodyPr>
          <a:lstStyle/>
          <a:p>
            <a:r>
              <a:rPr lang="en-US" sz="2000">
                <a:latin typeface="Times New Roman" pitchFamily="18" charset="0"/>
              </a:rPr>
              <a:t>The most commonly occurring defects in welded joints are </a:t>
            </a:r>
          </a:p>
          <a:p>
            <a:pPr>
              <a:buFont typeface="Wingdings" pitchFamily="2" charset="2"/>
              <a:buChar char="§"/>
            </a:pPr>
            <a:r>
              <a:rPr lang="en-US" sz="2000">
                <a:latin typeface="Times New Roman" pitchFamily="18" charset="0"/>
              </a:rPr>
              <a:t> Porosity </a:t>
            </a:r>
          </a:p>
          <a:p>
            <a:pPr>
              <a:buFont typeface="Wingdings" pitchFamily="2" charset="2"/>
              <a:buChar char="§"/>
            </a:pPr>
            <a:r>
              <a:rPr lang="en-US" sz="2000">
                <a:latin typeface="Times New Roman" pitchFamily="18" charset="0"/>
              </a:rPr>
              <a:t> Slag inclusions</a:t>
            </a:r>
          </a:p>
          <a:p>
            <a:pPr>
              <a:buFont typeface="Wingdings" pitchFamily="2" charset="2"/>
              <a:buChar char="§"/>
            </a:pPr>
            <a:r>
              <a:rPr lang="en-US" sz="2000">
                <a:latin typeface="Times New Roman" pitchFamily="18" charset="0"/>
              </a:rPr>
              <a:t> Lack of side-wall fusion</a:t>
            </a:r>
          </a:p>
          <a:p>
            <a:pPr>
              <a:buFont typeface="Wingdings" pitchFamily="2" charset="2"/>
              <a:buChar char="§"/>
            </a:pPr>
            <a:r>
              <a:rPr lang="en-US" sz="2000">
                <a:latin typeface="Times New Roman" pitchFamily="18" charset="0"/>
              </a:rPr>
              <a:t> Lack of inter-run fusion </a:t>
            </a:r>
          </a:p>
          <a:p>
            <a:pPr>
              <a:buFont typeface="Wingdings" pitchFamily="2" charset="2"/>
              <a:buChar char="§"/>
            </a:pPr>
            <a:r>
              <a:rPr lang="en-US" sz="2000">
                <a:latin typeface="Times New Roman" pitchFamily="18" charset="0"/>
              </a:rPr>
              <a:t> Lack of root penetration</a:t>
            </a:r>
          </a:p>
          <a:p>
            <a:pPr>
              <a:buFont typeface="Wingdings" pitchFamily="2" charset="2"/>
              <a:buChar char="§"/>
            </a:pPr>
            <a:r>
              <a:rPr lang="en-US" sz="2000">
                <a:latin typeface="Times New Roman" pitchFamily="18" charset="0"/>
              </a:rPr>
              <a:t> Undercutting, and</a:t>
            </a:r>
          </a:p>
          <a:p>
            <a:pPr>
              <a:buFont typeface="Wingdings" pitchFamily="2" charset="2"/>
              <a:buChar char="§"/>
            </a:pPr>
            <a:r>
              <a:rPr lang="en-US" sz="2000">
                <a:latin typeface="Times New Roman" pitchFamily="18" charset="0"/>
              </a:rPr>
              <a:t>  Longitudinal or transverse cracks</a:t>
            </a:r>
            <a:r>
              <a:rPr lang="en-US"/>
              <a:t> </a:t>
            </a:r>
          </a:p>
        </p:txBody>
      </p:sp>
      <p:sp>
        <p:nvSpPr>
          <p:cNvPr id="38915" name="Rectangle 5"/>
          <p:cNvSpPr>
            <a:spLocks noChangeArrowheads="1"/>
          </p:cNvSpPr>
          <p:nvPr/>
        </p:nvSpPr>
        <p:spPr bwMode="auto">
          <a:xfrm>
            <a:off x="2299402" y="457200"/>
            <a:ext cx="5238935" cy="461665"/>
          </a:xfrm>
          <a:prstGeom prst="rect">
            <a:avLst/>
          </a:prstGeom>
          <a:noFill/>
          <a:ln w="9525">
            <a:noFill/>
            <a:miter lim="800000"/>
            <a:headEnd/>
            <a:tailEnd/>
          </a:ln>
        </p:spPr>
        <p:txBody>
          <a:bodyPr wrap="none">
            <a:spAutoFit/>
          </a:bodyPr>
          <a:lstStyle/>
          <a:p>
            <a:pPr algn="ctr"/>
            <a:r>
              <a:rPr lang="en-US" sz="2400" dirty="0">
                <a:latin typeface="Comic Sans MS" pitchFamily="66" charset="0"/>
              </a:rPr>
              <a:t>WELDMENTS (WELDED JOINTS)</a:t>
            </a:r>
          </a:p>
        </p:txBody>
      </p:sp>
      <p:pic>
        <p:nvPicPr>
          <p:cNvPr id="38916" name="Picture 6" descr="anglebeam1x"/>
          <p:cNvPicPr>
            <a:picLocks noChangeAspect="1" noChangeArrowheads="1"/>
          </p:cNvPicPr>
          <p:nvPr/>
        </p:nvPicPr>
        <p:blipFill>
          <a:blip r:embed="rId3" cstate="print"/>
          <a:srcRect/>
          <a:stretch>
            <a:fillRect/>
          </a:stretch>
        </p:blipFill>
        <p:spPr bwMode="auto">
          <a:xfrm>
            <a:off x="228600" y="3657600"/>
            <a:ext cx="4114800" cy="2470150"/>
          </a:xfrm>
          <a:prstGeom prst="rect">
            <a:avLst/>
          </a:prstGeom>
          <a:noFill/>
          <a:ln w="9525">
            <a:noFill/>
            <a:miter lim="800000"/>
            <a:headEnd/>
            <a:tailEnd/>
          </a:ln>
        </p:spPr>
      </p:pic>
      <p:pic>
        <p:nvPicPr>
          <p:cNvPr id="38917" name="Picture 7" descr="anglebeam2x"/>
          <p:cNvPicPr>
            <a:picLocks noChangeAspect="1" noChangeArrowheads="1"/>
          </p:cNvPicPr>
          <p:nvPr/>
        </p:nvPicPr>
        <p:blipFill>
          <a:blip r:embed="rId4" cstate="print"/>
          <a:srcRect/>
          <a:stretch>
            <a:fillRect/>
          </a:stretch>
        </p:blipFill>
        <p:spPr bwMode="auto">
          <a:xfrm>
            <a:off x="4648200" y="3581400"/>
            <a:ext cx="4267200" cy="227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misc-UT-apps"/>
          <p:cNvPicPr>
            <a:picLocks noChangeAspect="1" noChangeArrowheads="1"/>
          </p:cNvPicPr>
          <p:nvPr/>
        </p:nvPicPr>
        <p:blipFill>
          <a:blip r:embed="rId2" cstate="print"/>
          <a:srcRect/>
          <a:stretch>
            <a:fillRect/>
          </a:stretch>
        </p:blipFill>
        <p:spPr bwMode="auto">
          <a:xfrm>
            <a:off x="3886200" y="1066800"/>
            <a:ext cx="5105400" cy="4724400"/>
          </a:xfrm>
          <a:prstGeom prst="rect">
            <a:avLst/>
          </a:prstGeom>
          <a:noFill/>
          <a:ln w="9525">
            <a:noFill/>
            <a:miter lim="800000"/>
            <a:headEnd/>
            <a:tailEnd/>
          </a:ln>
        </p:spPr>
      </p:pic>
      <p:sp>
        <p:nvSpPr>
          <p:cNvPr id="39939" name="Rectangle 6"/>
          <p:cNvSpPr>
            <a:spLocks noChangeArrowheads="1"/>
          </p:cNvSpPr>
          <p:nvPr/>
        </p:nvSpPr>
        <p:spPr bwMode="auto">
          <a:xfrm>
            <a:off x="1828800" y="228600"/>
            <a:ext cx="5997155" cy="461665"/>
          </a:xfrm>
          <a:prstGeom prst="rect">
            <a:avLst/>
          </a:prstGeom>
          <a:noFill/>
          <a:ln w="9525">
            <a:noFill/>
            <a:miter lim="800000"/>
            <a:headEnd/>
            <a:tailEnd/>
          </a:ln>
        </p:spPr>
        <p:txBody>
          <a:bodyPr wrap="none">
            <a:spAutoFit/>
          </a:bodyPr>
          <a:lstStyle/>
          <a:p>
            <a:pPr algn="ctr"/>
            <a:r>
              <a:rPr lang="en-US" sz="2400" b="1" dirty="0"/>
              <a:t>Miscellaneous Ultrasonic Applications</a:t>
            </a:r>
          </a:p>
        </p:txBody>
      </p:sp>
      <p:sp>
        <p:nvSpPr>
          <p:cNvPr id="39942" name="Rectangle 9"/>
          <p:cNvSpPr>
            <a:spLocks noChangeArrowheads="1"/>
          </p:cNvSpPr>
          <p:nvPr/>
        </p:nvSpPr>
        <p:spPr bwMode="auto">
          <a:xfrm>
            <a:off x="914400" y="3200400"/>
            <a:ext cx="1238250" cy="641350"/>
          </a:xfrm>
          <a:prstGeom prst="rect">
            <a:avLst/>
          </a:prstGeom>
          <a:noFill/>
          <a:ln w="9525">
            <a:noFill/>
            <a:miter lim="800000"/>
            <a:headEnd/>
            <a:tailEnd/>
          </a:ln>
        </p:spPr>
        <p:txBody>
          <a:bodyPr anchor="ctr">
            <a:spAutoFit/>
          </a:bodyPr>
          <a:lstStyle/>
          <a:p>
            <a:r>
              <a:rPr lang="en-US" b="1" dirty="0"/>
              <a:t>Concrete </a:t>
            </a:r>
          </a:p>
          <a:p>
            <a:pPr eaLnBrk="0" hangingPunct="0"/>
            <a:endParaRPr lang="en-US" dirty="0"/>
          </a:p>
        </p:txBody>
      </p:sp>
      <p:sp>
        <p:nvSpPr>
          <p:cNvPr id="39943" name="Rectangle 10"/>
          <p:cNvSpPr>
            <a:spLocks noChangeArrowheads="1"/>
          </p:cNvSpPr>
          <p:nvPr/>
        </p:nvSpPr>
        <p:spPr bwMode="auto">
          <a:xfrm>
            <a:off x="457200" y="3886200"/>
            <a:ext cx="2613025" cy="1006475"/>
          </a:xfrm>
          <a:prstGeom prst="rect">
            <a:avLst/>
          </a:prstGeom>
          <a:noFill/>
          <a:ln w="9525">
            <a:noFill/>
            <a:miter lim="800000"/>
            <a:headEnd/>
            <a:tailEnd/>
          </a:ln>
        </p:spPr>
        <p:txBody>
          <a:bodyPr anchor="ctr">
            <a:spAutoFit/>
          </a:bodyPr>
          <a:lstStyle/>
          <a:p>
            <a:r>
              <a:rPr lang="en-US" sz="2000" dirty="0">
                <a:latin typeface="Times New Roman" pitchFamily="18" charset="0"/>
              </a:rPr>
              <a:t>monitor mechanical properties such as compressive strength</a:t>
            </a:r>
            <a:r>
              <a:rPr lang="en-US" dirty="0"/>
              <a:t> </a:t>
            </a:r>
          </a:p>
        </p:txBody>
      </p:sp>
      <p:sp>
        <p:nvSpPr>
          <p:cNvPr id="39944" name="Rectangle 11"/>
          <p:cNvSpPr>
            <a:spLocks noChangeArrowheads="1"/>
          </p:cNvSpPr>
          <p:nvPr/>
        </p:nvSpPr>
        <p:spPr bwMode="auto">
          <a:xfrm>
            <a:off x="762000" y="1204913"/>
            <a:ext cx="571500" cy="396875"/>
          </a:xfrm>
          <a:prstGeom prst="rect">
            <a:avLst/>
          </a:prstGeom>
          <a:noFill/>
          <a:ln w="9525">
            <a:noFill/>
            <a:miter lim="800000"/>
            <a:headEnd/>
            <a:tailEnd/>
          </a:ln>
        </p:spPr>
        <p:txBody>
          <a:bodyPr wrap="none" anchor="ctr">
            <a:spAutoFit/>
          </a:bodyPr>
          <a:lstStyle/>
          <a:p>
            <a:r>
              <a:rPr lang="en-US" sz="2000" b="1">
                <a:latin typeface="Times New Roman" pitchFamily="18" charset="0"/>
              </a:rPr>
              <a:t>Ice </a:t>
            </a:r>
          </a:p>
        </p:txBody>
      </p:sp>
      <p:sp>
        <p:nvSpPr>
          <p:cNvPr id="39945" name="Rectangle 12"/>
          <p:cNvSpPr>
            <a:spLocks noChangeArrowheads="1"/>
          </p:cNvSpPr>
          <p:nvPr/>
        </p:nvSpPr>
        <p:spPr bwMode="auto">
          <a:xfrm>
            <a:off x="304800" y="1692275"/>
            <a:ext cx="3810000" cy="1311275"/>
          </a:xfrm>
          <a:prstGeom prst="rect">
            <a:avLst/>
          </a:prstGeom>
          <a:noFill/>
          <a:ln w="9525">
            <a:noFill/>
            <a:miter lim="800000"/>
            <a:headEnd/>
            <a:tailEnd/>
          </a:ln>
        </p:spPr>
        <p:txBody>
          <a:bodyPr anchor="ctr">
            <a:spAutoFit/>
          </a:bodyPr>
          <a:lstStyle/>
          <a:p>
            <a:r>
              <a:rPr lang="en-US" sz="2000">
                <a:latin typeface="Times New Roman" pitchFamily="18" charset="0"/>
              </a:rPr>
              <a:t>measurement of ice thickness on ponds and lakes, studies of ice buildup in coolers and other industrial processes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990600" y="1479550"/>
            <a:ext cx="7083425" cy="1006475"/>
          </a:xfrm>
          <a:prstGeom prst="rect">
            <a:avLst/>
          </a:prstGeom>
          <a:noFill/>
          <a:ln w="9525">
            <a:noFill/>
            <a:miter lim="800000"/>
            <a:headEnd/>
            <a:tailEnd/>
          </a:ln>
        </p:spPr>
        <p:txBody>
          <a:bodyPr anchor="ctr">
            <a:spAutoFit/>
          </a:bodyPr>
          <a:lstStyle/>
          <a:p>
            <a:r>
              <a:rPr lang="en-US" sz="2000"/>
              <a:t>These have included thickness measurements of skin layers, muscle and fat, and corneal tissue, as well as sound velocity measurements that can be related to the integrity of bone</a:t>
            </a:r>
            <a:r>
              <a:rPr lang="en-US"/>
              <a:t> </a:t>
            </a:r>
          </a:p>
        </p:txBody>
      </p:sp>
      <p:sp>
        <p:nvSpPr>
          <p:cNvPr id="40963" name="Rectangle 5"/>
          <p:cNvSpPr>
            <a:spLocks noChangeArrowheads="1"/>
          </p:cNvSpPr>
          <p:nvPr/>
        </p:nvSpPr>
        <p:spPr bwMode="auto">
          <a:xfrm>
            <a:off x="381000" y="2576513"/>
            <a:ext cx="1933575" cy="396875"/>
          </a:xfrm>
          <a:prstGeom prst="rect">
            <a:avLst/>
          </a:prstGeom>
          <a:noFill/>
          <a:ln w="9525">
            <a:noFill/>
            <a:miter lim="800000"/>
            <a:headEnd/>
            <a:tailEnd/>
          </a:ln>
        </p:spPr>
        <p:txBody>
          <a:bodyPr wrap="none" anchor="ctr">
            <a:spAutoFit/>
          </a:bodyPr>
          <a:lstStyle/>
          <a:p>
            <a:r>
              <a:rPr lang="en-US" sz="2000" b="1" dirty="0"/>
              <a:t>Wood Products</a:t>
            </a:r>
            <a:r>
              <a:rPr lang="en-US" dirty="0"/>
              <a:t> </a:t>
            </a:r>
          </a:p>
        </p:txBody>
      </p:sp>
      <p:sp>
        <p:nvSpPr>
          <p:cNvPr id="40964" name="Rectangle 6"/>
          <p:cNvSpPr>
            <a:spLocks noChangeArrowheads="1"/>
          </p:cNvSpPr>
          <p:nvPr/>
        </p:nvSpPr>
        <p:spPr bwMode="auto">
          <a:xfrm>
            <a:off x="990600" y="3200400"/>
            <a:ext cx="7315200" cy="701675"/>
          </a:xfrm>
          <a:prstGeom prst="rect">
            <a:avLst/>
          </a:prstGeom>
          <a:noFill/>
          <a:ln w="9525">
            <a:noFill/>
            <a:miter lim="800000"/>
            <a:headEnd/>
            <a:tailEnd/>
          </a:ln>
        </p:spPr>
        <p:txBody>
          <a:bodyPr anchor="ctr">
            <a:spAutoFit/>
          </a:bodyPr>
          <a:lstStyle/>
          <a:p>
            <a:r>
              <a:rPr lang="en-US" sz="2000"/>
              <a:t>Verifying bonding in laminated plywood and particle board, and measurement of elastic properties.</a:t>
            </a:r>
            <a:r>
              <a:rPr lang="en-US"/>
              <a:t> </a:t>
            </a:r>
          </a:p>
        </p:txBody>
      </p:sp>
      <p:sp>
        <p:nvSpPr>
          <p:cNvPr id="40965" name="Rectangle 7"/>
          <p:cNvSpPr>
            <a:spLocks noChangeArrowheads="1"/>
          </p:cNvSpPr>
          <p:nvPr/>
        </p:nvSpPr>
        <p:spPr bwMode="auto">
          <a:xfrm>
            <a:off x="152400" y="838200"/>
            <a:ext cx="5222875" cy="671513"/>
          </a:xfrm>
          <a:prstGeom prst="rect">
            <a:avLst/>
          </a:prstGeom>
          <a:noFill/>
          <a:ln w="9525">
            <a:noFill/>
            <a:miter lim="800000"/>
            <a:headEnd/>
            <a:tailEnd/>
          </a:ln>
        </p:spPr>
        <p:txBody>
          <a:bodyPr wrap="none" anchor="ctr">
            <a:spAutoFit/>
          </a:bodyPr>
          <a:lstStyle/>
          <a:p>
            <a:pPr algn="ctr"/>
            <a:r>
              <a:rPr lang="en-US" sz="2000" b="1" dirty="0"/>
              <a:t>Medical and Biological Research Applications</a:t>
            </a:r>
            <a:r>
              <a:rPr lang="en-US" b="1" dirty="0"/>
              <a:t> </a:t>
            </a:r>
          </a:p>
          <a:p>
            <a:pPr eaLnBrk="0" hangingPunct="0"/>
            <a:endParaRPr lang="en-US" dirty="0"/>
          </a:p>
        </p:txBody>
      </p:sp>
      <p:sp>
        <p:nvSpPr>
          <p:cNvPr id="40966" name="Rectangle 8"/>
          <p:cNvSpPr>
            <a:spLocks noChangeArrowheads="1"/>
          </p:cNvSpPr>
          <p:nvPr/>
        </p:nvSpPr>
        <p:spPr bwMode="auto">
          <a:xfrm>
            <a:off x="457200" y="4340603"/>
            <a:ext cx="3057825" cy="677108"/>
          </a:xfrm>
          <a:prstGeom prst="rect">
            <a:avLst/>
          </a:prstGeom>
          <a:noFill/>
          <a:ln w="9525">
            <a:noFill/>
            <a:miter lim="800000"/>
            <a:headEnd/>
            <a:tailEnd/>
          </a:ln>
        </p:spPr>
        <p:txBody>
          <a:bodyPr wrap="none" anchor="ctr">
            <a:spAutoFit/>
          </a:bodyPr>
          <a:lstStyle/>
          <a:p>
            <a:r>
              <a:rPr lang="en-US" sz="2000" b="1"/>
              <a:t>Minerals, Rocks, Sand, Soil</a:t>
            </a:r>
            <a:r>
              <a:rPr lang="en-US" b="1"/>
              <a:t> </a:t>
            </a:r>
          </a:p>
          <a:p>
            <a:pPr eaLnBrk="0" hangingPunct="0"/>
            <a:endParaRPr lang="en-US"/>
          </a:p>
        </p:txBody>
      </p:sp>
      <p:sp>
        <p:nvSpPr>
          <p:cNvPr id="40967" name="Rectangle 9"/>
          <p:cNvSpPr>
            <a:spLocks noChangeArrowheads="1"/>
          </p:cNvSpPr>
          <p:nvPr/>
        </p:nvSpPr>
        <p:spPr bwMode="auto">
          <a:xfrm>
            <a:off x="1143000" y="4642218"/>
            <a:ext cx="7391400" cy="1631216"/>
          </a:xfrm>
          <a:prstGeom prst="rect">
            <a:avLst/>
          </a:prstGeom>
          <a:noFill/>
          <a:ln w="9525">
            <a:noFill/>
            <a:miter lim="800000"/>
            <a:headEnd/>
            <a:tailEnd/>
          </a:ln>
        </p:spPr>
        <p:txBody>
          <a:bodyPr anchor="ctr">
            <a:spAutoFit/>
          </a:bodyPr>
          <a:lstStyle/>
          <a:p>
            <a:r>
              <a:rPr lang="en-US" sz="2000"/>
              <a:t>ultrasonic properties to measure physical parameters such as hardness, </a:t>
            </a:r>
          </a:p>
          <a:p>
            <a:r>
              <a:rPr lang="en-US" sz="2000"/>
              <a:t>elasticity, and </a:t>
            </a:r>
          </a:p>
          <a:p>
            <a:r>
              <a:rPr lang="en-US" sz="2000"/>
              <a:t>grain structure, </a:t>
            </a:r>
          </a:p>
          <a:p>
            <a:r>
              <a:rPr lang="en-US" sz="2000"/>
              <a:t>as well as compaction of soil or sand under laboratory conditions</a:t>
            </a:r>
            <a:r>
              <a:rPr lang="en-US"/>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079500"/>
          </a:xfrm>
        </p:spPr>
        <p:txBody>
          <a:bodyPr/>
          <a:lstStyle/>
          <a:p>
            <a:pPr algn="ctr" eaLnBrk="1" hangingPunct="1"/>
            <a:r>
              <a:rPr lang="en-US" sz="3600" dirty="0" smtClean="0"/>
              <a:t>Advantage of Ultrasonic Testing</a:t>
            </a:r>
          </a:p>
        </p:txBody>
      </p:sp>
      <p:sp>
        <p:nvSpPr>
          <p:cNvPr id="146435" name="Rectangle 3"/>
          <p:cNvSpPr>
            <a:spLocks noGrp="1" noChangeArrowheads="1"/>
          </p:cNvSpPr>
          <p:nvPr>
            <p:ph idx="1"/>
          </p:nvPr>
        </p:nvSpPr>
        <p:spPr>
          <a:xfrm>
            <a:off x="762000" y="1371600"/>
            <a:ext cx="7915275" cy="4562475"/>
          </a:xfrm>
        </p:spPr>
        <p:txBody>
          <a:bodyPr>
            <a:normAutofit/>
          </a:bodyPr>
          <a:lstStyle/>
          <a:p>
            <a:pPr marL="228600" indent="-228600" algn="just" eaLnBrk="1" hangingPunct="1">
              <a:lnSpc>
                <a:spcPct val="80000"/>
              </a:lnSpc>
              <a:spcBef>
                <a:spcPct val="50000"/>
              </a:spcBef>
            </a:pPr>
            <a:r>
              <a:rPr lang="en-US" sz="2200" dirty="0" smtClean="0"/>
              <a:t>Sensitive to small discontinuities both surface and subsurface.</a:t>
            </a:r>
          </a:p>
          <a:p>
            <a:pPr marL="228600" indent="-228600" algn="just" eaLnBrk="1" hangingPunct="1">
              <a:lnSpc>
                <a:spcPct val="80000"/>
              </a:lnSpc>
              <a:spcBef>
                <a:spcPct val="50000"/>
              </a:spcBef>
            </a:pPr>
            <a:r>
              <a:rPr lang="en-US" sz="2200" dirty="0" smtClean="0"/>
              <a:t>Depth of penetration for flaw detection or measurement is superior to other methods.</a:t>
            </a:r>
          </a:p>
          <a:p>
            <a:pPr marL="228600" indent="-228600" algn="just" eaLnBrk="1" hangingPunct="1">
              <a:lnSpc>
                <a:spcPct val="80000"/>
              </a:lnSpc>
              <a:spcBef>
                <a:spcPct val="50000"/>
              </a:spcBef>
            </a:pPr>
            <a:r>
              <a:rPr lang="en-US" sz="2200" dirty="0" smtClean="0"/>
              <a:t>Only single-sided access is needed when pulse-echo technique is used.</a:t>
            </a:r>
          </a:p>
          <a:p>
            <a:pPr marL="228600" indent="-228600" algn="just" eaLnBrk="1" hangingPunct="1">
              <a:lnSpc>
                <a:spcPct val="80000"/>
              </a:lnSpc>
              <a:spcBef>
                <a:spcPct val="50000"/>
              </a:spcBef>
            </a:pPr>
            <a:r>
              <a:rPr lang="en-US" sz="2200" dirty="0" smtClean="0"/>
              <a:t>High accuracy in determining reflector position and estimating size and shape.</a:t>
            </a:r>
          </a:p>
          <a:p>
            <a:pPr marL="228600" indent="-228600" algn="just" eaLnBrk="1" hangingPunct="1">
              <a:lnSpc>
                <a:spcPct val="80000"/>
              </a:lnSpc>
              <a:spcBef>
                <a:spcPct val="50000"/>
              </a:spcBef>
            </a:pPr>
            <a:r>
              <a:rPr lang="en-US" sz="2200" dirty="0" smtClean="0"/>
              <a:t>Minimal part preparation required.</a:t>
            </a:r>
          </a:p>
          <a:p>
            <a:pPr marL="228600" indent="-228600" algn="just" eaLnBrk="1" hangingPunct="1">
              <a:lnSpc>
                <a:spcPct val="80000"/>
              </a:lnSpc>
              <a:spcBef>
                <a:spcPct val="50000"/>
              </a:spcBef>
            </a:pPr>
            <a:r>
              <a:rPr lang="en-US" sz="2200" dirty="0" smtClean="0"/>
              <a:t>Electronic equipment provides instantaneous results.</a:t>
            </a:r>
          </a:p>
          <a:p>
            <a:pPr marL="228600" indent="-228600" algn="just" eaLnBrk="1" hangingPunct="1">
              <a:lnSpc>
                <a:spcPct val="80000"/>
              </a:lnSpc>
              <a:spcBef>
                <a:spcPct val="50000"/>
              </a:spcBef>
            </a:pPr>
            <a:r>
              <a:rPr lang="en-US" sz="2200" dirty="0" smtClean="0"/>
              <a:t>Detailed images can be produced with automated systems. </a:t>
            </a:r>
          </a:p>
          <a:p>
            <a:pPr marL="228600" indent="-228600" algn="just" eaLnBrk="1" hangingPunct="1">
              <a:lnSpc>
                <a:spcPct val="80000"/>
              </a:lnSpc>
              <a:spcBef>
                <a:spcPct val="50000"/>
              </a:spcBef>
            </a:pPr>
            <a:r>
              <a:rPr lang="en-US" sz="2200" dirty="0" smtClean="0"/>
              <a:t>Has other uses such as thickness measurements, in addition to flaw detection.</a:t>
            </a:r>
          </a:p>
          <a:p>
            <a:pPr marL="228600" indent="-228600" eaLnBrk="1" hangingPunct="1">
              <a:lnSpc>
                <a:spcPct val="80000"/>
              </a:lnSpc>
            </a:pPr>
            <a:endParaRPr lang="en-US" sz="2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 calcmode="lin" valueType="num">
                                      <p:cBhvr additive="base">
                                        <p:cTn id="12"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 calcmode="lin" valueType="num">
                                      <p:cBhvr additive="base">
                                        <p:cTn id="17"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 calcmode="lin" valueType="num">
                                      <p:cBhvr additive="base">
                                        <p:cTn id="22"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 calcmode="lin" valueType="num">
                                      <p:cBhvr additive="base">
                                        <p:cTn id="27" dur="5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643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 calcmode="lin" valueType="num">
                                      <p:cBhvr additive="base">
                                        <p:cTn id="32" dur="500" fill="hold"/>
                                        <p:tgtEl>
                                          <p:spTgt spid="14643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643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 calcmode="lin" valueType="num">
                                      <p:cBhvr additive="base">
                                        <p:cTn id="37" dur="500" fill="hold"/>
                                        <p:tgtEl>
                                          <p:spTgt spid="146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643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46435">
                                            <p:txEl>
                                              <p:pRg st="7" end="7"/>
                                            </p:txEl>
                                          </p:spTgt>
                                        </p:tgtEl>
                                        <p:attrNameLst>
                                          <p:attrName>style.visibility</p:attrName>
                                        </p:attrNameLst>
                                      </p:cBhvr>
                                      <p:to>
                                        <p:strVal val="visible"/>
                                      </p:to>
                                    </p:set>
                                    <p:anim calcmode="lin" valueType="num">
                                      <p:cBhvr additive="base">
                                        <p:cTn id="42" dur="500" fill="hold"/>
                                        <p:tgtEl>
                                          <p:spTgt spid="14643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6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8229600" cy="838200"/>
          </a:xfrm>
        </p:spPr>
        <p:txBody>
          <a:bodyPr/>
          <a:lstStyle/>
          <a:p>
            <a:pPr algn="ctr" eaLnBrk="1" hangingPunct="1"/>
            <a:r>
              <a:rPr lang="en-US" sz="3600" dirty="0" smtClean="0"/>
              <a:t>LIMITATIONS OF ULTRASONIC TESTING</a:t>
            </a:r>
          </a:p>
        </p:txBody>
      </p:sp>
      <p:sp>
        <p:nvSpPr>
          <p:cNvPr id="147459" name="Rectangle 3"/>
          <p:cNvSpPr>
            <a:spLocks noGrp="1" noChangeArrowheads="1"/>
          </p:cNvSpPr>
          <p:nvPr>
            <p:ph idx="1"/>
          </p:nvPr>
        </p:nvSpPr>
        <p:spPr>
          <a:xfrm>
            <a:off x="685800" y="1676400"/>
            <a:ext cx="8077200" cy="4114800"/>
          </a:xfrm>
        </p:spPr>
        <p:txBody>
          <a:bodyPr>
            <a:normAutofit/>
          </a:bodyPr>
          <a:lstStyle/>
          <a:p>
            <a:pPr marL="228600" indent="-228600" algn="just" eaLnBrk="1" hangingPunct="1">
              <a:lnSpc>
                <a:spcPct val="80000"/>
              </a:lnSpc>
              <a:spcBef>
                <a:spcPct val="40000"/>
              </a:spcBef>
            </a:pPr>
            <a:r>
              <a:rPr lang="en-US" sz="2200" dirty="0" smtClean="0"/>
              <a:t>Surface must be accessible to transmit ultrasound.</a:t>
            </a:r>
          </a:p>
          <a:p>
            <a:pPr marL="228600" indent="-228600" algn="just" eaLnBrk="1" hangingPunct="1">
              <a:lnSpc>
                <a:spcPct val="80000"/>
              </a:lnSpc>
              <a:spcBef>
                <a:spcPct val="40000"/>
              </a:spcBef>
            </a:pPr>
            <a:r>
              <a:rPr lang="en-US" sz="2200" dirty="0" smtClean="0"/>
              <a:t>Skill and training is more extensive than with some other methods.</a:t>
            </a:r>
          </a:p>
          <a:p>
            <a:pPr marL="228600" indent="-228600" algn="just" eaLnBrk="1" hangingPunct="1">
              <a:lnSpc>
                <a:spcPct val="80000"/>
              </a:lnSpc>
              <a:spcBef>
                <a:spcPct val="40000"/>
              </a:spcBef>
            </a:pPr>
            <a:r>
              <a:rPr lang="en-US" sz="2200" dirty="0" smtClean="0"/>
              <a:t>Normally requires a coupling medium to promote transfer of sound energy into test specimen.</a:t>
            </a:r>
          </a:p>
          <a:p>
            <a:pPr marL="228600" indent="-228600" algn="just" eaLnBrk="1" hangingPunct="1">
              <a:lnSpc>
                <a:spcPct val="80000"/>
              </a:lnSpc>
              <a:spcBef>
                <a:spcPct val="40000"/>
              </a:spcBef>
            </a:pPr>
            <a:r>
              <a:rPr lang="en-US" sz="2200" dirty="0" smtClean="0"/>
              <a:t>Materials that are rough, irregular in shape, very small, exceptionally thin or not homogeneous are difficult to inspect.</a:t>
            </a:r>
          </a:p>
          <a:p>
            <a:pPr marL="228600" indent="-228600" algn="just" eaLnBrk="1" hangingPunct="1">
              <a:lnSpc>
                <a:spcPct val="80000"/>
              </a:lnSpc>
              <a:spcBef>
                <a:spcPct val="40000"/>
              </a:spcBef>
            </a:pPr>
            <a:r>
              <a:rPr lang="en-US" sz="2200" dirty="0" smtClean="0"/>
              <a:t>Cast iron and other coarse grained materials are difficult to inspect due to low sound transmission and high signal noise.</a:t>
            </a:r>
          </a:p>
          <a:p>
            <a:pPr marL="228600" indent="-228600" algn="just" eaLnBrk="1" hangingPunct="1">
              <a:lnSpc>
                <a:spcPct val="80000"/>
              </a:lnSpc>
              <a:spcBef>
                <a:spcPct val="40000"/>
              </a:spcBef>
            </a:pPr>
            <a:r>
              <a:rPr lang="en-US" sz="2200" dirty="0" smtClean="0"/>
              <a:t>Linear defects oriented parallel to the sound beam may go undetected.</a:t>
            </a:r>
          </a:p>
          <a:p>
            <a:pPr marL="228600" indent="-228600" algn="just" eaLnBrk="1" hangingPunct="1">
              <a:lnSpc>
                <a:spcPct val="80000"/>
              </a:lnSpc>
              <a:spcBef>
                <a:spcPct val="40000"/>
              </a:spcBef>
            </a:pPr>
            <a:r>
              <a:rPr lang="en-US" sz="2200" dirty="0" smtClean="0"/>
              <a:t>Reference standards are required for both equipment calibration, and characterization of flaws.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 calcmode="lin" valueType="num">
                                      <p:cBhvr additive="base">
                                        <p:cTn id="12" dur="5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745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 calcmode="lin" valueType="num">
                                      <p:cBhvr additive="base">
                                        <p:cTn id="17" dur="5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745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7459">
                                            <p:txEl>
                                              <p:pRg st="3" end="3"/>
                                            </p:txEl>
                                          </p:spTgt>
                                        </p:tgtEl>
                                        <p:attrNameLst>
                                          <p:attrName>style.visibility</p:attrName>
                                        </p:attrNameLst>
                                      </p:cBhvr>
                                      <p:to>
                                        <p:strVal val="visible"/>
                                      </p:to>
                                    </p:set>
                                    <p:anim calcmode="lin" valueType="num">
                                      <p:cBhvr additive="base">
                                        <p:cTn id="22" dur="5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7459">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7459">
                                            <p:txEl>
                                              <p:pRg st="4" end="4"/>
                                            </p:txEl>
                                          </p:spTgt>
                                        </p:tgtEl>
                                        <p:attrNameLst>
                                          <p:attrName>style.visibility</p:attrName>
                                        </p:attrNameLst>
                                      </p:cBhvr>
                                      <p:to>
                                        <p:strVal val="visible"/>
                                      </p:to>
                                    </p:set>
                                    <p:anim calcmode="lin" valueType="num">
                                      <p:cBhvr additive="base">
                                        <p:cTn id="27" dur="5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7459">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7459">
                                            <p:txEl>
                                              <p:pRg st="5" end="5"/>
                                            </p:txEl>
                                          </p:spTgt>
                                        </p:tgtEl>
                                        <p:attrNameLst>
                                          <p:attrName>style.visibility</p:attrName>
                                        </p:attrNameLst>
                                      </p:cBhvr>
                                      <p:to>
                                        <p:strVal val="visible"/>
                                      </p:to>
                                    </p:set>
                                    <p:anim calcmode="lin" valueType="num">
                                      <p:cBhvr additive="base">
                                        <p:cTn id="32" dur="5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7459">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7459">
                                            <p:txEl>
                                              <p:pRg st="6" end="6"/>
                                            </p:txEl>
                                          </p:spTgt>
                                        </p:tgtEl>
                                        <p:attrNameLst>
                                          <p:attrName>style.visibility</p:attrName>
                                        </p:attrNameLst>
                                      </p:cBhvr>
                                      <p:to>
                                        <p:strVal val="visible"/>
                                      </p:to>
                                    </p:set>
                                    <p:anim calcmode="lin" valueType="num">
                                      <p:cBhvr additive="base">
                                        <p:cTn id="37" dur="500" fill="hold"/>
                                        <p:tgtEl>
                                          <p:spTgt spid="14745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7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1828800"/>
          </a:xfrm>
        </p:spPr>
        <p:txBody>
          <a:bodyPr>
            <a:normAutofit/>
          </a:bodyPr>
          <a:lstStyle/>
          <a:p>
            <a:pPr lvl="0"/>
            <a:r>
              <a:rPr lang="en-US" dirty="0" smtClean="0"/>
              <a:t>BASIC PRINCIPLE OF UT</a:t>
            </a:r>
            <a:r>
              <a:rPr lang="en-IN" dirty="0" smtClean="0"/>
              <a:t/>
            </a:r>
            <a:br>
              <a:rPr lang="en-IN" dirty="0" smtClean="0"/>
            </a:br>
            <a:endParaRPr lang="en-IN" dirty="0"/>
          </a:p>
        </p:txBody>
      </p:sp>
      <p:sp>
        <p:nvSpPr>
          <p:cNvPr id="4" name="Subtitle 3"/>
          <p:cNvSpPr>
            <a:spLocks noGrp="1"/>
          </p:cNvSpPr>
          <p:nvPr>
            <p:ph type="subTitle" idx="1"/>
          </p:nvPr>
        </p:nvSpPr>
        <p:spPr>
          <a:xfrm>
            <a:off x="685800" y="1371600"/>
            <a:ext cx="7696200" cy="5181600"/>
          </a:xfrm>
        </p:spPr>
        <p:txBody>
          <a:bodyPr>
            <a:normAutofit/>
          </a:bodyPr>
          <a:lstStyle/>
          <a:p>
            <a:pPr algn="just">
              <a:buFont typeface="Wingdings" pitchFamily="2" charset="2"/>
              <a:buChar char="Ø"/>
            </a:pPr>
            <a:r>
              <a:rPr lang="en-US" sz="2400" dirty="0" smtClean="0"/>
              <a:t>A typical UT inspection system consists of several functional units, such as the pulser/receiver, transducer, and display devices. </a:t>
            </a:r>
          </a:p>
          <a:p>
            <a:pPr algn="just">
              <a:buFont typeface="Wingdings" pitchFamily="2" charset="2"/>
              <a:buChar char="Ø"/>
            </a:pPr>
            <a:r>
              <a:rPr lang="en-US" sz="2400" dirty="0" smtClean="0"/>
              <a:t>A pulser/receiver is an electronic device that can produce high voltage electrical pulses driven by the pulser, the transducer generates high frequency ultrasonic energy. </a:t>
            </a:r>
          </a:p>
          <a:p>
            <a:pPr algn="just">
              <a:buFont typeface="Wingdings" pitchFamily="2" charset="2"/>
              <a:buChar char="Ø"/>
            </a:pPr>
            <a:r>
              <a:rPr lang="en-US" sz="2400" dirty="0" smtClean="0"/>
              <a:t>The sound energy is introduced and propagates through the materials in the form of waves. </a:t>
            </a:r>
          </a:p>
          <a:p>
            <a:pPr algn="just">
              <a:buFont typeface="Wingdings" pitchFamily="2" charset="2"/>
              <a:buChar char="Ø"/>
            </a:pPr>
            <a:r>
              <a:rPr lang="en-US" sz="2400" dirty="0" smtClean="0"/>
              <a:t>When there is a discontinuity (such as a crack) in the wave path, part of the energy will be reflected back from the flaw surface. </a:t>
            </a:r>
          </a:p>
          <a:p>
            <a:pPr algn="just">
              <a:buFont typeface="Wingdings" pitchFamily="2" charset="2"/>
              <a:buChar char="Ø"/>
            </a:pPr>
            <a:r>
              <a:rPr lang="en-US" sz="2400" dirty="0" smtClean="0"/>
              <a:t>The reflected wave signal is transformed into an electrical signal by the transducer and is displayed on a screen</a:t>
            </a:r>
            <a:endParaRPr lang="en-IN"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2" cstate="print"/>
          <a:srcRect/>
          <a:stretch>
            <a:fillRect/>
          </a:stretch>
        </p:blipFill>
        <p:spPr bwMode="auto">
          <a:xfrm>
            <a:off x="1143000" y="928688"/>
            <a:ext cx="5715000" cy="2000250"/>
          </a:xfrm>
          <a:prstGeom prst="rect">
            <a:avLst/>
          </a:prstGeom>
          <a:noFill/>
          <a:ln w="9525">
            <a:noFill/>
            <a:miter lim="800000"/>
            <a:headEnd/>
            <a:tailEnd/>
          </a:ln>
        </p:spPr>
      </p:pic>
      <p:pic>
        <p:nvPicPr>
          <p:cNvPr id="11268" name="Picture 6"/>
          <p:cNvPicPr>
            <a:picLocks noChangeAspect="1" noChangeArrowheads="1"/>
          </p:cNvPicPr>
          <p:nvPr/>
        </p:nvPicPr>
        <p:blipFill>
          <a:blip r:embed="rId3" cstate="print"/>
          <a:srcRect/>
          <a:stretch>
            <a:fillRect/>
          </a:stretch>
        </p:blipFill>
        <p:spPr bwMode="auto">
          <a:xfrm>
            <a:off x="857250" y="3000375"/>
            <a:ext cx="7500938" cy="3576638"/>
          </a:xfrm>
          <a:prstGeom prst="rect">
            <a:avLst/>
          </a:prstGeom>
          <a:noFill/>
          <a:ln w="9525">
            <a:noFill/>
            <a:miter lim="800000"/>
            <a:headEnd/>
            <a:tailEnd/>
          </a:ln>
        </p:spPr>
      </p:pic>
      <p:sp>
        <p:nvSpPr>
          <p:cNvPr id="6" name="Rectangle 2"/>
          <p:cNvSpPr>
            <a:spLocks noChangeArrowheads="1"/>
          </p:cNvSpPr>
          <p:nvPr/>
        </p:nvSpPr>
        <p:spPr bwMode="auto">
          <a:xfrm>
            <a:off x="990600" y="304800"/>
            <a:ext cx="7737231" cy="457200"/>
          </a:xfrm>
          <a:prstGeom prst="rect">
            <a:avLst/>
          </a:prstGeom>
          <a:noFill/>
          <a:ln w="9525">
            <a:noFill/>
            <a:miter lim="800000"/>
            <a:headEnd/>
            <a:tailEnd/>
          </a:ln>
          <a:effectLst/>
        </p:spPr>
        <p:txBody>
          <a:bodyPr lIns="92075" tIns="46038" rIns="92075" bIns="46038" anchor="ctr"/>
          <a:lstStyle/>
          <a:p>
            <a:pPr algn="ctr" defTabSz="762000">
              <a:spcBef>
                <a:spcPct val="30000"/>
              </a:spcBef>
            </a:pPr>
            <a:r>
              <a:rPr lang="de-DE" sz="2800" dirty="0"/>
              <a:t>Block diagram: Ultrasonic Instrument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229600" cy="914400"/>
          </a:xfrm>
        </p:spPr>
        <p:txBody>
          <a:bodyPr>
            <a:normAutofit/>
          </a:bodyPr>
          <a:lstStyle/>
          <a:p>
            <a:r>
              <a:rPr lang="en-US" dirty="0" smtClean="0"/>
              <a:t>TYPES OF SOUND WAVES</a:t>
            </a:r>
            <a:endParaRPr lang="en-IN" dirty="0"/>
          </a:p>
        </p:txBody>
      </p:sp>
      <p:sp>
        <p:nvSpPr>
          <p:cNvPr id="3" name="Subtitle 2"/>
          <p:cNvSpPr>
            <a:spLocks noGrp="1"/>
          </p:cNvSpPr>
          <p:nvPr>
            <p:ph type="subTitle" idx="1"/>
          </p:nvPr>
        </p:nvSpPr>
        <p:spPr>
          <a:xfrm>
            <a:off x="838200" y="1600200"/>
            <a:ext cx="7315200" cy="3276600"/>
          </a:xfrm>
        </p:spPr>
        <p:txBody>
          <a:bodyPr>
            <a:normAutofit/>
          </a:bodyPr>
          <a:lstStyle/>
          <a:p>
            <a:pPr algn="l">
              <a:buFont typeface="Wingdings" pitchFamily="2" charset="2"/>
              <a:buChar char="Ø"/>
            </a:pPr>
            <a:r>
              <a:rPr lang="en-US" dirty="0" smtClean="0"/>
              <a:t>Longitudinal wave</a:t>
            </a:r>
          </a:p>
          <a:p>
            <a:pPr algn="l">
              <a:buFont typeface="Wingdings" pitchFamily="2" charset="2"/>
              <a:buChar char="Ø"/>
            </a:pPr>
            <a:r>
              <a:rPr lang="en-US" dirty="0" smtClean="0"/>
              <a:t>Transverse/shear wave</a:t>
            </a:r>
          </a:p>
          <a:p>
            <a:pPr algn="l"/>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57188" y="0"/>
            <a:ext cx="8229600" cy="914400"/>
          </a:xfrm>
        </p:spPr>
        <p:txBody>
          <a:bodyPr/>
          <a:lstStyle/>
          <a:p>
            <a:pPr algn="ctr" eaLnBrk="1" hangingPunct="1"/>
            <a:r>
              <a:rPr lang="en-US" sz="3600" dirty="0" smtClean="0"/>
              <a:t>LONGITUDINAL WAVE</a:t>
            </a:r>
            <a:endParaRPr lang="en-IN" sz="3600" dirty="0" smtClean="0"/>
          </a:p>
        </p:txBody>
      </p:sp>
      <p:sp>
        <p:nvSpPr>
          <p:cNvPr id="22531" name="Content Placeholder 2"/>
          <p:cNvSpPr>
            <a:spLocks noGrp="1"/>
          </p:cNvSpPr>
          <p:nvPr>
            <p:ph idx="1"/>
          </p:nvPr>
        </p:nvSpPr>
        <p:spPr>
          <a:xfrm>
            <a:off x="533400" y="914400"/>
            <a:ext cx="8229600" cy="4525963"/>
          </a:xfrm>
        </p:spPr>
        <p:txBody>
          <a:bodyPr/>
          <a:lstStyle/>
          <a:p>
            <a:pPr eaLnBrk="1" hangingPunct="1">
              <a:buFont typeface="Wingdings" pitchFamily="2" charset="2"/>
              <a:buChar char="Ø"/>
            </a:pPr>
            <a:r>
              <a:rPr lang="en-US" sz="2000" b="1" dirty="0" smtClean="0"/>
              <a:t>In longitudinal waves, the oscillations occur in the longitudinal direction or the direction of wave propagation.</a:t>
            </a:r>
          </a:p>
          <a:p>
            <a:pPr eaLnBrk="1" hangingPunct="1">
              <a:buFont typeface="Wingdings" pitchFamily="2" charset="2"/>
              <a:buChar char="Ø"/>
            </a:pPr>
            <a:r>
              <a:rPr lang="en-US" sz="2000" b="1" dirty="0" smtClean="0"/>
              <a:t>Since compressional and </a:t>
            </a:r>
            <a:r>
              <a:rPr lang="en-US" sz="2000" b="1" dirty="0" err="1" smtClean="0"/>
              <a:t>dilational</a:t>
            </a:r>
            <a:r>
              <a:rPr lang="en-US" sz="2000" b="1" dirty="0" smtClean="0"/>
              <a:t> forces are active in these waves, they are also called pressure or compressional waves.</a:t>
            </a:r>
          </a:p>
          <a:p>
            <a:pPr eaLnBrk="1" hangingPunct="1">
              <a:buFont typeface="Wingdings" pitchFamily="2" charset="2"/>
              <a:buChar char="Ø"/>
            </a:pPr>
            <a:r>
              <a:rPr lang="en-US" sz="2000" b="1" dirty="0" smtClean="0"/>
              <a:t>Compression waves can be generated in fluids, as well as solids because the energy travels through the atomic structure by a series of compression and expansion (rarefaction) movements. </a:t>
            </a:r>
            <a:endParaRPr lang="en-IN" sz="2000" b="1" dirty="0" smtClean="0"/>
          </a:p>
        </p:txBody>
      </p:sp>
      <p:pic>
        <p:nvPicPr>
          <p:cNvPr id="22532" name="Picture 2"/>
          <p:cNvPicPr>
            <a:picLocks noChangeAspect="1" noChangeArrowheads="1"/>
          </p:cNvPicPr>
          <p:nvPr/>
        </p:nvPicPr>
        <p:blipFill>
          <a:blip r:embed="rId2" cstate="print"/>
          <a:srcRect/>
          <a:stretch>
            <a:fillRect/>
          </a:stretch>
        </p:blipFill>
        <p:spPr bwMode="auto">
          <a:xfrm>
            <a:off x="928688" y="4038600"/>
            <a:ext cx="6934200"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0063" y="0"/>
            <a:ext cx="8229600" cy="990600"/>
          </a:xfrm>
        </p:spPr>
        <p:txBody>
          <a:bodyPr/>
          <a:lstStyle/>
          <a:p>
            <a:pPr algn="ctr" eaLnBrk="1" hangingPunct="1"/>
            <a:r>
              <a:rPr lang="en-US" sz="3600" dirty="0" smtClean="0"/>
              <a:t>TRANSVERSE OR SHEAR WAVE</a:t>
            </a:r>
            <a:endParaRPr lang="en-IN" sz="3600" dirty="0" smtClean="0"/>
          </a:p>
        </p:txBody>
      </p:sp>
      <p:sp>
        <p:nvSpPr>
          <p:cNvPr id="23555" name="Content Placeholder 2"/>
          <p:cNvSpPr>
            <a:spLocks noGrp="1"/>
          </p:cNvSpPr>
          <p:nvPr>
            <p:ph idx="1"/>
          </p:nvPr>
        </p:nvSpPr>
        <p:spPr>
          <a:xfrm>
            <a:off x="381000" y="914400"/>
            <a:ext cx="8229600" cy="4525963"/>
          </a:xfrm>
        </p:spPr>
        <p:txBody>
          <a:bodyPr/>
          <a:lstStyle/>
          <a:p>
            <a:pPr eaLnBrk="1" hangingPunct="1">
              <a:buFont typeface="Wingdings" pitchFamily="2" charset="2"/>
              <a:buChar char="Ø"/>
            </a:pPr>
            <a:r>
              <a:rPr lang="en-US" sz="2000" b="1" dirty="0" smtClean="0"/>
              <a:t>In the transverse or shear wave, the particles oscillate at a right angle or transverse to the direction of propagation.</a:t>
            </a:r>
          </a:p>
          <a:p>
            <a:pPr eaLnBrk="1" hangingPunct="1">
              <a:buFont typeface="Wingdings" pitchFamily="2" charset="2"/>
              <a:buChar char="Ø"/>
            </a:pPr>
            <a:r>
              <a:rPr lang="en-US" sz="2000" b="1" dirty="0" smtClean="0"/>
              <a:t>For such a wave to travel through a material, it is necessary that each particle of the material is strongly bound to its neighbors so that as one particle moves, it pulls its neighbor with it, so velocity is above half that of longitudinal velocity.</a:t>
            </a:r>
          </a:p>
          <a:p>
            <a:pPr eaLnBrk="1" hangingPunct="1">
              <a:buFont typeface="Wingdings" pitchFamily="2" charset="2"/>
              <a:buChar char="Ø"/>
            </a:pPr>
            <a:r>
              <a:rPr lang="en-US" sz="2000" b="1" dirty="0" smtClean="0"/>
              <a:t>Shear waves require an acoustically solid material for effective propagation, and therefore, are not effectively propagated in materials such as liquids or gasses.</a:t>
            </a:r>
          </a:p>
          <a:p>
            <a:pPr eaLnBrk="1" hangingPunct="1">
              <a:buFont typeface="Wingdings" pitchFamily="2" charset="2"/>
              <a:buChar char="Ø"/>
            </a:pPr>
            <a:r>
              <a:rPr lang="en-US" sz="2000" b="1" dirty="0" smtClean="0"/>
              <a:t>Shear waves are relatively weak when compared to longitudinal waves.</a:t>
            </a:r>
            <a:endParaRPr lang="en-IN" sz="2000" b="1" dirty="0" smtClean="0"/>
          </a:p>
        </p:txBody>
      </p:sp>
      <p:pic>
        <p:nvPicPr>
          <p:cNvPr id="23556" name="Picture 3"/>
          <p:cNvPicPr>
            <a:picLocks noChangeAspect="1" noChangeArrowheads="1"/>
          </p:cNvPicPr>
          <p:nvPr/>
        </p:nvPicPr>
        <p:blipFill>
          <a:blip r:embed="rId2" cstate="print"/>
          <a:srcRect/>
          <a:stretch>
            <a:fillRect/>
          </a:stretch>
        </p:blipFill>
        <p:spPr bwMode="auto">
          <a:xfrm>
            <a:off x="1390650" y="4495800"/>
            <a:ext cx="64484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7100"/>
          </a:xfrm>
        </p:spPr>
        <p:txBody>
          <a:bodyPr/>
          <a:lstStyle/>
          <a:p>
            <a:pPr algn="ctr"/>
            <a:r>
              <a:rPr lang="en-US" sz="3200" dirty="0" smtClean="0"/>
              <a:t>VELOCITY OF ULTRASONIC WAVES</a:t>
            </a:r>
            <a:endParaRPr lang="en-IN" sz="3200" dirty="0"/>
          </a:p>
        </p:txBody>
      </p:sp>
      <p:sp>
        <p:nvSpPr>
          <p:cNvPr id="3" name="Content Placeholder 2"/>
          <p:cNvSpPr>
            <a:spLocks noGrp="1"/>
          </p:cNvSpPr>
          <p:nvPr>
            <p:ph idx="1"/>
          </p:nvPr>
        </p:nvSpPr>
        <p:spPr>
          <a:xfrm>
            <a:off x="457200" y="1066800"/>
            <a:ext cx="8229600" cy="4114800"/>
          </a:xfrm>
        </p:spPr>
        <p:txBody>
          <a:bodyPr>
            <a:normAutofit fontScale="92500" lnSpcReduction="10000"/>
          </a:bodyPr>
          <a:lstStyle/>
          <a:p>
            <a:pPr algn="just"/>
            <a:r>
              <a:rPr lang="en-US" sz="2400" dirty="0" smtClean="0"/>
              <a:t>Velocity of a sound wave in a material V = f×</a:t>
            </a:r>
            <a:r>
              <a:rPr lang="en-US" sz="2400" dirty="0" smtClean="0">
                <a:sym typeface="Symbol"/>
              </a:rPr>
              <a:t></a:t>
            </a:r>
          </a:p>
          <a:p>
            <a:pPr algn="just"/>
            <a:r>
              <a:rPr lang="en-US" sz="2400" dirty="0" smtClean="0">
                <a:sym typeface="Symbol"/>
              </a:rPr>
              <a:t>The velocity of propagation of longitudinal, transverse waves depends on density of the material, it is independent of the frequency.</a:t>
            </a:r>
          </a:p>
          <a:p>
            <a:pPr algn="just"/>
            <a:r>
              <a:rPr lang="en-US" sz="2400" dirty="0" smtClean="0">
                <a:sym typeface="Symbol"/>
              </a:rPr>
              <a:t>Usually for a given frequency a defect which can be detected is of the order of half the wavelength in that medium. </a:t>
            </a:r>
            <a:endParaRPr lang="en-US" sz="2400" dirty="0" smtClean="0"/>
          </a:p>
          <a:p>
            <a:pPr algn="just"/>
            <a:r>
              <a:rPr lang="en-US" sz="2400" dirty="0" smtClean="0"/>
              <a:t>Velocity</a:t>
            </a:r>
            <a:r>
              <a:rPr lang="en-US" sz="2800" dirty="0" smtClean="0"/>
              <a:t> </a:t>
            </a:r>
            <a:r>
              <a:rPr lang="en-US" sz="2400" dirty="0" smtClean="0"/>
              <a:t>of longitudinal, transverse and surface waves are given by </a:t>
            </a:r>
          </a:p>
          <a:p>
            <a:pPr algn="just"/>
            <a:r>
              <a:rPr lang="en-US" sz="2400" dirty="0" smtClean="0"/>
              <a:t>V</a:t>
            </a:r>
            <a:r>
              <a:rPr lang="en-US" sz="1400" dirty="0" smtClean="0"/>
              <a:t>L </a:t>
            </a:r>
            <a:r>
              <a:rPr lang="en-US" sz="1000" dirty="0" smtClean="0"/>
              <a:t> </a:t>
            </a:r>
            <a:r>
              <a:rPr lang="en-US" sz="2400" dirty="0" smtClean="0"/>
              <a:t>= √E(1-µ)/</a:t>
            </a:r>
            <a:r>
              <a:rPr lang="el-GR" sz="2400" dirty="0" smtClean="0"/>
              <a:t>ρ</a:t>
            </a:r>
            <a:r>
              <a:rPr lang="en-US" sz="2400" dirty="0" smtClean="0"/>
              <a:t>(1+µ)(1-µ)</a:t>
            </a:r>
          </a:p>
          <a:p>
            <a:pPr algn="just">
              <a:buNone/>
            </a:pPr>
            <a:endParaRPr lang="en-US" sz="1100" dirty="0" smtClean="0"/>
          </a:p>
          <a:p>
            <a:pPr algn="just"/>
            <a:r>
              <a:rPr lang="en-US" sz="2400" dirty="0" smtClean="0"/>
              <a:t>V</a:t>
            </a:r>
            <a:r>
              <a:rPr lang="en-US" sz="1400" dirty="0" smtClean="0"/>
              <a:t>T</a:t>
            </a:r>
            <a:r>
              <a:rPr lang="en-US" sz="1000" dirty="0" smtClean="0"/>
              <a:t>  </a:t>
            </a:r>
            <a:r>
              <a:rPr lang="en-US" sz="2400" dirty="0" smtClean="0"/>
              <a:t>= √E/2</a:t>
            </a:r>
            <a:r>
              <a:rPr lang="el-GR" sz="2400" dirty="0" smtClean="0"/>
              <a:t>ρ</a:t>
            </a:r>
            <a:r>
              <a:rPr lang="en-US" sz="2400" dirty="0" smtClean="0"/>
              <a:t>(1+µ) = √G/</a:t>
            </a:r>
            <a:r>
              <a:rPr lang="el-GR" sz="2400" dirty="0" smtClean="0"/>
              <a:t>ρ</a:t>
            </a:r>
            <a:endParaRPr lang="en-US" sz="1400" dirty="0" smtClean="0"/>
          </a:p>
          <a:p>
            <a:pPr algn="just"/>
            <a:r>
              <a:rPr lang="en-US" sz="2400" dirty="0" smtClean="0"/>
              <a:t>Acoustic Impedance</a:t>
            </a:r>
          </a:p>
          <a:p>
            <a:pPr algn="just">
              <a:buNone/>
            </a:pPr>
            <a:r>
              <a:rPr lang="en-US" sz="2400" dirty="0" smtClean="0"/>
              <a:t>        Z=</a:t>
            </a:r>
            <a:r>
              <a:rPr lang="el-GR" sz="2400" dirty="0" smtClean="0"/>
              <a:t>ρ</a:t>
            </a:r>
            <a:r>
              <a:rPr lang="en-US" sz="2400" dirty="0" smtClean="0"/>
              <a:t>v</a:t>
            </a:r>
          </a:p>
          <a:p>
            <a:endParaRPr lang="en-US" dirty="0" smtClean="0"/>
          </a:p>
          <a:p>
            <a:endParaRPr lang="en-IN" dirty="0"/>
          </a:p>
        </p:txBody>
      </p:sp>
      <p:sp>
        <p:nvSpPr>
          <p:cNvPr id="4" name="TextBox 3"/>
          <p:cNvSpPr txBox="1"/>
          <p:nvPr/>
        </p:nvSpPr>
        <p:spPr>
          <a:xfrm>
            <a:off x="5715000" y="4495800"/>
            <a:ext cx="3429000" cy="1846659"/>
          </a:xfrm>
          <a:prstGeom prst="rect">
            <a:avLst/>
          </a:prstGeom>
          <a:noFill/>
        </p:spPr>
        <p:txBody>
          <a:bodyPr wrap="square" rtlCol="0">
            <a:spAutoFit/>
          </a:bodyPr>
          <a:lstStyle/>
          <a:p>
            <a:r>
              <a:rPr lang="en-US" sz="2400" dirty="0" smtClean="0"/>
              <a:t>E= Young’s Modulus</a:t>
            </a:r>
          </a:p>
          <a:p>
            <a:r>
              <a:rPr lang="en-US" sz="2400" dirty="0" smtClean="0"/>
              <a:t>G= Modulus of Rigidity</a:t>
            </a:r>
          </a:p>
          <a:p>
            <a:r>
              <a:rPr lang="en-US" sz="2400" dirty="0" smtClean="0"/>
              <a:t>µ= Poison’s Ratio</a:t>
            </a:r>
          </a:p>
          <a:p>
            <a:r>
              <a:rPr lang="el-GR" sz="2400" dirty="0" smtClean="0"/>
              <a:t>Ρ</a:t>
            </a:r>
            <a:r>
              <a:rPr lang="en-US" sz="2400" dirty="0" smtClean="0"/>
              <a:t>=Density of material</a:t>
            </a:r>
          </a:p>
          <a:p>
            <a:endParaRPr lang="en-IN" dirty="0"/>
          </a:p>
        </p:txBody>
      </p:sp>
      <p:sp>
        <p:nvSpPr>
          <p:cNvPr id="5" name="TextBox 4"/>
          <p:cNvSpPr txBox="1"/>
          <p:nvPr/>
        </p:nvSpPr>
        <p:spPr>
          <a:xfrm>
            <a:off x="5715000" y="5943600"/>
            <a:ext cx="3099759" cy="707886"/>
          </a:xfrm>
          <a:prstGeom prst="rect">
            <a:avLst/>
          </a:prstGeom>
          <a:noFill/>
        </p:spPr>
        <p:txBody>
          <a:bodyPr wrap="none" rtlCol="0">
            <a:spAutoFit/>
          </a:bodyPr>
          <a:lstStyle/>
          <a:p>
            <a:r>
              <a:rPr lang="en-US" sz="2000" dirty="0" smtClean="0"/>
              <a:t>V = Sound velocity in the </a:t>
            </a:r>
          </a:p>
          <a:p>
            <a:r>
              <a:rPr lang="en-US" sz="2000" dirty="0" smtClean="0"/>
              <a:t>       material</a:t>
            </a:r>
            <a:endParaRPr lang="en-IN"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7">
  <a:themeElements>
    <a:clrScheme name="vijayjh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vijayj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jayjh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ijayjh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vijayjh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vijayjh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vijayjh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vijayjh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vijayjh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vijayjh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7">
  <a:themeElements>
    <a:clrScheme name="vijayjh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vijayj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jayjh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ijayjh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vijayjh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vijayjh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vijayjh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vijayjh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vijayjh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vijayjh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Theme17</Template>
  <TotalTime>1322</TotalTime>
  <Words>2120</Words>
  <Application>Microsoft Office PowerPoint</Application>
  <PresentationFormat>On-screen Show (4:3)</PresentationFormat>
  <Paragraphs>257</Paragraphs>
  <Slides>35</Slides>
  <Notes>7</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50" baseType="lpstr">
      <vt:lpstr>Arial</vt:lpstr>
      <vt:lpstr>Arial MT</vt:lpstr>
      <vt:lpstr>Calibri</vt:lpstr>
      <vt:lpstr>Calibri Light</vt:lpstr>
      <vt:lpstr>Comic Sans MS</vt:lpstr>
      <vt:lpstr>Symbol</vt:lpstr>
      <vt:lpstr>Tahoma</vt:lpstr>
      <vt:lpstr>Times New Roman</vt:lpstr>
      <vt:lpstr>Wingdings</vt:lpstr>
      <vt:lpstr>Theme17</vt:lpstr>
      <vt:lpstr>Textured</vt:lpstr>
      <vt:lpstr>1_Theme17</vt:lpstr>
      <vt:lpstr>1_Textured</vt:lpstr>
      <vt:lpstr>Office Theme</vt:lpstr>
      <vt:lpstr>Bitmap Image</vt:lpstr>
      <vt:lpstr>NON-DESTRUCTIVE TESTING</vt:lpstr>
      <vt:lpstr>ULTRASONIC TESTING Contents </vt:lpstr>
      <vt:lpstr>INTRODUCTION </vt:lpstr>
      <vt:lpstr>BASIC PRINCIPLE OF UT </vt:lpstr>
      <vt:lpstr>PowerPoint Presentation</vt:lpstr>
      <vt:lpstr>TYPES OF SOUND WAVES</vt:lpstr>
      <vt:lpstr>LONGITUDINAL WAVE</vt:lpstr>
      <vt:lpstr>TRANSVERSE OR SHEAR WAVE</vt:lpstr>
      <vt:lpstr>VELOCITY OF ULTRASONIC WAVES</vt:lpstr>
      <vt:lpstr>Attenuation </vt:lpstr>
      <vt:lpstr>ULTRASOUND GENERATION</vt:lpstr>
      <vt:lpstr>TYPES OF PROBES </vt:lpstr>
      <vt:lpstr>PIEZOELECTRIC TRANSDUCERS</vt:lpstr>
      <vt:lpstr>TEST TECHNIQUES</vt:lpstr>
      <vt:lpstr>PowerPoint Presentation</vt:lpstr>
      <vt:lpstr>TEST TECHNIQUES – PULSE-ECHO (cont.)</vt:lpstr>
      <vt:lpstr>PowerPoint Presentation</vt:lpstr>
      <vt:lpstr>PowerPoint Presentation</vt:lpstr>
      <vt:lpstr>PowerPoint Presentation</vt:lpstr>
      <vt:lpstr>PowerPoint Presentation</vt:lpstr>
      <vt:lpstr>PowerPoint Presentation</vt:lpstr>
      <vt:lpstr>A-SCAN PRESENTATION </vt:lpstr>
      <vt:lpstr>B-SCAN PRESENTATION</vt:lpstr>
      <vt:lpstr>PowerPoint Presentation</vt:lpstr>
      <vt:lpstr>INSPECTION APPLICATIONS</vt:lpstr>
      <vt:lpstr>THICKNESS GAUGING</vt:lpstr>
      <vt:lpstr>FLAW DETECTION </vt:lpstr>
      <vt:lpstr>FLAW DETECTION IN WELDS</vt:lpstr>
      <vt:lpstr>PowerPoint Presentation</vt:lpstr>
      <vt:lpstr>PowerPoint Presentation</vt:lpstr>
      <vt:lpstr>PowerPoint Presentation</vt:lpstr>
      <vt:lpstr>PowerPoint Presentation</vt:lpstr>
      <vt:lpstr>PowerPoint Presentation</vt:lpstr>
      <vt:lpstr>Advantage of Ultrasonic Testing</vt:lpstr>
      <vt:lpstr>LIMITATIONS OF ULTRASONIC TESTING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DESTRUCTIVE TESTING</dc:title>
  <dc:creator>Manoj</dc:creator>
  <cp:lastModifiedBy>bubbly</cp:lastModifiedBy>
  <cp:revision>149</cp:revision>
  <dcterms:created xsi:type="dcterms:W3CDTF">2006-08-16T00:00:00Z</dcterms:created>
  <dcterms:modified xsi:type="dcterms:W3CDTF">2020-02-25T04:23:37Z</dcterms:modified>
</cp:coreProperties>
</file>