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79" r:id="rId2"/>
    <p:sldId id="306" r:id="rId3"/>
    <p:sldId id="307" r:id="rId4"/>
    <p:sldId id="280" r:id="rId5"/>
    <p:sldId id="281" r:id="rId6"/>
    <p:sldId id="282" r:id="rId7"/>
    <p:sldId id="302" r:id="rId8"/>
    <p:sldId id="308" r:id="rId9"/>
    <p:sldId id="256" r:id="rId10"/>
    <p:sldId id="257" r:id="rId11"/>
    <p:sldId id="258" r:id="rId12"/>
    <p:sldId id="259" r:id="rId13"/>
    <p:sldId id="260" r:id="rId14"/>
    <p:sldId id="261" r:id="rId15"/>
    <p:sldId id="270" r:id="rId16"/>
    <p:sldId id="271" r:id="rId17"/>
    <p:sldId id="262" r:id="rId18"/>
    <p:sldId id="263" r:id="rId19"/>
    <p:sldId id="272" r:id="rId20"/>
    <p:sldId id="273" r:id="rId21"/>
    <p:sldId id="274" r:id="rId22"/>
    <p:sldId id="275" r:id="rId23"/>
    <p:sldId id="276" r:id="rId24"/>
    <p:sldId id="277" r:id="rId25"/>
    <p:sldId id="278" r:id="rId26"/>
    <p:sldId id="264" r:id="rId27"/>
    <p:sldId id="305" r:id="rId28"/>
    <p:sldId id="265" r:id="rId29"/>
    <p:sldId id="266" r:id="rId30"/>
    <p:sldId id="267" r:id="rId31"/>
    <p:sldId id="268" r:id="rId32"/>
    <p:sldId id="269" r:id="rId33"/>
    <p:sldId id="309" r:id="rId34"/>
    <p:sldId id="315" r:id="rId35"/>
    <p:sldId id="304" r:id="rId36"/>
    <p:sldId id="283" r:id="rId37"/>
    <p:sldId id="310" r:id="rId38"/>
    <p:sldId id="311" r:id="rId39"/>
    <p:sldId id="284" r:id="rId40"/>
    <p:sldId id="312" r:id="rId41"/>
    <p:sldId id="313" r:id="rId42"/>
    <p:sldId id="314" r:id="rId43"/>
    <p:sldId id="316" r:id="rId44"/>
    <p:sldId id="317" r:id="rId45"/>
    <p:sldId id="318" r:id="rId46"/>
    <p:sldId id="319" r:id="rId47"/>
    <p:sldId id="285" r:id="rId48"/>
    <p:sldId id="286" r:id="rId49"/>
    <p:sldId id="287" r:id="rId50"/>
    <p:sldId id="301" r:id="rId51"/>
    <p:sldId id="303" r:id="rId52"/>
    <p:sldId id="321" r:id="rId53"/>
    <p:sldId id="288" r:id="rId54"/>
    <p:sldId id="322" r:id="rId55"/>
    <p:sldId id="323" r:id="rId56"/>
    <p:sldId id="324" r:id="rId57"/>
    <p:sldId id="325" r:id="rId58"/>
    <p:sldId id="326" r:id="rId59"/>
    <p:sldId id="289" r:id="rId60"/>
    <p:sldId id="290" r:id="rId61"/>
    <p:sldId id="291" r:id="rId62"/>
    <p:sldId id="292" r:id="rId63"/>
    <p:sldId id="293" r:id="rId64"/>
    <p:sldId id="294" r:id="rId65"/>
    <p:sldId id="295" r:id="rId66"/>
    <p:sldId id="296" r:id="rId67"/>
    <p:sldId id="297" r:id="rId68"/>
    <p:sldId id="298" r:id="rId69"/>
    <p:sldId id="299" r:id="rId70"/>
    <p:sldId id="300"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7EF9C-EBA7-40AA-993A-90DCFBE0CD37}" type="datetimeFigureOut">
              <a:rPr lang="en-IN" smtClean="0"/>
              <a:t>04-02-2020</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E8285E-8DB8-401E-9CD3-10868AFC24FD}" type="slidenum">
              <a:rPr lang="en-IN" smtClean="0"/>
              <a:t>‹#›</a:t>
            </a:fld>
            <a:endParaRPr lang="en-IN"/>
          </a:p>
        </p:txBody>
      </p:sp>
    </p:spTree>
    <p:extLst>
      <p:ext uri="{BB962C8B-B14F-4D97-AF65-F5344CB8AC3E}">
        <p14:creationId xmlns:p14="http://schemas.microsoft.com/office/powerpoint/2010/main" val="808791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6374FB0-063D-446A-89CA-04D6CCC30143}" type="slidenum">
              <a:rPr lang="en-US" altLang="en-US"/>
              <a:pPr eaLnBrk="1" hangingPunct="1"/>
              <a:t>47</a:t>
            </a:fld>
            <a:endParaRPr lang="en-US" altLang="en-US"/>
          </a:p>
        </p:txBody>
      </p:sp>
      <p:sp>
        <p:nvSpPr>
          <p:cNvPr id="28675"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676" name="Rectangle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34508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507FCA-84F3-4DAB-ACB9-7C07A3526258}" type="slidenum">
              <a:rPr lang="en-US" altLang="en-US"/>
              <a:pPr eaLnBrk="1" hangingPunct="1"/>
              <a:t>48</a:t>
            </a:fld>
            <a:endParaRPr lang="en-US" altLang="en-US"/>
          </a:p>
        </p:txBody>
      </p:sp>
      <p:sp>
        <p:nvSpPr>
          <p:cNvPr id="29699"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700" name="Rectangle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526054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965B37D-FAE5-4FD3-A7D5-9910B72CC0BD}" type="slidenum">
              <a:rPr lang="en-US" altLang="en-US"/>
              <a:pPr eaLnBrk="1" hangingPunct="1"/>
              <a:t>49</a:t>
            </a:fld>
            <a:endParaRPr lang="en-US" altLang="en-US"/>
          </a:p>
        </p:txBody>
      </p:sp>
      <p:sp>
        <p:nvSpPr>
          <p:cNvPr id="3072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24" name="Rectangle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07453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689B0E-5696-4A7A-9274-8E155599A19B}" type="slidenum">
              <a:rPr lang="en-US" altLang="en-US"/>
              <a:pPr eaLnBrk="1" hangingPunct="1"/>
              <a:t>53</a:t>
            </a:fld>
            <a:endParaRPr lang="en-US" altLang="en-US"/>
          </a:p>
        </p:txBody>
      </p:sp>
      <p:sp>
        <p:nvSpPr>
          <p:cNvPr id="3277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772" name="Rectangle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82172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INTERFACING</a:t>
            </a:r>
            <a:endParaRPr lang="en-IN"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Giving input (or) retrieving output from the Mp is only through some peripherals, such as, keyboards, CRT terminal, cassette tape, etc.</a:t>
            </a:r>
          </a:p>
          <a:p>
            <a:pPr>
              <a:buNone/>
            </a:pPr>
            <a:endParaRPr lang="en-US" dirty="0" smtClean="0"/>
          </a:p>
          <a:p>
            <a:pPr>
              <a:buNone/>
            </a:pPr>
            <a:r>
              <a:rPr lang="en-US" dirty="0" smtClean="0"/>
              <a:t>So mapping of data transfer from Mp to peripherals is INTERFACING.</a:t>
            </a:r>
            <a:endParaRPr lang="en-IN" dirty="0"/>
          </a:p>
        </p:txBody>
      </p:sp>
    </p:spTree>
    <p:extLst>
      <p:ext uri="{BB962C8B-B14F-4D97-AF65-F5344CB8AC3E}">
        <p14:creationId xmlns:p14="http://schemas.microsoft.com/office/powerpoint/2010/main" val="2386204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xfrm>
            <a:off x="685800" y="304800"/>
            <a:ext cx="7772400" cy="685800"/>
          </a:xfrm>
        </p:spPr>
        <p:txBody>
          <a:bodyPr>
            <a:normAutofit fontScale="90000"/>
          </a:bodyPr>
          <a:lstStyle/>
          <a:p>
            <a:r>
              <a:rPr lang="en-US"/>
              <a:t>Bit-serial Data Transmission</a:t>
            </a:r>
          </a:p>
        </p:txBody>
      </p:sp>
      <p:sp>
        <p:nvSpPr>
          <p:cNvPr id="11267" name="Rectangle 1027"/>
          <p:cNvSpPr>
            <a:spLocks noChangeArrowheads="1"/>
          </p:cNvSpPr>
          <p:nvPr/>
        </p:nvSpPr>
        <p:spPr bwMode="auto">
          <a:xfrm>
            <a:off x="990600" y="1752600"/>
            <a:ext cx="7924800" cy="4291013"/>
          </a:xfrm>
          <a:prstGeom prst="rect">
            <a:avLst/>
          </a:prstGeom>
          <a:noFill/>
          <a:ln w="9525">
            <a:noFill/>
            <a:miter lim="800000"/>
            <a:headEnd/>
            <a:tailEnd/>
          </a:ln>
          <a:effectLst/>
        </p:spPr>
        <p:txBody>
          <a:bodyPr>
            <a:spAutoFit/>
          </a:bodyPr>
          <a:lstStyle/>
          <a:p>
            <a:pPr>
              <a:spcBef>
                <a:spcPct val="50000"/>
              </a:spcBef>
              <a:buFontTx/>
              <a:buChar char="•"/>
            </a:pPr>
            <a:r>
              <a:rPr lang="en-US"/>
              <a:t>   The individual bits are then reassembled at the destination to </a:t>
            </a:r>
          </a:p>
          <a:p>
            <a:pPr>
              <a:spcBef>
                <a:spcPct val="50000"/>
              </a:spcBef>
            </a:pPr>
            <a:r>
              <a:rPr lang="en-US"/>
              <a:t>    compose the message. </a:t>
            </a:r>
          </a:p>
          <a:p>
            <a:pPr>
              <a:spcBef>
                <a:spcPct val="50000"/>
              </a:spcBef>
              <a:buFontTx/>
              <a:buChar char="•"/>
            </a:pPr>
            <a:r>
              <a:rPr lang="en-US"/>
              <a:t>   In general, one channel will pass only one bit at a time. </a:t>
            </a:r>
          </a:p>
          <a:p>
            <a:pPr>
              <a:spcBef>
                <a:spcPct val="50000"/>
              </a:spcBef>
              <a:buFontTx/>
              <a:buChar char="•"/>
            </a:pPr>
            <a:r>
              <a:rPr lang="en-US"/>
              <a:t>  Thus, bit-serial transmission is necessary in data  </a:t>
            </a:r>
          </a:p>
          <a:p>
            <a:pPr>
              <a:spcBef>
                <a:spcPct val="50000"/>
              </a:spcBef>
            </a:pPr>
            <a:r>
              <a:rPr lang="en-US"/>
              <a:t>    communications if only a single channel is available. </a:t>
            </a:r>
          </a:p>
          <a:p>
            <a:pPr>
              <a:spcBef>
                <a:spcPct val="50000"/>
              </a:spcBef>
              <a:buFontTx/>
              <a:buChar char="•"/>
            </a:pPr>
            <a:r>
              <a:rPr lang="en-US"/>
              <a:t>   Bit-serial transmission is normally just called serial </a:t>
            </a:r>
          </a:p>
          <a:p>
            <a:pPr>
              <a:spcBef>
                <a:spcPct val="50000"/>
              </a:spcBef>
            </a:pPr>
            <a:r>
              <a:rPr lang="en-US"/>
              <a:t>    transmission and is the chosen communications method in </a:t>
            </a:r>
          </a:p>
          <a:p>
            <a:pPr>
              <a:spcBef>
                <a:spcPct val="50000"/>
              </a:spcBef>
            </a:pPr>
            <a:r>
              <a:rPr lang="en-US"/>
              <a:t>   many computer peripherals.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Bit-serial Data Transmission</a:t>
            </a:r>
          </a:p>
        </p:txBody>
      </p:sp>
      <p:pic>
        <p:nvPicPr>
          <p:cNvPr id="30724" name="Picture 4" descr="c:\windows\TEMP\auto0.bmp"/>
          <p:cNvPicPr>
            <a:picLocks noChangeAspect="1" noChangeArrowheads="1"/>
          </p:cNvPicPr>
          <p:nvPr/>
        </p:nvPicPr>
        <p:blipFill>
          <a:blip r:embed="rId2"/>
          <a:srcRect/>
          <a:stretch>
            <a:fillRect/>
          </a:stretch>
        </p:blipFill>
        <p:spPr bwMode="auto">
          <a:xfrm>
            <a:off x="1295400" y="2057400"/>
            <a:ext cx="6934200" cy="37338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685800" y="304800"/>
            <a:ext cx="7772400" cy="381000"/>
          </a:xfrm>
        </p:spPr>
        <p:txBody>
          <a:bodyPr>
            <a:normAutofit fontScale="90000"/>
          </a:bodyPr>
          <a:lstStyle/>
          <a:p>
            <a:r>
              <a:rPr lang="en-US"/>
              <a:t>Byte-serial Data Transmission </a:t>
            </a:r>
          </a:p>
        </p:txBody>
      </p:sp>
      <p:sp>
        <p:nvSpPr>
          <p:cNvPr id="12291" name="Rectangle 1027"/>
          <p:cNvSpPr>
            <a:spLocks noChangeArrowheads="1"/>
          </p:cNvSpPr>
          <p:nvPr/>
        </p:nvSpPr>
        <p:spPr bwMode="auto">
          <a:xfrm>
            <a:off x="381000" y="1295400"/>
            <a:ext cx="8458200" cy="4838700"/>
          </a:xfrm>
          <a:prstGeom prst="rect">
            <a:avLst/>
          </a:prstGeom>
          <a:noFill/>
          <a:ln w="9525">
            <a:noFill/>
            <a:miter lim="800000"/>
            <a:headEnd/>
            <a:tailEnd/>
          </a:ln>
          <a:effectLst/>
        </p:spPr>
        <p:txBody>
          <a:bodyPr>
            <a:spAutoFit/>
          </a:bodyPr>
          <a:lstStyle/>
          <a:p>
            <a:pPr>
              <a:spcBef>
                <a:spcPct val="50000"/>
              </a:spcBef>
              <a:buFontTx/>
              <a:buChar char="•"/>
            </a:pPr>
            <a:r>
              <a:rPr lang="en-US"/>
              <a:t>   Byte-serial transmission conveys eight bits at a time through </a:t>
            </a:r>
          </a:p>
          <a:p>
            <a:pPr>
              <a:spcBef>
                <a:spcPct val="50000"/>
              </a:spcBef>
            </a:pPr>
            <a:r>
              <a:rPr lang="en-US"/>
              <a:t>    eight parallel channels. </a:t>
            </a:r>
          </a:p>
          <a:p>
            <a:pPr>
              <a:spcBef>
                <a:spcPct val="50000"/>
              </a:spcBef>
              <a:buFontTx/>
              <a:buChar char="•"/>
            </a:pPr>
            <a:r>
              <a:rPr lang="en-US"/>
              <a:t>  Although the raw transfer rate is eight times faster than in bit-</a:t>
            </a:r>
          </a:p>
          <a:p>
            <a:pPr>
              <a:spcBef>
                <a:spcPct val="50000"/>
              </a:spcBef>
            </a:pPr>
            <a:r>
              <a:rPr lang="en-US"/>
              <a:t>   serial transmission, eight channels are needed, and the cost may </a:t>
            </a:r>
          </a:p>
          <a:p>
            <a:pPr>
              <a:spcBef>
                <a:spcPct val="50000"/>
              </a:spcBef>
            </a:pPr>
            <a:r>
              <a:rPr lang="en-US"/>
              <a:t>   be as much as eight times higher to transmit the message. </a:t>
            </a:r>
          </a:p>
          <a:p>
            <a:pPr>
              <a:spcBef>
                <a:spcPct val="50000"/>
              </a:spcBef>
              <a:buFontTx/>
              <a:buChar char="•"/>
            </a:pPr>
            <a:r>
              <a:rPr lang="en-US"/>
              <a:t>  When distances are short, both techniques may be feasible and </a:t>
            </a:r>
          </a:p>
          <a:p>
            <a:pPr>
              <a:spcBef>
                <a:spcPct val="50000"/>
              </a:spcBef>
            </a:pPr>
            <a:r>
              <a:rPr lang="en-US"/>
              <a:t>    economic to use parallel channels in return for high data rates. </a:t>
            </a:r>
          </a:p>
          <a:p>
            <a:pPr>
              <a:spcBef>
                <a:spcPct val="50000"/>
              </a:spcBef>
              <a:buFontTx/>
              <a:buChar char="•"/>
            </a:pPr>
            <a:r>
              <a:rPr lang="en-US"/>
              <a:t>  The popular Centronics printer interface is a case where byte-</a:t>
            </a:r>
          </a:p>
          <a:p>
            <a:pPr>
              <a:spcBef>
                <a:spcPct val="50000"/>
              </a:spcBef>
            </a:pPr>
            <a:r>
              <a:rPr lang="en-US"/>
              <a:t>   serial transmission is used.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685800" y="0"/>
            <a:ext cx="7772400" cy="533400"/>
          </a:xfrm>
        </p:spPr>
        <p:txBody>
          <a:bodyPr>
            <a:normAutofit fontScale="90000"/>
          </a:bodyPr>
          <a:lstStyle/>
          <a:p>
            <a:r>
              <a:rPr lang="en-US"/>
              <a:t>Byte Transmission</a:t>
            </a:r>
          </a:p>
        </p:txBody>
      </p:sp>
      <p:sp>
        <p:nvSpPr>
          <p:cNvPr id="13315" name="Rectangle 1027"/>
          <p:cNvSpPr>
            <a:spLocks noChangeArrowheads="1"/>
          </p:cNvSpPr>
          <p:nvPr/>
        </p:nvSpPr>
        <p:spPr bwMode="auto">
          <a:xfrm>
            <a:off x="381000" y="685800"/>
            <a:ext cx="8305800" cy="2647950"/>
          </a:xfrm>
          <a:prstGeom prst="rect">
            <a:avLst/>
          </a:prstGeom>
          <a:noFill/>
          <a:ln w="9525">
            <a:noFill/>
            <a:miter lim="800000"/>
            <a:headEnd/>
            <a:tailEnd/>
          </a:ln>
          <a:effectLst/>
        </p:spPr>
        <p:txBody>
          <a:bodyPr>
            <a:spAutoFit/>
          </a:bodyPr>
          <a:lstStyle/>
          <a:p>
            <a:pPr>
              <a:buFontTx/>
              <a:buChar char="•"/>
            </a:pPr>
            <a:r>
              <a:rPr lang="en-US"/>
              <a:t>   As another example, it is common practice to use a 16-bit-wide   </a:t>
            </a:r>
          </a:p>
          <a:p>
            <a:r>
              <a:rPr lang="en-US"/>
              <a:t>    data bus to transfer data between a microprocessor and memory </a:t>
            </a:r>
          </a:p>
          <a:p>
            <a:r>
              <a:rPr lang="en-US"/>
              <a:t>    chips.</a:t>
            </a:r>
          </a:p>
          <a:p>
            <a:pPr>
              <a:buFontTx/>
              <a:buChar char="•"/>
            </a:pPr>
            <a:r>
              <a:rPr lang="en-US"/>
              <a:t>   This provides the equivalent of 16 parallel channels.</a:t>
            </a:r>
          </a:p>
          <a:p>
            <a:pPr>
              <a:buFontTx/>
              <a:buChar char="•"/>
            </a:pPr>
            <a:r>
              <a:rPr lang="en-US"/>
              <a:t>   On the other hand, when communicating with a timesharing </a:t>
            </a:r>
          </a:p>
          <a:p>
            <a:r>
              <a:rPr lang="en-US"/>
              <a:t>    system over a modem, only a single channel is available, and </a:t>
            </a:r>
          </a:p>
          <a:p>
            <a:r>
              <a:rPr lang="en-US"/>
              <a:t>    bit-serial transmission is required. </a:t>
            </a:r>
          </a:p>
        </p:txBody>
      </p:sp>
      <p:pic>
        <p:nvPicPr>
          <p:cNvPr id="13317" name="Picture 1029" descr="c:\windows\TEMP\auto0.bmp"/>
          <p:cNvPicPr>
            <a:picLocks noChangeAspect="1" noChangeArrowheads="1"/>
          </p:cNvPicPr>
          <p:nvPr/>
        </p:nvPicPr>
        <p:blipFill>
          <a:blip r:embed="rId2"/>
          <a:srcRect/>
          <a:stretch>
            <a:fillRect/>
          </a:stretch>
        </p:blipFill>
        <p:spPr bwMode="auto">
          <a:xfrm>
            <a:off x="609600" y="2895600"/>
            <a:ext cx="7696200" cy="3703638"/>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14600" y="228600"/>
            <a:ext cx="4724400" cy="533400"/>
          </a:xfrm>
        </p:spPr>
        <p:txBody>
          <a:bodyPr>
            <a:normAutofit fontScale="90000"/>
          </a:bodyPr>
          <a:lstStyle/>
          <a:p>
            <a:r>
              <a:rPr lang="en-US"/>
              <a:t>Synchronization</a:t>
            </a:r>
          </a:p>
        </p:txBody>
      </p:sp>
      <p:sp>
        <p:nvSpPr>
          <p:cNvPr id="3075" name="Rectangle 3"/>
          <p:cNvSpPr>
            <a:spLocks noChangeArrowheads="1"/>
          </p:cNvSpPr>
          <p:nvPr/>
        </p:nvSpPr>
        <p:spPr bwMode="auto">
          <a:xfrm>
            <a:off x="609600" y="914400"/>
            <a:ext cx="8001000" cy="5203825"/>
          </a:xfrm>
          <a:prstGeom prst="rect">
            <a:avLst/>
          </a:prstGeom>
          <a:noFill/>
          <a:ln w="9525">
            <a:noFill/>
            <a:miter lim="800000"/>
            <a:headEnd/>
            <a:tailEnd/>
          </a:ln>
          <a:effectLst/>
        </p:spPr>
        <p:txBody>
          <a:bodyPr>
            <a:spAutoFit/>
          </a:bodyPr>
          <a:lstStyle/>
          <a:p>
            <a:endParaRPr lang="en-US"/>
          </a:p>
          <a:p>
            <a:r>
              <a:rPr lang="en-US"/>
              <a:t>Two types of transmission: </a:t>
            </a:r>
          </a:p>
          <a:p>
            <a:pPr lvl="1" eaLnBrk="0" hangingPunct="0">
              <a:buFontTx/>
              <a:buChar char="•"/>
            </a:pPr>
            <a:r>
              <a:rPr lang="en-US"/>
              <a:t>  Asynchronous </a:t>
            </a:r>
          </a:p>
          <a:p>
            <a:pPr lvl="1" eaLnBrk="0" hangingPunct="0">
              <a:buFontTx/>
              <a:buChar char="•"/>
            </a:pPr>
            <a:r>
              <a:rPr lang="en-US"/>
              <a:t>  Synchronous </a:t>
            </a:r>
          </a:p>
          <a:p>
            <a:pPr lvl="1" eaLnBrk="0" hangingPunct="0"/>
            <a:endParaRPr lang="en-US"/>
          </a:p>
          <a:p>
            <a:pPr eaLnBrk="0" hangingPunct="0"/>
            <a:r>
              <a:rPr lang="en-US" b="1"/>
              <a:t>Asynchronous Transmission</a:t>
            </a:r>
            <a:r>
              <a:rPr lang="en-US"/>
              <a:t> </a:t>
            </a:r>
          </a:p>
          <a:p>
            <a:pPr eaLnBrk="0" hangingPunct="0"/>
            <a:r>
              <a:rPr lang="en-US"/>
              <a:t>In asynchronous transmission, each character is transmitted separately with separate synchronization information. This type of transmission is often used in situation when characters may be generated at random intervals, such as when a user types at a terminal. In asynchronous transmission, all of the bits that comprise a character are framed and then sent as a single transmission string. </a:t>
            </a:r>
          </a:p>
          <a:p>
            <a:pPr eaLnBrk="0" hangingPunct="0"/>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altLang="ko-KR" b="1" dirty="0" smtClean="0"/>
              <a:t>ASYNCHRONOUS  DATA  TRANSFER</a:t>
            </a:r>
            <a:endParaRPr lang="en-IN" b="1" dirty="0"/>
          </a:p>
        </p:txBody>
      </p:sp>
      <p:sp>
        <p:nvSpPr>
          <p:cNvPr id="3" name="Content Placeholder 2"/>
          <p:cNvSpPr>
            <a:spLocks noGrp="1"/>
          </p:cNvSpPr>
          <p:nvPr>
            <p:ph idx="1"/>
          </p:nvPr>
        </p:nvSpPr>
        <p:spPr>
          <a:xfrm>
            <a:off x="381000" y="1143000"/>
            <a:ext cx="8382000" cy="5257800"/>
          </a:xfrm>
        </p:spPr>
        <p:txBody>
          <a:bodyPr>
            <a:normAutofit/>
          </a:bodyPr>
          <a:lstStyle/>
          <a:p>
            <a:pPr>
              <a:buNone/>
            </a:pPr>
            <a:endParaRPr lang="en-US" altLang="ko-KR" sz="2400" b="1" dirty="0" smtClean="0"/>
          </a:p>
          <a:p>
            <a:pPr>
              <a:buNone/>
            </a:pPr>
            <a:r>
              <a:rPr lang="en-US" altLang="ko-KR" sz="2400" b="1" dirty="0" smtClean="0"/>
              <a:t>Synchronous and Asynchronous Operations</a:t>
            </a:r>
          </a:p>
          <a:p>
            <a:pPr>
              <a:buNone/>
            </a:pPr>
            <a:r>
              <a:rPr lang="en-US" sz="2400" dirty="0" smtClean="0"/>
              <a:t>1.	Synchronous  Operations:- All devices derive the timing information from clock line.</a:t>
            </a:r>
          </a:p>
          <a:p>
            <a:pPr>
              <a:buNone/>
            </a:pPr>
            <a:r>
              <a:rPr lang="en-US" sz="2400" dirty="0" smtClean="0"/>
              <a:t>2.	Asynchronous Operations :- No common clock</a:t>
            </a:r>
          </a:p>
          <a:p>
            <a:pPr>
              <a:buNone/>
            </a:pPr>
            <a:r>
              <a:rPr lang="en-US" sz="2400" b="1" dirty="0" smtClean="0"/>
              <a:t> </a:t>
            </a:r>
          </a:p>
          <a:p>
            <a:pPr>
              <a:buNone/>
            </a:pPr>
            <a:endParaRPr lang="en-US" sz="2800" dirty="0" smtClean="0"/>
          </a:p>
          <a:p>
            <a:pPr>
              <a:buNone/>
            </a:pPr>
            <a:endParaRPr lang="en-IN" sz="2400" dirty="0"/>
          </a:p>
        </p:txBody>
      </p:sp>
      <p:sp>
        <p:nvSpPr>
          <p:cNvPr id="4" name="Rectangle 6"/>
          <p:cNvSpPr>
            <a:spLocks noChangeArrowheads="1"/>
          </p:cNvSpPr>
          <p:nvPr/>
        </p:nvSpPr>
        <p:spPr bwMode="auto">
          <a:xfrm>
            <a:off x="457200" y="4191000"/>
            <a:ext cx="8305800" cy="882293"/>
          </a:xfrm>
          <a:prstGeom prst="rect">
            <a:avLst/>
          </a:prstGeom>
          <a:noFill/>
          <a:ln w="12700">
            <a:noFill/>
            <a:miter lim="800000"/>
            <a:headEnd/>
            <a:tailEnd/>
          </a:ln>
        </p:spPr>
        <p:txBody>
          <a:bodyPr wrap="square" lIns="63500" tIns="25400" rIns="63500" bIns="25400">
            <a:spAutoFit/>
          </a:bodyPr>
          <a:lstStyle/>
          <a:p>
            <a:pPr defTabSz="762000"/>
            <a:r>
              <a:rPr lang="en-US" altLang="ko-KR" sz="1800" dirty="0" smtClean="0">
                <a:solidFill>
                  <a:schemeClr val="tx1"/>
                </a:solidFill>
              </a:rPr>
              <a:t>Asynchronous data transfer between two independent units requires that </a:t>
            </a:r>
          </a:p>
          <a:p>
            <a:pPr defTabSz="762000"/>
            <a:r>
              <a:rPr lang="en-US" altLang="ko-KR" sz="1800" i="1" dirty="0" smtClean="0">
                <a:solidFill>
                  <a:srgbClr val="FF0000"/>
                </a:solidFill>
              </a:rPr>
              <a:t>control signals</a:t>
            </a:r>
            <a:r>
              <a:rPr lang="en-US" altLang="ko-KR" sz="1800" dirty="0" smtClean="0">
                <a:solidFill>
                  <a:srgbClr val="FF0000"/>
                </a:solidFill>
              </a:rPr>
              <a:t>  </a:t>
            </a:r>
            <a:r>
              <a:rPr lang="en-US" altLang="ko-KR" sz="1800" dirty="0" smtClean="0">
                <a:solidFill>
                  <a:schemeClr val="tx1"/>
                </a:solidFill>
              </a:rPr>
              <a:t>be transmitted between the communicating units </a:t>
            </a:r>
            <a:r>
              <a:rPr lang="en-US" altLang="ko-KR" sz="1800" i="1" dirty="0" smtClean="0">
                <a:solidFill>
                  <a:schemeClr val="tx1"/>
                </a:solidFill>
              </a:rPr>
              <a:t>to </a:t>
            </a:r>
          </a:p>
          <a:p>
            <a:pPr defTabSz="762000"/>
            <a:r>
              <a:rPr lang="en-US" altLang="ko-KR" sz="1800" i="1" dirty="0" smtClean="0">
                <a:solidFill>
                  <a:schemeClr val="tx1"/>
                </a:solidFill>
              </a:rPr>
              <a:t>indicate the time at which data is being transmitted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a:bodyPr>
          <a:lstStyle/>
          <a:p>
            <a:pPr>
              <a:buNone/>
            </a:pPr>
            <a:endParaRPr lang="en-IN" sz="2400" b="1" dirty="0" smtClean="0"/>
          </a:p>
          <a:p>
            <a:pPr>
              <a:buNone/>
            </a:pPr>
            <a:endParaRPr lang="en-IN" sz="2400" b="1" dirty="0" smtClean="0"/>
          </a:p>
          <a:p>
            <a:pPr>
              <a:buNone/>
            </a:pPr>
            <a:r>
              <a:rPr lang="en-IN" sz="2400" b="1" dirty="0" smtClean="0"/>
              <a:t>Two Asynchronous Data Transfer methods :- </a:t>
            </a:r>
          </a:p>
          <a:p>
            <a:pPr>
              <a:buNone/>
            </a:pPr>
            <a:endParaRPr lang="en-IN" sz="2400" b="1" dirty="0" smtClean="0"/>
          </a:p>
          <a:p>
            <a:pPr marL="457200" indent="-457200">
              <a:buAutoNum type="arabicPeriod"/>
            </a:pPr>
            <a:r>
              <a:rPr lang="en-IN" sz="2400" b="1" dirty="0" smtClean="0"/>
              <a:t>Strobe Pulse</a:t>
            </a:r>
            <a:r>
              <a:rPr lang="en-IN" sz="2400" dirty="0" smtClean="0"/>
              <a:t>:- It is supplied by one unit to indicate the other unit when the transfer has to occur.</a:t>
            </a:r>
          </a:p>
          <a:p>
            <a:pPr marL="457200" indent="-457200">
              <a:buAutoNum type="arabicPeriod"/>
            </a:pPr>
            <a:r>
              <a:rPr lang="en-IN" sz="2400" b="1" dirty="0" smtClean="0"/>
              <a:t> Handshaking</a:t>
            </a:r>
            <a:r>
              <a:rPr lang="en-IN" sz="2400" dirty="0" smtClean="0"/>
              <a:t> :- A control signal is accompanied with each data being transmitted to indicate the presence of data. The receiving unit responds with another control signal to acknowledge receipt of data </a:t>
            </a:r>
          </a:p>
          <a:p>
            <a:pPr>
              <a:buNone/>
            </a:pPr>
            <a:endParaRPr lang="en-IN"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a:xfrm>
            <a:off x="685800" y="228600"/>
            <a:ext cx="7772400" cy="609600"/>
          </a:xfrm>
        </p:spPr>
        <p:txBody>
          <a:bodyPr>
            <a:normAutofit fontScale="90000"/>
          </a:bodyPr>
          <a:lstStyle/>
          <a:p>
            <a:r>
              <a:rPr lang="en-US"/>
              <a:t>Asynchronous transmission</a:t>
            </a:r>
          </a:p>
        </p:txBody>
      </p:sp>
      <p:pic>
        <p:nvPicPr>
          <p:cNvPr id="18435" name="Picture 1027" descr="C:\sanchita\cis454\image9.gif"/>
          <p:cNvPicPr>
            <a:picLocks noChangeAspect="1" noChangeArrowheads="1"/>
          </p:cNvPicPr>
          <p:nvPr/>
        </p:nvPicPr>
        <p:blipFill>
          <a:blip r:embed="rId2"/>
          <a:srcRect/>
          <a:stretch>
            <a:fillRect/>
          </a:stretch>
        </p:blipFill>
        <p:spPr bwMode="auto">
          <a:xfrm>
            <a:off x="838200" y="2057400"/>
            <a:ext cx="7391400" cy="3581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95400" y="304800"/>
            <a:ext cx="6705600" cy="609600"/>
          </a:xfrm>
        </p:spPr>
        <p:txBody>
          <a:bodyPr>
            <a:normAutofit fontScale="90000"/>
          </a:bodyPr>
          <a:lstStyle/>
          <a:p>
            <a:r>
              <a:rPr lang="en-US"/>
              <a:t>Asynchronous Transmission</a:t>
            </a:r>
          </a:p>
        </p:txBody>
      </p:sp>
      <p:sp>
        <p:nvSpPr>
          <p:cNvPr id="4099" name="Rectangle 3"/>
          <p:cNvSpPr>
            <a:spLocks noChangeArrowheads="1"/>
          </p:cNvSpPr>
          <p:nvPr/>
        </p:nvSpPr>
        <p:spPr bwMode="auto">
          <a:xfrm>
            <a:off x="1143000" y="1371600"/>
            <a:ext cx="6858000" cy="4838700"/>
          </a:xfrm>
          <a:prstGeom prst="rect">
            <a:avLst/>
          </a:prstGeom>
          <a:noFill/>
          <a:ln w="9525">
            <a:noFill/>
            <a:miter lim="800000"/>
            <a:headEnd/>
            <a:tailEnd/>
          </a:ln>
          <a:effectLst/>
        </p:spPr>
        <p:txBody>
          <a:bodyPr>
            <a:spAutoFit/>
          </a:bodyPr>
          <a:lstStyle/>
          <a:p>
            <a:pPr eaLnBrk="0" hangingPunct="0">
              <a:spcBef>
                <a:spcPct val="50000"/>
              </a:spcBef>
            </a:pPr>
            <a:r>
              <a:rPr lang="en-US" i="1"/>
              <a:t>Start and Stop Bit Framing</a:t>
            </a:r>
            <a:r>
              <a:rPr lang="en-US"/>
              <a:t> </a:t>
            </a:r>
          </a:p>
          <a:p>
            <a:pPr eaLnBrk="0" hangingPunct="0">
              <a:spcBef>
                <a:spcPct val="50000"/>
              </a:spcBef>
            </a:pPr>
            <a:r>
              <a:rPr lang="en-US"/>
              <a:t>The clocks of the transmitter and the receiver are not continually synchronized. But the receiver needs to know when the character begins and ends. For this reason, the character's bit string is framed with start and stop bits. The start bit reset the receiver's clock so that it matches the transmitter's. The clock only needs to be accurate enough to stay in sync for the next 8 to 11 ticks. At least one stop bit is added to mark the end of the character and allow recognition of the next start bit. </a:t>
            </a:r>
          </a:p>
          <a:p>
            <a:pPr eaLnBrk="0" hangingPunct="0">
              <a:spcBef>
                <a:spcPct val="50000"/>
              </a:spcBef>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normAutofit/>
          </a:bodyPr>
          <a:lstStyle/>
          <a:p>
            <a:pPr>
              <a:buNone/>
            </a:pPr>
            <a:endParaRPr lang="en-IN" sz="2000" b="1" dirty="0" smtClean="0">
              <a:latin typeface="Times New Roman" pitchFamily="18" charset="0"/>
              <a:cs typeface="Times New Roman" pitchFamily="18" charset="0"/>
            </a:endParaRPr>
          </a:p>
          <a:p>
            <a:pPr>
              <a:buNone/>
            </a:pPr>
            <a:r>
              <a:rPr lang="en-IN" sz="2000" b="1" dirty="0" smtClean="0">
                <a:latin typeface="Times New Roman" pitchFamily="18" charset="0"/>
                <a:cs typeface="Times New Roman" pitchFamily="18" charset="0"/>
              </a:rPr>
              <a:t>Strobe Control</a:t>
            </a:r>
          </a:p>
          <a:p>
            <a:pPr>
              <a:buNone/>
            </a:pPr>
            <a:r>
              <a:rPr lang="en-IN" sz="2000" dirty="0" smtClean="0">
                <a:latin typeface="Times New Roman" pitchFamily="18" charset="0"/>
                <a:cs typeface="Times New Roman" pitchFamily="18" charset="0"/>
              </a:rPr>
              <a:t>	This method of asynchronous data transfer uses a single control line to time each transfer. The strobe may be activated by the source or the destination unit.</a:t>
            </a:r>
          </a:p>
          <a:p>
            <a:pPr>
              <a:buNone/>
            </a:pPr>
            <a:endParaRPr lang="en-IN" sz="2000" b="1" dirty="0" smtClean="0">
              <a:latin typeface="Times New Roman" pitchFamily="18" charset="0"/>
              <a:cs typeface="Times New Roman" pitchFamily="18" charset="0"/>
            </a:endParaRPr>
          </a:p>
          <a:p>
            <a:pPr>
              <a:buNone/>
            </a:pPr>
            <a:r>
              <a:rPr lang="en-IN" sz="2000" b="1" dirty="0" err="1" smtClean="0">
                <a:latin typeface="Times New Roman" pitchFamily="18" charset="0"/>
                <a:cs typeface="Times New Roman" pitchFamily="18" charset="0"/>
              </a:rPr>
              <a:t>i</a:t>
            </a:r>
            <a:r>
              <a:rPr lang="en-IN" sz="2000" b="1" dirty="0" smtClean="0">
                <a:latin typeface="Times New Roman" pitchFamily="18" charset="0"/>
                <a:cs typeface="Times New Roman" pitchFamily="18" charset="0"/>
              </a:rPr>
              <a:t>) Source Initiated Data Transfer:</a:t>
            </a:r>
            <a:endParaRPr lang="en-IN" sz="2000" dirty="0" smtClean="0">
              <a:latin typeface="Times New Roman" pitchFamily="18" charset="0"/>
              <a:cs typeface="Times New Roman" pitchFamily="18" charset="0"/>
            </a:endParaRPr>
          </a:p>
          <a:p>
            <a:pPr>
              <a:buNone/>
            </a:pPr>
            <a:r>
              <a:rPr lang="en-IN" sz="2000" dirty="0" smtClean="0">
                <a:latin typeface="Times New Roman" pitchFamily="18" charset="0"/>
                <a:cs typeface="Times New Roman" pitchFamily="18" charset="0"/>
              </a:rPr>
              <a:t>The data bus carries the information from source to destination. The strobe is a single line. The signal on this line informs the destination unit when a data word is available in the bus.</a:t>
            </a:r>
          </a:p>
          <a:p>
            <a:pPr>
              <a:buNone/>
            </a:pPr>
            <a:r>
              <a:rPr lang="en-IN" sz="2000" dirty="0" smtClean="0">
                <a:latin typeface="Times New Roman" pitchFamily="18" charset="0"/>
                <a:cs typeface="Times New Roman" pitchFamily="18" charset="0"/>
              </a:rPr>
              <a:t>The strobe signal is given after a brief delay, after placing the data on the data bus. A brief period after the strobe pulse is disabled the source stops sending the data.</a:t>
            </a:r>
          </a:p>
          <a:p>
            <a:pPr>
              <a:buNone/>
            </a:pPr>
            <a:endParaRPr lang="en-IN" sz="20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IN" dirty="0"/>
          </a:p>
        </p:txBody>
      </p:sp>
      <p:sp>
        <p:nvSpPr>
          <p:cNvPr id="3" name="Content Placeholder 2"/>
          <p:cNvSpPr>
            <a:spLocks noGrp="1"/>
          </p:cNvSpPr>
          <p:nvPr>
            <p:ph idx="1"/>
          </p:nvPr>
        </p:nvSpPr>
        <p:spPr>
          <a:xfrm>
            <a:off x="457200" y="274638"/>
            <a:ext cx="8229600" cy="5851525"/>
          </a:xfrm>
        </p:spPr>
        <p:txBody>
          <a:bodyPr>
            <a:normAutofit fontScale="55000" lnSpcReduction="20000"/>
          </a:bodyPr>
          <a:lstStyle/>
          <a:p>
            <a:pPr marL="0" indent="0">
              <a:buNone/>
            </a:pPr>
            <a:r>
              <a:rPr lang="en-US" altLang="ko-KR" dirty="0"/>
              <a:t>* Provides a method for transferring information between internal storage </a:t>
            </a:r>
          </a:p>
          <a:p>
            <a:pPr marL="0" indent="0">
              <a:buNone/>
            </a:pPr>
            <a:r>
              <a:rPr lang="en-US" altLang="ko-KR" dirty="0"/>
              <a:t>    (such as memory and CPU registers) and external I/O devices</a:t>
            </a:r>
          </a:p>
          <a:p>
            <a:pPr marL="0" indent="0">
              <a:buNone/>
            </a:pPr>
            <a:endParaRPr lang="en-US" altLang="ko-KR" dirty="0"/>
          </a:p>
          <a:p>
            <a:pPr marL="0" indent="0">
              <a:buNone/>
            </a:pPr>
            <a:r>
              <a:rPr lang="en-US" altLang="ko-KR" dirty="0"/>
              <a:t>* Resolves the </a:t>
            </a:r>
            <a:r>
              <a:rPr lang="en-US" altLang="ko-KR" i="1" dirty="0"/>
              <a:t>differences</a:t>
            </a:r>
            <a:r>
              <a:rPr lang="en-US" altLang="ko-KR" dirty="0"/>
              <a:t>  between the computer and peripheral devices</a:t>
            </a:r>
          </a:p>
          <a:p>
            <a:pPr marL="0" indent="0">
              <a:lnSpc>
                <a:spcPct val="97000"/>
              </a:lnSpc>
              <a:buNone/>
            </a:pPr>
            <a:endParaRPr lang="en-US" altLang="ko-KR" dirty="0"/>
          </a:p>
          <a:p>
            <a:pPr marL="0" indent="0">
              <a:lnSpc>
                <a:spcPct val="97000"/>
              </a:lnSpc>
              <a:buNone/>
            </a:pPr>
            <a:r>
              <a:rPr lang="en-US" altLang="ko-KR" dirty="0"/>
              <a:t>       - Peripherals - Electromechanical Devices </a:t>
            </a:r>
          </a:p>
          <a:p>
            <a:pPr marL="0" indent="0">
              <a:lnSpc>
                <a:spcPct val="97000"/>
              </a:lnSpc>
              <a:buNone/>
            </a:pPr>
            <a:r>
              <a:rPr lang="en-US" altLang="ko-KR" dirty="0"/>
              <a:t>         CPU or Memory - Electronic Device</a:t>
            </a:r>
          </a:p>
          <a:p>
            <a:pPr marL="0" indent="0">
              <a:lnSpc>
                <a:spcPct val="97000"/>
              </a:lnSpc>
              <a:buNone/>
            </a:pPr>
            <a:endParaRPr lang="en-US" altLang="ko-KR" dirty="0"/>
          </a:p>
          <a:p>
            <a:pPr marL="0" indent="0">
              <a:lnSpc>
                <a:spcPct val="97000"/>
              </a:lnSpc>
              <a:buNone/>
            </a:pPr>
            <a:r>
              <a:rPr lang="en-US" altLang="ko-KR" dirty="0"/>
              <a:t>       - Data Transfer Rate </a:t>
            </a:r>
          </a:p>
          <a:p>
            <a:pPr marL="0" indent="0">
              <a:lnSpc>
                <a:spcPct val="97000"/>
              </a:lnSpc>
              <a:buNone/>
            </a:pPr>
            <a:r>
              <a:rPr lang="en-US" altLang="ko-KR" dirty="0"/>
              <a:t>             Peripherals - Usually slower </a:t>
            </a:r>
          </a:p>
          <a:p>
            <a:pPr marL="0" indent="0">
              <a:lnSpc>
                <a:spcPct val="97000"/>
              </a:lnSpc>
              <a:buNone/>
            </a:pPr>
            <a:r>
              <a:rPr lang="en-US" altLang="ko-KR" dirty="0"/>
              <a:t>             CPU or Memory - Usually faster than peripherals</a:t>
            </a:r>
          </a:p>
          <a:p>
            <a:pPr marL="0" indent="0">
              <a:lnSpc>
                <a:spcPct val="97000"/>
              </a:lnSpc>
              <a:buNone/>
            </a:pPr>
            <a:r>
              <a:rPr lang="en-US" altLang="ko-KR" dirty="0"/>
              <a:t>         Some kinds of Synchronization mechanism may be needed</a:t>
            </a:r>
          </a:p>
          <a:p>
            <a:pPr marL="0" indent="0">
              <a:lnSpc>
                <a:spcPct val="97000"/>
              </a:lnSpc>
              <a:buNone/>
            </a:pPr>
            <a:endParaRPr lang="en-US" altLang="ko-KR" dirty="0"/>
          </a:p>
          <a:p>
            <a:pPr marL="0" indent="0">
              <a:lnSpc>
                <a:spcPct val="97000"/>
              </a:lnSpc>
              <a:buNone/>
            </a:pPr>
            <a:r>
              <a:rPr lang="en-US" altLang="ko-KR" dirty="0"/>
              <a:t>       - Unit of Information</a:t>
            </a:r>
          </a:p>
          <a:p>
            <a:pPr marL="0" indent="0">
              <a:lnSpc>
                <a:spcPct val="97000"/>
              </a:lnSpc>
              <a:buNone/>
            </a:pPr>
            <a:r>
              <a:rPr lang="en-US" altLang="ko-KR" dirty="0"/>
              <a:t>             Peripherals - Byte</a:t>
            </a:r>
          </a:p>
          <a:p>
            <a:pPr marL="0" indent="0">
              <a:lnSpc>
                <a:spcPct val="97000"/>
              </a:lnSpc>
              <a:buNone/>
            </a:pPr>
            <a:r>
              <a:rPr lang="en-US" altLang="ko-KR" dirty="0"/>
              <a:t>             CPU or Memory - Word</a:t>
            </a:r>
          </a:p>
          <a:p>
            <a:pPr marL="0" indent="0">
              <a:lnSpc>
                <a:spcPct val="97000"/>
              </a:lnSpc>
              <a:buNone/>
            </a:pPr>
            <a:endParaRPr lang="en-US" altLang="ko-KR" dirty="0"/>
          </a:p>
          <a:p>
            <a:pPr marL="0" indent="0">
              <a:lnSpc>
                <a:spcPct val="97000"/>
              </a:lnSpc>
              <a:buNone/>
            </a:pPr>
            <a:r>
              <a:rPr lang="en-US" altLang="ko-KR" dirty="0"/>
              <a:t>       - Operating Modes </a:t>
            </a:r>
          </a:p>
          <a:p>
            <a:pPr marL="0" indent="0">
              <a:lnSpc>
                <a:spcPct val="97000"/>
              </a:lnSpc>
              <a:buNone/>
            </a:pPr>
            <a:r>
              <a:rPr lang="en-US" altLang="ko-KR" dirty="0"/>
              <a:t>             Peripherals - Autonomous, Asynchronous</a:t>
            </a:r>
          </a:p>
          <a:p>
            <a:pPr marL="0" indent="0">
              <a:lnSpc>
                <a:spcPct val="97000"/>
              </a:lnSpc>
              <a:buNone/>
            </a:pPr>
            <a:r>
              <a:rPr lang="en-US" altLang="ko-KR" dirty="0"/>
              <a:t>             CPU or Memory - Synchronous</a:t>
            </a:r>
          </a:p>
          <a:p>
            <a:pPr marL="0" indent="0">
              <a:lnSpc>
                <a:spcPct val="97000"/>
              </a:lnSpc>
              <a:buNone/>
            </a:pPr>
            <a:r>
              <a:rPr lang="en-US" altLang="ko-KR" dirty="0"/>
              <a:t>   </a:t>
            </a:r>
          </a:p>
          <a:p>
            <a:pPr marL="0" indent="0">
              <a:buNone/>
            </a:pPr>
            <a:endParaRPr lang="en-IN" dirty="0"/>
          </a:p>
        </p:txBody>
      </p:sp>
    </p:spTree>
    <p:extLst>
      <p:ext uri="{BB962C8B-B14F-4D97-AF65-F5344CB8AC3E}">
        <p14:creationId xmlns:p14="http://schemas.microsoft.com/office/powerpoint/2010/main" val="3360532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ource strobe.PNG"/>
          <p:cNvPicPr>
            <a:picLocks noGrp="1" noChangeAspect="1"/>
          </p:cNvPicPr>
          <p:nvPr>
            <p:ph idx="1"/>
          </p:nvPr>
        </p:nvPicPr>
        <p:blipFill>
          <a:blip r:embed="rId2" cstate="print"/>
          <a:stretch>
            <a:fillRect/>
          </a:stretch>
        </p:blipFill>
        <p:spPr>
          <a:xfrm>
            <a:off x="1371600" y="1066801"/>
            <a:ext cx="6019799" cy="46482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a:bodyPr>
          <a:lstStyle/>
          <a:p>
            <a:pPr>
              <a:buNone/>
            </a:pPr>
            <a:endParaRPr lang="en-IN" sz="2400" b="1" dirty="0" smtClean="0"/>
          </a:p>
          <a:p>
            <a:pPr>
              <a:buNone/>
            </a:pPr>
            <a:r>
              <a:rPr lang="en-IN" sz="2400" b="1" dirty="0" smtClean="0"/>
              <a:t>(ii) Destination Initiated Data Transfer:</a:t>
            </a:r>
          </a:p>
          <a:p>
            <a:pPr>
              <a:buNone/>
            </a:pPr>
            <a:endParaRPr lang="en-IN" sz="2400" dirty="0" smtClean="0"/>
          </a:p>
          <a:p>
            <a:pPr>
              <a:buNone/>
            </a:pPr>
            <a:r>
              <a:rPr lang="en-IN" sz="2400" dirty="0" smtClean="0">
                <a:latin typeface="Times New Roman" pitchFamily="18" charset="0"/>
                <a:cs typeface="Times New Roman" pitchFamily="18" charset="0"/>
              </a:rPr>
              <a:t>In this case the destination unit activates the strobe pulse informing the source to send data. The source places the data on the data bus. The transmission is stopped briefly after the strobe pulse is removed.</a:t>
            </a:r>
          </a:p>
          <a:p>
            <a:pPr>
              <a:buNone/>
            </a:pPr>
            <a:r>
              <a:rPr lang="en-IN" sz="2400" dirty="0" smtClean="0">
                <a:latin typeface="Times New Roman" pitchFamily="18" charset="0"/>
                <a:cs typeface="Times New Roman" pitchFamily="18" charset="0"/>
              </a:rPr>
              <a:t>The disadvantage of the strobe is that the source unit that initiates the transfer has no way of knowing whether the destination unit has received the data or not. Similarly if the destination initiates the transfer it has no way of knowing whether the source unit has placed data on the bus or not. This difficulty is solved by using hand shaking method of data transfer.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stination strobe.PNG"/>
          <p:cNvPicPr>
            <a:picLocks noGrp="1" noChangeAspect="1"/>
          </p:cNvPicPr>
          <p:nvPr>
            <p:ph idx="1"/>
          </p:nvPr>
        </p:nvPicPr>
        <p:blipFill>
          <a:blip r:embed="rId2" cstate="print"/>
          <a:stretch>
            <a:fillRect/>
          </a:stretch>
        </p:blipFill>
        <p:spPr>
          <a:xfrm>
            <a:off x="1447800" y="1066800"/>
            <a:ext cx="6096000" cy="45720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2725" y="276225"/>
            <a:ext cx="8931275" cy="403225"/>
          </a:xfrm>
          <a:noFill/>
        </p:spPr>
        <p:txBody>
          <a:bodyPr anchor="ctr">
            <a:normAutofit fontScale="90000"/>
          </a:bodyPr>
          <a:lstStyle/>
          <a:p>
            <a:r>
              <a:rPr lang="en-US" altLang="ko-KR" sz="2400" smtClean="0">
                <a:solidFill>
                  <a:schemeClr val="tx1"/>
                </a:solidFill>
              </a:rPr>
              <a:t>HANDSHAKING</a:t>
            </a:r>
          </a:p>
        </p:txBody>
      </p:sp>
      <p:sp>
        <p:nvSpPr>
          <p:cNvPr id="23555" name="Rectangle 3"/>
          <p:cNvSpPr>
            <a:spLocks noChangeArrowheads="1"/>
          </p:cNvSpPr>
          <p:nvPr/>
        </p:nvSpPr>
        <p:spPr bwMode="auto">
          <a:xfrm>
            <a:off x="-15875" y="3806825"/>
            <a:ext cx="1077913" cy="346075"/>
          </a:xfrm>
          <a:prstGeom prst="rect">
            <a:avLst/>
          </a:prstGeom>
          <a:noFill/>
          <a:ln w="25400">
            <a:noFill/>
            <a:miter lim="800000"/>
            <a:headEnd/>
            <a:tailEnd/>
          </a:ln>
        </p:spPr>
        <p:txBody>
          <a:bodyPr wrap="none" lIns="90488" tIns="44450" rIns="90488" bIns="44450">
            <a:spAutoFit/>
          </a:bodyPr>
          <a:lstStyle/>
          <a:p>
            <a:pPr marL="571500" lvl="1" defTabSz="762000">
              <a:lnSpc>
                <a:spcPct val="91000"/>
              </a:lnSpc>
              <a:spcBef>
                <a:spcPct val="46000"/>
              </a:spcBef>
            </a:pPr>
            <a:endParaRPr lang="en-US" altLang="ko-KR" sz="1400">
              <a:solidFill>
                <a:schemeClr val="tx1"/>
              </a:solidFill>
            </a:endParaRPr>
          </a:p>
          <a:p>
            <a:pPr defTabSz="762000" latinLnBrk="1"/>
            <a:endParaRPr lang="en-US" altLang="ko-KR" sz="1400">
              <a:solidFill>
                <a:schemeClr val="tx1"/>
              </a:solidFill>
            </a:endParaRPr>
          </a:p>
        </p:txBody>
      </p:sp>
      <p:sp>
        <p:nvSpPr>
          <p:cNvPr id="23556" name="Rectangle 4"/>
          <p:cNvSpPr>
            <a:spLocks noChangeArrowheads="1"/>
          </p:cNvSpPr>
          <p:nvPr/>
        </p:nvSpPr>
        <p:spPr bwMode="auto">
          <a:xfrm>
            <a:off x="1246188" y="1522413"/>
            <a:ext cx="6099175" cy="4298950"/>
          </a:xfrm>
          <a:prstGeom prst="rect">
            <a:avLst/>
          </a:prstGeom>
          <a:noFill/>
          <a:ln w="25400">
            <a:noFill/>
            <a:miter lim="800000"/>
            <a:headEnd/>
            <a:tailEnd/>
          </a:ln>
        </p:spPr>
        <p:txBody>
          <a:bodyPr wrap="none" lIns="90488" tIns="44450" rIns="90488" bIns="44450">
            <a:spAutoFit/>
          </a:bodyPr>
          <a:lstStyle/>
          <a:p>
            <a:pPr defTabSz="762000"/>
            <a:r>
              <a:rPr lang="en-US" altLang="ko-KR" sz="1800" dirty="0">
                <a:solidFill>
                  <a:schemeClr val="tx1"/>
                </a:solidFill>
              </a:rPr>
              <a:t>Strobe Methods</a:t>
            </a:r>
          </a:p>
          <a:p>
            <a:pPr defTabSz="762000"/>
            <a:endParaRPr lang="en-US" altLang="ko-KR" sz="1800" dirty="0">
              <a:solidFill>
                <a:schemeClr val="tx1"/>
              </a:solidFill>
            </a:endParaRPr>
          </a:p>
          <a:p>
            <a:pPr defTabSz="762000"/>
            <a:r>
              <a:rPr lang="en-US" altLang="ko-KR" sz="1800" dirty="0">
                <a:solidFill>
                  <a:schemeClr val="tx1"/>
                </a:solidFill>
              </a:rPr>
              <a:t>       Source-Initiated</a:t>
            </a:r>
          </a:p>
          <a:p>
            <a:pPr defTabSz="762000"/>
            <a:endParaRPr lang="en-US" altLang="ko-KR" sz="1800" dirty="0">
              <a:solidFill>
                <a:schemeClr val="tx1"/>
              </a:solidFill>
            </a:endParaRPr>
          </a:p>
          <a:p>
            <a:pPr defTabSz="762000"/>
            <a:r>
              <a:rPr lang="en-US" altLang="ko-KR" sz="1800" dirty="0">
                <a:solidFill>
                  <a:schemeClr val="tx1"/>
                </a:solidFill>
              </a:rPr>
              <a:t>            The source unit that initiates the transfer has</a:t>
            </a:r>
          </a:p>
          <a:p>
            <a:pPr defTabSz="762000"/>
            <a:r>
              <a:rPr lang="en-US" altLang="ko-KR" sz="1800" dirty="0">
                <a:solidFill>
                  <a:schemeClr val="tx1"/>
                </a:solidFill>
              </a:rPr>
              <a:t>            no way of knowing whether the destination unit</a:t>
            </a:r>
          </a:p>
          <a:p>
            <a:pPr defTabSz="762000"/>
            <a:r>
              <a:rPr lang="en-US" altLang="ko-KR" sz="1800" dirty="0">
                <a:solidFill>
                  <a:schemeClr val="tx1"/>
                </a:solidFill>
              </a:rPr>
              <a:t>            has actually received data</a:t>
            </a:r>
          </a:p>
          <a:p>
            <a:pPr defTabSz="762000"/>
            <a:endParaRPr lang="en-US" altLang="ko-KR" sz="1800" dirty="0">
              <a:solidFill>
                <a:schemeClr val="tx1"/>
              </a:solidFill>
            </a:endParaRPr>
          </a:p>
          <a:p>
            <a:pPr defTabSz="762000"/>
            <a:r>
              <a:rPr lang="en-US" altLang="ko-KR" sz="1800" dirty="0">
                <a:solidFill>
                  <a:schemeClr val="tx1"/>
                </a:solidFill>
              </a:rPr>
              <a:t>       Destination-Initiated</a:t>
            </a:r>
          </a:p>
          <a:p>
            <a:pPr defTabSz="762000"/>
            <a:endParaRPr lang="en-US" altLang="ko-KR" sz="1800" dirty="0">
              <a:solidFill>
                <a:schemeClr val="tx1"/>
              </a:solidFill>
            </a:endParaRPr>
          </a:p>
          <a:p>
            <a:pPr defTabSz="762000"/>
            <a:r>
              <a:rPr lang="en-US" altLang="ko-KR" sz="1800" dirty="0">
                <a:solidFill>
                  <a:schemeClr val="tx1"/>
                </a:solidFill>
              </a:rPr>
              <a:t>            The destination unit that initiates the transfer </a:t>
            </a:r>
          </a:p>
          <a:p>
            <a:pPr defTabSz="762000"/>
            <a:r>
              <a:rPr lang="en-US" altLang="ko-KR" sz="1800" dirty="0">
                <a:solidFill>
                  <a:schemeClr val="tx1"/>
                </a:solidFill>
              </a:rPr>
              <a:t>            no way of knowing whether the source has</a:t>
            </a:r>
          </a:p>
          <a:p>
            <a:pPr defTabSz="762000"/>
            <a:r>
              <a:rPr lang="en-US" altLang="ko-KR" sz="1800" dirty="0">
                <a:solidFill>
                  <a:schemeClr val="tx1"/>
                </a:solidFill>
              </a:rPr>
              <a:t>            actually placed the data on the bus</a:t>
            </a:r>
          </a:p>
          <a:p>
            <a:pPr defTabSz="762000"/>
            <a:endParaRPr lang="en-US" altLang="ko-KR" sz="1800" dirty="0">
              <a:solidFill>
                <a:schemeClr val="tx1"/>
              </a:solidFill>
            </a:endParaRPr>
          </a:p>
          <a:p>
            <a:pPr defTabSz="762000"/>
            <a:r>
              <a:rPr lang="en-US" altLang="ko-KR" sz="1800" dirty="0">
                <a:solidFill>
                  <a:schemeClr val="tx1"/>
                </a:solidFill>
              </a:rPr>
              <a:t>To solve this problem, the </a:t>
            </a:r>
            <a:r>
              <a:rPr lang="en-US" altLang="ko-KR" sz="1800" i="1" dirty="0">
                <a:solidFill>
                  <a:schemeClr val="tx1"/>
                </a:solidFill>
              </a:rPr>
              <a:t>HANDSHAKE</a:t>
            </a:r>
            <a:r>
              <a:rPr lang="en-US" altLang="ko-KR" sz="1800" dirty="0">
                <a:solidFill>
                  <a:schemeClr val="tx1"/>
                </a:solidFill>
              </a:rPr>
              <a:t>  method</a:t>
            </a:r>
          </a:p>
          <a:p>
            <a:pPr defTabSz="762000"/>
            <a:r>
              <a:rPr lang="en-US" altLang="ko-KR" sz="1800" dirty="0">
                <a:solidFill>
                  <a:schemeClr val="tx1"/>
                </a:solidFill>
              </a:rPr>
              <a:t>introduces a second control signal to provide a </a:t>
            </a:r>
            <a:r>
              <a:rPr lang="en-US" altLang="ko-KR" sz="1800" i="1" dirty="0">
                <a:solidFill>
                  <a:schemeClr val="tx1"/>
                </a:solidFill>
              </a:rPr>
              <a:t>Reply</a:t>
            </a:r>
            <a:endParaRPr lang="en-US" altLang="ko-KR" sz="1800" dirty="0">
              <a:solidFill>
                <a:schemeClr val="tx1"/>
              </a:solidFill>
            </a:endParaRPr>
          </a:p>
          <a:p>
            <a:pPr defTabSz="762000"/>
            <a:r>
              <a:rPr lang="en-US" altLang="ko-KR" sz="1800" dirty="0">
                <a:solidFill>
                  <a:schemeClr val="tx1"/>
                </a:solidFill>
              </a:rPr>
              <a:t>to the unit that initiates the transfer</a:t>
            </a:r>
          </a:p>
        </p:txBody>
      </p:sp>
      <p:sp>
        <p:nvSpPr>
          <p:cNvPr id="23557" name="Rectangle 5"/>
          <p:cNvSpPr>
            <a:spLocks noChangeArrowheads="1"/>
          </p:cNvSpPr>
          <p:nvPr/>
        </p:nvSpPr>
        <p:spPr bwMode="auto">
          <a:xfrm>
            <a:off x="6530975" y="0"/>
            <a:ext cx="2613025" cy="280988"/>
          </a:xfrm>
          <a:prstGeom prst="rect">
            <a:avLst/>
          </a:prstGeom>
          <a:noFill/>
          <a:ln w="25400">
            <a:noFill/>
            <a:miter lim="800000"/>
            <a:headEnd/>
            <a:tailEnd/>
          </a:ln>
        </p:spPr>
        <p:txBody>
          <a:bodyPr wrap="none" lIns="90488" tIns="44450" rIns="90488" bIns="44450">
            <a:spAutoFit/>
          </a:bodyPr>
          <a:lstStyle/>
          <a:p>
            <a:pPr algn="r" defTabSz="762000"/>
            <a:r>
              <a:rPr lang="en-US" altLang="ko-KR" sz="1400" i="1">
                <a:solidFill>
                  <a:schemeClr val="tx1"/>
                </a:solidFill>
              </a:rPr>
              <a:t>Asynchronous Data Transfer</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80975"/>
            <a:ext cx="8986838" cy="641350"/>
          </a:xfrm>
          <a:noFill/>
        </p:spPr>
        <p:txBody>
          <a:bodyPr anchor="ctr">
            <a:normAutofit/>
          </a:bodyPr>
          <a:lstStyle/>
          <a:p>
            <a:r>
              <a:rPr lang="en-US" altLang="ko-KR" sz="2400" smtClean="0">
                <a:solidFill>
                  <a:schemeClr val="tx1"/>
                </a:solidFill>
              </a:rPr>
              <a:t>SOURCE-INITIATED  TRANSFER  USING  HANDSHAKE</a:t>
            </a:r>
          </a:p>
        </p:txBody>
      </p:sp>
      <p:sp>
        <p:nvSpPr>
          <p:cNvPr id="24579" name="Rectangle 3"/>
          <p:cNvSpPr>
            <a:spLocks noChangeArrowheads="1"/>
          </p:cNvSpPr>
          <p:nvPr/>
        </p:nvSpPr>
        <p:spPr bwMode="auto">
          <a:xfrm>
            <a:off x="52388" y="5572125"/>
            <a:ext cx="181140" cy="319959"/>
          </a:xfrm>
          <a:prstGeom prst="rect">
            <a:avLst/>
          </a:prstGeom>
          <a:noFill/>
          <a:ln w="12700">
            <a:noFill/>
            <a:miter lim="800000"/>
            <a:headEnd/>
            <a:tailEnd/>
          </a:ln>
        </p:spPr>
        <p:txBody>
          <a:bodyPr wrap="none" lIns="63500" tIns="25400" rIns="63500" bIns="25400">
            <a:spAutoFit/>
          </a:bodyPr>
          <a:lstStyle/>
          <a:p>
            <a:pPr defTabSz="762000">
              <a:lnSpc>
                <a:spcPct val="97000"/>
              </a:lnSpc>
            </a:pPr>
            <a:r>
              <a:rPr lang="en-US" altLang="ko-KR" sz="1800" dirty="0" smtClean="0">
                <a:solidFill>
                  <a:schemeClr val="tx1"/>
                </a:solidFill>
              </a:rPr>
              <a:t> </a:t>
            </a:r>
            <a:endParaRPr lang="en-US" altLang="ko-KR" sz="1800" dirty="0">
              <a:solidFill>
                <a:schemeClr val="tx1"/>
              </a:solidFill>
            </a:endParaRPr>
          </a:p>
        </p:txBody>
      </p:sp>
      <p:sp>
        <p:nvSpPr>
          <p:cNvPr id="24580" name="Rectangle 31"/>
          <p:cNvSpPr>
            <a:spLocks noChangeArrowheads="1"/>
          </p:cNvSpPr>
          <p:nvPr/>
        </p:nvSpPr>
        <p:spPr bwMode="auto">
          <a:xfrm>
            <a:off x="227013" y="1019175"/>
            <a:ext cx="1781175" cy="336550"/>
          </a:xfrm>
          <a:prstGeom prst="rect">
            <a:avLst/>
          </a:prstGeom>
          <a:noFill/>
          <a:ln w="25400">
            <a:noFill/>
            <a:miter lim="800000"/>
            <a:headEnd/>
            <a:tailEnd/>
          </a:ln>
        </p:spPr>
        <p:txBody>
          <a:bodyPr wrap="none" lIns="90488" tIns="44450" rIns="90488" bIns="44450">
            <a:spAutoFit/>
          </a:bodyPr>
          <a:lstStyle/>
          <a:p>
            <a:pPr defTabSz="762000"/>
            <a:r>
              <a:rPr lang="en-US" altLang="ko-KR" sz="1800" dirty="0"/>
              <a:t>Block Diagram</a:t>
            </a:r>
          </a:p>
        </p:txBody>
      </p:sp>
      <p:sp>
        <p:nvSpPr>
          <p:cNvPr id="24581" name="Rectangle 32"/>
          <p:cNvSpPr>
            <a:spLocks noChangeArrowheads="1"/>
          </p:cNvSpPr>
          <p:nvPr/>
        </p:nvSpPr>
        <p:spPr bwMode="auto">
          <a:xfrm>
            <a:off x="227013" y="1979613"/>
            <a:ext cx="1908175" cy="336550"/>
          </a:xfrm>
          <a:prstGeom prst="rect">
            <a:avLst/>
          </a:prstGeom>
          <a:noFill/>
          <a:ln w="25400">
            <a:noFill/>
            <a:miter lim="800000"/>
            <a:headEnd/>
            <a:tailEnd/>
          </a:ln>
        </p:spPr>
        <p:txBody>
          <a:bodyPr wrap="none" lIns="90488" tIns="44450" rIns="90488" bIns="44450">
            <a:spAutoFit/>
          </a:bodyPr>
          <a:lstStyle/>
          <a:p>
            <a:pPr defTabSz="762000"/>
            <a:r>
              <a:rPr lang="en-US" altLang="ko-KR" sz="1800"/>
              <a:t>Timing Diagram</a:t>
            </a:r>
          </a:p>
        </p:txBody>
      </p:sp>
      <p:sp>
        <p:nvSpPr>
          <p:cNvPr id="24584" name="Rectangle 62"/>
          <p:cNvSpPr>
            <a:spLocks noChangeArrowheads="1"/>
          </p:cNvSpPr>
          <p:nvPr/>
        </p:nvSpPr>
        <p:spPr bwMode="auto">
          <a:xfrm>
            <a:off x="227013" y="3729038"/>
            <a:ext cx="2352675" cy="336550"/>
          </a:xfrm>
          <a:prstGeom prst="rect">
            <a:avLst/>
          </a:prstGeom>
          <a:noFill/>
          <a:ln w="25400">
            <a:noFill/>
            <a:miter lim="800000"/>
            <a:headEnd/>
            <a:tailEnd/>
          </a:ln>
        </p:spPr>
        <p:txBody>
          <a:bodyPr wrap="none" lIns="90488" tIns="44450" rIns="90488" bIns="44450">
            <a:spAutoFit/>
          </a:bodyPr>
          <a:lstStyle/>
          <a:p>
            <a:pPr defTabSz="762000"/>
            <a:r>
              <a:rPr lang="en-US" altLang="ko-KR" sz="1800"/>
              <a:t>Sequence of Events</a:t>
            </a:r>
          </a:p>
        </p:txBody>
      </p:sp>
      <p:sp>
        <p:nvSpPr>
          <p:cNvPr id="24616" name="Rectangle 16"/>
          <p:cNvSpPr>
            <a:spLocks noChangeArrowheads="1"/>
          </p:cNvSpPr>
          <p:nvPr/>
        </p:nvSpPr>
        <p:spPr bwMode="auto">
          <a:xfrm>
            <a:off x="4352925" y="736600"/>
            <a:ext cx="823913" cy="254000"/>
          </a:xfrm>
          <a:prstGeom prst="rect">
            <a:avLst/>
          </a:prstGeom>
          <a:noFill/>
          <a:ln w="25400">
            <a:noFill/>
            <a:miter lim="800000"/>
            <a:headEnd/>
            <a:tailEnd/>
          </a:ln>
        </p:spPr>
        <p:txBody>
          <a:bodyPr wrap="none" lIns="90488" tIns="44450" rIns="90488" bIns="44450">
            <a:spAutoFit/>
          </a:bodyPr>
          <a:lstStyle/>
          <a:p>
            <a:pPr defTabSz="762000"/>
            <a:r>
              <a:rPr lang="en-US" altLang="ko-KR" dirty="0"/>
              <a:t>Data bus</a:t>
            </a:r>
          </a:p>
        </p:txBody>
      </p:sp>
      <p:grpSp>
        <p:nvGrpSpPr>
          <p:cNvPr id="2" name="Group 1"/>
          <p:cNvGrpSpPr/>
          <p:nvPr/>
        </p:nvGrpSpPr>
        <p:grpSpPr>
          <a:xfrm>
            <a:off x="2606675" y="914400"/>
            <a:ext cx="5851525" cy="4953000"/>
            <a:chOff x="2606675" y="914400"/>
            <a:chExt cx="5851525" cy="4953000"/>
          </a:xfrm>
        </p:grpSpPr>
        <p:sp>
          <p:nvSpPr>
            <p:cNvPr id="24582" name="Rectangle 43"/>
            <p:cNvSpPr>
              <a:spLocks noChangeArrowheads="1"/>
            </p:cNvSpPr>
            <p:nvPr/>
          </p:nvSpPr>
          <p:spPr bwMode="auto">
            <a:xfrm>
              <a:off x="6257925" y="4413250"/>
              <a:ext cx="1781175" cy="381000"/>
            </a:xfrm>
            <a:prstGeom prst="rect">
              <a:avLst/>
            </a:prstGeom>
            <a:noFill/>
            <a:ln w="25400">
              <a:noFill/>
              <a:miter lim="800000"/>
              <a:headEnd/>
              <a:tailEnd/>
            </a:ln>
          </p:spPr>
          <p:txBody>
            <a:bodyPr wrap="none" lIns="90488" tIns="44450" rIns="90488" bIns="44450">
              <a:spAutoFit/>
            </a:bodyPr>
            <a:lstStyle/>
            <a:p>
              <a:pPr defTabSz="762000">
                <a:lnSpc>
                  <a:spcPct val="80000"/>
                </a:lnSpc>
              </a:pPr>
              <a:r>
                <a:rPr lang="en-US" altLang="ko-KR"/>
                <a:t>Accept data from bus.</a:t>
              </a:r>
            </a:p>
            <a:p>
              <a:pPr defTabSz="762000" eaLnBrk="1">
                <a:lnSpc>
                  <a:spcPct val="80000"/>
                </a:lnSpc>
              </a:pPr>
              <a:r>
                <a:rPr lang="en-US" altLang="ko-KR"/>
                <a:t>Enable data accepted</a:t>
              </a:r>
            </a:p>
          </p:txBody>
        </p:sp>
        <p:sp>
          <p:nvSpPr>
            <p:cNvPr id="24583" name="Rectangle 49"/>
            <p:cNvSpPr>
              <a:spLocks noChangeArrowheads="1"/>
            </p:cNvSpPr>
            <p:nvPr/>
          </p:nvSpPr>
          <p:spPr bwMode="auto">
            <a:xfrm>
              <a:off x="6188075" y="5110163"/>
              <a:ext cx="1822450" cy="527050"/>
            </a:xfrm>
            <a:prstGeom prst="rect">
              <a:avLst/>
            </a:prstGeom>
            <a:noFill/>
            <a:ln w="25400">
              <a:noFill/>
              <a:miter lim="800000"/>
              <a:headEnd/>
              <a:tailEnd/>
            </a:ln>
          </p:spPr>
          <p:txBody>
            <a:bodyPr wrap="none" lIns="90488" tIns="44450" rIns="90488" bIns="44450">
              <a:spAutoFit/>
            </a:bodyPr>
            <a:lstStyle/>
            <a:p>
              <a:pPr defTabSz="762000">
                <a:lnSpc>
                  <a:spcPct val="80000"/>
                </a:lnSpc>
              </a:pPr>
              <a:r>
                <a:rPr lang="en-US" altLang="ko-KR"/>
                <a:t>Disable data accepted.</a:t>
              </a:r>
            </a:p>
            <a:p>
              <a:pPr defTabSz="762000">
                <a:lnSpc>
                  <a:spcPct val="80000"/>
                </a:lnSpc>
              </a:pPr>
              <a:r>
                <a:rPr lang="en-US" altLang="ko-KR"/>
                <a:t>Ready to accept data</a:t>
              </a:r>
            </a:p>
            <a:p>
              <a:pPr defTabSz="762000" eaLnBrk="1">
                <a:lnSpc>
                  <a:spcPct val="80000"/>
                </a:lnSpc>
              </a:pPr>
              <a:r>
                <a:rPr lang="en-US" altLang="ko-KR"/>
                <a:t>(initial state).</a:t>
              </a:r>
            </a:p>
          </p:txBody>
        </p:sp>
        <p:sp>
          <p:nvSpPr>
            <p:cNvPr id="24585" name="Rectangle 38"/>
            <p:cNvSpPr>
              <a:spLocks noChangeArrowheads="1"/>
            </p:cNvSpPr>
            <p:nvPr/>
          </p:nvSpPr>
          <p:spPr bwMode="auto">
            <a:xfrm>
              <a:off x="3344863" y="3998913"/>
              <a:ext cx="1520825" cy="419100"/>
            </a:xfrm>
            <a:prstGeom prst="rect">
              <a:avLst/>
            </a:prstGeom>
            <a:noFill/>
            <a:ln w="25400">
              <a:noFill/>
              <a:miter lim="800000"/>
              <a:headEnd/>
              <a:tailEnd/>
            </a:ln>
          </p:spPr>
          <p:txBody>
            <a:bodyPr wrap="none" lIns="90488" tIns="44450" rIns="90488" bIns="44450">
              <a:spAutoFit/>
            </a:bodyPr>
            <a:lstStyle/>
            <a:p>
              <a:pPr defTabSz="762000"/>
              <a:r>
                <a:rPr lang="en-US" altLang="ko-KR"/>
                <a:t>Place data on bus.</a:t>
              </a:r>
            </a:p>
            <a:p>
              <a:pPr defTabSz="762000" eaLnBrk="1"/>
              <a:endParaRPr lang="en-US" altLang="ko-KR"/>
            </a:p>
          </p:txBody>
        </p:sp>
        <p:sp>
          <p:nvSpPr>
            <p:cNvPr id="24586" name="Rectangle 39"/>
            <p:cNvSpPr>
              <a:spLocks noChangeArrowheads="1"/>
            </p:cNvSpPr>
            <p:nvPr/>
          </p:nvSpPr>
          <p:spPr bwMode="auto">
            <a:xfrm>
              <a:off x="3344863" y="4160838"/>
              <a:ext cx="1470025" cy="254000"/>
            </a:xfrm>
            <a:prstGeom prst="rect">
              <a:avLst/>
            </a:prstGeom>
            <a:noFill/>
            <a:ln w="25400">
              <a:noFill/>
              <a:miter lim="800000"/>
              <a:headEnd/>
              <a:tailEnd/>
            </a:ln>
          </p:spPr>
          <p:txBody>
            <a:bodyPr wrap="none" lIns="90488" tIns="44450" rIns="90488" bIns="44450">
              <a:spAutoFit/>
            </a:bodyPr>
            <a:lstStyle/>
            <a:p>
              <a:pPr defTabSz="762000"/>
              <a:r>
                <a:rPr lang="en-US" altLang="ko-KR" dirty="0"/>
                <a:t>Enable data valid.</a:t>
              </a:r>
            </a:p>
          </p:txBody>
        </p:sp>
        <p:sp>
          <p:nvSpPr>
            <p:cNvPr id="24587" name="Rectangle 40"/>
            <p:cNvSpPr>
              <a:spLocks noChangeArrowheads="1"/>
            </p:cNvSpPr>
            <p:nvPr/>
          </p:nvSpPr>
          <p:spPr bwMode="auto">
            <a:xfrm>
              <a:off x="3222625" y="4016374"/>
              <a:ext cx="1846263" cy="479425"/>
            </a:xfrm>
            <a:prstGeom prst="rect">
              <a:avLst/>
            </a:prstGeom>
            <a:noFill/>
            <a:ln w="25400">
              <a:solidFill>
                <a:srgbClr val="000000"/>
              </a:solidFill>
              <a:miter lim="800000"/>
              <a:headEnd/>
              <a:tailEnd/>
            </a:ln>
          </p:spPr>
          <p:txBody>
            <a:bodyPr wrap="none" anchor="ctr"/>
            <a:lstStyle/>
            <a:p>
              <a:endParaRPr lang="fa-IR"/>
            </a:p>
          </p:txBody>
        </p:sp>
        <p:sp>
          <p:nvSpPr>
            <p:cNvPr id="24588" name="Rectangle 41"/>
            <p:cNvSpPr>
              <a:spLocks noChangeArrowheads="1"/>
            </p:cNvSpPr>
            <p:nvPr/>
          </p:nvSpPr>
          <p:spPr bwMode="auto">
            <a:xfrm>
              <a:off x="3344863" y="3657600"/>
              <a:ext cx="1020762" cy="254000"/>
            </a:xfrm>
            <a:prstGeom prst="rect">
              <a:avLst/>
            </a:prstGeom>
            <a:noFill/>
            <a:ln w="25400">
              <a:noFill/>
              <a:miter lim="800000"/>
              <a:headEnd/>
              <a:tailEnd/>
            </a:ln>
          </p:spPr>
          <p:txBody>
            <a:bodyPr wrap="none" lIns="90488" tIns="44450" rIns="90488" bIns="44450">
              <a:spAutoFit/>
            </a:bodyPr>
            <a:lstStyle/>
            <a:p>
              <a:pPr defTabSz="762000"/>
              <a:r>
                <a:rPr lang="en-US" altLang="ko-KR" dirty="0"/>
                <a:t>Source unit</a:t>
              </a:r>
            </a:p>
          </p:txBody>
        </p:sp>
        <p:sp>
          <p:nvSpPr>
            <p:cNvPr id="24589" name="Rectangle 42"/>
            <p:cNvSpPr>
              <a:spLocks noChangeArrowheads="1"/>
            </p:cNvSpPr>
            <p:nvPr/>
          </p:nvSpPr>
          <p:spPr bwMode="auto">
            <a:xfrm>
              <a:off x="6240463" y="3740150"/>
              <a:ext cx="1335087" cy="254000"/>
            </a:xfrm>
            <a:prstGeom prst="rect">
              <a:avLst/>
            </a:prstGeom>
            <a:noFill/>
            <a:ln w="25400">
              <a:noFill/>
              <a:miter lim="800000"/>
              <a:headEnd/>
              <a:tailEnd/>
            </a:ln>
          </p:spPr>
          <p:txBody>
            <a:bodyPr wrap="none" lIns="90488" tIns="44450" rIns="90488" bIns="44450">
              <a:spAutoFit/>
            </a:bodyPr>
            <a:lstStyle/>
            <a:p>
              <a:pPr defTabSz="762000"/>
              <a:r>
                <a:rPr lang="en-US" altLang="ko-KR"/>
                <a:t>Destination unit</a:t>
              </a:r>
            </a:p>
          </p:txBody>
        </p:sp>
        <p:sp>
          <p:nvSpPr>
            <p:cNvPr id="24590" name="Rectangle 45"/>
            <p:cNvSpPr>
              <a:spLocks noChangeArrowheads="1"/>
            </p:cNvSpPr>
            <p:nvPr/>
          </p:nvSpPr>
          <p:spPr bwMode="auto">
            <a:xfrm>
              <a:off x="6184900" y="4400550"/>
              <a:ext cx="2197100" cy="476250"/>
            </a:xfrm>
            <a:prstGeom prst="rect">
              <a:avLst/>
            </a:prstGeom>
            <a:noFill/>
            <a:ln w="25400">
              <a:solidFill>
                <a:srgbClr val="000000"/>
              </a:solidFill>
              <a:miter lim="800000"/>
              <a:headEnd/>
              <a:tailEnd/>
            </a:ln>
          </p:spPr>
          <p:txBody>
            <a:bodyPr wrap="none" anchor="ctr"/>
            <a:lstStyle/>
            <a:p>
              <a:endParaRPr lang="fa-IR"/>
            </a:p>
          </p:txBody>
        </p:sp>
        <p:sp>
          <p:nvSpPr>
            <p:cNvPr id="24591" name="Rectangle 46"/>
            <p:cNvSpPr>
              <a:spLocks noChangeArrowheads="1"/>
            </p:cNvSpPr>
            <p:nvPr/>
          </p:nvSpPr>
          <p:spPr bwMode="auto">
            <a:xfrm>
              <a:off x="3260725" y="4718050"/>
              <a:ext cx="1511300" cy="419100"/>
            </a:xfrm>
            <a:prstGeom prst="rect">
              <a:avLst/>
            </a:prstGeom>
            <a:noFill/>
            <a:ln w="25400">
              <a:noFill/>
              <a:miter lim="800000"/>
              <a:headEnd/>
              <a:tailEnd/>
            </a:ln>
          </p:spPr>
          <p:txBody>
            <a:bodyPr wrap="none" lIns="90488" tIns="44450" rIns="90488" bIns="44450">
              <a:spAutoFit/>
            </a:bodyPr>
            <a:lstStyle/>
            <a:p>
              <a:pPr defTabSz="762000"/>
              <a:r>
                <a:rPr lang="en-US" altLang="ko-KR"/>
                <a:t>Disable data valid.</a:t>
              </a:r>
            </a:p>
            <a:p>
              <a:pPr defTabSz="762000" eaLnBrk="1"/>
              <a:endParaRPr lang="en-US" altLang="ko-KR"/>
            </a:p>
          </p:txBody>
        </p:sp>
        <p:sp>
          <p:nvSpPr>
            <p:cNvPr id="24592" name="Rectangle 47"/>
            <p:cNvSpPr>
              <a:spLocks noChangeArrowheads="1"/>
            </p:cNvSpPr>
            <p:nvPr/>
          </p:nvSpPr>
          <p:spPr bwMode="auto">
            <a:xfrm>
              <a:off x="2971800" y="4927600"/>
              <a:ext cx="1827212" cy="254000"/>
            </a:xfrm>
            <a:prstGeom prst="rect">
              <a:avLst/>
            </a:prstGeom>
            <a:noFill/>
            <a:ln w="25400">
              <a:noFill/>
              <a:miter lim="800000"/>
              <a:headEnd/>
              <a:tailEnd/>
            </a:ln>
          </p:spPr>
          <p:txBody>
            <a:bodyPr wrap="none" lIns="90488" tIns="44450" rIns="90488" bIns="44450">
              <a:spAutoFit/>
            </a:bodyPr>
            <a:lstStyle/>
            <a:p>
              <a:pPr defTabSz="762000"/>
              <a:r>
                <a:rPr lang="en-US" altLang="ko-KR" dirty="0"/>
                <a:t>Invalidate data on bus.</a:t>
              </a:r>
            </a:p>
          </p:txBody>
        </p:sp>
        <p:sp>
          <p:nvSpPr>
            <p:cNvPr id="24593" name="Rectangle 48"/>
            <p:cNvSpPr>
              <a:spLocks noChangeArrowheads="1"/>
            </p:cNvSpPr>
            <p:nvPr/>
          </p:nvSpPr>
          <p:spPr bwMode="auto">
            <a:xfrm>
              <a:off x="3048001" y="4719638"/>
              <a:ext cx="2020888" cy="538162"/>
            </a:xfrm>
            <a:prstGeom prst="rect">
              <a:avLst/>
            </a:prstGeom>
            <a:noFill/>
            <a:ln w="25400">
              <a:solidFill>
                <a:srgbClr val="000000"/>
              </a:solidFill>
              <a:miter lim="800000"/>
              <a:headEnd/>
              <a:tailEnd/>
            </a:ln>
          </p:spPr>
          <p:txBody>
            <a:bodyPr wrap="none" anchor="ctr"/>
            <a:lstStyle/>
            <a:p>
              <a:endParaRPr lang="fa-IR"/>
            </a:p>
          </p:txBody>
        </p:sp>
        <p:sp>
          <p:nvSpPr>
            <p:cNvPr id="24594" name="Rectangle 52"/>
            <p:cNvSpPr>
              <a:spLocks noChangeArrowheads="1"/>
            </p:cNvSpPr>
            <p:nvPr/>
          </p:nvSpPr>
          <p:spPr bwMode="auto">
            <a:xfrm>
              <a:off x="6103938" y="5106988"/>
              <a:ext cx="2354262" cy="760412"/>
            </a:xfrm>
            <a:prstGeom prst="rect">
              <a:avLst/>
            </a:prstGeom>
            <a:noFill/>
            <a:ln w="25400">
              <a:solidFill>
                <a:srgbClr val="000000"/>
              </a:solidFill>
              <a:miter lim="800000"/>
              <a:headEnd/>
              <a:tailEnd/>
            </a:ln>
          </p:spPr>
          <p:txBody>
            <a:bodyPr wrap="none" anchor="ctr"/>
            <a:lstStyle/>
            <a:p>
              <a:endParaRPr lang="fa-IR"/>
            </a:p>
          </p:txBody>
        </p:sp>
        <p:sp>
          <p:nvSpPr>
            <p:cNvPr id="24595" name="Arc 53"/>
            <p:cNvSpPr>
              <a:spLocks/>
            </p:cNvSpPr>
            <p:nvPr/>
          </p:nvSpPr>
          <p:spPr bwMode="auto">
            <a:xfrm>
              <a:off x="6049963" y="4438650"/>
              <a:ext cx="130175" cy="80963"/>
            </a:xfrm>
            <a:custGeom>
              <a:avLst/>
              <a:gdLst>
                <a:gd name="T0" fmla="*/ 14675 w 21600"/>
                <a:gd name="T1" fmla="*/ 1973684 h 16398"/>
                <a:gd name="T2" fmla="*/ 1263433 w 21600"/>
                <a:gd name="T3" fmla="*/ 0 h 16398"/>
                <a:gd name="T4" fmla="*/ 4727974 w 21600"/>
                <a:gd name="T5" fmla="*/ 1769060 h 16398"/>
                <a:gd name="T6" fmla="*/ 0 60000 65536"/>
                <a:gd name="T7" fmla="*/ 0 60000 65536"/>
                <a:gd name="T8" fmla="*/ 0 60000 65536"/>
                <a:gd name="T9" fmla="*/ 0 w 21600"/>
                <a:gd name="T10" fmla="*/ 0 h 16398"/>
                <a:gd name="T11" fmla="*/ 21600 w 21600"/>
                <a:gd name="T12" fmla="*/ 16398 h 16398"/>
              </a:gdLst>
              <a:ahLst/>
              <a:cxnLst>
                <a:cxn ang="T6">
                  <a:pos x="T0" y="T1"/>
                </a:cxn>
                <a:cxn ang="T7">
                  <a:pos x="T2" y="T3"/>
                </a:cxn>
                <a:cxn ang="T8">
                  <a:pos x="T4" y="T5"/>
                </a:cxn>
              </a:cxnLst>
              <a:rect l="T9" t="T10" r="T11" b="T12"/>
              <a:pathLst>
                <a:path w="21600" h="16398" fill="none" extrusionOk="0">
                  <a:moveTo>
                    <a:pt x="67" y="16397"/>
                  </a:moveTo>
                  <a:cubicBezTo>
                    <a:pt x="22" y="15832"/>
                    <a:pt x="0" y="15265"/>
                    <a:pt x="0" y="14698"/>
                  </a:cubicBezTo>
                  <a:cubicBezTo>
                    <a:pt x="-1" y="9245"/>
                    <a:pt x="2061" y="3995"/>
                    <a:pt x="5771" y="-1"/>
                  </a:cubicBezTo>
                </a:path>
                <a:path w="21600" h="16398" stroke="0" extrusionOk="0">
                  <a:moveTo>
                    <a:pt x="67" y="16397"/>
                  </a:moveTo>
                  <a:cubicBezTo>
                    <a:pt x="22" y="15832"/>
                    <a:pt x="0" y="15265"/>
                    <a:pt x="0" y="14698"/>
                  </a:cubicBezTo>
                  <a:cubicBezTo>
                    <a:pt x="-1" y="9245"/>
                    <a:pt x="2061" y="3995"/>
                    <a:pt x="5771" y="-1"/>
                  </a:cubicBezTo>
                  <a:lnTo>
                    <a:pt x="21600" y="14698"/>
                  </a:lnTo>
                  <a:close/>
                </a:path>
              </a:pathLst>
            </a:custGeom>
            <a:solidFill>
              <a:srgbClr val="000000"/>
            </a:solidFill>
            <a:ln w="25400" cap="rnd">
              <a:noFill/>
              <a:round/>
              <a:headEnd/>
              <a:tailEnd/>
            </a:ln>
          </p:spPr>
          <p:txBody>
            <a:bodyPr wrap="none" anchor="ctr"/>
            <a:lstStyle/>
            <a:p>
              <a:endParaRPr lang="fa-IR"/>
            </a:p>
          </p:txBody>
        </p:sp>
        <p:sp>
          <p:nvSpPr>
            <p:cNvPr id="24596" name="Line 54"/>
            <p:cNvSpPr>
              <a:spLocks noChangeShapeType="1"/>
            </p:cNvSpPr>
            <p:nvPr/>
          </p:nvSpPr>
          <p:spPr bwMode="auto">
            <a:xfrm>
              <a:off x="5065713" y="4191000"/>
              <a:ext cx="996950" cy="284163"/>
            </a:xfrm>
            <a:prstGeom prst="line">
              <a:avLst/>
            </a:prstGeom>
            <a:noFill/>
            <a:ln w="25400">
              <a:solidFill>
                <a:srgbClr val="000000"/>
              </a:solidFill>
              <a:round/>
              <a:headEnd/>
              <a:tailEnd/>
            </a:ln>
          </p:spPr>
          <p:txBody>
            <a:bodyPr wrap="none" anchor="ctr"/>
            <a:lstStyle/>
            <a:p>
              <a:endParaRPr lang="en-IN"/>
            </a:p>
          </p:txBody>
        </p:sp>
        <p:sp>
          <p:nvSpPr>
            <p:cNvPr id="24597" name="Arc 55"/>
            <p:cNvSpPr>
              <a:spLocks/>
            </p:cNvSpPr>
            <p:nvPr/>
          </p:nvSpPr>
          <p:spPr bwMode="auto">
            <a:xfrm>
              <a:off x="5089525" y="4776788"/>
              <a:ext cx="131763" cy="87312"/>
            </a:xfrm>
            <a:custGeom>
              <a:avLst/>
              <a:gdLst>
                <a:gd name="T0" fmla="*/ 3945668 w 21600"/>
                <a:gd name="T1" fmla="*/ 0 h 17114"/>
                <a:gd name="T2" fmla="*/ 4805293 w 21600"/>
                <a:gd name="T3" fmla="*/ 2272576 h 17114"/>
                <a:gd name="T4" fmla="*/ 0 w 21600"/>
                <a:gd name="T5" fmla="*/ 1702768 h 17114"/>
                <a:gd name="T6" fmla="*/ 0 60000 65536"/>
                <a:gd name="T7" fmla="*/ 0 60000 65536"/>
                <a:gd name="T8" fmla="*/ 0 60000 65536"/>
                <a:gd name="T9" fmla="*/ 0 w 21600"/>
                <a:gd name="T10" fmla="*/ 0 h 17114"/>
                <a:gd name="T11" fmla="*/ 21600 w 21600"/>
                <a:gd name="T12" fmla="*/ 17114 h 17114"/>
              </a:gdLst>
              <a:ahLst/>
              <a:cxnLst>
                <a:cxn ang="T6">
                  <a:pos x="T0" y="T1"/>
                </a:cxn>
                <a:cxn ang="T7">
                  <a:pos x="T2" y="T3"/>
                </a:cxn>
                <a:cxn ang="T8">
                  <a:pos x="T4" y="T5"/>
                </a:cxn>
              </a:cxnLst>
              <a:rect l="T9" t="T10" r="T11" b="T12"/>
              <a:pathLst>
                <a:path w="21600" h="17114" fill="none" extrusionOk="0">
                  <a:moveTo>
                    <a:pt x="17381" y="0"/>
                  </a:moveTo>
                  <a:cubicBezTo>
                    <a:pt x="20121" y="3713"/>
                    <a:pt x="21600" y="8207"/>
                    <a:pt x="21600" y="12823"/>
                  </a:cubicBezTo>
                  <a:cubicBezTo>
                    <a:pt x="21600" y="14264"/>
                    <a:pt x="21455" y="15701"/>
                    <a:pt x="21169" y="17114"/>
                  </a:cubicBezTo>
                </a:path>
                <a:path w="21600" h="17114" stroke="0" extrusionOk="0">
                  <a:moveTo>
                    <a:pt x="17381" y="0"/>
                  </a:moveTo>
                  <a:cubicBezTo>
                    <a:pt x="20121" y="3713"/>
                    <a:pt x="21600" y="8207"/>
                    <a:pt x="21600" y="12823"/>
                  </a:cubicBezTo>
                  <a:cubicBezTo>
                    <a:pt x="21600" y="14264"/>
                    <a:pt x="21455" y="15701"/>
                    <a:pt x="21169" y="17114"/>
                  </a:cubicBezTo>
                  <a:lnTo>
                    <a:pt x="0" y="12823"/>
                  </a:lnTo>
                  <a:close/>
                </a:path>
              </a:pathLst>
            </a:custGeom>
            <a:solidFill>
              <a:srgbClr val="000000"/>
            </a:solidFill>
            <a:ln w="25400" cap="rnd">
              <a:noFill/>
              <a:round/>
              <a:headEnd/>
              <a:tailEnd/>
            </a:ln>
          </p:spPr>
          <p:txBody>
            <a:bodyPr wrap="none" anchor="ctr"/>
            <a:lstStyle/>
            <a:p>
              <a:endParaRPr lang="fa-IR"/>
            </a:p>
          </p:txBody>
        </p:sp>
        <p:sp>
          <p:nvSpPr>
            <p:cNvPr id="24598" name="Line 56"/>
            <p:cNvSpPr>
              <a:spLocks noChangeShapeType="1"/>
            </p:cNvSpPr>
            <p:nvPr/>
          </p:nvSpPr>
          <p:spPr bwMode="auto">
            <a:xfrm flipH="1">
              <a:off x="5178425" y="4667250"/>
              <a:ext cx="1006475" cy="152400"/>
            </a:xfrm>
            <a:prstGeom prst="line">
              <a:avLst/>
            </a:prstGeom>
            <a:noFill/>
            <a:ln w="25400">
              <a:solidFill>
                <a:srgbClr val="000000"/>
              </a:solidFill>
              <a:round/>
              <a:headEnd/>
              <a:tailEnd/>
            </a:ln>
          </p:spPr>
          <p:txBody>
            <a:bodyPr wrap="none" anchor="ctr"/>
            <a:lstStyle/>
            <a:p>
              <a:endParaRPr lang="en-IN"/>
            </a:p>
          </p:txBody>
        </p:sp>
        <p:sp>
          <p:nvSpPr>
            <p:cNvPr id="24599" name="Arc 57"/>
            <p:cNvSpPr>
              <a:spLocks/>
            </p:cNvSpPr>
            <p:nvPr/>
          </p:nvSpPr>
          <p:spPr bwMode="auto">
            <a:xfrm>
              <a:off x="5965825" y="5157788"/>
              <a:ext cx="131763" cy="84137"/>
            </a:xfrm>
            <a:custGeom>
              <a:avLst/>
              <a:gdLst>
                <a:gd name="T0" fmla="*/ 34051 w 21600"/>
                <a:gd name="T1" fmla="*/ 2150293 h 16643"/>
                <a:gd name="T2" fmla="*/ 1189472 w 21600"/>
                <a:gd name="T3" fmla="*/ 0 h 16643"/>
                <a:gd name="T4" fmla="*/ 4903127 w 21600"/>
                <a:gd name="T5" fmla="*/ 1822117 h 16643"/>
                <a:gd name="T6" fmla="*/ 0 60000 65536"/>
                <a:gd name="T7" fmla="*/ 0 60000 65536"/>
                <a:gd name="T8" fmla="*/ 0 60000 65536"/>
                <a:gd name="T9" fmla="*/ 0 w 21600"/>
                <a:gd name="T10" fmla="*/ 0 h 16643"/>
                <a:gd name="T11" fmla="*/ 21600 w 21600"/>
                <a:gd name="T12" fmla="*/ 16643 h 16643"/>
              </a:gdLst>
              <a:ahLst/>
              <a:cxnLst>
                <a:cxn ang="T6">
                  <a:pos x="T0" y="T1"/>
                </a:cxn>
                <a:cxn ang="T7">
                  <a:pos x="T2" y="T3"/>
                </a:cxn>
                <a:cxn ang="T8">
                  <a:pos x="T4" y="T5"/>
                </a:cxn>
              </a:cxnLst>
              <a:rect l="T9" t="T10" r="T11" b="T12"/>
              <a:pathLst>
                <a:path w="21600" h="16643" fill="none" extrusionOk="0">
                  <a:moveTo>
                    <a:pt x="149" y="16643"/>
                  </a:moveTo>
                  <a:cubicBezTo>
                    <a:pt x="50" y="15800"/>
                    <a:pt x="0" y="14951"/>
                    <a:pt x="0" y="14103"/>
                  </a:cubicBezTo>
                  <a:cubicBezTo>
                    <a:pt x="-1" y="8925"/>
                    <a:pt x="1859" y="3921"/>
                    <a:pt x="5239" y="-1"/>
                  </a:cubicBezTo>
                </a:path>
                <a:path w="21600" h="16643" stroke="0" extrusionOk="0">
                  <a:moveTo>
                    <a:pt x="149" y="16643"/>
                  </a:moveTo>
                  <a:cubicBezTo>
                    <a:pt x="50" y="15800"/>
                    <a:pt x="0" y="14951"/>
                    <a:pt x="0" y="14103"/>
                  </a:cubicBezTo>
                  <a:cubicBezTo>
                    <a:pt x="-1" y="8925"/>
                    <a:pt x="1859" y="3921"/>
                    <a:pt x="5239" y="-1"/>
                  </a:cubicBezTo>
                  <a:lnTo>
                    <a:pt x="21600" y="14103"/>
                  </a:lnTo>
                  <a:close/>
                </a:path>
              </a:pathLst>
            </a:custGeom>
            <a:solidFill>
              <a:srgbClr val="000000"/>
            </a:solidFill>
            <a:ln w="25400" cap="rnd">
              <a:noFill/>
              <a:round/>
              <a:headEnd/>
              <a:tailEnd/>
            </a:ln>
          </p:spPr>
          <p:txBody>
            <a:bodyPr wrap="none" anchor="ctr"/>
            <a:lstStyle/>
            <a:p>
              <a:endParaRPr lang="fa-IR"/>
            </a:p>
          </p:txBody>
        </p:sp>
        <p:sp>
          <p:nvSpPr>
            <p:cNvPr id="24600" name="Line 58"/>
            <p:cNvSpPr>
              <a:spLocks noChangeShapeType="1"/>
            </p:cNvSpPr>
            <p:nvPr/>
          </p:nvSpPr>
          <p:spPr bwMode="auto">
            <a:xfrm>
              <a:off x="5060950" y="4965700"/>
              <a:ext cx="919163" cy="234950"/>
            </a:xfrm>
            <a:prstGeom prst="line">
              <a:avLst/>
            </a:prstGeom>
            <a:noFill/>
            <a:ln w="25400">
              <a:solidFill>
                <a:srgbClr val="000000"/>
              </a:solidFill>
              <a:round/>
              <a:headEnd/>
              <a:tailEnd/>
            </a:ln>
          </p:spPr>
          <p:txBody>
            <a:bodyPr wrap="none" anchor="ctr"/>
            <a:lstStyle/>
            <a:p>
              <a:endParaRPr lang="en-IN"/>
            </a:p>
          </p:txBody>
        </p:sp>
        <p:sp>
          <p:nvSpPr>
            <p:cNvPr id="24601" name="Freeform 59"/>
            <p:cNvSpPr>
              <a:spLocks/>
            </p:cNvSpPr>
            <p:nvPr/>
          </p:nvSpPr>
          <p:spPr bwMode="auto">
            <a:xfrm>
              <a:off x="2892425" y="4197350"/>
              <a:ext cx="3198813" cy="1287463"/>
            </a:xfrm>
            <a:custGeom>
              <a:avLst/>
              <a:gdLst>
                <a:gd name="T0" fmla="*/ 2147483647 w 1857"/>
                <a:gd name="T1" fmla="*/ 1829534932 h 905"/>
                <a:gd name="T2" fmla="*/ 0 w 1857"/>
                <a:gd name="T3" fmla="*/ 1829534932 h 905"/>
                <a:gd name="T4" fmla="*/ 0 w 1857"/>
                <a:gd name="T5" fmla="*/ 0 h 905"/>
                <a:gd name="T6" fmla="*/ 0 60000 65536"/>
                <a:gd name="T7" fmla="*/ 0 60000 65536"/>
                <a:gd name="T8" fmla="*/ 0 60000 65536"/>
                <a:gd name="T9" fmla="*/ 0 w 1857"/>
                <a:gd name="T10" fmla="*/ 0 h 905"/>
                <a:gd name="T11" fmla="*/ 1857 w 1857"/>
                <a:gd name="T12" fmla="*/ 905 h 905"/>
              </a:gdLst>
              <a:ahLst/>
              <a:cxnLst>
                <a:cxn ang="T6">
                  <a:pos x="T0" y="T1"/>
                </a:cxn>
                <a:cxn ang="T7">
                  <a:pos x="T2" y="T3"/>
                </a:cxn>
                <a:cxn ang="T8">
                  <a:pos x="T4" y="T5"/>
                </a:cxn>
              </a:cxnLst>
              <a:rect l="T9" t="T10" r="T11" b="T12"/>
              <a:pathLst>
                <a:path w="1857" h="905">
                  <a:moveTo>
                    <a:pt x="1856" y="904"/>
                  </a:moveTo>
                  <a:lnTo>
                    <a:pt x="0" y="904"/>
                  </a:lnTo>
                  <a:lnTo>
                    <a:pt x="0" y="0"/>
                  </a:lnTo>
                </a:path>
              </a:pathLst>
            </a:custGeom>
            <a:noFill/>
            <a:ln w="25400" cap="rnd">
              <a:solidFill>
                <a:srgbClr val="000000"/>
              </a:solidFill>
              <a:round/>
              <a:headEnd/>
              <a:tailEnd/>
            </a:ln>
          </p:spPr>
          <p:txBody>
            <a:bodyPr/>
            <a:lstStyle/>
            <a:p>
              <a:endParaRPr lang="fa-IR"/>
            </a:p>
          </p:txBody>
        </p:sp>
        <p:sp>
          <p:nvSpPr>
            <p:cNvPr id="24602" name="Arc 60"/>
            <p:cNvSpPr>
              <a:spLocks/>
            </p:cNvSpPr>
            <p:nvPr/>
          </p:nvSpPr>
          <p:spPr bwMode="auto">
            <a:xfrm>
              <a:off x="3086100" y="4148138"/>
              <a:ext cx="130175" cy="85725"/>
            </a:xfrm>
            <a:custGeom>
              <a:avLst/>
              <a:gdLst>
                <a:gd name="T0" fmla="*/ 382160 w 21600"/>
                <a:gd name="T1" fmla="*/ 2115884 h 17255"/>
                <a:gd name="T2" fmla="*/ 404935 w 21600"/>
                <a:gd name="T3" fmla="*/ 0 h 17255"/>
                <a:gd name="T4" fmla="*/ 4727974 w 21600"/>
                <a:gd name="T5" fmla="*/ 1072469 h 17255"/>
                <a:gd name="T6" fmla="*/ 0 60000 65536"/>
                <a:gd name="T7" fmla="*/ 0 60000 65536"/>
                <a:gd name="T8" fmla="*/ 0 60000 65536"/>
                <a:gd name="T9" fmla="*/ 0 w 21600"/>
                <a:gd name="T10" fmla="*/ 0 h 17255"/>
                <a:gd name="T11" fmla="*/ 21600 w 21600"/>
                <a:gd name="T12" fmla="*/ 17255 h 17255"/>
              </a:gdLst>
              <a:ahLst/>
              <a:cxnLst>
                <a:cxn ang="T6">
                  <a:pos x="T0" y="T1"/>
                </a:cxn>
                <a:cxn ang="T7">
                  <a:pos x="T2" y="T3"/>
                </a:cxn>
                <a:cxn ang="T8">
                  <a:pos x="T4" y="T5"/>
                </a:cxn>
              </a:cxnLst>
              <a:rect l="T9" t="T10" r="T11" b="T12"/>
              <a:pathLst>
                <a:path w="21600" h="17255" fill="none" extrusionOk="0">
                  <a:moveTo>
                    <a:pt x="1746" y="17254"/>
                  </a:moveTo>
                  <a:cubicBezTo>
                    <a:pt x="594" y="14566"/>
                    <a:pt x="0" y="11671"/>
                    <a:pt x="0" y="8746"/>
                  </a:cubicBezTo>
                  <a:cubicBezTo>
                    <a:pt x="-1" y="5733"/>
                    <a:pt x="630" y="2754"/>
                    <a:pt x="1849" y="-1"/>
                  </a:cubicBezTo>
                </a:path>
                <a:path w="21600" h="17255" stroke="0" extrusionOk="0">
                  <a:moveTo>
                    <a:pt x="1746" y="17254"/>
                  </a:moveTo>
                  <a:cubicBezTo>
                    <a:pt x="594" y="14566"/>
                    <a:pt x="0" y="11671"/>
                    <a:pt x="0" y="8746"/>
                  </a:cubicBezTo>
                  <a:cubicBezTo>
                    <a:pt x="-1" y="5733"/>
                    <a:pt x="630" y="2754"/>
                    <a:pt x="1849" y="-1"/>
                  </a:cubicBezTo>
                  <a:lnTo>
                    <a:pt x="21600" y="8746"/>
                  </a:lnTo>
                  <a:close/>
                </a:path>
              </a:pathLst>
            </a:custGeom>
            <a:solidFill>
              <a:srgbClr val="000000"/>
            </a:solidFill>
            <a:ln w="25400" cap="rnd">
              <a:noFill/>
              <a:round/>
              <a:headEnd/>
              <a:tailEnd/>
            </a:ln>
          </p:spPr>
          <p:txBody>
            <a:bodyPr wrap="none" anchor="ctr"/>
            <a:lstStyle/>
            <a:p>
              <a:endParaRPr lang="fa-IR"/>
            </a:p>
          </p:txBody>
        </p:sp>
        <p:sp>
          <p:nvSpPr>
            <p:cNvPr id="24603" name="Line 61"/>
            <p:cNvSpPr>
              <a:spLocks noChangeShapeType="1"/>
            </p:cNvSpPr>
            <p:nvPr/>
          </p:nvSpPr>
          <p:spPr bwMode="auto">
            <a:xfrm>
              <a:off x="2889250" y="4192588"/>
              <a:ext cx="214313" cy="0"/>
            </a:xfrm>
            <a:prstGeom prst="line">
              <a:avLst/>
            </a:prstGeom>
            <a:noFill/>
            <a:ln w="25400">
              <a:solidFill>
                <a:srgbClr val="000000"/>
              </a:solidFill>
              <a:round/>
              <a:headEnd/>
              <a:tailEnd/>
            </a:ln>
          </p:spPr>
          <p:txBody>
            <a:bodyPr wrap="none" anchor="ctr"/>
            <a:lstStyle/>
            <a:p>
              <a:endParaRPr lang="en-IN"/>
            </a:p>
          </p:txBody>
        </p:sp>
        <p:sp>
          <p:nvSpPr>
            <p:cNvPr id="24604" name="Arc 4"/>
            <p:cNvSpPr>
              <a:spLocks/>
            </p:cNvSpPr>
            <p:nvPr/>
          </p:nvSpPr>
          <p:spPr bwMode="auto">
            <a:xfrm>
              <a:off x="5905500" y="1125538"/>
              <a:ext cx="201613" cy="133350"/>
            </a:xfrm>
            <a:custGeom>
              <a:avLst/>
              <a:gdLst>
                <a:gd name="T0" fmla="*/ 1507655 w 21600"/>
                <a:gd name="T1" fmla="*/ 7598918 h 17665"/>
                <a:gd name="T2" fmla="*/ 1563761 w 21600"/>
                <a:gd name="T3" fmla="*/ 0 h 17665"/>
                <a:gd name="T4" fmla="*/ 17564999 w 21600"/>
                <a:gd name="T5" fmla="*/ 3832795 h 17665"/>
                <a:gd name="T6" fmla="*/ 0 60000 65536"/>
                <a:gd name="T7" fmla="*/ 0 60000 65536"/>
                <a:gd name="T8" fmla="*/ 0 60000 65536"/>
                <a:gd name="T9" fmla="*/ 0 w 21600"/>
                <a:gd name="T10" fmla="*/ 0 h 17665"/>
                <a:gd name="T11" fmla="*/ 21600 w 21600"/>
                <a:gd name="T12" fmla="*/ 17665 h 17665"/>
              </a:gdLst>
              <a:ahLst/>
              <a:cxnLst>
                <a:cxn ang="T6">
                  <a:pos x="T0" y="T1"/>
                </a:cxn>
                <a:cxn ang="T7">
                  <a:pos x="T2" y="T3"/>
                </a:cxn>
                <a:cxn ang="T8">
                  <a:pos x="T4" y="T5"/>
                </a:cxn>
              </a:cxnLst>
              <a:rect l="T9" t="T10" r="T11" b="T12"/>
              <a:pathLst>
                <a:path w="21600" h="17665" fill="none" extrusionOk="0">
                  <a:moveTo>
                    <a:pt x="1853" y="17665"/>
                  </a:moveTo>
                  <a:cubicBezTo>
                    <a:pt x="631" y="14908"/>
                    <a:pt x="0" y="11925"/>
                    <a:pt x="0" y="8910"/>
                  </a:cubicBezTo>
                  <a:cubicBezTo>
                    <a:pt x="-1" y="5837"/>
                    <a:pt x="655" y="2799"/>
                    <a:pt x="1923" y="0"/>
                  </a:cubicBezTo>
                </a:path>
                <a:path w="21600" h="17665" stroke="0" extrusionOk="0">
                  <a:moveTo>
                    <a:pt x="1853" y="17665"/>
                  </a:moveTo>
                  <a:cubicBezTo>
                    <a:pt x="631" y="14908"/>
                    <a:pt x="0" y="11925"/>
                    <a:pt x="0" y="8910"/>
                  </a:cubicBezTo>
                  <a:cubicBezTo>
                    <a:pt x="-1" y="5837"/>
                    <a:pt x="655" y="2799"/>
                    <a:pt x="1923" y="0"/>
                  </a:cubicBezTo>
                  <a:lnTo>
                    <a:pt x="21600" y="8910"/>
                  </a:lnTo>
                  <a:close/>
                </a:path>
              </a:pathLst>
            </a:custGeom>
            <a:solidFill>
              <a:srgbClr val="000000"/>
            </a:solidFill>
            <a:ln w="25400" cap="rnd">
              <a:noFill/>
              <a:round/>
              <a:headEnd/>
              <a:tailEnd/>
            </a:ln>
          </p:spPr>
          <p:txBody>
            <a:bodyPr wrap="none" anchor="ctr"/>
            <a:lstStyle/>
            <a:p>
              <a:endParaRPr lang="fa-IR"/>
            </a:p>
          </p:txBody>
        </p:sp>
        <p:sp>
          <p:nvSpPr>
            <p:cNvPr id="24605" name="Line 5"/>
            <p:cNvSpPr>
              <a:spLocks noChangeShapeType="1"/>
            </p:cNvSpPr>
            <p:nvPr/>
          </p:nvSpPr>
          <p:spPr bwMode="auto">
            <a:xfrm>
              <a:off x="3592513" y="1196975"/>
              <a:ext cx="2311400" cy="0"/>
            </a:xfrm>
            <a:prstGeom prst="line">
              <a:avLst/>
            </a:prstGeom>
            <a:noFill/>
            <a:ln w="25400">
              <a:solidFill>
                <a:srgbClr val="000000"/>
              </a:solidFill>
              <a:round/>
              <a:headEnd/>
              <a:tailEnd/>
            </a:ln>
          </p:spPr>
          <p:txBody>
            <a:bodyPr wrap="none" anchor="ctr"/>
            <a:lstStyle/>
            <a:p>
              <a:endParaRPr lang="en-IN"/>
            </a:p>
          </p:txBody>
        </p:sp>
        <p:sp>
          <p:nvSpPr>
            <p:cNvPr id="24606" name="Arc 6"/>
            <p:cNvSpPr>
              <a:spLocks/>
            </p:cNvSpPr>
            <p:nvPr/>
          </p:nvSpPr>
          <p:spPr bwMode="auto">
            <a:xfrm>
              <a:off x="3598863" y="1317625"/>
              <a:ext cx="201612" cy="134938"/>
            </a:xfrm>
            <a:custGeom>
              <a:avLst/>
              <a:gdLst>
                <a:gd name="T0" fmla="*/ 15974940 w 21600"/>
                <a:gd name="T1" fmla="*/ 0 h 17805"/>
                <a:gd name="T2" fmla="*/ 16031924 w 21600"/>
                <a:gd name="T3" fmla="*/ 7750305 h 17805"/>
                <a:gd name="T4" fmla="*/ 0 w 21600"/>
                <a:gd name="T5" fmla="*/ 3908866 h 17805"/>
                <a:gd name="T6" fmla="*/ 0 60000 65536"/>
                <a:gd name="T7" fmla="*/ 0 60000 65536"/>
                <a:gd name="T8" fmla="*/ 0 60000 65536"/>
                <a:gd name="T9" fmla="*/ 0 w 21600"/>
                <a:gd name="T10" fmla="*/ 0 h 17805"/>
                <a:gd name="T11" fmla="*/ 21600 w 21600"/>
                <a:gd name="T12" fmla="*/ 17805 h 17805"/>
              </a:gdLst>
              <a:ahLst/>
              <a:cxnLst>
                <a:cxn ang="T6">
                  <a:pos x="T0" y="T1"/>
                </a:cxn>
                <a:cxn ang="T7">
                  <a:pos x="T2" y="T3"/>
                </a:cxn>
                <a:cxn ang="T8">
                  <a:pos x="T4" y="T5"/>
                </a:cxn>
              </a:cxnLst>
              <a:rect l="T9" t="T10" r="T11" b="T12"/>
              <a:pathLst>
                <a:path w="21600" h="17805" fill="none" extrusionOk="0">
                  <a:moveTo>
                    <a:pt x="19644" y="0"/>
                  </a:moveTo>
                  <a:cubicBezTo>
                    <a:pt x="20933" y="2818"/>
                    <a:pt x="21600" y="5881"/>
                    <a:pt x="21600" y="8980"/>
                  </a:cubicBezTo>
                  <a:cubicBezTo>
                    <a:pt x="21600" y="12021"/>
                    <a:pt x="20957" y="15028"/>
                    <a:pt x="19714" y="17804"/>
                  </a:cubicBezTo>
                </a:path>
                <a:path w="21600" h="17805" stroke="0" extrusionOk="0">
                  <a:moveTo>
                    <a:pt x="19644" y="0"/>
                  </a:moveTo>
                  <a:cubicBezTo>
                    <a:pt x="20933" y="2818"/>
                    <a:pt x="21600" y="5881"/>
                    <a:pt x="21600" y="8980"/>
                  </a:cubicBezTo>
                  <a:cubicBezTo>
                    <a:pt x="21600" y="12021"/>
                    <a:pt x="20957" y="15028"/>
                    <a:pt x="19714" y="17804"/>
                  </a:cubicBezTo>
                  <a:lnTo>
                    <a:pt x="0" y="8980"/>
                  </a:lnTo>
                  <a:close/>
                </a:path>
              </a:pathLst>
            </a:custGeom>
            <a:solidFill>
              <a:srgbClr val="000000"/>
            </a:solidFill>
            <a:ln w="25400" cap="rnd">
              <a:noFill/>
              <a:round/>
              <a:headEnd/>
              <a:tailEnd/>
            </a:ln>
          </p:spPr>
          <p:txBody>
            <a:bodyPr wrap="none" anchor="ctr"/>
            <a:lstStyle/>
            <a:p>
              <a:endParaRPr lang="fa-IR"/>
            </a:p>
          </p:txBody>
        </p:sp>
        <p:sp>
          <p:nvSpPr>
            <p:cNvPr id="24607" name="Line 7"/>
            <p:cNvSpPr>
              <a:spLocks noChangeShapeType="1"/>
            </p:cNvSpPr>
            <p:nvPr/>
          </p:nvSpPr>
          <p:spPr bwMode="auto">
            <a:xfrm>
              <a:off x="3771900" y="1392238"/>
              <a:ext cx="2339975" cy="0"/>
            </a:xfrm>
            <a:prstGeom prst="line">
              <a:avLst/>
            </a:prstGeom>
            <a:noFill/>
            <a:ln w="25400">
              <a:solidFill>
                <a:srgbClr val="000000"/>
              </a:solidFill>
              <a:round/>
              <a:headEnd/>
              <a:tailEnd/>
            </a:ln>
          </p:spPr>
          <p:txBody>
            <a:bodyPr wrap="none" anchor="ctr"/>
            <a:lstStyle/>
            <a:p>
              <a:endParaRPr lang="en-IN"/>
            </a:p>
          </p:txBody>
        </p:sp>
        <p:sp>
          <p:nvSpPr>
            <p:cNvPr id="24608" name="Arc 8"/>
            <p:cNvSpPr>
              <a:spLocks/>
            </p:cNvSpPr>
            <p:nvPr/>
          </p:nvSpPr>
          <p:spPr bwMode="auto">
            <a:xfrm>
              <a:off x="5905500" y="930275"/>
              <a:ext cx="201613" cy="134938"/>
            </a:xfrm>
            <a:custGeom>
              <a:avLst/>
              <a:gdLst>
                <a:gd name="T0" fmla="*/ 1507655 w 21600"/>
                <a:gd name="T1" fmla="*/ 7873640 h 17665"/>
                <a:gd name="T2" fmla="*/ 1563761 w 21600"/>
                <a:gd name="T3" fmla="*/ 0 h 17665"/>
                <a:gd name="T4" fmla="*/ 17564999 w 21600"/>
                <a:gd name="T5" fmla="*/ 3971362 h 17665"/>
                <a:gd name="T6" fmla="*/ 0 60000 65536"/>
                <a:gd name="T7" fmla="*/ 0 60000 65536"/>
                <a:gd name="T8" fmla="*/ 0 60000 65536"/>
                <a:gd name="T9" fmla="*/ 0 w 21600"/>
                <a:gd name="T10" fmla="*/ 0 h 17665"/>
                <a:gd name="T11" fmla="*/ 21600 w 21600"/>
                <a:gd name="T12" fmla="*/ 17665 h 17665"/>
              </a:gdLst>
              <a:ahLst/>
              <a:cxnLst>
                <a:cxn ang="T6">
                  <a:pos x="T0" y="T1"/>
                </a:cxn>
                <a:cxn ang="T7">
                  <a:pos x="T2" y="T3"/>
                </a:cxn>
                <a:cxn ang="T8">
                  <a:pos x="T4" y="T5"/>
                </a:cxn>
              </a:cxnLst>
              <a:rect l="T9" t="T10" r="T11" b="T12"/>
              <a:pathLst>
                <a:path w="21600" h="17665" fill="none" extrusionOk="0">
                  <a:moveTo>
                    <a:pt x="1853" y="17665"/>
                  </a:moveTo>
                  <a:cubicBezTo>
                    <a:pt x="631" y="14908"/>
                    <a:pt x="0" y="11925"/>
                    <a:pt x="0" y="8910"/>
                  </a:cubicBezTo>
                  <a:cubicBezTo>
                    <a:pt x="-1" y="5837"/>
                    <a:pt x="655" y="2799"/>
                    <a:pt x="1923" y="0"/>
                  </a:cubicBezTo>
                </a:path>
                <a:path w="21600" h="17665" stroke="0" extrusionOk="0">
                  <a:moveTo>
                    <a:pt x="1853" y="17665"/>
                  </a:moveTo>
                  <a:cubicBezTo>
                    <a:pt x="631" y="14908"/>
                    <a:pt x="0" y="11925"/>
                    <a:pt x="0" y="8910"/>
                  </a:cubicBezTo>
                  <a:cubicBezTo>
                    <a:pt x="-1" y="5837"/>
                    <a:pt x="655" y="2799"/>
                    <a:pt x="1923" y="0"/>
                  </a:cubicBezTo>
                  <a:lnTo>
                    <a:pt x="21600" y="8910"/>
                  </a:lnTo>
                  <a:close/>
                </a:path>
              </a:pathLst>
            </a:custGeom>
            <a:solidFill>
              <a:srgbClr val="000000"/>
            </a:solidFill>
            <a:ln w="25400" cap="rnd">
              <a:noFill/>
              <a:round/>
              <a:headEnd/>
              <a:tailEnd/>
            </a:ln>
          </p:spPr>
          <p:txBody>
            <a:bodyPr wrap="none" anchor="ctr"/>
            <a:lstStyle/>
            <a:p>
              <a:endParaRPr lang="fa-IR"/>
            </a:p>
          </p:txBody>
        </p:sp>
        <p:sp>
          <p:nvSpPr>
            <p:cNvPr id="24609" name="Line 9"/>
            <p:cNvSpPr>
              <a:spLocks noChangeShapeType="1"/>
            </p:cNvSpPr>
            <p:nvPr/>
          </p:nvSpPr>
          <p:spPr bwMode="auto">
            <a:xfrm>
              <a:off x="3592513" y="1004888"/>
              <a:ext cx="2311400" cy="0"/>
            </a:xfrm>
            <a:prstGeom prst="line">
              <a:avLst/>
            </a:prstGeom>
            <a:noFill/>
            <a:ln w="25400">
              <a:solidFill>
                <a:srgbClr val="000000"/>
              </a:solidFill>
              <a:round/>
              <a:headEnd/>
              <a:tailEnd/>
            </a:ln>
          </p:spPr>
          <p:txBody>
            <a:bodyPr wrap="none" anchor="ctr"/>
            <a:lstStyle/>
            <a:p>
              <a:endParaRPr lang="en-IN"/>
            </a:p>
          </p:txBody>
        </p:sp>
        <p:sp>
          <p:nvSpPr>
            <p:cNvPr id="24610" name="Rectangle 10"/>
            <p:cNvSpPr>
              <a:spLocks noChangeArrowheads="1"/>
            </p:cNvSpPr>
            <p:nvPr/>
          </p:nvSpPr>
          <p:spPr bwMode="auto">
            <a:xfrm>
              <a:off x="2678113" y="958850"/>
              <a:ext cx="900112" cy="546100"/>
            </a:xfrm>
            <a:prstGeom prst="rect">
              <a:avLst/>
            </a:prstGeom>
            <a:solidFill>
              <a:srgbClr val="FFFFFF"/>
            </a:solidFill>
            <a:ln w="25400">
              <a:solidFill>
                <a:srgbClr val="000000"/>
              </a:solidFill>
              <a:miter lim="800000"/>
              <a:headEnd/>
              <a:tailEnd/>
            </a:ln>
          </p:spPr>
          <p:txBody>
            <a:bodyPr wrap="none" anchor="ctr"/>
            <a:lstStyle/>
            <a:p>
              <a:endParaRPr lang="fa-IR"/>
            </a:p>
          </p:txBody>
        </p:sp>
        <p:sp>
          <p:nvSpPr>
            <p:cNvPr id="24611" name="Rectangle 11"/>
            <p:cNvSpPr>
              <a:spLocks noChangeArrowheads="1"/>
            </p:cNvSpPr>
            <p:nvPr/>
          </p:nvSpPr>
          <p:spPr bwMode="auto">
            <a:xfrm>
              <a:off x="2719388" y="1000125"/>
              <a:ext cx="696912" cy="419100"/>
            </a:xfrm>
            <a:prstGeom prst="rect">
              <a:avLst/>
            </a:prstGeom>
            <a:noFill/>
            <a:ln w="25400">
              <a:noFill/>
              <a:miter lim="800000"/>
              <a:headEnd/>
              <a:tailEnd/>
            </a:ln>
          </p:spPr>
          <p:txBody>
            <a:bodyPr wrap="none" lIns="90488" tIns="44450" rIns="90488" bIns="44450">
              <a:spAutoFit/>
            </a:bodyPr>
            <a:lstStyle/>
            <a:p>
              <a:pPr defTabSz="762000"/>
              <a:r>
                <a:rPr lang="en-US" altLang="ko-KR"/>
                <a:t>Source</a:t>
              </a:r>
            </a:p>
            <a:p>
              <a:pPr defTabSz="762000" latinLnBrk="1"/>
              <a:endParaRPr lang="en-US" altLang="ko-KR"/>
            </a:p>
          </p:txBody>
        </p:sp>
        <p:sp>
          <p:nvSpPr>
            <p:cNvPr id="24612" name="Rectangle 12"/>
            <p:cNvSpPr>
              <a:spLocks noChangeArrowheads="1"/>
            </p:cNvSpPr>
            <p:nvPr/>
          </p:nvSpPr>
          <p:spPr bwMode="auto">
            <a:xfrm>
              <a:off x="2855913" y="1160463"/>
              <a:ext cx="461962" cy="254000"/>
            </a:xfrm>
            <a:prstGeom prst="rect">
              <a:avLst/>
            </a:prstGeom>
            <a:noFill/>
            <a:ln w="25400">
              <a:noFill/>
              <a:miter lim="800000"/>
              <a:headEnd/>
              <a:tailEnd/>
            </a:ln>
          </p:spPr>
          <p:txBody>
            <a:bodyPr wrap="none" lIns="90488" tIns="44450" rIns="90488" bIns="44450">
              <a:spAutoFit/>
            </a:bodyPr>
            <a:lstStyle/>
            <a:p>
              <a:pPr defTabSz="762000"/>
              <a:r>
                <a:rPr lang="en-US" altLang="ko-KR"/>
                <a:t>unit</a:t>
              </a:r>
            </a:p>
          </p:txBody>
        </p:sp>
        <p:sp>
          <p:nvSpPr>
            <p:cNvPr id="24613" name="Rectangle 13"/>
            <p:cNvSpPr>
              <a:spLocks noChangeArrowheads="1"/>
            </p:cNvSpPr>
            <p:nvPr/>
          </p:nvSpPr>
          <p:spPr bwMode="auto">
            <a:xfrm>
              <a:off x="6059488" y="1000125"/>
              <a:ext cx="1011237" cy="419100"/>
            </a:xfrm>
            <a:prstGeom prst="rect">
              <a:avLst/>
            </a:prstGeom>
            <a:noFill/>
            <a:ln w="25400">
              <a:noFill/>
              <a:miter lim="800000"/>
              <a:headEnd/>
              <a:tailEnd/>
            </a:ln>
          </p:spPr>
          <p:txBody>
            <a:bodyPr wrap="none" lIns="90488" tIns="44450" rIns="90488" bIns="44450">
              <a:spAutoFit/>
            </a:bodyPr>
            <a:lstStyle/>
            <a:p>
              <a:pPr defTabSz="762000"/>
              <a:r>
                <a:rPr lang="en-US" altLang="ko-KR" dirty="0"/>
                <a:t>Destination</a:t>
              </a:r>
            </a:p>
            <a:p>
              <a:pPr defTabSz="762000" latinLnBrk="1"/>
              <a:endParaRPr lang="en-US" altLang="ko-KR" dirty="0"/>
            </a:p>
          </p:txBody>
        </p:sp>
        <p:sp>
          <p:nvSpPr>
            <p:cNvPr id="24614" name="Rectangle 14"/>
            <p:cNvSpPr>
              <a:spLocks noChangeArrowheads="1"/>
            </p:cNvSpPr>
            <p:nvPr/>
          </p:nvSpPr>
          <p:spPr bwMode="auto">
            <a:xfrm>
              <a:off x="6302375" y="1160463"/>
              <a:ext cx="461963" cy="254000"/>
            </a:xfrm>
            <a:prstGeom prst="rect">
              <a:avLst/>
            </a:prstGeom>
            <a:noFill/>
            <a:ln w="25400">
              <a:noFill/>
              <a:miter lim="800000"/>
              <a:headEnd/>
              <a:tailEnd/>
            </a:ln>
          </p:spPr>
          <p:txBody>
            <a:bodyPr wrap="none" lIns="90488" tIns="44450" rIns="90488" bIns="44450">
              <a:spAutoFit/>
            </a:bodyPr>
            <a:lstStyle/>
            <a:p>
              <a:pPr defTabSz="762000"/>
              <a:r>
                <a:rPr lang="en-US" altLang="ko-KR" dirty="0"/>
                <a:t>unit</a:t>
              </a:r>
            </a:p>
          </p:txBody>
        </p:sp>
        <p:sp>
          <p:nvSpPr>
            <p:cNvPr id="24615" name="Rectangle 15"/>
            <p:cNvSpPr>
              <a:spLocks noChangeArrowheads="1"/>
            </p:cNvSpPr>
            <p:nvPr/>
          </p:nvSpPr>
          <p:spPr bwMode="auto">
            <a:xfrm>
              <a:off x="6111875" y="946150"/>
              <a:ext cx="911225" cy="558800"/>
            </a:xfrm>
            <a:prstGeom prst="rect">
              <a:avLst/>
            </a:prstGeom>
            <a:noFill/>
            <a:ln w="25400">
              <a:solidFill>
                <a:srgbClr val="000000"/>
              </a:solidFill>
              <a:miter lim="800000"/>
              <a:headEnd/>
              <a:tailEnd/>
            </a:ln>
          </p:spPr>
          <p:txBody>
            <a:bodyPr wrap="none" anchor="ctr"/>
            <a:lstStyle/>
            <a:p>
              <a:endParaRPr lang="fa-IR"/>
            </a:p>
          </p:txBody>
        </p:sp>
        <p:sp>
          <p:nvSpPr>
            <p:cNvPr id="24617" name="Rectangle 17"/>
            <p:cNvSpPr>
              <a:spLocks noChangeArrowheads="1"/>
            </p:cNvSpPr>
            <p:nvPr/>
          </p:nvSpPr>
          <p:spPr bwMode="auto">
            <a:xfrm>
              <a:off x="4352925" y="1143000"/>
              <a:ext cx="1211263" cy="254000"/>
            </a:xfrm>
            <a:prstGeom prst="rect">
              <a:avLst/>
            </a:prstGeom>
            <a:noFill/>
            <a:ln w="25400">
              <a:noFill/>
              <a:miter lim="800000"/>
              <a:headEnd/>
              <a:tailEnd/>
            </a:ln>
          </p:spPr>
          <p:txBody>
            <a:bodyPr wrap="none" lIns="90488" tIns="44450" rIns="90488" bIns="44450">
              <a:spAutoFit/>
            </a:bodyPr>
            <a:lstStyle/>
            <a:p>
              <a:pPr defTabSz="762000"/>
              <a:r>
                <a:rPr lang="en-US" altLang="ko-KR" dirty="0"/>
                <a:t>Data accepted</a:t>
              </a:r>
            </a:p>
          </p:txBody>
        </p:sp>
        <p:sp>
          <p:nvSpPr>
            <p:cNvPr id="24618" name="Line 18"/>
            <p:cNvSpPr>
              <a:spLocks noChangeShapeType="1"/>
            </p:cNvSpPr>
            <p:nvPr/>
          </p:nvSpPr>
          <p:spPr bwMode="auto">
            <a:xfrm>
              <a:off x="2705100" y="2178050"/>
              <a:ext cx="1243013" cy="0"/>
            </a:xfrm>
            <a:prstGeom prst="line">
              <a:avLst/>
            </a:prstGeom>
            <a:noFill/>
            <a:ln w="25400">
              <a:solidFill>
                <a:srgbClr val="000000"/>
              </a:solidFill>
              <a:round/>
              <a:headEnd/>
              <a:tailEnd/>
            </a:ln>
          </p:spPr>
          <p:txBody>
            <a:bodyPr wrap="none" anchor="ctr"/>
            <a:lstStyle/>
            <a:p>
              <a:endParaRPr lang="en-IN"/>
            </a:p>
          </p:txBody>
        </p:sp>
        <p:sp>
          <p:nvSpPr>
            <p:cNvPr id="24619" name="Line 19"/>
            <p:cNvSpPr>
              <a:spLocks noChangeShapeType="1"/>
            </p:cNvSpPr>
            <p:nvPr/>
          </p:nvSpPr>
          <p:spPr bwMode="auto">
            <a:xfrm>
              <a:off x="3951288" y="1858963"/>
              <a:ext cx="0" cy="323850"/>
            </a:xfrm>
            <a:prstGeom prst="line">
              <a:avLst/>
            </a:prstGeom>
            <a:noFill/>
            <a:ln w="25400">
              <a:solidFill>
                <a:srgbClr val="000000"/>
              </a:solidFill>
              <a:round/>
              <a:headEnd/>
              <a:tailEnd/>
            </a:ln>
          </p:spPr>
          <p:txBody>
            <a:bodyPr wrap="none" anchor="ctr"/>
            <a:lstStyle/>
            <a:p>
              <a:endParaRPr lang="en-IN"/>
            </a:p>
          </p:txBody>
        </p:sp>
        <p:sp>
          <p:nvSpPr>
            <p:cNvPr id="24620" name="Freeform 20"/>
            <p:cNvSpPr>
              <a:spLocks/>
            </p:cNvSpPr>
            <p:nvPr/>
          </p:nvSpPr>
          <p:spPr bwMode="auto">
            <a:xfrm>
              <a:off x="3951288" y="1858963"/>
              <a:ext cx="2673350" cy="320675"/>
            </a:xfrm>
            <a:custGeom>
              <a:avLst/>
              <a:gdLst>
                <a:gd name="T0" fmla="*/ 0 w 1545"/>
                <a:gd name="T1" fmla="*/ 0 h 225"/>
                <a:gd name="T2" fmla="*/ 2147483647 w 1545"/>
                <a:gd name="T3" fmla="*/ 0 h 225"/>
                <a:gd name="T4" fmla="*/ 2147483647 w 1545"/>
                <a:gd name="T5" fmla="*/ 455002249 h 225"/>
                <a:gd name="T6" fmla="*/ 2147483647 w 1545"/>
                <a:gd name="T7" fmla="*/ 455002249 h 225"/>
                <a:gd name="T8" fmla="*/ 0 60000 65536"/>
                <a:gd name="T9" fmla="*/ 0 60000 65536"/>
                <a:gd name="T10" fmla="*/ 0 60000 65536"/>
                <a:gd name="T11" fmla="*/ 0 60000 65536"/>
                <a:gd name="T12" fmla="*/ 0 w 1545"/>
                <a:gd name="T13" fmla="*/ 0 h 225"/>
                <a:gd name="T14" fmla="*/ 1545 w 1545"/>
                <a:gd name="T15" fmla="*/ 225 h 225"/>
              </a:gdLst>
              <a:ahLst/>
              <a:cxnLst>
                <a:cxn ang="T8">
                  <a:pos x="T0" y="T1"/>
                </a:cxn>
                <a:cxn ang="T9">
                  <a:pos x="T2" y="T3"/>
                </a:cxn>
                <a:cxn ang="T10">
                  <a:pos x="T4" y="T5"/>
                </a:cxn>
                <a:cxn ang="T11">
                  <a:pos x="T6" y="T7"/>
                </a:cxn>
              </a:cxnLst>
              <a:rect l="T12" t="T13" r="T14" b="T15"/>
              <a:pathLst>
                <a:path w="1545" h="225">
                  <a:moveTo>
                    <a:pt x="0" y="0"/>
                  </a:moveTo>
                  <a:lnTo>
                    <a:pt x="1136" y="0"/>
                  </a:lnTo>
                  <a:lnTo>
                    <a:pt x="1136" y="224"/>
                  </a:lnTo>
                  <a:lnTo>
                    <a:pt x="1544" y="224"/>
                  </a:lnTo>
                </a:path>
              </a:pathLst>
            </a:custGeom>
            <a:noFill/>
            <a:ln w="25400" cap="rnd">
              <a:solidFill>
                <a:srgbClr val="000000"/>
              </a:solidFill>
              <a:round/>
              <a:headEnd/>
              <a:tailEnd/>
            </a:ln>
          </p:spPr>
          <p:txBody>
            <a:bodyPr/>
            <a:lstStyle/>
            <a:p>
              <a:endParaRPr lang="fa-IR"/>
            </a:p>
          </p:txBody>
        </p:sp>
        <p:sp>
          <p:nvSpPr>
            <p:cNvPr id="24621" name="Rectangle 21"/>
            <p:cNvSpPr>
              <a:spLocks noChangeArrowheads="1"/>
            </p:cNvSpPr>
            <p:nvPr/>
          </p:nvSpPr>
          <p:spPr bwMode="auto">
            <a:xfrm>
              <a:off x="2606675" y="1828800"/>
              <a:ext cx="823913" cy="254000"/>
            </a:xfrm>
            <a:prstGeom prst="rect">
              <a:avLst/>
            </a:prstGeom>
            <a:noFill/>
            <a:ln w="25400">
              <a:noFill/>
              <a:miter lim="800000"/>
              <a:headEnd/>
              <a:tailEnd/>
            </a:ln>
          </p:spPr>
          <p:txBody>
            <a:bodyPr wrap="none" lIns="90488" tIns="44450" rIns="90488" bIns="44450">
              <a:spAutoFit/>
            </a:bodyPr>
            <a:lstStyle/>
            <a:p>
              <a:pPr defTabSz="762000"/>
              <a:r>
                <a:rPr lang="en-US" altLang="ko-KR" dirty="0"/>
                <a:t>Data bus</a:t>
              </a:r>
            </a:p>
          </p:txBody>
        </p:sp>
        <p:sp>
          <p:nvSpPr>
            <p:cNvPr id="24622" name="Line 22"/>
            <p:cNvSpPr>
              <a:spLocks noChangeShapeType="1"/>
            </p:cNvSpPr>
            <p:nvPr/>
          </p:nvSpPr>
          <p:spPr bwMode="auto">
            <a:xfrm>
              <a:off x="3011488" y="2828925"/>
              <a:ext cx="1171575" cy="0"/>
            </a:xfrm>
            <a:prstGeom prst="line">
              <a:avLst/>
            </a:prstGeom>
            <a:noFill/>
            <a:ln w="25400">
              <a:solidFill>
                <a:srgbClr val="000000"/>
              </a:solidFill>
              <a:round/>
              <a:headEnd/>
              <a:tailEnd/>
            </a:ln>
          </p:spPr>
          <p:txBody>
            <a:bodyPr wrap="none" anchor="ctr"/>
            <a:lstStyle/>
            <a:p>
              <a:endParaRPr lang="en-IN"/>
            </a:p>
          </p:txBody>
        </p:sp>
        <p:sp>
          <p:nvSpPr>
            <p:cNvPr id="24623" name="Line 23"/>
            <p:cNvSpPr>
              <a:spLocks noChangeShapeType="1"/>
            </p:cNvSpPr>
            <p:nvPr/>
          </p:nvSpPr>
          <p:spPr bwMode="auto">
            <a:xfrm>
              <a:off x="4186238" y="2509838"/>
              <a:ext cx="0" cy="333375"/>
            </a:xfrm>
            <a:prstGeom prst="line">
              <a:avLst/>
            </a:prstGeom>
            <a:noFill/>
            <a:ln w="25400">
              <a:solidFill>
                <a:srgbClr val="000000"/>
              </a:solidFill>
              <a:round/>
              <a:headEnd/>
              <a:tailEnd/>
            </a:ln>
          </p:spPr>
          <p:txBody>
            <a:bodyPr wrap="none" anchor="ctr"/>
            <a:lstStyle/>
            <a:p>
              <a:endParaRPr lang="en-IN"/>
            </a:p>
          </p:txBody>
        </p:sp>
        <p:sp>
          <p:nvSpPr>
            <p:cNvPr id="24624" name="Freeform 24"/>
            <p:cNvSpPr>
              <a:spLocks/>
            </p:cNvSpPr>
            <p:nvPr/>
          </p:nvSpPr>
          <p:spPr bwMode="auto">
            <a:xfrm>
              <a:off x="4186238" y="2509838"/>
              <a:ext cx="2590800" cy="320675"/>
            </a:xfrm>
            <a:custGeom>
              <a:avLst/>
              <a:gdLst>
                <a:gd name="T0" fmla="*/ 0 w 1497"/>
                <a:gd name="T1" fmla="*/ 0 h 225"/>
                <a:gd name="T2" fmla="*/ 2147483647 w 1497"/>
                <a:gd name="T3" fmla="*/ 0 h 225"/>
                <a:gd name="T4" fmla="*/ 2147483647 w 1497"/>
                <a:gd name="T5" fmla="*/ 455002249 h 225"/>
                <a:gd name="T6" fmla="*/ 2147483647 w 1497"/>
                <a:gd name="T7" fmla="*/ 455002249 h 225"/>
                <a:gd name="T8" fmla="*/ 0 60000 65536"/>
                <a:gd name="T9" fmla="*/ 0 60000 65536"/>
                <a:gd name="T10" fmla="*/ 0 60000 65536"/>
                <a:gd name="T11" fmla="*/ 0 60000 65536"/>
                <a:gd name="T12" fmla="*/ 0 w 1497"/>
                <a:gd name="T13" fmla="*/ 0 h 225"/>
                <a:gd name="T14" fmla="*/ 1497 w 1497"/>
                <a:gd name="T15" fmla="*/ 225 h 225"/>
              </a:gdLst>
              <a:ahLst/>
              <a:cxnLst>
                <a:cxn ang="T8">
                  <a:pos x="T0" y="T1"/>
                </a:cxn>
                <a:cxn ang="T9">
                  <a:pos x="T2" y="T3"/>
                </a:cxn>
                <a:cxn ang="T10">
                  <a:pos x="T4" y="T5"/>
                </a:cxn>
                <a:cxn ang="T11">
                  <a:pos x="T6" y="T7"/>
                </a:cxn>
              </a:cxnLst>
              <a:rect l="T12" t="T13" r="T14" b="T15"/>
              <a:pathLst>
                <a:path w="1497" h="225">
                  <a:moveTo>
                    <a:pt x="0" y="0"/>
                  </a:moveTo>
                  <a:lnTo>
                    <a:pt x="1000" y="0"/>
                  </a:lnTo>
                  <a:lnTo>
                    <a:pt x="1000" y="224"/>
                  </a:lnTo>
                  <a:lnTo>
                    <a:pt x="1496" y="224"/>
                  </a:lnTo>
                </a:path>
              </a:pathLst>
            </a:custGeom>
            <a:noFill/>
            <a:ln w="25400" cap="rnd">
              <a:solidFill>
                <a:srgbClr val="000000"/>
              </a:solidFill>
              <a:round/>
              <a:headEnd/>
              <a:tailEnd/>
            </a:ln>
          </p:spPr>
          <p:txBody>
            <a:bodyPr/>
            <a:lstStyle/>
            <a:p>
              <a:endParaRPr lang="fa-IR"/>
            </a:p>
          </p:txBody>
        </p:sp>
        <p:sp>
          <p:nvSpPr>
            <p:cNvPr id="24625" name="Rectangle 25"/>
            <p:cNvSpPr>
              <a:spLocks noChangeArrowheads="1"/>
            </p:cNvSpPr>
            <p:nvPr/>
          </p:nvSpPr>
          <p:spPr bwMode="auto">
            <a:xfrm>
              <a:off x="2616200" y="2438400"/>
              <a:ext cx="900113" cy="254000"/>
            </a:xfrm>
            <a:prstGeom prst="rect">
              <a:avLst/>
            </a:prstGeom>
            <a:noFill/>
            <a:ln w="25400">
              <a:noFill/>
              <a:miter lim="800000"/>
              <a:headEnd/>
              <a:tailEnd/>
            </a:ln>
          </p:spPr>
          <p:txBody>
            <a:bodyPr wrap="none" lIns="90488" tIns="44450" rIns="90488" bIns="44450">
              <a:spAutoFit/>
            </a:bodyPr>
            <a:lstStyle/>
            <a:p>
              <a:pPr defTabSz="762000"/>
              <a:r>
                <a:rPr lang="en-US" altLang="ko-KR" dirty="0"/>
                <a:t>Data valid</a:t>
              </a:r>
            </a:p>
          </p:txBody>
        </p:sp>
        <p:sp>
          <p:nvSpPr>
            <p:cNvPr id="24626" name="Rectangle 26"/>
            <p:cNvSpPr>
              <a:spLocks noChangeArrowheads="1"/>
            </p:cNvSpPr>
            <p:nvPr/>
          </p:nvSpPr>
          <p:spPr bwMode="auto">
            <a:xfrm>
              <a:off x="4406900" y="1855788"/>
              <a:ext cx="901700" cy="254000"/>
            </a:xfrm>
            <a:prstGeom prst="rect">
              <a:avLst/>
            </a:prstGeom>
            <a:noFill/>
            <a:ln w="25400">
              <a:noFill/>
              <a:miter lim="800000"/>
              <a:headEnd/>
              <a:tailEnd/>
            </a:ln>
          </p:spPr>
          <p:txBody>
            <a:bodyPr wrap="none" lIns="90488" tIns="44450" rIns="90488" bIns="44450">
              <a:spAutoFit/>
            </a:bodyPr>
            <a:lstStyle/>
            <a:p>
              <a:pPr defTabSz="762000"/>
              <a:r>
                <a:rPr lang="en-US" altLang="ko-KR"/>
                <a:t>Valid data</a:t>
              </a:r>
            </a:p>
          </p:txBody>
        </p:sp>
        <p:sp>
          <p:nvSpPr>
            <p:cNvPr id="24627" name="Arc 27"/>
            <p:cNvSpPr>
              <a:spLocks/>
            </p:cNvSpPr>
            <p:nvPr/>
          </p:nvSpPr>
          <p:spPr bwMode="auto">
            <a:xfrm>
              <a:off x="3957638" y="1946275"/>
              <a:ext cx="133350" cy="85725"/>
            </a:xfrm>
            <a:custGeom>
              <a:avLst/>
              <a:gdLst>
                <a:gd name="T0" fmla="*/ 4636085 w 21600"/>
                <a:gd name="T1" fmla="*/ 0 h 17464"/>
                <a:gd name="T2" fmla="*/ 4661008 w 21600"/>
                <a:gd name="T3" fmla="*/ 2065548 h 17464"/>
                <a:gd name="T4" fmla="*/ 0 w 21600"/>
                <a:gd name="T5" fmla="*/ 1046975 h 17464"/>
                <a:gd name="T6" fmla="*/ 0 60000 65536"/>
                <a:gd name="T7" fmla="*/ 0 60000 65536"/>
                <a:gd name="T8" fmla="*/ 0 60000 65536"/>
                <a:gd name="T9" fmla="*/ 0 w 21600"/>
                <a:gd name="T10" fmla="*/ 0 h 17464"/>
                <a:gd name="T11" fmla="*/ 21600 w 21600"/>
                <a:gd name="T12" fmla="*/ 17464 h 17464"/>
              </a:gdLst>
              <a:ahLst/>
              <a:cxnLst>
                <a:cxn ang="T6">
                  <a:pos x="T0" y="T1"/>
                </a:cxn>
                <a:cxn ang="T7">
                  <a:pos x="T2" y="T3"/>
                </a:cxn>
                <a:cxn ang="T8">
                  <a:pos x="T4" y="T5"/>
                </a:cxn>
              </a:cxnLst>
              <a:rect l="T9" t="T10" r="T11" b="T12"/>
              <a:pathLst>
                <a:path w="21600" h="17464" fill="none" extrusionOk="0">
                  <a:moveTo>
                    <a:pt x="19702" y="0"/>
                  </a:moveTo>
                  <a:cubicBezTo>
                    <a:pt x="20953" y="2783"/>
                    <a:pt x="21600" y="5800"/>
                    <a:pt x="21600" y="8852"/>
                  </a:cubicBezTo>
                  <a:cubicBezTo>
                    <a:pt x="21600" y="11815"/>
                    <a:pt x="20990" y="14746"/>
                    <a:pt x="19808" y="17463"/>
                  </a:cubicBezTo>
                </a:path>
                <a:path w="21600" h="17464" stroke="0" extrusionOk="0">
                  <a:moveTo>
                    <a:pt x="19702" y="0"/>
                  </a:moveTo>
                  <a:cubicBezTo>
                    <a:pt x="20953" y="2783"/>
                    <a:pt x="21600" y="5800"/>
                    <a:pt x="21600" y="8852"/>
                  </a:cubicBezTo>
                  <a:cubicBezTo>
                    <a:pt x="21600" y="11815"/>
                    <a:pt x="20990" y="14746"/>
                    <a:pt x="19808" y="17463"/>
                  </a:cubicBezTo>
                  <a:lnTo>
                    <a:pt x="0" y="8852"/>
                  </a:lnTo>
                  <a:close/>
                </a:path>
              </a:pathLst>
            </a:custGeom>
            <a:solidFill>
              <a:srgbClr val="000000"/>
            </a:solidFill>
            <a:ln w="25400" cap="rnd">
              <a:noFill/>
              <a:round/>
              <a:headEnd/>
              <a:tailEnd/>
            </a:ln>
          </p:spPr>
          <p:txBody>
            <a:bodyPr wrap="none" anchor="ctr"/>
            <a:lstStyle/>
            <a:p>
              <a:endParaRPr lang="fa-IR"/>
            </a:p>
          </p:txBody>
        </p:sp>
        <p:sp>
          <p:nvSpPr>
            <p:cNvPr id="24628" name="Line 28"/>
            <p:cNvSpPr>
              <a:spLocks noChangeShapeType="1"/>
            </p:cNvSpPr>
            <p:nvPr/>
          </p:nvSpPr>
          <p:spPr bwMode="auto">
            <a:xfrm>
              <a:off x="4075113" y="1990725"/>
              <a:ext cx="331787" cy="0"/>
            </a:xfrm>
            <a:prstGeom prst="line">
              <a:avLst/>
            </a:prstGeom>
            <a:noFill/>
            <a:ln w="25400">
              <a:solidFill>
                <a:srgbClr val="000000"/>
              </a:solidFill>
              <a:round/>
              <a:headEnd/>
              <a:tailEnd/>
            </a:ln>
          </p:spPr>
          <p:txBody>
            <a:bodyPr wrap="none" anchor="ctr"/>
            <a:lstStyle/>
            <a:p>
              <a:endParaRPr lang="en-IN"/>
            </a:p>
          </p:txBody>
        </p:sp>
        <p:sp>
          <p:nvSpPr>
            <p:cNvPr id="24629" name="Arc 29"/>
            <p:cNvSpPr>
              <a:spLocks/>
            </p:cNvSpPr>
            <p:nvPr/>
          </p:nvSpPr>
          <p:spPr bwMode="auto">
            <a:xfrm>
              <a:off x="5794375" y="1946275"/>
              <a:ext cx="131763" cy="85725"/>
            </a:xfrm>
            <a:custGeom>
              <a:avLst/>
              <a:gdLst>
                <a:gd name="T0" fmla="*/ 396344 w 21600"/>
                <a:gd name="T1" fmla="*/ 2115884 h 17255"/>
                <a:gd name="T2" fmla="*/ 419934 w 21600"/>
                <a:gd name="T3" fmla="*/ 0 h 17255"/>
                <a:gd name="T4" fmla="*/ 4903127 w 21600"/>
                <a:gd name="T5" fmla="*/ 1072469 h 17255"/>
                <a:gd name="T6" fmla="*/ 0 60000 65536"/>
                <a:gd name="T7" fmla="*/ 0 60000 65536"/>
                <a:gd name="T8" fmla="*/ 0 60000 65536"/>
                <a:gd name="T9" fmla="*/ 0 w 21600"/>
                <a:gd name="T10" fmla="*/ 0 h 17255"/>
                <a:gd name="T11" fmla="*/ 21600 w 21600"/>
                <a:gd name="T12" fmla="*/ 17255 h 17255"/>
              </a:gdLst>
              <a:ahLst/>
              <a:cxnLst>
                <a:cxn ang="T6">
                  <a:pos x="T0" y="T1"/>
                </a:cxn>
                <a:cxn ang="T7">
                  <a:pos x="T2" y="T3"/>
                </a:cxn>
                <a:cxn ang="T8">
                  <a:pos x="T4" y="T5"/>
                </a:cxn>
              </a:cxnLst>
              <a:rect l="T9" t="T10" r="T11" b="T12"/>
              <a:pathLst>
                <a:path w="21600" h="17255" fill="none" extrusionOk="0">
                  <a:moveTo>
                    <a:pt x="1746" y="17254"/>
                  </a:moveTo>
                  <a:cubicBezTo>
                    <a:pt x="594" y="14566"/>
                    <a:pt x="0" y="11671"/>
                    <a:pt x="0" y="8746"/>
                  </a:cubicBezTo>
                  <a:cubicBezTo>
                    <a:pt x="-1" y="5733"/>
                    <a:pt x="630" y="2754"/>
                    <a:pt x="1849" y="-1"/>
                  </a:cubicBezTo>
                </a:path>
                <a:path w="21600" h="17255" stroke="0" extrusionOk="0">
                  <a:moveTo>
                    <a:pt x="1746" y="17254"/>
                  </a:moveTo>
                  <a:cubicBezTo>
                    <a:pt x="594" y="14566"/>
                    <a:pt x="0" y="11671"/>
                    <a:pt x="0" y="8746"/>
                  </a:cubicBezTo>
                  <a:cubicBezTo>
                    <a:pt x="-1" y="5733"/>
                    <a:pt x="630" y="2754"/>
                    <a:pt x="1849" y="-1"/>
                  </a:cubicBezTo>
                  <a:lnTo>
                    <a:pt x="21600" y="8746"/>
                  </a:lnTo>
                  <a:close/>
                </a:path>
              </a:pathLst>
            </a:custGeom>
            <a:solidFill>
              <a:srgbClr val="000000"/>
            </a:solidFill>
            <a:ln w="25400" cap="rnd">
              <a:noFill/>
              <a:round/>
              <a:headEnd/>
              <a:tailEnd/>
            </a:ln>
          </p:spPr>
          <p:txBody>
            <a:bodyPr wrap="none" anchor="ctr"/>
            <a:lstStyle/>
            <a:p>
              <a:endParaRPr lang="fa-IR"/>
            </a:p>
          </p:txBody>
        </p:sp>
        <p:sp>
          <p:nvSpPr>
            <p:cNvPr id="24630" name="Line 30"/>
            <p:cNvSpPr>
              <a:spLocks noChangeShapeType="1"/>
            </p:cNvSpPr>
            <p:nvPr/>
          </p:nvSpPr>
          <p:spPr bwMode="auto">
            <a:xfrm flipV="1">
              <a:off x="5376863" y="1985963"/>
              <a:ext cx="442912" cy="4762"/>
            </a:xfrm>
            <a:prstGeom prst="line">
              <a:avLst/>
            </a:prstGeom>
            <a:noFill/>
            <a:ln w="25400">
              <a:solidFill>
                <a:srgbClr val="000000"/>
              </a:solidFill>
              <a:round/>
              <a:headEnd/>
              <a:tailEnd/>
            </a:ln>
          </p:spPr>
          <p:txBody>
            <a:bodyPr wrap="none" anchor="ctr"/>
            <a:lstStyle/>
            <a:p>
              <a:endParaRPr lang="en-IN"/>
            </a:p>
          </p:txBody>
        </p:sp>
        <p:sp>
          <p:nvSpPr>
            <p:cNvPr id="24631" name="Rectangle 33"/>
            <p:cNvSpPr>
              <a:spLocks noChangeArrowheads="1"/>
            </p:cNvSpPr>
            <p:nvPr/>
          </p:nvSpPr>
          <p:spPr bwMode="auto">
            <a:xfrm>
              <a:off x="4352925" y="914400"/>
              <a:ext cx="900113" cy="254000"/>
            </a:xfrm>
            <a:prstGeom prst="rect">
              <a:avLst/>
            </a:prstGeom>
            <a:noFill/>
            <a:ln w="25400">
              <a:noFill/>
              <a:miter lim="800000"/>
              <a:headEnd/>
              <a:tailEnd/>
            </a:ln>
          </p:spPr>
          <p:txBody>
            <a:bodyPr wrap="none" lIns="90488" tIns="44450" rIns="90488" bIns="44450">
              <a:spAutoFit/>
            </a:bodyPr>
            <a:lstStyle/>
            <a:p>
              <a:pPr defTabSz="762000"/>
              <a:r>
                <a:rPr lang="en-US" altLang="ko-KR" dirty="0"/>
                <a:t>Data valid</a:t>
              </a:r>
            </a:p>
          </p:txBody>
        </p:sp>
        <p:sp>
          <p:nvSpPr>
            <p:cNvPr id="24632" name="Line 34"/>
            <p:cNvSpPr>
              <a:spLocks noChangeShapeType="1"/>
            </p:cNvSpPr>
            <p:nvPr/>
          </p:nvSpPr>
          <p:spPr bwMode="auto">
            <a:xfrm>
              <a:off x="3175000" y="3478213"/>
              <a:ext cx="1806575" cy="0"/>
            </a:xfrm>
            <a:prstGeom prst="line">
              <a:avLst/>
            </a:prstGeom>
            <a:noFill/>
            <a:ln w="25400">
              <a:solidFill>
                <a:srgbClr val="000000"/>
              </a:solidFill>
              <a:round/>
              <a:headEnd/>
              <a:tailEnd/>
            </a:ln>
          </p:spPr>
          <p:txBody>
            <a:bodyPr wrap="none" anchor="ctr"/>
            <a:lstStyle/>
            <a:p>
              <a:endParaRPr lang="en-IN"/>
            </a:p>
          </p:txBody>
        </p:sp>
        <p:sp>
          <p:nvSpPr>
            <p:cNvPr id="24633" name="Line 35"/>
            <p:cNvSpPr>
              <a:spLocks noChangeShapeType="1"/>
            </p:cNvSpPr>
            <p:nvPr/>
          </p:nvSpPr>
          <p:spPr bwMode="auto">
            <a:xfrm>
              <a:off x="4975225" y="3148013"/>
              <a:ext cx="0" cy="319087"/>
            </a:xfrm>
            <a:prstGeom prst="line">
              <a:avLst/>
            </a:prstGeom>
            <a:noFill/>
            <a:ln w="25400">
              <a:solidFill>
                <a:srgbClr val="000000"/>
              </a:solidFill>
              <a:round/>
              <a:headEnd/>
              <a:tailEnd/>
            </a:ln>
          </p:spPr>
          <p:txBody>
            <a:bodyPr wrap="none" anchor="ctr"/>
            <a:lstStyle/>
            <a:p>
              <a:endParaRPr lang="en-IN"/>
            </a:p>
          </p:txBody>
        </p:sp>
        <p:sp>
          <p:nvSpPr>
            <p:cNvPr id="24634" name="Freeform 36"/>
            <p:cNvSpPr>
              <a:spLocks/>
            </p:cNvSpPr>
            <p:nvPr/>
          </p:nvSpPr>
          <p:spPr bwMode="auto">
            <a:xfrm>
              <a:off x="4989513" y="3148013"/>
              <a:ext cx="2189162" cy="330200"/>
            </a:xfrm>
            <a:custGeom>
              <a:avLst/>
              <a:gdLst>
                <a:gd name="T0" fmla="*/ 0 w 1265"/>
                <a:gd name="T1" fmla="*/ 0 h 233"/>
                <a:gd name="T2" fmla="*/ 2147483647 w 1265"/>
                <a:gd name="T3" fmla="*/ 0 h 233"/>
                <a:gd name="T4" fmla="*/ 2147483647 w 1265"/>
                <a:gd name="T5" fmla="*/ 465940598 h 233"/>
                <a:gd name="T6" fmla="*/ 2147483647 w 1265"/>
                <a:gd name="T7" fmla="*/ 465940598 h 233"/>
                <a:gd name="T8" fmla="*/ 0 60000 65536"/>
                <a:gd name="T9" fmla="*/ 0 60000 65536"/>
                <a:gd name="T10" fmla="*/ 0 60000 65536"/>
                <a:gd name="T11" fmla="*/ 0 60000 65536"/>
                <a:gd name="T12" fmla="*/ 0 w 1265"/>
                <a:gd name="T13" fmla="*/ 0 h 233"/>
                <a:gd name="T14" fmla="*/ 1265 w 1265"/>
                <a:gd name="T15" fmla="*/ 233 h 233"/>
              </a:gdLst>
              <a:ahLst/>
              <a:cxnLst>
                <a:cxn ang="T8">
                  <a:pos x="T0" y="T1"/>
                </a:cxn>
                <a:cxn ang="T9">
                  <a:pos x="T2" y="T3"/>
                </a:cxn>
                <a:cxn ang="T10">
                  <a:pos x="T4" y="T5"/>
                </a:cxn>
                <a:cxn ang="T11">
                  <a:pos x="T6" y="T7"/>
                </a:cxn>
              </a:cxnLst>
              <a:rect l="T12" t="T13" r="T14" b="T15"/>
              <a:pathLst>
                <a:path w="1265" h="233">
                  <a:moveTo>
                    <a:pt x="0" y="0"/>
                  </a:moveTo>
                  <a:lnTo>
                    <a:pt x="720" y="0"/>
                  </a:lnTo>
                  <a:lnTo>
                    <a:pt x="720" y="232"/>
                  </a:lnTo>
                  <a:lnTo>
                    <a:pt x="1264" y="232"/>
                  </a:lnTo>
                </a:path>
              </a:pathLst>
            </a:custGeom>
            <a:noFill/>
            <a:ln w="25400" cap="rnd">
              <a:solidFill>
                <a:srgbClr val="000000"/>
              </a:solidFill>
              <a:round/>
              <a:headEnd/>
              <a:tailEnd/>
            </a:ln>
          </p:spPr>
          <p:txBody>
            <a:bodyPr/>
            <a:lstStyle/>
            <a:p>
              <a:endParaRPr lang="fa-IR"/>
            </a:p>
          </p:txBody>
        </p:sp>
        <p:sp>
          <p:nvSpPr>
            <p:cNvPr id="24635" name="Rectangle 37"/>
            <p:cNvSpPr>
              <a:spLocks noChangeArrowheads="1"/>
            </p:cNvSpPr>
            <p:nvPr/>
          </p:nvSpPr>
          <p:spPr bwMode="auto">
            <a:xfrm>
              <a:off x="2676525" y="3124200"/>
              <a:ext cx="1211263" cy="254000"/>
            </a:xfrm>
            <a:prstGeom prst="rect">
              <a:avLst/>
            </a:prstGeom>
            <a:noFill/>
            <a:ln w="25400">
              <a:noFill/>
              <a:miter lim="800000"/>
              <a:headEnd/>
              <a:tailEnd/>
            </a:ln>
          </p:spPr>
          <p:txBody>
            <a:bodyPr wrap="none" lIns="90488" tIns="44450" rIns="90488" bIns="44450">
              <a:spAutoFit/>
            </a:bodyPr>
            <a:lstStyle/>
            <a:p>
              <a:pPr defTabSz="762000"/>
              <a:r>
                <a:rPr lang="en-US" altLang="ko-KR" dirty="0"/>
                <a:t>Data accepted</a:t>
              </a:r>
            </a:p>
          </p:txBody>
        </p:sp>
        <p:sp>
          <p:nvSpPr>
            <p:cNvPr id="24636" name="Arc 63"/>
            <p:cNvSpPr>
              <a:spLocks/>
            </p:cNvSpPr>
            <p:nvPr/>
          </p:nvSpPr>
          <p:spPr bwMode="auto">
            <a:xfrm>
              <a:off x="3662363" y="2041525"/>
              <a:ext cx="296862" cy="250825"/>
            </a:xfrm>
            <a:custGeom>
              <a:avLst/>
              <a:gdLst>
                <a:gd name="T0" fmla="*/ 0 w 21600"/>
                <a:gd name="T1" fmla="*/ 33822427 h 21600"/>
                <a:gd name="T2" fmla="*/ 55746169 w 21600"/>
                <a:gd name="T3" fmla="*/ 0 h 21600"/>
                <a:gd name="T4" fmla="*/ 56073322 w 21600"/>
                <a:gd name="T5" fmla="*/ 3382242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9"/>
                    <a:pt x="9594" y="69"/>
                    <a:pt x="21474" y="0"/>
                  </a:cubicBezTo>
                </a:path>
                <a:path w="21600" h="21600" stroke="0" extrusionOk="0">
                  <a:moveTo>
                    <a:pt x="0" y="21600"/>
                  </a:moveTo>
                  <a:cubicBezTo>
                    <a:pt x="0" y="9719"/>
                    <a:pt x="9594" y="69"/>
                    <a:pt x="21474" y="0"/>
                  </a:cubicBezTo>
                  <a:lnTo>
                    <a:pt x="21600" y="21600"/>
                  </a:lnTo>
                  <a:close/>
                </a:path>
              </a:pathLst>
            </a:custGeom>
            <a:noFill/>
            <a:ln w="25400" cap="rnd">
              <a:solidFill>
                <a:srgbClr val="000000"/>
              </a:solidFill>
              <a:round/>
              <a:headEnd/>
              <a:tailEnd/>
            </a:ln>
          </p:spPr>
          <p:txBody>
            <a:bodyPr wrap="none" anchor="ctr"/>
            <a:lstStyle/>
            <a:p>
              <a:endParaRPr lang="fa-IR"/>
            </a:p>
          </p:txBody>
        </p:sp>
        <p:sp>
          <p:nvSpPr>
            <p:cNvPr id="24637" name="Arc 64"/>
            <p:cNvSpPr>
              <a:spLocks/>
            </p:cNvSpPr>
            <p:nvPr/>
          </p:nvSpPr>
          <p:spPr bwMode="auto">
            <a:xfrm>
              <a:off x="3663950" y="2292350"/>
              <a:ext cx="531813" cy="374650"/>
            </a:xfrm>
            <a:custGeom>
              <a:avLst/>
              <a:gdLst>
                <a:gd name="T0" fmla="*/ 309828922 w 21600"/>
                <a:gd name="T1" fmla="*/ 112878998 h 21584"/>
                <a:gd name="T2" fmla="*/ 0 w 21600"/>
                <a:gd name="T3" fmla="*/ 0 h 21584"/>
                <a:gd name="T4" fmla="*/ 322380886 w 21600"/>
                <a:gd name="T5" fmla="*/ 0 h 21584"/>
                <a:gd name="T6" fmla="*/ 0 60000 65536"/>
                <a:gd name="T7" fmla="*/ 0 60000 65536"/>
                <a:gd name="T8" fmla="*/ 0 60000 65536"/>
                <a:gd name="T9" fmla="*/ 0 w 21600"/>
                <a:gd name="T10" fmla="*/ 0 h 21584"/>
                <a:gd name="T11" fmla="*/ 21600 w 21600"/>
                <a:gd name="T12" fmla="*/ 21584 h 21584"/>
              </a:gdLst>
              <a:ahLst/>
              <a:cxnLst>
                <a:cxn ang="T6">
                  <a:pos x="T0" y="T1"/>
                </a:cxn>
                <a:cxn ang="T7">
                  <a:pos x="T2" y="T3"/>
                </a:cxn>
                <a:cxn ang="T8">
                  <a:pos x="T4" y="T5"/>
                </a:cxn>
              </a:cxnLst>
              <a:rect l="T9" t="T10" r="T11" b="T12"/>
              <a:pathLst>
                <a:path w="21600" h="21584" fill="none" extrusionOk="0">
                  <a:moveTo>
                    <a:pt x="20759" y="21583"/>
                  </a:moveTo>
                  <a:cubicBezTo>
                    <a:pt x="9165" y="21131"/>
                    <a:pt x="0" y="11602"/>
                    <a:pt x="0" y="0"/>
                  </a:cubicBezTo>
                </a:path>
                <a:path w="21600" h="21584" stroke="0" extrusionOk="0">
                  <a:moveTo>
                    <a:pt x="20759" y="21583"/>
                  </a:moveTo>
                  <a:cubicBezTo>
                    <a:pt x="9165" y="21131"/>
                    <a:pt x="0" y="11602"/>
                    <a:pt x="0" y="0"/>
                  </a:cubicBezTo>
                  <a:lnTo>
                    <a:pt x="21600" y="0"/>
                  </a:lnTo>
                  <a:close/>
                </a:path>
              </a:pathLst>
            </a:custGeom>
            <a:noFill/>
            <a:ln w="25400" cap="rnd">
              <a:solidFill>
                <a:srgbClr val="000000"/>
              </a:solidFill>
              <a:round/>
              <a:headEnd type="triangle" w="med" len="med"/>
              <a:tailEnd/>
            </a:ln>
          </p:spPr>
          <p:txBody>
            <a:bodyPr wrap="none" anchor="ctr"/>
            <a:lstStyle/>
            <a:p>
              <a:endParaRPr lang="fa-IR"/>
            </a:p>
          </p:txBody>
        </p:sp>
        <p:sp>
          <p:nvSpPr>
            <p:cNvPr id="24638" name="Arc 67"/>
            <p:cNvSpPr>
              <a:spLocks/>
            </p:cNvSpPr>
            <p:nvPr/>
          </p:nvSpPr>
          <p:spPr bwMode="auto">
            <a:xfrm>
              <a:off x="4194175" y="2693988"/>
              <a:ext cx="179388" cy="371475"/>
            </a:xfrm>
            <a:custGeom>
              <a:avLst/>
              <a:gdLst>
                <a:gd name="T0" fmla="*/ 0 w 21849"/>
                <a:gd name="T1" fmla="*/ 10061 h 21600"/>
                <a:gd name="T2" fmla="*/ 12092528 w 21849"/>
                <a:gd name="T3" fmla="*/ 106787983 h 21600"/>
                <a:gd name="T4" fmla="*/ 142236 w 21849"/>
                <a:gd name="T5" fmla="*/ 109870536 h 21600"/>
                <a:gd name="T6" fmla="*/ 0 60000 65536"/>
                <a:gd name="T7" fmla="*/ 0 60000 65536"/>
                <a:gd name="T8" fmla="*/ 0 60000 65536"/>
                <a:gd name="T9" fmla="*/ 0 w 21849"/>
                <a:gd name="T10" fmla="*/ 0 h 21600"/>
                <a:gd name="T11" fmla="*/ 21849 w 21849"/>
                <a:gd name="T12" fmla="*/ 21600 h 21600"/>
              </a:gdLst>
              <a:ahLst/>
              <a:cxnLst>
                <a:cxn ang="T6">
                  <a:pos x="T0" y="T1"/>
                </a:cxn>
                <a:cxn ang="T7">
                  <a:pos x="T2" y="T3"/>
                </a:cxn>
                <a:cxn ang="T8">
                  <a:pos x="T4" y="T5"/>
                </a:cxn>
              </a:cxnLst>
              <a:rect l="T9" t="T10" r="T11" b="T12"/>
              <a:pathLst>
                <a:path w="21849" h="21600" fill="none" extrusionOk="0">
                  <a:moveTo>
                    <a:pt x="-1" y="1"/>
                  </a:moveTo>
                  <a:cubicBezTo>
                    <a:pt x="85" y="0"/>
                    <a:pt x="171" y="-1"/>
                    <a:pt x="257" y="0"/>
                  </a:cubicBezTo>
                  <a:cubicBezTo>
                    <a:pt x="11950" y="0"/>
                    <a:pt x="21520" y="9305"/>
                    <a:pt x="21848" y="20994"/>
                  </a:cubicBezTo>
                </a:path>
                <a:path w="21849" h="21600" stroke="0" extrusionOk="0">
                  <a:moveTo>
                    <a:pt x="-1" y="1"/>
                  </a:moveTo>
                  <a:cubicBezTo>
                    <a:pt x="85" y="0"/>
                    <a:pt x="171" y="-1"/>
                    <a:pt x="257" y="0"/>
                  </a:cubicBezTo>
                  <a:cubicBezTo>
                    <a:pt x="11950" y="0"/>
                    <a:pt x="21520" y="9305"/>
                    <a:pt x="21848" y="20994"/>
                  </a:cubicBezTo>
                  <a:lnTo>
                    <a:pt x="257" y="21600"/>
                  </a:lnTo>
                  <a:close/>
                </a:path>
              </a:pathLst>
            </a:custGeom>
            <a:noFill/>
            <a:ln w="25400" cap="rnd">
              <a:solidFill>
                <a:srgbClr val="000000"/>
              </a:solidFill>
              <a:round/>
              <a:headEnd/>
              <a:tailEnd/>
            </a:ln>
          </p:spPr>
          <p:txBody>
            <a:bodyPr wrap="none" anchor="ctr"/>
            <a:lstStyle/>
            <a:p>
              <a:endParaRPr lang="fa-IR"/>
            </a:p>
          </p:txBody>
        </p:sp>
        <p:sp>
          <p:nvSpPr>
            <p:cNvPr id="24639" name="Arc 68"/>
            <p:cNvSpPr>
              <a:spLocks/>
            </p:cNvSpPr>
            <p:nvPr/>
          </p:nvSpPr>
          <p:spPr bwMode="auto">
            <a:xfrm>
              <a:off x="4375150" y="3065463"/>
              <a:ext cx="606425" cy="266700"/>
            </a:xfrm>
            <a:custGeom>
              <a:avLst/>
              <a:gdLst>
                <a:gd name="T0" fmla="*/ 477995467 w 21600"/>
                <a:gd name="T1" fmla="*/ 39527843 h 21907"/>
                <a:gd name="T2" fmla="*/ 44134 w 21600"/>
                <a:gd name="T3" fmla="*/ 0 h 21907"/>
                <a:gd name="T4" fmla="*/ 477995467 w 21600"/>
                <a:gd name="T5" fmla="*/ 553865 h 21907"/>
                <a:gd name="T6" fmla="*/ 0 60000 65536"/>
                <a:gd name="T7" fmla="*/ 0 60000 65536"/>
                <a:gd name="T8" fmla="*/ 0 60000 65536"/>
                <a:gd name="T9" fmla="*/ 0 w 21600"/>
                <a:gd name="T10" fmla="*/ 0 h 21907"/>
                <a:gd name="T11" fmla="*/ 21600 w 21600"/>
                <a:gd name="T12" fmla="*/ 21907 h 21907"/>
              </a:gdLst>
              <a:ahLst/>
              <a:cxnLst>
                <a:cxn ang="T6">
                  <a:pos x="T0" y="T1"/>
                </a:cxn>
                <a:cxn ang="T7">
                  <a:pos x="T2" y="T3"/>
                </a:cxn>
                <a:cxn ang="T8">
                  <a:pos x="T4" y="T5"/>
                </a:cxn>
              </a:cxnLst>
              <a:rect l="T9" t="T10" r="T11" b="T12"/>
              <a:pathLst>
                <a:path w="21600" h="21907" fill="none" extrusionOk="0">
                  <a:moveTo>
                    <a:pt x="21600" y="21907"/>
                  </a:moveTo>
                  <a:cubicBezTo>
                    <a:pt x="9670" y="21907"/>
                    <a:pt x="0" y="12236"/>
                    <a:pt x="0" y="307"/>
                  </a:cubicBezTo>
                  <a:cubicBezTo>
                    <a:pt x="-1" y="204"/>
                    <a:pt x="0" y="102"/>
                    <a:pt x="2" y="0"/>
                  </a:cubicBezTo>
                </a:path>
                <a:path w="21600" h="21907" stroke="0" extrusionOk="0">
                  <a:moveTo>
                    <a:pt x="21600" y="21907"/>
                  </a:moveTo>
                  <a:cubicBezTo>
                    <a:pt x="9670" y="21907"/>
                    <a:pt x="0" y="12236"/>
                    <a:pt x="0" y="307"/>
                  </a:cubicBezTo>
                  <a:cubicBezTo>
                    <a:pt x="-1" y="204"/>
                    <a:pt x="0" y="102"/>
                    <a:pt x="2" y="0"/>
                  </a:cubicBezTo>
                  <a:lnTo>
                    <a:pt x="21600" y="307"/>
                  </a:lnTo>
                  <a:close/>
                </a:path>
              </a:pathLst>
            </a:custGeom>
            <a:noFill/>
            <a:ln w="25400" cap="rnd">
              <a:solidFill>
                <a:srgbClr val="000000"/>
              </a:solidFill>
              <a:round/>
              <a:headEnd/>
              <a:tailEnd/>
            </a:ln>
          </p:spPr>
          <p:txBody>
            <a:bodyPr wrap="none" anchor="ctr"/>
            <a:lstStyle/>
            <a:p>
              <a:endParaRPr lang="fa-IR"/>
            </a:p>
          </p:txBody>
        </p:sp>
        <p:sp>
          <p:nvSpPr>
            <p:cNvPr id="24640" name="Arc 69"/>
            <p:cNvSpPr>
              <a:spLocks/>
            </p:cNvSpPr>
            <p:nvPr/>
          </p:nvSpPr>
          <p:spPr bwMode="auto">
            <a:xfrm>
              <a:off x="4862513" y="3286125"/>
              <a:ext cx="131762" cy="85725"/>
            </a:xfrm>
            <a:custGeom>
              <a:avLst/>
              <a:gdLst>
                <a:gd name="T0" fmla="*/ 396335 w 21600"/>
                <a:gd name="T1" fmla="*/ 2115884 h 17255"/>
                <a:gd name="T2" fmla="*/ 419930 w 21600"/>
                <a:gd name="T3" fmla="*/ 0 h 17255"/>
                <a:gd name="T4" fmla="*/ 4903010 w 21600"/>
                <a:gd name="T5" fmla="*/ 1072469 h 17255"/>
                <a:gd name="T6" fmla="*/ 0 60000 65536"/>
                <a:gd name="T7" fmla="*/ 0 60000 65536"/>
                <a:gd name="T8" fmla="*/ 0 60000 65536"/>
                <a:gd name="T9" fmla="*/ 0 w 21600"/>
                <a:gd name="T10" fmla="*/ 0 h 17255"/>
                <a:gd name="T11" fmla="*/ 21600 w 21600"/>
                <a:gd name="T12" fmla="*/ 17255 h 17255"/>
              </a:gdLst>
              <a:ahLst/>
              <a:cxnLst>
                <a:cxn ang="T6">
                  <a:pos x="T0" y="T1"/>
                </a:cxn>
                <a:cxn ang="T7">
                  <a:pos x="T2" y="T3"/>
                </a:cxn>
                <a:cxn ang="T8">
                  <a:pos x="T4" y="T5"/>
                </a:cxn>
              </a:cxnLst>
              <a:rect l="T9" t="T10" r="T11" b="T12"/>
              <a:pathLst>
                <a:path w="21600" h="17255" fill="none" extrusionOk="0">
                  <a:moveTo>
                    <a:pt x="1746" y="17254"/>
                  </a:moveTo>
                  <a:cubicBezTo>
                    <a:pt x="594" y="14566"/>
                    <a:pt x="0" y="11671"/>
                    <a:pt x="0" y="8746"/>
                  </a:cubicBezTo>
                  <a:cubicBezTo>
                    <a:pt x="-1" y="5733"/>
                    <a:pt x="630" y="2754"/>
                    <a:pt x="1849" y="-1"/>
                  </a:cubicBezTo>
                </a:path>
                <a:path w="21600" h="17255" stroke="0" extrusionOk="0">
                  <a:moveTo>
                    <a:pt x="1746" y="17254"/>
                  </a:moveTo>
                  <a:cubicBezTo>
                    <a:pt x="594" y="14566"/>
                    <a:pt x="0" y="11671"/>
                    <a:pt x="0" y="8746"/>
                  </a:cubicBezTo>
                  <a:cubicBezTo>
                    <a:pt x="-1" y="5733"/>
                    <a:pt x="630" y="2754"/>
                    <a:pt x="1849" y="-1"/>
                  </a:cubicBezTo>
                  <a:lnTo>
                    <a:pt x="21600" y="8746"/>
                  </a:lnTo>
                  <a:close/>
                </a:path>
              </a:pathLst>
            </a:custGeom>
            <a:solidFill>
              <a:srgbClr val="000000"/>
            </a:solidFill>
            <a:ln w="25400" cap="rnd">
              <a:noFill/>
              <a:round/>
              <a:headEnd/>
              <a:tailEnd/>
            </a:ln>
          </p:spPr>
          <p:txBody>
            <a:bodyPr wrap="none" anchor="ctr"/>
            <a:lstStyle/>
            <a:p>
              <a:endParaRPr lang="fa-IR"/>
            </a:p>
          </p:txBody>
        </p:sp>
        <p:sp>
          <p:nvSpPr>
            <p:cNvPr id="24641" name="Arc 71"/>
            <p:cNvSpPr>
              <a:spLocks/>
            </p:cNvSpPr>
            <p:nvPr/>
          </p:nvSpPr>
          <p:spPr bwMode="auto">
            <a:xfrm>
              <a:off x="4975225" y="2941638"/>
              <a:ext cx="331788" cy="388937"/>
            </a:xfrm>
            <a:custGeom>
              <a:avLst/>
              <a:gdLst>
                <a:gd name="T0" fmla="*/ 78284275 w 21600"/>
                <a:gd name="T1" fmla="*/ 0 h 21600"/>
                <a:gd name="T2" fmla="*/ 0 w 21600"/>
                <a:gd name="T3" fmla="*/ 12610438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000000"/>
              </a:solidFill>
              <a:round/>
              <a:headEnd/>
              <a:tailEnd/>
            </a:ln>
          </p:spPr>
          <p:txBody>
            <a:bodyPr wrap="none" anchor="ctr"/>
            <a:lstStyle/>
            <a:p>
              <a:endParaRPr lang="fa-IR"/>
            </a:p>
          </p:txBody>
        </p:sp>
        <p:sp>
          <p:nvSpPr>
            <p:cNvPr id="24642" name="Arc 72"/>
            <p:cNvSpPr>
              <a:spLocks/>
            </p:cNvSpPr>
            <p:nvPr/>
          </p:nvSpPr>
          <p:spPr bwMode="auto">
            <a:xfrm>
              <a:off x="5310188" y="2692400"/>
              <a:ext cx="601662" cy="244475"/>
            </a:xfrm>
            <a:custGeom>
              <a:avLst/>
              <a:gdLst>
                <a:gd name="T0" fmla="*/ 0 w 21600"/>
                <a:gd name="T1" fmla="*/ 31318130 h 21600"/>
                <a:gd name="T2" fmla="*/ 465480875 w 21600"/>
                <a:gd name="T3" fmla="*/ 0 h 21600"/>
                <a:gd name="T4" fmla="*/ 466820798 w 21600"/>
                <a:gd name="T5" fmla="*/ 3131813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4"/>
                    <a:pt x="9632" y="34"/>
                    <a:pt x="21538" y="0"/>
                  </a:cubicBezTo>
                </a:path>
                <a:path w="21600" h="21600" stroke="0" extrusionOk="0">
                  <a:moveTo>
                    <a:pt x="0" y="21600"/>
                  </a:moveTo>
                  <a:cubicBezTo>
                    <a:pt x="0" y="9694"/>
                    <a:pt x="9632" y="34"/>
                    <a:pt x="21538" y="0"/>
                  </a:cubicBezTo>
                  <a:lnTo>
                    <a:pt x="21600" y="21600"/>
                  </a:lnTo>
                  <a:close/>
                </a:path>
              </a:pathLst>
            </a:custGeom>
            <a:noFill/>
            <a:ln w="25400" cap="rnd">
              <a:solidFill>
                <a:srgbClr val="000000"/>
              </a:solidFill>
              <a:round/>
              <a:headEnd/>
              <a:tailEnd type="triangle" w="med" len="med"/>
            </a:ln>
          </p:spPr>
          <p:txBody>
            <a:bodyPr wrap="none" anchor="ctr"/>
            <a:lstStyle/>
            <a:p>
              <a:endParaRPr lang="fa-IR"/>
            </a:p>
          </p:txBody>
        </p:sp>
        <p:sp>
          <p:nvSpPr>
            <p:cNvPr id="24643" name="Arc 75"/>
            <p:cNvSpPr>
              <a:spLocks/>
            </p:cNvSpPr>
            <p:nvPr/>
          </p:nvSpPr>
          <p:spPr bwMode="auto">
            <a:xfrm>
              <a:off x="5916613" y="2700338"/>
              <a:ext cx="147637" cy="355600"/>
            </a:xfrm>
            <a:custGeom>
              <a:avLst/>
              <a:gdLst>
                <a:gd name="T0" fmla="*/ 0 w 21900"/>
                <a:gd name="T1" fmla="*/ 8939 h 21600"/>
                <a:gd name="T2" fmla="*/ 6709609 w 21900"/>
                <a:gd name="T3" fmla="*/ 96377937 h 21600"/>
                <a:gd name="T4" fmla="*/ 91892 w 21900"/>
                <a:gd name="T5" fmla="*/ 96377937 h 21600"/>
                <a:gd name="T6" fmla="*/ 0 60000 65536"/>
                <a:gd name="T7" fmla="*/ 0 60000 65536"/>
                <a:gd name="T8" fmla="*/ 0 60000 65536"/>
                <a:gd name="T9" fmla="*/ 0 w 21900"/>
                <a:gd name="T10" fmla="*/ 0 h 21600"/>
                <a:gd name="T11" fmla="*/ 21900 w 21900"/>
                <a:gd name="T12" fmla="*/ 21600 h 21600"/>
              </a:gdLst>
              <a:ahLst/>
              <a:cxnLst>
                <a:cxn ang="T6">
                  <a:pos x="T0" y="T1"/>
                </a:cxn>
                <a:cxn ang="T7">
                  <a:pos x="T2" y="T3"/>
                </a:cxn>
                <a:cxn ang="T8">
                  <a:pos x="T4" y="T5"/>
                </a:cxn>
              </a:cxnLst>
              <a:rect l="T9" t="T10" r="T11" b="T12"/>
              <a:pathLst>
                <a:path w="21900" h="21600" fill="none" extrusionOk="0">
                  <a:moveTo>
                    <a:pt x="0" y="2"/>
                  </a:moveTo>
                  <a:cubicBezTo>
                    <a:pt x="99" y="0"/>
                    <a:pt x="199" y="-1"/>
                    <a:pt x="300" y="0"/>
                  </a:cubicBezTo>
                  <a:cubicBezTo>
                    <a:pt x="12229" y="0"/>
                    <a:pt x="21900" y="9670"/>
                    <a:pt x="21900" y="21600"/>
                  </a:cubicBezTo>
                </a:path>
                <a:path w="21900" h="21600" stroke="0" extrusionOk="0">
                  <a:moveTo>
                    <a:pt x="0" y="2"/>
                  </a:moveTo>
                  <a:cubicBezTo>
                    <a:pt x="99" y="0"/>
                    <a:pt x="199" y="-1"/>
                    <a:pt x="300" y="0"/>
                  </a:cubicBezTo>
                  <a:cubicBezTo>
                    <a:pt x="12229" y="0"/>
                    <a:pt x="21900" y="9670"/>
                    <a:pt x="21900" y="21600"/>
                  </a:cubicBezTo>
                  <a:lnTo>
                    <a:pt x="300" y="21600"/>
                  </a:lnTo>
                  <a:close/>
                </a:path>
              </a:pathLst>
            </a:custGeom>
            <a:noFill/>
            <a:ln w="25400" cap="rnd">
              <a:solidFill>
                <a:srgbClr val="000000"/>
              </a:solidFill>
              <a:round/>
              <a:headEnd/>
              <a:tailEnd/>
            </a:ln>
          </p:spPr>
          <p:txBody>
            <a:bodyPr wrap="none" anchor="ctr"/>
            <a:lstStyle/>
            <a:p>
              <a:endParaRPr lang="fa-IR"/>
            </a:p>
          </p:txBody>
        </p:sp>
        <p:sp>
          <p:nvSpPr>
            <p:cNvPr id="24644" name="Arc 76"/>
            <p:cNvSpPr>
              <a:spLocks/>
            </p:cNvSpPr>
            <p:nvPr/>
          </p:nvSpPr>
          <p:spPr bwMode="auto">
            <a:xfrm>
              <a:off x="6072188" y="3035300"/>
              <a:ext cx="150812" cy="295275"/>
            </a:xfrm>
            <a:custGeom>
              <a:avLst/>
              <a:gdLst>
                <a:gd name="T0" fmla="*/ 7351911 w 21600"/>
                <a:gd name="T1" fmla="*/ 55178826 h 21600"/>
                <a:gd name="T2" fmla="*/ 0 w 21600"/>
                <a:gd name="T3" fmla="*/ 0 h 21600"/>
                <a:gd name="T4" fmla="*/ 735191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000000"/>
              </a:solidFill>
              <a:round/>
              <a:headEnd/>
              <a:tailEnd/>
            </a:ln>
          </p:spPr>
          <p:txBody>
            <a:bodyPr wrap="none" anchor="ctr"/>
            <a:lstStyle/>
            <a:p>
              <a:endParaRPr lang="fa-IR"/>
            </a:p>
          </p:txBody>
        </p:sp>
        <p:sp>
          <p:nvSpPr>
            <p:cNvPr id="24645" name="Arc 77"/>
            <p:cNvSpPr>
              <a:spLocks/>
            </p:cNvSpPr>
            <p:nvPr/>
          </p:nvSpPr>
          <p:spPr bwMode="auto">
            <a:xfrm>
              <a:off x="6134100" y="3297238"/>
              <a:ext cx="109538" cy="106362"/>
            </a:xfrm>
            <a:custGeom>
              <a:avLst/>
              <a:gdLst>
                <a:gd name="T0" fmla="*/ 0 w 18269"/>
                <a:gd name="T1" fmla="*/ 1220390 h 21233"/>
                <a:gd name="T2" fmla="*/ 3083438 w 18269"/>
                <a:gd name="T3" fmla="*/ 0 h 21233"/>
                <a:gd name="T4" fmla="*/ 3937900 w 18269"/>
                <a:gd name="T5" fmla="*/ 2668929 h 21233"/>
                <a:gd name="T6" fmla="*/ 0 60000 65536"/>
                <a:gd name="T7" fmla="*/ 0 60000 65536"/>
                <a:gd name="T8" fmla="*/ 0 60000 65536"/>
                <a:gd name="T9" fmla="*/ 0 w 18269"/>
                <a:gd name="T10" fmla="*/ 0 h 21233"/>
                <a:gd name="T11" fmla="*/ 18269 w 18269"/>
                <a:gd name="T12" fmla="*/ 21233 h 21233"/>
              </a:gdLst>
              <a:ahLst/>
              <a:cxnLst>
                <a:cxn ang="T6">
                  <a:pos x="T0" y="T1"/>
                </a:cxn>
                <a:cxn ang="T7">
                  <a:pos x="T2" y="T3"/>
                </a:cxn>
                <a:cxn ang="T8">
                  <a:pos x="T4" y="T5"/>
                </a:cxn>
              </a:cxnLst>
              <a:rect l="T9" t="T10" r="T11" b="T12"/>
              <a:pathLst>
                <a:path w="18269" h="21233" fill="none" extrusionOk="0">
                  <a:moveTo>
                    <a:pt x="-1" y="9708"/>
                  </a:moveTo>
                  <a:cubicBezTo>
                    <a:pt x="3208" y="4622"/>
                    <a:pt x="8392" y="1103"/>
                    <a:pt x="14304" y="-1"/>
                  </a:cubicBezTo>
                </a:path>
                <a:path w="18269" h="21233" stroke="0" extrusionOk="0">
                  <a:moveTo>
                    <a:pt x="-1" y="9708"/>
                  </a:moveTo>
                  <a:cubicBezTo>
                    <a:pt x="3208" y="4622"/>
                    <a:pt x="8392" y="1103"/>
                    <a:pt x="14304" y="-1"/>
                  </a:cubicBezTo>
                  <a:lnTo>
                    <a:pt x="18269" y="21233"/>
                  </a:lnTo>
                  <a:close/>
                </a:path>
              </a:pathLst>
            </a:custGeom>
            <a:solidFill>
              <a:srgbClr val="000000"/>
            </a:solidFill>
            <a:ln w="25400" cap="rnd">
              <a:noFill/>
              <a:round/>
              <a:headEnd/>
              <a:tailEnd/>
            </a:ln>
          </p:spPr>
          <p:txBody>
            <a:bodyPr wrap="none" anchor="ctr"/>
            <a:lstStyle/>
            <a:p>
              <a:endParaRPr lang="fa-IR"/>
            </a:p>
          </p:txBody>
        </p:sp>
        <p:sp>
          <p:nvSpPr>
            <p:cNvPr id="24646" name="Line 78"/>
            <p:cNvSpPr>
              <a:spLocks noChangeShapeType="1"/>
            </p:cNvSpPr>
            <p:nvPr/>
          </p:nvSpPr>
          <p:spPr bwMode="auto">
            <a:xfrm>
              <a:off x="6111875" y="3251200"/>
              <a:ext cx="68263" cy="79375"/>
            </a:xfrm>
            <a:prstGeom prst="line">
              <a:avLst/>
            </a:prstGeom>
            <a:noFill/>
            <a:ln w="25400">
              <a:solidFill>
                <a:srgbClr val="000000"/>
              </a:solidFill>
              <a:round/>
              <a:headEnd/>
              <a:tailEnd/>
            </a:ln>
          </p:spPr>
          <p:txBody>
            <a:bodyPr wrap="none" anchor="ctr"/>
            <a:lstStyle/>
            <a:p>
              <a:endParaRPr lang="en-IN"/>
            </a:p>
          </p:txBody>
        </p:sp>
      </p:grpSp>
      <p:sp>
        <p:nvSpPr>
          <p:cNvPr id="24647" name="Rectangle 79"/>
          <p:cNvSpPr>
            <a:spLocks noChangeArrowheads="1"/>
          </p:cNvSpPr>
          <p:nvPr/>
        </p:nvSpPr>
        <p:spPr bwMode="auto">
          <a:xfrm>
            <a:off x="6400800" y="0"/>
            <a:ext cx="2613025" cy="280988"/>
          </a:xfrm>
          <a:prstGeom prst="rect">
            <a:avLst/>
          </a:prstGeom>
          <a:noFill/>
          <a:ln w="25400">
            <a:noFill/>
            <a:miter lim="800000"/>
            <a:headEnd/>
            <a:tailEnd/>
          </a:ln>
        </p:spPr>
        <p:txBody>
          <a:bodyPr wrap="none" lIns="90488" tIns="44450" rIns="90488" bIns="44450">
            <a:spAutoFit/>
          </a:bodyPr>
          <a:lstStyle/>
          <a:p>
            <a:pPr algn="r" defTabSz="762000"/>
            <a:r>
              <a:rPr lang="en-US" altLang="ko-KR" sz="1400" i="1">
                <a:solidFill>
                  <a:schemeClr val="tx1"/>
                </a:solidFill>
              </a:rPr>
              <a:t>Asynchronous Data Transfer</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77800" y="266700"/>
            <a:ext cx="8966200" cy="481013"/>
          </a:xfrm>
          <a:noFill/>
        </p:spPr>
        <p:txBody>
          <a:bodyPr anchor="ctr">
            <a:normAutofit/>
          </a:bodyPr>
          <a:lstStyle/>
          <a:p>
            <a:r>
              <a:rPr lang="en-US" altLang="ko-KR" sz="2400" smtClean="0">
                <a:solidFill>
                  <a:schemeClr val="tx1"/>
                </a:solidFill>
              </a:rPr>
              <a:t>DESTINATION-INITIATED  TRANSFER  USING  HANDSHAKE</a:t>
            </a:r>
          </a:p>
        </p:txBody>
      </p:sp>
      <p:sp>
        <p:nvSpPr>
          <p:cNvPr id="25604" name="Rectangle 26"/>
          <p:cNvSpPr>
            <a:spLocks noChangeArrowheads="1"/>
          </p:cNvSpPr>
          <p:nvPr/>
        </p:nvSpPr>
        <p:spPr bwMode="auto">
          <a:xfrm>
            <a:off x="171450" y="1001713"/>
            <a:ext cx="1781175" cy="336550"/>
          </a:xfrm>
          <a:prstGeom prst="rect">
            <a:avLst/>
          </a:prstGeom>
          <a:noFill/>
          <a:ln w="25400">
            <a:noFill/>
            <a:miter lim="800000"/>
            <a:headEnd/>
            <a:tailEnd/>
          </a:ln>
        </p:spPr>
        <p:txBody>
          <a:bodyPr wrap="none" lIns="90488" tIns="44450" rIns="90488" bIns="44450">
            <a:spAutoFit/>
          </a:bodyPr>
          <a:lstStyle/>
          <a:p>
            <a:pPr defTabSz="762000"/>
            <a:r>
              <a:rPr lang="en-US" altLang="ko-KR" sz="1800"/>
              <a:t>Block Diagram</a:t>
            </a:r>
          </a:p>
        </p:txBody>
      </p:sp>
      <p:sp>
        <p:nvSpPr>
          <p:cNvPr id="25605" name="Rectangle 27"/>
          <p:cNvSpPr>
            <a:spLocks noChangeArrowheads="1"/>
          </p:cNvSpPr>
          <p:nvPr/>
        </p:nvSpPr>
        <p:spPr bwMode="auto">
          <a:xfrm>
            <a:off x="168275" y="1958975"/>
            <a:ext cx="1908175" cy="336550"/>
          </a:xfrm>
          <a:prstGeom prst="rect">
            <a:avLst/>
          </a:prstGeom>
          <a:noFill/>
          <a:ln w="25400">
            <a:noFill/>
            <a:miter lim="800000"/>
            <a:headEnd/>
            <a:tailEnd/>
          </a:ln>
        </p:spPr>
        <p:txBody>
          <a:bodyPr wrap="none" lIns="90488" tIns="44450" rIns="90488" bIns="44450">
            <a:spAutoFit/>
          </a:bodyPr>
          <a:lstStyle/>
          <a:p>
            <a:pPr defTabSz="762000"/>
            <a:r>
              <a:rPr lang="en-US" altLang="ko-KR" sz="1800"/>
              <a:t>Timing Diagram</a:t>
            </a:r>
          </a:p>
        </p:txBody>
      </p:sp>
      <p:sp>
        <p:nvSpPr>
          <p:cNvPr id="25618" name="Rectangle 16"/>
          <p:cNvSpPr>
            <a:spLocks noChangeArrowheads="1"/>
          </p:cNvSpPr>
          <p:nvPr/>
        </p:nvSpPr>
        <p:spPr bwMode="auto">
          <a:xfrm>
            <a:off x="4475163" y="762000"/>
            <a:ext cx="823912" cy="254000"/>
          </a:xfrm>
          <a:prstGeom prst="rect">
            <a:avLst/>
          </a:prstGeom>
          <a:noFill/>
          <a:ln w="25400">
            <a:noFill/>
            <a:miter lim="800000"/>
            <a:headEnd/>
            <a:tailEnd/>
          </a:ln>
        </p:spPr>
        <p:txBody>
          <a:bodyPr wrap="none" lIns="90488" tIns="44450" rIns="90488" bIns="44450">
            <a:spAutoFit/>
          </a:bodyPr>
          <a:lstStyle/>
          <a:p>
            <a:pPr defTabSz="762000"/>
            <a:r>
              <a:rPr lang="en-US" altLang="ko-KR" dirty="0"/>
              <a:t>Data bus</a:t>
            </a:r>
          </a:p>
        </p:txBody>
      </p:sp>
      <p:sp>
        <p:nvSpPr>
          <p:cNvPr id="25621" name="Rectangle 48"/>
          <p:cNvSpPr>
            <a:spLocks noChangeArrowheads="1"/>
          </p:cNvSpPr>
          <p:nvPr/>
        </p:nvSpPr>
        <p:spPr bwMode="auto">
          <a:xfrm>
            <a:off x="173038" y="3624263"/>
            <a:ext cx="2352675" cy="336550"/>
          </a:xfrm>
          <a:prstGeom prst="rect">
            <a:avLst/>
          </a:prstGeom>
          <a:noFill/>
          <a:ln w="25400">
            <a:noFill/>
            <a:miter lim="800000"/>
            <a:headEnd/>
            <a:tailEnd/>
          </a:ln>
        </p:spPr>
        <p:txBody>
          <a:bodyPr wrap="none" lIns="90488" tIns="44450" rIns="90488" bIns="44450">
            <a:spAutoFit/>
          </a:bodyPr>
          <a:lstStyle/>
          <a:p>
            <a:pPr defTabSz="762000"/>
            <a:r>
              <a:rPr lang="en-US" altLang="ko-KR" sz="1800"/>
              <a:t>Sequence of Events</a:t>
            </a:r>
          </a:p>
        </p:txBody>
      </p:sp>
      <p:grpSp>
        <p:nvGrpSpPr>
          <p:cNvPr id="2" name="Group 1"/>
          <p:cNvGrpSpPr/>
          <p:nvPr/>
        </p:nvGrpSpPr>
        <p:grpSpPr>
          <a:xfrm>
            <a:off x="306388" y="976313"/>
            <a:ext cx="8151812" cy="4878019"/>
            <a:chOff x="306388" y="976313"/>
            <a:chExt cx="8151812" cy="4878019"/>
          </a:xfrm>
        </p:grpSpPr>
        <p:sp>
          <p:nvSpPr>
            <p:cNvPr id="25603" name="Rectangle 3"/>
            <p:cNvSpPr>
              <a:spLocks noChangeArrowheads="1"/>
            </p:cNvSpPr>
            <p:nvPr/>
          </p:nvSpPr>
          <p:spPr bwMode="auto">
            <a:xfrm>
              <a:off x="306388" y="5564188"/>
              <a:ext cx="174728" cy="290144"/>
            </a:xfrm>
            <a:prstGeom prst="rect">
              <a:avLst/>
            </a:prstGeom>
            <a:noFill/>
            <a:ln w="12700">
              <a:noFill/>
              <a:miter lim="800000"/>
              <a:headEnd/>
              <a:tailEnd/>
            </a:ln>
          </p:spPr>
          <p:txBody>
            <a:bodyPr wrap="none" lIns="63500" tIns="25400" rIns="63500" bIns="25400">
              <a:spAutoFit/>
            </a:bodyPr>
            <a:lstStyle/>
            <a:p>
              <a:pPr defTabSz="762000">
                <a:lnSpc>
                  <a:spcPct val="97000"/>
                </a:lnSpc>
              </a:pPr>
              <a:r>
                <a:rPr lang="en-US" altLang="ko-KR" sz="1600" dirty="0" smtClean="0">
                  <a:solidFill>
                    <a:schemeClr val="tx1"/>
                  </a:solidFill>
                </a:rPr>
                <a:t> </a:t>
              </a:r>
              <a:endParaRPr lang="en-US" altLang="ko-KR" sz="1600" dirty="0">
                <a:solidFill>
                  <a:schemeClr val="tx1"/>
                </a:solidFill>
              </a:endParaRPr>
            </a:p>
          </p:txBody>
        </p:sp>
        <p:sp>
          <p:nvSpPr>
            <p:cNvPr id="25606" name="Arc 4"/>
            <p:cNvSpPr>
              <a:spLocks/>
            </p:cNvSpPr>
            <p:nvPr/>
          </p:nvSpPr>
          <p:spPr bwMode="auto">
            <a:xfrm>
              <a:off x="6149975" y="1181100"/>
              <a:ext cx="217488" cy="144463"/>
            </a:xfrm>
            <a:custGeom>
              <a:avLst/>
              <a:gdLst>
                <a:gd name="T0" fmla="*/ 1892609 w 21600"/>
                <a:gd name="T1" fmla="*/ 9661455 h 17665"/>
                <a:gd name="T2" fmla="*/ 1962970 w 21600"/>
                <a:gd name="T3" fmla="*/ 0 h 17665"/>
                <a:gd name="T4" fmla="*/ 22049479 w 21600"/>
                <a:gd name="T5" fmla="*/ 4873093 h 17665"/>
                <a:gd name="T6" fmla="*/ 0 60000 65536"/>
                <a:gd name="T7" fmla="*/ 0 60000 65536"/>
                <a:gd name="T8" fmla="*/ 0 60000 65536"/>
                <a:gd name="T9" fmla="*/ 0 w 21600"/>
                <a:gd name="T10" fmla="*/ 0 h 17665"/>
                <a:gd name="T11" fmla="*/ 21600 w 21600"/>
                <a:gd name="T12" fmla="*/ 17665 h 17665"/>
              </a:gdLst>
              <a:ahLst/>
              <a:cxnLst>
                <a:cxn ang="T6">
                  <a:pos x="T0" y="T1"/>
                </a:cxn>
                <a:cxn ang="T7">
                  <a:pos x="T2" y="T3"/>
                </a:cxn>
                <a:cxn ang="T8">
                  <a:pos x="T4" y="T5"/>
                </a:cxn>
              </a:cxnLst>
              <a:rect l="T9" t="T10" r="T11" b="T12"/>
              <a:pathLst>
                <a:path w="21600" h="17665" fill="none" extrusionOk="0">
                  <a:moveTo>
                    <a:pt x="1853" y="17665"/>
                  </a:moveTo>
                  <a:cubicBezTo>
                    <a:pt x="631" y="14908"/>
                    <a:pt x="0" y="11925"/>
                    <a:pt x="0" y="8910"/>
                  </a:cubicBezTo>
                  <a:cubicBezTo>
                    <a:pt x="-1" y="5837"/>
                    <a:pt x="655" y="2799"/>
                    <a:pt x="1923" y="0"/>
                  </a:cubicBezTo>
                </a:path>
                <a:path w="21600" h="17665" stroke="0" extrusionOk="0">
                  <a:moveTo>
                    <a:pt x="1853" y="17665"/>
                  </a:moveTo>
                  <a:cubicBezTo>
                    <a:pt x="631" y="14908"/>
                    <a:pt x="0" y="11925"/>
                    <a:pt x="0" y="8910"/>
                  </a:cubicBezTo>
                  <a:cubicBezTo>
                    <a:pt x="-1" y="5837"/>
                    <a:pt x="655" y="2799"/>
                    <a:pt x="1923" y="0"/>
                  </a:cubicBezTo>
                  <a:lnTo>
                    <a:pt x="21600" y="8910"/>
                  </a:lnTo>
                  <a:close/>
                </a:path>
              </a:pathLst>
            </a:custGeom>
            <a:solidFill>
              <a:srgbClr val="000000"/>
            </a:solidFill>
            <a:ln w="25400" cap="rnd">
              <a:noFill/>
              <a:round/>
              <a:headEnd/>
              <a:tailEnd/>
            </a:ln>
          </p:spPr>
          <p:txBody>
            <a:bodyPr wrap="none" anchor="ctr"/>
            <a:lstStyle/>
            <a:p>
              <a:endParaRPr lang="fa-IR"/>
            </a:p>
          </p:txBody>
        </p:sp>
        <p:sp>
          <p:nvSpPr>
            <p:cNvPr id="25607" name="Line 5"/>
            <p:cNvSpPr>
              <a:spLocks noChangeShapeType="1"/>
            </p:cNvSpPr>
            <p:nvPr/>
          </p:nvSpPr>
          <p:spPr bwMode="auto">
            <a:xfrm>
              <a:off x="3654425" y="1257300"/>
              <a:ext cx="2579688" cy="0"/>
            </a:xfrm>
            <a:prstGeom prst="line">
              <a:avLst/>
            </a:prstGeom>
            <a:noFill/>
            <a:ln w="25400">
              <a:solidFill>
                <a:srgbClr val="000000"/>
              </a:solidFill>
              <a:round/>
              <a:headEnd/>
              <a:tailEnd/>
            </a:ln>
          </p:spPr>
          <p:txBody>
            <a:bodyPr wrap="none" anchor="ctr"/>
            <a:lstStyle/>
            <a:p>
              <a:endParaRPr lang="en-IN"/>
            </a:p>
          </p:txBody>
        </p:sp>
        <p:sp>
          <p:nvSpPr>
            <p:cNvPr id="25608" name="Arc 6"/>
            <p:cNvSpPr>
              <a:spLocks/>
            </p:cNvSpPr>
            <p:nvPr/>
          </p:nvSpPr>
          <p:spPr bwMode="auto">
            <a:xfrm>
              <a:off x="3662363" y="1397000"/>
              <a:ext cx="215900" cy="144463"/>
            </a:xfrm>
            <a:custGeom>
              <a:avLst/>
              <a:gdLst>
                <a:gd name="T0" fmla="*/ 19617721 w 21600"/>
                <a:gd name="T1" fmla="*/ 0 h 17805"/>
                <a:gd name="T2" fmla="*/ 19687659 w 21600"/>
                <a:gd name="T3" fmla="*/ 9510120 h 17805"/>
                <a:gd name="T4" fmla="*/ 0 w 21600"/>
                <a:gd name="T5" fmla="*/ 4796431 h 17805"/>
                <a:gd name="T6" fmla="*/ 0 60000 65536"/>
                <a:gd name="T7" fmla="*/ 0 60000 65536"/>
                <a:gd name="T8" fmla="*/ 0 60000 65536"/>
                <a:gd name="T9" fmla="*/ 0 w 21600"/>
                <a:gd name="T10" fmla="*/ 0 h 17805"/>
                <a:gd name="T11" fmla="*/ 21600 w 21600"/>
                <a:gd name="T12" fmla="*/ 17805 h 17805"/>
              </a:gdLst>
              <a:ahLst/>
              <a:cxnLst>
                <a:cxn ang="T6">
                  <a:pos x="T0" y="T1"/>
                </a:cxn>
                <a:cxn ang="T7">
                  <a:pos x="T2" y="T3"/>
                </a:cxn>
                <a:cxn ang="T8">
                  <a:pos x="T4" y="T5"/>
                </a:cxn>
              </a:cxnLst>
              <a:rect l="T9" t="T10" r="T11" b="T12"/>
              <a:pathLst>
                <a:path w="21600" h="17805" fill="none" extrusionOk="0">
                  <a:moveTo>
                    <a:pt x="19644" y="0"/>
                  </a:moveTo>
                  <a:cubicBezTo>
                    <a:pt x="20933" y="2818"/>
                    <a:pt x="21600" y="5881"/>
                    <a:pt x="21600" y="8980"/>
                  </a:cubicBezTo>
                  <a:cubicBezTo>
                    <a:pt x="21600" y="12021"/>
                    <a:pt x="20957" y="15028"/>
                    <a:pt x="19714" y="17804"/>
                  </a:cubicBezTo>
                </a:path>
                <a:path w="21600" h="17805" stroke="0" extrusionOk="0">
                  <a:moveTo>
                    <a:pt x="19644" y="0"/>
                  </a:moveTo>
                  <a:cubicBezTo>
                    <a:pt x="20933" y="2818"/>
                    <a:pt x="21600" y="5881"/>
                    <a:pt x="21600" y="8980"/>
                  </a:cubicBezTo>
                  <a:cubicBezTo>
                    <a:pt x="21600" y="12021"/>
                    <a:pt x="20957" y="15028"/>
                    <a:pt x="19714" y="17804"/>
                  </a:cubicBezTo>
                  <a:lnTo>
                    <a:pt x="0" y="8980"/>
                  </a:lnTo>
                  <a:close/>
                </a:path>
              </a:pathLst>
            </a:custGeom>
            <a:solidFill>
              <a:srgbClr val="000000"/>
            </a:solidFill>
            <a:ln w="25400" cap="rnd">
              <a:noFill/>
              <a:round/>
              <a:headEnd/>
              <a:tailEnd/>
            </a:ln>
          </p:spPr>
          <p:txBody>
            <a:bodyPr wrap="none" anchor="ctr"/>
            <a:lstStyle/>
            <a:p>
              <a:endParaRPr lang="fa-IR"/>
            </a:p>
          </p:txBody>
        </p:sp>
        <p:sp>
          <p:nvSpPr>
            <p:cNvPr id="25609" name="Line 7"/>
            <p:cNvSpPr>
              <a:spLocks noChangeShapeType="1"/>
            </p:cNvSpPr>
            <p:nvPr/>
          </p:nvSpPr>
          <p:spPr bwMode="auto">
            <a:xfrm>
              <a:off x="3848100" y="1465263"/>
              <a:ext cx="2495550" cy="0"/>
            </a:xfrm>
            <a:prstGeom prst="line">
              <a:avLst/>
            </a:prstGeom>
            <a:noFill/>
            <a:ln w="25400">
              <a:solidFill>
                <a:srgbClr val="000000"/>
              </a:solidFill>
              <a:round/>
              <a:headEnd/>
              <a:tailEnd/>
            </a:ln>
          </p:spPr>
          <p:txBody>
            <a:bodyPr wrap="none" anchor="ctr"/>
            <a:lstStyle/>
            <a:p>
              <a:endParaRPr lang="en-IN"/>
            </a:p>
          </p:txBody>
        </p:sp>
        <p:sp>
          <p:nvSpPr>
            <p:cNvPr id="25610" name="Arc 8"/>
            <p:cNvSpPr>
              <a:spLocks/>
            </p:cNvSpPr>
            <p:nvPr/>
          </p:nvSpPr>
          <p:spPr bwMode="auto">
            <a:xfrm>
              <a:off x="6149975" y="976313"/>
              <a:ext cx="217488" cy="144462"/>
            </a:xfrm>
            <a:custGeom>
              <a:avLst/>
              <a:gdLst>
                <a:gd name="T0" fmla="*/ 1892609 w 21600"/>
                <a:gd name="T1" fmla="*/ 9661257 h 17665"/>
                <a:gd name="T2" fmla="*/ 1962970 w 21600"/>
                <a:gd name="T3" fmla="*/ 0 h 17665"/>
                <a:gd name="T4" fmla="*/ 22049479 w 21600"/>
                <a:gd name="T5" fmla="*/ 4873027 h 17665"/>
                <a:gd name="T6" fmla="*/ 0 60000 65536"/>
                <a:gd name="T7" fmla="*/ 0 60000 65536"/>
                <a:gd name="T8" fmla="*/ 0 60000 65536"/>
                <a:gd name="T9" fmla="*/ 0 w 21600"/>
                <a:gd name="T10" fmla="*/ 0 h 17665"/>
                <a:gd name="T11" fmla="*/ 21600 w 21600"/>
                <a:gd name="T12" fmla="*/ 17665 h 17665"/>
              </a:gdLst>
              <a:ahLst/>
              <a:cxnLst>
                <a:cxn ang="T6">
                  <a:pos x="T0" y="T1"/>
                </a:cxn>
                <a:cxn ang="T7">
                  <a:pos x="T2" y="T3"/>
                </a:cxn>
                <a:cxn ang="T8">
                  <a:pos x="T4" y="T5"/>
                </a:cxn>
              </a:cxnLst>
              <a:rect l="T9" t="T10" r="T11" b="T12"/>
              <a:pathLst>
                <a:path w="21600" h="17665" fill="none" extrusionOk="0">
                  <a:moveTo>
                    <a:pt x="1853" y="17665"/>
                  </a:moveTo>
                  <a:cubicBezTo>
                    <a:pt x="631" y="14908"/>
                    <a:pt x="0" y="11925"/>
                    <a:pt x="0" y="8910"/>
                  </a:cubicBezTo>
                  <a:cubicBezTo>
                    <a:pt x="-1" y="5837"/>
                    <a:pt x="655" y="2799"/>
                    <a:pt x="1923" y="0"/>
                  </a:cubicBezTo>
                </a:path>
                <a:path w="21600" h="17665" stroke="0" extrusionOk="0">
                  <a:moveTo>
                    <a:pt x="1853" y="17665"/>
                  </a:moveTo>
                  <a:cubicBezTo>
                    <a:pt x="631" y="14908"/>
                    <a:pt x="0" y="11925"/>
                    <a:pt x="0" y="8910"/>
                  </a:cubicBezTo>
                  <a:cubicBezTo>
                    <a:pt x="-1" y="5837"/>
                    <a:pt x="655" y="2799"/>
                    <a:pt x="1923" y="0"/>
                  </a:cubicBezTo>
                  <a:lnTo>
                    <a:pt x="21600" y="8910"/>
                  </a:lnTo>
                  <a:close/>
                </a:path>
              </a:pathLst>
            </a:custGeom>
            <a:solidFill>
              <a:srgbClr val="000000"/>
            </a:solidFill>
            <a:ln w="25400" cap="rnd">
              <a:noFill/>
              <a:round/>
              <a:headEnd/>
              <a:tailEnd/>
            </a:ln>
          </p:spPr>
          <p:txBody>
            <a:bodyPr wrap="none" anchor="ctr"/>
            <a:lstStyle/>
            <a:p>
              <a:endParaRPr lang="fa-IR"/>
            </a:p>
          </p:txBody>
        </p:sp>
        <p:sp>
          <p:nvSpPr>
            <p:cNvPr id="25611" name="Line 9"/>
            <p:cNvSpPr>
              <a:spLocks noChangeShapeType="1"/>
            </p:cNvSpPr>
            <p:nvPr/>
          </p:nvSpPr>
          <p:spPr bwMode="auto">
            <a:xfrm>
              <a:off x="3654425" y="1052513"/>
              <a:ext cx="2522538" cy="0"/>
            </a:xfrm>
            <a:prstGeom prst="line">
              <a:avLst/>
            </a:prstGeom>
            <a:noFill/>
            <a:ln w="25400">
              <a:solidFill>
                <a:srgbClr val="000000"/>
              </a:solidFill>
              <a:round/>
              <a:headEnd/>
              <a:tailEnd/>
            </a:ln>
          </p:spPr>
          <p:txBody>
            <a:bodyPr wrap="none" anchor="ctr"/>
            <a:lstStyle/>
            <a:p>
              <a:endParaRPr lang="en-IN"/>
            </a:p>
          </p:txBody>
        </p:sp>
        <p:sp>
          <p:nvSpPr>
            <p:cNvPr id="25612" name="Rectangle 10"/>
            <p:cNvSpPr>
              <a:spLocks noChangeArrowheads="1"/>
            </p:cNvSpPr>
            <p:nvPr/>
          </p:nvSpPr>
          <p:spPr bwMode="auto">
            <a:xfrm>
              <a:off x="2668588" y="1004888"/>
              <a:ext cx="971550" cy="581025"/>
            </a:xfrm>
            <a:prstGeom prst="rect">
              <a:avLst/>
            </a:prstGeom>
            <a:solidFill>
              <a:srgbClr val="FFFFFF"/>
            </a:solidFill>
            <a:ln w="25400">
              <a:solidFill>
                <a:srgbClr val="000000"/>
              </a:solidFill>
              <a:miter lim="800000"/>
              <a:headEnd/>
              <a:tailEnd/>
            </a:ln>
          </p:spPr>
          <p:txBody>
            <a:bodyPr wrap="none" anchor="ctr"/>
            <a:lstStyle/>
            <a:p>
              <a:endParaRPr lang="fa-IR"/>
            </a:p>
          </p:txBody>
        </p:sp>
        <p:sp>
          <p:nvSpPr>
            <p:cNvPr id="25613" name="Rectangle 11"/>
            <p:cNvSpPr>
              <a:spLocks noChangeArrowheads="1"/>
            </p:cNvSpPr>
            <p:nvPr/>
          </p:nvSpPr>
          <p:spPr bwMode="auto">
            <a:xfrm>
              <a:off x="2711450" y="1049338"/>
              <a:ext cx="696913" cy="419100"/>
            </a:xfrm>
            <a:prstGeom prst="rect">
              <a:avLst/>
            </a:prstGeom>
            <a:noFill/>
            <a:ln w="25400">
              <a:noFill/>
              <a:miter lim="800000"/>
              <a:headEnd/>
              <a:tailEnd/>
            </a:ln>
          </p:spPr>
          <p:txBody>
            <a:bodyPr wrap="none" lIns="90488" tIns="44450" rIns="90488" bIns="44450">
              <a:spAutoFit/>
            </a:bodyPr>
            <a:lstStyle/>
            <a:p>
              <a:pPr defTabSz="762000"/>
              <a:r>
                <a:rPr lang="en-US" altLang="ko-KR"/>
                <a:t>Source</a:t>
              </a:r>
            </a:p>
            <a:p>
              <a:pPr defTabSz="762000" latinLnBrk="1"/>
              <a:endParaRPr lang="en-US" altLang="ko-KR"/>
            </a:p>
          </p:txBody>
        </p:sp>
        <p:sp>
          <p:nvSpPr>
            <p:cNvPr id="25614" name="Rectangle 12"/>
            <p:cNvSpPr>
              <a:spLocks noChangeArrowheads="1"/>
            </p:cNvSpPr>
            <p:nvPr/>
          </p:nvSpPr>
          <p:spPr bwMode="auto">
            <a:xfrm>
              <a:off x="2860675" y="1219200"/>
              <a:ext cx="461963" cy="254000"/>
            </a:xfrm>
            <a:prstGeom prst="rect">
              <a:avLst/>
            </a:prstGeom>
            <a:noFill/>
            <a:ln w="25400">
              <a:noFill/>
              <a:miter lim="800000"/>
              <a:headEnd/>
              <a:tailEnd/>
            </a:ln>
          </p:spPr>
          <p:txBody>
            <a:bodyPr wrap="none" lIns="90488" tIns="44450" rIns="90488" bIns="44450">
              <a:spAutoFit/>
            </a:bodyPr>
            <a:lstStyle/>
            <a:p>
              <a:pPr defTabSz="762000"/>
              <a:r>
                <a:rPr lang="en-US" altLang="ko-KR"/>
                <a:t>unit</a:t>
              </a:r>
            </a:p>
          </p:txBody>
        </p:sp>
        <p:sp>
          <p:nvSpPr>
            <p:cNvPr id="25615" name="Rectangle 13"/>
            <p:cNvSpPr>
              <a:spLocks noChangeArrowheads="1"/>
            </p:cNvSpPr>
            <p:nvPr/>
          </p:nvSpPr>
          <p:spPr bwMode="auto">
            <a:xfrm>
              <a:off x="6386513" y="1049338"/>
              <a:ext cx="1011237" cy="419100"/>
            </a:xfrm>
            <a:prstGeom prst="rect">
              <a:avLst/>
            </a:prstGeom>
            <a:noFill/>
            <a:ln w="25400">
              <a:noFill/>
              <a:miter lim="800000"/>
              <a:headEnd/>
              <a:tailEnd/>
            </a:ln>
          </p:spPr>
          <p:txBody>
            <a:bodyPr wrap="none" lIns="90488" tIns="44450" rIns="90488" bIns="44450">
              <a:spAutoFit/>
            </a:bodyPr>
            <a:lstStyle/>
            <a:p>
              <a:pPr defTabSz="762000"/>
              <a:r>
                <a:rPr lang="en-US" altLang="ko-KR"/>
                <a:t>Destination</a:t>
              </a:r>
            </a:p>
            <a:p>
              <a:pPr defTabSz="762000" latinLnBrk="1"/>
              <a:endParaRPr lang="en-US" altLang="ko-KR"/>
            </a:p>
          </p:txBody>
        </p:sp>
        <p:sp>
          <p:nvSpPr>
            <p:cNvPr id="25616" name="Rectangle 14"/>
            <p:cNvSpPr>
              <a:spLocks noChangeArrowheads="1"/>
            </p:cNvSpPr>
            <p:nvPr/>
          </p:nvSpPr>
          <p:spPr bwMode="auto">
            <a:xfrm>
              <a:off x="6627813" y="1219200"/>
              <a:ext cx="461962" cy="254000"/>
            </a:xfrm>
            <a:prstGeom prst="rect">
              <a:avLst/>
            </a:prstGeom>
            <a:noFill/>
            <a:ln w="25400">
              <a:noFill/>
              <a:miter lim="800000"/>
              <a:headEnd/>
              <a:tailEnd/>
            </a:ln>
          </p:spPr>
          <p:txBody>
            <a:bodyPr wrap="none" lIns="90488" tIns="44450" rIns="90488" bIns="44450">
              <a:spAutoFit/>
            </a:bodyPr>
            <a:lstStyle/>
            <a:p>
              <a:pPr defTabSz="762000"/>
              <a:r>
                <a:rPr lang="en-US" altLang="ko-KR"/>
                <a:t>unit</a:t>
              </a:r>
            </a:p>
          </p:txBody>
        </p:sp>
        <p:sp>
          <p:nvSpPr>
            <p:cNvPr id="25617" name="Rectangle 15"/>
            <p:cNvSpPr>
              <a:spLocks noChangeArrowheads="1"/>
            </p:cNvSpPr>
            <p:nvPr/>
          </p:nvSpPr>
          <p:spPr bwMode="auto">
            <a:xfrm>
              <a:off x="6372225" y="993775"/>
              <a:ext cx="1076325" cy="582613"/>
            </a:xfrm>
            <a:prstGeom prst="rect">
              <a:avLst/>
            </a:prstGeom>
            <a:noFill/>
            <a:ln w="25400">
              <a:solidFill>
                <a:srgbClr val="000000"/>
              </a:solidFill>
              <a:miter lim="800000"/>
              <a:headEnd/>
              <a:tailEnd/>
            </a:ln>
          </p:spPr>
          <p:txBody>
            <a:bodyPr wrap="none" anchor="ctr"/>
            <a:lstStyle/>
            <a:p>
              <a:endParaRPr lang="fa-IR"/>
            </a:p>
          </p:txBody>
        </p:sp>
        <p:sp>
          <p:nvSpPr>
            <p:cNvPr id="25619" name="Rectangle 17"/>
            <p:cNvSpPr>
              <a:spLocks noChangeArrowheads="1"/>
            </p:cNvSpPr>
            <p:nvPr/>
          </p:nvSpPr>
          <p:spPr bwMode="auto">
            <a:xfrm>
              <a:off x="4475163" y="1193800"/>
              <a:ext cx="1238250" cy="254000"/>
            </a:xfrm>
            <a:prstGeom prst="rect">
              <a:avLst/>
            </a:prstGeom>
            <a:noFill/>
            <a:ln w="25400">
              <a:noFill/>
              <a:miter lim="800000"/>
              <a:headEnd/>
              <a:tailEnd/>
            </a:ln>
          </p:spPr>
          <p:txBody>
            <a:bodyPr wrap="none" lIns="90488" tIns="44450" rIns="90488" bIns="44450">
              <a:spAutoFit/>
            </a:bodyPr>
            <a:lstStyle/>
            <a:p>
              <a:pPr defTabSz="762000"/>
              <a:r>
                <a:rPr lang="en-US" altLang="ko-KR" dirty="0"/>
                <a:t>Ready for data</a:t>
              </a:r>
            </a:p>
          </p:txBody>
        </p:sp>
        <p:sp>
          <p:nvSpPr>
            <p:cNvPr id="25620" name="Rectangle 28"/>
            <p:cNvSpPr>
              <a:spLocks noChangeArrowheads="1"/>
            </p:cNvSpPr>
            <p:nvPr/>
          </p:nvSpPr>
          <p:spPr bwMode="auto">
            <a:xfrm>
              <a:off x="4475163" y="990600"/>
              <a:ext cx="900112" cy="254000"/>
            </a:xfrm>
            <a:prstGeom prst="rect">
              <a:avLst/>
            </a:prstGeom>
            <a:noFill/>
            <a:ln w="25400">
              <a:noFill/>
              <a:miter lim="800000"/>
              <a:headEnd/>
              <a:tailEnd/>
            </a:ln>
          </p:spPr>
          <p:txBody>
            <a:bodyPr wrap="none" lIns="90488" tIns="44450" rIns="90488" bIns="44450">
              <a:spAutoFit/>
            </a:bodyPr>
            <a:lstStyle/>
            <a:p>
              <a:pPr defTabSz="762000"/>
              <a:r>
                <a:rPr lang="en-US" altLang="ko-KR" dirty="0"/>
                <a:t>Data valid</a:t>
              </a:r>
            </a:p>
          </p:txBody>
        </p:sp>
        <p:sp>
          <p:nvSpPr>
            <p:cNvPr id="25622" name="Rectangle 33"/>
            <p:cNvSpPr>
              <a:spLocks noChangeArrowheads="1"/>
            </p:cNvSpPr>
            <p:nvPr/>
          </p:nvSpPr>
          <p:spPr bwMode="auto">
            <a:xfrm>
              <a:off x="2649538" y="4222750"/>
              <a:ext cx="1520825" cy="419100"/>
            </a:xfrm>
            <a:prstGeom prst="rect">
              <a:avLst/>
            </a:prstGeom>
            <a:noFill/>
            <a:ln w="25400">
              <a:noFill/>
              <a:miter lim="800000"/>
              <a:headEnd/>
              <a:tailEnd/>
            </a:ln>
          </p:spPr>
          <p:txBody>
            <a:bodyPr wrap="none" lIns="90488" tIns="44450" rIns="90488" bIns="44450">
              <a:spAutoFit/>
            </a:bodyPr>
            <a:lstStyle/>
            <a:p>
              <a:pPr defTabSz="762000"/>
              <a:r>
                <a:rPr lang="en-US" altLang="ko-KR"/>
                <a:t>Place data on bus.</a:t>
              </a:r>
            </a:p>
            <a:p>
              <a:pPr defTabSz="762000" eaLnBrk="1"/>
              <a:endParaRPr lang="en-US" altLang="ko-KR"/>
            </a:p>
          </p:txBody>
        </p:sp>
        <p:sp>
          <p:nvSpPr>
            <p:cNvPr id="25623" name="Rectangle 34"/>
            <p:cNvSpPr>
              <a:spLocks noChangeArrowheads="1"/>
            </p:cNvSpPr>
            <p:nvPr/>
          </p:nvSpPr>
          <p:spPr bwMode="auto">
            <a:xfrm>
              <a:off x="2649538" y="4387850"/>
              <a:ext cx="1470025" cy="254000"/>
            </a:xfrm>
            <a:prstGeom prst="rect">
              <a:avLst/>
            </a:prstGeom>
            <a:noFill/>
            <a:ln w="25400">
              <a:noFill/>
              <a:miter lim="800000"/>
              <a:headEnd/>
              <a:tailEnd/>
            </a:ln>
          </p:spPr>
          <p:txBody>
            <a:bodyPr wrap="none" lIns="90488" tIns="44450" rIns="90488" bIns="44450">
              <a:spAutoFit/>
            </a:bodyPr>
            <a:lstStyle/>
            <a:p>
              <a:pPr defTabSz="762000"/>
              <a:r>
                <a:rPr lang="en-US" altLang="ko-KR"/>
                <a:t>Enable data valid.</a:t>
              </a:r>
            </a:p>
          </p:txBody>
        </p:sp>
        <p:sp>
          <p:nvSpPr>
            <p:cNvPr id="25624" name="Rectangle 35"/>
            <p:cNvSpPr>
              <a:spLocks noChangeArrowheads="1"/>
            </p:cNvSpPr>
            <p:nvPr/>
          </p:nvSpPr>
          <p:spPr bwMode="auto">
            <a:xfrm>
              <a:off x="2517775" y="4237038"/>
              <a:ext cx="2003425" cy="487362"/>
            </a:xfrm>
            <a:prstGeom prst="rect">
              <a:avLst/>
            </a:prstGeom>
            <a:noFill/>
            <a:ln w="25400">
              <a:solidFill>
                <a:srgbClr val="000000"/>
              </a:solidFill>
              <a:miter lim="800000"/>
              <a:headEnd/>
              <a:tailEnd/>
            </a:ln>
          </p:spPr>
          <p:txBody>
            <a:bodyPr wrap="none" anchor="ctr"/>
            <a:lstStyle/>
            <a:p>
              <a:endParaRPr lang="fa-IR"/>
            </a:p>
          </p:txBody>
        </p:sp>
        <p:sp>
          <p:nvSpPr>
            <p:cNvPr id="25625" name="Rectangle 36"/>
            <p:cNvSpPr>
              <a:spLocks noChangeArrowheads="1"/>
            </p:cNvSpPr>
            <p:nvPr/>
          </p:nvSpPr>
          <p:spPr bwMode="auto">
            <a:xfrm>
              <a:off x="2740025" y="3759200"/>
              <a:ext cx="1020763" cy="254000"/>
            </a:xfrm>
            <a:prstGeom prst="rect">
              <a:avLst/>
            </a:prstGeom>
            <a:noFill/>
            <a:ln w="25400">
              <a:noFill/>
              <a:miter lim="800000"/>
              <a:headEnd/>
              <a:tailEnd/>
            </a:ln>
          </p:spPr>
          <p:txBody>
            <a:bodyPr wrap="none" lIns="90488" tIns="44450" rIns="90488" bIns="44450">
              <a:spAutoFit/>
            </a:bodyPr>
            <a:lstStyle/>
            <a:p>
              <a:pPr defTabSz="762000"/>
              <a:r>
                <a:rPr lang="en-US" altLang="ko-KR"/>
                <a:t>Source unit</a:t>
              </a:r>
            </a:p>
          </p:txBody>
        </p:sp>
        <p:sp>
          <p:nvSpPr>
            <p:cNvPr id="25626" name="Rectangle 37"/>
            <p:cNvSpPr>
              <a:spLocks noChangeArrowheads="1"/>
            </p:cNvSpPr>
            <p:nvPr/>
          </p:nvSpPr>
          <p:spPr bwMode="auto">
            <a:xfrm>
              <a:off x="5880100" y="3746500"/>
              <a:ext cx="1335088" cy="254000"/>
            </a:xfrm>
            <a:prstGeom prst="rect">
              <a:avLst/>
            </a:prstGeom>
            <a:noFill/>
            <a:ln w="25400">
              <a:noFill/>
              <a:miter lim="800000"/>
              <a:headEnd/>
              <a:tailEnd/>
            </a:ln>
          </p:spPr>
          <p:txBody>
            <a:bodyPr wrap="none" lIns="90488" tIns="44450" rIns="90488" bIns="44450">
              <a:spAutoFit/>
            </a:bodyPr>
            <a:lstStyle/>
            <a:p>
              <a:pPr defTabSz="762000"/>
              <a:r>
                <a:rPr lang="en-US" altLang="ko-KR"/>
                <a:t>Destination unit</a:t>
              </a:r>
            </a:p>
          </p:txBody>
        </p:sp>
        <p:sp>
          <p:nvSpPr>
            <p:cNvPr id="25627" name="Rectangle 38"/>
            <p:cNvSpPr>
              <a:spLocks noChangeArrowheads="1"/>
            </p:cNvSpPr>
            <p:nvPr/>
          </p:nvSpPr>
          <p:spPr bwMode="auto">
            <a:xfrm>
              <a:off x="5880100" y="4021138"/>
              <a:ext cx="1746250" cy="419100"/>
            </a:xfrm>
            <a:prstGeom prst="rect">
              <a:avLst/>
            </a:prstGeom>
            <a:noFill/>
            <a:ln w="25400">
              <a:noFill/>
              <a:miter lim="800000"/>
              <a:headEnd/>
              <a:tailEnd/>
            </a:ln>
          </p:spPr>
          <p:txBody>
            <a:bodyPr wrap="none" lIns="90488" tIns="44450" rIns="90488" bIns="44450">
              <a:spAutoFit/>
            </a:bodyPr>
            <a:lstStyle/>
            <a:p>
              <a:pPr defTabSz="762000"/>
              <a:r>
                <a:rPr lang="en-US" altLang="ko-KR"/>
                <a:t>Ready to accept data.</a:t>
              </a:r>
            </a:p>
            <a:p>
              <a:pPr defTabSz="762000" eaLnBrk="1"/>
              <a:endParaRPr lang="en-US" altLang="ko-KR"/>
            </a:p>
          </p:txBody>
        </p:sp>
        <p:sp>
          <p:nvSpPr>
            <p:cNvPr id="25628" name="Rectangle 39"/>
            <p:cNvSpPr>
              <a:spLocks noChangeArrowheads="1"/>
            </p:cNvSpPr>
            <p:nvPr/>
          </p:nvSpPr>
          <p:spPr bwMode="auto">
            <a:xfrm>
              <a:off x="5889625" y="4186238"/>
              <a:ext cx="1773238" cy="254000"/>
            </a:xfrm>
            <a:prstGeom prst="rect">
              <a:avLst/>
            </a:prstGeom>
            <a:noFill/>
            <a:ln w="25400">
              <a:noFill/>
              <a:miter lim="800000"/>
              <a:headEnd/>
              <a:tailEnd/>
            </a:ln>
          </p:spPr>
          <p:txBody>
            <a:bodyPr wrap="none" lIns="90488" tIns="44450" rIns="90488" bIns="44450">
              <a:spAutoFit/>
            </a:bodyPr>
            <a:lstStyle/>
            <a:p>
              <a:pPr defTabSz="762000"/>
              <a:r>
                <a:rPr lang="en-US" altLang="ko-KR"/>
                <a:t>Enable ready for data.</a:t>
              </a:r>
            </a:p>
          </p:txBody>
        </p:sp>
        <p:sp>
          <p:nvSpPr>
            <p:cNvPr id="25629" name="Rectangle 40"/>
            <p:cNvSpPr>
              <a:spLocks noChangeArrowheads="1"/>
            </p:cNvSpPr>
            <p:nvPr/>
          </p:nvSpPr>
          <p:spPr bwMode="auto">
            <a:xfrm>
              <a:off x="5730875" y="4035425"/>
              <a:ext cx="2346325" cy="536575"/>
            </a:xfrm>
            <a:prstGeom prst="rect">
              <a:avLst/>
            </a:prstGeom>
            <a:noFill/>
            <a:ln w="25400">
              <a:solidFill>
                <a:srgbClr val="000000"/>
              </a:solidFill>
              <a:miter lim="800000"/>
              <a:headEnd/>
              <a:tailEnd/>
            </a:ln>
          </p:spPr>
          <p:txBody>
            <a:bodyPr wrap="none" anchor="ctr"/>
            <a:lstStyle/>
            <a:p>
              <a:endParaRPr lang="fa-IR"/>
            </a:p>
          </p:txBody>
        </p:sp>
        <p:sp>
          <p:nvSpPr>
            <p:cNvPr id="25630" name="Rectangle 41"/>
            <p:cNvSpPr>
              <a:spLocks noChangeArrowheads="1"/>
            </p:cNvSpPr>
            <p:nvPr/>
          </p:nvSpPr>
          <p:spPr bwMode="auto">
            <a:xfrm>
              <a:off x="2514600" y="4876800"/>
              <a:ext cx="1905000" cy="643766"/>
            </a:xfrm>
            <a:prstGeom prst="rect">
              <a:avLst/>
            </a:prstGeom>
            <a:noFill/>
            <a:ln w="25400">
              <a:noFill/>
              <a:miter lim="800000"/>
              <a:headEnd/>
              <a:tailEnd/>
            </a:ln>
          </p:spPr>
          <p:txBody>
            <a:bodyPr wrap="square" lIns="90488" tIns="44450" rIns="90488" bIns="44450">
              <a:spAutoFit/>
            </a:bodyPr>
            <a:lstStyle/>
            <a:p>
              <a:pPr defTabSz="762000"/>
              <a:r>
                <a:rPr lang="en-US" altLang="ko-KR" dirty="0"/>
                <a:t>Disable data valid.</a:t>
              </a:r>
            </a:p>
            <a:p>
              <a:pPr defTabSz="762000" eaLnBrk="1"/>
              <a:endParaRPr lang="en-US" altLang="ko-KR" dirty="0"/>
            </a:p>
          </p:txBody>
        </p:sp>
        <p:sp>
          <p:nvSpPr>
            <p:cNvPr id="25631" name="Rectangle 42"/>
            <p:cNvSpPr>
              <a:spLocks noChangeArrowheads="1"/>
            </p:cNvSpPr>
            <p:nvPr/>
          </p:nvSpPr>
          <p:spPr bwMode="auto">
            <a:xfrm>
              <a:off x="2286000" y="5118100"/>
              <a:ext cx="1784350" cy="419100"/>
            </a:xfrm>
            <a:prstGeom prst="rect">
              <a:avLst/>
            </a:prstGeom>
            <a:noFill/>
            <a:ln w="25400">
              <a:noFill/>
              <a:miter lim="800000"/>
              <a:headEnd/>
              <a:tailEnd/>
            </a:ln>
          </p:spPr>
          <p:txBody>
            <a:bodyPr wrap="none" lIns="90488" tIns="44450" rIns="90488" bIns="44450">
              <a:spAutoFit/>
            </a:bodyPr>
            <a:lstStyle/>
            <a:p>
              <a:pPr defTabSz="762000"/>
              <a:r>
                <a:rPr lang="en-US" altLang="ko-KR" dirty="0"/>
                <a:t>Invalidate data on bus</a:t>
              </a:r>
            </a:p>
            <a:p>
              <a:pPr defTabSz="762000" eaLnBrk="1"/>
              <a:endParaRPr lang="en-US" altLang="ko-KR" dirty="0"/>
            </a:p>
          </p:txBody>
        </p:sp>
        <p:sp>
          <p:nvSpPr>
            <p:cNvPr id="25632" name="Rectangle 43"/>
            <p:cNvSpPr>
              <a:spLocks noChangeArrowheads="1"/>
            </p:cNvSpPr>
            <p:nvPr/>
          </p:nvSpPr>
          <p:spPr bwMode="auto">
            <a:xfrm>
              <a:off x="2625725" y="5181600"/>
              <a:ext cx="235643" cy="366767"/>
            </a:xfrm>
            <a:prstGeom prst="rect">
              <a:avLst/>
            </a:prstGeom>
            <a:noFill/>
            <a:ln w="25400">
              <a:noFill/>
              <a:miter lim="800000"/>
              <a:headEnd/>
              <a:tailEnd/>
            </a:ln>
          </p:spPr>
          <p:txBody>
            <a:bodyPr wrap="none" lIns="90488" tIns="44450" rIns="90488" bIns="44450">
              <a:spAutoFit/>
            </a:bodyPr>
            <a:lstStyle/>
            <a:p>
              <a:pPr defTabSz="762000"/>
              <a:r>
                <a:rPr lang="en-US" altLang="ko-KR" dirty="0" smtClean="0"/>
                <a:t> </a:t>
              </a:r>
              <a:endParaRPr lang="en-US" altLang="ko-KR" dirty="0"/>
            </a:p>
          </p:txBody>
        </p:sp>
        <p:sp>
          <p:nvSpPr>
            <p:cNvPr id="25633" name="Rectangle 44"/>
            <p:cNvSpPr>
              <a:spLocks noChangeArrowheads="1"/>
            </p:cNvSpPr>
            <p:nvPr/>
          </p:nvSpPr>
          <p:spPr bwMode="auto">
            <a:xfrm>
              <a:off x="2209801" y="4876800"/>
              <a:ext cx="2311400" cy="619125"/>
            </a:xfrm>
            <a:prstGeom prst="rect">
              <a:avLst/>
            </a:prstGeom>
            <a:noFill/>
            <a:ln w="25400">
              <a:solidFill>
                <a:srgbClr val="000000"/>
              </a:solidFill>
              <a:miter lim="800000"/>
              <a:headEnd/>
              <a:tailEnd/>
            </a:ln>
          </p:spPr>
          <p:txBody>
            <a:bodyPr wrap="none" anchor="ctr"/>
            <a:lstStyle/>
            <a:p>
              <a:endParaRPr lang="fa-IR"/>
            </a:p>
          </p:txBody>
        </p:sp>
        <p:sp>
          <p:nvSpPr>
            <p:cNvPr id="25634" name="Rectangle 45"/>
            <p:cNvSpPr>
              <a:spLocks noChangeArrowheads="1"/>
            </p:cNvSpPr>
            <p:nvPr/>
          </p:nvSpPr>
          <p:spPr bwMode="auto">
            <a:xfrm>
              <a:off x="5848350" y="4759325"/>
              <a:ext cx="1781175" cy="419100"/>
            </a:xfrm>
            <a:prstGeom prst="rect">
              <a:avLst/>
            </a:prstGeom>
            <a:noFill/>
            <a:ln w="25400">
              <a:noFill/>
              <a:miter lim="800000"/>
              <a:headEnd/>
              <a:tailEnd/>
            </a:ln>
          </p:spPr>
          <p:txBody>
            <a:bodyPr wrap="none" lIns="90488" tIns="44450" rIns="90488" bIns="44450">
              <a:spAutoFit/>
            </a:bodyPr>
            <a:lstStyle/>
            <a:p>
              <a:pPr defTabSz="762000"/>
              <a:r>
                <a:rPr lang="en-US" altLang="ko-KR"/>
                <a:t>Accept data from bus.</a:t>
              </a:r>
            </a:p>
            <a:p>
              <a:pPr defTabSz="762000" eaLnBrk="1"/>
              <a:endParaRPr lang="en-US" altLang="ko-KR"/>
            </a:p>
          </p:txBody>
        </p:sp>
        <p:sp>
          <p:nvSpPr>
            <p:cNvPr id="25635" name="Rectangle 46"/>
            <p:cNvSpPr>
              <a:spLocks noChangeArrowheads="1"/>
            </p:cNvSpPr>
            <p:nvPr/>
          </p:nvSpPr>
          <p:spPr bwMode="auto">
            <a:xfrm>
              <a:off x="5867400" y="4914900"/>
              <a:ext cx="1814513" cy="254000"/>
            </a:xfrm>
            <a:prstGeom prst="rect">
              <a:avLst/>
            </a:prstGeom>
            <a:noFill/>
            <a:ln w="25400">
              <a:noFill/>
              <a:miter lim="800000"/>
              <a:headEnd/>
              <a:tailEnd/>
            </a:ln>
          </p:spPr>
          <p:txBody>
            <a:bodyPr wrap="none" lIns="90488" tIns="44450" rIns="90488" bIns="44450">
              <a:spAutoFit/>
            </a:bodyPr>
            <a:lstStyle/>
            <a:p>
              <a:pPr defTabSz="762000"/>
              <a:r>
                <a:rPr lang="en-US" altLang="ko-KR"/>
                <a:t>Disable ready for data.</a:t>
              </a:r>
            </a:p>
          </p:txBody>
        </p:sp>
        <p:sp>
          <p:nvSpPr>
            <p:cNvPr id="25636" name="Rectangle 47"/>
            <p:cNvSpPr>
              <a:spLocks noChangeArrowheads="1"/>
            </p:cNvSpPr>
            <p:nvPr/>
          </p:nvSpPr>
          <p:spPr bwMode="auto">
            <a:xfrm>
              <a:off x="5730875" y="4770438"/>
              <a:ext cx="2346325" cy="503554"/>
            </a:xfrm>
            <a:prstGeom prst="rect">
              <a:avLst/>
            </a:prstGeom>
            <a:noFill/>
            <a:ln w="25400">
              <a:solidFill>
                <a:srgbClr val="000000"/>
              </a:solidFill>
              <a:miter lim="800000"/>
              <a:headEnd/>
              <a:tailEnd/>
            </a:ln>
          </p:spPr>
          <p:txBody>
            <a:bodyPr wrap="none" anchor="ctr"/>
            <a:lstStyle/>
            <a:p>
              <a:endParaRPr lang="fa-IR"/>
            </a:p>
          </p:txBody>
        </p:sp>
        <p:sp>
          <p:nvSpPr>
            <p:cNvPr id="25637" name="Arc 54"/>
            <p:cNvSpPr>
              <a:spLocks/>
            </p:cNvSpPr>
            <p:nvPr/>
          </p:nvSpPr>
          <p:spPr bwMode="auto">
            <a:xfrm>
              <a:off x="4543425" y="4291013"/>
              <a:ext cx="141288" cy="92075"/>
            </a:xfrm>
            <a:custGeom>
              <a:avLst/>
              <a:gdLst>
                <a:gd name="T0" fmla="*/ 5148456 w 21600"/>
                <a:gd name="T1" fmla="*/ 0 h 17633"/>
                <a:gd name="T2" fmla="*/ 5781262 w 21600"/>
                <a:gd name="T3" fmla="*/ 2510572 h 17633"/>
                <a:gd name="T4" fmla="*/ 0 w 21600"/>
                <a:gd name="T5" fmla="*/ 1611863 h 17633"/>
                <a:gd name="T6" fmla="*/ 0 60000 65536"/>
                <a:gd name="T7" fmla="*/ 0 60000 65536"/>
                <a:gd name="T8" fmla="*/ 0 60000 65536"/>
                <a:gd name="T9" fmla="*/ 0 w 21600"/>
                <a:gd name="T10" fmla="*/ 0 h 17633"/>
                <a:gd name="T11" fmla="*/ 21600 w 21600"/>
                <a:gd name="T12" fmla="*/ 17633 h 17633"/>
              </a:gdLst>
              <a:ahLst/>
              <a:cxnLst>
                <a:cxn ang="T6">
                  <a:pos x="T0" y="T1"/>
                </a:cxn>
                <a:cxn ang="T7">
                  <a:pos x="T2" y="T3"/>
                </a:cxn>
                <a:cxn ang="T8">
                  <a:pos x="T4" y="T5"/>
                </a:cxn>
              </a:cxnLst>
              <a:rect l="T9" t="T10" r="T11" b="T12"/>
              <a:pathLst>
                <a:path w="21600" h="17633" fill="none" extrusionOk="0">
                  <a:moveTo>
                    <a:pt x="18395" y="0"/>
                  </a:moveTo>
                  <a:cubicBezTo>
                    <a:pt x="20490" y="3404"/>
                    <a:pt x="21600" y="7323"/>
                    <a:pt x="21600" y="11321"/>
                  </a:cubicBezTo>
                  <a:cubicBezTo>
                    <a:pt x="21600" y="13460"/>
                    <a:pt x="21282" y="15587"/>
                    <a:pt x="20657" y="17633"/>
                  </a:cubicBezTo>
                </a:path>
                <a:path w="21600" h="17633" stroke="0" extrusionOk="0">
                  <a:moveTo>
                    <a:pt x="18395" y="0"/>
                  </a:moveTo>
                  <a:cubicBezTo>
                    <a:pt x="20490" y="3404"/>
                    <a:pt x="21600" y="7323"/>
                    <a:pt x="21600" y="11321"/>
                  </a:cubicBezTo>
                  <a:cubicBezTo>
                    <a:pt x="21600" y="13460"/>
                    <a:pt x="21282" y="15587"/>
                    <a:pt x="20657" y="17633"/>
                  </a:cubicBezTo>
                  <a:lnTo>
                    <a:pt x="0" y="11321"/>
                  </a:lnTo>
                  <a:close/>
                </a:path>
              </a:pathLst>
            </a:custGeom>
            <a:solidFill>
              <a:srgbClr val="000000"/>
            </a:solidFill>
            <a:ln w="25400" cap="rnd">
              <a:noFill/>
              <a:round/>
              <a:headEnd/>
              <a:tailEnd/>
            </a:ln>
          </p:spPr>
          <p:txBody>
            <a:bodyPr wrap="none" anchor="ctr"/>
            <a:lstStyle/>
            <a:p>
              <a:endParaRPr lang="fa-IR"/>
            </a:p>
          </p:txBody>
        </p:sp>
        <p:sp>
          <p:nvSpPr>
            <p:cNvPr id="25638" name="Line 55"/>
            <p:cNvSpPr>
              <a:spLocks noChangeShapeType="1"/>
            </p:cNvSpPr>
            <p:nvPr/>
          </p:nvSpPr>
          <p:spPr bwMode="auto">
            <a:xfrm flipH="1">
              <a:off x="4640263" y="4243388"/>
              <a:ext cx="1090612" cy="95250"/>
            </a:xfrm>
            <a:prstGeom prst="line">
              <a:avLst/>
            </a:prstGeom>
            <a:noFill/>
            <a:ln w="25400">
              <a:solidFill>
                <a:srgbClr val="000000"/>
              </a:solidFill>
              <a:round/>
              <a:headEnd/>
              <a:tailEnd/>
            </a:ln>
          </p:spPr>
          <p:txBody>
            <a:bodyPr wrap="none" anchor="ctr"/>
            <a:lstStyle/>
            <a:p>
              <a:endParaRPr lang="en-IN"/>
            </a:p>
          </p:txBody>
        </p:sp>
        <p:sp>
          <p:nvSpPr>
            <p:cNvPr id="25639" name="Arc 56"/>
            <p:cNvSpPr>
              <a:spLocks/>
            </p:cNvSpPr>
            <p:nvPr/>
          </p:nvSpPr>
          <p:spPr bwMode="auto">
            <a:xfrm>
              <a:off x="5584825" y="4813300"/>
              <a:ext cx="141288" cy="85725"/>
            </a:xfrm>
            <a:custGeom>
              <a:avLst/>
              <a:gdLst>
                <a:gd name="T0" fmla="*/ 556 w 21600"/>
                <a:gd name="T1" fmla="*/ 2426743 h 16112"/>
                <a:gd name="T2" fmla="*/ 1931669 w 21600"/>
                <a:gd name="T3" fmla="*/ 0 h 16112"/>
                <a:gd name="T4" fmla="*/ 6045170 w 21600"/>
                <a:gd name="T5" fmla="*/ 2383966 h 16112"/>
                <a:gd name="T6" fmla="*/ 0 60000 65536"/>
                <a:gd name="T7" fmla="*/ 0 60000 65536"/>
                <a:gd name="T8" fmla="*/ 0 60000 65536"/>
                <a:gd name="T9" fmla="*/ 0 w 21600"/>
                <a:gd name="T10" fmla="*/ 0 h 16112"/>
                <a:gd name="T11" fmla="*/ 21600 w 21600"/>
                <a:gd name="T12" fmla="*/ 16112 h 16112"/>
              </a:gdLst>
              <a:ahLst/>
              <a:cxnLst>
                <a:cxn ang="T6">
                  <a:pos x="T0" y="T1"/>
                </a:cxn>
                <a:cxn ang="T7">
                  <a:pos x="T2" y="T3"/>
                </a:cxn>
                <a:cxn ang="T8">
                  <a:pos x="T4" y="T5"/>
                </a:cxn>
              </a:cxnLst>
              <a:rect l="T9" t="T10" r="T11" b="T12"/>
              <a:pathLst>
                <a:path w="21600" h="16112" fill="none" extrusionOk="0">
                  <a:moveTo>
                    <a:pt x="1" y="16112"/>
                  </a:moveTo>
                  <a:cubicBezTo>
                    <a:pt x="0" y="16017"/>
                    <a:pt x="0" y="15922"/>
                    <a:pt x="0" y="15828"/>
                  </a:cubicBezTo>
                  <a:cubicBezTo>
                    <a:pt x="-1" y="9821"/>
                    <a:pt x="2500" y="4086"/>
                    <a:pt x="6901" y="-1"/>
                  </a:cubicBezTo>
                </a:path>
                <a:path w="21600" h="16112" stroke="0" extrusionOk="0">
                  <a:moveTo>
                    <a:pt x="1" y="16112"/>
                  </a:moveTo>
                  <a:cubicBezTo>
                    <a:pt x="0" y="16017"/>
                    <a:pt x="0" y="15922"/>
                    <a:pt x="0" y="15828"/>
                  </a:cubicBezTo>
                  <a:cubicBezTo>
                    <a:pt x="-1" y="9821"/>
                    <a:pt x="2500" y="4086"/>
                    <a:pt x="6901" y="-1"/>
                  </a:cubicBezTo>
                  <a:lnTo>
                    <a:pt x="21600" y="15828"/>
                  </a:lnTo>
                  <a:close/>
                </a:path>
              </a:pathLst>
            </a:custGeom>
            <a:solidFill>
              <a:srgbClr val="000000"/>
            </a:solidFill>
            <a:ln w="25400" cap="rnd">
              <a:noFill/>
              <a:round/>
              <a:headEnd/>
              <a:tailEnd/>
            </a:ln>
          </p:spPr>
          <p:txBody>
            <a:bodyPr wrap="none" anchor="ctr"/>
            <a:lstStyle/>
            <a:p>
              <a:endParaRPr lang="fa-IR"/>
            </a:p>
          </p:txBody>
        </p:sp>
        <p:sp>
          <p:nvSpPr>
            <p:cNvPr id="25640" name="Line 57"/>
            <p:cNvSpPr>
              <a:spLocks noChangeShapeType="1"/>
            </p:cNvSpPr>
            <p:nvPr/>
          </p:nvSpPr>
          <p:spPr bwMode="auto">
            <a:xfrm>
              <a:off x="4549775" y="4516438"/>
              <a:ext cx="1047750" cy="344487"/>
            </a:xfrm>
            <a:prstGeom prst="line">
              <a:avLst/>
            </a:prstGeom>
            <a:noFill/>
            <a:ln w="25400">
              <a:solidFill>
                <a:srgbClr val="000000"/>
              </a:solidFill>
              <a:round/>
              <a:headEnd/>
              <a:tailEnd/>
            </a:ln>
          </p:spPr>
          <p:txBody>
            <a:bodyPr wrap="none" anchor="ctr"/>
            <a:lstStyle/>
            <a:p>
              <a:endParaRPr lang="en-IN"/>
            </a:p>
          </p:txBody>
        </p:sp>
        <p:sp>
          <p:nvSpPr>
            <p:cNvPr id="25641" name="Arc 58"/>
            <p:cNvSpPr>
              <a:spLocks/>
            </p:cNvSpPr>
            <p:nvPr/>
          </p:nvSpPr>
          <p:spPr bwMode="auto">
            <a:xfrm>
              <a:off x="4543425" y="5099050"/>
              <a:ext cx="141288" cy="92075"/>
            </a:xfrm>
            <a:custGeom>
              <a:avLst/>
              <a:gdLst>
                <a:gd name="T0" fmla="*/ 5148456 w 21600"/>
                <a:gd name="T1" fmla="*/ 0 h 17633"/>
                <a:gd name="T2" fmla="*/ 5781262 w 21600"/>
                <a:gd name="T3" fmla="*/ 2510572 h 17633"/>
                <a:gd name="T4" fmla="*/ 0 w 21600"/>
                <a:gd name="T5" fmla="*/ 1611863 h 17633"/>
                <a:gd name="T6" fmla="*/ 0 60000 65536"/>
                <a:gd name="T7" fmla="*/ 0 60000 65536"/>
                <a:gd name="T8" fmla="*/ 0 60000 65536"/>
                <a:gd name="T9" fmla="*/ 0 w 21600"/>
                <a:gd name="T10" fmla="*/ 0 h 17633"/>
                <a:gd name="T11" fmla="*/ 21600 w 21600"/>
                <a:gd name="T12" fmla="*/ 17633 h 17633"/>
              </a:gdLst>
              <a:ahLst/>
              <a:cxnLst>
                <a:cxn ang="T6">
                  <a:pos x="T0" y="T1"/>
                </a:cxn>
                <a:cxn ang="T7">
                  <a:pos x="T2" y="T3"/>
                </a:cxn>
                <a:cxn ang="T8">
                  <a:pos x="T4" y="T5"/>
                </a:cxn>
              </a:cxnLst>
              <a:rect l="T9" t="T10" r="T11" b="T12"/>
              <a:pathLst>
                <a:path w="21600" h="17633" fill="none" extrusionOk="0">
                  <a:moveTo>
                    <a:pt x="18395" y="0"/>
                  </a:moveTo>
                  <a:cubicBezTo>
                    <a:pt x="20490" y="3404"/>
                    <a:pt x="21600" y="7323"/>
                    <a:pt x="21600" y="11321"/>
                  </a:cubicBezTo>
                  <a:cubicBezTo>
                    <a:pt x="21600" y="13460"/>
                    <a:pt x="21282" y="15587"/>
                    <a:pt x="20657" y="17633"/>
                  </a:cubicBezTo>
                </a:path>
                <a:path w="21600" h="17633" stroke="0" extrusionOk="0">
                  <a:moveTo>
                    <a:pt x="18395" y="0"/>
                  </a:moveTo>
                  <a:cubicBezTo>
                    <a:pt x="20490" y="3404"/>
                    <a:pt x="21600" y="7323"/>
                    <a:pt x="21600" y="11321"/>
                  </a:cubicBezTo>
                  <a:cubicBezTo>
                    <a:pt x="21600" y="13460"/>
                    <a:pt x="21282" y="15587"/>
                    <a:pt x="20657" y="17633"/>
                  </a:cubicBezTo>
                  <a:lnTo>
                    <a:pt x="0" y="11321"/>
                  </a:lnTo>
                  <a:close/>
                </a:path>
              </a:pathLst>
            </a:custGeom>
            <a:solidFill>
              <a:srgbClr val="000000"/>
            </a:solidFill>
            <a:ln w="25400" cap="rnd">
              <a:noFill/>
              <a:round/>
              <a:headEnd/>
              <a:tailEnd/>
            </a:ln>
          </p:spPr>
          <p:txBody>
            <a:bodyPr wrap="none" anchor="ctr"/>
            <a:lstStyle/>
            <a:p>
              <a:endParaRPr lang="fa-IR"/>
            </a:p>
          </p:txBody>
        </p:sp>
        <p:sp>
          <p:nvSpPr>
            <p:cNvPr id="25642" name="Line 59"/>
            <p:cNvSpPr>
              <a:spLocks noChangeShapeType="1"/>
            </p:cNvSpPr>
            <p:nvPr/>
          </p:nvSpPr>
          <p:spPr bwMode="auto">
            <a:xfrm flipH="1">
              <a:off x="4640263" y="5049838"/>
              <a:ext cx="1090612" cy="93662"/>
            </a:xfrm>
            <a:prstGeom prst="line">
              <a:avLst/>
            </a:prstGeom>
            <a:noFill/>
            <a:ln w="25400">
              <a:solidFill>
                <a:srgbClr val="000000"/>
              </a:solidFill>
              <a:round/>
              <a:headEnd/>
              <a:tailEnd/>
            </a:ln>
          </p:spPr>
          <p:txBody>
            <a:bodyPr wrap="none" anchor="ctr"/>
            <a:lstStyle/>
            <a:p>
              <a:endParaRPr lang="en-IN"/>
            </a:p>
          </p:txBody>
        </p:sp>
        <p:sp>
          <p:nvSpPr>
            <p:cNvPr id="25643" name="Line 60"/>
            <p:cNvSpPr>
              <a:spLocks noChangeShapeType="1"/>
            </p:cNvSpPr>
            <p:nvPr/>
          </p:nvSpPr>
          <p:spPr bwMode="auto">
            <a:xfrm flipV="1">
              <a:off x="4516438" y="5294312"/>
              <a:ext cx="3941762" cy="77787"/>
            </a:xfrm>
            <a:prstGeom prst="line">
              <a:avLst/>
            </a:prstGeom>
            <a:noFill/>
            <a:ln w="25400">
              <a:solidFill>
                <a:srgbClr val="000000"/>
              </a:solidFill>
              <a:round/>
              <a:headEnd/>
              <a:tailEnd/>
            </a:ln>
          </p:spPr>
          <p:txBody>
            <a:bodyPr wrap="none" anchor="ctr"/>
            <a:lstStyle/>
            <a:p>
              <a:endParaRPr lang="en-IN"/>
            </a:p>
          </p:txBody>
        </p:sp>
        <p:sp>
          <p:nvSpPr>
            <p:cNvPr id="25644" name="Line 61"/>
            <p:cNvSpPr>
              <a:spLocks noChangeShapeType="1"/>
            </p:cNvSpPr>
            <p:nvPr/>
          </p:nvSpPr>
          <p:spPr bwMode="auto">
            <a:xfrm>
              <a:off x="8458200" y="4191000"/>
              <a:ext cx="0" cy="1130300"/>
            </a:xfrm>
            <a:prstGeom prst="line">
              <a:avLst/>
            </a:prstGeom>
            <a:noFill/>
            <a:ln w="25400">
              <a:solidFill>
                <a:srgbClr val="000000"/>
              </a:solidFill>
              <a:round/>
              <a:headEnd/>
              <a:tailEnd/>
            </a:ln>
          </p:spPr>
          <p:txBody>
            <a:bodyPr wrap="none" anchor="ctr"/>
            <a:lstStyle/>
            <a:p>
              <a:endParaRPr lang="en-IN"/>
            </a:p>
          </p:txBody>
        </p:sp>
        <p:sp>
          <p:nvSpPr>
            <p:cNvPr id="25645" name="Arc 62"/>
            <p:cNvSpPr>
              <a:spLocks/>
            </p:cNvSpPr>
            <p:nvPr/>
          </p:nvSpPr>
          <p:spPr bwMode="auto">
            <a:xfrm>
              <a:off x="8164513" y="4187825"/>
              <a:ext cx="141287" cy="90488"/>
            </a:xfrm>
            <a:custGeom>
              <a:avLst/>
              <a:gdLst>
                <a:gd name="T0" fmla="*/ 5514157 w 21600"/>
                <a:gd name="T1" fmla="*/ 0 h 17464"/>
                <a:gd name="T2" fmla="*/ 5543807 w 21600"/>
                <a:gd name="T3" fmla="*/ 2429326 h 17464"/>
                <a:gd name="T4" fmla="*/ 0 w 21600"/>
                <a:gd name="T5" fmla="*/ 1231360 h 17464"/>
                <a:gd name="T6" fmla="*/ 0 60000 65536"/>
                <a:gd name="T7" fmla="*/ 0 60000 65536"/>
                <a:gd name="T8" fmla="*/ 0 60000 65536"/>
                <a:gd name="T9" fmla="*/ 0 w 21600"/>
                <a:gd name="T10" fmla="*/ 0 h 17464"/>
                <a:gd name="T11" fmla="*/ 21600 w 21600"/>
                <a:gd name="T12" fmla="*/ 17464 h 17464"/>
              </a:gdLst>
              <a:ahLst/>
              <a:cxnLst>
                <a:cxn ang="T6">
                  <a:pos x="T0" y="T1"/>
                </a:cxn>
                <a:cxn ang="T7">
                  <a:pos x="T2" y="T3"/>
                </a:cxn>
                <a:cxn ang="T8">
                  <a:pos x="T4" y="T5"/>
                </a:cxn>
              </a:cxnLst>
              <a:rect l="T9" t="T10" r="T11" b="T12"/>
              <a:pathLst>
                <a:path w="21600" h="17464" fill="none" extrusionOk="0">
                  <a:moveTo>
                    <a:pt x="19702" y="0"/>
                  </a:moveTo>
                  <a:cubicBezTo>
                    <a:pt x="20953" y="2783"/>
                    <a:pt x="21600" y="5800"/>
                    <a:pt x="21600" y="8852"/>
                  </a:cubicBezTo>
                  <a:cubicBezTo>
                    <a:pt x="21600" y="11815"/>
                    <a:pt x="20990" y="14746"/>
                    <a:pt x="19808" y="17463"/>
                  </a:cubicBezTo>
                </a:path>
                <a:path w="21600" h="17464" stroke="0" extrusionOk="0">
                  <a:moveTo>
                    <a:pt x="19702" y="0"/>
                  </a:moveTo>
                  <a:cubicBezTo>
                    <a:pt x="20953" y="2783"/>
                    <a:pt x="21600" y="5800"/>
                    <a:pt x="21600" y="8852"/>
                  </a:cubicBezTo>
                  <a:cubicBezTo>
                    <a:pt x="21600" y="11815"/>
                    <a:pt x="20990" y="14746"/>
                    <a:pt x="19808" y="17463"/>
                  </a:cubicBezTo>
                  <a:lnTo>
                    <a:pt x="0" y="8852"/>
                  </a:lnTo>
                  <a:close/>
                </a:path>
              </a:pathLst>
            </a:custGeom>
            <a:solidFill>
              <a:srgbClr val="000000"/>
            </a:solidFill>
            <a:ln w="25400" cap="rnd">
              <a:noFill/>
              <a:round/>
              <a:headEnd/>
              <a:tailEnd/>
            </a:ln>
          </p:spPr>
          <p:txBody>
            <a:bodyPr wrap="none" anchor="ctr"/>
            <a:lstStyle/>
            <a:p>
              <a:endParaRPr lang="fa-IR"/>
            </a:p>
          </p:txBody>
        </p:sp>
        <p:sp>
          <p:nvSpPr>
            <p:cNvPr id="25646" name="Line 63"/>
            <p:cNvSpPr>
              <a:spLocks noChangeShapeType="1"/>
            </p:cNvSpPr>
            <p:nvPr/>
          </p:nvSpPr>
          <p:spPr bwMode="auto">
            <a:xfrm flipH="1">
              <a:off x="8113712" y="4230688"/>
              <a:ext cx="344488" cy="0"/>
            </a:xfrm>
            <a:prstGeom prst="line">
              <a:avLst/>
            </a:prstGeom>
            <a:noFill/>
            <a:ln w="25400">
              <a:solidFill>
                <a:srgbClr val="000000"/>
              </a:solidFill>
              <a:round/>
              <a:headEnd/>
              <a:tailEnd/>
            </a:ln>
          </p:spPr>
          <p:txBody>
            <a:bodyPr wrap="none" anchor="ctr"/>
            <a:lstStyle/>
            <a:p>
              <a:endParaRPr lang="en-IN"/>
            </a:p>
          </p:txBody>
        </p:sp>
        <p:sp>
          <p:nvSpPr>
            <p:cNvPr id="25647" name="Line 18"/>
            <p:cNvSpPr>
              <a:spLocks noChangeShapeType="1"/>
            </p:cNvSpPr>
            <p:nvPr/>
          </p:nvSpPr>
          <p:spPr bwMode="auto">
            <a:xfrm>
              <a:off x="3321050" y="2217738"/>
              <a:ext cx="1363663" cy="0"/>
            </a:xfrm>
            <a:prstGeom prst="line">
              <a:avLst/>
            </a:prstGeom>
            <a:noFill/>
            <a:ln w="25400">
              <a:solidFill>
                <a:srgbClr val="000000"/>
              </a:solidFill>
              <a:round/>
              <a:headEnd/>
              <a:tailEnd/>
            </a:ln>
          </p:spPr>
          <p:txBody>
            <a:bodyPr wrap="none" anchor="ctr"/>
            <a:lstStyle/>
            <a:p>
              <a:endParaRPr lang="en-IN"/>
            </a:p>
          </p:txBody>
        </p:sp>
        <p:sp>
          <p:nvSpPr>
            <p:cNvPr id="25648" name="Line 19"/>
            <p:cNvSpPr>
              <a:spLocks noChangeShapeType="1"/>
            </p:cNvSpPr>
            <p:nvPr/>
          </p:nvSpPr>
          <p:spPr bwMode="auto">
            <a:xfrm>
              <a:off x="4660900" y="1905000"/>
              <a:ext cx="0" cy="317500"/>
            </a:xfrm>
            <a:prstGeom prst="line">
              <a:avLst/>
            </a:prstGeom>
            <a:noFill/>
            <a:ln w="25400">
              <a:solidFill>
                <a:srgbClr val="000000"/>
              </a:solidFill>
              <a:round/>
              <a:headEnd/>
              <a:tailEnd/>
            </a:ln>
          </p:spPr>
          <p:txBody>
            <a:bodyPr wrap="none" anchor="ctr"/>
            <a:lstStyle/>
            <a:p>
              <a:endParaRPr lang="en-IN"/>
            </a:p>
          </p:txBody>
        </p:sp>
        <p:sp>
          <p:nvSpPr>
            <p:cNvPr id="25649" name="Freeform 20"/>
            <p:cNvSpPr>
              <a:spLocks/>
            </p:cNvSpPr>
            <p:nvPr/>
          </p:nvSpPr>
          <p:spPr bwMode="auto">
            <a:xfrm>
              <a:off x="4660900" y="1905000"/>
              <a:ext cx="2928938" cy="312738"/>
            </a:xfrm>
            <a:custGeom>
              <a:avLst/>
              <a:gdLst>
                <a:gd name="T0" fmla="*/ 0 w 1593"/>
                <a:gd name="T1" fmla="*/ 0 h 225"/>
                <a:gd name="T2" fmla="*/ 2147483647 w 1593"/>
                <a:gd name="T3" fmla="*/ 0 h 225"/>
                <a:gd name="T4" fmla="*/ 2147483647 w 1593"/>
                <a:gd name="T5" fmla="*/ 432757171 h 225"/>
                <a:gd name="T6" fmla="*/ 2147483647 w 1593"/>
                <a:gd name="T7" fmla="*/ 432757171 h 225"/>
                <a:gd name="T8" fmla="*/ 0 60000 65536"/>
                <a:gd name="T9" fmla="*/ 0 60000 65536"/>
                <a:gd name="T10" fmla="*/ 0 60000 65536"/>
                <a:gd name="T11" fmla="*/ 0 60000 65536"/>
                <a:gd name="T12" fmla="*/ 0 w 1593"/>
                <a:gd name="T13" fmla="*/ 0 h 225"/>
                <a:gd name="T14" fmla="*/ 1593 w 1593"/>
                <a:gd name="T15" fmla="*/ 225 h 225"/>
              </a:gdLst>
              <a:ahLst/>
              <a:cxnLst>
                <a:cxn ang="T8">
                  <a:pos x="T0" y="T1"/>
                </a:cxn>
                <a:cxn ang="T9">
                  <a:pos x="T2" y="T3"/>
                </a:cxn>
                <a:cxn ang="T10">
                  <a:pos x="T4" y="T5"/>
                </a:cxn>
                <a:cxn ang="T11">
                  <a:pos x="T6" y="T7"/>
                </a:cxn>
              </a:cxnLst>
              <a:rect l="T12" t="T13" r="T14" b="T15"/>
              <a:pathLst>
                <a:path w="1593" h="225">
                  <a:moveTo>
                    <a:pt x="0" y="0"/>
                  </a:moveTo>
                  <a:lnTo>
                    <a:pt x="952" y="0"/>
                  </a:lnTo>
                  <a:lnTo>
                    <a:pt x="952" y="224"/>
                  </a:lnTo>
                  <a:lnTo>
                    <a:pt x="1592" y="224"/>
                  </a:lnTo>
                </a:path>
              </a:pathLst>
            </a:custGeom>
            <a:noFill/>
            <a:ln w="25400" cap="rnd">
              <a:solidFill>
                <a:srgbClr val="000000"/>
              </a:solidFill>
              <a:round/>
              <a:headEnd/>
              <a:tailEnd/>
            </a:ln>
          </p:spPr>
          <p:txBody>
            <a:bodyPr/>
            <a:lstStyle/>
            <a:p>
              <a:endParaRPr lang="fa-IR"/>
            </a:p>
          </p:txBody>
        </p:sp>
        <p:sp>
          <p:nvSpPr>
            <p:cNvPr id="25650" name="Rectangle 21"/>
            <p:cNvSpPr>
              <a:spLocks noChangeArrowheads="1"/>
            </p:cNvSpPr>
            <p:nvPr/>
          </p:nvSpPr>
          <p:spPr bwMode="auto">
            <a:xfrm>
              <a:off x="2641600" y="1905000"/>
              <a:ext cx="1238250" cy="254000"/>
            </a:xfrm>
            <a:prstGeom prst="rect">
              <a:avLst/>
            </a:prstGeom>
            <a:noFill/>
            <a:ln w="25400">
              <a:noFill/>
              <a:miter lim="800000"/>
              <a:headEnd/>
              <a:tailEnd/>
            </a:ln>
          </p:spPr>
          <p:txBody>
            <a:bodyPr wrap="none" lIns="90488" tIns="44450" rIns="90488" bIns="44450">
              <a:spAutoFit/>
            </a:bodyPr>
            <a:lstStyle/>
            <a:p>
              <a:pPr defTabSz="762000"/>
              <a:r>
                <a:rPr lang="en-US" altLang="ko-KR" dirty="0"/>
                <a:t>Ready for data</a:t>
              </a:r>
            </a:p>
          </p:txBody>
        </p:sp>
        <p:sp>
          <p:nvSpPr>
            <p:cNvPr id="25651" name="Line 22"/>
            <p:cNvSpPr>
              <a:spLocks noChangeShapeType="1"/>
            </p:cNvSpPr>
            <p:nvPr/>
          </p:nvSpPr>
          <p:spPr bwMode="auto">
            <a:xfrm>
              <a:off x="3321050" y="2852738"/>
              <a:ext cx="1930400" cy="0"/>
            </a:xfrm>
            <a:prstGeom prst="line">
              <a:avLst/>
            </a:prstGeom>
            <a:noFill/>
            <a:ln w="25400">
              <a:solidFill>
                <a:srgbClr val="000000"/>
              </a:solidFill>
              <a:round/>
              <a:headEnd/>
              <a:tailEnd/>
            </a:ln>
          </p:spPr>
          <p:txBody>
            <a:bodyPr wrap="none" anchor="ctr"/>
            <a:lstStyle/>
            <a:p>
              <a:endParaRPr lang="en-IN"/>
            </a:p>
          </p:txBody>
        </p:sp>
        <p:sp>
          <p:nvSpPr>
            <p:cNvPr id="25652" name="Line 23"/>
            <p:cNvSpPr>
              <a:spLocks noChangeShapeType="1"/>
            </p:cNvSpPr>
            <p:nvPr/>
          </p:nvSpPr>
          <p:spPr bwMode="auto">
            <a:xfrm>
              <a:off x="5233988" y="2540000"/>
              <a:ext cx="0" cy="319088"/>
            </a:xfrm>
            <a:prstGeom prst="line">
              <a:avLst/>
            </a:prstGeom>
            <a:noFill/>
            <a:ln w="25400">
              <a:solidFill>
                <a:srgbClr val="000000"/>
              </a:solidFill>
              <a:round/>
              <a:headEnd/>
              <a:tailEnd/>
            </a:ln>
          </p:spPr>
          <p:txBody>
            <a:bodyPr wrap="none" anchor="ctr"/>
            <a:lstStyle/>
            <a:p>
              <a:endParaRPr lang="en-IN"/>
            </a:p>
          </p:txBody>
        </p:sp>
        <p:sp>
          <p:nvSpPr>
            <p:cNvPr id="25653" name="Freeform 24"/>
            <p:cNvSpPr>
              <a:spLocks/>
            </p:cNvSpPr>
            <p:nvPr/>
          </p:nvSpPr>
          <p:spPr bwMode="auto">
            <a:xfrm>
              <a:off x="5233988" y="2540000"/>
              <a:ext cx="2430462" cy="315913"/>
            </a:xfrm>
            <a:custGeom>
              <a:avLst/>
              <a:gdLst>
                <a:gd name="T0" fmla="*/ 0 w 1321"/>
                <a:gd name="T1" fmla="*/ 0 h 225"/>
                <a:gd name="T2" fmla="*/ 2147483647 w 1321"/>
                <a:gd name="T3" fmla="*/ 0 h 225"/>
                <a:gd name="T4" fmla="*/ 2147483647 w 1321"/>
                <a:gd name="T5" fmla="*/ 441588863 h 225"/>
                <a:gd name="T6" fmla="*/ 2147483647 w 1321"/>
                <a:gd name="T7" fmla="*/ 441588863 h 225"/>
                <a:gd name="T8" fmla="*/ 0 60000 65536"/>
                <a:gd name="T9" fmla="*/ 0 60000 65536"/>
                <a:gd name="T10" fmla="*/ 0 60000 65536"/>
                <a:gd name="T11" fmla="*/ 0 60000 65536"/>
                <a:gd name="T12" fmla="*/ 0 w 1321"/>
                <a:gd name="T13" fmla="*/ 0 h 225"/>
                <a:gd name="T14" fmla="*/ 1321 w 1321"/>
                <a:gd name="T15" fmla="*/ 225 h 225"/>
              </a:gdLst>
              <a:ahLst/>
              <a:cxnLst>
                <a:cxn ang="T8">
                  <a:pos x="T0" y="T1"/>
                </a:cxn>
                <a:cxn ang="T9">
                  <a:pos x="T2" y="T3"/>
                </a:cxn>
                <a:cxn ang="T10">
                  <a:pos x="T4" y="T5"/>
                </a:cxn>
                <a:cxn ang="T11">
                  <a:pos x="T6" y="T7"/>
                </a:cxn>
              </a:cxnLst>
              <a:rect l="T12" t="T13" r="T14" b="T15"/>
              <a:pathLst>
                <a:path w="1321" h="225">
                  <a:moveTo>
                    <a:pt x="0" y="0"/>
                  </a:moveTo>
                  <a:lnTo>
                    <a:pt x="776" y="0"/>
                  </a:lnTo>
                  <a:lnTo>
                    <a:pt x="776" y="224"/>
                  </a:lnTo>
                  <a:lnTo>
                    <a:pt x="1320" y="224"/>
                  </a:lnTo>
                </a:path>
              </a:pathLst>
            </a:custGeom>
            <a:noFill/>
            <a:ln w="25400" cap="rnd">
              <a:solidFill>
                <a:srgbClr val="000000"/>
              </a:solidFill>
              <a:round/>
              <a:headEnd/>
              <a:tailEnd/>
            </a:ln>
          </p:spPr>
          <p:txBody>
            <a:bodyPr/>
            <a:lstStyle/>
            <a:p>
              <a:endParaRPr lang="fa-IR"/>
            </a:p>
          </p:txBody>
        </p:sp>
        <p:sp>
          <p:nvSpPr>
            <p:cNvPr id="25654" name="Rectangle 25"/>
            <p:cNvSpPr>
              <a:spLocks noChangeArrowheads="1"/>
            </p:cNvSpPr>
            <p:nvPr/>
          </p:nvSpPr>
          <p:spPr bwMode="auto">
            <a:xfrm>
              <a:off x="2641600" y="2514600"/>
              <a:ext cx="900113" cy="254000"/>
            </a:xfrm>
            <a:prstGeom prst="rect">
              <a:avLst/>
            </a:prstGeom>
            <a:noFill/>
            <a:ln w="25400">
              <a:noFill/>
              <a:miter lim="800000"/>
              <a:headEnd/>
              <a:tailEnd/>
            </a:ln>
          </p:spPr>
          <p:txBody>
            <a:bodyPr wrap="none" lIns="90488" tIns="44450" rIns="90488" bIns="44450">
              <a:spAutoFit/>
            </a:bodyPr>
            <a:lstStyle/>
            <a:p>
              <a:pPr defTabSz="762000"/>
              <a:r>
                <a:rPr lang="en-US" altLang="ko-KR" dirty="0"/>
                <a:t>Data valid</a:t>
              </a:r>
            </a:p>
          </p:txBody>
        </p:sp>
        <p:sp>
          <p:nvSpPr>
            <p:cNvPr id="25655" name="Line 29"/>
            <p:cNvSpPr>
              <a:spLocks noChangeShapeType="1"/>
            </p:cNvSpPr>
            <p:nvPr/>
          </p:nvSpPr>
          <p:spPr bwMode="auto">
            <a:xfrm>
              <a:off x="3321050" y="3490913"/>
              <a:ext cx="1530350" cy="0"/>
            </a:xfrm>
            <a:prstGeom prst="line">
              <a:avLst/>
            </a:prstGeom>
            <a:noFill/>
            <a:ln w="25400">
              <a:solidFill>
                <a:srgbClr val="000000"/>
              </a:solidFill>
              <a:round/>
              <a:headEnd/>
              <a:tailEnd/>
            </a:ln>
          </p:spPr>
          <p:txBody>
            <a:bodyPr wrap="none" anchor="ctr"/>
            <a:lstStyle/>
            <a:p>
              <a:endParaRPr lang="en-IN"/>
            </a:p>
          </p:txBody>
        </p:sp>
        <p:sp>
          <p:nvSpPr>
            <p:cNvPr id="25656" name="Line 30"/>
            <p:cNvSpPr>
              <a:spLocks noChangeShapeType="1"/>
            </p:cNvSpPr>
            <p:nvPr/>
          </p:nvSpPr>
          <p:spPr bwMode="auto">
            <a:xfrm>
              <a:off x="4821238" y="3165475"/>
              <a:ext cx="0" cy="339725"/>
            </a:xfrm>
            <a:prstGeom prst="line">
              <a:avLst/>
            </a:prstGeom>
            <a:noFill/>
            <a:ln w="25400">
              <a:solidFill>
                <a:srgbClr val="000000"/>
              </a:solidFill>
              <a:round/>
              <a:headEnd/>
              <a:tailEnd/>
            </a:ln>
          </p:spPr>
          <p:txBody>
            <a:bodyPr wrap="none" anchor="ctr"/>
            <a:lstStyle/>
            <a:p>
              <a:endParaRPr lang="en-IN"/>
            </a:p>
          </p:txBody>
        </p:sp>
        <p:sp>
          <p:nvSpPr>
            <p:cNvPr id="25657" name="Freeform 31"/>
            <p:cNvSpPr>
              <a:spLocks/>
            </p:cNvSpPr>
            <p:nvPr/>
          </p:nvSpPr>
          <p:spPr bwMode="auto">
            <a:xfrm>
              <a:off x="4821238" y="3165475"/>
              <a:ext cx="2843212" cy="327025"/>
            </a:xfrm>
            <a:custGeom>
              <a:avLst/>
              <a:gdLst>
                <a:gd name="T0" fmla="*/ 0 w 1545"/>
                <a:gd name="T1" fmla="*/ 0 h 233"/>
                <a:gd name="T2" fmla="*/ 2147483647 w 1545"/>
                <a:gd name="T3" fmla="*/ 0 h 233"/>
                <a:gd name="T4" fmla="*/ 2147483647 w 1545"/>
                <a:gd name="T5" fmla="*/ 457022406 h 233"/>
                <a:gd name="T6" fmla="*/ 2147483647 w 1545"/>
                <a:gd name="T7" fmla="*/ 457022406 h 233"/>
                <a:gd name="T8" fmla="*/ 0 60000 65536"/>
                <a:gd name="T9" fmla="*/ 0 60000 65536"/>
                <a:gd name="T10" fmla="*/ 0 60000 65536"/>
                <a:gd name="T11" fmla="*/ 0 60000 65536"/>
                <a:gd name="T12" fmla="*/ 0 w 1545"/>
                <a:gd name="T13" fmla="*/ 0 h 233"/>
                <a:gd name="T14" fmla="*/ 1545 w 1545"/>
                <a:gd name="T15" fmla="*/ 233 h 233"/>
              </a:gdLst>
              <a:ahLst/>
              <a:cxnLst>
                <a:cxn ang="T8">
                  <a:pos x="T0" y="T1"/>
                </a:cxn>
                <a:cxn ang="T9">
                  <a:pos x="T2" y="T3"/>
                </a:cxn>
                <a:cxn ang="T10">
                  <a:pos x="T4" y="T5"/>
                </a:cxn>
                <a:cxn ang="T11">
                  <a:pos x="T6" y="T7"/>
                </a:cxn>
              </a:cxnLst>
              <a:rect l="T12" t="T13" r="T14" b="T15"/>
              <a:pathLst>
                <a:path w="1545" h="233">
                  <a:moveTo>
                    <a:pt x="0" y="0"/>
                  </a:moveTo>
                  <a:lnTo>
                    <a:pt x="1000" y="0"/>
                  </a:lnTo>
                  <a:lnTo>
                    <a:pt x="1000" y="232"/>
                  </a:lnTo>
                  <a:lnTo>
                    <a:pt x="1544" y="232"/>
                  </a:lnTo>
                </a:path>
              </a:pathLst>
            </a:custGeom>
            <a:noFill/>
            <a:ln w="25400" cap="rnd">
              <a:solidFill>
                <a:srgbClr val="000000"/>
              </a:solidFill>
              <a:round/>
              <a:headEnd/>
              <a:tailEnd/>
            </a:ln>
          </p:spPr>
          <p:txBody>
            <a:bodyPr/>
            <a:lstStyle/>
            <a:p>
              <a:endParaRPr lang="fa-IR"/>
            </a:p>
          </p:txBody>
        </p:sp>
        <p:sp>
          <p:nvSpPr>
            <p:cNvPr id="25658" name="Rectangle 32"/>
            <p:cNvSpPr>
              <a:spLocks noChangeArrowheads="1"/>
            </p:cNvSpPr>
            <p:nvPr/>
          </p:nvSpPr>
          <p:spPr bwMode="auto">
            <a:xfrm>
              <a:off x="2627313" y="3124200"/>
              <a:ext cx="823912" cy="254000"/>
            </a:xfrm>
            <a:prstGeom prst="rect">
              <a:avLst/>
            </a:prstGeom>
            <a:noFill/>
            <a:ln w="25400">
              <a:noFill/>
              <a:miter lim="800000"/>
              <a:headEnd/>
              <a:tailEnd/>
            </a:ln>
          </p:spPr>
          <p:txBody>
            <a:bodyPr wrap="none" lIns="90488" tIns="44450" rIns="90488" bIns="44450">
              <a:spAutoFit/>
            </a:bodyPr>
            <a:lstStyle/>
            <a:p>
              <a:pPr defTabSz="762000"/>
              <a:r>
                <a:rPr lang="en-US" altLang="ko-KR" dirty="0"/>
                <a:t>Data bus</a:t>
              </a:r>
            </a:p>
          </p:txBody>
        </p:sp>
        <p:sp>
          <p:nvSpPr>
            <p:cNvPr id="25659" name="Rectangle 49"/>
            <p:cNvSpPr>
              <a:spLocks noChangeArrowheads="1"/>
            </p:cNvSpPr>
            <p:nvPr/>
          </p:nvSpPr>
          <p:spPr bwMode="auto">
            <a:xfrm>
              <a:off x="5311775" y="3184525"/>
              <a:ext cx="901700" cy="254000"/>
            </a:xfrm>
            <a:prstGeom prst="rect">
              <a:avLst/>
            </a:prstGeom>
            <a:noFill/>
            <a:ln w="25400">
              <a:noFill/>
              <a:miter lim="800000"/>
              <a:headEnd/>
              <a:tailEnd/>
            </a:ln>
          </p:spPr>
          <p:txBody>
            <a:bodyPr wrap="none" lIns="90488" tIns="44450" rIns="90488" bIns="44450">
              <a:spAutoFit/>
            </a:bodyPr>
            <a:lstStyle/>
            <a:p>
              <a:pPr defTabSz="762000"/>
              <a:r>
                <a:rPr lang="en-US" altLang="ko-KR"/>
                <a:t>Valid data</a:t>
              </a:r>
            </a:p>
          </p:txBody>
        </p:sp>
        <p:sp>
          <p:nvSpPr>
            <p:cNvPr id="25660" name="Arc 50"/>
            <p:cNvSpPr>
              <a:spLocks/>
            </p:cNvSpPr>
            <p:nvPr/>
          </p:nvSpPr>
          <p:spPr bwMode="auto">
            <a:xfrm>
              <a:off x="4829175" y="3267075"/>
              <a:ext cx="139700" cy="84138"/>
            </a:xfrm>
            <a:custGeom>
              <a:avLst/>
              <a:gdLst>
                <a:gd name="T0" fmla="*/ 5330408 w 21600"/>
                <a:gd name="T1" fmla="*/ 0 h 17464"/>
                <a:gd name="T2" fmla="*/ 5359099 w 21600"/>
                <a:gd name="T3" fmla="*/ 1952942 h 17464"/>
                <a:gd name="T4" fmla="*/ 0 w 21600"/>
                <a:gd name="T5" fmla="*/ 989888 h 17464"/>
                <a:gd name="T6" fmla="*/ 0 60000 65536"/>
                <a:gd name="T7" fmla="*/ 0 60000 65536"/>
                <a:gd name="T8" fmla="*/ 0 60000 65536"/>
                <a:gd name="T9" fmla="*/ 0 w 21600"/>
                <a:gd name="T10" fmla="*/ 0 h 17464"/>
                <a:gd name="T11" fmla="*/ 21600 w 21600"/>
                <a:gd name="T12" fmla="*/ 17464 h 17464"/>
              </a:gdLst>
              <a:ahLst/>
              <a:cxnLst>
                <a:cxn ang="T6">
                  <a:pos x="T0" y="T1"/>
                </a:cxn>
                <a:cxn ang="T7">
                  <a:pos x="T2" y="T3"/>
                </a:cxn>
                <a:cxn ang="T8">
                  <a:pos x="T4" y="T5"/>
                </a:cxn>
              </a:cxnLst>
              <a:rect l="T9" t="T10" r="T11" b="T12"/>
              <a:pathLst>
                <a:path w="21600" h="17464" fill="none" extrusionOk="0">
                  <a:moveTo>
                    <a:pt x="19702" y="0"/>
                  </a:moveTo>
                  <a:cubicBezTo>
                    <a:pt x="20953" y="2783"/>
                    <a:pt x="21600" y="5800"/>
                    <a:pt x="21600" y="8852"/>
                  </a:cubicBezTo>
                  <a:cubicBezTo>
                    <a:pt x="21600" y="11815"/>
                    <a:pt x="20990" y="14746"/>
                    <a:pt x="19808" y="17463"/>
                  </a:cubicBezTo>
                </a:path>
                <a:path w="21600" h="17464" stroke="0" extrusionOk="0">
                  <a:moveTo>
                    <a:pt x="19702" y="0"/>
                  </a:moveTo>
                  <a:cubicBezTo>
                    <a:pt x="20953" y="2783"/>
                    <a:pt x="21600" y="5800"/>
                    <a:pt x="21600" y="8852"/>
                  </a:cubicBezTo>
                  <a:cubicBezTo>
                    <a:pt x="21600" y="11815"/>
                    <a:pt x="20990" y="14746"/>
                    <a:pt x="19808" y="17463"/>
                  </a:cubicBezTo>
                  <a:lnTo>
                    <a:pt x="0" y="8852"/>
                  </a:lnTo>
                  <a:close/>
                </a:path>
              </a:pathLst>
            </a:custGeom>
            <a:solidFill>
              <a:srgbClr val="000000"/>
            </a:solidFill>
            <a:ln w="25400" cap="rnd">
              <a:noFill/>
              <a:round/>
              <a:headEnd/>
              <a:tailEnd/>
            </a:ln>
          </p:spPr>
          <p:txBody>
            <a:bodyPr wrap="none" anchor="ctr"/>
            <a:lstStyle/>
            <a:p>
              <a:endParaRPr lang="fa-IR"/>
            </a:p>
          </p:txBody>
        </p:sp>
        <p:sp>
          <p:nvSpPr>
            <p:cNvPr id="25661" name="Line 51"/>
            <p:cNvSpPr>
              <a:spLocks noChangeShapeType="1"/>
            </p:cNvSpPr>
            <p:nvPr/>
          </p:nvSpPr>
          <p:spPr bwMode="auto">
            <a:xfrm>
              <a:off x="4954588" y="3306763"/>
              <a:ext cx="352425" cy="0"/>
            </a:xfrm>
            <a:prstGeom prst="line">
              <a:avLst/>
            </a:prstGeom>
            <a:noFill/>
            <a:ln w="25400">
              <a:solidFill>
                <a:srgbClr val="000000"/>
              </a:solidFill>
              <a:round/>
              <a:headEnd/>
              <a:tailEnd/>
            </a:ln>
          </p:spPr>
          <p:txBody>
            <a:bodyPr wrap="none" anchor="ctr"/>
            <a:lstStyle/>
            <a:p>
              <a:endParaRPr lang="en-IN"/>
            </a:p>
          </p:txBody>
        </p:sp>
        <p:sp>
          <p:nvSpPr>
            <p:cNvPr id="25662" name="Arc 52"/>
            <p:cNvSpPr>
              <a:spLocks/>
            </p:cNvSpPr>
            <p:nvPr/>
          </p:nvSpPr>
          <p:spPr bwMode="auto">
            <a:xfrm>
              <a:off x="6535738" y="3260725"/>
              <a:ext cx="139700" cy="85725"/>
            </a:xfrm>
            <a:custGeom>
              <a:avLst/>
              <a:gdLst>
                <a:gd name="T0" fmla="*/ 472341 w 21600"/>
                <a:gd name="T1" fmla="*/ 2115884 h 17255"/>
                <a:gd name="T2" fmla="*/ 500495 w 21600"/>
                <a:gd name="T3" fmla="*/ 0 h 17255"/>
                <a:gd name="T4" fmla="*/ 5843618 w 21600"/>
                <a:gd name="T5" fmla="*/ 1072469 h 17255"/>
                <a:gd name="T6" fmla="*/ 0 60000 65536"/>
                <a:gd name="T7" fmla="*/ 0 60000 65536"/>
                <a:gd name="T8" fmla="*/ 0 60000 65536"/>
                <a:gd name="T9" fmla="*/ 0 w 21600"/>
                <a:gd name="T10" fmla="*/ 0 h 17255"/>
                <a:gd name="T11" fmla="*/ 21600 w 21600"/>
                <a:gd name="T12" fmla="*/ 17255 h 17255"/>
              </a:gdLst>
              <a:ahLst/>
              <a:cxnLst>
                <a:cxn ang="T6">
                  <a:pos x="T0" y="T1"/>
                </a:cxn>
                <a:cxn ang="T7">
                  <a:pos x="T2" y="T3"/>
                </a:cxn>
                <a:cxn ang="T8">
                  <a:pos x="T4" y="T5"/>
                </a:cxn>
              </a:cxnLst>
              <a:rect l="T9" t="T10" r="T11" b="T12"/>
              <a:pathLst>
                <a:path w="21600" h="17255" fill="none" extrusionOk="0">
                  <a:moveTo>
                    <a:pt x="1746" y="17254"/>
                  </a:moveTo>
                  <a:cubicBezTo>
                    <a:pt x="594" y="14566"/>
                    <a:pt x="0" y="11671"/>
                    <a:pt x="0" y="8746"/>
                  </a:cubicBezTo>
                  <a:cubicBezTo>
                    <a:pt x="-1" y="5733"/>
                    <a:pt x="630" y="2754"/>
                    <a:pt x="1849" y="-1"/>
                  </a:cubicBezTo>
                </a:path>
                <a:path w="21600" h="17255" stroke="0" extrusionOk="0">
                  <a:moveTo>
                    <a:pt x="1746" y="17254"/>
                  </a:moveTo>
                  <a:cubicBezTo>
                    <a:pt x="594" y="14566"/>
                    <a:pt x="0" y="11671"/>
                    <a:pt x="0" y="8746"/>
                  </a:cubicBezTo>
                  <a:cubicBezTo>
                    <a:pt x="-1" y="5733"/>
                    <a:pt x="630" y="2754"/>
                    <a:pt x="1849" y="-1"/>
                  </a:cubicBezTo>
                  <a:lnTo>
                    <a:pt x="21600" y="8746"/>
                  </a:lnTo>
                  <a:close/>
                </a:path>
              </a:pathLst>
            </a:custGeom>
            <a:solidFill>
              <a:srgbClr val="000000"/>
            </a:solidFill>
            <a:ln w="25400" cap="rnd">
              <a:noFill/>
              <a:round/>
              <a:headEnd/>
              <a:tailEnd/>
            </a:ln>
          </p:spPr>
          <p:txBody>
            <a:bodyPr wrap="none" anchor="ctr"/>
            <a:lstStyle/>
            <a:p>
              <a:endParaRPr lang="fa-IR"/>
            </a:p>
          </p:txBody>
        </p:sp>
        <p:sp>
          <p:nvSpPr>
            <p:cNvPr id="25663" name="Line 53"/>
            <p:cNvSpPr>
              <a:spLocks noChangeShapeType="1"/>
            </p:cNvSpPr>
            <p:nvPr/>
          </p:nvSpPr>
          <p:spPr bwMode="auto">
            <a:xfrm>
              <a:off x="6337300" y="3306763"/>
              <a:ext cx="207963" cy="0"/>
            </a:xfrm>
            <a:prstGeom prst="line">
              <a:avLst/>
            </a:prstGeom>
            <a:noFill/>
            <a:ln w="25400">
              <a:solidFill>
                <a:srgbClr val="000000"/>
              </a:solidFill>
              <a:round/>
              <a:headEnd/>
              <a:tailEnd/>
            </a:ln>
          </p:spPr>
          <p:txBody>
            <a:bodyPr wrap="none" anchor="ctr"/>
            <a:lstStyle/>
            <a:p>
              <a:endParaRPr lang="en-IN"/>
            </a:p>
          </p:txBody>
        </p:sp>
        <p:sp>
          <p:nvSpPr>
            <p:cNvPr id="25664" name="Arc 64"/>
            <p:cNvSpPr>
              <a:spLocks/>
            </p:cNvSpPr>
            <p:nvPr/>
          </p:nvSpPr>
          <p:spPr bwMode="auto">
            <a:xfrm>
              <a:off x="4264025" y="2028825"/>
              <a:ext cx="396875" cy="876300"/>
            </a:xfrm>
            <a:custGeom>
              <a:avLst/>
              <a:gdLst>
                <a:gd name="T0" fmla="*/ 0 w 21600"/>
                <a:gd name="T1" fmla="*/ 1442283473 h 21600"/>
                <a:gd name="T2" fmla="*/ 133364026 w 21600"/>
                <a:gd name="T3" fmla="*/ 0 h 21600"/>
                <a:gd name="T4" fmla="*/ 133984180 w 21600"/>
                <a:gd name="T5" fmla="*/ 144228347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9"/>
                    <a:pt x="9609" y="55"/>
                    <a:pt x="21500" y="0"/>
                  </a:cubicBezTo>
                </a:path>
                <a:path w="21600" h="21600" stroke="0" extrusionOk="0">
                  <a:moveTo>
                    <a:pt x="0" y="21600"/>
                  </a:moveTo>
                  <a:cubicBezTo>
                    <a:pt x="0" y="9709"/>
                    <a:pt x="9609" y="55"/>
                    <a:pt x="21500" y="0"/>
                  </a:cubicBezTo>
                  <a:lnTo>
                    <a:pt x="21600" y="21600"/>
                  </a:lnTo>
                  <a:close/>
                </a:path>
              </a:pathLst>
            </a:custGeom>
            <a:noFill/>
            <a:ln w="25400" cap="rnd">
              <a:solidFill>
                <a:srgbClr val="000000"/>
              </a:solidFill>
              <a:round/>
              <a:headEnd/>
              <a:tailEnd/>
            </a:ln>
          </p:spPr>
          <p:txBody>
            <a:bodyPr wrap="none" anchor="ctr"/>
            <a:lstStyle/>
            <a:p>
              <a:endParaRPr lang="fa-IR"/>
            </a:p>
          </p:txBody>
        </p:sp>
        <p:sp>
          <p:nvSpPr>
            <p:cNvPr id="25665" name="Arc 65"/>
            <p:cNvSpPr>
              <a:spLocks/>
            </p:cNvSpPr>
            <p:nvPr/>
          </p:nvSpPr>
          <p:spPr bwMode="auto">
            <a:xfrm>
              <a:off x="4264025" y="2897188"/>
              <a:ext cx="555625" cy="369887"/>
            </a:xfrm>
            <a:custGeom>
              <a:avLst/>
              <a:gdLst>
                <a:gd name="T0" fmla="*/ 367652711 w 21600"/>
                <a:gd name="T1" fmla="*/ 108467508 h 21600"/>
                <a:gd name="T2" fmla="*/ 0 w 21600"/>
                <a:gd name="T3" fmla="*/ 0 h 21600"/>
                <a:gd name="T4" fmla="*/ 36765271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000000"/>
              </a:solidFill>
              <a:round/>
              <a:headEnd type="triangle" w="med" len="med"/>
              <a:tailEnd/>
            </a:ln>
          </p:spPr>
          <p:txBody>
            <a:bodyPr wrap="none" anchor="ctr"/>
            <a:lstStyle/>
            <a:p>
              <a:endParaRPr lang="fa-IR"/>
            </a:p>
          </p:txBody>
        </p:sp>
        <p:sp>
          <p:nvSpPr>
            <p:cNvPr id="25666" name="Arc 66"/>
            <p:cNvSpPr>
              <a:spLocks/>
            </p:cNvSpPr>
            <p:nvPr/>
          </p:nvSpPr>
          <p:spPr bwMode="auto">
            <a:xfrm>
              <a:off x="4657725" y="2028825"/>
              <a:ext cx="238125" cy="496888"/>
            </a:xfrm>
            <a:custGeom>
              <a:avLst/>
              <a:gdLst>
                <a:gd name="T0" fmla="*/ 0 w 21769"/>
                <a:gd name="T1" fmla="*/ 12169 h 21600"/>
                <a:gd name="T2" fmla="*/ 28492982 w 21769"/>
                <a:gd name="T3" fmla="*/ 262946685 h 21600"/>
                <a:gd name="T4" fmla="*/ 221247 w 21769"/>
                <a:gd name="T5" fmla="*/ 262946685 h 21600"/>
                <a:gd name="T6" fmla="*/ 0 60000 65536"/>
                <a:gd name="T7" fmla="*/ 0 60000 65536"/>
                <a:gd name="T8" fmla="*/ 0 60000 65536"/>
                <a:gd name="T9" fmla="*/ 0 w 21769"/>
                <a:gd name="T10" fmla="*/ 0 h 21600"/>
                <a:gd name="T11" fmla="*/ 21769 w 21769"/>
                <a:gd name="T12" fmla="*/ 21600 h 21600"/>
              </a:gdLst>
              <a:ahLst/>
              <a:cxnLst>
                <a:cxn ang="T6">
                  <a:pos x="T0" y="T1"/>
                </a:cxn>
                <a:cxn ang="T7">
                  <a:pos x="T2" y="T3"/>
                </a:cxn>
                <a:cxn ang="T8">
                  <a:pos x="T4" y="T5"/>
                </a:cxn>
              </a:cxnLst>
              <a:rect l="T9" t="T10" r="T11" b="T12"/>
              <a:pathLst>
                <a:path w="21769" h="21600" fill="none" extrusionOk="0">
                  <a:moveTo>
                    <a:pt x="-1" y="0"/>
                  </a:moveTo>
                  <a:cubicBezTo>
                    <a:pt x="56" y="0"/>
                    <a:pt x="112" y="-1"/>
                    <a:pt x="169" y="0"/>
                  </a:cubicBezTo>
                  <a:cubicBezTo>
                    <a:pt x="12098" y="0"/>
                    <a:pt x="21769" y="9670"/>
                    <a:pt x="21769" y="21600"/>
                  </a:cubicBezTo>
                </a:path>
                <a:path w="21769" h="21600" stroke="0" extrusionOk="0">
                  <a:moveTo>
                    <a:pt x="-1" y="0"/>
                  </a:moveTo>
                  <a:cubicBezTo>
                    <a:pt x="56" y="0"/>
                    <a:pt x="112" y="-1"/>
                    <a:pt x="169" y="0"/>
                  </a:cubicBezTo>
                  <a:cubicBezTo>
                    <a:pt x="12098" y="0"/>
                    <a:pt x="21769" y="9670"/>
                    <a:pt x="21769" y="21600"/>
                  </a:cubicBezTo>
                  <a:lnTo>
                    <a:pt x="169" y="21600"/>
                  </a:lnTo>
                  <a:close/>
                </a:path>
              </a:pathLst>
            </a:custGeom>
            <a:noFill/>
            <a:ln w="25400" cap="rnd">
              <a:solidFill>
                <a:srgbClr val="000000"/>
              </a:solidFill>
              <a:round/>
              <a:headEnd/>
              <a:tailEnd/>
            </a:ln>
          </p:spPr>
          <p:txBody>
            <a:bodyPr wrap="none" anchor="ctr"/>
            <a:lstStyle/>
            <a:p>
              <a:endParaRPr lang="fa-IR"/>
            </a:p>
          </p:txBody>
        </p:sp>
        <p:sp>
          <p:nvSpPr>
            <p:cNvPr id="25667" name="Arc 67"/>
            <p:cNvSpPr>
              <a:spLocks/>
            </p:cNvSpPr>
            <p:nvPr/>
          </p:nvSpPr>
          <p:spPr bwMode="auto">
            <a:xfrm>
              <a:off x="4899025" y="2517775"/>
              <a:ext cx="344488" cy="184150"/>
            </a:xfrm>
            <a:custGeom>
              <a:avLst/>
              <a:gdLst>
                <a:gd name="T0" fmla="*/ 87622309 w 21600"/>
                <a:gd name="T1" fmla="*/ 13384669 h 21600"/>
                <a:gd name="T2" fmla="*/ 0 w 21600"/>
                <a:gd name="T3" fmla="*/ 0 h 21600"/>
                <a:gd name="T4" fmla="*/ 87622309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000000"/>
              </a:solidFill>
              <a:round/>
              <a:headEnd type="triangle" w="med" len="med"/>
              <a:tailEnd/>
            </a:ln>
          </p:spPr>
          <p:txBody>
            <a:bodyPr wrap="none" anchor="ctr"/>
            <a:lstStyle/>
            <a:p>
              <a:endParaRPr lang="fa-IR"/>
            </a:p>
          </p:txBody>
        </p:sp>
        <p:sp>
          <p:nvSpPr>
            <p:cNvPr id="25668" name="Arc 68"/>
            <p:cNvSpPr>
              <a:spLocks/>
            </p:cNvSpPr>
            <p:nvPr/>
          </p:nvSpPr>
          <p:spPr bwMode="auto">
            <a:xfrm>
              <a:off x="5240338" y="2268538"/>
              <a:ext cx="601662" cy="428625"/>
            </a:xfrm>
            <a:custGeom>
              <a:avLst/>
              <a:gdLst>
                <a:gd name="T0" fmla="*/ 466820798 w 21600"/>
                <a:gd name="T1" fmla="*/ 0 h 21600"/>
                <a:gd name="T2" fmla="*/ 0 w 21600"/>
                <a:gd name="T3" fmla="*/ 16878143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000000"/>
              </a:solidFill>
              <a:round/>
              <a:headEnd/>
              <a:tailEnd/>
            </a:ln>
          </p:spPr>
          <p:txBody>
            <a:bodyPr wrap="none" anchor="ctr"/>
            <a:lstStyle/>
            <a:p>
              <a:endParaRPr lang="fa-IR"/>
            </a:p>
          </p:txBody>
        </p:sp>
        <p:sp>
          <p:nvSpPr>
            <p:cNvPr id="25669" name="Arc 69"/>
            <p:cNvSpPr>
              <a:spLocks/>
            </p:cNvSpPr>
            <p:nvPr/>
          </p:nvSpPr>
          <p:spPr bwMode="auto">
            <a:xfrm>
              <a:off x="5838825" y="2028825"/>
              <a:ext cx="574675" cy="239713"/>
            </a:xfrm>
            <a:custGeom>
              <a:avLst/>
              <a:gdLst>
                <a:gd name="T0" fmla="*/ 0 w 21600"/>
                <a:gd name="T1" fmla="*/ 29523453 h 21600"/>
                <a:gd name="T2" fmla="*/ 405480210 w 21600"/>
                <a:gd name="T3" fmla="*/ 0 h 21600"/>
                <a:gd name="T4" fmla="*/ 406779827 w 21600"/>
                <a:gd name="T5" fmla="*/ 2952345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7"/>
                    <a:pt x="9628" y="38"/>
                    <a:pt x="21531" y="0"/>
                  </a:cubicBezTo>
                </a:path>
                <a:path w="21600" h="21600" stroke="0" extrusionOk="0">
                  <a:moveTo>
                    <a:pt x="0" y="21600"/>
                  </a:moveTo>
                  <a:cubicBezTo>
                    <a:pt x="0" y="9697"/>
                    <a:pt x="9628" y="38"/>
                    <a:pt x="21531" y="0"/>
                  </a:cubicBezTo>
                  <a:lnTo>
                    <a:pt x="21600" y="21600"/>
                  </a:lnTo>
                  <a:close/>
                </a:path>
              </a:pathLst>
            </a:custGeom>
            <a:noFill/>
            <a:ln w="25400" cap="rnd">
              <a:solidFill>
                <a:srgbClr val="000000"/>
              </a:solidFill>
              <a:round/>
              <a:headEnd/>
              <a:tailEnd type="triangle" w="med" len="med"/>
            </a:ln>
          </p:spPr>
          <p:txBody>
            <a:bodyPr wrap="none" anchor="ctr"/>
            <a:lstStyle/>
            <a:p>
              <a:endParaRPr lang="fa-IR"/>
            </a:p>
          </p:txBody>
        </p:sp>
        <p:sp>
          <p:nvSpPr>
            <p:cNvPr id="25670" name="Arc 70"/>
            <p:cNvSpPr>
              <a:spLocks/>
            </p:cNvSpPr>
            <p:nvPr/>
          </p:nvSpPr>
          <p:spPr bwMode="auto">
            <a:xfrm>
              <a:off x="6516688" y="2517775"/>
              <a:ext cx="146050" cy="179388"/>
            </a:xfrm>
            <a:custGeom>
              <a:avLst/>
              <a:gdLst>
                <a:gd name="T0" fmla="*/ 6677243 w 21600"/>
                <a:gd name="T1" fmla="*/ 12372930 h 21600"/>
                <a:gd name="T2" fmla="*/ 0 w 21600"/>
                <a:gd name="T3" fmla="*/ 0 h 21600"/>
                <a:gd name="T4" fmla="*/ 6677243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000000"/>
              </a:solidFill>
              <a:round/>
              <a:headEnd/>
              <a:tailEnd/>
            </a:ln>
          </p:spPr>
          <p:txBody>
            <a:bodyPr wrap="none" anchor="ctr"/>
            <a:lstStyle/>
            <a:p>
              <a:endParaRPr lang="fa-IR"/>
            </a:p>
          </p:txBody>
        </p:sp>
        <p:sp>
          <p:nvSpPr>
            <p:cNvPr id="25671" name="Arc 71"/>
            <p:cNvSpPr>
              <a:spLocks/>
            </p:cNvSpPr>
            <p:nvPr/>
          </p:nvSpPr>
          <p:spPr bwMode="auto">
            <a:xfrm>
              <a:off x="6516688" y="2305050"/>
              <a:ext cx="92075" cy="215900"/>
            </a:xfrm>
            <a:custGeom>
              <a:avLst/>
              <a:gdLst>
                <a:gd name="T0" fmla="*/ 0 w 21600"/>
                <a:gd name="T1" fmla="*/ 21586003 h 21592"/>
                <a:gd name="T2" fmla="*/ 1626603 w 21600"/>
                <a:gd name="T3" fmla="*/ 0 h 21592"/>
                <a:gd name="T4" fmla="*/ 1673084 w 21600"/>
                <a:gd name="T5" fmla="*/ 21586003 h 21592"/>
                <a:gd name="T6" fmla="*/ 0 60000 65536"/>
                <a:gd name="T7" fmla="*/ 0 60000 65536"/>
                <a:gd name="T8" fmla="*/ 0 60000 65536"/>
                <a:gd name="T9" fmla="*/ 0 w 21600"/>
                <a:gd name="T10" fmla="*/ 0 h 21592"/>
                <a:gd name="T11" fmla="*/ 21600 w 21600"/>
                <a:gd name="T12" fmla="*/ 21592 h 21592"/>
              </a:gdLst>
              <a:ahLst/>
              <a:cxnLst>
                <a:cxn ang="T6">
                  <a:pos x="T0" y="T1"/>
                </a:cxn>
                <a:cxn ang="T7">
                  <a:pos x="T2" y="T3"/>
                </a:cxn>
                <a:cxn ang="T8">
                  <a:pos x="T4" y="T5"/>
                </a:cxn>
              </a:cxnLst>
              <a:rect l="T9" t="T10" r="T11" b="T12"/>
              <a:pathLst>
                <a:path w="21600" h="21592" fill="none" extrusionOk="0">
                  <a:moveTo>
                    <a:pt x="0" y="21592"/>
                  </a:moveTo>
                  <a:cubicBezTo>
                    <a:pt x="0" y="9896"/>
                    <a:pt x="9308" y="325"/>
                    <a:pt x="21000" y="0"/>
                  </a:cubicBezTo>
                </a:path>
                <a:path w="21600" h="21592" stroke="0" extrusionOk="0">
                  <a:moveTo>
                    <a:pt x="0" y="21592"/>
                  </a:moveTo>
                  <a:cubicBezTo>
                    <a:pt x="0" y="9896"/>
                    <a:pt x="9308" y="325"/>
                    <a:pt x="21000" y="0"/>
                  </a:cubicBezTo>
                  <a:lnTo>
                    <a:pt x="21600" y="21592"/>
                  </a:lnTo>
                  <a:close/>
                </a:path>
              </a:pathLst>
            </a:custGeom>
            <a:noFill/>
            <a:ln w="25400" cap="rnd">
              <a:solidFill>
                <a:srgbClr val="000000"/>
              </a:solidFill>
              <a:round/>
              <a:headEnd/>
              <a:tailEnd/>
            </a:ln>
          </p:spPr>
          <p:txBody>
            <a:bodyPr wrap="none" anchor="ctr"/>
            <a:lstStyle/>
            <a:p>
              <a:endParaRPr lang="fa-IR"/>
            </a:p>
          </p:txBody>
        </p:sp>
        <p:sp>
          <p:nvSpPr>
            <p:cNvPr id="25672" name="Arc 72"/>
            <p:cNvSpPr>
              <a:spLocks/>
            </p:cNvSpPr>
            <p:nvPr/>
          </p:nvSpPr>
          <p:spPr bwMode="auto">
            <a:xfrm>
              <a:off x="6580188" y="2205038"/>
              <a:ext cx="66675" cy="111125"/>
            </a:xfrm>
            <a:custGeom>
              <a:avLst/>
              <a:gdLst>
                <a:gd name="T0" fmla="*/ 635305 w 21600"/>
                <a:gd name="T1" fmla="*/ 0 h 21600"/>
                <a:gd name="T2" fmla="*/ 0 w 21600"/>
                <a:gd name="T3" fmla="*/ 2941222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000000"/>
              </a:solidFill>
              <a:round/>
              <a:headEnd/>
              <a:tailEnd/>
            </a:ln>
          </p:spPr>
          <p:txBody>
            <a:bodyPr wrap="none" anchor="ctr"/>
            <a:lstStyle/>
            <a:p>
              <a:endParaRPr lang="fa-IR"/>
            </a:p>
          </p:txBody>
        </p:sp>
        <p:sp>
          <p:nvSpPr>
            <p:cNvPr id="25673" name="Arc 73"/>
            <p:cNvSpPr>
              <a:spLocks/>
            </p:cNvSpPr>
            <p:nvPr/>
          </p:nvSpPr>
          <p:spPr bwMode="auto">
            <a:xfrm>
              <a:off x="6408738" y="2028825"/>
              <a:ext cx="238125" cy="173038"/>
            </a:xfrm>
            <a:custGeom>
              <a:avLst/>
              <a:gdLst>
                <a:gd name="T0" fmla="*/ 0 w 21769"/>
                <a:gd name="T1" fmla="*/ 513 h 21600"/>
                <a:gd name="T2" fmla="*/ 28492982 w 21769"/>
                <a:gd name="T3" fmla="*/ 11104962 h 21600"/>
                <a:gd name="T4" fmla="*/ 221247 w 21769"/>
                <a:gd name="T5" fmla="*/ 11104962 h 21600"/>
                <a:gd name="T6" fmla="*/ 0 60000 65536"/>
                <a:gd name="T7" fmla="*/ 0 60000 65536"/>
                <a:gd name="T8" fmla="*/ 0 60000 65536"/>
                <a:gd name="T9" fmla="*/ 0 w 21769"/>
                <a:gd name="T10" fmla="*/ 0 h 21600"/>
                <a:gd name="T11" fmla="*/ 21769 w 21769"/>
                <a:gd name="T12" fmla="*/ 21600 h 21600"/>
              </a:gdLst>
              <a:ahLst/>
              <a:cxnLst>
                <a:cxn ang="T6">
                  <a:pos x="T0" y="T1"/>
                </a:cxn>
                <a:cxn ang="T7">
                  <a:pos x="T2" y="T3"/>
                </a:cxn>
                <a:cxn ang="T8">
                  <a:pos x="T4" y="T5"/>
                </a:cxn>
              </a:cxnLst>
              <a:rect l="T9" t="T10" r="T11" b="T12"/>
              <a:pathLst>
                <a:path w="21769" h="21600" fill="none" extrusionOk="0">
                  <a:moveTo>
                    <a:pt x="-1" y="0"/>
                  </a:moveTo>
                  <a:cubicBezTo>
                    <a:pt x="56" y="0"/>
                    <a:pt x="112" y="-1"/>
                    <a:pt x="169" y="0"/>
                  </a:cubicBezTo>
                  <a:cubicBezTo>
                    <a:pt x="12098" y="0"/>
                    <a:pt x="21769" y="9670"/>
                    <a:pt x="21769" y="21600"/>
                  </a:cubicBezTo>
                </a:path>
                <a:path w="21769" h="21600" stroke="0" extrusionOk="0">
                  <a:moveTo>
                    <a:pt x="-1" y="0"/>
                  </a:moveTo>
                  <a:cubicBezTo>
                    <a:pt x="56" y="0"/>
                    <a:pt x="112" y="-1"/>
                    <a:pt x="169" y="0"/>
                  </a:cubicBezTo>
                  <a:cubicBezTo>
                    <a:pt x="12098" y="0"/>
                    <a:pt x="21769" y="9670"/>
                    <a:pt x="21769" y="21600"/>
                  </a:cubicBezTo>
                  <a:lnTo>
                    <a:pt x="169" y="21600"/>
                  </a:lnTo>
                  <a:close/>
                </a:path>
              </a:pathLst>
            </a:custGeom>
            <a:noFill/>
            <a:ln w="25400" cap="rnd">
              <a:solidFill>
                <a:srgbClr val="000000"/>
              </a:solidFill>
              <a:round/>
              <a:headEnd/>
              <a:tailEnd/>
            </a:ln>
          </p:spPr>
          <p:txBody>
            <a:bodyPr wrap="none" anchor="ctr"/>
            <a:lstStyle/>
            <a:p>
              <a:endParaRPr lang="fa-IR"/>
            </a:p>
          </p:txBody>
        </p:sp>
        <p:sp>
          <p:nvSpPr>
            <p:cNvPr id="25674" name="Arc 80"/>
            <p:cNvSpPr>
              <a:spLocks/>
            </p:cNvSpPr>
            <p:nvPr/>
          </p:nvSpPr>
          <p:spPr bwMode="auto">
            <a:xfrm>
              <a:off x="6551613" y="2667000"/>
              <a:ext cx="119062" cy="103188"/>
            </a:xfrm>
            <a:custGeom>
              <a:avLst/>
              <a:gdLst>
                <a:gd name="T0" fmla="*/ 0 w 18059"/>
                <a:gd name="T1" fmla="*/ 1072974 h 21336"/>
                <a:gd name="T2" fmla="*/ 4209773 w 18059"/>
                <a:gd name="T3" fmla="*/ 0 h 21336"/>
                <a:gd name="T4" fmla="*/ 5175257 w 18059"/>
                <a:gd name="T5" fmla="*/ 2413577 h 21336"/>
                <a:gd name="T6" fmla="*/ 0 60000 65536"/>
                <a:gd name="T7" fmla="*/ 0 60000 65536"/>
                <a:gd name="T8" fmla="*/ 0 60000 65536"/>
                <a:gd name="T9" fmla="*/ 0 w 18059"/>
                <a:gd name="T10" fmla="*/ 0 h 21336"/>
                <a:gd name="T11" fmla="*/ 18059 w 18059"/>
                <a:gd name="T12" fmla="*/ 21336 h 21336"/>
              </a:gdLst>
              <a:ahLst/>
              <a:cxnLst>
                <a:cxn ang="T6">
                  <a:pos x="T0" y="T1"/>
                </a:cxn>
                <a:cxn ang="T7">
                  <a:pos x="T2" y="T3"/>
                </a:cxn>
                <a:cxn ang="T8">
                  <a:pos x="T4" y="T5"/>
                </a:cxn>
              </a:cxnLst>
              <a:rect l="T9" t="T10" r="T11" b="T12"/>
              <a:pathLst>
                <a:path w="18059" h="21336" fill="none" extrusionOk="0">
                  <a:moveTo>
                    <a:pt x="0" y="9485"/>
                  </a:moveTo>
                  <a:cubicBezTo>
                    <a:pt x="3341" y="4394"/>
                    <a:pt x="8675" y="950"/>
                    <a:pt x="14690" y="0"/>
                  </a:cubicBezTo>
                </a:path>
                <a:path w="18059" h="21336" stroke="0" extrusionOk="0">
                  <a:moveTo>
                    <a:pt x="0" y="9485"/>
                  </a:moveTo>
                  <a:cubicBezTo>
                    <a:pt x="3341" y="4394"/>
                    <a:pt x="8675" y="950"/>
                    <a:pt x="14690" y="0"/>
                  </a:cubicBezTo>
                  <a:lnTo>
                    <a:pt x="18059" y="21336"/>
                  </a:lnTo>
                  <a:close/>
                </a:path>
              </a:pathLst>
            </a:custGeom>
            <a:solidFill>
              <a:srgbClr val="000000"/>
            </a:solidFill>
            <a:ln w="25400" cap="rnd">
              <a:noFill/>
              <a:round/>
              <a:headEnd/>
              <a:tailEnd/>
            </a:ln>
          </p:spPr>
          <p:txBody>
            <a:bodyPr wrap="none" anchor="ctr"/>
            <a:lstStyle/>
            <a:p>
              <a:endParaRPr lang="fa-IR"/>
            </a:p>
          </p:txBody>
        </p:sp>
      </p:grpSp>
      <p:sp>
        <p:nvSpPr>
          <p:cNvPr id="25675" name="Rectangle 82"/>
          <p:cNvSpPr>
            <a:spLocks noChangeArrowheads="1"/>
          </p:cNvSpPr>
          <p:nvPr/>
        </p:nvSpPr>
        <p:spPr bwMode="auto">
          <a:xfrm>
            <a:off x="8781483" y="0"/>
            <a:ext cx="222818" cy="305212"/>
          </a:xfrm>
          <a:prstGeom prst="rect">
            <a:avLst/>
          </a:prstGeom>
          <a:noFill/>
          <a:ln w="25400">
            <a:noFill/>
            <a:miter lim="800000"/>
            <a:headEnd/>
            <a:tailEnd/>
          </a:ln>
        </p:spPr>
        <p:txBody>
          <a:bodyPr wrap="none" lIns="90488" tIns="44450" rIns="90488" bIns="44450">
            <a:spAutoFit/>
          </a:bodyPr>
          <a:lstStyle/>
          <a:p>
            <a:pPr algn="r" defTabSz="762000"/>
            <a:r>
              <a:rPr lang="en-US" altLang="ko-KR" sz="1400" i="1" dirty="0" smtClean="0">
                <a:solidFill>
                  <a:schemeClr val="tx1"/>
                </a:solidFill>
              </a:rPr>
              <a:t> </a:t>
            </a:r>
            <a:endParaRPr lang="en-US" altLang="ko-KR" sz="1400" i="1" dirty="0">
              <a:solidFill>
                <a:schemeClr val="tx1"/>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Asynchronous Transmission</a:t>
            </a:r>
          </a:p>
        </p:txBody>
      </p:sp>
      <p:sp>
        <p:nvSpPr>
          <p:cNvPr id="5123" name="Rectangle 3"/>
          <p:cNvSpPr>
            <a:spLocks noChangeArrowheads="1"/>
          </p:cNvSpPr>
          <p:nvPr/>
        </p:nvSpPr>
        <p:spPr bwMode="auto">
          <a:xfrm>
            <a:off x="609600" y="2514600"/>
            <a:ext cx="8077200" cy="3378200"/>
          </a:xfrm>
          <a:prstGeom prst="rect">
            <a:avLst/>
          </a:prstGeom>
          <a:noFill/>
          <a:ln w="9525">
            <a:noFill/>
            <a:miter lim="800000"/>
            <a:headEnd/>
            <a:tailEnd/>
          </a:ln>
          <a:effectLst/>
        </p:spPr>
        <p:txBody>
          <a:bodyPr>
            <a:spAutoFit/>
          </a:bodyPr>
          <a:lstStyle/>
          <a:p>
            <a:r>
              <a:rPr lang="en-US" i="1"/>
              <a:t>Error Detection</a:t>
            </a:r>
            <a:r>
              <a:rPr lang="en-US"/>
              <a:t> </a:t>
            </a:r>
          </a:p>
          <a:p>
            <a:pPr eaLnBrk="0" hangingPunct="0"/>
            <a:r>
              <a:rPr lang="en-US"/>
              <a:t>One way to detect errors in asynchronous transmission is to add an extra bit, called a parity bit, to the end of each character in a frame. </a:t>
            </a:r>
          </a:p>
          <a:p>
            <a:pPr eaLnBrk="0" hangingPunct="0"/>
            <a:endParaRPr lang="en-US"/>
          </a:p>
          <a:p>
            <a:pPr eaLnBrk="0" hangingPunct="0"/>
            <a:r>
              <a:rPr lang="en-US" i="1"/>
              <a:t>Summary:</a:t>
            </a:r>
            <a:r>
              <a:rPr lang="en-US"/>
              <a:t> </a:t>
            </a:r>
          </a:p>
          <a:p>
            <a:pPr eaLnBrk="0" hangingPunct="0">
              <a:buFontTx/>
              <a:buChar char="•"/>
            </a:pPr>
            <a:r>
              <a:rPr lang="en-US"/>
              <a:t> Uncomplicated and inexpensive but slow and</a:t>
            </a:r>
          </a:p>
          <a:p>
            <a:pPr eaLnBrk="0" hangingPunct="0">
              <a:buFontTx/>
              <a:buChar char="•"/>
            </a:pPr>
            <a:r>
              <a:rPr lang="en-US"/>
              <a:t> Overhead for each character. </a:t>
            </a:r>
          </a:p>
          <a:p>
            <a:pPr eaLnBrk="0" hangingPunct="0"/>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7175" y="381001"/>
            <a:ext cx="8312150" cy="5410200"/>
            <a:chOff x="257175" y="968375"/>
            <a:chExt cx="8312150" cy="2778125"/>
          </a:xfrm>
        </p:grpSpPr>
        <p:sp>
          <p:nvSpPr>
            <p:cNvPr id="5" name="Rectangle 4"/>
            <p:cNvSpPr>
              <a:spLocks noChangeArrowheads="1"/>
            </p:cNvSpPr>
            <p:nvPr/>
          </p:nvSpPr>
          <p:spPr bwMode="auto">
            <a:xfrm>
              <a:off x="542925" y="2416130"/>
              <a:ext cx="80264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pPr>
                <a:lnSpc>
                  <a:spcPct val="101000"/>
                </a:lnSpc>
              </a:pPr>
              <a:r>
                <a:rPr lang="en-US" altLang="ko-KR" sz="1800" dirty="0">
                  <a:solidFill>
                    <a:schemeClr val="tx1"/>
                  </a:solidFill>
                </a:rPr>
                <a:t> - Employs special bits which are inserted at both </a:t>
              </a:r>
            </a:p>
            <a:p>
              <a:pPr>
                <a:lnSpc>
                  <a:spcPct val="101000"/>
                </a:lnSpc>
              </a:pPr>
              <a:r>
                <a:rPr lang="en-US" altLang="ko-KR" sz="1800" dirty="0">
                  <a:solidFill>
                    <a:schemeClr val="tx1"/>
                  </a:solidFill>
                </a:rPr>
                <a:t>   ends of the character code  </a:t>
              </a:r>
            </a:p>
            <a:p>
              <a:pPr>
                <a:lnSpc>
                  <a:spcPct val="101000"/>
                </a:lnSpc>
              </a:pPr>
              <a:r>
                <a:rPr lang="en-US" altLang="ko-KR" sz="1800" dirty="0">
                  <a:solidFill>
                    <a:schemeClr val="tx1"/>
                  </a:solidFill>
                </a:rPr>
                <a:t> - Each character consists of three parts; Start bit;   Data bits;   Stop bits.</a:t>
              </a:r>
            </a:p>
            <a:p>
              <a:pPr latinLnBrk="1">
                <a:lnSpc>
                  <a:spcPct val="101000"/>
                </a:lnSpc>
              </a:pPr>
              <a:endParaRPr lang="en-US" altLang="ko-KR" sz="1800" dirty="0">
                <a:solidFill>
                  <a:schemeClr val="tx1"/>
                </a:solidFill>
              </a:endParaRPr>
            </a:p>
          </p:txBody>
        </p:sp>
        <p:sp>
          <p:nvSpPr>
            <p:cNvPr id="6" name="Rectangle 8"/>
            <p:cNvSpPr>
              <a:spLocks noChangeArrowheads="1"/>
            </p:cNvSpPr>
            <p:nvPr/>
          </p:nvSpPr>
          <p:spPr bwMode="auto">
            <a:xfrm>
              <a:off x="257175" y="968375"/>
              <a:ext cx="3679470" cy="132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800" dirty="0">
                  <a:solidFill>
                    <a:schemeClr val="tx1"/>
                  </a:solidFill>
                </a:rPr>
                <a:t>Four Different Types of Transfer</a:t>
              </a:r>
            </a:p>
            <a:p>
              <a:endParaRPr lang="en-US" altLang="ko-KR" sz="1800" dirty="0">
                <a:solidFill>
                  <a:schemeClr val="tx1"/>
                </a:solidFill>
              </a:endParaRPr>
            </a:p>
            <a:p>
              <a:endParaRPr lang="en-US" altLang="ko-KR" sz="1800" dirty="0" smtClean="0">
                <a:solidFill>
                  <a:schemeClr val="tx1"/>
                </a:solidFill>
              </a:endParaRPr>
            </a:p>
            <a:p>
              <a:endParaRPr lang="en-US" altLang="ko-KR" sz="1800" dirty="0">
                <a:solidFill>
                  <a:schemeClr val="tx1"/>
                </a:solidFill>
              </a:endParaRPr>
            </a:p>
            <a:p>
              <a:endParaRPr lang="en-US" altLang="ko-KR" sz="1800" dirty="0" smtClean="0">
                <a:solidFill>
                  <a:schemeClr val="tx1"/>
                </a:solidFill>
              </a:endParaRPr>
            </a:p>
            <a:p>
              <a:endParaRPr lang="en-US" altLang="ko-KR" sz="1800" dirty="0" smtClean="0">
                <a:solidFill>
                  <a:schemeClr val="tx1"/>
                </a:solidFill>
              </a:endParaRPr>
            </a:p>
            <a:p>
              <a:endParaRPr lang="en-US" altLang="ko-KR" sz="1800" dirty="0">
                <a:solidFill>
                  <a:schemeClr val="tx1"/>
                </a:solidFill>
              </a:endParaRPr>
            </a:p>
            <a:p>
              <a:endParaRPr lang="en-US" altLang="ko-KR" sz="1800" dirty="0">
                <a:solidFill>
                  <a:schemeClr val="tx1"/>
                </a:solidFill>
              </a:endParaRPr>
            </a:p>
            <a:p>
              <a:r>
                <a:rPr lang="en-US" altLang="ko-KR" sz="1800" dirty="0">
                  <a:solidFill>
                    <a:schemeClr val="tx1"/>
                  </a:solidFill>
                </a:rPr>
                <a:t>Asynchronous Serial Transfer</a:t>
              </a:r>
            </a:p>
          </p:txBody>
        </p:sp>
        <p:sp>
          <p:nvSpPr>
            <p:cNvPr id="7" name="Freeform 9"/>
            <p:cNvSpPr>
              <a:spLocks/>
            </p:cNvSpPr>
            <p:nvPr/>
          </p:nvSpPr>
          <p:spPr bwMode="auto">
            <a:xfrm>
              <a:off x="1908175" y="3032125"/>
              <a:ext cx="658813" cy="290513"/>
            </a:xfrm>
            <a:custGeom>
              <a:avLst/>
              <a:gdLst>
                <a:gd name="T0" fmla="*/ 0 w 361"/>
                <a:gd name="T1" fmla="*/ 0 h 225"/>
                <a:gd name="T2" fmla="*/ 136 w 361"/>
                <a:gd name="T3" fmla="*/ 0 h 225"/>
                <a:gd name="T4" fmla="*/ 136 w 361"/>
                <a:gd name="T5" fmla="*/ 224 h 225"/>
                <a:gd name="T6" fmla="*/ 360 w 361"/>
                <a:gd name="T7" fmla="*/ 224 h 225"/>
                <a:gd name="T8" fmla="*/ 0 60000 65536"/>
                <a:gd name="T9" fmla="*/ 0 60000 65536"/>
                <a:gd name="T10" fmla="*/ 0 60000 65536"/>
                <a:gd name="T11" fmla="*/ 0 60000 65536"/>
                <a:gd name="T12" fmla="*/ 0 w 361"/>
                <a:gd name="T13" fmla="*/ 0 h 225"/>
                <a:gd name="T14" fmla="*/ 361 w 361"/>
                <a:gd name="T15" fmla="*/ 225 h 225"/>
              </a:gdLst>
              <a:ahLst/>
              <a:cxnLst>
                <a:cxn ang="T8">
                  <a:pos x="T0" y="T1"/>
                </a:cxn>
                <a:cxn ang="T9">
                  <a:pos x="T2" y="T3"/>
                </a:cxn>
                <a:cxn ang="T10">
                  <a:pos x="T4" y="T5"/>
                </a:cxn>
                <a:cxn ang="T11">
                  <a:pos x="T6" y="T7"/>
                </a:cxn>
              </a:cxnLst>
              <a:rect l="T12" t="T13" r="T14" b="T15"/>
              <a:pathLst>
                <a:path w="361" h="225">
                  <a:moveTo>
                    <a:pt x="0" y="0"/>
                  </a:moveTo>
                  <a:lnTo>
                    <a:pt x="136" y="0"/>
                  </a:lnTo>
                  <a:lnTo>
                    <a:pt x="136" y="224"/>
                  </a:lnTo>
                  <a:lnTo>
                    <a:pt x="360" y="224"/>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8" name="Line 10"/>
            <p:cNvSpPr>
              <a:spLocks noChangeShapeType="1"/>
            </p:cNvSpPr>
            <p:nvPr/>
          </p:nvSpPr>
          <p:spPr bwMode="auto">
            <a:xfrm>
              <a:off x="2563813" y="3032125"/>
              <a:ext cx="0" cy="3016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 name="Rectangle 11"/>
            <p:cNvSpPr>
              <a:spLocks noChangeArrowheads="1"/>
            </p:cNvSpPr>
            <p:nvPr/>
          </p:nvSpPr>
          <p:spPr bwMode="auto">
            <a:xfrm>
              <a:off x="2097088" y="3327400"/>
              <a:ext cx="5270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Start</a:t>
              </a:r>
            </a:p>
            <a:p>
              <a:pPr latinLnBrk="1"/>
              <a:endParaRPr lang="en-US" altLang="ko-KR"/>
            </a:p>
          </p:txBody>
        </p:sp>
        <p:sp>
          <p:nvSpPr>
            <p:cNvPr id="10" name="Line 13"/>
            <p:cNvSpPr>
              <a:spLocks noChangeShapeType="1"/>
            </p:cNvSpPr>
            <p:nvPr/>
          </p:nvSpPr>
          <p:spPr bwMode="auto">
            <a:xfrm>
              <a:off x="2163763" y="3392488"/>
              <a:ext cx="0" cy="2159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1" name="Line 14"/>
            <p:cNvSpPr>
              <a:spLocks noChangeShapeType="1"/>
            </p:cNvSpPr>
            <p:nvPr/>
          </p:nvSpPr>
          <p:spPr bwMode="auto">
            <a:xfrm>
              <a:off x="2571750" y="3392488"/>
              <a:ext cx="0" cy="2159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2" name="Freeform 15"/>
            <p:cNvSpPr>
              <a:spLocks/>
            </p:cNvSpPr>
            <p:nvPr/>
          </p:nvSpPr>
          <p:spPr bwMode="auto">
            <a:xfrm>
              <a:off x="2563813" y="3032125"/>
              <a:ext cx="2073275" cy="290513"/>
            </a:xfrm>
            <a:custGeom>
              <a:avLst/>
              <a:gdLst>
                <a:gd name="T0" fmla="*/ 0 w 1137"/>
                <a:gd name="T1" fmla="*/ 0 h 225"/>
                <a:gd name="T2" fmla="*/ 456 w 1137"/>
                <a:gd name="T3" fmla="*/ 0 h 225"/>
                <a:gd name="T4" fmla="*/ 456 w 1137"/>
                <a:gd name="T5" fmla="*/ 224 h 225"/>
                <a:gd name="T6" fmla="*/ 1136 w 1137"/>
                <a:gd name="T7" fmla="*/ 224 h 225"/>
                <a:gd name="T8" fmla="*/ 0 60000 65536"/>
                <a:gd name="T9" fmla="*/ 0 60000 65536"/>
                <a:gd name="T10" fmla="*/ 0 60000 65536"/>
                <a:gd name="T11" fmla="*/ 0 60000 65536"/>
                <a:gd name="T12" fmla="*/ 0 w 1137"/>
                <a:gd name="T13" fmla="*/ 0 h 225"/>
                <a:gd name="T14" fmla="*/ 1137 w 1137"/>
                <a:gd name="T15" fmla="*/ 225 h 225"/>
              </a:gdLst>
              <a:ahLst/>
              <a:cxnLst>
                <a:cxn ang="T8">
                  <a:pos x="T0" y="T1"/>
                </a:cxn>
                <a:cxn ang="T9">
                  <a:pos x="T2" y="T3"/>
                </a:cxn>
                <a:cxn ang="T10">
                  <a:pos x="T4" y="T5"/>
                </a:cxn>
                <a:cxn ang="T11">
                  <a:pos x="T6" y="T7"/>
                </a:cxn>
              </a:cxnLst>
              <a:rect l="T12" t="T13" r="T14" b="T15"/>
              <a:pathLst>
                <a:path w="1137" h="225">
                  <a:moveTo>
                    <a:pt x="0" y="0"/>
                  </a:moveTo>
                  <a:lnTo>
                    <a:pt x="456" y="0"/>
                  </a:lnTo>
                  <a:lnTo>
                    <a:pt x="456" y="224"/>
                  </a:lnTo>
                  <a:lnTo>
                    <a:pt x="1136" y="224"/>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13" name="Line 16"/>
            <p:cNvSpPr>
              <a:spLocks noChangeShapeType="1"/>
            </p:cNvSpPr>
            <p:nvPr/>
          </p:nvSpPr>
          <p:spPr bwMode="auto">
            <a:xfrm>
              <a:off x="4635500" y="3032125"/>
              <a:ext cx="0" cy="3079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4" name="Freeform 17"/>
            <p:cNvSpPr>
              <a:spLocks/>
            </p:cNvSpPr>
            <p:nvPr/>
          </p:nvSpPr>
          <p:spPr bwMode="auto">
            <a:xfrm>
              <a:off x="4635500" y="3032125"/>
              <a:ext cx="833438" cy="290513"/>
            </a:xfrm>
            <a:custGeom>
              <a:avLst/>
              <a:gdLst>
                <a:gd name="T0" fmla="*/ 0 w 457"/>
                <a:gd name="T1" fmla="*/ 0 h 225"/>
                <a:gd name="T2" fmla="*/ 224 w 457"/>
                <a:gd name="T3" fmla="*/ 0 h 225"/>
                <a:gd name="T4" fmla="*/ 224 w 457"/>
                <a:gd name="T5" fmla="*/ 224 h 225"/>
                <a:gd name="T6" fmla="*/ 456 w 457"/>
                <a:gd name="T7" fmla="*/ 224 h 225"/>
                <a:gd name="T8" fmla="*/ 0 60000 65536"/>
                <a:gd name="T9" fmla="*/ 0 60000 65536"/>
                <a:gd name="T10" fmla="*/ 0 60000 65536"/>
                <a:gd name="T11" fmla="*/ 0 60000 65536"/>
                <a:gd name="T12" fmla="*/ 0 w 457"/>
                <a:gd name="T13" fmla="*/ 0 h 225"/>
                <a:gd name="T14" fmla="*/ 457 w 457"/>
                <a:gd name="T15" fmla="*/ 225 h 225"/>
              </a:gdLst>
              <a:ahLst/>
              <a:cxnLst>
                <a:cxn ang="T8">
                  <a:pos x="T0" y="T1"/>
                </a:cxn>
                <a:cxn ang="T9">
                  <a:pos x="T2" y="T3"/>
                </a:cxn>
                <a:cxn ang="T10">
                  <a:pos x="T4" y="T5"/>
                </a:cxn>
                <a:cxn ang="T11">
                  <a:pos x="T6" y="T7"/>
                </a:cxn>
              </a:cxnLst>
              <a:rect l="T12" t="T13" r="T14" b="T15"/>
              <a:pathLst>
                <a:path w="457" h="225">
                  <a:moveTo>
                    <a:pt x="0" y="0"/>
                  </a:moveTo>
                  <a:lnTo>
                    <a:pt x="224" y="0"/>
                  </a:lnTo>
                  <a:lnTo>
                    <a:pt x="224" y="224"/>
                  </a:lnTo>
                  <a:lnTo>
                    <a:pt x="456" y="224"/>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15" name="Line 18"/>
            <p:cNvSpPr>
              <a:spLocks noChangeShapeType="1"/>
            </p:cNvSpPr>
            <p:nvPr/>
          </p:nvSpPr>
          <p:spPr bwMode="auto">
            <a:xfrm>
              <a:off x="5467350" y="3032125"/>
              <a:ext cx="0" cy="2936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6" name="Line 19"/>
            <p:cNvSpPr>
              <a:spLocks noChangeShapeType="1"/>
            </p:cNvSpPr>
            <p:nvPr/>
          </p:nvSpPr>
          <p:spPr bwMode="auto">
            <a:xfrm>
              <a:off x="5467350" y="3032125"/>
              <a:ext cx="122396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7" name="Rectangle 20"/>
            <p:cNvSpPr>
              <a:spLocks noChangeArrowheads="1"/>
            </p:cNvSpPr>
            <p:nvPr/>
          </p:nvSpPr>
          <p:spPr bwMode="auto">
            <a:xfrm>
              <a:off x="6016625" y="3308350"/>
              <a:ext cx="5207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Stop</a:t>
              </a:r>
            </a:p>
            <a:p>
              <a:pPr latinLnBrk="1"/>
              <a:endParaRPr lang="en-US" altLang="ko-KR"/>
            </a:p>
          </p:txBody>
        </p:sp>
        <p:sp>
          <p:nvSpPr>
            <p:cNvPr id="18" name="Rectangle 21"/>
            <p:cNvSpPr>
              <a:spLocks noChangeArrowheads="1"/>
            </p:cNvSpPr>
            <p:nvPr/>
          </p:nvSpPr>
          <p:spPr bwMode="auto">
            <a:xfrm>
              <a:off x="6061075" y="3460750"/>
              <a:ext cx="4524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bits</a:t>
              </a:r>
            </a:p>
          </p:txBody>
        </p:sp>
        <p:sp>
          <p:nvSpPr>
            <p:cNvPr id="19" name="Line 22"/>
            <p:cNvSpPr>
              <a:spLocks noChangeShapeType="1"/>
            </p:cNvSpPr>
            <p:nvPr/>
          </p:nvSpPr>
          <p:spPr bwMode="auto">
            <a:xfrm>
              <a:off x="5881688" y="3392488"/>
              <a:ext cx="0" cy="2159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0" name="Line 23"/>
            <p:cNvSpPr>
              <a:spLocks noChangeShapeType="1"/>
            </p:cNvSpPr>
            <p:nvPr/>
          </p:nvSpPr>
          <p:spPr bwMode="auto">
            <a:xfrm>
              <a:off x="6715125" y="3392488"/>
              <a:ext cx="0" cy="2159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1" name="Rectangle 24"/>
            <p:cNvSpPr>
              <a:spLocks noChangeArrowheads="1"/>
            </p:cNvSpPr>
            <p:nvPr/>
          </p:nvSpPr>
          <p:spPr bwMode="auto">
            <a:xfrm>
              <a:off x="3467100" y="3379788"/>
              <a:ext cx="12033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Character bits</a:t>
              </a:r>
            </a:p>
          </p:txBody>
        </p:sp>
        <p:sp>
          <p:nvSpPr>
            <p:cNvPr id="22" name="Arc 25"/>
            <p:cNvSpPr>
              <a:spLocks/>
            </p:cNvSpPr>
            <p:nvPr/>
          </p:nvSpPr>
          <p:spPr bwMode="auto">
            <a:xfrm>
              <a:off x="2571750" y="3468688"/>
              <a:ext cx="138113" cy="77787"/>
            </a:xfrm>
            <a:custGeom>
              <a:avLst/>
              <a:gdLst>
                <a:gd name="T0" fmla="*/ 125983 w 21600"/>
                <a:gd name="T1" fmla="*/ 0 h 17464"/>
                <a:gd name="T2" fmla="*/ 126661 w 21600"/>
                <a:gd name="T3" fmla="*/ 77787 h 17464"/>
                <a:gd name="T4" fmla="*/ 0 w 21600"/>
                <a:gd name="T5" fmla="*/ 39428 h 17464"/>
                <a:gd name="T6" fmla="*/ 0 60000 65536"/>
                <a:gd name="T7" fmla="*/ 0 60000 65536"/>
                <a:gd name="T8" fmla="*/ 0 60000 65536"/>
                <a:gd name="T9" fmla="*/ 0 w 21600"/>
                <a:gd name="T10" fmla="*/ 0 h 17464"/>
                <a:gd name="T11" fmla="*/ 21600 w 21600"/>
                <a:gd name="T12" fmla="*/ 17464 h 17464"/>
              </a:gdLst>
              <a:ahLst/>
              <a:cxnLst>
                <a:cxn ang="T6">
                  <a:pos x="T0" y="T1"/>
                </a:cxn>
                <a:cxn ang="T7">
                  <a:pos x="T2" y="T3"/>
                </a:cxn>
                <a:cxn ang="T8">
                  <a:pos x="T4" y="T5"/>
                </a:cxn>
              </a:cxnLst>
              <a:rect l="T9" t="T10" r="T11" b="T12"/>
              <a:pathLst>
                <a:path w="21600" h="17464" fill="none" extrusionOk="0">
                  <a:moveTo>
                    <a:pt x="19702" y="0"/>
                  </a:moveTo>
                  <a:cubicBezTo>
                    <a:pt x="20953" y="2783"/>
                    <a:pt x="21600" y="5800"/>
                    <a:pt x="21600" y="8852"/>
                  </a:cubicBezTo>
                  <a:cubicBezTo>
                    <a:pt x="21600" y="11815"/>
                    <a:pt x="20990" y="14746"/>
                    <a:pt x="19808" y="17463"/>
                  </a:cubicBezTo>
                </a:path>
                <a:path w="21600" h="17464" stroke="0" extrusionOk="0">
                  <a:moveTo>
                    <a:pt x="19702" y="0"/>
                  </a:moveTo>
                  <a:cubicBezTo>
                    <a:pt x="20953" y="2783"/>
                    <a:pt x="21600" y="5800"/>
                    <a:pt x="21600" y="8852"/>
                  </a:cubicBezTo>
                  <a:cubicBezTo>
                    <a:pt x="21600" y="11815"/>
                    <a:pt x="20990" y="14746"/>
                    <a:pt x="19808" y="17463"/>
                  </a:cubicBezTo>
                  <a:lnTo>
                    <a:pt x="0" y="8852"/>
                  </a:lnTo>
                  <a:close/>
                </a:path>
              </a:pathLst>
            </a:custGeom>
            <a:solidFill>
              <a:srgbClr val="000000"/>
            </a:solidFill>
            <a:ln>
              <a:noFill/>
            </a:ln>
            <a:extLst>
              <a:ext uri="{91240B29-F687-4F45-9708-019B960494DF}">
                <a14:hiddenLine xmlns:a14="http://schemas.microsoft.com/office/drawing/2010/main" w="25400" cap="rnd">
                  <a:solidFill>
                    <a:srgbClr val="000000"/>
                  </a:solidFill>
                  <a:round/>
                  <a:headEnd/>
                  <a:tailEnd/>
                </a14:hiddenLine>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23" name="Line 26"/>
            <p:cNvSpPr>
              <a:spLocks noChangeShapeType="1"/>
            </p:cNvSpPr>
            <p:nvPr/>
          </p:nvSpPr>
          <p:spPr bwMode="auto">
            <a:xfrm>
              <a:off x="2695575" y="3500438"/>
              <a:ext cx="77311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4" name="Arc 27"/>
            <p:cNvSpPr>
              <a:spLocks/>
            </p:cNvSpPr>
            <p:nvPr/>
          </p:nvSpPr>
          <p:spPr bwMode="auto">
            <a:xfrm>
              <a:off x="5745163" y="3459163"/>
              <a:ext cx="139700" cy="77787"/>
            </a:xfrm>
            <a:custGeom>
              <a:avLst/>
              <a:gdLst>
                <a:gd name="T0" fmla="*/ 11292 w 21600"/>
                <a:gd name="T1" fmla="*/ 77787 h 17255"/>
                <a:gd name="T2" fmla="*/ 11965 w 21600"/>
                <a:gd name="T3" fmla="*/ 0 h 17255"/>
                <a:gd name="T4" fmla="*/ 139700 w 21600"/>
                <a:gd name="T5" fmla="*/ 39428 h 17255"/>
                <a:gd name="T6" fmla="*/ 0 60000 65536"/>
                <a:gd name="T7" fmla="*/ 0 60000 65536"/>
                <a:gd name="T8" fmla="*/ 0 60000 65536"/>
                <a:gd name="T9" fmla="*/ 0 w 21600"/>
                <a:gd name="T10" fmla="*/ 0 h 17255"/>
                <a:gd name="T11" fmla="*/ 21600 w 21600"/>
                <a:gd name="T12" fmla="*/ 17255 h 17255"/>
              </a:gdLst>
              <a:ahLst/>
              <a:cxnLst>
                <a:cxn ang="T6">
                  <a:pos x="T0" y="T1"/>
                </a:cxn>
                <a:cxn ang="T7">
                  <a:pos x="T2" y="T3"/>
                </a:cxn>
                <a:cxn ang="T8">
                  <a:pos x="T4" y="T5"/>
                </a:cxn>
              </a:cxnLst>
              <a:rect l="T9" t="T10" r="T11" b="T12"/>
              <a:pathLst>
                <a:path w="21600" h="17255" fill="none" extrusionOk="0">
                  <a:moveTo>
                    <a:pt x="1746" y="17254"/>
                  </a:moveTo>
                  <a:cubicBezTo>
                    <a:pt x="594" y="14566"/>
                    <a:pt x="0" y="11671"/>
                    <a:pt x="0" y="8746"/>
                  </a:cubicBezTo>
                  <a:cubicBezTo>
                    <a:pt x="-1" y="5733"/>
                    <a:pt x="630" y="2754"/>
                    <a:pt x="1849" y="-1"/>
                  </a:cubicBezTo>
                </a:path>
                <a:path w="21600" h="17255" stroke="0" extrusionOk="0">
                  <a:moveTo>
                    <a:pt x="1746" y="17254"/>
                  </a:moveTo>
                  <a:cubicBezTo>
                    <a:pt x="594" y="14566"/>
                    <a:pt x="0" y="11671"/>
                    <a:pt x="0" y="8746"/>
                  </a:cubicBezTo>
                  <a:cubicBezTo>
                    <a:pt x="-1" y="5733"/>
                    <a:pt x="630" y="2754"/>
                    <a:pt x="1849" y="-1"/>
                  </a:cubicBezTo>
                  <a:lnTo>
                    <a:pt x="21600" y="8746"/>
                  </a:lnTo>
                  <a:close/>
                </a:path>
              </a:pathLst>
            </a:custGeom>
            <a:solidFill>
              <a:srgbClr val="000000"/>
            </a:solidFill>
            <a:ln>
              <a:noFill/>
            </a:ln>
            <a:extLst>
              <a:ext uri="{91240B29-F687-4F45-9708-019B960494DF}">
                <a14:hiddenLine xmlns:a14="http://schemas.microsoft.com/office/drawing/2010/main" w="25400" cap="rnd">
                  <a:solidFill>
                    <a:srgbClr val="000000"/>
                  </a:solidFill>
                  <a:round/>
                  <a:headEnd/>
                  <a:tailEnd/>
                </a14:hiddenLine>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25" name="Line 28"/>
            <p:cNvSpPr>
              <a:spLocks noChangeShapeType="1"/>
            </p:cNvSpPr>
            <p:nvPr/>
          </p:nvSpPr>
          <p:spPr bwMode="auto">
            <a:xfrm>
              <a:off x="4819650" y="3490913"/>
              <a:ext cx="9334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6" name="Arc 29"/>
            <p:cNvSpPr>
              <a:spLocks/>
            </p:cNvSpPr>
            <p:nvPr/>
          </p:nvSpPr>
          <p:spPr bwMode="auto">
            <a:xfrm>
              <a:off x="5881688" y="3459163"/>
              <a:ext cx="139700" cy="77787"/>
            </a:xfrm>
            <a:custGeom>
              <a:avLst/>
              <a:gdLst>
                <a:gd name="T0" fmla="*/ 127431 w 21600"/>
                <a:gd name="T1" fmla="*/ 0 h 17464"/>
                <a:gd name="T2" fmla="*/ 128117 w 21600"/>
                <a:gd name="T3" fmla="*/ 77787 h 17464"/>
                <a:gd name="T4" fmla="*/ 0 w 21600"/>
                <a:gd name="T5" fmla="*/ 39428 h 17464"/>
                <a:gd name="T6" fmla="*/ 0 60000 65536"/>
                <a:gd name="T7" fmla="*/ 0 60000 65536"/>
                <a:gd name="T8" fmla="*/ 0 60000 65536"/>
                <a:gd name="T9" fmla="*/ 0 w 21600"/>
                <a:gd name="T10" fmla="*/ 0 h 17464"/>
                <a:gd name="T11" fmla="*/ 21600 w 21600"/>
                <a:gd name="T12" fmla="*/ 17464 h 17464"/>
              </a:gdLst>
              <a:ahLst/>
              <a:cxnLst>
                <a:cxn ang="T6">
                  <a:pos x="T0" y="T1"/>
                </a:cxn>
                <a:cxn ang="T7">
                  <a:pos x="T2" y="T3"/>
                </a:cxn>
                <a:cxn ang="T8">
                  <a:pos x="T4" y="T5"/>
                </a:cxn>
              </a:cxnLst>
              <a:rect l="T9" t="T10" r="T11" b="T12"/>
              <a:pathLst>
                <a:path w="21600" h="17464" fill="none" extrusionOk="0">
                  <a:moveTo>
                    <a:pt x="19702" y="0"/>
                  </a:moveTo>
                  <a:cubicBezTo>
                    <a:pt x="20953" y="2783"/>
                    <a:pt x="21600" y="5800"/>
                    <a:pt x="21600" y="8852"/>
                  </a:cubicBezTo>
                  <a:cubicBezTo>
                    <a:pt x="21600" y="11815"/>
                    <a:pt x="20990" y="14746"/>
                    <a:pt x="19808" y="17463"/>
                  </a:cubicBezTo>
                </a:path>
                <a:path w="21600" h="17464" stroke="0" extrusionOk="0">
                  <a:moveTo>
                    <a:pt x="19702" y="0"/>
                  </a:moveTo>
                  <a:cubicBezTo>
                    <a:pt x="20953" y="2783"/>
                    <a:pt x="21600" y="5800"/>
                    <a:pt x="21600" y="8852"/>
                  </a:cubicBezTo>
                  <a:cubicBezTo>
                    <a:pt x="21600" y="11815"/>
                    <a:pt x="20990" y="14746"/>
                    <a:pt x="19808" y="17463"/>
                  </a:cubicBezTo>
                  <a:lnTo>
                    <a:pt x="0" y="8852"/>
                  </a:lnTo>
                  <a:close/>
                </a:path>
              </a:pathLst>
            </a:custGeom>
            <a:solidFill>
              <a:srgbClr val="000000"/>
            </a:solidFill>
            <a:ln>
              <a:noFill/>
            </a:ln>
            <a:extLst>
              <a:ext uri="{91240B29-F687-4F45-9708-019B960494DF}">
                <a14:hiddenLine xmlns:a14="http://schemas.microsoft.com/office/drawing/2010/main" w="25400" cap="rnd">
                  <a:solidFill>
                    <a:srgbClr val="000000"/>
                  </a:solidFill>
                  <a:round/>
                  <a:headEnd/>
                  <a:tailEnd/>
                </a14:hiddenLine>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27" name="Line 30"/>
            <p:cNvSpPr>
              <a:spLocks noChangeShapeType="1"/>
            </p:cNvSpPr>
            <p:nvPr/>
          </p:nvSpPr>
          <p:spPr bwMode="auto">
            <a:xfrm>
              <a:off x="6005513" y="3490913"/>
              <a:ext cx="10318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8" name="Arc 31"/>
            <p:cNvSpPr>
              <a:spLocks/>
            </p:cNvSpPr>
            <p:nvPr/>
          </p:nvSpPr>
          <p:spPr bwMode="auto">
            <a:xfrm>
              <a:off x="6588125" y="3459163"/>
              <a:ext cx="138113" cy="77787"/>
            </a:xfrm>
            <a:custGeom>
              <a:avLst/>
              <a:gdLst>
                <a:gd name="T0" fmla="*/ 11164 w 21600"/>
                <a:gd name="T1" fmla="*/ 77787 h 17255"/>
                <a:gd name="T2" fmla="*/ 11829 w 21600"/>
                <a:gd name="T3" fmla="*/ 0 h 17255"/>
                <a:gd name="T4" fmla="*/ 138113 w 21600"/>
                <a:gd name="T5" fmla="*/ 39428 h 17255"/>
                <a:gd name="T6" fmla="*/ 0 60000 65536"/>
                <a:gd name="T7" fmla="*/ 0 60000 65536"/>
                <a:gd name="T8" fmla="*/ 0 60000 65536"/>
                <a:gd name="T9" fmla="*/ 0 w 21600"/>
                <a:gd name="T10" fmla="*/ 0 h 17255"/>
                <a:gd name="T11" fmla="*/ 21600 w 21600"/>
                <a:gd name="T12" fmla="*/ 17255 h 17255"/>
              </a:gdLst>
              <a:ahLst/>
              <a:cxnLst>
                <a:cxn ang="T6">
                  <a:pos x="T0" y="T1"/>
                </a:cxn>
                <a:cxn ang="T7">
                  <a:pos x="T2" y="T3"/>
                </a:cxn>
                <a:cxn ang="T8">
                  <a:pos x="T4" y="T5"/>
                </a:cxn>
              </a:cxnLst>
              <a:rect l="T9" t="T10" r="T11" b="T12"/>
              <a:pathLst>
                <a:path w="21600" h="17255" fill="none" extrusionOk="0">
                  <a:moveTo>
                    <a:pt x="1746" y="17254"/>
                  </a:moveTo>
                  <a:cubicBezTo>
                    <a:pt x="594" y="14566"/>
                    <a:pt x="0" y="11671"/>
                    <a:pt x="0" y="8746"/>
                  </a:cubicBezTo>
                  <a:cubicBezTo>
                    <a:pt x="-1" y="5733"/>
                    <a:pt x="630" y="2754"/>
                    <a:pt x="1849" y="-1"/>
                  </a:cubicBezTo>
                </a:path>
                <a:path w="21600" h="17255" stroke="0" extrusionOk="0">
                  <a:moveTo>
                    <a:pt x="1746" y="17254"/>
                  </a:moveTo>
                  <a:cubicBezTo>
                    <a:pt x="594" y="14566"/>
                    <a:pt x="0" y="11671"/>
                    <a:pt x="0" y="8746"/>
                  </a:cubicBezTo>
                  <a:cubicBezTo>
                    <a:pt x="-1" y="5733"/>
                    <a:pt x="630" y="2754"/>
                    <a:pt x="1849" y="-1"/>
                  </a:cubicBezTo>
                  <a:lnTo>
                    <a:pt x="21600" y="8746"/>
                  </a:lnTo>
                  <a:close/>
                </a:path>
              </a:pathLst>
            </a:custGeom>
            <a:solidFill>
              <a:srgbClr val="000000"/>
            </a:solidFill>
            <a:ln>
              <a:noFill/>
            </a:ln>
            <a:extLst>
              <a:ext uri="{91240B29-F687-4F45-9708-019B960494DF}">
                <a14:hiddenLine xmlns:a14="http://schemas.microsoft.com/office/drawing/2010/main" w="25400" cap="rnd">
                  <a:solidFill>
                    <a:srgbClr val="000000"/>
                  </a:solidFill>
                  <a:round/>
                  <a:headEnd/>
                  <a:tailEnd/>
                </a14:hiddenLine>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29" name="Line 32"/>
            <p:cNvSpPr>
              <a:spLocks noChangeShapeType="1"/>
            </p:cNvSpPr>
            <p:nvPr/>
          </p:nvSpPr>
          <p:spPr bwMode="auto">
            <a:xfrm>
              <a:off x="6483350" y="3490913"/>
              <a:ext cx="1238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0" name="Rectangle 33"/>
            <p:cNvSpPr>
              <a:spLocks noChangeArrowheads="1"/>
            </p:cNvSpPr>
            <p:nvPr/>
          </p:nvSpPr>
          <p:spPr bwMode="auto">
            <a:xfrm>
              <a:off x="2633663" y="3090863"/>
              <a:ext cx="26511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1</a:t>
              </a:r>
            </a:p>
          </p:txBody>
        </p:sp>
        <p:sp>
          <p:nvSpPr>
            <p:cNvPr id="31" name="Rectangle 34"/>
            <p:cNvSpPr>
              <a:spLocks noChangeArrowheads="1"/>
            </p:cNvSpPr>
            <p:nvPr/>
          </p:nvSpPr>
          <p:spPr bwMode="auto">
            <a:xfrm>
              <a:off x="3043238" y="3090863"/>
              <a:ext cx="26511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1</a:t>
              </a:r>
            </a:p>
          </p:txBody>
        </p:sp>
        <p:sp>
          <p:nvSpPr>
            <p:cNvPr id="32" name="Rectangle 35"/>
            <p:cNvSpPr>
              <a:spLocks noChangeArrowheads="1"/>
            </p:cNvSpPr>
            <p:nvPr/>
          </p:nvSpPr>
          <p:spPr bwMode="auto">
            <a:xfrm>
              <a:off x="3467100" y="3090863"/>
              <a:ext cx="2651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0</a:t>
              </a:r>
            </a:p>
          </p:txBody>
        </p:sp>
        <p:sp>
          <p:nvSpPr>
            <p:cNvPr id="33" name="Rectangle 36"/>
            <p:cNvSpPr>
              <a:spLocks noChangeArrowheads="1"/>
            </p:cNvSpPr>
            <p:nvPr/>
          </p:nvSpPr>
          <p:spPr bwMode="auto">
            <a:xfrm>
              <a:off x="3875088" y="3090863"/>
              <a:ext cx="26511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0</a:t>
              </a:r>
            </a:p>
          </p:txBody>
        </p:sp>
        <p:sp>
          <p:nvSpPr>
            <p:cNvPr id="34" name="Rectangle 37"/>
            <p:cNvSpPr>
              <a:spLocks noChangeArrowheads="1"/>
            </p:cNvSpPr>
            <p:nvPr/>
          </p:nvSpPr>
          <p:spPr bwMode="auto">
            <a:xfrm>
              <a:off x="4298950" y="3090863"/>
              <a:ext cx="2651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0</a:t>
              </a:r>
            </a:p>
          </p:txBody>
        </p:sp>
        <p:sp>
          <p:nvSpPr>
            <p:cNvPr id="35" name="Rectangle 38"/>
            <p:cNvSpPr>
              <a:spLocks noChangeArrowheads="1"/>
            </p:cNvSpPr>
            <p:nvPr/>
          </p:nvSpPr>
          <p:spPr bwMode="auto">
            <a:xfrm>
              <a:off x="4691063" y="3090863"/>
              <a:ext cx="26511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1</a:t>
              </a:r>
            </a:p>
          </p:txBody>
        </p:sp>
        <p:sp>
          <p:nvSpPr>
            <p:cNvPr id="36" name="Rectangle 39"/>
            <p:cNvSpPr>
              <a:spLocks noChangeArrowheads="1"/>
            </p:cNvSpPr>
            <p:nvPr/>
          </p:nvSpPr>
          <p:spPr bwMode="auto">
            <a:xfrm>
              <a:off x="5114925" y="3090863"/>
              <a:ext cx="2651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0</a:t>
              </a:r>
            </a:p>
          </p:txBody>
        </p:sp>
        <p:sp>
          <p:nvSpPr>
            <p:cNvPr id="37" name="Rectangle 40"/>
            <p:cNvSpPr>
              <a:spLocks noChangeArrowheads="1"/>
            </p:cNvSpPr>
            <p:nvPr/>
          </p:nvSpPr>
          <p:spPr bwMode="auto">
            <a:xfrm>
              <a:off x="5524500" y="3090863"/>
              <a:ext cx="2651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1</a:t>
              </a:r>
            </a:p>
          </p:txBody>
        </p:sp>
      </p:grpSp>
      <p:sp>
        <p:nvSpPr>
          <p:cNvPr id="38" name="Rectangle 3"/>
          <p:cNvSpPr>
            <a:spLocks noChangeArrowheads="1"/>
          </p:cNvSpPr>
          <p:nvPr/>
        </p:nvSpPr>
        <p:spPr bwMode="auto">
          <a:xfrm>
            <a:off x="685800" y="1092200"/>
            <a:ext cx="35052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pPr>
              <a:lnSpc>
                <a:spcPct val="97000"/>
              </a:lnSpc>
            </a:pPr>
            <a:r>
              <a:rPr lang="en-US" altLang="ko-KR" sz="1800" dirty="0">
                <a:solidFill>
                  <a:schemeClr val="tx1"/>
                </a:solidFill>
              </a:rPr>
              <a:t>Asynchronous serial transfer</a:t>
            </a:r>
          </a:p>
          <a:p>
            <a:pPr>
              <a:lnSpc>
                <a:spcPct val="97000"/>
              </a:lnSpc>
            </a:pPr>
            <a:r>
              <a:rPr lang="en-US" altLang="ko-KR" sz="1800" dirty="0">
                <a:solidFill>
                  <a:schemeClr val="tx1"/>
                </a:solidFill>
              </a:rPr>
              <a:t>Synchronous serial transfer</a:t>
            </a:r>
          </a:p>
          <a:p>
            <a:pPr>
              <a:lnSpc>
                <a:spcPct val="97000"/>
              </a:lnSpc>
            </a:pPr>
            <a:r>
              <a:rPr lang="en-US" altLang="ko-KR" sz="1800" dirty="0">
                <a:solidFill>
                  <a:schemeClr val="tx1"/>
                </a:solidFill>
              </a:rPr>
              <a:t>Asynchronous parallel transfer</a:t>
            </a:r>
          </a:p>
          <a:p>
            <a:pPr>
              <a:lnSpc>
                <a:spcPct val="97000"/>
              </a:lnSpc>
            </a:pPr>
            <a:r>
              <a:rPr lang="en-US" altLang="ko-KR" sz="1800" dirty="0">
                <a:solidFill>
                  <a:schemeClr val="tx1"/>
                </a:solidFill>
              </a:rPr>
              <a:t>Synchronous parallel transfer</a:t>
            </a:r>
          </a:p>
        </p:txBody>
      </p:sp>
    </p:spTree>
    <p:extLst>
      <p:ext uri="{BB962C8B-B14F-4D97-AF65-F5344CB8AC3E}">
        <p14:creationId xmlns:p14="http://schemas.microsoft.com/office/powerpoint/2010/main" val="1278828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38200" y="304800"/>
            <a:ext cx="7772400" cy="533400"/>
          </a:xfrm>
        </p:spPr>
        <p:txBody>
          <a:bodyPr>
            <a:normAutofit fontScale="90000"/>
          </a:bodyPr>
          <a:lstStyle/>
          <a:p>
            <a:r>
              <a:rPr lang="en-US"/>
              <a:t>Synchronous Transmission</a:t>
            </a:r>
          </a:p>
        </p:txBody>
      </p:sp>
      <p:sp>
        <p:nvSpPr>
          <p:cNvPr id="6147" name="Rectangle 3"/>
          <p:cNvSpPr>
            <a:spLocks noChangeArrowheads="1"/>
          </p:cNvSpPr>
          <p:nvPr/>
        </p:nvSpPr>
        <p:spPr bwMode="auto">
          <a:xfrm>
            <a:off x="304800" y="1143000"/>
            <a:ext cx="9144000" cy="4473575"/>
          </a:xfrm>
          <a:prstGeom prst="rect">
            <a:avLst/>
          </a:prstGeom>
          <a:noFill/>
          <a:ln w="9525">
            <a:noFill/>
            <a:miter lim="800000"/>
            <a:headEnd/>
            <a:tailEnd/>
          </a:ln>
          <a:effectLst/>
        </p:spPr>
        <p:txBody>
          <a:bodyPr>
            <a:spAutoFit/>
          </a:bodyPr>
          <a:lstStyle/>
          <a:p>
            <a:r>
              <a:rPr lang="en-US"/>
              <a:t>In some application it is necessary for large blocks of data, such as the contents of a disk file, to be transmitted. Synchronous transmission is more efficient method of transmitting large block of data. The data are usually buffered and transmitted as an entire message or frame. For this reason, clocks on both sides must maintain synchronization during transmission. This is accomplished in one of two ways: </a:t>
            </a:r>
          </a:p>
          <a:p>
            <a:endParaRPr lang="en-US"/>
          </a:p>
          <a:p>
            <a:pPr lvl="1" eaLnBrk="0" hangingPunct="0">
              <a:buFontTx/>
              <a:buAutoNum type="arabicPeriod"/>
            </a:pPr>
            <a:r>
              <a:rPr lang="en-US"/>
              <a:t>   A separate synchronizing signal, a clock, can be constantly    	transmitted </a:t>
            </a:r>
          </a:p>
          <a:p>
            <a:pPr lvl="1" eaLnBrk="0" hangingPunct="0">
              <a:buFontTx/>
              <a:buAutoNum type="arabicPeriod"/>
            </a:pPr>
            <a:r>
              <a:rPr lang="en-US"/>
              <a:t>   Clocking can be included in the data signal </a:t>
            </a:r>
          </a:p>
          <a:p>
            <a:pPr lvl="1" eaLnBrk="0" hangingPunct="0">
              <a:buFontTx/>
              <a:buAutoNum type="arabicPeriod"/>
            </a:pPr>
            <a:endParaRPr lang="en-US"/>
          </a:p>
          <a:p>
            <a:pPr eaLnBrk="0" hangingPunct="0"/>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228600"/>
            <a:ext cx="7772400" cy="457200"/>
          </a:xfrm>
        </p:spPr>
        <p:txBody>
          <a:bodyPr>
            <a:normAutofit fontScale="90000"/>
          </a:bodyPr>
          <a:lstStyle/>
          <a:p>
            <a:r>
              <a:rPr lang="en-US"/>
              <a:t>Synchronous Transmission</a:t>
            </a:r>
          </a:p>
        </p:txBody>
      </p:sp>
      <p:sp>
        <p:nvSpPr>
          <p:cNvPr id="7171" name="Rectangle 3"/>
          <p:cNvSpPr>
            <a:spLocks noChangeArrowheads="1"/>
          </p:cNvSpPr>
          <p:nvPr/>
        </p:nvSpPr>
        <p:spPr bwMode="auto">
          <a:xfrm>
            <a:off x="533400" y="990600"/>
            <a:ext cx="7543800" cy="4473575"/>
          </a:xfrm>
          <a:prstGeom prst="rect">
            <a:avLst/>
          </a:prstGeom>
          <a:noFill/>
          <a:ln w="9525">
            <a:noFill/>
            <a:miter lim="800000"/>
            <a:headEnd/>
            <a:tailEnd/>
          </a:ln>
          <a:effectLst/>
        </p:spPr>
        <p:txBody>
          <a:bodyPr>
            <a:spAutoFit/>
          </a:bodyPr>
          <a:lstStyle/>
          <a:p>
            <a:pPr eaLnBrk="0" hangingPunct="0">
              <a:spcBef>
                <a:spcPct val="50000"/>
              </a:spcBef>
            </a:pPr>
            <a:r>
              <a:rPr lang="en-US" i="1"/>
              <a:t>Error Detection</a:t>
            </a:r>
            <a:r>
              <a:rPr lang="en-US"/>
              <a:t> </a:t>
            </a:r>
          </a:p>
          <a:p>
            <a:pPr eaLnBrk="0" hangingPunct="0">
              <a:spcBef>
                <a:spcPct val="50000"/>
              </a:spcBef>
            </a:pPr>
            <a:r>
              <a:rPr lang="en-US"/>
              <a:t>Cyclic Redundancy Check (CRC) is often used in synchronous transmission. The CRC process subjects the block of data to an algorithm that computes a result based on its contents. This result is appended to the block prior to transmission. On the receiving side, the same algorithm is used and the result is compared with the CRC field. Any difference is assumed to mean frame damage during transmission and retransmission is repeated. </a:t>
            </a:r>
          </a:p>
          <a:p>
            <a:pPr eaLnBrk="0" hangingPunct="0">
              <a:spcBef>
                <a:spcPct val="50000"/>
              </a:spcBef>
            </a:pPr>
            <a:r>
              <a:rPr lang="en-US"/>
              <a:t>More efficient, higher speed and improved error detection, But expensive and complex transmitter/receiver circuitry.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IN" dirty="0"/>
          </a:p>
        </p:txBody>
      </p:sp>
      <p:sp>
        <p:nvSpPr>
          <p:cNvPr id="3" name="Content Placeholder 2"/>
          <p:cNvSpPr>
            <a:spLocks noGrp="1"/>
          </p:cNvSpPr>
          <p:nvPr>
            <p:ph idx="1"/>
          </p:nvPr>
        </p:nvSpPr>
        <p:spPr>
          <a:xfrm>
            <a:off x="457200" y="2746375"/>
            <a:ext cx="8229600" cy="3379788"/>
          </a:xfrm>
        </p:spPr>
        <p:txBody>
          <a:bodyPr>
            <a:normAutofit/>
          </a:bodyPr>
          <a:lstStyle/>
          <a:p>
            <a:pPr marL="0" indent="0">
              <a:buNone/>
            </a:pPr>
            <a:endParaRPr lang="en-US" altLang="ko-KR" sz="1800" b="1" i="1" u="sng" dirty="0"/>
          </a:p>
          <a:p>
            <a:pPr marL="0" indent="0">
              <a:buNone/>
            </a:pPr>
            <a:r>
              <a:rPr lang="en-US" altLang="ko-KR" sz="1800" b="1" i="1" dirty="0"/>
              <a:t>Each peripheral has an interface module associated with </a:t>
            </a:r>
            <a:r>
              <a:rPr lang="en-US" altLang="ko-KR" sz="1800" b="1" i="1" dirty="0" smtClean="0"/>
              <a:t>it.</a:t>
            </a:r>
            <a:endParaRPr lang="en-US" altLang="ko-KR" sz="1800" b="1" i="1" dirty="0"/>
          </a:p>
          <a:p>
            <a:pPr marL="0" indent="0">
              <a:buNone/>
            </a:pPr>
            <a:endParaRPr lang="en-US" altLang="ko-KR" sz="1800" b="1" i="1" u="sng" dirty="0"/>
          </a:p>
          <a:p>
            <a:pPr marL="0" indent="0">
              <a:buNone/>
            </a:pPr>
            <a:r>
              <a:rPr lang="en-US" altLang="ko-KR" sz="1800" b="1" i="1" u="sng" dirty="0" smtClean="0"/>
              <a:t>Interface has the following role:</a:t>
            </a:r>
            <a:endParaRPr lang="en-US" altLang="ko-KR" sz="1800" b="1" i="1" u="sng" dirty="0"/>
          </a:p>
          <a:p>
            <a:pPr marL="0" indent="0">
              <a:buNone/>
            </a:pPr>
            <a:endParaRPr lang="en-IN" sz="1800" b="1" i="1" u="sng" dirty="0"/>
          </a:p>
        </p:txBody>
      </p:sp>
      <p:grpSp>
        <p:nvGrpSpPr>
          <p:cNvPr id="4" name="Group 3"/>
          <p:cNvGrpSpPr/>
          <p:nvPr/>
        </p:nvGrpSpPr>
        <p:grpSpPr>
          <a:xfrm>
            <a:off x="1979613" y="457200"/>
            <a:ext cx="5500687" cy="2225675"/>
            <a:chOff x="1979613" y="1000125"/>
            <a:chExt cx="5500687" cy="2225675"/>
          </a:xfrm>
        </p:grpSpPr>
        <p:sp>
          <p:nvSpPr>
            <p:cNvPr id="5" name="Rectangle 7"/>
            <p:cNvSpPr>
              <a:spLocks noChangeArrowheads="1"/>
            </p:cNvSpPr>
            <p:nvPr/>
          </p:nvSpPr>
          <p:spPr bwMode="auto">
            <a:xfrm>
              <a:off x="1979613" y="1181100"/>
              <a:ext cx="9239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Processor</a:t>
              </a:r>
            </a:p>
          </p:txBody>
        </p:sp>
        <p:sp>
          <p:nvSpPr>
            <p:cNvPr id="6" name="Rectangle 8"/>
            <p:cNvSpPr>
              <a:spLocks noChangeArrowheads="1"/>
            </p:cNvSpPr>
            <p:nvPr/>
          </p:nvSpPr>
          <p:spPr bwMode="auto">
            <a:xfrm>
              <a:off x="2982913" y="1979613"/>
              <a:ext cx="8143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Interface</a:t>
              </a:r>
            </a:p>
          </p:txBody>
        </p:sp>
        <p:sp>
          <p:nvSpPr>
            <p:cNvPr id="7" name="Rectangle 9"/>
            <p:cNvSpPr>
              <a:spLocks noChangeArrowheads="1"/>
            </p:cNvSpPr>
            <p:nvPr/>
          </p:nvSpPr>
          <p:spPr bwMode="auto">
            <a:xfrm>
              <a:off x="2947988" y="2525713"/>
              <a:ext cx="8826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Keyboard</a:t>
              </a:r>
            </a:p>
            <a:p>
              <a:pPr eaLnBrk="1"/>
              <a:endParaRPr lang="en-US" altLang="ko-KR"/>
            </a:p>
          </p:txBody>
        </p:sp>
        <p:sp>
          <p:nvSpPr>
            <p:cNvPr id="8" name="Rectangle 10"/>
            <p:cNvSpPr>
              <a:spLocks noChangeArrowheads="1"/>
            </p:cNvSpPr>
            <p:nvPr/>
          </p:nvSpPr>
          <p:spPr bwMode="auto">
            <a:xfrm>
              <a:off x="3154363" y="2673350"/>
              <a:ext cx="45243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and</a:t>
              </a:r>
            </a:p>
            <a:p>
              <a:pPr eaLnBrk="1"/>
              <a:endParaRPr lang="en-US" altLang="ko-KR"/>
            </a:p>
          </p:txBody>
        </p:sp>
        <p:sp>
          <p:nvSpPr>
            <p:cNvPr id="9" name="Rectangle 12"/>
            <p:cNvSpPr>
              <a:spLocks noChangeArrowheads="1"/>
            </p:cNvSpPr>
            <p:nvPr/>
          </p:nvSpPr>
          <p:spPr bwMode="auto">
            <a:xfrm>
              <a:off x="2998788" y="2971800"/>
              <a:ext cx="77311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terminal</a:t>
              </a:r>
            </a:p>
          </p:txBody>
        </p:sp>
        <p:sp>
          <p:nvSpPr>
            <p:cNvPr id="10" name="Rectangle 13"/>
            <p:cNvSpPr>
              <a:spLocks noChangeArrowheads="1"/>
            </p:cNvSpPr>
            <p:nvPr/>
          </p:nvSpPr>
          <p:spPr bwMode="auto">
            <a:xfrm>
              <a:off x="5772150" y="2643188"/>
              <a:ext cx="8413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Magnetic</a:t>
              </a:r>
            </a:p>
            <a:p>
              <a:pPr eaLnBrk="1"/>
              <a:endParaRPr lang="en-US" altLang="ko-KR"/>
            </a:p>
          </p:txBody>
        </p:sp>
        <p:sp>
          <p:nvSpPr>
            <p:cNvPr id="11" name="Rectangle 14"/>
            <p:cNvSpPr>
              <a:spLocks noChangeArrowheads="1"/>
            </p:cNvSpPr>
            <p:nvPr/>
          </p:nvSpPr>
          <p:spPr bwMode="auto">
            <a:xfrm>
              <a:off x="5934075" y="2790825"/>
              <a:ext cx="4937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tape</a:t>
              </a:r>
            </a:p>
          </p:txBody>
        </p:sp>
        <p:sp>
          <p:nvSpPr>
            <p:cNvPr id="12" name="Rectangle 15"/>
            <p:cNvSpPr>
              <a:spLocks noChangeArrowheads="1"/>
            </p:cNvSpPr>
            <p:nvPr/>
          </p:nvSpPr>
          <p:spPr bwMode="auto">
            <a:xfrm>
              <a:off x="2979738" y="2527300"/>
              <a:ext cx="788987" cy="65087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13" name="Rectangle 16"/>
            <p:cNvSpPr>
              <a:spLocks noChangeArrowheads="1"/>
            </p:cNvSpPr>
            <p:nvPr/>
          </p:nvSpPr>
          <p:spPr bwMode="auto">
            <a:xfrm>
              <a:off x="3028950" y="1984375"/>
              <a:ext cx="701675" cy="2222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14" name="Line 17"/>
            <p:cNvSpPr>
              <a:spLocks noChangeShapeType="1"/>
            </p:cNvSpPr>
            <p:nvPr/>
          </p:nvSpPr>
          <p:spPr bwMode="auto">
            <a:xfrm>
              <a:off x="3390900" y="2220913"/>
              <a:ext cx="0" cy="3079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5" name="Line 18"/>
            <p:cNvSpPr>
              <a:spLocks noChangeShapeType="1"/>
            </p:cNvSpPr>
            <p:nvPr/>
          </p:nvSpPr>
          <p:spPr bwMode="auto">
            <a:xfrm flipV="1">
              <a:off x="3390900" y="1300163"/>
              <a:ext cx="0" cy="68421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6" name="Line 19"/>
            <p:cNvSpPr>
              <a:spLocks noChangeShapeType="1"/>
            </p:cNvSpPr>
            <p:nvPr/>
          </p:nvSpPr>
          <p:spPr bwMode="auto">
            <a:xfrm flipV="1">
              <a:off x="3175000" y="1481138"/>
              <a:ext cx="0" cy="5032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7" name="Line 20"/>
            <p:cNvSpPr>
              <a:spLocks noChangeShapeType="1"/>
            </p:cNvSpPr>
            <p:nvPr/>
          </p:nvSpPr>
          <p:spPr bwMode="auto">
            <a:xfrm flipV="1">
              <a:off x="3609975" y="1119188"/>
              <a:ext cx="0" cy="8651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 name="Line 21"/>
            <p:cNvSpPr>
              <a:spLocks noChangeShapeType="1"/>
            </p:cNvSpPr>
            <p:nvPr/>
          </p:nvSpPr>
          <p:spPr bwMode="auto">
            <a:xfrm>
              <a:off x="2863850" y="1498600"/>
              <a:ext cx="384016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9" name="Line 22"/>
            <p:cNvSpPr>
              <a:spLocks noChangeShapeType="1"/>
            </p:cNvSpPr>
            <p:nvPr/>
          </p:nvSpPr>
          <p:spPr bwMode="auto">
            <a:xfrm>
              <a:off x="2863850" y="1316038"/>
              <a:ext cx="384016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0" name="Line 23"/>
            <p:cNvSpPr>
              <a:spLocks noChangeShapeType="1"/>
            </p:cNvSpPr>
            <p:nvPr/>
          </p:nvSpPr>
          <p:spPr bwMode="auto">
            <a:xfrm>
              <a:off x="2859088" y="1135063"/>
              <a:ext cx="38449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1" name="Rectangle 24"/>
            <p:cNvSpPr>
              <a:spLocks noChangeArrowheads="1"/>
            </p:cNvSpPr>
            <p:nvPr/>
          </p:nvSpPr>
          <p:spPr bwMode="auto">
            <a:xfrm>
              <a:off x="2019300" y="1012825"/>
              <a:ext cx="842963" cy="5857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22" name="Oval 25"/>
            <p:cNvSpPr>
              <a:spLocks noChangeArrowheads="1"/>
            </p:cNvSpPr>
            <p:nvPr/>
          </p:nvSpPr>
          <p:spPr bwMode="auto">
            <a:xfrm>
              <a:off x="3141663" y="1471613"/>
              <a:ext cx="52387" cy="42862"/>
            </a:xfrm>
            <a:prstGeom prst="ellipse">
              <a:avLst/>
            </a:prstGeom>
            <a:solidFill>
              <a:srgbClr val="000000"/>
            </a:solidFill>
            <a:ln w="25400">
              <a:solidFill>
                <a:srgbClr val="000000"/>
              </a:solidFill>
              <a:round/>
              <a:headEnd/>
              <a:tailEnd/>
            </a:ln>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23" name="Oval 26"/>
            <p:cNvSpPr>
              <a:spLocks noChangeArrowheads="1"/>
            </p:cNvSpPr>
            <p:nvPr/>
          </p:nvSpPr>
          <p:spPr bwMode="auto">
            <a:xfrm>
              <a:off x="3357563" y="1290638"/>
              <a:ext cx="49212" cy="42862"/>
            </a:xfrm>
            <a:prstGeom prst="ellipse">
              <a:avLst/>
            </a:prstGeom>
            <a:solidFill>
              <a:srgbClr val="000000"/>
            </a:solidFill>
            <a:ln w="25400">
              <a:solidFill>
                <a:srgbClr val="000000"/>
              </a:solidFill>
              <a:round/>
              <a:headEnd/>
              <a:tailEnd/>
            </a:ln>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24" name="Oval 27"/>
            <p:cNvSpPr>
              <a:spLocks noChangeArrowheads="1"/>
            </p:cNvSpPr>
            <p:nvPr/>
          </p:nvSpPr>
          <p:spPr bwMode="auto">
            <a:xfrm>
              <a:off x="3576638" y="1108075"/>
              <a:ext cx="50800" cy="44450"/>
            </a:xfrm>
            <a:prstGeom prst="ellipse">
              <a:avLst/>
            </a:prstGeom>
            <a:solidFill>
              <a:srgbClr val="000000"/>
            </a:solidFill>
            <a:ln w="25400">
              <a:solidFill>
                <a:srgbClr val="000000"/>
              </a:solidFill>
              <a:round/>
              <a:headEnd/>
              <a:tailEnd/>
            </a:ln>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25" name="Rectangle 28"/>
            <p:cNvSpPr>
              <a:spLocks noChangeArrowheads="1"/>
            </p:cNvSpPr>
            <p:nvPr/>
          </p:nvSpPr>
          <p:spPr bwMode="auto">
            <a:xfrm>
              <a:off x="3989388" y="2703513"/>
              <a:ext cx="67151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Printer</a:t>
              </a:r>
            </a:p>
          </p:txBody>
        </p:sp>
        <p:sp>
          <p:nvSpPr>
            <p:cNvPr id="26" name="Rectangle 29"/>
            <p:cNvSpPr>
              <a:spLocks noChangeArrowheads="1"/>
            </p:cNvSpPr>
            <p:nvPr/>
          </p:nvSpPr>
          <p:spPr bwMode="auto">
            <a:xfrm>
              <a:off x="3930650" y="1979613"/>
              <a:ext cx="8143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Interface</a:t>
              </a:r>
            </a:p>
          </p:txBody>
        </p:sp>
        <p:sp>
          <p:nvSpPr>
            <p:cNvPr id="27" name="Rectangle 30"/>
            <p:cNvSpPr>
              <a:spLocks noChangeArrowheads="1"/>
            </p:cNvSpPr>
            <p:nvPr/>
          </p:nvSpPr>
          <p:spPr bwMode="auto">
            <a:xfrm>
              <a:off x="3971925" y="2527300"/>
              <a:ext cx="703263" cy="65087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28" name="Rectangle 31"/>
            <p:cNvSpPr>
              <a:spLocks noChangeArrowheads="1"/>
            </p:cNvSpPr>
            <p:nvPr/>
          </p:nvSpPr>
          <p:spPr bwMode="auto">
            <a:xfrm>
              <a:off x="3971925" y="1984375"/>
              <a:ext cx="703263" cy="2222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29" name="Line 32"/>
            <p:cNvSpPr>
              <a:spLocks noChangeShapeType="1"/>
            </p:cNvSpPr>
            <p:nvPr/>
          </p:nvSpPr>
          <p:spPr bwMode="auto">
            <a:xfrm>
              <a:off x="4324350" y="2220913"/>
              <a:ext cx="0" cy="3079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0" name="Line 33"/>
            <p:cNvSpPr>
              <a:spLocks noChangeShapeType="1"/>
            </p:cNvSpPr>
            <p:nvPr/>
          </p:nvSpPr>
          <p:spPr bwMode="auto">
            <a:xfrm flipV="1">
              <a:off x="4324350" y="1300163"/>
              <a:ext cx="0" cy="68421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1" name="Line 34"/>
            <p:cNvSpPr>
              <a:spLocks noChangeShapeType="1"/>
            </p:cNvSpPr>
            <p:nvPr/>
          </p:nvSpPr>
          <p:spPr bwMode="auto">
            <a:xfrm flipV="1">
              <a:off x="4106863" y="1481138"/>
              <a:ext cx="0" cy="5032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2" name="Line 35"/>
            <p:cNvSpPr>
              <a:spLocks noChangeShapeType="1"/>
            </p:cNvSpPr>
            <p:nvPr/>
          </p:nvSpPr>
          <p:spPr bwMode="auto">
            <a:xfrm flipV="1">
              <a:off x="4540250" y="1119188"/>
              <a:ext cx="0" cy="8651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3" name="Oval 36"/>
            <p:cNvSpPr>
              <a:spLocks noChangeArrowheads="1"/>
            </p:cNvSpPr>
            <p:nvPr/>
          </p:nvSpPr>
          <p:spPr bwMode="auto">
            <a:xfrm>
              <a:off x="4087813" y="1471613"/>
              <a:ext cx="38100" cy="42862"/>
            </a:xfrm>
            <a:prstGeom prst="ellipse">
              <a:avLst/>
            </a:prstGeom>
            <a:solidFill>
              <a:srgbClr val="000000"/>
            </a:solidFill>
            <a:ln w="25400">
              <a:solidFill>
                <a:srgbClr val="000000"/>
              </a:solidFill>
              <a:round/>
              <a:headEnd/>
              <a:tailEnd/>
            </a:ln>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34" name="Oval 37"/>
            <p:cNvSpPr>
              <a:spLocks noChangeArrowheads="1"/>
            </p:cNvSpPr>
            <p:nvPr/>
          </p:nvSpPr>
          <p:spPr bwMode="auto">
            <a:xfrm>
              <a:off x="4306888" y="1290638"/>
              <a:ext cx="38100" cy="42862"/>
            </a:xfrm>
            <a:prstGeom prst="ellipse">
              <a:avLst/>
            </a:prstGeom>
            <a:solidFill>
              <a:srgbClr val="000000"/>
            </a:solidFill>
            <a:ln w="25400">
              <a:solidFill>
                <a:srgbClr val="000000"/>
              </a:solidFill>
              <a:round/>
              <a:headEnd/>
              <a:tailEnd/>
            </a:ln>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35" name="Oval 38"/>
            <p:cNvSpPr>
              <a:spLocks noChangeArrowheads="1"/>
            </p:cNvSpPr>
            <p:nvPr/>
          </p:nvSpPr>
          <p:spPr bwMode="auto">
            <a:xfrm>
              <a:off x="4521200" y="1108075"/>
              <a:ext cx="38100" cy="44450"/>
            </a:xfrm>
            <a:prstGeom prst="ellipse">
              <a:avLst/>
            </a:prstGeom>
            <a:solidFill>
              <a:srgbClr val="000000"/>
            </a:solidFill>
            <a:ln w="25400">
              <a:solidFill>
                <a:srgbClr val="000000"/>
              </a:solidFill>
              <a:round/>
              <a:headEnd/>
              <a:tailEnd/>
            </a:ln>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36" name="Rectangle 39"/>
            <p:cNvSpPr>
              <a:spLocks noChangeArrowheads="1"/>
            </p:cNvSpPr>
            <p:nvPr/>
          </p:nvSpPr>
          <p:spPr bwMode="auto">
            <a:xfrm>
              <a:off x="4852988" y="1979613"/>
              <a:ext cx="8143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Interface</a:t>
              </a:r>
            </a:p>
          </p:txBody>
        </p:sp>
        <p:sp>
          <p:nvSpPr>
            <p:cNvPr id="37" name="Rectangle 40"/>
            <p:cNvSpPr>
              <a:spLocks noChangeArrowheads="1"/>
            </p:cNvSpPr>
            <p:nvPr/>
          </p:nvSpPr>
          <p:spPr bwMode="auto">
            <a:xfrm>
              <a:off x="4879975" y="2527300"/>
              <a:ext cx="717550" cy="6429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38" name="Rectangle 41"/>
            <p:cNvSpPr>
              <a:spLocks noChangeArrowheads="1"/>
            </p:cNvSpPr>
            <p:nvPr/>
          </p:nvSpPr>
          <p:spPr bwMode="auto">
            <a:xfrm>
              <a:off x="4916488" y="1984375"/>
              <a:ext cx="690562" cy="2222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39" name="Line 42"/>
            <p:cNvSpPr>
              <a:spLocks noChangeShapeType="1"/>
            </p:cNvSpPr>
            <p:nvPr/>
          </p:nvSpPr>
          <p:spPr bwMode="auto">
            <a:xfrm>
              <a:off x="5268913" y="2212975"/>
              <a:ext cx="0" cy="3190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40" name="Line 43"/>
            <p:cNvSpPr>
              <a:spLocks noChangeShapeType="1"/>
            </p:cNvSpPr>
            <p:nvPr/>
          </p:nvSpPr>
          <p:spPr bwMode="auto">
            <a:xfrm flipV="1">
              <a:off x="5268913" y="1300163"/>
              <a:ext cx="0" cy="68421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41" name="Line 44"/>
            <p:cNvSpPr>
              <a:spLocks noChangeShapeType="1"/>
            </p:cNvSpPr>
            <p:nvPr/>
          </p:nvSpPr>
          <p:spPr bwMode="auto">
            <a:xfrm flipV="1">
              <a:off x="5051425" y="1481138"/>
              <a:ext cx="0" cy="5032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42" name="Line 45"/>
            <p:cNvSpPr>
              <a:spLocks noChangeShapeType="1"/>
            </p:cNvSpPr>
            <p:nvPr/>
          </p:nvSpPr>
          <p:spPr bwMode="auto">
            <a:xfrm flipV="1">
              <a:off x="5484813" y="1119188"/>
              <a:ext cx="0" cy="8651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43" name="Oval 46"/>
            <p:cNvSpPr>
              <a:spLocks noChangeArrowheads="1"/>
            </p:cNvSpPr>
            <p:nvPr/>
          </p:nvSpPr>
          <p:spPr bwMode="auto">
            <a:xfrm>
              <a:off x="5019675" y="1471613"/>
              <a:ext cx="50800" cy="42862"/>
            </a:xfrm>
            <a:prstGeom prst="ellipse">
              <a:avLst/>
            </a:prstGeom>
            <a:solidFill>
              <a:srgbClr val="000000"/>
            </a:solidFill>
            <a:ln w="25400">
              <a:solidFill>
                <a:srgbClr val="000000"/>
              </a:solidFill>
              <a:round/>
              <a:headEnd/>
              <a:tailEnd/>
            </a:ln>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44" name="Oval 48"/>
            <p:cNvSpPr>
              <a:spLocks noChangeArrowheads="1"/>
            </p:cNvSpPr>
            <p:nvPr/>
          </p:nvSpPr>
          <p:spPr bwMode="auto">
            <a:xfrm>
              <a:off x="5453063" y="1108075"/>
              <a:ext cx="52387" cy="44450"/>
            </a:xfrm>
            <a:prstGeom prst="ellipse">
              <a:avLst/>
            </a:prstGeom>
            <a:solidFill>
              <a:srgbClr val="000000"/>
            </a:solidFill>
            <a:ln w="25400">
              <a:solidFill>
                <a:srgbClr val="000000"/>
              </a:solidFill>
              <a:round/>
              <a:headEnd/>
              <a:tailEnd/>
            </a:ln>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45" name="Rectangle 49"/>
            <p:cNvSpPr>
              <a:spLocks noChangeArrowheads="1"/>
            </p:cNvSpPr>
            <p:nvPr/>
          </p:nvSpPr>
          <p:spPr bwMode="auto">
            <a:xfrm>
              <a:off x="5791200" y="1979613"/>
              <a:ext cx="8143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Interface</a:t>
              </a:r>
            </a:p>
          </p:txBody>
        </p:sp>
        <p:sp>
          <p:nvSpPr>
            <p:cNvPr id="46" name="Rectangle 50"/>
            <p:cNvSpPr>
              <a:spLocks noChangeArrowheads="1"/>
            </p:cNvSpPr>
            <p:nvPr/>
          </p:nvSpPr>
          <p:spPr bwMode="auto">
            <a:xfrm>
              <a:off x="5821363" y="2527300"/>
              <a:ext cx="730250" cy="65087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47" name="Rectangle 51"/>
            <p:cNvSpPr>
              <a:spLocks noChangeArrowheads="1"/>
            </p:cNvSpPr>
            <p:nvPr/>
          </p:nvSpPr>
          <p:spPr bwMode="auto">
            <a:xfrm>
              <a:off x="5849938" y="1984375"/>
              <a:ext cx="701675" cy="2222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48" name="Line 52"/>
            <p:cNvSpPr>
              <a:spLocks noChangeShapeType="1"/>
            </p:cNvSpPr>
            <p:nvPr/>
          </p:nvSpPr>
          <p:spPr bwMode="auto">
            <a:xfrm>
              <a:off x="6211888" y="2212975"/>
              <a:ext cx="0" cy="3190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49" name="Line 53"/>
            <p:cNvSpPr>
              <a:spLocks noChangeShapeType="1"/>
            </p:cNvSpPr>
            <p:nvPr/>
          </p:nvSpPr>
          <p:spPr bwMode="auto">
            <a:xfrm flipV="1">
              <a:off x="6211888" y="1300163"/>
              <a:ext cx="0" cy="68421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50" name="Line 55"/>
            <p:cNvSpPr>
              <a:spLocks noChangeShapeType="1"/>
            </p:cNvSpPr>
            <p:nvPr/>
          </p:nvSpPr>
          <p:spPr bwMode="auto">
            <a:xfrm flipV="1">
              <a:off x="6430963" y="1119188"/>
              <a:ext cx="0" cy="8651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51" name="Oval 56"/>
            <p:cNvSpPr>
              <a:spLocks noChangeArrowheads="1"/>
            </p:cNvSpPr>
            <p:nvPr/>
          </p:nvSpPr>
          <p:spPr bwMode="auto">
            <a:xfrm>
              <a:off x="5964238" y="1471613"/>
              <a:ext cx="50800" cy="42862"/>
            </a:xfrm>
            <a:prstGeom prst="ellipse">
              <a:avLst/>
            </a:prstGeom>
            <a:solidFill>
              <a:srgbClr val="000000"/>
            </a:solidFill>
            <a:ln w="25400">
              <a:solidFill>
                <a:srgbClr val="000000"/>
              </a:solidFill>
              <a:round/>
              <a:headEnd/>
              <a:tailEnd/>
            </a:ln>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52" name="Oval 57"/>
            <p:cNvSpPr>
              <a:spLocks noChangeArrowheads="1"/>
            </p:cNvSpPr>
            <p:nvPr/>
          </p:nvSpPr>
          <p:spPr bwMode="auto">
            <a:xfrm>
              <a:off x="6186488" y="1290638"/>
              <a:ext cx="52387" cy="42862"/>
            </a:xfrm>
            <a:prstGeom prst="ellipse">
              <a:avLst/>
            </a:prstGeom>
            <a:solidFill>
              <a:srgbClr val="000000"/>
            </a:solidFill>
            <a:ln w="25400">
              <a:solidFill>
                <a:srgbClr val="000000"/>
              </a:solidFill>
              <a:round/>
              <a:headEnd/>
              <a:tailEnd/>
            </a:ln>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53" name="Oval 58"/>
            <p:cNvSpPr>
              <a:spLocks noChangeArrowheads="1"/>
            </p:cNvSpPr>
            <p:nvPr/>
          </p:nvSpPr>
          <p:spPr bwMode="auto">
            <a:xfrm>
              <a:off x="6397625" y="1108075"/>
              <a:ext cx="50800" cy="44450"/>
            </a:xfrm>
            <a:prstGeom prst="ellipse">
              <a:avLst/>
            </a:prstGeom>
            <a:solidFill>
              <a:srgbClr val="000000"/>
            </a:solidFill>
            <a:ln w="25400">
              <a:solidFill>
                <a:srgbClr val="000000"/>
              </a:solidFill>
              <a:round/>
              <a:headEnd/>
              <a:tailEnd/>
            </a:ln>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54" name="Rectangle 59"/>
            <p:cNvSpPr>
              <a:spLocks noChangeArrowheads="1"/>
            </p:cNvSpPr>
            <p:nvPr/>
          </p:nvSpPr>
          <p:spPr bwMode="auto">
            <a:xfrm>
              <a:off x="6716713" y="1000125"/>
              <a:ext cx="5095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Data</a:t>
              </a:r>
            </a:p>
          </p:txBody>
        </p:sp>
        <p:sp>
          <p:nvSpPr>
            <p:cNvPr id="55" name="Rectangle 60"/>
            <p:cNvSpPr>
              <a:spLocks noChangeArrowheads="1"/>
            </p:cNvSpPr>
            <p:nvPr/>
          </p:nvSpPr>
          <p:spPr bwMode="auto">
            <a:xfrm>
              <a:off x="6691313" y="1201738"/>
              <a:ext cx="7889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Address</a:t>
              </a:r>
            </a:p>
          </p:txBody>
        </p:sp>
        <p:sp>
          <p:nvSpPr>
            <p:cNvPr id="56" name="Rectangle 61"/>
            <p:cNvSpPr>
              <a:spLocks noChangeArrowheads="1"/>
            </p:cNvSpPr>
            <p:nvPr/>
          </p:nvSpPr>
          <p:spPr bwMode="auto">
            <a:xfrm>
              <a:off x="6702425" y="1395413"/>
              <a:ext cx="7239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Control</a:t>
              </a:r>
            </a:p>
          </p:txBody>
        </p:sp>
        <p:sp>
          <p:nvSpPr>
            <p:cNvPr id="57" name="Rectangle 62"/>
            <p:cNvSpPr>
              <a:spLocks noChangeArrowheads="1"/>
            </p:cNvSpPr>
            <p:nvPr/>
          </p:nvSpPr>
          <p:spPr bwMode="auto">
            <a:xfrm>
              <a:off x="4826000" y="2643188"/>
              <a:ext cx="8413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Magnetic</a:t>
              </a:r>
            </a:p>
            <a:p>
              <a:pPr eaLnBrk="1"/>
              <a:endParaRPr lang="en-US" altLang="ko-KR"/>
            </a:p>
          </p:txBody>
        </p:sp>
        <p:sp>
          <p:nvSpPr>
            <p:cNvPr id="58" name="Rectangle 63"/>
            <p:cNvSpPr>
              <a:spLocks noChangeArrowheads="1"/>
            </p:cNvSpPr>
            <p:nvPr/>
          </p:nvSpPr>
          <p:spPr bwMode="auto">
            <a:xfrm>
              <a:off x="5003800" y="2790825"/>
              <a:ext cx="4857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disk</a:t>
              </a:r>
            </a:p>
          </p:txBody>
        </p:sp>
        <p:sp>
          <p:nvSpPr>
            <p:cNvPr id="59" name="Oval 73"/>
            <p:cNvSpPr>
              <a:spLocks noChangeArrowheads="1"/>
            </p:cNvSpPr>
            <p:nvPr/>
          </p:nvSpPr>
          <p:spPr bwMode="auto">
            <a:xfrm>
              <a:off x="5237163" y="1296988"/>
              <a:ext cx="52387" cy="41275"/>
            </a:xfrm>
            <a:prstGeom prst="ellipse">
              <a:avLst/>
            </a:prstGeom>
            <a:solidFill>
              <a:srgbClr val="000000"/>
            </a:solidFill>
            <a:ln w="25400">
              <a:solidFill>
                <a:srgbClr val="000000"/>
              </a:solidFill>
              <a:round/>
              <a:headEnd/>
              <a:tailEnd/>
            </a:ln>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60" name="Line 75"/>
            <p:cNvSpPr>
              <a:spLocks noChangeShapeType="1"/>
            </p:cNvSpPr>
            <p:nvPr/>
          </p:nvSpPr>
          <p:spPr bwMode="auto">
            <a:xfrm flipV="1">
              <a:off x="5994400" y="1481138"/>
              <a:ext cx="0" cy="5032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grpSp>
      <p:sp>
        <p:nvSpPr>
          <p:cNvPr id="61" name="Rectangle 4"/>
          <p:cNvSpPr>
            <a:spLocks noChangeArrowheads="1"/>
          </p:cNvSpPr>
          <p:nvPr/>
        </p:nvSpPr>
        <p:spPr bwMode="auto">
          <a:xfrm>
            <a:off x="1143000" y="4483100"/>
            <a:ext cx="63881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pPr>
              <a:lnSpc>
                <a:spcPct val="97000"/>
              </a:lnSpc>
            </a:pPr>
            <a:r>
              <a:rPr lang="en-US" altLang="ko-KR" sz="1800" dirty="0">
                <a:solidFill>
                  <a:schemeClr val="tx1"/>
                </a:solidFill>
              </a:rPr>
              <a:t>- Decodes the device address (device code)</a:t>
            </a:r>
          </a:p>
          <a:p>
            <a:pPr>
              <a:lnSpc>
                <a:spcPct val="97000"/>
              </a:lnSpc>
            </a:pPr>
            <a:r>
              <a:rPr lang="en-US" altLang="ko-KR" sz="1800" dirty="0">
                <a:solidFill>
                  <a:schemeClr val="tx1"/>
                </a:solidFill>
              </a:rPr>
              <a:t>- Decodes the commands (operation)</a:t>
            </a:r>
          </a:p>
          <a:p>
            <a:pPr>
              <a:lnSpc>
                <a:spcPct val="97000"/>
              </a:lnSpc>
            </a:pPr>
            <a:r>
              <a:rPr lang="en-US" altLang="ko-KR" sz="1800" dirty="0">
                <a:solidFill>
                  <a:schemeClr val="tx1"/>
                </a:solidFill>
              </a:rPr>
              <a:t>- Provides signals for the peripheral controller</a:t>
            </a:r>
          </a:p>
          <a:p>
            <a:pPr>
              <a:lnSpc>
                <a:spcPct val="97000"/>
              </a:lnSpc>
            </a:pPr>
            <a:r>
              <a:rPr lang="en-US" altLang="ko-KR" sz="1800" dirty="0">
                <a:solidFill>
                  <a:schemeClr val="tx1"/>
                </a:solidFill>
              </a:rPr>
              <a:t>- Synchronizes the data flow and supervises </a:t>
            </a:r>
          </a:p>
          <a:p>
            <a:pPr>
              <a:lnSpc>
                <a:spcPct val="97000"/>
              </a:lnSpc>
            </a:pPr>
            <a:r>
              <a:rPr lang="en-US" altLang="ko-KR" sz="1800" dirty="0">
                <a:solidFill>
                  <a:schemeClr val="tx1"/>
                </a:solidFill>
              </a:rPr>
              <a:t>  the transfer rate between peripheral and CPU or Memory</a:t>
            </a:r>
          </a:p>
        </p:txBody>
      </p:sp>
    </p:spTree>
    <p:extLst>
      <p:ext uri="{BB962C8B-B14F-4D97-AF65-F5344CB8AC3E}">
        <p14:creationId xmlns:p14="http://schemas.microsoft.com/office/powerpoint/2010/main" val="1565783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windows\TEMP\auto0.bmp"/>
          <p:cNvPicPr>
            <a:picLocks noChangeAspect="1" noChangeArrowheads="1"/>
          </p:cNvPicPr>
          <p:nvPr/>
        </p:nvPicPr>
        <p:blipFill>
          <a:blip r:embed="rId2"/>
          <a:srcRect/>
          <a:stretch>
            <a:fillRect/>
          </a:stretch>
        </p:blipFill>
        <p:spPr bwMode="auto">
          <a:xfrm>
            <a:off x="990600" y="762000"/>
            <a:ext cx="7010400" cy="51054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219200" y="152400"/>
            <a:ext cx="5943600" cy="609600"/>
          </a:xfrm>
        </p:spPr>
        <p:txBody>
          <a:bodyPr>
            <a:normAutofit fontScale="90000"/>
          </a:bodyPr>
          <a:lstStyle/>
          <a:p>
            <a:r>
              <a:rPr lang="en-US"/>
              <a:t>Communication Modes</a:t>
            </a:r>
          </a:p>
        </p:txBody>
      </p:sp>
      <p:sp>
        <p:nvSpPr>
          <p:cNvPr id="8195" name="Rectangle 3"/>
          <p:cNvSpPr>
            <a:spLocks noChangeArrowheads="1"/>
          </p:cNvSpPr>
          <p:nvPr/>
        </p:nvSpPr>
        <p:spPr bwMode="auto">
          <a:xfrm>
            <a:off x="1143000" y="1371600"/>
            <a:ext cx="7772400" cy="1917700"/>
          </a:xfrm>
          <a:prstGeom prst="rect">
            <a:avLst/>
          </a:prstGeom>
          <a:noFill/>
          <a:ln w="9525">
            <a:noFill/>
            <a:miter lim="800000"/>
            <a:headEnd/>
            <a:tailEnd/>
          </a:ln>
          <a:effectLst/>
        </p:spPr>
        <p:txBody>
          <a:bodyPr>
            <a:spAutoFit/>
          </a:bodyPr>
          <a:lstStyle/>
          <a:p>
            <a:r>
              <a:rPr lang="en-US"/>
              <a:t>Three types of communication modes: </a:t>
            </a:r>
            <a:r>
              <a:rPr lang="en-US" i="1"/>
              <a:t>simple</a:t>
            </a:r>
            <a:r>
              <a:rPr lang="en-US"/>
              <a:t>, </a:t>
            </a:r>
            <a:r>
              <a:rPr lang="en-US" i="1"/>
              <a:t>half-duplex</a:t>
            </a:r>
            <a:r>
              <a:rPr lang="en-US"/>
              <a:t>, and </a:t>
            </a:r>
            <a:r>
              <a:rPr lang="en-US" i="1"/>
              <a:t>full-duplex</a:t>
            </a:r>
            <a:r>
              <a:rPr lang="en-US"/>
              <a:t>. </a:t>
            </a:r>
          </a:p>
          <a:p>
            <a:pPr eaLnBrk="0" hangingPunct="0"/>
            <a:r>
              <a:rPr lang="en-US" b="1"/>
              <a:t>Simplex</a:t>
            </a:r>
            <a:r>
              <a:rPr lang="en-US"/>
              <a:t> </a:t>
            </a:r>
          </a:p>
          <a:p>
            <a:pPr lvl="1" eaLnBrk="0" hangingPunct="0"/>
            <a:r>
              <a:rPr lang="en-US"/>
              <a:t>One way transmitting, like Radio station. One transmitter, and the rest are receivers. </a:t>
            </a:r>
          </a:p>
        </p:txBody>
      </p:sp>
      <p:sp>
        <p:nvSpPr>
          <p:cNvPr id="8198" name="Rectangle 6"/>
          <p:cNvSpPr>
            <a:spLocks noChangeArrowheads="1"/>
          </p:cNvSpPr>
          <p:nvPr/>
        </p:nvSpPr>
        <p:spPr bwMode="auto">
          <a:xfrm>
            <a:off x="0" y="2965450"/>
            <a:ext cx="9144000" cy="457200"/>
          </a:xfrm>
          <a:prstGeom prst="rect">
            <a:avLst/>
          </a:prstGeom>
          <a:noFill/>
          <a:ln w="9525">
            <a:noFill/>
            <a:miter lim="800000"/>
            <a:headEnd/>
            <a:tailEnd/>
          </a:ln>
          <a:effectLst/>
        </p:spPr>
        <p:txBody>
          <a:bodyPr>
            <a:spAutoFit/>
          </a:bodyPr>
          <a:lstStyle/>
          <a:p>
            <a:r>
              <a:rPr lang="en-US"/>
              <a:t> </a:t>
            </a:r>
          </a:p>
        </p:txBody>
      </p:sp>
      <p:pic>
        <p:nvPicPr>
          <p:cNvPr id="8197" name="Picture 5" descr="C:\Transmission_files\plex.gif"/>
          <p:cNvPicPr>
            <a:picLocks noChangeAspect="1" noChangeArrowheads="1"/>
          </p:cNvPicPr>
          <p:nvPr/>
        </p:nvPicPr>
        <p:blipFill>
          <a:blip r:embed="rId2"/>
          <a:srcRect/>
          <a:stretch>
            <a:fillRect/>
          </a:stretch>
        </p:blipFill>
        <p:spPr bwMode="auto">
          <a:xfrm>
            <a:off x="762000" y="2819400"/>
            <a:ext cx="7086600" cy="332422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81000"/>
            <a:ext cx="7772400" cy="685800"/>
          </a:xfrm>
        </p:spPr>
        <p:txBody>
          <a:bodyPr>
            <a:normAutofit fontScale="90000"/>
          </a:bodyPr>
          <a:lstStyle/>
          <a:p>
            <a:r>
              <a:rPr lang="en-US"/>
              <a:t>Hall-Duplex &amp; Full-Duplex</a:t>
            </a:r>
          </a:p>
        </p:txBody>
      </p:sp>
      <p:sp>
        <p:nvSpPr>
          <p:cNvPr id="9219" name="Rectangle 3"/>
          <p:cNvSpPr>
            <a:spLocks noChangeArrowheads="1"/>
          </p:cNvSpPr>
          <p:nvPr/>
        </p:nvSpPr>
        <p:spPr bwMode="auto">
          <a:xfrm>
            <a:off x="838200" y="1219200"/>
            <a:ext cx="7010400" cy="2282825"/>
          </a:xfrm>
          <a:prstGeom prst="rect">
            <a:avLst/>
          </a:prstGeom>
          <a:noFill/>
          <a:ln w="9525">
            <a:noFill/>
            <a:miter lim="800000"/>
            <a:headEnd/>
            <a:tailEnd/>
          </a:ln>
          <a:effectLst/>
        </p:spPr>
        <p:txBody>
          <a:bodyPr>
            <a:spAutoFit/>
          </a:bodyPr>
          <a:lstStyle/>
          <a:p>
            <a:endParaRPr lang="en-US"/>
          </a:p>
          <a:p>
            <a:pPr eaLnBrk="0" hangingPunct="0"/>
            <a:r>
              <a:rPr lang="en-US" b="1"/>
              <a:t>Half-Duplex</a:t>
            </a:r>
            <a:r>
              <a:rPr lang="en-US"/>
              <a:t> </a:t>
            </a:r>
          </a:p>
          <a:p>
            <a:pPr lvl="1" eaLnBrk="0" hangingPunct="0"/>
            <a:r>
              <a:rPr lang="en-US"/>
              <a:t>Alternating two-way transmit and receive. </a:t>
            </a:r>
          </a:p>
          <a:p>
            <a:pPr lvl="1" eaLnBrk="0" hangingPunct="0"/>
            <a:r>
              <a:rPr lang="en-US"/>
              <a:t>When one is transmitting, other is listening,</a:t>
            </a:r>
          </a:p>
          <a:p>
            <a:pPr lvl="1" eaLnBrk="0" hangingPunct="0"/>
            <a:r>
              <a:rPr lang="en-US"/>
              <a:t>then one can transmit after a quiet on the channel.                                     </a:t>
            </a:r>
          </a:p>
        </p:txBody>
      </p:sp>
      <p:sp>
        <p:nvSpPr>
          <p:cNvPr id="9221" name="Rectangle 5"/>
          <p:cNvSpPr>
            <a:spLocks noChangeArrowheads="1"/>
          </p:cNvSpPr>
          <p:nvPr/>
        </p:nvSpPr>
        <p:spPr bwMode="auto">
          <a:xfrm>
            <a:off x="914400" y="3810000"/>
            <a:ext cx="7924800" cy="1917700"/>
          </a:xfrm>
          <a:prstGeom prst="rect">
            <a:avLst/>
          </a:prstGeom>
          <a:noFill/>
          <a:ln w="9525">
            <a:noFill/>
            <a:miter lim="800000"/>
            <a:headEnd/>
            <a:tailEnd/>
          </a:ln>
          <a:effectLst/>
        </p:spPr>
        <p:txBody>
          <a:bodyPr>
            <a:spAutoFit/>
          </a:bodyPr>
          <a:lstStyle/>
          <a:p>
            <a:endParaRPr lang="en-US"/>
          </a:p>
          <a:p>
            <a:pPr eaLnBrk="0" hangingPunct="0"/>
            <a:r>
              <a:rPr lang="en-US" b="1"/>
              <a:t>Full-Duplex</a:t>
            </a:r>
            <a:r>
              <a:rPr lang="en-US"/>
              <a:t> </a:t>
            </a:r>
          </a:p>
          <a:p>
            <a:pPr lvl="1" eaLnBrk="0" hangingPunct="0"/>
            <a:r>
              <a:rPr lang="en-US"/>
              <a:t>Simultaneous transmit and receive at the same time. Of course, one frequency for transmitting, other for receiving.</a:t>
            </a:r>
          </a:p>
          <a:p>
            <a:pPr eaLnBrk="0" hangingPunct="0"/>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IN" dirty="0"/>
          </a:p>
        </p:txBody>
      </p:sp>
      <p:grpSp>
        <p:nvGrpSpPr>
          <p:cNvPr id="3" name="Group 2"/>
          <p:cNvGrpSpPr/>
          <p:nvPr/>
        </p:nvGrpSpPr>
        <p:grpSpPr>
          <a:xfrm>
            <a:off x="338138" y="381000"/>
            <a:ext cx="8432800" cy="4191000"/>
            <a:chOff x="338138" y="1227138"/>
            <a:chExt cx="8432800" cy="2660650"/>
          </a:xfrm>
        </p:grpSpPr>
        <p:sp>
          <p:nvSpPr>
            <p:cNvPr id="4" name="Rectangle 6"/>
            <p:cNvSpPr>
              <a:spLocks noChangeArrowheads="1"/>
            </p:cNvSpPr>
            <p:nvPr/>
          </p:nvSpPr>
          <p:spPr bwMode="auto">
            <a:xfrm>
              <a:off x="338138" y="2439988"/>
              <a:ext cx="9096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Chip select</a:t>
              </a:r>
            </a:p>
          </p:txBody>
        </p:sp>
        <p:sp>
          <p:nvSpPr>
            <p:cNvPr id="5" name="Arc 7"/>
            <p:cNvSpPr>
              <a:spLocks/>
            </p:cNvSpPr>
            <p:nvPr/>
          </p:nvSpPr>
          <p:spPr bwMode="auto">
            <a:xfrm>
              <a:off x="1371600" y="2619375"/>
              <a:ext cx="119063" cy="104775"/>
            </a:xfrm>
            <a:custGeom>
              <a:avLst/>
              <a:gdLst>
                <a:gd name="T0" fmla="*/ 9365 w 21600"/>
                <a:gd name="T1" fmla="*/ 104775 h 17311"/>
                <a:gd name="T2" fmla="*/ 10616 w 21600"/>
                <a:gd name="T3" fmla="*/ 0 h 17311"/>
                <a:gd name="T4" fmla="*/ 119063 w 21600"/>
                <a:gd name="T5" fmla="*/ 53958 h 17311"/>
                <a:gd name="T6" fmla="*/ 0 60000 65536"/>
                <a:gd name="T7" fmla="*/ 0 60000 65536"/>
                <a:gd name="T8" fmla="*/ 0 60000 65536"/>
                <a:gd name="T9" fmla="*/ 0 w 21600"/>
                <a:gd name="T10" fmla="*/ 0 h 17311"/>
                <a:gd name="T11" fmla="*/ 21600 w 21600"/>
                <a:gd name="T12" fmla="*/ 17311 h 17311"/>
              </a:gdLst>
              <a:ahLst/>
              <a:cxnLst>
                <a:cxn ang="T6">
                  <a:pos x="T0" y="T1"/>
                </a:cxn>
                <a:cxn ang="T7">
                  <a:pos x="T2" y="T3"/>
                </a:cxn>
                <a:cxn ang="T8">
                  <a:pos x="T4" y="T5"/>
                </a:cxn>
              </a:cxnLst>
              <a:rect l="T9" t="T10" r="T11" b="T12"/>
              <a:pathLst>
                <a:path w="21600" h="17311" fill="none" extrusionOk="0">
                  <a:moveTo>
                    <a:pt x="1698" y="17311"/>
                  </a:moveTo>
                  <a:cubicBezTo>
                    <a:pt x="577" y="14653"/>
                    <a:pt x="0" y="11799"/>
                    <a:pt x="0" y="8915"/>
                  </a:cubicBezTo>
                  <a:cubicBezTo>
                    <a:pt x="-1" y="5840"/>
                    <a:pt x="656" y="2800"/>
                    <a:pt x="1925" y="-1"/>
                  </a:cubicBezTo>
                </a:path>
                <a:path w="21600" h="17311" stroke="0" extrusionOk="0">
                  <a:moveTo>
                    <a:pt x="1698" y="17311"/>
                  </a:moveTo>
                  <a:cubicBezTo>
                    <a:pt x="577" y="14653"/>
                    <a:pt x="0" y="11799"/>
                    <a:pt x="0" y="8915"/>
                  </a:cubicBezTo>
                  <a:cubicBezTo>
                    <a:pt x="-1" y="5840"/>
                    <a:pt x="656" y="2800"/>
                    <a:pt x="1925" y="-1"/>
                  </a:cubicBezTo>
                  <a:lnTo>
                    <a:pt x="21600" y="8915"/>
                  </a:lnTo>
                  <a:close/>
                </a:path>
              </a:pathLst>
            </a:custGeom>
            <a:solidFill>
              <a:srgbClr val="000000"/>
            </a:solidFill>
            <a:ln>
              <a:noFill/>
            </a:ln>
            <a:extLst>
              <a:ext uri="{91240B29-F687-4F45-9708-019B960494DF}">
                <a14:hiddenLine xmlns:a14="http://schemas.microsoft.com/office/drawing/2010/main" w="25400" cap="rnd">
                  <a:solidFill>
                    <a:srgbClr val="000000"/>
                  </a:solidFill>
                  <a:round/>
                  <a:headEnd/>
                  <a:tailEnd/>
                </a14:hiddenLine>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6" name="Line 8"/>
            <p:cNvSpPr>
              <a:spLocks noChangeShapeType="1"/>
            </p:cNvSpPr>
            <p:nvPr/>
          </p:nvSpPr>
          <p:spPr bwMode="auto">
            <a:xfrm flipV="1">
              <a:off x="439738" y="2668588"/>
              <a:ext cx="949325" cy="63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7" name="Arc 10"/>
            <p:cNvSpPr>
              <a:spLocks/>
            </p:cNvSpPr>
            <p:nvPr/>
          </p:nvSpPr>
          <p:spPr bwMode="auto">
            <a:xfrm>
              <a:off x="1371600" y="2919413"/>
              <a:ext cx="119063" cy="106362"/>
            </a:xfrm>
            <a:custGeom>
              <a:avLst/>
              <a:gdLst>
                <a:gd name="T0" fmla="*/ 9365 w 21600"/>
                <a:gd name="T1" fmla="*/ 106362 h 17311"/>
                <a:gd name="T2" fmla="*/ 10616 w 21600"/>
                <a:gd name="T3" fmla="*/ 0 h 17311"/>
                <a:gd name="T4" fmla="*/ 119063 w 21600"/>
                <a:gd name="T5" fmla="*/ 54775 h 17311"/>
                <a:gd name="T6" fmla="*/ 0 60000 65536"/>
                <a:gd name="T7" fmla="*/ 0 60000 65536"/>
                <a:gd name="T8" fmla="*/ 0 60000 65536"/>
                <a:gd name="T9" fmla="*/ 0 w 21600"/>
                <a:gd name="T10" fmla="*/ 0 h 17311"/>
                <a:gd name="T11" fmla="*/ 21600 w 21600"/>
                <a:gd name="T12" fmla="*/ 17311 h 17311"/>
              </a:gdLst>
              <a:ahLst/>
              <a:cxnLst>
                <a:cxn ang="T6">
                  <a:pos x="T0" y="T1"/>
                </a:cxn>
                <a:cxn ang="T7">
                  <a:pos x="T2" y="T3"/>
                </a:cxn>
                <a:cxn ang="T8">
                  <a:pos x="T4" y="T5"/>
                </a:cxn>
              </a:cxnLst>
              <a:rect l="T9" t="T10" r="T11" b="T12"/>
              <a:pathLst>
                <a:path w="21600" h="17311" fill="none" extrusionOk="0">
                  <a:moveTo>
                    <a:pt x="1698" y="17311"/>
                  </a:moveTo>
                  <a:cubicBezTo>
                    <a:pt x="577" y="14653"/>
                    <a:pt x="0" y="11799"/>
                    <a:pt x="0" y="8915"/>
                  </a:cubicBezTo>
                  <a:cubicBezTo>
                    <a:pt x="-1" y="5840"/>
                    <a:pt x="656" y="2800"/>
                    <a:pt x="1925" y="-1"/>
                  </a:cubicBezTo>
                </a:path>
                <a:path w="21600" h="17311" stroke="0" extrusionOk="0">
                  <a:moveTo>
                    <a:pt x="1698" y="17311"/>
                  </a:moveTo>
                  <a:cubicBezTo>
                    <a:pt x="577" y="14653"/>
                    <a:pt x="0" y="11799"/>
                    <a:pt x="0" y="8915"/>
                  </a:cubicBezTo>
                  <a:cubicBezTo>
                    <a:pt x="-1" y="5840"/>
                    <a:pt x="656" y="2800"/>
                    <a:pt x="1925" y="-1"/>
                  </a:cubicBezTo>
                  <a:lnTo>
                    <a:pt x="21600" y="8915"/>
                  </a:lnTo>
                  <a:close/>
                </a:path>
              </a:pathLst>
            </a:custGeom>
            <a:solidFill>
              <a:srgbClr val="000000"/>
            </a:solidFill>
            <a:ln>
              <a:noFill/>
            </a:ln>
            <a:extLst>
              <a:ext uri="{91240B29-F687-4F45-9708-019B960494DF}">
                <a14:hiddenLine xmlns:a14="http://schemas.microsoft.com/office/drawing/2010/main" w="25400" cap="rnd">
                  <a:solidFill>
                    <a:srgbClr val="000000"/>
                  </a:solidFill>
                  <a:round/>
                  <a:headEnd/>
                  <a:tailEnd/>
                </a14:hiddenLine>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8" name="Line 11"/>
            <p:cNvSpPr>
              <a:spLocks noChangeShapeType="1"/>
            </p:cNvSpPr>
            <p:nvPr/>
          </p:nvSpPr>
          <p:spPr bwMode="auto">
            <a:xfrm>
              <a:off x="439738" y="2974975"/>
              <a:ext cx="9493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 name="Rectangle 12"/>
            <p:cNvSpPr>
              <a:spLocks noChangeArrowheads="1"/>
            </p:cNvSpPr>
            <p:nvPr/>
          </p:nvSpPr>
          <p:spPr bwMode="auto">
            <a:xfrm>
              <a:off x="338138" y="3044825"/>
              <a:ext cx="68262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I/O read</a:t>
              </a:r>
            </a:p>
          </p:txBody>
        </p:sp>
        <p:sp>
          <p:nvSpPr>
            <p:cNvPr id="10" name="Arc 13"/>
            <p:cNvSpPr>
              <a:spLocks/>
            </p:cNvSpPr>
            <p:nvPr/>
          </p:nvSpPr>
          <p:spPr bwMode="auto">
            <a:xfrm>
              <a:off x="1371600" y="3243263"/>
              <a:ext cx="119063" cy="104775"/>
            </a:xfrm>
            <a:custGeom>
              <a:avLst/>
              <a:gdLst>
                <a:gd name="T0" fmla="*/ 9365 w 21600"/>
                <a:gd name="T1" fmla="*/ 104775 h 17311"/>
                <a:gd name="T2" fmla="*/ 10616 w 21600"/>
                <a:gd name="T3" fmla="*/ 0 h 17311"/>
                <a:gd name="T4" fmla="*/ 119063 w 21600"/>
                <a:gd name="T5" fmla="*/ 53958 h 17311"/>
                <a:gd name="T6" fmla="*/ 0 60000 65536"/>
                <a:gd name="T7" fmla="*/ 0 60000 65536"/>
                <a:gd name="T8" fmla="*/ 0 60000 65536"/>
                <a:gd name="T9" fmla="*/ 0 w 21600"/>
                <a:gd name="T10" fmla="*/ 0 h 17311"/>
                <a:gd name="T11" fmla="*/ 21600 w 21600"/>
                <a:gd name="T12" fmla="*/ 17311 h 17311"/>
              </a:gdLst>
              <a:ahLst/>
              <a:cxnLst>
                <a:cxn ang="T6">
                  <a:pos x="T0" y="T1"/>
                </a:cxn>
                <a:cxn ang="T7">
                  <a:pos x="T2" y="T3"/>
                </a:cxn>
                <a:cxn ang="T8">
                  <a:pos x="T4" y="T5"/>
                </a:cxn>
              </a:cxnLst>
              <a:rect l="T9" t="T10" r="T11" b="T12"/>
              <a:pathLst>
                <a:path w="21600" h="17311" fill="none" extrusionOk="0">
                  <a:moveTo>
                    <a:pt x="1698" y="17311"/>
                  </a:moveTo>
                  <a:cubicBezTo>
                    <a:pt x="577" y="14653"/>
                    <a:pt x="0" y="11799"/>
                    <a:pt x="0" y="8915"/>
                  </a:cubicBezTo>
                  <a:cubicBezTo>
                    <a:pt x="-1" y="5840"/>
                    <a:pt x="656" y="2800"/>
                    <a:pt x="1925" y="-1"/>
                  </a:cubicBezTo>
                </a:path>
                <a:path w="21600" h="17311" stroke="0" extrusionOk="0">
                  <a:moveTo>
                    <a:pt x="1698" y="17311"/>
                  </a:moveTo>
                  <a:cubicBezTo>
                    <a:pt x="577" y="14653"/>
                    <a:pt x="0" y="11799"/>
                    <a:pt x="0" y="8915"/>
                  </a:cubicBezTo>
                  <a:cubicBezTo>
                    <a:pt x="-1" y="5840"/>
                    <a:pt x="656" y="2800"/>
                    <a:pt x="1925" y="-1"/>
                  </a:cubicBezTo>
                  <a:lnTo>
                    <a:pt x="21600" y="8915"/>
                  </a:lnTo>
                  <a:close/>
                </a:path>
              </a:pathLst>
            </a:custGeom>
            <a:solidFill>
              <a:srgbClr val="000000"/>
            </a:solidFill>
            <a:ln>
              <a:noFill/>
            </a:ln>
            <a:extLst>
              <a:ext uri="{91240B29-F687-4F45-9708-019B960494DF}">
                <a14:hiddenLine xmlns:a14="http://schemas.microsoft.com/office/drawing/2010/main" w="25400" cap="rnd">
                  <a:solidFill>
                    <a:srgbClr val="000000"/>
                  </a:solidFill>
                  <a:round/>
                  <a:headEnd/>
                  <a:tailEnd/>
                </a14:hiddenLine>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11" name="Line 14"/>
            <p:cNvSpPr>
              <a:spLocks noChangeShapeType="1"/>
            </p:cNvSpPr>
            <p:nvPr/>
          </p:nvSpPr>
          <p:spPr bwMode="auto">
            <a:xfrm>
              <a:off x="439738" y="3292475"/>
              <a:ext cx="95408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2" name="Rectangle 15"/>
            <p:cNvSpPr>
              <a:spLocks noChangeArrowheads="1"/>
            </p:cNvSpPr>
            <p:nvPr/>
          </p:nvSpPr>
          <p:spPr bwMode="auto">
            <a:xfrm>
              <a:off x="338138" y="3360738"/>
              <a:ext cx="7112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I/O write</a:t>
              </a:r>
            </a:p>
          </p:txBody>
        </p:sp>
        <p:sp>
          <p:nvSpPr>
            <p:cNvPr id="13" name="Arc 16"/>
            <p:cNvSpPr>
              <a:spLocks/>
            </p:cNvSpPr>
            <p:nvPr/>
          </p:nvSpPr>
          <p:spPr bwMode="auto">
            <a:xfrm>
              <a:off x="1371600" y="3540125"/>
              <a:ext cx="119063" cy="104775"/>
            </a:xfrm>
            <a:custGeom>
              <a:avLst/>
              <a:gdLst>
                <a:gd name="T0" fmla="*/ 9365 w 21600"/>
                <a:gd name="T1" fmla="*/ 104775 h 17311"/>
                <a:gd name="T2" fmla="*/ 10616 w 21600"/>
                <a:gd name="T3" fmla="*/ 0 h 17311"/>
                <a:gd name="T4" fmla="*/ 119063 w 21600"/>
                <a:gd name="T5" fmla="*/ 53958 h 17311"/>
                <a:gd name="T6" fmla="*/ 0 60000 65536"/>
                <a:gd name="T7" fmla="*/ 0 60000 65536"/>
                <a:gd name="T8" fmla="*/ 0 60000 65536"/>
                <a:gd name="T9" fmla="*/ 0 w 21600"/>
                <a:gd name="T10" fmla="*/ 0 h 17311"/>
                <a:gd name="T11" fmla="*/ 21600 w 21600"/>
                <a:gd name="T12" fmla="*/ 17311 h 17311"/>
              </a:gdLst>
              <a:ahLst/>
              <a:cxnLst>
                <a:cxn ang="T6">
                  <a:pos x="T0" y="T1"/>
                </a:cxn>
                <a:cxn ang="T7">
                  <a:pos x="T2" y="T3"/>
                </a:cxn>
                <a:cxn ang="T8">
                  <a:pos x="T4" y="T5"/>
                </a:cxn>
              </a:cxnLst>
              <a:rect l="T9" t="T10" r="T11" b="T12"/>
              <a:pathLst>
                <a:path w="21600" h="17311" fill="none" extrusionOk="0">
                  <a:moveTo>
                    <a:pt x="1698" y="17311"/>
                  </a:moveTo>
                  <a:cubicBezTo>
                    <a:pt x="577" y="14653"/>
                    <a:pt x="0" y="11799"/>
                    <a:pt x="0" y="8915"/>
                  </a:cubicBezTo>
                  <a:cubicBezTo>
                    <a:pt x="-1" y="5840"/>
                    <a:pt x="656" y="2800"/>
                    <a:pt x="1925" y="-1"/>
                  </a:cubicBezTo>
                </a:path>
                <a:path w="21600" h="17311" stroke="0" extrusionOk="0">
                  <a:moveTo>
                    <a:pt x="1698" y="17311"/>
                  </a:moveTo>
                  <a:cubicBezTo>
                    <a:pt x="577" y="14653"/>
                    <a:pt x="0" y="11799"/>
                    <a:pt x="0" y="8915"/>
                  </a:cubicBezTo>
                  <a:cubicBezTo>
                    <a:pt x="-1" y="5840"/>
                    <a:pt x="656" y="2800"/>
                    <a:pt x="1925" y="-1"/>
                  </a:cubicBezTo>
                  <a:lnTo>
                    <a:pt x="21600" y="8915"/>
                  </a:lnTo>
                  <a:close/>
                </a:path>
              </a:pathLst>
            </a:custGeom>
            <a:solidFill>
              <a:srgbClr val="000000"/>
            </a:solidFill>
            <a:ln>
              <a:noFill/>
            </a:ln>
            <a:extLst>
              <a:ext uri="{91240B29-F687-4F45-9708-019B960494DF}">
                <a14:hiddenLine xmlns:a14="http://schemas.microsoft.com/office/drawing/2010/main" w="25400" cap="rnd">
                  <a:solidFill>
                    <a:srgbClr val="000000"/>
                  </a:solidFill>
                  <a:round/>
                  <a:headEnd/>
                  <a:tailEnd/>
                </a14:hiddenLine>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14" name="Line 17"/>
            <p:cNvSpPr>
              <a:spLocks noChangeShapeType="1"/>
            </p:cNvSpPr>
            <p:nvPr/>
          </p:nvSpPr>
          <p:spPr bwMode="auto">
            <a:xfrm>
              <a:off x="439738" y="3595688"/>
              <a:ext cx="9747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5" name="Rectangle 18"/>
            <p:cNvSpPr>
              <a:spLocks noChangeArrowheads="1"/>
            </p:cNvSpPr>
            <p:nvPr/>
          </p:nvSpPr>
          <p:spPr bwMode="auto">
            <a:xfrm>
              <a:off x="1495425" y="2447925"/>
              <a:ext cx="1028700" cy="13462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16" name="Rectangle 19"/>
            <p:cNvSpPr>
              <a:spLocks noChangeArrowheads="1"/>
            </p:cNvSpPr>
            <p:nvPr/>
          </p:nvSpPr>
          <p:spPr bwMode="auto">
            <a:xfrm>
              <a:off x="1465263" y="2509838"/>
              <a:ext cx="360362"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CS</a:t>
              </a:r>
            </a:p>
          </p:txBody>
        </p:sp>
        <p:sp>
          <p:nvSpPr>
            <p:cNvPr id="17" name="Rectangle 20"/>
            <p:cNvSpPr>
              <a:spLocks noChangeArrowheads="1"/>
            </p:cNvSpPr>
            <p:nvPr/>
          </p:nvSpPr>
          <p:spPr bwMode="auto">
            <a:xfrm>
              <a:off x="1465263" y="2809875"/>
              <a:ext cx="360362"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RS</a:t>
              </a:r>
            </a:p>
          </p:txBody>
        </p:sp>
        <p:sp>
          <p:nvSpPr>
            <p:cNvPr id="18" name="Rectangle 21"/>
            <p:cNvSpPr>
              <a:spLocks noChangeArrowheads="1"/>
            </p:cNvSpPr>
            <p:nvPr/>
          </p:nvSpPr>
          <p:spPr bwMode="auto">
            <a:xfrm>
              <a:off x="1465263" y="3127375"/>
              <a:ext cx="3683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RD</a:t>
              </a:r>
            </a:p>
          </p:txBody>
        </p:sp>
        <p:sp>
          <p:nvSpPr>
            <p:cNvPr id="19" name="Rectangle 22"/>
            <p:cNvSpPr>
              <a:spLocks noChangeArrowheads="1"/>
            </p:cNvSpPr>
            <p:nvPr/>
          </p:nvSpPr>
          <p:spPr bwMode="auto">
            <a:xfrm>
              <a:off x="1465263" y="3441700"/>
              <a:ext cx="398462"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WR</a:t>
              </a:r>
            </a:p>
          </p:txBody>
        </p:sp>
        <p:sp>
          <p:nvSpPr>
            <p:cNvPr id="20" name="Rectangle 23"/>
            <p:cNvSpPr>
              <a:spLocks noChangeArrowheads="1"/>
            </p:cNvSpPr>
            <p:nvPr/>
          </p:nvSpPr>
          <p:spPr bwMode="auto">
            <a:xfrm>
              <a:off x="1839913" y="2809875"/>
              <a:ext cx="6223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Timing</a:t>
              </a:r>
            </a:p>
            <a:p>
              <a:pPr eaLnBrk="1"/>
              <a:endParaRPr lang="en-US" altLang="ko-KR" sz="1100"/>
            </a:p>
          </p:txBody>
        </p:sp>
        <p:sp>
          <p:nvSpPr>
            <p:cNvPr id="21" name="Rectangle 24"/>
            <p:cNvSpPr>
              <a:spLocks noChangeArrowheads="1"/>
            </p:cNvSpPr>
            <p:nvPr/>
          </p:nvSpPr>
          <p:spPr bwMode="auto">
            <a:xfrm>
              <a:off x="1938338" y="3003550"/>
              <a:ext cx="4143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and</a:t>
              </a:r>
            </a:p>
            <a:p>
              <a:pPr eaLnBrk="1"/>
              <a:endParaRPr lang="en-US" altLang="ko-KR" sz="1100"/>
            </a:p>
          </p:txBody>
        </p:sp>
        <p:sp>
          <p:nvSpPr>
            <p:cNvPr id="22" name="Rectangle 25"/>
            <p:cNvSpPr>
              <a:spLocks noChangeArrowheads="1"/>
            </p:cNvSpPr>
            <p:nvPr/>
          </p:nvSpPr>
          <p:spPr bwMode="auto">
            <a:xfrm>
              <a:off x="1824038" y="3195638"/>
              <a:ext cx="66198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Control</a:t>
              </a:r>
            </a:p>
          </p:txBody>
        </p:sp>
        <p:sp>
          <p:nvSpPr>
            <p:cNvPr id="23" name="Rectangle 26"/>
            <p:cNvSpPr>
              <a:spLocks noChangeArrowheads="1"/>
            </p:cNvSpPr>
            <p:nvPr/>
          </p:nvSpPr>
          <p:spPr bwMode="auto">
            <a:xfrm>
              <a:off x="1789113" y="1538288"/>
              <a:ext cx="4302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Bus</a:t>
              </a:r>
            </a:p>
            <a:p>
              <a:pPr eaLnBrk="1"/>
              <a:endParaRPr lang="en-US" altLang="ko-KR" sz="1100"/>
            </a:p>
          </p:txBody>
        </p:sp>
        <p:sp>
          <p:nvSpPr>
            <p:cNvPr id="24" name="Rectangle 27"/>
            <p:cNvSpPr>
              <a:spLocks noChangeArrowheads="1"/>
            </p:cNvSpPr>
            <p:nvPr/>
          </p:nvSpPr>
          <p:spPr bwMode="auto">
            <a:xfrm>
              <a:off x="1687513" y="1722438"/>
              <a:ext cx="638175"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buffers</a:t>
              </a:r>
            </a:p>
          </p:txBody>
        </p:sp>
        <p:sp>
          <p:nvSpPr>
            <p:cNvPr id="25" name="Rectangle 28"/>
            <p:cNvSpPr>
              <a:spLocks noChangeArrowheads="1"/>
            </p:cNvSpPr>
            <p:nvPr/>
          </p:nvSpPr>
          <p:spPr bwMode="auto">
            <a:xfrm>
              <a:off x="1495425" y="1512888"/>
              <a:ext cx="1028700" cy="4810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26" name="Arc 29"/>
            <p:cNvSpPr>
              <a:spLocks/>
            </p:cNvSpPr>
            <p:nvPr/>
          </p:nvSpPr>
          <p:spPr bwMode="auto">
            <a:xfrm>
              <a:off x="1371600" y="1711325"/>
              <a:ext cx="119063" cy="106363"/>
            </a:xfrm>
            <a:custGeom>
              <a:avLst/>
              <a:gdLst>
                <a:gd name="T0" fmla="*/ 9365 w 21600"/>
                <a:gd name="T1" fmla="*/ 106363 h 17311"/>
                <a:gd name="T2" fmla="*/ 10616 w 21600"/>
                <a:gd name="T3" fmla="*/ 0 h 17311"/>
                <a:gd name="T4" fmla="*/ 119063 w 21600"/>
                <a:gd name="T5" fmla="*/ 54776 h 17311"/>
                <a:gd name="T6" fmla="*/ 0 60000 65536"/>
                <a:gd name="T7" fmla="*/ 0 60000 65536"/>
                <a:gd name="T8" fmla="*/ 0 60000 65536"/>
                <a:gd name="T9" fmla="*/ 0 w 21600"/>
                <a:gd name="T10" fmla="*/ 0 h 17311"/>
                <a:gd name="T11" fmla="*/ 21600 w 21600"/>
                <a:gd name="T12" fmla="*/ 17311 h 17311"/>
              </a:gdLst>
              <a:ahLst/>
              <a:cxnLst>
                <a:cxn ang="T6">
                  <a:pos x="T0" y="T1"/>
                </a:cxn>
                <a:cxn ang="T7">
                  <a:pos x="T2" y="T3"/>
                </a:cxn>
                <a:cxn ang="T8">
                  <a:pos x="T4" y="T5"/>
                </a:cxn>
              </a:cxnLst>
              <a:rect l="T9" t="T10" r="T11" b="T12"/>
              <a:pathLst>
                <a:path w="21600" h="17311" fill="none" extrusionOk="0">
                  <a:moveTo>
                    <a:pt x="1698" y="17311"/>
                  </a:moveTo>
                  <a:cubicBezTo>
                    <a:pt x="577" y="14653"/>
                    <a:pt x="0" y="11799"/>
                    <a:pt x="0" y="8915"/>
                  </a:cubicBezTo>
                  <a:cubicBezTo>
                    <a:pt x="-1" y="5840"/>
                    <a:pt x="656" y="2800"/>
                    <a:pt x="1925" y="-1"/>
                  </a:cubicBezTo>
                </a:path>
                <a:path w="21600" h="17311" stroke="0" extrusionOk="0">
                  <a:moveTo>
                    <a:pt x="1698" y="17311"/>
                  </a:moveTo>
                  <a:cubicBezTo>
                    <a:pt x="577" y="14653"/>
                    <a:pt x="0" y="11799"/>
                    <a:pt x="0" y="8915"/>
                  </a:cubicBezTo>
                  <a:cubicBezTo>
                    <a:pt x="-1" y="5840"/>
                    <a:pt x="656" y="2800"/>
                    <a:pt x="1925" y="-1"/>
                  </a:cubicBezTo>
                  <a:lnTo>
                    <a:pt x="21600" y="8915"/>
                  </a:lnTo>
                  <a:close/>
                </a:path>
              </a:pathLst>
            </a:custGeom>
            <a:solidFill>
              <a:srgbClr val="000000"/>
            </a:solidFill>
            <a:ln>
              <a:noFill/>
            </a:ln>
            <a:extLst>
              <a:ext uri="{91240B29-F687-4F45-9708-019B960494DF}">
                <a14:hiddenLine xmlns:a14="http://schemas.microsoft.com/office/drawing/2010/main" w="25400" cap="rnd">
                  <a:solidFill>
                    <a:srgbClr val="000000"/>
                  </a:solidFill>
                  <a:round/>
                  <a:headEnd/>
                  <a:tailEnd/>
                </a14:hiddenLine>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27" name="Arc 30"/>
            <p:cNvSpPr>
              <a:spLocks/>
            </p:cNvSpPr>
            <p:nvPr/>
          </p:nvSpPr>
          <p:spPr bwMode="auto">
            <a:xfrm>
              <a:off x="433388" y="1717675"/>
              <a:ext cx="117475" cy="107950"/>
            </a:xfrm>
            <a:custGeom>
              <a:avLst/>
              <a:gdLst>
                <a:gd name="T0" fmla="*/ 106407 w 21600"/>
                <a:gd name="T1" fmla="*/ 0 h 17776"/>
                <a:gd name="T2" fmla="*/ 107707 w 21600"/>
                <a:gd name="T3" fmla="*/ 107950 h 17776"/>
                <a:gd name="T4" fmla="*/ 0 w 21600"/>
                <a:gd name="T5" fmla="*/ 55578 h 17776"/>
                <a:gd name="T6" fmla="*/ 0 60000 65536"/>
                <a:gd name="T7" fmla="*/ 0 60000 65536"/>
                <a:gd name="T8" fmla="*/ 0 60000 65536"/>
                <a:gd name="T9" fmla="*/ 0 w 21600"/>
                <a:gd name="T10" fmla="*/ 0 h 17776"/>
                <a:gd name="T11" fmla="*/ 21600 w 21600"/>
                <a:gd name="T12" fmla="*/ 17776 h 17776"/>
              </a:gdLst>
              <a:ahLst/>
              <a:cxnLst>
                <a:cxn ang="T6">
                  <a:pos x="T0" y="T1"/>
                </a:cxn>
                <a:cxn ang="T7">
                  <a:pos x="T2" y="T3"/>
                </a:cxn>
                <a:cxn ang="T8">
                  <a:pos x="T4" y="T5"/>
                </a:cxn>
              </a:cxnLst>
              <a:rect l="T9" t="T10" r="T11" b="T12"/>
              <a:pathLst>
                <a:path w="21600" h="17776" fill="none" extrusionOk="0">
                  <a:moveTo>
                    <a:pt x="19565" y="-1"/>
                  </a:moveTo>
                  <a:cubicBezTo>
                    <a:pt x="20905" y="2864"/>
                    <a:pt x="21600" y="5989"/>
                    <a:pt x="21600" y="9152"/>
                  </a:cubicBezTo>
                  <a:cubicBezTo>
                    <a:pt x="21600" y="12119"/>
                    <a:pt x="20988" y="15055"/>
                    <a:pt x="19803" y="17775"/>
                  </a:cubicBezTo>
                </a:path>
                <a:path w="21600" h="17776" stroke="0" extrusionOk="0">
                  <a:moveTo>
                    <a:pt x="19565" y="-1"/>
                  </a:moveTo>
                  <a:cubicBezTo>
                    <a:pt x="20905" y="2864"/>
                    <a:pt x="21600" y="5989"/>
                    <a:pt x="21600" y="9152"/>
                  </a:cubicBezTo>
                  <a:cubicBezTo>
                    <a:pt x="21600" y="12119"/>
                    <a:pt x="20988" y="15055"/>
                    <a:pt x="19803" y="17775"/>
                  </a:cubicBezTo>
                  <a:lnTo>
                    <a:pt x="0" y="9152"/>
                  </a:lnTo>
                  <a:close/>
                </a:path>
              </a:pathLst>
            </a:custGeom>
            <a:solidFill>
              <a:srgbClr val="000000"/>
            </a:solidFill>
            <a:ln>
              <a:noFill/>
            </a:ln>
            <a:extLst>
              <a:ext uri="{91240B29-F687-4F45-9708-019B960494DF}">
                <a14:hiddenLine xmlns:a14="http://schemas.microsoft.com/office/drawing/2010/main" w="25400" cap="rnd">
                  <a:solidFill>
                    <a:srgbClr val="000000"/>
                  </a:solidFill>
                  <a:round/>
                  <a:headEnd/>
                  <a:tailEnd/>
                </a14:hiddenLine>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28" name="Line 31"/>
            <p:cNvSpPr>
              <a:spLocks noChangeShapeType="1"/>
            </p:cNvSpPr>
            <p:nvPr/>
          </p:nvSpPr>
          <p:spPr bwMode="auto">
            <a:xfrm>
              <a:off x="538163" y="1766888"/>
              <a:ext cx="8445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9" name="Rectangle 32"/>
            <p:cNvSpPr>
              <a:spLocks noChangeArrowheads="1"/>
            </p:cNvSpPr>
            <p:nvPr/>
          </p:nvSpPr>
          <p:spPr bwMode="auto">
            <a:xfrm>
              <a:off x="469900" y="1382713"/>
              <a:ext cx="10096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Bidirectional</a:t>
              </a:r>
            </a:p>
            <a:p>
              <a:pPr eaLnBrk="1"/>
              <a:endParaRPr lang="en-US" altLang="ko-KR" sz="1100"/>
            </a:p>
          </p:txBody>
        </p:sp>
        <p:sp>
          <p:nvSpPr>
            <p:cNvPr id="30" name="Rectangle 33"/>
            <p:cNvSpPr>
              <a:spLocks noChangeArrowheads="1"/>
            </p:cNvSpPr>
            <p:nvPr/>
          </p:nvSpPr>
          <p:spPr bwMode="auto">
            <a:xfrm>
              <a:off x="606425" y="1519238"/>
              <a:ext cx="739775"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dirty="0"/>
                <a:t>data bus</a:t>
              </a:r>
            </a:p>
          </p:txBody>
        </p:sp>
        <p:sp>
          <p:nvSpPr>
            <p:cNvPr id="31" name="Arc 34"/>
            <p:cNvSpPr>
              <a:spLocks/>
            </p:cNvSpPr>
            <p:nvPr/>
          </p:nvSpPr>
          <p:spPr bwMode="auto">
            <a:xfrm>
              <a:off x="2849563" y="1687513"/>
              <a:ext cx="119062" cy="104775"/>
            </a:xfrm>
            <a:custGeom>
              <a:avLst/>
              <a:gdLst>
                <a:gd name="T0" fmla="*/ 9365 w 21600"/>
                <a:gd name="T1" fmla="*/ 104775 h 17311"/>
                <a:gd name="T2" fmla="*/ 10616 w 21600"/>
                <a:gd name="T3" fmla="*/ 0 h 17311"/>
                <a:gd name="T4" fmla="*/ 119062 w 21600"/>
                <a:gd name="T5" fmla="*/ 53958 h 17311"/>
                <a:gd name="T6" fmla="*/ 0 60000 65536"/>
                <a:gd name="T7" fmla="*/ 0 60000 65536"/>
                <a:gd name="T8" fmla="*/ 0 60000 65536"/>
                <a:gd name="T9" fmla="*/ 0 w 21600"/>
                <a:gd name="T10" fmla="*/ 0 h 17311"/>
                <a:gd name="T11" fmla="*/ 21600 w 21600"/>
                <a:gd name="T12" fmla="*/ 17311 h 17311"/>
              </a:gdLst>
              <a:ahLst/>
              <a:cxnLst>
                <a:cxn ang="T6">
                  <a:pos x="T0" y="T1"/>
                </a:cxn>
                <a:cxn ang="T7">
                  <a:pos x="T2" y="T3"/>
                </a:cxn>
                <a:cxn ang="T8">
                  <a:pos x="T4" y="T5"/>
                </a:cxn>
              </a:cxnLst>
              <a:rect l="T9" t="T10" r="T11" b="T12"/>
              <a:pathLst>
                <a:path w="21600" h="17311" fill="none" extrusionOk="0">
                  <a:moveTo>
                    <a:pt x="1698" y="17311"/>
                  </a:moveTo>
                  <a:cubicBezTo>
                    <a:pt x="577" y="14653"/>
                    <a:pt x="0" y="11799"/>
                    <a:pt x="0" y="8915"/>
                  </a:cubicBezTo>
                  <a:cubicBezTo>
                    <a:pt x="-1" y="5840"/>
                    <a:pt x="656" y="2800"/>
                    <a:pt x="1925" y="-1"/>
                  </a:cubicBezTo>
                </a:path>
                <a:path w="21600" h="17311" stroke="0" extrusionOk="0">
                  <a:moveTo>
                    <a:pt x="1698" y="17311"/>
                  </a:moveTo>
                  <a:cubicBezTo>
                    <a:pt x="577" y="14653"/>
                    <a:pt x="0" y="11799"/>
                    <a:pt x="0" y="8915"/>
                  </a:cubicBezTo>
                  <a:cubicBezTo>
                    <a:pt x="-1" y="5840"/>
                    <a:pt x="656" y="2800"/>
                    <a:pt x="1925" y="-1"/>
                  </a:cubicBezTo>
                  <a:lnTo>
                    <a:pt x="21600" y="8915"/>
                  </a:lnTo>
                  <a:close/>
                </a:path>
              </a:pathLst>
            </a:custGeom>
            <a:solidFill>
              <a:srgbClr val="000000"/>
            </a:solidFill>
            <a:ln>
              <a:noFill/>
            </a:ln>
            <a:extLst>
              <a:ext uri="{91240B29-F687-4F45-9708-019B960494DF}">
                <a14:hiddenLine xmlns:a14="http://schemas.microsoft.com/office/drawing/2010/main" w="25400" cap="rnd">
                  <a:solidFill>
                    <a:srgbClr val="000000"/>
                  </a:solidFill>
                  <a:round/>
                  <a:headEnd/>
                  <a:tailEnd/>
                </a14:hiddenLine>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32" name="Arc 35"/>
            <p:cNvSpPr>
              <a:spLocks/>
            </p:cNvSpPr>
            <p:nvPr/>
          </p:nvSpPr>
          <p:spPr bwMode="auto">
            <a:xfrm>
              <a:off x="2544763" y="1687513"/>
              <a:ext cx="119062" cy="107950"/>
            </a:xfrm>
            <a:custGeom>
              <a:avLst/>
              <a:gdLst>
                <a:gd name="T0" fmla="*/ 107845 w 21600"/>
                <a:gd name="T1" fmla="*/ 0 h 17776"/>
                <a:gd name="T2" fmla="*/ 109162 w 21600"/>
                <a:gd name="T3" fmla="*/ 107950 h 17776"/>
                <a:gd name="T4" fmla="*/ 0 w 21600"/>
                <a:gd name="T5" fmla="*/ 55578 h 17776"/>
                <a:gd name="T6" fmla="*/ 0 60000 65536"/>
                <a:gd name="T7" fmla="*/ 0 60000 65536"/>
                <a:gd name="T8" fmla="*/ 0 60000 65536"/>
                <a:gd name="T9" fmla="*/ 0 w 21600"/>
                <a:gd name="T10" fmla="*/ 0 h 17776"/>
                <a:gd name="T11" fmla="*/ 21600 w 21600"/>
                <a:gd name="T12" fmla="*/ 17776 h 17776"/>
              </a:gdLst>
              <a:ahLst/>
              <a:cxnLst>
                <a:cxn ang="T6">
                  <a:pos x="T0" y="T1"/>
                </a:cxn>
                <a:cxn ang="T7">
                  <a:pos x="T2" y="T3"/>
                </a:cxn>
                <a:cxn ang="T8">
                  <a:pos x="T4" y="T5"/>
                </a:cxn>
              </a:cxnLst>
              <a:rect l="T9" t="T10" r="T11" b="T12"/>
              <a:pathLst>
                <a:path w="21600" h="17776" fill="none" extrusionOk="0">
                  <a:moveTo>
                    <a:pt x="19565" y="-1"/>
                  </a:moveTo>
                  <a:cubicBezTo>
                    <a:pt x="20905" y="2864"/>
                    <a:pt x="21600" y="5989"/>
                    <a:pt x="21600" y="9152"/>
                  </a:cubicBezTo>
                  <a:cubicBezTo>
                    <a:pt x="21600" y="12119"/>
                    <a:pt x="20988" y="15055"/>
                    <a:pt x="19803" y="17775"/>
                  </a:cubicBezTo>
                </a:path>
                <a:path w="21600" h="17776" stroke="0" extrusionOk="0">
                  <a:moveTo>
                    <a:pt x="19565" y="-1"/>
                  </a:moveTo>
                  <a:cubicBezTo>
                    <a:pt x="20905" y="2864"/>
                    <a:pt x="21600" y="5989"/>
                    <a:pt x="21600" y="9152"/>
                  </a:cubicBezTo>
                  <a:cubicBezTo>
                    <a:pt x="21600" y="12119"/>
                    <a:pt x="20988" y="15055"/>
                    <a:pt x="19803" y="17775"/>
                  </a:cubicBezTo>
                  <a:lnTo>
                    <a:pt x="0" y="9152"/>
                  </a:lnTo>
                  <a:close/>
                </a:path>
              </a:pathLst>
            </a:custGeom>
            <a:solidFill>
              <a:srgbClr val="000000"/>
            </a:solidFill>
            <a:ln>
              <a:noFill/>
            </a:ln>
            <a:extLst>
              <a:ext uri="{91240B29-F687-4F45-9708-019B960494DF}">
                <a14:hiddenLine xmlns:a14="http://schemas.microsoft.com/office/drawing/2010/main" w="25400" cap="rnd">
                  <a:solidFill>
                    <a:srgbClr val="000000"/>
                  </a:solidFill>
                  <a:round/>
                  <a:headEnd/>
                  <a:tailEnd/>
                </a14:hiddenLine>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33" name="Line 36"/>
            <p:cNvSpPr>
              <a:spLocks noChangeShapeType="1"/>
            </p:cNvSpPr>
            <p:nvPr/>
          </p:nvSpPr>
          <p:spPr bwMode="auto">
            <a:xfrm>
              <a:off x="2657475" y="1738313"/>
              <a:ext cx="19367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4" name="Rectangle 47"/>
            <p:cNvSpPr>
              <a:spLocks noChangeArrowheads="1"/>
            </p:cNvSpPr>
            <p:nvPr/>
          </p:nvSpPr>
          <p:spPr bwMode="auto">
            <a:xfrm>
              <a:off x="3268663" y="1363663"/>
              <a:ext cx="93186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Transmitter</a:t>
              </a:r>
            </a:p>
            <a:p>
              <a:pPr eaLnBrk="1"/>
              <a:endParaRPr lang="en-US" altLang="ko-KR" sz="1100"/>
            </a:p>
          </p:txBody>
        </p:sp>
        <p:sp>
          <p:nvSpPr>
            <p:cNvPr id="35" name="Rectangle 48"/>
            <p:cNvSpPr>
              <a:spLocks noChangeArrowheads="1"/>
            </p:cNvSpPr>
            <p:nvPr/>
          </p:nvSpPr>
          <p:spPr bwMode="auto">
            <a:xfrm>
              <a:off x="3397250" y="1509713"/>
              <a:ext cx="676275"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register</a:t>
              </a:r>
            </a:p>
          </p:txBody>
        </p:sp>
        <p:sp>
          <p:nvSpPr>
            <p:cNvPr id="36" name="Rectangle 49"/>
            <p:cNvSpPr>
              <a:spLocks noChangeArrowheads="1"/>
            </p:cNvSpPr>
            <p:nvPr/>
          </p:nvSpPr>
          <p:spPr bwMode="auto">
            <a:xfrm>
              <a:off x="3305175" y="1350963"/>
              <a:ext cx="874713" cy="43497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37" name="Arc 50"/>
            <p:cNvSpPr>
              <a:spLocks/>
            </p:cNvSpPr>
            <p:nvPr/>
          </p:nvSpPr>
          <p:spPr bwMode="auto">
            <a:xfrm>
              <a:off x="3197225" y="1524000"/>
              <a:ext cx="119063" cy="104775"/>
            </a:xfrm>
            <a:custGeom>
              <a:avLst/>
              <a:gdLst>
                <a:gd name="T0" fmla="*/ 9503 w 21600"/>
                <a:gd name="T1" fmla="*/ 104775 h 17433"/>
                <a:gd name="T2" fmla="*/ 10771 w 21600"/>
                <a:gd name="T3" fmla="*/ 0 h 17433"/>
                <a:gd name="T4" fmla="*/ 119063 w 21600"/>
                <a:gd name="T5" fmla="*/ 53953 h 17433"/>
                <a:gd name="T6" fmla="*/ 0 60000 65536"/>
                <a:gd name="T7" fmla="*/ 0 60000 65536"/>
                <a:gd name="T8" fmla="*/ 0 60000 65536"/>
                <a:gd name="T9" fmla="*/ 0 w 21600"/>
                <a:gd name="T10" fmla="*/ 0 h 17433"/>
                <a:gd name="T11" fmla="*/ 21600 w 21600"/>
                <a:gd name="T12" fmla="*/ 17433 h 17433"/>
              </a:gdLst>
              <a:ahLst/>
              <a:cxnLst>
                <a:cxn ang="T6">
                  <a:pos x="T0" y="T1"/>
                </a:cxn>
                <a:cxn ang="T7">
                  <a:pos x="T2" y="T3"/>
                </a:cxn>
                <a:cxn ang="T8">
                  <a:pos x="T4" y="T5"/>
                </a:cxn>
              </a:cxnLst>
              <a:rect l="T9" t="T10" r="T11" b="T12"/>
              <a:pathLst>
                <a:path w="21600" h="17433" fill="none" extrusionOk="0">
                  <a:moveTo>
                    <a:pt x="1723" y="17433"/>
                  </a:moveTo>
                  <a:cubicBezTo>
                    <a:pt x="586" y="14759"/>
                    <a:pt x="0" y="11882"/>
                    <a:pt x="0" y="8977"/>
                  </a:cubicBezTo>
                  <a:cubicBezTo>
                    <a:pt x="-1" y="5879"/>
                    <a:pt x="666" y="2817"/>
                    <a:pt x="1953" y="-1"/>
                  </a:cubicBezTo>
                </a:path>
                <a:path w="21600" h="17433" stroke="0" extrusionOk="0">
                  <a:moveTo>
                    <a:pt x="1723" y="17433"/>
                  </a:moveTo>
                  <a:cubicBezTo>
                    <a:pt x="586" y="14759"/>
                    <a:pt x="0" y="11882"/>
                    <a:pt x="0" y="8977"/>
                  </a:cubicBezTo>
                  <a:cubicBezTo>
                    <a:pt x="-1" y="5879"/>
                    <a:pt x="666" y="2817"/>
                    <a:pt x="1953" y="-1"/>
                  </a:cubicBezTo>
                  <a:lnTo>
                    <a:pt x="21600" y="8977"/>
                  </a:lnTo>
                  <a:close/>
                </a:path>
              </a:pathLst>
            </a:custGeom>
            <a:solidFill>
              <a:srgbClr val="000000"/>
            </a:solidFill>
            <a:ln>
              <a:noFill/>
            </a:ln>
            <a:extLst>
              <a:ext uri="{91240B29-F687-4F45-9708-019B960494DF}">
                <a14:hiddenLine xmlns:a14="http://schemas.microsoft.com/office/drawing/2010/main" w="25400" cap="rnd">
                  <a:solidFill>
                    <a:srgbClr val="000000"/>
                  </a:solidFill>
                  <a:round/>
                  <a:headEnd/>
                  <a:tailEnd/>
                </a14:hiddenLine>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38" name="Line 51"/>
            <p:cNvSpPr>
              <a:spLocks noChangeShapeType="1"/>
            </p:cNvSpPr>
            <p:nvPr/>
          </p:nvSpPr>
          <p:spPr bwMode="auto">
            <a:xfrm>
              <a:off x="2973388" y="1574800"/>
              <a:ext cx="24606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9" name="Rectangle 53"/>
            <p:cNvSpPr>
              <a:spLocks noChangeArrowheads="1"/>
            </p:cNvSpPr>
            <p:nvPr/>
          </p:nvSpPr>
          <p:spPr bwMode="auto">
            <a:xfrm>
              <a:off x="3425825" y="2055813"/>
              <a:ext cx="6619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Control</a:t>
              </a:r>
            </a:p>
            <a:p>
              <a:pPr eaLnBrk="1"/>
              <a:endParaRPr lang="en-US" altLang="ko-KR" sz="1100"/>
            </a:p>
          </p:txBody>
        </p:sp>
        <p:sp>
          <p:nvSpPr>
            <p:cNvPr id="40" name="Rectangle 54"/>
            <p:cNvSpPr>
              <a:spLocks noChangeArrowheads="1"/>
            </p:cNvSpPr>
            <p:nvPr/>
          </p:nvSpPr>
          <p:spPr bwMode="auto">
            <a:xfrm>
              <a:off x="3425825" y="2219325"/>
              <a:ext cx="6762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register</a:t>
              </a:r>
            </a:p>
          </p:txBody>
        </p:sp>
        <p:sp>
          <p:nvSpPr>
            <p:cNvPr id="41" name="Rectangle 55"/>
            <p:cNvSpPr>
              <a:spLocks noChangeArrowheads="1"/>
            </p:cNvSpPr>
            <p:nvPr/>
          </p:nvSpPr>
          <p:spPr bwMode="auto">
            <a:xfrm>
              <a:off x="3321050" y="2051050"/>
              <a:ext cx="817563" cy="43656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42" name="Arc 56"/>
            <p:cNvSpPr>
              <a:spLocks/>
            </p:cNvSpPr>
            <p:nvPr/>
          </p:nvSpPr>
          <p:spPr bwMode="auto">
            <a:xfrm>
              <a:off x="3197225" y="2219325"/>
              <a:ext cx="119063" cy="104775"/>
            </a:xfrm>
            <a:custGeom>
              <a:avLst/>
              <a:gdLst>
                <a:gd name="T0" fmla="*/ 9503 w 21600"/>
                <a:gd name="T1" fmla="*/ 104775 h 17433"/>
                <a:gd name="T2" fmla="*/ 10771 w 21600"/>
                <a:gd name="T3" fmla="*/ 0 h 17433"/>
                <a:gd name="T4" fmla="*/ 119063 w 21600"/>
                <a:gd name="T5" fmla="*/ 53953 h 17433"/>
                <a:gd name="T6" fmla="*/ 0 60000 65536"/>
                <a:gd name="T7" fmla="*/ 0 60000 65536"/>
                <a:gd name="T8" fmla="*/ 0 60000 65536"/>
                <a:gd name="T9" fmla="*/ 0 w 21600"/>
                <a:gd name="T10" fmla="*/ 0 h 17433"/>
                <a:gd name="T11" fmla="*/ 21600 w 21600"/>
                <a:gd name="T12" fmla="*/ 17433 h 17433"/>
              </a:gdLst>
              <a:ahLst/>
              <a:cxnLst>
                <a:cxn ang="T6">
                  <a:pos x="T0" y="T1"/>
                </a:cxn>
                <a:cxn ang="T7">
                  <a:pos x="T2" y="T3"/>
                </a:cxn>
                <a:cxn ang="T8">
                  <a:pos x="T4" y="T5"/>
                </a:cxn>
              </a:cxnLst>
              <a:rect l="T9" t="T10" r="T11" b="T12"/>
              <a:pathLst>
                <a:path w="21600" h="17433" fill="none" extrusionOk="0">
                  <a:moveTo>
                    <a:pt x="1723" y="17433"/>
                  </a:moveTo>
                  <a:cubicBezTo>
                    <a:pt x="586" y="14759"/>
                    <a:pt x="0" y="11882"/>
                    <a:pt x="0" y="8977"/>
                  </a:cubicBezTo>
                  <a:cubicBezTo>
                    <a:pt x="-1" y="5879"/>
                    <a:pt x="666" y="2817"/>
                    <a:pt x="1953" y="-1"/>
                  </a:cubicBezTo>
                </a:path>
                <a:path w="21600" h="17433" stroke="0" extrusionOk="0">
                  <a:moveTo>
                    <a:pt x="1723" y="17433"/>
                  </a:moveTo>
                  <a:cubicBezTo>
                    <a:pt x="586" y="14759"/>
                    <a:pt x="0" y="11882"/>
                    <a:pt x="0" y="8977"/>
                  </a:cubicBezTo>
                  <a:cubicBezTo>
                    <a:pt x="-1" y="5879"/>
                    <a:pt x="666" y="2817"/>
                    <a:pt x="1953" y="-1"/>
                  </a:cubicBezTo>
                  <a:lnTo>
                    <a:pt x="21600" y="8977"/>
                  </a:lnTo>
                  <a:close/>
                </a:path>
              </a:pathLst>
            </a:custGeom>
            <a:solidFill>
              <a:srgbClr val="000000"/>
            </a:solidFill>
            <a:ln>
              <a:noFill/>
            </a:ln>
            <a:extLst>
              <a:ext uri="{91240B29-F687-4F45-9708-019B960494DF}">
                <a14:hiddenLine xmlns:a14="http://schemas.microsoft.com/office/drawing/2010/main" w="25400" cap="rnd">
                  <a:solidFill>
                    <a:srgbClr val="000000"/>
                  </a:solidFill>
                  <a:round/>
                  <a:headEnd/>
                  <a:tailEnd/>
                </a14:hiddenLine>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43" name="Line 57"/>
            <p:cNvSpPr>
              <a:spLocks noChangeShapeType="1"/>
            </p:cNvSpPr>
            <p:nvPr/>
          </p:nvSpPr>
          <p:spPr bwMode="auto">
            <a:xfrm>
              <a:off x="2973388" y="2274888"/>
              <a:ext cx="2413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44" name="Rectangle 58"/>
            <p:cNvSpPr>
              <a:spLocks noChangeArrowheads="1"/>
            </p:cNvSpPr>
            <p:nvPr/>
          </p:nvSpPr>
          <p:spPr bwMode="auto">
            <a:xfrm>
              <a:off x="3455988" y="2755900"/>
              <a:ext cx="5921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Status</a:t>
              </a:r>
            </a:p>
            <a:p>
              <a:pPr eaLnBrk="1"/>
              <a:endParaRPr lang="en-US" altLang="ko-KR" sz="1100"/>
            </a:p>
          </p:txBody>
        </p:sp>
        <p:sp>
          <p:nvSpPr>
            <p:cNvPr id="45" name="Rectangle 59"/>
            <p:cNvSpPr>
              <a:spLocks noChangeArrowheads="1"/>
            </p:cNvSpPr>
            <p:nvPr/>
          </p:nvSpPr>
          <p:spPr bwMode="auto">
            <a:xfrm>
              <a:off x="3425825" y="2919413"/>
              <a:ext cx="676275"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register</a:t>
              </a:r>
            </a:p>
          </p:txBody>
        </p:sp>
        <p:sp>
          <p:nvSpPr>
            <p:cNvPr id="46" name="Rectangle 60"/>
            <p:cNvSpPr>
              <a:spLocks noChangeArrowheads="1"/>
            </p:cNvSpPr>
            <p:nvPr/>
          </p:nvSpPr>
          <p:spPr bwMode="auto">
            <a:xfrm>
              <a:off x="3321050" y="2751138"/>
              <a:ext cx="817563" cy="43656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47" name="Arc 61"/>
            <p:cNvSpPr>
              <a:spLocks/>
            </p:cNvSpPr>
            <p:nvPr/>
          </p:nvSpPr>
          <p:spPr bwMode="auto">
            <a:xfrm>
              <a:off x="2967038" y="2919413"/>
              <a:ext cx="119062" cy="107950"/>
            </a:xfrm>
            <a:custGeom>
              <a:avLst/>
              <a:gdLst>
                <a:gd name="T0" fmla="*/ 107845 w 21600"/>
                <a:gd name="T1" fmla="*/ 0 h 17776"/>
                <a:gd name="T2" fmla="*/ 109162 w 21600"/>
                <a:gd name="T3" fmla="*/ 107950 h 17776"/>
                <a:gd name="T4" fmla="*/ 0 w 21600"/>
                <a:gd name="T5" fmla="*/ 55578 h 17776"/>
                <a:gd name="T6" fmla="*/ 0 60000 65536"/>
                <a:gd name="T7" fmla="*/ 0 60000 65536"/>
                <a:gd name="T8" fmla="*/ 0 60000 65536"/>
                <a:gd name="T9" fmla="*/ 0 w 21600"/>
                <a:gd name="T10" fmla="*/ 0 h 17776"/>
                <a:gd name="T11" fmla="*/ 21600 w 21600"/>
                <a:gd name="T12" fmla="*/ 17776 h 17776"/>
              </a:gdLst>
              <a:ahLst/>
              <a:cxnLst>
                <a:cxn ang="T6">
                  <a:pos x="T0" y="T1"/>
                </a:cxn>
                <a:cxn ang="T7">
                  <a:pos x="T2" y="T3"/>
                </a:cxn>
                <a:cxn ang="T8">
                  <a:pos x="T4" y="T5"/>
                </a:cxn>
              </a:cxnLst>
              <a:rect l="T9" t="T10" r="T11" b="T12"/>
              <a:pathLst>
                <a:path w="21600" h="17776" fill="none" extrusionOk="0">
                  <a:moveTo>
                    <a:pt x="19565" y="-1"/>
                  </a:moveTo>
                  <a:cubicBezTo>
                    <a:pt x="20905" y="2864"/>
                    <a:pt x="21600" y="5989"/>
                    <a:pt x="21600" y="9152"/>
                  </a:cubicBezTo>
                  <a:cubicBezTo>
                    <a:pt x="21600" y="12119"/>
                    <a:pt x="20988" y="15055"/>
                    <a:pt x="19803" y="17775"/>
                  </a:cubicBezTo>
                </a:path>
                <a:path w="21600" h="17776" stroke="0" extrusionOk="0">
                  <a:moveTo>
                    <a:pt x="19565" y="-1"/>
                  </a:moveTo>
                  <a:cubicBezTo>
                    <a:pt x="20905" y="2864"/>
                    <a:pt x="21600" y="5989"/>
                    <a:pt x="21600" y="9152"/>
                  </a:cubicBezTo>
                  <a:cubicBezTo>
                    <a:pt x="21600" y="12119"/>
                    <a:pt x="20988" y="15055"/>
                    <a:pt x="19803" y="17775"/>
                  </a:cubicBezTo>
                  <a:lnTo>
                    <a:pt x="0" y="9152"/>
                  </a:lnTo>
                  <a:close/>
                </a:path>
              </a:pathLst>
            </a:custGeom>
            <a:solidFill>
              <a:srgbClr val="000000"/>
            </a:solidFill>
            <a:ln>
              <a:noFill/>
            </a:ln>
            <a:extLst>
              <a:ext uri="{91240B29-F687-4F45-9708-019B960494DF}">
                <a14:hiddenLine xmlns:a14="http://schemas.microsoft.com/office/drawing/2010/main" w="25400" cap="rnd">
                  <a:solidFill>
                    <a:srgbClr val="000000"/>
                  </a:solidFill>
                  <a:round/>
                  <a:headEnd/>
                  <a:tailEnd/>
                </a14:hiddenLine>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48" name="Line 62"/>
            <p:cNvSpPr>
              <a:spLocks noChangeShapeType="1"/>
            </p:cNvSpPr>
            <p:nvPr/>
          </p:nvSpPr>
          <p:spPr bwMode="auto">
            <a:xfrm>
              <a:off x="3071813" y="2974975"/>
              <a:ext cx="2413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49" name="Rectangle 63"/>
            <p:cNvSpPr>
              <a:spLocks noChangeArrowheads="1"/>
            </p:cNvSpPr>
            <p:nvPr/>
          </p:nvSpPr>
          <p:spPr bwMode="auto">
            <a:xfrm>
              <a:off x="3375025" y="3459163"/>
              <a:ext cx="74771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dirty="0"/>
                <a:t>Receiver</a:t>
              </a:r>
            </a:p>
            <a:p>
              <a:pPr eaLnBrk="1"/>
              <a:endParaRPr lang="en-US" altLang="ko-KR" sz="1100" dirty="0"/>
            </a:p>
          </p:txBody>
        </p:sp>
        <p:sp>
          <p:nvSpPr>
            <p:cNvPr id="50" name="Rectangle 64"/>
            <p:cNvSpPr>
              <a:spLocks noChangeArrowheads="1"/>
            </p:cNvSpPr>
            <p:nvPr/>
          </p:nvSpPr>
          <p:spPr bwMode="auto">
            <a:xfrm>
              <a:off x="3425825" y="3621088"/>
              <a:ext cx="676275"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register</a:t>
              </a:r>
            </a:p>
          </p:txBody>
        </p:sp>
        <p:sp>
          <p:nvSpPr>
            <p:cNvPr id="51" name="Rectangle 65"/>
            <p:cNvSpPr>
              <a:spLocks noChangeArrowheads="1"/>
            </p:cNvSpPr>
            <p:nvPr/>
          </p:nvSpPr>
          <p:spPr bwMode="auto">
            <a:xfrm>
              <a:off x="3321050" y="3452813"/>
              <a:ext cx="817563" cy="43497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52" name="Arc 66"/>
            <p:cNvSpPr>
              <a:spLocks/>
            </p:cNvSpPr>
            <p:nvPr/>
          </p:nvSpPr>
          <p:spPr bwMode="auto">
            <a:xfrm>
              <a:off x="2967038" y="3624263"/>
              <a:ext cx="119062" cy="104775"/>
            </a:xfrm>
            <a:custGeom>
              <a:avLst/>
              <a:gdLst>
                <a:gd name="T0" fmla="*/ 108374 w 21600"/>
                <a:gd name="T1" fmla="*/ 0 h 17621"/>
                <a:gd name="T2" fmla="*/ 109030 w 21600"/>
                <a:gd name="T3" fmla="*/ 104775 h 17621"/>
                <a:gd name="T4" fmla="*/ 0 w 21600"/>
                <a:gd name="T5" fmla="*/ 53181 h 17621"/>
                <a:gd name="T6" fmla="*/ 0 60000 65536"/>
                <a:gd name="T7" fmla="*/ 0 60000 65536"/>
                <a:gd name="T8" fmla="*/ 0 60000 65536"/>
                <a:gd name="T9" fmla="*/ 0 w 21600"/>
                <a:gd name="T10" fmla="*/ 0 h 17621"/>
                <a:gd name="T11" fmla="*/ 21600 w 21600"/>
                <a:gd name="T12" fmla="*/ 17621 h 17621"/>
              </a:gdLst>
              <a:ahLst/>
              <a:cxnLst>
                <a:cxn ang="T6">
                  <a:pos x="T0" y="T1"/>
                </a:cxn>
                <a:cxn ang="T7">
                  <a:pos x="T2" y="T3"/>
                </a:cxn>
                <a:cxn ang="T8">
                  <a:pos x="T4" y="T5"/>
                </a:cxn>
              </a:cxnLst>
              <a:rect l="T9" t="T10" r="T11" b="T12"/>
              <a:pathLst>
                <a:path w="21600" h="17621" fill="none" extrusionOk="0">
                  <a:moveTo>
                    <a:pt x="19661" y="-1"/>
                  </a:moveTo>
                  <a:cubicBezTo>
                    <a:pt x="20938" y="2808"/>
                    <a:pt x="21600" y="5858"/>
                    <a:pt x="21600" y="8944"/>
                  </a:cubicBezTo>
                  <a:cubicBezTo>
                    <a:pt x="21600" y="11931"/>
                    <a:pt x="20980" y="14885"/>
                    <a:pt x="19780" y="17621"/>
                  </a:cubicBezTo>
                </a:path>
                <a:path w="21600" h="17621" stroke="0" extrusionOk="0">
                  <a:moveTo>
                    <a:pt x="19661" y="-1"/>
                  </a:moveTo>
                  <a:cubicBezTo>
                    <a:pt x="20938" y="2808"/>
                    <a:pt x="21600" y="5858"/>
                    <a:pt x="21600" y="8944"/>
                  </a:cubicBezTo>
                  <a:cubicBezTo>
                    <a:pt x="21600" y="11931"/>
                    <a:pt x="20980" y="14885"/>
                    <a:pt x="19780" y="17621"/>
                  </a:cubicBezTo>
                  <a:lnTo>
                    <a:pt x="0" y="8944"/>
                  </a:lnTo>
                  <a:close/>
                </a:path>
              </a:pathLst>
            </a:custGeom>
            <a:solidFill>
              <a:srgbClr val="000000"/>
            </a:solidFill>
            <a:ln>
              <a:noFill/>
            </a:ln>
            <a:extLst>
              <a:ext uri="{91240B29-F687-4F45-9708-019B960494DF}">
                <a14:hiddenLine xmlns:a14="http://schemas.microsoft.com/office/drawing/2010/main" w="25400" cap="rnd">
                  <a:solidFill>
                    <a:srgbClr val="000000"/>
                  </a:solidFill>
                  <a:round/>
                  <a:headEnd/>
                  <a:tailEnd/>
                </a14:hiddenLine>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53" name="Line 67"/>
            <p:cNvSpPr>
              <a:spLocks noChangeShapeType="1"/>
            </p:cNvSpPr>
            <p:nvPr/>
          </p:nvSpPr>
          <p:spPr bwMode="auto">
            <a:xfrm>
              <a:off x="3071813" y="3678238"/>
              <a:ext cx="25717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54" name="Rectangle 68"/>
            <p:cNvSpPr>
              <a:spLocks noChangeArrowheads="1"/>
            </p:cNvSpPr>
            <p:nvPr/>
          </p:nvSpPr>
          <p:spPr bwMode="auto">
            <a:xfrm>
              <a:off x="4610100" y="1373188"/>
              <a:ext cx="4746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Shift</a:t>
              </a:r>
            </a:p>
            <a:p>
              <a:pPr eaLnBrk="1"/>
              <a:endParaRPr lang="en-US" altLang="ko-KR" sz="1100"/>
            </a:p>
          </p:txBody>
        </p:sp>
        <p:sp>
          <p:nvSpPr>
            <p:cNvPr id="55" name="Rectangle 69"/>
            <p:cNvSpPr>
              <a:spLocks noChangeArrowheads="1"/>
            </p:cNvSpPr>
            <p:nvPr/>
          </p:nvSpPr>
          <p:spPr bwMode="auto">
            <a:xfrm>
              <a:off x="4506913" y="1519238"/>
              <a:ext cx="676275"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register</a:t>
              </a:r>
            </a:p>
          </p:txBody>
        </p:sp>
        <p:sp>
          <p:nvSpPr>
            <p:cNvPr id="56" name="Rectangle 70"/>
            <p:cNvSpPr>
              <a:spLocks noChangeArrowheads="1"/>
            </p:cNvSpPr>
            <p:nvPr/>
          </p:nvSpPr>
          <p:spPr bwMode="auto">
            <a:xfrm>
              <a:off x="4452938" y="1350963"/>
              <a:ext cx="815975" cy="43497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57" name="Rectangle 71"/>
            <p:cNvSpPr>
              <a:spLocks noChangeArrowheads="1"/>
            </p:cNvSpPr>
            <p:nvPr/>
          </p:nvSpPr>
          <p:spPr bwMode="auto">
            <a:xfrm>
              <a:off x="4400550" y="2065338"/>
              <a:ext cx="9318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Transmitter</a:t>
              </a:r>
            </a:p>
            <a:p>
              <a:pPr eaLnBrk="1"/>
              <a:endParaRPr lang="en-US" altLang="ko-KR" sz="1100"/>
            </a:p>
          </p:txBody>
        </p:sp>
        <p:sp>
          <p:nvSpPr>
            <p:cNvPr id="58" name="Rectangle 72"/>
            <p:cNvSpPr>
              <a:spLocks noChangeArrowheads="1"/>
            </p:cNvSpPr>
            <p:nvPr/>
          </p:nvSpPr>
          <p:spPr bwMode="auto">
            <a:xfrm>
              <a:off x="4533900" y="2219325"/>
              <a:ext cx="6381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control</a:t>
              </a:r>
            </a:p>
            <a:p>
              <a:pPr eaLnBrk="1"/>
              <a:endParaRPr lang="en-US" altLang="ko-KR" sz="1100"/>
            </a:p>
          </p:txBody>
        </p:sp>
        <p:sp>
          <p:nvSpPr>
            <p:cNvPr id="59" name="Rectangle 73"/>
            <p:cNvSpPr>
              <a:spLocks noChangeArrowheads="1"/>
            </p:cNvSpPr>
            <p:nvPr/>
          </p:nvSpPr>
          <p:spPr bwMode="auto">
            <a:xfrm>
              <a:off x="4462463" y="2365375"/>
              <a:ext cx="80962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and clock</a:t>
              </a:r>
            </a:p>
          </p:txBody>
        </p:sp>
        <p:sp>
          <p:nvSpPr>
            <p:cNvPr id="60" name="Rectangle 74"/>
            <p:cNvSpPr>
              <a:spLocks noChangeArrowheads="1"/>
            </p:cNvSpPr>
            <p:nvPr/>
          </p:nvSpPr>
          <p:spPr bwMode="auto">
            <a:xfrm>
              <a:off x="4452938" y="2051050"/>
              <a:ext cx="866775" cy="5953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61" name="Rectangle 75"/>
            <p:cNvSpPr>
              <a:spLocks noChangeArrowheads="1"/>
            </p:cNvSpPr>
            <p:nvPr/>
          </p:nvSpPr>
          <p:spPr bwMode="auto">
            <a:xfrm>
              <a:off x="4460875" y="2765425"/>
              <a:ext cx="74771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Receiver</a:t>
              </a:r>
            </a:p>
            <a:p>
              <a:pPr eaLnBrk="1"/>
              <a:endParaRPr lang="en-US" altLang="ko-KR" sz="1100"/>
            </a:p>
          </p:txBody>
        </p:sp>
        <p:sp>
          <p:nvSpPr>
            <p:cNvPr id="62" name="Rectangle 76"/>
            <p:cNvSpPr>
              <a:spLocks noChangeArrowheads="1"/>
            </p:cNvSpPr>
            <p:nvPr/>
          </p:nvSpPr>
          <p:spPr bwMode="auto">
            <a:xfrm>
              <a:off x="4519613" y="2919413"/>
              <a:ext cx="6381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control</a:t>
              </a:r>
            </a:p>
            <a:p>
              <a:pPr eaLnBrk="1"/>
              <a:endParaRPr lang="en-US" altLang="ko-KR" sz="1100"/>
            </a:p>
          </p:txBody>
        </p:sp>
        <p:sp>
          <p:nvSpPr>
            <p:cNvPr id="63" name="Rectangle 77"/>
            <p:cNvSpPr>
              <a:spLocks noChangeArrowheads="1"/>
            </p:cNvSpPr>
            <p:nvPr/>
          </p:nvSpPr>
          <p:spPr bwMode="auto">
            <a:xfrm>
              <a:off x="4443413" y="3065463"/>
              <a:ext cx="809625"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and clock</a:t>
              </a:r>
            </a:p>
          </p:txBody>
        </p:sp>
        <p:sp>
          <p:nvSpPr>
            <p:cNvPr id="64" name="Rectangle 78"/>
            <p:cNvSpPr>
              <a:spLocks noChangeArrowheads="1"/>
            </p:cNvSpPr>
            <p:nvPr/>
          </p:nvSpPr>
          <p:spPr bwMode="auto">
            <a:xfrm>
              <a:off x="4452938" y="2751138"/>
              <a:ext cx="815975" cy="60166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65" name="Rectangle 79"/>
            <p:cNvSpPr>
              <a:spLocks noChangeArrowheads="1"/>
            </p:cNvSpPr>
            <p:nvPr/>
          </p:nvSpPr>
          <p:spPr bwMode="auto">
            <a:xfrm>
              <a:off x="4619625" y="3459163"/>
              <a:ext cx="4746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Shift</a:t>
              </a:r>
            </a:p>
            <a:p>
              <a:pPr eaLnBrk="1"/>
              <a:endParaRPr lang="en-US" altLang="ko-KR" sz="1100"/>
            </a:p>
          </p:txBody>
        </p:sp>
        <p:sp>
          <p:nvSpPr>
            <p:cNvPr id="66" name="Rectangle 80"/>
            <p:cNvSpPr>
              <a:spLocks noChangeArrowheads="1"/>
            </p:cNvSpPr>
            <p:nvPr/>
          </p:nvSpPr>
          <p:spPr bwMode="auto">
            <a:xfrm>
              <a:off x="4506913" y="3621088"/>
              <a:ext cx="676275"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register</a:t>
              </a:r>
            </a:p>
          </p:txBody>
        </p:sp>
        <p:sp>
          <p:nvSpPr>
            <p:cNvPr id="67" name="Rectangle 81"/>
            <p:cNvSpPr>
              <a:spLocks noChangeArrowheads="1"/>
            </p:cNvSpPr>
            <p:nvPr/>
          </p:nvSpPr>
          <p:spPr bwMode="auto">
            <a:xfrm>
              <a:off x="4452938" y="3452813"/>
              <a:ext cx="815975" cy="43497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68" name="Arc 82"/>
            <p:cNvSpPr>
              <a:spLocks/>
            </p:cNvSpPr>
            <p:nvPr/>
          </p:nvSpPr>
          <p:spPr bwMode="auto">
            <a:xfrm>
              <a:off x="4327525" y="1512888"/>
              <a:ext cx="119063" cy="104775"/>
            </a:xfrm>
            <a:custGeom>
              <a:avLst/>
              <a:gdLst>
                <a:gd name="T0" fmla="*/ 9365 w 21600"/>
                <a:gd name="T1" fmla="*/ 104775 h 17311"/>
                <a:gd name="T2" fmla="*/ 10616 w 21600"/>
                <a:gd name="T3" fmla="*/ 0 h 17311"/>
                <a:gd name="T4" fmla="*/ 119063 w 21600"/>
                <a:gd name="T5" fmla="*/ 53958 h 17311"/>
                <a:gd name="T6" fmla="*/ 0 60000 65536"/>
                <a:gd name="T7" fmla="*/ 0 60000 65536"/>
                <a:gd name="T8" fmla="*/ 0 60000 65536"/>
                <a:gd name="T9" fmla="*/ 0 w 21600"/>
                <a:gd name="T10" fmla="*/ 0 h 17311"/>
                <a:gd name="T11" fmla="*/ 21600 w 21600"/>
                <a:gd name="T12" fmla="*/ 17311 h 17311"/>
              </a:gdLst>
              <a:ahLst/>
              <a:cxnLst>
                <a:cxn ang="T6">
                  <a:pos x="T0" y="T1"/>
                </a:cxn>
                <a:cxn ang="T7">
                  <a:pos x="T2" y="T3"/>
                </a:cxn>
                <a:cxn ang="T8">
                  <a:pos x="T4" y="T5"/>
                </a:cxn>
              </a:cxnLst>
              <a:rect l="T9" t="T10" r="T11" b="T12"/>
              <a:pathLst>
                <a:path w="21600" h="17311" fill="none" extrusionOk="0">
                  <a:moveTo>
                    <a:pt x="1698" y="17311"/>
                  </a:moveTo>
                  <a:cubicBezTo>
                    <a:pt x="577" y="14653"/>
                    <a:pt x="0" y="11799"/>
                    <a:pt x="0" y="8915"/>
                  </a:cubicBezTo>
                  <a:cubicBezTo>
                    <a:pt x="-1" y="5840"/>
                    <a:pt x="656" y="2800"/>
                    <a:pt x="1925" y="-1"/>
                  </a:cubicBezTo>
                </a:path>
                <a:path w="21600" h="17311" stroke="0" extrusionOk="0">
                  <a:moveTo>
                    <a:pt x="1698" y="17311"/>
                  </a:moveTo>
                  <a:cubicBezTo>
                    <a:pt x="577" y="14653"/>
                    <a:pt x="0" y="11799"/>
                    <a:pt x="0" y="8915"/>
                  </a:cubicBezTo>
                  <a:cubicBezTo>
                    <a:pt x="-1" y="5840"/>
                    <a:pt x="656" y="2800"/>
                    <a:pt x="1925" y="-1"/>
                  </a:cubicBezTo>
                  <a:lnTo>
                    <a:pt x="21600" y="8915"/>
                  </a:lnTo>
                  <a:close/>
                </a:path>
              </a:pathLst>
            </a:custGeom>
            <a:solidFill>
              <a:srgbClr val="000000"/>
            </a:solidFill>
            <a:ln>
              <a:noFill/>
            </a:ln>
            <a:extLst>
              <a:ext uri="{91240B29-F687-4F45-9708-019B960494DF}">
                <a14:hiddenLine xmlns:a14="http://schemas.microsoft.com/office/drawing/2010/main" w="25400" cap="rnd">
                  <a:solidFill>
                    <a:srgbClr val="000000"/>
                  </a:solidFill>
                  <a:round/>
                  <a:headEnd/>
                  <a:tailEnd/>
                </a14:hiddenLine>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69" name="Line 83"/>
            <p:cNvSpPr>
              <a:spLocks noChangeShapeType="1"/>
            </p:cNvSpPr>
            <p:nvPr/>
          </p:nvSpPr>
          <p:spPr bwMode="auto">
            <a:xfrm>
              <a:off x="4175125" y="1574800"/>
              <a:ext cx="16033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70" name="Arc 84"/>
            <p:cNvSpPr>
              <a:spLocks/>
            </p:cNvSpPr>
            <p:nvPr/>
          </p:nvSpPr>
          <p:spPr bwMode="auto">
            <a:xfrm>
              <a:off x="4152900" y="3624263"/>
              <a:ext cx="120650" cy="104775"/>
            </a:xfrm>
            <a:custGeom>
              <a:avLst/>
              <a:gdLst>
                <a:gd name="T0" fmla="*/ 109819 w 21600"/>
                <a:gd name="T1" fmla="*/ 0 h 17621"/>
                <a:gd name="T2" fmla="*/ 110484 w 21600"/>
                <a:gd name="T3" fmla="*/ 104775 h 17621"/>
                <a:gd name="T4" fmla="*/ 0 w 21600"/>
                <a:gd name="T5" fmla="*/ 53181 h 17621"/>
                <a:gd name="T6" fmla="*/ 0 60000 65536"/>
                <a:gd name="T7" fmla="*/ 0 60000 65536"/>
                <a:gd name="T8" fmla="*/ 0 60000 65536"/>
                <a:gd name="T9" fmla="*/ 0 w 21600"/>
                <a:gd name="T10" fmla="*/ 0 h 17621"/>
                <a:gd name="T11" fmla="*/ 21600 w 21600"/>
                <a:gd name="T12" fmla="*/ 17621 h 17621"/>
              </a:gdLst>
              <a:ahLst/>
              <a:cxnLst>
                <a:cxn ang="T6">
                  <a:pos x="T0" y="T1"/>
                </a:cxn>
                <a:cxn ang="T7">
                  <a:pos x="T2" y="T3"/>
                </a:cxn>
                <a:cxn ang="T8">
                  <a:pos x="T4" y="T5"/>
                </a:cxn>
              </a:cxnLst>
              <a:rect l="T9" t="T10" r="T11" b="T12"/>
              <a:pathLst>
                <a:path w="21600" h="17621" fill="none" extrusionOk="0">
                  <a:moveTo>
                    <a:pt x="19661" y="-1"/>
                  </a:moveTo>
                  <a:cubicBezTo>
                    <a:pt x="20938" y="2808"/>
                    <a:pt x="21600" y="5858"/>
                    <a:pt x="21600" y="8944"/>
                  </a:cubicBezTo>
                  <a:cubicBezTo>
                    <a:pt x="21600" y="11931"/>
                    <a:pt x="20980" y="14885"/>
                    <a:pt x="19780" y="17621"/>
                  </a:cubicBezTo>
                </a:path>
                <a:path w="21600" h="17621" stroke="0" extrusionOk="0">
                  <a:moveTo>
                    <a:pt x="19661" y="-1"/>
                  </a:moveTo>
                  <a:cubicBezTo>
                    <a:pt x="20938" y="2808"/>
                    <a:pt x="21600" y="5858"/>
                    <a:pt x="21600" y="8944"/>
                  </a:cubicBezTo>
                  <a:cubicBezTo>
                    <a:pt x="21600" y="11931"/>
                    <a:pt x="20980" y="14885"/>
                    <a:pt x="19780" y="17621"/>
                  </a:cubicBezTo>
                  <a:lnTo>
                    <a:pt x="0" y="8944"/>
                  </a:lnTo>
                  <a:close/>
                </a:path>
              </a:pathLst>
            </a:custGeom>
            <a:solidFill>
              <a:srgbClr val="000000"/>
            </a:solidFill>
            <a:ln>
              <a:noFill/>
            </a:ln>
            <a:extLst>
              <a:ext uri="{91240B29-F687-4F45-9708-019B960494DF}">
                <a14:hiddenLine xmlns:a14="http://schemas.microsoft.com/office/drawing/2010/main" w="25400" cap="rnd">
                  <a:solidFill>
                    <a:srgbClr val="000000"/>
                  </a:solidFill>
                  <a:round/>
                  <a:headEnd/>
                  <a:tailEnd/>
                </a14:hiddenLine>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71" name="Line 85"/>
            <p:cNvSpPr>
              <a:spLocks noChangeShapeType="1"/>
            </p:cNvSpPr>
            <p:nvPr/>
          </p:nvSpPr>
          <p:spPr bwMode="auto">
            <a:xfrm>
              <a:off x="4265613" y="3678238"/>
              <a:ext cx="19526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72" name="Arc 86"/>
            <p:cNvSpPr>
              <a:spLocks/>
            </p:cNvSpPr>
            <p:nvPr/>
          </p:nvSpPr>
          <p:spPr bwMode="auto">
            <a:xfrm>
              <a:off x="6011863" y="1519238"/>
              <a:ext cx="119062" cy="104775"/>
            </a:xfrm>
            <a:custGeom>
              <a:avLst/>
              <a:gdLst>
                <a:gd name="T0" fmla="*/ 9365 w 21600"/>
                <a:gd name="T1" fmla="*/ 104775 h 17311"/>
                <a:gd name="T2" fmla="*/ 10616 w 21600"/>
                <a:gd name="T3" fmla="*/ 0 h 17311"/>
                <a:gd name="T4" fmla="*/ 119062 w 21600"/>
                <a:gd name="T5" fmla="*/ 53958 h 17311"/>
                <a:gd name="T6" fmla="*/ 0 60000 65536"/>
                <a:gd name="T7" fmla="*/ 0 60000 65536"/>
                <a:gd name="T8" fmla="*/ 0 60000 65536"/>
                <a:gd name="T9" fmla="*/ 0 w 21600"/>
                <a:gd name="T10" fmla="*/ 0 h 17311"/>
                <a:gd name="T11" fmla="*/ 21600 w 21600"/>
                <a:gd name="T12" fmla="*/ 17311 h 17311"/>
              </a:gdLst>
              <a:ahLst/>
              <a:cxnLst>
                <a:cxn ang="T6">
                  <a:pos x="T0" y="T1"/>
                </a:cxn>
                <a:cxn ang="T7">
                  <a:pos x="T2" y="T3"/>
                </a:cxn>
                <a:cxn ang="T8">
                  <a:pos x="T4" y="T5"/>
                </a:cxn>
              </a:cxnLst>
              <a:rect l="T9" t="T10" r="T11" b="T12"/>
              <a:pathLst>
                <a:path w="21600" h="17311" fill="none" extrusionOk="0">
                  <a:moveTo>
                    <a:pt x="1698" y="17311"/>
                  </a:moveTo>
                  <a:cubicBezTo>
                    <a:pt x="577" y="14653"/>
                    <a:pt x="0" y="11799"/>
                    <a:pt x="0" y="8915"/>
                  </a:cubicBezTo>
                  <a:cubicBezTo>
                    <a:pt x="-1" y="5840"/>
                    <a:pt x="656" y="2800"/>
                    <a:pt x="1925" y="-1"/>
                  </a:cubicBezTo>
                </a:path>
                <a:path w="21600" h="17311" stroke="0" extrusionOk="0">
                  <a:moveTo>
                    <a:pt x="1698" y="17311"/>
                  </a:moveTo>
                  <a:cubicBezTo>
                    <a:pt x="577" y="14653"/>
                    <a:pt x="0" y="11799"/>
                    <a:pt x="0" y="8915"/>
                  </a:cubicBezTo>
                  <a:cubicBezTo>
                    <a:pt x="-1" y="5840"/>
                    <a:pt x="656" y="2800"/>
                    <a:pt x="1925" y="-1"/>
                  </a:cubicBezTo>
                  <a:lnTo>
                    <a:pt x="21600" y="8915"/>
                  </a:lnTo>
                  <a:close/>
                </a:path>
              </a:pathLst>
            </a:custGeom>
            <a:solidFill>
              <a:srgbClr val="000000"/>
            </a:solidFill>
            <a:ln>
              <a:noFill/>
            </a:ln>
            <a:extLst>
              <a:ext uri="{91240B29-F687-4F45-9708-019B960494DF}">
                <a14:hiddenLine xmlns:a14="http://schemas.microsoft.com/office/drawing/2010/main" w="25400" cap="rnd">
                  <a:solidFill>
                    <a:srgbClr val="000000"/>
                  </a:solidFill>
                  <a:round/>
                  <a:headEnd/>
                  <a:tailEnd/>
                </a14:hiddenLine>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73" name="Line 87"/>
            <p:cNvSpPr>
              <a:spLocks noChangeShapeType="1"/>
            </p:cNvSpPr>
            <p:nvPr/>
          </p:nvSpPr>
          <p:spPr bwMode="auto">
            <a:xfrm>
              <a:off x="5275263" y="1574800"/>
              <a:ext cx="7588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74" name="Rectangle 88"/>
            <p:cNvSpPr>
              <a:spLocks noChangeArrowheads="1"/>
            </p:cNvSpPr>
            <p:nvPr/>
          </p:nvSpPr>
          <p:spPr bwMode="auto">
            <a:xfrm>
              <a:off x="5338763" y="1227138"/>
              <a:ext cx="75406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Transmit</a:t>
              </a:r>
            </a:p>
            <a:p>
              <a:pPr eaLnBrk="1"/>
              <a:endParaRPr lang="en-US" altLang="ko-KR" sz="1100"/>
            </a:p>
          </p:txBody>
        </p:sp>
        <p:sp>
          <p:nvSpPr>
            <p:cNvPr id="75" name="Rectangle 89"/>
            <p:cNvSpPr>
              <a:spLocks noChangeArrowheads="1"/>
            </p:cNvSpPr>
            <p:nvPr/>
          </p:nvSpPr>
          <p:spPr bwMode="auto">
            <a:xfrm>
              <a:off x="5487988" y="1354138"/>
              <a:ext cx="4524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data</a:t>
              </a:r>
            </a:p>
          </p:txBody>
        </p:sp>
        <p:sp>
          <p:nvSpPr>
            <p:cNvPr id="76" name="Arc 90"/>
            <p:cNvSpPr>
              <a:spLocks/>
            </p:cNvSpPr>
            <p:nvPr/>
          </p:nvSpPr>
          <p:spPr bwMode="auto">
            <a:xfrm>
              <a:off x="5314950" y="2305050"/>
              <a:ext cx="115888" cy="104775"/>
            </a:xfrm>
            <a:custGeom>
              <a:avLst/>
              <a:gdLst>
                <a:gd name="T0" fmla="*/ 105619 w 21600"/>
                <a:gd name="T1" fmla="*/ 0 h 17514"/>
                <a:gd name="T2" fmla="*/ 106252 w 21600"/>
                <a:gd name="T3" fmla="*/ 104775 h 17514"/>
                <a:gd name="T4" fmla="*/ 0 w 21600"/>
                <a:gd name="T5" fmla="*/ 53183 h 17514"/>
                <a:gd name="T6" fmla="*/ 0 60000 65536"/>
                <a:gd name="T7" fmla="*/ 0 60000 65536"/>
                <a:gd name="T8" fmla="*/ 0 60000 65536"/>
                <a:gd name="T9" fmla="*/ 0 w 21600"/>
                <a:gd name="T10" fmla="*/ 0 h 17514"/>
                <a:gd name="T11" fmla="*/ 21600 w 21600"/>
                <a:gd name="T12" fmla="*/ 17514 h 17514"/>
              </a:gdLst>
              <a:ahLst/>
              <a:cxnLst>
                <a:cxn ang="T6">
                  <a:pos x="T0" y="T1"/>
                </a:cxn>
                <a:cxn ang="T7">
                  <a:pos x="T2" y="T3"/>
                </a:cxn>
                <a:cxn ang="T8">
                  <a:pos x="T4" y="T5"/>
                </a:cxn>
              </a:cxnLst>
              <a:rect l="T9" t="T10" r="T11" b="T12"/>
              <a:pathLst>
                <a:path w="21600" h="17514" fill="none" extrusionOk="0">
                  <a:moveTo>
                    <a:pt x="19685" y="0"/>
                  </a:moveTo>
                  <a:cubicBezTo>
                    <a:pt x="20947" y="2793"/>
                    <a:pt x="21600" y="5824"/>
                    <a:pt x="21600" y="8890"/>
                  </a:cubicBezTo>
                  <a:cubicBezTo>
                    <a:pt x="21600" y="11857"/>
                    <a:pt x="20988" y="14793"/>
                    <a:pt x="19803" y="17513"/>
                  </a:cubicBezTo>
                </a:path>
                <a:path w="21600" h="17514" stroke="0" extrusionOk="0">
                  <a:moveTo>
                    <a:pt x="19685" y="0"/>
                  </a:moveTo>
                  <a:cubicBezTo>
                    <a:pt x="20947" y="2793"/>
                    <a:pt x="21600" y="5824"/>
                    <a:pt x="21600" y="8890"/>
                  </a:cubicBezTo>
                  <a:cubicBezTo>
                    <a:pt x="21600" y="11857"/>
                    <a:pt x="20988" y="14793"/>
                    <a:pt x="19803" y="17513"/>
                  </a:cubicBezTo>
                  <a:lnTo>
                    <a:pt x="0" y="8890"/>
                  </a:lnTo>
                  <a:close/>
                </a:path>
              </a:pathLst>
            </a:custGeom>
            <a:solidFill>
              <a:srgbClr val="000000"/>
            </a:solidFill>
            <a:ln>
              <a:noFill/>
            </a:ln>
            <a:extLst>
              <a:ext uri="{91240B29-F687-4F45-9708-019B960494DF}">
                <a14:hiddenLine xmlns:a14="http://schemas.microsoft.com/office/drawing/2010/main" w="25400" cap="rnd">
                  <a:solidFill>
                    <a:srgbClr val="000000"/>
                  </a:solidFill>
                  <a:round/>
                  <a:headEnd/>
                  <a:tailEnd/>
                </a14:hiddenLine>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77" name="Line 91"/>
            <p:cNvSpPr>
              <a:spLocks noChangeShapeType="1"/>
            </p:cNvSpPr>
            <p:nvPr/>
          </p:nvSpPr>
          <p:spPr bwMode="auto">
            <a:xfrm>
              <a:off x="5421313" y="2357438"/>
              <a:ext cx="7175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78" name="Rectangle 92"/>
            <p:cNvSpPr>
              <a:spLocks noChangeArrowheads="1"/>
            </p:cNvSpPr>
            <p:nvPr/>
          </p:nvSpPr>
          <p:spPr bwMode="auto">
            <a:xfrm>
              <a:off x="5302250" y="2012950"/>
              <a:ext cx="9318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Transmitter</a:t>
              </a:r>
            </a:p>
            <a:p>
              <a:pPr eaLnBrk="1"/>
              <a:endParaRPr lang="en-US" altLang="ko-KR" sz="1100"/>
            </a:p>
          </p:txBody>
        </p:sp>
        <p:sp>
          <p:nvSpPr>
            <p:cNvPr id="79" name="Rectangle 93"/>
            <p:cNvSpPr>
              <a:spLocks noChangeArrowheads="1"/>
            </p:cNvSpPr>
            <p:nvPr/>
          </p:nvSpPr>
          <p:spPr bwMode="auto">
            <a:xfrm>
              <a:off x="5503863" y="2146300"/>
              <a:ext cx="522287"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clock</a:t>
              </a:r>
            </a:p>
          </p:txBody>
        </p:sp>
        <p:sp>
          <p:nvSpPr>
            <p:cNvPr id="80" name="Arc 94"/>
            <p:cNvSpPr>
              <a:spLocks/>
            </p:cNvSpPr>
            <p:nvPr/>
          </p:nvSpPr>
          <p:spPr bwMode="auto">
            <a:xfrm>
              <a:off x="5289550" y="3011488"/>
              <a:ext cx="117475" cy="104775"/>
            </a:xfrm>
            <a:custGeom>
              <a:avLst/>
              <a:gdLst>
                <a:gd name="T0" fmla="*/ 107065 w 21600"/>
                <a:gd name="T1" fmla="*/ 0 h 17514"/>
                <a:gd name="T2" fmla="*/ 107707 w 21600"/>
                <a:gd name="T3" fmla="*/ 104775 h 17514"/>
                <a:gd name="T4" fmla="*/ 0 w 21600"/>
                <a:gd name="T5" fmla="*/ 53183 h 17514"/>
                <a:gd name="T6" fmla="*/ 0 60000 65536"/>
                <a:gd name="T7" fmla="*/ 0 60000 65536"/>
                <a:gd name="T8" fmla="*/ 0 60000 65536"/>
                <a:gd name="T9" fmla="*/ 0 w 21600"/>
                <a:gd name="T10" fmla="*/ 0 h 17514"/>
                <a:gd name="T11" fmla="*/ 21600 w 21600"/>
                <a:gd name="T12" fmla="*/ 17514 h 17514"/>
              </a:gdLst>
              <a:ahLst/>
              <a:cxnLst>
                <a:cxn ang="T6">
                  <a:pos x="T0" y="T1"/>
                </a:cxn>
                <a:cxn ang="T7">
                  <a:pos x="T2" y="T3"/>
                </a:cxn>
                <a:cxn ang="T8">
                  <a:pos x="T4" y="T5"/>
                </a:cxn>
              </a:cxnLst>
              <a:rect l="T9" t="T10" r="T11" b="T12"/>
              <a:pathLst>
                <a:path w="21600" h="17514" fill="none" extrusionOk="0">
                  <a:moveTo>
                    <a:pt x="19685" y="0"/>
                  </a:moveTo>
                  <a:cubicBezTo>
                    <a:pt x="20947" y="2793"/>
                    <a:pt x="21600" y="5824"/>
                    <a:pt x="21600" y="8890"/>
                  </a:cubicBezTo>
                  <a:cubicBezTo>
                    <a:pt x="21600" y="11857"/>
                    <a:pt x="20988" y="14793"/>
                    <a:pt x="19803" y="17513"/>
                  </a:cubicBezTo>
                </a:path>
                <a:path w="21600" h="17514" stroke="0" extrusionOk="0">
                  <a:moveTo>
                    <a:pt x="19685" y="0"/>
                  </a:moveTo>
                  <a:cubicBezTo>
                    <a:pt x="20947" y="2793"/>
                    <a:pt x="21600" y="5824"/>
                    <a:pt x="21600" y="8890"/>
                  </a:cubicBezTo>
                  <a:cubicBezTo>
                    <a:pt x="21600" y="11857"/>
                    <a:pt x="20988" y="14793"/>
                    <a:pt x="19803" y="17513"/>
                  </a:cubicBezTo>
                  <a:lnTo>
                    <a:pt x="0" y="8890"/>
                  </a:lnTo>
                  <a:close/>
                </a:path>
              </a:pathLst>
            </a:custGeom>
            <a:solidFill>
              <a:srgbClr val="000000"/>
            </a:solidFill>
            <a:ln>
              <a:noFill/>
            </a:ln>
            <a:extLst>
              <a:ext uri="{91240B29-F687-4F45-9708-019B960494DF}">
                <a14:hiddenLine xmlns:a14="http://schemas.microsoft.com/office/drawing/2010/main" w="25400" cap="rnd">
                  <a:solidFill>
                    <a:srgbClr val="000000"/>
                  </a:solidFill>
                  <a:round/>
                  <a:headEnd/>
                  <a:tailEnd/>
                </a14:hiddenLine>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81" name="Line 95"/>
            <p:cNvSpPr>
              <a:spLocks noChangeShapeType="1"/>
            </p:cNvSpPr>
            <p:nvPr/>
          </p:nvSpPr>
          <p:spPr bwMode="auto">
            <a:xfrm>
              <a:off x="5395913" y="3057525"/>
              <a:ext cx="7175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82" name="Rectangle 96"/>
            <p:cNvSpPr>
              <a:spLocks noChangeArrowheads="1"/>
            </p:cNvSpPr>
            <p:nvPr/>
          </p:nvSpPr>
          <p:spPr bwMode="auto">
            <a:xfrm>
              <a:off x="5337175" y="2741613"/>
              <a:ext cx="74771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Receiver</a:t>
              </a:r>
            </a:p>
            <a:p>
              <a:pPr eaLnBrk="1"/>
              <a:endParaRPr lang="en-US" altLang="ko-KR" sz="1100"/>
            </a:p>
          </p:txBody>
        </p:sp>
        <p:sp>
          <p:nvSpPr>
            <p:cNvPr id="83" name="Rectangle 97"/>
            <p:cNvSpPr>
              <a:spLocks noChangeArrowheads="1"/>
            </p:cNvSpPr>
            <p:nvPr/>
          </p:nvSpPr>
          <p:spPr bwMode="auto">
            <a:xfrm>
              <a:off x="5453063" y="2865438"/>
              <a:ext cx="52228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clock</a:t>
              </a:r>
            </a:p>
          </p:txBody>
        </p:sp>
        <p:sp>
          <p:nvSpPr>
            <p:cNvPr id="84" name="Arc 98"/>
            <p:cNvSpPr>
              <a:spLocks/>
            </p:cNvSpPr>
            <p:nvPr/>
          </p:nvSpPr>
          <p:spPr bwMode="auto">
            <a:xfrm>
              <a:off x="5289550" y="3624263"/>
              <a:ext cx="117475" cy="104775"/>
            </a:xfrm>
            <a:custGeom>
              <a:avLst/>
              <a:gdLst>
                <a:gd name="T0" fmla="*/ 107065 w 21600"/>
                <a:gd name="T1" fmla="*/ 0 h 17514"/>
                <a:gd name="T2" fmla="*/ 107707 w 21600"/>
                <a:gd name="T3" fmla="*/ 104775 h 17514"/>
                <a:gd name="T4" fmla="*/ 0 w 21600"/>
                <a:gd name="T5" fmla="*/ 53183 h 17514"/>
                <a:gd name="T6" fmla="*/ 0 60000 65536"/>
                <a:gd name="T7" fmla="*/ 0 60000 65536"/>
                <a:gd name="T8" fmla="*/ 0 60000 65536"/>
                <a:gd name="T9" fmla="*/ 0 w 21600"/>
                <a:gd name="T10" fmla="*/ 0 h 17514"/>
                <a:gd name="T11" fmla="*/ 21600 w 21600"/>
                <a:gd name="T12" fmla="*/ 17514 h 17514"/>
              </a:gdLst>
              <a:ahLst/>
              <a:cxnLst>
                <a:cxn ang="T6">
                  <a:pos x="T0" y="T1"/>
                </a:cxn>
                <a:cxn ang="T7">
                  <a:pos x="T2" y="T3"/>
                </a:cxn>
                <a:cxn ang="T8">
                  <a:pos x="T4" y="T5"/>
                </a:cxn>
              </a:cxnLst>
              <a:rect l="T9" t="T10" r="T11" b="T12"/>
              <a:pathLst>
                <a:path w="21600" h="17514" fill="none" extrusionOk="0">
                  <a:moveTo>
                    <a:pt x="19685" y="0"/>
                  </a:moveTo>
                  <a:cubicBezTo>
                    <a:pt x="20947" y="2793"/>
                    <a:pt x="21600" y="5824"/>
                    <a:pt x="21600" y="8890"/>
                  </a:cubicBezTo>
                  <a:cubicBezTo>
                    <a:pt x="21600" y="11857"/>
                    <a:pt x="20988" y="14793"/>
                    <a:pt x="19803" y="17513"/>
                  </a:cubicBezTo>
                </a:path>
                <a:path w="21600" h="17514" stroke="0" extrusionOk="0">
                  <a:moveTo>
                    <a:pt x="19685" y="0"/>
                  </a:moveTo>
                  <a:cubicBezTo>
                    <a:pt x="20947" y="2793"/>
                    <a:pt x="21600" y="5824"/>
                    <a:pt x="21600" y="8890"/>
                  </a:cubicBezTo>
                  <a:cubicBezTo>
                    <a:pt x="21600" y="11857"/>
                    <a:pt x="20988" y="14793"/>
                    <a:pt x="19803" y="17513"/>
                  </a:cubicBezTo>
                  <a:lnTo>
                    <a:pt x="0" y="8890"/>
                  </a:lnTo>
                  <a:close/>
                </a:path>
              </a:pathLst>
            </a:custGeom>
            <a:solidFill>
              <a:srgbClr val="000000"/>
            </a:solidFill>
            <a:ln>
              <a:noFill/>
            </a:ln>
            <a:extLst>
              <a:ext uri="{91240B29-F687-4F45-9708-019B960494DF}">
                <a14:hiddenLine xmlns:a14="http://schemas.microsoft.com/office/drawing/2010/main" w="25400" cap="rnd">
                  <a:solidFill>
                    <a:srgbClr val="000000"/>
                  </a:solidFill>
                  <a:round/>
                  <a:headEnd/>
                  <a:tailEnd/>
                </a14:hiddenLine>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85" name="Line 99"/>
            <p:cNvSpPr>
              <a:spLocks noChangeShapeType="1"/>
            </p:cNvSpPr>
            <p:nvPr/>
          </p:nvSpPr>
          <p:spPr bwMode="auto">
            <a:xfrm>
              <a:off x="5395913" y="3678238"/>
              <a:ext cx="7175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86" name="Rectangle 100"/>
            <p:cNvSpPr>
              <a:spLocks noChangeArrowheads="1"/>
            </p:cNvSpPr>
            <p:nvPr/>
          </p:nvSpPr>
          <p:spPr bwMode="auto">
            <a:xfrm>
              <a:off x="5351463" y="3322638"/>
              <a:ext cx="6937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Receive</a:t>
              </a:r>
            </a:p>
            <a:p>
              <a:pPr eaLnBrk="1"/>
              <a:endParaRPr lang="en-US" altLang="ko-KR" sz="1100"/>
            </a:p>
          </p:txBody>
        </p:sp>
        <p:sp>
          <p:nvSpPr>
            <p:cNvPr id="87" name="Rectangle 101"/>
            <p:cNvSpPr>
              <a:spLocks noChangeArrowheads="1"/>
            </p:cNvSpPr>
            <p:nvPr/>
          </p:nvSpPr>
          <p:spPr bwMode="auto">
            <a:xfrm>
              <a:off x="5483225" y="3455988"/>
              <a:ext cx="452438"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data</a:t>
              </a:r>
            </a:p>
          </p:txBody>
        </p:sp>
        <p:grpSp>
          <p:nvGrpSpPr>
            <p:cNvPr id="88" name="Group 108"/>
            <p:cNvGrpSpPr>
              <a:grpSpLocks/>
            </p:cNvGrpSpPr>
            <p:nvPr/>
          </p:nvGrpSpPr>
          <p:grpSpPr bwMode="auto">
            <a:xfrm>
              <a:off x="6138863" y="2772569"/>
              <a:ext cx="2632075" cy="1082675"/>
              <a:chOff x="2846" y="2565"/>
              <a:chExt cx="1658" cy="682"/>
            </a:xfrm>
          </p:grpSpPr>
          <p:sp>
            <p:nvSpPr>
              <p:cNvPr id="90" name="Rectangle 38"/>
              <p:cNvSpPr>
                <a:spLocks noChangeArrowheads="1"/>
              </p:cNvSpPr>
              <p:nvPr/>
            </p:nvSpPr>
            <p:spPr bwMode="auto">
              <a:xfrm>
                <a:off x="2858" y="2565"/>
                <a:ext cx="159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CS  RS     Oper.     Register selected</a:t>
                </a:r>
              </a:p>
              <a:p>
                <a:pPr eaLnBrk="1"/>
                <a:endParaRPr lang="en-US" altLang="ko-KR" sz="1100"/>
              </a:p>
            </p:txBody>
          </p:sp>
          <p:sp>
            <p:nvSpPr>
              <p:cNvPr id="91" name="Rectangle 39"/>
              <p:cNvSpPr>
                <a:spLocks noChangeArrowheads="1"/>
              </p:cNvSpPr>
              <p:nvPr/>
            </p:nvSpPr>
            <p:spPr bwMode="auto">
              <a:xfrm>
                <a:off x="2846" y="2688"/>
                <a:ext cx="104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  0      x         x       None</a:t>
                </a:r>
              </a:p>
            </p:txBody>
          </p:sp>
          <p:sp>
            <p:nvSpPr>
              <p:cNvPr id="92" name="Rectangle 40"/>
              <p:cNvSpPr>
                <a:spLocks noChangeArrowheads="1"/>
              </p:cNvSpPr>
              <p:nvPr/>
            </p:nvSpPr>
            <p:spPr bwMode="auto">
              <a:xfrm>
                <a:off x="2846" y="2787"/>
                <a:ext cx="1658"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  1      0       WR     Transmitter register</a:t>
                </a:r>
              </a:p>
              <a:p>
                <a:pPr eaLnBrk="1"/>
                <a:endParaRPr lang="en-US" altLang="ko-KR" sz="1100"/>
              </a:p>
            </p:txBody>
          </p:sp>
          <p:sp>
            <p:nvSpPr>
              <p:cNvPr id="93" name="Rectangle 41"/>
              <p:cNvSpPr>
                <a:spLocks noChangeArrowheads="1"/>
              </p:cNvSpPr>
              <p:nvPr/>
            </p:nvSpPr>
            <p:spPr bwMode="auto">
              <a:xfrm>
                <a:off x="2846" y="2886"/>
                <a:ext cx="148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dirty="0"/>
                  <a:t>  1      1       WR     Control register</a:t>
                </a:r>
              </a:p>
            </p:txBody>
          </p:sp>
          <p:sp>
            <p:nvSpPr>
              <p:cNvPr id="94" name="Rectangle 42"/>
              <p:cNvSpPr>
                <a:spLocks noChangeArrowheads="1"/>
              </p:cNvSpPr>
              <p:nvPr/>
            </p:nvSpPr>
            <p:spPr bwMode="auto">
              <a:xfrm>
                <a:off x="2846" y="2982"/>
                <a:ext cx="1547"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  1      0       RD      Receiver register</a:t>
                </a:r>
              </a:p>
            </p:txBody>
          </p:sp>
          <p:sp>
            <p:nvSpPr>
              <p:cNvPr id="95" name="Rectangle 43"/>
              <p:cNvSpPr>
                <a:spLocks noChangeArrowheads="1"/>
              </p:cNvSpPr>
              <p:nvPr/>
            </p:nvSpPr>
            <p:spPr bwMode="auto">
              <a:xfrm>
                <a:off x="2846" y="3083"/>
                <a:ext cx="144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  1      1       RD      Status register</a:t>
                </a:r>
              </a:p>
            </p:txBody>
          </p:sp>
          <p:sp>
            <p:nvSpPr>
              <p:cNvPr id="96" name="Line 44"/>
              <p:cNvSpPr>
                <a:spLocks noChangeShapeType="1"/>
              </p:cNvSpPr>
              <p:nvPr/>
            </p:nvSpPr>
            <p:spPr bwMode="auto">
              <a:xfrm>
                <a:off x="2907" y="2699"/>
                <a:ext cx="157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7" name="Line 45"/>
              <p:cNvSpPr>
                <a:spLocks noChangeShapeType="1"/>
              </p:cNvSpPr>
              <p:nvPr/>
            </p:nvSpPr>
            <p:spPr bwMode="auto">
              <a:xfrm>
                <a:off x="2907" y="3233"/>
                <a:ext cx="157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8" name="Line 102"/>
              <p:cNvSpPr>
                <a:spLocks noChangeShapeType="1"/>
              </p:cNvSpPr>
              <p:nvPr/>
            </p:nvSpPr>
            <p:spPr bwMode="auto">
              <a:xfrm>
                <a:off x="3581" y="2601"/>
                <a:ext cx="0" cy="64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9" name="Line 105"/>
              <p:cNvSpPr>
                <a:spLocks noChangeShapeType="1"/>
              </p:cNvSpPr>
              <p:nvPr/>
            </p:nvSpPr>
            <p:spPr bwMode="auto">
              <a:xfrm>
                <a:off x="3275" y="2606"/>
                <a:ext cx="0" cy="64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grpSp>
        <p:sp>
          <p:nvSpPr>
            <p:cNvPr id="89" name="Rectangle 109"/>
            <p:cNvSpPr>
              <a:spLocks noChangeArrowheads="1"/>
            </p:cNvSpPr>
            <p:nvPr/>
          </p:nvSpPr>
          <p:spPr bwMode="auto">
            <a:xfrm rot="16200000">
              <a:off x="2320132" y="2548731"/>
              <a:ext cx="97155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550" tIns="41275" rIns="82550" bIns="41275">
              <a:spAutoFit/>
            </a:bodyPr>
            <a:lstStyle>
              <a:lvl1pPr defTabSz="617538">
                <a:defRPr kumimoji="1" sz="1200" b="1">
                  <a:solidFill>
                    <a:srgbClr val="000000"/>
                  </a:solidFill>
                  <a:latin typeface="Arial" panose="020B0604020202020204" pitchFamily="34" charset="0"/>
                  <a:ea typeface="굴림" charset="-127"/>
                </a:defRPr>
              </a:lvl1pPr>
              <a:lvl2pPr marL="742950" indent="-285750" defTabSz="617538">
                <a:defRPr kumimoji="1" sz="1200" b="1">
                  <a:solidFill>
                    <a:srgbClr val="000000"/>
                  </a:solidFill>
                  <a:latin typeface="Arial" panose="020B0604020202020204" pitchFamily="34" charset="0"/>
                  <a:ea typeface="굴림" charset="-127"/>
                </a:defRPr>
              </a:lvl2pPr>
              <a:lvl3pPr marL="1143000" indent="-228600" defTabSz="617538">
                <a:defRPr kumimoji="1" sz="1200" b="1">
                  <a:solidFill>
                    <a:srgbClr val="000000"/>
                  </a:solidFill>
                  <a:latin typeface="Arial" panose="020B0604020202020204" pitchFamily="34" charset="0"/>
                  <a:ea typeface="굴림" charset="-127"/>
                </a:defRPr>
              </a:lvl3pPr>
              <a:lvl4pPr marL="1600200" indent="-228600" defTabSz="617538">
                <a:defRPr kumimoji="1" sz="1200" b="1">
                  <a:solidFill>
                    <a:srgbClr val="000000"/>
                  </a:solidFill>
                  <a:latin typeface="Arial" panose="020B0604020202020204" pitchFamily="34" charset="0"/>
                  <a:ea typeface="굴림" charset="-127"/>
                </a:defRPr>
              </a:lvl4pPr>
              <a:lvl5pPr marL="2057400" indent="-228600" defTabSz="617538">
                <a:defRPr kumimoji="1" sz="1200" b="1">
                  <a:solidFill>
                    <a:srgbClr val="000000"/>
                  </a:solidFill>
                  <a:latin typeface="Arial" panose="020B0604020202020204" pitchFamily="34" charset="0"/>
                  <a:ea typeface="굴림" charset="-127"/>
                </a:defRPr>
              </a:lvl5pPr>
              <a:lvl6pPr marL="25146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617538"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100"/>
                <a:t>Internal Bus</a:t>
              </a:r>
            </a:p>
          </p:txBody>
        </p:sp>
      </p:grpSp>
    </p:spTree>
    <p:extLst>
      <p:ext uri="{BB962C8B-B14F-4D97-AF65-F5344CB8AC3E}">
        <p14:creationId xmlns:p14="http://schemas.microsoft.com/office/powerpoint/2010/main" val="3240128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FIFO   Buffer</a:t>
            </a:r>
            <a:endParaRPr lang="en-IN" dirty="0"/>
          </a:p>
        </p:txBody>
      </p:sp>
      <p:pic>
        <p:nvPicPr>
          <p:cNvPr id="3" name="Picture 2"/>
          <p:cNvPicPr>
            <a:picLocks noChangeAspect="1"/>
          </p:cNvPicPr>
          <p:nvPr/>
        </p:nvPicPr>
        <p:blipFill>
          <a:blip r:embed="rId2"/>
          <a:stretch>
            <a:fillRect/>
          </a:stretch>
        </p:blipFill>
        <p:spPr>
          <a:xfrm>
            <a:off x="323274" y="1143000"/>
            <a:ext cx="8497452" cy="5257800"/>
          </a:xfrm>
          <a:prstGeom prst="rect">
            <a:avLst/>
          </a:prstGeom>
        </p:spPr>
      </p:pic>
    </p:spTree>
    <p:extLst>
      <p:ext uri="{BB962C8B-B14F-4D97-AF65-F5344CB8AC3E}">
        <p14:creationId xmlns:p14="http://schemas.microsoft.com/office/powerpoint/2010/main" val="2922751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lstStyle/>
          <a:p>
            <a:r>
              <a:rPr lang="en-US" altLang="ko-KR" dirty="0" smtClean="0"/>
              <a:t>Data Transfer</a:t>
            </a:r>
            <a:endParaRPr lang="en-IN" dirty="0"/>
          </a:p>
        </p:txBody>
      </p:sp>
      <p:sp>
        <p:nvSpPr>
          <p:cNvPr id="4" name="Content Placeholder 3"/>
          <p:cNvSpPr>
            <a:spLocks noGrp="1"/>
          </p:cNvSpPr>
          <p:nvPr>
            <p:ph idx="1"/>
          </p:nvPr>
        </p:nvSpPr>
        <p:spPr/>
        <p:txBody>
          <a:bodyPr>
            <a:normAutofit/>
          </a:bodyPr>
          <a:lstStyle/>
          <a:p>
            <a:pPr>
              <a:lnSpc>
                <a:spcPct val="85000"/>
              </a:lnSpc>
            </a:pPr>
            <a:r>
              <a:rPr lang="en-US" altLang="ko-KR" dirty="0" smtClean="0"/>
              <a:t>Modes </a:t>
            </a:r>
            <a:r>
              <a:rPr lang="en-US" altLang="ko-KR" dirty="0"/>
              <a:t>of Transfer</a:t>
            </a:r>
          </a:p>
          <a:p>
            <a:pPr>
              <a:lnSpc>
                <a:spcPct val="85000"/>
              </a:lnSpc>
              <a:buFont typeface="Wingdings" panose="05000000000000000000" pitchFamily="2" charset="2"/>
              <a:buChar char="ü"/>
            </a:pPr>
            <a:endParaRPr lang="en-US" altLang="ko-KR" dirty="0"/>
          </a:p>
          <a:p>
            <a:pPr lvl="1">
              <a:lnSpc>
                <a:spcPct val="85000"/>
              </a:lnSpc>
              <a:buFont typeface="Wingdings" panose="05000000000000000000" pitchFamily="2" charset="2"/>
              <a:buChar char="ü"/>
            </a:pPr>
            <a:r>
              <a:rPr lang="en-US" altLang="ko-KR" dirty="0"/>
              <a:t> </a:t>
            </a:r>
            <a:r>
              <a:rPr lang="en-US" altLang="ko-KR" dirty="0" smtClean="0"/>
              <a:t>Programmed I/O</a:t>
            </a:r>
          </a:p>
          <a:p>
            <a:pPr lvl="1">
              <a:lnSpc>
                <a:spcPct val="85000"/>
              </a:lnSpc>
              <a:buFont typeface="Wingdings" panose="05000000000000000000" pitchFamily="2" charset="2"/>
              <a:buChar char="ü"/>
            </a:pPr>
            <a:endParaRPr lang="en-US" altLang="ko-KR" dirty="0"/>
          </a:p>
          <a:p>
            <a:pPr lvl="1">
              <a:lnSpc>
                <a:spcPct val="85000"/>
              </a:lnSpc>
              <a:buFont typeface="Wingdings" panose="05000000000000000000" pitchFamily="2" charset="2"/>
              <a:buChar char="ü"/>
            </a:pPr>
            <a:r>
              <a:rPr lang="en-US" altLang="ko-KR" dirty="0" smtClean="0"/>
              <a:t>Priority </a:t>
            </a:r>
            <a:r>
              <a:rPr lang="en-US" altLang="ko-KR" dirty="0"/>
              <a:t>Interrupt</a:t>
            </a:r>
          </a:p>
          <a:p>
            <a:pPr>
              <a:lnSpc>
                <a:spcPct val="85000"/>
              </a:lnSpc>
              <a:buFont typeface="Wingdings" panose="05000000000000000000" pitchFamily="2" charset="2"/>
              <a:buChar char="ü"/>
            </a:pPr>
            <a:endParaRPr lang="en-US" altLang="ko-KR" dirty="0"/>
          </a:p>
          <a:p>
            <a:pPr lvl="1">
              <a:lnSpc>
                <a:spcPct val="85000"/>
              </a:lnSpc>
              <a:buFont typeface="Wingdings" panose="05000000000000000000" pitchFamily="2" charset="2"/>
              <a:buChar char="ü"/>
            </a:pPr>
            <a:r>
              <a:rPr lang="en-US" altLang="ko-KR" dirty="0"/>
              <a:t> Direct Memory Access</a:t>
            </a:r>
          </a:p>
          <a:p>
            <a:pPr>
              <a:lnSpc>
                <a:spcPct val="85000"/>
              </a:lnSpc>
            </a:pPr>
            <a:endParaRPr lang="en-US" altLang="ko-KR" dirty="0"/>
          </a:p>
          <a:p>
            <a:pPr lvl="1">
              <a:lnSpc>
                <a:spcPct val="85000"/>
              </a:lnSpc>
              <a:buFont typeface="Wingdings" panose="05000000000000000000" pitchFamily="2" charset="2"/>
              <a:buChar char="Ø"/>
            </a:pPr>
            <a:r>
              <a:rPr lang="en-US" altLang="ko-KR" dirty="0" smtClean="0"/>
              <a:t>Input-Output </a:t>
            </a:r>
            <a:r>
              <a:rPr lang="en-US" altLang="ko-KR" dirty="0"/>
              <a:t>Processor</a:t>
            </a:r>
          </a:p>
          <a:p>
            <a:pPr marL="0" indent="0">
              <a:lnSpc>
                <a:spcPct val="85000"/>
              </a:lnSpc>
              <a:buNone/>
            </a:pPr>
            <a:endParaRPr lang="en-US" altLang="ko-KR" dirty="0"/>
          </a:p>
          <a:p>
            <a:endParaRPr lang="en-IN" dirty="0"/>
          </a:p>
        </p:txBody>
      </p:sp>
    </p:spTree>
    <p:extLst>
      <p:ext uri="{BB962C8B-B14F-4D97-AF65-F5344CB8AC3E}">
        <p14:creationId xmlns:p14="http://schemas.microsoft.com/office/powerpoint/2010/main" val="3829556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64162"/>
          </a:xfrm>
        </p:spPr>
        <p:txBody>
          <a:bodyPr>
            <a:noAutofit/>
          </a:bodyPr>
          <a:lstStyle/>
          <a:p>
            <a:pPr algn="l"/>
            <a:r>
              <a:rPr lang="en-IN" sz="2400" dirty="0" smtClean="0">
                <a:latin typeface="Times New Roman" panose="02020603050405020304" pitchFamily="18" charset="0"/>
                <a:cs typeface="Times New Roman" panose="02020603050405020304" pitchFamily="18" charset="0"/>
              </a:rPr>
              <a:t>			Modes </a:t>
            </a:r>
            <a:r>
              <a:rPr lang="en-IN" sz="2400" dirty="0">
                <a:latin typeface="Times New Roman" panose="02020603050405020304" pitchFamily="18" charset="0"/>
                <a:cs typeface="Times New Roman" panose="02020603050405020304" pitchFamily="18" charset="0"/>
              </a:rPr>
              <a:t>Of Data Transfer </a:t>
            </a:r>
            <a:r>
              <a:rPr lang="en-IN" sz="2000" dirty="0">
                <a:latin typeface="Times New Roman" panose="02020603050405020304" pitchFamily="18" charset="0"/>
                <a:cs typeface="Times New Roman" panose="02020603050405020304" pitchFamily="18" charset="0"/>
              </a:rPr>
              <a:t/>
            </a:r>
            <a:br>
              <a:rPr lang="en-IN" sz="2000" dirty="0">
                <a:latin typeface="Times New Roman" panose="02020603050405020304" pitchFamily="18" charset="0"/>
                <a:cs typeface="Times New Roman" panose="02020603050405020304" pitchFamily="18" charset="0"/>
              </a:rPr>
            </a:br>
            <a:r>
              <a:rPr lang="en-IN" sz="2000" dirty="0" smtClean="0">
                <a:latin typeface="Times New Roman" panose="02020603050405020304" pitchFamily="18" charset="0"/>
                <a:cs typeface="Times New Roman" panose="02020603050405020304" pitchFamily="18" charset="0"/>
              </a:rPr>
              <a:t/>
            </a:r>
            <a:br>
              <a:rPr lang="en-IN" sz="2000" dirty="0" smtClean="0">
                <a:latin typeface="Times New Roman" panose="02020603050405020304" pitchFamily="18" charset="0"/>
                <a:cs typeface="Times New Roman" panose="02020603050405020304" pitchFamily="18" charset="0"/>
              </a:rPr>
            </a:br>
            <a:r>
              <a:rPr lang="en-IN" sz="2000" b="1" u="sng" dirty="0" smtClean="0">
                <a:latin typeface="Times New Roman" panose="02020603050405020304" pitchFamily="18" charset="0"/>
                <a:cs typeface="Times New Roman" panose="02020603050405020304" pitchFamily="18" charset="0"/>
              </a:rPr>
              <a:t> </a:t>
            </a:r>
            <a:r>
              <a:rPr lang="en-IN" sz="2000" b="1" u="sng" dirty="0">
                <a:latin typeface="Times New Roman" panose="02020603050405020304" pitchFamily="18" charset="0"/>
                <a:cs typeface="Times New Roman" panose="02020603050405020304" pitchFamily="18" charset="0"/>
              </a:rPr>
              <a:t>Three types of data transfer modes </a:t>
            </a:r>
            <a:r>
              <a:rPr lang="en-IN" sz="2000" b="1" u="sng" dirty="0" smtClean="0">
                <a:latin typeface="Times New Roman" panose="02020603050405020304" pitchFamily="18" charset="0"/>
                <a:cs typeface="Times New Roman" panose="02020603050405020304" pitchFamily="18" charset="0"/>
              </a:rPr>
              <a:t>:</a:t>
            </a:r>
            <a:r>
              <a:rPr lang="en-IN" sz="2000" dirty="0" smtClean="0">
                <a:latin typeface="Times New Roman" panose="02020603050405020304" pitchFamily="18" charset="0"/>
                <a:cs typeface="Times New Roman" panose="02020603050405020304" pitchFamily="18" charset="0"/>
              </a:rPr>
              <a:t/>
            </a:r>
            <a:br>
              <a:rPr lang="en-IN" sz="2000" dirty="0" smtClean="0">
                <a:latin typeface="Times New Roman" panose="02020603050405020304" pitchFamily="18" charset="0"/>
                <a:cs typeface="Times New Roman" panose="02020603050405020304" pitchFamily="18" charset="0"/>
              </a:rPr>
            </a:br>
            <a:r>
              <a:rPr lang="en-IN" sz="2000" dirty="0" smtClean="0">
                <a:latin typeface="Times New Roman" panose="02020603050405020304" pitchFamily="18" charset="0"/>
                <a:cs typeface="Times New Roman" panose="02020603050405020304" pitchFamily="18" charset="0"/>
              </a:rPr>
              <a:t/>
            </a:r>
            <a:br>
              <a:rPr lang="en-IN" sz="2000" dirty="0" smtClean="0">
                <a:latin typeface="Times New Roman" panose="02020603050405020304" pitchFamily="18" charset="0"/>
                <a:cs typeface="Times New Roman" panose="02020603050405020304" pitchFamily="18" charset="0"/>
              </a:rPr>
            </a:br>
            <a:r>
              <a:rPr lang="en-IN" sz="2000" b="1" dirty="0" smtClean="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Program Controlled I/O:</a:t>
            </a:r>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a:r>
            <a:br>
              <a:rPr lang="en-IN" sz="2000" dirty="0" smtClean="0">
                <a:latin typeface="Times New Roman" panose="02020603050405020304" pitchFamily="18" charset="0"/>
                <a:cs typeface="Times New Roman" panose="02020603050405020304" pitchFamily="18" charset="0"/>
              </a:rPr>
            </a:br>
            <a:r>
              <a:rPr lang="en-IN" sz="2000" dirty="0" smtClean="0">
                <a:latin typeface="Times New Roman" panose="02020603050405020304" pitchFamily="18" charset="0"/>
                <a:cs typeface="Times New Roman" panose="02020603050405020304" pitchFamily="18" charset="0"/>
              </a:rPr>
              <a:t>uses </a:t>
            </a:r>
            <a:r>
              <a:rPr lang="en-IN" sz="2000" dirty="0">
                <a:latin typeface="Times New Roman" panose="02020603050405020304" pitchFamily="18" charset="0"/>
                <a:cs typeface="Times New Roman" panose="02020603050405020304" pitchFamily="18" charset="0"/>
              </a:rPr>
              <a:t>programming to transfer data , every item is initiated by instructions in the program </a:t>
            </a:r>
            <a:r>
              <a:rPr lang="en-IN" sz="2000" dirty="0" smtClean="0">
                <a:latin typeface="Times New Roman" panose="02020603050405020304" pitchFamily="18" charset="0"/>
                <a:cs typeface="Times New Roman" panose="02020603050405020304" pitchFamily="18" charset="0"/>
              </a:rPr>
              <a:t/>
            </a:r>
            <a:br>
              <a:rPr lang="en-IN" sz="2000" dirty="0" smtClean="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
            </a:r>
            <a:br>
              <a:rPr lang="en-IN" sz="2000" dirty="0">
                <a:latin typeface="Times New Roman" panose="02020603050405020304" pitchFamily="18" charset="0"/>
                <a:cs typeface="Times New Roman" panose="02020603050405020304" pitchFamily="18" charset="0"/>
              </a:rPr>
            </a:br>
            <a:r>
              <a:rPr lang="en-IN" sz="2000" b="1" dirty="0" smtClean="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Interrupt I/O</a:t>
            </a:r>
            <a:r>
              <a:rPr lang="en-IN" sz="2000" b="1" dirty="0" smtClean="0">
                <a:latin typeface="Times New Roman" panose="02020603050405020304" pitchFamily="18" charset="0"/>
                <a:cs typeface="Times New Roman" panose="02020603050405020304" pitchFamily="18" charset="0"/>
              </a:rPr>
              <a:t>:</a:t>
            </a:r>
            <a:r>
              <a:rPr lang="en-IN" sz="2000" dirty="0" smtClean="0">
                <a:latin typeface="Times New Roman" panose="02020603050405020304" pitchFamily="18" charset="0"/>
                <a:cs typeface="Times New Roman" panose="02020603050405020304" pitchFamily="18" charset="0"/>
              </a:rPr>
              <a:t/>
            </a:r>
            <a:br>
              <a:rPr lang="en-IN" sz="2000" dirty="0" smtClean="0">
                <a:latin typeface="Times New Roman" panose="02020603050405020304" pitchFamily="18" charset="0"/>
                <a:cs typeface="Times New Roman" panose="02020603050405020304" pitchFamily="18" charset="0"/>
              </a:rPr>
            </a:br>
            <a:r>
              <a:rPr lang="en-IN" sz="2000" dirty="0" smtClean="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this method avoids the wait loop. In this scheme the i/o device initiates the transfer instead of the processor </a:t>
            </a:r>
            <a:br>
              <a:rPr lang="en-IN" sz="2000" dirty="0">
                <a:latin typeface="Times New Roman" panose="02020603050405020304" pitchFamily="18" charset="0"/>
                <a:cs typeface="Times New Roman" panose="02020603050405020304" pitchFamily="18" charset="0"/>
              </a:rPr>
            </a:br>
            <a:r>
              <a:rPr lang="en-IN" sz="2000" dirty="0" smtClean="0">
                <a:latin typeface="Times New Roman" panose="02020603050405020304" pitchFamily="18" charset="0"/>
                <a:cs typeface="Times New Roman" panose="02020603050405020304" pitchFamily="18" charset="0"/>
              </a:rPr>
              <a:t/>
            </a:r>
            <a:br>
              <a:rPr lang="en-IN" sz="2000" dirty="0" smtClean="0">
                <a:latin typeface="Times New Roman" panose="02020603050405020304" pitchFamily="18" charset="0"/>
                <a:cs typeface="Times New Roman" panose="02020603050405020304" pitchFamily="18" charset="0"/>
              </a:rPr>
            </a:br>
            <a:r>
              <a:rPr lang="en-IN" sz="2000" b="1" dirty="0" smtClean="0">
                <a:latin typeface="Times New Roman" panose="02020603050405020304" pitchFamily="18" charset="0"/>
                <a:cs typeface="Times New Roman" panose="02020603050405020304" pitchFamily="18" charset="0"/>
              </a:rPr>
              <a:t>Direct </a:t>
            </a:r>
            <a:r>
              <a:rPr lang="en-IN" sz="2000" b="1" dirty="0">
                <a:latin typeface="Times New Roman" panose="02020603050405020304" pitchFamily="18" charset="0"/>
                <a:cs typeface="Times New Roman" panose="02020603050405020304" pitchFamily="18" charset="0"/>
              </a:rPr>
              <a:t>Memory Access (DMA): </a:t>
            </a:r>
            <a:r>
              <a:rPr lang="en-IN" sz="2000" dirty="0" smtClean="0">
                <a:latin typeface="Times New Roman" panose="02020603050405020304" pitchFamily="18" charset="0"/>
                <a:cs typeface="Times New Roman" panose="02020603050405020304" pitchFamily="18" charset="0"/>
              </a:rPr>
              <a:t/>
            </a:r>
            <a:br>
              <a:rPr lang="en-IN" sz="2000" dirty="0" smtClean="0">
                <a:latin typeface="Times New Roman" panose="02020603050405020304" pitchFamily="18" charset="0"/>
                <a:cs typeface="Times New Roman" panose="02020603050405020304" pitchFamily="18" charset="0"/>
              </a:rPr>
            </a:br>
            <a:r>
              <a:rPr lang="en-IN" sz="2000" dirty="0" smtClean="0">
                <a:latin typeface="Times New Roman" panose="02020603050405020304" pitchFamily="18" charset="0"/>
                <a:cs typeface="Times New Roman" panose="02020603050405020304" pitchFamily="18" charset="0"/>
              </a:rPr>
              <a:t>in </a:t>
            </a:r>
            <a:r>
              <a:rPr lang="en-IN" sz="2000" dirty="0">
                <a:latin typeface="Times New Roman" panose="02020603050405020304" pitchFamily="18" charset="0"/>
                <a:cs typeface="Times New Roman" panose="02020603050405020304" pitchFamily="18" charset="0"/>
              </a:rPr>
              <a:t>this mode of transfer large blocks of data directly between external devices and main memory</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8484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1" algn="ctr" rtl="0">
              <a:spcBef>
                <a:spcPct val="0"/>
              </a:spcBef>
            </a:pPr>
            <a:r>
              <a:rPr lang="en-US" altLang="ko-KR" sz="2400" dirty="0" smtClean="0"/>
              <a:t>Programmed I/O</a:t>
            </a:r>
            <a:endParaRPr lang="en-IN" sz="2400" dirty="0"/>
          </a:p>
        </p:txBody>
      </p:sp>
      <p:pic>
        <p:nvPicPr>
          <p:cNvPr id="7" name="Content Placeholder 6"/>
          <p:cNvPicPr>
            <a:picLocks noGrp="1" noChangeAspect="1"/>
          </p:cNvPicPr>
          <p:nvPr>
            <p:ph idx="1"/>
          </p:nvPr>
        </p:nvPicPr>
        <p:blipFill>
          <a:blip r:embed="rId2"/>
          <a:stretch>
            <a:fillRect/>
          </a:stretch>
        </p:blipFill>
        <p:spPr>
          <a:xfrm>
            <a:off x="609600" y="1417638"/>
            <a:ext cx="7924800" cy="4708525"/>
          </a:xfrm>
          <a:prstGeom prst="rect">
            <a:avLst/>
          </a:prstGeom>
        </p:spPr>
      </p:pic>
    </p:spTree>
    <p:extLst>
      <p:ext uri="{BB962C8B-B14F-4D97-AF65-F5344CB8AC3E}">
        <p14:creationId xmlns:p14="http://schemas.microsoft.com/office/powerpoint/2010/main" val="3504279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6212" y="1971675"/>
            <a:ext cx="8791575" cy="2914650"/>
          </a:xfrm>
          <a:prstGeom prst="rect">
            <a:avLst/>
          </a:prstGeom>
        </p:spPr>
      </p:pic>
      <p:sp>
        <p:nvSpPr>
          <p:cNvPr id="5" name="Title 4"/>
          <p:cNvSpPr>
            <a:spLocks noGrp="1"/>
          </p:cNvSpPr>
          <p:nvPr>
            <p:ph type="title"/>
          </p:nvPr>
        </p:nvSpPr>
        <p:spPr/>
        <p:txBody>
          <a:bodyPr>
            <a:normAutofit fontScale="90000"/>
          </a:bodyPr>
          <a:lstStyle/>
          <a:p>
            <a:r>
              <a:rPr lang="en-US" dirty="0" smtClean="0"/>
              <a:t>Programmed -  </a:t>
            </a:r>
            <a:r>
              <a:rPr lang="en-US" sz="2800" dirty="0" smtClean="0"/>
              <a:t/>
            </a:r>
            <a:br>
              <a:rPr lang="en-US" sz="2800" dirty="0" smtClean="0"/>
            </a:br>
            <a:r>
              <a:rPr lang="en-US" sz="2800" dirty="0" smtClean="0"/>
              <a:t>I/O device to CPU</a:t>
            </a:r>
            <a:endParaRPr lang="en-IN" dirty="0"/>
          </a:p>
        </p:txBody>
      </p:sp>
    </p:spTree>
    <p:extLst>
      <p:ext uri="{BB962C8B-B14F-4D97-AF65-F5344CB8AC3E}">
        <p14:creationId xmlns:p14="http://schemas.microsoft.com/office/powerpoint/2010/main" val="3546431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04800"/>
            <a:ext cx="5181600" cy="6096000"/>
          </a:xfrm>
          <a:prstGeom prst="rect">
            <a:avLst/>
          </a:prstGeom>
        </p:spPr>
      </p:pic>
    </p:spTree>
    <p:extLst>
      <p:ext uri="{BB962C8B-B14F-4D97-AF65-F5344CB8AC3E}">
        <p14:creationId xmlns:p14="http://schemas.microsoft.com/office/powerpoint/2010/main" val="1044679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INTERFACING I/O Devices</a:t>
            </a:r>
            <a:endParaRPr lang="en-IN" dirty="0"/>
          </a:p>
        </p:txBody>
      </p:sp>
      <p:sp>
        <p:nvSpPr>
          <p:cNvPr id="5" name="Content Placeholder 4"/>
          <p:cNvSpPr>
            <a:spLocks noGrp="1"/>
          </p:cNvSpPr>
          <p:nvPr>
            <p:ph idx="1"/>
          </p:nvPr>
        </p:nvSpPr>
        <p:spPr/>
        <p:txBody>
          <a:bodyPr/>
          <a:lstStyle/>
          <a:p>
            <a:pPr>
              <a:buNone/>
            </a:pPr>
            <a:r>
              <a:rPr lang="en-US" dirty="0" smtClean="0"/>
              <a:t>It is of 2 types:</a:t>
            </a:r>
          </a:p>
          <a:p>
            <a:pPr>
              <a:buNone/>
            </a:pPr>
            <a:r>
              <a:rPr lang="en-US" dirty="0" smtClean="0"/>
              <a:t>		(I/O DATA TRANSFER)</a:t>
            </a:r>
          </a:p>
          <a:p>
            <a:pPr>
              <a:buNone/>
            </a:pPr>
            <a:endParaRPr lang="en-US" dirty="0" smtClean="0"/>
          </a:p>
          <a:p>
            <a:pPr marL="385763" indent="-385763">
              <a:buNone/>
            </a:pPr>
            <a:r>
              <a:rPr lang="en-US" dirty="0" smtClean="0"/>
              <a:t>1. I/O MAPPED I/O, &amp;</a:t>
            </a:r>
          </a:p>
          <a:p>
            <a:pPr marL="385763" indent="-385763">
              <a:buNone/>
            </a:pPr>
            <a:endParaRPr lang="en-US" dirty="0" smtClean="0"/>
          </a:p>
          <a:p>
            <a:pPr marL="385763" indent="-385763">
              <a:buNone/>
            </a:pPr>
            <a:r>
              <a:rPr lang="en-US" dirty="0" smtClean="0"/>
              <a:t>2. MEMORY MAPPED I/O.</a:t>
            </a:r>
            <a:endParaRPr lang="en-IN" dirty="0"/>
          </a:p>
        </p:txBody>
      </p:sp>
    </p:spTree>
    <p:extLst>
      <p:ext uri="{BB962C8B-B14F-4D97-AF65-F5344CB8AC3E}">
        <p14:creationId xmlns:p14="http://schemas.microsoft.com/office/powerpoint/2010/main" val="13067317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Interrupt  - </a:t>
            </a:r>
            <a:r>
              <a:rPr lang="en-US" sz="2400" dirty="0" smtClean="0"/>
              <a:t>Polling</a:t>
            </a:r>
            <a:endParaRPr lang="en-IN" sz="2400" dirty="0"/>
          </a:p>
        </p:txBody>
      </p:sp>
      <p:sp>
        <p:nvSpPr>
          <p:cNvPr id="3" name="Content Placeholder 2"/>
          <p:cNvSpPr>
            <a:spLocks noGrp="1"/>
          </p:cNvSpPr>
          <p:nvPr>
            <p:ph idx="1"/>
          </p:nvPr>
        </p:nvSpPr>
        <p:spPr/>
        <p:txBody>
          <a:bodyPr/>
          <a:lstStyle/>
          <a:p>
            <a:pPr marL="0" indent="0">
              <a:buNone/>
            </a:pPr>
            <a:r>
              <a:rPr lang="en-US" dirty="0" smtClean="0"/>
              <a:t> </a:t>
            </a:r>
            <a:endParaRPr lang="en-IN" dirty="0"/>
          </a:p>
        </p:txBody>
      </p:sp>
      <p:pic>
        <p:nvPicPr>
          <p:cNvPr id="4" name="Picture 4" descr="\\Media-nt\stars\TRISCRITTI\Carpinelli\ch10 pics\p438_1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5000"/>
            <a:ext cx="722947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92599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5400" y="1417638"/>
            <a:ext cx="7211246" cy="4306887"/>
          </a:xfrm>
          <a:prstGeom prst="rect">
            <a:avLst/>
          </a:prstGeom>
        </p:spPr>
      </p:pic>
      <p:sp>
        <p:nvSpPr>
          <p:cNvPr id="3" name="Title 2"/>
          <p:cNvSpPr>
            <a:spLocks noGrp="1"/>
          </p:cNvSpPr>
          <p:nvPr>
            <p:ph type="title"/>
          </p:nvPr>
        </p:nvSpPr>
        <p:spPr/>
        <p:txBody>
          <a:bodyPr/>
          <a:lstStyle/>
          <a:p>
            <a:r>
              <a:rPr lang="en-US" dirty="0" smtClean="0"/>
              <a:t>Daisy-Chaining Priority</a:t>
            </a:r>
            <a:endParaRPr lang="en-IN" dirty="0"/>
          </a:p>
        </p:txBody>
      </p:sp>
    </p:spTree>
    <p:extLst>
      <p:ext uri="{BB962C8B-B14F-4D97-AF65-F5344CB8AC3E}">
        <p14:creationId xmlns:p14="http://schemas.microsoft.com/office/powerpoint/2010/main" val="3517119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IN" dirty="0"/>
          </a:p>
        </p:txBody>
      </p:sp>
      <p:pic>
        <p:nvPicPr>
          <p:cNvPr id="4" name="Picture 3"/>
          <p:cNvPicPr>
            <a:picLocks noChangeAspect="1"/>
          </p:cNvPicPr>
          <p:nvPr/>
        </p:nvPicPr>
        <p:blipFill>
          <a:blip r:embed="rId2"/>
          <a:stretch>
            <a:fillRect/>
          </a:stretch>
        </p:blipFill>
        <p:spPr>
          <a:xfrm>
            <a:off x="304800" y="1143000"/>
            <a:ext cx="8534400" cy="3581400"/>
          </a:xfrm>
          <a:prstGeom prst="rect">
            <a:avLst/>
          </a:prstGeom>
        </p:spPr>
      </p:pic>
    </p:spTree>
    <p:extLst>
      <p:ext uri="{BB962C8B-B14F-4D97-AF65-F5344CB8AC3E}">
        <p14:creationId xmlns:p14="http://schemas.microsoft.com/office/powerpoint/2010/main" val="3392382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Priority Interrupt H/W</a:t>
            </a:r>
            <a:endParaRPr lang="en-IN" dirty="0"/>
          </a:p>
        </p:txBody>
      </p:sp>
      <p:pic>
        <p:nvPicPr>
          <p:cNvPr id="3" name="Picture 2"/>
          <p:cNvPicPr>
            <a:picLocks noChangeAspect="1"/>
          </p:cNvPicPr>
          <p:nvPr/>
        </p:nvPicPr>
        <p:blipFill>
          <a:blip r:embed="rId2"/>
          <a:stretch>
            <a:fillRect/>
          </a:stretch>
        </p:blipFill>
        <p:spPr>
          <a:xfrm>
            <a:off x="609600" y="1143000"/>
            <a:ext cx="6740791" cy="3505200"/>
          </a:xfrm>
          <a:prstGeom prst="rect">
            <a:avLst/>
          </a:prstGeom>
        </p:spPr>
      </p:pic>
      <p:pic>
        <p:nvPicPr>
          <p:cNvPr id="4" name="Picture 3"/>
          <p:cNvPicPr>
            <a:picLocks noChangeAspect="1"/>
          </p:cNvPicPr>
          <p:nvPr/>
        </p:nvPicPr>
        <p:blipFill>
          <a:blip r:embed="rId3"/>
          <a:stretch>
            <a:fillRect/>
          </a:stretch>
        </p:blipFill>
        <p:spPr>
          <a:xfrm>
            <a:off x="2552700" y="4648201"/>
            <a:ext cx="5219700" cy="2209800"/>
          </a:xfrm>
          <a:prstGeom prst="rect">
            <a:avLst/>
          </a:prstGeom>
        </p:spPr>
      </p:pic>
    </p:spTree>
    <p:extLst>
      <p:ext uri="{BB962C8B-B14F-4D97-AF65-F5344CB8AC3E}">
        <p14:creationId xmlns:p14="http://schemas.microsoft.com/office/powerpoint/2010/main" val="3954147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Interrupt Cycle</a:t>
            </a:r>
            <a:endParaRPr lang="en-IN" dirty="0"/>
          </a:p>
        </p:txBody>
      </p:sp>
      <p:pic>
        <p:nvPicPr>
          <p:cNvPr id="3" name="Picture 2"/>
          <p:cNvPicPr>
            <a:picLocks noChangeAspect="1"/>
          </p:cNvPicPr>
          <p:nvPr/>
        </p:nvPicPr>
        <p:blipFill>
          <a:blip r:embed="rId2"/>
          <a:stretch>
            <a:fillRect/>
          </a:stretch>
        </p:blipFill>
        <p:spPr>
          <a:xfrm>
            <a:off x="661987" y="1419225"/>
            <a:ext cx="7820025" cy="4600575"/>
          </a:xfrm>
          <a:prstGeom prst="rect">
            <a:avLst/>
          </a:prstGeom>
        </p:spPr>
      </p:pic>
    </p:spTree>
    <p:extLst>
      <p:ext uri="{BB962C8B-B14F-4D97-AF65-F5344CB8AC3E}">
        <p14:creationId xmlns:p14="http://schemas.microsoft.com/office/powerpoint/2010/main" val="731051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S/W Routines</a:t>
            </a:r>
            <a:endParaRPr lang="en-IN" dirty="0"/>
          </a:p>
        </p:txBody>
      </p:sp>
      <p:pic>
        <p:nvPicPr>
          <p:cNvPr id="3" name="Picture 2"/>
          <p:cNvPicPr>
            <a:picLocks noChangeAspect="1"/>
          </p:cNvPicPr>
          <p:nvPr/>
        </p:nvPicPr>
        <p:blipFill>
          <a:blip r:embed="rId2"/>
          <a:stretch>
            <a:fillRect/>
          </a:stretch>
        </p:blipFill>
        <p:spPr>
          <a:xfrm>
            <a:off x="385762" y="1219200"/>
            <a:ext cx="8372475" cy="5105400"/>
          </a:xfrm>
          <a:prstGeom prst="rect">
            <a:avLst/>
          </a:prstGeom>
        </p:spPr>
      </p:pic>
    </p:spTree>
    <p:extLst>
      <p:ext uri="{BB962C8B-B14F-4D97-AF65-F5344CB8AC3E}">
        <p14:creationId xmlns:p14="http://schemas.microsoft.com/office/powerpoint/2010/main" val="28864568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 </a:t>
            </a:r>
            <a:r>
              <a:rPr lang="en-US" dirty="0" smtClean="0"/>
              <a:t> </a:t>
            </a:r>
            <a:endParaRPr lang="en-IN" dirty="0"/>
          </a:p>
        </p:txBody>
      </p:sp>
      <p:sp>
        <p:nvSpPr>
          <p:cNvPr id="4" name="Subtitle 3"/>
          <p:cNvSpPr>
            <a:spLocks noGrp="1"/>
          </p:cNvSpPr>
          <p:nvPr>
            <p:ph type="subTitle" idx="1"/>
          </p:nvPr>
        </p:nvSpPr>
        <p:spPr>
          <a:xfrm>
            <a:off x="1371600" y="685800"/>
            <a:ext cx="6400800" cy="4953000"/>
          </a:xfrm>
        </p:spPr>
        <p:txBody>
          <a:bodyPr>
            <a:normAutofit fontScale="70000" lnSpcReduction="20000"/>
          </a:bodyPr>
          <a:lstStyle/>
          <a:p>
            <a:r>
              <a:rPr lang="en-US" b="1" dirty="0" smtClean="0"/>
              <a:t>Initial Operations:</a:t>
            </a:r>
          </a:p>
          <a:p>
            <a:pPr marL="514350" indent="-514350" algn="l">
              <a:buFont typeface="+mj-lt"/>
              <a:buAutoNum type="arabicPeriod"/>
            </a:pPr>
            <a:r>
              <a:rPr lang="en-US" dirty="0" smtClean="0"/>
              <a:t>Clear lower level mask reg.</a:t>
            </a:r>
          </a:p>
          <a:p>
            <a:pPr marL="514350" indent="-514350" algn="l">
              <a:buFont typeface="+mj-lt"/>
              <a:buAutoNum type="arabicPeriod"/>
            </a:pPr>
            <a:r>
              <a:rPr lang="en-US" dirty="0" smtClean="0"/>
              <a:t>Clear interrupt status bit IST.</a:t>
            </a:r>
          </a:p>
          <a:p>
            <a:pPr marL="514350" indent="-514350" algn="l">
              <a:buFont typeface="+mj-lt"/>
              <a:buAutoNum type="arabicPeriod"/>
            </a:pPr>
            <a:r>
              <a:rPr lang="en-US" dirty="0" smtClean="0"/>
              <a:t>Save contents of processor reg.</a:t>
            </a:r>
          </a:p>
          <a:p>
            <a:pPr marL="514350" indent="-514350" algn="l">
              <a:buFont typeface="+mj-lt"/>
              <a:buAutoNum type="arabicPeriod"/>
            </a:pPr>
            <a:r>
              <a:rPr lang="en-US" dirty="0" smtClean="0"/>
              <a:t>Set IEN.</a:t>
            </a:r>
          </a:p>
          <a:p>
            <a:pPr marL="514350" indent="-514350" algn="l">
              <a:buFont typeface="+mj-lt"/>
              <a:buAutoNum type="arabicPeriod"/>
            </a:pPr>
            <a:r>
              <a:rPr lang="en-US" dirty="0" smtClean="0"/>
              <a:t>Proceed with Service routine.</a:t>
            </a:r>
          </a:p>
          <a:p>
            <a:pPr marL="514350" indent="-514350" algn="l">
              <a:buFont typeface="+mj-lt"/>
              <a:buAutoNum type="arabicPeriod"/>
            </a:pPr>
            <a:endParaRPr lang="en-US" dirty="0"/>
          </a:p>
          <a:p>
            <a:r>
              <a:rPr lang="en-US" b="1" dirty="0" smtClean="0"/>
              <a:t>Final operations:</a:t>
            </a:r>
          </a:p>
          <a:p>
            <a:pPr marL="514350" indent="-514350" algn="l">
              <a:buFont typeface="+mj-lt"/>
              <a:buAutoNum type="arabicPeriod"/>
            </a:pPr>
            <a:r>
              <a:rPr lang="en-US" dirty="0" smtClean="0"/>
              <a:t>Clear IEN</a:t>
            </a:r>
          </a:p>
          <a:p>
            <a:pPr marL="514350" indent="-514350" algn="l">
              <a:buFont typeface="+mj-lt"/>
              <a:buAutoNum type="arabicPeriod"/>
            </a:pPr>
            <a:r>
              <a:rPr lang="en-US" dirty="0" smtClean="0"/>
              <a:t>Restore contents of Processor reg.</a:t>
            </a:r>
          </a:p>
          <a:p>
            <a:pPr marL="514350" indent="-514350" algn="l">
              <a:buFont typeface="+mj-lt"/>
              <a:buAutoNum type="arabicPeriod"/>
            </a:pPr>
            <a:r>
              <a:rPr lang="en-US" dirty="0" smtClean="0"/>
              <a:t>Clear bit in Interrupt </a:t>
            </a:r>
            <a:r>
              <a:rPr lang="en-US" dirty="0" err="1" smtClean="0"/>
              <a:t>refering</a:t>
            </a:r>
            <a:r>
              <a:rPr lang="en-US" dirty="0" smtClean="0"/>
              <a:t> to interrupt that has been serviced.</a:t>
            </a:r>
          </a:p>
          <a:p>
            <a:pPr marL="514350" indent="-514350" algn="l">
              <a:buFont typeface="+mj-lt"/>
              <a:buAutoNum type="arabicPeriod"/>
            </a:pPr>
            <a:r>
              <a:rPr lang="en-US" dirty="0" smtClean="0"/>
              <a:t>Set Lower-level priority bits in Mask reg.</a:t>
            </a:r>
          </a:p>
          <a:p>
            <a:pPr marL="514350" indent="-514350" algn="l">
              <a:buFont typeface="+mj-lt"/>
              <a:buAutoNum type="arabicPeriod"/>
            </a:pPr>
            <a:r>
              <a:rPr lang="en-US" dirty="0" smtClean="0"/>
              <a:t>Restore return address into PC and set IEN</a:t>
            </a:r>
          </a:p>
          <a:p>
            <a:pPr marL="514350" indent="-514350" algn="l">
              <a:buFont typeface="+mj-lt"/>
              <a:buAutoNum type="arabicPeriod"/>
            </a:pPr>
            <a:endParaRPr lang="en-IN" dirty="0"/>
          </a:p>
        </p:txBody>
      </p:sp>
    </p:spTree>
    <p:extLst>
      <p:ext uri="{BB962C8B-B14F-4D97-AF65-F5344CB8AC3E}">
        <p14:creationId xmlns:p14="http://schemas.microsoft.com/office/powerpoint/2010/main" val="1871749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85900" y="1063230"/>
            <a:ext cx="6173391" cy="711994"/>
          </a:xfrm>
        </p:spPr>
        <p:txBody>
          <a:bodyPr vert="horz" lIns="67500" tIns="35100" rIns="67500" bIns="35100" rtlCol="0" anchor="t">
            <a:normAutofit/>
          </a:bodyPr>
          <a:lstStyle/>
          <a:p>
            <a:pPr defTabSz="336947">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IN" altLang="en-US" sz="2250" b="1">
                <a:latin typeface="Comic Sans MS" panose="030F0702030302020204" pitchFamily="66" charset="0"/>
              </a:rPr>
              <a:t>Direct Memory Access</a:t>
            </a:r>
          </a:p>
        </p:txBody>
      </p:sp>
      <p:sp>
        <p:nvSpPr>
          <p:cNvPr id="27651" name="Rectangle 3"/>
          <p:cNvSpPr>
            <a:spLocks noGrp="1" noChangeArrowheads="1"/>
          </p:cNvSpPr>
          <p:nvPr>
            <p:ph type="body" idx="1"/>
          </p:nvPr>
        </p:nvSpPr>
        <p:spPr>
          <a:xfrm>
            <a:off x="1257300" y="1714501"/>
            <a:ext cx="6572250" cy="3398044"/>
          </a:xfrm>
        </p:spPr>
        <p:txBody>
          <a:bodyPr vert="horz" lIns="67500" tIns="35100" rIns="67500" bIns="35100" rtlCol="0">
            <a:normAutofit/>
          </a:bodyPr>
          <a:lstStyle/>
          <a:p>
            <a:pPr marL="255985" indent="-255985" defTabSz="336947">
              <a:spcBef>
                <a:spcPts val="450"/>
              </a:spcBef>
              <a:tabLst>
                <a:tab pos="683419" algn="l"/>
                <a:tab pos="1369219" algn="l"/>
                <a:tab pos="2055019" algn="l"/>
                <a:tab pos="2740819" algn="l"/>
                <a:tab pos="3426619" algn="l"/>
                <a:tab pos="4112419" algn="l"/>
                <a:tab pos="4798219" algn="l"/>
                <a:tab pos="5484019" algn="l"/>
                <a:tab pos="6169819" algn="l"/>
                <a:tab pos="6855619" algn="l"/>
                <a:tab pos="7541419" algn="l"/>
              </a:tabLst>
            </a:pPr>
            <a:r>
              <a:rPr lang="en-GB" altLang="en-US" sz="1950">
                <a:solidFill>
                  <a:srgbClr val="0000BC"/>
                </a:solidFill>
                <a:latin typeface="Comic Sans MS" panose="030F0702030302020204" pitchFamily="66" charset="0"/>
              </a:rPr>
              <a:t>Interrupt driven and programmed I/O require active CPU intervention</a:t>
            </a:r>
          </a:p>
          <a:p>
            <a:pPr marL="556022" lvl="1" indent="-213122" defTabSz="336947">
              <a:spcBef>
                <a:spcPts val="450"/>
              </a:spcBef>
              <a:tabLst>
                <a:tab pos="683419" algn="l"/>
                <a:tab pos="1369219" algn="l"/>
                <a:tab pos="2055019" algn="l"/>
                <a:tab pos="2740819" algn="l"/>
                <a:tab pos="3426619" algn="l"/>
                <a:tab pos="4112419" algn="l"/>
                <a:tab pos="4798219" algn="l"/>
                <a:tab pos="5484019" algn="l"/>
                <a:tab pos="6169819" algn="l"/>
                <a:tab pos="6855619" algn="l"/>
                <a:tab pos="7541419" algn="l"/>
              </a:tabLst>
            </a:pPr>
            <a:r>
              <a:rPr lang="en-GB" altLang="en-US" sz="1950">
                <a:solidFill>
                  <a:srgbClr val="0000BC"/>
                </a:solidFill>
                <a:latin typeface="Comic Sans MS" panose="030F0702030302020204" pitchFamily="66" charset="0"/>
              </a:rPr>
              <a:t>Transfer rate is limited</a:t>
            </a:r>
          </a:p>
          <a:p>
            <a:pPr marL="556022" lvl="1" indent="-213122" defTabSz="336947">
              <a:spcBef>
                <a:spcPts val="450"/>
              </a:spcBef>
              <a:tabLst>
                <a:tab pos="683419" algn="l"/>
                <a:tab pos="1369219" algn="l"/>
                <a:tab pos="2055019" algn="l"/>
                <a:tab pos="2740819" algn="l"/>
                <a:tab pos="3426619" algn="l"/>
                <a:tab pos="4112419" algn="l"/>
                <a:tab pos="4798219" algn="l"/>
                <a:tab pos="5484019" algn="l"/>
                <a:tab pos="6169819" algn="l"/>
                <a:tab pos="6855619" algn="l"/>
                <a:tab pos="7541419" algn="l"/>
              </a:tabLst>
            </a:pPr>
            <a:r>
              <a:rPr lang="en-GB" altLang="en-US" sz="1950">
                <a:solidFill>
                  <a:srgbClr val="0000BC"/>
                </a:solidFill>
                <a:latin typeface="Comic Sans MS" panose="030F0702030302020204" pitchFamily="66" charset="0"/>
              </a:rPr>
              <a:t>CPU is tied up</a:t>
            </a:r>
            <a:br>
              <a:rPr lang="en-GB" altLang="en-US" sz="1950">
                <a:solidFill>
                  <a:srgbClr val="0000BC"/>
                </a:solidFill>
                <a:latin typeface="Comic Sans MS" panose="030F0702030302020204" pitchFamily="66" charset="0"/>
              </a:rPr>
            </a:br>
            <a:endParaRPr lang="en-GB" altLang="en-US" sz="1950">
              <a:solidFill>
                <a:srgbClr val="0000BC"/>
              </a:solidFill>
              <a:latin typeface="Comic Sans MS" panose="030F0702030302020204" pitchFamily="66" charset="0"/>
            </a:endParaRPr>
          </a:p>
          <a:p>
            <a:pPr marL="255985" indent="-255985" defTabSz="336947">
              <a:spcBef>
                <a:spcPts val="450"/>
              </a:spcBef>
              <a:tabLst>
                <a:tab pos="683419" algn="l"/>
                <a:tab pos="1369219" algn="l"/>
                <a:tab pos="2055019" algn="l"/>
                <a:tab pos="2740819" algn="l"/>
                <a:tab pos="3426619" algn="l"/>
                <a:tab pos="4112419" algn="l"/>
                <a:tab pos="4798219" algn="l"/>
                <a:tab pos="5484019" algn="l"/>
                <a:tab pos="6169819" algn="l"/>
                <a:tab pos="6855619" algn="l"/>
                <a:tab pos="7541419" algn="l"/>
              </a:tabLst>
            </a:pPr>
            <a:r>
              <a:rPr lang="en-GB" altLang="en-US" sz="1950" b="1">
                <a:solidFill>
                  <a:srgbClr val="FF0000"/>
                </a:solidFill>
                <a:latin typeface="Comic Sans MS" panose="030F0702030302020204" pitchFamily="66" charset="0"/>
              </a:rPr>
              <a:t>DMA is the answer</a:t>
            </a:r>
          </a:p>
          <a:p>
            <a:pPr marL="556022" lvl="1" indent="-213122" defTabSz="336947">
              <a:spcBef>
                <a:spcPts val="450"/>
              </a:spcBef>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950" b="1" i="1">
                <a:solidFill>
                  <a:srgbClr val="FF0000"/>
                </a:solidFill>
                <a:latin typeface="Comic Sans MS" panose="030F0702030302020204" pitchFamily="66" charset="0"/>
              </a:rPr>
              <a:t>Direct Memory Access is a method of transferring data between peripherals and memory without using the CPU</a:t>
            </a:r>
            <a:r>
              <a:rPr lang="en-US" altLang="en-US" sz="1950" i="1">
                <a:latin typeface="Comic Sans MS" panose="030F0702030302020204" pitchFamily="66" charset="0"/>
              </a:rPr>
              <a:t>.</a:t>
            </a:r>
          </a:p>
          <a:p>
            <a:pPr marL="255985" indent="-255985" defTabSz="336947">
              <a:spcBef>
                <a:spcPts val="450"/>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endParaRPr lang="en-US" altLang="en-US" sz="1950" i="1">
              <a:latin typeface="Comic Sans MS" panose="030F0702030302020204" pitchFamily="66" charset="0"/>
            </a:endParaRPr>
          </a:p>
        </p:txBody>
      </p:sp>
    </p:spTree>
    <p:extLst>
      <p:ext uri="{BB962C8B-B14F-4D97-AF65-F5344CB8AC3E}">
        <p14:creationId xmlns:p14="http://schemas.microsoft.com/office/powerpoint/2010/main" val="418324207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27651">
                                            <p:txEl>
                                              <p:pRg st="0" end="0"/>
                                            </p:txEl>
                                          </p:spTgt>
                                        </p:tgtEl>
                                        <p:attrNameLst>
                                          <p:attrName>style.visibility</p:attrName>
                                        </p:attrNameLst>
                                      </p:cBhvr>
                                      <p:to>
                                        <p:strVal val="visible"/>
                                      </p:to>
                                    </p:set>
                                    <p:animEffect transition="in" filter="wipe(left)">
                                      <p:cBhvr additive="repl">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27651">
                                            <p:txEl>
                                              <p:pRg st="1" end="1"/>
                                            </p:txEl>
                                          </p:spTgt>
                                        </p:tgtEl>
                                        <p:attrNameLst>
                                          <p:attrName>style.visibility</p:attrName>
                                        </p:attrNameLst>
                                      </p:cBhvr>
                                      <p:to>
                                        <p:strVal val="visible"/>
                                      </p:to>
                                    </p:set>
                                    <p:animEffect transition="in" filter="wipe(left)">
                                      <p:cBhvr additive="repl">
                                        <p:cTn id="12" dur="500"/>
                                        <p:tgtEl>
                                          <p:spTgt spid="27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27651">
                                            <p:txEl>
                                              <p:pRg st="2" end="2"/>
                                            </p:txEl>
                                          </p:spTgt>
                                        </p:tgtEl>
                                        <p:attrNameLst>
                                          <p:attrName>style.visibility</p:attrName>
                                        </p:attrNameLst>
                                      </p:cBhvr>
                                      <p:to>
                                        <p:strVal val="visible"/>
                                      </p:to>
                                    </p:set>
                                    <p:animEffect transition="in" filter="wipe(left)">
                                      <p:cBhvr additive="repl">
                                        <p:cTn id="17" dur="500"/>
                                        <p:tgtEl>
                                          <p:spTgt spid="276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additive="repl">
                                        <p:cTn id="21" dur="1" fill="hold">
                                          <p:stCondLst>
                                            <p:cond delay="0"/>
                                          </p:stCondLst>
                                        </p:cTn>
                                        <p:tgtEl>
                                          <p:spTgt spid="27651">
                                            <p:txEl>
                                              <p:pRg st="3" end="3"/>
                                            </p:txEl>
                                          </p:spTgt>
                                        </p:tgtEl>
                                        <p:attrNameLst>
                                          <p:attrName>style.visibility</p:attrName>
                                        </p:attrNameLst>
                                      </p:cBhvr>
                                      <p:to>
                                        <p:strVal val="visible"/>
                                      </p:to>
                                    </p:set>
                                    <p:animEffect transition="in" filter="wipe(left)">
                                      <p:cBhvr additive="repl">
                                        <p:cTn id="22" dur="500"/>
                                        <p:tgtEl>
                                          <p:spTgt spid="276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additive="repl">
                                        <p:cTn id="26" dur="1" fill="hold">
                                          <p:stCondLst>
                                            <p:cond delay="0"/>
                                          </p:stCondLst>
                                        </p:cTn>
                                        <p:tgtEl>
                                          <p:spTgt spid="27651">
                                            <p:txEl>
                                              <p:pRg st="4" end="4"/>
                                            </p:txEl>
                                          </p:spTgt>
                                        </p:tgtEl>
                                        <p:attrNameLst>
                                          <p:attrName>style.visibility</p:attrName>
                                        </p:attrNameLst>
                                      </p:cBhvr>
                                      <p:to>
                                        <p:strVal val="visible"/>
                                      </p:to>
                                    </p:set>
                                    <p:animEffect transition="in" filter="wipe(left)">
                                      <p:cBhvr additive="repl">
                                        <p:cTn id="27" dur="5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85900" y="1063230"/>
            <a:ext cx="6173391" cy="711994"/>
          </a:xfrm>
        </p:spPr>
        <p:txBody>
          <a:bodyPr vert="horz" lIns="67500" tIns="35100" rIns="67500" bIns="35100" rtlCol="0" anchor="t">
            <a:normAutofit/>
          </a:bodyPr>
          <a:lstStyle/>
          <a:p>
            <a:pPr defTabSz="336947">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IN" altLang="en-US" sz="2250" b="1">
                <a:latin typeface="Comic Sans MS" panose="030F0702030302020204" pitchFamily="66" charset="0"/>
              </a:rPr>
              <a:t>DMA Process</a:t>
            </a:r>
          </a:p>
        </p:txBody>
      </p:sp>
      <p:sp>
        <p:nvSpPr>
          <p:cNvPr id="4099" name="Rectangle 3"/>
          <p:cNvSpPr>
            <a:spLocks noGrp="1" noChangeArrowheads="1"/>
          </p:cNvSpPr>
          <p:nvPr>
            <p:ph type="body" idx="1"/>
          </p:nvPr>
        </p:nvSpPr>
        <p:spPr>
          <a:xfrm>
            <a:off x="1428750" y="1600200"/>
            <a:ext cx="6286500" cy="3677841"/>
          </a:xfrm>
        </p:spPr>
        <p:txBody>
          <a:bodyPr vert="horz" lIns="67500" tIns="35100" rIns="67500" bIns="35100" rtlCol="0">
            <a:normAutofit lnSpcReduction="10000"/>
          </a:bodyPr>
          <a:lstStyle/>
          <a:p>
            <a:pPr marL="255985" indent="-255985" defTabSz="336947">
              <a:spcBef>
                <a:spcPts val="450"/>
              </a:spcBef>
              <a:tabLst>
                <a:tab pos="683419" algn="l"/>
                <a:tab pos="1369219" algn="l"/>
                <a:tab pos="2055019" algn="l"/>
                <a:tab pos="2740819" algn="l"/>
                <a:tab pos="3426619" algn="l"/>
                <a:tab pos="4112419" algn="l"/>
                <a:tab pos="4798219" algn="l"/>
                <a:tab pos="5484019" algn="l"/>
                <a:tab pos="6169819" algn="l"/>
                <a:tab pos="6855619" algn="l"/>
                <a:tab pos="7541419" algn="l"/>
              </a:tabLst>
            </a:pPr>
            <a:r>
              <a:rPr lang="en-GB" altLang="en-US" sz="1950">
                <a:latin typeface="Comic Sans MS" panose="030F0702030302020204" pitchFamily="66" charset="0"/>
              </a:rPr>
              <a:t>Data is transferred between memory and disk directly without involving the processor</a:t>
            </a:r>
          </a:p>
          <a:p>
            <a:pPr marL="556022" lvl="1" indent="-213122" defTabSz="336947">
              <a:spcBef>
                <a:spcPts val="450"/>
              </a:spcBef>
              <a:tabLst>
                <a:tab pos="683419" algn="l"/>
                <a:tab pos="1369219" algn="l"/>
                <a:tab pos="2055019" algn="l"/>
                <a:tab pos="2740819" algn="l"/>
                <a:tab pos="3426619" algn="l"/>
                <a:tab pos="4112419" algn="l"/>
                <a:tab pos="4798219" algn="l"/>
                <a:tab pos="5484019" algn="l"/>
                <a:tab pos="6169819" algn="l"/>
                <a:tab pos="6855619" algn="l"/>
                <a:tab pos="7541419" algn="l"/>
              </a:tabLst>
            </a:pPr>
            <a:r>
              <a:rPr lang="en-GB" altLang="en-US" sz="1950">
                <a:latin typeface="Comic Sans MS" panose="030F0702030302020204" pitchFamily="66" charset="0"/>
              </a:rPr>
              <a:t>Interrupt still tells CPU when such a transfer has started and finished.</a:t>
            </a:r>
          </a:p>
          <a:p>
            <a:pPr marL="255985" indent="-255985" defTabSz="336947">
              <a:spcBef>
                <a:spcPts val="450"/>
              </a:spcBef>
              <a:tabLst>
                <a:tab pos="683419" algn="l"/>
                <a:tab pos="1369219" algn="l"/>
                <a:tab pos="2055019" algn="l"/>
                <a:tab pos="2740819" algn="l"/>
                <a:tab pos="3426619" algn="l"/>
                <a:tab pos="4112419" algn="l"/>
                <a:tab pos="4798219" algn="l"/>
                <a:tab pos="5484019" algn="l"/>
                <a:tab pos="6169819" algn="l"/>
                <a:tab pos="6855619" algn="l"/>
                <a:tab pos="7541419" algn="l"/>
              </a:tabLst>
            </a:pPr>
            <a:r>
              <a:rPr lang="en-GB" altLang="en-US" sz="1950">
                <a:latin typeface="Comic Sans MS" panose="030F0702030302020204" pitchFamily="66" charset="0"/>
              </a:rPr>
              <a:t>DMA transfers</a:t>
            </a:r>
          </a:p>
          <a:p>
            <a:pPr marL="556022" lvl="1" indent="-213122" defTabSz="336947">
              <a:spcBef>
                <a:spcPts val="450"/>
              </a:spcBef>
              <a:tabLst>
                <a:tab pos="683419" algn="l"/>
                <a:tab pos="1369219" algn="l"/>
                <a:tab pos="2055019" algn="l"/>
                <a:tab pos="2740819" algn="l"/>
                <a:tab pos="3426619" algn="l"/>
                <a:tab pos="4112419" algn="l"/>
                <a:tab pos="4798219" algn="l"/>
                <a:tab pos="5484019" algn="l"/>
                <a:tab pos="6169819" algn="l"/>
                <a:tab pos="6855619" algn="l"/>
                <a:tab pos="7541419" algn="l"/>
              </a:tabLst>
            </a:pPr>
            <a:r>
              <a:rPr lang="en-GB" altLang="en-US" sz="1950" i="1">
                <a:solidFill>
                  <a:srgbClr val="3B812F"/>
                </a:solidFill>
                <a:latin typeface="Comic Sans MS" panose="030F0702030302020204" pitchFamily="66" charset="0"/>
              </a:rPr>
              <a:t>CPU </a:t>
            </a:r>
            <a:r>
              <a:rPr lang="en-GB" altLang="en-US" sz="1950">
                <a:latin typeface="Comic Sans MS" panose="030F0702030302020204" pitchFamily="66" charset="0"/>
              </a:rPr>
              <a:t>tells the </a:t>
            </a:r>
            <a:r>
              <a:rPr lang="en-GB" altLang="en-US" sz="1950" i="1">
                <a:solidFill>
                  <a:srgbClr val="3B812F"/>
                </a:solidFill>
                <a:latin typeface="Comic Sans MS" panose="030F0702030302020204" pitchFamily="66" charset="0"/>
              </a:rPr>
              <a:t>device controller </a:t>
            </a:r>
            <a:r>
              <a:rPr lang="en-GB" altLang="en-US" sz="1950">
                <a:latin typeface="Comic Sans MS" panose="030F0702030302020204" pitchFamily="66" charset="0"/>
              </a:rPr>
              <a:t>operation to perform and addresses involved.</a:t>
            </a:r>
          </a:p>
          <a:p>
            <a:pPr marL="556022" lvl="1" indent="-213122" defTabSz="336947">
              <a:spcBef>
                <a:spcPts val="450"/>
              </a:spcBef>
              <a:tabLst>
                <a:tab pos="683419" algn="l"/>
                <a:tab pos="1369219" algn="l"/>
                <a:tab pos="2055019" algn="l"/>
                <a:tab pos="2740819" algn="l"/>
                <a:tab pos="3426619" algn="l"/>
                <a:tab pos="4112419" algn="l"/>
                <a:tab pos="4798219" algn="l"/>
                <a:tab pos="5484019" algn="l"/>
                <a:tab pos="6169819" algn="l"/>
                <a:tab pos="6855619" algn="l"/>
                <a:tab pos="7541419" algn="l"/>
              </a:tabLst>
            </a:pPr>
            <a:r>
              <a:rPr lang="en-GB" altLang="en-US" sz="1950">
                <a:latin typeface="Comic Sans MS" panose="030F0702030302020204" pitchFamily="66" charset="0"/>
              </a:rPr>
              <a:t>Device controller then carries out the operation without bothering the CPU using DMA</a:t>
            </a:r>
          </a:p>
          <a:p>
            <a:pPr marL="556022" lvl="1" indent="-213122" defTabSz="336947">
              <a:spcBef>
                <a:spcPts val="450"/>
              </a:spcBef>
              <a:tabLst>
                <a:tab pos="683419" algn="l"/>
                <a:tab pos="1369219" algn="l"/>
                <a:tab pos="2055019" algn="l"/>
                <a:tab pos="2740819" algn="l"/>
                <a:tab pos="3426619" algn="l"/>
                <a:tab pos="4112419" algn="l"/>
                <a:tab pos="4798219" algn="l"/>
                <a:tab pos="5484019" algn="l"/>
                <a:tab pos="6169819" algn="l"/>
                <a:tab pos="6855619" algn="l"/>
                <a:tab pos="7541419" algn="l"/>
              </a:tabLst>
            </a:pPr>
            <a:r>
              <a:rPr lang="en-GB" altLang="en-US" sz="1950" i="1">
                <a:solidFill>
                  <a:srgbClr val="3B812F"/>
                </a:solidFill>
                <a:latin typeface="Comic Sans MS" panose="030F0702030302020204" pitchFamily="66" charset="0"/>
              </a:rPr>
              <a:t>Bus controller </a:t>
            </a:r>
            <a:r>
              <a:rPr lang="en-GB" altLang="en-US" sz="1950">
                <a:latin typeface="Comic Sans MS" panose="030F0702030302020204" pitchFamily="66" charset="0"/>
              </a:rPr>
              <a:t>arbitrates for the bus.</a:t>
            </a:r>
          </a:p>
          <a:p>
            <a:pPr marL="556022" lvl="1" indent="-213122" defTabSz="336947">
              <a:spcBef>
                <a:spcPts val="450"/>
              </a:spcBef>
              <a:tabLst>
                <a:tab pos="683419" algn="l"/>
                <a:tab pos="1369219" algn="l"/>
                <a:tab pos="2055019" algn="l"/>
                <a:tab pos="2740819" algn="l"/>
                <a:tab pos="3426619" algn="l"/>
                <a:tab pos="4112419" algn="l"/>
                <a:tab pos="4798219" algn="l"/>
                <a:tab pos="5484019" algn="l"/>
                <a:tab pos="6169819" algn="l"/>
                <a:tab pos="6855619" algn="l"/>
                <a:tab pos="7541419" algn="l"/>
              </a:tabLst>
            </a:pPr>
            <a:r>
              <a:rPr lang="en-GB" altLang="en-US" sz="1950">
                <a:latin typeface="Comic Sans MS" panose="030F0702030302020204" pitchFamily="66" charset="0"/>
              </a:rPr>
              <a:t>Device controller informs the CPU when complete via an </a:t>
            </a:r>
            <a:r>
              <a:rPr lang="en-GB" altLang="en-US" sz="1950" i="1">
                <a:solidFill>
                  <a:srgbClr val="3B812F"/>
                </a:solidFill>
                <a:latin typeface="Comic Sans MS" panose="030F0702030302020204" pitchFamily="66" charset="0"/>
              </a:rPr>
              <a:t>interrupt</a:t>
            </a:r>
          </a:p>
          <a:p>
            <a:pPr marL="255985" indent="-255985" defTabSz="336947">
              <a:spcBef>
                <a:spcPts val="450"/>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endParaRPr lang="en-GB" altLang="en-US" sz="1950" i="1">
              <a:solidFill>
                <a:srgbClr val="3B812F"/>
              </a:solidFill>
              <a:latin typeface="Comic Sans MS" panose="030F0702030302020204" pitchFamily="66" charset="0"/>
            </a:endParaRPr>
          </a:p>
        </p:txBody>
      </p:sp>
    </p:spTree>
    <p:extLst>
      <p:ext uri="{BB962C8B-B14F-4D97-AF65-F5344CB8AC3E}">
        <p14:creationId xmlns:p14="http://schemas.microsoft.com/office/powerpoint/2010/main" val="121625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485900" y="1063230"/>
            <a:ext cx="6173391" cy="711994"/>
          </a:xfrm>
        </p:spPr>
        <p:txBody>
          <a:bodyPr vert="horz" lIns="67500" tIns="35100" rIns="67500" bIns="35100" rtlCol="0" anchor="t">
            <a:normAutofit/>
          </a:bodyPr>
          <a:lstStyle/>
          <a:p>
            <a:pPr defTabSz="336947">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IN" altLang="en-US" sz="2550">
                <a:latin typeface="Comic Sans MS" panose="030F0702030302020204" pitchFamily="66" charset="0"/>
              </a:rPr>
              <a:t>DMA Modes</a:t>
            </a:r>
          </a:p>
        </p:txBody>
      </p:sp>
      <p:sp>
        <p:nvSpPr>
          <p:cNvPr id="31747" name="Rectangle 3"/>
          <p:cNvSpPr>
            <a:spLocks noGrp="1" noChangeArrowheads="1"/>
          </p:cNvSpPr>
          <p:nvPr>
            <p:ph type="body" idx="1"/>
          </p:nvPr>
        </p:nvSpPr>
        <p:spPr>
          <a:xfrm>
            <a:off x="1543050" y="1600201"/>
            <a:ext cx="6286500" cy="3875485"/>
          </a:xfrm>
        </p:spPr>
        <p:txBody>
          <a:bodyPr vert="horz" lIns="67500" tIns="35100" rIns="67500" bIns="35100" rtlCol="0">
            <a:normAutofit lnSpcReduction="10000"/>
          </a:bodyPr>
          <a:lstStyle/>
          <a:p>
            <a:pPr marL="255985" indent="-255985" defTabSz="336947">
              <a:spcBef>
                <a:spcPts val="675"/>
              </a:spcBef>
              <a:tabLst>
                <a:tab pos="683419" algn="l"/>
                <a:tab pos="1369219" algn="l"/>
                <a:tab pos="2055019" algn="l"/>
                <a:tab pos="2740819" algn="l"/>
                <a:tab pos="3426619" algn="l"/>
                <a:tab pos="4112419" algn="l"/>
                <a:tab pos="4798219" algn="l"/>
                <a:tab pos="5484019" algn="l"/>
                <a:tab pos="6169819" algn="l"/>
                <a:tab pos="6855619" algn="l"/>
                <a:tab pos="7541419" algn="l"/>
              </a:tabLst>
            </a:pPr>
            <a:r>
              <a:rPr lang="en-IN" altLang="en-US" sz="1950">
                <a:solidFill>
                  <a:srgbClr val="0000BC"/>
                </a:solidFill>
                <a:latin typeface="Comic Sans MS" panose="030F0702030302020204" pitchFamily="66" charset="0"/>
              </a:rPr>
              <a:t>DMA can operate in one of two modes</a:t>
            </a:r>
          </a:p>
          <a:p>
            <a:pPr marL="556022" lvl="1" indent="-213122" defTabSz="336947">
              <a:spcBef>
                <a:spcPts val="675"/>
              </a:spcBef>
              <a:tabLst>
                <a:tab pos="683419" algn="l"/>
                <a:tab pos="1369219" algn="l"/>
                <a:tab pos="2055019" algn="l"/>
                <a:tab pos="2740819" algn="l"/>
                <a:tab pos="3426619" algn="l"/>
                <a:tab pos="4112419" algn="l"/>
                <a:tab pos="4798219" algn="l"/>
                <a:tab pos="5484019" algn="l"/>
                <a:tab pos="6169819" algn="l"/>
                <a:tab pos="6855619" algn="l"/>
                <a:tab pos="7541419" algn="l"/>
              </a:tabLst>
            </a:pPr>
            <a:r>
              <a:rPr lang="en-IN" altLang="en-US" sz="1950">
                <a:solidFill>
                  <a:srgbClr val="006633"/>
                </a:solidFill>
                <a:latin typeface="Comic Sans MS" panose="030F0702030302020204" pitchFamily="66" charset="0"/>
              </a:rPr>
              <a:t>Byte Mode</a:t>
            </a:r>
          </a:p>
          <a:p>
            <a:pPr lvl="2" defTabSz="336947">
              <a:spcBef>
                <a:spcPts val="675"/>
              </a:spcBef>
              <a:tabLst>
                <a:tab pos="683419" algn="l"/>
                <a:tab pos="1369219" algn="l"/>
                <a:tab pos="2055019" algn="l"/>
                <a:tab pos="2740819" algn="l"/>
                <a:tab pos="3426619" algn="l"/>
                <a:tab pos="4112419" algn="l"/>
                <a:tab pos="4798219" algn="l"/>
                <a:tab pos="5484019" algn="l"/>
                <a:tab pos="6169819" algn="l"/>
                <a:tab pos="6855619" algn="l"/>
                <a:tab pos="7541419" algn="l"/>
              </a:tabLst>
            </a:pPr>
            <a:r>
              <a:rPr lang="en-IN" altLang="en-US" sz="1875">
                <a:solidFill>
                  <a:srgbClr val="006633"/>
                </a:solidFill>
                <a:latin typeface="Comic Sans MS" panose="030F0702030302020204" pitchFamily="66" charset="0"/>
              </a:rPr>
              <a:t>DMAC  takes over the bus for each byte of data to be transferred &amp; then returns control to  CPU</a:t>
            </a:r>
          </a:p>
          <a:p>
            <a:pPr marL="556022" lvl="1" indent="-213122" defTabSz="336947">
              <a:spcBef>
                <a:spcPts val="675"/>
              </a:spcBef>
              <a:tabLst>
                <a:tab pos="683419" algn="l"/>
                <a:tab pos="1369219" algn="l"/>
                <a:tab pos="2055019" algn="l"/>
                <a:tab pos="2740819" algn="l"/>
                <a:tab pos="3426619" algn="l"/>
                <a:tab pos="4112419" algn="l"/>
                <a:tab pos="4798219" algn="l"/>
                <a:tab pos="5484019" algn="l"/>
                <a:tab pos="6169819" algn="l"/>
                <a:tab pos="6855619" algn="l"/>
                <a:tab pos="7541419" algn="l"/>
              </a:tabLst>
            </a:pPr>
            <a:r>
              <a:rPr lang="en-IN" altLang="en-US" sz="1950">
                <a:solidFill>
                  <a:srgbClr val="006633"/>
                </a:solidFill>
                <a:latin typeface="Comic Sans MS" panose="030F0702030302020204" pitchFamily="66" charset="0"/>
              </a:rPr>
              <a:t>Burst Mode</a:t>
            </a:r>
          </a:p>
          <a:p>
            <a:pPr lvl="2" defTabSz="336947">
              <a:spcBef>
                <a:spcPts val="675"/>
              </a:spcBef>
              <a:tabLst>
                <a:tab pos="683419" algn="l"/>
                <a:tab pos="1369219" algn="l"/>
                <a:tab pos="2055019" algn="l"/>
                <a:tab pos="2740819" algn="l"/>
                <a:tab pos="3426619" algn="l"/>
                <a:tab pos="4112419" algn="l"/>
                <a:tab pos="4798219" algn="l"/>
                <a:tab pos="5484019" algn="l"/>
                <a:tab pos="6169819" algn="l"/>
                <a:tab pos="6855619" algn="l"/>
                <a:tab pos="7541419" algn="l"/>
              </a:tabLst>
            </a:pPr>
            <a:r>
              <a:rPr lang="en-IN" altLang="en-US" sz="1875">
                <a:solidFill>
                  <a:srgbClr val="006633"/>
                </a:solidFill>
                <a:latin typeface="Comic Sans MS" panose="030F0702030302020204" pitchFamily="66" charset="0"/>
              </a:rPr>
              <a:t>A block of data is transferred before returning bus control to CPU</a:t>
            </a:r>
          </a:p>
          <a:p>
            <a:pPr marL="255985" indent="-255985" defTabSz="336947">
              <a:spcBef>
                <a:spcPts val="675"/>
              </a:spcBef>
              <a:tabLst>
                <a:tab pos="683419" algn="l"/>
                <a:tab pos="1369219" algn="l"/>
                <a:tab pos="2055019" algn="l"/>
                <a:tab pos="2740819" algn="l"/>
                <a:tab pos="3426619" algn="l"/>
                <a:tab pos="4112419" algn="l"/>
                <a:tab pos="4798219" algn="l"/>
                <a:tab pos="5484019" algn="l"/>
                <a:tab pos="6169819" algn="l"/>
                <a:tab pos="6855619" algn="l"/>
                <a:tab pos="7541419" algn="l"/>
              </a:tabLst>
            </a:pPr>
            <a:r>
              <a:rPr lang="en-IN" altLang="en-US" sz="1950">
                <a:solidFill>
                  <a:srgbClr val="FF0000"/>
                </a:solidFill>
                <a:latin typeface="Comic Sans MS" panose="030F0702030302020204" pitchFamily="66" charset="0"/>
              </a:rPr>
              <a:t>Choice depends on the speed at which data is arriving &amp; whether a particular application will allow the CPU to be locked off the bus for the duration of block transfer</a:t>
            </a:r>
          </a:p>
          <a:p>
            <a:pPr marL="255985" indent="-255985" defTabSz="336947">
              <a:spcBef>
                <a:spcPts val="675"/>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endParaRPr lang="en-IN" altLang="en-US" sz="195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22465729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31747">
                                            <p:txEl>
                                              <p:pRg st="0" end="0"/>
                                            </p:txEl>
                                          </p:spTgt>
                                        </p:tgtEl>
                                        <p:attrNameLst>
                                          <p:attrName>style.visibility</p:attrName>
                                        </p:attrNameLst>
                                      </p:cBhvr>
                                      <p:to>
                                        <p:strVal val="visible"/>
                                      </p:to>
                                    </p:set>
                                    <p:animEffect transition="in" filter="wipe(left)">
                                      <p:cBhvr additive="repl">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31747">
                                            <p:txEl>
                                              <p:pRg st="1" end="1"/>
                                            </p:txEl>
                                          </p:spTgt>
                                        </p:tgtEl>
                                        <p:attrNameLst>
                                          <p:attrName>style.visibility</p:attrName>
                                        </p:attrNameLst>
                                      </p:cBhvr>
                                      <p:to>
                                        <p:strVal val="visible"/>
                                      </p:to>
                                    </p:set>
                                    <p:animEffect transition="in" filter="wipe(left)">
                                      <p:cBhvr additive="repl">
                                        <p:cTn id="12" dur="5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31747">
                                            <p:txEl>
                                              <p:pRg st="2" end="2"/>
                                            </p:txEl>
                                          </p:spTgt>
                                        </p:tgtEl>
                                        <p:attrNameLst>
                                          <p:attrName>style.visibility</p:attrName>
                                        </p:attrNameLst>
                                      </p:cBhvr>
                                      <p:to>
                                        <p:strVal val="visible"/>
                                      </p:to>
                                    </p:set>
                                    <p:animEffect transition="in" filter="wipe(left)">
                                      <p:cBhvr additive="repl">
                                        <p:cTn id="17" dur="500"/>
                                        <p:tgtEl>
                                          <p:spTgt spid="317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additive="repl">
                                        <p:cTn id="21" dur="1" fill="hold">
                                          <p:stCondLst>
                                            <p:cond delay="0"/>
                                          </p:stCondLst>
                                        </p:cTn>
                                        <p:tgtEl>
                                          <p:spTgt spid="31747">
                                            <p:txEl>
                                              <p:pRg st="3" end="3"/>
                                            </p:txEl>
                                          </p:spTgt>
                                        </p:tgtEl>
                                        <p:attrNameLst>
                                          <p:attrName>style.visibility</p:attrName>
                                        </p:attrNameLst>
                                      </p:cBhvr>
                                      <p:to>
                                        <p:strVal val="visible"/>
                                      </p:to>
                                    </p:set>
                                    <p:animEffect transition="in" filter="wipe(left)">
                                      <p:cBhvr additive="repl">
                                        <p:cTn id="22" dur="500"/>
                                        <p:tgtEl>
                                          <p:spTgt spid="317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additive="repl">
                                        <p:cTn id="26" dur="1" fill="hold">
                                          <p:stCondLst>
                                            <p:cond delay="0"/>
                                          </p:stCondLst>
                                        </p:cTn>
                                        <p:tgtEl>
                                          <p:spTgt spid="31747">
                                            <p:txEl>
                                              <p:pRg st="4" end="4"/>
                                            </p:txEl>
                                          </p:spTgt>
                                        </p:tgtEl>
                                        <p:attrNameLst>
                                          <p:attrName>style.visibility</p:attrName>
                                        </p:attrNameLst>
                                      </p:cBhvr>
                                      <p:to>
                                        <p:strVal val="visible"/>
                                      </p:to>
                                    </p:set>
                                    <p:animEffect transition="in" filter="wipe(left)">
                                      <p:cBhvr additive="repl">
                                        <p:cTn id="27" dur="500"/>
                                        <p:tgtEl>
                                          <p:spTgt spid="317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additive="repl">
                                        <p:cTn id="31" dur="1" fill="hold">
                                          <p:stCondLst>
                                            <p:cond delay="0"/>
                                          </p:stCondLst>
                                        </p:cTn>
                                        <p:tgtEl>
                                          <p:spTgt spid="31747">
                                            <p:txEl>
                                              <p:pRg st="5" end="5"/>
                                            </p:txEl>
                                          </p:spTgt>
                                        </p:tgtEl>
                                        <p:attrNameLst>
                                          <p:attrName>style.visibility</p:attrName>
                                        </p:attrNameLst>
                                      </p:cBhvr>
                                      <p:to>
                                        <p:strVal val="visible"/>
                                      </p:to>
                                    </p:set>
                                    <p:animEffect transition="in" filter="wipe(left)">
                                      <p:cBhvr additive="repl">
                                        <p:cTn id="32" dur="500"/>
                                        <p:tgtEl>
                                          <p:spTgt spid="317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a:t>
            </a:r>
            <a:endParaRPr lang="en-IN" dirty="0"/>
          </a:p>
        </p:txBody>
      </p:sp>
      <p:sp>
        <p:nvSpPr>
          <p:cNvPr id="3" name="Content Placeholder 2"/>
          <p:cNvSpPr>
            <a:spLocks noGrp="1"/>
          </p:cNvSpPr>
          <p:nvPr>
            <p:ph idx="1"/>
          </p:nvPr>
        </p:nvSpPr>
        <p:spPr/>
        <p:txBody>
          <a:bodyPr>
            <a:normAutofit fontScale="77500" lnSpcReduction="20000"/>
          </a:bodyPr>
          <a:lstStyle/>
          <a:p>
            <a:pPr marL="385763" indent="-385763">
              <a:buAutoNum type="arabicPeriod"/>
            </a:pPr>
            <a:r>
              <a:rPr lang="en-US" b="1" dirty="0" smtClean="0"/>
              <a:t>I/O MAPPED I/O:</a:t>
            </a:r>
          </a:p>
          <a:p>
            <a:pPr marL="385763" indent="-385763"/>
            <a:r>
              <a:rPr lang="en-US" dirty="0" smtClean="0"/>
              <a:t>Same address may be for memory or I/O device.</a:t>
            </a:r>
          </a:p>
          <a:p>
            <a:pPr marL="385763" indent="-385763"/>
            <a:r>
              <a:rPr lang="en-US" dirty="0" smtClean="0"/>
              <a:t>So Intel 8085 issues IO/M’ signal for the purpose.</a:t>
            </a:r>
          </a:p>
          <a:p>
            <a:pPr marL="385763" indent="-385763"/>
            <a:r>
              <a:rPr lang="en-US" dirty="0" smtClean="0"/>
              <a:t>Two extra instructions:   a)  IN ,  b)  OUT.</a:t>
            </a:r>
          </a:p>
          <a:p>
            <a:pPr marL="385763" indent="-385763"/>
            <a:r>
              <a:rPr lang="en-US" dirty="0" smtClean="0"/>
              <a:t>Suitable for a large system.</a:t>
            </a:r>
          </a:p>
          <a:p>
            <a:pPr marL="385763" indent="-385763">
              <a:buNone/>
            </a:pPr>
            <a:endParaRPr lang="en-US" dirty="0" smtClean="0"/>
          </a:p>
          <a:p>
            <a:pPr marL="385763" indent="-385763">
              <a:buNone/>
            </a:pPr>
            <a:endParaRPr lang="en-US" dirty="0" smtClean="0"/>
          </a:p>
          <a:p>
            <a:pPr marL="385763" indent="-385763">
              <a:buNone/>
            </a:pPr>
            <a:r>
              <a:rPr lang="en-US" b="1" dirty="0" smtClean="0"/>
              <a:t>2. MEMORY MAPPED I/O:</a:t>
            </a:r>
            <a:endParaRPr lang="en-IN" b="1" dirty="0" smtClean="0"/>
          </a:p>
          <a:p>
            <a:r>
              <a:rPr lang="en-US" dirty="0" smtClean="0"/>
              <a:t>Only one address space.</a:t>
            </a:r>
          </a:p>
          <a:p>
            <a:r>
              <a:rPr lang="en-US" dirty="0" smtClean="0"/>
              <a:t>I/O device also treated as memory location.</a:t>
            </a:r>
          </a:p>
          <a:p>
            <a:r>
              <a:rPr lang="en-US" dirty="0" smtClean="0"/>
              <a:t>Suitable for small system.</a:t>
            </a:r>
          </a:p>
          <a:p>
            <a:endParaRPr lang="en-IN" dirty="0"/>
          </a:p>
        </p:txBody>
      </p:sp>
    </p:spTree>
    <p:extLst>
      <p:ext uri="{BB962C8B-B14F-4D97-AF65-F5344CB8AC3E}">
        <p14:creationId xmlns:p14="http://schemas.microsoft.com/office/powerpoint/2010/main" val="14784089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066800"/>
            <a:ext cx="6238685" cy="3810000"/>
          </a:xfrm>
          <a:prstGeom prst="rect">
            <a:avLst/>
          </a:prstGeom>
        </p:spPr>
      </p:pic>
    </p:spTree>
    <p:extLst>
      <p:ext uri="{BB962C8B-B14F-4D97-AF65-F5344CB8AC3E}">
        <p14:creationId xmlns:p14="http://schemas.microsoft.com/office/powerpoint/2010/main" val="36523700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390" y="532131"/>
            <a:ext cx="5761219" cy="5793738"/>
          </a:xfrm>
          <a:prstGeom prst="rect">
            <a:avLst/>
          </a:prstGeom>
        </p:spPr>
      </p:pic>
    </p:spTree>
    <p:extLst>
      <p:ext uri="{BB962C8B-B14F-4D97-AF65-F5344CB8AC3E}">
        <p14:creationId xmlns:p14="http://schemas.microsoft.com/office/powerpoint/2010/main" val="42511161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DMA controller</a:t>
            </a:r>
            <a:endParaRPr lang="en-IN" dirty="0"/>
          </a:p>
        </p:txBody>
      </p:sp>
      <p:sp>
        <p:nvSpPr>
          <p:cNvPr id="3" name="object 3"/>
          <p:cNvSpPr/>
          <p:nvPr/>
        </p:nvSpPr>
        <p:spPr>
          <a:xfrm>
            <a:off x="381000" y="1662682"/>
            <a:ext cx="8229600" cy="489051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953749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657350" y="1143000"/>
            <a:ext cx="1143000" cy="2628900"/>
          </a:xfrm>
          <a:prstGeom prst="rect">
            <a:avLst/>
          </a:prstGeom>
          <a:solidFill>
            <a:srgbClr val="FFFF99">
              <a:alpha val="67842"/>
            </a:srgbClr>
          </a:solidFill>
          <a:ln w="31680">
            <a:solidFill>
              <a:srgbClr val="006633"/>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7171" name="Text Box 3"/>
          <p:cNvSpPr txBox="1">
            <a:spLocks noChangeArrowheads="1"/>
          </p:cNvSpPr>
          <p:nvPr/>
        </p:nvSpPr>
        <p:spPr bwMode="auto">
          <a:xfrm>
            <a:off x="1943100" y="2628901"/>
            <a:ext cx="514350" cy="34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eaLnBrk="1" hangingPunct="1">
              <a:spcBef>
                <a:spcPts val="1125"/>
              </a:spcBef>
              <a:buClr>
                <a:srgbClr val="000099"/>
              </a:buClr>
              <a:buSzPct val="100000"/>
            </a:pPr>
            <a:r>
              <a:rPr lang="en-IN" altLang="en-US">
                <a:solidFill>
                  <a:srgbClr val="000099"/>
                </a:solidFill>
                <a:latin typeface="Symbol" panose="05050102010706020507" pitchFamily="18" charset="2"/>
              </a:rPr>
              <a:t></a:t>
            </a:r>
            <a:r>
              <a:rPr lang="en-IN" altLang="en-US">
                <a:solidFill>
                  <a:srgbClr val="000099"/>
                </a:solidFill>
                <a:latin typeface="Comic Sans MS" panose="030F0702030302020204" pitchFamily="66" charset="0"/>
              </a:rPr>
              <a:t>p</a:t>
            </a:r>
          </a:p>
        </p:txBody>
      </p:sp>
      <p:sp>
        <p:nvSpPr>
          <p:cNvPr id="7172" name="Text Box 4"/>
          <p:cNvSpPr txBox="1">
            <a:spLocks noChangeArrowheads="1"/>
          </p:cNvSpPr>
          <p:nvPr/>
        </p:nvSpPr>
        <p:spPr bwMode="auto">
          <a:xfrm>
            <a:off x="1771650" y="1257301"/>
            <a:ext cx="1028700" cy="27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eaLnBrk="1" hangingPunct="1">
              <a:spcBef>
                <a:spcPts val="844"/>
              </a:spcBef>
              <a:buClr>
                <a:srgbClr val="000099"/>
              </a:buClr>
              <a:buSzPct val="100000"/>
            </a:pPr>
            <a:r>
              <a:rPr lang="en-IN" altLang="en-US" sz="1350" b="1">
                <a:solidFill>
                  <a:srgbClr val="000099"/>
                </a:solidFill>
                <a:latin typeface="Comic Sans MS" panose="030F0702030302020204" pitchFamily="66" charset="0"/>
              </a:rPr>
              <a:t>AD</a:t>
            </a:r>
            <a:r>
              <a:rPr lang="en-IN" altLang="en-US" sz="1350" b="1" baseline="-25000">
                <a:solidFill>
                  <a:srgbClr val="000099"/>
                </a:solidFill>
                <a:latin typeface="Comic Sans MS" panose="030F0702030302020204" pitchFamily="66" charset="0"/>
              </a:rPr>
              <a:t>0</a:t>
            </a:r>
            <a:r>
              <a:rPr lang="en-IN" altLang="en-US" sz="1350" b="1">
                <a:solidFill>
                  <a:srgbClr val="000099"/>
                </a:solidFill>
                <a:latin typeface="Comic Sans MS" panose="030F0702030302020204" pitchFamily="66" charset="0"/>
              </a:rPr>
              <a:t>- AD</a:t>
            </a:r>
            <a:r>
              <a:rPr lang="en-IN" altLang="en-US" sz="1350" b="1" baseline="-25000">
                <a:solidFill>
                  <a:srgbClr val="000099"/>
                </a:solidFill>
                <a:latin typeface="Comic Sans MS" panose="030F0702030302020204" pitchFamily="66" charset="0"/>
              </a:rPr>
              <a:t>15</a:t>
            </a:r>
          </a:p>
        </p:txBody>
      </p:sp>
      <p:sp>
        <p:nvSpPr>
          <p:cNvPr id="7173" name="Rectangle 5"/>
          <p:cNvSpPr>
            <a:spLocks noChangeArrowheads="1"/>
          </p:cNvSpPr>
          <p:nvPr/>
        </p:nvSpPr>
        <p:spPr bwMode="auto">
          <a:xfrm>
            <a:off x="3200400" y="1200150"/>
            <a:ext cx="628650" cy="914400"/>
          </a:xfrm>
          <a:prstGeom prst="rect">
            <a:avLst/>
          </a:prstGeom>
          <a:solidFill>
            <a:srgbClr val="FFCC99">
              <a:alpha val="12941"/>
            </a:srgbClr>
          </a:solidFill>
          <a:ln w="31680">
            <a:solidFill>
              <a:srgbClr val="FF0000"/>
            </a:solidFill>
            <a:miter lim="800000"/>
            <a:headEnd/>
            <a:tailEnd/>
          </a:ln>
        </p:spPr>
        <p:txBody>
          <a:bodyPr wrap="none" lIns="67500" tIns="35100" rIns="67500" bIns="35100" anchor="ct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eaLnBrk="1" hangingPunct="1">
              <a:buClr>
                <a:srgbClr val="000099"/>
              </a:buClr>
              <a:buSzPct val="100000"/>
              <a:buFont typeface="Comic Sans MS" panose="030F0702030302020204" pitchFamily="66" charset="0"/>
              <a:buNone/>
            </a:pPr>
            <a:r>
              <a:rPr lang="en-IN" altLang="en-US" sz="1350" b="1">
                <a:solidFill>
                  <a:srgbClr val="000099"/>
                </a:solidFill>
                <a:latin typeface="Comic Sans MS" panose="030F0702030302020204" pitchFamily="66" charset="0"/>
              </a:rPr>
              <a:t>Addr</a:t>
            </a:r>
          </a:p>
          <a:p>
            <a:pPr algn="ctr" eaLnBrk="1" hangingPunct="1">
              <a:buClr>
                <a:srgbClr val="000099"/>
              </a:buClr>
              <a:buSzPct val="100000"/>
              <a:buFont typeface="Comic Sans MS" panose="030F0702030302020204" pitchFamily="66" charset="0"/>
              <a:buNone/>
            </a:pPr>
            <a:r>
              <a:rPr lang="en-IN" altLang="en-US" sz="1350" b="1">
                <a:solidFill>
                  <a:srgbClr val="000099"/>
                </a:solidFill>
                <a:latin typeface="Comic Sans MS" panose="030F0702030302020204" pitchFamily="66" charset="0"/>
              </a:rPr>
              <a:t>latches</a:t>
            </a:r>
          </a:p>
        </p:txBody>
      </p:sp>
      <p:sp>
        <p:nvSpPr>
          <p:cNvPr id="7174" name="Line 6"/>
          <p:cNvSpPr>
            <a:spLocks noChangeShapeType="1"/>
          </p:cNvSpPr>
          <p:nvPr/>
        </p:nvSpPr>
        <p:spPr bwMode="auto">
          <a:xfrm>
            <a:off x="2800350" y="1428750"/>
            <a:ext cx="400050" cy="1191"/>
          </a:xfrm>
          <a:prstGeom prst="line">
            <a:avLst/>
          </a:prstGeom>
          <a:noFill/>
          <a:ln w="31680">
            <a:solidFill>
              <a:srgbClr val="0066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IN" sz="1350"/>
          </a:p>
        </p:txBody>
      </p:sp>
      <p:sp>
        <p:nvSpPr>
          <p:cNvPr id="7175" name="Line 7"/>
          <p:cNvSpPr>
            <a:spLocks noChangeShapeType="1"/>
          </p:cNvSpPr>
          <p:nvPr/>
        </p:nvSpPr>
        <p:spPr bwMode="auto">
          <a:xfrm>
            <a:off x="2800350" y="1885950"/>
            <a:ext cx="400050" cy="1191"/>
          </a:xfrm>
          <a:prstGeom prst="line">
            <a:avLst/>
          </a:prstGeom>
          <a:noFill/>
          <a:ln w="31680">
            <a:solidFill>
              <a:srgbClr val="0066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IN" sz="1350"/>
          </a:p>
        </p:txBody>
      </p:sp>
      <p:sp>
        <p:nvSpPr>
          <p:cNvPr id="7176" name="Text Box 8"/>
          <p:cNvSpPr txBox="1">
            <a:spLocks noChangeArrowheads="1"/>
          </p:cNvSpPr>
          <p:nvPr/>
        </p:nvSpPr>
        <p:spPr bwMode="auto">
          <a:xfrm>
            <a:off x="2114550" y="1714501"/>
            <a:ext cx="571500" cy="27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eaLnBrk="1" hangingPunct="1">
              <a:spcBef>
                <a:spcPts val="844"/>
              </a:spcBef>
              <a:buClr>
                <a:srgbClr val="000099"/>
              </a:buClr>
              <a:buSzPct val="100000"/>
            </a:pPr>
            <a:r>
              <a:rPr lang="en-IN" altLang="en-US" sz="1350" b="1">
                <a:solidFill>
                  <a:srgbClr val="000099"/>
                </a:solidFill>
                <a:latin typeface="Comic Sans MS" panose="030F0702030302020204" pitchFamily="66" charset="0"/>
              </a:rPr>
              <a:t>ALE</a:t>
            </a:r>
          </a:p>
        </p:txBody>
      </p:sp>
      <p:sp>
        <p:nvSpPr>
          <p:cNvPr id="7177" name="Line 9"/>
          <p:cNvSpPr>
            <a:spLocks noChangeShapeType="1"/>
          </p:cNvSpPr>
          <p:nvPr/>
        </p:nvSpPr>
        <p:spPr bwMode="auto">
          <a:xfrm>
            <a:off x="2971800" y="1428750"/>
            <a:ext cx="1191" cy="1085850"/>
          </a:xfrm>
          <a:prstGeom prst="line">
            <a:avLst/>
          </a:prstGeom>
          <a:noFill/>
          <a:ln w="31680">
            <a:solidFill>
              <a:srgbClr val="006633"/>
            </a:solidFill>
            <a:miter lim="800000"/>
            <a:headEnd type="triangle" w="med" len="med"/>
            <a:tailEnd/>
          </a:ln>
          <a:extLst>
            <a:ext uri="{909E8E84-426E-40DD-AFC4-6F175D3DCCD1}">
              <a14:hiddenFill xmlns:a14="http://schemas.microsoft.com/office/drawing/2010/main">
                <a:noFill/>
              </a14:hiddenFill>
            </a:ext>
          </a:extLst>
        </p:spPr>
        <p:txBody>
          <a:bodyPr/>
          <a:lstStyle/>
          <a:p>
            <a:endParaRPr lang="en-IN" sz="1350"/>
          </a:p>
        </p:txBody>
      </p:sp>
      <p:sp>
        <p:nvSpPr>
          <p:cNvPr id="7178" name="Line 10"/>
          <p:cNvSpPr>
            <a:spLocks noChangeShapeType="1"/>
          </p:cNvSpPr>
          <p:nvPr/>
        </p:nvSpPr>
        <p:spPr bwMode="auto">
          <a:xfrm>
            <a:off x="2971800" y="2514600"/>
            <a:ext cx="1257300" cy="1191"/>
          </a:xfrm>
          <a:prstGeom prst="line">
            <a:avLst/>
          </a:prstGeom>
          <a:noFill/>
          <a:ln w="31680">
            <a:solidFill>
              <a:srgbClr val="006633"/>
            </a:solidFill>
            <a:miter lim="800000"/>
            <a:headEnd/>
            <a:tailEnd/>
          </a:ln>
          <a:extLst>
            <a:ext uri="{909E8E84-426E-40DD-AFC4-6F175D3DCCD1}">
              <a14:hiddenFill xmlns:a14="http://schemas.microsoft.com/office/drawing/2010/main">
                <a:noFill/>
              </a14:hiddenFill>
            </a:ext>
          </a:extLst>
        </p:spPr>
        <p:txBody>
          <a:bodyPr/>
          <a:lstStyle/>
          <a:p>
            <a:endParaRPr lang="en-IN" sz="1350"/>
          </a:p>
        </p:txBody>
      </p:sp>
      <p:sp>
        <p:nvSpPr>
          <p:cNvPr id="7179" name="Oval 11"/>
          <p:cNvSpPr>
            <a:spLocks noChangeArrowheads="1"/>
          </p:cNvSpPr>
          <p:nvPr/>
        </p:nvSpPr>
        <p:spPr bwMode="auto">
          <a:xfrm>
            <a:off x="4229100" y="2457450"/>
            <a:ext cx="114300" cy="114300"/>
          </a:xfrm>
          <a:prstGeom prst="ellipse">
            <a:avLst/>
          </a:prstGeom>
          <a:noFill/>
          <a:ln w="316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7180" name="Line 12"/>
          <p:cNvSpPr>
            <a:spLocks noChangeShapeType="1"/>
          </p:cNvSpPr>
          <p:nvPr/>
        </p:nvSpPr>
        <p:spPr bwMode="auto">
          <a:xfrm>
            <a:off x="3829050" y="1428750"/>
            <a:ext cx="400050" cy="1191"/>
          </a:xfrm>
          <a:prstGeom prst="line">
            <a:avLst/>
          </a:prstGeom>
          <a:noFill/>
          <a:ln w="31680">
            <a:solidFill>
              <a:srgbClr val="006633"/>
            </a:solidFill>
            <a:miter lim="800000"/>
            <a:headEnd/>
            <a:tailEnd/>
          </a:ln>
          <a:extLst>
            <a:ext uri="{909E8E84-426E-40DD-AFC4-6F175D3DCCD1}">
              <a14:hiddenFill xmlns:a14="http://schemas.microsoft.com/office/drawing/2010/main">
                <a:noFill/>
              </a14:hiddenFill>
            </a:ext>
          </a:extLst>
        </p:spPr>
        <p:txBody>
          <a:bodyPr/>
          <a:lstStyle/>
          <a:p>
            <a:endParaRPr lang="en-IN" sz="1350"/>
          </a:p>
        </p:txBody>
      </p:sp>
      <p:sp>
        <p:nvSpPr>
          <p:cNvPr id="7181" name="Oval 13"/>
          <p:cNvSpPr>
            <a:spLocks noChangeArrowheads="1"/>
          </p:cNvSpPr>
          <p:nvPr/>
        </p:nvSpPr>
        <p:spPr bwMode="auto">
          <a:xfrm>
            <a:off x="4229100" y="1371600"/>
            <a:ext cx="114300" cy="114300"/>
          </a:xfrm>
          <a:prstGeom prst="ellipse">
            <a:avLst/>
          </a:prstGeom>
          <a:noFill/>
          <a:ln w="316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7182" name="Line 14"/>
          <p:cNvSpPr>
            <a:spLocks noChangeShapeType="1"/>
          </p:cNvSpPr>
          <p:nvPr/>
        </p:nvSpPr>
        <p:spPr bwMode="auto">
          <a:xfrm>
            <a:off x="2800350" y="3314700"/>
            <a:ext cx="1428750" cy="1191"/>
          </a:xfrm>
          <a:prstGeom prst="line">
            <a:avLst/>
          </a:prstGeom>
          <a:noFill/>
          <a:ln w="31680">
            <a:solidFill>
              <a:srgbClr val="006633"/>
            </a:solidFill>
            <a:miter lim="800000"/>
            <a:headEnd/>
            <a:tailEnd/>
          </a:ln>
          <a:extLst>
            <a:ext uri="{909E8E84-426E-40DD-AFC4-6F175D3DCCD1}">
              <a14:hiddenFill xmlns:a14="http://schemas.microsoft.com/office/drawing/2010/main">
                <a:noFill/>
              </a14:hiddenFill>
            </a:ext>
          </a:extLst>
        </p:spPr>
        <p:txBody>
          <a:bodyPr/>
          <a:lstStyle/>
          <a:p>
            <a:endParaRPr lang="en-IN" sz="1350"/>
          </a:p>
        </p:txBody>
      </p:sp>
      <p:sp>
        <p:nvSpPr>
          <p:cNvPr id="7183" name="Oval 15"/>
          <p:cNvSpPr>
            <a:spLocks noChangeArrowheads="1"/>
          </p:cNvSpPr>
          <p:nvPr/>
        </p:nvSpPr>
        <p:spPr bwMode="auto">
          <a:xfrm>
            <a:off x="4229100" y="3257550"/>
            <a:ext cx="114300" cy="114300"/>
          </a:xfrm>
          <a:prstGeom prst="ellipse">
            <a:avLst/>
          </a:prstGeom>
          <a:noFill/>
          <a:ln w="316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7184" name="Text Box 16"/>
          <p:cNvSpPr txBox="1">
            <a:spLocks noChangeArrowheads="1"/>
          </p:cNvSpPr>
          <p:nvPr/>
        </p:nvSpPr>
        <p:spPr bwMode="auto">
          <a:xfrm>
            <a:off x="2971800" y="2228850"/>
            <a:ext cx="742950" cy="62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eaLnBrk="1" hangingPunct="1">
              <a:spcBef>
                <a:spcPts val="1125"/>
              </a:spcBef>
              <a:buClr>
                <a:srgbClr val="000099"/>
              </a:buClr>
              <a:buSzPct val="100000"/>
            </a:pPr>
            <a:r>
              <a:rPr lang="en-IN" altLang="en-US">
                <a:solidFill>
                  <a:srgbClr val="000099"/>
                </a:solidFill>
                <a:latin typeface="Comic Sans MS" panose="030F0702030302020204" pitchFamily="66" charset="0"/>
              </a:rPr>
              <a:t>Data  Bus</a:t>
            </a:r>
          </a:p>
        </p:txBody>
      </p:sp>
      <p:sp>
        <p:nvSpPr>
          <p:cNvPr id="7185" name="Text Box 17"/>
          <p:cNvSpPr txBox="1">
            <a:spLocks noChangeArrowheads="1"/>
          </p:cNvSpPr>
          <p:nvPr/>
        </p:nvSpPr>
        <p:spPr bwMode="auto">
          <a:xfrm>
            <a:off x="2914650" y="2983706"/>
            <a:ext cx="971550" cy="62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eaLnBrk="1" hangingPunct="1">
              <a:spcBef>
                <a:spcPts val="1125"/>
              </a:spcBef>
              <a:buClr>
                <a:srgbClr val="000099"/>
              </a:buClr>
              <a:buSzPct val="100000"/>
            </a:pPr>
            <a:r>
              <a:rPr lang="en-IN" altLang="en-US">
                <a:solidFill>
                  <a:srgbClr val="000099"/>
                </a:solidFill>
                <a:latin typeface="Comic Sans MS" panose="030F0702030302020204" pitchFamily="66" charset="0"/>
              </a:rPr>
              <a:t>Control Bus</a:t>
            </a:r>
          </a:p>
        </p:txBody>
      </p:sp>
      <p:sp>
        <p:nvSpPr>
          <p:cNvPr id="7186" name="Rectangle 18"/>
          <p:cNvSpPr>
            <a:spLocks noChangeArrowheads="1"/>
          </p:cNvSpPr>
          <p:nvPr/>
        </p:nvSpPr>
        <p:spPr bwMode="auto">
          <a:xfrm>
            <a:off x="3486150" y="4114800"/>
            <a:ext cx="1200150" cy="800100"/>
          </a:xfrm>
          <a:prstGeom prst="rect">
            <a:avLst/>
          </a:prstGeom>
          <a:solidFill>
            <a:srgbClr val="CCFFFF">
              <a:alpha val="27058"/>
            </a:srgbClr>
          </a:solidFill>
          <a:ln w="31680">
            <a:solidFill>
              <a:srgbClr val="000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7187" name="Text Box 19"/>
          <p:cNvSpPr txBox="1">
            <a:spLocks noChangeArrowheads="1"/>
          </p:cNvSpPr>
          <p:nvPr/>
        </p:nvSpPr>
        <p:spPr bwMode="auto">
          <a:xfrm>
            <a:off x="3600450" y="4343401"/>
            <a:ext cx="1028700" cy="34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eaLnBrk="1" hangingPunct="1">
              <a:spcBef>
                <a:spcPts val="1125"/>
              </a:spcBef>
              <a:buClr>
                <a:srgbClr val="000099"/>
              </a:buClr>
              <a:buSzPct val="100000"/>
            </a:pPr>
            <a:r>
              <a:rPr lang="en-IN" altLang="en-US">
                <a:solidFill>
                  <a:srgbClr val="000099"/>
                </a:solidFill>
                <a:latin typeface="Comic Sans MS" panose="030F0702030302020204" pitchFamily="66" charset="0"/>
              </a:rPr>
              <a:t>DMAC</a:t>
            </a:r>
          </a:p>
        </p:txBody>
      </p:sp>
      <p:sp>
        <p:nvSpPr>
          <p:cNvPr id="7188" name="Line 20"/>
          <p:cNvSpPr>
            <a:spLocks noChangeShapeType="1"/>
          </p:cNvSpPr>
          <p:nvPr/>
        </p:nvSpPr>
        <p:spPr bwMode="auto">
          <a:xfrm flipH="1">
            <a:off x="2570561" y="4286250"/>
            <a:ext cx="916781" cy="1191"/>
          </a:xfrm>
          <a:prstGeom prst="line">
            <a:avLst/>
          </a:prstGeom>
          <a:noFill/>
          <a:ln w="31680">
            <a:solidFill>
              <a:srgbClr val="0000BC"/>
            </a:solidFill>
            <a:miter lim="800000"/>
            <a:headEnd/>
            <a:tailEnd/>
          </a:ln>
          <a:extLst>
            <a:ext uri="{909E8E84-426E-40DD-AFC4-6F175D3DCCD1}">
              <a14:hiddenFill xmlns:a14="http://schemas.microsoft.com/office/drawing/2010/main">
                <a:noFill/>
              </a14:hiddenFill>
            </a:ext>
          </a:extLst>
        </p:spPr>
        <p:txBody>
          <a:bodyPr/>
          <a:lstStyle/>
          <a:p>
            <a:endParaRPr lang="en-IN" sz="1350"/>
          </a:p>
        </p:txBody>
      </p:sp>
      <p:sp>
        <p:nvSpPr>
          <p:cNvPr id="7189" name="Line 21"/>
          <p:cNvSpPr>
            <a:spLocks noChangeShapeType="1"/>
          </p:cNvSpPr>
          <p:nvPr/>
        </p:nvSpPr>
        <p:spPr bwMode="auto">
          <a:xfrm flipV="1">
            <a:off x="2571750" y="3770711"/>
            <a:ext cx="1191" cy="516731"/>
          </a:xfrm>
          <a:prstGeom prst="line">
            <a:avLst/>
          </a:prstGeom>
          <a:noFill/>
          <a:ln w="31680">
            <a:solidFill>
              <a:srgbClr val="333399"/>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IN" sz="1350"/>
          </a:p>
        </p:txBody>
      </p:sp>
      <p:sp>
        <p:nvSpPr>
          <p:cNvPr id="7190" name="Line 22"/>
          <p:cNvSpPr>
            <a:spLocks noChangeShapeType="1"/>
          </p:cNvSpPr>
          <p:nvPr/>
        </p:nvSpPr>
        <p:spPr bwMode="auto">
          <a:xfrm>
            <a:off x="2000250" y="3771900"/>
            <a:ext cx="1191" cy="857250"/>
          </a:xfrm>
          <a:prstGeom prst="line">
            <a:avLst/>
          </a:prstGeom>
          <a:noFill/>
          <a:ln w="3168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en-IN" sz="1350"/>
          </a:p>
        </p:txBody>
      </p:sp>
      <p:sp>
        <p:nvSpPr>
          <p:cNvPr id="7191" name="Line 23"/>
          <p:cNvSpPr>
            <a:spLocks noChangeShapeType="1"/>
          </p:cNvSpPr>
          <p:nvPr/>
        </p:nvSpPr>
        <p:spPr bwMode="auto">
          <a:xfrm>
            <a:off x="2000250" y="4629150"/>
            <a:ext cx="1485900" cy="1191"/>
          </a:xfrm>
          <a:prstGeom prst="line">
            <a:avLst/>
          </a:prstGeom>
          <a:noFill/>
          <a:ln w="31680">
            <a:solidFill>
              <a:srgbClr val="333399"/>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IN" sz="1350"/>
          </a:p>
        </p:txBody>
      </p:sp>
      <p:sp>
        <p:nvSpPr>
          <p:cNvPr id="7192" name="Text Box 24"/>
          <p:cNvSpPr txBox="1">
            <a:spLocks noChangeArrowheads="1"/>
          </p:cNvSpPr>
          <p:nvPr/>
        </p:nvSpPr>
        <p:spPr bwMode="auto">
          <a:xfrm>
            <a:off x="3314700" y="4171951"/>
            <a:ext cx="800100" cy="27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eaLnBrk="1" hangingPunct="1">
              <a:spcBef>
                <a:spcPts val="844"/>
              </a:spcBef>
              <a:buClr>
                <a:srgbClr val="000099"/>
              </a:buClr>
              <a:buSzPct val="100000"/>
            </a:pPr>
            <a:r>
              <a:rPr lang="en-IN" altLang="en-US" sz="1350" b="1">
                <a:solidFill>
                  <a:srgbClr val="000099"/>
                </a:solidFill>
                <a:latin typeface="Comic Sans MS" panose="030F0702030302020204" pitchFamily="66" charset="0"/>
              </a:rPr>
              <a:t>HRQ</a:t>
            </a:r>
          </a:p>
        </p:txBody>
      </p:sp>
      <p:sp>
        <p:nvSpPr>
          <p:cNvPr id="7193" name="Text Box 25"/>
          <p:cNvSpPr txBox="1">
            <a:spLocks noChangeArrowheads="1"/>
          </p:cNvSpPr>
          <p:nvPr/>
        </p:nvSpPr>
        <p:spPr bwMode="auto">
          <a:xfrm>
            <a:off x="1543050" y="3496867"/>
            <a:ext cx="800100" cy="27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eaLnBrk="1" hangingPunct="1">
              <a:spcBef>
                <a:spcPts val="844"/>
              </a:spcBef>
              <a:buClr>
                <a:srgbClr val="000099"/>
              </a:buClr>
              <a:buSzPct val="100000"/>
            </a:pPr>
            <a:r>
              <a:rPr lang="en-IN" altLang="en-US" sz="1350" b="1">
                <a:solidFill>
                  <a:srgbClr val="000099"/>
                </a:solidFill>
                <a:latin typeface="Comic Sans MS" panose="030F0702030302020204" pitchFamily="66" charset="0"/>
              </a:rPr>
              <a:t>HLDA</a:t>
            </a:r>
          </a:p>
        </p:txBody>
      </p:sp>
      <p:sp>
        <p:nvSpPr>
          <p:cNvPr id="7194" name="Text Box 26"/>
          <p:cNvSpPr txBox="1">
            <a:spLocks noChangeArrowheads="1"/>
          </p:cNvSpPr>
          <p:nvPr/>
        </p:nvSpPr>
        <p:spPr bwMode="auto">
          <a:xfrm>
            <a:off x="2114550" y="3486151"/>
            <a:ext cx="800100" cy="27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eaLnBrk="1" hangingPunct="1">
              <a:spcBef>
                <a:spcPts val="844"/>
              </a:spcBef>
              <a:buClr>
                <a:srgbClr val="000099"/>
              </a:buClr>
              <a:buSzPct val="100000"/>
            </a:pPr>
            <a:r>
              <a:rPr lang="en-IN" altLang="en-US" sz="1350" b="1">
                <a:solidFill>
                  <a:srgbClr val="000099"/>
                </a:solidFill>
                <a:latin typeface="Comic Sans MS" panose="030F0702030302020204" pitchFamily="66" charset="0"/>
              </a:rPr>
              <a:t>HOLD</a:t>
            </a:r>
          </a:p>
        </p:txBody>
      </p:sp>
      <p:sp>
        <p:nvSpPr>
          <p:cNvPr id="7195" name="Line 27"/>
          <p:cNvSpPr>
            <a:spLocks noChangeShapeType="1"/>
          </p:cNvSpPr>
          <p:nvPr/>
        </p:nvSpPr>
        <p:spPr bwMode="auto">
          <a:xfrm>
            <a:off x="4000500" y="1657350"/>
            <a:ext cx="228600" cy="1191"/>
          </a:xfrm>
          <a:prstGeom prst="line">
            <a:avLst/>
          </a:prstGeom>
          <a:noFill/>
          <a:ln w="31680">
            <a:solidFill>
              <a:srgbClr val="0000BC"/>
            </a:solidFill>
            <a:miter lim="800000"/>
            <a:headEnd/>
            <a:tailEnd/>
          </a:ln>
          <a:extLst>
            <a:ext uri="{909E8E84-426E-40DD-AFC4-6F175D3DCCD1}">
              <a14:hiddenFill xmlns:a14="http://schemas.microsoft.com/office/drawing/2010/main">
                <a:noFill/>
              </a14:hiddenFill>
            </a:ext>
          </a:extLst>
        </p:spPr>
        <p:txBody>
          <a:bodyPr/>
          <a:lstStyle/>
          <a:p>
            <a:endParaRPr lang="en-IN" sz="1350"/>
          </a:p>
        </p:txBody>
      </p:sp>
      <p:sp>
        <p:nvSpPr>
          <p:cNvPr id="7196" name="Oval 28"/>
          <p:cNvSpPr>
            <a:spLocks noChangeArrowheads="1"/>
          </p:cNvSpPr>
          <p:nvPr/>
        </p:nvSpPr>
        <p:spPr bwMode="auto">
          <a:xfrm>
            <a:off x="4229100" y="1600200"/>
            <a:ext cx="114300" cy="114300"/>
          </a:xfrm>
          <a:prstGeom prst="ellipse">
            <a:avLst/>
          </a:prstGeom>
          <a:noFill/>
          <a:ln w="31680">
            <a:solidFill>
              <a:srgbClr val="0000B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7197" name="Line 29"/>
          <p:cNvSpPr>
            <a:spLocks noChangeShapeType="1"/>
          </p:cNvSpPr>
          <p:nvPr/>
        </p:nvSpPr>
        <p:spPr bwMode="auto">
          <a:xfrm>
            <a:off x="4000500" y="1657350"/>
            <a:ext cx="1191" cy="2457450"/>
          </a:xfrm>
          <a:prstGeom prst="line">
            <a:avLst/>
          </a:prstGeom>
          <a:noFill/>
          <a:ln w="3168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en-IN" sz="1350"/>
          </a:p>
        </p:txBody>
      </p:sp>
      <p:sp>
        <p:nvSpPr>
          <p:cNvPr id="7198" name="Line 30"/>
          <p:cNvSpPr>
            <a:spLocks noChangeShapeType="1"/>
          </p:cNvSpPr>
          <p:nvPr/>
        </p:nvSpPr>
        <p:spPr bwMode="auto">
          <a:xfrm>
            <a:off x="4114800" y="3543300"/>
            <a:ext cx="1191" cy="571500"/>
          </a:xfrm>
          <a:prstGeom prst="line">
            <a:avLst/>
          </a:prstGeom>
          <a:noFill/>
          <a:ln w="31680">
            <a:solidFill>
              <a:srgbClr val="0000BC"/>
            </a:solidFill>
            <a:miter lim="800000"/>
            <a:headEnd/>
            <a:tailEnd/>
          </a:ln>
          <a:extLst>
            <a:ext uri="{909E8E84-426E-40DD-AFC4-6F175D3DCCD1}">
              <a14:hiddenFill xmlns:a14="http://schemas.microsoft.com/office/drawing/2010/main">
                <a:noFill/>
              </a14:hiddenFill>
            </a:ext>
          </a:extLst>
        </p:spPr>
        <p:txBody>
          <a:bodyPr/>
          <a:lstStyle/>
          <a:p>
            <a:endParaRPr lang="en-IN" sz="1350"/>
          </a:p>
        </p:txBody>
      </p:sp>
      <p:sp>
        <p:nvSpPr>
          <p:cNvPr id="7199" name="Oval 31"/>
          <p:cNvSpPr>
            <a:spLocks noChangeArrowheads="1"/>
          </p:cNvSpPr>
          <p:nvPr/>
        </p:nvSpPr>
        <p:spPr bwMode="auto">
          <a:xfrm>
            <a:off x="4229100" y="3486150"/>
            <a:ext cx="114300" cy="114300"/>
          </a:xfrm>
          <a:prstGeom prst="ellipse">
            <a:avLst/>
          </a:prstGeom>
          <a:noFill/>
          <a:ln w="31680">
            <a:solidFill>
              <a:srgbClr val="0000B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7200" name="Line 32"/>
          <p:cNvSpPr>
            <a:spLocks noChangeShapeType="1"/>
          </p:cNvSpPr>
          <p:nvPr/>
        </p:nvSpPr>
        <p:spPr bwMode="auto">
          <a:xfrm>
            <a:off x="4114800" y="3543300"/>
            <a:ext cx="114300" cy="1191"/>
          </a:xfrm>
          <a:prstGeom prst="line">
            <a:avLst/>
          </a:prstGeom>
          <a:noFill/>
          <a:ln w="31680">
            <a:solidFill>
              <a:srgbClr val="0000BC"/>
            </a:solidFill>
            <a:miter lim="800000"/>
            <a:headEnd/>
            <a:tailEnd/>
          </a:ln>
          <a:extLst>
            <a:ext uri="{909E8E84-426E-40DD-AFC4-6F175D3DCCD1}">
              <a14:hiddenFill xmlns:a14="http://schemas.microsoft.com/office/drawing/2010/main">
                <a:noFill/>
              </a14:hiddenFill>
            </a:ext>
          </a:extLst>
        </p:spPr>
        <p:txBody>
          <a:bodyPr/>
          <a:lstStyle/>
          <a:p>
            <a:endParaRPr lang="en-IN" sz="1350"/>
          </a:p>
        </p:txBody>
      </p:sp>
      <p:sp>
        <p:nvSpPr>
          <p:cNvPr id="7201" name="Oval 33"/>
          <p:cNvSpPr>
            <a:spLocks noChangeArrowheads="1"/>
          </p:cNvSpPr>
          <p:nvPr/>
        </p:nvSpPr>
        <p:spPr bwMode="auto">
          <a:xfrm>
            <a:off x="4229100" y="2686050"/>
            <a:ext cx="114300" cy="114300"/>
          </a:xfrm>
          <a:prstGeom prst="ellipse">
            <a:avLst/>
          </a:prstGeom>
          <a:noFill/>
          <a:ln w="31680">
            <a:solidFill>
              <a:srgbClr val="CC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7202" name="Rectangle 34"/>
          <p:cNvSpPr>
            <a:spLocks noChangeArrowheads="1"/>
          </p:cNvSpPr>
          <p:nvPr/>
        </p:nvSpPr>
        <p:spPr bwMode="auto">
          <a:xfrm>
            <a:off x="6115050" y="1143000"/>
            <a:ext cx="971550" cy="2457450"/>
          </a:xfrm>
          <a:prstGeom prst="rect">
            <a:avLst/>
          </a:prstGeom>
          <a:solidFill>
            <a:srgbClr val="CC99FF">
              <a:alpha val="25098"/>
            </a:srgbClr>
          </a:solidFill>
          <a:ln w="31680">
            <a:solidFill>
              <a:srgbClr val="9933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7203" name="Text Box 35"/>
          <p:cNvSpPr txBox="1">
            <a:spLocks noChangeArrowheads="1"/>
          </p:cNvSpPr>
          <p:nvPr/>
        </p:nvSpPr>
        <p:spPr bwMode="auto">
          <a:xfrm>
            <a:off x="6229350" y="1371601"/>
            <a:ext cx="742950" cy="34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eaLnBrk="1" hangingPunct="1">
              <a:spcBef>
                <a:spcPts val="1125"/>
              </a:spcBef>
              <a:buClr>
                <a:srgbClr val="000099"/>
              </a:buClr>
              <a:buSzPct val="100000"/>
            </a:pPr>
            <a:r>
              <a:rPr lang="en-US" altLang="en-US">
                <a:solidFill>
                  <a:srgbClr val="000099"/>
                </a:solidFill>
                <a:latin typeface="Comic Sans MS" panose="030F0702030302020204" pitchFamily="66" charset="0"/>
              </a:rPr>
              <a:t>Mem</a:t>
            </a:r>
          </a:p>
        </p:txBody>
      </p:sp>
      <p:sp>
        <p:nvSpPr>
          <p:cNvPr id="7204" name="Rectangle 36"/>
          <p:cNvSpPr>
            <a:spLocks noChangeArrowheads="1"/>
          </p:cNvSpPr>
          <p:nvPr/>
        </p:nvSpPr>
        <p:spPr bwMode="auto">
          <a:xfrm>
            <a:off x="6115050" y="4000500"/>
            <a:ext cx="1085850" cy="857250"/>
          </a:xfrm>
          <a:prstGeom prst="rect">
            <a:avLst/>
          </a:prstGeom>
          <a:solidFill>
            <a:srgbClr val="FF9900">
              <a:alpha val="12157"/>
            </a:srgbClr>
          </a:solidFill>
          <a:ln w="31680">
            <a:solidFill>
              <a:srgbClr val="996600"/>
            </a:solidFill>
            <a:miter lim="800000"/>
            <a:headEnd/>
            <a:tailEnd/>
          </a:ln>
        </p:spPr>
        <p:txBody>
          <a:bodyPr wrap="none" lIns="67500" tIns="35100" rIns="67500" bIns="35100" anchor="ct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eaLnBrk="1" hangingPunct="1">
              <a:buClr>
                <a:srgbClr val="000099"/>
              </a:buClr>
              <a:buSzPct val="100000"/>
              <a:buFont typeface="Comic Sans MS" panose="030F0702030302020204" pitchFamily="66" charset="0"/>
              <a:buNone/>
            </a:pPr>
            <a:r>
              <a:rPr lang="en-IN" altLang="en-US">
                <a:solidFill>
                  <a:srgbClr val="000099"/>
                </a:solidFill>
                <a:latin typeface="Comic Sans MS" panose="030F0702030302020204" pitchFamily="66" charset="0"/>
              </a:rPr>
              <a:t>I/O</a:t>
            </a:r>
          </a:p>
        </p:txBody>
      </p:sp>
      <p:sp>
        <p:nvSpPr>
          <p:cNvPr id="7205" name="Oval 37"/>
          <p:cNvSpPr>
            <a:spLocks noChangeArrowheads="1"/>
          </p:cNvSpPr>
          <p:nvPr/>
        </p:nvSpPr>
        <p:spPr bwMode="auto">
          <a:xfrm>
            <a:off x="4572000" y="2571750"/>
            <a:ext cx="114300" cy="114300"/>
          </a:xfrm>
          <a:prstGeom prst="ellipse">
            <a:avLst/>
          </a:prstGeom>
          <a:noFill/>
          <a:ln w="3168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7206" name="Oval 38"/>
          <p:cNvSpPr>
            <a:spLocks noChangeArrowheads="1"/>
          </p:cNvSpPr>
          <p:nvPr/>
        </p:nvSpPr>
        <p:spPr bwMode="auto">
          <a:xfrm>
            <a:off x="4572000" y="3371850"/>
            <a:ext cx="114300" cy="114300"/>
          </a:xfrm>
          <a:prstGeom prst="ellipse">
            <a:avLst/>
          </a:prstGeom>
          <a:noFill/>
          <a:ln w="3168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7207" name="Oval 39"/>
          <p:cNvSpPr>
            <a:spLocks noChangeArrowheads="1"/>
          </p:cNvSpPr>
          <p:nvPr/>
        </p:nvSpPr>
        <p:spPr bwMode="auto">
          <a:xfrm>
            <a:off x="4572000" y="1485900"/>
            <a:ext cx="114300" cy="114300"/>
          </a:xfrm>
          <a:prstGeom prst="ellipse">
            <a:avLst/>
          </a:prstGeom>
          <a:noFill/>
          <a:ln w="3168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7208" name="Line 40"/>
          <p:cNvSpPr>
            <a:spLocks noChangeShapeType="1"/>
          </p:cNvSpPr>
          <p:nvPr/>
        </p:nvSpPr>
        <p:spPr bwMode="auto">
          <a:xfrm>
            <a:off x="4686300" y="1543050"/>
            <a:ext cx="1428750" cy="1191"/>
          </a:xfrm>
          <a:prstGeom prst="line">
            <a:avLst/>
          </a:prstGeom>
          <a:noFill/>
          <a:ln w="3168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IN" sz="1350"/>
          </a:p>
        </p:txBody>
      </p:sp>
      <p:sp>
        <p:nvSpPr>
          <p:cNvPr id="7209" name="Line 41"/>
          <p:cNvSpPr>
            <a:spLocks noChangeShapeType="1"/>
          </p:cNvSpPr>
          <p:nvPr/>
        </p:nvSpPr>
        <p:spPr bwMode="auto">
          <a:xfrm>
            <a:off x="4686300" y="2628900"/>
            <a:ext cx="1428750" cy="1191"/>
          </a:xfrm>
          <a:prstGeom prst="line">
            <a:avLst/>
          </a:prstGeom>
          <a:noFill/>
          <a:ln w="3168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IN" sz="1350"/>
          </a:p>
        </p:txBody>
      </p:sp>
      <p:sp>
        <p:nvSpPr>
          <p:cNvPr id="7210" name="Line 42"/>
          <p:cNvSpPr>
            <a:spLocks noChangeShapeType="1"/>
          </p:cNvSpPr>
          <p:nvPr/>
        </p:nvSpPr>
        <p:spPr bwMode="auto">
          <a:xfrm>
            <a:off x="4686300" y="3429000"/>
            <a:ext cx="1428750" cy="1191"/>
          </a:xfrm>
          <a:prstGeom prst="line">
            <a:avLst/>
          </a:prstGeom>
          <a:noFill/>
          <a:ln w="3168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IN" sz="1350"/>
          </a:p>
        </p:txBody>
      </p:sp>
      <p:sp>
        <p:nvSpPr>
          <p:cNvPr id="7211" name="Line 43"/>
          <p:cNvSpPr>
            <a:spLocks noChangeShapeType="1"/>
          </p:cNvSpPr>
          <p:nvPr/>
        </p:nvSpPr>
        <p:spPr bwMode="auto">
          <a:xfrm>
            <a:off x="5086350" y="2628900"/>
            <a:ext cx="1191" cy="1143000"/>
          </a:xfrm>
          <a:prstGeom prst="line">
            <a:avLst/>
          </a:prstGeom>
          <a:noFill/>
          <a:ln w="31680">
            <a:solidFill>
              <a:srgbClr val="FF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en-IN" sz="1350"/>
          </a:p>
        </p:txBody>
      </p:sp>
      <p:sp>
        <p:nvSpPr>
          <p:cNvPr id="7212" name="Line 44"/>
          <p:cNvSpPr>
            <a:spLocks noChangeShapeType="1"/>
          </p:cNvSpPr>
          <p:nvPr/>
        </p:nvSpPr>
        <p:spPr bwMode="auto">
          <a:xfrm>
            <a:off x="5086350" y="3771900"/>
            <a:ext cx="1257300" cy="1191"/>
          </a:xfrm>
          <a:prstGeom prst="line">
            <a:avLst/>
          </a:prstGeom>
          <a:noFill/>
          <a:ln w="3168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IN" sz="1350"/>
          </a:p>
        </p:txBody>
      </p:sp>
      <p:sp>
        <p:nvSpPr>
          <p:cNvPr id="7213" name="Line 45"/>
          <p:cNvSpPr>
            <a:spLocks noChangeShapeType="1"/>
          </p:cNvSpPr>
          <p:nvPr/>
        </p:nvSpPr>
        <p:spPr bwMode="auto">
          <a:xfrm>
            <a:off x="6343650" y="3771900"/>
            <a:ext cx="1191" cy="228600"/>
          </a:xfrm>
          <a:prstGeom prst="line">
            <a:avLst/>
          </a:prstGeom>
          <a:noFill/>
          <a:ln w="3168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IN" sz="1350"/>
          </a:p>
        </p:txBody>
      </p:sp>
      <p:sp>
        <p:nvSpPr>
          <p:cNvPr id="7214" name="Line 46"/>
          <p:cNvSpPr>
            <a:spLocks noChangeShapeType="1"/>
          </p:cNvSpPr>
          <p:nvPr/>
        </p:nvSpPr>
        <p:spPr bwMode="auto">
          <a:xfrm>
            <a:off x="4857750" y="3429000"/>
            <a:ext cx="1191" cy="914400"/>
          </a:xfrm>
          <a:prstGeom prst="line">
            <a:avLst/>
          </a:prstGeom>
          <a:noFill/>
          <a:ln w="31680">
            <a:solidFill>
              <a:srgbClr val="FF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en-IN" sz="1350"/>
          </a:p>
        </p:txBody>
      </p:sp>
      <p:sp>
        <p:nvSpPr>
          <p:cNvPr id="7215" name="Line 47"/>
          <p:cNvSpPr>
            <a:spLocks noChangeShapeType="1"/>
          </p:cNvSpPr>
          <p:nvPr/>
        </p:nvSpPr>
        <p:spPr bwMode="auto">
          <a:xfrm>
            <a:off x="4857750" y="4343400"/>
            <a:ext cx="1257300" cy="1191"/>
          </a:xfrm>
          <a:prstGeom prst="line">
            <a:avLst/>
          </a:prstGeom>
          <a:noFill/>
          <a:ln w="3168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IN" sz="1350"/>
          </a:p>
        </p:txBody>
      </p:sp>
      <p:sp>
        <p:nvSpPr>
          <p:cNvPr id="7216" name="Line 48"/>
          <p:cNvSpPr>
            <a:spLocks noChangeShapeType="1"/>
          </p:cNvSpPr>
          <p:nvPr/>
        </p:nvSpPr>
        <p:spPr bwMode="auto">
          <a:xfrm>
            <a:off x="4457700" y="4914900"/>
            <a:ext cx="1191" cy="171450"/>
          </a:xfrm>
          <a:prstGeom prst="line">
            <a:avLst/>
          </a:prstGeom>
          <a:noFill/>
          <a:ln w="31680">
            <a:solidFill>
              <a:srgbClr val="9966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en-IN" sz="1350"/>
          </a:p>
        </p:txBody>
      </p:sp>
      <p:sp>
        <p:nvSpPr>
          <p:cNvPr id="7217" name="Line 49"/>
          <p:cNvSpPr>
            <a:spLocks noChangeShapeType="1"/>
          </p:cNvSpPr>
          <p:nvPr/>
        </p:nvSpPr>
        <p:spPr bwMode="auto">
          <a:xfrm>
            <a:off x="4457700" y="5086350"/>
            <a:ext cx="1828800" cy="1191"/>
          </a:xfrm>
          <a:prstGeom prst="line">
            <a:avLst/>
          </a:prstGeom>
          <a:noFill/>
          <a:ln w="31680">
            <a:solidFill>
              <a:srgbClr val="996600"/>
            </a:solidFill>
            <a:miter lim="800000"/>
            <a:headEnd/>
            <a:tailEnd/>
          </a:ln>
          <a:extLst>
            <a:ext uri="{909E8E84-426E-40DD-AFC4-6F175D3DCCD1}">
              <a14:hiddenFill xmlns:a14="http://schemas.microsoft.com/office/drawing/2010/main">
                <a:noFill/>
              </a14:hiddenFill>
            </a:ext>
          </a:extLst>
        </p:spPr>
        <p:txBody>
          <a:bodyPr/>
          <a:lstStyle/>
          <a:p>
            <a:endParaRPr lang="en-IN" sz="1350"/>
          </a:p>
        </p:txBody>
      </p:sp>
      <p:sp>
        <p:nvSpPr>
          <p:cNvPr id="7218" name="Line 50"/>
          <p:cNvSpPr>
            <a:spLocks noChangeShapeType="1"/>
          </p:cNvSpPr>
          <p:nvPr/>
        </p:nvSpPr>
        <p:spPr bwMode="auto">
          <a:xfrm flipV="1">
            <a:off x="6286500" y="4856561"/>
            <a:ext cx="1191" cy="230981"/>
          </a:xfrm>
          <a:prstGeom prst="line">
            <a:avLst/>
          </a:prstGeom>
          <a:noFill/>
          <a:ln w="31680">
            <a:solidFill>
              <a:srgbClr val="996600"/>
            </a:solidFill>
            <a:miter lim="800000"/>
            <a:headEnd/>
            <a:tailEnd/>
          </a:ln>
          <a:extLst>
            <a:ext uri="{909E8E84-426E-40DD-AFC4-6F175D3DCCD1}">
              <a14:hiddenFill xmlns:a14="http://schemas.microsoft.com/office/drawing/2010/main">
                <a:noFill/>
              </a14:hiddenFill>
            </a:ext>
          </a:extLst>
        </p:spPr>
        <p:txBody>
          <a:bodyPr/>
          <a:lstStyle/>
          <a:p>
            <a:endParaRPr lang="en-IN" sz="1350"/>
          </a:p>
        </p:txBody>
      </p:sp>
      <p:sp>
        <p:nvSpPr>
          <p:cNvPr id="7219" name="Text Box 51"/>
          <p:cNvSpPr txBox="1">
            <a:spLocks noChangeArrowheads="1"/>
          </p:cNvSpPr>
          <p:nvPr/>
        </p:nvSpPr>
        <p:spPr bwMode="auto">
          <a:xfrm>
            <a:off x="4857750" y="4811317"/>
            <a:ext cx="857250" cy="27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eaLnBrk="1" hangingPunct="1">
              <a:spcBef>
                <a:spcPts val="844"/>
              </a:spcBef>
              <a:buClr>
                <a:srgbClr val="000099"/>
              </a:buClr>
              <a:buSzPct val="100000"/>
            </a:pPr>
            <a:r>
              <a:rPr lang="en-IN" altLang="en-US" sz="1350" b="1">
                <a:solidFill>
                  <a:srgbClr val="000099"/>
                </a:solidFill>
                <a:latin typeface="Comic Sans MS" panose="030F0702030302020204" pitchFamily="66" charset="0"/>
              </a:rPr>
              <a:t>DREQ</a:t>
            </a:r>
          </a:p>
        </p:txBody>
      </p:sp>
      <p:sp>
        <p:nvSpPr>
          <p:cNvPr id="7220" name="Line 52"/>
          <p:cNvSpPr>
            <a:spLocks noChangeShapeType="1"/>
          </p:cNvSpPr>
          <p:nvPr/>
        </p:nvSpPr>
        <p:spPr bwMode="auto">
          <a:xfrm>
            <a:off x="3714750" y="4914900"/>
            <a:ext cx="1191" cy="457200"/>
          </a:xfrm>
          <a:prstGeom prst="line">
            <a:avLst/>
          </a:prstGeom>
          <a:noFill/>
          <a:ln w="31680">
            <a:solidFill>
              <a:srgbClr val="996600"/>
            </a:solidFill>
            <a:miter lim="800000"/>
            <a:headEnd/>
            <a:tailEnd/>
          </a:ln>
          <a:extLst>
            <a:ext uri="{909E8E84-426E-40DD-AFC4-6F175D3DCCD1}">
              <a14:hiddenFill xmlns:a14="http://schemas.microsoft.com/office/drawing/2010/main">
                <a:noFill/>
              </a14:hiddenFill>
            </a:ext>
          </a:extLst>
        </p:spPr>
        <p:txBody>
          <a:bodyPr/>
          <a:lstStyle/>
          <a:p>
            <a:endParaRPr lang="en-IN" sz="1350"/>
          </a:p>
        </p:txBody>
      </p:sp>
      <p:sp>
        <p:nvSpPr>
          <p:cNvPr id="7221" name="Line 53"/>
          <p:cNvSpPr>
            <a:spLocks noChangeShapeType="1"/>
          </p:cNvSpPr>
          <p:nvPr/>
        </p:nvSpPr>
        <p:spPr bwMode="auto">
          <a:xfrm>
            <a:off x="3714750" y="5372100"/>
            <a:ext cx="3143250" cy="1191"/>
          </a:xfrm>
          <a:prstGeom prst="line">
            <a:avLst/>
          </a:prstGeom>
          <a:noFill/>
          <a:ln w="31680">
            <a:solidFill>
              <a:srgbClr val="996600"/>
            </a:solidFill>
            <a:miter lim="800000"/>
            <a:headEnd/>
            <a:tailEnd/>
          </a:ln>
          <a:extLst>
            <a:ext uri="{909E8E84-426E-40DD-AFC4-6F175D3DCCD1}">
              <a14:hiddenFill xmlns:a14="http://schemas.microsoft.com/office/drawing/2010/main">
                <a:noFill/>
              </a14:hiddenFill>
            </a:ext>
          </a:extLst>
        </p:spPr>
        <p:txBody>
          <a:bodyPr/>
          <a:lstStyle/>
          <a:p>
            <a:endParaRPr lang="en-IN" sz="1350"/>
          </a:p>
        </p:txBody>
      </p:sp>
      <p:sp>
        <p:nvSpPr>
          <p:cNvPr id="7222" name="Line 54"/>
          <p:cNvSpPr>
            <a:spLocks noChangeShapeType="1"/>
          </p:cNvSpPr>
          <p:nvPr/>
        </p:nvSpPr>
        <p:spPr bwMode="auto">
          <a:xfrm flipV="1">
            <a:off x="6858000" y="4856561"/>
            <a:ext cx="1191" cy="516731"/>
          </a:xfrm>
          <a:prstGeom prst="line">
            <a:avLst/>
          </a:prstGeom>
          <a:noFill/>
          <a:ln w="31680">
            <a:solidFill>
              <a:srgbClr val="9966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IN" sz="1350"/>
          </a:p>
        </p:txBody>
      </p:sp>
      <p:sp>
        <p:nvSpPr>
          <p:cNvPr id="7223" name="Text Box 55"/>
          <p:cNvSpPr txBox="1">
            <a:spLocks noChangeArrowheads="1"/>
          </p:cNvSpPr>
          <p:nvPr/>
        </p:nvSpPr>
        <p:spPr bwMode="auto">
          <a:xfrm>
            <a:off x="4857750" y="5154217"/>
            <a:ext cx="857250" cy="27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eaLnBrk="1" hangingPunct="1">
              <a:spcBef>
                <a:spcPts val="844"/>
              </a:spcBef>
              <a:buClr>
                <a:srgbClr val="000099"/>
              </a:buClr>
              <a:buSzPct val="100000"/>
            </a:pPr>
            <a:r>
              <a:rPr lang="en-IN" altLang="en-US" sz="1350" b="1">
                <a:solidFill>
                  <a:srgbClr val="000099"/>
                </a:solidFill>
                <a:latin typeface="Comic Sans MS" panose="030F0702030302020204" pitchFamily="66" charset="0"/>
              </a:rPr>
              <a:t>DACK</a:t>
            </a:r>
          </a:p>
        </p:txBody>
      </p:sp>
      <p:sp>
        <p:nvSpPr>
          <p:cNvPr id="7224" name="Text Box 56"/>
          <p:cNvSpPr txBox="1">
            <a:spLocks noChangeArrowheads="1"/>
          </p:cNvSpPr>
          <p:nvPr/>
        </p:nvSpPr>
        <p:spPr bwMode="auto">
          <a:xfrm>
            <a:off x="4857750" y="1257300"/>
            <a:ext cx="914400" cy="62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eaLnBrk="1" hangingPunct="1">
              <a:spcBef>
                <a:spcPts val="1125"/>
              </a:spcBef>
              <a:buClr>
                <a:srgbClr val="000099"/>
              </a:buClr>
              <a:buSzPct val="100000"/>
            </a:pPr>
            <a:r>
              <a:rPr lang="en-IN" altLang="en-US">
                <a:solidFill>
                  <a:srgbClr val="000099"/>
                </a:solidFill>
                <a:latin typeface="Comic Sans MS" panose="030F0702030302020204" pitchFamily="66" charset="0"/>
              </a:rPr>
              <a:t>Addr Bus</a:t>
            </a:r>
          </a:p>
        </p:txBody>
      </p:sp>
      <p:sp>
        <p:nvSpPr>
          <p:cNvPr id="7225" name="Text Box 57"/>
          <p:cNvSpPr txBox="1">
            <a:spLocks noChangeArrowheads="1"/>
          </p:cNvSpPr>
          <p:nvPr/>
        </p:nvSpPr>
        <p:spPr bwMode="auto">
          <a:xfrm>
            <a:off x="5029200" y="2355057"/>
            <a:ext cx="914400" cy="62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eaLnBrk="1" hangingPunct="1">
              <a:spcBef>
                <a:spcPts val="1125"/>
              </a:spcBef>
              <a:buClr>
                <a:srgbClr val="000099"/>
              </a:buClr>
              <a:buSzPct val="100000"/>
            </a:pPr>
            <a:r>
              <a:rPr lang="en-IN" altLang="en-US">
                <a:solidFill>
                  <a:srgbClr val="000099"/>
                </a:solidFill>
                <a:latin typeface="Comic Sans MS" panose="030F0702030302020204" pitchFamily="66" charset="0"/>
              </a:rPr>
              <a:t>Data Bus</a:t>
            </a:r>
          </a:p>
        </p:txBody>
      </p:sp>
      <p:sp>
        <p:nvSpPr>
          <p:cNvPr id="7226" name="Text Box 58"/>
          <p:cNvSpPr txBox="1">
            <a:spLocks noChangeArrowheads="1"/>
          </p:cNvSpPr>
          <p:nvPr/>
        </p:nvSpPr>
        <p:spPr bwMode="auto">
          <a:xfrm>
            <a:off x="5029200" y="3155156"/>
            <a:ext cx="1085850" cy="62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eaLnBrk="1" hangingPunct="1">
              <a:spcBef>
                <a:spcPts val="1125"/>
              </a:spcBef>
              <a:buClr>
                <a:srgbClr val="000099"/>
              </a:buClr>
              <a:buSzPct val="100000"/>
            </a:pPr>
            <a:r>
              <a:rPr lang="en-IN" altLang="en-US">
                <a:solidFill>
                  <a:srgbClr val="000099"/>
                </a:solidFill>
                <a:latin typeface="Comic Sans MS" panose="030F0702030302020204" pitchFamily="66" charset="0"/>
              </a:rPr>
              <a:t>Control  Bus</a:t>
            </a:r>
          </a:p>
        </p:txBody>
      </p:sp>
      <p:sp>
        <p:nvSpPr>
          <p:cNvPr id="35899" name="Line 59"/>
          <p:cNvSpPr>
            <a:spLocks noChangeShapeType="1"/>
          </p:cNvSpPr>
          <p:nvPr/>
        </p:nvSpPr>
        <p:spPr bwMode="auto">
          <a:xfrm>
            <a:off x="4343400" y="1428750"/>
            <a:ext cx="228600" cy="114300"/>
          </a:xfrm>
          <a:prstGeom prst="line">
            <a:avLst/>
          </a:prstGeom>
          <a:noFill/>
          <a:ln w="31680">
            <a:solidFill>
              <a:srgbClr val="FF6600"/>
            </a:solidFill>
            <a:miter lim="800000"/>
            <a:headEnd/>
            <a:tailEnd/>
          </a:ln>
          <a:extLst>
            <a:ext uri="{909E8E84-426E-40DD-AFC4-6F175D3DCCD1}">
              <a14:hiddenFill xmlns:a14="http://schemas.microsoft.com/office/drawing/2010/main">
                <a:noFill/>
              </a14:hiddenFill>
            </a:ext>
          </a:extLst>
        </p:spPr>
        <p:txBody>
          <a:bodyPr/>
          <a:lstStyle/>
          <a:p>
            <a:endParaRPr lang="en-IN" sz="1350"/>
          </a:p>
        </p:txBody>
      </p:sp>
      <p:sp>
        <p:nvSpPr>
          <p:cNvPr id="35900" name="Line 60"/>
          <p:cNvSpPr>
            <a:spLocks noChangeShapeType="1"/>
          </p:cNvSpPr>
          <p:nvPr/>
        </p:nvSpPr>
        <p:spPr bwMode="auto">
          <a:xfrm>
            <a:off x="4343400" y="2514600"/>
            <a:ext cx="228600" cy="114300"/>
          </a:xfrm>
          <a:prstGeom prst="line">
            <a:avLst/>
          </a:prstGeom>
          <a:noFill/>
          <a:ln w="31680">
            <a:solidFill>
              <a:srgbClr val="FF6600"/>
            </a:solidFill>
            <a:miter lim="800000"/>
            <a:headEnd/>
            <a:tailEnd/>
          </a:ln>
          <a:extLst>
            <a:ext uri="{909E8E84-426E-40DD-AFC4-6F175D3DCCD1}">
              <a14:hiddenFill xmlns:a14="http://schemas.microsoft.com/office/drawing/2010/main">
                <a:noFill/>
              </a14:hiddenFill>
            </a:ext>
          </a:extLst>
        </p:spPr>
        <p:txBody>
          <a:bodyPr/>
          <a:lstStyle/>
          <a:p>
            <a:endParaRPr lang="en-IN" sz="1350"/>
          </a:p>
        </p:txBody>
      </p:sp>
      <p:sp>
        <p:nvSpPr>
          <p:cNvPr id="35901" name="Line 61"/>
          <p:cNvSpPr>
            <a:spLocks noChangeShapeType="1"/>
          </p:cNvSpPr>
          <p:nvPr/>
        </p:nvSpPr>
        <p:spPr bwMode="auto">
          <a:xfrm>
            <a:off x="4343400" y="3314700"/>
            <a:ext cx="228600" cy="114300"/>
          </a:xfrm>
          <a:prstGeom prst="line">
            <a:avLst/>
          </a:prstGeom>
          <a:noFill/>
          <a:ln w="31680">
            <a:solidFill>
              <a:srgbClr val="FF6600"/>
            </a:solidFill>
            <a:miter lim="800000"/>
            <a:headEnd/>
            <a:tailEnd/>
          </a:ln>
          <a:extLst>
            <a:ext uri="{909E8E84-426E-40DD-AFC4-6F175D3DCCD1}">
              <a14:hiddenFill xmlns:a14="http://schemas.microsoft.com/office/drawing/2010/main">
                <a:noFill/>
              </a14:hiddenFill>
            </a:ext>
          </a:extLst>
        </p:spPr>
        <p:txBody>
          <a:bodyPr/>
          <a:lstStyle/>
          <a:p>
            <a:endParaRPr lang="en-IN" sz="1350"/>
          </a:p>
        </p:txBody>
      </p:sp>
      <p:sp>
        <p:nvSpPr>
          <p:cNvPr id="35902" name="Text Box 62"/>
          <p:cNvSpPr txBox="1">
            <a:spLocks noChangeArrowheads="1"/>
          </p:cNvSpPr>
          <p:nvPr/>
        </p:nvSpPr>
        <p:spPr bwMode="auto">
          <a:xfrm>
            <a:off x="5657850" y="4800601"/>
            <a:ext cx="342900" cy="34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eaLnBrk="1" hangingPunct="1">
              <a:spcBef>
                <a:spcPts val="1125"/>
              </a:spcBef>
              <a:buClr>
                <a:srgbClr val="000099"/>
              </a:buClr>
              <a:buSzPct val="100000"/>
            </a:pPr>
            <a:r>
              <a:rPr lang="en-IN" altLang="en-US">
                <a:solidFill>
                  <a:srgbClr val="000099"/>
                </a:solidFill>
                <a:latin typeface="Comic Sans MS" panose="030F0702030302020204" pitchFamily="66" charset="0"/>
              </a:rPr>
              <a:t>1</a:t>
            </a:r>
          </a:p>
        </p:txBody>
      </p:sp>
      <p:sp>
        <p:nvSpPr>
          <p:cNvPr id="35903" name="Text Box 63"/>
          <p:cNvSpPr txBox="1">
            <a:spLocks noChangeArrowheads="1"/>
          </p:cNvSpPr>
          <p:nvPr/>
        </p:nvSpPr>
        <p:spPr bwMode="auto">
          <a:xfrm>
            <a:off x="2971800" y="4000501"/>
            <a:ext cx="342900" cy="34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eaLnBrk="1" hangingPunct="1">
              <a:spcBef>
                <a:spcPts val="1125"/>
              </a:spcBef>
              <a:buClr>
                <a:srgbClr val="000099"/>
              </a:buClr>
              <a:buSzPct val="100000"/>
            </a:pPr>
            <a:r>
              <a:rPr lang="en-IN" altLang="en-US">
                <a:solidFill>
                  <a:srgbClr val="000099"/>
                </a:solidFill>
                <a:latin typeface="Comic Sans MS" panose="030F0702030302020204" pitchFamily="66" charset="0"/>
              </a:rPr>
              <a:t>1</a:t>
            </a:r>
          </a:p>
        </p:txBody>
      </p:sp>
      <p:sp>
        <p:nvSpPr>
          <p:cNvPr id="35904" name="Line 64"/>
          <p:cNvSpPr>
            <a:spLocks noChangeShapeType="1"/>
          </p:cNvSpPr>
          <p:nvPr/>
        </p:nvSpPr>
        <p:spPr bwMode="auto">
          <a:xfrm flipH="1">
            <a:off x="4285061" y="1543050"/>
            <a:ext cx="288131" cy="1191"/>
          </a:xfrm>
          <a:prstGeom prst="line">
            <a:avLst/>
          </a:prstGeom>
          <a:noFill/>
          <a:ln w="31680">
            <a:solidFill>
              <a:srgbClr val="FF9900"/>
            </a:solidFill>
            <a:miter lim="800000"/>
            <a:headEnd/>
            <a:tailEnd/>
          </a:ln>
          <a:extLst>
            <a:ext uri="{909E8E84-426E-40DD-AFC4-6F175D3DCCD1}">
              <a14:hiddenFill xmlns:a14="http://schemas.microsoft.com/office/drawing/2010/main">
                <a:noFill/>
              </a14:hiddenFill>
            </a:ext>
          </a:extLst>
        </p:spPr>
        <p:txBody>
          <a:bodyPr/>
          <a:lstStyle/>
          <a:p>
            <a:endParaRPr lang="en-IN" sz="1350"/>
          </a:p>
        </p:txBody>
      </p:sp>
      <p:sp>
        <p:nvSpPr>
          <p:cNvPr id="35905" name="Line 65"/>
          <p:cNvSpPr>
            <a:spLocks noChangeShapeType="1"/>
          </p:cNvSpPr>
          <p:nvPr/>
        </p:nvSpPr>
        <p:spPr bwMode="auto">
          <a:xfrm flipH="1">
            <a:off x="4285061" y="2628900"/>
            <a:ext cx="288131" cy="1191"/>
          </a:xfrm>
          <a:prstGeom prst="line">
            <a:avLst/>
          </a:prstGeom>
          <a:noFill/>
          <a:ln w="31680">
            <a:solidFill>
              <a:srgbClr val="FF9900"/>
            </a:solidFill>
            <a:miter lim="800000"/>
            <a:headEnd/>
            <a:tailEnd/>
          </a:ln>
          <a:extLst>
            <a:ext uri="{909E8E84-426E-40DD-AFC4-6F175D3DCCD1}">
              <a14:hiddenFill xmlns:a14="http://schemas.microsoft.com/office/drawing/2010/main">
                <a:noFill/>
              </a14:hiddenFill>
            </a:ext>
          </a:extLst>
        </p:spPr>
        <p:txBody>
          <a:bodyPr/>
          <a:lstStyle/>
          <a:p>
            <a:endParaRPr lang="en-IN" sz="1350"/>
          </a:p>
        </p:txBody>
      </p:sp>
      <p:sp>
        <p:nvSpPr>
          <p:cNvPr id="35906" name="Line 66"/>
          <p:cNvSpPr>
            <a:spLocks noChangeShapeType="1"/>
          </p:cNvSpPr>
          <p:nvPr/>
        </p:nvSpPr>
        <p:spPr bwMode="auto">
          <a:xfrm flipH="1">
            <a:off x="4285061" y="3429000"/>
            <a:ext cx="288131" cy="1191"/>
          </a:xfrm>
          <a:prstGeom prst="line">
            <a:avLst/>
          </a:prstGeom>
          <a:noFill/>
          <a:ln w="31680">
            <a:solidFill>
              <a:srgbClr val="FF9900"/>
            </a:solidFill>
            <a:miter lim="800000"/>
            <a:headEnd/>
            <a:tailEnd/>
          </a:ln>
          <a:extLst>
            <a:ext uri="{909E8E84-426E-40DD-AFC4-6F175D3DCCD1}">
              <a14:hiddenFill xmlns:a14="http://schemas.microsoft.com/office/drawing/2010/main">
                <a:noFill/>
              </a14:hiddenFill>
            </a:ext>
          </a:extLst>
        </p:spPr>
        <p:txBody>
          <a:bodyPr/>
          <a:lstStyle/>
          <a:p>
            <a:endParaRPr lang="en-IN" sz="1350"/>
          </a:p>
        </p:txBody>
      </p:sp>
      <p:sp>
        <p:nvSpPr>
          <p:cNvPr id="35907" name="Text Box 67"/>
          <p:cNvSpPr txBox="1">
            <a:spLocks noChangeArrowheads="1"/>
          </p:cNvSpPr>
          <p:nvPr/>
        </p:nvSpPr>
        <p:spPr bwMode="auto">
          <a:xfrm>
            <a:off x="2400300" y="4343401"/>
            <a:ext cx="514350" cy="34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eaLnBrk="1" hangingPunct="1">
              <a:spcBef>
                <a:spcPts val="1125"/>
              </a:spcBef>
              <a:buClr>
                <a:srgbClr val="000099"/>
              </a:buClr>
              <a:buSzPct val="100000"/>
            </a:pPr>
            <a:r>
              <a:rPr lang="en-IN" altLang="en-US">
                <a:solidFill>
                  <a:srgbClr val="000099"/>
                </a:solidFill>
                <a:latin typeface="Comic Sans MS" panose="030F0702030302020204" pitchFamily="66" charset="0"/>
              </a:rPr>
              <a:t>1</a:t>
            </a:r>
          </a:p>
        </p:txBody>
      </p:sp>
      <p:sp>
        <p:nvSpPr>
          <p:cNvPr id="35908" name="Line 68"/>
          <p:cNvSpPr>
            <a:spLocks noChangeShapeType="1"/>
          </p:cNvSpPr>
          <p:nvPr/>
        </p:nvSpPr>
        <p:spPr bwMode="auto">
          <a:xfrm flipH="1">
            <a:off x="4342211" y="1543050"/>
            <a:ext cx="230981" cy="114300"/>
          </a:xfrm>
          <a:prstGeom prst="line">
            <a:avLst/>
          </a:prstGeom>
          <a:noFill/>
          <a:ln w="31680">
            <a:solidFill>
              <a:srgbClr val="FF9900"/>
            </a:solidFill>
            <a:miter lim="800000"/>
            <a:headEnd/>
            <a:tailEnd/>
          </a:ln>
          <a:extLst>
            <a:ext uri="{909E8E84-426E-40DD-AFC4-6F175D3DCCD1}">
              <a14:hiddenFill xmlns:a14="http://schemas.microsoft.com/office/drawing/2010/main">
                <a:noFill/>
              </a14:hiddenFill>
            </a:ext>
          </a:extLst>
        </p:spPr>
        <p:txBody>
          <a:bodyPr/>
          <a:lstStyle/>
          <a:p>
            <a:endParaRPr lang="en-IN" sz="1350"/>
          </a:p>
        </p:txBody>
      </p:sp>
      <p:sp>
        <p:nvSpPr>
          <p:cNvPr id="35909" name="Line 69"/>
          <p:cNvSpPr>
            <a:spLocks noChangeShapeType="1"/>
          </p:cNvSpPr>
          <p:nvPr/>
        </p:nvSpPr>
        <p:spPr bwMode="auto">
          <a:xfrm flipH="1">
            <a:off x="4342211" y="2628900"/>
            <a:ext cx="230981" cy="114300"/>
          </a:xfrm>
          <a:prstGeom prst="line">
            <a:avLst/>
          </a:prstGeom>
          <a:noFill/>
          <a:ln w="31680">
            <a:solidFill>
              <a:srgbClr val="FF9900"/>
            </a:solidFill>
            <a:miter lim="800000"/>
            <a:headEnd/>
            <a:tailEnd/>
          </a:ln>
          <a:extLst>
            <a:ext uri="{909E8E84-426E-40DD-AFC4-6F175D3DCCD1}">
              <a14:hiddenFill xmlns:a14="http://schemas.microsoft.com/office/drawing/2010/main">
                <a:noFill/>
              </a14:hiddenFill>
            </a:ext>
          </a:extLst>
        </p:spPr>
        <p:txBody>
          <a:bodyPr/>
          <a:lstStyle/>
          <a:p>
            <a:endParaRPr lang="en-IN" sz="1350"/>
          </a:p>
        </p:txBody>
      </p:sp>
      <p:sp>
        <p:nvSpPr>
          <p:cNvPr id="35910" name="Line 70"/>
          <p:cNvSpPr>
            <a:spLocks noChangeShapeType="1"/>
          </p:cNvSpPr>
          <p:nvPr/>
        </p:nvSpPr>
        <p:spPr bwMode="auto">
          <a:xfrm flipH="1">
            <a:off x="4342211" y="3429000"/>
            <a:ext cx="230981" cy="114300"/>
          </a:xfrm>
          <a:prstGeom prst="line">
            <a:avLst/>
          </a:prstGeom>
          <a:noFill/>
          <a:ln w="31680">
            <a:solidFill>
              <a:srgbClr val="FF9900"/>
            </a:solidFill>
            <a:miter lim="800000"/>
            <a:headEnd/>
            <a:tailEnd/>
          </a:ln>
          <a:extLst>
            <a:ext uri="{909E8E84-426E-40DD-AFC4-6F175D3DCCD1}">
              <a14:hiddenFill xmlns:a14="http://schemas.microsoft.com/office/drawing/2010/main">
                <a:noFill/>
              </a14:hiddenFill>
            </a:ext>
          </a:extLst>
        </p:spPr>
        <p:txBody>
          <a:bodyPr/>
          <a:lstStyle/>
          <a:p>
            <a:endParaRPr lang="en-IN" sz="1350"/>
          </a:p>
        </p:txBody>
      </p:sp>
      <p:sp>
        <p:nvSpPr>
          <p:cNvPr id="35911" name="Text Box 71"/>
          <p:cNvSpPr txBox="1">
            <a:spLocks noChangeArrowheads="1"/>
          </p:cNvSpPr>
          <p:nvPr/>
        </p:nvSpPr>
        <p:spPr bwMode="auto">
          <a:xfrm>
            <a:off x="5715000" y="5086351"/>
            <a:ext cx="228600" cy="34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eaLnBrk="1" hangingPunct="1">
              <a:spcBef>
                <a:spcPts val="1125"/>
              </a:spcBef>
              <a:buClr>
                <a:srgbClr val="000099"/>
              </a:buClr>
              <a:buSzPct val="100000"/>
            </a:pPr>
            <a:r>
              <a:rPr lang="en-IN" altLang="en-US">
                <a:solidFill>
                  <a:srgbClr val="000099"/>
                </a:solidFill>
                <a:latin typeface="Comic Sans MS" panose="030F0702030302020204" pitchFamily="66" charset="0"/>
              </a:rPr>
              <a:t>1</a:t>
            </a:r>
          </a:p>
        </p:txBody>
      </p:sp>
      <p:sp>
        <p:nvSpPr>
          <p:cNvPr id="35912" name="Text Box 72"/>
          <p:cNvSpPr txBox="1">
            <a:spLocks noChangeArrowheads="1"/>
          </p:cNvSpPr>
          <p:nvPr/>
        </p:nvSpPr>
        <p:spPr bwMode="auto">
          <a:xfrm>
            <a:off x="2971800" y="4000501"/>
            <a:ext cx="285750" cy="34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eaLnBrk="1" hangingPunct="1">
              <a:spcBef>
                <a:spcPts val="1125"/>
              </a:spcBef>
              <a:buClr>
                <a:srgbClr val="000099"/>
              </a:buClr>
              <a:buSzPct val="100000"/>
            </a:pPr>
            <a:r>
              <a:rPr lang="en-IN" altLang="en-US">
                <a:solidFill>
                  <a:srgbClr val="000099"/>
                </a:solidFill>
                <a:latin typeface="Comic Sans MS" panose="030F0702030302020204" pitchFamily="66" charset="0"/>
              </a:rPr>
              <a:t>0</a:t>
            </a:r>
          </a:p>
        </p:txBody>
      </p:sp>
    </p:spTree>
    <p:extLst>
      <p:ext uri="{BB962C8B-B14F-4D97-AF65-F5344CB8AC3E}">
        <p14:creationId xmlns:p14="http://schemas.microsoft.com/office/powerpoint/2010/main" val="208837983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35902"/>
                                        </p:tgtEl>
                                        <p:attrNameLst>
                                          <p:attrName>style.visibility</p:attrName>
                                        </p:attrNameLst>
                                      </p:cBhvr>
                                      <p:to>
                                        <p:strVal val="visible"/>
                                      </p:to>
                                    </p:set>
                                    <p:anim calcmode="lin" valueType="num">
                                      <p:cBhvr>
                                        <p:cTn id="7" dur="500" fill="hold"/>
                                        <p:tgtEl>
                                          <p:spTgt spid="35902"/>
                                        </p:tgtEl>
                                        <p:attrNameLst>
                                          <p:attrName>ppt_x</p:attrName>
                                        </p:attrNameLst>
                                      </p:cBhvr>
                                      <p:tavLst>
                                        <p:tav tm="100000">
                                          <p:val>
                                            <p:strVal val="#ppt_x"/>
                                          </p:val>
                                        </p:tav>
                                        <p:tav>
                                          <p:val>
                                            <p:strVal val="#ppt_x"/>
                                          </p:val>
                                        </p:tav>
                                      </p:tavLst>
                                    </p:anim>
                                    <p:anim calcmode="lin" valueType="num">
                                      <p:cBhvr>
                                        <p:cTn id="8" dur="500" fill="hold"/>
                                        <p:tgtEl>
                                          <p:spTgt spid="35902"/>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35903"/>
                                        </p:tgtEl>
                                        <p:attrNameLst>
                                          <p:attrName>style.visibility</p:attrName>
                                        </p:attrNameLst>
                                      </p:cBhvr>
                                      <p:to>
                                        <p:strVal val="visible"/>
                                      </p:to>
                                    </p:set>
                                    <p:anim calcmode="lin" valueType="num">
                                      <p:cBhvr>
                                        <p:cTn id="13" dur="500" fill="hold"/>
                                        <p:tgtEl>
                                          <p:spTgt spid="35903"/>
                                        </p:tgtEl>
                                        <p:attrNameLst>
                                          <p:attrName>ppt_x</p:attrName>
                                        </p:attrNameLst>
                                      </p:cBhvr>
                                      <p:tavLst>
                                        <p:tav tm="100000">
                                          <p:val>
                                            <p:strVal val="#ppt_x"/>
                                          </p:val>
                                        </p:tav>
                                        <p:tav>
                                          <p:val>
                                            <p:strVal val="#ppt_x"/>
                                          </p:val>
                                        </p:tav>
                                      </p:tavLst>
                                    </p:anim>
                                    <p:anim calcmode="lin" valueType="num">
                                      <p:cBhvr>
                                        <p:cTn id="14" dur="500" fill="hold"/>
                                        <p:tgtEl>
                                          <p:spTgt spid="35903"/>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fill="hold" grpId="0" nodeType="clickEffect">
                                  <p:stCondLst>
                                    <p:cond delay="0"/>
                                  </p:stCondLst>
                                  <p:childTnLst>
                                    <p:set>
                                      <p:cBhvr additive="repl">
                                        <p:cTn id="18" dur="1" fill="hold">
                                          <p:stCondLst>
                                            <p:cond delay="0"/>
                                          </p:stCondLst>
                                        </p:cTn>
                                        <p:tgtEl>
                                          <p:spTgt spid="35899"/>
                                        </p:tgtEl>
                                        <p:attrNameLst>
                                          <p:attrName>style.visibility</p:attrName>
                                        </p:attrNameLst>
                                      </p:cBhvr>
                                      <p:to>
                                        <p:strVal val="hidden"/>
                                      </p:to>
                                    </p:set>
                                  </p:childTnLst>
                                </p:cTn>
                              </p:par>
                              <p:par>
                                <p:cTn id="19" presetID="1" presetClass="exit" fill="hold" grpId="0" nodeType="withEffect">
                                  <p:stCondLst>
                                    <p:cond delay="0"/>
                                  </p:stCondLst>
                                  <p:childTnLst>
                                    <p:set>
                                      <p:cBhvr additive="repl">
                                        <p:cTn id="20" dur="1" fill="hold">
                                          <p:stCondLst>
                                            <p:cond delay="0"/>
                                          </p:stCondLst>
                                        </p:cTn>
                                        <p:tgtEl>
                                          <p:spTgt spid="35900"/>
                                        </p:tgtEl>
                                        <p:attrNameLst>
                                          <p:attrName>style.visibility</p:attrName>
                                        </p:attrNameLst>
                                      </p:cBhvr>
                                      <p:to>
                                        <p:strVal val="hidden"/>
                                      </p:to>
                                    </p:set>
                                  </p:childTnLst>
                                </p:cTn>
                              </p:par>
                              <p:par>
                                <p:cTn id="21" presetID="1" presetClass="exit" fill="hold" grpId="0" nodeType="withEffect">
                                  <p:stCondLst>
                                    <p:cond delay="0"/>
                                  </p:stCondLst>
                                  <p:childTnLst>
                                    <p:set>
                                      <p:cBhvr additive="repl">
                                        <p:cTn id="22" dur="1" fill="hold">
                                          <p:stCondLst>
                                            <p:cond delay="0"/>
                                          </p:stCondLst>
                                        </p:cTn>
                                        <p:tgtEl>
                                          <p:spTgt spid="35901"/>
                                        </p:tgtEl>
                                        <p:attrNameLst>
                                          <p:attrName>style.visibility</p:attrName>
                                        </p:attrNameLst>
                                      </p:cBhvr>
                                      <p:to>
                                        <p:strVal val="hidden"/>
                                      </p:to>
                                    </p:set>
                                  </p:childTnLst>
                                </p:cTn>
                              </p:par>
                              <p:par>
                                <p:cTn id="23" presetID="1" presetClass="entr" fill="hold" grpId="0" nodeType="withEffect">
                                  <p:stCondLst>
                                    <p:cond delay="0"/>
                                  </p:stCondLst>
                                  <p:childTnLst>
                                    <p:set>
                                      <p:cBhvr additive="repl">
                                        <p:cTn id="24" dur="1" fill="hold">
                                          <p:stCondLst>
                                            <p:cond delay="0"/>
                                          </p:stCondLst>
                                        </p:cTn>
                                        <p:tgtEl>
                                          <p:spTgt spid="35906"/>
                                        </p:tgtEl>
                                        <p:attrNameLst>
                                          <p:attrName>style.visibility</p:attrName>
                                        </p:attrNameLst>
                                      </p:cBhvr>
                                      <p:to>
                                        <p:strVal val="visible"/>
                                      </p:to>
                                    </p:set>
                                  </p:childTnLst>
                                </p:cTn>
                              </p:par>
                              <p:par>
                                <p:cTn id="25" presetID="1" presetClass="entr" fill="hold" grpId="0" nodeType="withEffect">
                                  <p:stCondLst>
                                    <p:cond delay="0"/>
                                  </p:stCondLst>
                                  <p:childTnLst>
                                    <p:set>
                                      <p:cBhvr additive="repl">
                                        <p:cTn id="26" dur="1" fill="hold">
                                          <p:stCondLst>
                                            <p:cond delay="0"/>
                                          </p:stCondLst>
                                        </p:cTn>
                                        <p:tgtEl>
                                          <p:spTgt spid="35905"/>
                                        </p:tgtEl>
                                        <p:attrNameLst>
                                          <p:attrName>style.visibility</p:attrName>
                                        </p:attrNameLst>
                                      </p:cBhvr>
                                      <p:to>
                                        <p:strVal val="visible"/>
                                      </p:to>
                                    </p:set>
                                  </p:childTnLst>
                                </p:cTn>
                              </p:par>
                              <p:par>
                                <p:cTn id="27" presetID="1" presetClass="entr" fill="hold" grpId="0" nodeType="withEffect">
                                  <p:stCondLst>
                                    <p:cond delay="0"/>
                                  </p:stCondLst>
                                  <p:childTnLst>
                                    <p:set>
                                      <p:cBhvr additive="repl">
                                        <p:cTn id="28" dur="1" fill="hold">
                                          <p:stCondLst>
                                            <p:cond delay="0"/>
                                          </p:stCondLst>
                                        </p:cTn>
                                        <p:tgtEl>
                                          <p:spTgt spid="3590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fill="hold" nodeType="clickEffect">
                                  <p:stCondLst>
                                    <p:cond delay="0"/>
                                  </p:stCondLst>
                                  <p:childTnLst>
                                    <p:set>
                                      <p:cBhvr additive="repl">
                                        <p:cTn id="32" dur="1" fill="hold">
                                          <p:stCondLst>
                                            <p:cond delay="0"/>
                                          </p:stCondLst>
                                        </p:cTn>
                                        <p:tgtEl>
                                          <p:spTgt spid="3590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fill="hold" grpId="0" nodeType="clickEffect">
                                  <p:stCondLst>
                                    <p:cond delay="0"/>
                                  </p:stCondLst>
                                  <p:childTnLst>
                                    <p:set>
                                      <p:cBhvr additive="repl">
                                        <p:cTn id="36" dur="1" fill="hold">
                                          <p:stCondLst>
                                            <p:cond delay="0"/>
                                          </p:stCondLst>
                                        </p:cTn>
                                        <p:tgtEl>
                                          <p:spTgt spid="35910"/>
                                        </p:tgtEl>
                                        <p:attrNameLst>
                                          <p:attrName>style.visibility</p:attrName>
                                        </p:attrNameLst>
                                      </p:cBhvr>
                                      <p:to>
                                        <p:strVal val="visible"/>
                                      </p:to>
                                    </p:set>
                                  </p:childTnLst>
                                </p:cTn>
                              </p:par>
                              <p:par>
                                <p:cTn id="37" presetID="1" presetClass="entr" fill="hold" grpId="0" nodeType="withEffect">
                                  <p:stCondLst>
                                    <p:cond delay="0"/>
                                  </p:stCondLst>
                                  <p:childTnLst>
                                    <p:set>
                                      <p:cBhvr additive="repl">
                                        <p:cTn id="38" dur="1" fill="hold">
                                          <p:stCondLst>
                                            <p:cond delay="0"/>
                                          </p:stCondLst>
                                        </p:cTn>
                                        <p:tgtEl>
                                          <p:spTgt spid="35909"/>
                                        </p:tgtEl>
                                        <p:attrNameLst>
                                          <p:attrName>style.visibility</p:attrName>
                                        </p:attrNameLst>
                                      </p:cBhvr>
                                      <p:to>
                                        <p:strVal val="visible"/>
                                      </p:to>
                                    </p:set>
                                  </p:childTnLst>
                                </p:cTn>
                              </p:par>
                              <p:par>
                                <p:cTn id="39" presetID="1" presetClass="entr" fill="hold" grpId="0" nodeType="withEffect">
                                  <p:stCondLst>
                                    <p:cond delay="0"/>
                                  </p:stCondLst>
                                  <p:childTnLst>
                                    <p:set>
                                      <p:cBhvr additive="repl">
                                        <p:cTn id="40" dur="1" fill="hold">
                                          <p:stCondLst>
                                            <p:cond delay="0"/>
                                          </p:stCondLst>
                                        </p:cTn>
                                        <p:tgtEl>
                                          <p:spTgt spid="35908"/>
                                        </p:tgtEl>
                                        <p:attrNameLst>
                                          <p:attrName>style.visibility</p:attrName>
                                        </p:attrNameLst>
                                      </p:cBhvr>
                                      <p:to>
                                        <p:strVal val="visible"/>
                                      </p:to>
                                    </p:set>
                                  </p:childTnLst>
                                </p:cTn>
                              </p:par>
                              <p:par>
                                <p:cTn id="41" presetID="1" presetClass="exit" fill="hold" grpId="1" nodeType="withEffect">
                                  <p:stCondLst>
                                    <p:cond delay="0"/>
                                  </p:stCondLst>
                                  <p:childTnLst>
                                    <p:set>
                                      <p:cBhvr additive="repl">
                                        <p:cTn id="42" dur="1" fill="hold">
                                          <p:stCondLst>
                                            <p:cond delay="0"/>
                                          </p:stCondLst>
                                        </p:cTn>
                                        <p:tgtEl>
                                          <p:spTgt spid="35905"/>
                                        </p:tgtEl>
                                        <p:attrNameLst>
                                          <p:attrName>style.visibility</p:attrName>
                                        </p:attrNameLst>
                                      </p:cBhvr>
                                      <p:to>
                                        <p:strVal val="hidden"/>
                                      </p:to>
                                    </p:set>
                                  </p:childTnLst>
                                </p:cTn>
                              </p:par>
                              <p:par>
                                <p:cTn id="43" presetID="1" presetClass="exit" fill="hold" grpId="1" nodeType="withEffect">
                                  <p:stCondLst>
                                    <p:cond delay="0"/>
                                  </p:stCondLst>
                                  <p:childTnLst>
                                    <p:set>
                                      <p:cBhvr additive="repl">
                                        <p:cTn id="44" dur="1" fill="hold">
                                          <p:stCondLst>
                                            <p:cond delay="0"/>
                                          </p:stCondLst>
                                        </p:cTn>
                                        <p:tgtEl>
                                          <p:spTgt spid="35904"/>
                                        </p:tgtEl>
                                        <p:attrNameLst>
                                          <p:attrName>style.visibility</p:attrName>
                                        </p:attrNameLst>
                                      </p:cBhvr>
                                      <p:to>
                                        <p:strVal val="hidden"/>
                                      </p:to>
                                    </p:set>
                                  </p:childTnLst>
                                </p:cTn>
                              </p:par>
                              <p:par>
                                <p:cTn id="45" presetID="1" presetClass="exit" fill="hold" grpId="1" nodeType="withEffect">
                                  <p:stCondLst>
                                    <p:cond delay="0"/>
                                  </p:stCondLst>
                                  <p:childTnLst>
                                    <p:set>
                                      <p:cBhvr additive="repl">
                                        <p:cTn id="46" dur="1" fill="hold">
                                          <p:stCondLst>
                                            <p:cond delay="0"/>
                                          </p:stCondLst>
                                        </p:cTn>
                                        <p:tgtEl>
                                          <p:spTgt spid="35906"/>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fill="hold" nodeType="clickEffect">
                                  <p:stCondLst>
                                    <p:cond delay="0"/>
                                  </p:stCondLst>
                                  <p:childTnLst>
                                    <p:set>
                                      <p:cBhvr additive="repl">
                                        <p:cTn id="50" dur="1" fill="hold">
                                          <p:stCondLst>
                                            <p:cond delay="0"/>
                                          </p:stCondLst>
                                        </p:cTn>
                                        <p:tgtEl>
                                          <p:spTgt spid="3591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fill="hold" nodeType="clickEffect">
                                  <p:stCondLst>
                                    <p:cond delay="0"/>
                                  </p:stCondLst>
                                  <p:childTnLst>
                                    <p:set>
                                      <p:cBhvr additive="repl">
                                        <p:cTn id="54" dur="1" fill="hold">
                                          <p:stCondLst>
                                            <p:cond delay="0"/>
                                          </p:stCondLst>
                                        </p:cTn>
                                        <p:tgtEl>
                                          <p:spTgt spid="35903"/>
                                        </p:tgtEl>
                                        <p:attrNameLst>
                                          <p:attrName>style.visibility</p:attrName>
                                        </p:attrNameLst>
                                      </p:cBhvr>
                                      <p:to>
                                        <p:strVal val="hidden"/>
                                      </p:to>
                                    </p:set>
                                  </p:childTnLst>
                                </p:cTn>
                              </p:par>
                              <p:par>
                                <p:cTn id="55" presetID="1" presetClass="exit" fill="hold" nodeType="withEffect">
                                  <p:stCondLst>
                                    <p:cond delay="0"/>
                                  </p:stCondLst>
                                  <p:childTnLst>
                                    <p:set>
                                      <p:cBhvr additive="repl">
                                        <p:cTn id="56" dur="1" fill="hold">
                                          <p:stCondLst>
                                            <p:cond delay="0"/>
                                          </p:stCondLst>
                                        </p:cTn>
                                        <p:tgtEl>
                                          <p:spTgt spid="35907"/>
                                        </p:tgtEl>
                                        <p:attrNameLst>
                                          <p:attrName>style.visibility</p:attrName>
                                        </p:attrNameLst>
                                      </p:cBhvr>
                                      <p:to>
                                        <p:strVal val="hidden"/>
                                      </p:to>
                                    </p:set>
                                  </p:childTnLst>
                                </p:cTn>
                              </p:par>
                              <p:par>
                                <p:cTn id="57" presetID="1" presetClass="exit" fill="hold" nodeType="withEffect">
                                  <p:stCondLst>
                                    <p:cond delay="0"/>
                                  </p:stCondLst>
                                  <p:childTnLst>
                                    <p:set>
                                      <p:cBhvr additive="repl">
                                        <p:cTn id="58" dur="1" fill="hold">
                                          <p:stCondLst>
                                            <p:cond delay="0"/>
                                          </p:stCondLst>
                                        </p:cTn>
                                        <p:tgtEl>
                                          <p:spTgt spid="35902"/>
                                        </p:tgtEl>
                                        <p:attrNameLst>
                                          <p:attrName>style.visibility</p:attrName>
                                        </p:attrNameLst>
                                      </p:cBhvr>
                                      <p:to>
                                        <p:strVal val="hidden"/>
                                      </p:to>
                                    </p:set>
                                  </p:childTnLst>
                                </p:cTn>
                              </p:par>
                              <p:par>
                                <p:cTn id="59" presetID="1" presetClass="exit" fill="hold" nodeType="withEffect">
                                  <p:stCondLst>
                                    <p:cond delay="0"/>
                                  </p:stCondLst>
                                  <p:childTnLst>
                                    <p:set>
                                      <p:cBhvr additive="repl">
                                        <p:cTn id="60" dur="1" fill="hold">
                                          <p:stCondLst>
                                            <p:cond delay="0"/>
                                          </p:stCondLst>
                                        </p:cTn>
                                        <p:tgtEl>
                                          <p:spTgt spid="35911"/>
                                        </p:tgtEl>
                                        <p:attrNameLst>
                                          <p:attrName>style.visibility</p:attrName>
                                        </p:attrNameLst>
                                      </p:cBhvr>
                                      <p:to>
                                        <p:strVal val="hidden"/>
                                      </p:to>
                                    </p:set>
                                  </p:childTnLst>
                                </p:cTn>
                              </p:par>
                              <p:par>
                                <p:cTn id="61" presetID="1" presetClass="entr" fill="hold" nodeType="withEffect">
                                  <p:stCondLst>
                                    <p:cond delay="0"/>
                                  </p:stCondLst>
                                  <p:childTnLst>
                                    <p:set>
                                      <p:cBhvr additive="repl">
                                        <p:cTn id="62" dur="1" fill="hold">
                                          <p:stCondLst>
                                            <p:cond delay="0"/>
                                          </p:stCondLst>
                                        </p:cTn>
                                        <p:tgtEl>
                                          <p:spTgt spid="35912"/>
                                        </p:tgtEl>
                                        <p:attrNameLst>
                                          <p:attrName>style.visibility</p:attrName>
                                        </p:attrNameLst>
                                      </p:cBhvr>
                                      <p:to>
                                        <p:strVal val="visible"/>
                                      </p:to>
                                    </p:set>
                                  </p:childTnLst>
                                </p:cTn>
                              </p:par>
                              <p:par>
                                <p:cTn id="63" presetID="1" presetClass="exit" fill="hold" grpId="1" nodeType="withEffect">
                                  <p:stCondLst>
                                    <p:cond delay="0"/>
                                  </p:stCondLst>
                                  <p:childTnLst>
                                    <p:set>
                                      <p:cBhvr additive="repl">
                                        <p:cTn id="64" dur="1" fill="hold">
                                          <p:stCondLst>
                                            <p:cond delay="0"/>
                                          </p:stCondLst>
                                        </p:cTn>
                                        <p:tgtEl>
                                          <p:spTgt spid="35910"/>
                                        </p:tgtEl>
                                        <p:attrNameLst>
                                          <p:attrName>style.visibility</p:attrName>
                                        </p:attrNameLst>
                                      </p:cBhvr>
                                      <p:to>
                                        <p:strVal val="hidden"/>
                                      </p:to>
                                    </p:set>
                                  </p:childTnLst>
                                </p:cTn>
                              </p:par>
                              <p:par>
                                <p:cTn id="65" presetID="1" presetClass="exit" fill="hold" grpId="1" nodeType="withEffect">
                                  <p:stCondLst>
                                    <p:cond delay="0"/>
                                  </p:stCondLst>
                                  <p:childTnLst>
                                    <p:set>
                                      <p:cBhvr additive="repl">
                                        <p:cTn id="66" dur="1" fill="hold">
                                          <p:stCondLst>
                                            <p:cond delay="0"/>
                                          </p:stCondLst>
                                        </p:cTn>
                                        <p:tgtEl>
                                          <p:spTgt spid="35909"/>
                                        </p:tgtEl>
                                        <p:attrNameLst>
                                          <p:attrName>style.visibility</p:attrName>
                                        </p:attrNameLst>
                                      </p:cBhvr>
                                      <p:to>
                                        <p:strVal val="hidden"/>
                                      </p:to>
                                    </p:set>
                                  </p:childTnLst>
                                </p:cTn>
                              </p:par>
                              <p:par>
                                <p:cTn id="67" presetID="1" presetClass="exit" fill="hold" grpId="1" nodeType="withEffect">
                                  <p:stCondLst>
                                    <p:cond delay="0"/>
                                  </p:stCondLst>
                                  <p:childTnLst>
                                    <p:set>
                                      <p:cBhvr additive="repl">
                                        <p:cTn id="68" dur="1" fill="hold">
                                          <p:stCondLst>
                                            <p:cond delay="0"/>
                                          </p:stCondLst>
                                        </p:cTn>
                                        <p:tgtEl>
                                          <p:spTgt spid="35908"/>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fill="hold" grpId="1" nodeType="clickEffect">
                                  <p:stCondLst>
                                    <p:cond delay="0"/>
                                  </p:stCondLst>
                                  <p:childTnLst>
                                    <p:set>
                                      <p:cBhvr additive="repl">
                                        <p:cTn id="72" dur="1" fill="hold">
                                          <p:stCondLst>
                                            <p:cond delay="0"/>
                                          </p:stCondLst>
                                        </p:cTn>
                                        <p:tgtEl>
                                          <p:spTgt spid="35900"/>
                                        </p:tgtEl>
                                        <p:attrNameLst>
                                          <p:attrName>style.visibility</p:attrName>
                                        </p:attrNameLst>
                                      </p:cBhvr>
                                      <p:to>
                                        <p:strVal val="visible"/>
                                      </p:to>
                                    </p:set>
                                  </p:childTnLst>
                                </p:cTn>
                              </p:par>
                              <p:par>
                                <p:cTn id="73" presetID="1" presetClass="entr" fill="hold" grpId="1" nodeType="withEffect">
                                  <p:stCondLst>
                                    <p:cond delay="0"/>
                                  </p:stCondLst>
                                  <p:childTnLst>
                                    <p:set>
                                      <p:cBhvr additive="repl">
                                        <p:cTn id="74" dur="1" fill="hold">
                                          <p:stCondLst>
                                            <p:cond delay="0"/>
                                          </p:stCondLst>
                                        </p:cTn>
                                        <p:tgtEl>
                                          <p:spTgt spid="35899"/>
                                        </p:tgtEl>
                                        <p:attrNameLst>
                                          <p:attrName>style.visibility</p:attrName>
                                        </p:attrNameLst>
                                      </p:cBhvr>
                                      <p:to>
                                        <p:strVal val="visible"/>
                                      </p:to>
                                    </p:set>
                                  </p:childTnLst>
                                </p:cTn>
                              </p:par>
                              <p:par>
                                <p:cTn id="75" presetID="1" presetClass="entr" fill="hold" grpId="1" nodeType="withEffect">
                                  <p:stCondLst>
                                    <p:cond delay="0"/>
                                  </p:stCondLst>
                                  <p:childTnLst>
                                    <p:set>
                                      <p:cBhvr additive="repl">
                                        <p:cTn id="76" dur="1" fill="hold">
                                          <p:stCondLst>
                                            <p:cond delay="0"/>
                                          </p:stCondLst>
                                        </p:cTn>
                                        <p:tgtEl>
                                          <p:spTgt spid="35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99" grpId="0" animBg="1"/>
      <p:bldP spid="35899" grpId="1" animBg="1"/>
      <p:bldP spid="35900" grpId="0" animBg="1"/>
      <p:bldP spid="35900" grpId="1" animBg="1"/>
      <p:bldP spid="35901" grpId="0" animBg="1"/>
      <p:bldP spid="35901" grpId="1" animBg="1"/>
      <p:bldP spid="35904" grpId="0" animBg="1"/>
      <p:bldP spid="35904" grpId="1" animBg="1"/>
      <p:bldP spid="35905" grpId="0" animBg="1"/>
      <p:bldP spid="35905" grpId="1" animBg="1"/>
      <p:bldP spid="35906" grpId="0" animBg="1"/>
      <p:bldP spid="35906" grpId="1" animBg="1"/>
      <p:bldP spid="35908" grpId="0" animBg="1"/>
      <p:bldP spid="35908" grpId="1" animBg="1"/>
      <p:bldP spid="35909" grpId="0" animBg="1"/>
      <p:bldP spid="35909" grpId="1" animBg="1"/>
      <p:bldP spid="35910" grpId="0" animBg="1"/>
      <p:bldP spid="35910"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15592" y="461899"/>
            <a:ext cx="6510655" cy="696595"/>
          </a:xfrm>
          <a:prstGeom prst="rect">
            <a:avLst/>
          </a:prstGeom>
        </p:spPr>
        <p:txBody>
          <a:bodyPr vert="horz" wrap="square" lIns="0" tIns="13335" rIns="0" bIns="0" rtlCol="0">
            <a:spAutoFit/>
          </a:bodyPr>
          <a:lstStyle/>
          <a:p>
            <a:pPr marL="12700">
              <a:lnSpc>
                <a:spcPct val="100000"/>
              </a:lnSpc>
              <a:spcBef>
                <a:spcPts val="105"/>
              </a:spcBef>
            </a:pPr>
            <a:r>
              <a:rPr spc="-5" dirty="0"/>
              <a:t>Input-Output </a:t>
            </a:r>
            <a:r>
              <a:rPr spc="-10" dirty="0"/>
              <a:t>Processor(IOP)</a:t>
            </a:r>
          </a:p>
        </p:txBody>
      </p:sp>
      <p:sp>
        <p:nvSpPr>
          <p:cNvPr id="3" name="object 3"/>
          <p:cNvSpPr txBox="1"/>
          <p:nvPr/>
        </p:nvSpPr>
        <p:spPr>
          <a:xfrm>
            <a:off x="535940" y="1607261"/>
            <a:ext cx="7939405" cy="3768339"/>
          </a:xfrm>
          <a:prstGeom prst="rect">
            <a:avLst/>
          </a:prstGeom>
        </p:spPr>
        <p:txBody>
          <a:bodyPr vert="horz" wrap="square" lIns="0" tIns="13335" rIns="0" bIns="0" rtlCol="0">
            <a:spAutoFit/>
          </a:bodyPr>
          <a:lstStyle/>
          <a:p>
            <a:pPr marL="355600" marR="5080" indent="-343535">
              <a:lnSpc>
                <a:spcPct val="100000"/>
              </a:lnSpc>
              <a:spcBef>
                <a:spcPts val="105"/>
              </a:spcBef>
              <a:buFont typeface="Arial"/>
              <a:buChar char="•"/>
              <a:tabLst>
                <a:tab pos="355600" algn="l"/>
                <a:tab pos="356235" algn="l"/>
              </a:tabLst>
            </a:pPr>
            <a:r>
              <a:rPr sz="2800" dirty="0">
                <a:latin typeface="Times New Roman" panose="02020603050405020304" pitchFamily="18" charset="0"/>
                <a:cs typeface="Times New Roman" panose="02020603050405020304" pitchFamily="18" charset="0"/>
              </a:rPr>
              <a:t>It is a </a:t>
            </a:r>
            <a:r>
              <a:rPr sz="2800" spc="-10" dirty="0">
                <a:latin typeface="Times New Roman" panose="02020603050405020304" pitchFamily="18" charset="0"/>
                <a:cs typeface="Times New Roman" panose="02020603050405020304" pitchFamily="18" charset="0"/>
              </a:rPr>
              <a:t>processor </a:t>
            </a:r>
            <a:r>
              <a:rPr sz="2800" spc="-5" dirty="0">
                <a:latin typeface="Times New Roman" panose="02020603050405020304" pitchFamily="18" charset="0"/>
                <a:cs typeface="Times New Roman" panose="02020603050405020304" pitchFamily="18" charset="0"/>
              </a:rPr>
              <a:t>with </a:t>
            </a:r>
            <a:r>
              <a:rPr sz="2800" spc="-10" dirty="0">
                <a:latin typeface="Times New Roman" panose="02020603050405020304" pitchFamily="18" charset="0"/>
                <a:cs typeface="Times New Roman" panose="02020603050405020304" pitchFamily="18" charset="0"/>
              </a:rPr>
              <a:t>direct </a:t>
            </a:r>
            <a:r>
              <a:rPr sz="2800" dirty="0">
                <a:latin typeface="Times New Roman" panose="02020603050405020304" pitchFamily="18" charset="0"/>
                <a:cs typeface="Times New Roman" panose="02020603050405020304" pitchFamily="18" charset="0"/>
              </a:rPr>
              <a:t>memory access  </a:t>
            </a:r>
            <a:r>
              <a:rPr sz="2800" spc="-5" dirty="0">
                <a:latin typeface="Times New Roman" panose="02020603050405020304" pitchFamily="18" charset="0"/>
                <a:cs typeface="Times New Roman" panose="02020603050405020304" pitchFamily="18" charset="0"/>
              </a:rPr>
              <a:t>capability </a:t>
            </a:r>
            <a:r>
              <a:rPr sz="2800" spc="-10" dirty="0">
                <a:latin typeface="Times New Roman" panose="02020603050405020304" pitchFamily="18" charset="0"/>
                <a:cs typeface="Times New Roman" panose="02020603050405020304" pitchFamily="18" charset="0"/>
              </a:rPr>
              <a:t>that </a:t>
            </a:r>
            <a:r>
              <a:rPr sz="2800" spc="-15" dirty="0">
                <a:latin typeface="Times New Roman" panose="02020603050405020304" pitchFamily="18" charset="0"/>
                <a:cs typeface="Times New Roman" panose="02020603050405020304" pitchFamily="18" charset="0"/>
              </a:rPr>
              <a:t>communicates </a:t>
            </a:r>
            <a:r>
              <a:rPr sz="2800" dirty="0">
                <a:latin typeface="Times New Roman" panose="02020603050405020304" pitchFamily="18" charset="0"/>
                <a:cs typeface="Times New Roman" panose="02020603050405020304" pitchFamily="18" charset="0"/>
              </a:rPr>
              <a:t>with IO</a:t>
            </a:r>
            <a:r>
              <a:rPr sz="2800" spc="75"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devices.</a:t>
            </a:r>
            <a:endParaRPr sz="2800" dirty="0">
              <a:latin typeface="Times New Roman" panose="02020603050405020304" pitchFamily="18" charset="0"/>
              <a:cs typeface="Times New Roman" panose="02020603050405020304" pitchFamily="18" charset="0"/>
            </a:endParaRPr>
          </a:p>
          <a:p>
            <a:pPr marL="355600" marR="41910" indent="-343535">
              <a:lnSpc>
                <a:spcPct val="100000"/>
              </a:lnSpc>
              <a:spcBef>
                <a:spcPts val="770"/>
              </a:spcBef>
              <a:buFont typeface="Arial"/>
              <a:buChar char="•"/>
              <a:tabLst>
                <a:tab pos="355600" algn="l"/>
                <a:tab pos="356235" algn="l"/>
              </a:tabLst>
            </a:pPr>
            <a:r>
              <a:rPr sz="2800" dirty="0">
                <a:latin typeface="Times New Roman" panose="02020603050405020304" pitchFamily="18" charset="0"/>
                <a:cs typeface="Times New Roman" panose="02020603050405020304" pitchFamily="18" charset="0"/>
              </a:rPr>
              <a:t>IOP is </a:t>
            </a:r>
            <a:r>
              <a:rPr sz="2800" spc="-5" dirty="0">
                <a:latin typeface="Times New Roman" panose="02020603050405020304" pitchFamily="18" charset="0"/>
                <a:cs typeface="Times New Roman" panose="02020603050405020304" pitchFamily="18" charset="0"/>
              </a:rPr>
              <a:t>similar </a:t>
            </a:r>
            <a:r>
              <a:rPr sz="2800" spc="-25" dirty="0">
                <a:latin typeface="Times New Roman" panose="02020603050405020304" pitchFamily="18" charset="0"/>
                <a:cs typeface="Times New Roman" panose="02020603050405020304" pitchFamily="18" charset="0"/>
              </a:rPr>
              <a:t>to </a:t>
            </a:r>
            <a:r>
              <a:rPr sz="2800" spc="-5" dirty="0">
                <a:latin typeface="Times New Roman" panose="02020603050405020304" pitchFamily="18" charset="0"/>
                <a:cs typeface="Times New Roman" panose="02020603050405020304" pitchFamily="18" charset="0"/>
              </a:rPr>
              <a:t>CPU </a:t>
            </a:r>
            <a:r>
              <a:rPr sz="2800" spc="-25" dirty="0">
                <a:latin typeface="Times New Roman" panose="02020603050405020304" pitchFamily="18" charset="0"/>
                <a:cs typeface="Times New Roman" panose="02020603050405020304" pitchFamily="18" charset="0"/>
              </a:rPr>
              <a:t>except </a:t>
            </a:r>
            <a:r>
              <a:rPr sz="2800" spc="-10" dirty="0">
                <a:latin typeface="Times New Roman" panose="02020603050405020304" pitchFamily="18" charset="0"/>
                <a:cs typeface="Times New Roman" panose="02020603050405020304" pitchFamily="18" charset="0"/>
              </a:rPr>
              <a:t>that </a:t>
            </a:r>
            <a:r>
              <a:rPr sz="2800" dirty="0">
                <a:latin typeface="Times New Roman" panose="02020603050405020304" pitchFamily="18" charset="0"/>
                <a:cs typeface="Times New Roman" panose="02020603050405020304" pitchFamily="18" charset="0"/>
              </a:rPr>
              <a:t>it is </a:t>
            </a:r>
            <a:r>
              <a:rPr sz="2800" spc="-5" dirty="0">
                <a:latin typeface="Times New Roman" panose="02020603050405020304" pitchFamily="18" charset="0"/>
                <a:cs typeface="Times New Roman" panose="02020603050405020304" pitchFamily="18" charset="0"/>
              </a:rPr>
              <a:t>designed  </a:t>
            </a:r>
            <a:r>
              <a:rPr sz="2800" spc="-20" dirty="0">
                <a:latin typeface="Times New Roman" panose="02020603050405020304" pitchFamily="18" charset="0"/>
                <a:cs typeface="Times New Roman" panose="02020603050405020304" pitchFamily="18" charset="0"/>
              </a:rPr>
              <a:t>to </a:t>
            </a:r>
            <a:r>
              <a:rPr sz="2800" spc="-5" dirty="0">
                <a:latin typeface="Times New Roman" panose="02020603050405020304" pitchFamily="18" charset="0"/>
                <a:cs typeface="Times New Roman" panose="02020603050405020304" pitchFamily="18" charset="0"/>
              </a:rPr>
              <a:t>handle </a:t>
            </a:r>
            <a:r>
              <a:rPr sz="2800" dirty="0">
                <a:latin typeface="Times New Roman" panose="02020603050405020304" pitchFamily="18" charset="0"/>
                <a:cs typeface="Times New Roman" panose="02020603050405020304" pitchFamily="18" charset="0"/>
              </a:rPr>
              <a:t>the </a:t>
            </a:r>
            <a:r>
              <a:rPr sz="2800" spc="-10" dirty="0">
                <a:latin typeface="Times New Roman" panose="02020603050405020304" pitchFamily="18" charset="0"/>
                <a:cs typeface="Times New Roman" panose="02020603050405020304" pitchFamily="18" charset="0"/>
              </a:rPr>
              <a:t>details </a:t>
            </a:r>
            <a:r>
              <a:rPr sz="2800" dirty="0">
                <a:latin typeface="Times New Roman" panose="02020603050405020304" pitchFamily="18" charset="0"/>
                <a:cs typeface="Times New Roman" panose="02020603050405020304" pitchFamily="18" charset="0"/>
              </a:rPr>
              <a:t>of </a:t>
            </a:r>
            <a:r>
              <a:rPr sz="2800" spc="-5" dirty="0">
                <a:latin typeface="Times New Roman" panose="02020603050405020304" pitchFamily="18" charset="0"/>
                <a:cs typeface="Times New Roman" panose="02020603050405020304" pitchFamily="18" charset="0"/>
              </a:rPr>
              <a:t>IO</a:t>
            </a:r>
            <a:r>
              <a:rPr sz="2800" spc="25" dirty="0">
                <a:latin typeface="Times New Roman" panose="02020603050405020304" pitchFamily="18" charset="0"/>
                <a:cs typeface="Times New Roman" panose="02020603050405020304" pitchFamily="18" charset="0"/>
              </a:rPr>
              <a:t> </a:t>
            </a:r>
            <a:r>
              <a:rPr sz="2800" spc="-15" dirty="0">
                <a:latin typeface="Times New Roman" panose="02020603050405020304" pitchFamily="18" charset="0"/>
                <a:cs typeface="Times New Roman" panose="02020603050405020304" pitchFamily="18" charset="0"/>
              </a:rPr>
              <a:t>operation.</a:t>
            </a:r>
            <a:endParaRPr sz="2800" dirty="0">
              <a:latin typeface="Times New Roman" panose="02020603050405020304" pitchFamily="18" charset="0"/>
              <a:cs typeface="Times New Roman" panose="02020603050405020304" pitchFamily="18" charset="0"/>
            </a:endParaRPr>
          </a:p>
          <a:p>
            <a:pPr marL="355600" marR="481330" indent="-343535">
              <a:lnSpc>
                <a:spcPct val="100000"/>
              </a:lnSpc>
              <a:spcBef>
                <a:spcPts val="770"/>
              </a:spcBef>
              <a:buFont typeface="Arial"/>
              <a:buChar char="•"/>
              <a:tabLst>
                <a:tab pos="355600" algn="l"/>
                <a:tab pos="356235" algn="l"/>
              </a:tabLst>
            </a:pPr>
            <a:r>
              <a:rPr sz="2800" spc="-25" dirty="0">
                <a:latin typeface="Times New Roman" panose="02020603050405020304" pitchFamily="18" charset="0"/>
                <a:cs typeface="Times New Roman" panose="02020603050405020304" pitchFamily="18" charset="0"/>
              </a:rPr>
              <a:t>Unlike </a:t>
            </a:r>
            <a:r>
              <a:rPr sz="2800" spc="-5" dirty="0">
                <a:latin typeface="Times New Roman" panose="02020603050405020304" pitchFamily="18" charset="0"/>
                <a:cs typeface="Times New Roman" panose="02020603050405020304" pitchFamily="18" charset="0"/>
              </a:rPr>
              <a:t>DMA </a:t>
            </a:r>
            <a:r>
              <a:rPr sz="2800" dirty="0">
                <a:latin typeface="Times New Roman" panose="02020603050405020304" pitchFamily="18" charset="0"/>
                <a:cs typeface="Times New Roman" panose="02020603050405020304" pitchFamily="18" charset="0"/>
              </a:rPr>
              <a:t>which is </a:t>
            </a:r>
            <a:r>
              <a:rPr sz="2800" spc="-10" dirty="0">
                <a:latin typeface="Times New Roman" panose="02020603050405020304" pitchFamily="18" charset="0"/>
                <a:cs typeface="Times New Roman" panose="02020603050405020304" pitchFamily="18" charset="0"/>
              </a:rPr>
              <a:t>initialized by </a:t>
            </a:r>
            <a:r>
              <a:rPr sz="2800" spc="-15" dirty="0">
                <a:latin typeface="Times New Roman" panose="02020603050405020304" pitchFamily="18" charset="0"/>
                <a:cs typeface="Times New Roman" panose="02020603050405020304" pitchFamily="18" charset="0"/>
              </a:rPr>
              <a:t>CPU, </a:t>
            </a:r>
            <a:r>
              <a:rPr sz="2800" dirty="0">
                <a:latin typeface="Times New Roman" panose="02020603050405020304" pitchFamily="18" charset="0"/>
                <a:cs typeface="Times New Roman" panose="02020603050405020304" pitchFamily="18" charset="0"/>
              </a:rPr>
              <a:t>IOP  </a:t>
            </a:r>
            <a:r>
              <a:rPr sz="2800" spc="-10" dirty="0">
                <a:latin typeface="Times New Roman" panose="02020603050405020304" pitchFamily="18" charset="0"/>
                <a:cs typeface="Times New Roman" panose="02020603050405020304" pitchFamily="18" charset="0"/>
              </a:rPr>
              <a:t>can </a:t>
            </a:r>
            <a:r>
              <a:rPr sz="2800" spc="-30" dirty="0">
                <a:latin typeface="Times New Roman" panose="02020603050405020304" pitchFamily="18" charset="0"/>
                <a:cs typeface="Times New Roman" panose="02020603050405020304" pitchFamily="18" charset="0"/>
              </a:rPr>
              <a:t>fetch </a:t>
            </a:r>
            <a:r>
              <a:rPr sz="2800" dirty="0">
                <a:latin typeface="Times New Roman" panose="02020603050405020304" pitchFamily="18" charset="0"/>
                <a:cs typeface="Times New Roman" panose="02020603050405020304" pitchFamily="18" charset="0"/>
              </a:rPr>
              <a:t>and </a:t>
            </a:r>
            <a:r>
              <a:rPr sz="2800" spc="-25" dirty="0">
                <a:latin typeface="Times New Roman" panose="02020603050405020304" pitchFamily="18" charset="0"/>
                <a:cs typeface="Times New Roman" panose="02020603050405020304" pitchFamily="18" charset="0"/>
              </a:rPr>
              <a:t>execute </a:t>
            </a:r>
            <a:r>
              <a:rPr sz="2800" spc="-5" dirty="0">
                <a:latin typeface="Times New Roman" panose="02020603050405020304" pitchFamily="18" charset="0"/>
                <a:cs typeface="Times New Roman" panose="02020603050405020304" pitchFamily="18" charset="0"/>
              </a:rPr>
              <a:t>its own</a:t>
            </a:r>
            <a:r>
              <a:rPr sz="2800" spc="10"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instructions.</a:t>
            </a:r>
            <a:endParaRPr sz="2800" dirty="0">
              <a:latin typeface="Times New Roman" panose="02020603050405020304" pitchFamily="18" charset="0"/>
              <a:cs typeface="Times New Roman" panose="02020603050405020304" pitchFamily="18" charset="0"/>
            </a:endParaRPr>
          </a:p>
          <a:p>
            <a:pPr marL="355600" marR="973455" indent="-343535">
              <a:lnSpc>
                <a:spcPct val="100000"/>
              </a:lnSpc>
              <a:spcBef>
                <a:spcPts val="770"/>
              </a:spcBef>
              <a:buFont typeface="Arial"/>
              <a:buChar char="•"/>
              <a:tabLst>
                <a:tab pos="355600" algn="l"/>
                <a:tab pos="356235" algn="l"/>
              </a:tabLst>
            </a:pPr>
            <a:r>
              <a:rPr sz="2800" dirty="0">
                <a:latin typeface="Times New Roman" panose="02020603050405020304" pitchFamily="18" charset="0"/>
                <a:cs typeface="Times New Roman" panose="02020603050405020304" pitchFamily="18" charset="0"/>
              </a:rPr>
              <a:t>IOP </a:t>
            </a:r>
            <a:r>
              <a:rPr sz="2800" spc="-5" dirty="0">
                <a:latin typeface="Times New Roman" panose="02020603050405020304" pitchFamily="18" charset="0"/>
                <a:cs typeface="Times New Roman" panose="02020603050405020304" pitchFamily="18" charset="0"/>
              </a:rPr>
              <a:t>instruction </a:t>
            </a:r>
            <a:r>
              <a:rPr sz="2800" spc="-15" dirty="0">
                <a:latin typeface="Times New Roman" panose="02020603050405020304" pitchFamily="18" charset="0"/>
                <a:cs typeface="Times New Roman" panose="02020603050405020304" pitchFamily="18" charset="0"/>
              </a:rPr>
              <a:t>are </a:t>
            </a:r>
            <a:r>
              <a:rPr sz="2800" spc="-5" dirty="0">
                <a:latin typeface="Times New Roman" panose="02020603050405020304" pitchFamily="18" charset="0"/>
                <a:cs typeface="Times New Roman" panose="02020603050405020304" pitchFamily="18" charset="0"/>
              </a:rPr>
              <a:t>specially designed </a:t>
            </a:r>
            <a:r>
              <a:rPr sz="2800" spc="-25" dirty="0">
                <a:latin typeface="Times New Roman" panose="02020603050405020304" pitchFamily="18" charset="0"/>
                <a:cs typeface="Times New Roman" panose="02020603050405020304" pitchFamily="18" charset="0"/>
              </a:rPr>
              <a:t>to  </a:t>
            </a:r>
            <a:r>
              <a:rPr sz="2800" spc="-5" dirty="0">
                <a:latin typeface="Times New Roman" panose="02020603050405020304" pitchFamily="18" charset="0"/>
                <a:cs typeface="Times New Roman" panose="02020603050405020304" pitchFamily="18" charset="0"/>
              </a:rPr>
              <a:t>handle </a:t>
            </a:r>
            <a:r>
              <a:rPr sz="2800" dirty="0">
                <a:latin typeface="Times New Roman" panose="02020603050405020304" pitchFamily="18" charset="0"/>
                <a:cs typeface="Times New Roman" panose="02020603050405020304" pitchFamily="18" charset="0"/>
              </a:rPr>
              <a:t>IO</a:t>
            </a:r>
            <a:r>
              <a:rPr sz="2800" spc="15" dirty="0">
                <a:latin typeface="Times New Roman" panose="02020603050405020304" pitchFamily="18" charset="0"/>
                <a:cs typeface="Times New Roman" panose="02020603050405020304" pitchFamily="18" charset="0"/>
              </a:rPr>
              <a:t> </a:t>
            </a:r>
            <a:r>
              <a:rPr sz="2800" spc="-15" dirty="0">
                <a:latin typeface="Times New Roman" panose="02020603050405020304" pitchFamily="18" charset="0"/>
                <a:cs typeface="Times New Roman" panose="02020603050405020304" pitchFamily="18" charset="0"/>
              </a:rPr>
              <a:t>operation.</a:t>
            </a:r>
            <a:endParaRP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87267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60011" y="461899"/>
            <a:ext cx="1173989" cy="696595"/>
          </a:xfrm>
          <a:prstGeom prst="rect">
            <a:avLst/>
          </a:prstGeom>
        </p:spPr>
        <p:txBody>
          <a:bodyPr vert="horz" wrap="square" lIns="0" tIns="13335" rIns="0" bIns="0" rtlCol="0">
            <a:spAutoFit/>
          </a:bodyPr>
          <a:lstStyle/>
          <a:p>
            <a:pPr marL="12700">
              <a:lnSpc>
                <a:spcPct val="100000"/>
              </a:lnSpc>
              <a:spcBef>
                <a:spcPts val="105"/>
              </a:spcBef>
            </a:pPr>
            <a:r>
              <a:rPr sz="4400" dirty="0">
                <a:latin typeface="Carlito"/>
                <a:cs typeface="Carlito"/>
              </a:rPr>
              <a:t>IOP</a:t>
            </a:r>
          </a:p>
        </p:txBody>
      </p:sp>
      <p:sp>
        <p:nvSpPr>
          <p:cNvPr id="3" name="object 3"/>
          <p:cNvSpPr/>
          <p:nvPr/>
        </p:nvSpPr>
        <p:spPr>
          <a:xfrm>
            <a:off x="457200" y="1818131"/>
            <a:ext cx="8229600" cy="408889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669874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4604">
              <a:lnSpc>
                <a:spcPct val="100000"/>
              </a:lnSpc>
              <a:spcBef>
                <a:spcPts val="105"/>
              </a:spcBef>
            </a:pPr>
            <a:r>
              <a:rPr dirty="0"/>
              <a:t>IOP</a:t>
            </a:r>
          </a:p>
        </p:txBody>
      </p:sp>
      <p:sp>
        <p:nvSpPr>
          <p:cNvPr id="3" name="object 3"/>
          <p:cNvSpPr txBox="1"/>
          <p:nvPr/>
        </p:nvSpPr>
        <p:spPr>
          <a:xfrm>
            <a:off x="535940" y="1563065"/>
            <a:ext cx="7976234" cy="4141470"/>
          </a:xfrm>
          <a:prstGeom prst="rect">
            <a:avLst/>
          </a:prstGeom>
        </p:spPr>
        <p:txBody>
          <a:bodyPr vert="horz" wrap="square" lIns="0" tIns="64769" rIns="0" bIns="0" rtlCol="0">
            <a:spAutoFit/>
          </a:bodyPr>
          <a:lstStyle/>
          <a:p>
            <a:pPr marL="355600" marR="459740" indent="-343535">
              <a:lnSpc>
                <a:spcPts val="3240"/>
              </a:lnSpc>
              <a:spcBef>
                <a:spcPts val="509"/>
              </a:spcBef>
              <a:buFont typeface="Arial"/>
              <a:buChar char="•"/>
              <a:tabLst>
                <a:tab pos="355600" algn="l"/>
                <a:tab pos="356235" algn="l"/>
              </a:tabLst>
            </a:pPr>
            <a:r>
              <a:rPr sz="3000" dirty="0">
                <a:latin typeface="Carlito"/>
                <a:cs typeface="Carlito"/>
              </a:rPr>
              <a:t>Memory </a:t>
            </a:r>
            <a:r>
              <a:rPr sz="3000" spc="-5" dirty="0">
                <a:latin typeface="Carlito"/>
                <a:cs typeface="Carlito"/>
              </a:rPr>
              <a:t>occupies </a:t>
            </a:r>
            <a:r>
              <a:rPr sz="3000" dirty="0">
                <a:latin typeface="Carlito"/>
                <a:cs typeface="Carlito"/>
              </a:rPr>
              <a:t>the </a:t>
            </a:r>
            <a:r>
              <a:rPr sz="3000" spc="-15" dirty="0">
                <a:latin typeface="Carlito"/>
                <a:cs typeface="Carlito"/>
              </a:rPr>
              <a:t>central </a:t>
            </a:r>
            <a:r>
              <a:rPr sz="3000" spc="-5" dirty="0">
                <a:latin typeface="Carlito"/>
                <a:cs typeface="Carlito"/>
              </a:rPr>
              <a:t>position </a:t>
            </a:r>
            <a:r>
              <a:rPr sz="3000" dirty="0">
                <a:latin typeface="Carlito"/>
                <a:cs typeface="Carlito"/>
              </a:rPr>
              <a:t>and</a:t>
            </a:r>
            <a:r>
              <a:rPr sz="3000" spc="-65" dirty="0">
                <a:latin typeface="Carlito"/>
                <a:cs typeface="Carlito"/>
              </a:rPr>
              <a:t> </a:t>
            </a:r>
            <a:r>
              <a:rPr sz="3000" spc="-10" dirty="0">
                <a:latin typeface="Carlito"/>
                <a:cs typeface="Carlito"/>
              </a:rPr>
              <a:t>can  </a:t>
            </a:r>
            <a:r>
              <a:rPr sz="3000" spc="-15" dirty="0">
                <a:latin typeface="Carlito"/>
                <a:cs typeface="Carlito"/>
              </a:rPr>
              <a:t>communicate </a:t>
            </a:r>
            <a:r>
              <a:rPr sz="3000" dirty="0">
                <a:latin typeface="Carlito"/>
                <a:cs typeface="Carlito"/>
              </a:rPr>
              <a:t>with each </a:t>
            </a:r>
            <a:r>
              <a:rPr sz="3000" spc="-15" dirty="0">
                <a:latin typeface="Carlito"/>
                <a:cs typeface="Carlito"/>
              </a:rPr>
              <a:t>processor </a:t>
            </a:r>
            <a:r>
              <a:rPr sz="3000" spc="-10" dirty="0">
                <a:latin typeface="Carlito"/>
                <a:cs typeface="Carlito"/>
              </a:rPr>
              <a:t>by</a:t>
            </a:r>
            <a:r>
              <a:rPr sz="3000" spc="-35" dirty="0">
                <a:latin typeface="Carlito"/>
                <a:cs typeface="Carlito"/>
              </a:rPr>
              <a:t> </a:t>
            </a:r>
            <a:r>
              <a:rPr sz="3000" dirty="0">
                <a:latin typeface="Carlito"/>
                <a:cs typeface="Carlito"/>
              </a:rPr>
              <a:t>DMA.</a:t>
            </a:r>
            <a:endParaRPr sz="3000">
              <a:latin typeface="Carlito"/>
              <a:cs typeface="Carlito"/>
            </a:endParaRPr>
          </a:p>
          <a:p>
            <a:pPr marL="355600" indent="-343535">
              <a:lnSpc>
                <a:spcPct val="100000"/>
              </a:lnSpc>
              <a:spcBef>
                <a:spcPts val="315"/>
              </a:spcBef>
              <a:buFont typeface="Arial"/>
              <a:buChar char="•"/>
              <a:tabLst>
                <a:tab pos="355600" algn="l"/>
                <a:tab pos="356235" algn="l"/>
              </a:tabLst>
            </a:pPr>
            <a:r>
              <a:rPr sz="3000" spc="-5" dirty="0">
                <a:latin typeface="Carlito"/>
                <a:cs typeface="Carlito"/>
              </a:rPr>
              <a:t>CPU </a:t>
            </a:r>
            <a:r>
              <a:rPr sz="3000" dirty="0">
                <a:latin typeface="Carlito"/>
                <a:cs typeface="Carlito"/>
              </a:rPr>
              <a:t>is </a:t>
            </a:r>
            <a:r>
              <a:rPr sz="3000" spc="-10" dirty="0">
                <a:latin typeface="Carlito"/>
                <a:cs typeface="Carlito"/>
              </a:rPr>
              <a:t>responsible </a:t>
            </a:r>
            <a:r>
              <a:rPr sz="3000" spc="-25" dirty="0">
                <a:latin typeface="Carlito"/>
                <a:cs typeface="Carlito"/>
              </a:rPr>
              <a:t>for </a:t>
            </a:r>
            <a:r>
              <a:rPr sz="3000" spc="-10" dirty="0">
                <a:latin typeface="Carlito"/>
                <a:cs typeface="Carlito"/>
              </a:rPr>
              <a:t>processing</a:t>
            </a:r>
            <a:r>
              <a:rPr sz="3000" spc="10" dirty="0">
                <a:latin typeface="Carlito"/>
                <a:cs typeface="Carlito"/>
              </a:rPr>
              <a:t> </a:t>
            </a:r>
            <a:r>
              <a:rPr sz="3000" spc="-15" dirty="0">
                <a:latin typeface="Carlito"/>
                <a:cs typeface="Carlito"/>
              </a:rPr>
              <a:t>data.</a:t>
            </a:r>
            <a:endParaRPr sz="3000">
              <a:latin typeface="Carlito"/>
              <a:cs typeface="Carlito"/>
            </a:endParaRPr>
          </a:p>
          <a:p>
            <a:pPr marL="355600" marR="5080" indent="-343535">
              <a:lnSpc>
                <a:spcPts val="3240"/>
              </a:lnSpc>
              <a:spcBef>
                <a:spcPts val="765"/>
              </a:spcBef>
              <a:buFont typeface="Arial"/>
              <a:buChar char="•"/>
              <a:tabLst>
                <a:tab pos="355600" algn="l"/>
                <a:tab pos="356235" algn="l"/>
              </a:tabLst>
            </a:pPr>
            <a:r>
              <a:rPr sz="3000" dirty="0">
                <a:latin typeface="Carlito"/>
                <a:cs typeface="Carlito"/>
              </a:rPr>
              <a:t>IOP </a:t>
            </a:r>
            <a:r>
              <a:rPr sz="3000" spc="-15" dirty="0">
                <a:latin typeface="Carlito"/>
                <a:cs typeface="Carlito"/>
              </a:rPr>
              <a:t>provides </a:t>
            </a:r>
            <a:r>
              <a:rPr sz="3000" dirty="0">
                <a:latin typeface="Carlito"/>
                <a:cs typeface="Carlito"/>
              </a:rPr>
              <a:t>the </a:t>
            </a:r>
            <a:r>
              <a:rPr sz="3000" spc="-10" dirty="0">
                <a:latin typeface="Carlito"/>
                <a:cs typeface="Carlito"/>
              </a:rPr>
              <a:t>path </a:t>
            </a:r>
            <a:r>
              <a:rPr sz="3000" spc="-30" dirty="0">
                <a:latin typeface="Carlito"/>
                <a:cs typeface="Carlito"/>
              </a:rPr>
              <a:t>for </a:t>
            </a:r>
            <a:r>
              <a:rPr sz="3000" spc="-20" dirty="0">
                <a:latin typeface="Carlito"/>
                <a:cs typeface="Carlito"/>
              </a:rPr>
              <a:t>transfer </a:t>
            </a:r>
            <a:r>
              <a:rPr sz="3000" spc="-5" dirty="0">
                <a:latin typeface="Carlito"/>
                <a:cs typeface="Carlito"/>
              </a:rPr>
              <a:t>of </a:t>
            </a:r>
            <a:r>
              <a:rPr sz="3000" spc="-20" dirty="0">
                <a:latin typeface="Carlito"/>
                <a:cs typeface="Carlito"/>
              </a:rPr>
              <a:t>data  </a:t>
            </a:r>
            <a:r>
              <a:rPr sz="3000" spc="-10" dirty="0">
                <a:latin typeface="Carlito"/>
                <a:cs typeface="Carlito"/>
              </a:rPr>
              <a:t>between various </a:t>
            </a:r>
            <a:r>
              <a:rPr sz="3000" spc="-15" dirty="0">
                <a:latin typeface="Carlito"/>
                <a:cs typeface="Carlito"/>
              </a:rPr>
              <a:t>peripheral </a:t>
            </a:r>
            <a:r>
              <a:rPr sz="3000" spc="-10" dirty="0">
                <a:latin typeface="Carlito"/>
                <a:cs typeface="Carlito"/>
              </a:rPr>
              <a:t>devices </a:t>
            </a:r>
            <a:r>
              <a:rPr sz="3000" dirty="0">
                <a:latin typeface="Carlito"/>
                <a:cs typeface="Carlito"/>
              </a:rPr>
              <a:t>and</a:t>
            </a:r>
            <a:r>
              <a:rPr sz="3000" spc="20" dirty="0">
                <a:latin typeface="Carlito"/>
                <a:cs typeface="Carlito"/>
              </a:rPr>
              <a:t> </a:t>
            </a:r>
            <a:r>
              <a:rPr sz="3000" spc="-30" dirty="0">
                <a:latin typeface="Carlito"/>
                <a:cs typeface="Carlito"/>
              </a:rPr>
              <a:t>memory.</a:t>
            </a:r>
            <a:endParaRPr sz="3000">
              <a:latin typeface="Carlito"/>
              <a:cs typeface="Carlito"/>
            </a:endParaRPr>
          </a:p>
          <a:p>
            <a:pPr marL="355600" marR="228600" indent="-343535">
              <a:lnSpc>
                <a:spcPts val="3240"/>
              </a:lnSpc>
              <a:spcBef>
                <a:spcPts val="725"/>
              </a:spcBef>
              <a:buFont typeface="Arial"/>
              <a:buChar char="•"/>
              <a:tabLst>
                <a:tab pos="355600" algn="l"/>
                <a:tab pos="356235" algn="l"/>
              </a:tabLst>
            </a:pPr>
            <a:r>
              <a:rPr sz="3000" spc="-15" dirty="0">
                <a:latin typeface="Carlito"/>
                <a:cs typeface="Carlito"/>
              </a:rPr>
              <a:t>Data formats </a:t>
            </a:r>
            <a:r>
              <a:rPr sz="3000" spc="-5" dirty="0">
                <a:latin typeface="Carlito"/>
                <a:cs typeface="Carlito"/>
              </a:rPr>
              <a:t>of </a:t>
            </a:r>
            <a:r>
              <a:rPr sz="3000" spc="-15" dirty="0">
                <a:latin typeface="Carlito"/>
                <a:cs typeface="Carlito"/>
              </a:rPr>
              <a:t>peripherals </a:t>
            </a:r>
            <a:r>
              <a:rPr sz="3000" spc="-25" dirty="0">
                <a:latin typeface="Carlito"/>
                <a:cs typeface="Carlito"/>
              </a:rPr>
              <a:t>differ </a:t>
            </a:r>
            <a:r>
              <a:rPr sz="3000" spc="-15" dirty="0">
                <a:latin typeface="Carlito"/>
                <a:cs typeface="Carlito"/>
              </a:rPr>
              <a:t>from </a:t>
            </a:r>
            <a:r>
              <a:rPr sz="3000" spc="-5" dirty="0">
                <a:latin typeface="Carlito"/>
                <a:cs typeface="Carlito"/>
              </a:rPr>
              <a:t>CPU and  </a:t>
            </a:r>
            <a:r>
              <a:rPr sz="3000" spc="-30" dirty="0">
                <a:latin typeface="Carlito"/>
                <a:cs typeface="Carlito"/>
              </a:rPr>
              <a:t>memory. </a:t>
            </a:r>
            <a:r>
              <a:rPr sz="3000" dirty="0">
                <a:latin typeface="Carlito"/>
                <a:cs typeface="Carlito"/>
              </a:rPr>
              <a:t>IOP </a:t>
            </a:r>
            <a:r>
              <a:rPr sz="3000" spc="-10" dirty="0">
                <a:latin typeface="Carlito"/>
                <a:cs typeface="Carlito"/>
              </a:rPr>
              <a:t>maintain </a:t>
            </a:r>
            <a:r>
              <a:rPr sz="3000" spc="-5" dirty="0">
                <a:latin typeface="Carlito"/>
                <a:cs typeface="Carlito"/>
              </a:rPr>
              <a:t>such</a:t>
            </a:r>
            <a:r>
              <a:rPr sz="3000" spc="-10" dirty="0">
                <a:latin typeface="Carlito"/>
                <a:cs typeface="Carlito"/>
              </a:rPr>
              <a:t> problems.</a:t>
            </a:r>
            <a:endParaRPr sz="3000">
              <a:latin typeface="Carlito"/>
              <a:cs typeface="Carlito"/>
            </a:endParaRPr>
          </a:p>
          <a:p>
            <a:pPr marL="355600" marR="6985" indent="-343535">
              <a:lnSpc>
                <a:spcPts val="3240"/>
              </a:lnSpc>
              <a:spcBef>
                <a:spcPts val="720"/>
              </a:spcBef>
              <a:buFont typeface="Arial"/>
              <a:buChar char="•"/>
              <a:tabLst>
                <a:tab pos="355600" algn="l"/>
                <a:tab pos="356235" algn="l"/>
              </a:tabLst>
            </a:pPr>
            <a:r>
              <a:rPr sz="3000" spc="-15" dirty="0">
                <a:latin typeface="Carlito"/>
                <a:cs typeface="Carlito"/>
              </a:rPr>
              <a:t>Data are </a:t>
            </a:r>
            <a:r>
              <a:rPr sz="3000" spc="-25" dirty="0">
                <a:latin typeface="Carlito"/>
                <a:cs typeface="Carlito"/>
              </a:rPr>
              <a:t>transfer </a:t>
            </a:r>
            <a:r>
              <a:rPr sz="3000" spc="-20" dirty="0">
                <a:latin typeface="Carlito"/>
                <a:cs typeface="Carlito"/>
              </a:rPr>
              <a:t>from </a:t>
            </a:r>
            <a:r>
              <a:rPr sz="3000" dirty="0">
                <a:latin typeface="Carlito"/>
                <a:cs typeface="Carlito"/>
              </a:rPr>
              <a:t>IOP </a:t>
            </a:r>
            <a:r>
              <a:rPr sz="3000" spc="-15" dirty="0">
                <a:latin typeface="Carlito"/>
                <a:cs typeface="Carlito"/>
              </a:rPr>
              <a:t>to </a:t>
            </a:r>
            <a:r>
              <a:rPr sz="3000" dirty="0">
                <a:latin typeface="Carlito"/>
                <a:cs typeface="Carlito"/>
              </a:rPr>
              <a:t>memory </a:t>
            </a:r>
            <a:r>
              <a:rPr sz="3000" spc="-10" dirty="0">
                <a:latin typeface="Carlito"/>
                <a:cs typeface="Carlito"/>
              </a:rPr>
              <a:t>by </a:t>
            </a:r>
            <a:r>
              <a:rPr sz="3000" spc="-15" dirty="0">
                <a:latin typeface="Carlito"/>
                <a:cs typeface="Carlito"/>
              </a:rPr>
              <a:t>stealing  </a:t>
            </a:r>
            <a:r>
              <a:rPr sz="3000" spc="-5" dirty="0">
                <a:latin typeface="Carlito"/>
                <a:cs typeface="Carlito"/>
              </a:rPr>
              <a:t>one </a:t>
            </a:r>
            <a:r>
              <a:rPr sz="3000" dirty="0">
                <a:latin typeface="Carlito"/>
                <a:cs typeface="Carlito"/>
              </a:rPr>
              <a:t>memory</a:t>
            </a:r>
            <a:r>
              <a:rPr sz="3000" spc="5" dirty="0">
                <a:latin typeface="Carlito"/>
                <a:cs typeface="Carlito"/>
              </a:rPr>
              <a:t> </a:t>
            </a:r>
            <a:r>
              <a:rPr sz="3000" spc="-10" dirty="0">
                <a:latin typeface="Carlito"/>
                <a:cs typeface="Carlito"/>
              </a:rPr>
              <a:t>cycle.</a:t>
            </a:r>
            <a:endParaRPr sz="3000">
              <a:latin typeface="Carlito"/>
              <a:cs typeface="Carlito"/>
            </a:endParaRPr>
          </a:p>
        </p:txBody>
      </p:sp>
    </p:spTree>
    <p:extLst>
      <p:ext uri="{BB962C8B-B14F-4D97-AF65-F5344CB8AC3E}">
        <p14:creationId xmlns:p14="http://schemas.microsoft.com/office/powerpoint/2010/main" val="12233627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4604">
              <a:lnSpc>
                <a:spcPct val="100000"/>
              </a:lnSpc>
              <a:spcBef>
                <a:spcPts val="105"/>
              </a:spcBef>
            </a:pPr>
            <a:r>
              <a:rPr dirty="0"/>
              <a:t>IOP</a:t>
            </a:r>
          </a:p>
        </p:txBody>
      </p:sp>
      <p:sp>
        <p:nvSpPr>
          <p:cNvPr id="3" name="object 3"/>
          <p:cNvSpPr txBox="1"/>
          <p:nvPr/>
        </p:nvSpPr>
        <p:spPr>
          <a:xfrm>
            <a:off x="535940" y="1607261"/>
            <a:ext cx="7849870" cy="1490345"/>
          </a:xfrm>
          <a:prstGeom prst="rect">
            <a:avLst/>
          </a:prstGeom>
        </p:spPr>
        <p:txBody>
          <a:bodyPr vert="horz" wrap="square" lIns="0" tIns="13335" rIns="0" bIns="0" rtlCol="0">
            <a:spAutoFit/>
          </a:bodyPr>
          <a:lstStyle/>
          <a:p>
            <a:pPr marL="355600" marR="5080" indent="-343535">
              <a:lnSpc>
                <a:spcPct val="100000"/>
              </a:lnSpc>
              <a:spcBef>
                <a:spcPts val="105"/>
              </a:spcBef>
              <a:buFont typeface="Arial"/>
              <a:buChar char="•"/>
              <a:tabLst>
                <a:tab pos="355600" algn="l"/>
                <a:tab pos="356235" algn="l"/>
              </a:tabLst>
            </a:pPr>
            <a:r>
              <a:rPr sz="3200" spc="-5" dirty="0">
                <a:latin typeface="Carlito"/>
                <a:cs typeface="Carlito"/>
              </a:rPr>
              <a:t>Instructions </a:t>
            </a:r>
            <a:r>
              <a:rPr sz="3200" spc="-10" dirty="0">
                <a:latin typeface="Carlito"/>
                <a:cs typeface="Carlito"/>
              </a:rPr>
              <a:t>that </a:t>
            </a:r>
            <a:r>
              <a:rPr sz="3200" spc="-15" dirty="0">
                <a:latin typeface="Carlito"/>
                <a:cs typeface="Carlito"/>
              </a:rPr>
              <a:t>are </a:t>
            </a:r>
            <a:r>
              <a:rPr sz="3200" spc="-10" dirty="0">
                <a:latin typeface="Carlito"/>
                <a:cs typeface="Carlito"/>
              </a:rPr>
              <a:t>read </a:t>
            </a:r>
            <a:r>
              <a:rPr sz="3200" spc="-15" dirty="0">
                <a:latin typeface="Carlito"/>
                <a:cs typeface="Carlito"/>
              </a:rPr>
              <a:t>from </a:t>
            </a:r>
            <a:r>
              <a:rPr sz="3200" dirty="0">
                <a:latin typeface="Carlito"/>
                <a:cs typeface="Carlito"/>
              </a:rPr>
              <a:t>memory </a:t>
            </a:r>
            <a:r>
              <a:rPr sz="3200" spc="-10" dirty="0">
                <a:latin typeface="Carlito"/>
                <a:cs typeface="Carlito"/>
              </a:rPr>
              <a:t>by  </a:t>
            </a:r>
            <a:r>
              <a:rPr sz="3200" dirty="0">
                <a:latin typeface="Carlito"/>
                <a:cs typeface="Carlito"/>
              </a:rPr>
              <a:t>IOP </a:t>
            </a:r>
            <a:r>
              <a:rPr sz="3200" spc="-10" dirty="0">
                <a:latin typeface="Carlito"/>
                <a:cs typeface="Carlito"/>
              </a:rPr>
              <a:t>are </a:t>
            </a:r>
            <a:r>
              <a:rPr sz="3200" spc="-5" dirty="0">
                <a:latin typeface="Carlito"/>
                <a:cs typeface="Carlito"/>
              </a:rPr>
              <a:t>called </a:t>
            </a:r>
            <a:r>
              <a:rPr sz="3200" b="1" spc="-5" dirty="0">
                <a:latin typeface="Carlito"/>
                <a:cs typeface="Carlito"/>
              </a:rPr>
              <a:t>commands </a:t>
            </a:r>
            <a:r>
              <a:rPr sz="3200" spc="-25" dirty="0">
                <a:latin typeface="Carlito"/>
                <a:cs typeface="Carlito"/>
              </a:rPr>
              <a:t>to </a:t>
            </a:r>
            <a:r>
              <a:rPr sz="3200" spc="-10" dirty="0">
                <a:latin typeface="Carlito"/>
                <a:cs typeface="Carlito"/>
              </a:rPr>
              <a:t>distinguish </a:t>
            </a:r>
            <a:r>
              <a:rPr sz="3200" dirty="0">
                <a:latin typeface="Carlito"/>
                <a:cs typeface="Carlito"/>
              </a:rPr>
              <a:t>them  </a:t>
            </a:r>
            <a:r>
              <a:rPr sz="3200" spc="-15" dirty="0">
                <a:latin typeface="Carlito"/>
                <a:cs typeface="Carlito"/>
              </a:rPr>
              <a:t>from </a:t>
            </a:r>
            <a:r>
              <a:rPr sz="3200" spc="-5" dirty="0">
                <a:latin typeface="Carlito"/>
                <a:cs typeface="Carlito"/>
              </a:rPr>
              <a:t>instructions </a:t>
            </a:r>
            <a:r>
              <a:rPr sz="3200" spc="-10" dirty="0">
                <a:latin typeface="Carlito"/>
                <a:cs typeface="Carlito"/>
              </a:rPr>
              <a:t>that </a:t>
            </a:r>
            <a:r>
              <a:rPr sz="3200" spc="-15" dirty="0">
                <a:latin typeface="Carlito"/>
                <a:cs typeface="Carlito"/>
              </a:rPr>
              <a:t>are </a:t>
            </a:r>
            <a:r>
              <a:rPr sz="3200" spc="-10" dirty="0">
                <a:latin typeface="Carlito"/>
                <a:cs typeface="Carlito"/>
              </a:rPr>
              <a:t>read by </a:t>
            </a:r>
            <a:r>
              <a:rPr sz="3200" dirty="0">
                <a:latin typeface="Carlito"/>
                <a:cs typeface="Carlito"/>
              </a:rPr>
              <a:t>the</a:t>
            </a:r>
            <a:r>
              <a:rPr sz="3200" spc="50" dirty="0">
                <a:latin typeface="Carlito"/>
                <a:cs typeface="Carlito"/>
              </a:rPr>
              <a:t> </a:t>
            </a:r>
            <a:r>
              <a:rPr sz="3200" spc="-20" dirty="0">
                <a:latin typeface="Carlito"/>
                <a:cs typeface="Carlito"/>
              </a:rPr>
              <a:t>CPU.</a:t>
            </a:r>
            <a:endParaRPr sz="3200">
              <a:latin typeface="Carlito"/>
              <a:cs typeface="Carlito"/>
            </a:endParaRPr>
          </a:p>
        </p:txBody>
      </p:sp>
    </p:spTree>
    <p:extLst>
      <p:ext uri="{BB962C8B-B14F-4D97-AF65-F5344CB8AC3E}">
        <p14:creationId xmlns:p14="http://schemas.microsoft.com/office/powerpoint/2010/main" val="37086344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 y="152397"/>
            <a:ext cx="8991599" cy="670559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098965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700" b="1" dirty="0">
                <a:latin typeface="Bookman Old Style" pitchFamily="18" charset="0"/>
              </a:rPr>
              <a:t>PROGRAMMABLE PERIPHERAL INTERFACE      -8255</a:t>
            </a:r>
            <a:endParaRPr lang="en-IN" sz="2700" dirty="0"/>
          </a:p>
        </p:txBody>
      </p:sp>
      <p:sp>
        <p:nvSpPr>
          <p:cNvPr id="5" name="Content Placeholder 4"/>
          <p:cNvSpPr>
            <a:spLocks noGrp="1"/>
          </p:cNvSpPr>
          <p:nvPr>
            <p:ph idx="1"/>
          </p:nvPr>
        </p:nvSpPr>
        <p:spPr/>
        <p:txBody>
          <a:bodyPr>
            <a:normAutofit fontScale="92500" lnSpcReduction="20000"/>
          </a:bodyPr>
          <a:lstStyle/>
          <a:p>
            <a:pPr>
              <a:lnSpc>
                <a:spcPct val="80000"/>
              </a:lnSpc>
              <a:buNone/>
              <a:defRPr/>
            </a:pPr>
            <a:r>
              <a:rPr lang="en-US" dirty="0" smtClean="0"/>
              <a:t>Features:</a:t>
            </a:r>
          </a:p>
          <a:p>
            <a:pPr>
              <a:lnSpc>
                <a:spcPct val="80000"/>
              </a:lnSpc>
              <a:buNone/>
              <a:defRPr/>
            </a:pPr>
            <a:endParaRPr lang="en-US" dirty="0" smtClean="0"/>
          </a:p>
          <a:p>
            <a:pPr>
              <a:lnSpc>
                <a:spcPct val="80000"/>
              </a:lnSpc>
              <a:defRPr/>
            </a:pPr>
            <a:r>
              <a:rPr lang="en-US" dirty="0" smtClean="0"/>
              <a:t>It is a programmable device.</a:t>
            </a:r>
          </a:p>
          <a:p>
            <a:pPr>
              <a:lnSpc>
                <a:spcPct val="80000"/>
              </a:lnSpc>
              <a:defRPr/>
            </a:pPr>
            <a:endParaRPr lang="en-US" dirty="0" smtClean="0"/>
          </a:p>
          <a:p>
            <a:pPr>
              <a:lnSpc>
                <a:spcPct val="80000"/>
              </a:lnSpc>
              <a:defRPr/>
            </a:pPr>
            <a:r>
              <a:rPr lang="en-US" dirty="0" smtClean="0"/>
              <a:t>It has 24 I/O programmable pins like PA,PB,PC (3-8 pins).</a:t>
            </a:r>
          </a:p>
          <a:p>
            <a:pPr>
              <a:lnSpc>
                <a:spcPct val="80000"/>
              </a:lnSpc>
              <a:defRPr/>
            </a:pPr>
            <a:endParaRPr lang="en-US" dirty="0" smtClean="0"/>
          </a:p>
          <a:p>
            <a:pPr>
              <a:lnSpc>
                <a:spcPct val="90000"/>
              </a:lnSpc>
            </a:pPr>
            <a:r>
              <a:rPr lang="en-US" dirty="0" smtClean="0"/>
              <a:t>It is used to interface 8 bit parallel I/O device to a microprocessor. </a:t>
            </a:r>
          </a:p>
          <a:p>
            <a:pPr>
              <a:lnSpc>
                <a:spcPct val="90000"/>
              </a:lnSpc>
            </a:pPr>
            <a:endParaRPr lang="en-US" dirty="0" smtClean="0"/>
          </a:p>
          <a:p>
            <a:pPr>
              <a:lnSpc>
                <a:spcPct val="90000"/>
              </a:lnSpc>
            </a:pPr>
            <a:r>
              <a:rPr lang="en-US" dirty="0" smtClean="0"/>
              <a:t>It is used to interface to the keyboard and a parallel printer port in PCs.</a:t>
            </a:r>
          </a:p>
          <a:p>
            <a:pPr>
              <a:lnSpc>
                <a:spcPct val="90000"/>
              </a:lnSpc>
            </a:pPr>
            <a:endParaRPr lang="en-US" dirty="0" smtClean="0"/>
          </a:p>
          <a:p>
            <a:endParaRPr lang="en-IN" dirty="0"/>
          </a:p>
        </p:txBody>
      </p:sp>
    </p:spTree>
    <p:extLst>
      <p:ext uri="{BB962C8B-B14F-4D97-AF65-F5344CB8AC3E}">
        <p14:creationId xmlns:p14="http://schemas.microsoft.com/office/powerpoint/2010/main" val="3052206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19508303"/>
              </p:ext>
            </p:extLst>
          </p:nvPr>
        </p:nvGraphicFramePr>
        <p:xfrm>
          <a:off x="76200" y="19050"/>
          <a:ext cx="9067801" cy="6686550"/>
        </p:xfrm>
        <a:graphic>
          <a:graphicData uri="http://schemas.openxmlformats.org/drawingml/2006/table">
            <a:tbl>
              <a:tblPr firstRow="1" bandRow="1">
                <a:tableStyleId>{5C22544A-7EE6-4342-B048-85BDC9FD1C3A}</a:tableStyleId>
              </a:tblPr>
              <a:tblGrid>
                <a:gridCol w="1600200"/>
                <a:gridCol w="3770051"/>
                <a:gridCol w="3697550"/>
              </a:tblGrid>
              <a:tr h="742950">
                <a:tc>
                  <a:txBody>
                    <a:bodyPr/>
                    <a:lstStyle/>
                    <a:p>
                      <a:pPr algn="ctr"/>
                      <a:r>
                        <a:rPr lang="en-US" dirty="0" smtClean="0"/>
                        <a:t>Characteristics </a:t>
                      </a:r>
                      <a:endParaRPr lang="en-IN" dirty="0"/>
                    </a:p>
                  </a:txBody>
                  <a:tcPr/>
                </a:tc>
                <a:tc>
                  <a:txBody>
                    <a:bodyPr/>
                    <a:lstStyle/>
                    <a:p>
                      <a:pPr algn="ctr"/>
                      <a:r>
                        <a:rPr lang="en-US" dirty="0" smtClean="0"/>
                        <a:t>Memory-Mapped</a:t>
                      </a:r>
                      <a:endParaRPr lang="en-IN" dirty="0"/>
                    </a:p>
                  </a:txBody>
                  <a:tcPr/>
                </a:tc>
                <a:tc>
                  <a:txBody>
                    <a:bodyPr/>
                    <a:lstStyle/>
                    <a:p>
                      <a:pPr algn="ctr"/>
                      <a:r>
                        <a:rPr lang="en-US" dirty="0" smtClean="0"/>
                        <a:t>Peripheral-mapped</a:t>
                      </a:r>
                      <a:endParaRPr lang="en-IN" dirty="0"/>
                    </a:p>
                  </a:txBody>
                  <a:tcPr/>
                </a:tc>
              </a:tr>
              <a:tr h="742950">
                <a:tc>
                  <a:txBody>
                    <a:bodyPr/>
                    <a:lstStyle/>
                    <a:p>
                      <a:r>
                        <a:rPr lang="en-US" dirty="0" smtClean="0"/>
                        <a:t>Device address</a:t>
                      </a:r>
                      <a:endParaRPr lang="en-IN" dirty="0"/>
                    </a:p>
                  </a:txBody>
                  <a:tcPr/>
                </a:tc>
                <a:tc>
                  <a:txBody>
                    <a:bodyPr/>
                    <a:lstStyle/>
                    <a:p>
                      <a:r>
                        <a:rPr lang="en-US" dirty="0" smtClean="0"/>
                        <a:t>16 bit</a:t>
                      </a:r>
                      <a:endParaRPr lang="en-IN" dirty="0"/>
                    </a:p>
                  </a:txBody>
                  <a:tcPr/>
                </a:tc>
                <a:tc>
                  <a:txBody>
                    <a:bodyPr/>
                    <a:lstStyle/>
                    <a:p>
                      <a:r>
                        <a:rPr lang="en-US" dirty="0" smtClean="0"/>
                        <a:t>8 bit</a:t>
                      </a:r>
                      <a:endParaRPr lang="en-IN" dirty="0"/>
                    </a:p>
                  </a:txBody>
                  <a:tcPr/>
                </a:tc>
              </a:tr>
              <a:tr h="742950">
                <a:tc>
                  <a:txBody>
                    <a:bodyPr/>
                    <a:lstStyle/>
                    <a:p>
                      <a:r>
                        <a:rPr lang="en-US" dirty="0" smtClean="0"/>
                        <a:t>Control signals</a:t>
                      </a:r>
                      <a:endParaRPr lang="en-IN" dirty="0"/>
                    </a:p>
                  </a:txBody>
                  <a:tcPr/>
                </a:tc>
                <a:tc>
                  <a:txBody>
                    <a:bodyPr/>
                    <a:lstStyle/>
                    <a:p>
                      <a:r>
                        <a:rPr lang="en-US" dirty="0" smtClean="0"/>
                        <a:t>MEMR,  MEMW</a:t>
                      </a:r>
                      <a:endParaRPr lang="en-IN" dirty="0"/>
                    </a:p>
                  </a:txBody>
                  <a:tcPr/>
                </a:tc>
                <a:tc>
                  <a:txBody>
                    <a:bodyPr/>
                    <a:lstStyle/>
                    <a:p>
                      <a:r>
                        <a:rPr lang="en-US" dirty="0" smtClean="0"/>
                        <a:t>IOR,</a:t>
                      </a:r>
                      <a:r>
                        <a:rPr lang="en-US" baseline="0" dirty="0" smtClean="0"/>
                        <a:t>  IOW</a:t>
                      </a:r>
                      <a:endParaRPr lang="en-IN" dirty="0"/>
                    </a:p>
                  </a:txBody>
                  <a:tcPr/>
                </a:tc>
              </a:tr>
              <a:tr h="742950">
                <a:tc>
                  <a:txBody>
                    <a:bodyPr/>
                    <a:lstStyle/>
                    <a:p>
                      <a:r>
                        <a:rPr lang="en-US" dirty="0" smtClean="0"/>
                        <a:t>Instructions</a:t>
                      </a:r>
                      <a:endParaRPr lang="en-IN" dirty="0"/>
                    </a:p>
                  </a:txBody>
                  <a:tcPr/>
                </a:tc>
                <a:tc>
                  <a:txBody>
                    <a:bodyPr/>
                    <a:lstStyle/>
                    <a:p>
                      <a:r>
                        <a:rPr lang="en-US" dirty="0" smtClean="0"/>
                        <a:t>All</a:t>
                      </a:r>
                      <a:r>
                        <a:rPr lang="en-US" baseline="0" dirty="0" smtClean="0"/>
                        <a:t> memory related –</a:t>
                      </a:r>
                    </a:p>
                    <a:p>
                      <a:r>
                        <a:rPr lang="en-US" baseline="0" dirty="0" smtClean="0"/>
                        <a:t>MOV, ADD, SUB, LOAD,…</a:t>
                      </a:r>
                      <a:endParaRPr lang="en-IN" dirty="0"/>
                    </a:p>
                  </a:txBody>
                  <a:tcPr/>
                </a:tc>
                <a:tc>
                  <a:txBody>
                    <a:bodyPr/>
                    <a:lstStyle/>
                    <a:p>
                      <a:r>
                        <a:rPr lang="en-US" dirty="0" smtClean="0"/>
                        <a:t>IN,  OUT</a:t>
                      </a:r>
                      <a:endParaRPr lang="en-IN" dirty="0"/>
                    </a:p>
                  </a:txBody>
                  <a:tcPr/>
                </a:tc>
              </a:tr>
              <a:tr h="742950">
                <a:tc>
                  <a:txBody>
                    <a:bodyPr/>
                    <a:lstStyle/>
                    <a:p>
                      <a:r>
                        <a:rPr lang="en-US" dirty="0" smtClean="0"/>
                        <a:t>Data transfer</a:t>
                      </a:r>
                      <a:endParaRPr lang="en-IN" dirty="0"/>
                    </a:p>
                  </a:txBody>
                  <a:tcPr/>
                </a:tc>
                <a:tc>
                  <a:txBody>
                    <a:bodyPr/>
                    <a:lstStyle/>
                    <a:p>
                      <a:r>
                        <a:rPr lang="en-US" dirty="0" smtClean="0"/>
                        <a:t>Between any register and I/O</a:t>
                      </a:r>
                      <a:endParaRPr lang="en-IN" dirty="0"/>
                    </a:p>
                  </a:txBody>
                  <a:tcPr/>
                </a:tc>
                <a:tc>
                  <a:txBody>
                    <a:bodyPr/>
                    <a:lstStyle/>
                    <a:p>
                      <a:r>
                        <a:rPr lang="en-US" dirty="0" smtClean="0"/>
                        <a:t>Only between I/O and AX</a:t>
                      </a:r>
                      <a:endParaRPr lang="en-IN" dirty="0"/>
                    </a:p>
                  </a:txBody>
                  <a:tcPr/>
                </a:tc>
              </a:tr>
              <a:tr h="742950">
                <a:tc>
                  <a:txBody>
                    <a:bodyPr/>
                    <a:lstStyle/>
                    <a:p>
                      <a:r>
                        <a:rPr lang="en-US" dirty="0" smtClean="0"/>
                        <a:t>Max no. of I/O</a:t>
                      </a:r>
                      <a:endParaRPr lang="en-IN" dirty="0"/>
                    </a:p>
                  </a:txBody>
                  <a:tcPr/>
                </a:tc>
                <a:tc>
                  <a:txBody>
                    <a:bodyPr/>
                    <a:lstStyle/>
                    <a:p>
                      <a:r>
                        <a:rPr lang="en-US" dirty="0" smtClean="0"/>
                        <a:t>Memory range</a:t>
                      </a:r>
                      <a:endParaRPr lang="en-IN" dirty="0"/>
                    </a:p>
                  </a:txBody>
                  <a:tcPr/>
                </a:tc>
                <a:tc>
                  <a:txBody>
                    <a:bodyPr/>
                    <a:lstStyle/>
                    <a:p>
                      <a:r>
                        <a:rPr lang="en-US" dirty="0" smtClean="0"/>
                        <a:t>256 input and,</a:t>
                      </a:r>
                    </a:p>
                    <a:p>
                      <a:r>
                        <a:rPr lang="en-US" dirty="0" smtClean="0"/>
                        <a:t>256 output</a:t>
                      </a:r>
                      <a:endParaRPr lang="en-IN" dirty="0"/>
                    </a:p>
                  </a:txBody>
                  <a:tcPr/>
                </a:tc>
              </a:tr>
              <a:tr h="742950">
                <a:tc>
                  <a:txBody>
                    <a:bodyPr/>
                    <a:lstStyle/>
                    <a:p>
                      <a:r>
                        <a:rPr lang="en-US" dirty="0" smtClean="0"/>
                        <a:t>Execution speed</a:t>
                      </a:r>
                      <a:endParaRPr lang="en-IN" dirty="0"/>
                    </a:p>
                  </a:txBody>
                  <a:tcPr/>
                </a:tc>
                <a:tc>
                  <a:txBody>
                    <a:bodyPr/>
                    <a:lstStyle/>
                    <a:p>
                      <a:r>
                        <a:rPr lang="en-US" dirty="0" smtClean="0"/>
                        <a:t>Slow</a:t>
                      </a:r>
                      <a:endParaRPr lang="en-IN" dirty="0"/>
                    </a:p>
                  </a:txBody>
                  <a:tcPr/>
                </a:tc>
                <a:tc>
                  <a:txBody>
                    <a:bodyPr/>
                    <a:lstStyle/>
                    <a:p>
                      <a:r>
                        <a:rPr lang="en-US" dirty="0" smtClean="0"/>
                        <a:t>Faster </a:t>
                      </a:r>
                      <a:endParaRPr lang="en-IN" dirty="0"/>
                    </a:p>
                  </a:txBody>
                  <a:tcPr/>
                </a:tc>
              </a:tr>
              <a:tr h="742950">
                <a:tc>
                  <a:txBody>
                    <a:bodyPr/>
                    <a:lstStyle/>
                    <a:p>
                      <a:r>
                        <a:rPr lang="en-US" dirty="0" smtClean="0"/>
                        <a:t>H/W</a:t>
                      </a:r>
                      <a:endParaRPr lang="en-IN" dirty="0"/>
                    </a:p>
                  </a:txBody>
                  <a:tcPr/>
                </a:tc>
                <a:tc>
                  <a:txBody>
                    <a:bodyPr/>
                    <a:lstStyle/>
                    <a:p>
                      <a:r>
                        <a:rPr lang="en-US" dirty="0" smtClean="0"/>
                        <a:t>More </a:t>
                      </a:r>
                      <a:endParaRPr lang="en-IN" dirty="0"/>
                    </a:p>
                  </a:txBody>
                  <a:tcPr/>
                </a:tc>
                <a:tc>
                  <a:txBody>
                    <a:bodyPr/>
                    <a:lstStyle/>
                    <a:p>
                      <a:r>
                        <a:rPr lang="en-US" dirty="0" smtClean="0"/>
                        <a:t>Less </a:t>
                      </a:r>
                      <a:endParaRPr lang="en-IN" dirty="0"/>
                    </a:p>
                  </a:txBody>
                  <a:tcPr/>
                </a:tc>
              </a:tr>
              <a:tr h="742950">
                <a:tc>
                  <a:txBody>
                    <a:bodyPr/>
                    <a:lstStyle/>
                    <a:p>
                      <a:r>
                        <a:rPr lang="en-US" dirty="0" smtClean="0"/>
                        <a:t>Other features</a:t>
                      </a:r>
                      <a:endParaRPr lang="en-IN" dirty="0"/>
                    </a:p>
                  </a:txBody>
                  <a:tcPr/>
                </a:tc>
                <a:tc>
                  <a:txBody>
                    <a:bodyPr/>
                    <a:lstStyle/>
                    <a:p>
                      <a:r>
                        <a:rPr lang="en-US" dirty="0" smtClean="0"/>
                        <a:t>Arithmetic or Logical operations directly performed.</a:t>
                      </a:r>
                      <a:endParaRPr lang="en-IN" dirty="0"/>
                    </a:p>
                  </a:txBody>
                  <a:tcPr/>
                </a:tc>
                <a:tc>
                  <a:txBody>
                    <a:bodyPr/>
                    <a:lstStyle/>
                    <a:p>
                      <a:r>
                        <a:rPr lang="en-US" dirty="0" smtClean="0"/>
                        <a:t>Not Available.</a:t>
                      </a:r>
                      <a:endParaRPr lang="en-IN" dirty="0"/>
                    </a:p>
                  </a:txBody>
                  <a:tcPr/>
                </a:tc>
              </a:tr>
            </a:tbl>
          </a:graphicData>
        </a:graphic>
      </p:graphicFrame>
    </p:spTree>
    <p:extLst>
      <p:ext uri="{BB962C8B-B14F-4D97-AF65-F5344CB8AC3E}">
        <p14:creationId xmlns:p14="http://schemas.microsoft.com/office/powerpoint/2010/main" val="3375050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85900" y="1076325"/>
            <a:ext cx="6172200" cy="581025"/>
          </a:xfrm>
        </p:spPr>
        <p:txBody>
          <a:bodyPr>
            <a:normAutofit fontScale="90000"/>
          </a:bodyPr>
          <a:lstStyle/>
          <a:p>
            <a:pPr eaLnBrk="1" hangingPunct="1">
              <a:defRPr/>
            </a:pPr>
            <a:r>
              <a:rPr lang="en-US" dirty="0" smtClean="0"/>
              <a:t>Pin Diagram</a:t>
            </a:r>
          </a:p>
        </p:txBody>
      </p:sp>
      <p:pic>
        <p:nvPicPr>
          <p:cNvPr id="5123" name="Picture 4" descr="[Pinout 8255]"/>
          <p:cNvPicPr>
            <a:picLocks noGrp="1" noChangeAspect="1" noChangeArrowheads="1"/>
          </p:cNvPicPr>
          <p:nvPr>
            <p:ph idx="1"/>
          </p:nvPr>
        </p:nvPicPr>
        <p:blipFill>
          <a:blip r:embed="rId2"/>
          <a:srcRect/>
          <a:stretch>
            <a:fillRect/>
          </a:stretch>
        </p:blipFill>
        <p:spPr>
          <a:xfrm>
            <a:off x="2686050" y="1828800"/>
            <a:ext cx="3257550" cy="3829050"/>
          </a:xfrm>
          <a:noFill/>
        </p:spPr>
      </p:pic>
    </p:spTree>
    <p:extLst>
      <p:ext uri="{BB962C8B-B14F-4D97-AF65-F5344CB8AC3E}">
        <p14:creationId xmlns:p14="http://schemas.microsoft.com/office/powerpoint/2010/main" val="2133107130"/>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85900" y="1076325"/>
            <a:ext cx="6172200" cy="466725"/>
          </a:xfrm>
        </p:spPr>
        <p:txBody>
          <a:bodyPr>
            <a:normAutofit fontScale="90000"/>
          </a:bodyPr>
          <a:lstStyle/>
          <a:p>
            <a:pPr eaLnBrk="1" hangingPunct="1">
              <a:defRPr/>
            </a:pPr>
            <a:r>
              <a:rPr lang="en-US" sz="3000"/>
              <a:t>Function of pins:</a:t>
            </a:r>
          </a:p>
        </p:txBody>
      </p:sp>
      <p:sp>
        <p:nvSpPr>
          <p:cNvPr id="6147" name="Rectangle 3"/>
          <p:cNvSpPr>
            <a:spLocks noGrp="1" noChangeArrowheads="1"/>
          </p:cNvSpPr>
          <p:nvPr>
            <p:ph type="body" idx="1"/>
          </p:nvPr>
        </p:nvSpPr>
        <p:spPr>
          <a:xfrm>
            <a:off x="1485900" y="1714500"/>
            <a:ext cx="6172200" cy="4000500"/>
          </a:xfrm>
        </p:spPr>
        <p:txBody>
          <a:bodyPr>
            <a:normAutofit fontScale="77500" lnSpcReduction="20000"/>
          </a:bodyPr>
          <a:lstStyle/>
          <a:p>
            <a:pPr eaLnBrk="1" hangingPunct="1">
              <a:lnSpc>
                <a:spcPct val="90000"/>
              </a:lnSpc>
              <a:defRPr/>
            </a:pPr>
            <a:r>
              <a:rPr lang="en-US" dirty="0"/>
              <a:t>Data bus(D</a:t>
            </a:r>
            <a:r>
              <a:rPr lang="en-US" baseline="-25000" dirty="0"/>
              <a:t>0</a:t>
            </a:r>
            <a:r>
              <a:rPr lang="en-US" dirty="0"/>
              <a:t>-D</a:t>
            </a:r>
            <a:r>
              <a:rPr lang="en-US" baseline="-25000" dirty="0"/>
              <a:t>7</a:t>
            </a:r>
            <a:r>
              <a:rPr lang="en-US" dirty="0">
                <a:latin typeface="Book Antiqua" pitchFamily="18" charset="0"/>
              </a:rPr>
              <a:t>)</a:t>
            </a:r>
            <a:r>
              <a:rPr lang="en-US" dirty="0"/>
              <a:t>:These are 8-bit bi-directional buses, connected to 8085 data bus for transferring data.</a:t>
            </a:r>
          </a:p>
          <a:p>
            <a:pPr eaLnBrk="1" hangingPunct="1">
              <a:lnSpc>
                <a:spcPct val="90000"/>
              </a:lnSpc>
              <a:buFontTx/>
              <a:buNone/>
              <a:defRPr/>
            </a:pPr>
            <a:endParaRPr lang="en-US" dirty="0"/>
          </a:p>
          <a:p>
            <a:pPr eaLnBrk="1" hangingPunct="1">
              <a:lnSpc>
                <a:spcPct val="90000"/>
              </a:lnSpc>
              <a:defRPr/>
            </a:pPr>
            <a:r>
              <a:rPr lang="en-US" dirty="0"/>
              <a:t>CS: This is Active Low signal. When it is low, then data is transfer from 8085.</a:t>
            </a:r>
          </a:p>
          <a:p>
            <a:pPr eaLnBrk="1" hangingPunct="1">
              <a:lnSpc>
                <a:spcPct val="90000"/>
              </a:lnSpc>
              <a:defRPr/>
            </a:pPr>
            <a:endParaRPr lang="en-US" dirty="0"/>
          </a:p>
          <a:p>
            <a:pPr eaLnBrk="1" hangingPunct="1">
              <a:lnSpc>
                <a:spcPct val="90000"/>
              </a:lnSpc>
              <a:defRPr/>
            </a:pPr>
            <a:r>
              <a:rPr lang="en-US" dirty="0"/>
              <a:t>Read: This is Active Low signal, when it is Low read operation will be start.</a:t>
            </a:r>
          </a:p>
          <a:p>
            <a:pPr eaLnBrk="1" hangingPunct="1">
              <a:lnSpc>
                <a:spcPct val="90000"/>
              </a:lnSpc>
              <a:buFontTx/>
              <a:buNone/>
              <a:defRPr/>
            </a:pPr>
            <a:endParaRPr lang="en-US" dirty="0"/>
          </a:p>
          <a:p>
            <a:pPr eaLnBrk="1" hangingPunct="1">
              <a:lnSpc>
                <a:spcPct val="90000"/>
              </a:lnSpc>
              <a:defRPr/>
            </a:pPr>
            <a:r>
              <a:rPr lang="en-US" dirty="0"/>
              <a:t>Write: This is Active Low signal, when it is Low Write operation will be start.</a:t>
            </a:r>
          </a:p>
          <a:p>
            <a:pPr eaLnBrk="1" hangingPunct="1">
              <a:lnSpc>
                <a:spcPct val="90000"/>
              </a:lnSpc>
              <a:defRPr/>
            </a:pPr>
            <a:endParaRPr lang="en-US" dirty="0"/>
          </a:p>
        </p:txBody>
      </p:sp>
      <p:cxnSp>
        <p:nvCxnSpPr>
          <p:cNvPr id="6148" name="Straight Connector 4"/>
          <p:cNvCxnSpPr>
            <a:cxnSpLocks noChangeShapeType="1"/>
          </p:cNvCxnSpPr>
          <p:nvPr/>
        </p:nvCxnSpPr>
        <p:spPr bwMode="auto">
          <a:xfrm>
            <a:off x="1828800" y="2971800"/>
            <a:ext cx="342900" cy="1191"/>
          </a:xfrm>
          <a:prstGeom prst="line">
            <a:avLst/>
          </a:prstGeom>
          <a:noFill/>
          <a:ln w="9525" algn="ctr">
            <a:solidFill>
              <a:schemeClr val="tx1"/>
            </a:solidFill>
            <a:round/>
            <a:headEnd/>
            <a:tailEnd/>
          </a:ln>
        </p:spPr>
      </p:cxnSp>
      <p:cxnSp>
        <p:nvCxnSpPr>
          <p:cNvPr id="6149" name="Straight Connector 6"/>
          <p:cNvCxnSpPr>
            <a:cxnSpLocks noChangeShapeType="1"/>
          </p:cNvCxnSpPr>
          <p:nvPr/>
        </p:nvCxnSpPr>
        <p:spPr bwMode="auto">
          <a:xfrm>
            <a:off x="1828800" y="4000500"/>
            <a:ext cx="514350" cy="1191"/>
          </a:xfrm>
          <a:prstGeom prst="line">
            <a:avLst/>
          </a:prstGeom>
          <a:noFill/>
          <a:ln w="9525" algn="ctr">
            <a:solidFill>
              <a:schemeClr val="tx1"/>
            </a:solidFill>
            <a:round/>
            <a:headEnd/>
            <a:tailEnd/>
          </a:ln>
        </p:spPr>
      </p:cxnSp>
      <p:cxnSp>
        <p:nvCxnSpPr>
          <p:cNvPr id="6150" name="Straight Connector 8"/>
          <p:cNvCxnSpPr>
            <a:cxnSpLocks noChangeShapeType="1"/>
          </p:cNvCxnSpPr>
          <p:nvPr/>
        </p:nvCxnSpPr>
        <p:spPr bwMode="auto">
          <a:xfrm>
            <a:off x="1828800" y="4972050"/>
            <a:ext cx="571500" cy="1191"/>
          </a:xfrm>
          <a:prstGeom prst="line">
            <a:avLst/>
          </a:prstGeom>
          <a:noFill/>
          <a:ln w="9525" algn="ctr">
            <a:solidFill>
              <a:schemeClr val="tx1"/>
            </a:solidFill>
            <a:round/>
            <a:headEnd/>
            <a:tailEnd/>
          </a:ln>
        </p:spPr>
      </p:cxnSp>
    </p:spTree>
    <p:extLst>
      <p:ext uri="{BB962C8B-B14F-4D97-AF65-F5344CB8AC3E}">
        <p14:creationId xmlns:p14="http://schemas.microsoft.com/office/powerpoint/2010/main" val="120220304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485900" y="1200151"/>
            <a:ext cx="6172200" cy="4251722"/>
          </a:xfrm>
        </p:spPr>
        <p:txBody>
          <a:bodyPr/>
          <a:lstStyle/>
          <a:p>
            <a:pPr eaLnBrk="1" hangingPunct="1">
              <a:defRPr/>
            </a:pPr>
            <a:r>
              <a:rPr lang="en-US" smtClean="0"/>
              <a:t>Address (A</a:t>
            </a:r>
            <a:r>
              <a:rPr lang="en-US" baseline="-25000" smtClean="0"/>
              <a:t>0</a:t>
            </a:r>
            <a:r>
              <a:rPr lang="en-US" smtClean="0"/>
              <a:t>-A</a:t>
            </a:r>
            <a:r>
              <a:rPr lang="en-US" baseline="-25000" smtClean="0"/>
              <a:t>1</a:t>
            </a:r>
            <a:r>
              <a:rPr lang="en-US" smtClean="0"/>
              <a:t>):This is used to select the ports. like this</a:t>
            </a:r>
          </a:p>
          <a:p>
            <a:pPr eaLnBrk="1" hangingPunct="1">
              <a:buFontTx/>
              <a:buNone/>
              <a:defRPr/>
            </a:pPr>
            <a:endParaRPr lang="en-US" smtClean="0"/>
          </a:p>
        </p:txBody>
      </p:sp>
      <p:graphicFrame>
        <p:nvGraphicFramePr>
          <p:cNvPr id="7266" name="Group 98"/>
          <p:cNvGraphicFramePr>
            <a:graphicFrameLocks noGrp="1"/>
          </p:cNvGraphicFramePr>
          <p:nvPr>
            <p:ph sz="half" idx="4294967295"/>
          </p:nvPr>
        </p:nvGraphicFramePr>
        <p:xfrm>
          <a:off x="2914650" y="2597944"/>
          <a:ext cx="3028950" cy="2358631"/>
        </p:xfrm>
        <a:graphic>
          <a:graphicData uri="http://schemas.openxmlformats.org/drawingml/2006/table">
            <a:tbl>
              <a:tblPr/>
              <a:tblGrid>
                <a:gridCol w="1009650"/>
                <a:gridCol w="1009650"/>
                <a:gridCol w="1009650"/>
              </a:tblGrid>
              <a:tr h="471488">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1400" b="1" i="0" u="none" strike="noStrike" cap="none" normalizeH="0" baseline="0" smtClean="0">
                          <a:ln>
                            <a:noFill/>
                          </a:ln>
                          <a:solidFill>
                            <a:srgbClr val="000000"/>
                          </a:solidFill>
                          <a:effectLst>
                            <a:outerShdw blurRad="38100" dist="38100" dir="2700000" algn="tl">
                              <a:srgbClr val="FFFFFF"/>
                            </a:outerShdw>
                          </a:effectLst>
                          <a:latin typeface="Verdana" pitchFamily="34" charset="0"/>
                          <a:cs typeface="Times New Roman" pitchFamily="18" charset="0"/>
                        </a:rPr>
                        <a:t>A1</a:t>
                      </a:r>
                      <a:endParaRPr kumimoji="0" lang="en-US" sz="14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1400" b="1" i="0" u="none" strike="noStrike" cap="none" normalizeH="0" baseline="0" smtClean="0">
                          <a:ln>
                            <a:noFill/>
                          </a:ln>
                          <a:solidFill>
                            <a:srgbClr val="000000"/>
                          </a:solidFill>
                          <a:effectLst>
                            <a:outerShdw blurRad="38100" dist="38100" dir="2700000" algn="tl">
                              <a:srgbClr val="FFFFFF"/>
                            </a:outerShdw>
                          </a:effectLst>
                          <a:latin typeface="Verdana" pitchFamily="34" charset="0"/>
                          <a:cs typeface="Times New Roman" pitchFamily="18" charset="0"/>
                        </a:rPr>
                        <a:t>A0</a:t>
                      </a:r>
                      <a:endParaRPr kumimoji="0" lang="en-US" sz="14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1400" b="1" i="0" u="none" strike="noStrike" cap="none" normalizeH="0" baseline="0" smtClean="0">
                          <a:ln>
                            <a:noFill/>
                          </a:ln>
                          <a:solidFill>
                            <a:srgbClr val="000000"/>
                          </a:solidFill>
                          <a:effectLst>
                            <a:outerShdw blurRad="38100" dist="38100" dir="2700000" algn="tl">
                              <a:srgbClr val="FFFFFF"/>
                            </a:outerShdw>
                          </a:effectLst>
                          <a:latin typeface="Verdana" pitchFamily="34" charset="0"/>
                          <a:cs typeface="Times New Roman" pitchFamily="18" charset="0"/>
                        </a:rPr>
                        <a:t>Select</a:t>
                      </a:r>
                      <a:endParaRPr kumimoji="0" lang="en-US" sz="14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r>
              <a:tr h="471488">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smtClean="0">
                          <a:ln>
                            <a:noFill/>
                          </a:ln>
                          <a:solidFill>
                            <a:schemeClr val="accent1"/>
                          </a:solidFill>
                          <a:effectLst>
                            <a:outerShdw blurRad="38100" dist="38100" dir="2700000" algn="tl">
                              <a:srgbClr val="000000"/>
                            </a:outerShdw>
                          </a:effectLst>
                          <a:latin typeface="Verdana" pitchFamily="34" charset="0"/>
                          <a:cs typeface="Times New Roman" pitchFamily="18" charset="0"/>
                        </a:rPr>
                        <a:t>0</a:t>
                      </a:r>
                      <a:endParaRPr kumimoji="0" lang="en-US" sz="1200" b="1" i="0" u="none" strike="noStrike" cap="none" normalizeH="0" baseline="0" smtClean="0">
                        <a:ln>
                          <a:noFill/>
                        </a:ln>
                        <a:solidFill>
                          <a:schemeClr val="accent1"/>
                        </a:solidFill>
                        <a:effectLst>
                          <a:outerShdw blurRad="38100" dist="38100" dir="2700000" algn="tl">
                            <a:srgbClr val="000000"/>
                          </a:outerShdw>
                        </a:effectLst>
                        <a:latin typeface="Tahoma"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smtClean="0">
                          <a:ln>
                            <a:noFill/>
                          </a:ln>
                          <a:solidFill>
                            <a:schemeClr val="accent1"/>
                          </a:solidFill>
                          <a:effectLst>
                            <a:outerShdw blurRad="38100" dist="38100" dir="2700000" algn="tl">
                              <a:srgbClr val="000000"/>
                            </a:outerShdw>
                          </a:effectLst>
                          <a:latin typeface="Verdana" pitchFamily="34" charset="0"/>
                          <a:cs typeface="Times New Roman" pitchFamily="18" charset="0"/>
                        </a:rPr>
                        <a:t>0</a:t>
                      </a:r>
                      <a:endParaRPr kumimoji="0" lang="en-US" sz="1200" b="1" i="0" u="none" strike="noStrike" cap="none" normalizeH="0" baseline="0" smtClean="0">
                        <a:ln>
                          <a:noFill/>
                        </a:ln>
                        <a:solidFill>
                          <a:schemeClr val="accent1"/>
                        </a:solidFill>
                        <a:effectLst>
                          <a:outerShdw blurRad="38100" dist="38100" dir="2700000" algn="tl">
                            <a:srgbClr val="000000"/>
                          </a:outerShdw>
                        </a:effectLst>
                        <a:latin typeface="Tahoma"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smtClean="0">
                          <a:ln>
                            <a:noFill/>
                          </a:ln>
                          <a:solidFill>
                            <a:schemeClr val="accent1"/>
                          </a:solidFill>
                          <a:effectLst>
                            <a:outerShdw blurRad="38100" dist="38100" dir="2700000" algn="tl">
                              <a:srgbClr val="000000"/>
                            </a:outerShdw>
                          </a:effectLst>
                          <a:latin typeface="Verdana" pitchFamily="34" charset="0"/>
                          <a:cs typeface="Times New Roman" pitchFamily="18" charset="0"/>
                        </a:rPr>
                        <a:t>PA</a:t>
                      </a:r>
                      <a:endParaRPr kumimoji="0" lang="en-US" sz="1200" b="1" i="0" u="none" strike="noStrike" cap="none" normalizeH="0" baseline="0" smtClean="0">
                        <a:ln>
                          <a:noFill/>
                        </a:ln>
                        <a:solidFill>
                          <a:schemeClr val="accent1"/>
                        </a:solidFill>
                        <a:effectLst>
                          <a:outerShdw blurRad="38100" dist="38100" dir="2700000" algn="tl">
                            <a:srgbClr val="000000"/>
                          </a:outerShdw>
                        </a:effectLst>
                        <a:latin typeface="Tahoma"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2679">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smtClean="0">
                          <a:ln>
                            <a:noFill/>
                          </a:ln>
                          <a:solidFill>
                            <a:schemeClr val="accent1"/>
                          </a:solidFill>
                          <a:effectLst>
                            <a:outerShdw blurRad="38100" dist="38100" dir="2700000" algn="tl">
                              <a:srgbClr val="000000"/>
                            </a:outerShdw>
                          </a:effectLst>
                          <a:latin typeface="Verdana" pitchFamily="34" charset="0"/>
                          <a:cs typeface="Times New Roman" pitchFamily="18" charset="0"/>
                        </a:rPr>
                        <a:t>0</a:t>
                      </a:r>
                      <a:endParaRPr kumimoji="0" lang="en-US" sz="1200" b="1" i="0" u="none" strike="noStrike" cap="none" normalizeH="0" baseline="0" smtClean="0">
                        <a:ln>
                          <a:noFill/>
                        </a:ln>
                        <a:solidFill>
                          <a:schemeClr val="accent1"/>
                        </a:solidFill>
                        <a:effectLst>
                          <a:outerShdw blurRad="38100" dist="38100" dir="2700000" algn="tl">
                            <a:srgbClr val="000000"/>
                          </a:outerShdw>
                        </a:effectLst>
                        <a:latin typeface="Tahoma"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smtClean="0">
                          <a:ln>
                            <a:noFill/>
                          </a:ln>
                          <a:solidFill>
                            <a:schemeClr val="accent1"/>
                          </a:solidFill>
                          <a:effectLst>
                            <a:outerShdw blurRad="38100" dist="38100" dir="2700000" algn="tl">
                              <a:srgbClr val="000000"/>
                            </a:outerShdw>
                          </a:effectLst>
                          <a:latin typeface="Verdana" pitchFamily="34" charset="0"/>
                          <a:cs typeface="Times New Roman" pitchFamily="18" charset="0"/>
                        </a:rPr>
                        <a:t>1</a:t>
                      </a:r>
                      <a:endParaRPr kumimoji="0" lang="en-US" sz="1200" b="1" i="0" u="none" strike="noStrike" cap="none" normalizeH="0" baseline="0" smtClean="0">
                        <a:ln>
                          <a:noFill/>
                        </a:ln>
                        <a:solidFill>
                          <a:schemeClr val="accent1"/>
                        </a:solidFill>
                        <a:effectLst>
                          <a:outerShdw blurRad="38100" dist="38100" dir="2700000" algn="tl">
                            <a:srgbClr val="000000"/>
                          </a:outerShdw>
                        </a:effectLst>
                        <a:latin typeface="Tahoma"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smtClean="0">
                          <a:ln>
                            <a:noFill/>
                          </a:ln>
                          <a:solidFill>
                            <a:schemeClr val="accent1"/>
                          </a:solidFill>
                          <a:effectLst>
                            <a:outerShdw blurRad="38100" dist="38100" dir="2700000" algn="tl">
                              <a:srgbClr val="000000"/>
                            </a:outerShdw>
                          </a:effectLst>
                          <a:latin typeface="Verdana" pitchFamily="34" charset="0"/>
                          <a:cs typeface="Times New Roman" pitchFamily="18" charset="0"/>
                        </a:rPr>
                        <a:t>PB</a:t>
                      </a:r>
                      <a:endParaRPr kumimoji="0" lang="en-US" sz="1200" b="1" i="0" u="none" strike="noStrike" cap="none" normalizeH="0" baseline="0" smtClean="0">
                        <a:ln>
                          <a:noFill/>
                        </a:ln>
                        <a:solidFill>
                          <a:schemeClr val="accent1"/>
                        </a:solidFill>
                        <a:effectLst>
                          <a:outerShdw blurRad="38100" dist="38100" dir="2700000" algn="tl">
                            <a:srgbClr val="000000"/>
                          </a:outerShdw>
                        </a:effectLst>
                        <a:latin typeface="Tahoma"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smtClean="0">
                          <a:ln>
                            <a:noFill/>
                          </a:ln>
                          <a:solidFill>
                            <a:schemeClr val="accent1"/>
                          </a:solidFill>
                          <a:effectLst>
                            <a:outerShdw blurRad="38100" dist="38100" dir="2700000" algn="tl">
                              <a:srgbClr val="000000"/>
                            </a:outerShdw>
                          </a:effectLst>
                          <a:latin typeface="Verdana" pitchFamily="34" charset="0"/>
                          <a:cs typeface="Times New Roman" pitchFamily="18" charset="0"/>
                        </a:rPr>
                        <a:t>1</a:t>
                      </a:r>
                      <a:endParaRPr kumimoji="0" lang="en-US" sz="1200" b="1" i="0" u="none" strike="noStrike" cap="none" normalizeH="0" baseline="0" smtClean="0">
                        <a:ln>
                          <a:noFill/>
                        </a:ln>
                        <a:solidFill>
                          <a:schemeClr val="accent1"/>
                        </a:solidFill>
                        <a:effectLst>
                          <a:outerShdw blurRad="38100" dist="38100" dir="2700000" algn="tl">
                            <a:srgbClr val="000000"/>
                          </a:outerShdw>
                        </a:effectLst>
                        <a:latin typeface="Tahoma"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smtClean="0">
                          <a:ln>
                            <a:noFill/>
                          </a:ln>
                          <a:solidFill>
                            <a:schemeClr val="accent1"/>
                          </a:solidFill>
                          <a:effectLst>
                            <a:outerShdw blurRad="38100" dist="38100" dir="2700000" algn="tl">
                              <a:srgbClr val="000000"/>
                            </a:outerShdw>
                          </a:effectLst>
                          <a:latin typeface="Verdana" pitchFamily="34" charset="0"/>
                          <a:cs typeface="Times New Roman" pitchFamily="18" charset="0"/>
                        </a:rPr>
                        <a:t>0</a:t>
                      </a:r>
                      <a:endParaRPr kumimoji="0" lang="en-US" sz="1200" b="1" i="0" u="none" strike="noStrike" cap="none" normalizeH="0" baseline="0" smtClean="0">
                        <a:ln>
                          <a:noFill/>
                        </a:ln>
                        <a:solidFill>
                          <a:schemeClr val="accent1"/>
                        </a:solidFill>
                        <a:effectLst>
                          <a:outerShdw blurRad="38100" dist="38100" dir="2700000" algn="tl">
                            <a:srgbClr val="000000"/>
                          </a:outerShdw>
                        </a:effectLst>
                        <a:latin typeface="Tahoma"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smtClean="0">
                          <a:ln>
                            <a:noFill/>
                          </a:ln>
                          <a:solidFill>
                            <a:schemeClr val="accent1"/>
                          </a:solidFill>
                          <a:effectLst>
                            <a:outerShdw blurRad="38100" dist="38100" dir="2700000" algn="tl">
                              <a:srgbClr val="000000"/>
                            </a:outerShdw>
                          </a:effectLst>
                          <a:latin typeface="Verdana" pitchFamily="34" charset="0"/>
                          <a:cs typeface="Times New Roman" pitchFamily="18" charset="0"/>
                        </a:rPr>
                        <a:t>PC</a:t>
                      </a:r>
                      <a:endParaRPr kumimoji="0" lang="en-US" sz="1200" b="1" i="0" u="none" strike="noStrike" cap="none" normalizeH="0" baseline="0" smtClean="0">
                        <a:ln>
                          <a:noFill/>
                        </a:ln>
                        <a:solidFill>
                          <a:schemeClr val="accent1"/>
                        </a:solidFill>
                        <a:effectLst>
                          <a:outerShdw blurRad="38100" dist="38100" dir="2700000" algn="tl">
                            <a:srgbClr val="000000"/>
                          </a:outerShdw>
                        </a:effectLst>
                        <a:latin typeface="Tahoma"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smtClean="0">
                          <a:ln>
                            <a:noFill/>
                          </a:ln>
                          <a:solidFill>
                            <a:schemeClr val="accent1"/>
                          </a:solidFill>
                          <a:effectLst>
                            <a:outerShdw blurRad="38100" dist="38100" dir="2700000" algn="tl">
                              <a:srgbClr val="000000"/>
                            </a:outerShdw>
                          </a:effectLst>
                          <a:latin typeface="Verdana" pitchFamily="34" charset="0"/>
                          <a:cs typeface="Times New Roman" pitchFamily="18" charset="0"/>
                        </a:rPr>
                        <a:t>1</a:t>
                      </a:r>
                      <a:endParaRPr kumimoji="0" lang="en-US" sz="1200" b="1" i="0" u="none" strike="noStrike" cap="none" normalizeH="0" baseline="0" smtClean="0">
                        <a:ln>
                          <a:noFill/>
                        </a:ln>
                        <a:solidFill>
                          <a:schemeClr val="accent1"/>
                        </a:solidFill>
                        <a:effectLst>
                          <a:outerShdw blurRad="38100" dist="38100" dir="2700000" algn="tl">
                            <a:srgbClr val="000000"/>
                          </a:outerShdw>
                        </a:effectLst>
                        <a:latin typeface="Tahoma"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smtClean="0">
                          <a:ln>
                            <a:noFill/>
                          </a:ln>
                          <a:solidFill>
                            <a:schemeClr val="accent1"/>
                          </a:solidFill>
                          <a:effectLst>
                            <a:outerShdw blurRad="38100" dist="38100" dir="2700000" algn="tl">
                              <a:srgbClr val="000000"/>
                            </a:outerShdw>
                          </a:effectLst>
                          <a:latin typeface="Verdana" pitchFamily="34" charset="0"/>
                          <a:cs typeface="Times New Roman" pitchFamily="18" charset="0"/>
                        </a:rPr>
                        <a:t>1</a:t>
                      </a:r>
                      <a:endParaRPr kumimoji="0" lang="en-US" sz="1200" b="1" i="0" u="none" strike="noStrike" cap="none" normalizeH="0" baseline="0" smtClean="0">
                        <a:ln>
                          <a:noFill/>
                        </a:ln>
                        <a:solidFill>
                          <a:schemeClr val="accent1"/>
                        </a:solidFill>
                        <a:effectLst>
                          <a:outerShdw blurRad="38100" dist="38100" dir="2700000" algn="tl">
                            <a:srgbClr val="000000"/>
                          </a:outerShdw>
                        </a:effectLst>
                        <a:latin typeface="Tahoma"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1200" b="1" i="0" u="none" strike="noStrike" cap="none" normalizeH="0" baseline="0" smtClean="0">
                          <a:ln>
                            <a:noFill/>
                          </a:ln>
                          <a:solidFill>
                            <a:schemeClr val="accent1"/>
                          </a:solidFill>
                          <a:effectLst>
                            <a:outerShdw blurRad="38100" dist="38100" dir="2700000" algn="tl">
                              <a:srgbClr val="000000"/>
                            </a:outerShdw>
                          </a:effectLst>
                          <a:latin typeface="Verdana" pitchFamily="34" charset="0"/>
                          <a:cs typeface="Times New Roman" pitchFamily="18" charset="0"/>
                        </a:rPr>
                        <a:t>Control reg.</a:t>
                      </a:r>
                      <a:endParaRPr kumimoji="0" lang="en-US" sz="1200" b="1" i="0" u="none" strike="noStrike" cap="none" normalizeH="0" baseline="0" smtClean="0">
                        <a:ln>
                          <a:noFill/>
                        </a:ln>
                        <a:solidFill>
                          <a:schemeClr val="accent1"/>
                        </a:solidFill>
                        <a:effectLst>
                          <a:outerShdw blurRad="38100" dist="38100" dir="2700000" algn="tl">
                            <a:srgbClr val="000000"/>
                          </a:outerShdw>
                        </a:effectLst>
                        <a:latin typeface="Tahoma"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58260061"/>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485900" y="1085850"/>
            <a:ext cx="6172200" cy="4572000"/>
          </a:xfrm>
        </p:spPr>
        <p:txBody>
          <a:bodyPr>
            <a:normAutofit fontScale="77500" lnSpcReduction="20000"/>
          </a:bodyPr>
          <a:lstStyle/>
          <a:p>
            <a:pPr marL="400050" indent="-400050">
              <a:lnSpc>
                <a:spcPct val="80000"/>
              </a:lnSpc>
              <a:defRPr/>
            </a:pPr>
            <a:r>
              <a:rPr lang="en-US"/>
              <a:t>RESET: This is used to reset the device. That means clear control registers.</a:t>
            </a:r>
          </a:p>
          <a:p>
            <a:pPr marL="400050" indent="-400050">
              <a:lnSpc>
                <a:spcPct val="80000"/>
              </a:lnSpc>
              <a:buNone/>
              <a:defRPr/>
            </a:pPr>
            <a:endParaRPr lang="en-US"/>
          </a:p>
          <a:p>
            <a:pPr marL="400050" indent="-400050">
              <a:lnSpc>
                <a:spcPct val="80000"/>
              </a:lnSpc>
              <a:defRPr/>
            </a:pPr>
            <a:r>
              <a:rPr lang="en-US"/>
              <a:t>PA</a:t>
            </a:r>
            <a:r>
              <a:rPr lang="en-US" baseline="-25000"/>
              <a:t>0</a:t>
            </a:r>
            <a:r>
              <a:rPr lang="en-US"/>
              <a:t>-PA</a:t>
            </a:r>
            <a:r>
              <a:rPr lang="en-US" baseline="-25000"/>
              <a:t>7</a:t>
            </a:r>
            <a:r>
              <a:rPr lang="en-US"/>
              <a:t>:It is the 8-bit bi-directional I/O pins used to send the data to peripheral or</a:t>
            </a:r>
          </a:p>
          <a:p>
            <a:pPr marL="400050" indent="-400050">
              <a:lnSpc>
                <a:spcPct val="80000"/>
              </a:lnSpc>
              <a:buNone/>
              <a:defRPr/>
            </a:pPr>
            <a:r>
              <a:rPr lang="en-US"/>
              <a:t>  or to receive the data from peripheral. </a:t>
            </a:r>
          </a:p>
          <a:p>
            <a:pPr marL="400050" indent="-400050">
              <a:lnSpc>
                <a:spcPct val="80000"/>
              </a:lnSpc>
              <a:buNone/>
              <a:defRPr/>
            </a:pPr>
            <a:endParaRPr lang="en-US"/>
          </a:p>
          <a:p>
            <a:pPr marL="400050" indent="-400050">
              <a:lnSpc>
                <a:spcPct val="80000"/>
              </a:lnSpc>
              <a:defRPr/>
            </a:pPr>
            <a:r>
              <a:rPr lang="en-US"/>
              <a:t>PB</a:t>
            </a:r>
            <a:r>
              <a:rPr lang="en-US" baseline="-25000"/>
              <a:t>0</a:t>
            </a:r>
            <a:r>
              <a:rPr lang="en-US"/>
              <a:t>-PB</a:t>
            </a:r>
            <a:r>
              <a:rPr lang="en-US" baseline="-25000"/>
              <a:t>7</a:t>
            </a:r>
            <a:r>
              <a:rPr lang="en-US"/>
              <a:t>:Similar to PA</a:t>
            </a:r>
          </a:p>
          <a:p>
            <a:pPr marL="400050" indent="-400050">
              <a:lnSpc>
                <a:spcPct val="80000"/>
              </a:lnSpc>
              <a:defRPr/>
            </a:pPr>
            <a:endParaRPr lang="en-US"/>
          </a:p>
          <a:p>
            <a:pPr marL="400050" indent="-400050">
              <a:lnSpc>
                <a:spcPct val="80000"/>
              </a:lnSpc>
              <a:defRPr/>
            </a:pPr>
            <a:r>
              <a:rPr lang="en-US"/>
              <a:t>PC</a:t>
            </a:r>
            <a:r>
              <a:rPr lang="en-US" baseline="-25000"/>
              <a:t>0</a:t>
            </a:r>
            <a:r>
              <a:rPr lang="en-US"/>
              <a:t>-PC</a:t>
            </a:r>
            <a:r>
              <a:rPr lang="en-US" baseline="-25000"/>
              <a:t>7</a:t>
            </a:r>
            <a:r>
              <a:rPr lang="en-US"/>
              <a:t>:This is also 8-bit bidirectional I/O pins. These lines are divided into two groups.</a:t>
            </a:r>
          </a:p>
          <a:p>
            <a:pPr marL="400050" indent="-400050">
              <a:lnSpc>
                <a:spcPct val="80000"/>
              </a:lnSpc>
              <a:buFontTx/>
              <a:buAutoNum type="arabicPeriod"/>
              <a:defRPr/>
            </a:pPr>
            <a:r>
              <a:rPr lang="en-US"/>
              <a:t>PC</a:t>
            </a:r>
            <a:r>
              <a:rPr lang="en-US" baseline="-25000"/>
              <a:t>0</a:t>
            </a:r>
            <a:r>
              <a:rPr lang="en-US"/>
              <a:t> to PC</a:t>
            </a:r>
            <a:r>
              <a:rPr lang="en-US" baseline="-25000"/>
              <a:t>3</a:t>
            </a:r>
            <a:r>
              <a:rPr lang="en-US"/>
              <a:t>(Lower Groups)</a:t>
            </a:r>
          </a:p>
          <a:p>
            <a:pPr marL="400050" indent="-400050">
              <a:lnSpc>
                <a:spcPct val="80000"/>
              </a:lnSpc>
              <a:buFontTx/>
              <a:buAutoNum type="arabicPeriod"/>
              <a:defRPr/>
            </a:pPr>
            <a:r>
              <a:rPr lang="en-US"/>
              <a:t>PC</a:t>
            </a:r>
            <a:r>
              <a:rPr lang="en-US" baseline="-25000"/>
              <a:t>4</a:t>
            </a:r>
            <a:r>
              <a:rPr lang="en-US"/>
              <a:t> to PC</a:t>
            </a:r>
            <a:r>
              <a:rPr lang="en-US" baseline="-25000"/>
              <a:t>7</a:t>
            </a:r>
            <a:r>
              <a:rPr lang="en-US"/>
              <a:t> (Higher groups)</a:t>
            </a:r>
          </a:p>
          <a:p>
            <a:pPr marL="400050" indent="-400050">
              <a:lnSpc>
                <a:spcPct val="80000"/>
              </a:lnSpc>
              <a:buNone/>
              <a:defRPr/>
            </a:pPr>
            <a:r>
              <a:rPr lang="en-US"/>
              <a:t>   These two groups working in separately using 4 data’s.</a:t>
            </a:r>
          </a:p>
        </p:txBody>
      </p:sp>
    </p:spTree>
    <p:extLst>
      <p:ext uri="{BB962C8B-B14F-4D97-AF65-F5344CB8AC3E}">
        <p14:creationId xmlns:p14="http://schemas.microsoft.com/office/powerpoint/2010/main" val="2961796484"/>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85900" y="0"/>
            <a:ext cx="6172200" cy="523875"/>
          </a:xfrm>
        </p:spPr>
        <p:txBody>
          <a:bodyPr>
            <a:normAutofit fontScale="90000"/>
          </a:bodyPr>
          <a:lstStyle/>
          <a:p>
            <a:pPr algn="ctr" eaLnBrk="1" hangingPunct="1">
              <a:defRPr/>
            </a:pPr>
            <a:r>
              <a:rPr lang="en-US" sz="3000" dirty="0"/>
              <a:t>Block Diagram</a:t>
            </a:r>
          </a:p>
        </p:txBody>
      </p:sp>
      <p:graphicFrame>
        <p:nvGraphicFramePr>
          <p:cNvPr id="1026" name="Object 3"/>
          <p:cNvGraphicFramePr>
            <a:graphicFrameLocks noGrp="1" noChangeAspect="1"/>
          </p:cNvGraphicFramePr>
          <p:nvPr>
            <p:ph idx="1"/>
            <p:extLst>
              <p:ext uri="{D42A27DB-BD31-4B8C-83A1-F6EECF244321}">
                <p14:modId xmlns:p14="http://schemas.microsoft.com/office/powerpoint/2010/main" val="2713688280"/>
              </p:ext>
            </p:extLst>
          </p:nvPr>
        </p:nvGraphicFramePr>
        <p:xfrm>
          <a:off x="613410" y="914400"/>
          <a:ext cx="7935976" cy="5562600"/>
        </p:xfrm>
        <a:graphic>
          <a:graphicData uri="http://schemas.openxmlformats.org/presentationml/2006/ole">
            <mc:AlternateContent xmlns:mc="http://schemas.openxmlformats.org/markup-compatibility/2006">
              <mc:Choice xmlns:v="urn:schemas-microsoft-com:vml" Requires="v">
                <p:oleObj spid="_x0000_s1043" name="Bitmap Image" r:id="rId3" imgW="6609524" imgH="4772691" progId="Paint.Picture">
                  <p:embed/>
                </p:oleObj>
              </mc:Choice>
              <mc:Fallback>
                <p:oleObj name="Bitmap Image" r:id="rId3" imgW="6609524" imgH="4772691"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410" y="914400"/>
                        <a:ext cx="7935976" cy="5562600"/>
                      </a:xfrm>
                      <a:prstGeom prst="rect">
                        <a:avLst/>
                      </a:prstGeom>
                      <a:noFill/>
                      <a:extLst/>
                    </p:spPr>
                  </p:pic>
                </p:oleObj>
              </mc:Fallback>
            </mc:AlternateContent>
          </a:graphicData>
        </a:graphic>
      </p:graphicFrame>
    </p:spTree>
    <p:extLst>
      <p:ext uri="{BB962C8B-B14F-4D97-AF65-F5344CB8AC3E}">
        <p14:creationId xmlns:p14="http://schemas.microsoft.com/office/powerpoint/2010/main" val="1199720095"/>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1485900" y="1085850"/>
            <a:ext cx="6172200" cy="4686300"/>
          </a:xfrm>
        </p:spPr>
        <p:txBody>
          <a:bodyPr>
            <a:normAutofit fontScale="70000" lnSpcReduction="20000"/>
          </a:bodyPr>
          <a:lstStyle/>
          <a:p>
            <a:pPr marL="457200" indent="-457200">
              <a:buNone/>
              <a:defRPr/>
            </a:pPr>
            <a:r>
              <a:rPr lang="en-US" sz="3000" dirty="0"/>
              <a:t>Group A and Group B control:</a:t>
            </a:r>
          </a:p>
          <a:p>
            <a:pPr marL="457200" indent="-457200">
              <a:defRPr/>
            </a:pPr>
            <a:r>
              <a:rPr lang="en-US" dirty="0"/>
              <a:t>Group A and B get the Control </a:t>
            </a:r>
          </a:p>
          <a:p>
            <a:pPr marL="457200" indent="-457200">
              <a:buNone/>
              <a:defRPr/>
            </a:pPr>
            <a:r>
              <a:rPr lang="en-US" dirty="0"/>
              <a:t>    Signal from CPU and send the command to the individual control blocks. </a:t>
            </a:r>
          </a:p>
          <a:p>
            <a:pPr marL="457200" indent="-457200">
              <a:defRPr/>
            </a:pPr>
            <a:r>
              <a:rPr lang="en-US" dirty="0"/>
              <a:t>Group A send the control signal to port A and Port C (Upper) PC</a:t>
            </a:r>
            <a:r>
              <a:rPr lang="en-US" sz="1350" dirty="0"/>
              <a:t>7</a:t>
            </a:r>
            <a:r>
              <a:rPr lang="en-US" dirty="0"/>
              <a:t>-PC</a:t>
            </a:r>
            <a:r>
              <a:rPr lang="en-US" sz="1350" dirty="0"/>
              <a:t>4</a:t>
            </a:r>
            <a:r>
              <a:rPr lang="en-US" dirty="0"/>
              <a:t>.</a:t>
            </a:r>
          </a:p>
          <a:p>
            <a:pPr marL="457200" indent="-457200">
              <a:defRPr/>
            </a:pPr>
            <a:r>
              <a:rPr lang="en-US" dirty="0"/>
              <a:t>Group B send the control signal to port B and Port C (Lower) PC</a:t>
            </a:r>
            <a:r>
              <a:rPr lang="en-US" sz="1350" dirty="0"/>
              <a:t>3</a:t>
            </a:r>
            <a:r>
              <a:rPr lang="en-US" dirty="0"/>
              <a:t>-PC</a:t>
            </a:r>
            <a:r>
              <a:rPr lang="en-US" sz="1350" dirty="0"/>
              <a:t>0</a:t>
            </a:r>
            <a:r>
              <a:rPr lang="en-US" dirty="0"/>
              <a:t>.</a:t>
            </a:r>
          </a:p>
          <a:p>
            <a:pPr marL="457200" indent="-457200">
              <a:buNone/>
              <a:defRPr/>
            </a:pPr>
            <a:r>
              <a:rPr lang="en-US" sz="3000" dirty="0"/>
              <a:t>PORT A</a:t>
            </a:r>
            <a:r>
              <a:rPr lang="en-US" dirty="0"/>
              <a:t>:</a:t>
            </a:r>
          </a:p>
          <a:p>
            <a:pPr marL="457200" indent="-457200">
              <a:defRPr/>
            </a:pPr>
            <a:r>
              <a:rPr lang="en-US" dirty="0"/>
              <a:t>This is a 8-bit buffered I/O latch.</a:t>
            </a:r>
          </a:p>
          <a:p>
            <a:pPr marL="457200" indent="-457200">
              <a:defRPr/>
            </a:pPr>
            <a:r>
              <a:rPr lang="en-US" dirty="0"/>
              <a:t>It can be programmed by mode 0 , mode 1, mode 2 .</a:t>
            </a:r>
          </a:p>
          <a:p>
            <a:pPr marL="457200" indent="-457200">
              <a:defRPr/>
            </a:pPr>
            <a:endParaRPr lang="en-US" dirty="0"/>
          </a:p>
          <a:p>
            <a:pPr marL="457200" indent="-457200">
              <a:buNone/>
              <a:defRPr/>
            </a:pPr>
            <a:r>
              <a:rPr lang="en-US" dirty="0"/>
              <a:t> </a:t>
            </a:r>
          </a:p>
          <a:p>
            <a:pPr marL="457200" indent="-457200">
              <a:defRPr/>
            </a:pPr>
            <a:endParaRPr lang="en-US" sz="3000" dirty="0"/>
          </a:p>
        </p:txBody>
      </p:sp>
    </p:spTree>
    <p:extLst>
      <p:ext uri="{BB962C8B-B14F-4D97-AF65-F5344CB8AC3E}">
        <p14:creationId xmlns:p14="http://schemas.microsoft.com/office/powerpoint/2010/main" val="4274882568"/>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4450" y="971550"/>
            <a:ext cx="6515100" cy="4857750"/>
          </a:xfrm>
        </p:spPr>
        <p:txBody>
          <a:bodyPr>
            <a:normAutofit fontScale="92500" lnSpcReduction="10000"/>
          </a:bodyPr>
          <a:lstStyle/>
          <a:p>
            <a:pPr>
              <a:buFontTx/>
              <a:buNone/>
              <a:defRPr/>
            </a:pPr>
            <a:r>
              <a:rPr lang="en-US" sz="3000" dirty="0"/>
              <a:t>PORT B:</a:t>
            </a:r>
          </a:p>
          <a:p>
            <a:pPr>
              <a:defRPr/>
            </a:pPr>
            <a:r>
              <a:rPr lang="en-US" dirty="0" smtClean="0"/>
              <a:t>This is a 8-bit buffer I/O latch.</a:t>
            </a:r>
          </a:p>
          <a:p>
            <a:pPr>
              <a:defRPr/>
            </a:pPr>
            <a:r>
              <a:rPr lang="en-US" dirty="0" smtClean="0"/>
              <a:t>It can be programmed by mode 0 and   mode 1.</a:t>
            </a:r>
          </a:p>
          <a:p>
            <a:pPr>
              <a:buNone/>
              <a:defRPr/>
            </a:pPr>
            <a:r>
              <a:rPr lang="en-US" sz="3000" dirty="0"/>
              <a:t>PORT C</a:t>
            </a:r>
            <a:r>
              <a:rPr lang="en-US" dirty="0" smtClean="0"/>
              <a:t>:</a:t>
            </a:r>
          </a:p>
          <a:p>
            <a:pPr>
              <a:defRPr/>
            </a:pPr>
            <a:r>
              <a:rPr lang="en-US" dirty="0" smtClean="0"/>
              <a:t>This is a 8-bit  Unlatched buffer Input and an Output latch.</a:t>
            </a:r>
          </a:p>
          <a:p>
            <a:pPr>
              <a:defRPr/>
            </a:pPr>
            <a:r>
              <a:rPr lang="en-US" dirty="0" smtClean="0"/>
              <a:t>It is </a:t>
            </a:r>
            <a:r>
              <a:rPr lang="en-US" dirty="0" err="1" smtClean="0"/>
              <a:t>splitted</a:t>
            </a:r>
            <a:r>
              <a:rPr lang="en-US" dirty="0" smtClean="0"/>
              <a:t> into two parts.</a:t>
            </a:r>
          </a:p>
          <a:p>
            <a:pPr>
              <a:defRPr/>
            </a:pPr>
            <a:r>
              <a:rPr lang="en-US" dirty="0" smtClean="0"/>
              <a:t>It can be programmed by bit set/reset operation.</a:t>
            </a:r>
          </a:p>
          <a:p>
            <a:pPr>
              <a:buFontTx/>
              <a:buNone/>
              <a:defRPr/>
            </a:pPr>
            <a:endParaRPr lang="en-US" dirty="0" smtClean="0"/>
          </a:p>
        </p:txBody>
      </p:sp>
    </p:spTree>
    <p:extLst>
      <p:ext uri="{BB962C8B-B14F-4D97-AF65-F5344CB8AC3E}">
        <p14:creationId xmlns:p14="http://schemas.microsoft.com/office/powerpoint/2010/main" val="3608814268"/>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100" dirty="0"/>
              <a:t>Control Word Format for I/O Mode</a:t>
            </a:r>
            <a:endParaRPr lang="en-IN" sz="2100" dirty="0"/>
          </a:p>
        </p:txBody>
      </p:sp>
      <p:sp>
        <p:nvSpPr>
          <p:cNvPr id="5" name="Content Placeholder 4"/>
          <p:cNvSpPr>
            <a:spLocks noGrp="1"/>
          </p:cNvSpPr>
          <p:nvPr>
            <p:ph idx="1"/>
          </p:nvPr>
        </p:nvSpPr>
        <p:spPr/>
        <p:txBody>
          <a:bodyPr/>
          <a:lstStyle/>
          <a:p>
            <a:pPr marL="0" indent="0">
              <a:buNone/>
            </a:pPr>
            <a:r>
              <a:rPr lang="en-US" dirty="0" smtClean="0"/>
              <a:t>  </a:t>
            </a:r>
            <a:endParaRPr lang="en-IN" dirty="0"/>
          </a:p>
        </p:txBody>
      </p:sp>
      <p:pic>
        <p:nvPicPr>
          <p:cNvPr id="2051" name="Picture 3"/>
          <p:cNvPicPr>
            <a:picLocks noChangeAspect="1" noChangeArrowheads="1"/>
          </p:cNvPicPr>
          <p:nvPr/>
        </p:nvPicPr>
        <p:blipFill>
          <a:blip r:embed="rId2"/>
          <a:srcRect/>
          <a:stretch>
            <a:fillRect/>
          </a:stretch>
        </p:blipFill>
        <p:spPr bwMode="auto">
          <a:xfrm>
            <a:off x="914400" y="1524000"/>
            <a:ext cx="7706032" cy="4953000"/>
          </a:xfrm>
          <a:prstGeom prst="rect">
            <a:avLst/>
          </a:prstGeom>
          <a:noFill/>
          <a:ln w="9525">
            <a:noFill/>
            <a:miter lim="800000"/>
            <a:headEnd/>
            <a:tailEnd/>
          </a:ln>
          <a:effectLst/>
        </p:spPr>
      </p:pic>
    </p:spTree>
    <p:extLst>
      <p:ext uri="{BB962C8B-B14F-4D97-AF65-F5344CB8AC3E}">
        <p14:creationId xmlns:p14="http://schemas.microsoft.com/office/powerpoint/2010/main" val="37019174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sz="2100" dirty="0"/>
              <a:t>CONTROL WORD</a:t>
            </a:r>
            <a:endParaRPr lang="en-IN" dirty="0"/>
          </a:p>
        </p:txBody>
      </p:sp>
      <p:sp>
        <p:nvSpPr>
          <p:cNvPr id="3" name="Content Placeholder 2"/>
          <p:cNvSpPr>
            <a:spLocks noGrp="1"/>
          </p:cNvSpPr>
          <p:nvPr>
            <p:ph idx="1"/>
          </p:nvPr>
        </p:nvSpPr>
        <p:spPr/>
        <p:txBody>
          <a:bodyPr>
            <a:normAutofit fontScale="70000" lnSpcReduction="20000"/>
          </a:bodyPr>
          <a:lstStyle/>
          <a:p>
            <a:pPr>
              <a:buNone/>
            </a:pPr>
            <a:r>
              <a:rPr lang="en-US" dirty="0" smtClean="0">
                <a:latin typeface="Times New Roman" pitchFamily="18" charset="0"/>
                <a:cs typeface="Times New Roman" pitchFamily="18" charset="0"/>
              </a:rPr>
              <a:t>MVI	A,	83H</a:t>
            </a:r>
          </a:p>
          <a:p>
            <a:pPr>
              <a:buNone/>
            </a:pPr>
            <a:r>
              <a:rPr lang="en-US" dirty="0" smtClean="0">
                <a:latin typeface="Times New Roman" pitchFamily="18" charset="0"/>
                <a:cs typeface="Times New Roman" pitchFamily="18" charset="0"/>
              </a:rPr>
              <a:t>STA 	8003H</a:t>
            </a:r>
          </a:p>
          <a:p>
            <a:pPr>
              <a:buNone/>
            </a:pPr>
            <a:r>
              <a:rPr lang="en-US" dirty="0" smtClean="0">
                <a:latin typeface="Times New Roman" pitchFamily="18" charset="0"/>
                <a:cs typeface="Times New Roman" pitchFamily="18" charset="0"/>
              </a:rPr>
              <a:t>LDA 	8001H</a:t>
            </a:r>
          </a:p>
          <a:p>
            <a:pPr>
              <a:buNone/>
            </a:pPr>
            <a:r>
              <a:rPr lang="en-US" dirty="0" smtClean="0">
                <a:latin typeface="Times New Roman" pitchFamily="18" charset="0"/>
                <a:cs typeface="Times New Roman" pitchFamily="18" charset="0"/>
              </a:rPr>
              <a:t>STA	8000H</a:t>
            </a:r>
          </a:p>
          <a:p>
            <a:pPr>
              <a:buNone/>
            </a:pPr>
            <a:r>
              <a:rPr lang="en-US" dirty="0" smtClean="0">
                <a:latin typeface="Times New Roman" pitchFamily="18" charset="0"/>
                <a:cs typeface="Times New Roman" pitchFamily="18" charset="0"/>
              </a:rPr>
              <a:t>LDA	 8002H</a:t>
            </a:r>
          </a:p>
          <a:p>
            <a:pPr>
              <a:buNone/>
            </a:pPr>
            <a:r>
              <a:rPr lang="en-US" dirty="0" smtClean="0">
                <a:latin typeface="Times New Roman" pitchFamily="18" charset="0"/>
                <a:cs typeface="Times New Roman" pitchFamily="18" charset="0"/>
              </a:rPr>
              <a:t>ANI	0FH</a:t>
            </a:r>
          </a:p>
          <a:p>
            <a:pPr>
              <a:buNone/>
            </a:pPr>
            <a:r>
              <a:rPr lang="en-US" dirty="0" smtClean="0">
                <a:latin typeface="Times New Roman" pitchFamily="18" charset="0"/>
                <a:cs typeface="Times New Roman" pitchFamily="18" charset="0"/>
              </a:rPr>
              <a:t>RLC</a:t>
            </a:r>
          </a:p>
          <a:p>
            <a:pPr>
              <a:buNone/>
            </a:pPr>
            <a:r>
              <a:rPr lang="en-US" dirty="0" smtClean="0">
                <a:latin typeface="Times New Roman" pitchFamily="18" charset="0"/>
                <a:cs typeface="Times New Roman" pitchFamily="18" charset="0"/>
              </a:rPr>
              <a:t>RLC</a:t>
            </a:r>
          </a:p>
          <a:p>
            <a:pPr>
              <a:buNone/>
            </a:pPr>
            <a:r>
              <a:rPr lang="en-US" dirty="0" smtClean="0">
                <a:latin typeface="Times New Roman" pitchFamily="18" charset="0"/>
                <a:cs typeface="Times New Roman" pitchFamily="18" charset="0"/>
              </a:rPr>
              <a:t>RLC</a:t>
            </a:r>
          </a:p>
          <a:p>
            <a:pPr>
              <a:buNone/>
            </a:pPr>
            <a:r>
              <a:rPr lang="en-US" dirty="0" smtClean="0">
                <a:latin typeface="Times New Roman" pitchFamily="18" charset="0"/>
                <a:cs typeface="Times New Roman" pitchFamily="18" charset="0"/>
              </a:rPr>
              <a:t>RLC</a:t>
            </a:r>
          </a:p>
          <a:p>
            <a:pPr>
              <a:buNone/>
            </a:pPr>
            <a:r>
              <a:rPr lang="en-US" dirty="0" smtClean="0">
                <a:latin typeface="Times New Roman" pitchFamily="18" charset="0"/>
                <a:cs typeface="Times New Roman" pitchFamily="18" charset="0"/>
              </a:rPr>
              <a:t>STA 	8002H</a:t>
            </a:r>
          </a:p>
          <a:p>
            <a:pPr>
              <a:buNone/>
            </a:pPr>
            <a:r>
              <a:rPr lang="en-US" dirty="0" smtClean="0">
                <a:latin typeface="Times New Roman" pitchFamily="18" charset="0"/>
                <a:cs typeface="Times New Roman" pitchFamily="18" charset="0"/>
              </a:rPr>
              <a:t>HLT</a:t>
            </a:r>
          </a:p>
          <a:p>
            <a:pPr>
              <a:buNone/>
            </a:pP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2298121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BSR</a:t>
            </a:r>
            <a:endParaRPr lang="en-IN" dirty="0"/>
          </a:p>
        </p:txBody>
      </p:sp>
      <p:pic>
        <p:nvPicPr>
          <p:cNvPr id="4" name="Picture 6" descr="8086_IO2-3"/>
          <p:cNvPicPr>
            <a:picLocks noGrp="1" noChangeAspect="1" noChangeArrowheads="1"/>
          </p:cNvPicPr>
          <p:nvPr>
            <p:ph idx="1"/>
          </p:nvPr>
        </p:nvPicPr>
        <p:blipFill>
          <a:blip r:embed="rId2"/>
          <a:srcRect l="5711" r="4745" b="2544"/>
          <a:stretch>
            <a:fillRect/>
          </a:stretch>
        </p:blipFill>
        <p:spPr>
          <a:xfrm>
            <a:off x="1485900" y="2388208"/>
            <a:ext cx="6286500" cy="3132906"/>
          </a:xfrm>
          <a:noFill/>
        </p:spPr>
      </p:pic>
    </p:spTree>
    <p:extLst>
      <p:ext uri="{BB962C8B-B14F-4D97-AF65-F5344CB8AC3E}">
        <p14:creationId xmlns:p14="http://schemas.microsoft.com/office/powerpoint/2010/main" val="4242089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605" y="1016018"/>
            <a:ext cx="8162790" cy="4825964"/>
          </a:xfrm>
          <a:prstGeom prst="rect">
            <a:avLst/>
          </a:prstGeom>
        </p:spPr>
      </p:pic>
    </p:spTree>
    <p:extLst>
      <p:ext uri="{BB962C8B-B14F-4D97-AF65-F5344CB8AC3E}">
        <p14:creationId xmlns:p14="http://schemas.microsoft.com/office/powerpoint/2010/main" val="41330336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076325"/>
            <a:ext cx="6629400" cy="638175"/>
          </a:xfrm>
        </p:spPr>
        <p:txBody>
          <a:bodyPr>
            <a:normAutofit fontScale="90000"/>
          </a:bodyPr>
          <a:lstStyle/>
          <a:p>
            <a:pPr>
              <a:defRPr/>
            </a:pPr>
            <a:r>
              <a:rPr lang="en-US" dirty="0" smtClean="0"/>
              <a:t>Operation modes:</a:t>
            </a:r>
            <a:endParaRPr lang="en-US" dirty="0"/>
          </a:p>
        </p:txBody>
      </p:sp>
      <p:sp>
        <p:nvSpPr>
          <p:cNvPr id="3" name="Content Placeholder 2"/>
          <p:cNvSpPr>
            <a:spLocks noGrp="1"/>
          </p:cNvSpPr>
          <p:nvPr>
            <p:ph idx="1"/>
          </p:nvPr>
        </p:nvSpPr>
        <p:spPr>
          <a:xfrm>
            <a:off x="1314450" y="1657350"/>
            <a:ext cx="6572250" cy="4286250"/>
          </a:xfrm>
        </p:spPr>
        <p:txBody>
          <a:bodyPr>
            <a:normAutofit fontScale="77500" lnSpcReduction="20000"/>
          </a:bodyPr>
          <a:lstStyle/>
          <a:p>
            <a:pPr>
              <a:buFontTx/>
              <a:buNone/>
              <a:defRPr/>
            </a:pPr>
            <a:r>
              <a:rPr lang="en-US" sz="2700" dirty="0"/>
              <a:t>BIT SET/RESET MODE:</a:t>
            </a:r>
            <a:endParaRPr lang="en-US" dirty="0" smtClean="0"/>
          </a:p>
          <a:p>
            <a:pPr>
              <a:defRPr/>
            </a:pPr>
            <a:r>
              <a:rPr lang="en-US" dirty="0"/>
              <a:t>The PORT C can be Set or Reset by sending OUT instruction to the CONTROL registers.</a:t>
            </a:r>
          </a:p>
          <a:p>
            <a:pPr>
              <a:buFontTx/>
              <a:buNone/>
              <a:defRPr/>
            </a:pPr>
            <a:r>
              <a:rPr lang="en-US" u="sng" dirty="0" smtClean="0"/>
              <a:t>I/O MODES:</a:t>
            </a:r>
          </a:p>
          <a:p>
            <a:pPr>
              <a:buNone/>
              <a:defRPr/>
            </a:pPr>
            <a:r>
              <a:rPr lang="en-US" dirty="0" smtClean="0"/>
              <a:t>MODEO(Simple input / Output):</a:t>
            </a:r>
          </a:p>
          <a:p>
            <a:pPr>
              <a:defRPr/>
            </a:pPr>
            <a:r>
              <a:rPr lang="en-US" dirty="0"/>
              <a:t>In this mode , port A, port B and port C is used as individually (Simply).</a:t>
            </a:r>
          </a:p>
          <a:p>
            <a:pPr>
              <a:buNone/>
              <a:defRPr/>
            </a:pPr>
            <a:r>
              <a:rPr lang="en-US" dirty="0" smtClean="0"/>
              <a:t>	</a:t>
            </a:r>
            <a:r>
              <a:rPr lang="en-US" u="sng" dirty="0" smtClean="0"/>
              <a:t>Features:</a:t>
            </a:r>
          </a:p>
          <a:p>
            <a:pPr>
              <a:defRPr/>
            </a:pPr>
            <a:r>
              <a:rPr lang="en-US" dirty="0"/>
              <a:t>Outputs are latched , Inputs are buffered not latched.</a:t>
            </a:r>
          </a:p>
          <a:p>
            <a:pPr>
              <a:defRPr/>
            </a:pPr>
            <a:r>
              <a:rPr lang="en-US" dirty="0"/>
              <a:t>Ports do not have Handshake or interrupt capability.</a:t>
            </a:r>
          </a:p>
          <a:p>
            <a:pPr>
              <a:defRPr/>
            </a:pPr>
            <a:endParaRPr lang="en-US" dirty="0" smtClean="0"/>
          </a:p>
          <a:p>
            <a:pPr>
              <a:defRPr/>
            </a:pPr>
            <a:endParaRPr lang="en-US" dirty="0" smtClean="0"/>
          </a:p>
          <a:p>
            <a:pPr>
              <a:defRPr/>
            </a:pPr>
            <a:endParaRPr lang="en-US" dirty="0" smtClean="0"/>
          </a:p>
          <a:p>
            <a:pPr>
              <a:defRPr/>
            </a:pPr>
            <a:endParaRPr lang="en-US" dirty="0"/>
          </a:p>
        </p:txBody>
      </p:sp>
    </p:spTree>
    <p:extLst>
      <p:ext uri="{BB962C8B-B14F-4D97-AF65-F5344CB8AC3E}">
        <p14:creationId xmlns:p14="http://schemas.microsoft.com/office/powerpoint/2010/main" val="323121934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8925" y="457200"/>
            <a:ext cx="8321675" cy="5894503"/>
            <a:chOff x="288925" y="833438"/>
            <a:chExt cx="8702675" cy="3806866"/>
          </a:xfrm>
        </p:grpSpPr>
        <p:sp>
          <p:nvSpPr>
            <p:cNvPr id="3" name="Rectangle 79"/>
            <p:cNvSpPr>
              <a:spLocks noChangeArrowheads="1"/>
            </p:cNvSpPr>
            <p:nvPr/>
          </p:nvSpPr>
          <p:spPr bwMode="auto">
            <a:xfrm>
              <a:off x="4421188" y="3567113"/>
              <a:ext cx="3098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CS  RS1   RS0               Register selected</a:t>
              </a:r>
            </a:p>
            <a:p>
              <a:pPr eaLnBrk="1"/>
              <a:endParaRPr lang="en-US" altLang="ko-KR"/>
            </a:p>
          </p:txBody>
        </p:sp>
        <p:sp>
          <p:nvSpPr>
            <p:cNvPr id="4" name="Rectangle 80"/>
            <p:cNvSpPr>
              <a:spLocks noChangeArrowheads="1"/>
            </p:cNvSpPr>
            <p:nvPr/>
          </p:nvSpPr>
          <p:spPr bwMode="auto">
            <a:xfrm>
              <a:off x="4421188" y="3767138"/>
              <a:ext cx="42132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  0      x        x             None - data bus in high-impedence</a:t>
              </a:r>
            </a:p>
            <a:p>
              <a:pPr eaLnBrk="1"/>
              <a:endParaRPr lang="en-US" altLang="ko-KR"/>
            </a:p>
          </p:txBody>
        </p:sp>
        <p:sp>
          <p:nvSpPr>
            <p:cNvPr id="5" name="Rectangle 81"/>
            <p:cNvSpPr>
              <a:spLocks noChangeArrowheads="1"/>
            </p:cNvSpPr>
            <p:nvPr/>
          </p:nvSpPr>
          <p:spPr bwMode="auto">
            <a:xfrm>
              <a:off x="4421188" y="3935413"/>
              <a:ext cx="27336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  1      0        0             Port A register</a:t>
              </a:r>
            </a:p>
            <a:p>
              <a:pPr eaLnBrk="1"/>
              <a:endParaRPr lang="en-US" altLang="ko-KR"/>
            </a:p>
          </p:txBody>
        </p:sp>
        <p:sp>
          <p:nvSpPr>
            <p:cNvPr id="6" name="Rectangle 82"/>
            <p:cNvSpPr>
              <a:spLocks noChangeArrowheads="1"/>
            </p:cNvSpPr>
            <p:nvPr/>
          </p:nvSpPr>
          <p:spPr bwMode="auto">
            <a:xfrm>
              <a:off x="4421188" y="4105275"/>
              <a:ext cx="2886753" cy="53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dirty="0"/>
                <a:t>  1      0        1             Port B </a:t>
              </a:r>
              <a:r>
                <a:rPr lang="en-US" altLang="ko-KR" dirty="0" smtClean="0"/>
                <a:t>register</a:t>
              </a:r>
            </a:p>
            <a:p>
              <a:r>
                <a:rPr lang="en-US" altLang="ko-KR" dirty="0" smtClean="0"/>
                <a:t>  1      1        0	Control reg.</a:t>
              </a:r>
            </a:p>
            <a:p>
              <a:r>
                <a:rPr lang="en-US" altLang="ko-KR" dirty="0"/>
                <a:t> </a:t>
              </a:r>
              <a:r>
                <a:rPr lang="en-US" altLang="ko-KR" dirty="0" smtClean="0"/>
                <a:t> 1      1        1	Status reg.</a:t>
              </a:r>
              <a:endParaRPr lang="en-US" altLang="ko-KR" dirty="0"/>
            </a:p>
            <a:p>
              <a:pPr eaLnBrk="1"/>
              <a:endParaRPr lang="en-US" altLang="ko-KR" dirty="0"/>
            </a:p>
          </p:txBody>
        </p:sp>
        <p:sp>
          <p:nvSpPr>
            <p:cNvPr id="7" name="Line 85"/>
            <p:cNvSpPr>
              <a:spLocks noChangeShapeType="1"/>
            </p:cNvSpPr>
            <p:nvPr/>
          </p:nvSpPr>
          <p:spPr bwMode="auto">
            <a:xfrm>
              <a:off x="4378325" y="3800475"/>
              <a:ext cx="461327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8" name="Rectangle 4"/>
            <p:cNvSpPr>
              <a:spLocks noChangeArrowheads="1"/>
            </p:cNvSpPr>
            <p:nvPr/>
          </p:nvSpPr>
          <p:spPr bwMode="auto">
            <a:xfrm>
              <a:off x="1296988" y="1922463"/>
              <a:ext cx="9937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Chip select</a:t>
              </a:r>
            </a:p>
          </p:txBody>
        </p:sp>
        <p:sp>
          <p:nvSpPr>
            <p:cNvPr id="9" name="Line 6"/>
            <p:cNvSpPr>
              <a:spLocks noChangeShapeType="1"/>
            </p:cNvSpPr>
            <p:nvPr/>
          </p:nvSpPr>
          <p:spPr bwMode="auto">
            <a:xfrm>
              <a:off x="1412875" y="2120900"/>
              <a:ext cx="1438275"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10" name="Rectangle 7"/>
            <p:cNvSpPr>
              <a:spLocks noChangeArrowheads="1"/>
            </p:cNvSpPr>
            <p:nvPr/>
          </p:nvSpPr>
          <p:spPr bwMode="auto">
            <a:xfrm>
              <a:off x="1296988" y="2179638"/>
              <a:ext cx="12620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Register select</a:t>
              </a:r>
            </a:p>
          </p:txBody>
        </p:sp>
        <p:sp>
          <p:nvSpPr>
            <p:cNvPr id="11" name="Line 9"/>
            <p:cNvSpPr>
              <a:spLocks noChangeShapeType="1"/>
            </p:cNvSpPr>
            <p:nvPr/>
          </p:nvSpPr>
          <p:spPr bwMode="auto">
            <a:xfrm flipV="1">
              <a:off x="1412875" y="2374900"/>
              <a:ext cx="1447800" cy="3175"/>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12" name="Rectangle 10"/>
            <p:cNvSpPr>
              <a:spLocks noChangeArrowheads="1"/>
            </p:cNvSpPr>
            <p:nvPr/>
          </p:nvSpPr>
          <p:spPr bwMode="auto">
            <a:xfrm>
              <a:off x="1296988" y="2455863"/>
              <a:ext cx="12620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Register select</a:t>
              </a:r>
            </a:p>
          </p:txBody>
        </p:sp>
        <p:sp>
          <p:nvSpPr>
            <p:cNvPr id="13" name="Line 12"/>
            <p:cNvSpPr>
              <a:spLocks noChangeShapeType="1"/>
            </p:cNvSpPr>
            <p:nvPr/>
          </p:nvSpPr>
          <p:spPr bwMode="auto">
            <a:xfrm>
              <a:off x="1412875" y="2651125"/>
              <a:ext cx="1447800"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14" name="Rectangle 13"/>
            <p:cNvSpPr>
              <a:spLocks noChangeArrowheads="1"/>
            </p:cNvSpPr>
            <p:nvPr/>
          </p:nvSpPr>
          <p:spPr bwMode="auto">
            <a:xfrm>
              <a:off x="1296988" y="2716213"/>
              <a:ext cx="7493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I/O read</a:t>
              </a:r>
            </a:p>
          </p:txBody>
        </p:sp>
        <p:sp>
          <p:nvSpPr>
            <p:cNvPr id="15" name="Line 15"/>
            <p:cNvSpPr>
              <a:spLocks noChangeShapeType="1"/>
            </p:cNvSpPr>
            <p:nvPr/>
          </p:nvSpPr>
          <p:spPr bwMode="auto">
            <a:xfrm>
              <a:off x="1412875" y="2922588"/>
              <a:ext cx="1443038"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16" name="Rectangle 16"/>
            <p:cNvSpPr>
              <a:spLocks noChangeArrowheads="1"/>
            </p:cNvSpPr>
            <p:nvPr/>
          </p:nvSpPr>
          <p:spPr bwMode="auto">
            <a:xfrm>
              <a:off x="1296988" y="2984500"/>
              <a:ext cx="7842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I/O write</a:t>
              </a:r>
            </a:p>
          </p:txBody>
        </p:sp>
        <p:sp>
          <p:nvSpPr>
            <p:cNvPr id="17" name="Line 18"/>
            <p:cNvSpPr>
              <a:spLocks noChangeShapeType="1"/>
            </p:cNvSpPr>
            <p:nvPr/>
          </p:nvSpPr>
          <p:spPr bwMode="auto">
            <a:xfrm flipV="1">
              <a:off x="1412875" y="3179763"/>
              <a:ext cx="1433513" cy="3175"/>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18" name="Rectangle 19"/>
            <p:cNvSpPr>
              <a:spLocks noChangeArrowheads="1"/>
            </p:cNvSpPr>
            <p:nvPr/>
          </p:nvSpPr>
          <p:spPr bwMode="auto">
            <a:xfrm>
              <a:off x="2870200" y="1924050"/>
              <a:ext cx="1343025" cy="13827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19" name="Rectangle 20"/>
            <p:cNvSpPr>
              <a:spLocks noChangeArrowheads="1"/>
            </p:cNvSpPr>
            <p:nvPr/>
          </p:nvSpPr>
          <p:spPr bwMode="auto">
            <a:xfrm>
              <a:off x="2840038" y="1979613"/>
              <a:ext cx="39211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CS</a:t>
              </a:r>
            </a:p>
          </p:txBody>
        </p:sp>
        <p:sp>
          <p:nvSpPr>
            <p:cNvPr id="20" name="Rectangle 21"/>
            <p:cNvSpPr>
              <a:spLocks noChangeArrowheads="1"/>
            </p:cNvSpPr>
            <p:nvPr/>
          </p:nvSpPr>
          <p:spPr bwMode="auto">
            <a:xfrm>
              <a:off x="2840038" y="2241550"/>
              <a:ext cx="4762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RS1</a:t>
              </a:r>
            </a:p>
          </p:txBody>
        </p:sp>
        <p:sp>
          <p:nvSpPr>
            <p:cNvPr id="21" name="Rectangle 22"/>
            <p:cNvSpPr>
              <a:spLocks noChangeArrowheads="1"/>
            </p:cNvSpPr>
            <p:nvPr/>
          </p:nvSpPr>
          <p:spPr bwMode="auto">
            <a:xfrm>
              <a:off x="2840038" y="2514600"/>
              <a:ext cx="4762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RS0</a:t>
              </a:r>
            </a:p>
          </p:txBody>
        </p:sp>
        <p:sp>
          <p:nvSpPr>
            <p:cNvPr id="22" name="Rectangle 23"/>
            <p:cNvSpPr>
              <a:spLocks noChangeArrowheads="1"/>
            </p:cNvSpPr>
            <p:nvPr/>
          </p:nvSpPr>
          <p:spPr bwMode="auto">
            <a:xfrm>
              <a:off x="2840038" y="2782888"/>
              <a:ext cx="4000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RD</a:t>
              </a:r>
            </a:p>
          </p:txBody>
        </p:sp>
        <p:sp>
          <p:nvSpPr>
            <p:cNvPr id="23" name="Rectangle 24"/>
            <p:cNvSpPr>
              <a:spLocks noChangeArrowheads="1"/>
            </p:cNvSpPr>
            <p:nvPr/>
          </p:nvSpPr>
          <p:spPr bwMode="auto">
            <a:xfrm>
              <a:off x="2840038" y="3055938"/>
              <a:ext cx="4349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WR</a:t>
              </a:r>
            </a:p>
          </p:txBody>
        </p:sp>
        <p:sp>
          <p:nvSpPr>
            <p:cNvPr id="24" name="Rectangle 25"/>
            <p:cNvSpPr>
              <a:spLocks noChangeArrowheads="1"/>
            </p:cNvSpPr>
            <p:nvPr/>
          </p:nvSpPr>
          <p:spPr bwMode="auto">
            <a:xfrm>
              <a:off x="3368675" y="2312988"/>
              <a:ext cx="6826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Timing</a:t>
              </a:r>
            </a:p>
            <a:p>
              <a:pPr eaLnBrk="1"/>
              <a:endParaRPr lang="en-US" altLang="ko-KR"/>
            </a:p>
          </p:txBody>
        </p:sp>
        <p:sp>
          <p:nvSpPr>
            <p:cNvPr id="25" name="Rectangle 26"/>
            <p:cNvSpPr>
              <a:spLocks noChangeArrowheads="1"/>
            </p:cNvSpPr>
            <p:nvPr/>
          </p:nvSpPr>
          <p:spPr bwMode="auto">
            <a:xfrm>
              <a:off x="3481388" y="2479675"/>
              <a:ext cx="45243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and</a:t>
              </a:r>
            </a:p>
            <a:p>
              <a:pPr eaLnBrk="1"/>
              <a:endParaRPr lang="en-US" altLang="ko-KR"/>
            </a:p>
          </p:txBody>
        </p:sp>
        <p:sp>
          <p:nvSpPr>
            <p:cNvPr id="26" name="Rectangle 27"/>
            <p:cNvSpPr>
              <a:spLocks noChangeArrowheads="1"/>
            </p:cNvSpPr>
            <p:nvPr/>
          </p:nvSpPr>
          <p:spPr bwMode="auto">
            <a:xfrm>
              <a:off x="3354388" y="2644775"/>
              <a:ext cx="7239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dirty="0"/>
                <a:t>Control</a:t>
              </a:r>
            </a:p>
          </p:txBody>
        </p:sp>
        <p:sp>
          <p:nvSpPr>
            <p:cNvPr id="27" name="Rectangle 28"/>
            <p:cNvSpPr>
              <a:spLocks noChangeArrowheads="1"/>
            </p:cNvSpPr>
            <p:nvPr/>
          </p:nvSpPr>
          <p:spPr bwMode="auto">
            <a:xfrm>
              <a:off x="3297238" y="1176338"/>
              <a:ext cx="46831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Bus</a:t>
              </a:r>
            </a:p>
            <a:p>
              <a:pPr eaLnBrk="1"/>
              <a:endParaRPr lang="en-US" altLang="ko-KR"/>
            </a:p>
          </p:txBody>
        </p:sp>
        <p:sp>
          <p:nvSpPr>
            <p:cNvPr id="28" name="Rectangle 29"/>
            <p:cNvSpPr>
              <a:spLocks noChangeArrowheads="1"/>
            </p:cNvSpPr>
            <p:nvPr/>
          </p:nvSpPr>
          <p:spPr bwMode="auto">
            <a:xfrm>
              <a:off x="3182938" y="1341438"/>
              <a:ext cx="69691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buffers</a:t>
              </a:r>
            </a:p>
          </p:txBody>
        </p:sp>
        <p:sp>
          <p:nvSpPr>
            <p:cNvPr id="29" name="Rectangle 30"/>
            <p:cNvSpPr>
              <a:spLocks noChangeArrowheads="1"/>
            </p:cNvSpPr>
            <p:nvPr/>
          </p:nvSpPr>
          <p:spPr bwMode="auto">
            <a:xfrm>
              <a:off x="2870200" y="1179513"/>
              <a:ext cx="1343025" cy="3778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30" name="Line 33"/>
            <p:cNvSpPr>
              <a:spLocks noChangeShapeType="1"/>
            </p:cNvSpPr>
            <p:nvPr/>
          </p:nvSpPr>
          <p:spPr bwMode="auto">
            <a:xfrm>
              <a:off x="1447800" y="1374775"/>
              <a:ext cx="1412875" cy="0"/>
            </a:xfrm>
            <a:prstGeom prst="line">
              <a:avLst/>
            </a:prstGeom>
            <a:noFill/>
            <a:ln w="254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31" name="Rectangle 34"/>
            <p:cNvSpPr>
              <a:spLocks noChangeArrowheads="1"/>
            </p:cNvSpPr>
            <p:nvPr/>
          </p:nvSpPr>
          <p:spPr bwMode="auto">
            <a:xfrm>
              <a:off x="1543050" y="1163638"/>
              <a:ext cx="1104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Bidirectional</a:t>
              </a:r>
            </a:p>
            <a:p>
              <a:pPr eaLnBrk="1"/>
              <a:endParaRPr lang="en-US" altLang="ko-KR"/>
            </a:p>
          </p:txBody>
        </p:sp>
        <p:sp>
          <p:nvSpPr>
            <p:cNvPr id="32" name="Rectangle 35"/>
            <p:cNvSpPr>
              <a:spLocks noChangeArrowheads="1"/>
            </p:cNvSpPr>
            <p:nvPr/>
          </p:nvSpPr>
          <p:spPr bwMode="auto">
            <a:xfrm>
              <a:off x="1695450" y="1330325"/>
              <a:ext cx="8080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data bus</a:t>
              </a:r>
            </a:p>
          </p:txBody>
        </p:sp>
        <p:sp>
          <p:nvSpPr>
            <p:cNvPr id="33" name="Line 38"/>
            <p:cNvSpPr>
              <a:spLocks noChangeShapeType="1"/>
            </p:cNvSpPr>
            <p:nvPr/>
          </p:nvSpPr>
          <p:spPr bwMode="auto">
            <a:xfrm flipV="1">
              <a:off x="4225925" y="1371600"/>
              <a:ext cx="587375" cy="3175"/>
            </a:xfrm>
            <a:prstGeom prst="line">
              <a:avLst/>
            </a:prstGeom>
            <a:noFill/>
            <a:ln w="254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34" name="Line 39"/>
            <p:cNvSpPr>
              <a:spLocks noChangeShapeType="1"/>
            </p:cNvSpPr>
            <p:nvPr/>
          </p:nvSpPr>
          <p:spPr bwMode="auto">
            <a:xfrm>
              <a:off x="4819650" y="919163"/>
              <a:ext cx="0" cy="23876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5" name="Rectangle 43"/>
            <p:cNvSpPr>
              <a:spLocks noChangeArrowheads="1"/>
            </p:cNvSpPr>
            <p:nvPr/>
          </p:nvSpPr>
          <p:spPr bwMode="auto">
            <a:xfrm>
              <a:off x="5565775" y="847725"/>
              <a:ext cx="6381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Port A</a:t>
              </a:r>
            </a:p>
            <a:p>
              <a:pPr eaLnBrk="1"/>
              <a:endParaRPr lang="en-US" altLang="ko-KR"/>
            </a:p>
          </p:txBody>
        </p:sp>
        <p:sp>
          <p:nvSpPr>
            <p:cNvPr id="36" name="Rectangle 44"/>
            <p:cNvSpPr>
              <a:spLocks noChangeArrowheads="1"/>
            </p:cNvSpPr>
            <p:nvPr/>
          </p:nvSpPr>
          <p:spPr bwMode="auto">
            <a:xfrm>
              <a:off x="5519738" y="1001713"/>
              <a:ext cx="7381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register</a:t>
              </a:r>
            </a:p>
          </p:txBody>
        </p:sp>
        <p:sp>
          <p:nvSpPr>
            <p:cNvPr id="37" name="Rectangle 45"/>
            <p:cNvSpPr>
              <a:spLocks noChangeArrowheads="1"/>
            </p:cNvSpPr>
            <p:nvPr/>
          </p:nvSpPr>
          <p:spPr bwMode="auto">
            <a:xfrm>
              <a:off x="5384800" y="847725"/>
              <a:ext cx="1027113" cy="3778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38" name="Rectangle 53"/>
            <p:cNvSpPr>
              <a:spLocks noChangeArrowheads="1"/>
            </p:cNvSpPr>
            <p:nvPr/>
          </p:nvSpPr>
          <p:spPr bwMode="auto">
            <a:xfrm>
              <a:off x="5565775" y="1519238"/>
              <a:ext cx="6381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Port B</a:t>
              </a:r>
            </a:p>
            <a:p>
              <a:pPr eaLnBrk="1"/>
              <a:endParaRPr lang="en-US" altLang="ko-KR"/>
            </a:p>
          </p:txBody>
        </p:sp>
        <p:sp>
          <p:nvSpPr>
            <p:cNvPr id="39" name="Rectangle 54"/>
            <p:cNvSpPr>
              <a:spLocks noChangeArrowheads="1"/>
            </p:cNvSpPr>
            <p:nvPr/>
          </p:nvSpPr>
          <p:spPr bwMode="auto">
            <a:xfrm>
              <a:off x="5510213" y="1674813"/>
              <a:ext cx="7381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register</a:t>
              </a:r>
            </a:p>
          </p:txBody>
        </p:sp>
        <p:sp>
          <p:nvSpPr>
            <p:cNvPr id="40" name="Rectangle 55"/>
            <p:cNvSpPr>
              <a:spLocks noChangeArrowheads="1"/>
            </p:cNvSpPr>
            <p:nvPr/>
          </p:nvSpPr>
          <p:spPr bwMode="auto">
            <a:xfrm>
              <a:off x="5384800" y="1522413"/>
              <a:ext cx="1027113" cy="3778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41" name="Line 60"/>
            <p:cNvSpPr>
              <a:spLocks noChangeShapeType="1"/>
            </p:cNvSpPr>
            <p:nvPr/>
          </p:nvSpPr>
          <p:spPr bwMode="auto">
            <a:xfrm>
              <a:off x="4827588" y="2378075"/>
              <a:ext cx="542925"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42" name="Rectangle 61"/>
            <p:cNvSpPr>
              <a:spLocks noChangeArrowheads="1"/>
            </p:cNvSpPr>
            <p:nvPr/>
          </p:nvSpPr>
          <p:spPr bwMode="auto">
            <a:xfrm>
              <a:off x="5524500" y="2179638"/>
              <a:ext cx="723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Control</a:t>
              </a:r>
            </a:p>
            <a:p>
              <a:pPr eaLnBrk="1"/>
              <a:endParaRPr lang="en-US" altLang="ko-KR"/>
            </a:p>
          </p:txBody>
        </p:sp>
        <p:sp>
          <p:nvSpPr>
            <p:cNvPr id="43" name="Rectangle 62"/>
            <p:cNvSpPr>
              <a:spLocks noChangeArrowheads="1"/>
            </p:cNvSpPr>
            <p:nvPr/>
          </p:nvSpPr>
          <p:spPr bwMode="auto">
            <a:xfrm>
              <a:off x="5510213" y="2330450"/>
              <a:ext cx="7381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register</a:t>
              </a:r>
            </a:p>
          </p:txBody>
        </p:sp>
        <p:sp>
          <p:nvSpPr>
            <p:cNvPr id="44" name="Rectangle 63"/>
            <p:cNvSpPr>
              <a:spLocks noChangeArrowheads="1"/>
            </p:cNvSpPr>
            <p:nvPr/>
          </p:nvSpPr>
          <p:spPr bwMode="auto">
            <a:xfrm>
              <a:off x="5384800" y="2184400"/>
              <a:ext cx="1027113" cy="3778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45" name="Line 65"/>
            <p:cNvSpPr>
              <a:spLocks noChangeShapeType="1"/>
            </p:cNvSpPr>
            <p:nvPr/>
          </p:nvSpPr>
          <p:spPr bwMode="auto">
            <a:xfrm>
              <a:off x="6440488" y="2378075"/>
              <a:ext cx="936625"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46" name="Line 67"/>
            <p:cNvSpPr>
              <a:spLocks noChangeShapeType="1"/>
            </p:cNvSpPr>
            <p:nvPr/>
          </p:nvSpPr>
          <p:spPr bwMode="auto">
            <a:xfrm flipV="1">
              <a:off x="4824413" y="3052763"/>
              <a:ext cx="547687" cy="4762"/>
            </a:xfrm>
            <a:prstGeom prst="line">
              <a:avLst/>
            </a:prstGeom>
            <a:noFill/>
            <a:ln w="254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IN"/>
            </a:p>
          </p:txBody>
        </p:sp>
        <p:sp>
          <p:nvSpPr>
            <p:cNvPr id="47" name="Rectangle 68"/>
            <p:cNvSpPr>
              <a:spLocks noChangeArrowheads="1"/>
            </p:cNvSpPr>
            <p:nvPr/>
          </p:nvSpPr>
          <p:spPr bwMode="auto">
            <a:xfrm>
              <a:off x="5551488" y="2854325"/>
              <a:ext cx="64611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Status</a:t>
              </a:r>
            </a:p>
            <a:p>
              <a:pPr eaLnBrk="1"/>
              <a:endParaRPr lang="en-US" altLang="ko-KR"/>
            </a:p>
          </p:txBody>
        </p:sp>
        <p:sp>
          <p:nvSpPr>
            <p:cNvPr id="48" name="Rectangle 69"/>
            <p:cNvSpPr>
              <a:spLocks noChangeArrowheads="1"/>
            </p:cNvSpPr>
            <p:nvPr/>
          </p:nvSpPr>
          <p:spPr bwMode="auto">
            <a:xfrm>
              <a:off x="5510213" y="3022600"/>
              <a:ext cx="7381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register</a:t>
              </a:r>
            </a:p>
          </p:txBody>
        </p:sp>
        <p:sp>
          <p:nvSpPr>
            <p:cNvPr id="49" name="Rectangle 70"/>
            <p:cNvSpPr>
              <a:spLocks noChangeArrowheads="1"/>
            </p:cNvSpPr>
            <p:nvPr/>
          </p:nvSpPr>
          <p:spPr bwMode="auto">
            <a:xfrm>
              <a:off x="5384800" y="2859088"/>
              <a:ext cx="1027113" cy="3778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1200" b="1">
                  <a:solidFill>
                    <a:srgbClr val="000000"/>
                  </a:solidFill>
                  <a:latin typeface="Arial" panose="020B0604020202020204" pitchFamily="34" charset="0"/>
                  <a:ea typeface="굴림" charset="-127"/>
                </a:defRPr>
              </a:lvl1pPr>
              <a:lvl2pPr marL="742950" indent="-285750">
                <a:defRPr kumimoji="1" sz="1200" b="1">
                  <a:solidFill>
                    <a:srgbClr val="000000"/>
                  </a:solidFill>
                  <a:latin typeface="Arial" panose="020B0604020202020204" pitchFamily="34" charset="0"/>
                  <a:ea typeface="굴림" charset="-127"/>
                </a:defRPr>
              </a:lvl2pPr>
              <a:lvl3pPr marL="1143000" indent="-228600">
                <a:defRPr kumimoji="1" sz="1200" b="1">
                  <a:solidFill>
                    <a:srgbClr val="000000"/>
                  </a:solidFill>
                  <a:latin typeface="Arial" panose="020B0604020202020204" pitchFamily="34" charset="0"/>
                  <a:ea typeface="굴림" charset="-127"/>
                </a:defRPr>
              </a:lvl3pPr>
              <a:lvl4pPr marL="1600200" indent="-228600">
                <a:defRPr kumimoji="1" sz="1200" b="1">
                  <a:solidFill>
                    <a:srgbClr val="000000"/>
                  </a:solidFill>
                  <a:latin typeface="Arial" panose="020B0604020202020204" pitchFamily="34" charset="0"/>
                  <a:ea typeface="굴림" charset="-127"/>
                </a:defRPr>
              </a:lvl4pPr>
              <a:lvl5pPr marL="2057400" indent="-228600">
                <a:defRPr kumimoji="1" sz="1200" b="1">
                  <a:solidFill>
                    <a:srgbClr val="000000"/>
                  </a:solidFill>
                  <a:latin typeface="Arial" panose="020B0604020202020204" pitchFamily="34" charset="0"/>
                  <a:ea typeface="굴림" charset="-127"/>
                </a:defRPr>
              </a:lvl5pPr>
              <a:lvl6pPr marL="25146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endParaRPr lang="en-IN" altLang="en-US"/>
            </a:p>
          </p:txBody>
        </p:sp>
        <p:sp>
          <p:nvSpPr>
            <p:cNvPr id="50" name="Line 72"/>
            <p:cNvSpPr>
              <a:spLocks noChangeShapeType="1"/>
            </p:cNvSpPr>
            <p:nvPr/>
          </p:nvSpPr>
          <p:spPr bwMode="auto">
            <a:xfrm>
              <a:off x="6448425" y="3052763"/>
              <a:ext cx="936625" cy="0"/>
            </a:xfrm>
            <a:prstGeom prst="line">
              <a:avLst/>
            </a:prstGeom>
            <a:noFill/>
            <a:ln w="254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IN"/>
            </a:p>
          </p:txBody>
        </p:sp>
        <p:sp>
          <p:nvSpPr>
            <p:cNvPr id="51" name="Rectangle 88"/>
            <p:cNvSpPr>
              <a:spLocks noChangeArrowheads="1"/>
            </p:cNvSpPr>
            <p:nvPr/>
          </p:nvSpPr>
          <p:spPr bwMode="auto">
            <a:xfrm>
              <a:off x="6569075" y="833438"/>
              <a:ext cx="74136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I/O data</a:t>
              </a:r>
            </a:p>
          </p:txBody>
        </p:sp>
        <p:sp>
          <p:nvSpPr>
            <p:cNvPr id="52" name="Rectangle 89"/>
            <p:cNvSpPr>
              <a:spLocks noChangeArrowheads="1"/>
            </p:cNvSpPr>
            <p:nvPr/>
          </p:nvSpPr>
          <p:spPr bwMode="auto">
            <a:xfrm>
              <a:off x="6569075" y="1508125"/>
              <a:ext cx="74136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I/O data</a:t>
              </a:r>
            </a:p>
          </p:txBody>
        </p:sp>
        <p:sp>
          <p:nvSpPr>
            <p:cNvPr id="53" name="Rectangle 90"/>
            <p:cNvSpPr>
              <a:spLocks noChangeArrowheads="1"/>
            </p:cNvSpPr>
            <p:nvPr/>
          </p:nvSpPr>
          <p:spPr bwMode="auto">
            <a:xfrm>
              <a:off x="6481763" y="2182813"/>
              <a:ext cx="7239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Control</a:t>
              </a:r>
            </a:p>
          </p:txBody>
        </p:sp>
        <p:sp>
          <p:nvSpPr>
            <p:cNvPr id="54" name="Rectangle 91"/>
            <p:cNvSpPr>
              <a:spLocks noChangeArrowheads="1"/>
            </p:cNvSpPr>
            <p:nvPr/>
          </p:nvSpPr>
          <p:spPr bwMode="auto">
            <a:xfrm>
              <a:off x="6640513" y="2843213"/>
              <a:ext cx="64611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a:t>Status</a:t>
              </a:r>
            </a:p>
          </p:txBody>
        </p:sp>
        <p:sp>
          <p:nvSpPr>
            <p:cNvPr id="55" name="Line 94"/>
            <p:cNvSpPr>
              <a:spLocks noChangeShapeType="1"/>
            </p:cNvSpPr>
            <p:nvPr/>
          </p:nvSpPr>
          <p:spPr bwMode="auto">
            <a:xfrm flipV="1">
              <a:off x="4819650" y="1038225"/>
              <a:ext cx="555625" cy="0"/>
            </a:xfrm>
            <a:prstGeom prst="line">
              <a:avLst/>
            </a:prstGeom>
            <a:noFill/>
            <a:ln w="254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56" name="Line 95"/>
            <p:cNvSpPr>
              <a:spLocks noChangeShapeType="1"/>
            </p:cNvSpPr>
            <p:nvPr/>
          </p:nvSpPr>
          <p:spPr bwMode="auto">
            <a:xfrm flipV="1">
              <a:off x="4830763" y="1720850"/>
              <a:ext cx="555625" cy="0"/>
            </a:xfrm>
            <a:prstGeom prst="line">
              <a:avLst/>
            </a:prstGeom>
            <a:noFill/>
            <a:ln w="254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57" name="Rectangle 96"/>
            <p:cNvSpPr>
              <a:spLocks noChangeArrowheads="1"/>
            </p:cNvSpPr>
            <p:nvPr/>
          </p:nvSpPr>
          <p:spPr bwMode="auto">
            <a:xfrm rot="16175441">
              <a:off x="3975100" y="2100263"/>
              <a:ext cx="13176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488" tIns="44450" rIns="90488" bIns="44450">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pPr algn="ctr"/>
              <a:r>
                <a:rPr lang="en-US" altLang="ko-KR"/>
                <a:t>Internal bus</a:t>
              </a:r>
            </a:p>
          </p:txBody>
        </p:sp>
        <p:sp>
          <p:nvSpPr>
            <p:cNvPr id="58" name="Line 97"/>
            <p:cNvSpPr>
              <a:spLocks noChangeShapeType="1"/>
            </p:cNvSpPr>
            <p:nvPr/>
          </p:nvSpPr>
          <p:spPr bwMode="auto">
            <a:xfrm flipV="1">
              <a:off x="6448425" y="1019175"/>
              <a:ext cx="1058863" cy="11113"/>
            </a:xfrm>
            <a:prstGeom prst="line">
              <a:avLst/>
            </a:prstGeom>
            <a:noFill/>
            <a:ln w="254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59" name="Line 98"/>
            <p:cNvSpPr>
              <a:spLocks noChangeShapeType="1"/>
            </p:cNvSpPr>
            <p:nvPr/>
          </p:nvSpPr>
          <p:spPr bwMode="auto">
            <a:xfrm flipV="1">
              <a:off x="6438900" y="1693863"/>
              <a:ext cx="1058863" cy="7937"/>
            </a:xfrm>
            <a:prstGeom prst="line">
              <a:avLst/>
            </a:prstGeom>
            <a:noFill/>
            <a:ln w="254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60" name="Text Box 102"/>
            <p:cNvSpPr txBox="1">
              <a:spLocks noChangeArrowheads="1"/>
            </p:cNvSpPr>
            <p:nvPr/>
          </p:nvSpPr>
          <p:spPr bwMode="auto">
            <a:xfrm>
              <a:off x="288925" y="1916113"/>
              <a:ext cx="666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r>
                <a:rPr lang="en-US" altLang="ko-KR" sz="1800">
                  <a:solidFill>
                    <a:schemeClr val="tx1"/>
                  </a:solidFill>
                </a:rPr>
                <a:t>CPU</a:t>
              </a:r>
            </a:p>
          </p:txBody>
        </p:sp>
        <p:sp>
          <p:nvSpPr>
            <p:cNvPr id="61" name="Text Box 103"/>
            <p:cNvSpPr txBox="1">
              <a:spLocks noChangeArrowheads="1"/>
            </p:cNvSpPr>
            <p:nvPr/>
          </p:nvSpPr>
          <p:spPr bwMode="auto">
            <a:xfrm>
              <a:off x="8013700" y="1820863"/>
              <a:ext cx="9207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defTabSz="762000">
                <a:defRPr kumimoji="1" sz="1200" b="1">
                  <a:solidFill>
                    <a:srgbClr val="000000"/>
                  </a:solidFill>
                  <a:latin typeface="Arial" panose="020B0604020202020204" pitchFamily="34" charset="0"/>
                  <a:ea typeface="굴림" charset="-127"/>
                </a:defRPr>
              </a:lvl1pPr>
              <a:lvl2pPr marL="742950" indent="-285750" defTabSz="762000">
                <a:defRPr kumimoji="1" sz="1200" b="1">
                  <a:solidFill>
                    <a:srgbClr val="000000"/>
                  </a:solidFill>
                  <a:latin typeface="Arial" panose="020B0604020202020204" pitchFamily="34" charset="0"/>
                  <a:ea typeface="굴림" charset="-127"/>
                </a:defRPr>
              </a:lvl2pPr>
              <a:lvl3pPr marL="1143000" indent="-228600" defTabSz="762000">
                <a:defRPr kumimoji="1" sz="1200" b="1">
                  <a:solidFill>
                    <a:srgbClr val="000000"/>
                  </a:solidFill>
                  <a:latin typeface="Arial" panose="020B0604020202020204" pitchFamily="34" charset="0"/>
                  <a:ea typeface="굴림" charset="-127"/>
                </a:defRPr>
              </a:lvl3pPr>
              <a:lvl4pPr marL="1600200" indent="-228600" defTabSz="762000">
                <a:defRPr kumimoji="1" sz="1200" b="1">
                  <a:solidFill>
                    <a:srgbClr val="000000"/>
                  </a:solidFill>
                  <a:latin typeface="Arial" panose="020B0604020202020204" pitchFamily="34" charset="0"/>
                  <a:ea typeface="굴림" charset="-127"/>
                </a:defRPr>
              </a:lvl4pPr>
              <a:lvl5pPr marL="2057400" indent="-228600" defTabSz="762000">
                <a:defRPr kumimoji="1" sz="1200" b="1">
                  <a:solidFill>
                    <a:srgbClr val="000000"/>
                  </a:solidFill>
                  <a:latin typeface="Arial" panose="020B0604020202020204" pitchFamily="34" charset="0"/>
                  <a:ea typeface="굴림" charset="-127"/>
                </a:defRPr>
              </a:lvl5pPr>
              <a:lvl6pPr marL="25146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6pPr>
              <a:lvl7pPr marL="29718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7pPr>
              <a:lvl8pPr marL="34290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8pPr>
              <a:lvl9pPr marL="3886200" indent="-228600" defTabSz="762000" eaLnBrk="0" fontAlgn="base" hangingPunct="0">
                <a:lnSpc>
                  <a:spcPct val="90000"/>
                </a:lnSpc>
                <a:spcBef>
                  <a:spcPct val="0"/>
                </a:spcBef>
                <a:spcAft>
                  <a:spcPct val="0"/>
                </a:spcAft>
                <a:defRPr kumimoji="1" sz="1200" b="1">
                  <a:solidFill>
                    <a:srgbClr val="000000"/>
                  </a:solidFill>
                  <a:latin typeface="Arial" panose="020B0604020202020204" pitchFamily="34" charset="0"/>
                  <a:ea typeface="굴림" charset="-127"/>
                </a:defRPr>
              </a:lvl9pPr>
            </a:lstStyle>
            <a:p>
              <a:pPr algn="ctr"/>
              <a:r>
                <a:rPr lang="en-US" altLang="ko-KR" sz="1800">
                  <a:solidFill>
                    <a:schemeClr val="tx1"/>
                  </a:solidFill>
                </a:rPr>
                <a:t>I/O</a:t>
              </a:r>
            </a:p>
            <a:p>
              <a:pPr algn="ctr"/>
              <a:r>
                <a:rPr lang="en-US" altLang="ko-KR" sz="1800">
                  <a:solidFill>
                    <a:schemeClr val="tx1"/>
                  </a:solidFill>
                </a:rPr>
                <a:t>Device</a:t>
              </a:r>
            </a:p>
          </p:txBody>
        </p:sp>
      </p:grpSp>
    </p:spTree>
    <p:extLst>
      <p:ext uri="{BB962C8B-B14F-4D97-AF65-F5344CB8AC3E}">
        <p14:creationId xmlns:p14="http://schemas.microsoft.com/office/powerpoint/2010/main" val="3427716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7772400" cy="533400"/>
          </a:xfrm>
        </p:spPr>
        <p:txBody>
          <a:bodyPr>
            <a:normAutofit fontScale="90000"/>
          </a:bodyPr>
          <a:lstStyle/>
          <a:p>
            <a:r>
              <a:rPr lang="en-US"/>
              <a:t>Data Transmission</a:t>
            </a:r>
          </a:p>
        </p:txBody>
      </p:sp>
      <p:sp>
        <p:nvSpPr>
          <p:cNvPr id="10243" name="Rectangle 3"/>
          <p:cNvSpPr>
            <a:spLocks noChangeArrowheads="1"/>
          </p:cNvSpPr>
          <p:nvPr/>
        </p:nvSpPr>
        <p:spPr bwMode="auto">
          <a:xfrm>
            <a:off x="685800" y="1447800"/>
            <a:ext cx="7620000" cy="4291013"/>
          </a:xfrm>
          <a:prstGeom prst="rect">
            <a:avLst/>
          </a:prstGeom>
          <a:noFill/>
          <a:ln w="9525">
            <a:noFill/>
            <a:miter lim="800000"/>
            <a:headEnd/>
            <a:tailEnd/>
          </a:ln>
          <a:effectLst/>
        </p:spPr>
        <p:txBody>
          <a:bodyPr>
            <a:spAutoFit/>
          </a:bodyPr>
          <a:lstStyle/>
          <a:p>
            <a:pPr>
              <a:spcBef>
                <a:spcPct val="50000"/>
              </a:spcBef>
              <a:buFontTx/>
              <a:buChar char="•"/>
            </a:pPr>
            <a:r>
              <a:rPr lang="en-US"/>
              <a:t>   Most digital messages are longer than just a few bits.</a:t>
            </a:r>
          </a:p>
          <a:p>
            <a:pPr>
              <a:spcBef>
                <a:spcPct val="50000"/>
              </a:spcBef>
              <a:buFontTx/>
              <a:buChar char="•"/>
            </a:pPr>
            <a:r>
              <a:rPr lang="en-US"/>
              <a:t>   It is neither practical nor economic to transfer all bits of a       </a:t>
            </a:r>
          </a:p>
          <a:p>
            <a:pPr>
              <a:spcBef>
                <a:spcPct val="50000"/>
              </a:spcBef>
            </a:pPr>
            <a:r>
              <a:rPr lang="en-US"/>
              <a:t>    long message simultaneously.</a:t>
            </a:r>
          </a:p>
          <a:p>
            <a:pPr>
              <a:spcBef>
                <a:spcPct val="50000"/>
              </a:spcBef>
              <a:buFontTx/>
              <a:buChar char="•"/>
            </a:pPr>
            <a:r>
              <a:rPr lang="en-US"/>
              <a:t>  The message is broken into smaller parts and transmitted    </a:t>
            </a:r>
          </a:p>
          <a:p>
            <a:pPr>
              <a:spcBef>
                <a:spcPct val="50000"/>
              </a:spcBef>
            </a:pPr>
            <a:r>
              <a:rPr lang="en-US"/>
              <a:t>    sequentially. </a:t>
            </a:r>
          </a:p>
          <a:p>
            <a:pPr>
              <a:spcBef>
                <a:spcPct val="50000"/>
              </a:spcBef>
              <a:buFontTx/>
              <a:buChar char="•"/>
            </a:pPr>
            <a:r>
              <a:rPr lang="en-US"/>
              <a:t>  Bit-serial transmission conveys a message one bit at a time   </a:t>
            </a:r>
          </a:p>
          <a:p>
            <a:pPr>
              <a:spcBef>
                <a:spcPct val="50000"/>
              </a:spcBef>
            </a:pPr>
            <a:r>
              <a:rPr lang="en-US"/>
              <a:t>   through a channel. </a:t>
            </a:r>
          </a:p>
          <a:p>
            <a:pPr>
              <a:spcBef>
                <a:spcPct val="50000"/>
              </a:spcBef>
              <a:buFontTx/>
              <a:buChar char="•"/>
            </a:pPr>
            <a:r>
              <a:rPr lang="en-US"/>
              <a:t>  Each bit represents a part of the message.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2792</Words>
  <Application>Microsoft Office PowerPoint</Application>
  <PresentationFormat>On-screen Show (4:3)</PresentationFormat>
  <Paragraphs>586</Paragraphs>
  <Slides>70</Slides>
  <Notes>4</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85" baseType="lpstr">
      <vt:lpstr>Arial</vt:lpstr>
      <vt:lpstr>Book Antiqua</vt:lpstr>
      <vt:lpstr>Bookman Old Style</vt:lpstr>
      <vt:lpstr>Calibri</vt:lpstr>
      <vt:lpstr>Carlito</vt:lpstr>
      <vt:lpstr>Comic Sans MS</vt:lpstr>
      <vt:lpstr>굴림</vt:lpstr>
      <vt:lpstr>맑은 고딕</vt:lpstr>
      <vt:lpstr>Symbol</vt:lpstr>
      <vt:lpstr>Tahoma</vt:lpstr>
      <vt:lpstr>Times New Roman</vt:lpstr>
      <vt:lpstr>Verdana</vt:lpstr>
      <vt:lpstr>Wingdings</vt:lpstr>
      <vt:lpstr>Office Theme</vt:lpstr>
      <vt:lpstr>Bitmap Image</vt:lpstr>
      <vt:lpstr>INTERFACING</vt:lpstr>
      <vt:lpstr>  </vt:lpstr>
      <vt:lpstr>  </vt:lpstr>
      <vt:lpstr>INTERFACING I/O Devices</vt:lpstr>
      <vt:lpstr>MAPPING</vt:lpstr>
      <vt:lpstr>PowerPoint Presentation</vt:lpstr>
      <vt:lpstr>PowerPoint Presentation</vt:lpstr>
      <vt:lpstr>PowerPoint Presentation</vt:lpstr>
      <vt:lpstr>Data Transmission</vt:lpstr>
      <vt:lpstr>Bit-serial Data Transmission</vt:lpstr>
      <vt:lpstr>Bit-serial Data Transmission</vt:lpstr>
      <vt:lpstr>Byte-serial Data Transmission </vt:lpstr>
      <vt:lpstr>Byte Transmission</vt:lpstr>
      <vt:lpstr>Synchronization</vt:lpstr>
      <vt:lpstr>ASYNCHRONOUS  DATA  TRANSFER</vt:lpstr>
      <vt:lpstr>PowerPoint Presentation</vt:lpstr>
      <vt:lpstr>Asynchronous transmission</vt:lpstr>
      <vt:lpstr>Asynchronous Transmission</vt:lpstr>
      <vt:lpstr>PowerPoint Presentation</vt:lpstr>
      <vt:lpstr>PowerPoint Presentation</vt:lpstr>
      <vt:lpstr>PowerPoint Presentation</vt:lpstr>
      <vt:lpstr>PowerPoint Presentation</vt:lpstr>
      <vt:lpstr>HANDSHAKING</vt:lpstr>
      <vt:lpstr>SOURCE-INITIATED  TRANSFER  USING  HANDSHAKE</vt:lpstr>
      <vt:lpstr>DESTINATION-INITIATED  TRANSFER  USING  HANDSHAKE</vt:lpstr>
      <vt:lpstr>Asynchronous Transmission</vt:lpstr>
      <vt:lpstr>PowerPoint Presentation</vt:lpstr>
      <vt:lpstr>Synchronous Transmission</vt:lpstr>
      <vt:lpstr>Synchronous Transmission</vt:lpstr>
      <vt:lpstr>PowerPoint Presentation</vt:lpstr>
      <vt:lpstr>Communication Modes</vt:lpstr>
      <vt:lpstr>Hall-Duplex &amp; Full-Duplex</vt:lpstr>
      <vt:lpstr>  </vt:lpstr>
      <vt:lpstr>FIFO   Buffer</vt:lpstr>
      <vt:lpstr>Data Transfer</vt:lpstr>
      <vt:lpstr>   Modes Of Data Transfer    Three types of data transfer modes :   Program Controlled I/O:  uses programming to transfer data , every item is initiated by instructions in the program    Interrupt I/O:  this method avoids the wait loop. In this scheme the i/o device initiates the transfer instead of the processor   Direct Memory Access (DMA):  in this mode of transfer large blocks of data directly between external devices and main memory</vt:lpstr>
      <vt:lpstr>Programmed I/O</vt:lpstr>
      <vt:lpstr>Programmed -   I/O device to CPU</vt:lpstr>
      <vt:lpstr>PowerPoint Presentation</vt:lpstr>
      <vt:lpstr>Interrupt  - Polling</vt:lpstr>
      <vt:lpstr>Daisy-Chaining Priority</vt:lpstr>
      <vt:lpstr> </vt:lpstr>
      <vt:lpstr>Priority Interrupt H/W</vt:lpstr>
      <vt:lpstr>Interrupt Cycle</vt:lpstr>
      <vt:lpstr>S/W Routines</vt:lpstr>
      <vt:lpstr>  </vt:lpstr>
      <vt:lpstr>Direct Memory Access</vt:lpstr>
      <vt:lpstr>DMA Process</vt:lpstr>
      <vt:lpstr>DMA Modes</vt:lpstr>
      <vt:lpstr>PowerPoint Presentation</vt:lpstr>
      <vt:lpstr>PowerPoint Presentation</vt:lpstr>
      <vt:lpstr>DMA controller</vt:lpstr>
      <vt:lpstr>PowerPoint Presentation</vt:lpstr>
      <vt:lpstr>Input-Output Processor(IOP)</vt:lpstr>
      <vt:lpstr>PowerPoint Presentation</vt:lpstr>
      <vt:lpstr>IOP</vt:lpstr>
      <vt:lpstr>IOP</vt:lpstr>
      <vt:lpstr>PowerPoint Presentation</vt:lpstr>
      <vt:lpstr>PROGRAMMABLE PERIPHERAL INTERFACE      -8255</vt:lpstr>
      <vt:lpstr>Pin Diagram</vt:lpstr>
      <vt:lpstr>Function of pins:</vt:lpstr>
      <vt:lpstr>PowerPoint Presentation</vt:lpstr>
      <vt:lpstr>PowerPoint Presentation</vt:lpstr>
      <vt:lpstr>Block Diagram</vt:lpstr>
      <vt:lpstr>PowerPoint Presentation</vt:lpstr>
      <vt:lpstr>PowerPoint Presentation</vt:lpstr>
      <vt:lpstr>Control Word Format for I/O Mode</vt:lpstr>
      <vt:lpstr> CONTROL WORD</vt:lpstr>
      <vt:lpstr>BSR</vt:lpstr>
      <vt:lpstr>Operation modes: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Transmission</dc:title>
  <dc:creator>MVSR</dc:creator>
  <cp:lastModifiedBy>m l n reddy</cp:lastModifiedBy>
  <cp:revision>30</cp:revision>
  <dcterms:created xsi:type="dcterms:W3CDTF">2006-08-16T00:00:00Z</dcterms:created>
  <dcterms:modified xsi:type="dcterms:W3CDTF">2020-02-04T18:14:08Z</dcterms:modified>
</cp:coreProperties>
</file>