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 /><Relationship Id="rId2" Type="http://schemas.openxmlformats.org/package/2006/relationships/metadata/thumbnail" Target="docProps/thumbnail.jpeg" /><Relationship Id="rId1" Type="http://schemas.openxmlformats.org/officeDocument/2006/relationships/officeDocument" Target="ppt/presentation.xml" /><Relationship Id="rId4" Type="http://schemas.openxmlformats.org/officeDocument/2006/relationships/extended-properties" Target="docProps/app.xml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68" r:id="rId2"/>
    <p:sldId id="258" r:id="rId3"/>
    <p:sldId id="285" r:id="rId4"/>
    <p:sldId id="273" r:id="rId5"/>
    <p:sldId id="262" r:id="rId6"/>
    <p:sldId id="275" r:id="rId7"/>
    <p:sldId id="274" r:id="rId8"/>
    <p:sldId id="331" r:id="rId9"/>
    <p:sldId id="291" r:id="rId10"/>
    <p:sldId id="341" r:id="rId11"/>
    <p:sldId id="334" r:id="rId12"/>
    <p:sldId id="335" r:id="rId13"/>
    <p:sldId id="338" r:id="rId14"/>
    <p:sldId id="339" r:id="rId15"/>
    <p:sldId id="278" r:id="rId16"/>
    <p:sldId id="265" r:id="rId17"/>
    <p:sldId id="342" r:id="rId18"/>
    <p:sldId id="292" r:id="rId19"/>
    <p:sldId id="264" r:id="rId20"/>
    <p:sldId id="269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29" autoAdjust="0"/>
    <p:restoredTop sz="94660" autoAdjust="0"/>
  </p:normalViewPr>
  <p:slideViewPr>
    <p:cSldViewPr snapToGrid="0">
      <p:cViewPr varScale="1">
        <p:scale>
          <a:sx n="82" d="100"/>
          <a:sy n="82" d="100"/>
        </p:scale>
        <p:origin x="643" y="5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812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 /><Relationship Id="rId13" Type="http://schemas.openxmlformats.org/officeDocument/2006/relationships/slide" Target="slides/slide12.xml" /><Relationship Id="rId18" Type="http://schemas.openxmlformats.org/officeDocument/2006/relationships/slide" Target="slides/slide17.xml" /><Relationship Id="rId26" Type="http://schemas.openxmlformats.org/officeDocument/2006/relationships/tableStyles" Target="tableStyles.xml" /><Relationship Id="rId3" Type="http://schemas.openxmlformats.org/officeDocument/2006/relationships/slide" Target="slides/slide2.xml" /><Relationship Id="rId21" Type="http://schemas.openxmlformats.org/officeDocument/2006/relationships/slide" Target="slides/slide20.xml" /><Relationship Id="rId7" Type="http://schemas.openxmlformats.org/officeDocument/2006/relationships/slide" Target="slides/slide6.xml" /><Relationship Id="rId12" Type="http://schemas.openxmlformats.org/officeDocument/2006/relationships/slide" Target="slides/slide11.xml" /><Relationship Id="rId17" Type="http://schemas.openxmlformats.org/officeDocument/2006/relationships/slide" Target="slides/slide16.xml" /><Relationship Id="rId25" Type="http://schemas.openxmlformats.org/officeDocument/2006/relationships/theme" Target="theme/theme1.xml" /><Relationship Id="rId2" Type="http://schemas.openxmlformats.org/officeDocument/2006/relationships/slide" Target="slides/slide1.xml" /><Relationship Id="rId16" Type="http://schemas.openxmlformats.org/officeDocument/2006/relationships/slide" Target="slides/slide15.xml" /><Relationship Id="rId20" Type="http://schemas.openxmlformats.org/officeDocument/2006/relationships/slide" Target="slides/slide19.xml" /><Relationship Id="rId1" Type="http://schemas.openxmlformats.org/officeDocument/2006/relationships/slideMaster" Target="slideMasters/slideMaster1.xml" /><Relationship Id="rId6" Type="http://schemas.openxmlformats.org/officeDocument/2006/relationships/slide" Target="slides/slide5.xml" /><Relationship Id="rId11" Type="http://schemas.openxmlformats.org/officeDocument/2006/relationships/slide" Target="slides/slide10.xml" /><Relationship Id="rId24" Type="http://schemas.openxmlformats.org/officeDocument/2006/relationships/viewProps" Target="viewProps.xml" /><Relationship Id="rId5" Type="http://schemas.openxmlformats.org/officeDocument/2006/relationships/slide" Target="slides/slide4.xml" /><Relationship Id="rId15" Type="http://schemas.openxmlformats.org/officeDocument/2006/relationships/slide" Target="slides/slide14.xml" /><Relationship Id="rId23" Type="http://schemas.openxmlformats.org/officeDocument/2006/relationships/presProps" Target="presProps.xml" /><Relationship Id="rId10" Type="http://schemas.openxmlformats.org/officeDocument/2006/relationships/slide" Target="slides/slide9.xml" /><Relationship Id="rId19" Type="http://schemas.openxmlformats.org/officeDocument/2006/relationships/slide" Target="slides/slide18.xml" /><Relationship Id="rId4" Type="http://schemas.openxmlformats.org/officeDocument/2006/relationships/slide" Target="slides/slide3.xml" /><Relationship Id="rId9" Type="http://schemas.openxmlformats.org/officeDocument/2006/relationships/slide" Target="slides/slide8.xml" /><Relationship Id="rId14" Type="http://schemas.openxmlformats.org/officeDocument/2006/relationships/slide" Target="slides/slide13.xml" /><Relationship Id="rId22" Type="http://schemas.openxmlformats.org/officeDocument/2006/relationships/notesMaster" Target="notesMasters/notesMaster1.xml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BE4983D-D303-400B-BB08-E6FE5FEA9A2E}" type="datetimeFigureOut">
              <a:rPr lang="en-IN" smtClean="0"/>
              <a:pPr/>
              <a:t>01-03-2019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2015F9-F238-409C-9454-5FED9CC941AC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3304134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40238C-4D13-464C-84CC-89D9CE74C62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870EDD4-CB30-4572-AAD0-49265EFFAFF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E981E9-7BAC-4F41-A000-DF980AF5D2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5084-D575-42BD-ABED-4BE7CBE92A9F}" type="datetimeFigureOut">
              <a:rPr lang="en-IN" smtClean="0"/>
              <a:pPr/>
              <a:t>01-03-2019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D3B7DE5-42AB-4B14-B2FC-C6059B027C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5BE952-0CEE-47E4-8414-4C71EE2CDD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C3F8-658C-4123-BCBE-731BB97A7A3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425765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851C4F-27FD-4BAA-B24D-62FF8B52D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72F8F03A-CE41-42BB-8D07-8BA5A8B6447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4ABCFAF-B10C-4C9A-A5D3-EA66BB4E19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5084-D575-42BD-ABED-4BE7CBE92A9F}" type="datetimeFigureOut">
              <a:rPr lang="en-IN" smtClean="0"/>
              <a:pPr/>
              <a:t>01-03-2019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5C3E079-DE2A-4BD6-8DC3-9FA023252A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320B41-393C-462C-ADC8-0621D79A9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C3F8-658C-4123-BCBE-731BB97A7A3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213402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7426FC3-B53C-4C93-86F8-B7D2FAA91A1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D20438-0F95-45C4-83B7-A9798B279BC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4E326C8-0A29-4D91-9057-5FD5167567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5084-D575-42BD-ABED-4BE7CBE92A9F}" type="datetimeFigureOut">
              <a:rPr lang="en-IN" smtClean="0"/>
              <a:pPr/>
              <a:t>01-03-2019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2025463-00DC-4407-9FD1-B7E982E65C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5888A93-9A35-476D-9D1E-CA3AE881A7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C3F8-658C-4123-BCBE-731BB97A7A3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8584054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E077F3-C2E1-4190-AB3E-F57C51605A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E78484C-F388-43DC-9E5F-BB34B3A544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129BD2-12D9-44BA-82D6-83BBDC2803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5084-D575-42BD-ABED-4BE7CBE92A9F}" type="datetimeFigureOut">
              <a:rPr lang="en-IN" smtClean="0"/>
              <a:pPr/>
              <a:t>01-03-2019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6DD6E5-18E9-4AED-BD5B-7D33023C72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DFBA1E-0BC0-4A21-8075-DE9E10FE84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C3F8-658C-4123-BCBE-731BB97A7A3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272289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82FE4F-430E-4619-AC6E-C7CB5FBC6C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32F87F-09AD-4423-A49A-A865A5CAA1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A30A333-C4DE-4F97-93E4-FAA645C6B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5084-D575-42BD-ABED-4BE7CBE92A9F}" type="datetimeFigureOut">
              <a:rPr lang="en-IN" smtClean="0"/>
              <a:pPr/>
              <a:t>01-03-2019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56B0D37-28E1-4C94-B31D-BE198E412A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74A2FA-0CCC-47C2-A3DD-1EF23853CD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C3F8-658C-4123-BCBE-731BB97A7A3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9934872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E73A6B6-2989-4221-88BF-9E9704DDCC4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3C8807-41B0-4B3C-B77E-A98C86A24EF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FD9A576-1FA5-41FC-8EF5-9DDB836AEE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296CEAC-CC21-4078-B3EA-C18CC2348E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5084-D575-42BD-ABED-4BE7CBE92A9F}" type="datetimeFigureOut">
              <a:rPr lang="en-IN" smtClean="0"/>
              <a:pPr/>
              <a:t>01-03-2019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D406231-7E35-4950-8AAD-C184D7696B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2E0B3D0-36DA-49F8-8886-1889D9B5B9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C3F8-658C-4123-BCBE-731BB97A7A3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799763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A6F6ED-6D0F-4681-9F3A-54F25A192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D398DE9-0653-4A09-9721-67167AADD0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EC89D3B-3843-4C48-B58C-695B26FB97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F7302D5-8160-4A46-A275-CCC6D56864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ED45E2D-B95A-4B0E-A6A5-383D5083026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3387800-4DDF-4B5E-946B-E383D4E1C1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5084-D575-42BD-ABED-4BE7CBE92A9F}" type="datetimeFigureOut">
              <a:rPr lang="en-IN" smtClean="0"/>
              <a:pPr/>
              <a:t>01-03-2019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4CBCF29-A7D1-493A-9E71-F9438FCAF0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7DD793F3-CEC4-4B25-81B2-B8A15F155E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C3F8-658C-4123-BCBE-731BB97A7A3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791603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1A9519-2608-4FE3-9BCB-C2B850A1FE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232E9D9-7A8C-4F4A-9833-48DCD73CB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5084-D575-42BD-ABED-4BE7CBE92A9F}" type="datetimeFigureOut">
              <a:rPr lang="en-IN" smtClean="0"/>
              <a:pPr/>
              <a:t>01-03-2019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0AD0CBD-9544-4D37-AA2A-02B2D61B55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F1ED945-B34E-407E-A8F3-AA14BFC21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C3F8-658C-4123-BCBE-731BB97A7A3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418024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5B7A16E-7389-4071-9D74-C6178212EFC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5084-D575-42BD-ABED-4BE7CBE92A9F}" type="datetimeFigureOut">
              <a:rPr lang="en-IN" smtClean="0"/>
              <a:pPr/>
              <a:t>01-03-2019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A1A47E3-FAEF-4F7C-8584-0667BC66C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015BDB3-04A6-4CE1-9BEC-C0E7D71AAD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C3F8-658C-4123-BCBE-731BB97A7A3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032523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A63212-9D5B-487B-A4D9-7DD2242945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DDA2F-3CB1-49CF-AD8B-82D44DA53C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4E5BEC6-6E26-4408-990F-70C5C0FCDC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7B5F3D1-3F35-4217-AA3D-1C2B08FCAC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5084-D575-42BD-ABED-4BE7CBE92A9F}" type="datetimeFigureOut">
              <a:rPr lang="en-IN" smtClean="0"/>
              <a:pPr/>
              <a:t>01-03-2019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2CB0445-AA2E-447A-9B77-EA3010F041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DA5C9B9-4066-4DF8-8C9D-C066E33DDB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C3F8-658C-4123-BCBE-731BB97A7A3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847741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106EEF-DB32-4ED3-8919-DECFCBA85C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A1B5741-82C6-40D5-ABD3-D703EB90A0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6367D8-6196-4828-B4BB-AAD4B5CE1E1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46F28E5-6246-4057-9624-C5B7046986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B5084-D575-42BD-ABED-4BE7CBE92A9F}" type="datetimeFigureOut">
              <a:rPr lang="en-IN" smtClean="0"/>
              <a:pPr/>
              <a:t>01-03-2019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946B355-FBBB-4E1C-905C-865A65B047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04C1FF2-7E7B-4A30-A384-E6DE2C13B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67C3F8-658C-4123-BCBE-731BB97A7A3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1231003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 /><Relationship Id="rId3" Type="http://schemas.openxmlformats.org/officeDocument/2006/relationships/slideLayout" Target="../slideLayouts/slideLayout3.xml" /><Relationship Id="rId7" Type="http://schemas.openxmlformats.org/officeDocument/2006/relationships/slideLayout" Target="../slideLayouts/slideLayout7.xml" /><Relationship Id="rId12" Type="http://schemas.openxmlformats.org/officeDocument/2006/relationships/theme" Target="../theme/theme1.xml" /><Relationship Id="rId2" Type="http://schemas.openxmlformats.org/officeDocument/2006/relationships/slideLayout" Target="../slideLayouts/slideLayout2.xml" /><Relationship Id="rId1" Type="http://schemas.openxmlformats.org/officeDocument/2006/relationships/slideLayout" Target="../slideLayouts/slideLayout1.xml" /><Relationship Id="rId6" Type="http://schemas.openxmlformats.org/officeDocument/2006/relationships/slideLayout" Target="../slideLayouts/slideLayout6.xml" /><Relationship Id="rId11" Type="http://schemas.openxmlformats.org/officeDocument/2006/relationships/slideLayout" Target="../slideLayouts/slideLayout11.xml" /><Relationship Id="rId5" Type="http://schemas.openxmlformats.org/officeDocument/2006/relationships/slideLayout" Target="../slideLayouts/slideLayout5.xml" /><Relationship Id="rId10" Type="http://schemas.openxmlformats.org/officeDocument/2006/relationships/slideLayout" Target="../slideLayouts/slideLayout10.xml" /><Relationship Id="rId4" Type="http://schemas.openxmlformats.org/officeDocument/2006/relationships/slideLayout" Target="../slideLayouts/slideLayout4.xml" /><Relationship Id="rId9" Type="http://schemas.openxmlformats.org/officeDocument/2006/relationships/slideLayout" Target="../slideLayouts/slideLayout9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CAF92A-9B00-428B-9BA3-41ED10B92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B8A8196-77E0-42E3-9AFA-7CA57152A9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2F0019-B733-41BA-93EA-D14B3DB0CA2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7B5084-D575-42BD-ABED-4BE7CBE92A9F}" type="datetimeFigureOut">
              <a:rPr lang="en-IN" smtClean="0"/>
              <a:pPr/>
              <a:t>01-03-2019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D3F566D-E6A6-4BE6-ABA0-C7E1A0B2F69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8C695C4-1FE8-4928-A719-888DAFD81BF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67C3F8-658C-4123-BCBE-731BB97A7A34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135461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 /><Relationship Id="rId1" Type="http://schemas.openxmlformats.org/officeDocument/2006/relationships/slideLayout" Target="../slideLayouts/slideLayout7.xml" 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 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 /><Relationship Id="rId1" Type="http://schemas.openxmlformats.org/officeDocument/2006/relationships/slideLayout" Target="../slideLayouts/slideLayout6.xml" 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 /><Relationship Id="rId2" Type="http://schemas.openxmlformats.org/officeDocument/2006/relationships/image" Target="../media/image1.png" /><Relationship Id="rId1" Type="http://schemas.openxmlformats.org/officeDocument/2006/relationships/slideLayout" Target="../slideLayouts/slideLayout2.xml" 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 /><Relationship Id="rId1" Type="http://schemas.openxmlformats.org/officeDocument/2006/relationships/slideLayout" Target="../slideLayouts/slideLayout7.xml" 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 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975EEF3C-0400-4FC0-823D-60A5E44C830F}"/>
              </a:ext>
            </a:extLst>
          </p:cNvPr>
          <p:cNvSpPr txBox="1"/>
          <p:nvPr/>
        </p:nvSpPr>
        <p:spPr>
          <a:xfrm>
            <a:off x="1415995" y="0"/>
            <a:ext cx="9448800" cy="22159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en-US" sz="4000" b="1" dirty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A mini project presentation on </a:t>
            </a:r>
          </a:p>
          <a:p>
            <a:pPr algn="ctr"/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CAR PARKING SYSTEM</a:t>
            </a:r>
          </a:p>
          <a:p>
            <a:endParaRPr lang="en-IN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2DCA727-748F-4788-B749-25761E414B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z="1800" dirty="0">
                <a:solidFill>
                  <a:schemeClr val="bg2">
                    <a:lumMod val="50000"/>
                  </a:schemeClr>
                </a:solidFill>
              </a:rPr>
              <a:t>Methodist College of Engineering and Technology</a:t>
            </a:r>
            <a:endParaRPr lang="en-IN" sz="1800" dirty="0">
              <a:solidFill>
                <a:schemeClr val="bg2">
                  <a:lumMod val="50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0" y="2365785"/>
            <a:ext cx="12192000" cy="308898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endParaRPr lang="en-US" dirty="0"/>
          </a:p>
          <a:p>
            <a:pPr>
              <a:buNone/>
            </a:pPr>
            <a:endParaRPr lang="en-US" dirty="0"/>
          </a:p>
          <a:p>
            <a:pPr marL="0" indent="0">
              <a:buNone/>
            </a:pP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b="1" dirty="0">
                <a:latin typeface="Times New Roman" pitchFamily="18" charset="0"/>
                <a:cs typeface="Times New Roman" pitchFamily="18" charset="0"/>
              </a:rPr>
              <a:t>Batch No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: MIP19CS06                            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Under the guidance of:       Project Coordinators: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N. Gagan Kumar        (160717733004)     Mr. T. Praveen Kumar          Mr. R. Sandeep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D. Likitha Rani          (160717733005)     Assistant Professor, CSE       Assistant Professor, CSE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P. Pushpanjali             (160717733043)                                                   Mrs. P. M. </a:t>
            </a:r>
            <a:r>
              <a:rPr lang="en-US" dirty="0" err="1">
                <a:latin typeface="Times New Roman" pitchFamily="18" charset="0"/>
                <a:cs typeface="Times New Roman" pitchFamily="18" charset="0"/>
              </a:rPr>
              <a:t>Tulasi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                                                                 	                                         Assistant Professor, CSE</a:t>
            </a:r>
          </a:p>
        </p:txBody>
      </p:sp>
    </p:spTree>
    <p:extLst>
      <p:ext uri="{BB962C8B-B14F-4D97-AF65-F5344CB8AC3E}">
        <p14:creationId xmlns:p14="http://schemas.microsoft.com/office/powerpoint/2010/main" val="10110400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826" y="141382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BLOCK DIAGRAM:</a:t>
            </a:r>
            <a:endParaRPr lang="en-IN" sz="4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9463235" y="2702952"/>
            <a:ext cx="10515600" cy="5191432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endParaRPr lang="en-IN" sz="1800" dirty="0">
              <a:solidFill>
                <a:schemeClr val="lt1"/>
              </a:solidFill>
            </a:endParaRP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CF08009-FE0C-4906-9D00-137597A14093}"/>
              </a:ext>
            </a:extLst>
          </p:cNvPr>
          <p:cNvSpPr/>
          <p:nvPr/>
        </p:nvSpPr>
        <p:spPr>
          <a:xfrm>
            <a:off x="5014347" y="1357663"/>
            <a:ext cx="1720645" cy="72044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Menu(list of options)</a:t>
            </a:r>
          </a:p>
        </p:txBody>
      </p:sp>
      <p:sp>
        <p:nvSpPr>
          <p:cNvPr id="15" name="Rectangle 14">
            <a:extLst>
              <a:ext uri="{FF2B5EF4-FFF2-40B4-BE49-F238E27FC236}">
                <a16:creationId xmlns:a16="http://schemas.microsoft.com/office/drawing/2014/main" id="{F416E953-B40D-4E20-91E6-4244295E7354}"/>
              </a:ext>
            </a:extLst>
          </p:cNvPr>
          <p:cNvSpPr/>
          <p:nvPr/>
        </p:nvSpPr>
        <p:spPr>
          <a:xfrm>
            <a:off x="5014338" y="2338565"/>
            <a:ext cx="1720645" cy="7401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Go for parking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0668B81B-0284-4BD1-88F7-093345110261}"/>
              </a:ext>
            </a:extLst>
          </p:cNvPr>
          <p:cNvSpPr/>
          <p:nvPr/>
        </p:nvSpPr>
        <p:spPr>
          <a:xfrm>
            <a:off x="2649681" y="2337732"/>
            <a:ext cx="1720645" cy="7401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Show details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271B71F2-A38D-415B-92E2-E11AA0CC0F1A}"/>
              </a:ext>
            </a:extLst>
          </p:cNvPr>
          <p:cNvSpPr/>
          <p:nvPr/>
        </p:nvSpPr>
        <p:spPr>
          <a:xfrm>
            <a:off x="7389775" y="2338565"/>
            <a:ext cx="1720645" cy="7401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Delete details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FEE73F3D-94A6-4271-8E1C-4B76312FEAEE}"/>
              </a:ext>
            </a:extLst>
          </p:cNvPr>
          <p:cNvSpPr/>
          <p:nvPr/>
        </p:nvSpPr>
        <p:spPr>
          <a:xfrm>
            <a:off x="5014343" y="3324033"/>
            <a:ext cx="1720645" cy="503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Available slots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88937A26-9AD7-44C5-91C8-BD551BBD2E95}"/>
              </a:ext>
            </a:extLst>
          </p:cNvPr>
          <p:cNvSpPr/>
          <p:nvPr/>
        </p:nvSpPr>
        <p:spPr>
          <a:xfrm>
            <a:off x="5014342" y="4088245"/>
            <a:ext cx="1720645" cy="503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Enter details to register the slot</a:t>
            </a:r>
          </a:p>
        </p:txBody>
      </p:sp>
      <p:cxnSp>
        <p:nvCxnSpPr>
          <p:cNvPr id="1024" name="Straight Arrow Connector 1023">
            <a:extLst>
              <a:ext uri="{FF2B5EF4-FFF2-40B4-BE49-F238E27FC236}">
                <a16:creationId xmlns:a16="http://schemas.microsoft.com/office/drawing/2014/main" id="{762DDB8B-61DF-4876-B556-764A513FB966}"/>
              </a:ext>
            </a:extLst>
          </p:cNvPr>
          <p:cNvCxnSpPr>
            <a:stCxn id="10" idx="2"/>
            <a:endCxn id="15" idx="0"/>
          </p:cNvCxnSpPr>
          <p:nvPr/>
        </p:nvCxnSpPr>
        <p:spPr>
          <a:xfrm flipH="1">
            <a:off x="5874661" y="2078107"/>
            <a:ext cx="9" cy="26045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8" name="Straight Arrow Connector 1027">
            <a:extLst>
              <a:ext uri="{FF2B5EF4-FFF2-40B4-BE49-F238E27FC236}">
                <a16:creationId xmlns:a16="http://schemas.microsoft.com/office/drawing/2014/main" id="{83643C8F-7AD1-44BB-B7BD-3E5892B52E34}"/>
              </a:ext>
            </a:extLst>
          </p:cNvPr>
          <p:cNvCxnSpPr>
            <a:stCxn id="15" idx="2"/>
            <a:endCxn id="19" idx="0"/>
          </p:cNvCxnSpPr>
          <p:nvPr/>
        </p:nvCxnSpPr>
        <p:spPr>
          <a:xfrm>
            <a:off x="5874661" y="3078674"/>
            <a:ext cx="5" cy="2453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0" name="Straight Arrow Connector 1029">
            <a:extLst>
              <a:ext uri="{FF2B5EF4-FFF2-40B4-BE49-F238E27FC236}">
                <a16:creationId xmlns:a16="http://schemas.microsoft.com/office/drawing/2014/main" id="{EC1BC818-6345-4388-A6E1-17BB09CABCA4}"/>
              </a:ext>
            </a:extLst>
          </p:cNvPr>
          <p:cNvCxnSpPr>
            <a:stCxn id="19" idx="2"/>
            <a:endCxn id="20" idx="0"/>
          </p:cNvCxnSpPr>
          <p:nvPr/>
        </p:nvCxnSpPr>
        <p:spPr>
          <a:xfrm flipH="1">
            <a:off x="5874665" y="3827365"/>
            <a:ext cx="1" cy="26088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38" name="Straight Connector 1037">
            <a:extLst>
              <a:ext uri="{FF2B5EF4-FFF2-40B4-BE49-F238E27FC236}">
                <a16:creationId xmlns:a16="http://schemas.microsoft.com/office/drawing/2014/main" id="{51A2669D-321E-4109-86F8-D747F4E69733}"/>
              </a:ext>
            </a:extLst>
          </p:cNvPr>
          <p:cNvCxnSpPr>
            <a:stCxn id="10" idx="1"/>
          </p:cNvCxnSpPr>
          <p:nvPr/>
        </p:nvCxnSpPr>
        <p:spPr>
          <a:xfrm flipH="1">
            <a:off x="3510003" y="1717885"/>
            <a:ext cx="150434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0" name="Straight Arrow Connector 1039">
            <a:extLst>
              <a:ext uri="{FF2B5EF4-FFF2-40B4-BE49-F238E27FC236}">
                <a16:creationId xmlns:a16="http://schemas.microsoft.com/office/drawing/2014/main" id="{1C488385-F7BD-4729-AA7D-8277EBC8D480}"/>
              </a:ext>
            </a:extLst>
          </p:cNvPr>
          <p:cNvCxnSpPr>
            <a:endCxn id="17" idx="0"/>
          </p:cNvCxnSpPr>
          <p:nvPr/>
        </p:nvCxnSpPr>
        <p:spPr>
          <a:xfrm>
            <a:off x="3510003" y="1726800"/>
            <a:ext cx="1" cy="6109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2" name="Straight Connector 1041">
            <a:extLst>
              <a:ext uri="{FF2B5EF4-FFF2-40B4-BE49-F238E27FC236}">
                <a16:creationId xmlns:a16="http://schemas.microsoft.com/office/drawing/2014/main" id="{6584B977-E574-42C6-9F8B-EC4E19653171}"/>
              </a:ext>
            </a:extLst>
          </p:cNvPr>
          <p:cNvCxnSpPr>
            <a:cxnSpLocks/>
          </p:cNvCxnSpPr>
          <p:nvPr/>
        </p:nvCxnSpPr>
        <p:spPr>
          <a:xfrm>
            <a:off x="6734983" y="1727633"/>
            <a:ext cx="151511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4" name="Straight Arrow Connector 1043">
            <a:extLst>
              <a:ext uri="{FF2B5EF4-FFF2-40B4-BE49-F238E27FC236}">
                <a16:creationId xmlns:a16="http://schemas.microsoft.com/office/drawing/2014/main" id="{A66AFE09-2040-4298-9EE6-0DE732762416}"/>
              </a:ext>
            </a:extLst>
          </p:cNvPr>
          <p:cNvCxnSpPr>
            <a:endCxn id="18" idx="0"/>
          </p:cNvCxnSpPr>
          <p:nvPr/>
        </p:nvCxnSpPr>
        <p:spPr>
          <a:xfrm>
            <a:off x="8250097" y="1727633"/>
            <a:ext cx="1" cy="61093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>
            <a:extLst>
              <a:ext uri="{FF2B5EF4-FFF2-40B4-BE49-F238E27FC236}">
                <a16:creationId xmlns:a16="http://schemas.microsoft.com/office/drawing/2014/main" id="{5BFF3157-3C17-4E4D-86EC-DA3B143674FD}"/>
              </a:ext>
            </a:extLst>
          </p:cNvPr>
          <p:cNvSpPr/>
          <p:nvPr/>
        </p:nvSpPr>
        <p:spPr>
          <a:xfrm>
            <a:off x="2649682" y="3426851"/>
            <a:ext cx="1720644" cy="783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Display the details of car</a:t>
            </a:r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D0F67801-20E0-426A-A7DD-D59C48927FB2}"/>
              </a:ext>
            </a:extLst>
          </p:cNvPr>
          <p:cNvSpPr/>
          <p:nvPr/>
        </p:nvSpPr>
        <p:spPr>
          <a:xfrm>
            <a:off x="7400461" y="3446185"/>
            <a:ext cx="1720644" cy="783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Delete the details of the car</a:t>
            </a:r>
          </a:p>
        </p:txBody>
      </p: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065ACFAA-C5F4-4DF5-B0F0-D155B323182E}"/>
              </a:ext>
            </a:extLst>
          </p:cNvPr>
          <p:cNvCxnSpPr>
            <a:stCxn id="17" idx="2"/>
            <a:endCxn id="5" idx="0"/>
          </p:cNvCxnSpPr>
          <p:nvPr/>
        </p:nvCxnSpPr>
        <p:spPr>
          <a:xfrm>
            <a:off x="3510004" y="3077841"/>
            <a:ext cx="0" cy="3490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6" name="Straight Arrow Connector 1025">
            <a:extLst>
              <a:ext uri="{FF2B5EF4-FFF2-40B4-BE49-F238E27FC236}">
                <a16:creationId xmlns:a16="http://schemas.microsoft.com/office/drawing/2014/main" id="{91707481-1860-44FA-A5C1-FEC70D00D5B9}"/>
              </a:ext>
            </a:extLst>
          </p:cNvPr>
          <p:cNvCxnSpPr>
            <a:stCxn id="18" idx="2"/>
            <a:endCxn id="31" idx="0"/>
          </p:cNvCxnSpPr>
          <p:nvPr/>
        </p:nvCxnSpPr>
        <p:spPr>
          <a:xfrm>
            <a:off x="8250098" y="3078674"/>
            <a:ext cx="10685" cy="3675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Rectangle 64">
            <a:extLst>
              <a:ext uri="{FF2B5EF4-FFF2-40B4-BE49-F238E27FC236}">
                <a16:creationId xmlns:a16="http://schemas.microsoft.com/office/drawing/2014/main" id="{447A8A31-AE2E-459A-B28E-8C29DDFB4E06}"/>
              </a:ext>
            </a:extLst>
          </p:cNvPr>
          <p:cNvSpPr/>
          <p:nvPr/>
        </p:nvSpPr>
        <p:spPr>
          <a:xfrm>
            <a:off x="9765207" y="2351356"/>
            <a:ext cx="1720645" cy="74010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Parking fee</a:t>
            </a:r>
          </a:p>
        </p:txBody>
      </p:sp>
      <p:sp>
        <p:nvSpPr>
          <p:cNvPr id="66" name="Rectangle 65">
            <a:extLst>
              <a:ext uri="{FF2B5EF4-FFF2-40B4-BE49-F238E27FC236}">
                <a16:creationId xmlns:a16="http://schemas.microsoft.com/office/drawing/2014/main" id="{2A48458E-9B68-4ADF-8253-5BEE1807C80E}"/>
              </a:ext>
            </a:extLst>
          </p:cNvPr>
          <p:cNvSpPr/>
          <p:nvPr/>
        </p:nvSpPr>
        <p:spPr>
          <a:xfrm>
            <a:off x="9786578" y="3426851"/>
            <a:ext cx="1720644" cy="7837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Calculate duration and fare</a:t>
            </a:r>
          </a:p>
        </p:txBody>
      </p:sp>
      <p:cxnSp>
        <p:nvCxnSpPr>
          <p:cNvPr id="72" name="Straight Connector 71">
            <a:extLst>
              <a:ext uri="{FF2B5EF4-FFF2-40B4-BE49-F238E27FC236}">
                <a16:creationId xmlns:a16="http://schemas.microsoft.com/office/drawing/2014/main" id="{326198D1-8579-49AD-9F04-52B0E37CE71F}"/>
              </a:ext>
            </a:extLst>
          </p:cNvPr>
          <p:cNvCxnSpPr/>
          <p:nvPr/>
        </p:nvCxnSpPr>
        <p:spPr>
          <a:xfrm>
            <a:off x="8144099" y="1726800"/>
            <a:ext cx="248143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Arrow Connector 73">
            <a:extLst>
              <a:ext uri="{FF2B5EF4-FFF2-40B4-BE49-F238E27FC236}">
                <a16:creationId xmlns:a16="http://schemas.microsoft.com/office/drawing/2014/main" id="{CA35FE11-865E-4584-B72E-608320BA4886}"/>
              </a:ext>
            </a:extLst>
          </p:cNvPr>
          <p:cNvCxnSpPr>
            <a:endCxn id="65" idx="0"/>
          </p:cNvCxnSpPr>
          <p:nvPr/>
        </p:nvCxnSpPr>
        <p:spPr>
          <a:xfrm>
            <a:off x="10625529" y="1737207"/>
            <a:ext cx="1" cy="6141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2" name="Straight Arrow Connector 81">
            <a:extLst>
              <a:ext uri="{FF2B5EF4-FFF2-40B4-BE49-F238E27FC236}">
                <a16:creationId xmlns:a16="http://schemas.microsoft.com/office/drawing/2014/main" id="{A1382E97-3FAF-4F2B-AEA8-9915FB4FA244}"/>
              </a:ext>
            </a:extLst>
          </p:cNvPr>
          <p:cNvCxnSpPr>
            <a:stCxn id="65" idx="2"/>
            <a:endCxn id="66" idx="0"/>
          </p:cNvCxnSpPr>
          <p:nvPr/>
        </p:nvCxnSpPr>
        <p:spPr>
          <a:xfrm>
            <a:off x="10625530" y="3091465"/>
            <a:ext cx="21370" cy="33538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id="{E3DEEC10-CEEE-4FC6-99B6-3D5DCB8FC7F2}"/>
              </a:ext>
            </a:extLst>
          </p:cNvPr>
          <p:cNvCxnSpPr>
            <a:stCxn id="66" idx="2"/>
          </p:cNvCxnSpPr>
          <p:nvPr/>
        </p:nvCxnSpPr>
        <p:spPr>
          <a:xfrm>
            <a:off x="10646900" y="4210551"/>
            <a:ext cx="0" cy="189315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168E005F-83DD-4F64-838D-AEDE40009925}"/>
              </a:ext>
            </a:extLst>
          </p:cNvPr>
          <p:cNvCxnSpPr/>
          <p:nvPr/>
        </p:nvCxnSpPr>
        <p:spPr>
          <a:xfrm flipH="1">
            <a:off x="3248025" y="6103708"/>
            <a:ext cx="738819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E466DBDF-D4A6-4FCE-967A-E24219862193}"/>
              </a:ext>
            </a:extLst>
          </p:cNvPr>
          <p:cNvCxnSpPr/>
          <p:nvPr/>
        </p:nvCxnSpPr>
        <p:spPr>
          <a:xfrm flipV="1">
            <a:off x="3248025" y="4088245"/>
            <a:ext cx="0" cy="201546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>
            <a:extLst>
              <a:ext uri="{FF2B5EF4-FFF2-40B4-BE49-F238E27FC236}">
                <a16:creationId xmlns:a16="http://schemas.microsoft.com/office/drawing/2014/main" id="{6A777EA4-98F3-4FB1-A353-942B0A652A0C}"/>
              </a:ext>
            </a:extLst>
          </p:cNvPr>
          <p:cNvCxnSpPr>
            <a:stCxn id="20" idx="2"/>
          </p:cNvCxnSpPr>
          <p:nvPr/>
        </p:nvCxnSpPr>
        <p:spPr>
          <a:xfrm flipH="1">
            <a:off x="5874660" y="4591577"/>
            <a:ext cx="5" cy="151213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96F73C2F-E7A5-4F17-9FF0-A49DB09D0CA3}"/>
              </a:ext>
            </a:extLst>
          </p:cNvPr>
          <p:cNvCxnSpPr>
            <a:stCxn id="31" idx="2"/>
          </p:cNvCxnSpPr>
          <p:nvPr/>
        </p:nvCxnSpPr>
        <p:spPr>
          <a:xfrm>
            <a:off x="8260783" y="4229885"/>
            <a:ext cx="0" cy="1883571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>
            <a:extLst>
              <a:ext uri="{FF2B5EF4-FFF2-40B4-BE49-F238E27FC236}">
                <a16:creationId xmlns:a16="http://schemas.microsoft.com/office/drawing/2014/main" id="{144EF478-8706-4699-8F09-AF14E4578167}"/>
              </a:ext>
            </a:extLst>
          </p:cNvPr>
          <p:cNvCxnSpPr/>
          <p:nvPr/>
        </p:nvCxnSpPr>
        <p:spPr>
          <a:xfrm>
            <a:off x="5874660" y="819150"/>
            <a:ext cx="590776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0B03D06E-293B-4479-992F-EF666D3CB0A1}"/>
              </a:ext>
            </a:extLst>
          </p:cNvPr>
          <p:cNvCxnSpPr/>
          <p:nvPr/>
        </p:nvCxnSpPr>
        <p:spPr>
          <a:xfrm>
            <a:off x="10625529" y="6103708"/>
            <a:ext cx="123309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2BB6580D-19F0-4CB3-8AF4-60DE4C411344}"/>
              </a:ext>
            </a:extLst>
          </p:cNvPr>
          <p:cNvCxnSpPr/>
          <p:nvPr/>
        </p:nvCxnSpPr>
        <p:spPr>
          <a:xfrm>
            <a:off x="11782425" y="819150"/>
            <a:ext cx="0" cy="528455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Arrow Connector 36">
            <a:extLst>
              <a:ext uri="{FF2B5EF4-FFF2-40B4-BE49-F238E27FC236}">
                <a16:creationId xmlns:a16="http://schemas.microsoft.com/office/drawing/2014/main" id="{7AE75C3F-0784-4F4E-9D79-B1FF5D579850}"/>
              </a:ext>
            </a:extLst>
          </p:cNvPr>
          <p:cNvCxnSpPr>
            <a:endCxn id="10" idx="0"/>
          </p:cNvCxnSpPr>
          <p:nvPr/>
        </p:nvCxnSpPr>
        <p:spPr>
          <a:xfrm>
            <a:off x="5874660" y="819150"/>
            <a:ext cx="10" cy="53851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IMPLEMENTATION: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this project we are having following module: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Administrator</a:t>
            </a:r>
          </a:p>
          <a:p>
            <a:pPr marL="514350" indent="-514350">
              <a:buFont typeface="+mj-lt"/>
              <a:buAutoNum type="arabicPeriod"/>
            </a:pP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127538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ADMINISTRATOR: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administrator can operate the following features: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Enter details to slot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Display details of slot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Delete details in slot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Displaying duration and fare</a:t>
            </a:r>
          </a:p>
          <a:p>
            <a:pPr marL="514350" indent="-514350">
              <a:buFont typeface="+mj-lt"/>
              <a:buAutoNum type="arabicPeriod"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 to main menu</a:t>
            </a:r>
          </a:p>
          <a:p>
            <a:pPr marL="514350" indent="-514350">
              <a:buFont typeface="+mj-lt"/>
              <a:buAutoNum type="arabicPeriod"/>
            </a:pP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Font typeface="+mj-lt"/>
              <a:buAutoNum type="arabicPeriod"/>
            </a:pP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41965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ALGORITHM:</a:t>
            </a:r>
            <a:endParaRPr lang="en-IN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609725"/>
            <a:ext cx="10515600" cy="456723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1: Start</a:t>
            </a:r>
          </a:p>
          <a:p>
            <a:pPr marL="0" indent="0" algn="just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2: Main menu</a:t>
            </a:r>
          </a:p>
          <a:p>
            <a:pPr marL="0" indent="0" algn="just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3: If admin select go for parking then, it displays enter the details of the car. </a:t>
            </a:r>
          </a:p>
          <a:p>
            <a:pPr marL="0" indent="0" algn="just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4: If admin select show details then, it show the details of car with respect to that slot.</a:t>
            </a:r>
          </a:p>
          <a:p>
            <a:pPr marL="0" indent="0" algn="just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5: : If admin select parking fee then, it displays the duration and fare of particular car in that particular slot.</a:t>
            </a:r>
          </a:p>
          <a:p>
            <a:pPr marL="0" indent="0" algn="just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6: If admin select delete details then, it delete the details of car with respect to that slot.</a:t>
            </a:r>
          </a:p>
        </p:txBody>
      </p:sp>
    </p:spTree>
    <p:extLst>
      <p:ext uri="{BB962C8B-B14F-4D97-AF65-F5344CB8AC3E}">
        <p14:creationId xmlns:p14="http://schemas.microsoft.com/office/powerpoint/2010/main" val="11040054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3E8AA69-3315-446F-A6EC-C3484F5EE5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31506" y="503853"/>
            <a:ext cx="10515600" cy="5808145"/>
          </a:xfrm>
        </p:spPr>
        <p:txBody>
          <a:bodyPr/>
          <a:lstStyle/>
          <a:p>
            <a:pPr marL="0" indent="0" algn="just">
              <a:buNone/>
            </a:pPr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Step 7: If user select the slot which is already occupied then, it gives a warning that “slot occupied”. So, the user can enter the details to another slot which is empty.</a:t>
            </a:r>
          </a:p>
        </p:txBody>
      </p:sp>
    </p:spTree>
    <p:extLst>
      <p:ext uri="{BB962C8B-B14F-4D97-AF65-F5344CB8AC3E}">
        <p14:creationId xmlns:p14="http://schemas.microsoft.com/office/powerpoint/2010/main" val="200253331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val 5">
            <a:extLst>
              <a:ext uri="{FF2B5EF4-FFF2-40B4-BE49-F238E27FC236}">
                <a16:creationId xmlns:a16="http://schemas.microsoft.com/office/drawing/2014/main" id="{B08FF870-3B45-41FA-AA8A-40243CABAEA0}"/>
              </a:ext>
            </a:extLst>
          </p:cNvPr>
          <p:cNvSpPr/>
          <p:nvPr/>
        </p:nvSpPr>
        <p:spPr>
          <a:xfrm>
            <a:off x="5486400" y="37323"/>
            <a:ext cx="1219200" cy="75578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Start </a:t>
            </a:r>
          </a:p>
        </p:txBody>
      </p:sp>
      <p:sp>
        <p:nvSpPr>
          <p:cNvPr id="7" name="Flowchart: Data 6">
            <a:extLst>
              <a:ext uri="{FF2B5EF4-FFF2-40B4-BE49-F238E27FC236}">
                <a16:creationId xmlns:a16="http://schemas.microsoft.com/office/drawing/2014/main" id="{23D000CE-5D32-4042-AA7D-189820F7834F}"/>
              </a:ext>
            </a:extLst>
          </p:cNvPr>
          <p:cNvSpPr/>
          <p:nvPr/>
        </p:nvSpPr>
        <p:spPr>
          <a:xfrm>
            <a:off x="4687750" y="1004119"/>
            <a:ext cx="2655012" cy="1253889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dirty="0"/>
              <a:t>MENU</a:t>
            </a:r>
          </a:p>
          <a:p>
            <a:pPr algn="just"/>
            <a:r>
              <a:rPr lang="en-IN" sz="1400" dirty="0"/>
              <a:t>1.Go for parking</a:t>
            </a:r>
          </a:p>
          <a:p>
            <a:pPr algn="just"/>
            <a:r>
              <a:rPr lang="en-IN" sz="1400" dirty="0"/>
              <a:t>2.Go to vacate slot</a:t>
            </a:r>
          </a:p>
          <a:p>
            <a:pPr algn="just"/>
            <a:r>
              <a:rPr lang="en-IN" sz="1400" dirty="0"/>
              <a:t>3.Show details</a:t>
            </a:r>
          </a:p>
          <a:p>
            <a:pPr algn="just"/>
            <a:r>
              <a:rPr lang="en-IN" sz="1400" dirty="0"/>
              <a:t>4.Delete details</a:t>
            </a:r>
          </a:p>
        </p:txBody>
      </p:sp>
      <p:sp>
        <p:nvSpPr>
          <p:cNvPr id="8" name="Flowchart: Decision 7">
            <a:extLst>
              <a:ext uri="{FF2B5EF4-FFF2-40B4-BE49-F238E27FC236}">
                <a16:creationId xmlns:a16="http://schemas.microsoft.com/office/drawing/2014/main" id="{A48A5D6E-4874-4ECB-B928-274D507F9ED0}"/>
              </a:ext>
            </a:extLst>
          </p:cNvPr>
          <p:cNvSpPr/>
          <p:nvPr/>
        </p:nvSpPr>
        <p:spPr>
          <a:xfrm>
            <a:off x="2715312" y="2720435"/>
            <a:ext cx="1309683" cy="67905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Case 2</a:t>
            </a:r>
          </a:p>
        </p:txBody>
      </p:sp>
      <p:sp>
        <p:nvSpPr>
          <p:cNvPr id="13" name="Flowchart: Decision 12">
            <a:extLst>
              <a:ext uri="{FF2B5EF4-FFF2-40B4-BE49-F238E27FC236}">
                <a16:creationId xmlns:a16="http://schemas.microsoft.com/office/drawing/2014/main" id="{A7BE0A16-B504-43FF-8405-CB7BDBF32C89}"/>
              </a:ext>
            </a:extLst>
          </p:cNvPr>
          <p:cNvSpPr/>
          <p:nvPr/>
        </p:nvSpPr>
        <p:spPr>
          <a:xfrm>
            <a:off x="753483" y="2720435"/>
            <a:ext cx="1309683" cy="67905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Case 1</a:t>
            </a:r>
          </a:p>
        </p:txBody>
      </p:sp>
      <p:sp>
        <p:nvSpPr>
          <p:cNvPr id="14" name="Flowchart: Decision 13">
            <a:extLst>
              <a:ext uri="{FF2B5EF4-FFF2-40B4-BE49-F238E27FC236}">
                <a16:creationId xmlns:a16="http://schemas.microsoft.com/office/drawing/2014/main" id="{0790C875-901E-4681-B143-4C47D4BD67E6}"/>
              </a:ext>
            </a:extLst>
          </p:cNvPr>
          <p:cNvSpPr/>
          <p:nvPr/>
        </p:nvSpPr>
        <p:spPr>
          <a:xfrm>
            <a:off x="4484871" y="2720435"/>
            <a:ext cx="1309683" cy="67905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Case 3</a:t>
            </a:r>
          </a:p>
        </p:txBody>
      </p:sp>
      <p:sp>
        <p:nvSpPr>
          <p:cNvPr id="15" name="Flowchart: Decision 14">
            <a:extLst>
              <a:ext uri="{FF2B5EF4-FFF2-40B4-BE49-F238E27FC236}">
                <a16:creationId xmlns:a16="http://schemas.microsoft.com/office/drawing/2014/main" id="{B7D82FF2-ECBE-487E-B59E-EFFF8C6B02CA}"/>
              </a:ext>
            </a:extLst>
          </p:cNvPr>
          <p:cNvSpPr/>
          <p:nvPr/>
        </p:nvSpPr>
        <p:spPr>
          <a:xfrm>
            <a:off x="8023989" y="2692400"/>
            <a:ext cx="1309683" cy="67905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Case 5</a:t>
            </a:r>
          </a:p>
        </p:txBody>
      </p:sp>
      <p:sp>
        <p:nvSpPr>
          <p:cNvPr id="16" name="Flowchart: Decision 15">
            <a:extLst>
              <a:ext uri="{FF2B5EF4-FFF2-40B4-BE49-F238E27FC236}">
                <a16:creationId xmlns:a16="http://schemas.microsoft.com/office/drawing/2014/main" id="{AA7AB3F0-5A98-4670-8C8C-845B950FA6BB}"/>
              </a:ext>
            </a:extLst>
          </p:cNvPr>
          <p:cNvSpPr/>
          <p:nvPr/>
        </p:nvSpPr>
        <p:spPr>
          <a:xfrm>
            <a:off x="9793548" y="2656563"/>
            <a:ext cx="1309683" cy="67905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Default </a:t>
            </a:r>
          </a:p>
        </p:txBody>
      </p:sp>
      <p:sp>
        <p:nvSpPr>
          <p:cNvPr id="17" name="Flowchart: Data 16">
            <a:extLst>
              <a:ext uri="{FF2B5EF4-FFF2-40B4-BE49-F238E27FC236}">
                <a16:creationId xmlns:a16="http://schemas.microsoft.com/office/drawing/2014/main" id="{B2974BFA-8FC0-4BF2-8C62-0236044A56AF}"/>
              </a:ext>
            </a:extLst>
          </p:cNvPr>
          <p:cNvSpPr/>
          <p:nvPr/>
        </p:nvSpPr>
        <p:spPr>
          <a:xfrm>
            <a:off x="634754" y="3715244"/>
            <a:ext cx="1507838" cy="426966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dirty="0"/>
              <a:t>Available slots</a:t>
            </a:r>
          </a:p>
        </p:txBody>
      </p:sp>
      <p:sp>
        <p:nvSpPr>
          <p:cNvPr id="19" name="Flowchart: Process 18">
            <a:extLst>
              <a:ext uri="{FF2B5EF4-FFF2-40B4-BE49-F238E27FC236}">
                <a16:creationId xmlns:a16="http://schemas.microsoft.com/office/drawing/2014/main" id="{95EA672F-BBF3-462E-AA44-955D8F1A1CE3}"/>
              </a:ext>
            </a:extLst>
          </p:cNvPr>
          <p:cNvSpPr/>
          <p:nvPr/>
        </p:nvSpPr>
        <p:spPr>
          <a:xfrm>
            <a:off x="627113" y="4443109"/>
            <a:ext cx="1253229" cy="31767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dirty="0"/>
              <a:t>Enter car info</a:t>
            </a:r>
          </a:p>
        </p:txBody>
      </p:sp>
      <p:sp>
        <p:nvSpPr>
          <p:cNvPr id="20" name="Flowchart: Data 19">
            <a:extLst>
              <a:ext uri="{FF2B5EF4-FFF2-40B4-BE49-F238E27FC236}">
                <a16:creationId xmlns:a16="http://schemas.microsoft.com/office/drawing/2014/main" id="{6747A2DF-89C5-4D65-9A01-AC22A2EB2C81}"/>
              </a:ext>
            </a:extLst>
          </p:cNvPr>
          <p:cNvSpPr/>
          <p:nvPr/>
        </p:nvSpPr>
        <p:spPr>
          <a:xfrm>
            <a:off x="258214" y="4995196"/>
            <a:ext cx="1627499" cy="426967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dirty="0"/>
              <a:t>Slot occupied</a:t>
            </a:r>
          </a:p>
        </p:txBody>
      </p:sp>
      <p:sp>
        <p:nvSpPr>
          <p:cNvPr id="21" name="Flowchart: Process 20">
            <a:extLst>
              <a:ext uri="{FF2B5EF4-FFF2-40B4-BE49-F238E27FC236}">
                <a16:creationId xmlns:a16="http://schemas.microsoft.com/office/drawing/2014/main" id="{F26E56A1-298F-4801-A00F-9BF989BDEA2A}"/>
              </a:ext>
            </a:extLst>
          </p:cNvPr>
          <p:cNvSpPr/>
          <p:nvPr/>
        </p:nvSpPr>
        <p:spPr>
          <a:xfrm>
            <a:off x="2753608" y="3671523"/>
            <a:ext cx="1253229" cy="42696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dirty="0"/>
              <a:t>Enter slot number</a:t>
            </a:r>
          </a:p>
        </p:txBody>
      </p:sp>
      <p:sp>
        <p:nvSpPr>
          <p:cNvPr id="22" name="Flowchart: Data 21">
            <a:extLst>
              <a:ext uri="{FF2B5EF4-FFF2-40B4-BE49-F238E27FC236}">
                <a16:creationId xmlns:a16="http://schemas.microsoft.com/office/drawing/2014/main" id="{88C68303-1B40-49C5-B9C1-047B1FC3B3D8}"/>
              </a:ext>
            </a:extLst>
          </p:cNvPr>
          <p:cNvSpPr/>
          <p:nvPr/>
        </p:nvSpPr>
        <p:spPr>
          <a:xfrm>
            <a:off x="2517698" y="4344490"/>
            <a:ext cx="1451138" cy="679051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dirty="0"/>
              <a:t>Display duration and fare</a:t>
            </a:r>
          </a:p>
        </p:txBody>
      </p:sp>
      <p:sp>
        <p:nvSpPr>
          <p:cNvPr id="23" name="Flowchart: Data 22">
            <a:extLst>
              <a:ext uri="{FF2B5EF4-FFF2-40B4-BE49-F238E27FC236}">
                <a16:creationId xmlns:a16="http://schemas.microsoft.com/office/drawing/2014/main" id="{505DDC62-548F-40F4-87B9-0A6225CAA8F3}"/>
              </a:ext>
            </a:extLst>
          </p:cNvPr>
          <p:cNvSpPr/>
          <p:nvPr/>
        </p:nvSpPr>
        <p:spPr>
          <a:xfrm>
            <a:off x="2338839" y="5337175"/>
            <a:ext cx="1521451" cy="366363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dirty="0"/>
              <a:t>Slot vacated</a:t>
            </a:r>
          </a:p>
        </p:txBody>
      </p:sp>
      <p:sp>
        <p:nvSpPr>
          <p:cNvPr id="24" name="Flowchart: Data 23">
            <a:extLst>
              <a:ext uri="{FF2B5EF4-FFF2-40B4-BE49-F238E27FC236}">
                <a16:creationId xmlns:a16="http://schemas.microsoft.com/office/drawing/2014/main" id="{12490C06-DC37-47B1-A608-ED2F9233FB31}"/>
              </a:ext>
            </a:extLst>
          </p:cNvPr>
          <p:cNvSpPr/>
          <p:nvPr/>
        </p:nvSpPr>
        <p:spPr>
          <a:xfrm>
            <a:off x="4440435" y="4485233"/>
            <a:ext cx="1398550" cy="749304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dirty="0"/>
              <a:t>Display parking data</a:t>
            </a:r>
          </a:p>
        </p:txBody>
      </p:sp>
      <p:sp>
        <p:nvSpPr>
          <p:cNvPr id="25" name="Flowchart: Data 24">
            <a:extLst>
              <a:ext uri="{FF2B5EF4-FFF2-40B4-BE49-F238E27FC236}">
                <a16:creationId xmlns:a16="http://schemas.microsoft.com/office/drawing/2014/main" id="{0F0B8EA5-D88B-45C9-B557-D32C9C8EDE07}"/>
              </a:ext>
            </a:extLst>
          </p:cNvPr>
          <p:cNvSpPr/>
          <p:nvPr/>
        </p:nvSpPr>
        <p:spPr>
          <a:xfrm>
            <a:off x="6295982" y="4485233"/>
            <a:ext cx="1226874" cy="749304"/>
          </a:xfrm>
          <a:prstGeom prst="flowChartInputOutp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dirty="0"/>
              <a:t>Delete  parking data</a:t>
            </a:r>
          </a:p>
        </p:txBody>
      </p:sp>
      <p:sp>
        <p:nvSpPr>
          <p:cNvPr id="26" name="Flowchart: Process 25">
            <a:extLst>
              <a:ext uri="{FF2B5EF4-FFF2-40B4-BE49-F238E27FC236}">
                <a16:creationId xmlns:a16="http://schemas.microsoft.com/office/drawing/2014/main" id="{1FEC641C-C6DC-4005-89CE-BC46FAE2211F}"/>
              </a:ext>
            </a:extLst>
          </p:cNvPr>
          <p:cNvSpPr/>
          <p:nvPr/>
        </p:nvSpPr>
        <p:spPr>
          <a:xfrm>
            <a:off x="4633754" y="3715244"/>
            <a:ext cx="1011913" cy="42696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dirty="0"/>
              <a:t>Enter slot number</a:t>
            </a:r>
          </a:p>
        </p:txBody>
      </p:sp>
      <p:sp>
        <p:nvSpPr>
          <p:cNvPr id="27" name="Flowchart: Process 26">
            <a:extLst>
              <a:ext uri="{FF2B5EF4-FFF2-40B4-BE49-F238E27FC236}">
                <a16:creationId xmlns:a16="http://schemas.microsoft.com/office/drawing/2014/main" id="{031EABE1-644A-441E-B6F0-309FDA0CB417}"/>
              </a:ext>
            </a:extLst>
          </p:cNvPr>
          <p:cNvSpPr/>
          <p:nvPr/>
        </p:nvSpPr>
        <p:spPr>
          <a:xfrm>
            <a:off x="6281556" y="3722191"/>
            <a:ext cx="1253229" cy="42696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dirty="0"/>
              <a:t>Enter slot number</a:t>
            </a:r>
          </a:p>
        </p:txBody>
      </p:sp>
      <p:sp>
        <p:nvSpPr>
          <p:cNvPr id="28" name="Flowchart: Process 27">
            <a:extLst>
              <a:ext uri="{FF2B5EF4-FFF2-40B4-BE49-F238E27FC236}">
                <a16:creationId xmlns:a16="http://schemas.microsoft.com/office/drawing/2014/main" id="{CB9DC7C4-242B-402C-91CD-368A508983FA}"/>
              </a:ext>
            </a:extLst>
          </p:cNvPr>
          <p:cNvSpPr/>
          <p:nvPr/>
        </p:nvSpPr>
        <p:spPr>
          <a:xfrm>
            <a:off x="9834805" y="3684629"/>
            <a:ext cx="1253229" cy="426966"/>
          </a:xfrm>
          <a:prstGeom prst="flowChart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sz="1400" dirty="0"/>
              <a:t>Enter valid option</a:t>
            </a:r>
          </a:p>
        </p:txBody>
      </p:sp>
      <p:sp>
        <p:nvSpPr>
          <p:cNvPr id="29" name="Flowchart: Decision 28">
            <a:extLst>
              <a:ext uri="{FF2B5EF4-FFF2-40B4-BE49-F238E27FC236}">
                <a16:creationId xmlns:a16="http://schemas.microsoft.com/office/drawing/2014/main" id="{A7061943-A655-4A0E-8EAE-DF5680AB9556}"/>
              </a:ext>
            </a:extLst>
          </p:cNvPr>
          <p:cNvSpPr/>
          <p:nvPr/>
        </p:nvSpPr>
        <p:spPr>
          <a:xfrm>
            <a:off x="6254430" y="2680367"/>
            <a:ext cx="1309683" cy="67905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Case 4</a:t>
            </a:r>
          </a:p>
        </p:txBody>
      </p:sp>
      <p:sp>
        <p:nvSpPr>
          <p:cNvPr id="30" name="Oval 29">
            <a:extLst>
              <a:ext uri="{FF2B5EF4-FFF2-40B4-BE49-F238E27FC236}">
                <a16:creationId xmlns:a16="http://schemas.microsoft.com/office/drawing/2014/main" id="{14A8656F-A49F-49CD-9823-6E655DFCB235}"/>
              </a:ext>
            </a:extLst>
          </p:cNvPr>
          <p:cNvSpPr/>
          <p:nvPr/>
        </p:nvSpPr>
        <p:spPr>
          <a:xfrm>
            <a:off x="8106798" y="4571625"/>
            <a:ext cx="1226874" cy="51456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IN" dirty="0"/>
              <a:t>Exit 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id="{90A626EE-1B0A-42CB-BF2E-152CE008D670}"/>
              </a:ext>
            </a:extLst>
          </p:cNvPr>
          <p:cNvCxnSpPr>
            <a:stCxn id="6" idx="4"/>
          </p:cNvCxnSpPr>
          <p:nvPr/>
        </p:nvCxnSpPr>
        <p:spPr>
          <a:xfrm>
            <a:off x="6096000" y="793103"/>
            <a:ext cx="0" cy="2110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C7B5611B-806E-4C62-94B9-B9677DFBC8A4}"/>
              </a:ext>
            </a:extLst>
          </p:cNvPr>
          <p:cNvCxnSpPr/>
          <p:nvPr/>
        </p:nvCxnSpPr>
        <p:spPr>
          <a:xfrm>
            <a:off x="1388673" y="2435290"/>
            <a:ext cx="919897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59A91A22-149B-4858-B61B-BED74E6F6D65}"/>
              </a:ext>
            </a:extLst>
          </p:cNvPr>
          <p:cNvCxnSpPr>
            <a:stCxn id="7" idx="3"/>
          </p:cNvCxnSpPr>
          <p:nvPr/>
        </p:nvCxnSpPr>
        <p:spPr>
          <a:xfrm>
            <a:off x="5749755" y="2258008"/>
            <a:ext cx="3142" cy="17728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D1C3B4BF-8C13-40D7-838B-3FCA7A860812}"/>
              </a:ext>
            </a:extLst>
          </p:cNvPr>
          <p:cNvCxnSpPr>
            <a:endCxn id="13" idx="0"/>
          </p:cNvCxnSpPr>
          <p:nvPr/>
        </p:nvCxnSpPr>
        <p:spPr>
          <a:xfrm>
            <a:off x="1408324" y="2435290"/>
            <a:ext cx="1" cy="2851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Arrow Connector 39">
            <a:extLst>
              <a:ext uri="{FF2B5EF4-FFF2-40B4-BE49-F238E27FC236}">
                <a16:creationId xmlns:a16="http://schemas.microsoft.com/office/drawing/2014/main" id="{993BEEF2-0CE6-419F-ACB6-B8B308D87D72}"/>
              </a:ext>
            </a:extLst>
          </p:cNvPr>
          <p:cNvCxnSpPr>
            <a:cxnSpLocks/>
            <a:endCxn id="8" idx="0"/>
          </p:cNvCxnSpPr>
          <p:nvPr/>
        </p:nvCxnSpPr>
        <p:spPr>
          <a:xfrm>
            <a:off x="3370152" y="2421701"/>
            <a:ext cx="2" cy="2987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>
            <a:extLst>
              <a:ext uri="{FF2B5EF4-FFF2-40B4-BE49-F238E27FC236}">
                <a16:creationId xmlns:a16="http://schemas.microsoft.com/office/drawing/2014/main" id="{724E52E8-26C0-4F4D-8439-F8786C9A7A9C}"/>
              </a:ext>
            </a:extLst>
          </p:cNvPr>
          <p:cNvCxnSpPr>
            <a:endCxn id="14" idx="0"/>
          </p:cNvCxnSpPr>
          <p:nvPr/>
        </p:nvCxnSpPr>
        <p:spPr>
          <a:xfrm>
            <a:off x="5139711" y="2435290"/>
            <a:ext cx="2" cy="28514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4ECCCBD6-6E44-40DC-A54C-AA7607148C76}"/>
              </a:ext>
            </a:extLst>
          </p:cNvPr>
          <p:cNvCxnSpPr>
            <a:endCxn id="15" idx="0"/>
          </p:cNvCxnSpPr>
          <p:nvPr/>
        </p:nvCxnSpPr>
        <p:spPr>
          <a:xfrm>
            <a:off x="8678830" y="2421701"/>
            <a:ext cx="1" cy="2706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>
            <a:extLst>
              <a:ext uri="{FF2B5EF4-FFF2-40B4-BE49-F238E27FC236}">
                <a16:creationId xmlns:a16="http://schemas.microsoft.com/office/drawing/2014/main" id="{F4A5662C-8C01-48C1-907C-256338D1EF75}"/>
              </a:ext>
            </a:extLst>
          </p:cNvPr>
          <p:cNvCxnSpPr>
            <a:endCxn id="29" idx="0"/>
          </p:cNvCxnSpPr>
          <p:nvPr/>
        </p:nvCxnSpPr>
        <p:spPr>
          <a:xfrm>
            <a:off x="6888384" y="2435290"/>
            <a:ext cx="20888" cy="24507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>
            <a:extLst>
              <a:ext uri="{FF2B5EF4-FFF2-40B4-BE49-F238E27FC236}">
                <a16:creationId xmlns:a16="http://schemas.microsoft.com/office/drawing/2014/main" id="{70D00B25-9AD2-437B-B8FB-A0083093BD66}"/>
              </a:ext>
            </a:extLst>
          </p:cNvPr>
          <p:cNvCxnSpPr>
            <a:endCxn id="16" idx="0"/>
          </p:cNvCxnSpPr>
          <p:nvPr/>
        </p:nvCxnSpPr>
        <p:spPr>
          <a:xfrm>
            <a:off x="10448389" y="2421701"/>
            <a:ext cx="1" cy="23486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Arrow Connector 58">
            <a:extLst>
              <a:ext uri="{FF2B5EF4-FFF2-40B4-BE49-F238E27FC236}">
                <a16:creationId xmlns:a16="http://schemas.microsoft.com/office/drawing/2014/main" id="{49C39500-7E84-439A-8235-22AFA72572B5}"/>
              </a:ext>
            </a:extLst>
          </p:cNvPr>
          <p:cNvCxnSpPr>
            <a:stCxn id="15" idx="2"/>
          </p:cNvCxnSpPr>
          <p:nvPr/>
        </p:nvCxnSpPr>
        <p:spPr>
          <a:xfrm flipH="1">
            <a:off x="8678830" y="3371450"/>
            <a:ext cx="1" cy="119374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Straight Arrow Connector 62">
            <a:extLst>
              <a:ext uri="{FF2B5EF4-FFF2-40B4-BE49-F238E27FC236}">
                <a16:creationId xmlns:a16="http://schemas.microsoft.com/office/drawing/2014/main" id="{B36E8063-50F1-41A3-BB0F-DFDFF5BA6E44}"/>
              </a:ext>
            </a:extLst>
          </p:cNvPr>
          <p:cNvCxnSpPr>
            <a:stCxn id="16" idx="2"/>
            <a:endCxn id="28" idx="0"/>
          </p:cNvCxnSpPr>
          <p:nvPr/>
        </p:nvCxnSpPr>
        <p:spPr>
          <a:xfrm>
            <a:off x="10448390" y="3335613"/>
            <a:ext cx="13030" cy="3490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>
            <a:extLst>
              <a:ext uri="{FF2B5EF4-FFF2-40B4-BE49-F238E27FC236}">
                <a16:creationId xmlns:a16="http://schemas.microsoft.com/office/drawing/2014/main" id="{5D3D27E1-C667-483C-8472-814027657C64}"/>
              </a:ext>
            </a:extLst>
          </p:cNvPr>
          <p:cNvCxnSpPr>
            <a:stCxn id="29" idx="2"/>
            <a:endCxn id="27" idx="0"/>
          </p:cNvCxnSpPr>
          <p:nvPr/>
        </p:nvCxnSpPr>
        <p:spPr>
          <a:xfrm flipH="1">
            <a:off x="6908171" y="3359417"/>
            <a:ext cx="1101" cy="36277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Arrow Connector 72">
            <a:extLst>
              <a:ext uri="{FF2B5EF4-FFF2-40B4-BE49-F238E27FC236}">
                <a16:creationId xmlns:a16="http://schemas.microsoft.com/office/drawing/2014/main" id="{ED5B1EFD-0DCD-4264-B52F-158164226724}"/>
              </a:ext>
            </a:extLst>
          </p:cNvPr>
          <p:cNvCxnSpPr>
            <a:stCxn id="27" idx="2"/>
            <a:endCxn id="25" idx="1"/>
          </p:cNvCxnSpPr>
          <p:nvPr/>
        </p:nvCxnSpPr>
        <p:spPr>
          <a:xfrm>
            <a:off x="6908171" y="4149157"/>
            <a:ext cx="1248" cy="33607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Straight Arrow Connector 74">
            <a:extLst>
              <a:ext uri="{FF2B5EF4-FFF2-40B4-BE49-F238E27FC236}">
                <a16:creationId xmlns:a16="http://schemas.microsoft.com/office/drawing/2014/main" id="{22BEF32A-55C1-46C3-950A-977CE437F63C}"/>
              </a:ext>
            </a:extLst>
          </p:cNvPr>
          <p:cNvCxnSpPr>
            <a:stCxn id="14" idx="2"/>
            <a:endCxn id="26" idx="0"/>
          </p:cNvCxnSpPr>
          <p:nvPr/>
        </p:nvCxnSpPr>
        <p:spPr>
          <a:xfrm flipH="1">
            <a:off x="5139711" y="3399485"/>
            <a:ext cx="2" cy="3157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>
            <a:extLst>
              <a:ext uri="{FF2B5EF4-FFF2-40B4-BE49-F238E27FC236}">
                <a16:creationId xmlns:a16="http://schemas.microsoft.com/office/drawing/2014/main" id="{DEFBC42F-D947-4390-8055-F85E6D6B2904}"/>
              </a:ext>
            </a:extLst>
          </p:cNvPr>
          <p:cNvCxnSpPr>
            <a:stCxn id="26" idx="2"/>
            <a:endCxn id="24" idx="1"/>
          </p:cNvCxnSpPr>
          <p:nvPr/>
        </p:nvCxnSpPr>
        <p:spPr>
          <a:xfrm flipH="1">
            <a:off x="5139710" y="4142210"/>
            <a:ext cx="1" cy="34302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Straight Arrow Connector 80">
            <a:extLst>
              <a:ext uri="{FF2B5EF4-FFF2-40B4-BE49-F238E27FC236}">
                <a16:creationId xmlns:a16="http://schemas.microsoft.com/office/drawing/2014/main" id="{3597B68E-4017-4B60-9B73-263B1BA9FD46}"/>
              </a:ext>
            </a:extLst>
          </p:cNvPr>
          <p:cNvCxnSpPr>
            <a:stCxn id="8" idx="2"/>
            <a:endCxn id="21" idx="0"/>
          </p:cNvCxnSpPr>
          <p:nvPr/>
        </p:nvCxnSpPr>
        <p:spPr>
          <a:xfrm>
            <a:off x="3370154" y="3399485"/>
            <a:ext cx="10069" cy="27203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9" name="Straight Arrow Connector 88">
            <a:extLst>
              <a:ext uri="{FF2B5EF4-FFF2-40B4-BE49-F238E27FC236}">
                <a16:creationId xmlns:a16="http://schemas.microsoft.com/office/drawing/2014/main" id="{CC232455-0999-4E0A-9C8F-D190D4848CAD}"/>
              </a:ext>
            </a:extLst>
          </p:cNvPr>
          <p:cNvCxnSpPr>
            <a:stCxn id="21" idx="2"/>
            <a:endCxn id="22" idx="0"/>
          </p:cNvCxnSpPr>
          <p:nvPr/>
        </p:nvCxnSpPr>
        <p:spPr>
          <a:xfrm>
            <a:off x="3380223" y="4098489"/>
            <a:ext cx="8158" cy="24600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Arrow Connector 91">
            <a:extLst>
              <a:ext uri="{FF2B5EF4-FFF2-40B4-BE49-F238E27FC236}">
                <a16:creationId xmlns:a16="http://schemas.microsoft.com/office/drawing/2014/main" id="{723D50A9-ED85-499D-8539-C65337AF9706}"/>
              </a:ext>
            </a:extLst>
          </p:cNvPr>
          <p:cNvCxnSpPr>
            <a:cxnSpLocks/>
          </p:cNvCxnSpPr>
          <p:nvPr/>
        </p:nvCxnSpPr>
        <p:spPr>
          <a:xfrm>
            <a:off x="3388381" y="5043494"/>
            <a:ext cx="1412" cy="31363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6" name="Straight Arrow Connector 95">
            <a:extLst>
              <a:ext uri="{FF2B5EF4-FFF2-40B4-BE49-F238E27FC236}">
                <a16:creationId xmlns:a16="http://schemas.microsoft.com/office/drawing/2014/main" id="{88FBE5AB-98F0-43EA-879B-871BE33ABC95}"/>
              </a:ext>
            </a:extLst>
          </p:cNvPr>
          <p:cNvCxnSpPr>
            <a:stCxn id="13" idx="2"/>
            <a:endCxn id="17" idx="1"/>
          </p:cNvCxnSpPr>
          <p:nvPr/>
        </p:nvCxnSpPr>
        <p:spPr>
          <a:xfrm flipH="1">
            <a:off x="1388673" y="3399485"/>
            <a:ext cx="19652" cy="31575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Arrow Connector 101">
            <a:extLst>
              <a:ext uri="{FF2B5EF4-FFF2-40B4-BE49-F238E27FC236}">
                <a16:creationId xmlns:a16="http://schemas.microsoft.com/office/drawing/2014/main" id="{56833750-F4ED-4711-AEDC-DD7B7F3CBF9C}"/>
              </a:ext>
            </a:extLst>
          </p:cNvPr>
          <p:cNvCxnSpPr>
            <a:stCxn id="17" idx="3"/>
            <a:endCxn id="17" idx="3"/>
          </p:cNvCxnSpPr>
          <p:nvPr/>
        </p:nvCxnSpPr>
        <p:spPr>
          <a:xfrm>
            <a:off x="1237889" y="4142210"/>
            <a:ext cx="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Straight Arrow Connector 103">
            <a:extLst>
              <a:ext uri="{FF2B5EF4-FFF2-40B4-BE49-F238E27FC236}">
                <a16:creationId xmlns:a16="http://schemas.microsoft.com/office/drawing/2014/main" id="{AB179EAF-F141-45EA-9794-8686EB0AC778}"/>
              </a:ext>
            </a:extLst>
          </p:cNvPr>
          <p:cNvCxnSpPr>
            <a:stCxn id="17" idx="3"/>
            <a:endCxn id="19" idx="0"/>
          </p:cNvCxnSpPr>
          <p:nvPr/>
        </p:nvCxnSpPr>
        <p:spPr>
          <a:xfrm>
            <a:off x="1237889" y="4142210"/>
            <a:ext cx="15839" cy="3008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Arrow Connector 110">
            <a:extLst>
              <a:ext uri="{FF2B5EF4-FFF2-40B4-BE49-F238E27FC236}">
                <a16:creationId xmlns:a16="http://schemas.microsoft.com/office/drawing/2014/main" id="{718BA5B5-7A5E-4C22-82CE-EDE796F37EBB}"/>
              </a:ext>
            </a:extLst>
          </p:cNvPr>
          <p:cNvCxnSpPr>
            <a:stCxn id="19" idx="2"/>
            <a:endCxn id="20" idx="0"/>
          </p:cNvCxnSpPr>
          <p:nvPr/>
        </p:nvCxnSpPr>
        <p:spPr>
          <a:xfrm flipH="1">
            <a:off x="1234713" y="4760785"/>
            <a:ext cx="19015" cy="2344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" name="Straight Connector 115">
            <a:extLst>
              <a:ext uri="{FF2B5EF4-FFF2-40B4-BE49-F238E27FC236}">
                <a16:creationId xmlns:a16="http://schemas.microsoft.com/office/drawing/2014/main" id="{4124E8B5-0E59-4306-B461-0045837E7B59}"/>
              </a:ext>
            </a:extLst>
          </p:cNvPr>
          <p:cNvCxnSpPr/>
          <p:nvPr/>
        </p:nvCxnSpPr>
        <p:spPr>
          <a:xfrm>
            <a:off x="258214" y="898611"/>
            <a:ext cx="0" cy="54555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0" name="Straight Arrow Connector 119">
            <a:extLst>
              <a:ext uri="{FF2B5EF4-FFF2-40B4-BE49-F238E27FC236}">
                <a16:creationId xmlns:a16="http://schemas.microsoft.com/office/drawing/2014/main" id="{30D9A851-517D-4CFB-8701-494AE04C8C5E}"/>
              </a:ext>
            </a:extLst>
          </p:cNvPr>
          <p:cNvCxnSpPr>
            <a:stCxn id="20" idx="4"/>
          </p:cNvCxnSpPr>
          <p:nvPr/>
        </p:nvCxnSpPr>
        <p:spPr>
          <a:xfrm flipH="1">
            <a:off x="1071963" y="5422163"/>
            <a:ext cx="1" cy="93198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" name="Straight Arrow Connector 121">
            <a:extLst>
              <a:ext uri="{FF2B5EF4-FFF2-40B4-BE49-F238E27FC236}">
                <a16:creationId xmlns:a16="http://schemas.microsoft.com/office/drawing/2014/main" id="{A616D86E-30FC-4715-BA89-67AF6DB5D82E}"/>
              </a:ext>
            </a:extLst>
          </p:cNvPr>
          <p:cNvCxnSpPr/>
          <p:nvPr/>
        </p:nvCxnSpPr>
        <p:spPr>
          <a:xfrm>
            <a:off x="3370152" y="5703538"/>
            <a:ext cx="0" cy="65060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" name="Straight Arrow Connector 123">
            <a:extLst>
              <a:ext uri="{FF2B5EF4-FFF2-40B4-BE49-F238E27FC236}">
                <a16:creationId xmlns:a16="http://schemas.microsoft.com/office/drawing/2014/main" id="{74AC2AF5-DDF2-4FCE-BCCD-6F130C5DF001}"/>
              </a:ext>
            </a:extLst>
          </p:cNvPr>
          <p:cNvCxnSpPr>
            <a:stCxn id="24" idx="4"/>
          </p:cNvCxnSpPr>
          <p:nvPr/>
        </p:nvCxnSpPr>
        <p:spPr>
          <a:xfrm>
            <a:off x="5139710" y="5234537"/>
            <a:ext cx="0" cy="11196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Straight Arrow Connector 125">
            <a:extLst>
              <a:ext uri="{FF2B5EF4-FFF2-40B4-BE49-F238E27FC236}">
                <a16:creationId xmlns:a16="http://schemas.microsoft.com/office/drawing/2014/main" id="{9764C409-A7F0-48E7-9AC6-D88A1EF75802}"/>
              </a:ext>
            </a:extLst>
          </p:cNvPr>
          <p:cNvCxnSpPr>
            <a:stCxn id="25" idx="4"/>
          </p:cNvCxnSpPr>
          <p:nvPr/>
        </p:nvCxnSpPr>
        <p:spPr>
          <a:xfrm flipH="1">
            <a:off x="6888384" y="5234537"/>
            <a:ext cx="21035" cy="111961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>
            <a:extLst>
              <a:ext uri="{FF2B5EF4-FFF2-40B4-BE49-F238E27FC236}">
                <a16:creationId xmlns:a16="http://schemas.microsoft.com/office/drawing/2014/main" id="{D99AB26A-4922-459A-8C3C-6F8617D6FEFB}"/>
              </a:ext>
            </a:extLst>
          </p:cNvPr>
          <p:cNvCxnSpPr/>
          <p:nvPr/>
        </p:nvCxnSpPr>
        <p:spPr>
          <a:xfrm>
            <a:off x="258214" y="6354147"/>
            <a:ext cx="663017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id="{AA806D1D-DD02-43F2-B44F-246484BFF0ED}"/>
              </a:ext>
            </a:extLst>
          </p:cNvPr>
          <p:cNvCxnSpPr/>
          <p:nvPr/>
        </p:nvCxnSpPr>
        <p:spPr>
          <a:xfrm>
            <a:off x="11430000" y="898611"/>
            <a:ext cx="0" cy="370333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Connector: Elbow 133">
            <a:extLst>
              <a:ext uri="{FF2B5EF4-FFF2-40B4-BE49-F238E27FC236}">
                <a16:creationId xmlns:a16="http://schemas.microsoft.com/office/drawing/2014/main" id="{3AD663E7-6131-4C38-8FB5-47188A879FA9}"/>
              </a:ext>
            </a:extLst>
          </p:cNvPr>
          <p:cNvCxnSpPr>
            <a:stCxn id="28" idx="2"/>
          </p:cNvCxnSpPr>
          <p:nvPr/>
        </p:nvCxnSpPr>
        <p:spPr>
          <a:xfrm rot="16200000" flipH="1">
            <a:off x="10715695" y="3857320"/>
            <a:ext cx="460030" cy="96858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Straight Arrow Connector 137">
            <a:extLst>
              <a:ext uri="{FF2B5EF4-FFF2-40B4-BE49-F238E27FC236}">
                <a16:creationId xmlns:a16="http://schemas.microsoft.com/office/drawing/2014/main" id="{656A7571-F884-41B0-AC18-BFCA9046D1EF}"/>
              </a:ext>
            </a:extLst>
          </p:cNvPr>
          <p:cNvCxnSpPr/>
          <p:nvPr/>
        </p:nvCxnSpPr>
        <p:spPr>
          <a:xfrm>
            <a:off x="258214" y="898611"/>
            <a:ext cx="583778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Straight Arrow Connector 139">
            <a:extLst>
              <a:ext uri="{FF2B5EF4-FFF2-40B4-BE49-F238E27FC236}">
                <a16:creationId xmlns:a16="http://schemas.microsoft.com/office/drawing/2014/main" id="{0D1B6524-AFFA-4685-B97E-96A465B24E9C}"/>
              </a:ext>
            </a:extLst>
          </p:cNvPr>
          <p:cNvCxnSpPr/>
          <p:nvPr/>
        </p:nvCxnSpPr>
        <p:spPr>
          <a:xfrm flipH="1">
            <a:off x="6096000" y="898611"/>
            <a:ext cx="533400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4FA8F29A-CF7E-4E5C-BDDD-D571954AABC7}"/>
              </a:ext>
            </a:extLst>
          </p:cNvPr>
          <p:cNvSpPr/>
          <p:nvPr/>
        </p:nvSpPr>
        <p:spPr>
          <a:xfrm>
            <a:off x="6050281" y="494522"/>
            <a:ext cx="45719" cy="4571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4651514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440709"/>
            <a:ext cx="10515600" cy="4351338"/>
          </a:xfrm>
        </p:spPr>
        <p:txBody>
          <a:bodyPr/>
          <a:lstStyle/>
          <a:p>
            <a:pPr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INPUT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Details of the vehicle, entry time and exit time.</a:t>
            </a:r>
          </a:p>
          <a:p>
            <a:pPr>
              <a:buNone/>
            </a:pPr>
            <a:endParaRPr lang="en-US" sz="3200" b="1" dirty="0"/>
          </a:p>
          <a:p>
            <a:pPr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OUTPUT</a:t>
            </a:r>
          </a:p>
          <a:p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computer generates the parking fare according to the duration.</a:t>
            </a:r>
          </a:p>
          <a:p>
            <a:pPr marL="0" indent="0">
              <a:buNone/>
            </a:pP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532C403-E0D0-40F4-8E86-0EFDA60257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latin typeface="Times New Roman" pitchFamily="18" charset="0"/>
                <a:cs typeface="Times New Roman" pitchFamily="18" charset="0"/>
              </a:rPr>
              <a:t> CONCLUSION AND FUTURE SCOPE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7D9447-5674-420F-AF0C-071F1055966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>
                <a:latin typeface="Times New Roman" pitchFamily="18" charset="0"/>
                <a:cs typeface="Times New Roman" pitchFamily="18" charset="0"/>
              </a:rPr>
              <a:t>We designed an application named as car parking system which</a:t>
            </a:r>
            <a:br>
              <a:rPr lang="en-US" dirty="0">
                <a:latin typeface="Times New Roman" pitchFamily="18" charset="0"/>
                <a:cs typeface="Times New Roman" pitchFamily="18" charset="0"/>
              </a:rPr>
            </a:br>
            <a:r>
              <a:rPr lang="en-US" dirty="0">
                <a:latin typeface="Times New Roman" pitchFamily="18" charset="0"/>
                <a:cs typeface="Times New Roman" pitchFamily="18" charset="0"/>
              </a:rPr>
              <a:t>reduces the manual work and time to calculate the duration and fare of particular car in that particular slot.</a:t>
            </a:r>
          </a:p>
          <a:p>
            <a:pPr marL="0" indent="0" algn="just">
              <a:lnSpc>
                <a:spcPct val="150000"/>
              </a:lnSpc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Future Scope: 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Feeding data to a database and keeping record of the frequent users visiting the parking lot and can give them discount.</a:t>
            </a:r>
          </a:p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It can be extended by adding user to directly book slot before going to parking area.</a:t>
            </a:r>
          </a:p>
          <a:p>
            <a:pPr marL="0" indent="0">
              <a:buNone/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0722513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EA492B7C-89F7-497B-AFE5-4F3C6B812FA1}"/>
              </a:ext>
            </a:extLst>
          </p:cNvPr>
          <p:cNvSpPr txBox="1"/>
          <p:nvPr/>
        </p:nvSpPr>
        <p:spPr>
          <a:xfrm>
            <a:off x="182880" y="1446016"/>
            <a:ext cx="10287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1) C++: 4th Edition - The Complete Reference(for concepts of C++)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2) Object oriented programming with C++ by Robert Lafore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3) A Complete Guide to Programming in C++</a:t>
            </a:r>
          </a:p>
          <a:p>
            <a:pPr algn="just"/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4) Fundamentals of C++ programming Richard L. Halterman</a:t>
            </a:r>
          </a:p>
          <a:p>
            <a:pPr algn="just" fontAlgn="base"/>
            <a:r>
              <a:rPr lang="x-non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5) beginning </a:t>
            </a: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x-non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++ programming </a:t>
            </a: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</a:t>
            </a:r>
            <a:r>
              <a:rPr lang="x-non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ichard </a:t>
            </a:r>
            <a:r>
              <a:rPr lang="en-I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G</a:t>
            </a:r>
            <a:r>
              <a:rPr lang="x-none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rimes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E20573B8-6F79-4AF1-939D-62EC80CE28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80" y="239994"/>
            <a:ext cx="12192000" cy="1325563"/>
          </a:xfrm>
        </p:spPr>
        <p:txBody>
          <a:bodyPr>
            <a:normAutofit/>
          </a:bodyPr>
          <a:lstStyle/>
          <a:p>
            <a:r>
              <a:rPr lang="en-I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REFERENCES</a:t>
            </a:r>
          </a:p>
        </p:txBody>
      </p:sp>
    </p:spTree>
    <p:extLst>
      <p:ext uri="{BB962C8B-B14F-4D97-AF65-F5344CB8AC3E}">
        <p14:creationId xmlns:p14="http://schemas.microsoft.com/office/powerpoint/2010/main" val="23178667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015839" y="195739"/>
            <a:ext cx="9999785" cy="2852737"/>
          </a:xfrm>
        </p:spPr>
        <p:txBody>
          <a:bodyPr>
            <a:normAutofit/>
          </a:bodyPr>
          <a:lstStyle/>
          <a:p>
            <a:r>
              <a:rPr lang="en-US" sz="6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FD5F5ED-354F-4694-A401-05619E036B0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9933" y="1294321"/>
            <a:ext cx="3873016" cy="38095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3208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DB504020-39EA-4245-8D6C-FC6AAD19584C}"/>
              </a:ext>
            </a:extLst>
          </p:cNvPr>
          <p:cNvSpPr txBox="1"/>
          <p:nvPr/>
        </p:nvSpPr>
        <p:spPr>
          <a:xfrm>
            <a:off x="2306138" y="581507"/>
            <a:ext cx="64140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000" b="1" dirty="0">
                <a:latin typeface="Times New Roman" pitchFamily="18" charset="0"/>
                <a:cs typeface="Times New Roman" pitchFamily="18" charset="0"/>
              </a:rPr>
              <a:t>INTRODUCTION: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2622D7D6-C8BE-43D5-96B4-298BECB6360D}"/>
              </a:ext>
            </a:extLst>
          </p:cNvPr>
          <p:cNvSpPr txBox="1"/>
          <p:nvPr/>
        </p:nvSpPr>
        <p:spPr>
          <a:xfrm>
            <a:off x="291548" y="2244919"/>
            <a:ext cx="11608904" cy="9694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endParaRPr lang="en-IN" sz="2400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E0E62732-E414-48F9-9BA4-D94EEB1F7ED8}"/>
              </a:ext>
            </a:extLst>
          </p:cNvPr>
          <p:cNvSpPr/>
          <p:nvPr/>
        </p:nvSpPr>
        <p:spPr>
          <a:xfrm>
            <a:off x="588396" y="1437005"/>
            <a:ext cx="11139778" cy="49244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the project “Car Parking System” we have shown the concept of displaying the number of empty slots in the parking lot and also the data of each vehicle.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purpose of this project is to build an application program to reduce the manual work for managing the parking areas.</a:t>
            </a:r>
          </a:p>
          <a:p>
            <a:pPr marL="342900" indent="-342900" algn="just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application provides information about the car like car number, check in and check out time, duration, fare and the occupied slot.</a:t>
            </a:r>
          </a:p>
          <a:p>
            <a:pPr algn="just"/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91159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3031" y="1877402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6000" b="1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Thank You</a:t>
            </a:r>
            <a:endParaRPr lang="en-IN" sz="6000" b="1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ADFF38B7-3E00-4837-ABD9-E9114981339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53744" y="3429000"/>
            <a:ext cx="3419048" cy="2414239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                         SYSTEM ANALYSIS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55320" y="1447799"/>
            <a:ext cx="10515600" cy="3570923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Existing System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Proposed System</a:t>
            </a:r>
          </a:p>
          <a:p>
            <a:pPr algn="just">
              <a:lnSpc>
                <a:spcPct val="150000"/>
              </a:lnSpc>
            </a:pPr>
            <a:r>
              <a:rPr lang="en-US" dirty="0">
                <a:latin typeface="Times New Roman" pitchFamily="18" charset="0"/>
                <a:cs typeface="Times New Roman" pitchFamily="18" charset="0"/>
              </a:rPr>
              <a:t>Software and Hardware Requirements</a:t>
            </a:r>
          </a:p>
        </p:txBody>
      </p:sp>
    </p:spTree>
    <p:extLst>
      <p:ext uri="{BB962C8B-B14F-4D97-AF65-F5344CB8AC3E}">
        <p14:creationId xmlns:p14="http://schemas.microsoft.com/office/powerpoint/2010/main" val="397082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7609"/>
            <a:ext cx="10515600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EXISTING SYSTEM: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742" y="1383172"/>
            <a:ext cx="10515600" cy="5351925"/>
          </a:xfrm>
        </p:spPr>
        <p:txBody>
          <a:bodyPr>
            <a:normAutofit/>
          </a:bodyPr>
          <a:lstStyle/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As car enters the parking area, the concerned worker there check for the availability of slots.</a:t>
            </a:r>
          </a:p>
          <a:p>
            <a:pPr algn="just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checking process involves multiple chains of asking the co-workers whether the slots are vacant. This involves a lot of manual work and it is a time consuming process.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DE14FA19-FB37-4967-80A7-FF03893E196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21658" y="3857218"/>
            <a:ext cx="3338126" cy="2207153"/>
          </a:xfrm>
          <a:prstGeom prst="rect">
            <a:avLst/>
          </a:prstGeom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6FABCE8-9E71-490F-BEB2-89120E04ACB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71250" y="3750245"/>
            <a:ext cx="5272095" cy="2421098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80CA92F-7D46-455B-A1A6-3E456A4D610C}"/>
              </a:ext>
            </a:extLst>
          </p:cNvPr>
          <p:cNvSpPr txBox="1"/>
          <p:nvPr/>
        </p:nvSpPr>
        <p:spPr>
          <a:xfrm>
            <a:off x="-612251" y="482313"/>
            <a:ext cx="818984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IN" sz="4000" b="1" dirty="0">
                <a:latin typeface="Times New Roman" pitchFamily="18" charset="0"/>
                <a:cs typeface="Times New Roman" pitchFamily="18" charset="0"/>
              </a:rPr>
              <a:t> PROPOSED SYSTEM: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5E6F59E-4589-455D-8593-BAEA4FF39726}"/>
              </a:ext>
            </a:extLst>
          </p:cNvPr>
          <p:cNvSpPr txBox="1"/>
          <p:nvPr/>
        </p:nvSpPr>
        <p:spPr>
          <a:xfrm>
            <a:off x="384313" y="1417983"/>
            <a:ext cx="11410122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Our main aim is to introduce a slot for every individual vehicle to avoid improper parking and to reduce manual work by replacing the existing system with this application to manage the parking system.</a:t>
            </a:r>
          </a:p>
          <a:p>
            <a:pPr algn="just"/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10D0C36F-30DC-4170-86DB-145C450DDA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668" y="3562581"/>
            <a:ext cx="6096000" cy="219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65664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371106-EC91-4391-8EDB-B7978D89CC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Benefits of this system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8D5CB7-8760-4811-A2F7-A667B3CFCB2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6842"/>
            <a:ext cx="10515600" cy="4351338"/>
          </a:xfrm>
        </p:spPr>
        <p:txBody>
          <a:bodyPr/>
          <a:lstStyle/>
          <a:p>
            <a:pPr algn="just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Manage traffic well inside the malls without any havoc.</a:t>
            </a:r>
          </a:p>
          <a:p>
            <a:pPr algn="just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Limited parking spaces can be utilized efficiently.</a:t>
            </a:r>
          </a:p>
          <a:p>
            <a:pPr algn="just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Guides the drivers to the available vacant parking slots.</a:t>
            </a:r>
          </a:p>
          <a:p>
            <a:pPr algn="just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It helps in managing parking space effectively which results in significant revenue generation.</a:t>
            </a:r>
          </a:p>
          <a:p>
            <a:pPr algn="just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Entry and exit is very quick and convenient.</a:t>
            </a:r>
          </a:p>
          <a:p>
            <a:pPr algn="just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Decrease traffic congestion.</a:t>
            </a:r>
          </a:p>
        </p:txBody>
      </p:sp>
    </p:spTree>
    <p:extLst>
      <p:ext uri="{BB962C8B-B14F-4D97-AF65-F5344CB8AC3E}">
        <p14:creationId xmlns:p14="http://schemas.microsoft.com/office/powerpoint/2010/main" val="574753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D883E6-22D3-48CC-A00C-112F86A18B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Who is going to be benefited?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9EBC39B-31C9-496B-9EEE-734D06A569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just">
              <a:buNone/>
            </a:pPr>
            <a:r>
              <a:rPr lang="en-I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Consumers</a:t>
            </a:r>
          </a:p>
          <a:p>
            <a:pPr algn="just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Flexibility and convenience.</a:t>
            </a:r>
          </a:p>
          <a:p>
            <a:pPr marL="0" indent="0" algn="just">
              <a:buNone/>
            </a:pPr>
            <a:r>
              <a:rPr lang="en-IN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Parking space Owners and Management</a:t>
            </a:r>
          </a:p>
          <a:p>
            <a:pPr algn="just"/>
            <a:r>
              <a:rPr lang="en-IN" dirty="0">
                <a:latin typeface="Times New Roman" panose="02020603050405020304" pitchFamily="18" charset="0"/>
                <a:cs typeface="Times New Roman" panose="02020603050405020304" pitchFamily="18" charset="0"/>
              </a:rPr>
              <a:t>Parking revenue.</a:t>
            </a:r>
          </a:p>
          <a:p>
            <a:pPr marL="0" indent="0" algn="just">
              <a:buNone/>
            </a:pP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5247001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SYSTEM REQUIREMENTS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Hardware Requirement: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Disk space:10 GB.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RAM:4GB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Processor : Intel corei5,32bit. 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Software Requirement: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Turbo C++ compiler.</a:t>
            </a:r>
          </a:p>
          <a:p>
            <a:pPr marL="0" indent="0">
              <a:buNone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Windows 7,8,10.</a:t>
            </a:r>
            <a:endParaRPr lang="en-IN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4155762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3031" y="107548"/>
            <a:ext cx="4636394" cy="1325563"/>
          </a:xfrm>
        </p:spPr>
        <p:txBody>
          <a:bodyPr>
            <a:normAutofit/>
          </a:bodyPr>
          <a:lstStyle/>
          <a:p>
            <a:r>
              <a:rPr lang="en-US" sz="4000" b="1" dirty="0">
                <a:latin typeface="Times New Roman" pitchFamily="18" charset="0"/>
                <a:cs typeface="Times New Roman" pitchFamily="18" charset="0"/>
              </a:rPr>
              <a:t>SYSTEM DESIGN: 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 Block Diagram</a:t>
            </a:r>
          </a:p>
        </p:txBody>
      </p:sp>
    </p:spTree>
    <p:extLst>
      <p:ext uri="{BB962C8B-B14F-4D97-AF65-F5344CB8AC3E}">
        <p14:creationId xmlns:p14="http://schemas.microsoft.com/office/powerpoint/2010/main" val="18674773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1429</TotalTime>
  <Words>759</Words>
  <Application>Microsoft Office PowerPoint</Application>
  <PresentationFormat>Widescreen</PresentationFormat>
  <Paragraphs>123</Paragraphs>
  <Slides>20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1" baseType="lpstr">
      <vt:lpstr>Office Theme</vt:lpstr>
      <vt:lpstr>PowerPoint Presentation</vt:lpstr>
      <vt:lpstr>PowerPoint Presentation</vt:lpstr>
      <vt:lpstr>                         SYSTEM ANALYSIS</vt:lpstr>
      <vt:lpstr>EXISTING SYSTEM:</vt:lpstr>
      <vt:lpstr>PowerPoint Presentation</vt:lpstr>
      <vt:lpstr>Benefits of this system</vt:lpstr>
      <vt:lpstr>Who is going to be benefited?</vt:lpstr>
      <vt:lpstr>SYSTEM REQUIREMENTS:</vt:lpstr>
      <vt:lpstr>SYSTEM DESIGN:   </vt:lpstr>
      <vt:lpstr>BLOCK DIAGRAM:</vt:lpstr>
      <vt:lpstr>IMPLEMENTATION:</vt:lpstr>
      <vt:lpstr>ADMINISTRATOR:</vt:lpstr>
      <vt:lpstr>ALGORITHM:</vt:lpstr>
      <vt:lpstr>PowerPoint Presentation</vt:lpstr>
      <vt:lpstr>PowerPoint Presentation</vt:lpstr>
      <vt:lpstr>PowerPoint Presentation</vt:lpstr>
      <vt:lpstr> CONCLUSION AND FUTURE SCOPE</vt:lpstr>
      <vt:lpstr>REFERENCES</vt:lpstr>
      <vt:lpstr>          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vatsalya pooja</dc:creator>
  <cp:lastModifiedBy>919666839420</cp:lastModifiedBy>
  <cp:revision>114</cp:revision>
  <dcterms:created xsi:type="dcterms:W3CDTF">2018-03-20T06:44:43Z</dcterms:created>
  <dcterms:modified xsi:type="dcterms:W3CDTF">2019-02-28T18:44:09Z</dcterms:modified>
</cp:coreProperties>
</file>