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7" r:id="rId2"/>
    <p:sldId id="258" r:id="rId3"/>
    <p:sldId id="259" r:id="rId4"/>
    <p:sldId id="298" r:id="rId5"/>
    <p:sldId id="263" r:id="rId6"/>
    <p:sldId id="262" r:id="rId7"/>
    <p:sldId id="268" r:id="rId8"/>
    <p:sldId id="265" r:id="rId9"/>
    <p:sldId id="271" r:id="rId10"/>
    <p:sldId id="275" r:id="rId11"/>
    <p:sldId id="278" r:id="rId12"/>
    <p:sldId id="321" r:id="rId13"/>
    <p:sldId id="283" r:id="rId14"/>
    <p:sldId id="279" r:id="rId15"/>
    <p:sldId id="280" r:id="rId16"/>
    <p:sldId id="281" r:id="rId17"/>
    <p:sldId id="282" r:id="rId18"/>
    <p:sldId id="284" r:id="rId19"/>
    <p:sldId id="285" r:id="rId20"/>
    <p:sldId id="276" r:id="rId21"/>
    <p:sldId id="277" r:id="rId22"/>
    <p:sldId id="286" r:id="rId23"/>
    <p:sldId id="287" r:id="rId24"/>
    <p:sldId id="288" r:id="rId25"/>
    <p:sldId id="289" r:id="rId26"/>
    <p:sldId id="290" r:id="rId27"/>
    <p:sldId id="291" r:id="rId28"/>
    <p:sldId id="292" r:id="rId29"/>
    <p:sldId id="293" r:id="rId30"/>
    <p:sldId id="294" r:id="rId31"/>
    <p:sldId id="308" r:id="rId32"/>
    <p:sldId id="311" r:id="rId33"/>
    <p:sldId id="295" r:id="rId34"/>
    <p:sldId id="296" r:id="rId35"/>
    <p:sldId id="299" r:id="rId36"/>
    <p:sldId id="300" r:id="rId37"/>
    <p:sldId id="301" r:id="rId38"/>
    <p:sldId id="302" r:id="rId39"/>
    <p:sldId id="303" r:id="rId40"/>
    <p:sldId id="304" r:id="rId41"/>
    <p:sldId id="305" r:id="rId42"/>
    <p:sldId id="316" r:id="rId43"/>
    <p:sldId id="320" r:id="rId44"/>
    <p:sldId id="306" r:id="rId45"/>
    <p:sldId id="309" r:id="rId46"/>
    <p:sldId id="310" r:id="rId47"/>
    <p:sldId id="307" r:id="rId48"/>
    <p:sldId id="319" r:id="rId49"/>
    <p:sldId id="312" r:id="rId50"/>
    <p:sldId id="313" r:id="rId51"/>
    <p:sldId id="314" r:id="rId52"/>
    <p:sldId id="315"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0C5AB4-F81E-4705-BF02-1C48A227C9F0}" type="datetimeFigureOut">
              <a:rPr lang="en-US" smtClean="0"/>
              <a:pPr/>
              <a:t>1/24/2015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2AE93A-8C26-4D76-B36C-5F47BA859ED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42AE93A-8C26-4D76-B36C-5F47BA859ED4}"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5888"/>
            <a:ext cx="8229600" cy="1044575"/>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468313" y="1341438"/>
            <a:ext cx="4038600" cy="4535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59313" y="1341438"/>
            <a:ext cx="4038600" cy="4535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5"/>
          <p:cNvSpPr>
            <a:spLocks noGrp="1" noChangeArrowheads="1"/>
          </p:cNvSpPr>
          <p:nvPr>
            <p:ph type="ftr" sz="quarter" idx="10"/>
          </p:nvPr>
        </p:nvSpPr>
        <p:spPr/>
        <p:txBody>
          <a:bodyPr/>
          <a:lstStyle>
            <a:lvl1pPr>
              <a:defRPr/>
            </a:lvl1pPr>
          </a:lstStyle>
          <a:p>
            <a:pPr>
              <a:defRPr/>
            </a:pPr>
            <a:r>
              <a:rPr lang="en-US"/>
              <a:t>Prepared by Ramizi Mohamed, Edited by Dr. Masri Ayob</a:t>
            </a:r>
          </a:p>
        </p:txBody>
      </p:sp>
      <p:sp>
        <p:nvSpPr>
          <p:cNvPr id="6" name="Rectangle 6"/>
          <p:cNvSpPr>
            <a:spLocks noGrp="1" noChangeArrowheads="1"/>
          </p:cNvSpPr>
          <p:nvPr>
            <p:ph type="sldNum" sz="quarter" idx="11"/>
          </p:nvPr>
        </p:nvSpPr>
        <p:spPr/>
        <p:txBody>
          <a:bodyPr/>
          <a:lstStyle>
            <a:lvl1pPr>
              <a:defRPr/>
            </a:lvl1pPr>
          </a:lstStyle>
          <a:p>
            <a:pPr>
              <a:defRPr/>
            </a:pPr>
            <a:fld id="{9B424995-06E5-454D-B3EB-4A3E032F30A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dirty="0" smtClean="0"/>
              <a:t>Introduction </a:t>
            </a:r>
            <a:br>
              <a:rPr lang="en-IN" dirty="0" smtClean="0"/>
            </a:br>
            <a:r>
              <a:rPr lang="en-IN" dirty="0" smtClean="0"/>
              <a:t>to </a:t>
            </a:r>
            <a:br>
              <a:rPr lang="en-IN" dirty="0" smtClean="0"/>
            </a:br>
            <a:r>
              <a:rPr lang="en-IN" dirty="0" smtClean="0"/>
              <a:t>8085 Microprocessor</a:t>
            </a:r>
            <a:endParaRPr lang="en-IN" dirty="0"/>
          </a:p>
        </p:txBody>
      </p:sp>
      <p:sp>
        <p:nvSpPr>
          <p:cNvPr id="3" name="Subtitle 2"/>
          <p:cNvSpPr>
            <a:spLocks noGrp="1"/>
          </p:cNvSpPr>
          <p:nvPr>
            <p:ph type="subTitle" idx="1"/>
          </p:nvPr>
        </p:nvSpPr>
        <p:spPr>
          <a:xfrm>
            <a:off x="1371600" y="5334000"/>
            <a:ext cx="6400800" cy="990600"/>
          </a:xfrm>
        </p:spPr>
        <p:txBody>
          <a:bodyPr/>
          <a:lstStyle/>
          <a:p>
            <a:pPr algn="l"/>
            <a:r>
              <a:rPr lang="en-IN" dirty="0" smtClean="0">
                <a:solidFill>
                  <a:schemeClr val="tx2"/>
                </a:solidFill>
              </a:rPr>
              <a:t>M. Mahesh </a:t>
            </a:r>
            <a:r>
              <a:rPr lang="en-IN" dirty="0" err="1" smtClean="0">
                <a:solidFill>
                  <a:schemeClr val="tx2"/>
                </a:solidFill>
              </a:rPr>
              <a:t>Babu</a:t>
            </a:r>
            <a:endParaRPr lang="en-IN"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Accumulator</a:t>
            </a:r>
            <a:endParaRPr lang="en-US" dirty="0"/>
          </a:p>
        </p:txBody>
      </p:sp>
      <p:sp>
        <p:nvSpPr>
          <p:cNvPr id="3" name="Content Placeholder 2"/>
          <p:cNvSpPr>
            <a:spLocks noGrp="1"/>
          </p:cNvSpPr>
          <p:nvPr>
            <p:ph idx="1"/>
          </p:nvPr>
        </p:nvSpPr>
        <p:spPr/>
        <p:txBody>
          <a:bodyPr>
            <a:normAutofit fontScale="92500"/>
          </a:bodyPr>
          <a:lstStyle/>
          <a:p>
            <a:r>
              <a:rPr lang="en-US" dirty="0" smtClean="0"/>
              <a:t>It the main register of microprocessor.</a:t>
            </a:r>
          </a:p>
          <a:p>
            <a:r>
              <a:rPr lang="en-US" dirty="0" smtClean="0"/>
              <a:t>It is also called register ‘A’.</a:t>
            </a:r>
          </a:p>
          <a:p>
            <a:r>
              <a:rPr lang="en-US" dirty="0" smtClean="0"/>
              <a:t>It is an 8-bit register.</a:t>
            </a:r>
          </a:p>
          <a:p>
            <a:r>
              <a:rPr lang="en-US" dirty="0" smtClean="0"/>
              <a:t>It is used in the arithmetic and logic operations.</a:t>
            </a:r>
          </a:p>
          <a:p>
            <a:r>
              <a:rPr lang="en-US" dirty="0" smtClean="0"/>
              <a:t>It always contains one of the operands on which arithmetic/logic has to be performed.</a:t>
            </a:r>
          </a:p>
          <a:p>
            <a:r>
              <a:rPr lang="en-US" dirty="0" smtClean="0"/>
              <a:t>After the arithmetic/logic operation, the contents of accumulator are replaced by the result.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Flags Register - Status Flags</a:t>
            </a:r>
            <a:endParaRPr lang="en-US" dirty="0"/>
          </a:p>
        </p:txBody>
      </p:sp>
      <p:sp>
        <p:nvSpPr>
          <p:cNvPr id="3" name="Content Placeholder 2"/>
          <p:cNvSpPr>
            <a:spLocks noGrp="1"/>
          </p:cNvSpPr>
          <p:nvPr>
            <p:ph idx="1"/>
          </p:nvPr>
        </p:nvSpPr>
        <p:spPr/>
        <p:txBody>
          <a:bodyPr/>
          <a:lstStyle/>
          <a:p>
            <a:r>
              <a:rPr lang="en-US" dirty="0" smtClean="0"/>
              <a:t>Status Flags are set of flip-flops which are used to check the status of Accumulator after the operation is performed.</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609600" y="3886200"/>
            <a:ext cx="7886700" cy="1752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Flags register</a:t>
            </a:r>
            <a:endParaRPr lang="en-US" b="1" dirty="0"/>
          </a:p>
        </p:txBody>
      </p:sp>
      <p:sp>
        <p:nvSpPr>
          <p:cNvPr id="3" name="Content Placeholder 2"/>
          <p:cNvSpPr>
            <a:spLocks noGrp="1"/>
          </p:cNvSpPr>
          <p:nvPr>
            <p:ph idx="1"/>
          </p:nvPr>
        </p:nvSpPr>
        <p:spPr>
          <a:xfrm>
            <a:off x="457200" y="1219200"/>
            <a:ext cx="8229600" cy="5105400"/>
          </a:xfrm>
        </p:spPr>
        <p:txBody>
          <a:bodyPr>
            <a:noAutofit/>
          </a:bodyPr>
          <a:lstStyle/>
          <a:p>
            <a:r>
              <a:rPr lang="en-US" sz="2400" dirty="0" smtClean="0"/>
              <a:t>There is also a flag register whose bits are affected by the arithmetic &amp; logic operations.</a:t>
            </a:r>
          </a:p>
          <a:p>
            <a:pPr lvl="2">
              <a:lnSpc>
                <a:spcPct val="90000"/>
              </a:lnSpc>
            </a:pPr>
            <a:r>
              <a:rPr lang="en-US" sz="1600" dirty="0" smtClean="0">
                <a:solidFill>
                  <a:srgbClr val="990000"/>
                </a:solidFill>
              </a:rPr>
              <a:t>S-sign flag</a:t>
            </a:r>
            <a:endParaRPr lang="en-US" sz="1600" dirty="0" smtClean="0"/>
          </a:p>
          <a:p>
            <a:pPr lvl="3">
              <a:lnSpc>
                <a:spcPct val="90000"/>
              </a:lnSpc>
            </a:pPr>
            <a:r>
              <a:rPr lang="en-US" sz="1600" dirty="0" smtClean="0"/>
              <a:t>The sign flag is set if bit D7 of the accumulator is set after an arithmetic or logic operation.</a:t>
            </a:r>
          </a:p>
          <a:p>
            <a:pPr lvl="2">
              <a:lnSpc>
                <a:spcPct val="90000"/>
              </a:lnSpc>
            </a:pPr>
            <a:r>
              <a:rPr lang="en-US" sz="1600" dirty="0" smtClean="0">
                <a:solidFill>
                  <a:srgbClr val="990000"/>
                </a:solidFill>
              </a:rPr>
              <a:t>Z-zero flag</a:t>
            </a:r>
            <a:endParaRPr lang="en-US" sz="1600" dirty="0" smtClean="0"/>
          </a:p>
          <a:p>
            <a:pPr lvl="3">
              <a:lnSpc>
                <a:spcPct val="90000"/>
              </a:lnSpc>
            </a:pPr>
            <a:r>
              <a:rPr lang="en-US" sz="1600" dirty="0" smtClean="0"/>
              <a:t>Set if the result of the ALU operation is 0. Otherwise is reset. This flag is affected by operations on the accumulator as well as other registers. (DCR B).</a:t>
            </a:r>
          </a:p>
          <a:p>
            <a:pPr lvl="2">
              <a:lnSpc>
                <a:spcPct val="90000"/>
              </a:lnSpc>
            </a:pPr>
            <a:r>
              <a:rPr lang="en-US" sz="1600" dirty="0" smtClean="0">
                <a:solidFill>
                  <a:srgbClr val="990000"/>
                </a:solidFill>
              </a:rPr>
              <a:t>AC-Auxiliary Carry</a:t>
            </a:r>
            <a:endParaRPr lang="en-US" sz="1600" dirty="0" smtClean="0"/>
          </a:p>
          <a:p>
            <a:pPr lvl="3">
              <a:lnSpc>
                <a:spcPct val="90000"/>
              </a:lnSpc>
            </a:pPr>
            <a:r>
              <a:rPr lang="en-US" sz="1600" dirty="0" smtClean="0"/>
              <a:t>This flag is set when a carry is generated from bit D3 and passed to D4 . This flag is used only internally for BCD operations. </a:t>
            </a:r>
          </a:p>
          <a:p>
            <a:pPr lvl="2">
              <a:lnSpc>
                <a:spcPct val="90000"/>
              </a:lnSpc>
            </a:pPr>
            <a:r>
              <a:rPr lang="en-US" sz="1600" dirty="0" smtClean="0">
                <a:solidFill>
                  <a:srgbClr val="990000"/>
                </a:solidFill>
              </a:rPr>
              <a:t>P-Parity flag</a:t>
            </a:r>
            <a:endParaRPr lang="en-US" sz="1600" dirty="0" smtClean="0"/>
          </a:p>
          <a:p>
            <a:pPr lvl="3">
              <a:lnSpc>
                <a:spcPct val="90000"/>
              </a:lnSpc>
            </a:pPr>
            <a:r>
              <a:rPr lang="en-US" sz="1600" dirty="0" smtClean="0"/>
              <a:t>After an ALU operation, if the result has an even # of 1s,  the p-flag is set. Otherwise it is cleared. So, the flag can be used to indicate even parity.</a:t>
            </a:r>
          </a:p>
          <a:p>
            <a:pPr lvl="2">
              <a:lnSpc>
                <a:spcPct val="90000"/>
              </a:lnSpc>
            </a:pPr>
            <a:r>
              <a:rPr lang="en-US" sz="1600" dirty="0" smtClean="0">
                <a:solidFill>
                  <a:srgbClr val="990000"/>
                </a:solidFill>
              </a:rPr>
              <a:t>CY-carry flag</a:t>
            </a:r>
            <a:endParaRPr lang="en-US" sz="1600" dirty="0" smtClean="0"/>
          </a:p>
          <a:p>
            <a:pPr lvl="3">
              <a:lnSpc>
                <a:spcPct val="90000"/>
              </a:lnSpc>
            </a:pPr>
            <a:r>
              <a:rPr lang="en-US" sz="1600" dirty="0" smtClean="0"/>
              <a:t>This flag is set when a carry is generated from bit D7 after an unsigned operation.</a:t>
            </a:r>
          </a:p>
          <a:p>
            <a:pPr lvl="2">
              <a:lnSpc>
                <a:spcPct val="90000"/>
              </a:lnSpc>
            </a:pPr>
            <a:r>
              <a:rPr lang="en-US" sz="1600" dirty="0" smtClean="0">
                <a:solidFill>
                  <a:srgbClr val="990000"/>
                </a:solidFill>
              </a:rPr>
              <a:t>OV-Overflow flag</a:t>
            </a:r>
            <a:endParaRPr lang="en-US" sz="1600" dirty="0" smtClean="0"/>
          </a:p>
          <a:p>
            <a:pPr lvl="3">
              <a:lnSpc>
                <a:spcPct val="90000"/>
              </a:lnSpc>
            </a:pPr>
            <a:r>
              <a:rPr lang="en-US" sz="1600" dirty="0" smtClean="0"/>
              <a:t>This flag is set when an overflow occurs after a signed operation.</a:t>
            </a:r>
            <a:endParaRPr lang="en-US"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Status Flags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flags are stored in the 8-bit register so that the programmer can examine these flags (data conditions) by accessing the register through an instruction.</a:t>
            </a:r>
          </a:p>
          <a:p>
            <a:r>
              <a:rPr lang="en-US" dirty="0" smtClean="0"/>
              <a:t>These flags have critical importance in the decision-making process of the microprocessor.</a:t>
            </a:r>
          </a:p>
          <a:p>
            <a:r>
              <a:rPr lang="en-US" dirty="0" smtClean="0"/>
              <a:t>The conditions (set or reset) of the flags are tested through the software instructions.</a:t>
            </a:r>
          </a:p>
          <a:p>
            <a:r>
              <a:rPr lang="en-US" dirty="0" smtClean="0"/>
              <a:t>For example, the instruction JC (Jump on Carry) is implemented to change the sequence of a program when CY flag is set.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Status Flags</a:t>
            </a:r>
            <a:endParaRPr lang="en-US" dirty="0"/>
          </a:p>
        </p:txBody>
      </p:sp>
      <p:sp>
        <p:nvSpPr>
          <p:cNvPr id="3" name="Content Placeholder 2"/>
          <p:cNvSpPr>
            <a:spLocks noGrp="1"/>
          </p:cNvSpPr>
          <p:nvPr>
            <p:ph idx="1"/>
          </p:nvPr>
        </p:nvSpPr>
        <p:spPr/>
        <p:txBody>
          <a:bodyPr/>
          <a:lstStyle/>
          <a:p>
            <a:r>
              <a:rPr lang="en-US" dirty="0" smtClean="0"/>
              <a:t>S = Sign Flag</a:t>
            </a:r>
          </a:p>
          <a:p>
            <a:r>
              <a:rPr lang="en-US" dirty="0" smtClean="0"/>
              <a:t>Z = Zero Flag</a:t>
            </a:r>
          </a:p>
          <a:p>
            <a:r>
              <a:rPr lang="en-US" dirty="0" smtClean="0"/>
              <a:t>AC = Auxiliary Carry Flag</a:t>
            </a:r>
          </a:p>
          <a:p>
            <a:r>
              <a:rPr lang="en-US" dirty="0" smtClean="0"/>
              <a:t>P = Parity Flag</a:t>
            </a:r>
          </a:p>
          <a:p>
            <a:r>
              <a:rPr lang="en-US" dirty="0" smtClean="0"/>
              <a:t>CY = Carry Flag</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Status Flags</a:t>
            </a:r>
            <a:endParaRPr lang="en-US" dirty="0"/>
          </a:p>
        </p:txBody>
      </p:sp>
      <p:sp>
        <p:nvSpPr>
          <p:cNvPr id="3" name="Content Placeholder 2"/>
          <p:cNvSpPr>
            <a:spLocks noGrp="1"/>
          </p:cNvSpPr>
          <p:nvPr>
            <p:ph idx="1"/>
          </p:nvPr>
        </p:nvSpPr>
        <p:spPr/>
        <p:txBody>
          <a:bodyPr/>
          <a:lstStyle/>
          <a:p>
            <a:r>
              <a:rPr lang="en-US" b="1" dirty="0" smtClean="0"/>
              <a:t>Sign Flag (S):</a:t>
            </a:r>
          </a:p>
          <a:p>
            <a:pPr lvl="1"/>
            <a:r>
              <a:rPr lang="en-IN" dirty="0" smtClean="0"/>
              <a:t>Used for indicating the sign of the data in the accumulator</a:t>
            </a:r>
          </a:p>
          <a:p>
            <a:pPr lvl="1"/>
            <a:r>
              <a:rPr lang="en-IN" dirty="0" smtClean="0"/>
              <a:t>The sign flag is set if negative (1 –negative)</a:t>
            </a:r>
          </a:p>
          <a:p>
            <a:pPr lvl="1"/>
            <a:r>
              <a:rPr lang="en-IN" dirty="0" smtClean="0"/>
              <a:t>The sign flag is reset if positive (0 –positive)</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Status Flags</a:t>
            </a:r>
            <a:endParaRPr lang="en-US" dirty="0"/>
          </a:p>
        </p:txBody>
      </p:sp>
      <p:sp>
        <p:nvSpPr>
          <p:cNvPr id="3" name="Content Placeholder 2"/>
          <p:cNvSpPr>
            <a:spLocks noGrp="1"/>
          </p:cNvSpPr>
          <p:nvPr>
            <p:ph idx="1"/>
          </p:nvPr>
        </p:nvSpPr>
        <p:spPr/>
        <p:txBody>
          <a:bodyPr>
            <a:normAutofit/>
          </a:bodyPr>
          <a:lstStyle/>
          <a:p>
            <a:r>
              <a:rPr lang="en-US" b="1" dirty="0" smtClean="0"/>
              <a:t>Auxiliary Carry Flag (AC):</a:t>
            </a:r>
          </a:p>
          <a:p>
            <a:pPr lvl="1"/>
            <a:r>
              <a:rPr lang="en-US" dirty="0" smtClean="0"/>
              <a:t>It is used in BCD operations.</a:t>
            </a:r>
          </a:p>
          <a:p>
            <a:pPr lvl="1"/>
            <a:r>
              <a:rPr lang="en-US" dirty="0" smtClean="0"/>
              <a:t>When there is carry in BCD addition, we add 0110 (6) to the result.</a:t>
            </a:r>
          </a:p>
          <a:p>
            <a:pPr lvl="1"/>
            <a:r>
              <a:rPr lang="en-US" dirty="0" smtClean="0"/>
              <a:t>If there is carry in BCD addition, auxiliary carry is set (1).</a:t>
            </a:r>
          </a:p>
          <a:p>
            <a:pPr lvl="1"/>
            <a:r>
              <a:rPr lang="en-US" dirty="0" smtClean="0"/>
              <a:t>If there is no carry, auxiliary carry is reset (0).</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Status Flags</a:t>
            </a:r>
            <a:endParaRPr lang="en-US" dirty="0"/>
          </a:p>
        </p:txBody>
      </p:sp>
      <p:sp>
        <p:nvSpPr>
          <p:cNvPr id="3" name="Content Placeholder 2"/>
          <p:cNvSpPr>
            <a:spLocks noGrp="1"/>
          </p:cNvSpPr>
          <p:nvPr>
            <p:ph idx="1"/>
          </p:nvPr>
        </p:nvSpPr>
        <p:spPr/>
        <p:txBody>
          <a:bodyPr/>
          <a:lstStyle/>
          <a:p>
            <a:r>
              <a:rPr lang="en-US" b="1" dirty="0" smtClean="0"/>
              <a:t>Parity Flag (P):</a:t>
            </a:r>
          </a:p>
          <a:p>
            <a:pPr lvl="1"/>
            <a:r>
              <a:rPr lang="en-US" dirty="0" smtClean="0"/>
              <a:t>Is set(1) if the parity (the number of set bits in the result) is even. </a:t>
            </a:r>
          </a:p>
          <a:p>
            <a:pPr lvl="1"/>
            <a:r>
              <a:rPr lang="en-IN" dirty="0" smtClean="0"/>
              <a:t>Is cleared(0) if parity is odd.</a:t>
            </a:r>
          </a:p>
          <a:p>
            <a:pPr lvl="1"/>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Status Flags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Carry Flag (CY):</a:t>
            </a:r>
          </a:p>
          <a:p>
            <a:pPr lvl="1"/>
            <a:r>
              <a:rPr lang="en-IN" dirty="0" smtClean="0"/>
              <a:t>Is set if there is a carry or borrow from arithmetic operation(</a:t>
            </a:r>
            <a:r>
              <a:rPr lang="en-US" dirty="0" smtClean="0"/>
              <a:t>carry during addition/rotation, or borrow during subtraction/comparison</a:t>
            </a:r>
            <a:r>
              <a:rPr lang="en-IN" dirty="0" smtClean="0"/>
              <a:t>)</a:t>
            </a:r>
          </a:p>
          <a:p>
            <a:pPr>
              <a:buNone/>
            </a:pPr>
            <a:endParaRPr lang="en-US" dirty="0" smtClean="0"/>
          </a:p>
          <a:p>
            <a:pPr>
              <a:buNone/>
            </a:pPr>
            <a:r>
              <a:rPr lang="en-IN" dirty="0" smtClean="0"/>
              <a:t>			1011 0101			 1011 0101</a:t>
            </a:r>
          </a:p>
          <a:p>
            <a:pPr>
              <a:buNone/>
            </a:pPr>
            <a:r>
              <a:rPr lang="en-IN" dirty="0" smtClean="0"/>
              <a:t>		        + 0110 1100	                     -1100 1100</a:t>
            </a:r>
          </a:p>
          <a:p>
            <a:pPr>
              <a:buNone/>
            </a:pPr>
            <a:r>
              <a:rPr lang="en-IN" dirty="0" smtClean="0"/>
              <a:t>			--------------			---------------</a:t>
            </a:r>
          </a:p>
          <a:p>
            <a:pPr>
              <a:buNone/>
            </a:pPr>
            <a:r>
              <a:rPr lang="en-IN" dirty="0" smtClean="0"/>
              <a:t>        Carry 1 0010 0001       Borrow 1 1110 1001</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Zero Flag (Z):</a:t>
            </a:r>
          </a:p>
          <a:p>
            <a:pPr lvl="1"/>
            <a:r>
              <a:rPr lang="en-US" dirty="0" smtClean="0"/>
              <a:t>Is set if result obtained after an operation is 0. </a:t>
            </a:r>
          </a:p>
          <a:p>
            <a:pPr lvl="1"/>
            <a:r>
              <a:rPr lang="en-IN" dirty="0" smtClean="0"/>
              <a:t>Is set following an increment or decrement operation of that register</a:t>
            </a:r>
          </a:p>
          <a:p>
            <a:pPr lvl="1"/>
            <a:endParaRPr lang="en-IN" dirty="0" smtClean="0"/>
          </a:p>
          <a:p>
            <a:pPr>
              <a:buNone/>
            </a:pPr>
            <a:r>
              <a:rPr lang="en-IN" sz="2000" dirty="0" smtClean="0"/>
              <a:t>					    </a:t>
            </a:r>
            <a:r>
              <a:rPr lang="en-IN" sz="2600" dirty="0" smtClean="0"/>
              <a:t>10110011</a:t>
            </a:r>
          </a:p>
          <a:p>
            <a:pPr>
              <a:buNone/>
            </a:pPr>
            <a:r>
              <a:rPr lang="en-IN" sz="2600" dirty="0" smtClean="0"/>
              <a:t>					+ 01001101</a:t>
            </a:r>
          </a:p>
          <a:p>
            <a:pPr>
              <a:buNone/>
            </a:pPr>
            <a:r>
              <a:rPr lang="en-IN" sz="2600" dirty="0" smtClean="0"/>
              <a:t>					  ---------------</a:t>
            </a:r>
          </a:p>
          <a:p>
            <a:pPr>
              <a:buNone/>
            </a:pPr>
            <a:r>
              <a:rPr lang="en-IN" sz="2600" dirty="0" smtClean="0"/>
              <a:t>					1 00000000</a:t>
            </a:r>
            <a:endParaRPr lang="en-IN" sz="2600" u="sng" dirty="0" smtClean="0"/>
          </a:p>
          <a:p>
            <a:pPr lvl="1"/>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 to 8085</a:t>
            </a:r>
            <a:endParaRPr lang="en-US" dirty="0"/>
          </a:p>
        </p:txBody>
      </p:sp>
      <p:sp>
        <p:nvSpPr>
          <p:cNvPr id="3" name="Content Placeholder 2"/>
          <p:cNvSpPr>
            <a:spLocks noGrp="1"/>
          </p:cNvSpPr>
          <p:nvPr>
            <p:ph idx="1"/>
          </p:nvPr>
        </p:nvSpPr>
        <p:spPr>
          <a:xfrm>
            <a:off x="3962400" y="1600200"/>
            <a:ext cx="4724400" cy="4525963"/>
          </a:xfrm>
        </p:spPr>
        <p:txBody>
          <a:bodyPr>
            <a:normAutofit/>
          </a:bodyPr>
          <a:lstStyle/>
          <a:p>
            <a:r>
              <a:rPr lang="en-US" dirty="0" smtClean="0"/>
              <a:t>Introduced in 1977.</a:t>
            </a:r>
          </a:p>
          <a:p>
            <a:r>
              <a:rPr lang="en-US" dirty="0" smtClean="0"/>
              <a:t>It is 8-bit MP.</a:t>
            </a:r>
          </a:p>
          <a:p>
            <a:r>
              <a:rPr lang="en-US" dirty="0" smtClean="0"/>
              <a:t>It is a 40 pin dual-in-line chip.</a:t>
            </a:r>
          </a:p>
          <a:p>
            <a:r>
              <a:rPr lang="en-US" dirty="0" smtClean="0"/>
              <a:t>It uses a single +5V supply for its operations.</a:t>
            </a:r>
          </a:p>
          <a:p>
            <a:r>
              <a:rPr lang="en-US" dirty="0" smtClean="0"/>
              <a:t>Its clock speed is about 3MHz.</a:t>
            </a:r>
            <a:endParaRPr lang="en-US" dirty="0"/>
          </a:p>
        </p:txBody>
      </p:sp>
      <p:pic>
        <p:nvPicPr>
          <p:cNvPr id="5" name="Picture 4" descr="8085_Intel"/>
          <p:cNvPicPr>
            <a:picLocks noChangeAspect="1" noChangeArrowheads="1"/>
          </p:cNvPicPr>
          <p:nvPr/>
        </p:nvPicPr>
        <p:blipFill>
          <a:blip r:embed="rId2" cstate="print"/>
          <a:srcRect/>
          <a:stretch>
            <a:fillRect/>
          </a:stretch>
        </p:blipFill>
        <p:spPr bwMode="auto">
          <a:xfrm>
            <a:off x="0" y="1600200"/>
            <a:ext cx="3886200" cy="449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Temporary Register</a:t>
            </a:r>
            <a:endParaRPr lang="en-US" dirty="0"/>
          </a:p>
        </p:txBody>
      </p:sp>
      <p:sp>
        <p:nvSpPr>
          <p:cNvPr id="3" name="Content Placeholder 2"/>
          <p:cNvSpPr>
            <a:spLocks noGrp="1"/>
          </p:cNvSpPr>
          <p:nvPr>
            <p:ph idx="1"/>
          </p:nvPr>
        </p:nvSpPr>
        <p:spPr/>
        <p:txBody>
          <a:bodyPr/>
          <a:lstStyle/>
          <a:p>
            <a:r>
              <a:rPr lang="en-US" dirty="0" smtClean="0"/>
              <a:t>It is an 8-bit register.</a:t>
            </a:r>
          </a:p>
          <a:p>
            <a:r>
              <a:rPr lang="en-US" dirty="0" smtClean="0"/>
              <a:t>It is used to store temporary 8-bit operand from general purpose register.</a:t>
            </a:r>
          </a:p>
          <a:p>
            <a:r>
              <a:rPr lang="en-US" dirty="0" smtClean="0"/>
              <a:t>It is also used to store intermediate results.</a:t>
            </a:r>
          </a:p>
          <a:p>
            <a:r>
              <a:rPr lang="en-US" dirty="0" smtClean="0"/>
              <a:t>The programmer can not access this register. However, it is internally used for execution of most of the ALU operations.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Instruction Register/Decoder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dirty="0" err="1" smtClean="0"/>
              <a:t>opcode</a:t>
            </a:r>
            <a:r>
              <a:rPr lang="en-US" dirty="0" smtClean="0"/>
              <a:t> of instruction fetched from memory and stored in the instruction register. (Temporary store for the current instruction of a program). </a:t>
            </a:r>
          </a:p>
          <a:p>
            <a:r>
              <a:rPr lang="en-US" dirty="0" smtClean="0"/>
              <a:t>Decoder then takes instruction and “decodes” or interprets the instruction. Decoded instruction then passed to next stage. </a:t>
            </a:r>
          </a:p>
          <a:p>
            <a:r>
              <a:rPr lang="en-US" dirty="0" smtClean="0"/>
              <a:t>Accordingly it gives the timing and control signals</a:t>
            </a:r>
          </a:p>
          <a:p>
            <a:pPr lvl="1"/>
            <a:r>
              <a:rPr lang="en-US" dirty="0" smtClean="0"/>
              <a:t>which control the registers, data buffer, ALU and external peripheral signals depending on the nature of instruction.</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Timing and Control Unit</a:t>
            </a:r>
            <a:endParaRPr lang="en-US" dirty="0"/>
          </a:p>
        </p:txBody>
      </p:sp>
      <p:sp>
        <p:nvSpPr>
          <p:cNvPr id="3" name="Content Placeholder 2"/>
          <p:cNvSpPr>
            <a:spLocks noGrp="1"/>
          </p:cNvSpPr>
          <p:nvPr>
            <p:ph idx="1"/>
          </p:nvPr>
        </p:nvSpPr>
        <p:spPr/>
        <p:txBody>
          <a:bodyPr>
            <a:normAutofit lnSpcReduction="10000"/>
          </a:bodyPr>
          <a:lstStyle/>
          <a:p>
            <a:r>
              <a:rPr lang="en-US" dirty="0" smtClean="0"/>
              <a:t>It controls all the operations of microprocessor and peripheral devices.</a:t>
            </a:r>
          </a:p>
          <a:p>
            <a:r>
              <a:rPr lang="en-US" dirty="0" smtClean="0"/>
              <a:t>Depending upon the machine cycles received from Instruction Decoder, it generates control signals:</a:t>
            </a:r>
          </a:p>
          <a:p>
            <a:pPr lvl="1"/>
            <a:r>
              <a:rPr lang="en-US" dirty="0" smtClean="0"/>
              <a:t>S0 and S1 (Status Signals).</a:t>
            </a:r>
          </a:p>
          <a:p>
            <a:pPr lvl="1"/>
            <a:r>
              <a:rPr lang="en-US" dirty="0" smtClean="0"/>
              <a:t>ALE (Address Latch Enable).</a:t>
            </a:r>
          </a:p>
          <a:p>
            <a:pPr lvl="1"/>
            <a:r>
              <a:rPr lang="en-US" dirty="0" smtClean="0"/>
              <a:t>RD (Read, active low).</a:t>
            </a:r>
          </a:p>
          <a:p>
            <a:pPr lvl="1"/>
            <a:r>
              <a:rPr lang="en-US" dirty="0" smtClean="0"/>
              <a:t>WR (Write, active low).</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Timing and Control Unit</a:t>
            </a:r>
            <a:endParaRPr lang="en-US" dirty="0"/>
          </a:p>
        </p:txBody>
      </p:sp>
      <p:sp>
        <p:nvSpPr>
          <p:cNvPr id="3" name="Content Placeholder 2"/>
          <p:cNvSpPr>
            <a:spLocks noGrp="1"/>
          </p:cNvSpPr>
          <p:nvPr>
            <p:ph idx="1"/>
          </p:nvPr>
        </p:nvSpPr>
        <p:spPr/>
        <p:txBody>
          <a:bodyPr/>
          <a:lstStyle/>
          <a:p>
            <a:r>
              <a:rPr lang="en-US" dirty="0" smtClean="0"/>
              <a:t>IO/M (Input-Output/Memory).</a:t>
            </a:r>
          </a:p>
          <a:p>
            <a:r>
              <a:rPr lang="en-US" dirty="0" smtClean="0"/>
              <a:t>READY</a:t>
            </a:r>
          </a:p>
          <a:p>
            <a:r>
              <a:rPr lang="en-US" dirty="0" smtClean="0"/>
              <a:t>RESET IN</a:t>
            </a:r>
          </a:p>
          <a:p>
            <a:r>
              <a:rPr lang="en-US" dirty="0" smtClean="0"/>
              <a:t>RESET OUT</a:t>
            </a:r>
          </a:p>
          <a:p>
            <a:r>
              <a:rPr lang="en-US" dirty="0" smtClean="0"/>
              <a:t>CLK OUT</a:t>
            </a:r>
          </a:p>
          <a:p>
            <a:r>
              <a:rPr lang="en-US" dirty="0" smtClean="0"/>
              <a:t>HOLD and HLDA</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 Purpose Registers</a:t>
            </a:r>
            <a:endParaRPr lang="en-US" dirty="0"/>
          </a:p>
        </p:txBody>
      </p:sp>
      <p:sp>
        <p:nvSpPr>
          <p:cNvPr id="3" name="Content Placeholder 2"/>
          <p:cNvSpPr>
            <a:spLocks noGrp="1"/>
          </p:cNvSpPr>
          <p:nvPr>
            <p:ph idx="1"/>
          </p:nvPr>
        </p:nvSpPr>
        <p:spPr/>
        <p:txBody>
          <a:bodyPr/>
          <a:lstStyle/>
          <a:p>
            <a:r>
              <a:rPr lang="en-IN" dirty="0" smtClean="0"/>
              <a:t>B, C, D, E, H&amp; L(8 bit registers)</a:t>
            </a:r>
          </a:p>
          <a:p>
            <a:r>
              <a:rPr lang="en-IN" dirty="0" smtClean="0"/>
              <a:t>Can be used singly</a:t>
            </a:r>
          </a:p>
          <a:p>
            <a:r>
              <a:rPr lang="en-IN" dirty="0" smtClean="0"/>
              <a:t>Or can be used as 16 bit register pairs</a:t>
            </a:r>
          </a:p>
          <a:p>
            <a:pPr lvl="1"/>
            <a:r>
              <a:rPr lang="en-IN" dirty="0" smtClean="0"/>
              <a:t>BC, DE, HL</a:t>
            </a:r>
          </a:p>
          <a:p>
            <a:r>
              <a:rPr lang="en-IN" dirty="0" smtClean="0"/>
              <a:t>H &amp; L can be used as </a:t>
            </a:r>
          </a:p>
          <a:p>
            <a:pPr>
              <a:buNone/>
            </a:pPr>
            <a:r>
              <a:rPr lang="en-IN" dirty="0" smtClean="0"/>
              <a:t>    a data pointer </a:t>
            </a:r>
          </a:p>
          <a:p>
            <a:pPr>
              <a:buNone/>
            </a:pPr>
            <a:r>
              <a:rPr lang="en-IN" dirty="0" smtClean="0"/>
              <a:t>	(holds memory address)</a:t>
            </a:r>
          </a:p>
          <a:p>
            <a:endParaRPr lang="en-US" dirty="0" smtClean="0"/>
          </a:p>
          <a:p>
            <a:endParaRPr lang="en-US" dirty="0"/>
          </a:p>
        </p:txBody>
      </p:sp>
      <p:pic>
        <p:nvPicPr>
          <p:cNvPr id="4" name="Picture 2"/>
          <p:cNvPicPr>
            <a:picLocks noChangeAspect="1" noChangeArrowheads="1"/>
          </p:cNvPicPr>
          <p:nvPr/>
        </p:nvPicPr>
        <p:blipFill>
          <a:blip r:embed="rId2" cstate="print"/>
          <a:srcRect/>
          <a:stretch>
            <a:fillRect/>
          </a:stretch>
        </p:blipFill>
        <p:spPr bwMode="auto">
          <a:xfrm>
            <a:off x="5181600" y="3581400"/>
            <a:ext cx="3448833" cy="262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tx2"/>
                </a:solidFill>
              </a:rPr>
              <a:t>General Purpose Registers</a:t>
            </a:r>
            <a:endParaRPr lang="en-IN" dirty="0">
              <a:solidFill>
                <a:schemeClr val="tx2"/>
              </a:solidFill>
            </a:endParaRPr>
          </a:p>
        </p:txBody>
      </p:sp>
      <p:sp>
        <p:nvSpPr>
          <p:cNvPr id="3" name="Content Placeholder 2"/>
          <p:cNvSpPr>
            <a:spLocks noGrp="1"/>
          </p:cNvSpPr>
          <p:nvPr>
            <p:ph idx="1"/>
          </p:nvPr>
        </p:nvSpPr>
        <p:spPr/>
        <p:txBody>
          <a:bodyPr>
            <a:normAutofit fontScale="92500"/>
          </a:bodyPr>
          <a:lstStyle/>
          <a:p>
            <a:r>
              <a:rPr lang="en-IN" dirty="0" smtClean="0">
                <a:solidFill>
                  <a:schemeClr val="tx2"/>
                </a:solidFill>
              </a:rPr>
              <a:t>General Purpose Registers</a:t>
            </a:r>
          </a:p>
          <a:p>
            <a:pPr lvl="2"/>
            <a:r>
              <a:rPr lang="en-IN" dirty="0" smtClean="0"/>
              <a:t>B, C, D, E, H&amp; L(8 bit registers)</a:t>
            </a:r>
          </a:p>
          <a:p>
            <a:pPr lvl="2"/>
            <a:r>
              <a:rPr lang="en-IN" dirty="0" smtClean="0"/>
              <a:t>Can be used singly</a:t>
            </a:r>
          </a:p>
          <a:p>
            <a:pPr lvl="2"/>
            <a:r>
              <a:rPr lang="en-IN" dirty="0" smtClean="0"/>
              <a:t>Or can be used as 16 bit register pairs</a:t>
            </a:r>
          </a:p>
          <a:p>
            <a:pPr lvl="3"/>
            <a:r>
              <a:rPr lang="en-IN" dirty="0" smtClean="0"/>
              <a:t>BC, DE, HL</a:t>
            </a:r>
          </a:p>
          <a:p>
            <a:pPr lvl="2"/>
            <a:r>
              <a:rPr lang="en-IN" dirty="0" smtClean="0"/>
              <a:t>H &amp; L can be used as a data pointer (holds memory address)</a:t>
            </a:r>
            <a:endParaRPr lang="en-IN" sz="3200" dirty="0" smtClean="0">
              <a:solidFill>
                <a:schemeClr val="tx2"/>
              </a:solidFill>
            </a:endParaRPr>
          </a:p>
          <a:p>
            <a:r>
              <a:rPr lang="en-IN" sz="3200" dirty="0" smtClean="0">
                <a:solidFill>
                  <a:schemeClr val="tx2"/>
                </a:solidFill>
              </a:rPr>
              <a:t>Special Purpose Registers</a:t>
            </a:r>
          </a:p>
          <a:p>
            <a:pPr lvl="2"/>
            <a:r>
              <a:rPr lang="en-IN" dirty="0" smtClean="0"/>
              <a:t>Accumulator(8 bit register)</a:t>
            </a:r>
          </a:p>
          <a:p>
            <a:pPr lvl="3"/>
            <a:r>
              <a:rPr lang="en-IN" dirty="0" smtClean="0"/>
              <a:t>Store 8 bit data</a:t>
            </a:r>
          </a:p>
          <a:p>
            <a:pPr lvl="3"/>
            <a:r>
              <a:rPr lang="en-IN" dirty="0" smtClean="0"/>
              <a:t>Store the result of an operation</a:t>
            </a:r>
          </a:p>
          <a:p>
            <a:pPr lvl="3"/>
            <a:r>
              <a:rPr lang="en-IN" dirty="0" smtClean="0"/>
              <a:t>Store 8 bit data during I/O transfer</a:t>
            </a:r>
            <a:endParaRPr lang="en-IN" dirty="0"/>
          </a:p>
        </p:txBody>
      </p:sp>
      <p:pic>
        <p:nvPicPr>
          <p:cNvPr id="19458" name="Picture 2"/>
          <p:cNvPicPr>
            <a:picLocks noChangeAspect="1" noChangeArrowheads="1"/>
          </p:cNvPicPr>
          <p:nvPr/>
        </p:nvPicPr>
        <p:blipFill>
          <a:blip r:embed="rId2" cstate="print"/>
          <a:srcRect/>
          <a:stretch>
            <a:fillRect/>
          </a:stretch>
        </p:blipFill>
        <p:spPr bwMode="auto">
          <a:xfrm>
            <a:off x="5791200" y="4235450"/>
            <a:ext cx="3352800" cy="2549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Program Counter</a:t>
            </a:r>
            <a:endParaRPr lang="en-US" dirty="0"/>
          </a:p>
        </p:txBody>
      </p:sp>
      <p:sp>
        <p:nvSpPr>
          <p:cNvPr id="3" name="Content Placeholder 2"/>
          <p:cNvSpPr>
            <a:spLocks noGrp="1"/>
          </p:cNvSpPr>
          <p:nvPr>
            <p:ph idx="1"/>
          </p:nvPr>
        </p:nvSpPr>
        <p:spPr/>
        <p:txBody>
          <a:bodyPr>
            <a:normAutofit lnSpcReduction="10000"/>
          </a:bodyPr>
          <a:lstStyle/>
          <a:p>
            <a:r>
              <a:rPr lang="en-US" dirty="0" smtClean="0"/>
              <a:t>It is used to hold the address of next instruction to be executed.</a:t>
            </a:r>
          </a:p>
          <a:p>
            <a:r>
              <a:rPr lang="en-US" dirty="0" smtClean="0"/>
              <a:t>It is a 16-bit register.</a:t>
            </a:r>
          </a:p>
          <a:p>
            <a:r>
              <a:rPr lang="en-US" dirty="0" smtClean="0"/>
              <a:t>The microprocessor uses this register to sequence the execution of the instructions.</a:t>
            </a:r>
          </a:p>
          <a:p>
            <a:r>
              <a:rPr lang="en-US" dirty="0" smtClean="0"/>
              <a:t>The microprocessor increments the value of Program Counter after the execution of the current instruction, so that, it always points to the next instruction.</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Stack Pointer</a:t>
            </a:r>
            <a:endParaRPr lang="en-US" dirty="0"/>
          </a:p>
        </p:txBody>
      </p:sp>
      <p:sp>
        <p:nvSpPr>
          <p:cNvPr id="3" name="Content Placeholder 2"/>
          <p:cNvSpPr>
            <a:spLocks noGrp="1"/>
          </p:cNvSpPr>
          <p:nvPr>
            <p:ph idx="1"/>
          </p:nvPr>
        </p:nvSpPr>
        <p:spPr>
          <a:xfrm>
            <a:off x="228600" y="1600200"/>
            <a:ext cx="8686800" cy="4525963"/>
          </a:xfrm>
        </p:spPr>
        <p:txBody>
          <a:bodyPr>
            <a:normAutofit lnSpcReduction="10000"/>
          </a:bodyPr>
          <a:lstStyle/>
          <a:p>
            <a:r>
              <a:rPr lang="en-US" dirty="0" smtClean="0"/>
              <a:t>It holds the address of top most item in the stack. The stack is a reserved area of memory in the RAM</a:t>
            </a:r>
          </a:p>
          <a:p>
            <a:r>
              <a:rPr lang="en-US" dirty="0" smtClean="0"/>
              <a:t>It is also 16-bit register.</a:t>
            </a:r>
          </a:p>
          <a:p>
            <a:r>
              <a:rPr lang="en-US" dirty="0" smtClean="0"/>
              <a:t>Any portion of memory can be used as stack.</a:t>
            </a:r>
          </a:p>
          <a:p>
            <a:r>
              <a:rPr lang="en-US" dirty="0" smtClean="0"/>
              <a:t>This register is always decremented/incremented by 2 during push and pop. </a:t>
            </a:r>
          </a:p>
          <a:p>
            <a:r>
              <a:rPr lang="en-US" dirty="0" smtClean="0"/>
              <a:t>The stack is usually accessed in a Last In First Out (LIFO) fashion.</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Increment/Decrement Register</a:t>
            </a:r>
            <a:endParaRPr lang="en-US" dirty="0"/>
          </a:p>
        </p:txBody>
      </p:sp>
      <p:sp>
        <p:nvSpPr>
          <p:cNvPr id="3" name="Content Placeholder 2"/>
          <p:cNvSpPr>
            <a:spLocks noGrp="1"/>
          </p:cNvSpPr>
          <p:nvPr>
            <p:ph idx="1"/>
          </p:nvPr>
        </p:nvSpPr>
        <p:spPr/>
        <p:txBody>
          <a:bodyPr/>
          <a:lstStyle/>
          <a:p>
            <a:r>
              <a:rPr lang="en-US" dirty="0" smtClean="0"/>
              <a:t>This register is used to increment or decrement the value of Stack Pointer or program counter as a part of execution of instructions. </a:t>
            </a:r>
          </a:p>
          <a:p>
            <a:r>
              <a:rPr lang="en-US" dirty="0" smtClean="0"/>
              <a:t>During PUSH operation, the value of Stack Pointer is incremented.</a:t>
            </a:r>
          </a:p>
          <a:p>
            <a:r>
              <a:rPr lang="en-US" dirty="0" smtClean="0"/>
              <a:t>During POP operation, the value of Stack Pointer is decremented.</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Address Latch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 is a unidirectional 8-bit buffer.</a:t>
            </a:r>
          </a:p>
          <a:p>
            <a:r>
              <a:rPr lang="en-US" dirty="0" smtClean="0"/>
              <a:t>The upper-byte of 16-bit address is stored in this latch. And then it is made available to the peripheral devices.</a:t>
            </a:r>
          </a:p>
          <a:p>
            <a:r>
              <a:rPr lang="en-US" dirty="0" smtClean="0"/>
              <a:t>It is used to drive external high order address bus(A15-A0).</a:t>
            </a:r>
          </a:p>
          <a:p>
            <a:r>
              <a:rPr lang="en-US" dirty="0" smtClean="0"/>
              <a:t>It is also used to tri-state the high order address bus under certain conditions such as</a:t>
            </a:r>
          </a:p>
          <a:p>
            <a:pPr lvl="1"/>
            <a:r>
              <a:rPr lang="en-US" dirty="0" smtClean="0"/>
              <a:t>Reset, hold, halt and when address lines are is not in use.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Features of 8085</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pPr>
              <a:lnSpc>
                <a:spcPct val="120000"/>
              </a:lnSpc>
            </a:pPr>
            <a:r>
              <a:rPr lang="en-IN" dirty="0" smtClean="0"/>
              <a:t>It is manufactured with N-MOS technology. </a:t>
            </a:r>
          </a:p>
          <a:p>
            <a:pPr>
              <a:lnSpc>
                <a:spcPct val="120000"/>
              </a:lnSpc>
            </a:pPr>
            <a:r>
              <a:rPr lang="en-IN" dirty="0" smtClean="0"/>
              <a:t>It has 16-bit address bus and hence can address up to 2</a:t>
            </a:r>
            <a:r>
              <a:rPr lang="en-IN" baseline="30000" dirty="0" smtClean="0"/>
              <a:t>16 </a:t>
            </a:r>
            <a:r>
              <a:rPr lang="en-IN" dirty="0" smtClean="0"/>
              <a:t>= 65536 bytes (64KB) memory locations through A0</a:t>
            </a:r>
            <a:r>
              <a:rPr lang="en-IN" baseline="30000" dirty="0" smtClean="0"/>
              <a:t> </a:t>
            </a:r>
            <a:r>
              <a:rPr lang="en-IN" dirty="0" smtClean="0"/>
              <a:t>- A15. </a:t>
            </a:r>
          </a:p>
          <a:p>
            <a:pPr>
              <a:lnSpc>
                <a:spcPct val="120000"/>
              </a:lnSpc>
            </a:pPr>
            <a:r>
              <a:rPr lang="en-IN" dirty="0" smtClean="0"/>
              <a:t>The first 8 lines of address bus and 8 lines of data bus are multiplexed AD0</a:t>
            </a:r>
            <a:r>
              <a:rPr lang="en-IN" baseline="30000" dirty="0" smtClean="0"/>
              <a:t>  </a:t>
            </a:r>
            <a:r>
              <a:rPr lang="en-IN" dirty="0" smtClean="0"/>
              <a:t>– AD7. </a:t>
            </a:r>
          </a:p>
          <a:p>
            <a:pPr>
              <a:lnSpc>
                <a:spcPct val="120000"/>
              </a:lnSpc>
            </a:pPr>
            <a:r>
              <a:rPr lang="en-IN" dirty="0" smtClean="0"/>
              <a:t>Data bus is a group of 8 lines D0</a:t>
            </a:r>
            <a:r>
              <a:rPr lang="en-IN" baseline="30000" dirty="0" smtClean="0"/>
              <a:t>  </a:t>
            </a:r>
            <a:r>
              <a:rPr lang="en-IN" dirty="0" smtClean="0"/>
              <a:t>– D7 . </a:t>
            </a:r>
          </a:p>
          <a:p>
            <a:pPr>
              <a:lnSpc>
                <a:spcPct val="120000"/>
              </a:lnSpc>
            </a:pPr>
            <a:r>
              <a:rPr lang="en-IN" dirty="0" smtClean="0"/>
              <a:t>It supports external interrupt request. </a:t>
            </a:r>
          </a:p>
          <a:p>
            <a:pPr>
              <a:lnSpc>
                <a:spcPct val="120000"/>
              </a:lnSpc>
            </a:pPr>
            <a:r>
              <a:rPr lang="en-IN" dirty="0" smtClean="0"/>
              <a:t>A 16 bit program counter (PC) </a:t>
            </a:r>
          </a:p>
          <a:p>
            <a:pPr>
              <a:lnSpc>
                <a:spcPct val="120000"/>
              </a:lnSpc>
            </a:pPr>
            <a:r>
              <a:rPr lang="en-IN" dirty="0" smtClean="0"/>
              <a:t>A 16 bit stack pointer (SP) </a:t>
            </a:r>
          </a:p>
          <a:p>
            <a:pPr>
              <a:lnSpc>
                <a:spcPct val="120000"/>
              </a:lnSpc>
            </a:pPr>
            <a:r>
              <a:rPr lang="en-IN" dirty="0" smtClean="0"/>
              <a:t>Six 8-bit general purpose registers arranged in pairs: BC, DE, HL. </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Address/Data Latch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lower-byte of address and 8-bit of data are multiplexed.</a:t>
            </a:r>
          </a:p>
          <a:p>
            <a:r>
              <a:rPr lang="en-US" dirty="0" smtClean="0"/>
              <a:t>It holds either lower-byte of address or 8-bits of data.</a:t>
            </a:r>
          </a:p>
          <a:p>
            <a:r>
              <a:rPr lang="en-US" dirty="0" smtClean="0"/>
              <a:t>This is decided by ALE (Address Latch Enable) signal.</a:t>
            </a:r>
          </a:p>
          <a:p>
            <a:pPr lvl="1"/>
            <a:r>
              <a:rPr lang="en-US" dirty="0" smtClean="0"/>
              <a:t>If ALE = 1 then</a:t>
            </a:r>
          </a:p>
          <a:p>
            <a:pPr lvl="2"/>
            <a:r>
              <a:rPr lang="en-US" dirty="0" smtClean="0"/>
              <a:t>Address/Data Latch contains lower-byte of address.</a:t>
            </a:r>
          </a:p>
          <a:p>
            <a:pPr lvl="1"/>
            <a:r>
              <a:rPr lang="en-US" dirty="0" smtClean="0"/>
              <a:t>If ALE = 0 then</a:t>
            </a:r>
          </a:p>
          <a:p>
            <a:pPr lvl="2"/>
            <a:r>
              <a:rPr lang="en-US" dirty="0" smtClean="0"/>
              <a:t>It contains 8-bit data.</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3"/>
          <p:cNvSpPr>
            <a:spLocks noGrp="1"/>
          </p:cNvSpPr>
          <p:nvPr>
            <p:ph type="sldNum" sz="quarter" idx="10"/>
          </p:nvPr>
        </p:nvSpPr>
        <p:spPr/>
        <p:txBody>
          <a:bodyPr/>
          <a:lstStyle/>
          <a:p>
            <a:fld id="{6DF1A384-57BD-44EC-AE66-7E200258B1FB}" type="slidenum">
              <a:rPr lang="ar-SA" altLang="en-US"/>
              <a:pPr/>
              <a:t>31</a:t>
            </a:fld>
            <a:endParaRPr lang="en-US" altLang="en-US">
              <a:latin typeface="Times New Roman" pitchFamily="18" charset="0"/>
            </a:endParaRPr>
          </a:p>
        </p:txBody>
      </p:sp>
      <p:sp>
        <p:nvSpPr>
          <p:cNvPr id="23554" name="Rectangle 2"/>
          <p:cNvSpPr>
            <a:spLocks noGrp="1" noChangeArrowheads="1"/>
          </p:cNvSpPr>
          <p:nvPr>
            <p:ph type="title"/>
          </p:nvPr>
        </p:nvSpPr>
        <p:spPr/>
        <p:txBody>
          <a:bodyPr/>
          <a:lstStyle/>
          <a:p>
            <a:r>
              <a:rPr lang="en-US" altLang="en-US"/>
              <a:t>Tri-State Buffers</a:t>
            </a:r>
          </a:p>
        </p:txBody>
      </p:sp>
      <p:sp>
        <p:nvSpPr>
          <p:cNvPr id="23555" name="Rectangle 3"/>
          <p:cNvSpPr>
            <a:spLocks noGrp="1" noChangeArrowheads="1"/>
          </p:cNvSpPr>
          <p:nvPr>
            <p:ph type="body" idx="1"/>
          </p:nvPr>
        </p:nvSpPr>
        <p:spPr>
          <a:xfrm>
            <a:off x="457200" y="1219200"/>
            <a:ext cx="8229600" cy="5410200"/>
          </a:xfrm>
        </p:spPr>
        <p:txBody>
          <a:bodyPr>
            <a:normAutofit/>
          </a:bodyPr>
          <a:lstStyle/>
          <a:p>
            <a:r>
              <a:rPr lang="en-US" altLang="en-US" sz="2800" noProof="1">
                <a:solidFill>
                  <a:srgbClr val="000000"/>
                </a:solidFill>
              </a:rPr>
              <a:t>An important circuit element that is used extensively in memory.</a:t>
            </a:r>
          </a:p>
          <a:p>
            <a:r>
              <a:rPr lang="en-US" altLang="en-US" sz="2800" noProof="1">
                <a:solidFill>
                  <a:srgbClr val="000000"/>
                </a:solidFill>
              </a:rPr>
              <a:t>This buffer is a logic circuit that has three states:</a:t>
            </a:r>
          </a:p>
          <a:p>
            <a:pPr lvl="1"/>
            <a:r>
              <a:rPr lang="en-US" altLang="en-US" noProof="1">
                <a:solidFill>
                  <a:srgbClr val="000000"/>
                </a:solidFill>
              </a:rPr>
              <a:t>Logic 0, logic1, and high impedance.</a:t>
            </a:r>
          </a:p>
          <a:p>
            <a:pPr lvl="1"/>
            <a:r>
              <a:rPr lang="en-US" altLang="en-US" noProof="1">
                <a:solidFill>
                  <a:srgbClr val="000000"/>
                </a:solidFill>
              </a:rPr>
              <a:t>When this circuit is in high impedance mode it looks as if it is disconnected from the output completely.</a:t>
            </a:r>
            <a:endParaRPr lang="en-US" altLang="en-US" dirty="0">
              <a:solidFill>
                <a:srgbClr val="000000"/>
              </a:solidFill>
            </a:endParaRPr>
          </a:p>
        </p:txBody>
      </p:sp>
      <p:sp>
        <p:nvSpPr>
          <p:cNvPr id="23569" name="Rectangle 17"/>
          <p:cNvSpPr>
            <a:spLocks noChangeArrowheads="1"/>
          </p:cNvSpPr>
          <p:nvPr/>
        </p:nvSpPr>
        <p:spPr bwMode="auto">
          <a:xfrm>
            <a:off x="2173288" y="4846638"/>
            <a:ext cx="731837" cy="639762"/>
          </a:xfrm>
          <a:prstGeom prst="rect">
            <a:avLst/>
          </a:prstGeom>
          <a:solidFill>
            <a:srgbClr val="FFFFFF"/>
          </a:solidFill>
          <a:ln w="9525">
            <a:solidFill>
              <a:srgbClr val="000000"/>
            </a:solidFill>
            <a:miter lim="800000"/>
            <a:headEnd/>
            <a:tailEnd/>
          </a:ln>
        </p:spPr>
        <p:txBody>
          <a:bodyPr/>
          <a:lstStyle/>
          <a:p>
            <a:endParaRPr lang="en-US"/>
          </a:p>
        </p:txBody>
      </p:sp>
      <p:sp>
        <p:nvSpPr>
          <p:cNvPr id="23570" name="Rectangle 18"/>
          <p:cNvSpPr>
            <a:spLocks noChangeArrowheads="1"/>
          </p:cNvSpPr>
          <p:nvPr/>
        </p:nvSpPr>
        <p:spPr bwMode="auto">
          <a:xfrm>
            <a:off x="4214813" y="4738688"/>
            <a:ext cx="731837" cy="639762"/>
          </a:xfrm>
          <a:prstGeom prst="rect">
            <a:avLst/>
          </a:prstGeom>
          <a:solidFill>
            <a:srgbClr val="FFFFFF"/>
          </a:solidFill>
          <a:ln w="9525">
            <a:solidFill>
              <a:srgbClr val="000000"/>
            </a:solidFill>
            <a:miter lim="800000"/>
            <a:headEnd/>
            <a:tailEnd/>
          </a:ln>
        </p:spPr>
        <p:txBody>
          <a:bodyPr/>
          <a:lstStyle/>
          <a:p>
            <a:endParaRPr lang="en-US"/>
          </a:p>
        </p:txBody>
      </p:sp>
      <p:sp>
        <p:nvSpPr>
          <p:cNvPr id="23571" name="Rectangle 19"/>
          <p:cNvSpPr>
            <a:spLocks noChangeArrowheads="1"/>
          </p:cNvSpPr>
          <p:nvPr/>
        </p:nvSpPr>
        <p:spPr bwMode="auto">
          <a:xfrm>
            <a:off x="6351588" y="4738688"/>
            <a:ext cx="731837" cy="639762"/>
          </a:xfrm>
          <a:prstGeom prst="rect">
            <a:avLst/>
          </a:prstGeom>
          <a:solidFill>
            <a:srgbClr val="FFFFFF"/>
          </a:solidFill>
          <a:ln w="9525">
            <a:solidFill>
              <a:srgbClr val="000000"/>
            </a:solidFill>
            <a:miter lim="800000"/>
            <a:headEnd/>
            <a:tailEnd/>
          </a:ln>
        </p:spPr>
        <p:txBody>
          <a:bodyPr/>
          <a:lstStyle/>
          <a:p>
            <a:endParaRPr lang="en-US"/>
          </a:p>
        </p:txBody>
      </p:sp>
      <p:sp>
        <p:nvSpPr>
          <p:cNvPr id="23572" name="Line 20"/>
          <p:cNvSpPr>
            <a:spLocks noChangeShapeType="1"/>
          </p:cNvSpPr>
          <p:nvPr/>
        </p:nvSpPr>
        <p:spPr bwMode="auto">
          <a:xfrm>
            <a:off x="2541588" y="5051425"/>
            <a:ext cx="700087" cy="4763"/>
          </a:xfrm>
          <a:prstGeom prst="line">
            <a:avLst/>
          </a:prstGeom>
          <a:noFill/>
          <a:ln w="9525">
            <a:solidFill>
              <a:srgbClr val="000000"/>
            </a:solidFill>
            <a:round/>
            <a:headEnd/>
            <a:tailEnd/>
          </a:ln>
        </p:spPr>
        <p:txBody>
          <a:bodyPr/>
          <a:lstStyle/>
          <a:p>
            <a:endParaRPr lang="en-US"/>
          </a:p>
        </p:txBody>
      </p:sp>
      <p:sp>
        <p:nvSpPr>
          <p:cNvPr id="23573" name="Line 21"/>
          <p:cNvSpPr>
            <a:spLocks noChangeShapeType="1"/>
          </p:cNvSpPr>
          <p:nvPr/>
        </p:nvSpPr>
        <p:spPr bwMode="auto">
          <a:xfrm>
            <a:off x="2541588" y="5057775"/>
            <a:ext cx="0" cy="90488"/>
          </a:xfrm>
          <a:prstGeom prst="line">
            <a:avLst/>
          </a:prstGeom>
          <a:noFill/>
          <a:ln w="9525">
            <a:solidFill>
              <a:srgbClr val="000000"/>
            </a:solidFill>
            <a:round/>
            <a:headEnd/>
            <a:tailEnd/>
          </a:ln>
        </p:spPr>
        <p:txBody>
          <a:bodyPr/>
          <a:lstStyle/>
          <a:p>
            <a:endParaRPr lang="en-US"/>
          </a:p>
        </p:txBody>
      </p:sp>
      <p:sp>
        <p:nvSpPr>
          <p:cNvPr id="23574" name="Line 22"/>
          <p:cNvSpPr>
            <a:spLocks noChangeShapeType="1"/>
          </p:cNvSpPr>
          <p:nvPr/>
        </p:nvSpPr>
        <p:spPr bwMode="auto">
          <a:xfrm>
            <a:off x="2436813" y="5160963"/>
            <a:ext cx="182562" cy="0"/>
          </a:xfrm>
          <a:prstGeom prst="line">
            <a:avLst/>
          </a:prstGeom>
          <a:noFill/>
          <a:ln w="9525">
            <a:solidFill>
              <a:srgbClr val="000000"/>
            </a:solidFill>
            <a:round/>
            <a:headEnd/>
            <a:tailEnd/>
          </a:ln>
        </p:spPr>
        <p:txBody>
          <a:bodyPr/>
          <a:lstStyle/>
          <a:p>
            <a:endParaRPr lang="en-US"/>
          </a:p>
        </p:txBody>
      </p:sp>
      <p:sp>
        <p:nvSpPr>
          <p:cNvPr id="23575" name="Line 23"/>
          <p:cNvSpPr>
            <a:spLocks noChangeShapeType="1"/>
          </p:cNvSpPr>
          <p:nvPr/>
        </p:nvSpPr>
        <p:spPr bwMode="auto">
          <a:xfrm flipH="1">
            <a:off x="2495550" y="5214938"/>
            <a:ext cx="92075" cy="0"/>
          </a:xfrm>
          <a:prstGeom prst="line">
            <a:avLst/>
          </a:prstGeom>
          <a:noFill/>
          <a:ln w="9525">
            <a:solidFill>
              <a:srgbClr val="000000"/>
            </a:solidFill>
            <a:round/>
            <a:headEnd/>
            <a:tailEnd/>
          </a:ln>
        </p:spPr>
        <p:txBody>
          <a:bodyPr/>
          <a:lstStyle/>
          <a:p>
            <a:endParaRPr lang="en-US"/>
          </a:p>
        </p:txBody>
      </p:sp>
      <p:sp>
        <p:nvSpPr>
          <p:cNvPr id="23576" name="Line 24"/>
          <p:cNvSpPr>
            <a:spLocks noChangeShapeType="1"/>
          </p:cNvSpPr>
          <p:nvPr/>
        </p:nvSpPr>
        <p:spPr bwMode="auto">
          <a:xfrm flipV="1">
            <a:off x="4575175" y="5046663"/>
            <a:ext cx="566738" cy="9525"/>
          </a:xfrm>
          <a:prstGeom prst="line">
            <a:avLst/>
          </a:prstGeom>
          <a:noFill/>
          <a:ln w="9525">
            <a:solidFill>
              <a:srgbClr val="000000"/>
            </a:solidFill>
            <a:round/>
            <a:headEnd/>
            <a:tailEnd/>
          </a:ln>
        </p:spPr>
        <p:txBody>
          <a:bodyPr/>
          <a:lstStyle/>
          <a:p>
            <a:endParaRPr lang="en-US"/>
          </a:p>
        </p:txBody>
      </p:sp>
      <p:sp>
        <p:nvSpPr>
          <p:cNvPr id="23577" name="Line 25"/>
          <p:cNvSpPr>
            <a:spLocks noChangeShapeType="1"/>
          </p:cNvSpPr>
          <p:nvPr/>
        </p:nvSpPr>
        <p:spPr bwMode="auto">
          <a:xfrm flipV="1">
            <a:off x="4568825" y="4867275"/>
            <a:ext cx="3175" cy="184150"/>
          </a:xfrm>
          <a:prstGeom prst="line">
            <a:avLst/>
          </a:prstGeom>
          <a:noFill/>
          <a:ln w="9525">
            <a:solidFill>
              <a:srgbClr val="000000"/>
            </a:solidFill>
            <a:round/>
            <a:headEnd/>
            <a:tailEnd type="triangle" w="med" len="med"/>
          </a:ln>
        </p:spPr>
        <p:txBody>
          <a:bodyPr/>
          <a:lstStyle/>
          <a:p>
            <a:endParaRPr lang="en-US"/>
          </a:p>
        </p:txBody>
      </p:sp>
      <p:sp>
        <p:nvSpPr>
          <p:cNvPr id="23578" name="Line 26"/>
          <p:cNvSpPr>
            <a:spLocks noChangeShapeType="1"/>
          </p:cNvSpPr>
          <p:nvPr/>
        </p:nvSpPr>
        <p:spPr bwMode="auto">
          <a:xfrm>
            <a:off x="6767513" y="5051425"/>
            <a:ext cx="639762" cy="4763"/>
          </a:xfrm>
          <a:prstGeom prst="line">
            <a:avLst/>
          </a:prstGeom>
          <a:noFill/>
          <a:ln w="9525">
            <a:solidFill>
              <a:srgbClr val="000000"/>
            </a:solidFill>
            <a:round/>
            <a:headEnd/>
            <a:tailEnd/>
          </a:ln>
        </p:spPr>
        <p:txBody>
          <a:bodyPr/>
          <a:lstStyle/>
          <a:p>
            <a:endParaRPr lang="en-US"/>
          </a:p>
        </p:txBody>
      </p:sp>
      <p:sp>
        <p:nvSpPr>
          <p:cNvPr id="23579" name="Text Box 27"/>
          <p:cNvSpPr txBox="1">
            <a:spLocks noChangeArrowheads="1"/>
          </p:cNvSpPr>
          <p:nvPr/>
        </p:nvSpPr>
        <p:spPr bwMode="auto">
          <a:xfrm>
            <a:off x="1709738" y="5434013"/>
            <a:ext cx="1622425" cy="304800"/>
          </a:xfrm>
          <a:prstGeom prst="rect">
            <a:avLst/>
          </a:prstGeom>
          <a:noFill/>
          <a:ln w="9525">
            <a:noFill/>
            <a:miter lim="800000"/>
            <a:headEnd/>
            <a:tailEnd/>
          </a:ln>
        </p:spPr>
        <p:txBody>
          <a:bodyPr wrap="none">
            <a:spAutoFit/>
          </a:bodyPr>
          <a:lstStyle/>
          <a:p>
            <a:pPr algn="ctr"/>
            <a:r>
              <a:rPr lang="en-US" altLang="ar-SA">
                <a:solidFill>
                  <a:srgbClr val="000000"/>
                </a:solidFill>
                <a:cs typeface="Arial" pitchFamily="34" charset="0"/>
              </a:rPr>
              <a:t>The Output is Low</a:t>
            </a:r>
          </a:p>
        </p:txBody>
      </p:sp>
      <p:sp>
        <p:nvSpPr>
          <p:cNvPr id="23580" name="Text Box 28"/>
          <p:cNvSpPr txBox="1">
            <a:spLocks noChangeArrowheads="1"/>
          </p:cNvSpPr>
          <p:nvPr/>
        </p:nvSpPr>
        <p:spPr bwMode="auto">
          <a:xfrm>
            <a:off x="3760788" y="5434013"/>
            <a:ext cx="1662112" cy="304800"/>
          </a:xfrm>
          <a:prstGeom prst="rect">
            <a:avLst/>
          </a:prstGeom>
          <a:noFill/>
          <a:ln w="9525">
            <a:noFill/>
            <a:miter lim="800000"/>
            <a:headEnd/>
            <a:tailEnd/>
          </a:ln>
        </p:spPr>
        <p:txBody>
          <a:bodyPr wrap="none">
            <a:spAutoFit/>
          </a:bodyPr>
          <a:lstStyle/>
          <a:p>
            <a:pPr algn="ctr"/>
            <a:r>
              <a:rPr lang="en-US" altLang="ar-SA">
                <a:solidFill>
                  <a:srgbClr val="000000"/>
                </a:solidFill>
                <a:cs typeface="Arial" pitchFamily="34" charset="0"/>
              </a:rPr>
              <a:t>The Output is High</a:t>
            </a:r>
          </a:p>
        </p:txBody>
      </p:sp>
      <p:sp>
        <p:nvSpPr>
          <p:cNvPr id="23581" name="Text Box 29"/>
          <p:cNvSpPr txBox="1">
            <a:spLocks noChangeArrowheads="1"/>
          </p:cNvSpPr>
          <p:nvPr/>
        </p:nvSpPr>
        <p:spPr bwMode="auto">
          <a:xfrm>
            <a:off x="5984875" y="5434013"/>
            <a:ext cx="1474788" cy="304800"/>
          </a:xfrm>
          <a:prstGeom prst="rect">
            <a:avLst/>
          </a:prstGeom>
          <a:noFill/>
          <a:ln w="9525">
            <a:noFill/>
            <a:miter lim="800000"/>
            <a:headEnd/>
            <a:tailEnd/>
          </a:ln>
        </p:spPr>
        <p:txBody>
          <a:bodyPr wrap="none">
            <a:spAutoFit/>
          </a:bodyPr>
          <a:lstStyle/>
          <a:p>
            <a:pPr algn="ctr"/>
            <a:r>
              <a:rPr lang="en-US" altLang="ar-SA">
                <a:solidFill>
                  <a:srgbClr val="000000"/>
                </a:solidFill>
                <a:cs typeface="Arial" pitchFamily="34" charset="0"/>
              </a:rPr>
              <a:t>High Impedance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3"/>
          <p:cNvSpPr>
            <a:spLocks noGrp="1"/>
          </p:cNvSpPr>
          <p:nvPr>
            <p:ph type="sldNum" sz="quarter" idx="10"/>
          </p:nvPr>
        </p:nvSpPr>
        <p:spPr/>
        <p:txBody>
          <a:bodyPr/>
          <a:lstStyle/>
          <a:p>
            <a:fld id="{114BDC48-E355-44DD-B59D-ACA4F0F5F65C}" type="slidenum">
              <a:rPr lang="ar-SA" altLang="en-US"/>
              <a:pPr/>
              <a:t>32</a:t>
            </a:fld>
            <a:endParaRPr lang="en-US" altLang="en-US">
              <a:latin typeface="Times New Roman" pitchFamily="18" charset="0"/>
            </a:endParaRPr>
          </a:p>
        </p:txBody>
      </p:sp>
      <p:sp>
        <p:nvSpPr>
          <p:cNvPr id="24578" name="Rectangle 2"/>
          <p:cNvSpPr>
            <a:spLocks noGrp="1" noChangeArrowheads="1"/>
          </p:cNvSpPr>
          <p:nvPr>
            <p:ph type="title"/>
          </p:nvPr>
        </p:nvSpPr>
        <p:spPr/>
        <p:txBody>
          <a:bodyPr/>
          <a:lstStyle/>
          <a:p>
            <a:r>
              <a:rPr lang="en-US" altLang="en-US"/>
              <a:t>The Tri-State Buffer</a:t>
            </a:r>
          </a:p>
        </p:txBody>
      </p:sp>
      <p:sp>
        <p:nvSpPr>
          <p:cNvPr id="24579" name="Rectangle 3"/>
          <p:cNvSpPr>
            <a:spLocks noGrp="1" noChangeArrowheads="1"/>
          </p:cNvSpPr>
          <p:nvPr>
            <p:ph type="body" idx="1"/>
          </p:nvPr>
        </p:nvSpPr>
        <p:spPr>
          <a:xfrm>
            <a:off x="457200" y="1295400"/>
            <a:ext cx="8229600" cy="5181600"/>
          </a:xfrm>
        </p:spPr>
        <p:txBody>
          <a:bodyPr>
            <a:normAutofit/>
          </a:bodyPr>
          <a:lstStyle/>
          <a:p>
            <a:r>
              <a:rPr lang="en-US" altLang="en-US" sz="2800" noProof="1">
                <a:solidFill>
                  <a:srgbClr val="000000"/>
                </a:solidFill>
              </a:rPr>
              <a:t>This circuit has two inputs and one output.</a:t>
            </a:r>
          </a:p>
          <a:p>
            <a:pPr lvl="1"/>
            <a:r>
              <a:rPr lang="en-US" altLang="en-US" sz="2400" noProof="1">
                <a:solidFill>
                  <a:srgbClr val="000000"/>
                </a:solidFill>
              </a:rPr>
              <a:t>The first input behaves like the normal input for the circuit.</a:t>
            </a:r>
          </a:p>
          <a:p>
            <a:pPr lvl="1"/>
            <a:r>
              <a:rPr lang="en-US" altLang="en-US" sz="2400" noProof="1">
                <a:solidFill>
                  <a:srgbClr val="000000"/>
                </a:solidFill>
              </a:rPr>
              <a:t>The second input is an “</a:t>
            </a:r>
            <a:r>
              <a:rPr lang="en-US" altLang="en-US" sz="2400" b="1" noProof="1">
                <a:solidFill>
                  <a:srgbClr val="000000"/>
                </a:solidFill>
              </a:rPr>
              <a:t>enable</a:t>
            </a:r>
            <a:r>
              <a:rPr lang="en-US" altLang="en-US" sz="2400" noProof="1">
                <a:solidFill>
                  <a:srgbClr val="000000"/>
                </a:solidFill>
              </a:rPr>
              <a:t>”.</a:t>
            </a:r>
          </a:p>
          <a:p>
            <a:pPr lvl="2"/>
            <a:r>
              <a:rPr lang="en-US" altLang="en-US" sz="2000" noProof="1">
                <a:solidFill>
                  <a:srgbClr val="000000"/>
                </a:solidFill>
              </a:rPr>
              <a:t>If it is set high, the output follows the proper circuit behavior.</a:t>
            </a:r>
          </a:p>
          <a:p>
            <a:pPr lvl="2"/>
            <a:r>
              <a:rPr lang="en-US" altLang="en-US" sz="2000" noProof="1">
                <a:solidFill>
                  <a:srgbClr val="000000"/>
                </a:solidFill>
              </a:rPr>
              <a:t>If it is set low, the output looks like a wire connected to nothing.</a:t>
            </a:r>
            <a:endParaRPr lang="en-US" altLang="en-US" sz="2000" dirty="0">
              <a:solidFill>
                <a:srgbClr val="000000"/>
              </a:solidFill>
            </a:endParaRPr>
          </a:p>
        </p:txBody>
      </p:sp>
      <p:sp>
        <p:nvSpPr>
          <p:cNvPr id="24597" name="AutoShape 21"/>
          <p:cNvSpPr>
            <a:spLocks noChangeArrowheads="1"/>
          </p:cNvSpPr>
          <p:nvPr/>
        </p:nvSpPr>
        <p:spPr bwMode="auto">
          <a:xfrm rot="5400000">
            <a:off x="1973263" y="4584700"/>
            <a:ext cx="736600" cy="533400"/>
          </a:xfrm>
          <a:prstGeom prst="triangle">
            <a:avLst>
              <a:gd name="adj" fmla="val 50000"/>
            </a:avLst>
          </a:prstGeom>
          <a:noFill/>
          <a:ln w="9525">
            <a:solidFill>
              <a:srgbClr val="000000"/>
            </a:solidFill>
            <a:miter lim="800000"/>
            <a:headEnd/>
            <a:tailEnd/>
          </a:ln>
        </p:spPr>
        <p:txBody>
          <a:bodyPr wrap="none" anchor="ctr"/>
          <a:lstStyle/>
          <a:p>
            <a:endParaRPr lang="en-US"/>
          </a:p>
        </p:txBody>
      </p:sp>
      <p:sp>
        <p:nvSpPr>
          <p:cNvPr id="24598" name="Line 22"/>
          <p:cNvSpPr>
            <a:spLocks noChangeShapeType="1"/>
          </p:cNvSpPr>
          <p:nvPr/>
        </p:nvSpPr>
        <p:spPr bwMode="auto">
          <a:xfrm flipH="1">
            <a:off x="1465263" y="4851400"/>
            <a:ext cx="609600" cy="0"/>
          </a:xfrm>
          <a:prstGeom prst="line">
            <a:avLst/>
          </a:prstGeom>
          <a:noFill/>
          <a:ln w="9525">
            <a:solidFill>
              <a:srgbClr val="000000"/>
            </a:solidFill>
            <a:round/>
            <a:headEnd/>
            <a:tailEnd/>
          </a:ln>
        </p:spPr>
        <p:txBody>
          <a:bodyPr wrap="none" anchor="ctr"/>
          <a:lstStyle/>
          <a:p>
            <a:endParaRPr lang="en-US"/>
          </a:p>
        </p:txBody>
      </p:sp>
      <p:sp>
        <p:nvSpPr>
          <p:cNvPr id="24599" name="Line 23"/>
          <p:cNvSpPr>
            <a:spLocks noChangeShapeType="1"/>
          </p:cNvSpPr>
          <p:nvPr/>
        </p:nvSpPr>
        <p:spPr bwMode="auto">
          <a:xfrm>
            <a:off x="2608263" y="4851400"/>
            <a:ext cx="431800" cy="0"/>
          </a:xfrm>
          <a:prstGeom prst="line">
            <a:avLst/>
          </a:prstGeom>
          <a:noFill/>
          <a:ln w="9525">
            <a:solidFill>
              <a:srgbClr val="000000"/>
            </a:solidFill>
            <a:round/>
            <a:headEnd/>
            <a:tailEnd/>
          </a:ln>
        </p:spPr>
        <p:txBody>
          <a:bodyPr wrap="none" anchor="ctr"/>
          <a:lstStyle/>
          <a:p>
            <a:endParaRPr lang="en-US"/>
          </a:p>
        </p:txBody>
      </p:sp>
      <p:sp>
        <p:nvSpPr>
          <p:cNvPr id="24600" name="Line 24"/>
          <p:cNvSpPr>
            <a:spLocks noChangeShapeType="1"/>
          </p:cNvSpPr>
          <p:nvPr/>
        </p:nvSpPr>
        <p:spPr bwMode="auto">
          <a:xfrm>
            <a:off x="2354263" y="5016500"/>
            <a:ext cx="0" cy="368300"/>
          </a:xfrm>
          <a:prstGeom prst="line">
            <a:avLst/>
          </a:prstGeom>
          <a:noFill/>
          <a:ln w="9525">
            <a:solidFill>
              <a:srgbClr val="000000"/>
            </a:solidFill>
            <a:round/>
            <a:headEnd/>
            <a:tailEnd/>
          </a:ln>
        </p:spPr>
        <p:txBody>
          <a:bodyPr wrap="none" anchor="ctr"/>
          <a:lstStyle/>
          <a:p>
            <a:endParaRPr lang="en-US"/>
          </a:p>
        </p:txBody>
      </p:sp>
      <p:sp>
        <p:nvSpPr>
          <p:cNvPr id="24601" name="Text Box 25"/>
          <p:cNvSpPr txBox="1">
            <a:spLocks noChangeArrowheads="1"/>
          </p:cNvSpPr>
          <p:nvPr/>
        </p:nvSpPr>
        <p:spPr bwMode="auto">
          <a:xfrm>
            <a:off x="788988" y="4697413"/>
            <a:ext cx="666750" cy="304800"/>
          </a:xfrm>
          <a:prstGeom prst="rect">
            <a:avLst/>
          </a:prstGeom>
          <a:noFill/>
          <a:ln w="9525">
            <a:noFill/>
            <a:miter lim="800000"/>
            <a:headEnd/>
            <a:tailEnd/>
          </a:ln>
        </p:spPr>
        <p:txBody>
          <a:bodyPr wrap="none">
            <a:spAutoFit/>
          </a:bodyPr>
          <a:lstStyle/>
          <a:p>
            <a:r>
              <a:rPr lang="en-US" altLang="ar-SA">
                <a:solidFill>
                  <a:srgbClr val="000000"/>
                </a:solidFill>
                <a:cs typeface="Arial" pitchFamily="34" charset="0"/>
              </a:rPr>
              <a:t>Input</a:t>
            </a:r>
          </a:p>
        </p:txBody>
      </p:sp>
      <p:sp>
        <p:nvSpPr>
          <p:cNvPr id="24602" name="Text Box 26"/>
          <p:cNvSpPr txBox="1">
            <a:spLocks noChangeArrowheads="1"/>
          </p:cNvSpPr>
          <p:nvPr/>
        </p:nvSpPr>
        <p:spPr bwMode="auto">
          <a:xfrm>
            <a:off x="3087688" y="4702175"/>
            <a:ext cx="781050" cy="304800"/>
          </a:xfrm>
          <a:prstGeom prst="rect">
            <a:avLst/>
          </a:prstGeom>
          <a:noFill/>
          <a:ln w="9525">
            <a:noFill/>
            <a:miter lim="800000"/>
            <a:headEnd/>
            <a:tailEnd/>
          </a:ln>
        </p:spPr>
        <p:txBody>
          <a:bodyPr>
            <a:spAutoFit/>
          </a:bodyPr>
          <a:lstStyle/>
          <a:p>
            <a:r>
              <a:rPr lang="en-US" altLang="ar-SA">
                <a:solidFill>
                  <a:srgbClr val="000000"/>
                </a:solidFill>
                <a:cs typeface="Arial" pitchFamily="34" charset="0"/>
              </a:rPr>
              <a:t>Output</a:t>
            </a:r>
          </a:p>
        </p:txBody>
      </p:sp>
      <p:sp>
        <p:nvSpPr>
          <p:cNvPr id="24603" name="Text Box 27"/>
          <p:cNvSpPr txBox="1">
            <a:spLocks noChangeArrowheads="1"/>
          </p:cNvSpPr>
          <p:nvPr/>
        </p:nvSpPr>
        <p:spPr bwMode="auto">
          <a:xfrm>
            <a:off x="1968500" y="5529263"/>
            <a:ext cx="769938" cy="304800"/>
          </a:xfrm>
          <a:prstGeom prst="rect">
            <a:avLst/>
          </a:prstGeom>
          <a:noFill/>
          <a:ln w="9525">
            <a:noFill/>
            <a:miter lim="800000"/>
            <a:headEnd/>
            <a:tailEnd/>
          </a:ln>
        </p:spPr>
        <p:txBody>
          <a:bodyPr>
            <a:spAutoFit/>
          </a:bodyPr>
          <a:lstStyle/>
          <a:p>
            <a:pPr algn="ctr"/>
            <a:r>
              <a:rPr lang="en-US" altLang="ar-SA">
                <a:solidFill>
                  <a:srgbClr val="000000"/>
                </a:solidFill>
                <a:cs typeface="Arial" pitchFamily="34" charset="0"/>
              </a:rPr>
              <a:t>Enable</a:t>
            </a:r>
          </a:p>
        </p:txBody>
      </p:sp>
      <p:sp>
        <p:nvSpPr>
          <p:cNvPr id="24604" name="AutoShape 28"/>
          <p:cNvSpPr>
            <a:spLocks noChangeArrowheads="1"/>
          </p:cNvSpPr>
          <p:nvPr/>
        </p:nvSpPr>
        <p:spPr bwMode="auto">
          <a:xfrm rot="5400000">
            <a:off x="6443663" y="4584700"/>
            <a:ext cx="736600" cy="533400"/>
          </a:xfrm>
          <a:prstGeom prst="triangle">
            <a:avLst>
              <a:gd name="adj" fmla="val 50000"/>
            </a:avLst>
          </a:prstGeom>
          <a:noFill/>
          <a:ln w="9525">
            <a:solidFill>
              <a:srgbClr val="000000"/>
            </a:solidFill>
            <a:miter lim="800000"/>
            <a:headEnd/>
            <a:tailEnd/>
          </a:ln>
        </p:spPr>
        <p:txBody>
          <a:bodyPr wrap="none" anchor="ctr"/>
          <a:lstStyle/>
          <a:p>
            <a:endParaRPr lang="en-US"/>
          </a:p>
        </p:txBody>
      </p:sp>
      <p:sp>
        <p:nvSpPr>
          <p:cNvPr id="24605" name="Line 29"/>
          <p:cNvSpPr>
            <a:spLocks noChangeShapeType="1"/>
          </p:cNvSpPr>
          <p:nvPr/>
        </p:nvSpPr>
        <p:spPr bwMode="auto">
          <a:xfrm flipH="1">
            <a:off x="5935663" y="4851400"/>
            <a:ext cx="609600" cy="0"/>
          </a:xfrm>
          <a:prstGeom prst="line">
            <a:avLst/>
          </a:prstGeom>
          <a:noFill/>
          <a:ln w="9525">
            <a:solidFill>
              <a:srgbClr val="000000"/>
            </a:solidFill>
            <a:round/>
            <a:headEnd/>
            <a:tailEnd/>
          </a:ln>
        </p:spPr>
        <p:txBody>
          <a:bodyPr wrap="none" anchor="ctr"/>
          <a:lstStyle/>
          <a:p>
            <a:endParaRPr lang="en-US"/>
          </a:p>
        </p:txBody>
      </p:sp>
      <p:sp>
        <p:nvSpPr>
          <p:cNvPr id="24606" name="Line 30"/>
          <p:cNvSpPr>
            <a:spLocks noChangeShapeType="1"/>
          </p:cNvSpPr>
          <p:nvPr/>
        </p:nvSpPr>
        <p:spPr bwMode="auto">
          <a:xfrm>
            <a:off x="7078663" y="4851400"/>
            <a:ext cx="431800" cy="0"/>
          </a:xfrm>
          <a:prstGeom prst="line">
            <a:avLst/>
          </a:prstGeom>
          <a:noFill/>
          <a:ln w="9525">
            <a:solidFill>
              <a:srgbClr val="000000"/>
            </a:solidFill>
            <a:round/>
            <a:headEnd/>
            <a:tailEnd/>
          </a:ln>
        </p:spPr>
        <p:txBody>
          <a:bodyPr wrap="none" anchor="ctr"/>
          <a:lstStyle/>
          <a:p>
            <a:endParaRPr lang="en-US"/>
          </a:p>
        </p:txBody>
      </p:sp>
      <p:sp>
        <p:nvSpPr>
          <p:cNvPr id="24607" name="Line 31"/>
          <p:cNvSpPr>
            <a:spLocks noChangeShapeType="1"/>
          </p:cNvSpPr>
          <p:nvPr/>
        </p:nvSpPr>
        <p:spPr bwMode="auto">
          <a:xfrm>
            <a:off x="6826250" y="5105400"/>
            <a:ext cx="1588" cy="277813"/>
          </a:xfrm>
          <a:prstGeom prst="line">
            <a:avLst/>
          </a:prstGeom>
          <a:noFill/>
          <a:ln w="9525">
            <a:solidFill>
              <a:srgbClr val="000000"/>
            </a:solidFill>
            <a:round/>
            <a:headEnd/>
            <a:tailEnd/>
          </a:ln>
        </p:spPr>
        <p:txBody>
          <a:bodyPr wrap="none" anchor="ctr"/>
          <a:lstStyle/>
          <a:p>
            <a:endParaRPr lang="en-US"/>
          </a:p>
        </p:txBody>
      </p:sp>
      <p:sp>
        <p:nvSpPr>
          <p:cNvPr id="24608" name="Text Box 32"/>
          <p:cNvSpPr txBox="1">
            <a:spLocks noChangeArrowheads="1"/>
          </p:cNvSpPr>
          <p:nvPr/>
        </p:nvSpPr>
        <p:spPr bwMode="auto">
          <a:xfrm>
            <a:off x="5259388" y="4697413"/>
            <a:ext cx="666750" cy="304800"/>
          </a:xfrm>
          <a:prstGeom prst="rect">
            <a:avLst/>
          </a:prstGeom>
          <a:noFill/>
          <a:ln w="9525">
            <a:noFill/>
            <a:miter lim="800000"/>
            <a:headEnd/>
            <a:tailEnd/>
          </a:ln>
        </p:spPr>
        <p:txBody>
          <a:bodyPr wrap="none">
            <a:spAutoFit/>
          </a:bodyPr>
          <a:lstStyle/>
          <a:p>
            <a:r>
              <a:rPr lang="en-US" altLang="ar-SA">
                <a:solidFill>
                  <a:srgbClr val="000000"/>
                </a:solidFill>
                <a:cs typeface="Arial" pitchFamily="34" charset="0"/>
              </a:rPr>
              <a:t>Input</a:t>
            </a:r>
          </a:p>
        </p:txBody>
      </p:sp>
      <p:sp>
        <p:nvSpPr>
          <p:cNvPr id="24609" name="Text Box 33"/>
          <p:cNvSpPr txBox="1">
            <a:spLocks noChangeArrowheads="1"/>
          </p:cNvSpPr>
          <p:nvPr/>
        </p:nvSpPr>
        <p:spPr bwMode="auto">
          <a:xfrm>
            <a:off x="7545388" y="4702175"/>
            <a:ext cx="781050" cy="304800"/>
          </a:xfrm>
          <a:prstGeom prst="rect">
            <a:avLst/>
          </a:prstGeom>
          <a:noFill/>
          <a:ln w="9525">
            <a:noFill/>
            <a:miter lim="800000"/>
            <a:headEnd/>
            <a:tailEnd/>
          </a:ln>
        </p:spPr>
        <p:txBody>
          <a:bodyPr>
            <a:spAutoFit/>
          </a:bodyPr>
          <a:lstStyle/>
          <a:p>
            <a:r>
              <a:rPr lang="en-US" altLang="ar-SA">
                <a:solidFill>
                  <a:srgbClr val="000000"/>
                </a:solidFill>
                <a:cs typeface="Arial" pitchFamily="34" charset="0"/>
              </a:rPr>
              <a:t>Output</a:t>
            </a:r>
          </a:p>
        </p:txBody>
      </p:sp>
      <p:sp>
        <p:nvSpPr>
          <p:cNvPr id="24610" name="Text Box 34"/>
          <p:cNvSpPr txBox="1">
            <a:spLocks noChangeArrowheads="1"/>
          </p:cNvSpPr>
          <p:nvPr/>
        </p:nvSpPr>
        <p:spPr bwMode="auto">
          <a:xfrm>
            <a:off x="6440488" y="5529263"/>
            <a:ext cx="768350" cy="304800"/>
          </a:xfrm>
          <a:prstGeom prst="rect">
            <a:avLst/>
          </a:prstGeom>
          <a:noFill/>
          <a:ln w="9525">
            <a:noFill/>
            <a:miter lim="800000"/>
            <a:headEnd/>
            <a:tailEnd/>
          </a:ln>
        </p:spPr>
        <p:txBody>
          <a:bodyPr>
            <a:spAutoFit/>
          </a:bodyPr>
          <a:lstStyle/>
          <a:p>
            <a:pPr algn="ctr"/>
            <a:r>
              <a:rPr lang="en-US" altLang="ar-SA">
                <a:solidFill>
                  <a:srgbClr val="000000"/>
                </a:solidFill>
                <a:cs typeface="Arial" pitchFamily="34" charset="0"/>
              </a:rPr>
              <a:t>Enable</a:t>
            </a:r>
          </a:p>
        </p:txBody>
      </p:sp>
      <p:sp>
        <p:nvSpPr>
          <p:cNvPr id="24611" name="Oval 35"/>
          <p:cNvSpPr>
            <a:spLocks noChangeArrowheads="1"/>
          </p:cNvSpPr>
          <p:nvPr/>
        </p:nvSpPr>
        <p:spPr bwMode="auto">
          <a:xfrm>
            <a:off x="6783388" y="5022850"/>
            <a:ext cx="73025" cy="74613"/>
          </a:xfrm>
          <a:prstGeom prst="ellipse">
            <a:avLst/>
          </a:prstGeom>
          <a:noFill/>
          <a:ln w="9525">
            <a:solidFill>
              <a:srgbClr val="000000"/>
            </a:solidFill>
            <a:round/>
            <a:headEnd/>
            <a:tailEnd/>
          </a:ln>
        </p:spPr>
        <p:txBody>
          <a:bodyPr wrap="none" anchor="ctr"/>
          <a:lstStyle/>
          <a:p>
            <a:endParaRPr lang="en-US"/>
          </a:p>
        </p:txBody>
      </p:sp>
      <p:sp>
        <p:nvSpPr>
          <p:cNvPr id="24612" name="Line 36"/>
          <p:cNvSpPr>
            <a:spLocks noChangeShapeType="1"/>
          </p:cNvSpPr>
          <p:nvPr/>
        </p:nvSpPr>
        <p:spPr bwMode="auto">
          <a:xfrm>
            <a:off x="6519863" y="5549900"/>
            <a:ext cx="571500" cy="0"/>
          </a:xfrm>
          <a:prstGeom prst="line">
            <a:avLst/>
          </a:prstGeom>
          <a:noFill/>
          <a:ln w="9525">
            <a:solidFill>
              <a:srgbClr val="000000"/>
            </a:solidFill>
            <a:round/>
            <a:headEnd/>
            <a:tailEnd/>
          </a:ln>
        </p:spPr>
        <p:txBody>
          <a:bodyPr wrap="none" anchor="ctr"/>
          <a:lstStyle/>
          <a:p>
            <a:endParaRPr lang="en-US"/>
          </a:p>
        </p:txBody>
      </p:sp>
      <p:sp>
        <p:nvSpPr>
          <p:cNvPr id="24613" name="Text Box 37"/>
          <p:cNvSpPr txBox="1">
            <a:spLocks noChangeArrowheads="1"/>
          </p:cNvSpPr>
          <p:nvPr/>
        </p:nvSpPr>
        <p:spPr bwMode="auto">
          <a:xfrm>
            <a:off x="4294188" y="4633913"/>
            <a:ext cx="615950" cy="366712"/>
          </a:xfrm>
          <a:prstGeom prst="rect">
            <a:avLst/>
          </a:prstGeom>
          <a:noFill/>
          <a:ln w="9525">
            <a:noFill/>
            <a:miter lim="800000"/>
            <a:headEnd/>
            <a:tailEnd/>
          </a:ln>
        </p:spPr>
        <p:txBody>
          <a:bodyPr wrap="none">
            <a:spAutoFit/>
          </a:bodyPr>
          <a:lstStyle/>
          <a:p>
            <a:r>
              <a:rPr lang="en-US" altLang="ar-SA" sz="1800">
                <a:solidFill>
                  <a:srgbClr val="000000"/>
                </a:solidFill>
                <a:cs typeface="Arial" pitchFamily="34" charset="0"/>
              </a:rPr>
              <a:t>OR</a:t>
            </a:r>
            <a:endParaRPr lang="en-US" altLang="ar-SA">
              <a:solidFill>
                <a:srgbClr val="000000"/>
              </a:solidFill>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Serial I/O Controller</a:t>
            </a:r>
            <a:endParaRPr lang="en-US" dirty="0"/>
          </a:p>
        </p:txBody>
      </p:sp>
      <p:sp>
        <p:nvSpPr>
          <p:cNvPr id="3" name="Content Placeholder 2"/>
          <p:cNvSpPr>
            <a:spLocks noGrp="1"/>
          </p:cNvSpPr>
          <p:nvPr>
            <p:ph idx="1"/>
          </p:nvPr>
        </p:nvSpPr>
        <p:spPr/>
        <p:txBody>
          <a:bodyPr>
            <a:normAutofit/>
          </a:bodyPr>
          <a:lstStyle/>
          <a:p>
            <a:r>
              <a:rPr lang="en-US" dirty="0" smtClean="0"/>
              <a:t>It is used to convert parallel data into serial.</a:t>
            </a:r>
          </a:p>
          <a:p>
            <a:r>
              <a:rPr lang="en-US" dirty="0" smtClean="0"/>
              <a:t>Microprocessor works with 8-bit parallel data.</a:t>
            </a:r>
          </a:p>
          <a:p>
            <a:r>
              <a:rPr lang="en-US" dirty="0" smtClean="0"/>
              <a:t>Serial I/O devices works with serial transfer of data.</a:t>
            </a:r>
          </a:p>
          <a:p>
            <a:r>
              <a:rPr lang="en-US" dirty="0" smtClean="0"/>
              <a:t> Therefore, this unit is the interface between </a:t>
            </a:r>
            <a:r>
              <a:rPr lang="pt-BR" dirty="0" smtClean="0"/>
              <a:t>microprocessor and serial I/O devices.</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Interrupt Controller</a:t>
            </a:r>
            <a:endParaRPr lang="en-US" dirty="0"/>
          </a:p>
        </p:txBody>
      </p:sp>
      <p:sp>
        <p:nvSpPr>
          <p:cNvPr id="3" name="Content Placeholder 2"/>
          <p:cNvSpPr>
            <a:spLocks noGrp="1"/>
          </p:cNvSpPr>
          <p:nvPr>
            <p:ph idx="1"/>
          </p:nvPr>
        </p:nvSpPr>
        <p:spPr>
          <a:xfrm>
            <a:off x="457200" y="1600200"/>
            <a:ext cx="8534400" cy="5029200"/>
          </a:xfrm>
        </p:spPr>
        <p:txBody>
          <a:bodyPr>
            <a:normAutofit fontScale="92500" lnSpcReduction="20000"/>
          </a:bodyPr>
          <a:lstStyle/>
          <a:p>
            <a:r>
              <a:rPr lang="en-US" dirty="0" smtClean="0"/>
              <a:t>It is used to handle the interrupts.</a:t>
            </a:r>
          </a:p>
          <a:p>
            <a:r>
              <a:rPr lang="en-US" dirty="0" smtClean="0"/>
              <a:t>There are 5 interrupt signals in 8085:</a:t>
            </a:r>
          </a:p>
          <a:p>
            <a:pPr lvl="1"/>
            <a:r>
              <a:rPr lang="en-US" dirty="0" smtClean="0"/>
              <a:t>TRAP</a:t>
            </a:r>
          </a:p>
          <a:p>
            <a:pPr lvl="1"/>
            <a:r>
              <a:rPr lang="en-US" dirty="0" smtClean="0"/>
              <a:t>RST 7.5</a:t>
            </a:r>
          </a:p>
          <a:p>
            <a:pPr lvl="1"/>
            <a:r>
              <a:rPr lang="en-US" dirty="0" smtClean="0"/>
              <a:t>RST 6.5</a:t>
            </a:r>
          </a:p>
          <a:p>
            <a:pPr lvl="1"/>
            <a:r>
              <a:rPr lang="en-US" dirty="0" smtClean="0"/>
              <a:t>RST 5.5</a:t>
            </a:r>
          </a:p>
          <a:p>
            <a:pPr lvl="1"/>
            <a:r>
              <a:rPr lang="en-US" dirty="0" smtClean="0"/>
              <a:t>INTR</a:t>
            </a:r>
          </a:p>
          <a:p>
            <a:r>
              <a:rPr lang="en-US" dirty="0" smtClean="0"/>
              <a:t>Interrupt controller receives these interrupts according to their priority and applies them to the microprocessor.</a:t>
            </a:r>
          </a:p>
          <a:p>
            <a:r>
              <a:rPr lang="en-US" dirty="0" smtClean="0"/>
              <a:t>There is one outgoing signal INTA which is called Interrupt Acknowledge.</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Pin Diagram of 8085</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G:\8085\Pin Diagram and Pin description of 8085_files\8085.png"/>
          <p:cNvPicPr>
            <a:picLocks noChangeAspect="1" noChangeArrowheads="1"/>
          </p:cNvPicPr>
          <p:nvPr/>
        </p:nvPicPr>
        <p:blipFill>
          <a:blip r:embed="rId2" cstate="print"/>
          <a:srcRect/>
          <a:stretch>
            <a:fillRect/>
          </a:stretch>
        </p:blipFill>
        <p:spPr bwMode="auto">
          <a:xfrm>
            <a:off x="1600200" y="1447800"/>
            <a:ext cx="5581956" cy="5410200"/>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Pin description of 8085</a:t>
            </a:r>
            <a:endParaRPr lang="en-US" dirty="0"/>
          </a:p>
        </p:txBody>
      </p:sp>
      <p:sp>
        <p:nvSpPr>
          <p:cNvPr id="3" name="Content Placeholder 2"/>
          <p:cNvSpPr>
            <a:spLocks noGrp="1"/>
          </p:cNvSpPr>
          <p:nvPr>
            <p:ph idx="1"/>
          </p:nvPr>
        </p:nvSpPr>
        <p:spPr/>
        <p:txBody>
          <a:bodyPr/>
          <a:lstStyle/>
          <a:p>
            <a:endParaRPr lang="en-US" dirty="0"/>
          </a:p>
        </p:txBody>
      </p:sp>
      <p:pic>
        <p:nvPicPr>
          <p:cNvPr id="55298" name="Picture 2"/>
          <p:cNvPicPr>
            <a:picLocks noChangeAspect="1" noChangeArrowheads="1"/>
          </p:cNvPicPr>
          <p:nvPr/>
        </p:nvPicPr>
        <p:blipFill>
          <a:blip r:embed="rId2" cstate="print"/>
          <a:srcRect/>
          <a:stretch>
            <a:fillRect/>
          </a:stretch>
        </p:blipFill>
        <p:spPr bwMode="auto">
          <a:xfrm>
            <a:off x="1447800" y="1448988"/>
            <a:ext cx="6248400" cy="5409012"/>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Pin description</a:t>
            </a:r>
            <a:endParaRPr lang="en-US" dirty="0"/>
          </a:p>
        </p:txBody>
      </p:sp>
      <p:sp>
        <p:nvSpPr>
          <p:cNvPr id="3" name="Content Placeholder 2"/>
          <p:cNvSpPr>
            <a:spLocks noGrp="1"/>
          </p:cNvSpPr>
          <p:nvPr>
            <p:ph idx="1"/>
          </p:nvPr>
        </p:nvSpPr>
        <p:spPr>
          <a:xfrm>
            <a:off x="457200" y="1371600"/>
            <a:ext cx="8229600" cy="5105400"/>
          </a:xfrm>
        </p:spPr>
        <p:txBody>
          <a:bodyPr>
            <a:noAutofit/>
          </a:bodyPr>
          <a:lstStyle/>
          <a:p>
            <a:pPr>
              <a:lnSpc>
                <a:spcPct val="80000"/>
              </a:lnSpc>
            </a:pPr>
            <a:r>
              <a:rPr lang="en-US" sz="2400" dirty="0" smtClean="0">
                <a:solidFill>
                  <a:srgbClr val="FF3300"/>
                </a:solidFill>
              </a:rPr>
              <a:t>Higher Order Address pins- A</a:t>
            </a:r>
            <a:r>
              <a:rPr lang="en-US" sz="2400" baseline="-25000" dirty="0" smtClean="0">
                <a:solidFill>
                  <a:srgbClr val="FF3300"/>
                </a:solidFill>
              </a:rPr>
              <a:t>15 </a:t>
            </a:r>
            <a:r>
              <a:rPr lang="en-US" sz="2400" dirty="0" smtClean="0">
                <a:solidFill>
                  <a:srgbClr val="FF3300"/>
                </a:solidFill>
              </a:rPr>
              <a:t>– A</a:t>
            </a:r>
            <a:r>
              <a:rPr lang="en-US" sz="2400" baseline="-25000" dirty="0" smtClean="0">
                <a:solidFill>
                  <a:srgbClr val="FF3300"/>
                </a:solidFill>
              </a:rPr>
              <a:t>8</a:t>
            </a:r>
          </a:p>
          <a:p>
            <a:pPr>
              <a:lnSpc>
                <a:spcPct val="80000"/>
              </a:lnSpc>
            </a:pPr>
            <a:r>
              <a:rPr lang="en-US" sz="2400" dirty="0" smtClean="0">
                <a:solidFill>
                  <a:srgbClr val="FF3300"/>
                </a:solidFill>
              </a:rPr>
              <a:t>Lower Order Address/ Data Pins- AD</a:t>
            </a:r>
            <a:r>
              <a:rPr lang="en-US" sz="2400" baseline="-25000" dirty="0" smtClean="0">
                <a:solidFill>
                  <a:srgbClr val="FF3300"/>
                </a:solidFill>
              </a:rPr>
              <a:t>7</a:t>
            </a:r>
            <a:r>
              <a:rPr lang="en-US" sz="2400" dirty="0" smtClean="0">
                <a:solidFill>
                  <a:srgbClr val="FF3300"/>
                </a:solidFill>
              </a:rPr>
              <a:t>-AD</a:t>
            </a:r>
            <a:r>
              <a:rPr lang="en-US" sz="2400" baseline="-25000" dirty="0" smtClean="0">
                <a:solidFill>
                  <a:srgbClr val="FF3300"/>
                </a:solidFill>
              </a:rPr>
              <a:t>0</a:t>
            </a:r>
          </a:p>
          <a:p>
            <a:pPr lvl="1">
              <a:lnSpc>
                <a:spcPct val="80000"/>
              </a:lnSpc>
            </a:pPr>
            <a:r>
              <a:rPr lang="en-US" sz="2000" dirty="0" smtClean="0">
                <a:solidFill>
                  <a:srgbClr val="000099"/>
                </a:solidFill>
              </a:rPr>
              <a:t>These are time multiplexed pins and are de-multiplexed using the pin ALE</a:t>
            </a:r>
          </a:p>
          <a:p>
            <a:pPr>
              <a:lnSpc>
                <a:spcPct val="80000"/>
              </a:lnSpc>
            </a:pPr>
            <a:r>
              <a:rPr lang="en-US" sz="2400" dirty="0" smtClean="0">
                <a:solidFill>
                  <a:srgbClr val="000099"/>
                </a:solidFill>
              </a:rPr>
              <a:t> </a:t>
            </a:r>
            <a:r>
              <a:rPr lang="en-US" sz="2400" dirty="0" smtClean="0">
                <a:solidFill>
                  <a:srgbClr val="FF3300"/>
                </a:solidFill>
              </a:rPr>
              <a:t>Control Pins – RD, WR</a:t>
            </a:r>
          </a:p>
          <a:p>
            <a:pPr lvl="1">
              <a:lnSpc>
                <a:spcPct val="80000"/>
              </a:lnSpc>
            </a:pPr>
            <a:r>
              <a:rPr lang="en-US" sz="2000" dirty="0" smtClean="0">
                <a:solidFill>
                  <a:srgbClr val="000099"/>
                </a:solidFill>
              </a:rPr>
              <a:t>These are active low Read &amp; Write pins</a:t>
            </a:r>
          </a:p>
          <a:p>
            <a:pPr>
              <a:lnSpc>
                <a:spcPct val="80000"/>
              </a:lnSpc>
            </a:pPr>
            <a:r>
              <a:rPr lang="en-US" sz="2400" dirty="0" smtClean="0">
                <a:solidFill>
                  <a:srgbClr val="FF3300"/>
                </a:solidFill>
              </a:rPr>
              <a:t>Status Pins – ALE, IO/M (active low), S</a:t>
            </a:r>
            <a:r>
              <a:rPr lang="en-US" sz="2400" baseline="-25000" dirty="0" smtClean="0">
                <a:solidFill>
                  <a:srgbClr val="FF3300"/>
                </a:solidFill>
              </a:rPr>
              <a:t>1</a:t>
            </a:r>
            <a:r>
              <a:rPr lang="en-US" sz="2400" dirty="0" smtClean="0">
                <a:solidFill>
                  <a:srgbClr val="FF3300"/>
                </a:solidFill>
              </a:rPr>
              <a:t>, S</a:t>
            </a:r>
            <a:r>
              <a:rPr lang="en-US" sz="2400" baseline="-25000" dirty="0" smtClean="0">
                <a:solidFill>
                  <a:srgbClr val="FF3300"/>
                </a:solidFill>
              </a:rPr>
              <a:t>0</a:t>
            </a:r>
          </a:p>
          <a:p>
            <a:pPr lvl="1">
              <a:lnSpc>
                <a:spcPct val="80000"/>
              </a:lnSpc>
            </a:pPr>
            <a:r>
              <a:rPr lang="en-US" sz="2000" dirty="0" smtClean="0">
                <a:solidFill>
                  <a:srgbClr val="000099"/>
                </a:solidFill>
              </a:rPr>
              <a:t>ALE (Address Latch Enable)-Used to de-multiplex AD</a:t>
            </a:r>
            <a:r>
              <a:rPr lang="en-US" sz="2000" baseline="-25000" dirty="0" smtClean="0">
                <a:solidFill>
                  <a:srgbClr val="000099"/>
                </a:solidFill>
              </a:rPr>
              <a:t>7</a:t>
            </a:r>
            <a:r>
              <a:rPr lang="en-US" sz="2000" dirty="0" smtClean="0">
                <a:solidFill>
                  <a:srgbClr val="000099"/>
                </a:solidFill>
              </a:rPr>
              <a:t>-AD</a:t>
            </a:r>
            <a:r>
              <a:rPr lang="en-US" sz="2000" baseline="-25000" dirty="0" smtClean="0">
                <a:solidFill>
                  <a:srgbClr val="000099"/>
                </a:solidFill>
              </a:rPr>
              <a:t>0</a:t>
            </a:r>
          </a:p>
          <a:p>
            <a:pPr lvl="1">
              <a:lnSpc>
                <a:spcPct val="80000"/>
              </a:lnSpc>
            </a:pPr>
            <a:r>
              <a:rPr lang="en-US" sz="2000" dirty="0" smtClean="0">
                <a:solidFill>
                  <a:srgbClr val="000099"/>
                </a:solidFill>
              </a:rPr>
              <a:t>IO/M – Used to select I/O or Memory operation</a:t>
            </a:r>
          </a:p>
          <a:p>
            <a:pPr lvl="1">
              <a:lnSpc>
                <a:spcPct val="80000"/>
              </a:lnSpc>
            </a:pPr>
            <a:r>
              <a:rPr lang="en-US" sz="2000" dirty="0" smtClean="0">
                <a:solidFill>
                  <a:srgbClr val="000099"/>
                </a:solidFill>
              </a:rPr>
              <a:t>S</a:t>
            </a:r>
            <a:r>
              <a:rPr lang="en-US" sz="2000" baseline="-25000" dirty="0" smtClean="0">
                <a:solidFill>
                  <a:srgbClr val="000099"/>
                </a:solidFill>
              </a:rPr>
              <a:t>1</a:t>
            </a:r>
            <a:r>
              <a:rPr lang="en-US" sz="2000" dirty="0" smtClean="0">
                <a:solidFill>
                  <a:srgbClr val="000099"/>
                </a:solidFill>
              </a:rPr>
              <a:t>,S</a:t>
            </a:r>
            <a:r>
              <a:rPr lang="en-US" sz="2000" baseline="-25000" dirty="0" smtClean="0">
                <a:solidFill>
                  <a:srgbClr val="000099"/>
                </a:solidFill>
              </a:rPr>
              <a:t>0 </a:t>
            </a:r>
            <a:r>
              <a:rPr lang="en-US" sz="2000" dirty="0" smtClean="0">
                <a:solidFill>
                  <a:srgbClr val="000099"/>
                </a:solidFill>
              </a:rPr>
              <a:t>– Denote the status of data on data bus</a:t>
            </a:r>
          </a:p>
          <a:p>
            <a:pPr>
              <a:lnSpc>
                <a:spcPct val="80000"/>
              </a:lnSpc>
            </a:pPr>
            <a:r>
              <a:rPr lang="en-US" sz="2400" dirty="0" smtClean="0">
                <a:solidFill>
                  <a:srgbClr val="FF3300"/>
                </a:solidFill>
              </a:rPr>
              <a:t>Interrupt Pins – TRAP, RST7.5, RST 6.5, RST 5.5, INTR, INTA</a:t>
            </a:r>
          </a:p>
          <a:p>
            <a:pPr lvl="1">
              <a:lnSpc>
                <a:spcPct val="80000"/>
              </a:lnSpc>
            </a:pPr>
            <a:r>
              <a:rPr lang="en-US" sz="2000" dirty="0" smtClean="0">
                <a:solidFill>
                  <a:srgbClr val="000099"/>
                </a:solidFill>
              </a:rPr>
              <a:t>These are hardware interrupts used to initiate an interrupt service routine stored at predefined locations of the system memory.</a:t>
            </a:r>
          </a:p>
          <a:p>
            <a:pPr>
              <a:lnSpc>
                <a:spcPct val="80000"/>
              </a:lnSpc>
            </a:pPr>
            <a:r>
              <a:rPr lang="en-US" sz="2400" dirty="0" smtClean="0">
                <a:solidFill>
                  <a:srgbClr val="FF3300"/>
                </a:solidFill>
              </a:rPr>
              <a:t>Serial I/O pins – SID (Serial Input Data), SOD (Serial Output Data)</a:t>
            </a:r>
          </a:p>
          <a:p>
            <a:pPr lvl="1">
              <a:lnSpc>
                <a:spcPct val="80000"/>
              </a:lnSpc>
            </a:pPr>
            <a:r>
              <a:rPr lang="en-US" sz="2000" dirty="0" smtClean="0">
                <a:solidFill>
                  <a:srgbClr val="000099"/>
                </a:solidFill>
              </a:rPr>
              <a:t>These pins are used to interface 8085 with a serial device.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Pin Description           </a:t>
            </a:r>
            <a:r>
              <a:rPr lang="en-US" dirty="0" err="1" smtClean="0"/>
              <a:t>Contd</a:t>
            </a:r>
            <a:r>
              <a:rPr lang="en-US" dirty="0" smtClean="0"/>
              <a:t>…</a:t>
            </a:r>
            <a:endParaRPr lang="en-US" dirty="0"/>
          </a:p>
        </p:txBody>
      </p:sp>
      <p:sp>
        <p:nvSpPr>
          <p:cNvPr id="3" name="Content Placeholder 2"/>
          <p:cNvSpPr>
            <a:spLocks noGrp="1"/>
          </p:cNvSpPr>
          <p:nvPr>
            <p:ph idx="1"/>
          </p:nvPr>
        </p:nvSpPr>
        <p:spPr/>
        <p:txBody>
          <a:bodyPr>
            <a:noAutofit/>
          </a:bodyPr>
          <a:lstStyle/>
          <a:p>
            <a:pPr>
              <a:lnSpc>
                <a:spcPct val="80000"/>
              </a:lnSpc>
            </a:pPr>
            <a:r>
              <a:rPr lang="en-US" sz="2800" dirty="0" smtClean="0">
                <a:solidFill>
                  <a:srgbClr val="FF3300"/>
                </a:solidFill>
              </a:rPr>
              <a:t>Clock Pins- X</a:t>
            </a:r>
            <a:r>
              <a:rPr lang="en-US" sz="2800" baseline="-25000" dirty="0" smtClean="0">
                <a:solidFill>
                  <a:srgbClr val="FF3300"/>
                </a:solidFill>
              </a:rPr>
              <a:t>1</a:t>
            </a:r>
            <a:r>
              <a:rPr lang="en-US" sz="2800" dirty="0" smtClean="0">
                <a:solidFill>
                  <a:srgbClr val="FF3300"/>
                </a:solidFill>
              </a:rPr>
              <a:t>, X</a:t>
            </a:r>
            <a:r>
              <a:rPr lang="en-US" sz="2800" baseline="-25000" dirty="0" smtClean="0">
                <a:solidFill>
                  <a:srgbClr val="FF3300"/>
                </a:solidFill>
              </a:rPr>
              <a:t>2</a:t>
            </a:r>
            <a:r>
              <a:rPr lang="en-US" sz="2800" dirty="0" smtClean="0">
                <a:solidFill>
                  <a:srgbClr val="FF3300"/>
                </a:solidFill>
              </a:rPr>
              <a:t>, CLK(OUT)</a:t>
            </a:r>
          </a:p>
          <a:p>
            <a:pPr lvl="1">
              <a:lnSpc>
                <a:spcPct val="80000"/>
              </a:lnSpc>
            </a:pPr>
            <a:r>
              <a:rPr lang="en-US" sz="2400" dirty="0" smtClean="0">
                <a:solidFill>
                  <a:srgbClr val="000099"/>
                </a:solidFill>
              </a:rPr>
              <a:t>X</a:t>
            </a:r>
            <a:r>
              <a:rPr lang="en-US" sz="2400" baseline="-25000" dirty="0" smtClean="0">
                <a:solidFill>
                  <a:srgbClr val="000099"/>
                </a:solidFill>
              </a:rPr>
              <a:t>1</a:t>
            </a:r>
            <a:r>
              <a:rPr lang="en-US" sz="2400" dirty="0" smtClean="0">
                <a:solidFill>
                  <a:srgbClr val="000099"/>
                </a:solidFill>
              </a:rPr>
              <a:t>, X</a:t>
            </a:r>
            <a:r>
              <a:rPr lang="en-US" sz="2400" baseline="-25000" dirty="0" smtClean="0">
                <a:solidFill>
                  <a:srgbClr val="000099"/>
                </a:solidFill>
              </a:rPr>
              <a:t>2</a:t>
            </a:r>
            <a:r>
              <a:rPr lang="en-US" sz="2400" dirty="0" smtClean="0">
                <a:solidFill>
                  <a:srgbClr val="000099"/>
                </a:solidFill>
              </a:rPr>
              <a:t>- These are clock input pins. A crystal is connected between these pins such that </a:t>
            </a:r>
            <a:r>
              <a:rPr lang="en-US" sz="2400" dirty="0" err="1" smtClean="0">
                <a:solidFill>
                  <a:srgbClr val="000099"/>
                </a:solidFill>
              </a:rPr>
              <a:t>f</a:t>
            </a:r>
            <a:r>
              <a:rPr lang="en-US" sz="2400" baseline="-25000" dirty="0" err="1" smtClean="0">
                <a:solidFill>
                  <a:srgbClr val="000099"/>
                </a:solidFill>
              </a:rPr>
              <a:t>crystal</a:t>
            </a:r>
            <a:r>
              <a:rPr lang="en-US" sz="2400" dirty="0" smtClean="0">
                <a:solidFill>
                  <a:srgbClr val="000099"/>
                </a:solidFill>
              </a:rPr>
              <a:t>= 2f</a:t>
            </a:r>
            <a:r>
              <a:rPr lang="en-US" sz="2400" baseline="-25000" dirty="0" smtClean="0">
                <a:solidFill>
                  <a:srgbClr val="000099"/>
                </a:solidFill>
              </a:rPr>
              <a:t>8085 </a:t>
            </a:r>
            <a:r>
              <a:rPr lang="en-US" sz="2400" dirty="0" smtClean="0">
                <a:solidFill>
                  <a:srgbClr val="000099"/>
                </a:solidFill>
              </a:rPr>
              <a:t>where </a:t>
            </a:r>
            <a:r>
              <a:rPr lang="en-US" sz="2400" dirty="0" err="1" smtClean="0">
                <a:solidFill>
                  <a:srgbClr val="000099"/>
                </a:solidFill>
              </a:rPr>
              <a:t>f</a:t>
            </a:r>
            <a:r>
              <a:rPr lang="en-US" sz="2400" baseline="-25000" dirty="0" err="1" smtClean="0">
                <a:solidFill>
                  <a:srgbClr val="000099"/>
                </a:solidFill>
              </a:rPr>
              <a:t>crystal</a:t>
            </a:r>
            <a:r>
              <a:rPr lang="en-US" sz="2400" dirty="0" smtClean="0">
                <a:solidFill>
                  <a:srgbClr val="000099"/>
                </a:solidFill>
              </a:rPr>
              <a:t>= crystal frequency &amp; f</a:t>
            </a:r>
            <a:r>
              <a:rPr lang="en-US" sz="2400" baseline="-25000" dirty="0" smtClean="0">
                <a:solidFill>
                  <a:srgbClr val="000099"/>
                </a:solidFill>
              </a:rPr>
              <a:t>8085 </a:t>
            </a:r>
            <a:r>
              <a:rPr lang="en-US" sz="2400" dirty="0" smtClean="0">
                <a:solidFill>
                  <a:srgbClr val="000099"/>
                </a:solidFill>
              </a:rPr>
              <a:t>= operating frequency of 8085</a:t>
            </a:r>
          </a:p>
          <a:p>
            <a:pPr lvl="1">
              <a:lnSpc>
                <a:spcPct val="80000"/>
              </a:lnSpc>
            </a:pPr>
            <a:r>
              <a:rPr lang="en-US" sz="2400" dirty="0" smtClean="0">
                <a:solidFill>
                  <a:srgbClr val="000099"/>
                </a:solidFill>
              </a:rPr>
              <a:t>CLK(OUT) – This is an auxiliary clock output source</a:t>
            </a:r>
          </a:p>
          <a:p>
            <a:pPr>
              <a:lnSpc>
                <a:spcPct val="80000"/>
              </a:lnSpc>
            </a:pPr>
            <a:r>
              <a:rPr lang="en-US" sz="2800" dirty="0" smtClean="0">
                <a:solidFill>
                  <a:srgbClr val="FF3300"/>
                </a:solidFill>
              </a:rPr>
              <a:t>Reset Pins – Reset In </a:t>
            </a:r>
            <a:r>
              <a:rPr lang="en-US" sz="1800" b="1" dirty="0" smtClean="0">
                <a:solidFill>
                  <a:srgbClr val="FF3300"/>
                </a:solidFill>
              </a:rPr>
              <a:t>(active low)</a:t>
            </a:r>
            <a:r>
              <a:rPr lang="en-US" sz="2800" dirty="0" smtClean="0">
                <a:solidFill>
                  <a:srgbClr val="FF3300"/>
                </a:solidFill>
              </a:rPr>
              <a:t>, Reset Out</a:t>
            </a:r>
          </a:p>
          <a:p>
            <a:pPr lvl="1">
              <a:lnSpc>
                <a:spcPct val="80000"/>
              </a:lnSpc>
            </a:pPr>
            <a:r>
              <a:rPr lang="en-US" sz="2400" b="1" dirty="0" smtClean="0">
                <a:solidFill>
                  <a:srgbClr val="000099"/>
                </a:solidFill>
              </a:rPr>
              <a:t>Reset In</a:t>
            </a:r>
            <a:r>
              <a:rPr lang="en-US" sz="2400" dirty="0" smtClean="0">
                <a:solidFill>
                  <a:srgbClr val="000099"/>
                </a:solidFill>
              </a:rPr>
              <a:t> is used to reset 8085 whereas </a:t>
            </a:r>
            <a:r>
              <a:rPr lang="en-US" sz="2400" b="1" dirty="0" smtClean="0">
                <a:solidFill>
                  <a:srgbClr val="000099"/>
                </a:solidFill>
              </a:rPr>
              <a:t>Reset Out</a:t>
            </a:r>
            <a:r>
              <a:rPr lang="en-US" sz="2400" dirty="0" smtClean="0">
                <a:solidFill>
                  <a:srgbClr val="000099"/>
                </a:solidFill>
              </a:rPr>
              <a:t> can be used to reset other devices in the system</a:t>
            </a:r>
          </a:p>
          <a:p>
            <a:pPr>
              <a:lnSpc>
                <a:spcPct val="80000"/>
              </a:lnSpc>
            </a:pPr>
            <a:r>
              <a:rPr lang="en-US" sz="2800" dirty="0" smtClean="0">
                <a:solidFill>
                  <a:srgbClr val="FF3300"/>
                </a:solidFill>
              </a:rPr>
              <a:t>DMA (Direct Memory Access) pins – HOLD, HLDA</a:t>
            </a:r>
          </a:p>
          <a:p>
            <a:pPr lvl="1">
              <a:lnSpc>
                <a:spcPct val="80000"/>
              </a:lnSpc>
            </a:pPr>
            <a:r>
              <a:rPr lang="en-US" sz="2400" dirty="0" smtClean="0">
                <a:solidFill>
                  <a:srgbClr val="000099"/>
                </a:solidFill>
              </a:rPr>
              <a:t>These pins are used when data transfer is to be performed directly between an external device and the main memory of the system.</a:t>
            </a:r>
          </a:p>
          <a:p>
            <a:pPr>
              <a:lnSpc>
                <a:spcPct val="80000"/>
              </a:lnSpc>
            </a:pPr>
            <a:r>
              <a:rPr lang="en-US" sz="2800" dirty="0" smtClean="0">
                <a:solidFill>
                  <a:srgbClr val="FF3300"/>
                </a:solidFill>
              </a:rPr>
              <a:t>Power Supply Pins - +V</a:t>
            </a:r>
            <a:r>
              <a:rPr lang="en-US" sz="2800" baseline="-25000" dirty="0" smtClean="0">
                <a:solidFill>
                  <a:srgbClr val="FF3300"/>
                </a:solidFill>
              </a:rPr>
              <a:t>CC</a:t>
            </a:r>
            <a:r>
              <a:rPr lang="en-US" sz="2800" dirty="0" smtClean="0">
                <a:solidFill>
                  <a:srgbClr val="FF3300"/>
                </a:solidFill>
              </a:rPr>
              <a:t>, V</a:t>
            </a:r>
            <a:r>
              <a:rPr lang="en-US" sz="2800" baseline="-25000" dirty="0" smtClean="0">
                <a:solidFill>
                  <a:srgbClr val="FF3300"/>
                </a:solidFill>
              </a:rPr>
              <a:t>SS</a:t>
            </a:r>
            <a:endParaRPr lang="en-US" sz="36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8085 and Its Buses</a:t>
            </a:r>
            <a:endParaRPr lang="en-US" dirty="0"/>
          </a:p>
        </p:txBody>
      </p:sp>
      <p:sp>
        <p:nvSpPr>
          <p:cNvPr id="3" name="Content Placeholder 2"/>
          <p:cNvSpPr>
            <a:spLocks noGrp="1"/>
          </p:cNvSpPr>
          <p:nvPr>
            <p:ph idx="1"/>
          </p:nvPr>
        </p:nvSpPr>
        <p:spPr>
          <a:xfrm>
            <a:off x="457200" y="1600200"/>
            <a:ext cx="8229600" cy="4648200"/>
          </a:xfrm>
        </p:spPr>
        <p:txBody>
          <a:bodyPr>
            <a:normAutofit lnSpcReduction="10000"/>
          </a:bodyPr>
          <a:lstStyle/>
          <a:p>
            <a:r>
              <a:rPr lang="en-US" altLang="ar-SA" sz="2400" noProof="1" smtClean="0"/>
              <a:t>The 8085 is an </a:t>
            </a:r>
            <a:r>
              <a:rPr lang="en-US" altLang="ar-SA" sz="2400" noProof="1" smtClean="0">
                <a:solidFill>
                  <a:srgbClr val="990000"/>
                </a:solidFill>
              </a:rPr>
              <a:t>8-bit general purpose</a:t>
            </a:r>
            <a:r>
              <a:rPr lang="en-US" altLang="ar-SA" sz="2400" noProof="1" smtClean="0"/>
              <a:t> microprocessor that can address </a:t>
            </a:r>
            <a:r>
              <a:rPr lang="en-US" altLang="ar-SA" sz="2400" noProof="1" smtClean="0">
                <a:solidFill>
                  <a:srgbClr val="990000"/>
                </a:solidFill>
              </a:rPr>
              <a:t>64K Byte of memory</a:t>
            </a:r>
            <a:r>
              <a:rPr lang="en-US" altLang="ar-SA" sz="2400" noProof="1" smtClean="0"/>
              <a:t>. </a:t>
            </a:r>
          </a:p>
          <a:p>
            <a:r>
              <a:rPr lang="en-US" altLang="ar-SA" sz="2400" noProof="1" smtClean="0"/>
              <a:t>It has </a:t>
            </a:r>
            <a:r>
              <a:rPr lang="en-US" altLang="ar-SA" sz="2400" noProof="1" smtClean="0">
                <a:solidFill>
                  <a:srgbClr val="990000"/>
                </a:solidFill>
              </a:rPr>
              <a:t>40 pins</a:t>
            </a:r>
            <a:r>
              <a:rPr lang="en-US" altLang="ar-SA" sz="2400" noProof="1" smtClean="0"/>
              <a:t> and uses +5V for power. It can run at a </a:t>
            </a:r>
            <a:r>
              <a:rPr lang="en-US" altLang="ar-SA" sz="2400" noProof="1" smtClean="0">
                <a:solidFill>
                  <a:srgbClr val="990000"/>
                </a:solidFill>
              </a:rPr>
              <a:t>maximum frequency of 3 MHz</a:t>
            </a:r>
            <a:r>
              <a:rPr lang="en-US" altLang="ar-SA" sz="2400" noProof="1" smtClean="0"/>
              <a:t>.</a:t>
            </a:r>
          </a:p>
          <a:p>
            <a:pPr lvl="1"/>
            <a:r>
              <a:rPr lang="en-US" altLang="ar-SA" sz="2400" noProof="1" smtClean="0"/>
              <a:t>The pins on the chip can be grouped into 6 groups:</a:t>
            </a:r>
          </a:p>
          <a:p>
            <a:pPr lvl="2"/>
            <a:r>
              <a:rPr lang="en-US" altLang="ar-SA" noProof="1" smtClean="0">
                <a:solidFill>
                  <a:srgbClr val="990000"/>
                </a:solidFill>
              </a:rPr>
              <a:t>Address</a:t>
            </a:r>
            <a:r>
              <a:rPr lang="en-US" altLang="ar-SA" noProof="1" smtClean="0"/>
              <a:t> Bus.</a:t>
            </a:r>
          </a:p>
          <a:p>
            <a:pPr lvl="2"/>
            <a:r>
              <a:rPr lang="en-US" altLang="ar-SA" noProof="1" smtClean="0">
                <a:solidFill>
                  <a:srgbClr val="990000"/>
                </a:solidFill>
              </a:rPr>
              <a:t>Data</a:t>
            </a:r>
            <a:r>
              <a:rPr lang="en-US" altLang="ar-SA" noProof="1" smtClean="0"/>
              <a:t> Bus.</a:t>
            </a:r>
          </a:p>
          <a:p>
            <a:pPr lvl="2"/>
            <a:r>
              <a:rPr lang="en-US" altLang="ar-SA" noProof="1" smtClean="0">
                <a:solidFill>
                  <a:srgbClr val="990000"/>
                </a:solidFill>
              </a:rPr>
              <a:t>Control and Status</a:t>
            </a:r>
            <a:r>
              <a:rPr lang="en-US" altLang="ar-SA" noProof="1" smtClean="0"/>
              <a:t> Signals.</a:t>
            </a:r>
          </a:p>
          <a:p>
            <a:pPr lvl="2"/>
            <a:r>
              <a:rPr lang="en-US" altLang="ar-SA" noProof="1" smtClean="0">
                <a:solidFill>
                  <a:srgbClr val="990000"/>
                </a:solidFill>
              </a:rPr>
              <a:t>Power supply</a:t>
            </a:r>
            <a:r>
              <a:rPr lang="en-US" altLang="ar-SA" noProof="1" smtClean="0"/>
              <a:t> and </a:t>
            </a:r>
            <a:r>
              <a:rPr lang="en-US" altLang="ar-SA" noProof="1" smtClean="0">
                <a:solidFill>
                  <a:srgbClr val="990000"/>
                </a:solidFill>
              </a:rPr>
              <a:t>frequency</a:t>
            </a:r>
            <a:r>
              <a:rPr lang="en-US" altLang="ar-SA" noProof="1" smtClean="0"/>
              <a:t>.</a:t>
            </a:r>
          </a:p>
          <a:p>
            <a:pPr lvl="2"/>
            <a:r>
              <a:rPr lang="en-US" altLang="ar-SA" noProof="1" smtClean="0">
                <a:solidFill>
                  <a:srgbClr val="990000"/>
                </a:solidFill>
              </a:rPr>
              <a:t>Externally Initiated Signals</a:t>
            </a:r>
            <a:r>
              <a:rPr lang="en-US" altLang="ar-SA" noProof="1" smtClean="0"/>
              <a:t>.</a:t>
            </a:r>
          </a:p>
          <a:p>
            <a:pPr lvl="2"/>
            <a:r>
              <a:rPr lang="en-US" altLang="ar-SA" noProof="1" smtClean="0">
                <a:solidFill>
                  <a:srgbClr val="990000"/>
                </a:solidFill>
              </a:rPr>
              <a:t>Serial I/O ports</a:t>
            </a:r>
            <a:r>
              <a:rPr lang="en-US" altLang="ar-SA" noProof="1" smtClean="0"/>
              <a:t>.</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8085 Architecture</a:t>
            </a:r>
            <a:endParaRPr lang="en-US" b="1" dirty="0"/>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0" y="1295401"/>
            <a:ext cx="9144000" cy="5562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Address and Data Busses</a:t>
            </a:r>
            <a:endParaRPr lang="en-US" dirty="0"/>
          </a:p>
        </p:txBody>
      </p:sp>
      <p:sp>
        <p:nvSpPr>
          <p:cNvPr id="3" name="Content Placeholder 2"/>
          <p:cNvSpPr>
            <a:spLocks noGrp="1"/>
          </p:cNvSpPr>
          <p:nvPr>
            <p:ph idx="1"/>
          </p:nvPr>
        </p:nvSpPr>
        <p:spPr>
          <a:xfrm>
            <a:off x="457200" y="1600200"/>
            <a:ext cx="8229600" cy="5257800"/>
          </a:xfrm>
        </p:spPr>
        <p:txBody>
          <a:bodyPr/>
          <a:lstStyle/>
          <a:p>
            <a:r>
              <a:rPr lang="en-US" altLang="ar-SA" sz="2400" noProof="1" smtClean="0"/>
              <a:t>The address bus has 8 signal lines </a:t>
            </a:r>
            <a:r>
              <a:rPr lang="en-US" altLang="ar-SA" sz="2400" noProof="1" smtClean="0">
                <a:solidFill>
                  <a:srgbClr val="990000"/>
                </a:solidFill>
              </a:rPr>
              <a:t>A8 – A15</a:t>
            </a:r>
            <a:r>
              <a:rPr lang="en-US" altLang="ar-SA" sz="2400" noProof="1" smtClean="0"/>
              <a:t> which are </a:t>
            </a:r>
            <a:r>
              <a:rPr lang="en-US" altLang="ar-SA" sz="2400" noProof="1" smtClean="0">
                <a:solidFill>
                  <a:srgbClr val="990000"/>
                </a:solidFill>
              </a:rPr>
              <a:t>unidirectional</a:t>
            </a:r>
            <a:r>
              <a:rPr lang="en-US" altLang="ar-SA" sz="2400" noProof="1" smtClean="0"/>
              <a:t>.</a:t>
            </a:r>
          </a:p>
          <a:p>
            <a:r>
              <a:rPr lang="en-US" altLang="ar-SA" sz="2400" noProof="1" smtClean="0"/>
              <a:t>The other 8 address bits are </a:t>
            </a:r>
            <a:r>
              <a:rPr lang="en-US" altLang="ar-SA" sz="2400" noProof="1" smtClean="0">
                <a:solidFill>
                  <a:schemeClr val="accent2"/>
                </a:solidFill>
              </a:rPr>
              <a:t>multiplexed</a:t>
            </a:r>
            <a:r>
              <a:rPr lang="en-US" altLang="ar-SA" sz="2400" noProof="1" smtClean="0"/>
              <a:t> (time shared) </a:t>
            </a:r>
            <a:r>
              <a:rPr lang="en-US" altLang="ar-SA" sz="2400" noProof="1" smtClean="0">
                <a:solidFill>
                  <a:srgbClr val="990000"/>
                </a:solidFill>
              </a:rPr>
              <a:t>with the 8 data bits</a:t>
            </a:r>
            <a:r>
              <a:rPr lang="en-US" altLang="ar-SA" sz="2400" noProof="1" smtClean="0"/>
              <a:t>.</a:t>
            </a:r>
          </a:p>
          <a:p>
            <a:pPr lvl="1"/>
            <a:r>
              <a:rPr lang="en-US" altLang="ar-SA" sz="2400" noProof="1" smtClean="0"/>
              <a:t>So, the bits </a:t>
            </a:r>
            <a:r>
              <a:rPr lang="en-US" altLang="ar-SA" sz="2400" noProof="1" smtClean="0">
                <a:solidFill>
                  <a:srgbClr val="990000"/>
                </a:solidFill>
              </a:rPr>
              <a:t>AD0 – AD7</a:t>
            </a:r>
            <a:r>
              <a:rPr lang="en-US" altLang="ar-SA" sz="2400" noProof="1" smtClean="0"/>
              <a:t> are </a:t>
            </a:r>
            <a:r>
              <a:rPr lang="en-US" altLang="ar-SA" sz="2400" noProof="1" smtClean="0">
                <a:solidFill>
                  <a:schemeClr val="accent2"/>
                </a:solidFill>
              </a:rPr>
              <a:t>bi-directional</a:t>
            </a:r>
            <a:r>
              <a:rPr lang="en-US" altLang="ar-SA" sz="2400" noProof="1" smtClean="0"/>
              <a:t> and serve as </a:t>
            </a:r>
            <a:r>
              <a:rPr lang="en-US" altLang="ar-SA" sz="2400" noProof="1" smtClean="0">
                <a:solidFill>
                  <a:srgbClr val="339933"/>
                </a:solidFill>
              </a:rPr>
              <a:t>A0 – A7</a:t>
            </a:r>
            <a:r>
              <a:rPr lang="en-US" altLang="ar-SA" sz="2400" noProof="1" smtClean="0"/>
              <a:t> and </a:t>
            </a:r>
            <a:r>
              <a:rPr lang="en-US" altLang="ar-SA" sz="2400" noProof="1" smtClean="0">
                <a:solidFill>
                  <a:srgbClr val="339933"/>
                </a:solidFill>
              </a:rPr>
              <a:t>D0 – D7</a:t>
            </a:r>
            <a:r>
              <a:rPr lang="en-US" altLang="ar-SA" sz="2400" noProof="1" smtClean="0"/>
              <a:t> at the same time.</a:t>
            </a:r>
          </a:p>
          <a:p>
            <a:pPr lvl="2"/>
            <a:r>
              <a:rPr lang="en-US" altLang="ar-SA" noProof="1" smtClean="0"/>
              <a:t>During the execution of the instruction, these lines carry the address bits during the early part, then during the late parts of the execution, they carry the 8 data bits.</a:t>
            </a:r>
          </a:p>
          <a:p>
            <a:pPr lvl="1"/>
            <a:r>
              <a:rPr lang="en-US" altLang="ar-SA" sz="2400" noProof="1" smtClean="0"/>
              <a:t>In order to separate the address from the data, we can use a latch to save the value before the function of the bits changes.</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Control and Status Signals</a:t>
            </a:r>
            <a:endParaRPr lang="en-US" dirty="0"/>
          </a:p>
        </p:txBody>
      </p:sp>
      <p:sp>
        <p:nvSpPr>
          <p:cNvPr id="3" name="Content Placeholder 2"/>
          <p:cNvSpPr>
            <a:spLocks noGrp="1"/>
          </p:cNvSpPr>
          <p:nvPr>
            <p:ph idx="1"/>
          </p:nvPr>
        </p:nvSpPr>
        <p:spPr>
          <a:xfrm>
            <a:off x="457200" y="1295400"/>
            <a:ext cx="8229600" cy="5562600"/>
          </a:xfrm>
        </p:spPr>
        <p:txBody>
          <a:bodyPr>
            <a:normAutofit fontScale="77500" lnSpcReduction="20000"/>
          </a:bodyPr>
          <a:lstStyle/>
          <a:p>
            <a:pPr>
              <a:lnSpc>
                <a:spcPct val="90000"/>
              </a:lnSpc>
            </a:pPr>
            <a:r>
              <a:rPr lang="en-US" sz="2900" noProof="1" smtClean="0"/>
              <a:t>There are </a:t>
            </a:r>
            <a:r>
              <a:rPr lang="en-US" sz="2900" noProof="1" smtClean="0">
                <a:solidFill>
                  <a:srgbClr val="990000"/>
                </a:solidFill>
              </a:rPr>
              <a:t>4</a:t>
            </a:r>
            <a:r>
              <a:rPr lang="en-US" sz="2900" noProof="1" smtClean="0"/>
              <a:t> main </a:t>
            </a:r>
            <a:r>
              <a:rPr lang="en-US" sz="2900" noProof="1" smtClean="0">
                <a:solidFill>
                  <a:srgbClr val="990000"/>
                </a:solidFill>
              </a:rPr>
              <a:t>control</a:t>
            </a:r>
            <a:r>
              <a:rPr lang="en-US" sz="2900" noProof="1" smtClean="0"/>
              <a:t> and </a:t>
            </a:r>
            <a:r>
              <a:rPr lang="en-US" sz="2900" noProof="1" smtClean="0">
                <a:solidFill>
                  <a:srgbClr val="990000"/>
                </a:solidFill>
              </a:rPr>
              <a:t>status</a:t>
            </a:r>
            <a:r>
              <a:rPr lang="en-US" sz="2900" noProof="1" smtClean="0"/>
              <a:t> signals. These are:</a:t>
            </a:r>
          </a:p>
          <a:p>
            <a:pPr>
              <a:lnSpc>
                <a:spcPct val="90000"/>
              </a:lnSpc>
            </a:pPr>
            <a:r>
              <a:rPr lang="en-US" sz="2900" noProof="1" smtClean="0">
                <a:solidFill>
                  <a:srgbClr val="990000"/>
                </a:solidFill>
              </a:rPr>
              <a:t>ALE</a:t>
            </a:r>
            <a:r>
              <a:rPr lang="en-US" sz="2900" noProof="1" smtClean="0"/>
              <a:t>: </a:t>
            </a:r>
            <a:r>
              <a:rPr lang="en-US" sz="2900" noProof="1" smtClean="0">
                <a:solidFill>
                  <a:srgbClr val="990000"/>
                </a:solidFill>
              </a:rPr>
              <a:t>Address Latch Enable</a:t>
            </a:r>
            <a:r>
              <a:rPr lang="en-US" sz="2900" noProof="1" smtClean="0"/>
              <a:t>. </a:t>
            </a:r>
          </a:p>
          <a:p>
            <a:pPr lvl="1">
              <a:lnSpc>
                <a:spcPct val="90000"/>
              </a:lnSpc>
            </a:pPr>
            <a:r>
              <a:rPr lang="en-US" sz="2500" noProof="1" smtClean="0"/>
              <a:t>This signal is a pulse that become </a:t>
            </a:r>
            <a:r>
              <a:rPr lang="en-US" sz="2500" noProof="1" smtClean="0">
                <a:solidFill>
                  <a:schemeClr val="accent2"/>
                </a:solidFill>
              </a:rPr>
              <a:t>1</a:t>
            </a:r>
            <a:r>
              <a:rPr lang="en-US" sz="2500" noProof="1" smtClean="0"/>
              <a:t> when the </a:t>
            </a:r>
            <a:r>
              <a:rPr lang="en-US" sz="2500" noProof="1" smtClean="0">
                <a:solidFill>
                  <a:srgbClr val="339933"/>
                </a:solidFill>
              </a:rPr>
              <a:t>AD0 – AD7</a:t>
            </a:r>
            <a:r>
              <a:rPr lang="en-US" sz="2500" noProof="1" smtClean="0"/>
              <a:t>  lines have an </a:t>
            </a:r>
            <a:r>
              <a:rPr lang="en-US" sz="2500" noProof="1" smtClean="0">
                <a:solidFill>
                  <a:srgbClr val="339933"/>
                </a:solidFill>
              </a:rPr>
              <a:t>address</a:t>
            </a:r>
            <a:r>
              <a:rPr lang="en-US" sz="2500" noProof="1" smtClean="0"/>
              <a:t> on them. It becomes 0 after that. This signal can be used to enable a latch to save the address bits from the AD lines.</a:t>
            </a:r>
          </a:p>
          <a:p>
            <a:pPr>
              <a:lnSpc>
                <a:spcPct val="90000"/>
              </a:lnSpc>
            </a:pPr>
            <a:r>
              <a:rPr lang="en-US" sz="2900" noProof="1" smtClean="0">
                <a:solidFill>
                  <a:srgbClr val="990000"/>
                </a:solidFill>
              </a:rPr>
              <a:t>RD</a:t>
            </a:r>
            <a:r>
              <a:rPr lang="en-US" sz="2900" noProof="1" smtClean="0"/>
              <a:t>: </a:t>
            </a:r>
            <a:r>
              <a:rPr lang="en-US" sz="2900" noProof="1" smtClean="0">
                <a:solidFill>
                  <a:srgbClr val="990000"/>
                </a:solidFill>
              </a:rPr>
              <a:t>Read</a:t>
            </a:r>
            <a:r>
              <a:rPr lang="en-US" sz="2900" noProof="1" smtClean="0"/>
              <a:t>. </a:t>
            </a:r>
            <a:r>
              <a:rPr lang="en-US" sz="2900" noProof="1" smtClean="0">
                <a:solidFill>
                  <a:schemeClr val="accent2"/>
                </a:solidFill>
              </a:rPr>
              <a:t>Active low</a:t>
            </a:r>
            <a:r>
              <a:rPr lang="en-US" sz="2900" noProof="1" smtClean="0"/>
              <a:t>.</a:t>
            </a:r>
            <a:r>
              <a:rPr lang="en-US" sz="2900" dirty="0" smtClean="0"/>
              <a:t> - Read memory or IO device.</a:t>
            </a:r>
          </a:p>
          <a:p>
            <a:pPr lvl="1">
              <a:lnSpc>
                <a:spcPct val="90000"/>
              </a:lnSpc>
            </a:pPr>
            <a:r>
              <a:rPr lang="en-US" sz="2500" dirty="0" smtClean="0"/>
              <a:t>This indicates that the selected memory location or I/O device is to be read and that the data bus is ready for accepting data from the memory or I/O device </a:t>
            </a:r>
          </a:p>
          <a:p>
            <a:pPr>
              <a:lnSpc>
                <a:spcPct val="90000"/>
              </a:lnSpc>
            </a:pPr>
            <a:r>
              <a:rPr lang="en-US" sz="2900" noProof="1" smtClean="0">
                <a:solidFill>
                  <a:srgbClr val="990000"/>
                </a:solidFill>
              </a:rPr>
              <a:t>WR</a:t>
            </a:r>
            <a:r>
              <a:rPr lang="en-US" sz="2900" noProof="1" smtClean="0"/>
              <a:t>: </a:t>
            </a:r>
            <a:r>
              <a:rPr lang="en-US" sz="2900" noProof="1" smtClean="0">
                <a:solidFill>
                  <a:srgbClr val="990000"/>
                </a:solidFill>
              </a:rPr>
              <a:t>Write</a:t>
            </a:r>
            <a:r>
              <a:rPr lang="en-US" sz="2900" noProof="1" smtClean="0"/>
              <a:t>. </a:t>
            </a:r>
            <a:r>
              <a:rPr lang="en-US" sz="2900" noProof="1" smtClean="0">
                <a:solidFill>
                  <a:schemeClr val="accent2"/>
                </a:solidFill>
              </a:rPr>
              <a:t>Active low</a:t>
            </a:r>
            <a:r>
              <a:rPr lang="en-US" sz="2900" noProof="1" smtClean="0"/>
              <a:t>. </a:t>
            </a:r>
            <a:r>
              <a:rPr lang="en-US" sz="2900" dirty="0" smtClean="0"/>
              <a:t>- Write memory or IO device.</a:t>
            </a:r>
          </a:p>
          <a:p>
            <a:pPr lvl="1">
              <a:lnSpc>
                <a:spcPct val="90000"/>
              </a:lnSpc>
            </a:pPr>
            <a:r>
              <a:rPr lang="en-US" sz="2500" dirty="0" smtClean="0"/>
              <a:t>This indicates that the data on the data bus is to be written into the selected memory location or I/O device. </a:t>
            </a:r>
          </a:p>
          <a:p>
            <a:pPr>
              <a:lnSpc>
                <a:spcPct val="90000"/>
              </a:lnSpc>
            </a:pPr>
            <a:r>
              <a:rPr lang="en-US" sz="2900" noProof="1" smtClean="0">
                <a:solidFill>
                  <a:srgbClr val="990000"/>
                </a:solidFill>
              </a:rPr>
              <a:t>IO/M</a:t>
            </a:r>
            <a:r>
              <a:rPr lang="en-US" sz="2900" noProof="1" smtClean="0"/>
              <a:t>: </a:t>
            </a:r>
            <a:r>
              <a:rPr lang="en-US" sz="2800" dirty="0" smtClean="0"/>
              <a:t>Select memory or an IO device.</a:t>
            </a:r>
            <a:r>
              <a:rPr lang="en-US" sz="2400" dirty="0" smtClean="0"/>
              <a:t> </a:t>
            </a:r>
          </a:p>
          <a:p>
            <a:pPr lvl="1">
              <a:lnSpc>
                <a:spcPct val="90000"/>
              </a:lnSpc>
            </a:pPr>
            <a:r>
              <a:rPr lang="en-US" sz="2500" noProof="1" smtClean="0"/>
              <a:t>This signal specifies whether the operation is a </a:t>
            </a:r>
            <a:r>
              <a:rPr lang="en-US" sz="2500" noProof="1" smtClean="0">
                <a:solidFill>
                  <a:srgbClr val="990000"/>
                </a:solidFill>
              </a:rPr>
              <a:t>memory operation</a:t>
            </a:r>
            <a:r>
              <a:rPr lang="en-US" sz="2500" noProof="1" smtClean="0"/>
              <a:t> (</a:t>
            </a:r>
            <a:r>
              <a:rPr lang="en-US" sz="2500" noProof="1" smtClean="0">
                <a:solidFill>
                  <a:schemeClr val="accent2"/>
                </a:solidFill>
              </a:rPr>
              <a:t>IO/M=0</a:t>
            </a:r>
            <a:r>
              <a:rPr lang="en-US" sz="2500" noProof="1" smtClean="0"/>
              <a:t>) or an </a:t>
            </a:r>
            <a:r>
              <a:rPr lang="en-US" sz="2500" noProof="1" smtClean="0">
                <a:solidFill>
                  <a:srgbClr val="990000"/>
                </a:solidFill>
              </a:rPr>
              <a:t>I/O operation</a:t>
            </a:r>
            <a:r>
              <a:rPr lang="en-US" sz="2500" noProof="1" smtClean="0"/>
              <a:t> (</a:t>
            </a:r>
            <a:r>
              <a:rPr lang="en-US" sz="2500" noProof="1" smtClean="0">
                <a:solidFill>
                  <a:schemeClr val="accent2"/>
                </a:solidFill>
              </a:rPr>
              <a:t>IO/M=1</a:t>
            </a:r>
            <a:r>
              <a:rPr lang="en-US" sz="2500" noProof="1" smtClean="0"/>
              <a:t>).</a:t>
            </a:r>
            <a:endParaRPr lang="en-US" sz="2500" dirty="0" smtClean="0"/>
          </a:p>
          <a:p>
            <a:pPr lvl="1">
              <a:lnSpc>
                <a:spcPct val="90000"/>
              </a:lnSpc>
            </a:pPr>
            <a:r>
              <a:rPr lang="en-US" sz="2500" dirty="0" smtClean="0"/>
              <a:t>It goes high to indicate an I/O operation.</a:t>
            </a:r>
          </a:p>
          <a:p>
            <a:pPr lvl="1">
              <a:lnSpc>
                <a:spcPct val="90000"/>
              </a:lnSpc>
            </a:pPr>
            <a:r>
              <a:rPr lang="en-US" sz="2500" dirty="0" smtClean="0"/>
              <a:t>It goes low for memory operations.</a:t>
            </a:r>
          </a:p>
          <a:p>
            <a:pPr>
              <a:lnSpc>
                <a:spcPct val="90000"/>
              </a:lnSpc>
            </a:pPr>
            <a:r>
              <a:rPr lang="en-US" sz="2900" noProof="1" smtClean="0">
                <a:solidFill>
                  <a:srgbClr val="990000"/>
                </a:solidFill>
              </a:rPr>
              <a:t>S1  and S0</a:t>
            </a:r>
            <a:r>
              <a:rPr lang="en-US" sz="2900" noProof="1" smtClean="0"/>
              <a:t> : Status signals </a:t>
            </a:r>
          </a:p>
          <a:p>
            <a:pPr lvl="1">
              <a:lnSpc>
                <a:spcPct val="90000"/>
              </a:lnSpc>
            </a:pPr>
            <a:r>
              <a:rPr lang="en-US" sz="2500" noProof="1" smtClean="0"/>
              <a:t>to specify the </a:t>
            </a:r>
            <a:r>
              <a:rPr lang="en-US" sz="2500" noProof="1" smtClean="0">
                <a:solidFill>
                  <a:schemeClr val="accent2"/>
                </a:solidFill>
              </a:rPr>
              <a:t>kind of operation</a:t>
            </a:r>
            <a:r>
              <a:rPr lang="en-US" sz="2500" noProof="1" smtClean="0"/>
              <a:t> being performed. </a:t>
            </a:r>
            <a:endParaRPr lang="en-US" sz="2000" dirty="0" smtClean="0"/>
          </a:p>
          <a:p>
            <a:pPr lvl="1">
              <a:lnSpc>
                <a:spcPct val="90000"/>
              </a:lnSpc>
            </a:pPr>
            <a:r>
              <a:rPr lang="en-US" sz="2400" dirty="0" smtClean="0"/>
              <a:t>This status signal indicates that the read / write operation relates to whether the memory or I/O device.</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Status Signals(</a:t>
            </a:r>
            <a:r>
              <a:rPr lang="en-US" noProof="1" smtClean="0">
                <a:solidFill>
                  <a:srgbClr val="990000"/>
                </a:solidFill>
              </a:rPr>
              <a:t>S1 and S0</a:t>
            </a:r>
            <a:r>
              <a:rPr lang="en-US" noProof="1" smtClean="0"/>
              <a:t> </a:t>
            </a:r>
            <a:r>
              <a:rPr lang="en-US" b="1" dirty="0" smtClean="0"/>
              <a:t>)</a:t>
            </a:r>
            <a:endParaRPr lang="en-US" b="1" dirty="0"/>
          </a:p>
        </p:txBody>
      </p:sp>
      <p:sp>
        <p:nvSpPr>
          <p:cNvPr id="3" name="Content Placeholder 2"/>
          <p:cNvSpPr>
            <a:spLocks noGrp="1"/>
          </p:cNvSpPr>
          <p:nvPr>
            <p:ph idx="1"/>
          </p:nvPr>
        </p:nvSpPr>
        <p:spPr>
          <a:xfrm>
            <a:off x="457200" y="1600200"/>
            <a:ext cx="8229600" cy="5257800"/>
          </a:xfrm>
        </p:spPr>
        <p:txBody>
          <a:bodyPr/>
          <a:lstStyle/>
          <a:p>
            <a:r>
              <a:rPr lang="en-US" dirty="0" smtClean="0"/>
              <a:t>It is used to know the type of current operation of the microprocessor. </a:t>
            </a:r>
          </a:p>
          <a:p>
            <a:endParaRPr lang="en-US" dirty="0"/>
          </a:p>
        </p:txBody>
      </p:sp>
      <p:graphicFrame>
        <p:nvGraphicFramePr>
          <p:cNvPr id="4" name="Table 3"/>
          <p:cNvGraphicFramePr>
            <a:graphicFrameLocks noGrp="1"/>
          </p:cNvGraphicFramePr>
          <p:nvPr/>
        </p:nvGraphicFramePr>
        <p:xfrm>
          <a:off x="1905000" y="2743196"/>
          <a:ext cx="4343400" cy="3733801"/>
        </p:xfrm>
        <a:graphic>
          <a:graphicData uri="http://schemas.openxmlformats.org/drawingml/2006/table">
            <a:tbl>
              <a:tblPr/>
              <a:tblGrid>
                <a:gridCol w="804333"/>
                <a:gridCol w="884767"/>
                <a:gridCol w="884767"/>
                <a:gridCol w="1769533"/>
              </a:tblGrid>
              <a:tr h="398446">
                <a:tc>
                  <a:txBody>
                    <a:bodyPr/>
                    <a:lstStyle/>
                    <a:p>
                      <a:pPr marL="0" marR="0" algn="ctr">
                        <a:lnSpc>
                          <a:spcPct val="115000"/>
                        </a:lnSpc>
                        <a:spcBef>
                          <a:spcPts val="0"/>
                        </a:spcBef>
                        <a:spcAft>
                          <a:spcPts val="0"/>
                        </a:spcAft>
                      </a:pPr>
                      <a:r>
                        <a:rPr lang="en-US" sz="1200" b="1" dirty="0">
                          <a:latin typeface="Times New Roman"/>
                          <a:ea typeface="Times New Roman"/>
                          <a:cs typeface="Times New Roman"/>
                        </a:rPr>
                        <a:t>IO/M</a:t>
                      </a:r>
                      <a:endParaRPr lang="en-US" sz="1100" dirty="0">
                        <a:latin typeface="Calibri"/>
                        <a:ea typeface="Times New Roman"/>
                        <a:cs typeface="Times New Roman"/>
                      </a:endParaRPr>
                    </a:p>
                  </a:txBody>
                  <a:tcPr marL="9525" marR="9525" marT="9525" marB="9525" anchor="ctr">
                    <a:lnL>
                      <a:noFill/>
                    </a:lnL>
                    <a:lnR>
                      <a:noFill/>
                    </a:lnR>
                    <a:lnT>
                      <a:noFill/>
                    </a:lnT>
                    <a:lnB>
                      <a:noFill/>
                    </a:lnB>
                    <a:solidFill>
                      <a:srgbClr val="F4F4F8"/>
                    </a:solidFill>
                  </a:tcPr>
                </a:tc>
                <a:tc>
                  <a:txBody>
                    <a:bodyPr/>
                    <a:lstStyle/>
                    <a:p>
                      <a:pPr marL="0" marR="0" algn="ctr">
                        <a:lnSpc>
                          <a:spcPct val="115000"/>
                        </a:lnSpc>
                        <a:spcBef>
                          <a:spcPts val="0"/>
                        </a:spcBef>
                        <a:spcAft>
                          <a:spcPts val="0"/>
                        </a:spcAft>
                      </a:pPr>
                      <a:r>
                        <a:rPr lang="en-US" sz="1200" b="1" dirty="0">
                          <a:latin typeface="Times New Roman"/>
                          <a:ea typeface="Times New Roman"/>
                          <a:cs typeface="Times New Roman"/>
                        </a:rPr>
                        <a:t>S1</a:t>
                      </a:r>
                      <a:endParaRPr lang="en-US" sz="1100" dirty="0">
                        <a:latin typeface="Calibri"/>
                        <a:ea typeface="Times New Roman"/>
                        <a:cs typeface="Times New Roman"/>
                      </a:endParaRPr>
                    </a:p>
                  </a:txBody>
                  <a:tcPr marL="9525" marR="9525" marT="9525" marB="9525" anchor="ctr">
                    <a:lnL>
                      <a:noFill/>
                    </a:lnL>
                    <a:lnR>
                      <a:noFill/>
                    </a:lnR>
                    <a:lnT>
                      <a:noFill/>
                    </a:lnT>
                    <a:lnB>
                      <a:noFill/>
                    </a:lnB>
                    <a:solidFill>
                      <a:srgbClr val="F4F4F8"/>
                    </a:solidFill>
                  </a:tcPr>
                </a:tc>
                <a:tc>
                  <a:txBody>
                    <a:bodyPr/>
                    <a:lstStyle/>
                    <a:p>
                      <a:pPr marL="0" marR="0" algn="ctr">
                        <a:lnSpc>
                          <a:spcPct val="115000"/>
                        </a:lnSpc>
                        <a:spcBef>
                          <a:spcPts val="0"/>
                        </a:spcBef>
                        <a:spcAft>
                          <a:spcPts val="0"/>
                        </a:spcAft>
                      </a:pPr>
                      <a:r>
                        <a:rPr lang="en-US" sz="1200" b="1">
                          <a:latin typeface="Times New Roman"/>
                          <a:ea typeface="Times New Roman"/>
                          <a:cs typeface="Times New Roman"/>
                        </a:rPr>
                        <a:t>S0</a:t>
                      </a:r>
                      <a:endParaRPr lang="en-US" sz="1100">
                        <a:latin typeface="Calibri"/>
                        <a:ea typeface="Times New Roman"/>
                        <a:cs typeface="Times New Roman"/>
                      </a:endParaRPr>
                    </a:p>
                  </a:txBody>
                  <a:tcPr marL="9525" marR="9525" marT="9525" marB="9525" anchor="ctr">
                    <a:lnL>
                      <a:noFill/>
                    </a:lnL>
                    <a:lnR>
                      <a:noFill/>
                    </a:lnR>
                    <a:lnT>
                      <a:noFill/>
                    </a:lnT>
                    <a:lnB>
                      <a:noFill/>
                    </a:lnB>
                    <a:solidFill>
                      <a:srgbClr val="F4F4F8"/>
                    </a:solidFill>
                  </a:tcPr>
                </a:tc>
                <a:tc>
                  <a:txBody>
                    <a:bodyPr/>
                    <a:lstStyle/>
                    <a:p>
                      <a:pPr marL="0" marR="0" algn="ctr">
                        <a:lnSpc>
                          <a:spcPct val="115000"/>
                        </a:lnSpc>
                        <a:spcBef>
                          <a:spcPts val="0"/>
                        </a:spcBef>
                        <a:spcAft>
                          <a:spcPts val="0"/>
                        </a:spcAft>
                      </a:pPr>
                      <a:r>
                        <a:rPr lang="en-US" sz="1200" b="1">
                          <a:latin typeface="Times New Roman"/>
                          <a:ea typeface="Times New Roman"/>
                          <a:cs typeface="Times New Roman"/>
                        </a:rPr>
                        <a:t>OPERATION</a:t>
                      </a:r>
                      <a:endParaRPr lang="en-US" sz="1100">
                        <a:latin typeface="Calibri"/>
                        <a:ea typeface="Times New Roman"/>
                        <a:cs typeface="Times New Roman"/>
                      </a:endParaRPr>
                    </a:p>
                  </a:txBody>
                  <a:tcPr marL="9525" marR="9525" marT="9525" marB="9525" anchor="ctr">
                    <a:lnL>
                      <a:noFill/>
                    </a:lnL>
                    <a:lnR>
                      <a:noFill/>
                    </a:lnR>
                    <a:lnT>
                      <a:noFill/>
                    </a:lnT>
                    <a:lnB>
                      <a:noFill/>
                    </a:lnB>
                    <a:solidFill>
                      <a:srgbClr val="F4F4F8"/>
                    </a:solidFill>
                  </a:tcPr>
                </a:tc>
              </a:tr>
              <a:tr h="336329">
                <a:tc>
                  <a:txBody>
                    <a:bodyPr/>
                    <a:lstStyle/>
                    <a:p>
                      <a:pPr marL="0" marR="0" algn="ctr">
                        <a:lnSpc>
                          <a:spcPct val="115000"/>
                        </a:lnSpc>
                        <a:spcBef>
                          <a:spcPts val="0"/>
                        </a:spcBef>
                        <a:spcAft>
                          <a:spcPts val="0"/>
                        </a:spcAft>
                      </a:pPr>
                      <a:r>
                        <a:rPr lang="en-US" sz="1200" dirty="0">
                          <a:latin typeface="Times New Roman"/>
                          <a:ea typeface="Times New Roman"/>
                          <a:cs typeface="Times New Roman"/>
                        </a:rPr>
                        <a:t>0</a:t>
                      </a:r>
                      <a:endParaRPr lang="en-US" sz="1100" dirty="0">
                        <a:latin typeface="Calibri"/>
                        <a:ea typeface="Times New Roman"/>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1</a:t>
                      </a:r>
                      <a:endParaRPr lang="en-US" sz="1100">
                        <a:latin typeface="Calibri"/>
                        <a:ea typeface="Times New Roman"/>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1</a:t>
                      </a:r>
                      <a:endParaRPr lang="en-US" sz="1100">
                        <a:latin typeface="Calibri"/>
                        <a:ea typeface="Times New Roman"/>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Opcode fetch</a:t>
                      </a:r>
                      <a:endParaRPr lang="en-US" sz="1100">
                        <a:latin typeface="Calibri"/>
                        <a:ea typeface="Times New Roman"/>
                        <a:cs typeface="Times New Roman"/>
                      </a:endParaRPr>
                    </a:p>
                  </a:txBody>
                  <a:tcPr marL="9525" marR="9525" marT="9525" marB="9525" anchor="ctr">
                    <a:lnL>
                      <a:noFill/>
                    </a:lnL>
                    <a:lnR>
                      <a:noFill/>
                    </a:lnR>
                    <a:lnT>
                      <a:noFill/>
                    </a:lnT>
                    <a:lnB>
                      <a:noFill/>
                    </a:lnB>
                  </a:tcPr>
                </a:tc>
              </a:tr>
              <a:tr h="336329">
                <a:tc>
                  <a:txBody>
                    <a:bodyPr/>
                    <a:lstStyle/>
                    <a:p>
                      <a:pPr marL="0" marR="0" algn="ctr">
                        <a:lnSpc>
                          <a:spcPct val="115000"/>
                        </a:lnSpc>
                        <a:spcBef>
                          <a:spcPts val="0"/>
                        </a:spcBef>
                        <a:spcAft>
                          <a:spcPts val="0"/>
                        </a:spcAft>
                      </a:pPr>
                      <a:r>
                        <a:rPr lang="en-US" sz="1200">
                          <a:latin typeface="Times New Roman"/>
                          <a:ea typeface="Times New Roman"/>
                          <a:cs typeface="Times New Roman"/>
                        </a:rPr>
                        <a:t>0</a:t>
                      </a:r>
                      <a:endParaRPr lang="en-US" sz="1100">
                        <a:latin typeface="Calibri"/>
                        <a:ea typeface="Times New Roman"/>
                        <a:cs typeface="Times New Roman"/>
                      </a:endParaRPr>
                    </a:p>
                  </a:txBody>
                  <a:tcPr marL="9525" marR="9525" marT="9525" marB="9525" anchor="ctr">
                    <a:lnL>
                      <a:noFill/>
                    </a:lnL>
                    <a:lnR>
                      <a:noFill/>
                    </a:lnR>
                    <a:lnT>
                      <a:noFill/>
                    </a:lnT>
                    <a:lnB>
                      <a:noFill/>
                    </a:lnB>
                    <a:solidFill>
                      <a:srgbClr val="F4F4F8"/>
                    </a:solidFill>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1</a:t>
                      </a:r>
                      <a:endParaRPr lang="en-US" sz="1100">
                        <a:latin typeface="Calibri"/>
                        <a:ea typeface="Times New Roman"/>
                        <a:cs typeface="Times New Roman"/>
                      </a:endParaRPr>
                    </a:p>
                  </a:txBody>
                  <a:tcPr marL="9525" marR="9525" marT="9525" marB="9525" anchor="ctr">
                    <a:lnL>
                      <a:noFill/>
                    </a:lnL>
                    <a:lnR>
                      <a:noFill/>
                    </a:lnR>
                    <a:lnT>
                      <a:noFill/>
                    </a:lnT>
                    <a:lnB>
                      <a:noFill/>
                    </a:lnB>
                    <a:solidFill>
                      <a:srgbClr val="F4F4F8"/>
                    </a:solidFill>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0</a:t>
                      </a:r>
                      <a:endParaRPr lang="en-US" sz="1100">
                        <a:latin typeface="Calibri"/>
                        <a:ea typeface="Times New Roman"/>
                        <a:cs typeface="Times New Roman"/>
                      </a:endParaRPr>
                    </a:p>
                  </a:txBody>
                  <a:tcPr marL="9525" marR="9525" marT="9525" marB="9525" anchor="ctr">
                    <a:lnL>
                      <a:noFill/>
                    </a:lnL>
                    <a:lnR>
                      <a:noFill/>
                    </a:lnR>
                    <a:lnT>
                      <a:noFill/>
                    </a:lnT>
                    <a:lnB>
                      <a:noFill/>
                    </a:lnB>
                    <a:solidFill>
                      <a:srgbClr val="F4F4F8"/>
                    </a:solidFill>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Memory read</a:t>
                      </a:r>
                      <a:endParaRPr lang="en-US" sz="1100">
                        <a:latin typeface="Calibri"/>
                        <a:ea typeface="Times New Roman"/>
                        <a:cs typeface="Times New Roman"/>
                      </a:endParaRPr>
                    </a:p>
                  </a:txBody>
                  <a:tcPr marL="9525" marR="9525" marT="9525" marB="9525" anchor="ctr">
                    <a:lnL>
                      <a:noFill/>
                    </a:lnL>
                    <a:lnR>
                      <a:noFill/>
                    </a:lnR>
                    <a:lnT>
                      <a:noFill/>
                    </a:lnT>
                    <a:lnB>
                      <a:noFill/>
                    </a:lnB>
                    <a:solidFill>
                      <a:srgbClr val="F4F4F8"/>
                    </a:solidFill>
                  </a:tcPr>
                </a:tc>
              </a:tr>
              <a:tr h="336329">
                <a:tc>
                  <a:txBody>
                    <a:bodyPr/>
                    <a:lstStyle/>
                    <a:p>
                      <a:pPr marL="0" marR="0" algn="ctr">
                        <a:lnSpc>
                          <a:spcPct val="115000"/>
                        </a:lnSpc>
                        <a:spcBef>
                          <a:spcPts val="0"/>
                        </a:spcBef>
                        <a:spcAft>
                          <a:spcPts val="0"/>
                        </a:spcAft>
                      </a:pPr>
                      <a:r>
                        <a:rPr lang="en-US" sz="1200">
                          <a:latin typeface="Times New Roman"/>
                          <a:ea typeface="Times New Roman"/>
                          <a:cs typeface="Times New Roman"/>
                        </a:rPr>
                        <a:t>0</a:t>
                      </a:r>
                      <a:endParaRPr lang="en-US" sz="1100">
                        <a:latin typeface="Calibri"/>
                        <a:ea typeface="Times New Roman"/>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0</a:t>
                      </a:r>
                      <a:endParaRPr lang="en-US" sz="1100">
                        <a:latin typeface="Calibri"/>
                        <a:ea typeface="Times New Roman"/>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1</a:t>
                      </a:r>
                      <a:endParaRPr lang="en-US" sz="1100">
                        <a:latin typeface="Calibri"/>
                        <a:ea typeface="Times New Roman"/>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Memory write</a:t>
                      </a:r>
                      <a:endParaRPr lang="en-US" sz="1100">
                        <a:latin typeface="Calibri"/>
                        <a:ea typeface="Times New Roman"/>
                        <a:cs typeface="Times New Roman"/>
                      </a:endParaRPr>
                    </a:p>
                  </a:txBody>
                  <a:tcPr marL="9525" marR="9525" marT="9525" marB="9525" anchor="ctr">
                    <a:lnL>
                      <a:noFill/>
                    </a:lnL>
                    <a:lnR>
                      <a:noFill/>
                    </a:lnR>
                    <a:lnT>
                      <a:noFill/>
                    </a:lnT>
                    <a:lnB>
                      <a:noFill/>
                    </a:lnB>
                  </a:tcPr>
                </a:tc>
              </a:tr>
              <a:tr h="336329">
                <a:tc>
                  <a:txBody>
                    <a:bodyPr/>
                    <a:lstStyle/>
                    <a:p>
                      <a:pPr marL="0" marR="0" algn="ctr">
                        <a:lnSpc>
                          <a:spcPct val="115000"/>
                        </a:lnSpc>
                        <a:spcBef>
                          <a:spcPts val="0"/>
                        </a:spcBef>
                        <a:spcAft>
                          <a:spcPts val="0"/>
                        </a:spcAft>
                      </a:pPr>
                      <a:r>
                        <a:rPr lang="en-US" sz="1200">
                          <a:latin typeface="Times New Roman"/>
                          <a:ea typeface="Times New Roman"/>
                          <a:cs typeface="Times New Roman"/>
                        </a:rPr>
                        <a:t>1</a:t>
                      </a:r>
                      <a:endParaRPr lang="en-US" sz="1100">
                        <a:latin typeface="Calibri"/>
                        <a:ea typeface="Times New Roman"/>
                        <a:cs typeface="Times New Roman"/>
                      </a:endParaRPr>
                    </a:p>
                  </a:txBody>
                  <a:tcPr marL="9525" marR="9525" marT="9525" marB="9525" anchor="ctr">
                    <a:lnL>
                      <a:noFill/>
                    </a:lnL>
                    <a:lnR>
                      <a:noFill/>
                    </a:lnR>
                    <a:lnT>
                      <a:noFill/>
                    </a:lnT>
                    <a:lnB>
                      <a:noFill/>
                    </a:lnB>
                    <a:solidFill>
                      <a:srgbClr val="F4F4F8"/>
                    </a:solidFill>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1</a:t>
                      </a:r>
                      <a:endParaRPr lang="en-US" sz="1100">
                        <a:latin typeface="Calibri"/>
                        <a:ea typeface="Times New Roman"/>
                        <a:cs typeface="Times New Roman"/>
                      </a:endParaRPr>
                    </a:p>
                  </a:txBody>
                  <a:tcPr marL="9525" marR="9525" marT="9525" marB="9525" anchor="ctr">
                    <a:lnL>
                      <a:noFill/>
                    </a:lnL>
                    <a:lnR>
                      <a:noFill/>
                    </a:lnR>
                    <a:lnT>
                      <a:noFill/>
                    </a:lnT>
                    <a:lnB>
                      <a:noFill/>
                    </a:lnB>
                    <a:solidFill>
                      <a:srgbClr val="F4F4F8"/>
                    </a:solidFill>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0</a:t>
                      </a:r>
                      <a:endParaRPr lang="en-US" sz="1100">
                        <a:latin typeface="Calibri"/>
                        <a:ea typeface="Times New Roman"/>
                        <a:cs typeface="Times New Roman"/>
                      </a:endParaRPr>
                    </a:p>
                  </a:txBody>
                  <a:tcPr marL="9525" marR="9525" marT="9525" marB="9525" anchor="ctr">
                    <a:lnL>
                      <a:noFill/>
                    </a:lnL>
                    <a:lnR>
                      <a:noFill/>
                    </a:lnR>
                    <a:lnT>
                      <a:noFill/>
                    </a:lnT>
                    <a:lnB>
                      <a:noFill/>
                    </a:lnB>
                    <a:solidFill>
                      <a:srgbClr val="F4F4F8"/>
                    </a:solidFill>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I/O read</a:t>
                      </a:r>
                      <a:endParaRPr lang="en-US" sz="1100">
                        <a:latin typeface="Calibri"/>
                        <a:ea typeface="Times New Roman"/>
                        <a:cs typeface="Times New Roman"/>
                      </a:endParaRPr>
                    </a:p>
                  </a:txBody>
                  <a:tcPr marL="9525" marR="9525" marT="9525" marB="9525" anchor="ctr">
                    <a:lnL>
                      <a:noFill/>
                    </a:lnL>
                    <a:lnR>
                      <a:noFill/>
                    </a:lnR>
                    <a:lnT>
                      <a:noFill/>
                    </a:lnT>
                    <a:lnB>
                      <a:noFill/>
                    </a:lnB>
                    <a:solidFill>
                      <a:srgbClr val="F4F4F8"/>
                    </a:solidFill>
                  </a:tcPr>
                </a:tc>
              </a:tr>
              <a:tr h="336329">
                <a:tc>
                  <a:txBody>
                    <a:bodyPr/>
                    <a:lstStyle/>
                    <a:p>
                      <a:pPr marL="0" marR="0" algn="ctr">
                        <a:lnSpc>
                          <a:spcPct val="115000"/>
                        </a:lnSpc>
                        <a:spcBef>
                          <a:spcPts val="0"/>
                        </a:spcBef>
                        <a:spcAft>
                          <a:spcPts val="0"/>
                        </a:spcAft>
                      </a:pPr>
                      <a:r>
                        <a:rPr lang="en-US" sz="1200">
                          <a:latin typeface="Times New Roman"/>
                          <a:ea typeface="Times New Roman"/>
                          <a:cs typeface="Times New Roman"/>
                        </a:rPr>
                        <a:t>1</a:t>
                      </a:r>
                      <a:endParaRPr lang="en-US" sz="1100">
                        <a:latin typeface="Calibri"/>
                        <a:ea typeface="Times New Roman"/>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dirty="0">
                          <a:latin typeface="Times New Roman"/>
                          <a:ea typeface="Times New Roman"/>
                          <a:cs typeface="Times New Roman"/>
                        </a:rPr>
                        <a:t>0</a:t>
                      </a:r>
                      <a:endParaRPr lang="en-US" sz="1100" dirty="0">
                        <a:latin typeface="Calibri"/>
                        <a:ea typeface="Times New Roman"/>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1</a:t>
                      </a:r>
                      <a:endParaRPr lang="en-US" sz="1100">
                        <a:latin typeface="Calibri"/>
                        <a:ea typeface="Times New Roman"/>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I/O write</a:t>
                      </a:r>
                      <a:endParaRPr lang="en-US" sz="1100">
                        <a:latin typeface="Calibri"/>
                        <a:ea typeface="Times New Roman"/>
                        <a:cs typeface="Times New Roman"/>
                      </a:endParaRPr>
                    </a:p>
                  </a:txBody>
                  <a:tcPr marL="9525" marR="9525" marT="9525" marB="9525" anchor="ctr">
                    <a:lnL>
                      <a:noFill/>
                    </a:lnL>
                    <a:lnR>
                      <a:noFill/>
                    </a:lnR>
                    <a:lnT>
                      <a:noFill/>
                    </a:lnT>
                    <a:lnB>
                      <a:noFill/>
                    </a:lnB>
                  </a:tcPr>
                </a:tc>
              </a:tr>
              <a:tr h="644723">
                <a:tc>
                  <a:txBody>
                    <a:bodyPr/>
                    <a:lstStyle/>
                    <a:p>
                      <a:pPr marL="0" marR="0" algn="ctr">
                        <a:lnSpc>
                          <a:spcPct val="115000"/>
                        </a:lnSpc>
                        <a:spcBef>
                          <a:spcPts val="0"/>
                        </a:spcBef>
                        <a:spcAft>
                          <a:spcPts val="0"/>
                        </a:spcAft>
                      </a:pPr>
                      <a:r>
                        <a:rPr lang="en-US" sz="1200">
                          <a:latin typeface="Times New Roman"/>
                          <a:ea typeface="Times New Roman"/>
                          <a:cs typeface="Times New Roman"/>
                        </a:rPr>
                        <a:t>1</a:t>
                      </a:r>
                      <a:endParaRPr lang="en-US" sz="1100">
                        <a:latin typeface="Calibri"/>
                        <a:ea typeface="Times New Roman"/>
                        <a:cs typeface="Times New Roman"/>
                      </a:endParaRPr>
                    </a:p>
                  </a:txBody>
                  <a:tcPr marL="9525" marR="9525" marT="9525" marB="9525" anchor="ctr">
                    <a:lnL>
                      <a:noFill/>
                    </a:lnL>
                    <a:lnR>
                      <a:noFill/>
                    </a:lnR>
                    <a:lnT>
                      <a:noFill/>
                    </a:lnT>
                    <a:lnB>
                      <a:noFill/>
                    </a:lnB>
                    <a:solidFill>
                      <a:srgbClr val="F4F4F8"/>
                    </a:solidFill>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1</a:t>
                      </a:r>
                      <a:endParaRPr lang="en-US" sz="1100">
                        <a:latin typeface="Calibri"/>
                        <a:ea typeface="Times New Roman"/>
                        <a:cs typeface="Times New Roman"/>
                      </a:endParaRPr>
                    </a:p>
                  </a:txBody>
                  <a:tcPr marL="9525" marR="9525" marT="9525" marB="9525" anchor="ctr">
                    <a:lnL>
                      <a:noFill/>
                    </a:lnL>
                    <a:lnR>
                      <a:noFill/>
                    </a:lnR>
                    <a:lnT>
                      <a:noFill/>
                    </a:lnT>
                    <a:lnB>
                      <a:noFill/>
                    </a:lnB>
                    <a:solidFill>
                      <a:srgbClr val="F4F4F8"/>
                    </a:solidFill>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0</a:t>
                      </a:r>
                      <a:endParaRPr lang="en-US" sz="1100">
                        <a:latin typeface="Calibri"/>
                        <a:ea typeface="Times New Roman"/>
                        <a:cs typeface="Times New Roman"/>
                      </a:endParaRPr>
                    </a:p>
                  </a:txBody>
                  <a:tcPr marL="9525" marR="9525" marT="9525" marB="9525" anchor="ctr">
                    <a:lnL>
                      <a:noFill/>
                    </a:lnL>
                    <a:lnR>
                      <a:noFill/>
                    </a:lnR>
                    <a:lnT>
                      <a:noFill/>
                    </a:lnT>
                    <a:lnB>
                      <a:noFill/>
                    </a:lnB>
                    <a:solidFill>
                      <a:srgbClr val="F4F4F8"/>
                    </a:solidFill>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Interrupt acknowledge</a:t>
                      </a:r>
                      <a:endParaRPr lang="en-US" sz="1100">
                        <a:latin typeface="Calibri"/>
                        <a:ea typeface="Times New Roman"/>
                        <a:cs typeface="Times New Roman"/>
                      </a:endParaRPr>
                    </a:p>
                  </a:txBody>
                  <a:tcPr marL="9525" marR="9525" marT="9525" marB="9525" anchor="ctr">
                    <a:lnL>
                      <a:noFill/>
                    </a:lnL>
                    <a:lnR>
                      <a:noFill/>
                    </a:lnR>
                    <a:lnT>
                      <a:noFill/>
                    </a:lnT>
                    <a:lnB>
                      <a:noFill/>
                    </a:lnB>
                    <a:solidFill>
                      <a:srgbClr val="F4F4F8"/>
                    </a:solidFill>
                  </a:tcPr>
                </a:tc>
              </a:tr>
              <a:tr h="336329">
                <a:tc>
                  <a:txBody>
                    <a:bodyPr/>
                    <a:lstStyle/>
                    <a:p>
                      <a:pPr marL="0" marR="0" algn="ctr">
                        <a:lnSpc>
                          <a:spcPct val="115000"/>
                        </a:lnSpc>
                        <a:spcBef>
                          <a:spcPts val="0"/>
                        </a:spcBef>
                        <a:spcAft>
                          <a:spcPts val="0"/>
                        </a:spcAft>
                      </a:pPr>
                      <a:r>
                        <a:rPr lang="en-US" sz="1200">
                          <a:latin typeface="Times New Roman"/>
                          <a:ea typeface="Times New Roman"/>
                          <a:cs typeface="Times New Roman"/>
                        </a:rPr>
                        <a:t>Z</a:t>
                      </a:r>
                      <a:endParaRPr lang="en-US" sz="1100">
                        <a:latin typeface="Calibri"/>
                        <a:ea typeface="Times New Roman"/>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0</a:t>
                      </a:r>
                      <a:endParaRPr lang="en-US" sz="1100">
                        <a:latin typeface="Calibri"/>
                        <a:ea typeface="Times New Roman"/>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1</a:t>
                      </a:r>
                      <a:endParaRPr lang="en-US" sz="1100">
                        <a:latin typeface="Calibri"/>
                        <a:ea typeface="Times New Roman"/>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Halt</a:t>
                      </a:r>
                      <a:endParaRPr lang="en-US" sz="1100">
                        <a:latin typeface="Calibri"/>
                        <a:ea typeface="Times New Roman"/>
                        <a:cs typeface="Times New Roman"/>
                      </a:endParaRPr>
                    </a:p>
                  </a:txBody>
                  <a:tcPr marL="9525" marR="9525" marT="9525" marB="9525" anchor="ctr">
                    <a:lnL>
                      <a:noFill/>
                    </a:lnL>
                    <a:lnR>
                      <a:noFill/>
                    </a:lnR>
                    <a:lnT>
                      <a:noFill/>
                    </a:lnT>
                    <a:lnB>
                      <a:noFill/>
                    </a:lnB>
                  </a:tcPr>
                </a:tc>
              </a:tr>
              <a:tr h="336329">
                <a:tc>
                  <a:txBody>
                    <a:bodyPr/>
                    <a:lstStyle/>
                    <a:p>
                      <a:pPr marL="0" marR="0" algn="ctr">
                        <a:lnSpc>
                          <a:spcPct val="115000"/>
                        </a:lnSpc>
                        <a:spcBef>
                          <a:spcPts val="0"/>
                        </a:spcBef>
                        <a:spcAft>
                          <a:spcPts val="0"/>
                        </a:spcAft>
                      </a:pPr>
                      <a:r>
                        <a:rPr lang="en-US" sz="1200">
                          <a:latin typeface="Times New Roman"/>
                          <a:ea typeface="Times New Roman"/>
                          <a:cs typeface="Times New Roman"/>
                        </a:rPr>
                        <a:t>Z</a:t>
                      </a:r>
                      <a:endParaRPr lang="en-US" sz="1100">
                        <a:latin typeface="Calibri"/>
                        <a:ea typeface="Times New Roman"/>
                        <a:cs typeface="Times New Roman"/>
                      </a:endParaRPr>
                    </a:p>
                  </a:txBody>
                  <a:tcPr marL="9525" marR="9525" marT="9525" marB="9525" anchor="ctr">
                    <a:lnL>
                      <a:noFill/>
                    </a:lnL>
                    <a:lnR>
                      <a:noFill/>
                    </a:lnR>
                    <a:lnT>
                      <a:noFill/>
                    </a:lnT>
                    <a:lnB>
                      <a:noFill/>
                    </a:lnB>
                    <a:solidFill>
                      <a:srgbClr val="F4F4F8"/>
                    </a:solidFill>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x</a:t>
                      </a:r>
                      <a:endParaRPr lang="en-US" sz="1100">
                        <a:latin typeface="Calibri"/>
                        <a:ea typeface="Times New Roman"/>
                        <a:cs typeface="Times New Roman"/>
                      </a:endParaRPr>
                    </a:p>
                  </a:txBody>
                  <a:tcPr marL="9525" marR="9525" marT="9525" marB="9525" anchor="ctr">
                    <a:lnL>
                      <a:noFill/>
                    </a:lnL>
                    <a:lnR>
                      <a:noFill/>
                    </a:lnR>
                    <a:lnT>
                      <a:noFill/>
                    </a:lnT>
                    <a:lnB>
                      <a:noFill/>
                    </a:lnB>
                    <a:solidFill>
                      <a:srgbClr val="F4F4F8"/>
                    </a:solidFill>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x</a:t>
                      </a:r>
                      <a:endParaRPr lang="en-US" sz="1100">
                        <a:latin typeface="Calibri"/>
                        <a:ea typeface="Times New Roman"/>
                        <a:cs typeface="Times New Roman"/>
                      </a:endParaRPr>
                    </a:p>
                  </a:txBody>
                  <a:tcPr marL="9525" marR="9525" marT="9525" marB="9525" anchor="ctr">
                    <a:lnL>
                      <a:noFill/>
                    </a:lnL>
                    <a:lnR>
                      <a:noFill/>
                    </a:lnR>
                    <a:lnT>
                      <a:noFill/>
                    </a:lnT>
                    <a:lnB>
                      <a:noFill/>
                    </a:lnB>
                    <a:solidFill>
                      <a:srgbClr val="F4F4F8"/>
                    </a:solidFill>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Hold</a:t>
                      </a:r>
                      <a:endParaRPr lang="en-US" sz="1100">
                        <a:latin typeface="Calibri"/>
                        <a:ea typeface="Times New Roman"/>
                        <a:cs typeface="Times New Roman"/>
                      </a:endParaRPr>
                    </a:p>
                  </a:txBody>
                  <a:tcPr marL="9525" marR="9525" marT="9525" marB="9525" anchor="ctr">
                    <a:lnL>
                      <a:noFill/>
                    </a:lnL>
                    <a:lnR>
                      <a:noFill/>
                    </a:lnR>
                    <a:lnT>
                      <a:noFill/>
                    </a:lnT>
                    <a:lnB>
                      <a:noFill/>
                    </a:lnB>
                    <a:solidFill>
                      <a:srgbClr val="F4F4F8"/>
                    </a:solidFill>
                  </a:tcPr>
                </a:tc>
              </a:tr>
              <a:tr h="336329">
                <a:tc>
                  <a:txBody>
                    <a:bodyPr/>
                    <a:lstStyle/>
                    <a:p>
                      <a:pPr marL="0" marR="0" algn="ctr">
                        <a:lnSpc>
                          <a:spcPct val="115000"/>
                        </a:lnSpc>
                        <a:spcBef>
                          <a:spcPts val="0"/>
                        </a:spcBef>
                        <a:spcAft>
                          <a:spcPts val="0"/>
                        </a:spcAft>
                      </a:pPr>
                      <a:r>
                        <a:rPr lang="en-US" sz="1200">
                          <a:latin typeface="Times New Roman"/>
                          <a:ea typeface="Times New Roman"/>
                          <a:cs typeface="Times New Roman"/>
                        </a:rPr>
                        <a:t>Z</a:t>
                      </a:r>
                      <a:endParaRPr lang="en-US" sz="1100">
                        <a:latin typeface="Calibri"/>
                        <a:ea typeface="Times New Roman"/>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x</a:t>
                      </a:r>
                      <a:endParaRPr lang="en-US" sz="1100">
                        <a:latin typeface="Calibri"/>
                        <a:ea typeface="Times New Roman"/>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x</a:t>
                      </a:r>
                      <a:endParaRPr lang="en-US" sz="1100">
                        <a:latin typeface="Calibri"/>
                        <a:ea typeface="Times New Roman"/>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dirty="0">
                          <a:latin typeface="Times New Roman"/>
                          <a:ea typeface="Times New Roman"/>
                          <a:cs typeface="Times New Roman"/>
                        </a:rPr>
                        <a:t>Reset</a:t>
                      </a:r>
                      <a:endParaRPr lang="en-US" sz="1100" dirty="0">
                        <a:latin typeface="Calibri"/>
                        <a:ea typeface="Times New Roman"/>
                        <a:cs typeface="Times New Roman"/>
                      </a:endParaRPr>
                    </a:p>
                  </a:txBody>
                  <a:tcPr marL="9525" marR="9525" marT="9525" marB="9525" anchor="ctr">
                    <a:lnL>
                      <a:noFill/>
                    </a:lnL>
                    <a:lnR>
                      <a:noFill/>
                    </a:lnR>
                    <a:lnT>
                      <a:noFill/>
                    </a:lnT>
                    <a:lnB>
                      <a:noFill/>
                    </a:lnB>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Power supply and Clock frequency signals: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err="1" smtClean="0"/>
              <a:t>Vcc</a:t>
            </a:r>
            <a:r>
              <a:rPr lang="en-US" b="1" dirty="0" smtClean="0"/>
              <a:t>: </a:t>
            </a:r>
            <a:r>
              <a:rPr lang="en-US" dirty="0" smtClean="0"/>
              <a:t>+ 5 volt power supply</a:t>
            </a:r>
          </a:p>
          <a:p>
            <a:r>
              <a:rPr lang="en-US" b="1" dirty="0" err="1" smtClean="0"/>
              <a:t>Vss</a:t>
            </a:r>
            <a:r>
              <a:rPr lang="en-US" b="1" dirty="0" smtClean="0"/>
              <a:t>: </a:t>
            </a:r>
            <a:r>
              <a:rPr lang="en-US" dirty="0" smtClean="0"/>
              <a:t>Ground</a:t>
            </a:r>
          </a:p>
          <a:p>
            <a:r>
              <a:rPr lang="en-US" b="1" dirty="0" smtClean="0"/>
              <a:t>X1, X2 :</a:t>
            </a:r>
          </a:p>
          <a:p>
            <a:pPr lvl="1"/>
            <a:r>
              <a:rPr lang="en-US" dirty="0" smtClean="0"/>
              <a:t>Crystal or R/C network or LC network connections to set the frequency of internal clock generator. The frequency is internally divided by two. Since the basic operating timing frequency is 3 MHz, a 6 MHz crystal is connected externally. </a:t>
            </a:r>
          </a:p>
          <a:p>
            <a:r>
              <a:rPr lang="en-US" b="1" i="1" dirty="0" smtClean="0"/>
              <a:t>CLK (Output) </a:t>
            </a:r>
          </a:p>
          <a:p>
            <a:pPr lvl="1"/>
            <a:r>
              <a:rPr lang="en-US" dirty="0" smtClean="0"/>
              <a:t>Clock Output is used as the system clock for peripheral and devices interfaced with the microprocessor.</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Control Signals</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altLang="ar-SA" sz="2400" noProof="1" smtClean="0"/>
              <a:t>There are </a:t>
            </a:r>
            <a:r>
              <a:rPr lang="en-US" altLang="ar-SA" sz="2400" noProof="1" smtClean="0">
                <a:solidFill>
                  <a:srgbClr val="990000"/>
                </a:solidFill>
              </a:rPr>
              <a:t>3</a:t>
            </a:r>
            <a:r>
              <a:rPr lang="en-US" altLang="ar-SA" sz="2400" noProof="1" smtClean="0"/>
              <a:t> important pins in the frequency control group.</a:t>
            </a:r>
          </a:p>
          <a:p>
            <a:pPr lvl="1"/>
            <a:r>
              <a:rPr lang="en-US" altLang="ar-SA" sz="2400" noProof="1" smtClean="0">
                <a:solidFill>
                  <a:srgbClr val="990000"/>
                </a:solidFill>
              </a:rPr>
              <a:t>X0</a:t>
            </a:r>
            <a:r>
              <a:rPr lang="en-US" altLang="ar-SA" sz="2400" noProof="1" smtClean="0"/>
              <a:t> and </a:t>
            </a:r>
            <a:r>
              <a:rPr lang="en-US" altLang="ar-SA" sz="2400" noProof="1" smtClean="0">
                <a:solidFill>
                  <a:srgbClr val="990000"/>
                </a:solidFill>
              </a:rPr>
              <a:t>X1</a:t>
            </a:r>
            <a:r>
              <a:rPr lang="en-US" altLang="ar-SA" sz="2400" noProof="1" smtClean="0"/>
              <a:t> are the </a:t>
            </a:r>
            <a:r>
              <a:rPr lang="en-US" altLang="ar-SA" sz="2400" noProof="1" smtClean="0">
                <a:solidFill>
                  <a:schemeClr val="accent2"/>
                </a:solidFill>
              </a:rPr>
              <a:t>inputs</a:t>
            </a:r>
            <a:r>
              <a:rPr lang="en-US" altLang="ar-SA" sz="2400" noProof="1" smtClean="0"/>
              <a:t> from the </a:t>
            </a:r>
            <a:r>
              <a:rPr lang="en-US" altLang="ar-SA" sz="2400" noProof="1" smtClean="0">
                <a:solidFill>
                  <a:schemeClr val="accent2"/>
                </a:solidFill>
              </a:rPr>
              <a:t>crystal</a:t>
            </a:r>
            <a:r>
              <a:rPr lang="en-US" altLang="ar-SA" sz="2400" noProof="1" smtClean="0"/>
              <a:t> or clock generating circuit.</a:t>
            </a:r>
          </a:p>
          <a:p>
            <a:pPr lvl="2"/>
            <a:r>
              <a:rPr lang="en-US" altLang="ar-SA" u="sng" noProof="1" smtClean="0">
                <a:solidFill>
                  <a:srgbClr val="990000"/>
                </a:solidFill>
              </a:rPr>
              <a:t>The frequency is internally divided by 2</a:t>
            </a:r>
            <a:r>
              <a:rPr lang="en-US" altLang="ar-SA" noProof="1" smtClean="0"/>
              <a:t>.</a:t>
            </a:r>
          </a:p>
          <a:p>
            <a:pPr lvl="3"/>
            <a:r>
              <a:rPr lang="en-US" altLang="ar-SA" sz="2400" noProof="1" smtClean="0"/>
              <a:t>So, to run the microprocessor at 3 MHz, a clock running at 6 MHz should be connected to the X0 and X1 pins.</a:t>
            </a:r>
          </a:p>
          <a:p>
            <a:pPr lvl="3"/>
            <a:endParaRPr lang="en-US" altLang="ar-SA" sz="2400" noProof="1" smtClean="0"/>
          </a:p>
          <a:p>
            <a:pPr lvl="1"/>
            <a:r>
              <a:rPr lang="en-US" altLang="ar-SA" sz="2400" noProof="1" smtClean="0">
                <a:solidFill>
                  <a:srgbClr val="990000"/>
                </a:solidFill>
              </a:rPr>
              <a:t>CLK</a:t>
            </a:r>
            <a:r>
              <a:rPr lang="en-US" altLang="ar-SA" sz="2400" noProof="1" smtClean="0"/>
              <a:t> (</a:t>
            </a:r>
            <a:r>
              <a:rPr lang="en-US" altLang="ar-SA" sz="2400" noProof="1" smtClean="0">
                <a:solidFill>
                  <a:schemeClr val="accent2"/>
                </a:solidFill>
              </a:rPr>
              <a:t>OUT</a:t>
            </a:r>
            <a:r>
              <a:rPr lang="en-US" altLang="ar-SA" sz="2400" noProof="1" smtClean="0"/>
              <a:t>): An output clock pin to drive the clock of the rest of the system.</a:t>
            </a:r>
          </a:p>
          <a:p>
            <a:pPr lvl="1"/>
            <a:endParaRPr lang="en-US" altLang="ar-SA" sz="2400" noProof="1" smtClean="0"/>
          </a:p>
          <a:p>
            <a:r>
              <a:rPr lang="en-US" altLang="ar-SA" sz="2400" noProof="1" smtClean="0"/>
              <a:t>We will discuss the rest of the control signals as we get to them.</a:t>
            </a:r>
            <a:endParaRPr lang="en-US" sz="2400" dirty="0" smtClean="0"/>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8A9B3715-4A6F-43D5-B256-FDC05EF30D44}" type="slidenum">
              <a:rPr lang="en-US"/>
              <a:pPr/>
              <a:t>45</a:t>
            </a:fld>
            <a:endParaRPr lang="en-US">
              <a:latin typeface="Times New Roman" pitchFamily="18" charset="0"/>
            </a:endParaRPr>
          </a:p>
        </p:txBody>
      </p:sp>
      <p:sp>
        <p:nvSpPr>
          <p:cNvPr id="93186" name="Text Box 2"/>
          <p:cNvSpPr txBox="1">
            <a:spLocks noChangeArrowheads="1"/>
          </p:cNvSpPr>
          <p:nvPr/>
        </p:nvSpPr>
        <p:spPr bwMode="auto">
          <a:xfrm>
            <a:off x="8382000" y="4724400"/>
            <a:ext cx="336550" cy="457200"/>
          </a:xfrm>
          <a:prstGeom prst="rect">
            <a:avLst/>
          </a:prstGeom>
          <a:noFill/>
          <a:ln w="9525">
            <a:noFill/>
            <a:miter lim="800000"/>
            <a:headEnd/>
            <a:tailEnd/>
          </a:ln>
          <a:effectLst/>
        </p:spPr>
        <p:txBody>
          <a:bodyPr wrap="none">
            <a:spAutoFit/>
          </a:bodyPr>
          <a:lstStyle/>
          <a:p>
            <a:pPr algn="l" rtl="0"/>
            <a:endParaRPr lang="en-US"/>
          </a:p>
        </p:txBody>
      </p:sp>
      <p:sp>
        <p:nvSpPr>
          <p:cNvPr id="93187" name="Rectangle 3"/>
          <p:cNvSpPr>
            <a:spLocks noGrp="1" noChangeArrowheads="1"/>
          </p:cNvSpPr>
          <p:nvPr>
            <p:ph type="title"/>
          </p:nvPr>
        </p:nvSpPr>
        <p:spPr/>
        <p:txBody>
          <a:bodyPr/>
          <a:lstStyle/>
          <a:p>
            <a:r>
              <a:rPr lang="en-US"/>
              <a:t>The 8085 Interrupts </a:t>
            </a:r>
          </a:p>
        </p:txBody>
      </p:sp>
      <p:sp>
        <p:nvSpPr>
          <p:cNvPr id="93188" name="Rectangle 4"/>
          <p:cNvSpPr>
            <a:spLocks noGrp="1" noChangeArrowheads="1"/>
          </p:cNvSpPr>
          <p:nvPr>
            <p:ph type="body" idx="1"/>
          </p:nvPr>
        </p:nvSpPr>
        <p:spPr>
          <a:xfrm>
            <a:off x="457200" y="1447800"/>
            <a:ext cx="8229600" cy="4876800"/>
          </a:xfrm>
        </p:spPr>
        <p:txBody>
          <a:bodyPr>
            <a:normAutofit fontScale="92500"/>
          </a:bodyPr>
          <a:lstStyle/>
          <a:p>
            <a:r>
              <a:rPr lang="en-US" dirty="0"/>
              <a:t>The 8085 has 5 interrupt inputs.</a:t>
            </a:r>
          </a:p>
          <a:p>
            <a:pPr lvl="1"/>
            <a:r>
              <a:rPr lang="en-US" dirty="0"/>
              <a:t>The INTR input.</a:t>
            </a:r>
          </a:p>
          <a:p>
            <a:pPr lvl="2"/>
            <a:r>
              <a:rPr lang="en-US" dirty="0"/>
              <a:t>The INTR input is the only </a:t>
            </a:r>
            <a:r>
              <a:rPr lang="en-US" dirty="0">
                <a:solidFill>
                  <a:schemeClr val="accent2"/>
                </a:solidFill>
              </a:rPr>
              <a:t>non-vectored</a:t>
            </a:r>
            <a:r>
              <a:rPr lang="en-US" dirty="0"/>
              <a:t> interrupt.</a:t>
            </a:r>
          </a:p>
          <a:p>
            <a:pPr lvl="2"/>
            <a:r>
              <a:rPr lang="en-US" dirty="0"/>
              <a:t>INTR is </a:t>
            </a:r>
            <a:r>
              <a:rPr lang="en-US" dirty="0" err="1">
                <a:solidFill>
                  <a:srgbClr val="990000"/>
                </a:solidFill>
              </a:rPr>
              <a:t>maskable</a:t>
            </a:r>
            <a:r>
              <a:rPr lang="en-US" dirty="0"/>
              <a:t> using the EI/DI instruction pair.</a:t>
            </a:r>
          </a:p>
          <a:p>
            <a:pPr lvl="1"/>
            <a:endParaRPr lang="en-US" dirty="0"/>
          </a:p>
          <a:p>
            <a:pPr lvl="1"/>
            <a:r>
              <a:rPr lang="en-US" dirty="0"/>
              <a:t>RST 5.5, RST 6.5, RST 7.5 are all </a:t>
            </a:r>
            <a:r>
              <a:rPr lang="en-US" dirty="0">
                <a:solidFill>
                  <a:schemeClr val="accent2"/>
                </a:solidFill>
              </a:rPr>
              <a:t>automatically vectored</a:t>
            </a:r>
            <a:r>
              <a:rPr lang="en-US" dirty="0"/>
              <a:t>.</a:t>
            </a:r>
          </a:p>
          <a:p>
            <a:pPr lvl="2"/>
            <a:r>
              <a:rPr lang="en-US" dirty="0"/>
              <a:t>RST 5.5, RST 6.5, and RST 7.5 are all </a:t>
            </a:r>
            <a:r>
              <a:rPr lang="en-US" dirty="0" err="1">
                <a:solidFill>
                  <a:srgbClr val="990000"/>
                </a:solidFill>
              </a:rPr>
              <a:t>maskable</a:t>
            </a:r>
            <a:r>
              <a:rPr lang="en-US" dirty="0"/>
              <a:t>.</a:t>
            </a:r>
          </a:p>
          <a:p>
            <a:pPr lvl="2"/>
            <a:endParaRPr lang="en-US" dirty="0"/>
          </a:p>
          <a:p>
            <a:pPr lvl="1"/>
            <a:r>
              <a:rPr lang="en-US" dirty="0"/>
              <a:t>TRAP is the only </a:t>
            </a:r>
            <a:r>
              <a:rPr lang="en-US" dirty="0">
                <a:solidFill>
                  <a:srgbClr val="990000"/>
                </a:solidFill>
              </a:rPr>
              <a:t>non-</a:t>
            </a:r>
            <a:r>
              <a:rPr lang="en-US" dirty="0" err="1">
                <a:solidFill>
                  <a:srgbClr val="990000"/>
                </a:solidFill>
              </a:rPr>
              <a:t>maskable</a:t>
            </a:r>
            <a:r>
              <a:rPr lang="en-US" dirty="0"/>
              <a:t> interrupt in the 8085</a:t>
            </a:r>
          </a:p>
          <a:p>
            <a:pPr lvl="2"/>
            <a:r>
              <a:rPr lang="en-US" dirty="0"/>
              <a:t>TRAP is also </a:t>
            </a:r>
            <a:r>
              <a:rPr lang="en-US" dirty="0">
                <a:solidFill>
                  <a:schemeClr val="accent2"/>
                </a:solidFill>
              </a:rPr>
              <a:t>automatically vectored</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1"/>
          </p:nvPr>
        </p:nvSpPr>
        <p:spPr/>
        <p:txBody>
          <a:bodyPr/>
          <a:lstStyle/>
          <a:p>
            <a:pPr>
              <a:defRPr/>
            </a:pPr>
            <a:fld id="{87889DE2-38E5-4DF7-889D-ECCB91E9069B}" type="slidenum">
              <a:rPr lang="en-US"/>
              <a:pPr>
                <a:defRPr/>
              </a:pPr>
              <a:t>46</a:t>
            </a:fld>
            <a:endParaRPr lang="en-US"/>
          </a:p>
        </p:txBody>
      </p:sp>
      <p:sp>
        <p:nvSpPr>
          <p:cNvPr id="28674" name="Rectangle 2"/>
          <p:cNvSpPr>
            <a:spLocks noGrp="1" noChangeArrowheads="1"/>
          </p:cNvSpPr>
          <p:nvPr>
            <p:ph type="title"/>
          </p:nvPr>
        </p:nvSpPr>
        <p:spPr>
          <a:xfrm>
            <a:off x="1905000" y="0"/>
            <a:ext cx="4876800" cy="674688"/>
          </a:xfrm>
          <a:effectLst>
            <a:outerShdw dist="35921" dir="2700000" algn="ctr" rotWithShape="0">
              <a:schemeClr val="bg2"/>
            </a:outerShdw>
          </a:effectLst>
        </p:spPr>
        <p:txBody>
          <a:bodyPr>
            <a:normAutofit fontScale="90000"/>
          </a:bodyPr>
          <a:lstStyle/>
          <a:p>
            <a:pPr eaLnBrk="1" hangingPunct="1">
              <a:defRPr/>
            </a:pPr>
            <a:r>
              <a:rPr lang="en-US" dirty="0" smtClean="0"/>
              <a:t>Interrupt Signals</a:t>
            </a:r>
          </a:p>
        </p:txBody>
      </p:sp>
      <p:sp>
        <p:nvSpPr>
          <p:cNvPr id="30724" name="Rectangle 3"/>
          <p:cNvSpPr>
            <a:spLocks noGrp="1" noChangeArrowheads="1"/>
          </p:cNvSpPr>
          <p:nvPr>
            <p:ph type="body" sz="half" idx="1"/>
          </p:nvPr>
        </p:nvSpPr>
        <p:spPr>
          <a:xfrm>
            <a:off x="215900" y="728663"/>
            <a:ext cx="7924800" cy="533400"/>
          </a:xfrm>
        </p:spPr>
        <p:txBody>
          <a:bodyPr>
            <a:normAutofit fontScale="92500" lnSpcReduction="20000"/>
          </a:bodyPr>
          <a:lstStyle/>
          <a:p>
            <a:pPr eaLnBrk="1" hangingPunct="1">
              <a:lnSpc>
                <a:spcPct val="80000"/>
              </a:lnSpc>
            </a:pPr>
            <a:r>
              <a:rPr lang="en-US" sz="2400" smtClean="0"/>
              <a:t>8085 </a:t>
            </a:r>
            <a:r>
              <a:rPr lang="el-GR" sz="2400" smtClean="0">
                <a:cs typeface="Arial" pitchFamily="34" charset="0"/>
              </a:rPr>
              <a:t>μ</a:t>
            </a:r>
            <a:r>
              <a:rPr lang="en-US" sz="2400" smtClean="0">
                <a:cs typeface="Arial" pitchFamily="34" charset="0"/>
              </a:rPr>
              <a:t>p has several interrupt signals as shown in the following table.</a:t>
            </a:r>
            <a:endParaRPr lang="en-US" sz="2400" smtClean="0"/>
          </a:p>
          <a:p>
            <a:pPr eaLnBrk="1" hangingPunct="1">
              <a:lnSpc>
                <a:spcPct val="80000"/>
              </a:lnSpc>
            </a:pPr>
            <a:endParaRPr lang="en-US" sz="2400" smtClean="0"/>
          </a:p>
        </p:txBody>
      </p:sp>
      <p:pic>
        <p:nvPicPr>
          <p:cNvPr id="30725" name="Picture 7"/>
          <p:cNvPicPr>
            <a:picLocks noGrp="1" noChangeAspect="1" noChangeArrowheads="1"/>
          </p:cNvPicPr>
          <p:nvPr>
            <p:ph sz="half" idx="2"/>
          </p:nvPr>
        </p:nvPicPr>
        <p:blipFill>
          <a:blip r:embed="rId2" cstate="print"/>
          <a:srcRect/>
          <a:stretch>
            <a:fillRect/>
          </a:stretch>
        </p:blipFill>
        <p:spPr>
          <a:xfrm>
            <a:off x="0" y="1520825"/>
            <a:ext cx="8820150" cy="5076825"/>
          </a:xfrm>
          <a:noFill/>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Serial communication Signal </a:t>
            </a:r>
            <a:endParaRPr lang="en-US" dirty="0"/>
          </a:p>
        </p:txBody>
      </p:sp>
      <p:sp>
        <p:nvSpPr>
          <p:cNvPr id="3" name="Content Placeholder 2"/>
          <p:cNvSpPr>
            <a:spLocks noGrp="1"/>
          </p:cNvSpPr>
          <p:nvPr>
            <p:ph idx="1"/>
          </p:nvPr>
        </p:nvSpPr>
        <p:spPr/>
        <p:txBody>
          <a:bodyPr/>
          <a:lstStyle/>
          <a:p>
            <a:r>
              <a:rPr lang="en-US" b="1" dirty="0" smtClean="0"/>
              <a:t>SID - Serial Input Data Line: </a:t>
            </a:r>
          </a:p>
          <a:p>
            <a:pPr lvl="1"/>
            <a:r>
              <a:rPr lang="en-US" b="1" dirty="0" smtClean="0"/>
              <a:t>The data on this line is loaded into accumulator bit 7 whenever a RIM instruction is executed. </a:t>
            </a:r>
          </a:p>
          <a:p>
            <a:r>
              <a:rPr lang="en-US" b="1" dirty="0" smtClean="0"/>
              <a:t>SOD – Serial Output Data Line: </a:t>
            </a:r>
          </a:p>
          <a:p>
            <a:pPr lvl="1"/>
            <a:r>
              <a:rPr lang="en-US" b="1" dirty="0" smtClean="0"/>
              <a:t>The SIM instruction loads the value of bit 7 of the accumulator into SOD latch if bit 6 (SOE) of the accumulator is 1. </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Reset signals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Reset In (input, active low)</a:t>
            </a:r>
            <a:r>
              <a:rPr lang="en-US" dirty="0" smtClean="0"/>
              <a:t> </a:t>
            </a:r>
          </a:p>
          <a:p>
            <a:pPr lvl="1"/>
            <a:r>
              <a:rPr lang="en-US" dirty="0" smtClean="0"/>
              <a:t>This signal is used to reset the microprocessor.</a:t>
            </a:r>
          </a:p>
          <a:p>
            <a:pPr lvl="1"/>
            <a:r>
              <a:rPr lang="en-US" dirty="0" smtClean="0"/>
              <a:t>The program counter inside the microprocessor is set to zero.</a:t>
            </a:r>
          </a:p>
          <a:p>
            <a:pPr lvl="1"/>
            <a:r>
              <a:rPr lang="en-US" dirty="0" smtClean="0"/>
              <a:t>The buses are tri-stated.</a:t>
            </a:r>
          </a:p>
          <a:p>
            <a:r>
              <a:rPr lang="en-US" b="1" dirty="0" smtClean="0"/>
              <a:t>Reset Out (Output)</a:t>
            </a:r>
            <a:r>
              <a:rPr lang="en-US" dirty="0" smtClean="0"/>
              <a:t> </a:t>
            </a:r>
          </a:p>
          <a:p>
            <a:pPr lvl="1"/>
            <a:r>
              <a:rPr lang="en-US" dirty="0" smtClean="0"/>
              <a:t>It indicates CPU is being reset.</a:t>
            </a:r>
          </a:p>
          <a:p>
            <a:pPr lvl="1"/>
            <a:r>
              <a:rPr lang="en-US" dirty="0" smtClean="0"/>
              <a:t>Can be used as a system RESET. The signal is synchronized to the processor clock.</a:t>
            </a:r>
          </a:p>
          <a:p>
            <a:pPr lvl="1"/>
            <a:r>
              <a:rPr lang="en-US" dirty="0" smtClean="0"/>
              <a:t>Used to reset all the connected devices when the microprocessor is reset.</a:t>
            </a:r>
            <a:br>
              <a:rPr lang="en-US" dirty="0" smtClean="0"/>
            </a:br>
            <a:r>
              <a:rPr lang="en-US" dirty="0" smtClean="0"/>
              <a:t/>
            </a:r>
            <a:br>
              <a:rPr lang="en-US" dirty="0" smtClean="0"/>
            </a:b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IN" dirty="0" smtClean="0"/>
              <a:t>Demultiplexing AD7-AD0</a:t>
            </a:r>
            <a:endParaRPr lang="en-IN" dirty="0"/>
          </a:p>
        </p:txBody>
      </p:sp>
      <p:sp>
        <p:nvSpPr>
          <p:cNvPr id="3" name="Content Placeholder 2"/>
          <p:cNvSpPr>
            <a:spLocks noGrp="1"/>
          </p:cNvSpPr>
          <p:nvPr>
            <p:ph idx="1"/>
          </p:nvPr>
        </p:nvSpPr>
        <p:spPr>
          <a:xfrm>
            <a:off x="457200" y="990600"/>
            <a:ext cx="8534400" cy="5715000"/>
          </a:xfrm>
        </p:spPr>
        <p:txBody>
          <a:bodyPr>
            <a:normAutofit fontScale="85000" lnSpcReduction="10000"/>
          </a:bodyPr>
          <a:lstStyle/>
          <a:p>
            <a:r>
              <a:rPr lang="en-IN" dirty="0" smtClean="0"/>
              <a:t>From the above description, it becomes obvious that the AD7–AD0 lines are serving a </a:t>
            </a:r>
            <a:r>
              <a:rPr lang="en-IN" dirty="0" smtClean="0">
                <a:solidFill>
                  <a:srgbClr val="FF0000"/>
                </a:solidFill>
              </a:rPr>
              <a:t>dual purpose </a:t>
            </a:r>
            <a:r>
              <a:rPr lang="en-IN" dirty="0" smtClean="0"/>
              <a:t>and that they need to be </a:t>
            </a:r>
            <a:r>
              <a:rPr lang="en-IN" dirty="0" err="1" smtClean="0"/>
              <a:t>demultiplexed</a:t>
            </a:r>
            <a:r>
              <a:rPr lang="en-IN" dirty="0" smtClean="0"/>
              <a:t> to get all the information.</a:t>
            </a:r>
          </a:p>
          <a:p>
            <a:r>
              <a:rPr lang="en-IN" dirty="0" smtClean="0"/>
              <a:t>The </a:t>
            </a:r>
            <a:r>
              <a:rPr lang="en-IN" dirty="0" smtClean="0">
                <a:solidFill>
                  <a:schemeClr val="tx2"/>
                </a:solidFill>
              </a:rPr>
              <a:t>high order bits </a:t>
            </a:r>
            <a:r>
              <a:rPr lang="en-IN" dirty="0" smtClean="0"/>
              <a:t>of the address remain on the bus for </a:t>
            </a:r>
            <a:r>
              <a:rPr lang="en-IN" dirty="0" smtClean="0">
                <a:solidFill>
                  <a:srgbClr val="FF0000"/>
                </a:solidFill>
              </a:rPr>
              <a:t>three clock periods</a:t>
            </a:r>
            <a:r>
              <a:rPr lang="en-IN" dirty="0" smtClean="0"/>
              <a:t>. However, the </a:t>
            </a:r>
            <a:r>
              <a:rPr lang="en-IN" dirty="0" smtClean="0">
                <a:solidFill>
                  <a:schemeClr val="tx2"/>
                </a:solidFill>
              </a:rPr>
              <a:t>low order bits </a:t>
            </a:r>
            <a:r>
              <a:rPr lang="en-IN" dirty="0" smtClean="0"/>
              <a:t>remain for </a:t>
            </a:r>
            <a:r>
              <a:rPr lang="en-IN" u="sng" dirty="0" smtClean="0">
                <a:solidFill>
                  <a:srgbClr val="FF0000"/>
                </a:solidFill>
              </a:rPr>
              <a:t>only one clock period </a:t>
            </a:r>
            <a:r>
              <a:rPr lang="en-IN" dirty="0" smtClean="0"/>
              <a:t>and they would be lost if they are not saved externally. Also, notice that the </a:t>
            </a:r>
            <a:r>
              <a:rPr lang="en-IN" dirty="0" smtClean="0">
                <a:solidFill>
                  <a:schemeClr val="tx2"/>
                </a:solidFill>
              </a:rPr>
              <a:t>low order bits</a:t>
            </a:r>
            <a:r>
              <a:rPr lang="en-IN" dirty="0" smtClean="0"/>
              <a:t> of the address disappear </a:t>
            </a:r>
            <a:r>
              <a:rPr lang="en-IN" u="sng" dirty="0" smtClean="0">
                <a:solidFill>
                  <a:srgbClr val="FF0000"/>
                </a:solidFill>
              </a:rPr>
              <a:t>when they are needed most.</a:t>
            </a:r>
          </a:p>
          <a:p>
            <a:r>
              <a:rPr lang="en-IN" dirty="0" smtClean="0"/>
              <a:t>To make sure we have the entire address for the full three clock cycles, we will use </a:t>
            </a:r>
            <a:r>
              <a:rPr lang="en-IN" dirty="0" smtClean="0">
                <a:solidFill>
                  <a:srgbClr val="FF0000"/>
                </a:solidFill>
              </a:rPr>
              <a:t>an external latch </a:t>
            </a:r>
            <a:r>
              <a:rPr lang="en-IN" dirty="0" smtClean="0"/>
              <a:t>to save the value of AD7–AD0 when it is carrying the address bits. We use the </a:t>
            </a:r>
            <a:r>
              <a:rPr lang="en-IN" dirty="0" smtClean="0">
                <a:solidFill>
                  <a:schemeClr val="tx2"/>
                </a:solidFill>
              </a:rPr>
              <a:t>ALE</a:t>
            </a:r>
            <a:r>
              <a:rPr lang="en-IN" dirty="0" smtClean="0"/>
              <a:t> signal to enable this latch.</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Intel 8085 Microprocessor</a:t>
            </a:r>
            <a:endParaRPr lang="en-IN" dirty="0"/>
          </a:p>
        </p:txBody>
      </p:sp>
      <p:sp>
        <p:nvSpPr>
          <p:cNvPr id="3" name="Content Placeholder 2"/>
          <p:cNvSpPr>
            <a:spLocks noGrp="1"/>
          </p:cNvSpPr>
          <p:nvPr>
            <p:ph idx="1"/>
          </p:nvPr>
        </p:nvSpPr>
        <p:spPr/>
        <p:txBody>
          <a:bodyPr>
            <a:normAutofit/>
          </a:bodyPr>
          <a:lstStyle/>
          <a:p>
            <a:r>
              <a:rPr lang="en-IN" dirty="0" smtClean="0"/>
              <a:t>8085 consists of:</a:t>
            </a:r>
          </a:p>
          <a:p>
            <a:pPr lvl="1"/>
            <a:r>
              <a:rPr lang="en-IN" b="1" dirty="0" smtClean="0">
                <a:solidFill>
                  <a:schemeClr val="tx2"/>
                </a:solidFill>
              </a:rPr>
              <a:t>Control unit</a:t>
            </a:r>
            <a:r>
              <a:rPr lang="en-IN" b="1" dirty="0" smtClean="0"/>
              <a:t>: control microprocessor operations.</a:t>
            </a:r>
          </a:p>
          <a:p>
            <a:pPr lvl="1"/>
            <a:r>
              <a:rPr lang="en-IN" b="1" dirty="0" smtClean="0">
                <a:solidFill>
                  <a:schemeClr val="tx2"/>
                </a:solidFill>
              </a:rPr>
              <a:t>ALU</a:t>
            </a:r>
            <a:r>
              <a:rPr lang="en-IN" b="1" dirty="0" smtClean="0"/>
              <a:t>: performs data processing function.</a:t>
            </a:r>
          </a:p>
          <a:p>
            <a:pPr lvl="1"/>
            <a:r>
              <a:rPr lang="en-IN" b="1" dirty="0" smtClean="0">
                <a:solidFill>
                  <a:schemeClr val="tx2"/>
                </a:solidFill>
              </a:rPr>
              <a:t>Registers</a:t>
            </a:r>
            <a:r>
              <a:rPr lang="en-IN" b="1" dirty="0" smtClean="0"/>
              <a:t>: provide storage internal to CPU.</a:t>
            </a:r>
          </a:p>
          <a:p>
            <a:pPr lvl="1"/>
            <a:r>
              <a:rPr lang="en-IN" b="1" dirty="0" smtClean="0">
                <a:solidFill>
                  <a:schemeClr val="tx2"/>
                </a:solidFill>
              </a:rPr>
              <a:t>Interrupts</a:t>
            </a:r>
          </a:p>
          <a:p>
            <a:pPr lvl="1"/>
            <a:r>
              <a:rPr lang="en-IN" b="1" dirty="0" smtClean="0">
                <a:solidFill>
                  <a:schemeClr val="tx2"/>
                </a:solidFill>
              </a:rPr>
              <a:t>Internal data bus</a:t>
            </a:r>
          </a:p>
          <a:p>
            <a:endParaRPr lang="en-IN" dirty="0" smtClean="0"/>
          </a:p>
          <a:p>
            <a:endParaRPr lang="en-IN"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Demultiplexing AD7-AD0</a:t>
            </a:r>
            <a:endParaRPr lang="en-IN" dirty="0"/>
          </a:p>
        </p:txBody>
      </p:sp>
      <p:sp>
        <p:nvSpPr>
          <p:cNvPr id="3" name="Content Placeholder 2"/>
          <p:cNvSpPr>
            <a:spLocks noGrp="1"/>
          </p:cNvSpPr>
          <p:nvPr>
            <p:ph idx="1"/>
          </p:nvPr>
        </p:nvSpPr>
        <p:spPr>
          <a:xfrm>
            <a:off x="457200" y="3200400"/>
            <a:ext cx="8229600" cy="2925763"/>
          </a:xfrm>
        </p:spPr>
        <p:txBody>
          <a:bodyPr>
            <a:normAutofit fontScale="92500" lnSpcReduction="20000"/>
          </a:bodyPr>
          <a:lstStyle/>
          <a:p>
            <a:endParaRPr lang="en-IN" dirty="0" smtClean="0"/>
          </a:p>
          <a:p>
            <a:endParaRPr lang="en-IN" dirty="0" smtClean="0"/>
          </a:p>
          <a:p>
            <a:r>
              <a:rPr lang="en-IN" dirty="0" smtClean="0"/>
              <a:t>Given that ALE operates as a pulse during T1, we will be able to latch the address. Then when ALE goes low, the address is saved and the AD7–AD0 lines can be used for their purpose as the bi-directional data lines.</a:t>
            </a:r>
          </a:p>
          <a:p>
            <a:endParaRPr lang="en-IN" dirty="0"/>
          </a:p>
        </p:txBody>
      </p:sp>
      <p:pic>
        <p:nvPicPr>
          <p:cNvPr id="17410" name="Picture 2"/>
          <p:cNvPicPr>
            <a:picLocks noChangeAspect="1" noChangeArrowheads="1"/>
          </p:cNvPicPr>
          <p:nvPr/>
        </p:nvPicPr>
        <p:blipFill>
          <a:blip r:embed="rId2" cstate="print"/>
          <a:srcRect/>
          <a:stretch>
            <a:fillRect/>
          </a:stretch>
        </p:blipFill>
        <p:spPr bwMode="auto">
          <a:xfrm>
            <a:off x="2667000" y="1447800"/>
            <a:ext cx="3667125" cy="2343150"/>
          </a:xfrm>
          <a:prstGeom prst="rect">
            <a:avLst/>
          </a:prstGeom>
          <a:noFill/>
          <a:ln w="9525">
            <a:noFill/>
            <a:miter lim="800000"/>
            <a:headEnd/>
            <a:tailEnd/>
          </a:ln>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Demultiplexing the Bus AD7–AD0</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The high order address is placed on the address bus and hold for 3 </a:t>
            </a:r>
            <a:r>
              <a:rPr lang="en-IN" dirty="0" err="1" smtClean="0"/>
              <a:t>clk</a:t>
            </a:r>
            <a:r>
              <a:rPr lang="en-IN" dirty="0" smtClean="0"/>
              <a:t> periods, </a:t>
            </a:r>
          </a:p>
          <a:p>
            <a:r>
              <a:rPr lang="en-IN" dirty="0" smtClean="0"/>
              <a:t>The low order address is lost after the first </a:t>
            </a:r>
            <a:r>
              <a:rPr lang="en-IN" dirty="0" err="1" smtClean="0"/>
              <a:t>clk</a:t>
            </a:r>
            <a:r>
              <a:rPr lang="en-IN" dirty="0" smtClean="0"/>
              <a:t> period, this address needs to be hold however we need to use latch </a:t>
            </a:r>
          </a:p>
          <a:p>
            <a:r>
              <a:rPr lang="en-IN" dirty="0" smtClean="0"/>
              <a:t>The address AD7 –AD0 is connected as inputs to the latch 74LS373. </a:t>
            </a:r>
          </a:p>
          <a:p>
            <a:r>
              <a:rPr lang="en-IN" dirty="0" smtClean="0"/>
              <a:t>The ALE signal is connected to the enable (G) pin of the latch and the OC –Output control –of the latch is grounded</a:t>
            </a:r>
          </a:p>
          <a:p>
            <a:endParaRPr lang="en-IN"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16387" name="Picture 3"/>
          <p:cNvPicPr>
            <a:picLocks noChangeAspect="1" noChangeArrowheads="1"/>
          </p:cNvPicPr>
          <p:nvPr/>
        </p:nvPicPr>
        <p:blipFill>
          <a:blip r:embed="rId2" cstate="print"/>
          <a:srcRect/>
          <a:stretch>
            <a:fillRect/>
          </a:stretch>
        </p:blipFill>
        <p:spPr bwMode="auto">
          <a:xfrm>
            <a:off x="990600" y="6420"/>
            <a:ext cx="6857999" cy="6553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8085 Architecture     Contd..</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pPr>
              <a:lnSpc>
                <a:spcPct val="80000"/>
              </a:lnSpc>
            </a:pPr>
            <a:r>
              <a:rPr lang="en-US" altLang="en-US" dirty="0" smtClean="0">
                <a:solidFill>
                  <a:srgbClr val="FF3300"/>
                </a:solidFill>
              </a:rPr>
              <a:t>ALU – Arithmetic &amp; Logic Unit </a:t>
            </a:r>
          </a:p>
          <a:p>
            <a:pPr lvl="1">
              <a:lnSpc>
                <a:spcPct val="80000"/>
              </a:lnSpc>
            </a:pPr>
            <a:r>
              <a:rPr lang="en-US" altLang="en-US" dirty="0" smtClean="0">
                <a:solidFill>
                  <a:srgbClr val="000099"/>
                </a:solidFill>
              </a:rPr>
              <a:t>ALU of 8085 performs 8-bit arithmetic &amp; logical operations. The operations are generally performed with Accumulator as one of the operands. The result is saved in accumulator register.</a:t>
            </a:r>
          </a:p>
          <a:p>
            <a:pPr>
              <a:lnSpc>
                <a:spcPct val="80000"/>
              </a:lnSpc>
            </a:pPr>
            <a:r>
              <a:rPr lang="en-US" altLang="en-US" dirty="0" smtClean="0">
                <a:solidFill>
                  <a:srgbClr val="FF3300"/>
                </a:solidFill>
              </a:rPr>
              <a:t>Timing &amp; Control Unit</a:t>
            </a:r>
          </a:p>
          <a:p>
            <a:pPr lvl="1">
              <a:lnSpc>
                <a:spcPct val="80000"/>
              </a:lnSpc>
            </a:pPr>
            <a:r>
              <a:rPr lang="en-US" altLang="en-US" dirty="0" smtClean="0">
                <a:solidFill>
                  <a:srgbClr val="000099"/>
                </a:solidFill>
              </a:rPr>
              <a:t>This unit works as the brain of the CPU and generates all the timing and control signals to perform all the internal &amp; external operations of the CPU.</a:t>
            </a:r>
          </a:p>
          <a:p>
            <a:pPr>
              <a:lnSpc>
                <a:spcPct val="80000"/>
              </a:lnSpc>
            </a:pPr>
            <a:r>
              <a:rPr lang="en-US" altLang="en-US" dirty="0" smtClean="0">
                <a:solidFill>
                  <a:srgbClr val="FF3300"/>
                </a:solidFill>
              </a:rPr>
              <a:t>Instruction Decoder &amp; Machine Cycle Encoder Unit</a:t>
            </a:r>
          </a:p>
          <a:p>
            <a:pPr lvl="1">
              <a:lnSpc>
                <a:spcPct val="80000"/>
              </a:lnSpc>
            </a:pPr>
            <a:r>
              <a:rPr lang="en-US" altLang="en-US" dirty="0" smtClean="0">
                <a:solidFill>
                  <a:srgbClr val="000099"/>
                </a:solidFill>
              </a:rPr>
              <a:t>This unit decodes the op-code stored in the Instruction Register (IR) and encodes it for the timing &amp; control unit to perform the execution of the instruction. </a:t>
            </a:r>
          </a:p>
          <a:p>
            <a:pPr lvl="1">
              <a:lnSpc>
                <a:spcPct val="80000"/>
              </a:lnSpc>
              <a:buNone/>
            </a:pPr>
            <a:endParaRPr lang="en-US" altLang="en-US" sz="1800"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8085 Architecture     Contd..</a:t>
            </a:r>
            <a:endParaRPr lang="en-US" dirty="0"/>
          </a:p>
        </p:txBody>
      </p:sp>
      <p:sp>
        <p:nvSpPr>
          <p:cNvPr id="3" name="Content Placeholder 2"/>
          <p:cNvSpPr>
            <a:spLocks noGrp="1"/>
          </p:cNvSpPr>
          <p:nvPr>
            <p:ph idx="1"/>
          </p:nvPr>
        </p:nvSpPr>
        <p:spPr>
          <a:xfrm>
            <a:off x="457200" y="1600200"/>
            <a:ext cx="8229600" cy="5029200"/>
          </a:xfrm>
        </p:spPr>
        <p:txBody>
          <a:bodyPr>
            <a:normAutofit fontScale="62500" lnSpcReduction="20000"/>
          </a:bodyPr>
          <a:lstStyle/>
          <a:p>
            <a:r>
              <a:rPr lang="en-US" sz="4000" dirty="0" smtClean="0">
                <a:solidFill>
                  <a:srgbClr val="FF3300"/>
                </a:solidFill>
              </a:rPr>
              <a:t>The Registers are of 8-bit &amp; 16-bit size used for different purposes</a:t>
            </a:r>
          </a:p>
          <a:p>
            <a:pPr lvl="1"/>
            <a:r>
              <a:rPr lang="en-US" sz="3400" b="1" dirty="0" smtClean="0">
                <a:solidFill>
                  <a:srgbClr val="000099"/>
                </a:solidFill>
              </a:rPr>
              <a:t>A- Accumulator</a:t>
            </a:r>
            <a:r>
              <a:rPr lang="en-US" sz="3400" dirty="0" smtClean="0">
                <a:solidFill>
                  <a:srgbClr val="000099"/>
                </a:solidFill>
              </a:rPr>
              <a:t>  - This is an special purpose register. All the ALU 			operations are performed with reference to the 			contents of Accumulator. </a:t>
            </a:r>
          </a:p>
          <a:p>
            <a:pPr lvl="1"/>
            <a:r>
              <a:rPr lang="en-US" sz="3400" b="1" dirty="0" smtClean="0">
                <a:solidFill>
                  <a:srgbClr val="000099"/>
                </a:solidFill>
              </a:rPr>
              <a:t>B,C,D,E,H,L</a:t>
            </a:r>
            <a:r>
              <a:rPr lang="en-US" sz="3400" dirty="0" smtClean="0">
                <a:solidFill>
                  <a:srgbClr val="000099"/>
                </a:solidFill>
              </a:rPr>
              <a:t>  - General purpose registers. These registers can also be 		      used for 16-bit operations in pairs. The default pairs 		      are BC, DE &amp; HL.</a:t>
            </a:r>
          </a:p>
          <a:p>
            <a:pPr lvl="1"/>
            <a:r>
              <a:rPr lang="en-US" sz="3400" b="1" dirty="0" smtClean="0">
                <a:solidFill>
                  <a:srgbClr val="000099"/>
                </a:solidFill>
              </a:rPr>
              <a:t>F – Flag register - </a:t>
            </a:r>
            <a:r>
              <a:rPr lang="en-US" sz="3400" dirty="0" smtClean="0">
                <a:solidFill>
                  <a:srgbClr val="000099"/>
                </a:solidFill>
              </a:rPr>
              <a:t>This register indicates the status of the ALU 			operation.</a:t>
            </a:r>
          </a:p>
          <a:p>
            <a:pPr lvl="1"/>
            <a:r>
              <a:rPr lang="en-US" sz="3400" b="1" dirty="0" smtClean="0">
                <a:solidFill>
                  <a:srgbClr val="000099"/>
                </a:solidFill>
              </a:rPr>
              <a:t>PC – Program Counter</a:t>
            </a:r>
            <a:r>
              <a:rPr lang="en-US" sz="3400" dirty="0" smtClean="0">
                <a:solidFill>
                  <a:srgbClr val="000099"/>
                </a:solidFill>
              </a:rPr>
              <a:t>  - This is a 16-bit register used to address 			            the memory location from where an 			            instruction is going to be executed.</a:t>
            </a:r>
          </a:p>
          <a:p>
            <a:pPr lvl="1"/>
            <a:r>
              <a:rPr lang="en-US" sz="3400" b="1" dirty="0" smtClean="0">
                <a:solidFill>
                  <a:srgbClr val="000099"/>
                </a:solidFill>
              </a:rPr>
              <a:t>SP – Stack pointer</a:t>
            </a:r>
            <a:r>
              <a:rPr lang="en-US" sz="3400" dirty="0" smtClean="0">
                <a:solidFill>
                  <a:srgbClr val="000099"/>
                </a:solidFill>
              </a:rPr>
              <a:t>  - This is a 16-bit register used to address the top 			     of the stack memory  location.</a:t>
            </a:r>
            <a:endParaRPr lang="en-US" sz="3400" dirty="0" smtClean="0"/>
          </a:p>
          <a:p>
            <a:pPr lvl="1"/>
            <a:r>
              <a:rPr lang="en-US" sz="3400" b="1" dirty="0" smtClean="0">
                <a:solidFill>
                  <a:srgbClr val="000099"/>
                </a:solidFill>
              </a:rPr>
              <a:t>Temp. register, W &amp; Z</a:t>
            </a:r>
            <a:r>
              <a:rPr lang="en-US" sz="3400" dirty="0" smtClean="0">
                <a:solidFill>
                  <a:srgbClr val="000099"/>
                </a:solidFill>
              </a:rPr>
              <a:t>  - These registers are only used by 8085 			           and are not available for the programmer.</a:t>
            </a:r>
          </a:p>
          <a:p>
            <a:pPr lvl="1">
              <a:lnSpc>
                <a:spcPct val="80000"/>
              </a:lnSpc>
              <a:buNone/>
            </a:pPr>
            <a:endParaRPr lang="en-US" altLang="en-US" sz="1800"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8085 Architecture     Contd..</a:t>
            </a:r>
            <a:endParaRPr lang="en-US" dirty="0"/>
          </a:p>
        </p:txBody>
      </p:sp>
      <p:sp>
        <p:nvSpPr>
          <p:cNvPr id="3" name="Content Placeholder 2"/>
          <p:cNvSpPr>
            <a:spLocks noGrp="1"/>
          </p:cNvSpPr>
          <p:nvPr>
            <p:ph idx="1"/>
          </p:nvPr>
        </p:nvSpPr>
        <p:spPr>
          <a:xfrm>
            <a:off x="457200" y="1371600"/>
            <a:ext cx="8229600" cy="5486400"/>
          </a:xfrm>
        </p:spPr>
        <p:txBody>
          <a:bodyPr>
            <a:normAutofit fontScale="77500" lnSpcReduction="20000"/>
          </a:bodyPr>
          <a:lstStyle/>
          <a:p>
            <a:pPr>
              <a:lnSpc>
                <a:spcPct val="80000"/>
              </a:lnSpc>
            </a:pPr>
            <a:r>
              <a:rPr lang="en-US" sz="3800" dirty="0" smtClean="0">
                <a:solidFill>
                  <a:srgbClr val="FF3300"/>
                </a:solidFill>
              </a:rPr>
              <a:t>The Registers are of 8-bit &amp; 16-bit size used for different purposes</a:t>
            </a:r>
          </a:p>
          <a:p>
            <a:pPr lvl="1">
              <a:lnSpc>
                <a:spcPct val="80000"/>
              </a:lnSpc>
            </a:pPr>
            <a:r>
              <a:rPr lang="en-US" sz="3200" b="1" dirty="0" smtClean="0">
                <a:solidFill>
                  <a:srgbClr val="000099"/>
                </a:solidFill>
              </a:rPr>
              <a:t>A- Accumulator</a:t>
            </a:r>
            <a:r>
              <a:rPr lang="en-US" sz="3200" dirty="0" smtClean="0">
                <a:solidFill>
                  <a:srgbClr val="000099"/>
                </a:solidFill>
              </a:rPr>
              <a:t> </a:t>
            </a:r>
          </a:p>
          <a:p>
            <a:pPr lvl="2">
              <a:lnSpc>
                <a:spcPct val="80000"/>
              </a:lnSpc>
            </a:pPr>
            <a:r>
              <a:rPr lang="en-US" sz="2800" dirty="0" smtClean="0">
                <a:solidFill>
                  <a:srgbClr val="000099"/>
                </a:solidFill>
              </a:rPr>
              <a:t>This is an special purpose register. All the ALU operations are performed with reference to the contents of Accumulator. </a:t>
            </a:r>
          </a:p>
          <a:p>
            <a:pPr lvl="1">
              <a:lnSpc>
                <a:spcPct val="80000"/>
              </a:lnSpc>
            </a:pPr>
            <a:r>
              <a:rPr lang="en-US" sz="3200" b="1" dirty="0" smtClean="0">
                <a:solidFill>
                  <a:srgbClr val="000099"/>
                </a:solidFill>
              </a:rPr>
              <a:t>B,C,D,E,H,L</a:t>
            </a:r>
            <a:r>
              <a:rPr lang="en-US" sz="3200" dirty="0" smtClean="0">
                <a:solidFill>
                  <a:srgbClr val="000099"/>
                </a:solidFill>
              </a:rPr>
              <a:t> </a:t>
            </a:r>
          </a:p>
          <a:p>
            <a:pPr lvl="2">
              <a:lnSpc>
                <a:spcPct val="80000"/>
              </a:lnSpc>
            </a:pPr>
            <a:r>
              <a:rPr lang="en-US" sz="2800" dirty="0" smtClean="0">
                <a:solidFill>
                  <a:srgbClr val="000099"/>
                </a:solidFill>
              </a:rPr>
              <a:t>General purpose registers. These registers can also be used for 16-bit operations in pairs. The default pairs are BC, DE &amp; HL.</a:t>
            </a:r>
          </a:p>
          <a:p>
            <a:pPr lvl="1">
              <a:lnSpc>
                <a:spcPct val="80000"/>
              </a:lnSpc>
            </a:pPr>
            <a:r>
              <a:rPr lang="en-US" sz="3200" b="1" dirty="0" smtClean="0">
                <a:solidFill>
                  <a:srgbClr val="000099"/>
                </a:solidFill>
              </a:rPr>
              <a:t>F – Flag register</a:t>
            </a:r>
          </a:p>
          <a:p>
            <a:pPr lvl="2">
              <a:lnSpc>
                <a:spcPct val="80000"/>
              </a:lnSpc>
            </a:pPr>
            <a:r>
              <a:rPr lang="en-US" sz="2900" dirty="0" smtClean="0">
                <a:solidFill>
                  <a:srgbClr val="000099"/>
                </a:solidFill>
              </a:rPr>
              <a:t>This register indicates the status of the ALU operation.</a:t>
            </a:r>
          </a:p>
          <a:p>
            <a:pPr lvl="1">
              <a:lnSpc>
                <a:spcPct val="80000"/>
              </a:lnSpc>
            </a:pPr>
            <a:r>
              <a:rPr lang="en-US" sz="3200" b="1" dirty="0" smtClean="0">
                <a:solidFill>
                  <a:srgbClr val="000099"/>
                </a:solidFill>
              </a:rPr>
              <a:t>PC – Program Counter</a:t>
            </a:r>
            <a:r>
              <a:rPr lang="en-US" sz="3200" dirty="0" smtClean="0">
                <a:solidFill>
                  <a:srgbClr val="000099"/>
                </a:solidFill>
              </a:rPr>
              <a:t> </a:t>
            </a:r>
          </a:p>
          <a:p>
            <a:pPr lvl="2">
              <a:lnSpc>
                <a:spcPct val="80000"/>
              </a:lnSpc>
            </a:pPr>
            <a:r>
              <a:rPr lang="en-US" sz="2900" dirty="0" smtClean="0">
                <a:solidFill>
                  <a:srgbClr val="000099"/>
                </a:solidFill>
              </a:rPr>
              <a:t>This is a 16-bit register used to address the memory location from where an instruction is going to be executed.</a:t>
            </a:r>
          </a:p>
          <a:p>
            <a:pPr lvl="1">
              <a:lnSpc>
                <a:spcPct val="80000"/>
              </a:lnSpc>
            </a:pPr>
            <a:r>
              <a:rPr lang="en-US" sz="3200" b="1" dirty="0" smtClean="0">
                <a:solidFill>
                  <a:srgbClr val="000099"/>
                </a:solidFill>
              </a:rPr>
              <a:t>SP – Stack pointer</a:t>
            </a:r>
            <a:r>
              <a:rPr lang="en-US" sz="3200" dirty="0" smtClean="0">
                <a:solidFill>
                  <a:srgbClr val="000099"/>
                </a:solidFill>
              </a:rPr>
              <a:t> </a:t>
            </a:r>
          </a:p>
          <a:p>
            <a:pPr lvl="2">
              <a:lnSpc>
                <a:spcPct val="80000"/>
              </a:lnSpc>
            </a:pPr>
            <a:r>
              <a:rPr lang="en-US" sz="2900" dirty="0" smtClean="0">
                <a:solidFill>
                  <a:srgbClr val="000099"/>
                </a:solidFill>
              </a:rPr>
              <a:t>This is a 16-bit register used to address the top of the stack memory  location.</a:t>
            </a:r>
          </a:p>
          <a:p>
            <a:pPr lvl="1">
              <a:lnSpc>
                <a:spcPct val="80000"/>
              </a:lnSpc>
            </a:pPr>
            <a:r>
              <a:rPr lang="en-US" sz="3200" b="1" dirty="0" smtClean="0">
                <a:solidFill>
                  <a:srgbClr val="000099"/>
                </a:solidFill>
              </a:rPr>
              <a:t>Temporary register, W &amp; Z</a:t>
            </a:r>
            <a:r>
              <a:rPr lang="en-US" sz="3200" dirty="0" smtClean="0">
                <a:solidFill>
                  <a:srgbClr val="000099"/>
                </a:solidFill>
              </a:rPr>
              <a:t> </a:t>
            </a:r>
          </a:p>
          <a:p>
            <a:pPr lvl="2">
              <a:lnSpc>
                <a:spcPct val="80000"/>
              </a:lnSpc>
            </a:pPr>
            <a:r>
              <a:rPr lang="en-US" sz="2900" dirty="0" smtClean="0">
                <a:solidFill>
                  <a:srgbClr val="000099"/>
                </a:solidFill>
              </a:rPr>
              <a:t>These registers are only used by 8085 and are not available for the programmer.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Arithmetic &amp; Logic Unit (ALU)</a:t>
            </a:r>
            <a:endParaRPr lang="en-US" dirty="0"/>
          </a:p>
        </p:txBody>
      </p:sp>
      <p:sp>
        <p:nvSpPr>
          <p:cNvPr id="3" name="Content Placeholder 2"/>
          <p:cNvSpPr>
            <a:spLocks noGrp="1"/>
          </p:cNvSpPr>
          <p:nvPr>
            <p:ph idx="1"/>
          </p:nvPr>
        </p:nvSpPr>
        <p:spPr/>
        <p:txBody>
          <a:bodyPr>
            <a:normAutofit/>
          </a:bodyPr>
          <a:lstStyle/>
          <a:p>
            <a:r>
              <a:rPr lang="en-US" dirty="0" smtClean="0"/>
              <a:t>It performs various arithmetic and logic operations.</a:t>
            </a:r>
          </a:p>
          <a:p>
            <a:r>
              <a:rPr lang="en-US" dirty="0" smtClean="0"/>
              <a:t>The data is available in accumulator and temporary/general purpose registers.</a:t>
            </a:r>
          </a:p>
          <a:p>
            <a:r>
              <a:rPr lang="en-US" b="1" dirty="0" smtClean="0"/>
              <a:t>Arithmetic Operations:</a:t>
            </a:r>
          </a:p>
          <a:p>
            <a:pPr lvl="1"/>
            <a:r>
              <a:rPr lang="fr-FR" dirty="0" smtClean="0"/>
              <a:t>Addition, </a:t>
            </a:r>
            <a:r>
              <a:rPr lang="fr-FR" dirty="0" err="1" smtClean="0"/>
              <a:t>Subtraction</a:t>
            </a:r>
            <a:r>
              <a:rPr lang="fr-FR" dirty="0" smtClean="0"/>
              <a:t>, </a:t>
            </a:r>
            <a:r>
              <a:rPr lang="fr-FR" dirty="0" err="1" smtClean="0"/>
              <a:t>Increment</a:t>
            </a:r>
            <a:r>
              <a:rPr lang="fr-FR" dirty="0" smtClean="0"/>
              <a:t>, </a:t>
            </a:r>
            <a:r>
              <a:rPr lang="fr-FR" dirty="0" err="1" smtClean="0"/>
              <a:t>Decrement</a:t>
            </a:r>
            <a:r>
              <a:rPr lang="fr-FR" dirty="0" smtClean="0"/>
              <a:t> etc.</a:t>
            </a:r>
          </a:p>
          <a:p>
            <a:r>
              <a:rPr lang="en-US" b="1" dirty="0" smtClean="0"/>
              <a:t>Logic Operations:</a:t>
            </a:r>
          </a:p>
          <a:p>
            <a:pPr lvl="1"/>
            <a:r>
              <a:rPr lang="en-US" dirty="0" smtClean="0"/>
              <a:t>AND, OR, X-OR, Complement etc.</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499</TotalTime>
  <Words>3416</Words>
  <Application>Microsoft Office PowerPoint</Application>
  <PresentationFormat>On-screen Show (4:3)</PresentationFormat>
  <Paragraphs>394</Paragraphs>
  <Slides>52</Slides>
  <Notes>1</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Introduction  to  8085 Microprocessor</vt:lpstr>
      <vt:lpstr>Introduction to 8085</vt:lpstr>
      <vt:lpstr>Features of 8085</vt:lpstr>
      <vt:lpstr>8085 Architecture</vt:lpstr>
      <vt:lpstr>Intel 8085 Microprocessor</vt:lpstr>
      <vt:lpstr>8085 Architecture     Contd..</vt:lpstr>
      <vt:lpstr>8085 Architecture     Contd..</vt:lpstr>
      <vt:lpstr>8085 Architecture     Contd..</vt:lpstr>
      <vt:lpstr>Arithmetic &amp; Logic Unit (ALU)</vt:lpstr>
      <vt:lpstr>Accumulator</vt:lpstr>
      <vt:lpstr>The Flags Register - Status Flags</vt:lpstr>
      <vt:lpstr>The Flags register</vt:lpstr>
      <vt:lpstr>Status Flags</vt:lpstr>
      <vt:lpstr>Status Flags</vt:lpstr>
      <vt:lpstr>Status Flags</vt:lpstr>
      <vt:lpstr>Status Flags</vt:lpstr>
      <vt:lpstr>Status Flags</vt:lpstr>
      <vt:lpstr>Status Flags</vt:lpstr>
      <vt:lpstr>Slide 19</vt:lpstr>
      <vt:lpstr>Temporary Register</vt:lpstr>
      <vt:lpstr>Instruction Register/Decoder</vt:lpstr>
      <vt:lpstr>Timing and Control Unit</vt:lpstr>
      <vt:lpstr>Timing and Control Unit</vt:lpstr>
      <vt:lpstr>General Purpose Registers</vt:lpstr>
      <vt:lpstr>General Purpose Registers</vt:lpstr>
      <vt:lpstr>Program Counter</vt:lpstr>
      <vt:lpstr>Stack Pointer</vt:lpstr>
      <vt:lpstr>Increment/Decrement Register</vt:lpstr>
      <vt:lpstr>Address Latch</vt:lpstr>
      <vt:lpstr>Address/Data Latch</vt:lpstr>
      <vt:lpstr>Tri-State Buffers</vt:lpstr>
      <vt:lpstr>The Tri-State Buffer</vt:lpstr>
      <vt:lpstr>Serial I/O Controller</vt:lpstr>
      <vt:lpstr>Interrupt Controller</vt:lpstr>
      <vt:lpstr>Pin Diagram of 8085</vt:lpstr>
      <vt:lpstr>Pin description of 8085</vt:lpstr>
      <vt:lpstr>Pin description</vt:lpstr>
      <vt:lpstr>Pin Description           Contd…</vt:lpstr>
      <vt:lpstr>The 8085 and Its Buses</vt:lpstr>
      <vt:lpstr>The Address and Data Busses</vt:lpstr>
      <vt:lpstr>The Control and Status Signals</vt:lpstr>
      <vt:lpstr>Status Signals(S1 and S0 )</vt:lpstr>
      <vt:lpstr>Power supply and Clock frequency signals:</vt:lpstr>
      <vt:lpstr>Frequency Control Signals</vt:lpstr>
      <vt:lpstr>The 8085 Interrupts </vt:lpstr>
      <vt:lpstr>Interrupt Signals</vt:lpstr>
      <vt:lpstr>Serial communication Signal </vt:lpstr>
      <vt:lpstr>Reset signals</vt:lpstr>
      <vt:lpstr>Demultiplexing AD7-AD0</vt:lpstr>
      <vt:lpstr>Demultiplexing AD7-AD0</vt:lpstr>
      <vt:lpstr>Demultiplexing the Bus AD7–AD0</vt:lpstr>
      <vt:lpstr>Slide 52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Mahesh</dc:creator>
  <cp:lastModifiedBy>USER</cp:lastModifiedBy>
  <cp:revision>111</cp:revision>
  <dcterms:created xsi:type="dcterms:W3CDTF">2006-08-16T00:00:00Z</dcterms:created>
  <dcterms:modified xsi:type="dcterms:W3CDTF">2015-01-24T05:00:03Z</dcterms:modified>
</cp:coreProperties>
</file>