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Layouts/slideLayout15.xml" ContentType="application/vnd.openxmlformats-officedocument.presentationml.slideLayout+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s/slide264.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74"/>
  </p:notesMasterIdLst>
  <p:sldIdLst>
    <p:sldId id="258" r:id="rId3"/>
    <p:sldId id="257" r:id="rId4"/>
    <p:sldId id="259" r:id="rId5"/>
    <p:sldId id="260" r:id="rId6"/>
    <p:sldId id="261" r:id="rId7"/>
    <p:sldId id="262" r:id="rId8"/>
    <p:sldId id="263" r:id="rId9"/>
    <p:sldId id="264" r:id="rId10"/>
    <p:sldId id="265" r:id="rId11"/>
    <p:sldId id="266" r:id="rId12"/>
    <p:sldId id="267" r:id="rId13"/>
    <p:sldId id="268" r:id="rId14"/>
    <p:sldId id="296" r:id="rId15"/>
    <p:sldId id="269" r:id="rId16"/>
    <p:sldId id="297" r:id="rId17"/>
    <p:sldId id="270" r:id="rId18"/>
    <p:sldId id="298" r:id="rId19"/>
    <p:sldId id="271" r:id="rId20"/>
    <p:sldId id="272" r:id="rId21"/>
    <p:sldId id="273" r:id="rId22"/>
    <p:sldId id="274" r:id="rId23"/>
    <p:sldId id="275" r:id="rId24"/>
    <p:sldId id="276" r:id="rId25"/>
    <p:sldId id="277" r:id="rId26"/>
    <p:sldId id="278" r:id="rId27"/>
    <p:sldId id="301" r:id="rId28"/>
    <p:sldId id="311" r:id="rId29"/>
    <p:sldId id="312" r:id="rId30"/>
    <p:sldId id="302" r:id="rId31"/>
    <p:sldId id="279" r:id="rId32"/>
    <p:sldId id="280" r:id="rId33"/>
    <p:sldId id="281" r:id="rId34"/>
    <p:sldId id="282" r:id="rId35"/>
    <p:sldId id="283" r:id="rId36"/>
    <p:sldId id="284" r:id="rId37"/>
    <p:sldId id="299" r:id="rId38"/>
    <p:sldId id="300" r:id="rId39"/>
    <p:sldId id="285" r:id="rId40"/>
    <p:sldId id="286" r:id="rId41"/>
    <p:sldId id="287" r:id="rId42"/>
    <p:sldId id="288" r:id="rId43"/>
    <p:sldId id="289" r:id="rId44"/>
    <p:sldId id="290" r:id="rId45"/>
    <p:sldId id="309" r:id="rId46"/>
    <p:sldId id="291" r:id="rId47"/>
    <p:sldId id="303" r:id="rId48"/>
    <p:sldId id="340" r:id="rId49"/>
    <p:sldId id="363" r:id="rId50"/>
    <p:sldId id="292" r:id="rId51"/>
    <p:sldId id="293" r:id="rId52"/>
    <p:sldId id="341" r:id="rId53"/>
    <p:sldId id="342" r:id="rId54"/>
    <p:sldId id="343" r:id="rId55"/>
    <p:sldId id="344" r:id="rId56"/>
    <p:sldId id="345" r:id="rId57"/>
    <p:sldId id="346" r:id="rId58"/>
    <p:sldId id="347" r:id="rId59"/>
    <p:sldId id="348" r:id="rId60"/>
    <p:sldId id="349" r:id="rId61"/>
    <p:sldId id="305" r:id="rId62"/>
    <p:sldId id="313" r:id="rId63"/>
    <p:sldId id="314" r:id="rId64"/>
    <p:sldId id="315" r:id="rId65"/>
    <p:sldId id="306" r:id="rId66"/>
    <p:sldId id="316" r:id="rId67"/>
    <p:sldId id="317" r:id="rId68"/>
    <p:sldId id="304" r:id="rId69"/>
    <p:sldId id="328" r:id="rId70"/>
    <p:sldId id="362" r:id="rId71"/>
    <p:sldId id="310" r:id="rId72"/>
    <p:sldId id="294" r:id="rId73"/>
    <p:sldId id="295" r:id="rId74"/>
    <p:sldId id="329" r:id="rId75"/>
    <p:sldId id="330" r:id="rId76"/>
    <p:sldId id="361" r:id="rId77"/>
    <p:sldId id="354" r:id="rId78"/>
    <p:sldId id="352" r:id="rId79"/>
    <p:sldId id="353" r:id="rId80"/>
    <p:sldId id="355" r:id="rId81"/>
    <p:sldId id="356" r:id="rId82"/>
    <p:sldId id="358" r:id="rId83"/>
    <p:sldId id="360" r:id="rId84"/>
    <p:sldId id="357" r:id="rId85"/>
    <p:sldId id="320" r:id="rId86"/>
    <p:sldId id="322" r:id="rId87"/>
    <p:sldId id="326" r:id="rId88"/>
    <p:sldId id="548" r:id="rId89"/>
    <p:sldId id="364" r:id="rId90"/>
    <p:sldId id="365" r:id="rId91"/>
    <p:sldId id="366" r:id="rId92"/>
    <p:sldId id="367" r:id="rId93"/>
    <p:sldId id="368" r:id="rId94"/>
    <p:sldId id="369" r:id="rId95"/>
    <p:sldId id="370" r:id="rId96"/>
    <p:sldId id="371" r:id="rId97"/>
    <p:sldId id="372" r:id="rId98"/>
    <p:sldId id="373" r:id="rId99"/>
    <p:sldId id="374" r:id="rId100"/>
    <p:sldId id="375" r:id="rId101"/>
    <p:sldId id="376" r:id="rId102"/>
    <p:sldId id="377" r:id="rId103"/>
    <p:sldId id="378" r:id="rId104"/>
    <p:sldId id="379" r:id="rId105"/>
    <p:sldId id="380" r:id="rId106"/>
    <p:sldId id="381" r:id="rId107"/>
    <p:sldId id="382" r:id="rId108"/>
    <p:sldId id="383" r:id="rId109"/>
    <p:sldId id="384" r:id="rId110"/>
    <p:sldId id="385" r:id="rId111"/>
    <p:sldId id="386" r:id="rId112"/>
    <p:sldId id="387" r:id="rId113"/>
    <p:sldId id="388" r:id="rId114"/>
    <p:sldId id="389" r:id="rId115"/>
    <p:sldId id="390" r:id="rId116"/>
    <p:sldId id="391" r:id="rId117"/>
    <p:sldId id="392" r:id="rId118"/>
    <p:sldId id="393" r:id="rId119"/>
    <p:sldId id="394" r:id="rId120"/>
    <p:sldId id="395" r:id="rId121"/>
    <p:sldId id="396" r:id="rId122"/>
    <p:sldId id="397" r:id="rId123"/>
    <p:sldId id="398" r:id="rId124"/>
    <p:sldId id="399" r:id="rId125"/>
    <p:sldId id="400" r:id="rId126"/>
    <p:sldId id="401" r:id="rId127"/>
    <p:sldId id="402" r:id="rId128"/>
    <p:sldId id="403" r:id="rId129"/>
    <p:sldId id="404" r:id="rId130"/>
    <p:sldId id="405" r:id="rId131"/>
    <p:sldId id="406" r:id="rId132"/>
    <p:sldId id="407" r:id="rId133"/>
    <p:sldId id="408" r:id="rId134"/>
    <p:sldId id="409" r:id="rId135"/>
    <p:sldId id="410" r:id="rId136"/>
    <p:sldId id="411" r:id="rId137"/>
    <p:sldId id="412" r:id="rId138"/>
    <p:sldId id="413" r:id="rId139"/>
    <p:sldId id="414" r:id="rId140"/>
    <p:sldId id="415" r:id="rId141"/>
    <p:sldId id="416" r:id="rId142"/>
    <p:sldId id="417" r:id="rId143"/>
    <p:sldId id="418" r:id="rId144"/>
    <p:sldId id="419" r:id="rId145"/>
    <p:sldId id="420" r:id="rId146"/>
    <p:sldId id="421" r:id="rId147"/>
    <p:sldId id="422" r:id="rId148"/>
    <p:sldId id="423" r:id="rId149"/>
    <p:sldId id="424" r:id="rId150"/>
    <p:sldId id="425" r:id="rId151"/>
    <p:sldId id="426" r:id="rId152"/>
    <p:sldId id="427" r:id="rId153"/>
    <p:sldId id="428" r:id="rId154"/>
    <p:sldId id="429" r:id="rId155"/>
    <p:sldId id="430" r:id="rId156"/>
    <p:sldId id="431" r:id="rId157"/>
    <p:sldId id="432" r:id="rId158"/>
    <p:sldId id="433" r:id="rId159"/>
    <p:sldId id="434" r:id="rId160"/>
    <p:sldId id="435" r:id="rId161"/>
    <p:sldId id="436" r:id="rId162"/>
    <p:sldId id="437" r:id="rId163"/>
    <p:sldId id="438" r:id="rId164"/>
    <p:sldId id="439" r:id="rId165"/>
    <p:sldId id="440" r:id="rId166"/>
    <p:sldId id="441" r:id="rId167"/>
    <p:sldId id="442" r:id="rId168"/>
    <p:sldId id="443" r:id="rId169"/>
    <p:sldId id="444" r:id="rId170"/>
    <p:sldId id="445" r:id="rId171"/>
    <p:sldId id="446" r:id="rId172"/>
    <p:sldId id="447" r:id="rId173"/>
    <p:sldId id="448" r:id="rId174"/>
    <p:sldId id="449" r:id="rId175"/>
    <p:sldId id="450" r:id="rId176"/>
    <p:sldId id="451" r:id="rId177"/>
    <p:sldId id="452" r:id="rId178"/>
    <p:sldId id="453" r:id="rId179"/>
    <p:sldId id="454" r:id="rId180"/>
    <p:sldId id="455" r:id="rId181"/>
    <p:sldId id="456" r:id="rId182"/>
    <p:sldId id="457" r:id="rId183"/>
    <p:sldId id="458" r:id="rId184"/>
    <p:sldId id="459" r:id="rId185"/>
    <p:sldId id="460" r:id="rId186"/>
    <p:sldId id="461" r:id="rId187"/>
    <p:sldId id="462" r:id="rId188"/>
    <p:sldId id="463" r:id="rId189"/>
    <p:sldId id="464" r:id="rId190"/>
    <p:sldId id="465" r:id="rId191"/>
    <p:sldId id="466" r:id="rId192"/>
    <p:sldId id="467" r:id="rId193"/>
    <p:sldId id="468" r:id="rId194"/>
    <p:sldId id="469" r:id="rId195"/>
    <p:sldId id="470" r:id="rId196"/>
    <p:sldId id="471" r:id="rId197"/>
    <p:sldId id="472" r:id="rId198"/>
    <p:sldId id="473" r:id="rId199"/>
    <p:sldId id="474" r:id="rId200"/>
    <p:sldId id="475" r:id="rId201"/>
    <p:sldId id="476" r:id="rId202"/>
    <p:sldId id="477" r:id="rId203"/>
    <p:sldId id="478" r:id="rId204"/>
    <p:sldId id="479" r:id="rId205"/>
    <p:sldId id="480" r:id="rId206"/>
    <p:sldId id="481" r:id="rId207"/>
    <p:sldId id="482" r:id="rId208"/>
    <p:sldId id="483" r:id="rId209"/>
    <p:sldId id="484" r:id="rId210"/>
    <p:sldId id="485" r:id="rId211"/>
    <p:sldId id="486" r:id="rId212"/>
    <p:sldId id="487" r:id="rId213"/>
    <p:sldId id="488" r:id="rId214"/>
    <p:sldId id="489" r:id="rId215"/>
    <p:sldId id="490" r:id="rId216"/>
    <p:sldId id="491" r:id="rId217"/>
    <p:sldId id="492" r:id="rId218"/>
    <p:sldId id="493" r:id="rId219"/>
    <p:sldId id="494" r:id="rId220"/>
    <p:sldId id="495" r:id="rId221"/>
    <p:sldId id="496" r:id="rId222"/>
    <p:sldId id="497" r:id="rId223"/>
    <p:sldId id="498" r:id="rId224"/>
    <p:sldId id="499" r:id="rId225"/>
    <p:sldId id="500" r:id="rId226"/>
    <p:sldId id="501" r:id="rId227"/>
    <p:sldId id="502" r:id="rId228"/>
    <p:sldId id="503" r:id="rId229"/>
    <p:sldId id="504" r:id="rId230"/>
    <p:sldId id="505" r:id="rId231"/>
    <p:sldId id="506" r:id="rId232"/>
    <p:sldId id="507" r:id="rId233"/>
    <p:sldId id="508" r:id="rId234"/>
    <p:sldId id="509" r:id="rId235"/>
    <p:sldId id="510" r:id="rId236"/>
    <p:sldId id="511" r:id="rId237"/>
    <p:sldId id="512" r:id="rId238"/>
    <p:sldId id="513" r:id="rId239"/>
    <p:sldId id="514" r:id="rId240"/>
    <p:sldId id="515" r:id="rId241"/>
    <p:sldId id="516" r:id="rId242"/>
    <p:sldId id="517" r:id="rId243"/>
    <p:sldId id="518" r:id="rId244"/>
    <p:sldId id="519" r:id="rId245"/>
    <p:sldId id="520" r:id="rId246"/>
    <p:sldId id="521" r:id="rId247"/>
    <p:sldId id="522" r:id="rId248"/>
    <p:sldId id="523" r:id="rId249"/>
    <p:sldId id="524" r:id="rId250"/>
    <p:sldId id="525" r:id="rId251"/>
    <p:sldId id="526" r:id="rId252"/>
    <p:sldId id="527" r:id="rId253"/>
    <p:sldId id="528" r:id="rId254"/>
    <p:sldId id="529" r:id="rId255"/>
    <p:sldId id="530" r:id="rId256"/>
    <p:sldId id="531" r:id="rId257"/>
    <p:sldId id="532" r:id="rId258"/>
    <p:sldId id="533" r:id="rId259"/>
    <p:sldId id="534" r:id="rId260"/>
    <p:sldId id="535" r:id="rId261"/>
    <p:sldId id="536" r:id="rId262"/>
    <p:sldId id="537" r:id="rId263"/>
    <p:sldId id="538" r:id="rId264"/>
    <p:sldId id="539" r:id="rId265"/>
    <p:sldId id="540" r:id="rId266"/>
    <p:sldId id="541" r:id="rId267"/>
    <p:sldId id="542" r:id="rId268"/>
    <p:sldId id="543" r:id="rId269"/>
    <p:sldId id="544" r:id="rId270"/>
    <p:sldId id="545" r:id="rId271"/>
    <p:sldId id="546" r:id="rId272"/>
    <p:sldId id="547" r:id="rId2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slide" Target="slides/slide242.xml"/><Relationship Id="rId249" Type="http://schemas.openxmlformats.org/officeDocument/2006/relationships/slide" Target="slides/slide24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260" Type="http://schemas.openxmlformats.org/officeDocument/2006/relationships/slide" Target="slides/slide258.xml"/><Relationship Id="rId265" Type="http://schemas.openxmlformats.org/officeDocument/2006/relationships/slide" Target="slides/slide263.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slide" Target="slides/slide253.xml"/><Relationship Id="rId271" Type="http://schemas.openxmlformats.org/officeDocument/2006/relationships/slide" Target="slides/slide269.xml"/><Relationship Id="rId276" Type="http://schemas.openxmlformats.org/officeDocument/2006/relationships/viewProps" Target="viewProps.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261" Type="http://schemas.openxmlformats.org/officeDocument/2006/relationships/slide" Target="slides/slide259.xml"/><Relationship Id="rId266" Type="http://schemas.openxmlformats.org/officeDocument/2006/relationships/slide" Target="slides/slide264.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77" Type="http://schemas.openxmlformats.org/officeDocument/2006/relationships/theme" Target="theme/them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slide" Target="slides/slide270.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tableStyles" Target="tableStyles.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notesMaster" Target="notesMasters/notesMaster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presProps" Target="presProps.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CFB41B-D068-43BE-BF8E-461C0896CFCD}" type="datetimeFigureOut">
              <a:rPr lang="en-US" smtClean="0"/>
              <a:pPr/>
              <a:t>1/10/2020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80BF27-1F6E-498B-89BC-2012329FCAF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8C0FFF1-D2FC-4D8C-B287-A7AC3B1BAC23}" type="slidenum">
              <a:rPr lang="en-US" smtClean="0"/>
              <a:pPr/>
              <a:t>56</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9DDCFE5F-3397-4446-967F-214F77F87109}" type="slidenum">
              <a:rPr lang="en-US" smtClean="0"/>
              <a:pPr/>
              <a:t>90</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F8E421C7-3D0A-45AF-B5CF-41D7428DB86E}" type="slidenum">
              <a:rPr lang="en-US" smtClean="0"/>
              <a:pPr/>
              <a:t>91</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EB14E423-7CE1-4FD7-97A0-F6AF0E79B4D3}" type="slidenum">
              <a:rPr lang="en-US" smtClean="0"/>
              <a:pPr/>
              <a:t>96</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DAC3A26F-58E7-4374-AE39-88B88DF00A36}" type="slidenum">
              <a:rPr lang="en-US" smtClean="0"/>
              <a:pPr/>
              <a:t>99</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104451"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endParaRPr lang="en-US" sz="2400">
                <a:latin typeface="Times New Roman" pitchFamily="18" charset="0"/>
              </a:endParaRPr>
            </a:p>
          </p:txBody>
        </p:sp>
        <p:sp>
          <p:nvSpPr>
            <p:cNvPr id="104452"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endParaRPr lang="en-US" sz="2400">
                <a:latin typeface="Times New Roman" pitchFamily="18" charset="0"/>
              </a:endParaRPr>
            </a:p>
          </p:txBody>
        </p:sp>
        <p:grpSp>
          <p:nvGrpSpPr>
            <p:cNvPr id="3" name="Group 5"/>
            <p:cNvGrpSpPr>
              <a:grpSpLocks/>
            </p:cNvGrpSpPr>
            <p:nvPr/>
          </p:nvGrpSpPr>
          <p:grpSpPr bwMode="auto">
            <a:xfrm>
              <a:off x="0" y="672"/>
              <a:ext cx="1806" cy="1989"/>
              <a:chOff x="0" y="672"/>
              <a:chExt cx="1806" cy="1989"/>
            </a:xfrm>
          </p:grpSpPr>
          <p:sp>
            <p:nvSpPr>
              <p:cNvPr id="104454"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endParaRPr lang="en-US" sz="2400">
                  <a:latin typeface="Times New Roman" pitchFamily="18" charset="0"/>
                </a:endParaRPr>
              </a:p>
            </p:txBody>
          </p:sp>
          <p:sp>
            <p:nvSpPr>
              <p:cNvPr id="104455"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endParaRPr lang="en-US" sz="2400">
                  <a:latin typeface="Times New Roman" pitchFamily="18" charset="0"/>
                </a:endParaRPr>
              </a:p>
            </p:txBody>
          </p:sp>
          <p:sp>
            <p:nvSpPr>
              <p:cNvPr id="104456"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endParaRPr lang="en-US" sz="2400">
                  <a:latin typeface="Times New Roman" pitchFamily="18" charset="0"/>
                </a:endParaRPr>
              </a:p>
            </p:txBody>
          </p:sp>
          <p:sp>
            <p:nvSpPr>
              <p:cNvPr id="104457"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endParaRPr lang="en-US" sz="2400">
                  <a:latin typeface="Times New Roman" pitchFamily="18" charset="0"/>
                </a:endParaRPr>
              </a:p>
            </p:txBody>
          </p:sp>
          <p:sp>
            <p:nvSpPr>
              <p:cNvPr id="104458"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endParaRPr lang="en-US" sz="2400">
                  <a:latin typeface="Times New Roman" pitchFamily="18" charset="0"/>
                </a:endParaRPr>
              </a:p>
            </p:txBody>
          </p:sp>
          <p:sp>
            <p:nvSpPr>
              <p:cNvPr id="104459"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endParaRPr lang="en-US" sz="2400">
                  <a:latin typeface="Times New Roman" pitchFamily="18" charset="0"/>
                </a:endParaRPr>
              </a:p>
            </p:txBody>
          </p:sp>
          <p:sp>
            <p:nvSpPr>
              <p:cNvPr id="104460"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endParaRPr lang="en-US" sz="2400">
                  <a:latin typeface="Times New Roman" pitchFamily="18" charset="0"/>
                </a:endParaRPr>
              </a:p>
            </p:txBody>
          </p:sp>
          <p:sp>
            <p:nvSpPr>
              <p:cNvPr id="104461"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endParaRPr lang="en-US" sz="2400">
                  <a:latin typeface="Times New Roman" pitchFamily="18" charset="0"/>
                </a:endParaRPr>
              </a:p>
            </p:txBody>
          </p:sp>
          <p:sp>
            <p:nvSpPr>
              <p:cNvPr id="104462"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endParaRPr lang="en-US" sz="2400">
                  <a:latin typeface="Times New Roman" pitchFamily="18" charset="0"/>
                </a:endParaRPr>
              </a:p>
            </p:txBody>
          </p:sp>
          <p:sp>
            <p:nvSpPr>
              <p:cNvPr id="104463"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endParaRPr lang="en-US" sz="2400">
                  <a:latin typeface="Times New Roman" pitchFamily="18" charset="0"/>
                </a:endParaRPr>
              </a:p>
            </p:txBody>
          </p:sp>
        </p:grpSp>
      </p:grpSp>
      <p:sp>
        <p:nvSpPr>
          <p:cNvPr id="104464" name="Rectangle 16"/>
          <p:cNvSpPr>
            <a:spLocks noGrp="1" noChangeArrowheads="1"/>
          </p:cNvSpPr>
          <p:nvPr>
            <p:ph type="dt" sz="half" idx="2"/>
          </p:nvPr>
        </p:nvSpPr>
        <p:spPr>
          <a:xfrm>
            <a:off x="457200" y="6248400"/>
            <a:ext cx="2133600" cy="457200"/>
          </a:xfrm>
        </p:spPr>
        <p:txBody>
          <a:bodyPr/>
          <a:lstStyle>
            <a:lvl1pPr>
              <a:defRPr/>
            </a:lvl1pPr>
          </a:lstStyle>
          <a:p>
            <a:fld id="{1D8BD707-D9CF-40AE-B4C6-C98DA3205C09}" type="datetimeFigureOut">
              <a:rPr lang="en-US" smtClean="0"/>
              <a:pPr/>
              <a:t>1/10/2020</a:t>
            </a:fld>
            <a:endParaRPr lang="en-US"/>
          </a:p>
        </p:txBody>
      </p:sp>
      <p:sp>
        <p:nvSpPr>
          <p:cNvPr id="104465" name="Rectangle 17"/>
          <p:cNvSpPr>
            <a:spLocks noGrp="1" noChangeArrowheads="1"/>
          </p:cNvSpPr>
          <p:nvPr>
            <p:ph type="ftr" sz="quarter" idx="3"/>
          </p:nvPr>
        </p:nvSpPr>
        <p:spPr/>
        <p:txBody>
          <a:bodyPr/>
          <a:lstStyle>
            <a:lvl1pPr>
              <a:defRPr/>
            </a:lvl1pPr>
          </a:lstStyle>
          <a:p>
            <a:endParaRPr lang="en-US"/>
          </a:p>
        </p:txBody>
      </p:sp>
      <p:sp>
        <p:nvSpPr>
          <p:cNvPr id="104466" name="Rectangle 18"/>
          <p:cNvSpPr>
            <a:spLocks noGrp="1" noChangeArrowheads="1"/>
          </p:cNvSpPr>
          <p:nvPr>
            <p:ph type="sldNum" sz="quarter" idx="4"/>
          </p:nvPr>
        </p:nvSpPr>
        <p:spPr/>
        <p:txBody>
          <a:bodyPr/>
          <a:lstStyle>
            <a:lvl1pPr>
              <a:defRPr/>
            </a:lvl1pPr>
          </a:lstStyle>
          <a:p>
            <a:fld id="{B6F15528-21DE-4FAA-801E-634DDDAF4B2B}" type="slidenum">
              <a:rPr lang="en-US" smtClean="0"/>
              <a:pPr/>
              <a:t>‹#›</a:t>
            </a:fld>
            <a:endParaRPr lang="en-US"/>
          </a:p>
        </p:txBody>
      </p:sp>
      <p:sp>
        <p:nvSpPr>
          <p:cNvPr id="104467"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smtClean="0"/>
              <a:t>Click to edit Master title style</a:t>
            </a:r>
            <a:endParaRPr lang="en-US"/>
          </a:p>
        </p:txBody>
      </p:sp>
      <p:sp>
        <p:nvSpPr>
          <p:cNvPr id="104468"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1D8BD707-D9CF-40AE-B4C6-C98DA3205C09}" type="datetimeFigureOut">
              <a:rPr lang="en-US" smtClean="0"/>
              <a:pPr/>
              <a:t>1/10/2020</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1D8BD707-D9CF-40AE-B4C6-C98DA3205C09}" type="datetimeFigureOut">
              <a:rPr lang="en-US" smtClean="0"/>
              <a:pPr/>
              <a:t>1/10/2020</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a:xfrm>
            <a:off x="457200" y="6245225"/>
            <a:ext cx="2133600" cy="476250"/>
          </a:xfrm>
        </p:spPr>
        <p:txBody>
          <a:bodyPr/>
          <a:lstStyle>
            <a:lvl1pPr>
              <a:defRPr/>
            </a:lvl1pPr>
          </a:lstStyle>
          <a:p>
            <a:fld id="{1D8BD707-D9CF-40AE-B4C6-C98DA3205C09}" type="datetimeFigureOut">
              <a:rPr lang="en-US" smtClean="0"/>
              <a:pPr/>
              <a:t>1/10/2020</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005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1"/>
          </p:nvPr>
        </p:nvSpPr>
        <p:spPr>
          <a:xfrm>
            <a:off x="6553200" y="6248400"/>
            <a:ext cx="2133600" cy="457200"/>
          </a:xfrm>
        </p:spPr>
        <p:txBody>
          <a:bodyPr/>
          <a:lstStyle>
            <a:lvl1pPr>
              <a:defRPr/>
            </a:lvl1pPr>
          </a:lstStyle>
          <a:p>
            <a:fld id="{B6F15528-21DE-4FAA-801E-634DDDAF4B2B}" type="slidenum">
              <a:rPr lang="en-US" smtClean="0"/>
              <a:pPr/>
              <a:t>‹#›</a:t>
            </a:fld>
            <a:endParaRPr lang="en-US"/>
          </a:p>
        </p:txBody>
      </p:sp>
      <p:sp>
        <p:nvSpPr>
          <p:cNvPr id="8" name="Date Placeholder 7"/>
          <p:cNvSpPr>
            <a:spLocks noGrp="1"/>
          </p:cNvSpPr>
          <p:nvPr>
            <p:ph type="dt" sz="half" idx="12"/>
          </p:nvPr>
        </p:nvSpPr>
        <p:spPr>
          <a:xfrm>
            <a:off x="457200" y="6245225"/>
            <a:ext cx="2133600" cy="476250"/>
          </a:xfrm>
        </p:spPr>
        <p:txBody>
          <a:bodyPr/>
          <a:lstStyle>
            <a:lvl1pPr>
              <a:defRPr/>
            </a:lvl1pPr>
          </a:lstStyle>
          <a:p>
            <a:fld id="{1D8BD707-D9CF-40AE-B4C6-C98DA3205C09}" type="datetimeFigureOut">
              <a:rPr lang="en-US" smtClean="0"/>
              <a:pPr/>
              <a:t>1/10/2020</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703513" y="274638"/>
            <a:ext cx="6316662" cy="1143000"/>
          </a:xfrm>
        </p:spPr>
        <p:txBody>
          <a:bodyPr/>
          <a:lstStyle/>
          <a:p>
            <a:r>
              <a:rPr lang="en-US" smtClean="0"/>
              <a:t>Click to edit Master title style</a:t>
            </a:r>
            <a:endParaRPr lang="en-IN"/>
          </a:p>
        </p:txBody>
      </p:sp>
      <p:sp>
        <p:nvSpPr>
          <p:cNvPr id="3" name="Table Placeholder 2"/>
          <p:cNvSpPr>
            <a:spLocks noGrp="1"/>
          </p:cNvSpPr>
          <p:nvPr>
            <p:ph type="tbl" idx="1"/>
          </p:nvPr>
        </p:nvSpPr>
        <p:spPr>
          <a:xfrm>
            <a:off x="2693988" y="1600200"/>
            <a:ext cx="6326187" cy="4525963"/>
          </a:xfrm>
        </p:spPr>
        <p:txBody>
          <a:bodyPr/>
          <a:lstStyle/>
          <a:p>
            <a:pPr lvl="0"/>
            <a:r>
              <a:rPr lang="en-US" noProof="0" smtClean="0"/>
              <a:t>Click icon to add table</a:t>
            </a:r>
            <a:endParaRPr lang="en-IN"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062D5-17F7-418B-8C92-A7C7C4CFB9C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8229600" cy="2074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4056063"/>
            <a:ext cx="8229600" cy="2074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1676400" cy="457200"/>
          </a:xfrm>
        </p:spPr>
        <p:txBody>
          <a:bodyPr/>
          <a:lstStyle>
            <a:lvl1pPr>
              <a:defRPr/>
            </a:lvl1pPr>
          </a:lstStyle>
          <a:p>
            <a:endParaRPr lang="th-TH"/>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t>Basic Microprocessor Architectural concepts</a:t>
            </a:r>
            <a:endParaRPr lang="th-TH"/>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fld id="{9042CD2D-82AC-41DB-AAC0-8DC541B73F20}" type="slidenum">
              <a:rPr lang="en-US"/>
              <a:pPr/>
              <a:t>‹#›</a:t>
            </a:fld>
            <a:endParaRPr lang="th-TH"/>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1"/>
      </p:bgRef>
    </p:bg>
    <p:spTree>
      <p:nvGrpSpPr>
        <p:cNvPr id="1" name=""/>
        <p:cNvGrpSpPr/>
        <p:nvPr/>
      </p:nvGrpSpPr>
      <p:grpSpPr>
        <a:xfrm>
          <a:off x="0" y="0"/>
          <a:ext cx="0" cy="0"/>
          <a:chOff x="0" y="0"/>
          <a:chExt cx="0" cy="0"/>
        </a:xfrm>
      </p:grpSpPr>
      <p:sp>
        <p:nvSpPr>
          <p:cNvPr id="4"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5"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6"/>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7"/>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8"/>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fld id="{02999ECE-A019-4706-BE3F-E584AFAD4967}" type="datetimeFigureOut">
              <a:rPr lang="en-US"/>
              <a:pPr>
                <a:defRPr/>
              </a:pPr>
              <a:t>1/10/2020</a:t>
            </a:fld>
            <a:endParaRPr lang="en-US"/>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C0FDE788-0671-4554-ACD5-4C8C68F53E80}"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8" name="Rounded Rectangle 8"/>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4"/>
          <p:cNvSpPr>
            <a:spLocks noGrp="1"/>
          </p:cNvSpPr>
          <p:nvPr>
            <p:ph type="dt" sz="half" idx="10"/>
          </p:nvPr>
        </p:nvSpPr>
        <p:spPr/>
        <p:txBody>
          <a:bodyPr/>
          <a:lstStyle>
            <a:lvl1pPr>
              <a:defRPr/>
            </a:lvl1pPr>
          </a:lstStyle>
          <a:p>
            <a:pPr>
              <a:defRPr/>
            </a:pPr>
            <a:fld id="{7103481D-13CE-47D0-B704-3D36C462CA7C}" type="datetimeFigureOut">
              <a:rPr lang="en-US"/>
              <a:pPr>
                <a:defRPr/>
              </a:pPr>
              <a:t>1/10/2020</a:t>
            </a:fld>
            <a:endParaRPr lang="en-US"/>
          </a:p>
        </p:txBody>
      </p:sp>
      <p:sp>
        <p:nvSpPr>
          <p:cNvPr id="10" name="Footer Placeholder 5"/>
          <p:cNvSpPr>
            <a:spLocks noGrp="1"/>
          </p:cNvSpPr>
          <p:nvPr>
            <p:ph type="ftr" sz="quarter" idx="11"/>
          </p:nvPr>
        </p:nvSpPr>
        <p:spPr>
          <a:xfrm>
            <a:off x="914400" y="6172200"/>
            <a:ext cx="3962400" cy="457200"/>
          </a:xfrm>
        </p:spPr>
        <p:txBody>
          <a:bodyPr/>
          <a:lstStyle>
            <a:lvl1pPr>
              <a:defRPr/>
            </a:lvl1pPr>
          </a:lstStyle>
          <a:p>
            <a:pPr>
              <a:defRPr/>
            </a:pPr>
            <a:endParaRPr lang="en-US"/>
          </a:p>
        </p:txBody>
      </p:sp>
      <p:sp>
        <p:nvSpPr>
          <p:cNvPr id="12" name="Slide Number Placeholder 6"/>
          <p:cNvSpPr>
            <a:spLocks noGrp="1"/>
          </p:cNvSpPr>
          <p:nvPr>
            <p:ph type="sldNum" sz="quarter" idx="12"/>
          </p:nvPr>
        </p:nvSpPr>
        <p:spPr>
          <a:xfrm>
            <a:off x="146050" y="6210300"/>
            <a:ext cx="457200" cy="457200"/>
          </a:xfrm>
        </p:spPr>
        <p:txBody>
          <a:bodyPr/>
          <a:lstStyle>
            <a:lvl1pPr>
              <a:defRPr/>
            </a:lvl1pPr>
          </a:lstStyle>
          <a:p>
            <a:pPr>
              <a:defRPr/>
            </a:pPr>
            <a:fld id="{F447D162-3ED3-4B04-B881-C15845F9121C}"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10"/>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11"/>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12"/>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10" name="Date Placeholder 4"/>
          <p:cNvSpPr>
            <a:spLocks noGrp="1"/>
          </p:cNvSpPr>
          <p:nvPr>
            <p:ph type="dt" sz="half" idx="10"/>
          </p:nvPr>
        </p:nvSpPr>
        <p:spPr/>
        <p:txBody>
          <a:bodyPr/>
          <a:lstStyle>
            <a:lvl1pPr>
              <a:defRPr/>
            </a:lvl1pPr>
          </a:lstStyle>
          <a:p>
            <a:pPr>
              <a:defRPr/>
            </a:pPr>
            <a:fld id="{AC534DC1-B491-4FE6-9F3A-009D307EDBD7}" type="datetimeFigureOut">
              <a:rPr lang="en-US"/>
              <a:pPr>
                <a:defRPr/>
              </a:pPr>
              <a:t>1/10/2020</a:t>
            </a:fld>
            <a:endParaRPr lang="en-US"/>
          </a:p>
        </p:txBody>
      </p:sp>
      <p:sp>
        <p:nvSpPr>
          <p:cNvPr id="11" name="Footer Placeholder 5"/>
          <p:cNvSpPr>
            <a:spLocks noGrp="1"/>
          </p:cNvSpPr>
          <p:nvPr>
            <p:ph type="ftr" sz="quarter" idx="11"/>
          </p:nvPr>
        </p:nvSpPr>
        <p:spPr/>
        <p:txBody>
          <a:bodyPr/>
          <a:lstStyle>
            <a:lvl1pPr>
              <a:defRPr/>
            </a:lvl1pPr>
          </a:lstStyle>
          <a:p>
            <a:pPr>
              <a:defRPr/>
            </a:pPr>
            <a:endParaRPr lang="en-US"/>
          </a:p>
        </p:txBody>
      </p:sp>
      <p:sp>
        <p:nvSpPr>
          <p:cNvPr id="12" name="Slide Number Placeholder 6"/>
          <p:cNvSpPr>
            <a:spLocks noGrp="1"/>
          </p:cNvSpPr>
          <p:nvPr>
            <p:ph type="sldNum" sz="quarter" idx="12"/>
          </p:nvPr>
        </p:nvSpPr>
        <p:spPr/>
        <p:txBody>
          <a:bodyPr/>
          <a:lstStyle>
            <a:lvl1pPr>
              <a:defRPr/>
            </a:lvl1pPr>
          </a:lstStyle>
          <a:p>
            <a:pPr>
              <a:defRPr/>
            </a:pPr>
            <a:fld id="{5BD46AC4-7AEE-4BCB-B70F-EBE72476288D}"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1D8BD707-D9CF-40AE-B4C6-C98DA3205C09}" type="datetimeFigureOut">
              <a:rPr lang="en-US" smtClean="0"/>
              <a:pPr/>
              <a:t>1/10/2020</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1D8BD707-D9CF-40AE-B4C6-C98DA3205C09}" type="datetimeFigureOut">
              <a:rPr lang="en-US" smtClean="0"/>
              <a:pPr/>
              <a:t>1/10/2020</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1D8BD707-D9CF-40AE-B4C6-C98DA3205C09}" type="datetimeFigureOut">
              <a:rPr lang="en-US" smtClean="0"/>
              <a:pPr/>
              <a:t>1/10/2020</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9" name="Date Placeholder 8"/>
          <p:cNvSpPr>
            <a:spLocks noGrp="1"/>
          </p:cNvSpPr>
          <p:nvPr>
            <p:ph type="dt" sz="half" idx="12"/>
          </p:nvPr>
        </p:nvSpPr>
        <p:spPr/>
        <p:txBody>
          <a:bodyPr/>
          <a:lstStyle>
            <a:lvl1pPr>
              <a:defRPr/>
            </a:lvl1pPr>
          </a:lstStyle>
          <a:p>
            <a:fld id="{1D8BD707-D9CF-40AE-B4C6-C98DA3205C09}" type="datetimeFigureOut">
              <a:rPr lang="en-US" smtClean="0"/>
              <a:pPr/>
              <a:t>1/10/2020</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5" name="Date Placeholder 4"/>
          <p:cNvSpPr>
            <a:spLocks noGrp="1"/>
          </p:cNvSpPr>
          <p:nvPr>
            <p:ph type="dt" sz="half" idx="12"/>
          </p:nvPr>
        </p:nvSpPr>
        <p:spPr/>
        <p:txBody>
          <a:bodyPr/>
          <a:lstStyle>
            <a:lvl1pPr>
              <a:defRPr/>
            </a:lvl1pPr>
          </a:lstStyle>
          <a:p>
            <a:fld id="{1D8BD707-D9CF-40AE-B4C6-C98DA3205C09}" type="datetimeFigureOut">
              <a:rPr lang="en-US" smtClean="0"/>
              <a:pPr/>
              <a:t>1/10/2020</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4" name="Date Placeholder 3"/>
          <p:cNvSpPr>
            <a:spLocks noGrp="1"/>
          </p:cNvSpPr>
          <p:nvPr>
            <p:ph type="dt" sz="half" idx="12"/>
          </p:nvPr>
        </p:nvSpPr>
        <p:spPr/>
        <p:txBody>
          <a:bodyPr/>
          <a:lstStyle>
            <a:lvl1pPr>
              <a:defRPr/>
            </a:lvl1pPr>
          </a:lstStyle>
          <a:p>
            <a:fld id="{1D8BD707-D9CF-40AE-B4C6-C98DA3205C09}" type="datetimeFigureOut">
              <a:rPr lang="en-US" smtClean="0"/>
              <a:pPr/>
              <a:t>1/10/2020</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1D8BD707-D9CF-40AE-B4C6-C98DA3205C09}" type="datetimeFigureOut">
              <a:rPr lang="en-US" smtClean="0"/>
              <a:pPr/>
              <a:t>1/10/2020</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1D8BD707-D9CF-40AE-B4C6-C98DA3205C09}" type="datetimeFigureOut">
              <a:rPr lang="en-US" smtClean="0"/>
              <a:pPr/>
              <a:t>1/10/2020</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vl1pPr>
          </a:lstStyle>
          <a:p>
            <a:endParaRPr lang="en-US"/>
          </a:p>
        </p:txBody>
      </p:sp>
      <p:sp>
        <p:nvSpPr>
          <p:cNvPr id="103427"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fld id="{B6F15528-21DE-4FAA-801E-634DDDAF4B2B}" type="slidenum">
              <a:rPr lang="en-US" smtClean="0"/>
              <a:pPr/>
              <a:t>‹#›</a:t>
            </a:fld>
            <a:endParaRPr lang="en-US"/>
          </a:p>
        </p:txBody>
      </p:sp>
      <p:grpSp>
        <p:nvGrpSpPr>
          <p:cNvPr id="2" name="Group 4"/>
          <p:cNvGrpSpPr>
            <a:grpSpLocks/>
          </p:cNvGrpSpPr>
          <p:nvPr/>
        </p:nvGrpSpPr>
        <p:grpSpPr bwMode="auto">
          <a:xfrm>
            <a:off x="0" y="0"/>
            <a:ext cx="9144000" cy="546100"/>
            <a:chOff x="0" y="0"/>
            <a:chExt cx="5760" cy="344"/>
          </a:xfrm>
        </p:grpSpPr>
        <p:sp>
          <p:nvSpPr>
            <p:cNvPr id="103429"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endParaRPr lang="en-US" sz="2400">
                <a:latin typeface="Times New Roman" pitchFamily="18" charset="0"/>
              </a:endParaRPr>
            </a:p>
          </p:txBody>
        </p:sp>
        <p:sp>
          <p:nvSpPr>
            <p:cNvPr id="103430"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endParaRPr lang="en-US" sz="2400">
                <a:latin typeface="Times New Roman" pitchFamily="18" charset="0"/>
              </a:endParaRPr>
            </a:p>
          </p:txBody>
        </p:sp>
        <p:sp>
          <p:nvSpPr>
            <p:cNvPr id="103431"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endParaRPr lang="en-US">
                <a:solidFill>
                  <a:schemeClr val="hlink"/>
                </a:solidFill>
              </a:endParaRPr>
            </a:p>
          </p:txBody>
        </p:sp>
        <p:sp>
          <p:nvSpPr>
            <p:cNvPr id="103432"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endParaRPr lang="en-US">
                <a:solidFill>
                  <a:schemeClr val="hlink"/>
                </a:solidFill>
              </a:endParaRPr>
            </a:p>
          </p:txBody>
        </p:sp>
        <p:sp>
          <p:nvSpPr>
            <p:cNvPr id="103433"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endParaRPr lang="en-US">
                <a:solidFill>
                  <a:schemeClr val="accent2"/>
                </a:solidFill>
              </a:endParaRPr>
            </a:p>
          </p:txBody>
        </p:sp>
        <p:sp>
          <p:nvSpPr>
            <p:cNvPr id="103434"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endParaRPr lang="en-US">
                <a:solidFill>
                  <a:schemeClr val="hlink"/>
                </a:solidFill>
              </a:endParaRPr>
            </a:p>
          </p:txBody>
        </p:sp>
        <p:sp>
          <p:nvSpPr>
            <p:cNvPr id="103435"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endParaRPr lang="en-US" sz="2400">
                <a:latin typeface="Times New Roman" pitchFamily="18" charset="0"/>
              </a:endParaRPr>
            </a:p>
          </p:txBody>
        </p:sp>
        <p:sp>
          <p:nvSpPr>
            <p:cNvPr id="103436"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endParaRPr lang="en-US">
                <a:solidFill>
                  <a:schemeClr val="accent2"/>
                </a:solidFill>
              </a:endParaRPr>
            </a:p>
          </p:txBody>
        </p:sp>
        <p:sp>
          <p:nvSpPr>
            <p:cNvPr id="103437"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endParaRPr lang="en-US">
                <a:solidFill>
                  <a:schemeClr val="accent2"/>
                </a:solidFill>
              </a:endParaRPr>
            </a:p>
          </p:txBody>
        </p:sp>
      </p:grpSp>
      <p:sp>
        <p:nvSpPr>
          <p:cNvPr id="103438"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439"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40"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1D8BD707-D9CF-40AE-B4C6-C98DA3205C09}" type="datetimeFigureOut">
              <a:rPr lang="en-US" smtClean="0"/>
              <a:pPr/>
              <a:t>1/10/2020</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8" r:id="rId14"/>
    <p:sldLayoutId id="2147483679" r:id="rId15"/>
  </p:sldLayoutIdLst>
  <p:transition/>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7831"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77832"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 name="Date Placeholder 4"/>
          <p:cNvSpPr>
            <a:spLocks noGrp="1"/>
          </p:cNvSpPr>
          <p:nvPr>
            <p:ph type="dt" sz="half" idx="2"/>
          </p:nvPr>
        </p:nvSpPr>
        <p:spPr>
          <a:xfrm>
            <a:off x="6172200" y="6191250"/>
            <a:ext cx="2476500" cy="476250"/>
          </a:xfrm>
          <a:prstGeom prst="rect">
            <a:avLst/>
          </a:prstGeom>
        </p:spPr>
        <p:txBody>
          <a:bodyPr anchor="ctr" anchorCtr="0"/>
          <a:lstStyle>
            <a:lvl1pPr algn="r" fontAlgn="auto">
              <a:spcBef>
                <a:spcPts val="0"/>
              </a:spcBef>
              <a:spcAft>
                <a:spcPts val="0"/>
              </a:spcAft>
              <a:defRPr sz="1400">
                <a:solidFill>
                  <a:schemeClr val="tx2"/>
                </a:solidFill>
                <a:latin typeface="+mn-lt"/>
              </a:defRPr>
            </a:lvl1pPr>
          </a:lstStyle>
          <a:p>
            <a:pPr>
              <a:defRPr/>
            </a:pPr>
            <a:fld id="{943C9E84-C520-46CA-8218-FA5BCE547E13}" type="datetimeFigureOut">
              <a:rPr lang="en-US"/>
              <a:pPr>
                <a:defRPr/>
              </a:pPr>
              <a:t>1/10/2020</a:t>
            </a:fld>
            <a:endParaRPr lang="en-US"/>
          </a:p>
        </p:txBody>
      </p:sp>
      <p:sp>
        <p:nvSpPr>
          <p:cNvPr id="16" name="Footer Placeholder 5"/>
          <p:cNvSpPr>
            <a:spLocks noGrp="1"/>
          </p:cNvSpPr>
          <p:nvPr>
            <p:ph type="ftr" sz="quarter" idx="3"/>
          </p:nvPr>
        </p:nvSpPr>
        <p:spPr>
          <a:xfrm>
            <a:off x="914400" y="6172200"/>
            <a:ext cx="3886200" cy="457200"/>
          </a:xfrm>
          <a:prstGeom prst="rect">
            <a:avLst/>
          </a:prstGeom>
        </p:spPr>
        <p:txBody>
          <a:bodyPr anchor="ctr" anchorCtr="0"/>
          <a:lstStyle>
            <a:lvl1pPr fontAlgn="auto">
              <a:spcBef>
                <a:spcPts val="0"/>
              </a:spcBef>
              <a:spcAft>
                <a:spcPts val="0"/>
              </a:spcAft>
              <a:defRPr sz="1400">
                <a:solidFill>
                  <a:schemeClr val="tx2"/>
                </a:solidFill>
                <a:latin typeface="+mn-lt"/>
              </a:defRPr>
            </a:lvl1pPr>
          </a:lstStyle>
          <a:p>
            <a:pPr>
              <a:defRPr/>
            </a:pPr>
            <a:endParaRPr lang="en-US"/>
          </a:p>
        </p:txBody>
      </p:sp>
      <p:sp>
        <p:nvSpPr>
          <p:cNvPr id="17" name="Slide Number Placeholder 6"/>
          <p:cNvSpPr>
            <a:spLocks noGrp="1"/>
          </p:cNvSpPr>
          <p:nvPr>
            <p:ph type="sldNum" sz="quarter" idx="4"/>
          </p:nvPr>
        </p:nvSpPr>
        <p:spPr>
          <a:xfrm>
            <a:off x="146050" y="6208713"/>
            <a:ext cx="457200" cy="457200"/>
          </a:xfrm>
          <a:prstGeom prst="ellipse">
            <a:avLst/>
          </a:prstGeom>
          <a:solidFill>
            <a:schemeClr val="accent1"/>
          </a:solidFill>
        </p:spPr>
        <p:txBody>
          <a:bodyPr wrap="none" lIns="0" tIns="0" rIns="0" bIns="0" anchor="ctr" anchorCtr="1">
            <a:noAutofit/>
          </a:bodyPr>
          <a:lstStyle>
            <a:lvl1pPr algn="ctr" fontAlgn="auto">
              <a:spcBef>
                <a:spcPts val="0"/>
              </a:spcBef>
              <a:spcAft>
                <a:spcPts val="0"/>
              </a:spcAft>
              <a:defRPr sz="1400">
                <a:solidFill>
                  <a:srgbClr val="FFFFFF"/>
                </a:solidFill>
                <a:latin typeface="+mj-lt"/>
                <a:ea typeface="+mj-ea"/>
                <a:cs typeface="+mj-cs"/>
              </a:defRPr>
            </a:lvl1pPr>
          </a:lstStyle>
          <a:p>
            <a:pPr>
              <a:defRPr/>
            </a:pPr>
            <a:fld id="{EEFD821A-2882-41F9-A209-26AECF42DB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ransition/>
  <p:txStyles>
    <p:titleStyle>
      <a:lvl1pPr algn="l" rtl="0" eaLnBrk="1" fontAlgn="base" hangingPunct="1">
        <a:spcBef>
          <a:spcPct val="0"/>
        </a:spcBef>
        <a:spcAft>
          <a:spcPct val="0"/>
        </a:spcAft>
        <a:defRPr sz="4000" kern="12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Franklin Gothic Book" pitchFamily="34" charset="0"/>
        </a:defRPr>
      </a:lvl2pPr>
      <a:lvl3pPr algn="l" rtl="0" eaLnBrk="1" fontAlgn="base" hangingPunct="1">
        <a:spcBef>
          <a:spcPct val="0"/>
        </a:spcBef>
        <a:spcAft>
          <a:spcPct val="0"/>
        </a:spcAft>
        <a:defRPr sz="4000">
          <a:solidFill>
            <a:schemeClr val="tx2"/>
          </a:solidFill>
          <a:latin typeface="Franklin Gothic Book" pitchFamily="34" charset="0"/>
        </a:defRPr>
      </a:lvl3pPr>
      <a:lvl4pPr algn="l" rtl="0" eaLnBrk="1" fontAlgn="base" hangingPunct="1">
        <a:spcBef>
          <a:spcPct val="0"/>
        </a:spcBef>
        <a:spcAft>
          <a:spcPct val="0"/>
        </a:spcAft>
        <a:defRPr sz="4000">
          <a:solidFill>
            <a:schemeClr val="tx2"/>
          </a:solidFill>
          <a:latin typeface="Franklin Gothic Book" pitchFamily="34" charset="0"/>
        </a:defRPr>
      </a:lvl4pPr>
      <a:lvl5pPr algn="l" rtl="0" eaLnBrk="1" fontAlgn="base" hangingPunct="1">
        <a:spcBef>
          <a:spcPct val="0"/>
        </a:spcBef>
        <a:spcAft>
          <a:spcPct val="0"/>
        </a:spcAft>
        <a:defRPr sz="4000">
          <a:solidFill>
            <a:schemeClr val="tx2"/>
          </a:solidFill>
          <a:latin typeface="Franklin Gothic Book" pitchFamily="34" charset="0"/>
        </a:defRPr>
      </a:lvl5pPr>
      <a:lvl6pPr marL="457200" algn="l" rtl="0" eaLnBrk="1" fontAlgn="base" hangingPunct="1">
        <a:spcBef>
          <a:spcPct val="0"/>
        </a:spcBef>
        <a:spcAft>
          <a:spcPct val="0"/>
        </a:spcAft>
        <a:defRPr sz="4000">
          <a:solidFill>
            <a:schemeClr val="tx2"/>
          </a:solidFill>
          <a:latin typeface="Franklin Gothic Book" pitchFamily="34" charset="0"/>
        </a:defRPr>
      </a:lvl6pPr>
      <a:lvl7pPr marL="914400" algn="l" rtl="0" eaLnBrk="1" fontAlgn="base" hangingPunct="1">
        <a:spcBef>
          <a:spcPct val="0"/>
        </a:spcBef>
        <a:spcAft>
          <a:spcPct val="0"/>
        </a:spcAft>
        <a:defRPr sz="4000">
          <a:solidFill>
            <a:schemeClr val="tx2"/>
          </a:solidFill>
          <a:latin typeface="Franklin Gothic Book" pitchFamily="34" charset="0"/>
        </a:defRPr>
      </a:lvl7pPr>
      <a:lvl8pPr marL="1371600" algn="l" rtl="0" eaLnBrk="1" fontAlgn="base" hangingPunct="1">
        <a:spcBef>
          <a:spcPct val="0"/>
        </a:spcBef>
        <a:spcAft>
          <a:spcPct val="0"/>
        </a:spcAft>
        <a:defRPr sz="4000">
          <a:solidFill>
            <a:schemeClr val="tx2"/>
          </a:solidFill>
          <a:latin typeface="Franklin Gothic Book" pitchFamily="34" charset="0"/>
        </a:defRPr>
      </a:lvl8pPr>
      <a:lvl9pPr marL="1828800" algn="l" rtl="0" eaLnBrk="1" fontAlgn="base" hangingPunct="1">
        <a:spcBef>
          <a:spcPct val="0"/>
        </a:spcBef>
        <a:spcAft>
          <a:spcPct val="0"/>
        </a:spcAft>
        <a:defRPr sz="4000">
          <a:solidFill>
            <a:schemeClr val="tx2"/>
          </a:solidFill>
          <a:latin typeface="Franklin Gothic Book" pitchFamily="34" charset="0"/>
        </a:defRPr>
      </a:lvl9pPr>
    </p:titleStyle>
    <p:bodyStyle>
      <a:lvl1pPr marL="273050" indent="-273050" algn="l" rtl="0" eaLnBrk="1" fontAlgn="base" hangingPunct="1">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1" fontAlgn="base" hangingPunct="1">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1" fontAlgn="base" hangingPunct="1">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1" fontAlgn="base" hangingPunct="1">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2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a:defRPr/>
            </a:pPr>
            <a:fld id="{C50ACE02-9F29-4EDC-9CD3-EEE82D7B5820}" type="slidenum">
              <a:rPr lang="en-US"/>
              <a:pPr>
                <a:defRPr/>
              </a:pPr>
              <a:t>1</a:t>
            </a:fld>
            <a:endParaRPr lang="en-US"/>
          </a:p>
        </p:txBody>
      </p:sp>
      <p:sp>
        <p:nvSpPr>
          <p:cNvPr id="2" name="Title 1"/>
          <p:cNvSpPr>
            <a:spLocks noGrp="1"/>
          </p:cNvSpPr>
          <p:nvPr>
            <p:ph type="ctrTitle"/>
          </p:nvPr>
        </p:nvSpPr>
        <p:spPr>
          <a:xfrm>
            <a:off x="1981200" y="1981200"/>
            <a:ext cx="6781800" cy="2209800"/>
          </a:xfrm>
          <a:noFill/>
          <a:ln/>
        </p:spPr>
        <p:style>
          <a:lnRef idx="0">
            <a:schemeClr val="accent2"/>
          </a:lnRef>
          <a:fillRef idx="3">
            <a:schemeClr val="accent2"/>
          </a:fillRef>
          <a:effectRef idx="3">
            <a:schemeClr val="accent2"/>
          </a:effectRef>
          <a:fontRef idx="minor">
            <a:schemeClr val="lt1"/>
          </a:fontRef>
        </p:style>
        <p:txBody>
          <a:bodyPr rtlCol="0">
            <a:noAutofit/>
          </a:bodyPr>
          <a:lstStyle/>
          <a:p>
            <a:pPr algn="ctr" fontAlgn="auto">
              <a:spcAft>
                <a:spcPts val="0"/>
              </a:spcAft>
              <a:defRPr/>
            </a:pPr>
            <a:r>
              <a:rPr lang="en-US" sz="4400" b="1" dirty="0" smtClean="0">
                <a:solidFill>
                  <a:schemeClr val="bg1"/>
                </a:solidFill>
              </a:rPr>
              <a:t>16 Bit Microprocessor Intel 8086</a:t>
            </a:r>
            <a:endParaRPr lang="en-US" sz="4400" b="1" dirty="0">
              <a:solidFill>
                <a:schemeClr val="bg1"/>
              </a:solidFill>
            </a:endParaRPr>
          </a:p>
        </p:txBody>
      </p:sp>
      <p:sp>
        <p:nvSpPr>
          <p:cNvPr id="7" name="Subtitle 6"/>
          <p:cNvSpPr>
            <a:spLocks noGrp="1"/>
          </p:cNvSpPr>
          <p:nvPr>
            <p:ph type="subTitle" idx="1"/>
          </p:nvPr>
        </p:nvSpPr>
        <p:spPr>
          <a:xfrm>
            <a:off x="4800600" y="4800600"/>
            <a:ext cx="3810000" cy="1219200"/>
          </a:xfrm>
        </p:spPr>
        <p:txBody>
          <a:bodyPr/>
          <a:lstStyle/>
          <a:p>
            <a:r>
              <a:rPr lang="en-US" dirty="0" smtClean="0"/>
              <a:t>Presented By</a:t>
            </a:r>
          </a:p>
          <a:p>
            <a:r>
              <a:rPr lang="en-US" dirty="0" smtClean="0"/>
              <a:t>M. Mahesh </a:t>
            </a:r>
            <a:r>
              <a:rPr lang="en-US" dirty="0" err="1" smtClean="0"/>
              <a:t>Babu</a:t>
            </a:r>
            <a:endParaRPr lang="en-US" dirty="0"/>
          </a:p>
        </p:txBody>
      </p:sp>
      <p:pic>
        <p:nvPicPr>
          <p:cNvPr id="3074" name="Picture 2" descr="G:\8086.png"/>
          <p:cNvPicPr>
            <a:picLocks noChangeAspect="1" noChangeArrowheads="1"/>
          </p:cNvPicPr>
          <p:nvPr/>
        </p:nvPicPr>
        <p:blipFill>
          <a:blip r:embed="rId2" cstate="print"/>
          <a:srcRect/>
          <a:stretch>
            <a:fillRect/>
          </a:stretch>
        </p:blipFill>
        <p:spPr bwMode="auto">
          <a:xfrm>
            <a:off x="228600" y="4191000"/>
            <a:ext cx="3872614" cy="2362200"/>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74838"/>
            <a:ext cx="8229600" cy="4525962"/>
          </a:xfrm>
        </p:spPr>
        <p:txBody>
          <a:bodyPr/>
          <a:lstStyle/>
          <a:p>
            <a:pPr eaLnBrk="1" hangingPunct="1"/>
            <a:r>
              <a:rPr lang="en-US" b="1" dirty="0" smtClean="0"/>
              <a:t>There are four 16-bit general purpose registers:</a:t>
            </a:r>
          </a:p>
          <a:p>
            <a:pPr eaLnBrk="1" hangingPunct="1"/>
            <a:endParaRPr lang="en-US" dirty="0" smtClean="0"/>
          </a:p>
          <a:p>
            <a:pPr eaLnBrk="1" hangingPunct="1"/>
            <a:r>
              <a:rPr lang="en-US" b="1" dirty="0" smtClean="0">
                <a:solidFill>
                  <a:srgbClr val="0070C0"/>
                </a:solidFill>
              </a:rPr>
              <a:t>AX</a:t>
            </a:r>
          </a:p>
          <a:p>
            <a:pPr eaLnBrk="1" hangingPunct="1"/>
            <a:r>
              <a:rPr lang="en-US" b="1" dirty="0" smtClean="0">
                <a:solidFill>
                  <a:srgbClr val="0070C0"/>
                </a:solidFill>
              </a:rPr>
              <a:t>BX</a:t>
            </a:r>
          </a:p>
          <a:p>
            <a:pPr eaLnBrk="1" hangingPunct="1"/>
            <a:r>
              <a:rPr lang="en-US" b="1" dirty="0" smtClean="0">
                <a:solidFill>
                  <a:srgbClr val="0070C0"/>
                </a:solidFill>
              </a:rPr>
              <a:t>CX</a:t>
            </a:r>
          </a:p>
          <a:p>
            <a:pPr eaLnBrk="1" hangingPunct="1"/>
            <a:r>
              <a:rPr lang="en-US" b="1" dirty="0" smtClean="0">
                <a:solidFill>
                  <a:srgbClr val="0070C0"/>
                </a:solidFill>
              </a:rPr>
              <a:t>DX</a:t>
            </a:r>
          </a:p>
        </p:txBody>
      </p:sp>
      <p:sp>
        <p:nvSpPr>
          <p:cNvPr id="4" name="Slide Number Placeholder 3"/>
          <p:cNvSpPr>
            <a:spLocks noGrp="1"/>
          </p:cNvSpPr>
          <p:nvPr>
            <p:ph type="sldNum" sz="quarter" idx="11"/>
          </p:nvPr>
        </p:nvSpPr>
        <p:spPr/>
        <p:txBody>
          <a:bodyPr/>
          <a:lstStyle/>
          <a:p>
            <a:pPr>
              <a:defRPr/>
            </a:pPr>
            <a:fld id="{DD751955-F71C-4750-B290-2B1795BA737D}" type="slidenum">
              <a:rPr lang="en-US"/>
              <a:pPr>
                <a:defRPr/>
              </a:pPr>
              <a:t>10</a:t>
            </a:fld>
            <a:endParaRPr lang="en-US"/>
          </a:p>
        </p:txBody>
      </p:sp>
      <p:sp>
        <p:nvSpPr>
          <p:cNvPr id="5"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800" b="1" dirty="0" smtClean="0">
                <a:solidFill>
                  <a:schemeClr val="bg1"/>
                </a:solidFill>
              </a:rPr>
              <a:t>General Purpose Registers</a:t>
            </a:r>
            <a:endParaRPr kumimoji="0" lang="en-US" sz="48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04800" y="1371600"/>
            <a:ext cx="8610600" cy="5486400"/>
          </a:xfrm>
        </p:spPr>
        <p:txBody>
          <a:bodyPr/>
          <a:lstStyle/>
          <a:p>
            <a:r>
              <a:rPr lang="en-US" sz="2400" dirty="0" smtClean="0">
                <a:latin typeface="Times New Roman" pitchFamily="18" charset="0"/>
                <a:cs typeface="Times New Roman" pitchFamily="18" charset="0"/>
              </a:rPr>
              <a:t>Microcomputer is a general computation resource</a:t>
            </a:r>
          </a:p>
          <a:p>
            <a:pPr lvl="1"/>
            <a:r>
              <a:rPr lang="en-US" sz="2000" dirty="0" smtClean="0">
                <a:latin typeface="Times New Roman" pitchFamily="18" charset="0"/>
                <a:cs typeface="Times New Roman" pitchFamily="18" charset="0"/>
              </a:rPr>
              <a:t> Has the ability to process data, but does not know how the data is to be processed</a:t>
            </a:r>
          </a:p>
          <a:p>
            <a:pPr lvl="1"/>
            <a:r>
              <a:rPr lang="en-US" sz="2000" dirty="0" smtClean="0">
                <a:latin typeface="Times New Roman" pitchFamily="18" charset="0"/>
                <a:cs typeface="Times New Roman" pitchFamily="18" charset="0"/>
              </a:rPr>
              <a:t> Must be told:</a:t>
            </a:r>
          </a:p>
          <a:p>
            <a:pPr lvl="2"/>
            <a:r>
              <a:rPr lang="en-US" sz="1800" dirty="0" smtClean="0">
                <a:latin typeface="Times New Roman" pitchFamily="18" charset="0"/>
                <a:cs typeface="Times New Roman" pitchFamily="18" charset="0"/>
              </a:rPr>
              <a:t>Where to get information (data)?</a:t>
            </a:r>
          </a:p>
          <a:p>
            <a:pPr lvl="2"/>
            <a:r>
              <a:rPr lang="en-US" sz="1800" dirty="0" smtClean="0">
                <a:latin typeface="Times New Roman" pitchFamily="18" charset="0"/>
                <a:cs typeface="Times New Roman" pitchFamily="18" charset="0"/>
              </a:rPr>
              <a:t>What to do with the information?</a:t>
            </a:r>
          </a:p>
          <a:p>
            <a:pPr lvl="2"/>
            <a:r>
              <a:rPr lang="en-US" sz="1800" dirty="0" smtClean="0">
                <a:latin typeface="Times New Roman" pitchFamily="18" charset="0"/>
                <a:cs typeface="Times New Roman" pitchFamily="18" charset="0"/>
              </a:rPr>
              <a:t>Where to put the results?</a:t>
            </a:r>
          </a:p>
          <a:p>
            <a:pPr lvl="2"/>
            <a:r>
              <a:rPr lang="en-US" sz="1800" dirty="0" smtClean="0">
                <a:latin typeface="Times New Roman" pitchFamily="18" charset="0"/>
                <a:cs typeface="Times New Roman" pitchFamily="18" charset="0"/>
              </a:rPr>
              <a:t>This is the job of the program</a:t>
            </a:r>
          </a:p>
          <a:p>
            <a:r>
              <a:rPr lang="en-US" sz="2400" dirty="0" smtClean="0">
                <a:latin typeface="Times New Roman" pitchFamily="18" charset="0"/>
                <a:cs typeface="Times New Roman" pitchFamily="18" charset="0"/>
              </a:rPr>
              <a:t>Program: sequence of instructions that tells the computer what to do</a:t>
            </a:r>
          </a:p>
          <a:p>
            <a:pPr lvl="1"/>
            <a:r>
              <a:rPr lang="en-US" sz="2000" dirty="0" smtClean="0">
                <a:latin typeface="Times New Roman" pitchFamily="18" charset="0"/>
                <a:cs typeface="Times New Roman" pitchFamily="18" charset="0"/>
              </a:rPr>
              <a:t> Simple program—few instructions</a:t>
            </a:r>
          </a:p>
          <a:p>
            <a:pPr lvl="1"/>
            <a:r>
              <a:rPr lang="en-US" sz="2000" dirty="0" smtClean="0">
                <a:latin typeface="Times New Roman" pitchFamily="18" charset="0"/>
                <a:cs typeface="Times New Roman" pitchFamily="18" charset="0"/>
              </a:rPr>
              <a:t> Complex program—100Ks to millions of instructions</a:t>
            </a:r>
          </a:p>
          <a:p>
            <a:pPr lvl="1"/>
            <a:r>
              <a:rPr lang="en-US" sz="2000" dirty="0" smtClean="0">
                <a:latin typeface="Times New Roman" pitchFamily="18" charset="0"/>
                <a:cs typeface="Times New Roman" pitchFamily="18" charset="0"/>
              </a:rPr>
              <a:t> Microcomputer fetches and executes one instruction after the other</a:t>
            </a:r>
          </a:p>
          <a:p>
            <a:pPr lvl="1"/>
            <a:r>
              <a:rPr lang="en-US" sz="2000" dirty="0" smtClean="0">
                <a:latin typeface="Times New Roman" pitchFamily="18" charset="0"/>
                <a:cs typeface="Times New Roman" pitchFamily="18" charset="0"/>
              </a:rPr>
              <a:t> Instructions guide the microcomputer step by step through the task that is to be performed</a:t>
            </a:r>
            <a:endParaRPr lang="en-US" sz="2000" dirty="0">
              <a:latin typeface="Times New Roman" pitchFamily="18" charset="0"/>
              <a:cs typeface="Times New Roman" pitchFamily="18" charset="0"/>
            </a:endParaRPr>
          </a:p>
        </p:txBody>
      </p:sp>
      <p:sp>
        <p:nvSpPr>
          <p:cNvPr id="4" name="Title 1"/>
          <p:cNvSpPr txBox="1">
            <a:spLocks/>
          </p:cNvSpPr>
          <p:nvPr/>
        </p:nvSpPr>
        <p:spPr bwMode="auto">
          <a:xfrm>
            <a:off x="533400" y="457200"/>
            <a:ext cx="8382000" cy="762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r>
              <a:rPr lang="en-US" sz="4000" b="1" dirty="0" smtClean="0">
                <a:latin typeface="Times New Roman" pitchFamily="18" charset="0"/>
                <a:cs typeface="Times New Roman" pitchFamily="18" charset="0"/>
              </a:rPr>
              <a:t>Software and the Program</a:t>
            </a:r>
            <a:endParaRPr lang="en-US" sz="4000" b="1" dirty="0">
              <a:solidFill>
                <a:schemeClr val="bg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04800" y="1371600"/>
            <a:ext cx="8610600" cy="5486400"/>
          </a:xfrm>
        </p:spPr>
        <p:txBody>
          <a:bodyPr/>
          <a:lstStyle/>
          <a:p>
            <a:r>
              <a:rPr lang="en-US" dirty="0" smtClean="0">
                <a:latin typeface="Times New Roman" pitchFamily="18" charset="0"/>
                <a:cs typeface="Times New Roman" pitchFamily="18" charset="0"/>
              </a:rPr>
              <a:t>System software—a group of programs that enable the microcomputer to operate</a:t>
            </a:r>
          </a:p>
          <a:p>
            <a:pPr lvl="1"/>
            <a:r>
              <a:rPr lang="en-US" dirty="0" smtClean="0">
                <a:latin typeface="Times New Roman" pitchFamily="18" charset="0"/>
                <a:cs typeface="Times New Roman" pitchFamily="18" charset="0"/>
              </a:rPr>
              <a:t>The operating system (OS)</a:t>
            </a:r>
          </a:p>
          <a:p>
            <a:pPr lvl="2"/>
            <a:r>
              <a:rPr lang="en-US" sz="2000" dirty="0" smtClean="0">
                <a:latin typeface="Times New Roman" pitchFamily="18" charset="0"/>
                <a:cs typeface="Times New Roman" pitchFamily="18" charset="0"/>
              </a:rPr>
              <a:t>Windows2000, XP, VISTA,7</a:t>
            </a:r>
          </a:p>
          <a:p>
            <a:pPr lvl="2"/>
            <a:r>
              <a:rPr lang="en-US" sz="2000" dirty="0" smtClean="0">
                <a:latin typeface="Times New Roman" pitchFamily="18" charset="0"/>
                <a:cs typeface="Times New Roman" pitchFamily="18" charset="0"/>
              </a:rPr>
              <a:t>Linux etc.</a:t>
            </a:r>
          </a:p>
          <a:p>
            <a:r>
              <a:rPr lang="en-US" dirty="0" smtClean="0">
                <a:latin typeface="Times New Roman" pitchFamily="18" charset="0"/>
                <a:cs typeface="Times New Roman" pitchFamily="18" charset="0"/>
              </a:rPr>
              <a:t>Application programs—a collection of programs installed on the microcomputer for use by the operator.</a:t>
            </a:r>
          </a:p>
          <a:p>
            <a:pPr lvl="1"/>
            <a:r>
              <a:rPr lang="en-US" dirty="0" smtClean="0">
                <a:latin typeface="Times New Roman" pitchFamily="18" charset="0"/>
                <a:cs typeface="Times New Roman" pitchFamily="18" charset="0"/>
              </a:rPr>
              <a:t>Word</a:t>
            </a:r>
          </a:p>
          <a:p>
            <a:pPr lvl="1"/>
            <a:r>
              <a:rPr lang="en-US" dirty="0" smtClean="0">
                <a:latin typeface="Times New Roman" pitchFamily="18" charset="0"/>
                <a:cs typeface="Times New Roman" pitchFamily="18" charset="0"/>
              </a:rPr>
              <a:t>Excel</a:t>
            </a:r>
          </a:p>
          <a:p>
            <a:pPr lvl="1"/>
            <a:r>
              <a:rPr lang="en-US" dirty="0" smtClean="0">
                <a:latin typeface="Times New Roman" pitchFamily="18" charset="0"/>
                <a:cs typeface="Times New Roman" pitchFamily="18" charset="0"/>
              </a:rPr>
              <a:t>PowerPoint</a:t>
            </a:r>
            <a:endParaRPr lang="en-US" sz="2000" dirty="0">
              <a:latin typeface="Times New Roman" pitchFamily="18" charset="0"/>
              <a:cs typeface="Times New Roman" pitchFamily="18" charset="0"/>
            </a:endParaRPr>
          </a:p>
        </p:txBody>
      </p:sp>
      <p:sp>
        <p:nvSpPr>
          <p:cNvPr id="5"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038600"/>
          </a:xfrm>
        </p:spPr>
        <p:txBody>
          <a:bodyPr/>
          <a:lstStyle/>
          <a:p>
            <a:r>
              <a:rPr lang="en-IN" sz="2800" dirty="0" smtClean="0">
                <a:latin typeface="Times New Roman" pitchFamily="18" charset="0"/>
                <a:cs typeface="Times New Roman" pitchFamily="18" charset="0"/>
              </a:rPr>
              <a:t>The sequence of commands used to tell a microcomputer what to do is called a </a:t>
            </a:r>
            <a:r>
              <a:rPr lang="en-IN" sz="2800" b="1" dirty="0" smtClean="0">
                <a:latin typeface="Times New Roman" pitchFamily="18" charset="0"/>
                <a:cs typeface="Times New Roman" pitchFamily="18" charset="0"/>
              </a:rPr>
              <a:t>program</a:t>
            </a:r>
          </a:p>
          <a:p>
            <a:r>
              <a:rPr lang="en-IN" sz="2800" dirty="0" smtClean="0">
                <a:latin typeface="Times New Roman" pitchFamily="18" charset="0"/>
                <a:cs typeface="Times New Roman" pitchFamily="18" charset="0"/>
              </a:rPr>
              <a:t>Each command in a program is called an </a:t>
            </a:r>
            <a:r>
              <a:rPr lang="en-IN" sz="2800" b="1" dirty="0" smtClean="0">
                <a:latin typeface="Times New Roman" pitchFamily="18" charset="0"/>
                <a:cs typeface="Times New Roman" pitchFamily="18" charset="0"/>
              </a:rPr>
              <a:t>instruction</a:t>
            </a:r>
          </a:p>
          <a:p>
            <a:r>
              <a:rPr lang="en-IN" sz="2800" dirty="0" smtClean="0">
                <a:latin typeface="Times New Roman" pitchFamily="18" charset="0"/>
                <a:cs typeface="Times New Roman" pitchFamily="18" charset="0"/>
              </a:rPr>
              <a:t>A program written in machine code is referred to as </a:t>
            </a:r>
            <a:r>
              <a:rPr lang="en-IN" sz="2800" b="1" dirty="0" smtClean="0">
                <a:latin typeface="Times New Roman" pitchFamily="18" charset="0"/>
                <a:cs typeface="Times New Roman" pitchFamily="18" charset="0"/>
              </a:rPr>
              <a:t>machine code</a:t>
            </a:r>
          </a:p>
          <a:p>
            <a:r>
              <a:rPr lang="en-IN" sz="2800" dirty="0" smtClean="0">
                <a:latin typeface="Times New Roman" pitchFamily="18" charset="0"/>
                <a:cs typeface="Times New Roman" pitchFamily="18" charset="0"/>
              </a:rPr>
              <a:t>In 8086/8088 assembly language, each of the operations is described by alphanumeric symbols instead of just 0s or 1s.</a:t>
            </a:r>
            <a:endParaRPr lang="en-IN" sz="2800" dirty="0">
              <a:latin typeface="Times New Roman" pitchFamily="18" charset="0"/>
              <a:cs typeface="Times New Roman" pitchFamily="18" charset="0"/>
            </a:endParaRPr>
          </a:p>
        </p:txBody>
      </p:sp>
      <p:sp>
        <p:nvSpPr>
          <p:cNvPr id="4" name="Title 3"/>
          <p:cNvSpPr>
            <a:spLocks noGrp="1"/>
          </p:cNvSpPr>
          <p:nvPr>
            <p:ph type="title"/>
          </p:nvPr>
        </p:nvSpPr>
        <p:spPr/>
        <p:txBody>
          <a:bodyPr/>
          <a:lstStyle/>
          <a:p>
            <a:endParaRPr lang="en-IN"/>
          </a:p>
        </p:txBody>
      </p:sp>
      <p:sp>
        <p:nvSpPr>
          <p:cNvPr id="6"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2" cstate="print"/>
          <a:srcRect/>
          <a:stretch>
            <a:fillRect/>
          </a:stretch>
        </p:blipFill>
        <p:spPr bwMode="auto">
          <a:xfrm>
            <a:off x="709613" y="890588"/>
            <a:ext cx="8035925" cy="5281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1752600"/>
            <a:ext cx="8686800" cy="4876800"/>
          </a:xfrm>
        </p:spPr>
        <p:txBody>
          <a:bodyPr/>
          <a:lstStyle/>
          <a:p>
            <a:r>
              <a:rPr lang="en-IN" sz="2400" b="1" dirty="0" smtClean="0">
                <a:latin typeface="Times New Roman" pitchFamily="18" charset="0"/>
                <a:cs typeface="Times New Roman" pitchFamily="18" charset="0"/>
              </a:rPr>
              <a:t>Assembly language program</a:t>
            </a:r>
          </a:p>
          <a:p>
            <a:pPr lvl="1"/>
            <a:r>
              <a:rPr lang="en-IN" sz="2000" dirty="0" smtClean="0">
                <a:latin typeface="Times New Roman" pitchFamily="18" charset="0"/>
                <a:cs typeface="Times New Roman" pitchFamily="18" charset="0"/>
              </a:rPr>
              <a:t>Assembly language program (.</a:t>
            </a:r>
            <a:r>
              <a:rPr lang="en-IN" sz="2000" dirty="0" err="1" smtClean="0">
                <a:latin typeface="Times New Roman" pitchFamily="18" charset="0"/>
                <a:cs typeface="Times New Roman" pitchFamily="18" charset="0"/>
              </a:rPr>
              <a:t>asm</a:t>
            </a:r>
            <a:r>
              <a:rPr lang="en-IN" sz="2000" dirty="0" smtClean="0">
                <a:latin typeface="Times New Roman" pitchFamily="18" charset="0"/>
                <a:cs typeface="Times New Roman" pitchFamily="18" charset="0"/>
              </a:rPr>
              <a:t>) file—known as source code</a:t>
            </a:r>
          </a:p>
          <a:p>
            <a:pPr lvl="1"/>
            <a:r>
              <a:rPr lang="en-IN" sz="2000" dirty="0" smtClean="0">
                <a:latin typeface="Times New Roman" pitchFamily="18" charset="0"/>
                <a:cs typeface="Times New Roman" pitchFamily="18" charset="0"/>
              </a:rPr>
              <a:t>Converted to machine code by a process called assembling</a:t>
            </a:r>
          </a:p>
          <a:p>
            <a:pPr lvl="1"/>
            <a:r>
              <a:rPr lang="en-IN" sz="2000" dirty="0" smtClean="0">
                <a:latin typeface="Times New Roman" pitchFamily="18" charset="0"/>
                <a:cs typeface="Times New Roman" pitchFamily="18" charset="0"/>
              </a:rPr>
              <a:t>Assembling performed by a software program—an 80x86 assembler</a:t>
            </a:r>
          </a:p>
          <a:p>
            <a:pPr lvl="1"/>
            <a:r>
              <a:rPr lang="en-IN" sz="2000" dirty="0" smtClean="0">
                <a:latin typeface="Times New Roman" pitchFamily="18" charset="0"/>
                <a:cs typeface="Times New Roman" pitchFamily="18" charset="0"/>
              </a:rPr>
              <a:t>Machine (object ) code that can be run is output in the executable (.exe) file</a:t>
            </a:r>
          </a:p>
          <a:p>
            <a:pPr lvl="1"/>
            <a:r>
              <a:rPr lang="en-IN" sz="2000" dirty="0" smtClean="0">
                <a:latin typeface="Times New Roman" pitchFamily="18" charset="0"/>
                <a:cs typeface="Times New Roman" pitchFamily="18" charset="0"/>
              </a:rPr>
              <a:t>Source listing output in (.</a:t>
            </a:r>
            <a:r>
              <a:rPr lang="en-IN" sz="2000" dirty="0" err="1" smtClean="0">
                <a:latin typeface="Times New Roman" pitchFamily="18" charset="0"/>
                <a:cs typeface="Times New Roman" pitchFamily="18" charset="0"/>
              </a:rPr>
              <a:t>lst</a:t>
            </a:r>
            <a:r>
              <a:rPr lang="en-IN" sz="2000" dirty="0" smtClean="0">
                <a:latin typeface="Times New Roman" pitchFamily="18" charset="0"/>
                <a:cs typeface="Times New Roman" pitchFamily="18" charset="0"/>
              </a:rPr>
              <a:t>) file—printed and used during execution and debugging of program</a:t>
            </a:r>
          </a:p>
          <a:p>
            <a:pPr lvl="1"/>
            <a:endParaRPr lang="en-IN" sz="2000" dirty="0" smtClean="0">
              <a:latin typeface="Times New Roman" pitchFamily="18" charset="0"/>
              <a:cs typeface="Times New Roman" pitchFamily="18" charset="0"/>
            </a:endParaRPr>
          </a:p>
          <a:p>
            <a:r>
              <a:rPr lang="en-IN" sz="2400" b="1" dirty="0" smtClean="0">
                <a:latin typeface="Times New Roman" pitchFamily="18" charset="0"/>
                <a:cs typeface="Times New Roman" pitchFamily="18" charset="0"/>
              </a:rPr>
              <a:t>DEBUG</a:t>
            </a:r>
            <a:r>
              <a:rPr lang="en-IN" sz="2400" dirty="0" smtClean="0">
                <a:latin typeface="Times New Roman" pitchFamily="18" charset="0"/>
                <a:cs typeface="Times New Roman" pitchFamily="18" charset="0"/>
              </a:rPr>
              <a:t>—part of disk operating system (DOS) of the PC</a:t>
            </a:r>
          </a:p>
          <a:p>
            <a:pPr lvl="1"/>
            <a:r>
              <a:rPr lang="en-IN" sz="2000" dirty="0" smtClean="0">
                <a:latin typeface="Times New Roman" pitchFamily="18" charset="0"/>
                <a:cs typeface="Times New Roman" pitchFamily="18" charset="0"/>
              </a:rPr>
              <a:t>Permits programs to be assembled and disassembled</a:t>
            </a:r>
          </a:p>
          <a:p>
            <a:pPr lvl="1"/>
            <a:r>
              <a:rPr lang="en-IN" sz="2000" dirty="0" smtClean="0">
                <a:latin typeface="Times New Roman" pitchFamily="18" charset="0"/>
                <a:cs typeface="Times New Roman" pitchFamily="18" charset="0"/>
              </a:rPr>
              <a:t>Line-by-line assembler</a:t>
            </a:r>
          </a:p>
          <a:p>
            <a:pPr lvl="1"/>
            <a:r>
              <a:rPr lang="en-IN" sz="2000" dirty="0" smtClean="0">
                <a:latin typeface="Times New Roman" pitchFamily="18" charset="0"/>
                <a:cs typeface="Times New Roman" pitchFamily="18" charset="0"/>
              </a:rPr>
              <a:t>Also permits program to be run and tested</a:t>
            </a:r>
            <a:endParaRPr lang="en-US" sz="2000" b="1" dirty="0" smtClean="0">
              <a:latin typeface="Times New Roman" pitchFamily="18" charset="0"/>
              <a:cs typeface="Times New Roman" pitchFamily="18" charset="0"/>
            </a:endParaRPr>
          </a:p>
        </p:txBody>
      </p:sp>
      <p:sp>
        <p:nvSpPr>
          <p:cNvPr id="4" name="Title 1"/>
          <p:cNvSpPr txBox="1">
            <a:spLocks/>
          </p:cNvSpPr>
          <p:nvPr/>
        </p:nvSpPr>
        <p:spPr bwMode="auto">
          <a:xfrm>
            <a:off x="533400" y="457200"/>
            <a:ext cx="8382000" cy="762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r>
              <a:rPr lang="en-IN" sz="4000" b="1" dirty="0" smtClean="0">
                <a:latin typeface="Times New Roman" pitchFamily="18" charset="0"/>
                <a:cs typeface="Times New Roman" pitchFamily="18" charset="0"/>
              </a:rPr>
              <a:t>Assembler and the source program</a:t>
            </a:r>
            <a:endParaRPr lang="en-US" sz="4000" b="1" dirty="0">
              <a:solidFill>
                <a:schemeClr val="bg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572000"/>
          </a:xfrm>
        </p:spPr>
        <p:txBody>
          <a:bodyPr>
            <a:normAutofit/>
          </a:bodyPr>
          <a:lstStyle/>
          <a:p>
            <a:r>
              <a:rPr lang="en-IN" dirty="0" smtClean="0"/>
              <a:t>Instruction set</a:t>
            </a:r>
          </a:p>
          <a:p>
            <a:pPr lvl="1"/>
            <a:r>
              <a:rPr lang="en-IN" dirty="0" smtClean="0"/>
              <a:t>Defines the basic operations a programmer can make the microprocessor perform</a:t>
            </a:r>
          </a:p>
          <a:p>
            <a:pPr lvl="1"/>
            <a:r>
              <a:rPr lang="en-IN" dirty="0" smtClean="0"/>
              <a:t>8088/8086 instruction set contains 117 basic instructions</a:t>
            </a:r>
            <a:endParaRPr lang="en-IN" dirty="0"/>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lvl="0">
              <a:spcBef>
                <a:spcPct val="0"/>
              </a:spcBef>
              <a:defRPr/>
            </a:pPr>
            <a:r>
              <a:rPr kumimoji="0" lang="en-US" sz="4400" b="1" i="0" u="none" strike="noStrike" kern="1200" cap="none" spc="0" normalizeH="0" baseline="0" noProof="0" dirty="0" smtClean="0">
                <a:ln>
                  <a:noFill/>
                </a:ln>
                <a:solidFill>
                  <a:schemeClr val="bg1"/>
                </a:solidFill>
                <a:effectLst/>
                <a:uLnTx/>
                <a:uFillTx/>
                <a:latin typeface="Times New Roman" pitchFamily="18" charset="0"/>
                <a:cs typeface="Times New Roman" pitchFamily="18" charset="0"/>
              </a:rPr>
              <a:t>8086 </a:t>
            </a:r>
            <a:r>
              <a:rPr lang="en-US" sz="4400" b="1" dirty="0" smtClean="0">
                <a:latin typeface="Times New Roman" pitchFamily="18" charset="0"/>
                <a:cs typeface="Times New Roman" pitchFamily="18" charset="0"/>
              </a:rPr>
              <a:t>Instruction Format:</a:t>
            </a:r>
            <a:endParaRPr kumimoji="0" lang="en-US" sz="4400" b="1"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5105400"/>
          </a:xfrm>
        </p:spPr>
        <p:txBody>
          <a:bodyPr>
            <a:noAutofit/>
          </a:bodyPr>
          <a:lstStyle/>
          <a:p>
            <a:pPr>
              <a:buNone/>
            </a:pPr>
            <a:r>
              <a:rPr lang="en-IN" sz="2800" dirty="0" smtClean="0">
                <a:latin typeface="Times New Roman" pitchFamily="18" charset="0"/>
                <a:cs typeface="Times New Roman" pitchFamily="18" charset="0"/>
              </a:rPr>
              <a:t>What is the machine instruction length (</a:t>
            </a:r>
            <a:r>
              <a:rPr lang="en-IN" sz="2800" dirty="0" smtClean="0">
                <a:solidFill>
                  <a:schemeClr val="bg2"/>
                </a:solidFill>
                <a:latin typeface="Times New Roman" pitchFamily="18" charset="0"/>
                <a:cs typeface="Times New Roman" pitchFamily="18" charset="0"/>
              </a:rPr>
              <a:t>fixed, variable, hybrid</a:t>
            </a:r>
            <a:r>
              <a:rPr lang="en-IN" sz="2800" dirty="0" smtClean="0">
                <a:latin typeface="Times New Roman" pitchFamily="18" charset="0"/>
                <a:cs typeface="Times New Roman" pitchFamily="18" charset="0"/>
              </a:rPr>
              <a:t>)?</a:t>
            </a:r>
          </a:p>
          <a:p>
            <a:r>
              <a:rPr lang="en-IN" sz="2800" dirty="0" smtClean="0">
                <a:solidFill>
                  <a:schemeClr val="bg2"/>
                </a:solidFill>
                <a:latin typeface="Times New Roman" pitchFamily="18" charset="0"/>
                <a:cs typeface="Times New Roman" pitchFamily="18" charset="0"/>
              </a:rPr>
              <a:t>Hybrid:</a:t>
            </a:r>
            <a:r>
              <a:rPr lang="en-IN" sz="2800" dirty="0" smtClean="0">
                <a:latin typeface="Times New Roman" pitchFamily="18" charset="0"/>
                <a:cs typeface="Times New Roman" pitchFamily="18" charset="0"/>
              </a:rPr>
              <a:t> </a:t>
            </a:r>
          </a:p>
          <a:p>
            <a:r>
              <a:rPr lang="en-IN" sz="2800" dirty="0" smtClean="0">
                <a:solidFill>
                  <a:schemeClr val="bg2"/>
                </a:solidFill>
                <a:latin typeface="Times New Roman" pitchFamily="18" charset="0"/>
                <a:cs typeface="Times New Roman" pitchFamily="18" charset="0"/>
              </a:rPr>
              <a:t>Operand storage in the CPU:</a:t>
            </a:r>
            <a:r>
              <a:rPr lang="en-IN" sz="2800" dirty="0" smtClean="0">
                <a:latin typeface="Times New Roman" pitchFamily="18" charset="0"/>
                <a:cs typeface="Times New Roman" pitchFamily="18" charset="0"/>
              </a:rPr>
              <a:t> </a:t>
            </a:r>
          </a:p>
          <a:p>
            <a:r>
              <a:rPr lang="en-IN" sz="2800" dirty="0" smtClean="0">
                <a:solidFill>
                  <a:schemeClr val="bg2"/>
                </a:solidFill>
                <a:latin typeface="Times New Roman" pitchFamily="18" charset="0"/>
                <a:cs typeface="Times New Roman" pitchFamily="18" charset="0"/>
              </a:rPr>
              <a:t>Number of explicit operands named per instruction:</a:t>
            </a:r>
          </a:p>
          <a:p>
            <a:r>
              <a:rPr lang="en-IN" sz="2800" dirty="0" smtClean="0">
                <a:solidFill>
                  <a:schemeClr val="bg2"/>
                </a:solidFill>
                <a:latin typeface="Times New Roman" pitchFamily="18" charset="0"/>
                <a:cs typeface="Times New Roman" pitchFamily="18" charset="0"/>
              </a:rPr>
              <a:t>Operand location:</a:t>
            </a:r>
          </a:p>
          <a:p>
            <a:r>
              <a:rPr lang="en-IN" sz="2800" dirty="0" smtClean="0">
                <a:solidFill>
                  <a:schemeClr val="bg2"/>
                </a:solidFill>
                <a:latin typeface="Times New Roman" pitchFamily="18" charset="0"/>
                <a:cs typeface="Times New Roman" pitchFamily="18" charset="0"/>
              </a:rPr>
              <a:t>Operations:</a:t>
            </a:r>
          </a:p>
          <a:p>
            <a:r>
              <a:rPr lang="en-IN" sz="2800" dirty="0" smtClean="0">
                <a:solidFill>
                  <a:schemeClr val="bg2"/>
                </a:solidFill>
                <a:latin typeface="Times New Roman" pitchFamily="18" charset="0"/>
                <a:cs typeface="Times New Roman" pitchFamily="18" charset="0"/>
              </a:rPr>
              <a:t>Type and size of operations:</a:t>
            </a:r>
            <a:endParaRPr lang="en-US" sz="2800" dirty="0">
              <a:latin typeface="Times New Roman" pitchFamily="18" charset="0"/>
              <a:cs typeface="Times New Roman" pitchFamily="18" charset="0"/>
            </a:endParaRPr>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lvl="0">
              <a:spcBef>
                <a:spcPct val="0"/>
              </a:spcBef>
              <a:defRPr/>
            </a:pPr>
            <a:r>
              <a:rPr lang="en-IN" sz="4000" b="1" dirty="0" smtClean="0">
                <a:latin typeface="Times New Roman" pitchFamily="18" charset="0"/>
                <a:cs typeface="Times New Roman" pitchFamily="18" charset="0"/>
              </a:rPr>
              <a:t>Instruction Set Design Parameters</a:t>
            </a:r>
            <a:endParaRPr kumimoji="0" lang="en-US" sz="4000" b="1"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5105400"/>
          </a:xfrm>
        </p:spPr>
        <p:txBody>
          <a:bodyPr>
            <a:noAutofit/>
          </a:bodyPr>
          <a:lstStyle/>
          <a:p>
            <a:pPr>
              <a:buNone/>
            </a:pPr>
            <a:r>
              <a:rPr lang="en-IN" sz="2000" dirty="0" smtClean="0">
                <a:latin typeface="Times New Roman" pitchFamily="18" charset="0"/>
                <a:cs typeface="Times New Roman" pitchFamily="18" charset="0"/>
              </a:rPr>
              <a:t>What is the machine instruction length (</a:t>
            </a:r>
            <a:r>
              <a:rPr lang="en-IN" sz="2000" dirty="0" smtClean="0">
                <a:solidFill>
                  <a:schemeClr val="bg2"/>
                </a:solidFill>
                <a:latin typeface="Times New Roman" pitchFamily="18" charset="0"/>
                <a:cs typeface="Times New Roman" pitchFamily="18" charset="0"/>
              </a:rPr>
              <a:t>fixed, variable, hybrid</a:t>
            </a:r>
            <a:r>
              <a:rPr lang="en-IN" sz="2000" dirty="0" smtClean="0">
                <a:latin typeface="Times New Roman" pitchFamily="18" charset="0"/>
                <a:cs typeface="Times New Roman" pitchFamily="18" charset="0"/>
              </a:rPr>
              <a:t>)?</a:t>
            </a:r>
          </a:p>
          <a:p>
            <a:r>
              <a:rPr lang="en-IN" sz="2000" dirty="0" smtClean="0">
                <a:solidFill>
                  <a:schemeClr val="bg2"/>
                </a:solidFill>
                <a:latin typeface="Times New Roman" pitchFamily="18" charset="0"/>
                <a:cs typeface="Times New Roman" pitchFamily="18" charset="0"/>
              </a:rPr>
              <a:t>Hybrid:</a:t>
            </a:r>
            <a:r>
              <a:rPr lang="en-IN" sz="2000" dirty="0" smtClean="0">
                <a:latin typeface="Times New Roman" pitchFamily="18" charset="0"/>
                <a:cs typeface="Times New Roman" pitchFamily="18" charset="0"/>
              </a:rPr>
              <a:t> Multiple instruction sizes, but all have byte wide lengths— 1 to 6 bytes for 8086</a:t>
            </a:r>
          </a:p>
          <a:p>
            <a:r>
              <a:rPr lang="en-IN" sz="2000" dirty="0" smtClean="0">
                <a:latin typeface="Times New Roman" pitchFamily="18" charset="0"/>
                <a:cs typeface="Times New Roman" pitchFamily="18" charset="0"/>
              </a:rPr>
              <a:t>Advantages of hybrid length</a:t>
            </a:r>
          </a:p>
          <a:p>
            <a:pPr lvl="1"/>
            <a:r>
              <a:rPr lang="en-IN" sz="2000" dirty="0" smtClean="0">
                <a:latin typeface="Times New Roman" pitchFamily="18" charset="0"/>
                <a:cs typeface="Times New Roman" pitchFamily="18" charset="0"/>
              </a:rPr>
              <a:t>Allows for many addressing modes</a:t>
            </a:r>
          </a:p>
          <a:p>
            <a:pPr lvl="1"/>
            <a:r>
              <a:rPr lang="en-IN" sz="2000" dirty="0" smtClean="0">
                <a:latin typeface="Times New Roman" pitchFamily="18" charset="0"/>
                <a:cs typeface="Times New Roman" pitchFamily="18" charset="0"/>
              </a:rPr>
              <a:t>Allows full size (16-bit) immediate data and addresses</a:t>
            </a:r>
          </a:p>
          <a:p>
            <a:r>
              <a:rPr lang="en-IN" sz="2000" dirty="0" smtClean="0">
                <a:latin typeface="Times New Roman" pitchFamily="18" charset="0"/>
                <a:cs typeface="Times New Roman" pitchFamily="18" charset="0"/>
              </a:rPr>
              <a:t>Disadvantage of variable length</a:t>
            </a:r>
          </a:p>
          <a:p>
            <a:pPr lvl="1"/>
            <a:r>
              <a:rPr lang="en-IN" sz="2000" dirty="0" smtClean="0">
                <a:latin typeface="Times New Roman" pitchFamily="18" charset="0"/>
                <a:cs typeface="Times New Roman" pitchFamily="18" charset="0"/>
              </a:rPr>
              <a:t>Requires more complicated decoding hardware—speed of decoding is critical in modern microprocessors.</a:t>
            </a:r>
          </a:p>
          <a:p>
            <a:r>
              <a:rPr lang="en-IN" sz="2000" dirty="0" smtClean="0">
                <a:solidFill>
                  <a:schemeClr val="bg2"/>
                </a:solidFill>
                <a:latin typeface="Times New Roman" pitchFamily="18" charset="0"/>
                <a:cs typeface="Times New Roman" pitchFamily="18" charset="0"/>
              </a:rPr>
              <a:t>Operand storage in the CPU:</a:t>
            </a:r>
            <a:r>
              <a:rPr lang="en-IN" sz="2000" dirty="0" smtClean="0">
                <a:latin typeface="Times New Roman" pitchFamily="18" charset="0"/>
                <a:cs typeface="Times New Roman" pitchFamily="18" charset="0"/>
              </a:rPr>
              <a:t> Where are operands kept other than in memory?</a:t>
            </a:r>
          </a:p>
          <a:p>
            <a:pPr lvl="1"/>
            <a:r>
              <a:rPr lang="en-IN" sz="2000" b="1" dirty="0" smtClean="0">
                <a:latin typeface="Times New Roman" pitchFamily="18" charset="0"/>
                <a:cs typeface="Times New Roman" pitchFamily="18" charset="0"/>
              </a:rPr>
              <a:t>Registers</a:t>
            </a:r>
          </a:p>
          <a:p>
            <a:r>
              <a:rPr lang="en-IN" sz="2000" dirty="0" smtClean="0">
                <a:solidFill>
                  <a:schemeClr val="bg2"/>
                </a:solidFill>
                <a:latin typeface="Times New Roman" pitchFamily="18" charset="0"/>
                <a:cs typeface="Times New Roman" pitchFamily="18" charset="0"/>
              </a:rPr>
              <a:t>Number of explicit operands named per instruction: </a:t>
            </a:r>
            <a:r>
              <a:rPr lang="en-IN" sz="2000" dirty="0" smtClean="0">
                <a:latin typeface="Times New Roman" pitchFamily="18" charset="0"/>
                <a:cs typeface="Times New Roman" pitchFamily="18" charset="0"/>
              </a:rPr>
              <a:t>How many operands are named explicitly in a typical instruction?</a:t>
            </a:r>
          </a:p>
          <a:p>
            <a:pPr lvl="1"/>
            <a:r>
              <a:rPr lang="en-IN" sz="2000" b="1" dirty="0" smtClean="0">
                <a:latin typeface="Times New Roman" pitchFamily="18" charset="0"/>
                <a:cs typeface="Times New Roman" pitchFamily="18" charset="0"/>
              </a:rPr>
              <a:t>2 (two) address machine</a:t>
            </a:r>
            <a:endParaRPr lang="en-US" sz="2000" dirty="0">
              <a:latin typeface="Times New Roman" pitchFamily="18" charset="0"/>
              <a:cs typeface="Times New Roman" pitchFamily="18" charset="0"/>
            </a:endParaRPr>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lvl="0">
              <a:spcBef>
                <a:spcPct val="0"/>
              </a:spcBef>
              <a:defRPr/>
            </a:pPr>
            <a:r>
              <a:rPr lang="en-IN" sz="4000" b="1" dirty="0" smtClean="0">
                <a:latin typeface="Times New Roman" pitchFamily="18" charset="0"/>
                <a:cs typeface="Times New Roman" pitchFamily="18" charset="0"/>
              </a:rPr>
              <a:t>Instruction Set Design Parameters</a:t>
            </a:r>
            <a:endParaRPr kumimoji="0" lang="en-US" sz="4000" b="1"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5105400"/>
          </a:xfrm>
        </p:spPr>
        <p:txBody>
          <a:bodyPr>
            <a:noAutofit/>
          </a:bodyPr>
          <a:lstStyle/>
          <a:p>
            <a:r>
              <a:rPr lang="en-IN" sz="2400" dirty="0" smtClean="0">
                <a:solidFill>
                  <a:schemeClr val="bg2"/>
                </a:solidFill>
                <a:latin typeface="Times New Roman" pitchFamily="18" charset="0"/>
                <a:cs typeface="Times New Roman" pitchFamily="18" charset="0"/>
              </a:rPr>
              <a:t>Operand location:</a:t>
            </a:r>
            <a:r>
              <a:rPr lang="en-IN" sz="2400" dirty="0" smtClean="0">
                <a:latin typeface="Times New Roman" pitchFamily="18" charset="0"/>
                <a:cs typeface="Times New Roman" pitchFamily="18" charset="0"/>
              </a:rPr>
              <a:t> Can any ALU operand be located in memory or must some or all of the operands be internal storage in the CPU? If an operand is located in memory, how is the memory location specified?</a:t>
            </a:r>
          </a:p>
          <a:p>
            <a:pPr lvl="1"/>
            <a:r>
              <a:rPr lang="en-IN" sz="1800" b="1" dirty="0" smtClean="0">
                <a:latin typeface="Times New Roman" pitchFamily="18" charset="0"/>
                <a:cs typeface="Times New Roman" pitchFamily="18" charset="0"/>
              </a:rPr>
              <a:t>Register-memory architecture, ALU operations allowed for 1memory operand also.</a:t>
            </a:r>
          </a:p>
          <a:p>
            <a:pPr lvl="1"/>
            <a:r>
              <a:rPr lang="en-IN" sz="1800" b="1" dirty="0" smtClean="0">
                <a:latin typeface="Times New Roman" pitchFamily="18" charset="0"/>
                <a:cs typeface="Times New Roman" pitchFamily="18" charset="0"/>
              </a:rPr>
              <a:t>Specific memory addressing modes implemented.</a:t>
            </a:r>
          </a:p>
          <a:p>
            <a:r>
              <a:rPr lang="en-IN" sz="2400" dirty="0" smtClean="0">
                <a:solidFill>
                  <a:schemeClr val="bg2"/>
                </a:solidFill>
                <a:latin typeface="Times New Roman" pitchFamily="18" charset="0"/>
                <a:cs typeface="Times New Roman" pitchFamily="18" charset="0"/>
              </a:rPr>
              <a:t>Operations:</a:t>
            </a:r>
            <a:r>
              <a:rPr lang="en-IN" sz="2400" dirty="0" smtClean="0">
                <a:latin typeface="Times New Roman" pitchFamily="18" charset="0"/>
                <a:cs typeface="Times New Roman" pitchFamily="18" charset="0"/>
              </a:rPr>
              <a:t> What operations are provided in the instruction set?</a:t>
            </a:r>
          </a:p>
          <a:p>
            <a:pPr lvl="1"/>
            <a:r>
              <a:rPr lang="en-IN" sz="1800" b="1" dirty="0" smtClean="0">
                <a:latin typeface="Times New Roman" pitchFamily="18" charset="0"/>
                <a:cs typeface="Times New Roman" pitchFamily="18" charset="0"/>
              </a:rPr>
              <a:t>Data movement, arithmetic/logic, flow control, string</a:t>
            </a:r>
          </a:p>
          <a:p>
            <a:r>
              <a:rPr lang="en-IN" sz="2400" dirty="0" smtClean="0">
                <a:solidFill>
                  <a:schemeClr val="bg2"/>
                </a:solidFill>
                <a:latin typeface="Times New Roman" pitchFamily="18" charset="0"/>
                <a:cs typeface="Times New Roman" pitchFamily="18" charset="0"/>
              </a:rPr>
              <a:t>Type and size of operations:</a:t>
            </a:r>
            <a:r>
              <a:rPr lang="en-IN" sz="2400" dirty="0" smtClean="0">
                <a:latin typeface="Times New Roman" pitchFamily="18" charset="0"/>
                <a:cs typeface="Times New Roman" pitchFamily="18" charset="0"/>
              </a:rPr>
              <a:t> What is the type and size of each operand and how is it specified?</a:t>
            </a:r>
          </a:p>
          <a:p>
            <a:pPr lvl="1"/>
            <a:r>
              <a:rPr lang="en-IN" sz="1800" b="1" dirty="0" smtClean="0">
                <a:latin typeface="Times New Roman" pitchFamily="18" charset="0"/>
                <a:cs typeface="Times New Roman" pitchFamily="18" charset="0"/>
              </a:rPr>
              <a:t>The operand type is defined by the operation code.</a:t>
            </a:r>
          </a:p>
          <a:p>
            <a:pPr lvl="1"/>
            <a:r>
              <a:rPr lang="en-IN" sz="1800" b="1" dirty="0" smtClean="0">
                <a:latin typeface="Times New Roman" pitchFamily="18" charset="0"/>
                <a:cs typeface="Times New Roman" pitchFamily="18" charset="0"/>
              </a:rPr>
              <a:t>The size of operand depends on bit W in the operation code field.</a:t>
            </a:r>
            <a:endParaRPr lang="en-US" sz="1800" dirty="0">
              <a:latin typeface="Times New Roman" pitchFamily="18" charset="0"/>
              <a:cs typeface="Times New Roman" pitchFamily="18" charset="0"/>
            </a:endParaRPr>
          </a:p>
        </p:txBody>
      </p:sp>
      <p:sp>
        <p:nvSpPr>
          <p:cNvPr id="5"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676400"/>
            <a:ext cx="8229600" cy="4724400"/>
          </a:xfrm>
        </p:spPr>
        <p:txBody>
          <a:bodyPr/>
          <a:lstStyle/>
          <a:p>
            <a:r>
              <a:rPr lang="en-IN" dirty="0" smtClean="0"/>
              <a:t>Operation code—</a:t>
            </a:r>
            <a:r>
              <a:rPr lang="en-IN" dirty="0" err="1" smtClean="0"/>
              <a:t>opcode</a:t>
            </a:r>
            <a:endParaRPr lang="en-IN" dirty="0" smtClean="0"/>
          </a:p>
          <a:p>
            <a:r>
              <a:rPr lang="en-IN" dirty="0" smtClean="0"/>
              <a:t>Source(s) and destination registers</a:t>
            </a:r>
          </a:p>
          <a:p>
            <a:r>
              <a:rPr lang="en-IN" dirty="0" smtClean="0"/>
              <a:t>Size of data-W</a:t>
            </a:r>
          </a:p>
          <a:p>
            <a:r>
              <a:rPr lang="en-IN" dirty="0" smtClean="0"/>
              <a:t>Addressing mode for the source or destination</a:t>
            </a:r>
          </a:p>
          <a:p>
            <a:r>
              <a:rPr lang="en-IN" dirty="0" smtClean="0"/>
              <a:t>Registers used in address computation</a:t>
            </a:r>
          </a:p>
          <a:p>
            <a:r>
              <a:rPr lang="en-IN" dirty="0" smtClean="0"/>
              <a:t>Immediate address displacement: </a:t>
            </a:r>
            <a:r>
              <a:rPr lang="en-IN" b="1" dirty="0" smtClean="0"/>
              <a:t>How many bytes? 1-2</a:t>
            </a:r>
          </a:p>
          <a:p>
            <a:r>
              <a:rPr lang="en-IN" dirty="0" smtClean="0"/>
              <a:t>Immediate data: </a:t>
            </a:r>
            <a:r>
              <a:rPr lang="en-IN" b="1" dirty="0" smtClean="0"/>
              <a:t>How many bytes? 1-2</a:t>
            </a:r>
            <a:endParaRPr lang="en-IN" dirty="0"/>
          </a:p>
        </p:txBody>
      </p:sp>
      <p:sp>
        <p:nvSpPr>
          <p:cNvPr id="4" name="Title 1"/>
          <p:cNvSpPr txBox="1">
            <a:spLocks/>
          </p:cNvSpPr>
          <p:nvPr/>
        </p:nvSpPr>
        <p:spPr>
          <a:xfrm>
            <a:off x="533400" y="533400"/>
            <a:ext cx="8229600" cy="9906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IN" sz="4000" b="1" dirty="0" smtClean="0">
                <a:latin typeface="Times New Roman" pitchFamily="18" charset="0"/>
                <a:cs typeface="Times New Roman" pitchFamily="18" charset="0"/>
              </a:rPr>
              <a:t>Information that must be coded into the instruction</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304800" y="1600200"/>
            <a:ext cx="8534400" cy="4953000"/>
          </a:xfrm>
        </p:spPr>
        <p:txBody>
          <a:bodyPr/>
          <a:lstStyle/>
          <a:p>
            <a:pPr eaLnBrk="1" hangingPunct="1"/>
            <a:r>
              <a:rPr lang="en-US" b="1" dirty="0" smtClean="0"/>
              <a:t>Each of these 16-bit registers are further subdivided into two 8-bit registers.</a:t>
            </a:r>
          </a:p>
        </p:txBody>
      </p:sp>
      <p:sp>
        <p:nvSpPr>
          <p:cNvPr id="11" name="Slide Number Placeholder 10"/>
          <p:cNvSpPr>
            <a:spLocks noGrp="1"/>
          </p:cNvSpPr>
          <p:nvPr>
            <p:ph type="sldNum" sz="quarter" idx="11"/>
          </p:nvPr>
        </p:nvSpPr>
        <p:spPr/>
        <p:txBody>
          <a:bodyPr/>
          <a:lstStyle/>
          <a:p>
            <a:pPr>
              <a:defRPr/>
            </a:pPr>
            <a:fld id="{F150C763-CA4E-4EFB-B64A-8814DB1D18B3}" type="slidenum">
              <a:rPr lang="en-US"/>
              <a:pPr>
                <a:defRPr/>
              </a:pPr>
              <a:t>11</a:t>
            </a:fld>
            <a:endParaRPr lang="en-US"/>
          </a:p>
        </p:txBody>
      </p:sp>
      <p:graphicFrame>
        <p:nvGraphicFramePr>
          <p:cNvPr id="5" name="Table 4"/>
          <p:cNvGraphicFramePr>
            <a:graphicFrameLocks noGrp="1"/>
          </p:cNvGraphicFramePr>
          <p:nvPr/>
        </p:nvGraphicFramePr>
        <p:xfrm>
          <a:off x="5334000" y="3241675"/>
          <a:ext cx="3048000" cy="2778760"/>
        </p:xfrm>
        <a:graphic>
          <a:graphicData uri="http://schemas.openxmlformats.org/drawingml/2006/table">
            <a:tbl>
              <a:tblPr firstRow="1" bandRow="1">
                <a:tableStyleId>{5C22544A-7EE6-4342-B048-85BDC9FD1C3A}</a:tableStyleId>
              </a:tblPr>
              <a:tblGrid>
                <a:gridCol w="1524000"/>
                <a:gridCol w="1524000"/>
              </a:tblGrid>
              <a:tr h="694690">
                <a:tc>
                  <a:txBody>
                    <a:bodyPr/>
                    <a:lstStyle/>
                    <a:p>
                      <a:r>
                        <a:rPr lang="en-US" sz="3600" b="1" dirty="0" smtClean="0">
                          <a:solidFill>
                            <a:srgbClr val="00B050"/>
                          </a:solidFill>
                        </a:rPr>
                        <a:t>AH</a:t>
                      </a:r>
                      <a:endParaRPr lang="en-US" sz="3600" b="1" dirty="0">
                        <a:solidFill>
                          <a:srgbClr val="00B050"/>
                        </a:solidFill>
                      </a:endParaRPr>
                    </a:p>
                  </a:txBody>
                  <a:tcPr/>
                </a:tc>
                <a:tc>
                  <a:txBody>
                    <a:bodyPr/>
                    <a:lstStyle/>
                    <a:p>
                      <a:r>
                        <a:rPr lang="en-US" sz="3600" b="1" dirty="0" smtClean="0">
                          <a:solidFill>
                            <a:srgbClr val="00B050"/>
                          </a:solidFill>
                        </a:rPr>
                        <a:t>AL</a:t>
                      </a:r>
                      <a:endParaRPr lang="en-US" sz="3600" b="1" dirty="0">
                        <a:solidFill>
                          <a:srgbClr val="00B050"/>
                        </a:solidFill>
                      </a:endParaRPr>
                    </a:p>
                  </a:txBody>
                  <a:tcPr/>
                </a:tc>
              </a:tr>
              <a:tr h="694690">
                <a:tc>
                  <a:txBody>
                    <a:bodyPr/>
                    <a:lstStyle/>
                    <a:p>
                      <a:r>
                        <a:rPr lang="en-US" sz="3600" b="1" dirty="0" smtClean="0">
                          <a:solidFill>
                            <a:srgbClr val="00B050"/>
                          </a:solidFill>
                        </a:rPr>
                        <a:t>BH</a:t>
                      </a:r>
                      <a:endParaRPr lang="en-US" sz="3600" b="1" dirty="0">
                        <a:solidFill>
                          <a:srgbClr val="00B050"/>
                        </a:solidFill>
                      </a:endParaRPr>
                    </a:p>
                  </a:txBody>
                  <a:tcPr/>
                </a:tc>
                <a:tc>
                  <a:txBody>
                    <a:bodyPr/>
                    <a:lstStyle/>
                    <a:p>
                      <a:r>
                        <a:rPr lang="en-US" sz="3600" b="1" dirty="0" smtClean="0">
                          <a:solidFill>
                            <a:srgbClr val="00B050"/>
                          </a:solidFill>
                        </a:rPr>
                        <a:t>BL</a:t>
                      </a:r>
                      <a:endParaRPr lang="en-US" sz="3600" b="1" dirty="0">
                        <a:solidFill>
                          <a:srgbClr val="00B050"/>
                        </a:solidFill>
                      </a:endParaRPr>
                    </a:p>
                  </a:txBody>
                  <a:tcPr/>
                </a:tc>
              </a:tr>
              <a:tr h="694690">
                <a:tc>
                  <a:txBody>
                    <a:bodyPr/>
                    <a:lstStyle/>
                    <a:p>
                      <a:r>
                        <a:rPr lang="en-US" sz="3600" b="1" dirty="0" smtClean="0">
                          <a:solidFill>
                            <a:srgbClr val="00B050"/>
                          </a:solidFill>
                        </a:rPr>
                        <a:t>CH</a:t>
                      </a:r>
                      <a:endParaRPr lang="en-US" sz="3600" b="1" dirty="0">
                        <a:solidFill>
                          <a:srgbClr val="00B050"/>
                        </a:solidFill>
                      </a:endParaRPr>
                    </a:p>
                  </a:txBody>
                  <a:tcPr/>
                </a:tc>
                <a:tc>
                  <a:txBody>
                    <a:bodyPr/>
                    <a:lstStyle/>
                    <a:p>
                      <a:r>
                        <a:rPr lang="en-US" sz="3600" b="1" dirty="0" smtClean="0">
                          <a:solidFill>
                            <a:srgbClr val="00B050"/>
                          </a:solidFill>
                        </a:rPr>
                        <a:t>CL</a:t>
                      </a:r>
                      <a:endParaRPr lang="en-US" sz="3600" b="1" dirty="0">
                        <a:solidFill>
                          <a:srgbClr val="00B050"/>
                        </a:solidFill>
                      </a:endParaRPr>
                    </a:p>
                  </a:txBody>
                  <a:tcPr/>
                </a:tc>
              </a:tr>
              <a:tr h="694690">
                <a:tc>
                  <a:txBody>
                    <a:bodyPr/>
                    <a:lstStyle/>
                    <a:p>
                      <a:r>
                        <a:rPr lang="en-US" sz="3600" b="1" dirty="0" smtClean="0">
                          <a:solidFill>
                            <a:srgbClr val="00B050"/>
                          </a:solidFill>
                        </a:rPr>
                        <a:t>DH</a:t>
                      </a:r>
                      <a:endParaRPr lang="en-US" sz="3600" b="1" dirty="0">
                        <a:solidFill>
                          <a:srgbClr val="00B050"/>
                        </a:solidFill>
                      </a:endParaRPr>
                    </a:p>
                  </a:txBody>
                  <a:tcPr/>
                </a:tc>
                <a:tc>
                  <a:txBody>
                    <a:bodyPr/>
                    <a:lstStyle/>
                    <a:p>
                      <a:r>
                        <a:rPr lang="en-US" sz="3600" b="1" dirty="0" smtClean="0">
                          <a:solidFill>
                            <a:srgbClr val="00B050"/>
                          </a:solidFill>
                        </a:rPr>
                        <a:t>DL</a:t>
                      </a:r>
                      <a:endParaRPr lang="en-US" sz="3600" b="1" dirty="0">
                        <a:solidFill>
                          <a:srgbClr val="00B050"/>
                        </a:solidFill>
                      </a:endParaRPr>
                    </a:p>
                  </a:txBody>
                  <a:tcPr/>
                </a:tc>
              </a:tr>
            </a:tbl>
          </a:graphicData>
        </a:graphic>
      </p:graphicFrame>
      <p:graphicFrame>
        <p:nvGraphicFramePr>
          <p:cNvPr id="6" name="Table 5"/>
          <p:cNvGraphicFramePr>
            <a:graphicFrameLocks noGrp="1"/>
          </p:cNvGraphicFramePr>
          <p:nvPr/>
        </p:nvGraphicFramePr>
        <p:xfrm>
          <a:off x="762000" y="3276600"/>
          <a:ext cx="1066800" cy="2743200"/>
        </p:xfrm>
        <a:graphic>
          <a:graphicData uri="http://schemas.openxmlformats.org/drawingml/2006/table">
            <a:tbl>
              <a:tblPr firstRow="1" bandRow="1">
                <a:tableStyleId>{5C22544A-7EE6-4342-B048-85BDC9FD1C3A}</a:tableStyleId>
              </a:tblPr>
              <a:tblGrid>
                <a:gridCol w="1066800"/>
              </a:tblGrid>
              <a:tr h="685800">
                <a:tc>
                  <a:txBody>
                    <a:bodyPr/>
                    <a:lstStyle/>
                    <a:p>
                      <a:r>
                        <a:rPr lang="en-US" sz="3200" b="1" dirty="0" smtClean="0">
                          <a:solidFill>
                            <a:srgbClr val="00B0F0"/>
                          </a:solidFill>
                        </a:rPr>
                        <a:t>AX</a:t>
                      </a:r>
                      <a:endParaRPr lang="en-US" sz="3200" b="1" dirty="0">
                        <a:solidFill>
                          <a:srgbClr val="00B0F0"/>
                        </a:solidFill>
                      </a:endParaRPr>
                    </a:p>
                  </a:txBody>
                  <a:tcPr/>
                </a:tc>
              </a:tr>
              <a:tr h="685800">
                <a:tc>
                  <a:txBody>
                    <a:bodyPr/>
                    <a:lstStyle/>
                    <a:p>
                      <a:r>
                        <a:rPr lang="en-US" sz="3200" b="1" dirty="0" smtClean="0">
                          <a:solidFill>
                            <a:srgbClr val="00B0F0"/>
                          </a:solidFill>
                        </a:rPr>
                        <a:t>BX</a:t>
                      </a:r>
                      <a:endParaRPr lang="en-US" sz="3200" b="1" dirty="0">
                        <a:solidFill>
                          <a:srgbClr val="00B0F0"/>
                        </a:solidFill>
                      </a:endParaRPr>
                    </a:p>
                  </a:txBody>
                  <a:tcPr/>
                </a:tc>
              </a:tr>
              <a:tr h="685800">
                <a:tc>
                  <a:txBody>
                    <a:bodyPr/>
                    <a:lstStyle/>
                    <a:p>
                      <a:r>
                        <a:rPr lang="en-US" sz="3200" b="1" dirty="0" smtClean="0">
                          <a:solidFill>
                            <a:srgbClr val="00B0F0"/>
                          </a:solidFill>
                        </a:rPr>
                        <a:t>CX</a:t>
                      </a:r>
                      <a:endParaRPr lang="en-US" sz="3200" b="1" dirty="0">
                        <a:solidFill>
                          <a:srgbClr val="00B0F0"/>
                        </a:solidFill>
                      </a:endParaRPr>
                    </a:p>
                  </a:txBody>
                  <a:tcPr/>
                </a:tc>
              </a:tr>
              <a:tr h="685800">
                <a:tc>
                  <a:txBody>
                    <a:bodyPr/>
                    <a:lstStyle/>
                    <a:p>
                      <a:r>
                        <a:rPr lang="en-US" sz="3200" b="1" dirty="0" smtClean="0">
                          <a:solidFill>
                            <a:srgbClr val="00B0F0"/>
                          </a:solidFill>
                        </a:rPr>
                        <a:t>DX</a:t>
                      </a:r>
                      <a:endParaRPr lang="en-US" sz="3200" b="1" dirty="0">
                        <a:solidFill>
                          <a:srgbClr val="00B0F0"/>
                        </a:solidFill>
                      </a:endParaRPr>
                    </a:p>
                  </a:txBody>
                  <a:tcPr/>
                </a:tc>
              </a:tr>
            </a:tbl>
          </a:graphicData>
        </a:graphic>
      </p:graphicFrame>
      <p:sp>
        <p:nvSpPr>
          <p:cNvPr id="7" name="Right Arrow 6"/>
          <p:cNvSpPr/>
          <p:nvPr/>
        </p:nvSpPr>
        <p:spPr>
          <a:xfrm>
            <a:off x="1828800" y="3325813"/>
            <a:ext cx="35052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ight Arrow 7"/>
          <p:cNvSpPr/>
          <p:nvPr/>
        </p:nvSpPr>
        <p:spPr>
          <a:xfrm>
            <a:off x="1828800" y="4011613"/>
            <a:ext cx="35052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ight Arrow 8"/>
          <p:cNvSpPr/>
          <p:nvPr/>
        </p:nvSpPr>
        <p:spPr>
          <a:xfrm>
            <a:off x="1828800" y="4697413"/>
            <a:ext cx="35052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ight Arrow 9"/>
          <p:cNvSpPr/>
          <p:nvPr/>
        </p:nvSpPr>
        <p:spPr>
          <a:xfrm>
            <a:off x="1828800" y="5459413"/>
            <a:ext cx="35052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800" b="1" dirty="0" smtClean="0">
                <a:solidFill>
                  <a:schemeClr val="bg1"/>
                </a:solidFill>
              </a:rPr>
              <a:t>General Purpose Registers</a:t>
            </a:r>
            <a:endParaRPr kumimoji="0" lang="en-US" sz="48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953000"/>
          </a:xfrm>
        </p:spPr>
        <p:txBody>
          <a:bodyPr/>
          <a:lstStyle/>
          <a:p>
            <a:r>
              <a:rPr lang="en-IN" sz="2800" dirty="0" smtClean="0">
                <a:latin typeface="Times New Roman" pitchFamily="18" charset="0"/>
                <a:cs typeface="Times New Roman" pitchFamily="18" charset="0"/>
              </a:rPr>
              <a:t>The 8086 instruction sizes vary from one to six bytes. The OP code occupies six bytes and it defines the operation to be carried out by the instruction.</a:t>
            </a:r>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IN" sz="4000" b="1" dirty="0" smtClean="0">
                <a:latin typeface="Times New Roman" pitchFamily="18" charset="0"/>
                <a:cs typeface="Times New Roman" pitchFamily="18" charset="0"/>
              </a:rPr>
              <a:t>8086 General Instruction Format</a:t>
            </a:r>
            <a:endParaRPr lang="en-US" sz="4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38031" y="2971800"/>
            <a:ext cx="9012980" cy="3581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953000"/>
          </a:xfrm>
        </p:spPr>
        <p:txBody>
          <a:bodyPr/>
          <a:lstStyle/>
          <a:p>
            <a:r>
              <a:rPr lang="en-IN" sz="2800" dirty="0" smtClean="0">
                <a:latin typeface="Times New Roman" pitchFamily="18" charset="0"/>
                <a:cs typeface="Times New Roman" pitchFamily="18" charset="0"/>
              </a:rPr>
              <a:t>There are six general formats of instructions in 8086 instruction set. The length of an instruction may vary from one byte to six bytes. </a:t>
            </a:r>
          </a:p>
          <a:p>
            <a:r>
              <a:rPr lang="en-IN" sz="2800" dirty="0" smtClean="0">
                <a:latin typeface="Times New Roman" pitchFamily="18" charset="0"/>
                <a:cs typeface="Times New Roman" pitchFamily="18" charset="0"/>
              </a:rPr>
              <a:t>The instruction formats are described as follows:</a:t>
            </a:r>
          </a:p>
          <a:p>
            <a:pPr lvl="1"/>
            <a:r>
              <a:rPr lang="en-IN" sz="2400" dirty="0" smtClean="0">
                <a:solidFill>
                  <a:srgbClr val="FF0000"/>
                </a:solidFill>
                <a:latin typeface="Times New Roman" pitchFamily="18" charset="0"/>
                <a:cs typeface="Times New Roman" pitchFamily="18" charset="0"/>
              </a:rPr>
              <a:t>One byte Instruction</a:t>
            </a:r>
          </a:p>
          <a:p>
            <a:pPr lvl="1"/>
            <a:r>
              <a:rPr lang="en-IN" sz="2400" dirty="0" smtClean="0">
                <a:solidFill>
                  <a:srgbClr val="FF0000"/>
                </a:solidFill>
                <a:latin typeface="Times New Roman" pitchFamily="18" charset="0"/>
                <a:cs typeface="Times New Roman" pitchFamily="18" charset="0"/>
              </a:rPr>
              <a:t>Register to Register</a:t>
            </a:r>
          </a:p>
          <a:p>
            <a:pPr lvl="1"/>
            <a:r>
              <a:rPr lang="en-IN" sz="2400" dirty="0" smtClean="0">
                <a:solidFill>
                  <a:srgbClr val="FF0000"/>
                </a:solidFill>
                <a:latin typeface="Times New Roman" pitchFamily="18" charset="0"/>
                <a:cs typeface="Times New Roman" pitchFamily="18" charset="0"/>
              </a:rPr>
              <a:t>Register to/from Memory with no Displacement</a:t>
            </a:r>
          </a:p>
          <a:p>
            <a:pPr lvl="1"/>
            <a:r>
              <a:rPr lang="en-IN" sz="2400" dirty="0" smtClean="0">
                <a:solidFill>
                  <a:srgbClr val="FF0000"/>
                </a:solidFill>
                <a:latin typeface="Times New Roman" pitchFamily="18" charset="0"/>
                <a:cs typeface="Times New Roman" pitchFamily="18" charset="0"/>
              </a:rPr>
              <a:t>Register to/from Memory with Displacement</a:t>
            </a:r>
          </a:p>
          <a:p>
            <a:pPr lvl="1"/>
            <a:r>
              <a:rPr lang="en-IN" sz="2400" dirty="0" smtClean="0">
                <a:solidFill>
                  <a:srgbClr val="FF0000"/>
                </a:solidFill>
                <a:latin typeface="Times New Roman" pitchFamily="18" charset="0"/>
                <a:cs typeface="Times New Roman" pitchFamily="18" charset="0"/>
              </a:rPr>
              <a:t>Immediate Operand to Register</a:t>
            </a:r>
          </a:p>
          <a:p>
            <a:pPr lvl="1"/>
            <a:r>
              <a:rPr lang="en-IN" sz="2400" dirty="0" smtClean="0">
                <a:solidFill>
                  <a:srgbClr val="FF0000"/>
                </a:solidFill>
                <a:latin typeface="Times New Roman" pitchFamily="18" charset="0"/>
                <a:cs typeface="Times New Roman" pitchFamily="18" charset="0"/>
              </a:rPr>
              <a:t>Immediate Operand to Memory with 16-bit Displacement</a:t>
            </a:r>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IN" sz="4000" b="1" dirty="0" smtClean="0">
                <a:latin typeface="Times New Roman" pitchFamily="18" charset="0"/>
                <a:cs typeface="Times New Roman" pitchFamily="18" charset="0"/>
              </a:rPr>
              <a:t>8086 General Instruction Format</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953000"/>
          </a:xfrm>
        </p:spPr>
        <p:txBody>
          <a:bodyPr/>
          <a:lstStyle/>
          <a:p>
            <a:pPr>
              <a:buNone/>
            </a:pPr>
            <a:r>
              <a:rPr lang="en-IN" sz="2800" dirty="0" smtClean="0">
                <a:latin typeface="Times New Roman" pitchFamily="18" charset="0"/>
                <a:cs typeface="Times New Roman" pitchFamily="18" charset="0"/>
              </a:rPr>
              <a:t>The instruction formats are described as follows:</a:t>
            </a:r>
          </a:p>
          <a:p>
            <a:r>
              <a:rPr lang="en-IN" sz="2800" dirty="0" smtClean="0">
                <a:solidFill>
                  <a:srgbClr val="FF0000"/>
                </a:solidFill>
                <a:latin typeface="Times New Roman" pitchFamily="18" charset="0"/>
                <a:cs typeface="Times New Roman" pitchFamily="18" charset="0"/>
              </a:rPr>
              <a:t>One byte Instruction: </a:t>
            </a:r>
          </a:p>
          <a:p>
            <a:pPr lvl="1"/>
            <a:r>
              <a:rPr lang="en-IN" sz="2400" dirty="0" smtClean="0">
                <a:latin typeface="Times New Roman" pitchFamily="18" charset="0"/>
                <a:cs typeface="Times New Roman" pitchFamily="18" charset="0"/>
              </a:rPr>
              <a:t>This format is only one byte long and may have the implied data or register operands. The least significant 3-bits of the </a:t>
            </a:r>
            <a:r>
              <a:rPr lang="en-IN" sz="2400" dirty="0" err="1" smtClean="0">
                <a:latin typeface="Times New Roman" pitchFamily="18" charset="0"/>
                <a:cs typeface="Times New Roman" pitchFamily="18" charset="0"/>
              </a:rPr>
              <a:t>opcode</a:t>
            </a:r>
            <a:r>
              <a:rPr lang="en-IN" sz="2400" dirty="0" smtClean="0">
                <a:latin typeface="Times New Roman" pitchFamily="18" charset="0"/>
                <a:cs typeface="Times New Roman" pitchFamily="18" charset="0"/>
              </a:rPr>
              <a:t> are used for specifying the register operand, if any. Otherwise, all the 8-bits form an </a:t>
            </a:r>
            <a:r>
              <a:rPr lang="en-IN" sz="2400" dirty="0" err="1" smtClean="0">
                <a:latin typeface="Times New Roman" pitchFamily="18" charset="0"/>
                <a:cs typeface="Times New Roman" pitchFamily="18" charset="0"/>
              </a:rPr>
              <a:t>opcode</a:t>
            </a:r>
            <a:r>
              <a:rPr lang="en-IN" sz="2400" dirty="0" smtClean="0">
                <a:latin typeface="Times New Roman" pitchFamily="18" charset="0"/>
                <a:cs typeface="Times New Roman" pitchFamily="18" charset="0"/>
              </a:rPr>
              <a:t> and the operands are implied.</a:t>
            </a:r>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IN" sz="4000" b="1" dirty="0" smtClean="0">
                <a:latin typeface="Times New Roman" pitchFamily="18" charset="0"/>
                <a:cs typeface="Times New Roman" pitchFamily="18" charset="0"/>
              </a:rPr>
              <a:t>8086 General Instruction Format</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953000"/>
          </a:xfrm>
        </p:spPr>
        <p:txBody>
          <a:bodyPr/>
          <a:lstStyle/>
          <a:p>
            <a:r>
              <a:rPr lang="en-IN" sz="2800" dirty="0" smtClean="0">
                <a:solidFill>
                  <a:srgbClr val="FF0000"/>
                </a:solidFill>
              </a:rPr>
              <a:t>Register to Register: </a:t>
            </a:r>
          </a:p>
          <a:p>
            <a:pPr lvl="1"/>
            <a:r>
              <a:rPr lang="en-IN" sz="2400" dirty="0" smtClean="0"/>
              <a:t>This format is 2 bytes long. The first byte of the code specifies the operation code and width of the operand specified by w bit. The second byte of the code shows the register operands and R/M field, as shown below.</a:t>
            </a:r>
          </a:p>
          <a:p>
            <a:pPr lvl="1"/>
            <a:r>
              <a:rPr lang="en-IN" sz="2400" dirty="0" smtClean="0"/>
              <a:t>The register represented by the REG field is one of the operands. The R/M field specifies another register or memory location, i.e. the other operand.</a:t>
            </a:r>
            <a:endParaRPr lang="en-IN" sz="2400" dirty="0" smtClean="0">
              <a:latin typeface="Times New Roman" pitchFamily="18" charset="0"/>
              <a:cs typeface="Times New Roman" pitchFamily="18" charset="0"/>
            </a:endParaRPr>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IN" sz="4000" b="1" dirty="0" smtClean="0">
                <a:latin typeface="Times New Roman" pitchFamily="18" charset="0"/>
                <a:cs typeface="Times New Roman" pitchFamily="18" charset="0"/>
              </a:rPr>
              <a:t>Continued ... </a:t>
            </a:r>
            <a:endParaRPr lang="en-US" sz="4000" dirty="0">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cstate="print"/>
          <a:srcRect/>
          <a:stretch>
            <a:fillRect/>
          </a:stretch>
        </p:blipFill>
        <p:spPr bwMode="auto">
          <a:xfrm>
            <a:off x="838200" y="4932323"/>
            <a:ext cx="7823326" cy="123987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953000"/>
          </a:xfrm>
        </p:spPr>
        <p:txBody>
          <a:bodyPr/>
          <a:lstStyle/>
          <a:p>
            <a:r>
              <a:rPr lang="en-IN" sz="2800" dirty="0" smtClean="0">
                <a:solidFill>
                  <a:srgbClr val="FF0000"/>
                </a:solidFill>
                <a:latin typeface="Times New Roman" pitchFamily="18" charset="0"/>
                <a:cs typeface="Times New Roman" pitchFamily="18" charset="0"/>
              </a:rPr>
              <a:t>Register to/from Memory with no Displacement: </a:t>
            </a:r>
          </a:p>
          <a:p>
            <a:pPr lvl="1"/>
            <a:r>
              <a:rPr lang="en-IN" sz="2400" dirty="0" smtClean="0">
                <a:latin typeface="Times New Roman" pitchFamily="18" charset="0"/>
                <a:cs typeface="Times New Roman" pitchFamily="18" charset="0"/>
              </a:rPr>
              <a:t>This format is also 2 bytes long and similar to the register to register format except for the MOD field as shown.</a:t>
            </a:r>
          </a:p>
          <a:p>
            <a:pPr lvl="1"/>
            <a:r>
              <a:rPr lang="en-IN" sz="2400" dirty="0" smtClean="0">
                <a:latin typeface="Times New Roman" pitchFamily="18" charset="0"/>
                <a:cs typeface="Times New Roman" pitchFamily="18" charset="0"/>
              </a:rPr>
              <a:t>The MOD field shows the mode of addressing. The MOD, R/M, REG and the W fields are decided in Table 3.2.</a:t>
            </a:r>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IN" sz="4000" b="1" dirty="0" smtClean="0">
                <a:latin typeface="Times New Roman" pitchFamily="18" charset="0"/>
                <a:cs typeface="Times New Roman" pitchFamily="18" charset="0"/>
              </a:rPr>
              <a:t>Continued ... </a:t>
            </a:r>
            <a:endParaRPr lang="en-US" sz="40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228600" y="4419600"/>
            <a:ext cx="8763000" cy="1371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953000"/>
          </a:xfrm>
        </p:spPr>
        <p:txBody>
          <a:bodyPr/>
          <a:lstStyle/>
          <a:p>
            <a:r>
              <a:rPr lang="en-IN" sz="2800" dirty="0" smtClean="0">
                <a:solidFill>
                  <a:srgbClr val="FF0000"/>
                </a:solidFill>
                <a:latin typeface="Times New Roman" pitchFamily="18" charset="0"/>
                <a:cs typeface="Times New Roman" pitchFamily="18" charset="0"/>
              </a:rPr>
              <a:t>Register to/from Memory with Displacement: </a:t>
            </a:r>
          </a:p>
          <a:p>
            <a:pPr lvl="1"/>
            <a:r>
              <a:rPr lang="en-IN" sz="2400" dirty="0" smtClean="0">
                <a:latin typeface="Times New Roman" pitchFamily="18" charset="0"/>
                <a:cs typeface="Times New Roman" pitchFamily="18" charset="0"/>
              </a:rPr>
              <a:t>This type of instruction format contains one or two additional bytes for displacement along with 2-byte the format of the register to/from memory without displacement. The format is as shown below.</a:t>
            </a:r>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IN" sz="4000" b="1" dirty="0" smtClean="0">
                <a:latin typeface="Times New Roman" pitchFamily="18" charset="0"/>
                <a:cs typeface="Times New Roman" pitchFamily="18" charset="0"/>
              </a:rPr>
              <a:t>Continued ... </a:t>
            </a:r>
            <a:endParaRPr lang="en-US" sz="40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srcRect/>
          <a:stretch>
            <a:fillRect/>
          </a:stretch>
        </p:blipFill>
        <p:spPr bwMode="auto">
          <a:xfrm>
            <a:off x="381000" y="3886200"/>
            <a:ext cx="8382000" cy="2000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524000"/>
            <a:ext cx="8229600" cy="4953000"/>
          </a:xfrm>
        </p:spPr>
        <p:txBody>
          <a:bodyPr/>
          <a:lstStyle/>
          <a:p>
            <a:r>
              <a:rPr lang="en-IN" sz="2800" dirty="0" smtClean="0">
                <a:solidFill>
                  <a:srgbClr val="FF0000"/>
                </a:solidFill>
                <a:latin typeface="Times New Roman" pitchFamily="18" charset="0"/>
                <a:cs typeface="Times New Roman" pitchFamily="18" charset="0"/>
              </a:rPr>
              <a:t>Immediate Operand to Register: </a:t>
            </a:r>
          </a:p>
          <a:p>
            <a:pPr lvl="1"/>
            <a:r>
              <a:rPr lang="en-IN" sz="2400" dirty="0" smtClean="0">
                <a:latin typeface="Times New Roman" pitchFamily="18" charset="0"/>
                <a:cs typeface="Times New Roman" pitchFamily="18" charset="0"/>
              </a:rPr>
              <a:t>In this format, the first byte as well as the 3-bits from the second byte which are used for REG field in case of register to register format are used for </a:t>
            </a:r>
            <a:r>
              <a:rPr lang="en-IN" sz="2400" dirty="0" err="1" smtClean="0">
                <a:latin typeface="Times New Roman" pitchFamily="18" charset="0"/>
                <a:cs typeface="Times New Roman" pitchFamily="18" charset="0"/>
              </a:rPr>
              <a:t>opcode</a:t>
            </a:r>
            <a:r>
              <a:rPr lang="en-IN" sz="2400" dirty="0" smtClean="0">
                <a:latin typeface="Times New Roman" pitchFamily="18" charset="0"/>
                <a:cs typeface="Times New Roman" pitchFamily="18" charset="0"/>
              </a:rPr>
              <a:t>. It also contains one or two bytes of immediate data. The complete instruction format is as shown below.</a:t>
            </a:r>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IN" sz="4000" b="1" dirty="0" smtClean="0">
                <a:latin typeface="Times New Roman" pitchFamily="18" charset="0"/>
                <a:cs typeface="Times New Roman" pitchFamily="18" charset="0"/>
              </a:rPr>
              <a:t>Continued ... </a:t>
            </a:r>
            <a:endParaRPr lang="en-US" sz="40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cstate="print"/>
          <a:srcRect/>
          <a:stretch>
            <a:fillRect/>
          </a:stretch>
        </p:blipFill>
        <p:spPr bwMode="auto">
          <a:xfrm>
            <a:off x="304800" y="4095750"/>
            <a:ext cx="8458200" cy="2000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524000"/>
            <a:ext cx="8229600" cy="4953000"/>
          </a:xfrm>
        </p:spPr>
        <p:txBody>
          <a:bodyPr/>
          <a:lstStyle/>
          <a:p>
            <a:r>
              <a:rPr lang="en-IN" sz="2400" dirty="0" smtClean="0">
                <a:solidFill>
                  <a:srgbClr val="FF0000"/>
                </a:solidFill>
                <a:latin typeface="Times New Roman" pitchFamily="18" charset="0"/>
                <a:cs typeface="Times New Roman" pitchFamily="18" charset="0"/>
              </a:rPr>
              <a:t>Immediate Operand to Memory with 16-bit Displacement: </a:t>
            </a:r>
          </a:p>
          <a:p>
            <a:pPr lvl="1"/>
            <a:r>
              <a:rPr lang="en-IN" sz="2000" dirty="0" smtClean="0">
                <a:latin typeface="Times New Roman" pitchFamily="18" charset="0"/>
                <a:cs typeface="Times New Roman" pitchFamily="18" charset="0"/>
              </a:rPr>
              <a:t>This type of instruction format requires 5 or 6 bytes for coding. The first 2 bytes contain the information regarding OPCODE, MOD, and R/M fields. The remaining 4 bytes contain 2 bytes of displacement and 2 bytes of data as shown.</a:t>
            </a:r>
          </a:p>
          <a:p>
            <a:pPr lvl="1"/>
            <a:r>
              <a:rPr lang="en-IN" sz="2000" dirty="0" smtClean="0">
                <a:latin typeface="Times New Roman" pitchFamily="18" charset="0"/>
                <a:cs typeface="Times New Roman" pitchFamily="18" charset="0"/>
              </a:rPr>
              <a:t>The </a:t>
            </a:r>
            <a:r>
              <a:rPr lang="en-IN" sz="2000" dirty="0" err="1" smtClean="0">
                <a:latin typeface="Times New Roman" pitchFamily="18" charset="0"/>
                <a:cs typeface="Times New Roman" pitchFamily="18" charset="0"/>
              </a:rPr>
              <a:t>opcode</a:t>
            </a:r>
            <a:r>
              <a:rPr lang="en-IN" sz="2000" dirty="0" smtClean="0">
                <a:latin typeface="Times New Roman" pitchFamily="18" charset="0"/>
                <a:cs typeface="Times New Roman" pitchFamily="18" charset="0"/>
              </a:rPr>
              <a:t> usually </a:t>
            </a:r>
            <a:r>
              <a:rPr lang="en-IN" sz="2000" dirty="0" err="1" smtClean="0">
                <a:latin typeface="Times New Roman" pitchFamily="18" charset="0"/>
                <a:cs typeface="Times New Roman" pitchFamily="18" charset="0"/>
              </a:rPr>
              <a:t>aooears</a:t>
            </a:r>
            <a:r>
              <a:rPr lang="en-IN" sz="2000" dirty="0" smtClean="0">
                <a:latin typeface="Times New Roman" pitchFamily="18" charset="0"/>
                <a:cs typeface="Times New Roman" pitchFamily="18" charset="0"/>
              </a:rPr>
              <a:t> in the first byte. but in a few instructions, a register destination is in the first byte and few other instructions may have their 3-bits of </a:t>
            </a:r>
            <a:r>
              <a:rPr lang="en-IN" sz="2000" dirty="0" err="1" smtClean="0">
                <a:latin typeface="Times New Roman" pitchFamily="18" charset="0"/>
                <a:cs typeface="Times New Roman" pitchFamily="18" charset="0"/>
              </a:rPr>
              <a:t>opcode</a:t>
            </a:r>
            <a:r>
              <a:rPr lang="en-IN" sz="2000" dirty="0" smtClean="0">
                <a:latin typeface="Times New Roman" pitchFamily="18" charset="0"/>
                <a:cs typeface="Times New Roman" pitchFamily="18" charset="0"/>
              </a:rPr>
              <a:t> in the second byte.</a:t>
            </a:r>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IN" sz="4000" b="1" dirty="0" smtClean="0">
                <a:latin typeface="Times New Roman" pitchFamily="18" charset="0"/>
                <a:cs typeface="Times New Roman" pitchFamily="18" charset="0"/>
              </a:rPr>
              <a:t>Continued ... </a:t>
            </a:r>
            <a:endParaRPr lang="en-US" sz="4000" dirty="0">
              <a:latin typeface="Times New Roman" pitchFamily="18" charset="0"/>
              <a:cs typeface="Times New Roman" pitchFamily="18" charset="0"/>
            </a:endParaRPr>
          </a:p>
        </p:txBody>
      </p:sp>
      <p:grpSp>
        <p:nvGrpSpPr>
          <p:cNvPr id="5" name="Group 9"/>
          <p:cNvGrpSpPr/>
          <p:nvPr/>
        </p:nvGrpSpPr>
        <p:grpSpPr>
          <a:xfrm>
            <a:off x="1" y="4419600"/>
            <a:ext cx="9143999" cy="2009775"/>
            <a:chOff x="1" y="4648200"/>
            <a:chExt cx="9143999" cy="1781175"/>
          </a:xfrm>
        </p:grpSpPr>
        <p:pic>
          <p:nvPicPr>
            <p:cNvPr id="5124" name="Picture 4"/>
            <p:cNvPicPr>
              <a:picLocks noChangeAspect="1" noChangeArrowheads="1"/>
            </p:cNvPicPr>
            <p:nvPr/>
          </p:nvPicPr>
          <p:blipFill>
            <a:blip r:embed="rId2" cstate="print"/>
            <a:srcRect/>
            <a:stretch>
              <a:fillRect/>
            </a:stretch>
          </p:blipFill>
          <p:spPr bwMode="auto">
            <a:xfrm>
              <a:off x="1" y="4648200"/>
              <a:ext cx="5334000" cy="1781175"/>
            </a:xfrm>
            <a:prstGeom prst="rect">
              <a:avLst/>
            </a:prstGeom>
            <a:noFill/>
            <a:ln w="9525">
              <a:noFill/>
              <a:miter lim="800000"/>
              <a:headEnd/>
              <a:tailEnd/>
            </a:ln>
          </p:spPr>
        </p:pic>
        <p:pic>
          <p:nvPicPr>
            <p:cNvPr id="5125" name="Picture 5"/>
            <p:cNvPicPr>
              <a:picLocks noChangeAspect="1" noChangeArrowheads="1"/>
            </p:cNvPicPr>
            <p:nvPr/>
          </p:nvPicPr>
          <p:blipFill>
            <a:blip r:embed="rId3" cstate="print"/>
            <a:srcRect/>
            <a:stretch>
              <a:fillRect/>
            </a:stretch>
          </p:blipFill>
          <p:spPr bwMode="auto">
            <a:xfrm>
              <a:off x="5334000" y="4648200"/>
              <a:ext cx="3810000" cy="1724025"/>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953000"/>
          </a:xfrm>
        </p:spPr>
        <p:txBody>
          <a:bodyPr/>
          <a:lstStyle/>
          <a:p>
            <a:endParaRPr lang="en-IN" sz="2800" dirty="0" smtClean="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0" y="1676400"/>
            <a:ext cx="9144000" cy="4191000"/>
          </a:xfrm>
          <a:prstGeom prst="rect">
            <a:avLst/>
          </a:prstGeom>
          <a:noFill/>
          <a:ln w="9525">
            <a:noFill/>
            <a:miter lim="800000"/>
            <a:headEnd/>
            <a:tailEnd/>
          </a:ln>
        </p:spPr>
      </p:pic>
      <p:sp>
        <p:nvSpPr>
          <p:cNvPr id="6"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371600"/>
            <a:ext cx="8229600" cy="4953000"/>
          </a:xfrm>
        </p:spPr>
        <p:txBody>
          <a:bodyPr/>
          <a:lstStyle/>
          <a:p>
            <a:pPr>
              <a:buNone/>
            </a:pPr>
            <a:r>
              <a:rPr lang="en-IN" sz="2800" dirty="0" smtClean="0">
                <a:solidFill>
                  <a:srgbClr val="FF0000"/>
                </a:solidFill>
                <a:latin typeface="Times New Roman" pitchFamily="18" charset="0"/>
                <a:cs typeface="Times New Roman" pitchFamily="18" charset="0"/>
              </a:rPr>
              <a:t>Byte 1 information:</a:t>
            </a:r>
          </a:p>
          <a:p>
            <a:r>
              <a:rPr lang="en-IN" sz="2800" dirty="0" err="1" smtClean="0">
                <a:solidFill>
                  <a:schemeClr val="bg2"/>
                </a:solidFill>
                <a:latin typeface="Times New Roman" pitchFamily="18" charset="0"/>
                <a:cs typeface="Times New Roman" pitchFamily="18" charset="0"/>
              </a:rPr>
              <a:t>Opcode</a:t>
            </a:r>
            <a:r>
              <a:rPr lang="en-IN" sz="2800" dirty="0" smtClean="0">
                <a:solidFill>
                  <a:schemeClr val="bg2"/>
                </a:solidFill>
                <a:latin typeface="Times New Roman" pitchFamily="18" charset="0"/>
                <a:cs typeface="Times New Roman" pitchFamily="18" charset="0"/>
              </a:rPr>
              <a:t> field (6-bits)</a:t>
            </a:r>
            <a:r>
              <a:rPr lang="en-IN" sz="2800" dirty="0" smtClean="0">
                <a:latin typeface="Times New Roman" pitchFamily="18" charset="0"/>
                <a:cs typeface="Times New Roman" pitchFamily="18" charset="0"/>
              </a:rPr>
              <a:t>—specifies the operation to be performed by the instruction(such as ADD, SUB etc.)</a:t>
            </a:r>
          </a:p>
          <a:p>
            <a:r>
              <a:rPr lang="en-IN" sz="2800" dirty="0" smtClean="0">
                <a:solidFill>
                  <a:schemeClr val="bg2"/>
                </a:solidFill>
                <a:latin typeface="Times New Roman" pitchFamily="18" charset="0"/>
                <a:cs typeface="Times New Roman" pitchFamily="18" charset="0"/>
              </a:rPr>
              <a:t>D (1-bit)</a:t>
            </a:r>
            <a:r>
              <a:rPr lang="en-IN" sz="2800" dirty="0" smtClean="0">
                <a:latin typeface="Times New Roman" pitchFamily="18" charset="0"/>
                <a:cs typeface="Times New Roman" pitchFamily="18" charset="0"/>
              </a:rPr>
              <a:t>—Register direction Bit: tells register operand in REG field in Byte-2 is the source or destination operand.</a:t>
            </a:r>
          </a:p>
          <a:p>
            <a:pPr lvl="1"/>
            <a:r>
              <a:rPr lang="en-IN" sz="2400" dirty="0" smtClean="0">
                <a:latin typeface="Times New Roman" pitchFamily="18" charset="0"/>
                <a:cs typeface="Times New Roman" pitchFamily="18" charset="0"/>
              </a:rPr>
              <a:t>D = 1 	􀃆data flow to the REG field from R/M</a:t>
            </a:r>
          </a:p>
          <a:p>
            <a:pPr lvl="1"/>
            <a:r>
              <a:rPr lang="en-IN" sz="2400" dirty="0" smtClean="0">
                <a:latin typeface="Times New Roman" pitchFamily="18" charset="0"/>
                <a:cs typeface="Times New Roman" pitchFamily="18" charset="0"/>
              </a:rPr>
              <a:t>D = 0	􀃆data flow from the REG field to R/M</a:t>
            </a:r>
          </a:p>
          <a:p>
            <a:r>
              <a:rPr lang="en-IN" sz="2800" dirty="0" smtClean="0">
                <a:solidFill>
                  <a:schemeClr val="bg2"/>
                </a:solidFill>
                <a:latin typeface="Times New Roman" pitchFamily="18" charset="0"/>
                <a:cs typeface="Times New Roman" pitchFamily="18" charset="0"/>
              </a:rPr>
              <a:t>W (1-bit)</a:t>
            </a:r>
            <a:r>
              <a:rPr lang="en-IN" sz="2800" dirty="0" smtClean="0">
                <a:latin typeface="Times New Roman" pitchFamily="18" charset="0"/>
                <a:cs typeface="Times New Roman" pitchFamily="18" charset="0"/>
              </a:rPr>
              <a:t>—Data size Bit: specifies whether operation will be performed on 8-bit or 16-bit data.</a:t>
            </a:r>
          </a:p>
          <a:p>
            <a:pPr lvl="1"/>
            <a:r>
              <a:rPr lang="en-IN" sz="2400" dirty="0" smtClean="0">
                <a:latin typeface="Times New Roman" pitchFamily="18" charset="0"/>
                <a:cs typeface="Times New Roman" pitchFamily="18" charset="0"/>
              </a:rPr>
              <a:t>Byte = 0	 - 8 bits</a:t>
            </a:r>
          </a:p>
          <a:p>
            <a:pPr lvl="1"/>
            <a:r>
              <a:rPr lang="en-IN" sz="2400" dirty="0" smtClean="0">
                <a:latin typeface="Times New Roman" pitchFamily="18" charset="0"/>
                <a:cs typeface="Times New Roman" pitchFamily="18" charset="0"/>
              </a:rPr>
              <a:t>Word =1 – 16 bits</a:t>
            </a:r>
          </a:p>
        </p:txBody>
      </p:sp>
      <p:sp>
        <p:nvSpPr>
          <p:cNvPr id="5"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610600" cy="5029200"/>
          </a:xfrm>
        </p:spPr>
        <p:txBody>
          <a:bodyPr rtlCol="0">
            <a:normAutofit fontScale="92500" lnSpcReduction="20000"/>
          </a:bodyPr>
          <a:lstStyle/>
          <a:p>
            <a:pPr eaLnBrk="1" fontAlgn="auto" hangingPunct="1">
              <a:spcAft>
                <a:spcPts val="0"/>
              </a:spcAft>
              <a:buFont typeface="Arial" pitchFamily="34" charset="0"/>
              <a:buChar char="•"/>
              <a:defRPr/>
            </a:pPr>
            <a:r>
              <a:rPr lang="en-US" b="1" dirty="0" smtClean="0">
                <a:solidFill>
                  <a:srgbClr val="FF0000"/>
                </a:solidFill>
              </a:rPr>
              <a:t>AX Register: </a:t>
            </a:r>
            <a:r>
              <a:rPr lang="en-US" b="1" dirty="0" smtClean="0"/>
              <a:t>AX register is also known as accumulator register that stores operands for arithmetic operation like divided, rotate.</a:t>
            </a:r>
          </a:p>
          <a:p>
            <a:pPr eaLnBrk="1" fontAlgn="auto" hangingPunct="1">
              <a:spcAft>
                <a:spcPts val="0"/>
              </a:spcAft>
              <a:buFont typeface="Arial" pitchFamily="34" charset="0"/>
              <a:buChar char="•"/>
              <a:defRPr/>
            </a:pPr>
            <a:r>
              <a:rPr lang="en-US" b="1" dirty="0" smtClean="0">
                <a:solidFill>
                  <a:srgbClr val="FF0000"/>
                </a:solidFill>
              </a:rPr>
              <a:t>BX Register</a:t>
            </a:r>
            <a:r>
              <a:rPr lang="en-US" b="1" dirty="0" smtClean="0"/>
              <a:t>: This register is mainly used as a base register. It holds the starting base location of a memory region within a data segment.</a:t>
            </a:r>
          </a:p>
          <a:p>
            <a:pPr eaLnBrk="1" fontAlgn="auto" hangingPunct="1">
              <a:spcAft>
                <a:spcPts val="0"/>
              </a:spcAft>
              <a:buFont typeface="Arial" pitchFamily="34" charset="0"/>
              <a:buChar char="•"/>
              <a:defRPr/>
            </a:pPr>
            <a:r>
              <a:rPr lang="en-US" b="1" dirty="0" smtClean="0">
                <a:solidFill>
                  <a:srgbClr val="FF0000"/>
                </a:solidFill>
              </a:rPr>
              <a:t>CX Register: </a:t>
            </a:r>
            <a:r>
              <a:rPr lang="en-US" b="1" dirty="0" smtClean="0"/>
              <a:t>It is defined as a counter. It is primarily used in loop instruction to store loop counter.</a:t>
            </a:r>
          </a:p>
          <a:p>
            <a:pPr eaLnBrk="1" fontAlgn="auto" hangingPunct="1">
              <a:spcAft>
                <a:spcPts val="0"/>
              </a:spcAft>
              <a:buFont typeface="Arial" pitchFamily="34" charset="0"/>
              <a:buChar char="•"/>
              <a:defRPr/>
            </a:pPr>
            <a:r>
              <a:rPr lang="en-US" b="1" dirty="0" smtClean="0">
                <a:solidFill>
                  <a:srgbClr val="FF0000"/>
                </a:solidFill>
              </a:rPr>
              <a:t>DX Register: </a:t>
            </a:r>
            <a:r>
              <a:rPr lang="en-US" b="1" dirty="0" smtClean="0"/>
              <a:t>DX register is used to contain I/O port address for I/O instruction.</a:t>
            </a:r>
            <a:endParaRPr lang="en-US" b="1" dirty="0"/>
          </a:p>
        </p:txBody>
      </p:sp>
      <p:sp>
        <p:nvSpPr>
          <p:cNvPr id="6" name="Slide Number Placeholder 5"/>
          <p:cNvSpPr>
            <a:spLocks noGrp="1"/>
          </p:cNvSpPr>
          <p:nvPr>
            <p:ph type="sldNum" sz="quarter" idx="11"/>
          </p:nvPr>
        </p:nvSpPr>
        <p:spPr/>
        <p:txBody>
          <a:bodyPr/>
          <a:lstStyle/>
          <a:p>
            <a:pPr>
              <a:defRPr/>
            </a:pPr>
            <a:fld id="{F43D7F4B-FB2F-41A9-86D2-7A457D579861}" type="slidenum">
              <a:rPr lang="en-US"/>
              <a:pPr>
                <a:defRPr/>
              </a:pPr>
              <a:t>12</a:t>
            </a:fld>
            <a:endParaRPr lang="en-US"/>
          </a:p>
        </p:txBody>
      </p:sp>
      <p:sp>
        <p:nvSpPr>
          <p:cNvPr id="7" name="Title 1"/>
          <p:cNvSpPr txBox="1">
            <a:spLocks/>
          </p:cNvSpPr>
          <p:nvPr/>
        </p:nvSpPr>
        <p:spPr bwMode="auto">
          <a:xfrm>
            <a:off x="533400" y="457200"/>
            <a:ext cx="8229600" cy="8382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800" b="1" dirty="0" smtClean="0">
                <a:solidFill>
                  <a:schemeClr val="bg1"/>
                </a:solidFill>
              </a:rPr>
              <a:t>General Purpose Registers</a:t>
            </a:r>
            <a:endParaRPr kumimoji="0" lang="en-US" sz="48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8229600" cy="4953000"/>
          </a:xfrm>
        </p:spPr>
        <p:txBody>
          <a:bodyPr/>
          <a:lstStyle/>
          <a:p>
            <a:pPr>
              <a:buNone/>
            </a:pPr>
            <a:r>
              <a:rPr lang="en-IN" sz="2800" dirty="0" smtClean="0">
                <a:solidFill>
                  <a:srgbClr val="FF0000"/>
                </a:solidFill>
                <a:latin typeface="Times New Roman" pitchFamily="18" charset="0"/>
                <a:cs typeface="Times New Roman" pitchFamily="18" charset="0"/>
              </a:rPr>
              <a:t>Byte 2 information:</a:t>
            </a:r>
          </a:p>
          <a:p>
            <a:r>
              <a:rPr lang="en-US" sz="2800" dirty="0" smtClean="0">
                <a:latin typeface="Times New Roman" pitchFamily="18" charset="0"/>
                <a:cs typeface="Times New Roman" pitchFamily="18" charset="0"/>
              </a:rPr>
              <a:t>Byte 2 has three fields:</a:t>
            </a:r>
          </a:p>
          <a:p>
            <a:pPr lvl="1"/>
            <a:r>
              <a:rPr lang="en-US" sz="2400" dirty="0" smtClean="0">
                <a:latin typeface="Times New Roman" pitchFamily="18" charset="0"/>
                <a:cs typeface="Times New Roman" pitchFamily="18" charset="0"/>
              </a:rPr>
              <a:t>Mode field (MODE) – 2 bits</a:t>
            </a:r>
          </a:p>
          <a:p>
            <a:pPr lvl="1"/>
            <a:r>
              <a:rPr lang="en-US" sz="2400" dirty="0" smtClean="0">
                <a:latin typeface="Times New Roman" pitchFamily="18" charset="0"/>
                <a:cs typeface="Times New Roman" pitchFamily="18" charset="0"/>
              </a:rPr>
              <a:t>Register field (REG) – 3 bits</a:t>
            </a:r>
          </a:p>
          <a:p>
            <a:pPr lvl="1"/>
            <a:r>
              <a:rPr lang="en-US" sz="2400" dirty="0" smtClean="0">
                <a:latin typeface="Times New Roman" pitchFamily="18" charset="0"/>
                <a:cs typeface="Times New Roman" pitchFamily="18" charset="0"/>
              </a:rPr>
              <a:t>Register/Memory field (R/M) – 3 bits</a:t>
            </a:r>
          </a:p>
          <a:p>
            <a:endParaRPr lang="en-IN" sz="2800" dirty="0" smtClean="0">
              <a:latin typeface="Times New Roman" pitchFamily="18" charset="0"/>
              <a:cs typeface="Times New Roman" pitchFamily="18" charset="0"/>
            </a:endParaRPr>
          </a:p>
          <a:p>
            <a:r>
              <a:rPr lang="en-IN" sz="2800" dirty="0" smtClean="0">
                <a:latin typeface="Times New Roman" pitchFamily="18" charset="0"/>
                <a:cs typeface="Times New Roman" pitchFamily="18" charset="0"/>
              </a:rPr>
              <a:t>REG (3-bit Register field):</a:t>
            </a:r>
          </a:p>
          <a:p>
            <a:pPr lvl="1"/>
            <a:r>
              <a:rPr lang="en-US" sz="2400" dirty="0" smtClean="0">
                <a:latin typeface="Times New Roman" pitchFamily="18" charset="0"/>
                <a:cs typeface="Times New Roman" pitchFamily="18" charset="0"/>
              </a:rPr>
              <a:t>REG field is used to identify the register for the first operand.</a:t>
            </a:r>
            <a:endParaRPr lang="en-IN" sz="1800" dirty="0" smtClean="0">
              <a:latin typeface="Times New Roman" pitchFamily="18" charset="0"/>
              <a:cs typeface="Times New Roman" pitchFamily="18" charset="0"/>
            </a:endParaRPr>
          </a:p>
          <a:p>
            <a:pPr lvl="1"/>
            <a:r>
              <a:rPr lang="en-IN" sz="2400" dirty="0" smtClean="0">
                <a:latin typeface="Times New Roman" pitchFamily="18" charset="0"/>
                <a:cs typeface="Times New Roman" pitchFamily="18" charset="0"/>
              </a:rPr>
              <a:t>Selects the register for a first operand, which may be the source or destination.</a:t>
            </a:r>
          </a:p>
        </p:txBody>
      </p:sp>
      <p:sp>
        <p:nvSpPr>
          <p:cNvPr id="5"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953000"/>
          </a:xfrm>
        </p:spPr>
        <p:txBody>
          <a:bodyPr/>
          <a:lstStyle/>
          <a:p>
            <a:endParaRPr lang="en-IN" sz="2400" dirty="0" smtClean="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1371600" y="2057400"/>
            <a:ext cx="5791200" cy="340042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33400" y="5562600"/>
            <a:ext cx="8008178" cy="761999"/>
          </a:xfrm>
          <a:prstGeom prst="rect">
            <a:avLst/>
          </a:prstGeom>
          <a:noFill/>
          <a:ln w="9525">
            <a:noFill/>
            <a:miter lim="800000"/>
            <a:headEnd/>
            <a:tailEnd/>
          </a:ln>
        </p:spPr>
      </p:pic>
      <p:sp>
        <p:nvSpPr>
          <p:cNvPr id="7"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752600"/>
            <a:ext cx="8229600" cy="4800600"/>
          </a:xfrm>
        </p:spPr>
        <p:txBody>
          <a:bodyPr/>
          <a:lstStyle/>
          <a:p>
            <a:pPr>
              <a:buNone/>
            </a:pPr>
            <a:r>
              <a:rPr lang="en-IN" sz="2400" dirty="0" smtClean="0">
                <a:solidFill>
                  <a:srgbClr val="FF0000"/>
                </a:solidFill>
                <a:latin typeface="Times New Roman" pitchFamily="18" charset="0"/>
                <a:cs typeface="Times New Roman" pitchFamily="18" charset="0"/>
              </a:rPr>
              <a:t>Byte 2 information:</a:t>
            </a:r>
          </a:p>
          <a:p>
            <a:r>
              <a:rPr lang="en-IN" sz="2400" dirty="0" smtClean="0">
                <a:latin typeface="Times New Roman" pitchFamily="18" charset="0"/>
                <a:cs typeface="Times New Roman" pitchFamily="18" charset="0"/>
              </a:rPr>
              <a:t>MOD bits explanation:</a:t>
            </a:r>
          </a:p>
          <a:p>
            <a:r>
              <a:rPr lang="en-IN" sz="2400" dirty="0" smtClean="0">
                <a:latin typeface="Times New Roman" pitchFamily="18" charset="0"/>
                <a:cs typeface="Times New Roman" pitchFamily="18" charset="0"/>
              </a:rPr>
              <a:t>MOD (2-bit mode field)—specifies the type of the second operand</a:t>
            </a:r>
          </a:p>
          <a:p>
            <a:r>
              <a:rPr lang="en-IN" sz="2400" dirty="0" smtClean="0">
                <a:latin typeface="Times New Roman" pitchFamily="18" charset="0"/>
                <a:cs typeface="Times New Roman" pitchFamily="18" charset="0"/>
              </a:rPr>
              <a:t>Memory mode: 00, 01,10—Register to memory move operation</a:t>
            </a:r>
          </a:p>
          <a:p>
            <a:pPr lvl="1"/>
            <a:r>
              <a:rPr lang="en-IN" sz="2000" dirty="0" smtClean="0">
                <a:latin typeface="Times New Roman" pitchFamily="18" charset="0"/>
                <a:cs typeface="Times New Roman" pitchFamily="18" charset="0"/>
              </a:rPr>
              <a:t>00 = no immediate displacement (register used for addressing)</a:t>
            </a:r>
          </a:p>
          <a:p>
            <a:pPr lvl="1"/>
            <a:r>
              <a:rPr lang="en-IN" sz="2000" dirty="0" smtClean="0">
                <a:latin typeface="Times New Roman" pitchFamily="18" charset="0"/>
                <a:cs typeface="Times New Roman" pitchFamily="18" charset="0"/>
              </a:rPr>
              <a:t>01 = 8-bit displacement (imm8) follows (8-bit offset address)</a:t>
            </a:r>
          </a:p>
          <a:p>
            <a:pPr lvl="1"/>
            <a:r>
              <a:rPr lang="en-IN" sz="2000" dirty="0" smtClean="0">
                <a:latin typeface="Times New Roman" pitchFamily="18" charset="0"/>
                <a:cs typeface="Times New Roman" pitchFamily="18" charset="0"/>
              </a:rPr>
              <a:t>10 = 16-bit displacement (imm16) follows (16-bit offset address)</a:t>
            </a:r>
          </a:p>
          <a:p>
            <a:r>
              <a:rPr lang="en-IN" sz="2400" dirty="0" smtClean="0">
                <a:latin typeface="Times New Roman" pitchFamily="18" charset="0"/>
                <a:cs typeface="Times New Roman" pitchFamily="18" charset="0"/>
              </a:rPr>
              <a:t>Register mode: 11—register to register move operation</a:t>
            </a:r>
          </a:p>
          <a:p>
            <a:pPr lvl="1"/>
            <a:r>
              <a:rPr lang="en-IN" sz="2000" dirty="0" smtClean="0">
                <a:latin typeface="Times New Roman" pitchFamily="18" charset="0"/>
                <a:cs typeface="Times New Roman" pitchFamily="18" charset="0"/>
              </a:rPr>
              <a:t>11 = register specified as the second operand</a:t>
            </a:r>
          </a:p>
        </p:txBody>
      </p:sp>
      <p:sp>
        <p:nvSpPr>
          <p:cNvPr id="5"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953000"/>
          </a:xfrm>
        </p:spPr>
        <p:txBody>
          <a:bodyPr/>
          <a:lstStyle/>
          <a:p>
            <a:endParaRPr lang="en-IN" sz="2400" dirty="0" smtClean="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srcRect/>
          <a:stretch>
            <a:fillRect/>
          </a:stretch>
        </p:blipFill>
        <p:spPr bwMode="auto">
          <a:xfrm>
            <a:off x="1600200" y="1905000"/>
            <a:ext cx="5965065" cy="4603474"/>
          </a:xfrm>
          <a:prstGeom prst="rect">
            <a:avLst/>
          </a:prstGeom>
          <a:noFill/>
          <a:ln w="9525">
            <a:noFill/>
            <a:miter lim="800000"/>
            <a:headEnd/>
            <a:tailEnd/>
          </a:ln>
        </p:spPr>
      </p:pic>
      <p:sp>
        <p:nvSpPr>
          <p:cNvPr id="6"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953000"/>
            <a:ext cx="8229600" cy="1905000"/>
          </a:xfrm>
        </p:spPr>
        <p:txBody>
          <a:bodyPr/>
          <a:lstStyle/>
          <a:p>
            <a:r>
              <a:rPr lang="en-IN" sz="1800" dirty="0" smtClean="0">
                <a:latin typeface="Times New Roman" pitchFamily="18" charset="0"/>
                <a:cs typeface="Times New Roman" pitchFamily="18" charset="0"/>
              </a:rPr>
              <a:t>The table shows 24 memory addressing modes i.e. 24 different ways of accessing data stored in memory.</a:t>
            </a:r>
          </a:p>
          <a:p>
            <a:r>
              <a:rPr lang="en-IN" sz="1800" b="1" dirty="0" smtClean="0">
                <a:latin typeface="Times New Roman" pitchFamily="18" charset="0"/>
                <a:cs typeface="Times New Roman" pitchFamily="18" charset="0"/>
              </a:rPr>
              <a:t>Aid to remember:</a:t>
            </a:r>
          </a:p>
          <a:p>
            <a:r>
              <a:rPr lang="en-IN" sz="1800" b="1" dirty="0" err="1" smtClean="0">
                <a:latin typeface="Times New Roman" pitchFamily="18" charset="0"/>
                <a:cs typeface="Times New Roman" pitchFamily="18" charset="0"/>
              </a:rPr>
              <a:t>S</a:t>
            </a:r>
            <a:r>
              <a:rPr lang="en-IN" sz="1800" dirty="0" err="1" smtClean="0">
                <a:latin typeface="Times New Roman" pitchFamily="18" charset="0"/>
                <a:cs typeface="Times New Roman" pitchFamily="18" charset="0"/>
              </a:rPr>
              <a:t>ub</a:t>
            </a:r>
            <a:r>
              <a:rPr lang="en-IN" sz="1800" b="1" dirty="0" err="1" smtClean="0">
                <a:latin typeface="Times New Roman" pitchFamily="18" charset="0"/>
                <a:cs typeface="Times New Roman" pitchFamily="18" charset="0"/>
              </a:rPr>
              <a:t>I</a:t>
            </a:r>
            <a:r>
              <a:rPr lang="en-IN" sz="1800" dirty="0" err="1" smtClean="0">
                <a:latin typeface="Times New Roman" pitchFamily="18" charset="0"/>
                <a:cs typeface="Times New Roman" pitchFamily="18" charset="0"/>
              </a:rPr>
              <a:t>nspector</a:t>
            </a:r>
            <a:r>
              <a:rPr lang="en-IN" sz="1800" dirty="0" smtClean="0">
                <a:latin typeface="Times New Roman" pitchFamily="18" charset="0"/>
                <a:cs typeface="Times New Roman" pitchFamily="18" charset="0"/>
              </a:rPr>
              <a:t>  </a:t>
            </a:r>
            <a:r>
              <a:rPr lang="en-IN" sz="1800" b="1" dirty="0" err="1" smtClean="0">
                <a:latin typeface="Times New Roman" pitchFamily="18" charset="0"/>
                <a:cs typeface="Times New Roman" pitchFamily="18" charset="0"/>
              </a:rPr>
              <a:t>DI</a:t>
            </a:r>
            <a:r>
              <a:rPr lang="en-IN" sz="1800" dirty="0" err="1" smtClean="0">
                <a:latin typeface="Times New Roman" pitchFamily="18" charset="0"/>
                <a:cs typeface="Times New Roman" pitchFamily="18" charset="0"/>
              </a:rPr>
              <a:t>xit</a:t>
            </a:r>
            <a:r>
              <a:rPr lang="en-IN" sz="1800" dirty="0" smtClean="0">
                <a:latin typeface="Times New Roman" pitchFamily="18" charset="0"/>
                <a:cs typeface="Times New Roman" pitchFamily="18" charset="0"/>
              </a:rPr>
              <a:t> is a </a:t>
            </a:r>
            <a:r>
              <a:rPr lang="en-IN" sz="1800" b="1" dirty="0" err="1" smtClean="0">
                <a:latin typeface="Times New Roman" pitchFamily="18" charset="0"/>
                <a:cs typeface="Times New Roman" pitchFamily="18" charset="0"/>
              </a:rPr>
              <a:t>B</a:t>
            </a:r>
            <a:r>
              <a:rPr lang="en-IN" sz="1800" dirty="0" err="1" smtClean="0">
                <a:latin typeface="Times New Roman" pitchFamily="18" charset="0"/>
                <a:cs typeface="Times New Roman" pitchFamily="18" charset="0"/>
              </a:rPr>
              <a:t>o</a:t>
            </a:r>
            <a:r>
              <a:rPr lang="en-IN" sz="1800" b="1" dirty="0" err="1" smtClean="0">
                <a:latin typeface="Times New Roman" pitchFamily="18" charset="0"/>
                <a:cs typeface="Times New Roman" pitchFamily="18" charset="0"/>
              </a:rPr>
              <a:t>X</a:t>
            </a:r>
            <a:r>
              <a:rPr lang="en-IN" sz="1800" dirty="0" err="1" smtClean="0">
                <a:latin typeface="Times New Roman" pitchFamily="18" charset="0"/>
                <a:cs typeface="Times New Roman" pitchFamily="18" charset="0"/>
              </a:rPr>
              <a:t>er</a:t>
            </a:r>
            <a:r>
              <a:rPr lang="en-IN" sz="1800" dirty="0" smtClean="0">
                <a:latin typeface="Times New Roman" pitchFamily="18" charset="0"/>
                <a:cs typeface="Times New Roman" pitchFamily="18" charset="0"/>
              </a:rPr>
              <a:t> ( [SI+BX] and [DI]+[BX] )</a:t>
            </a:r>
          </a:p>
          <a:p>
            <a:r>
              <a:rPr lang="en-IN" sz="1800" b="1" dirty="0" err="1" smtClean="0">
                <a:latin typeface="Times New Roman" pitchFamily="18" charset="0"/>
                <a:cs typeface="Times New Roman" pitchFamily="18" charset="0"/>
              </a:rPr>
              <a:t>S</a:t>
            </a:r>
            <a:r>
              <a:rPr lang="en-IN" sz="1800" dirty="0" err="1" smtClean="0">
                <a:latin typeface="Times New Roman" pitchFamily="18" charset="0"/>
                <a:cs typeface="Times New Roman" pitchFamily="18" charset="0"/>
              </a:rPr>
              <a:t>ub</a:t>
            </a:r>
            <a:r>
              <a:rPr lang="en-IN" sz="1800" b="1" dirty="0" err="1" smtClean="0">
                <a:latin typeface="Times New Roman" pitchFamily="18" charset="0"/>
                <a:cs typeface="Times New Roman" pitchFamily="18" charset="0"/>
              </a:rPr>
              <a:t>I</a:t>
            </a:r>
            <a:r>
              <a:rPr lang="en-IN" sz="1800" dirty="0" err="1" smtClean="0">
                <a:latin typeface="Times New Roman" pitchFamily="18" charset="0"/>
                <a:cs typeface="Times New Roman" pitchFamily="18" charset="0"/>
              </a:rPr>
              <a:t>nspector</a:t>
            </a:r>
            <a:r>
              <a:rPr lang="en-IN" sz="1800" dirty="0" smtClean="0">
                <a:latin typeface="Times New Roman" pitchFamily="18" charset="0"/>
                <a:cs typeface="Times New Roman" pitchFamily="18" charset="0"/>
              </a:rPr>
              <a:t>  </a:t>
            </a:r>
            <a:r>
              <a:rPr lang="en-IN" sz="1800" b="1" dirty="0" err="1" smtClean="0">
                <a:latin typeface="Times New Roman" pitchFamily="18" charset="0"/>
                <a:cs typeface="Times New Roman" pitchFamily="18" charset="0"/>
              </a:rPr>
              <a:t>DI</a:t>
            </a:r>
            <a:r>
              <a:rPr lang="en-IN" sz="1800" dirty="0" err="1" smtClean="0">
                <a:latin typeface="Times New Roman" pitchFamily="18" charset="0"/>
                <a:cs typeface="Times New Roman" pitchFamily="18" charset="0"/>
              </a:rPr>
              <a:t>xit</a:t>
            </a:r>
            <a:r>
              <a:rPr lang="en-IN" sz="1800" dirty="0" smtClean="0">
                <a:latin typeface="Times New Roman" pitchFamily="18" charset="0"/>
                <a:cs typeface="Times New Roman" pitchFamily="18" charset="0"/>
              </a:rPr>
              <a:t> knows to control </a:t>
            </a:r>
            <a:r>
              <a:rPr lang="en-IN" sz="1800" b="1" dirty="0" smtClean="0">
                <a:latin typeface="Times New Roman" pitchFamily="18" charset="0"/>
                <a:cs typeface="Times New Roman" pitchFamily="18" charset="0"/>
              </a:rPr>
              <a:t>BP</a:t>
            </a:r>
            <a:r>
              <a:rPr lang="en-IN" sz="1800" dirty="0" smtClean="0">
                <a:latin typeface="Times New Roman" pitchFamily="18" charset="0"/>
                <a:cs typeface="Times New Roman" pitchFamily="18" charset="0"/>
              </a:rPr>
              <a:t> ( [SI+BP] and [DI]+[BP] )</a:t>
            </a:r>
          </a:p>
          <a:p>
            <a:r>
              <a:rPr lang="en-IN" sz="1800" dirty="0" smtClean="0">
                <a:latin typeface="Times New Roman" pitchFamily="18" charset="0"/>
                <a:cs typeface="Times New Roman" pitchFamily="18" charset="0"/>
              </a:rPr>
              <a:t>He says’ </a:t>
            </a:r>
            <a:r>
              <a:rPr lang="en-IN" sz="1800" b="1" dirty="0" err="1" smtClean="0">
                <a:latin typeface="Times New Roman" pitchFamily="18" charset="0"/>
                <a:cs typeface="Times New Roman" pitchFamily="18" charset="0"/>
              </a:rPr>
              <a:t>SI</a:t>
            </a:r>
            <a:r>
              <a:rPr lang="en-IN" sz="1800" dirty="0" err="1" smtClean="0">
                <a:latin typeface="Times New Roman" pitchFamily="18" charset="0"/>
                <a:cs typeface="Times New Roman" pitchFamily="18" charset="0"/>
              </a:rPr>
              <a:t>mple</a:t>
            </a:r>
            <a:r>
              <a:rPr lang="en-IN" sz="1800" dirty="0" smtClean="0">
                <a:latin typeface="Times New Roman" pitchFamily="18" charset="0"/>
                <a:cs typeface="Times New Roman" pitchFamily="18" charset="0"/>
              </a:rPr>
              <a:t> </a:t>
            </a:r>
            <a:r>
              <a:rPr lang="en-IN" sz="1800" b="1" dirty="0" err="1" smtClean="0">
                <a:latin typeface="Times New Roman" pitchFamily="18" charset="0"/>
                <a:cs typeface="Times New Roman" pitchFamily="18" charset="0"/>
              </a:rPr>
              <a:t>DI</a:t>
            </a:r>
            <a:r>
              <a:rPr lang="en-IN" sz="1800" dirty="0" err="1" smtClean="0">
                <a:latin typeface="Times New Roman" pitchFamily="18" charset="0"/>
                <a:cs typeface="Times New Roman" pitchFamily="18" charset="0"/>
              </a:rPr>
              <a:t>et</a:t>
            </a:r>
            <a:r>
              <a:rPr lang="en-IN" sz="1800" dirty="0" smtClean="0">
                <a:latin typeface="Times New Roman" pitchFamily="18" charset="0"/>
                <a:cs typeface="Times New Roman" pitchFamily="18" charset="0"/>
              </a:rPr>
              <a:t> DIRECTs a </a:t>
            </a:r>
            <a:r>
              <a:rPr lang="en-IN" sz="1800" b="1" dirty="0" err="1" smtClean="0">
                <a:latin typeface="Times New Roman" pitchFamily="18" charset="0"/>
                <a:cs typeface="Times New Roman" pitchFamily="18" charset="0"/>
              </a:rPr>
              <a:t>B</a:t>
            </a:r>
            <a:r>
              <a:rPr lang="en-IN" sz="1800" dirty="0" err="1" smtClean="0">
                <a:latin typeface="Times New Roman" pitchFamily="18" charset="0"/>
                <a:cs typeface="Times New Roman" pitchFamily="18" charset="0"/>
              </a:rPr>
              <a:t>o</a:t>
            </a:r>
            <a:r>
              <a:rPr lang="en-IN" sz="1800" b="1" dirty="0" err="1" smtClean="0">
                <a:latin typeface="Times New Roman" pitchFamily="18" charset="0"/>
                <a:cs typeface="Times New Roman" pitchFamily="18" charset="0"/>
              </a:rPr>
              <a:t>X</a:t>
            </a:r>
            <a:r>
              <a:rPr lang="en-IN" sz="1800" dirty="0" err="1" smtClean="0">
                <a:latin typeface="Times New Roman" pitchFamily="18" charset="0"/>
                <a:cs typeface="Times New Roman" pitchFamily="18" charset="0"/>
              </a:rPr>
              <a:t>er</a:t>
            </a:r>
            <a:r>
              <a:rPr lang="en-IN" sz="1800" dirty="0" smtClean="0">
                <a:latin typeface="Times New Roman" pitchFamily="18" charset="0"/>
                <a:cs typeface="Times New Roman" pitchFamily="18" charset="0"/>
              </a:rPr>
              <a:t>' ( [SI], [DI], Direct addressing, [BX] )</a:t>
            </a: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grpSp>
        <p:nvGrpSpPr>
          <p:cNvPr id="5" name="Group 6"/>
          <p:cNvGrpSpPr/>
          <p:nvPr/>
        </p:nvGrpSpPr>
        <p:grpSpPr>
          <a:xfrm>
            <a:off x="0" y="1295400"/>
            <a:ext cx="9144001" cy="3733800"/>
            <a:chOff x="0" y="1570220"/>
            <a:chExt cx="9144001" cy="4144780"/>
          </a:xfrm>
        </p:grpSpPr>
        <p:pic>
          <p:nvPicPr>
            <p:cNvPr id="4098" name="Picture 2"/>
            <p:cNvPicPr>
              <a:picLocks noChangeAspect="1" noChangeArrowheads="1"/>
            </p:cNvPicPr>
            <p:nvPr/>
          </p:nvPicPr>
          <p:blipFill>
            <a:blip r:embed="rId2" cstate="print"/>
            <a:srcRect/>
            <a:stretch>
              <a:fillRect/>
            </a:stretch>
          </p:blipFill>
          <p:spPr bwMode="auto">
            <a:xfrm>
              <a:off x="0" y="1570220"/>
              <a:ext cx="3276600" cy="41148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124201" y="1600200"/>
              <a:ext cx="6019800" cy="4114800"/>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219200"/>
            <a:ext cx="8229600" cy="4495800"/>
          </a:xfrm>
        </p:spPr>
        <p:txBody>
          <a:bodyPr/>
          <a:lstStyle/>
          <a:p>
            <a:r>
              <a:rPr lang="en-IN" sz="2800" dirty="0" smtClean="0">
                <a:latin typeface="Times New Roman" pitchFamily="18" charset="0"/>
                <a:cs typeface="Times New Roman" pitchFamily="18" charset="0"/>
              </a:rPr>
              <a:t>S-bit: This bit is called as sign extension bit. The S bit is used along with W-bit to show the type of the operation. </a:t>
            </a:r>
          </a:p>
          <a:p>
            <a:pPr lvl="1"/>
            <a:r>
              <a:rPr lang="en-IN" sz="2400" dirty="0" smtClean="0">
                <a:latin typeface="Times New Roman" pitchFamily="18" charset="0"/>
                <a:cs typeface="Times New Roman" pitchFamily="18" charset="0"/>
              </a:rPr>
              <a:t>For, example</a:t>
            </a:r>
          </a:p>
          <a:p>
            <a:pPr lvl="1"/>
            <a:r>
              <a:rPr lang="en-IN" sz="2400" dirty="0" smtClean="0">
                <a:latin typeface="Times New Roman" pitchFamily="18" charset="0"/>
                <a:cs typeface="Times New Roman" pitchFamily="18" charset="0"/>
              </a:rPr>
              <a:t>8-bit operation with 8-bit immediate operand is indicated by S = 0, W = 0;</a:t>
            </a:r>
          </a:p>
          <a:p>
            <a:pPr lvl="1"/>
            <a:r>
              <a:rPr lang="en-IN" sz="2400" dirty="0" smtClean="0">
                <a:latin typeface="Times New Roman" pitchFamily="18" charset="0"/>
                <a:cs typeface="Times New Roman" pitchFamily="18" charset="0"/>
              </a:rPr>
              <a:t>16-bit operation with 16-bit immediate operand is indicated by S = 0, W = 1 and</a:t>
            </a:r>
          </a:p>
          <a:p>
            <a:pPr lvl="1"/>
            <a:r>
              <a:rPr lang="en-IN" sz="2400" dirty="0" smtClean="0">
                <a:latin typeface="Times New Roman" pitchFamily="18" charset="0"/>
                <a:cs typeface="Times New Roman" pitchFamily="18" charset="0"/>
              </a:rPr>
              <a:t>16-bit operation with a sign extended immediate data is given by S = 1, W = 1</a:t>
            </a:r>
          </a:p>
          <a:p>
            <a:r>
              <a:rPr lang="en-IN" sz="2800" dirty="0" smtClean="0">
                <a:latin typeface="Times New Roman" pitchFamily="18" charset="0"/>
                <a:cs typeface="Times New Roman" pitchFamily="18" charset="0"/>
              </a:rPr>
              <a:t>V-bit: This is used in case of shift and rotate instructions. This bit is set to 0, if shift count is 1 and is set to 1, if CL contains the shift count.</a:t>
            </a:r>
          </a:p>
        </p:txBody>
      </p:sp>
      <p:sp>
        <p:nvSpPr>
          <p:cNvPr id="4" name="Title 1"/>
          <p:cNvSpPr txBox="1">
            <a:spLocks/>
          </p:cNvSpPr>
          <p:nvPr/>
        </p:nvSpPr>
        <p:spPr>
          <a:xfrm>
            <a:off x="533400" y="457200"/>
            <a:ext cx="8229600" cy="6858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295400"/>
            <a:ext cx="8305800" cy="5334000"/>
          </a:xfrm>
        </p:spPr>
        <p:txBody>
          <a:bodyPr/>
          <a:lstStyle/>
          <a:p>
            <a:r>
              <a:rPr lang="en-IN" sz="2800" dirty="0" smtClean="0">
                <a:latin typeface="Times New Roman" pitchFamily="18" charset="0"/>
                <a:cs typeface="Times New Roman" pitchFamily="18" charset="0"/>
              </a:rPr>
              <a:t>Z-bit: This bit is used by REP instruction to control the loop. If Z bit is equal to I, the instruction with REP prefix is executed until the zero flag matches the Z bit.</a:t>
            </a:r>
          </a:p>
          <a:p>
            <a:r>
              <a:rPr lang="en-IN" sz="2800" dirty="0" smtClean="0">
                <a:latin typeface="Times New Roman" pitchFamily="18" charset="0"/>
                <a:cs typeface="Times New Roman" pitchFamily="18" charset="0"/>
              </a:rPr>
              <a:t>The REG code of the different registers (either as source or destination operands) in the </a:t>
            </a:r>
            <a:r>
              <a:rPr lang="en-IN" sz="2800" dirty="0" err="1" smtClean="0">
                <a:latin typeface="Times New Roman" pitchFamily="18" charset="0"/>
                <a:cs typeface="Times New Roman" pitchFamily="18" charset="0"/>
              </a:rPr>
              <a:t>opcode</a:t>
            </a:r>
            <a:r>
              <a:rPr lang="en-IN" sz="2800" dirty="0" smtClean="0">
                <a:latin typeface="Times New Roman" pitchFamily="18" charset="0"/>
                <a:cs typeface="Times New Roman" pitchFamily="18" charset="0"/>
              </a:rPr>
              <a:t> byte are assigned with binary codes. The segment registers are only 4 in number hence 2 binary bits will be sufficient to code them. The other registers are 8 in number, so at least 3-bits will be required for coding them. </a:t>
            </a:r>
          </a:p>
          <a:p>
            <a:r>
              <a:rPr lang="en-IN" sz="2800" dirty="0" smtClean="0">
                <a:latin typeface="Times New Roman" pitchFamily="18" charset="0"/>
                <a:cs typeface="Times New Roman" pitchFamily="18" charset="0"/>
              </a:rPr>
              <a:t>To allow the use of 16-bit registers as two 8-bit registers they are coded with W bit as shown in Table. </a:t>
            </a: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nvPr>
        </p:nvGraphicFramePr>
        <p:xfrm>
          <a:off x="1676400" y="2081436"/>
          <a:ext cx="5943600" cy="4626864"/>
        </p:xfrm>
        <a:graphic>
          <a:graphicData uri="http://schemas.openxmlformats.org/drawingml/2006/table">
            <a:tbl>
              <a:tblPr firstRow="1" bandRow="1">
                <a:tableStyleId>{5940675A-B579-460E-94D1-54222C63F5DA}</a:tableStyleId>
              </a:tblPr>
              <a:tblGrid>
                <a:gridCol w="685800"/>
                <a:gridCol w="1295400"/>
                <a:gridCol w="1219200"/>
                <a:gridCol w="1371600"/>
                <a:gridCol w="1371600"/>
              </a:tblGrid>
              <a:tr h="1000965">
                <a:tc>
                  <a:txBody>
                    <a:bodyPr/>
                    <a:lstStyle/>
                    <a:p>
                      <a:pPr algn="ctr">
                        <a:lnSpc>
                          <a:spcPct val="115000"/>
                        </a:lnSpc>
                        <a:spcAft>
                          <a:spcPts val="0"/>
                        </a:spcAft>
                      </a:pPr>
                      <a:r>
                        <a:rPr lang="en-IN" sz="2400" dirty="0">
                          <a:latin typeface="Times New Roman" pitchFamily="18" charset="0"/>
                          <a:ea typeface="Calibri"/>
                          <a:cs typeface="Times New Roman" pitchFamily="18" charset="0"/>
                        </a:rPr>
                        <a:t>W </a:t>
                      </a:r>
                      <a:endParaRPr lang="en-IN" sz="2400" dirty="0" smtClean="0">
                        <a:latin typeface="Times New Roman" pitchFamily="18" charset="0"/>
                        <a:ea typeface="Calibri"/>
                        <a:cs typeface="Times New Roman" pitchFamily="18" charset="0"/>
                      </a:endParaRPr>
                    </a:p>
                    <a:p>
                      <a:pPr algn="ctr">
                        <a:lnSpc>
                          <a:spcPct val="115000"/>
                        </a:lnSpc>
                        <a:spcAft>
                          <a:spcPts val="0"/>
                        </a:spcAft>
                      </a:pPr>
                      <a:r>
                        <a:rPr lang="en-IN" sz="2400" dirty="0" smtClean="0">
                          <a:latin typeface="Times New Roman" pitchFamily="18" charset="0"/>
                          <a:ea typeface="Calibri"/>
                          <a:cs typeface="Times New Roman" pitchFamily="18" charset="0"/>
                        </a:rPr>
                        <a:t>Bit</a:t>
                      </a:r>
                      <a:endParaRPr lang="en-IN" sz="2400" dirty="0">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n-IN" sz="2400" dirty="0">
                          <a:latin typeface="Times New Roman" pitchFamily="18" charset="0"/>
                          <a:ea typeface="Calibri"/>
                          <a:cs typeface="Times New Roman" pitchFamily="18" charset="0"/>
                        </a:rPr>
                        <a:t>Register Address (Code)</a:t>
                      </a:r>
                    </a:p>
                  </a:txBody>
                  <a:tcPr marL="68580" marR="68580" marT="0" marB="0" anchor="ctr"/>
                </a:tc>
                <a:tc>
                  <a:txBody>
                    <a:bodyPr/>
                    <a:lstStyle/>
                    <a:p>
                      <a:pPr algn="ctr">
                        <a:lnSpc>
                          <a:spcPct val="115000"/>
                        </a:lnSpc>
                        <a:spcAft>
                          <a:spcPts val="0"/>
                        </a:spcAft>
                      </a:pPr>
                      <a:r>
                        <a:rPr lang="en-IN" sz="2400" dirty="0">
                          <a:latin typeface="Times New Roman" pitchFamily="18" charset="0"/>
                          <a:ea typeface="Calibri"/>
                          <a:cs typeface="Times New Roman" pitchFamily="18" charset="0"/>
                        </a:rPr>
                        <a:t>Register</a:t>
                      </a:r>
                    </a:p>
                  </a:txBody>
                  <a:tcPr marL="68580" marR="68580" marT="0" marB="0" anchor="ctr"/>
                </a:tc>
                <a:tc>
                  <a:txBody>
                    <a:bodyPr/>
                    <a:lstStyle/>
                    <a:p>
                      <a:pPr algn="ctr">
                        <a:lnSpc>
                          <a:spcPct val="115000"/>
                        </a:lnSpc>
                        <a:spcAft>
                          <a:spcPts val="0"/>
                        </a:spcAft>
                      </a:pPr>
                      <a:r>
                        <a:rPr lang="en-IN" sz="2400" dirty="0">
                          <a:latin typeface="Times New Roman" pitchFamily="18" charset="0"/>
                          <a:ea typeface="Calibri"/>
                          <a:cs typeface="Times New Roman" pitchFamily="18" charset="0"/>
                        </a:rPr>
                        <a:t>Segment 2bits</a:t>
                      </a:r>
                    </a:p>
                  </a:txBody>
                  <a:tcPr marL="68580" marR="68580" marT="0" marB="0" anchor="ctr"/>
                </a:tc>
                <a:tc>
                  <a:txBody>
                    <a:bodyPr/>
                    <a:lstStyle/>
                    <a:p>
                      <a:pPr algn="ctr">
                        <a:lnSpc>
                          <a:spcPct val="115000"/>
                        </a:lnSpc>
                        <a:spcAft>
                          <a:spcPts val="0"/>
                        </a:spcAft>
                      </a:pPr>
                      <a:r>
                        <a:rPr lang="en-IN" sz="2400" dirty="0">
                          <a:latin typeface="Times New Roman" pitchFamily="18" charset="0"/>
                          <a:ea typeface="Calibri"/>
                          <a:cs typeface="Times New Roman" pitchFamily="18" charset="0"/>
                        </a:rPr>
                        <a:t>Segment Register</a:t>
                      </a:r>
                    </a:p>
                  </a:txBody>
                  <a:tcPr marL="68580" marR="68580" marT="0" marB="0" anchor="ctr"/>
                </a:tc>
              </a:tr>
              <a:tr h="342815">
                <a:tc>
                  <a:txBody>
                    <a:bodyPr/>
                    <a:lstStyle/>
                    <a:p>
                      <a:pPr algn="ctr">
                        <a:lnSpc>
                          <a:spcPct val="115000"/>
                        </a:lnSpc>
                        <a:spcAft>
                          <a:spcPts val="0"/>
                        </a:spcAft>
                      </a:pPr>
                      <a:r>
                        <a:rPr lang="en-IN" sz="2400">
                          <a:latin typeface="Times New Roman" pitchFamily="18" charset="0"/>
                          <a:ea typeface="Calibri"/>
                          <a:cs typeface="Times New Roman" pitchFamily="18" charset="0"/>
                        </a:rPr>
                        <a:t>0</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000</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AL</a:t>
                      </a:r>
                    </a:p>
                  </a:txBody>
                  <a:tcPr marL="68580" marR="68580" marT="0" marB="0"/>
                </a:tc>
                <a:tc>
                  <a:txBody>
                    <a:bodyPr/>
                    <a:lstStyle/>
                    <a:p>
                      <a:pPr algn="ctr">
                        <a:lnSpc>
                          <a:spcPct val="115000"/>
                        </a:lnSpc>
                        <a:spcAft>
                          <a:spcPts val="0"/>
                        </a:spcAft>
                      </a:pPr>
                      <a:endParaRPr lang="en-IN" sz="2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endParaRPr lang="en-IN" sz="2400">
                        <a:latin typeface="Times New Roman" pitchFamily="18" charset="0"/>
                        <a:ea typeface="Calibri"/>
                        <a:cs typeface="Times New Roman" pitchFamily="18" charset="0"/>
                      </a:endParaRPr>
                    </a:p>
                  </a:txBody>
                  <a:tcPr marL="68580" marR="68580" marT="0" marB="0"/>
                </a:tc>
              </a:tr>
              <a:tr h="315335">
                <a:tc>
                  <a:txBody>
                    <a:bodyPr/>
                    <a:lstStyle/>
                    <a:p>
                      <a:pPr algn="ctr">
                        <a:lnSpc>
                          <a:spcPct val="115000"/>
                        </a:lnSpc>
                        <a:spcAft>
                          <a:spcPts val="0"/>
                        </a:spcAft>
                      </a:pPr>
                      <a:r>
                        <a:rPr lang="en-IN" sz="2400">
                          <a:latin typeface="Times New Roman" pitchFamily="18" charset="0"/>
                          <a:ea typeface="Calibri"/>
                          <a:cs typeface="Times New Roman" pitchFamily="18" charset="0"/>
                        </a:rPr>
                        <a:t>0</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001</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CL</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00</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ES</a:t>
                      </a:r>
                    </a:p>
                  </a:txBody>
                  <a:tcPr marL="68580" marR="68580" marT="0" marB="0"/>
                </a:tc>
              </a:tr>
              <a:tr h="315335">
                <a:tc>
                  <a:txBody>
                    <a:bodyPr/>
                    <a:lstStyle/>
                    <a:p>
                      <a:pPr algn="ctr">
                        <a:lnSpc>
                          <a:spcPct val="115000"/>
                        </a:lnSpc>
                        <a:spcAft>
                          <a:spcPts val="0"/>
                        </a:spcAft>
                      </a:pPr>
                      <a:r>
                        <a:rPr lang="en-IN" sz="2400">
                          <a:latin typeface="Times New Roman" pitchFamily="18" charset="0"/>
                          <a:ea typeface="Calibri"/>
                          <a:cs typeface="Times New Roman" pitchFamily="18" charset="0"/>
                        </a:rPr>
                        <a:t>0</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010</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DL</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01</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CS</a:t>
                      </a:r>
                    </a:p>
                  </a:txBody>
                  <a:tcPr marL="68580" marR="68580" marT="0" marB="0"/>
                </a:tc>
              </a:tr>
              <a:tr h="315335">
                <a:tc>
                  <a:txBody>
                    <a:bodyPr/>
                    <a:lstStyle/>
                    <a:p>
                      <a:pPr algn="ctr">
                        <a:lnSpc>
                          <a:spcPct val="115000"/>
                        </a:lnSpc>
                        <a:spcAft>
                          <a:spcPts val="0"/>
                        </a:spcAft>
                      </a:pPr>
                      <a:r>
                        <a:rPr lang="en-IN" sz="2400">
                          <a:latin typeface="Times New Roman" pitchFamily="18" charset="0"/>
                          <a:ea typeface="Calibri"/>
                          <a:cs typeface="Times New Roman" pitchFamily="18" charset="0"/>
                        </a:rPr>
                        <a:t>0</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011</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BL</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10</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SS</a:t>
                      </a:r>
                    </a:p>
                  </a:txBody>
                  <a:tcPr marL="68580" marR="68580" marT="0" marB="0"/>
                </a:tc>
              </a:tr>
              <a:tr h="315335">
                <a:tc>
                  <a:txBody>
                    <a:bodyPr/>
                    <a:lstStyle/>
                    <a:p>
                      <a:pPr algn="ctr">
                        <a:lnSpc>
                          <a:spcPct val="115000"/>
                        </a:lnSpc>
                        <a:spcAft>
                          <a:spcPts val="0"/>
                        </a:spcAft>
                      </a:pPr>
                      <a:r>
                        <a:rPr lang="en-IN" sz="2400">
                          <a:latin typeface="Times New Roman" pitchFamily="18" charset="0"/>
                          <a:ea typeface="Calibri"/>
                          <a:cs typeface="Times New Roman" pitchFamily="18" charset="0"/>
                        </a:rPr>
                        <a:t>0</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100</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AH</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11</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DS</a:t>
                      </a:r>
                    </a:p>
                  </a:txBody>
                  <a:tcPr marL="68580" marR="68580" marT="0" marB="0"/>
                </a:tc>
              </a:tr>
              <a:tr h="342815">
                <a:tc>
                  <a:txBody>
                    <a:bodyPr/>
                    <a:lstStyle/>
                    <a:p>
                      <a:pPr algn="ctr">
                        <a:lnSpc>
                          <a:spcPct val="115000"/>
                        </a:lnSpc>
                        <a:spcAft>
                          <a:spcPts val="0"/>
                        </a:spcAft>
                      </a:pPr>
                      <a:r>
                        <a:rPr lang="en-IN" sz="2400">
                          <a:latin typeface="Times New Roman" pitchFamily="18" charset="0"/>
                          <a:ea typeface="Calibri"/>
                          <a:cs typeface="Times New Roman" pitchFamily="18" charset="0"/>
                        </a:rPr>
                        <a:t>0</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101</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CH</a:t>
                      </a:r>
                    </a:p>
                  </a:txBody>
                  <a:tcPr marL="68580" marR="68580" marT="0" marB="0"/>
                </a:tc>
                <a:tc>
                  <a:txBody>
                    <a:bodyPr/>
                    <a:lstStyle/>
                    <a:p>
                      <a:pPr algn="ctr">
                        <a:lnSpc>
                          <a:spcPct val="115000"/>
                        </a:lnSpc>
                        <a:spcAft>
                          <a:spcPts val="0"/>
                        </a:spcAft>
                      </a:pPr>
                      <a:endParaRPr lang="en-IN" sz="2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endParaRPr lang="en-IN" sz="2400">
                        <a:latin typeface="Times New Roman" pitchFamily="18" charset="0"/>
                        <a:ea typeface="Calibri"/>
                        <a:cs typeface="Times New Roman" pitchFamily="18" charset="0"/>
                      </a:endParaRPr>
                    </a:p>
                  </a:txBody>
                  <a:tcPr marL="68580" marR="68580" marT="0" marB="0"/>
                </a:tc>
              </a:tr>
              <a:tr h="342815">
                <a:tc>
                  <a:txBody>
                    <a:bodyPr/>
                    <a:lstStyle/>
                    <a:p>
                      <a:pPr algn="ctr">
                        <a:lnSpc>
                          <a:spcPct val="115000"/>
                        </a:lnSpc>
                        <a:spcAft>
                          <a:spcPts val="0"/>
                        </a:spcAft>
                      </a:pPr>
                      <a:r>
                        <a:rPr lang="en-IN" sz="2400">
                          <a:latin typeface="Times New Roman" pitchFamily="18" charset="0"/>
                          <a:ea typeface="Calibri"/>
                          <a:cs typeface="Times New Roman" pitchFamily="18" charset="0"/>
                        </a:rPr>
                        <a:t>0</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110</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DH</a:t>
                      </a:r>
                    </a:p>
                  </a:txBody>
                  <a:tcPr marL="68580" marR="68580" marT="0" marB="0"/>
                </a:tc>
                <a:tc>
                  <a:txBody>
                    <a:bodyPr/>
                    <a:lstStyle/>
                    <a:p>
                      <a:pPr algn="ctr">
                        <a:lnSpc>
                          <a:spcPct val="115000"/>
                        </a:lnSpc>
                        <a:spcAft>
                          <a:spcPts val="0"/>
                        </a:spcAft>
                      </a:pPr>
                      <a:endParaRPr lang="en-IN" sz="2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endParaRPr lang="en-IN" sz="2400">
                        <a:latin typeface="Times New Roman" pitchFamily="18" charset="0"/>
                        <a:ea typeface="Calibri"/>
                        <a:cs typeface="Times New Roman" pitchFamily="18" charset="0"/>
                      </a:endParaRPr>
                    </a:p>
                  </a:txBody>
                  <a:tcPr marL="68580" marR="68580" marT="0" marB="0"/>
                </a:tc>
              </a:tr>
              <a:tr h="342815">
                <a:tc>
                  <a:txBody>
                    <a:bodyPr/>
                    <a:lstStyle/>
                    <a:p>
                      <a:pPr algn="ctr">
                        <a:lnSpc>
                          <a:spcPct val="115000"/>
                        </a:lnSpc>
                        <a:spcAft>
                          <a:spcPts val="0"/>
                        </a:spcAft>
                      </a:pPr>
                      <a:r>
                        <a:rPr lang="en-IN" sz="2400">
                          <a:latin typeface="Times New Roman" pitchFamily="18" charset="0"/>
                          <a:ea typeface="Calibri"/>
                          <a:cs typeface="Times New Roman" pitchFamily="18" charset="0"/>
                        </a:rPr>
                        <a:t>0</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111</a:t>
                      </a:r>
                    </a:p>
                  </a:txBody>
                  <a:tcPr marL="68580" marR="68580" marT="0" marB="0"/>
                </a:tc>
                <a:tc>
                  <a:txBody>
                    <a:bodyPr/>
                    <a:lstStyle/>
                    <a:p>
                      <a:pPr algn="ctr">
                        <a:lnSpc>
                          <a:spcPct val="115000"/>
                        </a:lnSpc>
                        <a:spcAft>
                          <a:spcPts val="0"/>
                        </a:spcAft>
                      </a:pPr>
                      <a:r>
                        <a:rPr lang="en-IN" sz="2400">
                          <a:latin typeface="Times New Roman" pitchFamily="18" charset="0"/>
                          <a:ea typeface="Calibri"/>
                          <a:cs typeface="Times New Roman" pitchFamily="18" charset="0"/>
                        </a:rPr>
                        <a:t>BH</a:t>
                      </a:r>
                    </a:p>
                  </a:txBody>
                  <a:tcPr marL="68580" marR="68580" marT="0" marB="0"/>
                </a:tc>
                <a:tc>
                  <a:txBody>
                    <a:bodyPr/>
                    <a:lstStyle/>
                    <a:p>
                      <a:pPr algn="ctr">
                        <a:lnSpc>
                          <a:spcPct val="115000"/>
                        </a:lnSpc>
                        <a:spcAft>
                          <a:spcPts val="0"/>
                        </a:spcAft>
                      </a:pPr>
                      <a:endParaRPr lang="en-IN" sz="2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endParaRPr lang="en-IN" sz="2400" dirty="0">
                        <a:latin typeface="Times New Roman" pitchFamily="18" charset="0"/>
                        <a:ea typeface="Calibri"/>
                        <a:cs typeface="Times New Roman" pitchFamily="18" charset="0"/>
                      </a:endParaRPr>
                    </a:p>
                  </a:txBody>
                  <a:tcPr marL="68580" marR="68580" marT="0" marB="0"/>
                </a:tc>
              </a:tr>
            </a:tbl>
          </a:graphicData>
        </a:graphic>
      </p:graphicFrame>
      <p:sp>
        <p:nvSpPr>
          <p:cNvPr id="6"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953000"/>
          </a:xfrm>
        </p:spPr>
        <p:txBody>
          <a:bodyPr/>
          <a:lstStyle/>
          <a:p>
            <a:pPr>
              <a:spcBef>
                <a:spcPct val="50000"/>
              </a:spcBef>
            </a:pPr>
            <a:r>
              <a:rPr lang="en-US" dirty="0" smtClean="0">
                <a:latin typeface="Times New Roman" pitchFamily="18" charset="0"/>
                <a:cs typeface="Times New Roman" pitchFamily="18" charset="0"/>
              </a:rPr>
              <a:t>The 8086 has approximately 117 different instructions set. </a:t>
            </a:r>
          </a:p>
          <a:p>
            <a:pPr>
              <a:spcBef>
                <a:spcPct val="50000"/>
              </a:spcBef>
            </a:pPr>
            <a:r>
              <a:rPr lang="en-US" dirty="0" smtClean="0">
                <a:latin typeface="Times New Roman" pitchFamily="18" charset="0"/>
                <a:cs typeface="Times New Roman" pitchFamily="18" charset="0"/>
              </a:rPr>
              <a:t>The 8086 instruction contains </a:t>
            </a:r>
          </a:p>
          <a:p>
            <a:pPr lvl="1">
              <a:spcBef>
                <a:spcPct val="50000"/>
              </a:spcBef>
            </a:pPr>
            <a:r>
              <a:rPr lang="en-US" dirty="0" smtClean="0">
                <a:latin typeface="Times New Roman" pitchFamily="18" charset="0"/>
                <a:cs typeface="Times New Roman" pitchFamily="18" charset="0"/>
              </a:rPr>
              <a:t>no operand, </a:t>
            </a:r>
          </a:p>
          <a:p>
            <a:pPr lvl="1">
              <a:spcBef>
                <a:spcPct val="50000"/>
              </a:spcBef>
            </a:pPr>
            <a:r>
              <a:rPr lang="en-US" dirty="0" smtClean="0">
                <a:latin typeface="Times New Roman" pitchFamily="18" charset="0"/>
                <a:cs typeface="Times New Roman" pitchFamily="18" charset="0"/>
              </a:rPr>
              <a:t>single operand, and </a:t>
            </a:r>
          </a:p>
          <a:p>
            <a:pPr lvl="1">
              <a:spcBef>
                <a:spcPct val="50000"/>
              </a:spcBef>
            </a:pPr>
            <a:r>
              <a:rPr lang="en-US" dirty="0" smtClean="0">
                <a:latin typeface="Times New Roman" pitchFamily="18" charset="0"/>
                <a:cs typeface="Times New Roman" pitchFamily="18" charset="0"/>
              </a:rPr>
              <a:t>two operand instructions.</a:t>
            </a:r>
          </a:p>
          <a:p>
            <a:pPr>
              <a:spcBef>
                <a:spcPct val="50000"/>
              </a:spcBef>
            </a:pPr>
            <a:r>
              <a:rPr lang="en-US" dirty="0" smtClean="0">
                <a:latin typeface="Times New Roman" pitchFamily="18" charset="0"/>
                <a:cs typeface="Times New Roman" pitchFamily="18" charset="0"/>
              </a:rPr>
              <a:t>8086 do not permit memory-to-memory operations. </a:t>
            </a:r>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342900" indent="-342900">
              <a:spcBef>
                <a:spcPct val="50000"/>
              </a:spcBef>
            </a:pPr>
            <a:r>
              <a:rPr lang="en-US" sz="4000" b="1" dirty="0" smtClean="0">
                <a:latin typeface="Times New Roman" pitchFamily="18" charset="0"/>
                <a:cs typeface="Times New Roman" pitchFamily="18" charset="0"/>
              </a:rPr>
              <a:t>8086 Instruction Set:</a:t>
            </a:r>
            <a:endParaRPr lang="en-US" sz="40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953000"/>
          </a:xfrm>
        </p:spPr>
        <p:txBody>
          <a:bodyPr/>
          <a:lstStyle/>
          <a:p>
            <a:pPr>
              <a:spcBef>
                <a:spcPct val="50000"/>
              </a:spcBef>
            </a:pPr>
            <a:r>
              <a:rPr lang="en-US" dirty="0" smtClean="0">
                <a:latin typeface="Times New Roman" pitchFamily="18" charset="0"/>
                <a:cs typeface="Times New Roman" pitchFamily="18" charset="0"/>
              </a:rPr>
              <a:t>Different types of instruction of 8086 are given below:</a:t>
            </a:r>
          </a:p>
          <a:p>
            <a:pPr lvl="1">
              <a:spcBef>
                <a:spcPct val="50000"/>
              </a:spcBef>
            </a:pPr>
            <a:r>
              <a:rPr lang="en-US" dirty="0" smtClean="0">
                <a:latin typeface="Times New Roman" pitchFamily="18" charset="0"/>
                <a:cs typeface="Times New Roman" pitchFamily="18" charset="0"/>
              </a:rPr>
              <a:t> Data transfer instructions</a:t>
            </a:r>
          </a:p>
          <a:p>
            <a:pPr lvl="1"/>
            <a:r>
              <a:rPr lang="en-US" dirty="0" smtClean="0">
                <a:latin typeface="Times New Roman" pitchFamily="18" charset="0"/>
                <a:cs typeface="Times New Roman" pitchFamily="18" charset="0"/>
              </a:rPr>
              <a:t> Arithmetic instructions</a:t>
            </a:r>
          </a:p>
          <a:p>
            <a:pPr lvl="1"/>
            <a:r>
              <a:rPr lang="en-US" dirty="0" smtClean="0">
                <a:latin typeface="Times New Roman" pitchFamily="18" charset="0"/>
                <a:cs typeface="Times New Roman" pitchFamily="18" charset="0"/>
              </a:rPr>
              <a:t> Logical instructions</a:t>
            </a:r>
          </a:p>
          <a:p>
            <a:pPr lvl="1"/>
            <a:r>
              <a:rPr lang="en-US" dirty="0" smtClean="0">
                <a:latin typeface="Times New Roman" pitchFamily="18" charset="0"/>
                <a:cs typeface="Times New Roman" pitchFamily="18" charset="0"/>
              </a:rPr>
              <a:t> Control transfer instructions</a:t>
            </a:r>
          </a:p>
          <a:p>
            <a:pPr lvl="1"/>
            <a:r>
              <a:rPr lang="en-US" dirty="0" smtClean="0">
                <a:latin typeface="Times New Roman" pitchFamily="18" charset="0"/>
                <a:cs typeface="Times New Roman" pitchFamily="18" charset="0"/>
              </a:rPr>
              <a:t> Processor Control Instructions</a:t>
            </a:r>
          </a:p>
          <a:p>
            <a:pPr lvl="1"/>
            <a:r>
              <a:rPr lang="en-US" dirty="0" smtClean="0">
                <a:latin typeface="Times New Roman" pitchFamily="18" charset="0"/>
                <a:cs typeface="Times New Roman" pitchFamily="18" charset="0"/>
              </a:rPr>
              <a:t> String Manipulation instructions</a:t>
            </a:r>
          </a:p>
          <a:p>
            <a:pPr lvl="1"/>
            <a:r>
              <a:rPr lang="en-US" dirty="0" smtClean="0">
                <a:latin typeface="Times New Roman" pitchFamily="18" charset="0"/>
                <a:cs typeface="Times New Roman" pitchFamily="18" charset="0"/>
              </a:rPr>
              <a:t> Interrupt Control instructions</a:t>
            </a:r>
            <a:endParaRPr lang="en-US" sz="3200" dirty="0">
              <a:latin typeface="Times New Roman" pitchFamily="18" charset="0"/>
              <a:cs typeface="Times New Roman" pitchFamily="18" charset="0"/>
            </a:endParaRPr>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342900" indent="-342900">
              <a:spcBef>
                <a:spcPct val="50000"/>
              </a:spcBef>
            </a:pPr>
            <a:r>
              <a:rPr lang="en-US" sz="4000" b="1" dirty="0" smtClean="0">
                <a:latin typeface="Times New Roman" pitchFamily="18" charset="0"/>
                <a:cs typeface="Times New Roman" pitchFamily="18" charset="0"/>
              </a:rPr>
              <a:t>8086 Instruction Set:</a:t>
            </a:r>
            <a:endParaRPr lang="en-US" sz="40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96" name="Group 92"/>
          <p:cNvGraphicFramePr>
            <a:graphicFrameLocks noGrp="1"/>
          </p:cNvGraphicFramePr>
          <p:nvPr>
            <p:ph type="tbl" idx="1"/>
          </p:nvPr>
        </p:nvGraphicFramePr>
        <p:xfrm>
          <a:off x="152400" y="666750"/>
          <a:ext cx="8839200" cy="5900928"/>
        </p:xfrm>
        <a:graphic>
          <a:graphicData uri="http://schemas.openxmlformats.org/drawingml/2006/table">
            <a:tbl>
              <a:tblPr/>
              <a:tblGrid>
                <a:gridCol w="1911350"/>
                <a:gridCol w="6927850"/>
              </a:tblGrid>
              <a:tr h="441325">
                <a:tc>
                  <a:txBody>
                    <a:bodyPr/>
                    <a:lstStyle/>
                    <a:p>
                      <a:pPr marL="0" marR="0" lvl="0" indent="0" algn="ctr" defTabSz="914400" rtl="0" eaLnBrk="1" fontAlgn="base" latinLnBrk="0" hangingPunct="1">
                        <a:lnSpc>
                          <a:spcPct val="100000"/>
                        </a:lnSpc>
                        <a:spcBef>
                          <a:spcPct val="20000"/>
                        </a:spcBef>
                        <a:spcAft>
                          <a:spcPct val="0"/>
                        </a:spcAft>
                        <a:buClr>
                          <a:schemeClr val="tx1"/>
                        </a:buClr>
                        <a:buSzPct val="100000"/>
                        <a:buFontTx/>
                        <a:buNone/>
                        <a:tabLst/>
                      </a:pPr>
                      <a:r>
                        <a:rPr kumimoji="0" lang="en-US" sz="2800" b="1" i="0" u="none" strike="noStrike" cap="none" normalizeH="0" baseline="0" dirty="0" smtClean="0">
                          <a:ln>
                            <a:noFill/>
                          </a:ln>
                          <a:solidFill>
                            <a:schemeClr val="bg1"/>
                          </a:solidFill>
                          <a:effectLst/>
                          <a:latin typeface="Constantia,Bold" charset="0"/>
                        </a:rPr>
                        <a:t>Register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00000"/>
                        <a:buFontTx/>
                        <a:buNone/>
                        <a:tabLst/>
                      </a:pPr>
                      <a:r>
                        <a:rPr kumimoji="0" lang="en-US" sz="2800" b="1" i="0" u="none" strike="noStrike" cap="none" normalizeH="0" baseline="0" dirty="0" smtClean="0">
                          <a:ln>
                            <a:noFill/>
                          </a:ln>
                          <a:solidFill>
                            <a:schemeClr val="bg1"/>
                          </a:solidFill>
                          <a:effectLst/>
                          <a:latin typeface="Constantia,Bold" charset="0"/>
                        </a:rPr>
                        <a:t>Purpose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347663">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Constantia" pitchFamily="18" charset="0"/>
                        </a:rPr>
                        <a:t>AX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EBED"/>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Constantia" pitchFamily="18" charset="0"/>
                        </a:rPr>
                        <a:t>Word multiply, word divide, word I /O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EBED"/>
                    </a:solidFill>
                  </a:tcPr>
                </a:tc>
              </a:tr>
              <a:tr h="649288">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Constantia" pitchFamily="18" charset="0"/>
                        </a:rPr>
                        <a: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Constantia" pitchFamily="18" charset="0"/>
                        </a:rPr>
                        <a:t>Byte multiply, byte divide, byte I/O, decimal arithmetic</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smtClean="0">
                        <a:ln>
                          <a:noFill/>
                        </a:ln>
                        <a:solidFill>
                          <a:srgbClr val="000000"/>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7688">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Constantia" pitchFamily="18" charset="0"/>
                        </a:rPr>
                        <a:t>AH</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smtClean="0">
                        <a:ln>
                          <a:noFill/>
                        </a:ln>
                        <a:solidFill>
                          <a:srgbClr val="000000"/>
                        </a:solidFill>
                        <a:effectLst/>
                        <a:latin typeface="Constantia"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EBED"/>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Constantia" pitchFamily="18" charset="0"/>
                        </a:rPr>
                        <a:t>Byte multiply, byte divide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EBED"/>
                    </a:solidFill>
                  </a:tcPr>
                </a:tc>
              </a:tr>
              <a:tr h="549275">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Constantia" pitchFamily="18" charset="0"/>
                        </a:rPr>
                        <a:t>BX</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smtClean="0">
                        <a:ln>
                          <a:noFill/>
                        </a:ln>
                        <a:solidFill>
                          <a:srgbClr val="000000"/>
                        </a:solidFill>
                        <a:effectLst/>
                        <a:latin typeface="Constantia"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Constantia" pitchFamily="18" charset="0"/>
                        </a:rPr>
                        <a:t>Store address information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863">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Constantia" pitchFamily="18" charset="0"/>
                        </a:rPr>
                        <a:t>CX</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smtClean="0">
                        <a:ln>
                          <a:noFill/>
                        </a:ln>
                        <a:solidFill>
                          <a:srgbClr val="000000"/>
                        </a:solidFill>
                        <a:effectLst/>
                        <a:latin typeface="Constantia"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EBED"/>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Constantia" pitchFamily="18" charset="0"/>
                        </a:rPr>
                        <a:t>String operation, loops</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smtClean="0">
                        <a:ln>
                          <a:noFill/>
                        </a:ln>
                        <a:solidFill>
                          <a:srgbClr val="000000"/>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EBED"/>
                    </a:solidFill>
                  </a:tcPr>
                </a:tc>
              </a:tr>
              <a:tr h="552450">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Constantia" pitchFamily="18" charset="0"/>
                        </a:rPr>
                        <a:t>CL</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smtClean="0">
                        <a:ln>
                          <a:noFill/>
                        </a:ln>
                        <a:solidFill>
                          <a:srgbClr val="000000"/>
                        </a:solidFill>
                        <a:effectLst/>
                        <a:latin typeface="Constantia"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Constantia" pitchFamily="18" charset="0"/>
                        </a:rPr>
                        <a:t>Variable shift and rotate</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smtClean="0">
                        <a:ln>
                          <a:noFill/>
                        </a:ln>
                        <a:solidFill>
                          <a:srgbClr val="000000"/>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713">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chemeClr val="tx1"/>
                          </a:solidFill>
                          <a:effectLst/>
                          <a:latin typeface=""/>
                        </a:rPr>
                        <a:t>DX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9EBED"/>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chemeClr val="tx1"/>
                          </a:solidFill>
                          <a:effectLst/>
                          <a:latin typeface="Arial" pitchFamily="34" charset="0"/>
                        </a:rPr>
                        <a:t>Word multiply, word divide, indirect I/O</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1600" b="0" i="0" u="none" strike="noStrike" cap="none" normalizeH="0" baseline="0" smtClean="0">
                          <a:ln>
                            <a:noFill/>
                          </a:ln>
                          <a:solidFill>
                            <a:schemeClr val="tx1"/>
                          </a:solidFill>
                          <a:effectLst/>
                          <a:latin typeface="Arial" pitchFamily="34" charset="0"/>
                        </a:rPr>
                        <a:t>(Used to hold I/O address during I/O instructions. If the result is more than 16-bits, the lower order 16-bits are stored in accumulator and higher order 16-bits are stored in DX register)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9EBED"/>
                    </a:solidFill>
                  </a:tcPr>
                </a:tc>
              </a:tr>
            </a:tbl>
          </a:graphicData>
        </a:graphic>
      </p:graphicFrame>
      <p:sp>
        <p:nvSpPr>
          <p:cNvPr id="11296" name="Slide Number Placeholder 5"/>
          <p:cNvSpPr>
            <a:spLocks noGrp="1"/>
          </p:cNvSpPr>
          <p:nvPr>
            <p:ph type="sldNum" sz="quarter" idx="12"/>
          </p:nvPr>
        </p:nvSpPr>
        <p:spPr>
          <a:noFill/>
        </p:spPr>
        <p:txBody>
          <a:bodyPr/>
          <a:lstStyle/>
          <a:p>
            <a:fld id="{B26A9EAF-3844-4794-BAB5-DE3A0B76E5C1}" type="slidenum">
              <a:rPr lang="en-US" smtClean="0"/>
              <a:pPr/>
              <a:t>13</a:t>
            </a:fld>
            <a:endParaRPr lang="en-US"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953000"/>
          </a:xfrm>
        </p:spPr>
        <p:txBody>
          <a:bodyPr/>
          <a:lstStyle/>
          <a:p>
            <a:r>
              <a:rPr lang="en-US" sz="2800" dirty="0" smtClean="0"/>
              <a:t>When the 8086/8088 executes an instruction, it performs the specified function on data</a:t>
            </a:r>
          </a:p>
          <a:p>
            <a:r>
              <a:rPr lang="en-US" sz="2800" dirty="0" smtClean="0"/>
              <a:t>These data, called operands,</a:t>
            </a:r>
          </a:p>
          <a:p>
            <a:pPr lvl="1"/>
            <a:r>
              <a:rPr lang="en-US" sz="2400" dirty="0" smtClean="0"/>
              <a:t>May be a part of the instruction</a:t>
            </a:r>
          </a:p>
          <a:p>
            <a:pPr lvl="1"/>
            <a:r>
              <a:rPr lang="en-US" sz="2400" dirty="0" smtClean="0"/>
              <a:t>May reside in one of the internal registers of the microprocessor</a:t>
            </a:r>
          </a:p>
          <a:p>
            <a:pPr lvl="1"/>
            <a:r>
              <a:rPr lang="en-US" sz="2400" dirty="0" smtClean="0"/>
              <a:t>May be stored at an address in memory</a:t>
            </a:r>
            <a:endParaRPr lang="en-US" dirty="0">
              <a:latin typeface="Times New Roman" pitchFamily="18" charset="0"/>
              <a:cs typeface="Times New Roman" pitchFamily="18" charset="0"/>
            </a:endParaRPr>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342900" indent="-342900">
              <a:spcBef>
                <a:spcPct val="50000"/>
              </a:spcBef>
            </a:pPr>
            <a:r>
              <a:rPr lang="en-US" sz="4000" b="1" dirty="0" smtClean="0">
                <a:latin typeface="Times New Roman" pitchFamily="18" charset="0"/>
                <a:cs typeface="Times New Roman" pitchFamily="18" charset="0"/>
              </a:rPr>
              <a:t>Addressing Modes</a:t>
            </a:r>
            <a:endParaRPr lang="en-US" sz="40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953000"/>
          </a:xfrm>
        </p:spPr>
        <p:txBody>
          <a:bodyPr/>
          <a:lstStyle/>
          <a:p>
            <a:r>
              <a:rPr lang="en-IN" sz="2800" dirty="0" smtClean="0">
                <a:latin typeface="Times New Roman" pitchFamily="18" charset="0"/>
                <a:cs typeface="Times New Roman" pitchFamily="18" charset="0"/>
              </a:rPr>
              <a:t>Addressing mode indicates a way of access data or operands. </a:t>
            </a:r>
          </a:p>
          <a:p>
            <a:r>
              <a:rPr lang="en-IN" sz="2800" dirty="0" smtClean="0">
                <a:latin typeface="Times New Roman" pitchFamily="18" charset="0"/>
                <a:cs typeface="Times New Roman" pitchFamily="18" charset="0"/>
              </a:rPr>
              <a:t>Depending upon the data types used in the instruction and the memory addressing modes, any instruction may belong to one or more addressing modes, or some instruction may not belong to any of the addressing modes. </a:t>
            </a:r>
          </a:p>
          <a:p>
            <a:r>
              <a:rPr lang="en-IN" sz="2800" dirty="0" smtClean="0">
                <a:latin typeface="Times New Roman" pitchFamily="18" charset="0"/>
                <a:cs typeface="Times New Roman" pitchFamily="18" charset="0"/>
              </a:rPr>
              <a:t>The addressing modes describe the types of operands and the way they are accessed for executing an instruction. </a:t>
            </a:r>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342900" indent="-342900">
              <a:spcBef>
                <a:spcPct val="50000"/>
              </a:spcBef>
            </a:pPr>
            <a:r>
              <a:rPr lang="en-US" sz="4000" b="1" dirty="0" smtClean="0">
                <a:latin typeface="Times New Roman" pitchFamily="18" charset="0"/>
                <a:cs typeface="Times New Roman" pitchFamily="18" charset="0"/>
              </a:rPr>
              <a:t>Addressing Modes of 8086</a:t>
            </a:r>
            <a:endParaRPr lang="en-US" sz="40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953000"/>
          </a:xfrm>
        </p:spPr>
        <p:txBody>
          <a:bodyPr/>
          <a:lstStyle/>
          <a:p>
            <a:r>
              <a:rPr lang="en-US" sz="2800" dirty="0" smtClean="0">
                <a:latin typeface="Times New Roman" pitchFamily="18" charset="0"/>
                <a:cs typeface="Times New Roman" pitchFamily="18" charset="0"/>
              </a:rPr>
              <a:t>The 8086 has 12 addressing modes. The various 8086 addressing modes can be classified into five groups.</a:t>
            </a:r>
          </a:p>
          <a:p>
            <a:pPr lvl="1"/>
            <a:r>
              <a:rPr lang="en-US" sz="2400" dirty="0" smtClean="0">
                <a:latin typeface="Times New Roman" pitchFamily="18" charset="0"/>
                <a:cs typeface="Times New Roman" pitchFamily="18" charset="0"/>
              </a:rPr>
              <a:t>Addressing modes for accessing immediate and register data (register and immediate modes).</a:t>
            </a:r>
          </a:p>
          <a:p>
            <a:pPr lvl="1"/>
            <a:r>
              <a:rPr lang="en-US" sz="2400" dirty="0" smtClean="0">
                <a:latin typeface="Times New Roman" pitchFamily="18" charset="0"/>
                <a:cs typeface="Times New Roman" pitchFamily="18" charset="0"/>
              </a:rPr>
              <a:t>Addressing modes for accessing data in memory (memory modes)</a:t>
            </a:r>
          </a:p>
          <a:p>
            <a:pPr lvl="1"/>
            <a:r>
              <a:rPr lang="en-US" sz="2400" dirty="0" smtClean="0">
                <a:latin typeface="Times New Roman" pitchFamily="18" charset="0"/>
                <a:cs typeface="Times New Roman" pitchFamily="18" charset="0"/>
              </a:rPr>
              <a:t>Addressing modes for accessing I/O ports (I/O modes)</a:t>
            </a:r>
          </a:p>
          <a:p>
            <a:pPr lvl="1"/>
            <a:r>
              <a:rPr lang="en-US" sz="2400" dirty="0" smtClean="0">
                <a:latin typeface="Times New Roman" pitchFamily="18" charset="0"/>
                <a:cs typeface="Times New Roman" pitchFamily="18" charset="0"/>
              </a:rPr>
              <a:t>Relative addressing mode</a:t>
            </a:r>
          </a:p>
          <a:p>
            <a:pPr lvl="1"/>
            <a:r>
              <a:rPr lang="en-US" sz="2400" dirty="0" smtClean="0">
                <a:latin typeface="Times New Roman" pitchFamily="18" charset="0"/>
                <a:cs typeface="Times New Roman" pitchFamily="18" charset="0"/>
              </a:rPr>
              <a:t>Implied addressing mode</a:t>
            </a:r>
            <a:endParaRPr lang="en-US" dirty="0">
              <a:latin typeface="Times New Roman" pitchFamily="18" charset="0"/>
              <a:cs typeface="Times New Roman" pitchFamily="18" charset="0"/>
            </a:endParaRPr>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342900" indent="-342900">
              <a:spcBef>
                <a:spcPct val="50000"/>
              </a:spcBef>
            </a:pPr>
            <a:r>
              <a:rPr lang="en-US" sz="4000" b="1" dirty="0" smtClean="0">
                <a:latin typeface="Times New Roman" pitchFamily="18" charset="0"/>
                <a:cs typeface="Times New Roman" pitchFamily="18" charset="0"/>
              </a:rPr>
              <a:t>Addressing Modes of 8086</a:t>
            </a:r>
            <a:endParaRPr lang="en-US" sz="40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953000"/>
          </a:xfrm>
        </p:spPr>
        <p:txBody>
          <a:bodyPr/>
          <a:lstStyle/>
          <a:p>
            <a:r>
              <a:rPr lang="en-IN" dirty="0" smtClean="0">
                <a:latin typeface="Times New Roman" pitchFamily="18" charset="0"/>
                <a:cs typeface="Times New Roman" pitchFamily="18" charset="0"/>
              </a:rPr>
              <a:t>Here, we will present the addressing modes of the instructions depending upon their types. According to the flow of instruction execution, the instructions may be categorised as </a:t>
            </a:r>
          </a:p>
          <a:p>
            <a:pPr lvl="1">
              <a:lnSpc>
                <a:spcPct val="150000"/>
              </a:lnSpc>
            </a:pPr>
            <a:r>
              <a:rPr lang="en-IN" dirty="0" smtClean="0">
                <a:latin typeface="Times New Roman" pitchFamily="18" charset="0"/>
                <a:cs typeface="Times New Roman" pitchFamily="18" charset="0"/>
              </a:rPr>
              <a:t> Sequential control flow instructions  or Data category addressing modes.</a:t>
            </a:r>
          </a:p>
          <a:p>
            <a:pPr lvl="1">
              <a:lnSpc>
                <a:spcPct val="150000"/>
              </a:lnSpc>
            </a:pPr>
            <a:r>
              <a:rPr lang="en-IN" dirty="0" smtClean="0">
                <a:latin typeface="Times New Roman" pitchFamily="18" charset="0"/>
                <a:cs typeface="Times New Roman" pitchFamily="18" charset="0"/>
              </a:rPr>
              <a:t> Control transfer instructions or Branch category addressing modes.</a:t>
            </a:r>
            <a:endParaRPr lang="en-US" sz="3200" dirty="0">
              <a:latin typeface="Times New Roman" pitchFamily="18" charset="0"/>
              <a:cs typeface="Times New Roman" pitchFamily="18" charset="0"/>
            </a:endParaRPr>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342900" indent="-342900">
              <a:spcBef>
                <a:spcPct val="50000"/>
              </a:spcBef>
            </a:pPr>
            <a:r>
              <a:rPr lang="en-US" sz="4000" b="1" dirty="0" smtClean="0">
                <a:latin typeface="Times New Roman" pitchFamily="18" charset="0"/>
                <a:cs typeface="Times New Roman" pitchFamily="18" charset="0"/>
              </a:rPr>
              <a:t>Addressing Modes of 8086</a:t>
            </a:r>
            <a:endParaRPr lang="en-US" sz="40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6"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
        <p:nvSpPr>
          <p:cNvPr id="5" name="Content Placeholder 4"/>
          <p:cNvSpPr>
            <a:spLocks noGrp="1"/>
          </p:cNvSpPr>
          <p:nvPr>
            <p:ph idx="1"/>
          </p:nvPr>
        </p:nvSpPr>
        <p:spPr>
          <a:xfrm>
            <a:off x="457200" y="1752600"/>
            <a:ext cx="8229600" cy="4724400"/>
          </a:xfrm>
        </p:spPr>
        <p:txBody>
          <a:bodyPr/>
          <a:lstStyle/>
          <a:p>
            <a:r>
              <a:rPr lang="en-IN" sz="2800" dirty="0" smtClean="0">
                <a:latin typeface="Times New Roman" pitchFamily="18" charset="0"/>
                <a:cs typeface="Times New Roman" pitchFamily="18" charset="0"/>
              </a:rPr>
              <a:t>Sequential control flow instructions  or  Data category.</a:t>
            </a:r>
          </a:p>
          <a:p>
            <a:pPr lvl="1"/>
            <a:r>
              <a:rPr lang="en-IN" sz="2400" dirty="0" smtClean="0">
                <a:latin typeface="Times New Roman" pitchFamily="18" charset="0"/>
                <a:cs typeface="Times New Roman" pitchFamily="18" charset="0"/>
              </a:rPr>
              <a:t>Immediate addressing mode</a:t>
            </a:r>
          </a:p>
          <a:p>
            <a:pPr lvl="1"/>
            <a:r>
              <a:rPr lang="en-IN" sz="2400" dirty="0" smtClean="0">
                <a:latin typeface="Times New Roman" pitchFamily="18" charset="0"/>
                <a:cs typeface="Times New Roman" pitchFamily="18" charset="0"/>
              </a:rPr>
              <a:t>Register addressing mode</a:t>
            </a:r>
          </a:p>
          <a:p>
            <a:pPr lvl="1"/>
            <a:r>
              <a:rPr lang="en-IN" sz="2400" dirty="0" smtClean="0">
                <a:latin typeface="Times New Roman" pitchFamily="18" charset="0"/>
                <a:cs typeface="Times New Roman" pitchFamily="18" charset="0"/>
              </a:rPr>
              <a:t>Implied addressing mode</a:t>
            </a:r>
          </a:p>
          <a:p>
            <a:pPr lvl="1"/>
            <a:r>
              <a:rPr lang="en-IN" sz="2400" dirty="0" smtClean="0">
                <a:latin typeface="Times New Roman" pitchFamily="18" charset="0"/>
                <a:cs typeface="Times New Roman" pitchFamily="18" charset="0"/>
              </a:rPr>
              <a:t>Direct addressing mode</a:t>
            </a:r>
          </a:p>
          <a:p>
            <a:pPr lvl="1"/>
            <a:r>
              <a:rPr lang="en-IN" sz="2400" dirty="0" smtClean="0">
                <a:latin typeface="Times New Roman" pitchFamily="18" charset="0"/>
                <a:cs typeface="Times New Roman" pitchFamily="18" charset="0"/>
              </a:rPr>
              <a:t>Register indirect addressing mode</a:t>
            </a:r>
          </a:p>
          <a:p>
            <a:pPr lvl="1"/>
            <a:r>
              <a:rPr lang="en-IN" sz="2400" dirty="0" smtClean="0">
                <a:latin typeface="Times New Roman" pitchFamily="18" charset="0"/>
                <a:cs typeface="Times New Roman" pitchFamily="18" charset="0"/>
              </a:rPr>
              <a:t>Register Relative addressing mode</a:t>
            </a:r>
          </a:p>
          <a:p>
            <a:pPr lvl="1"/>
            <a:r>
              <a:rPr lang="en-IN" sz="2400" dirty="0" smtClean="0">
                <a:latin typeface="Times New Roman" pitchFamily="18" charset="0"/>
                <a:cs typeface="Times New Roman" pitchFamily="18" charset="0"/>
              </a:rPr>
              <a:t>Based Indexed addressing mode</a:t>
            </a:r>
          </a:p>
          <a:p>
            <a:pPr lvl="1"/>
            <a:r>
              <a:rPr lang="en-IN" sz="2400" dirty="0" smtClean="0">
                <a:latin typeface="Times New Roman" pitchFamily="18" charset="0"/>
                <a:cs typeface="Times New Roman" pitchFamily="18" charset="0"/>
              </a:rPr>
              <a:t>Relative Based Indexed addressing mode</a:t>
            </a:r>
            <a:endParaRPr lang="en-IN" sz="28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6"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
        <p:nvSpPr>
          <p:cNvPr id="5" name="Content Placeholder 4"/>
          <p:cNvSpPr>
            <a:spLocks noGrp="1"/>
          </p:cNvSpPr>
          <p:nvPr>
            <p:ph idx="1"/>
          </p:nvPr>
        </p:nvSpPr>
        <p:spPr>
          <a:xfrm>
            <a:off x="457200" y="1752600"/>
            <a:ext cx="8229600" cy="4724400"/>
          </a:xfrm>
        </p:spPr>
        <p:txBody>
          <a:bodyPr/>
          <a:lstStyle/>
          <a:p>
            <a:pPr marL="342900" lvl="1" indent="-342900">
              <a:buClr>
                <a:schemeClr val="bg2"/>
              </a:buClr>
              <a:buSzPct val="75000"/>
              <a:buFont typeface="Wingdings" pitchFamily="2" charset="2"/>
              <a:buChar char="n"/>
            </a:pPr>
            <a:r>
              <a:rPr lang="en-IN" sz="3200" dirty="0" smtClean="0">
                <a:latin typeface="Times New Roman" pitchFamily="18" charset="0"/>
                <a:cs typeface="Times New Roman" pitchFamily="18" charset="0"/>
              </a:rPr>
              <a:t>Control transfer instructions or Branch category. </a:t>
            </a:r>
            <a:endParaRPr lang="en-US" sz="3600" dirty="0" smtClean="0">
              <a:latin typeface="Times New Roman" pitchFamily="18" charset="0"/>
              <a:cs typeface="Times New Roman" pitchFamily="18" charset="0"/>
            </a:endParaRPr>
          </a:p>
          <a:p>
            <a:pPr lvl="1"/>
            <a:r>
              <a:rPr lang="en-IN" dirty="0" smtClean="0">
                <a:latin typeface="Times New Roman" pitchFamily="18" charset="0"/>
                <a:cs typeface="Times New Roman" pitchFamily="18" charset="0"/>
              </a:rPr>
              <a:t> Intersegment </a:t>
            </a:r>
          </a:p>
          <a:p>
            <a:pPr lvl="1"/>
            <a:r>
              <a:rPr lang="en-IN" dirty="0" smtClean="0">
                <a:latin typeface="Times New Roman" pitchFamily="18" charset="0"/>
                <a:cs typeface="Times New Roman" pitchFamily="18" charset="0"/>
              </a:rPr>
              <a:t> </a:t>
            </a:r>
            <a:r>
              <a:rPr lang="en-IN" dirty="0" err="1" smtClean="0">
                <a:latin typeface="Times New Roman" pitchFamily="18" charset="0"/>
                <a:cs typeface="Times New Roman" pitchFamily="18" charset="0"/>
              </a:rPr>
              <a:t>Intrasegment</a:t>
            </a:r>
            <a:r>
              <a:rPr lang="en-IN" dirty="0" smtClean="0">
                <a:latin typeface="Times New Roman" pitchFamily="18" charset="0"/>
                <a:cs typeface="Times New Roman" pitchFamily="18" charset="0"/>
              </a:rPr>
              <a:t> </a:t>
            </a:r>
          </a:p>
          <a:p>
            <a:pPr lvl="1"/>
            <a:endParaRPr lang="en-IN" dirty="0" smtClean="0">
              <a:latin typeface="Times New Roman" pitchFamily="18" charset="0"/>
              <a:cs typeface="Times New Roman" pitchFamily="18" charset="0"/>
            </a:endParaRPr>
          </a:p>
          <a:p>
            <a:endParaRPr lang="en-IN" sz="28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685800" y="4114800"/>
            <a:ext cx="6858000" cy="2362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026" name="Picture 2"/>
          <p:cNvPicPr>
            <a:picLocks noChangeAspect="1" noChangeArrowheads="1"/>
          </p:cNvPicPr>
          <p:nvPr/>
        </p:nvPicPr>
        <p:blipFill>
          <a:blip r:embed="rId2" cstate="print"/>
          <a:srcRect/>
          <a:stretch>
            <a:fillRect/>
          </a:stretch>
        </p:blipFill>
        <p:spPr bwMode="auto">
          <a:xfrm>
            <a:off x="152400" y="1676400"/>
            <a:ext cx="8839200" cy="495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descr="FG03_002_0135026458"/>
          <p:cNvPicPr>
            <a:picLocks noChangeAspect="1" noChangeArrowheads="1"/>
          </p:cNvPicPr>
          <p:nvPr/>
        </p:nvPicPr>
        <p:blipFill>
          <a:blip r:embed="rId2" cstate="print"/>
          <a:srcRect/>
          <a:stretch>
            <a:fillRect/>
          </a:stretch>
        </p:blipFill>
        <p:spPr bwMode="auto">
          <a:xfrm>
            <a:off x="381000" y="676427"/>
            <a:ext cx="8462716" cy="618157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6"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
        <p:nvSpPr>
          <p:cNvPr id="5" name="Content Placeholder 4"/>
          <p:cNvSpPr>
            <a:spLocks noGrp="1"/>
          </p:cNvSpPr>
          <p:nvPr>
            <p:ph idx="1"/>
          </p:nvPr>
        </p:nvSpPr>
        <p:spPr>
          <a:xfrm>
            <a:off x="457200" y="1447800"/>
            <a:ext cx="8229600" cy="4419600"/>
          </a:xfrm>
        </p:spPr>
        <p:txBody>
          <a:bodyPr/>
          <a:lstStyle/>
          <a:p>
            <a:r>
              <a:rPr lang="en-IN" b="1" dirty="0" smtClean="0">
                <a:latin typeface="Times New Roman" pitchFamily="18" charset="0"/>
                <a:cs typeface="Times New Roman" pitchFamily="18" charset="0"/>
              </a:rPr>
              <a:t>Register addressing mode:</a:t>
            </a:r>
          </a:p>
          <a:p>
            <a:r>
              <a:rPr lang="en-IN" sz="2400" dirty="0" smtClean="0"/>
              <a:t>Data is in register and Instruction Specifies the </a:t>
            </a:r>
            <a:r>
              <a:rPr lang="en-IN" sz="2400" dirty="0" err="1" smtClean="0"/>
              <a:t>perticular</a:t>
            </a:r>
            <a:r>
              <a:rPr lang="en-IN" sz="2400" dirty="0" smtClean="0"/>
              <a:t> register</a:t>
            </a:r>
          </a:p>
          <a:p>
            <a:r>
              <a:rPr lang="en-US" altLang="zh-TW" sz="2400" dirty="0" smtClean="0"/>
              <a:t>The operand to be accessed is specified as residing in an internal register of the 8086</a:t>
            </a:r>
          </a:p>
          <a:p>
            <a:r>
              <a:rPr lang="en-US" altLang="zh-TW" sz="2400" dirty="0" err="1" smtClean="0"/>
              <a:t>Eg</a:t>
            </a:r>
            <a:r>
              <a:rPr lang="en-US" altLang="zh-TW" sz="2400" dirty="0" smtClean="0"/>
              <a:t>	MOV	AX, BX</a:t>
            </a:r>
          </a:p>
          <a:p>
            <a:r>
              <a:rPr lang="en-US" altLang="zh-TW" sz="2400" dirty="0" smtClean="0"/>
              <a:t>Move (MOV) contents of BX (the source operand), to AX (the destination operand) </a:t>
            </a:r>
          </a:p>
          <a:p>
            <a:r>
              <a:rPr lang="en-US" altLang="zh-TW" sz="2400" dirty="0" smtClean="0"/>
              <a:t>Both operands are in the internal registers</a:t>
            </a:r>
          </a:p>
          <a:p>
            <a:endParaRPr lang="en-IN" sz="24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smtClean="0">
                <a:latin typeface="Times New Roman" pitchFamily="18" charset="0"/>
                <a:cs typeface="Times New Roman" pitchFamily="18" charset="0"/>
              </a:rPr>
              <a:t>The operand to be accessed is specified as residing in an internal register of 8086. </a:t>
            </a:r>
          </a:p>
          <a:p>
            <a:pPr lvl="1"/>
            <a:r>
              <a:rPr lang="en-IN" b="1" dirty="0" smtClean="0">
                <a:latin typeface="Times New Roman" pitchFamily="18" charset="0"/>
                <a:cs typeface="Times New Roman" pitchFamily="18" charset="0"/>
              </a:rPr>
              <a:t>Example 1 : </a:t>
            </a:r>
            <a:r>
              <a:rPr lang="en-IN" dirty="0" smtClean="0">
                <a:latin typeface="Times New Roman" pitchFamily="18" charset="0"/>
                <a:cs typeface="Times New Roman" pitchFamily="18" charset="0"/>
              </a:rPr>
              <a:t>MOV DX (Destination Register) , CX (Source Register) - Which moves 16 bit content of CS into DX.</a:t>
            </a:r>
          </a:p>
          <a:p>
            <a:pPr lvl="1"/>
            <a:r>
              <a:rPr lang="en-IN" b="1" dirty="0" smtClean="0">
                <a:latin typeface="Times New Roman" pitchFamily="18" charset="0"/>
                <a:cs typeface="Times New Roman" pitchFamily="18" charset="0"/>
              </a:rPr>
              <a:t>Example 2 : </a:t>
            </a:r>
            <a:r>
              <a:rPr lang="en-IN" dirty="0" smtClean="0">
                <a:latin typeface="Times New Roman" pitchFamily="18" charset="0"/>
                <a:cs typeface="Times New Roman" pitchFamily="18" charset="0"/>
              </a:rPr>
              <a:t>MOV CL, DL </a:t>
            </a:r>
            <a:r>
              <a:rPr lang="en-IN" b="1" dirty="0" smtClean="0">
                <a:latin typeface="Times New Roman" pitchFamily="18" charset="0"/>
                <a:cs typeface="Times New Roman" pitchFamily="18" charset="0"/>
              </a:rPr>
              <a:t>- </a:t>
            </a:r>
            <a:r>
              <a:rPr lang="en-IN" dirty="0" smtClean="0">
                <a:latin typeface="Times New Roman" pitchFamily="18" charset="0"/>
                <a:cs typeface="Times New Roman" pitchFamily="18" charset="0"/>
              </a:rPr>
              <a:t>Moves 8 bit contents of DL into CL</a:t>
            </a:r>
          </a:p>
          <a:p>
            <a:pPr lvl="1"/>
            <a:r>
              <a:rPr lang="en-IN" dirty="0" smtClean="0">
                <a:latin typeface="Times New Roman" pitchFamily="18" charset="0"/>
                <a:cs typeface="Times New Roman" pitchFamily="18" charset="0"/>
              </a:rPr>
              <a:t>MOV BX, CH is an illegal instruction. </a:t>
            </a:r>
          </a:p>
          <a:p>
            <a:pPr lvl="1"/>
            <a:r>
              <a:rPr lang="en-IN" dirty="0" smtClean="0">
                <a:latin typeface="Times New Roman" pitchFamily="18" charset="0"/>
                <a:cs typeface="Times New Roman" pitchFamily="18" charset="0"/>
              </a:rPr>
              <a:t>* The register sizes must be the same.</a:t>
            </a:r>
            <a:endParaRPr lang="en-IN"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828800"/>
            <a:ext cx="8610600" cy="5029200"/>
          </a:xfrm>
        </p:spPr>
        <p:txBody>
          <a:bodyPr/>
          <a:lstStyle/>
          <a:p>
            <a:pPr eaLnBrk="1" hangingPunct="1"/>
            <a:r>
              <a:rPr lang="en-US" b="1" dirty="0" smtClean="0"/>
              <a:t>Following four registers are under this category:</a:t>
            </a:r>
          </a:p>
          <a:p>
            <a:pPr eaLnBrk="1" hangingPunct="1"/>
            <a:endParaRPr lang="en-US" b="1" dirty="0" smtClean="0"/>
          </a:p>
          <a:p>
            <a:pPr eaLnBrk="1" hangingPunct="1"/>
            <a:r>
              <a:rPr lang="en-US" b="1" dirty="0" smtClean="0">
                <a:solidFill>
                  <a:srgbClr val="C00000"/>
                </a:solidFill>
              </a:rPr>
              <a:t>(1). Stack Pointer (SP),</a:t>
            </a:r>
          </a:p>
          <a:p>
            <a:pPr eaLnBrk="1" hangingPunct="1"/>
            <a:r>
              <a:rPr lang="en-US" b="1" dirty="0" smtClean="0">
                <a:solidFill>
                  <a:srgbClr val="C00000"/>
                </a:solidFill>
              </a:rPr>
              <a:t>(2). Base Pointer (BP),</a:t>
            </a:r>
          </a:p>
          <a:p>
            <a:pPr eaLnBrk="1" hangingPunct="1"/>
            <a:r>
              <a:rPr lang="en-US" b="1" dirty="0" smtClean="0">
                <a:solidFill>
                  <a:srgbClr val="C00000"/>
                </a:solidFill>
              </a:rPr>
              <a:t>(3). Source Index (SI),</a:t>
            </a:r>
          </a:p>
          <a:p>
            <a:pPr eaLnBrk="1" hangingPunct="1"/>
            <a:r>
              <a:rPr lang="en-US" b="1" dirty="0" smtClean="0">
                <a:solidFill>
                  <a:srgbClr val="C00000"/>
                </a:solidFill>
              </a:rPr>
              <a:t>(4). Destination Index (DI).</a:t>
            </a:r>
          </a:p>
          <a:p>
            <a:pPr eaLnBrk="1" hangingPunct="1">
              <a:buFont typeface="Arial" charset="0"/>
              <a:buNone/>
            </a:pPr>
            <a:endParaRPr lang="en-US" dirty="0" smtClean="0"/>
          </a:p>
        </p:txBody>
      </p:sp>
      <p:sp>
        <p:nvSpPr>
          <p:cNvPr id="4" name="Slide Number Placeholder 3"/>
          <p:cNvSpPr>
            <a:spLocks noGrp="1"/>
          </p:cNvSpPr>
          <p:nvPr>
            <p:ph type="sldNum" sz="quarter" idx="11"/>
          </p:nvPr>
        </p:nvSpPr>
        <p:spPr/>
        <p:txBody>
          <a:bodyPr/>
          <a:lstStyle/>
          <a:p>
            <a:pPr>
              <a:defRPr/>
            </a:pPr>
            <a:fld id="{D9BE5D95-BCBE-47AA-9E7B-0225D607BE21}" type="slidenum">
              <a:rPr lang="en-US"/>
              <a:pPr>
                <a:defRPr/>
              </a:pPr>
              <a:t>14</a:t>
            </a:fld>
            <a:endParaRPr lang="en-US"/>
          </a:p>
        </p:txBody>
      </p:sp>
      <p:sp>
        <p:nvSpPr>
          <p:cNvPr id="5"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800" b="1" dirty="0" smtClean="0">
                <a:solidFill>
                  <a:schemeClr val="bg1"/>
                </a:solidFill>
              </a:rPr>
              <a:t>Pointer &amp; Index Register</a:t>
            </a:r>
            <a:endParaRPr kumimoji="0" lang="en-US" sz="48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676400"/>
            <a:ext cx="8229600" cy="4191000"/>
          </a:xfrm>
        </p:spPr>
        <p:txBody>
          <a:bodyPr/>
          <a:lstStyle/>
          <a:p>
            <a:r>
              <a:rPr lang="en-IN" sz="3600" b="1" dirty="0" smtClean="0">
                <a:latin typeface="Times New Roman" pitchFamily="18" charset="0"/>
                <a:cs typeface="Times New Roman" pitchFamily="18" charset="0"/>
              </a:rPr>
              <a:t>Immediate addressing mode:</a:t>
            </a:r>
          </a:p>
          <a:p>
            <a:pPr lvl="1"/>
            <a:r>
              <a:rPr lang="en-IN" sz="3200" dirty="0" smtClean="0">
                <a:latin typeface="Times New Roman" pitchFamily="18" charset="0"/>
                <a:cs typeface="Times New Roman" pitchFamily="18" charset="0"/>
              </a:rPr>
              <a:t> In this type of addressing, immediate data is a part of instruction, and appears in the form of successive byte or bytes.</a:t>
            </a:r>
          </a:p>
          <a:p>
            <a:pPr lvl="1"/>
            <a:r>
              <a:rPr lang="pt-BR" sz="3200" dirty="0" smtClean="0">
                <a:latin typeface="Times New Roman" pitchFamily="18" charset="0"/>
                <a:cs typeface="Times New Roman" pitchFamily="18" charset="0"/>
              </a:rPr>
              <a:t> Example 1: MOV AX, 0005H</a:t>
            </a:r>
          </a:p>
          <a:p>
            <a:pPr lvl="1"/>
            <a:r>
              <a:rPr lang="en-IN" sz="3200" dirty="0" smtClean="0">
                <a:latin typeface="Times New Roman" pitchFamily="18" charset="0"/>
                <a:cs typeface="Times New Roman" pitchFamily="18" charset="0"/>
              </a:rPr>
              <a:t> In the above example, 0005H is the immediate data. The immediate data may be 8-bit or 16-bit in size.</a:t>
            </a:r>
            <a:endParaRPr lang="en-IN" sz="3200" dirty="0">
              <a:latin typeface="Times New Roman" pitchFamily="18" charset="0"/>
              <a:cs typeface="Times New Roman" pitchFamily="18" charset="0"/>
            </a:endParaRP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smtClean="0"/>
              <a:t>Immediate operand is </a:t>
            </a:r>
            <a:r>
              <a:rPr lang="en-IN" i="1" dirty="0" smtClean="0"/>
              <a:t>Constant data contained in an Instruction</a:t>
            </a:r>
          </a:p>
          <a:p>
            <a:r>
              <a:rPr lang="en-IN" dirty="0" smtClean="0"/>
              <a:t>MOV CL,02H</a:t>
            </a:r>
          </a:p>
          <a:p>
            <a:r>
              <a:rPr lang="en-IN" dirty="0" smtClean="0"/>
              <a:t>MOV CX,0F0H</a:t>
            </a:r>
          </a:p>
          <a:p>
            <a:r>
              <a:rPr lang="en-US" dirty="0" smtClean="0"/>
              <a:t>ADD 5</a:t>
            </a:r>
            <a:endParaRPr lang="en-IN" dirty="0"/>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371600"/>
            <a:ext cx="8229600" cy="3886200"/>
          </a:xfrm>
        </p:spPr>
        <p:txBody>
          <a:bodyPr/>
          <a:lstStyle/>
          <a:p>
            <a:r>
              <a:rPr lang="en-IN" sz="2800" dirty="0" smtClean="0">
                <a:latin typeface="Times New Roman" pitchFamily="18" charset="0"/>
                <a:cs typeface="Times New Roman" pitchFamily="18" charset="0"/>
              </a:rPr>
              <a:t>The </a:t>
            </a:r>
            <a:r>
              <a:rPr lang="en-IN" sz="2800" i="1" dirty="0" smtClean="0">
                <a:latin typeface="Times New Roman" pitchFamily="18" charset="0"/>
                <a:cs typeface="Times New Roman" pitchFamily="18" charset="0"/>
              </a:rPr>
              <a:t>offset of a memory operand is called the </a:t>
            </a:r>
            <a:r>
              <a:rPr lang="en-IN" sz="2800" dirty="0" smtClean="0">
                <a:latin typeface="Times New Roman" pitchFamily="18" charset="0"/>
                <a:cs typeface="Times New Roman" pitchFamily="18" charset="0"/>
              </a:rPr>
              <a:t>operand’s effective address (EA).</a:t>
            </a:r>
          </a:p>
          <a:p>
            <a:r>
              <a:rPr lang="en-IN" sz="2800" dirty="0" smtClean="0">
                <a:latin typeface="Times New Roman" pitchFamily="18" charset="0"/>
                <a:cs typeface="Times New Roman" pitchFamily="18" charset="0"/>
              </a:rPr>
              <a:t>Is an </a:t>
            </a:r>
            <a:r>
              <a:rPr lang="en-IN" sz="2800" i="1" dirty="0" err="1" smtClean="0">
                <a:latin typeface="Times New Roman" pitchFamily="18" charset="0"/>
                <a:cs typeface="Times New Roman" pitchFamily="18" charset="0"/>
              </a:rPr>
              <a:t>unsiged</a:t>
            </a:r>
            <a:r>
              <a:rPr lang="en-IN" sz="2800" i="1" dirty="0" smtClean="0">
                <a:latin typeface="Times New Roman" pitchFamily="18" charset="0"/>
                <a:cs typeface="Times New Roman" pitchFamily="18" charset="0"/>
              </a:rPr>
              <a:t> 16 bit no. That expresses the operands distance in byte from the </a:t>
            </a:r>
            <a:r>
              <a:rPr lang="en-IN" sz="2800" i="1" dirty="0" err="1" smtClean="0">
                <a:latin typeface="Times New Roman" pitchFamily="18" charset="0"/>
                <a:cs typeface="Times New Roman" pitchFamily="18" charset="0"/>
              </a:rPr>
              <a:t>begining</a:t>
            </a:r>
            <a:r>
              <a:rPr lang="en-IN" sz="2800" i="1" dirty="0" smtClean="0">
                <a:latin typeface="Times New Roman" pitchFamily="18" charset="0"/>
                <a:cs typeface="Times New Roman" pitchFamily="18" charset="0"/>
              </a:rPr>
              <a:t> of the segment</a:t>
            </a:r>
          </a:p>
          <a:p>
            <a:r>
              <a:rPr lang="en-IN" sz="2800" dirty="0" smtClean="0">
                <a:latin typeface="Times New Roman" pitchFamily="18" charset="0"/>
                <a:cs typeface="Times New Roman" pitchFamily="18" charset="0"/>
              </a:rPr>
              <a:t>8086 has Base registers and Index registers</a:t>
            </a:r>
          </a:p>
          <a:p>
            <a:r>
              <a:rPr lang="en-IN" sz="2800" dirty="0" smtClean="0">
                <a:latin typeface="Times New Roman" pitchFamily="18" charset="0"/>
                <a:cs typeface="Times New Roman" pitchFamily="18" charset="0"/>
              </a:rPr>
              <a:t>So EU calculates EA by summing a </a:t>
            </a:r>
            <a:r>
              <a:rPr lang="en-IN" sz="2800" i="1" dirty="0" smtClean="0">
                <a:latin typeface="Times New Roman" pitchFamily="18" charset="0"/>
                <a:cs typeface="Times New Roman" pitchFamily="18" charset="0"/>
              </a:rPr>
              <a:t>Displacement, Content of Base register and Content of Index register.</a:t>
            </a:r>
            <a:endParaRPr lang="en-IN" sz="2800" dirty="0">
              <a:latin typeface="Times New Roman" pitchFamily="18" charset="0"/>
              <a:cs typeface="Times New Roman" pitchFamily="18" charset="0"/>
            </a:endParaRP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IN" sz="4000" b="1" dirty="0" smtClean="0">
                <a:latin typeface="Times New Roman" pitchFamily="18" charset="0"/>
                <a:cs typeface="Times New Roman" pitchFamily="18" charset="0"/>
              </a:rPr>
              <a:t>EFFECTIVE ADDRESS (EA)</a:t>
            </a:r>
          </a:p>
        </p:txBody>
      </p:sp>
      <p:pic>
        <p:nvPicPr>
          <p:cNvPr id="2050" name="Picture 2"/>
          <p:cNvPicPr>
            <a:picLocks noChangeAspect="1" noChangeArrowheads="1"/>
          </p:cNvPicPr>
          <p:nvPr/>
        </p:nvPicPr>
        <p:blipFill>
          <a:blip r:embed="rId2" cstate="print"/>
          <a:srcRect/>
          <a:stretch>
            <a:fillRect/>
          </a:stretch>
        </p:blipFill>
        <p:spPr bwMode="auto">
          <a:xfrm>
            <a:off x="339451" y="5181600"/>
            <a:ext cx="8575949" cy="1485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676400"/>
            <a:ext cx="8229600" cy="4191000"/>
          </a:xfrm>
        </p:spPr>
        <p:txBody>
          <a:bodyPr/>
          <a:lstStyle/>
          <a:p>
            <a:r>
              <a:rPr lang="en-IN" dirty="0" smtClean="0">
                <a:latin typeface="Times New Roman" pitchFamily="18" charset="0"/>
                <a:cs typeface="Times New Roman" pitchFamily="18" charset="0"/>
              </a:rPr>
              <a:t>Displacement is an 8 or 16 bit number.</a:t>
            </a:r>
          </a:p>
          <a:p>
            <a:r>
              <a:rPr lang="en-IN" dirty="0" smtClean="0">
                <a:latin typeface="Times New Roman" pitchFamily="18" charset="0"/>
                <a:cs typeface="Times New Roman" pitchFamily="18" charset="0"/>
              </a:rPr>
              <a:t>It is generally derived from the position of operand name.</a:t>
            </a:r>
          </a:p>
          <a:p>
            <a:r>
              <a:rPr lang="en-IN" dirty="0" smtClean="0">
                <a:latin typeface="Times New Roman" pitchFamily="18" charset="0"/>
                <a:cs typeface="Times New Roman" pitchFamily="18" charset="0"/>
              </a:rPr>
              <a:t>It’s value is constant.</a:t>
            </a:r>
          </a:p>
          <a:p>
            <a:r>
              <a:rPr lang="en-IN" dirty="0" smtClean="0">
                <a:latin typeface="Times New Roman" pitchFamily="18" charset="0"/>
                <a:cs typeface="Times New Roman" pitchFamily="18" charset="0"/>
              </a:rPr>
              <a:t>Programmer may specify either BX or BP is to be used as Base Register</a:t>
            </a:r>
          </a:p>
          <a:p>
            <a:r>
              <a:rPr lang="en-IN" dirty="0" smtClean="0">
                <a:latin typeface="Times New Roman" pitchFamily="18" charset="0"/>
                <a:cs typeface="Times New Roman" pitchFamily="18" charset="0"/>
              </a:rPr>
              <a:t>Similarly either SI or DI may be specified as Index Register</a:t>
            </a:r>
            <a:endParaRPr lang="en-IN" sz="8000" dirty="0">
              <a:latin typeface="Times New Roman" pitchFamily="18" charset="0"/>
              <a:cs typeface="Times New Roman" pitchFamily="18" charset="0"/>
            </a:endParaRP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676400"/>
            <a:ext cx="8229600" cy="4191000"/>
          </a:xfrm>
        </p:spPr>
        <p:txBody>
          <a:bodyPr/>
          <a:lstStyle/>
          <a:p>
            <a:r>
              <a:rPr lang="en-IN" sz="3600" b="1" dirty="0" smtClean="0">
                <a:latin typeface="Times New Roman" pitchFamily="18" charset="0"/>
                <a:cs typeface="Times New Roman" pitchFamily="18" charset="0"/>
              </a:rPr>
              <a:t>Direct addressing mode:</a:t>
            </a:r>
          </a:p>
          <a:p>
            <a:pPr lvl="1"/>
            <a:r>
              <a:rPr lang="en-IN" dirty="0" smtClean="0">
                <a:latin typeface="Times New Roman" pitchFamily="18" charset="0"/>
                <a:cs typeface="Times New Roman" pitchFamily="18" charset="0"/>
              </a:rPr>
              <a:t>In the direct addressing mode, a 16-bit memory address (offset) is directly specified in the instruction as a part of it.</a:t>
            </a:r>
          </a:p>
          <a:p>
            <a:pPr lvl="1"/>
            <a:r>
              <a:rPr lang="pt-BR" dirty="0" smtClean="0">
                <a:latin typeface="Times New Roman" pitchFamily="18" charset="0"/>
                <a:cs typeface="Times New Roman" pitchFamily="18" charset="0"/>
              </a:rPr>
              <a:t>Example 2: MOV AX, [5000H]</a:t>
            </a:r>
          </a:p>
          <a:p>
            <a:pPr lvl="1"/>
            <a:r>
              <a:rPr lang="en-IN" dirty="0" smtClean="0">
                <a:latin typeface="Times New Roman" pitchFamily="18" charset="0"/>
                <a:cs typeface="Times New Roman" pitchFamily="18" charset="0"/>
              </a:rPr>
              <a:t>Here, data resides in a memory location in the data segment, whose effective address may be computed using 5000H as the offset address and content of DS as segment address. The effective address, here, is 10H*DS+5000H.</a:t>
            </a:r>
            <a:endParaRPr lang="en-IN" sz="8400" dirty="0">
              <a:latin typeface="Times New Roman" pitchFamily="18" charset="0"/>
              <a:cs typeface="Times New Roman" pitchFamily="18" charset="0"/>
            </a:endParaRP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371600"/>
            <a:ext cx="8229600" cy="4191000"/>
          </a:xfrm>
        </p:spPr>
        <p:txBody>
          <a:bodyPr/>
          <a:lstStyle/>
          <a:p>
            <a:r>
              <a:rPr lang="en-IN" sz="3600" dirty="0" smtClean="0">
                <a:latin typeface="Times New Roman" pitchFamily="18" charset="0"/>
                <a:cs typeface="Times New Roman" pitchFamily="18" charset="0"/>
              </a:rPr>
              <a:t>Direct addressing mode:</a:t>
            </a:r>
          </a:p>
          <a:p>
            <a:pPr lvl="1">
              <a:lnSpc>
                <a:spcPct val="150000"/>
              </a:lnSpc>
            </a:pPr>
            <a:r>
              <a:rPr lang="en-IN" dirty="0" smtClean="0">
                <a:latin typeface="Times New Roman" pitchFamily="18" charset="0"/>
                <a:cs typeface="Times New Roman" pitchFamily="18" charset="0"/>
              </a:rPr>
              <a:t> EA is taken from the </a:t>
            </a:r>
            <a:r>
              <a:rPr lang="en-IN" i="1" dirty="0" smtClean="0">
                <a:latin typeface="Times New Roman" pitchFamily="18" charset="0"/>
                <a:cs typeface="Times New Roman" pitchFamily="18" charset="0"/>
              </a:rPr>
              <a:t>displacement field of </a:t>
            </a:r>
            <a:r>
              <a:rPr lang="en-IN" dirty="0" smtClean="0">
                <a:latin typeface="Times New Roman" pitchFamily="18" charset="0"/>
                <a:cs typeface="Times New Roman" pitchFamily="18" charset="0"/>
              </a:rPr>
              <a:t>instruction.</a:t>
            </a:r>
          </a:p>
          <a:p>
            <a:pPr lvl="1">
              <a:lnSpc>
                <a:spcPct val="150000"/>
              </a:lnSpc>
            </a:pPr>
            <a:r>
              <a:rPr lang="en-IN" dirty="0" smtClean="0">
                <a:latin typeface="Times New Roman" pitchFamily="18" charset="0"/>
                <a:cs typeface="Times New Roman" pitchFamily="18" charset="0"/>
              </a:rPr>
              <a:t> PA=This </a:t>
            </a:r>
            <a:r>
              <a:rPr lang="en-IN" dirty="0" err="1" smtClean="0">
                <a:latin typeface="Times New Roman" pitchFamily="18" charset="0"/>
                <a:cs typeface="Times New Roman" pitchFamily="18" charset="0"/>
              </a:rPr>
              <a:t>addr</a:t>
            </a:r>
            <a:r>
              <a:rPr lang="en-IN" dirty="0" smtClean="0">
                <a:latin typeface="Times New Roman" pitchFamily="18" charset="0"/>
                <a:cs typeface="Times New Roman" pitchFamily="18" charset="0"/>
              </a:rPr>
              <a:t>. is added with </a:t>
            </a:r>
            <a:r>
              <a:rPr lang="en-IN" dirty="0" err="1" smtClean="0">
                <a:latin typeface="Times New Roman" pitchFamily="18" charset="0"/>
                <a:cs typeface="Times New Roman" pitchFamily="18" charset="0"/>
              </a:rPr>
              <a:t>Seg.Regi</a:t>
            </a:r>
            <a:r>
              <a:rPr lang="en-IN" dirty="0" smtClean="0">
                <a:latin typeface="Times New Roman" pitchFamily="18" charset="0"/>
                <a:cs typeface="Times New Roman" pitchFamily="18" charset="0"/>
              </a:rPr>
              <a:t>*10 H</a:t>
            </a:r>
          </a:p>
          <a:p>
            <a:pPr lvl="1">
              <a:lnSpc>
                <a:spcPct val="150000"/>
              </a:lnSpc>
              <a:buNone/>
            </a:pPr>
            <a:r>
              <a:rPr lang="en-IN" dirty="0" smtClean="0">
                <a:latin typeface="Times New Roman" pitchFamily="18" charset="0"/>
                <a:cs typeface="Times New Roman" pitchFamily="18" charset="0"/>
              </a:rPr>
              <a:t>			MOV [1023],AL</a:t>
            </a:r>
            <a:endParaRPr lang="en-IN" sz="9600" dirty="0">
              <a:latin typeface="Times New Roman" pitchFamily="18" charset="0"/>
              <a:cs typeface="Times New Roman" pitchFamily="18" charset="0"/>
            </a:endParaRP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grpSp>
        <p:nvGrpSpPr>
          <p:cNvPr id="4" name="Group 3"/>
          <p:cNvGrpSpPr/>
          <p:nvPr/>
        </p:nvGrpSpPr>
        <p:grpSpPr>
          <a:xfrm>
            <a:off x="304800" y="1828799"/>
            <a:ext cx="8534400" cy="3962401"/>
            <a:chOff x="152400" y="3471103"/>
            <a:chExt cx="8534400" cy="2831482"/>
          </a:xfrm>
        </p:grpSpPr>
        <p:pic>
          <p:nvPicPr>
            <p:cNvPr id="5" name="Picture 2"/>
            <p:cNvPicPr>
              <a:picLocks noChangeAspect="1" noChangeArrowheads="1"/>
            </p:cNvPicPr>
            <p:nvPr/>
          </p:nvPicPr>
          <p:blipFill>
            <a:blip r:embed="rId2" cstate="print"/>
            <a:srcRect/>
            <a:stretch>
              <a:fillRect/>
            </a:stretch>
          </p:blipFill>
          <p:spPr bwMode="auto">
            <a:xfrm>
              <a:off x="152400" y="3471103"/>
              <a:ext cx="8534400" cy="1481897"/>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183630" y="4953000"/>
              <a:ext cx="8488180" cy="1349585"/>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600200"/>
            <a:ext cx="8229600" cy="4267200"/>
          </a:xfrm>
        </p:spPr>
        <p:txBody>
          <a:bodyPr/>
          <a:lstStyle/>
          <a:p>
            <a:r>
              <a:rPr lang="en-IN" sz="2800" b="1" dirty="0" smtClean="0">
                <a:latin typeface="Times New Roman" pitchFamily="18" charset="0"/>
                <a:cs typeface="Times New Roman" pitchFamily="18" charset="0"/>
              </a:rPr>
              <a:t>Register indirect addressing mode:</a:t>
            </a:r>
          </a:p>
          <a:p>
            <a:pPr lvl="1"/>
            <a:r>
              <a:rPr lang="en-IN" sz="2000" dirty="0" smtClean="0">
                <a:latin typeface="Times New Roman" pitchFamily="18" charset="0"/>
                <a:cs typeface="Times New Roman" pitchFamily="18" charset="0"/>
              </a:rPr>
              <a:t>Sometimes, the address of the memory location which contains data or operand is determined in an indirect way, using the offset registers. </a:t>
            </a:r>
          </a:p>
          <a:p>
            <a:pPr lvl="1"/>
            <a:r>
              <a:rPr lang="en-IN" sz="2000" dirty="0" smtClean="0">
                <a:latin typeface="Times New Roman" pitchFamily="18" charset="0"/>
                <a:cs typeface="Times New Roman" pitchFamily="18" charset="0"/>
              </a:rPr>
              <a:t>In this addressing mode, the offset address of data is in either BX or SI or Dl register.</a:t>
            </a:r>
          </a:p>
          <a:p>
            <a:pPr lvl="1"/>
            <a:r>
              <a:rPr lang="en-IN" sz="2000" dirty="0" smtClean="0">
                <a:latin typeface="Times New Roman" pitchFamily="18" charset="0"/>
                <a:cs typeface="Times New Roman" pitchFamily="18" charset="0"/>
              </a:rPr>
              <a:t>The default segment is either DS or ES. The data is supposed to be available at the address pointed to by the content of any of the above registers in the default data segment.</a:t>
            </a:r>
          </a:p>
          <a:p>
            <a:pPr lvl="1"/>
            <a:r>
              <a:rPr lang="en-IN" sz="2000" dirty="0" smtClean="0">
                <a:latin typeface="Times New Roman" pitchFamily="18" charset="0"/>
                <a:cs typeface="Times New Roman" pitchFamily="18" charset="0"/>
              </a:rPr>
              <a:t>Example 4: MOV AX, [BX]</a:t>
            </a:r>
          </a:p>
          <a:p>
            <a:pPr lvl="1"/>
            <a:r>
              <a:rPr lang="en-IN" sz="2000" dirty="0" smtClean="0">
                <a:latin typeface="Times New Roman" pitchFamily="18" charset="0"/>
                <a:cs typeface="Times New Roman" pitchFamily="18" charset="0"/>
              </a:rPr>
              <a:t>Here, data is present in a memory location in DS whose offset address is in BX. </a:t>
            </a:r>
          </a:p>
          <a:p>
            <a:pPr lvl="1"/>
            <a:r>
              <a:rPr lang="en-IN" sz="2000" dirty="0" smtClean="0">
                <a:latin typeface="Times New Roman" pitchFamily="18" charset="0"/>
                <a:cs typeface="Times New Roman" pitchFamily="18" charset="0"/>
              </a:rPr>
              <a:t>The effective address of the data is given as 10H*DS+[BX].</a:t>
            </a:r>
            <a:endParaRPr lang="en-IN" sz="8000" dirty="0">
              <a:latin typeface="Times New Roman" pitchFamily="18" charset="0"/>
              <a:cs typeface="Times New Roman" pitchFamily="18" charset="0"/>
            </a:endParaRP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524000"/>
            <a:ext cx="8229600" cy="4267200"/>
          </a:xfrm>
        </p:spPr>
        <p:txBody>
          <a:bodyPr/>
          <a:lstStyle/>
          <a:p>
            <a:r>
              <a:rPr lang="en-IN" sz="3600" b="1" dirty="0" smtClean="0">
                <a:latin typeface="Times New Roman" pitchFamily="18" charset="0"/>
                <a:cs typeface="Times New Roman" pitchFamily="18" charset="0"/>
              </a:rPr>
              <a:t>Register indirect addressing mode:</a:t>
            </a:r>
          </a:p>
          <a:p>
            <a:pPr lvl="1">
              <a:lnSpc>
                <a:spcPct val="150000"/>
              </a:lnSpc>
            </a:pPr>
            <a:r>
              <a:rPr lang="en-IN" dirty="0" smtClean="0">
                <a:latin typeface="Times New Roman" pitchFamily="18" charset="0"/>
                <a:cs typeface="Times New Roman" pitchFamily="18" charset="0"/>
              </a:rPr>
              <a:t>EA of may be taken directly from </a:t>
            </a:r>
            <a:r>
              <a:rPr lang="en-IN" i="1" dirty="0" smtClean="0">
                <a:latin typeface="Times New Roman" pitchFamily="18" charset="0"/>
                <a:cs typeface="Times New Roman" pitchFamily="18" charset="0"/>
              </a:rPr>
              <a:t>one of the base register or index register.</a:t>
            </a:r>
          </a:p>
          <a:p>
            <a:pPr lvl="1">
              <a:lnSpc>
                <a:spcPct val="150000"/>
              </a:lnSpc>
            </a:pPr>
            <a:r>
              <a:rPr lang="en-IN" dirty="0" smtClean="0">
                <a:latin typeface="Times New Roman" pitchFamily="18" charset="0"/>
                <a:cs typeface="Times New Roman" pitchFamily="18" charset="0"/>
              </a:rPr>
              <a:t>PA=This </a:t>
            </a:r>
            <a:r>
              <a:rPr lang="en-IN" dirty="0" err="1" smtClean="0">
                <a:latin typeface="Times New Roman" pitchFamily="18" charset="0"/>
                <a:cs typeface="Times New Roman" pitchFamily="18" charset="0"/>
              </a:rPr>
              <a:t>addr</a:t>
            </a:r>
            <a:r>
              <a:rPr lang="en-IN" dirty="0" smtClean="0">
                <a:latin typeface="Times New Roman" pitchFamily="18" charset="0"/>
                <a:cs typeface="Times New Roman" pitchFamily="18" charset="0"/>
              </a:rPr>
              <a:t>. is added with </a:t>
            </a:r>
            <a:r>
              <a:rPr lang="en-IN" dirty="0" err="1" smtClean="0">
                <a:latin typeface="Times New Roman" pitchFamily="18" charset="0"/>
                <a:cs typeface="Times New Roman" pitchFamily="18" charset="0"/>
              </a:rPr>
              <a:t>Seg.Regi</a:t>
            </a:r>
            <a:r>
              <a:rPr lang="en-IN" dirty="0" smtClean="0">
                <a:latin typeface="Times New Roman" pitchFamily="18" charset="0"/>
                <a:cs typeface="Times New Roman" pitchFamily="18" charset="0"/>
              </a:rPr>
              <a:t>*10 H</a:t>
            </a:r>
          </a:p>
          <a:p>
            <a:pPr lvl="1">
              <a:lnSpc>
                <a:spcPct val="150000"/>
              </a:lnSpc>
              <a:buNone/>
            </a:pPr>
            <a:r>
              <a:rPr lang="en-IN" dirty="0" smtClean="0">
                <a:latin typeface="Times New Roman" pitchFamily="18" charset="0"/>
                <a:cs typeface="Times New Roman" pitchFamily="18" charset="0"/>
              </a:rPr>
              <a:t>			MOV [SI],AL</a:t>
            </a:r>
            <a:endParaRPr lang="en-IN" sz="9600" dirty="0">
              <a:latin typeface="Times New Roman" pitchFamily="18" charset="0"/>
              <a:cs typeface="Times New Roman" pitchFamily="18" charset="0"/>
            </a:endParaRP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2"/>
          <p:cNvPicPr>
            <a:picLocks noChangeAspect="1" noChangeArrowheads="1"/>
          </p:cNvPicPr>
          <p:nvPr/>
        </p:nvPicPr>
        <p:blipFill>
          <a:blip r:embed="rId2" cstate="print"/>
          <a:srcRect/>
          <a:stretch>
            <a:fillRect/>
          </a:stretch>
        </p:blipFill>
        <p:spPr bwMode="auto">
          <a:xfrm>
            <a:off x="304800" y="1600200"/>
            <a:ext cx="8610600" cy="4191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228600" y="1371600"/>
            <a:ext cx="8839200" cy="5029200"/>
          </a:xfrm>
        </p:spPr>
        <p:txBody>
          <a:bodyPr>
            <a:normAutofit fontScale="92500" lnSpcReduction="20000"/>
          </a:bodyPr>
          <a:lstStyle/>
          <a:p>
            <a:pPr eaLnBrk="1" hangingPunct="1">
              <a:lnSpc>
                <a:spcPct val="90000"/>
              </a:lnSpc>
              <a:defRPr/>
            </a:pPr>
            <a:r>
              <a:rPr lang="en-US" sz="2800" dirty="0"/>
              <a:t>used to </a:t>
            </a:r>
            <a:r>
              <a:rPr lang="en-US" sz="2800" dirty="0">
                <a:solidFill>
                  <a:srgbClr val="FF0000"/>
                </a:solidFill>
              </a:rPr>
              <a:t>keep offset addresses</a:t>
            </a:r>
            <a:r>
              <a:rPr lang="en-US" sz="2800" dirty="0"/>
              <a:t>.</a:t>
            </a:r>
          </a:p>
          <a:p>
            <a:pPr eaLnBrk="1" hangingPunct="1">
              <a:lnSpc>
                <a:spcPct val="90000"/>
              </a:lnSpc>
              <a:defRPr/>
            </a:pPr>
            <a:endParaRPr lang="en-US" sz="900" dirty="0"/>
          </a:p>
          <a:p>
            <a:pPr eaLnBrk="1" hangingPunct="1">
              <a:lnSpc>
                <a:spcPct val="90000"/>
              </a:lnSpc>
              <a:defRPr/>
            </a:pPr>
            <a:r>
              <a:rPr lang="en-US" sz="2800" dirty="0"/>
              <a:t>Used in various forms of memory addressing.</a:t>
            </a:r>
          </a:p>
          <a:p>
            <a:pPr eaLnBrk="1" hangingPunct="1">
              <a:lnSpc>
                <a:spcPct val="90000"/>
              </a:lnSpc>
              <a:defRPr/>
            </a:pPr>
            <a:endParaRPr lang="en-US" sz="900" dirty="0"/>
          </a:p>
          <a:p>
            <a:pPr eaLnBrk="1" hangingPunct="1">
              <a:lnSpc>
                <a:spcPct val="90000"/>
              </a:lnSpc>
              <a:defRPr/>
            </a:pPr>
            <a:r>
              <a:rPr lang="en-US" sz="2800" dirty="0"/>
              <a:t>In the case of SP and BP the default reference to form a physical address is the Stack Segment (SS-will be discussed under the BIU)</a:t>
            </a:r>
          </a:p>
          <a:p>
            <a:pPr eaLnBrk="1" hangingPunct="1">
              <a:lnSpc>
                <a:spcPct val="90000"/>
              </a:lnSpc>
              <a:defRPr/>
            </a:pPr>
            <a:endParaRPr lang="en-US" sz="900" dirty="0"/>
          </a:p>
          <a:p>
            <a:pPr eaLnBrk="1" hangingPunct="1">
              <a:lnSpc>
                <a:spcPct val="90000"/>
              </a:lnSpc>
              <a:defRPr/>
            </a:pPr>
            <a:r>
              <a:rPr lang="en-US" sz="2800" dirty="0"/>
              <a:t>The index registers (SI &amp; DI) and the BX generally default to the Data segment register (DS).</a:t>
            </a:r>
          </a:p>
          <a:p>
            <a:pPr eaLnBrk="1" hangingPunct="1">
              <a:lnSpc>
                <a:spcPct val="90000"/>
              </a:lnSpc>
              <a:defRPr/>
            </a:pPr>
            <a:endParaRPr lang="en-US" sz="900" dirty="0"/>
          </a:p>
          <a:p>
            <a:pPr eaLnBrk="1" hangingPunct="1">
              <a:lnSpc>
                <a:spcPct val="90000"/>
              </a:lnSpc>
              <a:buFontTx/>
              <a:buNone/>
              <a:defRPr/>
            </a:pPr>
            <a:r>
              <a:rPr lang="en-US" sz="2800" dirty="0">
                <a:solidFill>
                  <a:srgbClr val="FF0066"/>
                </a:solidFill>
              </a:rPr>
              <a:t>	SP: Stack pointer</a:t>
            </a:r>
          </a:p>
          <a:p>
            <a:pPr eaLnBrk="1" hangingPunct="1">
              <a:lnSpc>
                <a:spcPct val="90000"/>
              </a:lnSpc>
              <a:buFontTx/>
              <a:buNone/>
              <a:defRPr/>
            </a:pPr>
            <a:r>
              <a:rPr lang="en-US" sz="2800" dirty="0"/>
              <a:t>		– Used with SS to access the stack segment</a:t>
            </a:r>
          </a:p>
          <a:p>
            <a:pPr eaLnBrk="1" hangingPunct="1">
              <a:lnSpc>
                <a:spcPct val="90000"/>
              </a:lnSpc>
              <a:buFontTx/>
              <a:buNone/>
              <a:defRPr/>
            </a:pPr>
            <a:endParaRPr lang="en-US" sz="900" dirty="0"/>
          </a:p>
          <a:p>
            <a:pPr eaLnBrk="1" hangingPunct="1">
              <a:lnSpc>
                <a:spcPct val="90000"/>
              </a:lnSpc>
              <a:buFontTx/>
              <a:buNone/>
              <a:defRPr/>
            </a:pPr>
            <a:r>
              <a:rPr lang="en-US" sz="2800" dirty="0">
                <a:solidFill>
                  <a:srgbClr val="FF0066"/>
                </a:solidFill>
              </a:rPr>
              <a:t>	BP: Base Pointer</a:t>
            </a:r>
          </a:p>
          <a:p>
            <a:pPr eaLnBrk="1" hangingPunct="1">
              <a:lnSpc>
                <a:spcPct val="90000"/>
              </a:lnSpc>
              <a:buFontTx/>
              <a:buNone/>
              <a:defRPr/>
            </a:pPr>
            <a:r>
              <a:rPr lang="en-US" sz="2800" dirty="0"/>
              <a:t>		– Primarily used to access data on the stack</a:t>
            </a:r>
          </a:p>
          <a:p>
            <a:pPr eaLnBrk="1" hangingPunct="1">
              <a:lnSpc>
                <a:spcPct val="90000"/>
              </a:lnSpc>
              <a:buFontTx/>
              <a:buNone/>
              <a:defRPr/>
            </a:pPr>
            <a:r>
              <a:rPr lang="en-US" sz="2800" dirty="0"/>
              <a:t>		– Can be used to access data in other segments</a:t>
            </a:r>
          </a:p>
        </p:txBody>
      </p:sp>
      <p:sp>
        <p:nvSpPr>
          <p:cNvPr id="12292" name="Slide Number Placeholder 5"/>
          <p:cNvSpPr>
            <a:spLocks noGrp="1"/>
          </p:cNvSpPr>
          <p:nvPr>
            <p:ph type="sldNum" sz="quarter" idx="12"/>
          </p:nvPr>
        </p:nvSpPr>
        <p:spPr>
          <a:noFill/>
        </p:spPr>
        <p:txBody>
          <a:bodyPr/>
          <a:lstStyle/>
          <a:p>
            <a:r>
              <a:rPr lang="en-US" dirty="0" smtClean="0"/>
              <a:t>15</a:t>
            </a:r>
          </a:p>
        </p:txBody>
      </p:sp>
      <p:sp>
        <p:nvSpPr>
          <p:cNvPr id="6"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800" b="1" dirty="0" smtClean="0">
                <a:solidFill>
                  <a:schemeClr val="bg1"/>
                </a:solidFill>
              </a:rPr>
              <a:t>Pointer &amp; Index Register</a:t>
            </a:r>
            <a:endParaRPr kumimoji="0" lang="en-US" sz="48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676400"/>
            <a:ext cx="8229600" cy="4191000"/>
          </a:xfrm>
        </p:spPr>
        <p:txBody>
          <a:bodyPr/>
          <a:lstStyle/>
          <a:p>
            <a:r>
              <a:rPr lang="en-IN" sz="3600" b="1" dirty="0" smtClean="0">
                <a:latin typeface="Times New Roman" pitchFamily="18" charset="0"/>
                <a:cs typeface="Times New Roman" pitchFamily="18" charset="0"/>
              </a:rPr>
              <a:t>Register Relative addressing mode:</a:t>
            </a:r>
          </a:p>
          <a:p>
            <a:pPr lvl="1"/>
            <a:r>
              <a:rPr lang="en-IN" dirty="0" smtClean="0">
                <a:latin typeface="Times New Roman" pitchFamily="18" charset="0"/>
                <a:cs typeface="Times New Roman" pitchFamily="18" charset="0"/>
              </a:rPr>
              <a:t>The data is available at an effective address formed by adding an 8-bit or 16-bit displacement with the content of any one of the registers BX, BP, SI and Dl in the default (either DS or ES) segment. The example given below explains this mode.</a:t>
            </a:r>
          </a:p>
          <a:p>
            <a:pPr lvl="1"/>
            <a:r>
              <a:rPr lang="en-IN" dirty="0" smtClean="0">
                <a:latin typeface="Times New Roman" pitchFamily="18" charset="0"/>
                <a:cs typeface="Times New Roman" pitchFamily="18" charset="0"/>
              </a:rPr>
              <a:t>Example 6: MOV AX, 50H[BX]</a:t>
            </a:r>
          </a:p>
          <a:p>
            <a:pPr lvl="1"/>
            <a:r>
              <a:rPr lang="en-IN" dirty="0" smtClean="0">
                <a:latin typeface="Times New Roman" pitchFamily="18" charset="0"/>
                <a:cs typeface="Times New Roman" pitchFamily="18" charset="0"/>
              </a:rPr>
              <a:t>Here, the effective address is given as 10H*DS+50H+[BX].</a:t>
            </a:r>
            <a:endParaRPr lang="en-IN" sz="9200" dirty="0">
              <a:latin typeface="Times New Roman" pitchFamily="18" charset="0"/>
              <a:cs typeface="Times New Roman" pitchFamily="18" charset="0"/>
            </a:endParaRP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828800"/>
            <a:ext cx="8229600" cy="4191000"/>
          </a:xfrm>
        </p:spPr>
        <p:txBody>
          <a:bodyPr/>
          <a:lstStyle/>
          <a:p>
            <a:r>
              <a:rPr lang="en-IN" sz="4000" b="1" dirty="0" smtClean="0">
                <a:latin typeface="Times New Roman" pitchFamily="18" charset="0"/>
                <a:cs typeface="Times New Roman" pitchFamily="18" charset="0"/>
              </a:rPr>
              <a:t>Register Relative addressing mode:</a:t>
            </a:r>
          </a:p>
          <a:p>
            <a:pPr lvl="1">
              <a:lnSpc>
                <a:spcPct val="150000"/>
              </a:lnSpc>
            </a:pPr>
            <a:r>
              <a:rPr lang="en-IN" dirty="0" smtClean="0">
                <a:latin typeface="Times New Roman" pitchFamily="18" charset="0"/>
                <a:cs typeface="Times New Roman" pitchFamily="18" charset="0"/>
              </a:rPr>
              <a:t>EA is Sum of 8 or 16 bit </a:t>
            </a:r>
            <a:r>
              <a:rPr lang="en-IN" i="1" dirty="0" smtClean="0">
                <a:latin typeface="Times New Roman" pitchFamily="18" charset="0"/>
                <a:cs typeface="Times New Roman" pitchFamily="18" charset="0"/>
              </a:rPr>
              <a:t>displacement and contents of base register or an index register</a:t>
            </a:r>
          </a:p>
          <a:p>
            <a:pPr lvl="1">
              <a:lnSpc>
                <a:spcPct val="150000"/>
              </a:lnSpc>
            </a:pPr>
            <a:r>
              <a:rPr lang="en-IN" dirty="0" smtClean="0">
                <a:latin typeface="Times New Roman" pitchFamily="18" charset="0"/>
                <a:cs typeface="Times New Roman" pitchFamily="18" charset="0"/>
              </a:rPr>
              <a:t>PA = This </a:t>
            </a:r>
            <a:r>
              <a:rPr lang="en-IN" dirty="0" err="1" smtClean="0">
                <a:latin typeface="Times New Roman" pitchFamily="18" charset="0"/>
                <a:cs typeface="Times New Roman" pitchFamily="18" charset="0"/>
              </a:rPr>
              <a:t>addr</a:t>
            </a:r>
            <a:r>
              <a:rPr lang="en-IN" dirty="0" smtClean="0">
                <a:latin typeface="Times New Roman" pitchFamily="18" charset="0"/>
                <a:cs typeface="Times New Roman" pitchFamily="18" charset="0"/>
              </a:rPr>
              <a:t>. is added with </a:t>
            </a:r>
            <a:r>
              <a:rPr lang="en-IN" dirty="0" err="1" smtClean="0">
                <a:latin typeface="Times New Roman" pitchFamily="18" charset="0"/>
                <a:cs typeface="Times New Roman" pitchFamily="18" charset="0"/>
              </a:rPr>
              <a:t>Seg.Regi</a:t>
            </a:r>
            <a:r>
              <a:rPr lang="en-IN" dirty="0" smtClean="0">
                <a:latin typeface="Times New Roman" pitchFamily="18" charset="0"/>
                <a:cs typeface="Times New Roman" pitchFamily="18" charset="0"/>
              </a:rPr>
              <a:t>*10 H</a:t>
            </a:r>
          </a:p>
          <a:p>
            <a:pPr lvl="1">
              <a:lnSpc>
                <a:spcPct val="150000"/>
              </a:lnSpc>
              <a:buNone/>
            </a:pPr>
            <a:r>
              <a:rPr lang="en-IN" dirty="0" smtClean="0">
                <a:latin typeface="Times New Roman" pitchFamily="18" charset="0"/>
                <a:cs typeface="Times New Roman" pitchFamily="18" charset="0"/>
              </a:rPr>
              <a:t>			MOV [BX+1100],AL</a:t>
            </a:r>
            <a:endParaRPr lang="en-IN" sz="88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noChangeArrowheads="1"/>
          </p:cNvPicPr>
          <p:nvPr/>
        </p:nvPicPr>
        <p:blipFill>
          <a:blip r:embed="rId2" cstate="print"/>
          <a:srcRect/>
          <a:stretch>
            <a:fillRect/>
          </a:stretch>
        </p:blipFill>
        <p:spPr bwMode="auto">
          <a:xfrm>
            <a:off x="1905000" y="4876800"/>
            <a:ext cx="4476750" cy="18288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457200" y="457200"/>
            <a:ext cx="8229600" cy="4114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676400"/>
            <a:ext cx="8229600" cy="4191000"/>
          </a:xfrm>
        </p:spPr>
        <p:txBody>
          <a:bodyPr/>
          <a:lstStyle/>
          <a:p>
            <a:r>
              <a:rPr lang="en-IN" sz="3600" b="1" dirty="0" smtClean="0">
                <a:latin typeface="Times New Roman" pitchFamily="18" charset="0"/>
                <a:cs typeface="Times New Roman" pitchFamily="18" charset="0"/>
              </a:rPr>
              <a:t>Based Indexed addressing mode:</a:t>
            </a:r>
          </a:p>
          <a:p>
            <a:pPr lvl="1"/>
            <a:r>
              <a:rPr lang="en-IN" dirty="0" smtClean="0">
                <a:latin typeface="Times New Roman" pitchFamily="18" charset="0"/>
                <a:cs typeface="Times New Roman" pitchFamily="18" charset="0"/>
              </a:rPr>
              <a:t>The effective address of data is formed, in this addressing mode, by adding content of a base register (any one of BX or BP) to the content of an index register (any one of SI or Dl). The default segment register may be ES or DS.</a:t>
            </a:r>
          </a:p>
          <a:p>
            <a:pPr lvl="1"/>
            <a:r>
              <a:rPr lang="fr-FR" dirty="0" err="1" smtClean="0">
                <a:latin typeface="Times New Roman" pitchFamily="18" charset="0"/>
                <a:cs typeface="Times New Roman" pitchFamily="18" charset="0"/>
              </a:rPr>
              <a:t>Example</a:t>
            </a:r>
            <a:r>
              <a:rPr lang="fr-FR" dirty="0" smtClean="0">
                <a:latin typeface="Times New Roman" pitchFamily="18" charset="0"/>
                <a:cs typeface="Times New Roman" pitchFamily="18" charset="0"/>
              </a:rPr>
              <a:t> 7: MOV AX, [BX] [SI]</a:t>
            </a:r>
          </a:p>
          <a:p>
            <a:pPr lvl="1"/>
            <a:r>
              <a:rPr lang="en-IN" dirty="0" smtClean="0">
                <a:latin typeface="Times New Roman" pitchFamily="18" charset="0"/>
                <a:cs typeface="Times New Roman" pitchFamily="18" charset="0"/>
              </a:rPr>
              <a:t>Here, BX is the base register and SI is the index register. The effective address is computed as 10H*DS+[BX]+[SI].</a:t>
            </a:r>
            <a:endParaRPr lang="en-IN" sz="9200" dirty="0">
              <a:latin typeface="Times New Roman" pitchFamily="18" charset="0"/>
              <a:cs typeface="Times New Roman" pitchFamily="18" charset="0"/>
            </a:endParaRP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457200" y="1447800"/>
            <a:ext cx="8458200" cy="4191000"/>
          </a:xfrm>
        </p:spPr>
        <p:txBody>
          <a:bodyPr/>
          <a:lstStyle/>
          <a:p>
            <a:r>
              <a:rPr lang="en-IN" sz="4000" b="1" dirty="0" smtClean="0">
                <a:latin typeface="Times New Roman" pitchFamily="18" charset="0"/>
                <a:cs typeface="Times New Roman" pitchFamily="18" charset="0"/>
              </a:rPr>
              <a:t>Based Indexed addressing mode:</a:t>
            </a:r>
          </a:p>
          <a:p>
            <a:pPr marL="900113" lvl="1" indent="-442913"/>
            <a:r>
              <a:rPr lang="en-IN" sz="3200" dirty="0" smtClean="0">
                <a:latin typeface="Times New Roman" pitchFamily="18" charset="0"/>
                <a:cs typeface="Times New Roman" pitchFamily="18" charset="0"/>
              </a:rPr>
              <a:t>EA is sum of </a:t>
            </a:r>
            <a:r>
              <a:rPr lang="en-IN" sz="3200" i="1" dirty="0" smtClean="0">
                <a:latin typeface="Times New Roman" pitchFamily="18" charset="0"/>
                <a:cs typeface="Times New Roman" pitchFamily="18" charset="0"/>
              </a:rPr>
              <a:t>Base register and Index   register .</a:t>
            </a:r>
          </a:p>
          <a:p>
            <a:pPr marL="989013" lvl="1" indent="-531813"/>
            <a:r>
              <a:rPr lang="en-IN" sz="3200" dirty="0" smtClean="0">
                <a:latin typeface="Times New Roman" pitchFamily="18" charset="0"/>
                <a:cs typeface="Times New Roman" pitchFamily="18" charset="0"/>
              </a:rPr>
              <a:t>Both of which are specified by the instruction</a:t>
            </a:r>
          </a:p>
          <a:p>
            <a:pPr lvl="1"/>
            <a:r>
              <a:rPr lang="en-IN" sz="3200" dirty="0" smtClean="0">
                <a:latin typeface="Times New Roman" pitchFamily="18" charset="0"/>
                <a:cs typeface="Times New Roman" pitchFamily="18" charset="0"/>
              </a:rPr>
              <a:t>  PA=This </a:t>
            </a:r>
            <a:r>
              <a:rPr lang="en-IN" sz="3200" dirty="0" err="1" smtClean="0">
                <a:latin typeface="Times New Roman" pitchFamily="18" charset="0"/>
                <a:cs typeface="Times New Roman" pitchFamily="18" charset="0"/>
              </a:rPr>
              <a:t>addr</a:t>
            </a:r>
            <a:r>
              <a:rPr lang="en-IN" sz="3200" dirty="0" smtClean="0">
                <a:latin typeface="Times New Roman" pitchFamily="18" charset="0"/>
                <a:cs typeface="Times New Roman" pitchFamily="18" charset="0"/>
              </a:rPr>
              <a:t>. is added with </a:t>
            </a:r>
            <a:r>
              <a:rPr lang="en-IN" sz="3200" dirty="0" err="1" smtClean="0">
                <a:latin typeface="Times New Roman" pitchFamily="18" charset="0"/>
                <a:cs typeface="Times New Roman" pitchFamily="18" charset="0"/>
              </a:rPr>
              <a:t>Seg.Reg</a:t>
            </a:r>
            <a:r>
              <a:rPr lang="en-IN" sz="3200" dirty="0" smtClean="0">
                <a:latin typeface="Times New Roman" pitchFamily="18" charset="0"/>
                <a:cs typeface="Times New Roman" pitchFamily="18" charset="0"/>
              </a:rPr>
              <a:t>*10 H</a:t>
            </a:r>
          </a:p>
          <a:p>
            <a:pPr lvl="1">
              <a:buNone/>
            </a:pPr>
            <a:r>
              <a:rPr lang="en-IN" sz="3200" dirty="0" smtClean="0">
                <a:latin typeface="Times New Roman" pitchFamily="18" charset="0"/>
                <a:cs typeface="Times New Roman" pitchFamily="18" charset="0"/>
              </a:rPr>
              <a:t>			MOV [BX+SI],AL</a:t>
            </a:r>
            <a:endParaRPr lang="en-IN" sz="96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endParaRPr lang="en-IN"/>
          </a:p>
        </p:txBody>
      </p:sp>
      <p:grpSp>
        <p:nvGrpSpPr>
          <p:cNvPr id="4" name="Group 5"/>
          <p:cNvGrpSpPr/>
          <p:nvPr/>
        </p:nvGrpSpPr>
        <p:grpSpPr>
          <a:xfrm>
            <a:off x="304799" y="767715"/>
            <a:ext cx="8534401" cy="5785485"/>
            <a:chOff x="-3596640" y="-222885"/>
            <a:chExt cx="16326803" cy="7309486"/>
          </a:xfrm>
        </p:grpSpPr>
        <p:pic>
          <p:nvPicPr>
            <p:cNvPr id="9218" name="Picture 2"/>
            <p:cNvPicPr>
              <a:picLocks noChangeAspect="1" noChangeArrowheads="1"/>
            </p:cNvPicPr>
            <p:nvPr/>
          </p:nvPicPr>
          <p:blipFill>
            <a:blip r:embed="rId2" cstate="print"/>
            <a:srcRect/>
            <a:stretch>
              <a:fillRect/>
            </a:stretch>
          </p:blipFill>
          <p:spPr bwMode="auto">
            <a:xfrm>
              <a:off x="-3596640" y="-222885"/>
              <a:ext cx="16316325" cy="3667125"/>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3586163" y="3419476"/>
              <a:ext cx="16316326" cy="3667125"/>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447800"/>
            <a:ext cx="8229600" cy="4191000"/>
          </a:xfrm>
        </p:spPr>
        <p:txBody>
          <a:bodyPr/>
          <a:lstStyle/>
          <a:p>
            <a:r>
              <a:rPr lang="en-IN" b="1" dirty="0" smtClean="0">
                <a:latin typeface="Times New Roman" pitchFamily="18" charset="0"/>
                <a:cs typeface="Times New Roman" pitchFamily="18" charset="0"/>
              </a:rPr>
              <a:t>Relative Based Indexed addressing mode:</a:t>
            </a:r>
          </a:p>
          <a:p>
            <a:pPr lvl="1"/>
            <a:r>
              <a:rPr lang="en-IN" dirty="0" smtClean="0">
                <a:latin typeface="Times New Roman" pitchFamily="18" charset="0"/>
                <a:cs typeface="Times New Roman" pitchFamily="18" charset="0"/>
              </a:rPr>
              <a:t>The effective address is formed by adding an 8 or 16-bit displacement with the sum of contents of any one of the base registers (BX or BP) and any one of the index registers, in a default segment.</a:t>
            </a:r>
          </a:p>
          <a:p>
            <a:pPr lvl="1"/>
            <a:r>
              <a:rPr lang="en-IN" dirty="0" smtClean="0">
                <a:latin typeface="Times New Roman" pitchFamily="18" charset="0"/>
                <a:cs typeface="Times New Roman" pitchFamily="18" charset="0"/>
              </a:rPr>
              <a:t>Example 8: MOV AX, 5 OH [BX][SI]</a:t>
            </a:r>
          </a:p>
          <a:p>
            <a:pPr lvl="1"/>
            <a:r>
              <a:rPr lang="en-IN" dirty="0" smtClean="0">
                <a:latin typeface="Times New Roman" pitchFamily="18" charset="0"/>
                <a:cs typeface="Times New Roman" pitchFamily="18" charset="0"/>
              </a:rPr>
              <a:t>Here, 50H is an immediate displacement, BX is a base register and SI is an index register. The effective address of data is computed as 160H*DS+[BX]+[SI]+50H.</a:t>
            </a:r>
            <a:endParaRPr lang="en-IN" sz="9200" dirty="0">
              <a:latin typeface="Times New Roman" pitchFamily="18" charset="0"/>
              <a:cs typeface="Times New Roman" pitchFamily="18" charset="0"/>
            </a:endParaRP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143000"/>
            <a:ext cx="8229600" cy="4191000"/>
          </a:xfrm>
        </p:spPr>
        <p:txBody>
          <a:bodyPr/>
          <a:lstStyle/>
          <a:p>
            <a:r>
              <a:rPr lang="en-IN" b="1" dirty="0" smtClean="0">
                <a:latin typeface="Times New Roman" pitchFamily="18" charset="0"/>
                <a:cs typeface="Times New Roman" pitchFamily="18" charset="0"/>
              </a:rPr>
              <a:t>Relative Based Indexed addressing mode:</a:t>
            </a:r>
          </a:p>
          <a:p>
            <a:pPr lvl="1"/>
            <a:r>
              <a:rPr lang="en-IN" dirty="0" smtClean="0">
                <a:latin typeface="Times New Roman" pitchFamily="18" charset="0"/>
                <a:cs typeface="Times New Roman" pitchFamily="18" charset="0"/>
              </a:rPr>
              <a:t>EA is Sum of a </a:t>
            </a:r>
            <a:r>
              <a:rPr lang="en-IN" i="1" dirty="0" smtClean="0">
                <a:latin typeface="Times New Roman" pitchFamily="18" charset="0"/>
                <a:cs typeface="Times New Roman" pitchFamily="18" charset="0"/>
              </a:rPr>
              <a:t>Base register ,an Index Register and Displacement .</a:t>
            </a:r>
          </a:p>
          <a:p>
            <a:pPr lvl="1"/>
            <a:r>
              <a:rPr lang="en-IN" dirty="0" smtClean="0">
                <a:latin typeface="Times New Roman" pitchFamily="18" charset="0"/>
                <a:cs typeface="Times New Roman" pitchFamily="18" charset="0"/>
              </a:rPr>
              <a:t>PA = This </a:t>
            </a:r>
            <a:r>
              <a:rPr lang="en-IN" dirty="0" err="1" smtClean="0">
                <a:latin typeface="Times New Roman" pitchFamily="18" charset="0"/>
                <a:cs typeface="Times New Roman" pitchFamily="18" charset="0"/>
              </a:rPr>
              <a:t>addr</a:t>
            </a:r>
            <a:r>
              <a:rPr lang="en-IN" dirty="0" smtClean="0">
                <a:latin typeface="Times New Roman" pitchFamily="18" charset="0"/>
                <a:cs typeface="Times New Roman" pitchFamily="18" charset="0"/>
              </a:rPr>
              <a:t>. is added with </a:t>
            </a:r>
            <a:r>
              <a:rPr lang="en-IN" dirty="0" err="1" smtClean="0">
                <a:latin typeface="Times New Roman" pitchFamily="18" charset="0"/>
                <a:cs typeface="Times New Roman" pitchFamily="18" charset="0"/>
              </a:rPr>
              <a:t>Seg.Regi</a:t>
            </a:r>
            <a:r>
              <a:rPr lang="en-IN" dirty="0" smtClean="0">
                <a:latin typeface="Times New Roman" pitchFamily="18" charset="0"/>
                <a:cs typeface="Times New Roman" pitchFamily="18" charset="0"/>
              </a:rPr>
              <a:t>*10 H</a:t>
            </a:r>
          </a:p>
          <a:p>
            <a:pPr lvl="1">
              <a:buNone/>
            </a:pPr>
            <a:r>
              <a:rPr lang="en-IN" dirty="0" smtClean="0">
                <a:latin typeface="Times New Roman" pitchFamily="18" charset="0"/>
                <a:cs typeface="Times New Roman" pitchFamily="18" charset="0"/>
              </a:rPr>
              <a:t>			MOV CX,[BX+SI+0400]</a:t>
            </a:r>
            <a:endParaRPr lang="en-IN" sz="96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2"/>
          <p:cNvPicPr>
            <a:picLocks noChangeAspect="1" noChangeArrowheads="1"/>
          </p:cNvPicPr>
          <p:nvPr/>
        </p:nvPicPr>
        <p:blipFill>
          <a:blip r:embed="rId2" cstate="print"/>
          <a:srcRect/>
          <a:stretch>
            <a:fillRect/>
          </a:stretch>
        </p:blipFill>
        <p:spPr bwMode="auto">
          <a:xfrm>
            <a:off x="304800" y="914400"/>
            <a:ext cx="8763000" cy="5834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685800"/>
            <a:ext cx="8229600" cy="3886200"/>
          </a:xfrm>
        </p:spPr>
        <p:txBody>
          <a:bodyPr/>
          <a:lstStyle/>
          <a:p>
            <a:pPr>
              <a:buNone/>
            </a:pPr>
            <a:r>
              <a:rPr lang="en-IN" dirty="0" smtClean="0">
                <a:latin typeface="Times New Roman" pitchFamily="18" charset="0"/>
                <a:cs typeface="Times New Roman" pitchFamily="18" charset="0"/>
              </a:rPr>
              <a:t>			MOV CX,[BX+SI+0400]</a:t>
            </a:r>
            <a:endParaRPr lang="en-IN" dirty="0"/>
          </a:p>
        </p:txBody>
      </p:sp>
      <p:pic>
        <p:nvPicPr>
          <p:cNvPr id="7170" name="Picture 2"/>
          <p:cNvPicPr>
            <a:picLocks noChangeAspect="1" noChangeArrowheads="1"/>
          </p:cNvPicPr>
          <p:nvPr/>
        </p:nvPicPr>
        <p:blipFill>
          <a:blip r:embed="rId2" cstate="print"/>
          <a:srcRect/>
          <a:stretch>
            <a:fillRect/>
          </a:stretch>
        </p:blipFill>
        <p:spPr bwMode="auto">
          <a:xfrm>
            <a:off x="152400" y="1752600"/>
            <a:ext cx="8763000" cy="209550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533400" y="4362450"/>
            <a:ext cx="7010400" cy="2266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8763000" cy="5029200"/>
          </a:xfrm>
        </p:spPr>
        <p:txBody>
          <a:bodyPr rtlCol="0">
            <a:normAutofit fontScale="62500" lnSpcReduction="20000"/>
          </a:bodyPr>
          <a:lstStyle/>
          <a:p>
            <a:pPr eaLnBrk="1" fontAlgn="auto" hangingPunct="1">
              <a:spcAft>
                <a:spcPts val="0"/>
              </a:spcAft>
              <a:buFont typeface="Arial" pitchFamily="34" charset="0"/>
              <a:buChar char="•"/>
              <a:defRPr/>
            </a:pPr>
            <a:r>
              <a:rPr lang="en-US" sz="4000" b="1" dirty="0" smtClean="0"/>
              <a:t>Following Registers can also be used as a general Purpose Registers</a:t>
            </a:r>
            <a:r>
              <a:rPr lang="en-US" b="1" dirty="0" smtClean="0"/>
              <a:t>.</a:t>
            </a:r>
          </a:p>
          <a:p>
            <a:pPr eaLnBrk="1" fontAlgn="auto" hangingPunct="1">
              <a:spcAft>
                <a:spcPts val="0"/>
              </a:spcAft>
              <a:buFont typeface="Arial" pitchFamily="34" charset="0"/>
              <a:buChar char="•"/>
              <a:defRPr/>
            </a:pPr>
            <a:endParaRPr lang="en-US" b="1" dirty="0" smtClean="0"/>
          </a:p>
          <a:p>
            <a:pPr eaLnBrk="1" fontAlgn="auto" hangingPunct="1">
              <a:spcAft>
                <a:spcPts val="0"/>
              </a:spcAft>
              <a:buFont typeface="Arial" pitchFamily="34" charset="0"/>
              <a:buNone/>
              <a:defRPr/>
            </a:pPr>
            <a:r>
              <a:rPr lang="en-US" b="1" dirty="0" smtClean="0"/>
              <a:t>(1). </a:t>
            </a:r>
            <a:r>
              <a:rPr lang="en-US" b="1" dirty="0" smtClean="0">
                <a:solidFill>
                  <a:srgbClr val="C00000"/>
                </a:solidFill>
              </a:rPr>
              <a:t>Stack Pointer (SP) </a:t>
            </a:r>
            <a:r>
              <a:rPr lang="en-US" b="1" dirty="0" smtClean="0"/>
              <a:t>is a 16-bit register pointing to program Stack, also contains 16-Bit offset address.</a:t>
            </a:r>
          </a:p>
          <a:p>
            <a:pPr eaLnBrk="1" fontAlgn="auto" hangingPunct="1">
              <a:spcAft>
                <a:spcPts val="0"/>
              </a:spcAft>
              <a:buFont typeface="Arial" pitchFamily="34" charset="0"/>
              <a:buNone/>
              <a:defRPr/>
            </a:pPr>
            <a:endParaRPr lang="en-US" b="1" dirty="0" smtClean="0"/>
          </a:p>
          <a:p>
            <a:pPr eaLnBrk="1" fontAlgn="auto" hangingPunct="1">
              <a:spcAft>
                <a:spcPts val="0"/>
              </a:spcAft>
              <a:buFont typeface="Arial" pitchFamily="34" charset="0"/>
              <a:buNone/>
              <a:defRPr/>
            </a:pPr>
            <a:r>
              <a:rPr lang="en-US" b="1" dirty="0" smtClean="0"/>
              <a:t>(2). </a:t>
            </a:r>
            <a:r>
              <a:rPr lang="en-US" b="1" dirty="0" smtClean="0">
                <a:solidFill>
                  <a:srgbClr val="C00000"/>
                </a:solidFill>
              </a:rPr>
              <a:t>Base Pointer (BP) </a:t>
            </a:r>
            <a:r>
              <a:rPr lang="en-US" b="1" dirty="0" smtClean="0"/>
              <a:t>is a 16-bit register pointing to data in stack segment. BP register is usually used for based indexed or register indirect addressing.</a:t>
            </a:r>
          </a:p>
          <a:p>
            <a:pPr eaLnBrk="1" fontAlgn="auto" hangingPunct="1">
              <a:spcAft>
                <a:spcPts val="0"/>
              </a:spcAft>
              <a:buFont typeface="Arial" pitchFamily="34" charset="0"/>
              <a:buNone/>
              <a:defRPr/>
            </a:pPr>
            <a:endParaRPr lang="en-US" b="1" dirty="0" smtClean="0"/>
          </a:p>
          <a:p>
            <a:pPr eaLnBrk="1" fontAlgn="auto" hangingPunct="1">
              <a:spcAft>
                <a:spcPts val="0"/>
              </a:spcAft>
              <a:buFont typeface="Arial" pitchFamily="34" charset="0"/>
              <a:buNone/>
              <a:defRPr/>
            </a:pPr>
            <a:r>
              <a:rPr lang="en-US" b="1" dirty="0" smtClean="0"/>
              <a:t>(3). </a:t>
            </a:r>
            <a:r>
              <a:rPr lang="en-US" b="1" dirty="0" smtClean="0">
                <a:solidFill>
                  <a:srgbClr val="C00000"/>
                </a:solidFill>
              </a:rPr>
              <a:t>Source Index (SI) </a:t>
            </a:r>
            <a:r>
              <a:rPr lang="en-US" b="1" dirty="0" smtClean="0"/>
              <a:t>is a 16-bit register. SI is used for indexed, based indexed and register indirect addressing, as well as a source data address in string manipulation Instructions</a:t>
            </a:r>
          </a:p>
          <a:p>
            <a:pPr eaLnBrk="1" fontAlgn="auto" hangingPunct="1">
              <a:spcAft>
                <a:spcPts val="0"/>
              </a:spcAft>
              <a:buFont typeface="Arial" pitchFamily="34" charset="0"/>
              <a:buNone/>
              <a:defRPr/>
            </a:pPr>
            <a:endParaRPr lang="en-US" b="1" dirty="0" smtClean="0"/>
          </a:p>
          <a:p>
            <a:pPr eaLnBrk="1" fontAlgn="auto" hangingPunct="1">
              <a:spcAft>
                <a:spcPts val="0"/>
              </a:spcAft>
              <a:buFont typeface="Arial" pitchFamily="34" charset="0"/>
              <a:buNone/>
              <a:defRPr/>
            </a:pPr>
            <a:r>
              <a:rPr lang="en-US" b="1" dirty="0" smtClean="0"/>
              <a:t>(4). </a:t>
            </a:r>
            <a:r>
              <a:rPr lang="en-US" b="1" dirty="0" smtClean="0">
                <a:solidFill>
                  <a:srgbClr val="C00000"/>
                </a:solidFill>
              </a:rPr>
              <a:t>Destination Index (DI) </a:t>
            </a:r>
            <a:r>
              <a:rPr lang="en-US" b="1" dirty="0" smtClean="0"/>
              <a:t>is a 16-bit register. DI is used for indexed, based indexed and register indirect addressing, as well as a destination data address in string manipulation instructions.</a:t>
            </a:r>
            <a:endParaRPr lang="en-US" b="1" dirty="0"/>
          </a:p>
        </p:txBody>
      </p:sp>
      <p:sp>
        <p:nvSpPr>
          <p:cNvPr id="5" name="Slide Number Placeholder 4"/>
          <p:cNvSpPr>
            <a:spLocks noGrp="1"/>
          </p:cNvSpPr>
          <p:nvPr>
            <p:ph type="sldNum" sz="quarter" idx="11"/>
          </p:nvPr>
        </p:nvSpPr>
        <p:spPr/>
        <p:txBody>
          <a:bodyPr/>
          <a:lstStyle/>
          <a:p>
            <a:pPr>
              <a:defRPr/>
            </a:pPr>
            <a:fld id="{2DE35AE8-2E2D-468D-9516-3D333AE9D526}" type="slidenum">
              <a:rPr lang="en-US"/>
              <a:pPr>
                <a:defRPr/>
              </a:pPr>
              <a:t>16</a:t>
            </a:fld>
            <a:endParaRPr lang="en-US"/>
          </a:p>
        </p:txBody>
      </p:sp>
      <p:sp>
        <p:nvSpPr>
          <p:cNvPr id="6"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800" b="1" dirty="0" smtClean="0">
                <a:solidFill>
                  <a:schemeClr val="bg1"/>
                </a:solidFill>
              </a:rPr>
              <a:t>Pointer &amp; Index Register</a:t>
            </a:r>
            <a:endParaRPr kumimoji="0" lang="en-US" sz="48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457200" y="1676400"/>
            <a:ext cx="8229600" cy="4191000"/>
          </a:xfrm>
        </p:spPr>
        <p:txBody>
          <a:bodyPr/>
          <a:lstStyle/>
          <a:p>
            <a:r>
              <a:rPr lang="en-IN" dirty="0" smtClean="0">
                <a:latin typeface="Times New Roman" pitchFamily="18" charset="0"/>
                <a:cs typeface="Times New Roman" pitchFamily="18" charset="0"/>
              </a:rPr>
              <a:t>For the control transfer instructions, the addressing modes depend upon whether the destination location is within the same segment or a different one. </a:t>
            </a:r>
          </a:p>
          <a:p>
            <a:r>
              <a:rPr lang="en-IN" dirty="0" smtClean="0">
                <a:latin typeface="Times New Roman" pitchFamily="18" charset="0"/>
                <a:cs typeface="Times New Roman" pitchFamily="18" charset="0"/>
              </a:rPr>
              <a:t>It also depends upon the method of passing the destination address to the processor. </a:t>
            </a:r>
          </a:p>
          <a:p>
            <a:r>
              <a:rPr lang="en-IN" dirty="0" smtClean="0">
                <a:latin typeface="Times New Roman" pitchFamily="18" charset="0"/>
                <a:cs typeface="Times New Roman" pitchFamily="18" charset="0"/>
              </a:rPr>
              <a:t>Basically, there are two addressing modes for  the control transfer instructions, viz. intersegment and </a:t>
            </a:r>
            <a:r>
              <a:rPr lang="en-IN" dirty="0" err="1" smtClean="0">
                <a:latin typeface="Times New Roman" pitchFamily="18" charset="0"/>
                <a:cs typeface="Times New Roman" pitchFamily="18" charset="0"/>
              </a:rPr>
              <a:t>intrasegment</a:t>
            </a:r>
            <a:r>
              <a:rPr lang="en-IN" dirty="0" smtClean="0">
                <a:latin typeface="Times New Roman" pitchFamily="18" charset="0"/>
                <a:cs typeface="Times New Roman" pitchFamily="18" charset="0"/>
              </a:rPr>
              <a:t> addressing modes.</a:t>
            </a:r>
            <a:endParaRPr lang="en-IN" sz="8800" dirty="0">
              <a:latin typeface="Times New Roman" pitchFamily="18" charset="0"/>
              <a:cs typeface="Times New Roman" pitchFamily="18" charset="0"/>
            </a:endParaRP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IN" sz="4000" b="1" dirty="0" smtClean="0">
                <a:latin typeface="Times New Roman" pitchFamily="18" charset="0"/>
                <a:cs typeface="Times New Roman" pitchFamily="18" charset="0"/>
              </a:rPr>
              <a:t>Control transfer instructions</a:t>
            </a:r>
            <a:endParaRPr lang="en-US" sz="40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457200" y="1371600"/>
            <a:ext cx="8458200" cy="4191000"/>
          </a:xfrm>
        </p:spPr>
        <p:txBody>
          <a:bodyPr/>
          <a:lstStyle/>
          <a:p>
            <a:r>
              <a:rPr lang="en-IN" dirty="0" smtClean="0">
                <a:latin typeface="Times New Roman" pitchFamily="18" charset="0"/>
                <a:cs typeface="Times New Roman" pitchFamily="18" charset="0"/>
              </a:rPr>
              <a:t>Basically, there are two addressing modes for  the control transfer instructions, viz. intersegment and </a:t>
            </a:r>
            <a:r>
              <a:rPr lang="en-IN" dirty="0" err="1" smtClean="0">
                <a:latin typeface="Times New Roman" pitchFamily="18" charset="0"/>
                <a:cs typeface="Times New Roman" pitchFamily="18" charset="0"/>
              </a:rPr>
              <a:t>intrasegment</a:t>
            </a:r>
            <a:r>
              <a:rPr lang="en-IN" dirty="0" smtClean="0">
                <a:latin typeface="Times New Roman" pitchFamily="18" charset="0"/>
                <a:cs typeface="Times New Roman" pitchFamily="18" charset="0"/>
              </a:rPr>
              <a:t> addressing modes.</a:t>
            </a:r>
            <a:endParaRPr lang="en-IN" dirty="0">
              <a:latin typeface="Times New Roman" pitchFamily="18" charset="0"/>
              <a:cs typeface="Times New Roman" pitchFamily="18" charset="0"/>
            </a:endParaRPr>
          </a:p>
          <a:p>
            <a:r>
              <a:rPr lang="en-IN" dirty="0" smtClean="0">
                <a:latin typeface="Times New Roman" pitchFamily="18" charset="0"/>
                <a:cs typeface="Times New Roman" pitchFamily="18" charset="0"/>
              </a:rPr>
              <a:t>If the location to which the control is to be transferred lies in a different segment other than the current one, the mode is called intersegment mode. </a:t>
            </a:r>
          </a:p>
          <a:p>
            <a:r>
              <a:rPr lang="en-IN" dirty="0" smtClean="0">
                <a:latin typeface="Times New Roman" pitchFamily="18" charset="0"/>
                <a:cs typeface="Times New Roman" pitchFamily="18" charset="0"/>
              </a:rPr>
              <a:t>If the destination location lies in the same segment, the mode is called </a:t>
            </a:r>
            <a:r>
              <a:rPr lang="en-IN" dirty="0" err="1" smtClean="0">
                <a:latin typeface="Times New Roman" pitchFamily="18" charset="0"/>
                <a:cs typeface="Times New Roman" pitchFamily="18" charset="0"/>
              </a:rPr>
              <a:t>intrasegment</a:t>
            </a:r>
            <a:r>
              <a:rPr lang="en-IN" dirty="0" smtClean="0">
                <a:latin typeface="Times New Roman" pitchFamily="18" charset="0"/>
                <a:cs typeface="Times New Roman" pitchFamily="18" charset="0"/>
              </a:rPr>
              <a:t> mode</a:t>
            </a: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IN" sz="4000" b="1" dirty="0" smtClean="0">
                <a:latin typeface="Times New Roman" pitchFamily="18" charset="0"/>
                <a:cs typeface="Times New Roman" pitchFamily="18" charset="0"/>
              </a:rPr>
              <a:t>Control transfer instructions</a:t>
            </a:r>
            <a:endParaRPr lang="en-US" sz="40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295400"/>
            <a:ext cx="8229600" cy="4191000"/>
          </a:xfrm>
        </p:spPr>
        <p:txBody>
          <a:bodyPr/>
          <a:lstStyle/>
          <a:p>
            <a:r>
              <a:rPr lang="en-IN" sz="2800" b="1" dirty="0" err="1" smtClean="0">
                <a:latin typeface="Times New Roman" pitchFamily="18" charset="0"/>
                <a:cs typeface="Times New Roman" pitchFamily="18" charset="0"/>
              </a:rPr>
              <a:t>Intrasegment</a:t>
            </a:r>
            <a:r>
              <a:rPr lang="en-IN" sz="2800" b="1" dirty="0" smtClean="0">
                <a:latin typeface="Times New Roman" pitchFamily="18" charset="0"/>
                <a:cs typeface="Times New Roman" pitchFamily="18" charset="0"/>
              </a:rPr>
              <a:t> Direct Mode addressing mode:</a:t>
            </a:r>
          </a:p>
          <a:p>
            <a:pPr lvl="1"/>
            <a:r>
              <a:rPr lang="en-IN" sz="2400" dirty="0" smtClean="0">
                <a:latin typeface="Times New Roman" pitchFamily="18" charset="0"/>
                <a:cs typeface="Times New Roman" pitchFamily="18" charset="0"/>
              </a:rPr>
              <a:t>In this mode, the address to which the control is to be transferred lies in the same segment in which the control transfer instruction lies and appears directly in the instruction as an immediate displacement value. </a:t>
            </a:r>
          </a:p>
          <a:p>
            <a:pPr lvl="1"/>
            <a:r>
              <a:rPr lang="en-IN" sz="2400" dirty="0" smtClean="0">
                <a:latin typeface="Times New Roman" pitchFamily="18" charset="0"/>
                <a:cs typeface="Times New Roman" pitchFamily="18" charset="0"/>
              </a:rPr>
              <a:t>the displacement is computed relative to the content of the instruction pointer IP.</a:t>
            </a:r>
          </a:p>
          <a:p>
            <a:pPr lvl="1"/>
            <a:r>
              <a:rPr lang="en-IN" sz="2400" dirty="0" smtClean="0">
                <a:latin typeface="Times New Roman" pitchFamily="18" charset="0"/>
                <a:cs typeface="Times New Roman" pitchFamily="18" charset="0"/>
              </a:rPr>
              <a:t>The effective address to which the control will be transferred is given by the sum of 8 or 16 bit displacement and current content of IP. </a:t>
            </a:r>
          </a:p>
          <a:p>
            <a:pPr lvl="1"/>
            <a:r>
              <a:rPr lang="en-IN" sz="2400" dirty="0" smtClean="0">
                <a:latin typeface="Times New Roman" pitchFamily="18" charset="0"/>
                <a:cs typeface="Times New Roman" pitchFamily="18" charset="0"/>
              </a:rPr>
              <a:t>In case of jump instruction, if the signed displacement (d) is of 8 bits (i.e. –128 &lt; d &lt; +128), we term it as short jump and if it is of 16 bits (i.e. –32768 &lt; d &lt; +32768), it is termed as long jump.</a:t>
            </a:r>
            <a:endParaRPr lang="en-IN" sz="8800" dirty="0">
              <a:latin typeface="Times New Roman" pitchFamily="18" charset="0"/>
              <a:cs typeface="Times New Roman" pitchFamily="18" charset="0"/>
            </a:endParaRP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676400"/>
            <a:ext cx="8229600" cy="4191000"/>
          </a:xfrm>
        </p:spPr>
        <p:txBody>
          <a:bodyPr/>
          <a:lstStyle/>
          <a:p>
            <a:r>
              <a:rPr lang="en-IN" sz="2800" b="1" dirty="0" err="1" smtClean="0">
                <a:latin typeface="Times New Roman" pitchFamily="18" charset="0"/>
                <a:cs typeface="Times New Roman" pitchFamily="18" charset="0"/>
              </a:rPr>
              <a:t>Intrasegment</a:t>
            </a:r>
            <a:r>
              <a:rPr lang="en-IN" sz="2800" b="1" dirty="0" smtClean="0">
                <a:latin typeface="Times New Roman" pitchFamily="18" charset="0"/>
                <a:cs typeface="Times New Roman" pitchFamily="18" charset="0"/>
              </a:rPr>
              <a:t> Indirect Mode addressing mode:</a:t>
            </a:r>
          </a:p>
          <a:p>
            <a:pPr lvl="1"/>
            <a:r>
              <a:rPr lang="en-IN" dirty="0" smtClean="0">
                <a:latin typeface="Times New Roman" pitchFamily="18" charset="0"/>
                <a:cs typeface="Times New Roman" pitchFamily="18" charset="0"/>
              </a:rPr>
              <a:t>In this mode, the displacement to which the control is to be transferred, is in the same segment in which the control transfer instruction lies, but it is passed to the instruction indirectly. </a:t>
            </a:r>
          </a:p>
          <a:p>
            <a:pPr lvl="1"/>
            <a:r>
              <a:rPr lang="en-IN" dirty="0" smtClean="0">
                <a:latin typeface="Times New Roman" pitchFamily="18" charset="0"/>
                <a:cs typeface="Times New Roman" pitchFamily="18" charset="0"/>
              </a:rPr>
              <a:t>Here, the branch address is found as the content of a register or a memory location. </a:t>
            </a:r>
          </a:p>
          <a:p>
            <a:pPr lvl="1"/>
            <a:r>
              <a:rPr lang="en-IN" dirty="0" smtClean="0">
                <a:latin typeface="Times New Roman" pitchFamily="18" charset="0"/>
                <a:cs typeface="Times New Roman" pitchFamily="18" charset="0"/>
              </a:rPr>
              <a:t>This addressing mode may be used in unconditional branch instructions.</a:t>
            </a:r>
            <a:endParaRPr lang="en-IN" sz="9200" dirty="0">
              <a:latin typeface="Times New Roman" pitchFamily="18" charset="0"/>
              <a:cs typeface="Times New Roman" pitchFamily="18" charset="0"/>
            </a:endParaRP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447800"/>
            <a:ext cx="8229600" cy="4191000"/>
          </a:xfrm>
        </p:spPr>
        <p:txBody>
          <a:bodyPr/>
          <a:lstStyle/>
          <a:p>
            <a:r>
              <a:rPr lang="en-IN" sz="2800" b="1" dirty="0" smtClean="0">
                <a:latin typeface="Times New Roman" pitchFamily="18" charset="0"/>
                <a:cs typeface="Times New Roman" pitchFamily="18" charset="0"/>
              </a:rPr>
              <a:t>Intersegment Direct Mode addressing mode:</a:t>
            </a:r>
          </a:p>
          <a:p>
            <a:pPr lvl="1"/>
            <a:r>
              <a:rPr lang="en-IN" dirty="0" smtClean="0">
                <a:latin typeface="Times New Roman" pitchFamily="18" charset="0"/>
                <a:cs typeface="Times New Roman" pitchFamily="18" charset="0"/>
              </a:rPr>
              <a:t>In this mode, the address to which the control is to be transferred is in a different segment. </a:t>
            </a:r>
          </a:p>
          <a:p>
            <a:pPr lvl="1"/>
            <a:r>
              <a:rPr lang="en-IN" dirty="0" smtClean="0">
                <a:latin typeface="Times New Roman" pitchFamily="18" charset="0"/>
                <a:cs typeface="Times New Roman" pitchFamily="18" charset="0"/>
              </a:rPr>
              <a:t>This addressing mode provides a means of branching from one code segment to another code segment. Here, the CS and IP of the destination address are specified directly in the instruction.</a:t>
            </a:r>
            <a:endParaRPr lang="en-IN" sz="9200" dirty="0">
              <a:latin typeface="Times New Roman" pitchFamily="18" charset="0"/>
              <a:cs typeface="Times New Roman" pitchFamily="18" charset="0"/>
            </a:endParaRP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676400"/>
            <a:ext cx="8229600" cy="4191000"/>
          </a:xfrm>
        </p:spPr>
        <p:txBody>
          <a:bodyPr/>
          <a:lstStyle/>
          <a:p>
            <a:r>
              <a:rPr lang="en-IN" sz="2800" b="1" dirty="0" smtClean="0">
                <a:latin typeface="Times New Roman" pitchFamily="18" charset="0"/>
                <a:cs typeface="Times New Roman" pitchFamily="18" charset="0"/>
              </a:rPr>
              <a:t>Intersegment Indirect Mode addressing mode:</a:t>
            </a:r>
          </a:p>
          <a:p>
            <a:pPr lvl="1"/>
            <a:r>
              <a:rPr lang="en-IN" dirty="0" smtClean="0">
                <a:latin typeface="Times New Roman" pitchFamily="18" charset="0"/>
                <a:cs typeface="Times New Roman" pitchFamily="18" charset="0"/>
              </a:rPr>
              <a:t>In this mode, the address to which the control is to be transferred lies in a different segment and it is passed to the instruction indirectly, i.e. contents of a memory block containing four bytes, i.e. IP(LSB), IP(MSB), CS(LSB) and CS(MSB) sequentially. </a:t>
            </a:r>
          </a:p>
          <a:p>
            <a:pPr lvl="1"/>
            <a:r>
              <a:rPr lang="en-IN" dirty="0" smtClean="0">
                <a:latin typeface="Times New Roman" pitchFamily="18" charset="0"/>
                <a:cs typeface="Times New Roman" pitchFamily="18" charset="0"/>
              </a:rPr>
              <a:t>The starting address of the memory block may be referred using any of the addressing modes, except immediate mode.</a:t>
            </a:r>
            <a:endParaRPr lang="en-IN" sz="9200" dirty="0">
              <a:latin typeface="Times New Roman" pitchFamily="18" charset="0"/>
              <a:cs typeface="Times New Roman" pitchFamily="18" charset="0"/>
            </a:endParaRPr>
          </a:p>
        </p:txBody>
      </p:sp>
      <p:sp>
        <p:nvSpPr>
          <p:cNvPr id="4" name="Title 1"/>
          <p:cNvSpPr txBox="1">
            <a:spLocks/>
          </p:cNvSpPr>
          <p:nvPr/>
        </p:nvSpPr>
        <p:spPr>
          <a:xfrm>
            <a:off x="533400" y="4572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57200"/>
            <a:ext cx="8229600" cy="990600"/>
          </a:xfrm>
        </p:spPr>
        <p:txBody>
          <a:bodyPr/>
          <a:lstStyle/>
          <a:p>
            <a:r>
              <a:rPr lang="en-US" sz="3600" b="1" dirty="0" smtClean="0">
                <a:latin typeface="Times New Roman" pitchFamily="18" charset="0"/>
                <a:cs typeface="Times New Roman" pitchFamily="18" charset="0"/>
              </a:rPr>
              <a:t>Intel 8088/8086 Instruction Set Overview</a:t>
            </a:r>
            <a:endParaRPr lang="en-US" sz="3600" dirty="0">
              <a:latin typeface="Times New Roman" pitchFamily="18" charset="0"/>
              <a:cs typeface="Times New Roman" pitchFamily="18" charset="0"/>
            </a:endParaRPr>
          </a:p>
        </p:txBody>
      </p:sp>
      <p:sp>
        <p:nvSpPr>
          <p:cNvPr id="6" name="Content Placeholder 5"/>
          <p:cNvSpPr>
            <a:spLocks noGrp="1"/>
          </p:cNvSpPr>
          <p:nvPr>
            <p:ph idx="1"/>
          </p:nvPr>
        </p:nvSpPr>
        <p:spPr>
          <a:xfrm>
            <a:off x="457200" y="1219200"/>
            <a:ext cx="8229600" cy="4495800"/>
          </a:xfrm>
        </p:spPr>
        <p:txBody>
          <a:bodyPr/>
          <a:lstStyle/>
          <a:p>
            <a:r>
              <a:rPr lang="en-US" sz="2000" b="1" dirty="0" smtClean="0">
                <a:latin typeface="Times New Roman" pitchFamily="18" charset="0"/>
                <a:cs typeface="Times New Roman" pitchFamily="18" charset="0"/>
              </a:rPr>
              <a:t>Data Transfer(14)</a:t>
            </a:r>
          </a:p>
          <a:p>
            <a:pPr lvl="1"/>
            <a:r>
              <a:rPr lang="en-US" sz="1800" dirty="0" smtClean="0">
                <a:latin typeface="Times New Roman" pitchFamily="18" charset="0"/>
                <a:cs typeface="Times New Roman" pitchFamily="18" charset="0"/>
              </a:rPr>
              <a:t>MOV, PUSH, POP, XCHG, IN, OUT, XLAT, LEA, LDS, LES, LAHF, SAHF, PUSHF, POPF</a:t>
            </a:r>
          </a:p>
          <a:p>
            <a:r>
              <a:rPr lang="en-US" sz="2000" b="1" dirty="0" smtClean="0">
                <a:latin typeface="Times New Roman" pitchFamily="18" charset="0"/>
                <a:cs typeface="Times New Roman" pitchFamily="18" charset="0"/>
              </a:rPr>
              <a:t>Arithmetic(20)</a:t>
            </a:r>
          </a:p>
          <a:p>
            <a:pPr lvl="1"/>
            <a:r>
              <a:rPr lang="en-US" sz="1800" dirty="0" smtClean="0">
                <a:latin typeface="Times New Roman" pitchFamily="18" charset="0"/>
                <a:cs typeface="Times New Roman" pitchFamily="18" charset="0"/>
              </a:rPr>
              <a:t>ADD, ADC, INC, AAA, BAA, SUB, SSB, DEC, NEG, CMP, AAS, DAS, MUL, IMUL, AAM, DIV, IDIV, AAD, CBW, CWD</a:t>
            </a:r>
          </a:p>
          <a:p>
            <a:r>
              <a:rPr lang="en-US" sz="2000" b="1" dirty="0" smtClean="0">
                <a:latin typeface="Times New Roman" pitchFamily="18" charset="0"/>
                <a:cs typeface="Times New Roman" pitchFamily="18" charset="0"/>
              </a:rPr>
              <a:t>Logic (12)</a:t>
            </a:r>
          </a:p>
          <a:p>
            <a:pPr lvl="1"/>
            <a:r>
              <a:rPr lang="en-US" sz="1800" dirty="0" smtClean="0">
                <a:latin typeface="Times New Roman" pitchFamily="18" charset="0"/>
                <a:cs typeface="Times New Roman" pitchFamily="18" charset="0"/>
              </a:rPr>
              <a:t>NOT, SHL/SAL, SHR, SAR, ROL, ROR, RCL, RCR, AND, TEST, OR, XOR</a:t>
            </a:r>
          </a:p>
          <a:p>
            <a:r>
              <a:rPr lang="en-US" sz="2000" b="1" dirty="0" smtClean="0">
                <a:latin typeface="Times New Roman" pitchFamily="18" charset="0"/>
                <a:cs typeface="Times New Roman" pitchFamily="18" charset="0"/>
              </a:rPr>
              <a:t>String Manipulation(6)</a:t>
            </a:r>
          </a:p>
          <a:p>
            <a:pPr lvl="1"/>
            <a:r>
              <a:rPr lang="en-US" sz="1800" dirty="0" smtClean="0">
                <a:latin typeface="Times New Roman" pitchFamily="18" charset="0"/>
                <a:cs typeface="Times New Roman" pitchFamily="18" charset="0"/>
              </a:rPr>
              <a:t>REP, MOVS, XMPS, SCAS, LODS, STOS</a:t>
            </a:r>
          </a:p>
          <a:p>
            <a:r>
              <a:rPr lang="en-US" sz="2000" b="1" dirty="0" smtClean="0">
                <a:latin typeface="Times New Roman" pitchFamily="18" charset="0"/>
                <a:cs typeface="Times New Roman" pitchFamily="18" charset="0"/>
              </a:rPr>
              <a:t>Control Transfer(26)</a:t>
            </a:r>
          </a:p>
          <a:p>
            <a:pPr lvl="1"/>
            <a:r>
              <a:rPr lang="en-US" sz="1800" dirty="0" smtClean="0">
                <a:latin typeface="Times New Roman" pitchFamily="18" charset="0"/>
                <a:cs typeface="Times New Roman" pitchFamily="18" charset="0"/>
              </a:rPr>
              <a:t>CALL, JMP, RET, JE/JZ, JL/JNGE, JLE/JNG, JB/JNAE, JBE/JNA, JP/JPE, JO, JS, JNE/JNZ, JNL/JGE, JNLE/JG, JNB/JAE, JNBE/JA, JNP/JPO, JNO, JNS, LOOP, LOOPZ/LOOPE, LOOPNZ/LOOPNE, JCXZ, INT, INTO, IRETR</a:t>
            </a:r>
          </a:p>
          <a:p>
            <a:r>
              <a:rPr lang="en-US" sz="2000" b="1" dirty="0" smtClean="0">
                <a:latin typeface="Times New Roman" pitchFamily="18" charset="0"/>
                <a:cs typeface="Times New Roman" pitchFamily="18" charset="0"/>
              </a:rPr>
              <a:t>Processor Control(12)</a:t>
            </a:r>
          </a:p>
          <a:p>
            <a:pPr lvl="1"/>
            <a:r>
              <a:rPr lang="en-US" sz="1800" dirty="0" smtClean="0">
                <a:latin typeface="Times New Roman" pitchFamily="18" charset="0"/>
                <a:cs typeface="Times New Roman" pitchFamily="18" charset="0"/>
              </a:rPr>
              <a:t>CLC, CMC, STC, CLD, STD, CLI, STI, HLT, WAIT, ESC, LOCK, NOP</a:t>
            </a:r>
            <a:endParaRPr lang="en-US" sz="18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sz="4000" b="1" dirty="0" smtClean="0">
                <a:latin typeface="Times New Roman" pitchFamily="18" charset="0"/>
                <a:cs typeface="Times New Roman" pitchFamily="18" charset="0"/>
              </a:rPr>
              <a:t>Data Movement Instructions (14)</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0" y="1219200"/>
            <a:ext cx="9144000" cy="4648200"/>
          </a:xfrm>
        </p:spPr>
        <p:txBody>
          <a:bodyPr/>
          <a:lstStyle/>
          <a:p>
            <a:pPr lvl="1"/>
            <a:r>
              <a:rPr lang="en-US" sz="2400" dirty="0" smtClean="0">
                <a:latin typeface="Times New Roman" pitchFamily="18" charset="0"/>
                <a:cs typeface="Times New Roman" pitchFamily="18" charset="0"/>
              </a:rPr>
              <a:t>(abbreviations </a:t>
            </a:r>
            <a:r>
              <a:rPr lang="en-US" sz="2400" dirty="0" err="1" smtClean="0">
                <a:latin typeface="Times New Roman" pitchFamily="18" charset="0"/>
                <a:cs typeface="Times New Roman" pitchFamily="18" charset="0"/>
              </a:rPr>
              <a:t>below:d</a:t>
            </a:r>
            <a:r>
              <a:rPr lang="en-US" sz="2400" dirty="0" smtClean="0">
                <a:latin typeface="Times New Roman" pitchFamily="18" charset="0"/>
                <a:cs typeface="Times New Roman" pitchFamily="18" charset="0"/>
              </a:rPr>
              <a:t>=destination, s=source)</a:t>
            </a:r>
          </a:p>
          <a:p>
            <a:r>
              <a:rPr lang="en-US" sz="2800" b="1" dirty="0" smtClean="0">
                <a:latin typeface="Times New Roman" pitchFamily="18" charset="0"/>
                <a:cs typeface="Times New Roman" pitchFamily="18" charset="0"/>
              </a:rPr>
              <a:t>General Data Movement Instructions</a:t>
            </a:r>
          </a:p>
          <a:p>
            <a:pPr lvl="1"/>
            <a:r>
              <a:rPr lang="en-US" sz="2400" dirty="0" smtClean="0">
                <a:latin typeface="Times New Roman" pitchFamily="18" charset="0"/>
                <a:cs typeface="Times New Roman" pitchFamily="18" charset="0"/>
              </a:rPr>
              <a:t>MOV </a:t>
            </a:r>
            <a:r>
              <a:rPr lang="en-US" sz="2400" dirty="0" err="1" smtClean="0">
                <a:latin typeface="Times New Roman" pitchFamily="18" charset="0"/>
                <a:cs typeface="Times New Roman" pitchFamily="18" charset="0"/>
              </a:rPr>
              <a:t>d,s</a:t>
            </a:r>
            <a:r>
              <a:rPr lang="en-US" sz="24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moves a byte or word; most commonly used instruction</a:t>
            </a:r>
          </a:p>
          <a:p>
            <a:pPr lvl="1"/>
            <a:r>
              <a:rPr lang="en-US" sz="2400" dirty="0" smtClean="0">
                <a:latin typeface="Times New Roman" pitchFamily="18" charset="0"/>
                <a:cs typeface="Times New Roman" pitchFamily="18" charset="0"/>
              </a:rPr>
              <a:t>PUSH s	     -</a:t>
            </a:r>
            <a:r>
              <a:rPr lang="en-US" sz="1800" dirty="0" smtClean="0">
                <a:latin typeface="Times New Roman" pitchFamily="18" charset="0"/>
                <a:cs typeface="Times New Roman" pitchFamily="18" charset="0"/>
              </a:rPr>
              <a:t>stores a word (register or memory) onto the stack</a:t>
            </a:r>
          </a:p>
          <a:p>
            <a:pPr lvl="1"/>
            <a:r>
              <a:rPr lang="en-US" sz="2400" dirty="0" smtClean="0">
                <a:latin typeface="Times New Roman" pitchFamily="18" charset="0"/>
                <a:cs typeface="Times New Roman" pitchFamily="18" charset="0"/>
              </a:rPr>
              <a:t>POP d         -</a:t>
            </a:r>
            <a:r>
              <a:rPr lang="en-US" sz="2000" dirty="0" smtClean="0">
                <a:latin typeface="Times New Roman" pitchFamily="18" charset="0"/>
                <a:cs typeface="Times New Roman" pitchFamily="18" charset="0"/>
              </a:rPr>
              <a:t>removes a word from the stack</a:t>
            </a:r>
          </a:p>
          <a:p>
            <a:pPr lvl="1"/>
            <a:r>
              <a:rPr lang="en-US" sz="2400" dirty="0" smtClean="0">
                <a:latin typeface="Times New Roman" pitchFamily="18" charset="0"/>
                <a:cs typeface="Times New Roman" pitchFamily="18" charset="0"/>
              </a:rPr>
              <a:t>XCHG </a:t>
            </a:r>
            <a:r>
              <a:rPr lang="en-US" sz="2400" dirty="0" err="1" smtClean="0">
                <a:latin typeface="Times New Roman" pitchFamily="18" charset="0"/>
                <a:cs typeface="Times New Roman" pitchFamily="18" charset="0"/>
              </a:rPr>
              <a:t>d,s</a:t>
            </a:r>
            <a:r>
              <a:rPr lang="en-US" sz="24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exchanges data, reg.-reg. Or memory to register</a:t>
            </a:r>
          </a:p>
          <a:p>
            <a:pPr lvl="1"/>
            <a:r>
              <a:rPr lang="en-US" sz="2400" dirty="0" smtClean="0">
                <a:latin typeface="Times New Roman" pitchFamily="18" charset="0"/>
                <a:cs typeface="Times New Roman" pitchFamily="18" charset="0"/>
              </a:rPr>
              <a:t>XLAT        -</a:t>
            </a:r>
            <a:r>
              <a:rPr lang="en-US" sz="2000" dirty="0" smtClean="0">
                <a:latin typeface="Times New Roman" pitchFamily="18" charset="0"/>
                <a:cs typeface="Times New Roman" pitchFamily="18" charset="0"/>
              </a:rPr>
              <a:t>translates a byte using a </a:t>
            </a:r>
            <a:r>
              <a:rPr lang="en-US" sz="2000" dirty="0" err="1" smtClean="0">
                <a:latin typeface="Times New Roman" pitchFamily="18" charset="0"/>
                <a:cs typeface="Times New Roman" pitchFamily="18" charset="0"/>
              </a:rPr>
              <a:t>lookuptable</a:t>
            </a:r>
            <a:r>
              <a:rPr lang="en-US" sz="2000" dirty="0" smtClean="0">
                <a:latin typeface="Times New Roman" pitchFamily="18" charset="0"/>
                <a:cs typeface="Times New Roman" pitchFamily="18" charset="0"/>
              </a:rPr>
              <a:t> (has no operands)</a:t>
            </a:r>
          </a:p>
          <a:p>
            <a:pPr lvl="1"/>
            <a:r>
              <a:rPr lang="en-US" sz="2400" dirty="0" smtClean="0">
                <a:latin typeface="Times New Roman" pitchFamily="18" charset="0"/>
                <a:cs typeface="Times New Roman" pitchFamily="18" charset="0"/>
              </a:rPr>
              <a:t>IN </a:t>
            </a:r>
            <a:r>
              <a:rPr lang="en-US" sz="2400" dirty="0" err="1" smtClean="0">
                <a:latin typeface="Times New Roman" pitchFamily="18" charset="0"/>
                <a:cs typeface="Times New Roman" pitchFamily="18" charset="0"/>
              </a:rPr>
              <a:t>d,s</a:t>
            </a:r>
            <a:r>
              <a:rPr lang="en-US" sz="24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moves data (byte or word) from I/O port to AX or AL</a:t>
            </a:r>
          </a:p>
          <a:p>
            <a:pPr lvl="1"/>
            <a:r>
              <a:rPr lang="en-US" sz="2400" dirty="0" smtClean="0">
                <a:latin typeface="Times New Roman" pitchFamily="18" charset="0"/>
                <a:cs typeface="Times New Roman" pitchFamily="18" charset="0"/>
              </a:rPr>
              <a:t>OUT </a:t>
            </a:r>
            <a:r>
              <a:rPr lang="en-US" sz="2400" dirty="0" err="1" smtClean="0">
                <a:latin typeface="Times New Roman" pitchFamily="18" charset="0"/>
                <a:cs typeface="Times New Roman" pitchFamily="18" charset="0"/>
              </a:rPr>
              <a:t>d,s</a:t>
            </a:r>
            <a:r>
              <a:rPr lang="en-US" sz="24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moves data (byte or word) from AX or AL to I/O port</a:t>
            </a:r>
          </a:p>
          <a:p>
            <a:pPr lvl="1"/>
            <a:r>
              <a:rPr lang="en-US" sz="2400" dirty="0" smtClean="0">
                <a:latin typeface="Times New Roman" pitchFamily="18" charset="0"/>
                <a:cs typeface="Times New Roman" pitchFamily="18" charset="0"/>
              </a:rPr>
              <a:t>LEA </a:t>
            </a:r>
            <a:r>
              <a:rPr lang="en-US" sz="2400" dirty="0" err="1" smtClean="0">
                <a:latin typeface="Times New Roman" pitchFamily="18" charset="0"/>
                <a:cs typeface="Times New Roman" pitchFamily="18" charset="0"/>
              </a:rPr>
              <a:t>d,s</a:t>
            </a:r>
            <a:r>
              <a:rPr lang="en-US" sz="24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loads effective address (not data at address) into register</a:t>
            </a:r>
          </a:p>
          <a:p>
            <a:pPr lvl="1"/>
            <a:r>
              <a:rPr lang="en-US" sz="2400" dirty="0" smtClean="0">
                <a:latin typeface="Times New Roman" pitchFamily="18" charset="0"/>
                <a:cs typeface="Times New Roman" pitchFamily="18" charset="0"/>
              </a:rPr>
              <a:t>LDS </a:t>
            </a:r>
            <a:r>
              <a:rPr lang="en-US" sz="2400" dirty="0" err="1" smtClean="0">
                <a:latin typeface="Times New Roman" pitchFamily="18" charset="0"/>
                <a:cs typeface="Times New Roman" pitchFamily="18" charset="0"/>
              </a:rPr>
              <a:t>d,s</a:t>
            </a:r>
            <a:r>
              <a:rPr lang="en-US" sz="24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loads 4bytes (starting at s) to pointer (d) and DS</a:t>
            </a:r>
          </a:p>
          <a:p>
            <a:pPr lvl="1"/>
            <a:r>
              <a:rPr lang="en-US" sz="2400" dirty="0" smtClean="0">
                <a:latin typeface="Times New Roman" pitchFamily="18" charset="0"/>
                <a:cs typeface="Times New Roman" pitchFamily="18" charset="0"/>
              </a:rPr>
              <a:t>LES </a:t>
            </a:r>
            <a:r>
              <a:rPr lang="en-US" sz="2400" dirty="0" err="1" smtClean="0">
                <a:latin typeface="Times New Roman" pitchFamily="18" charset="0"/>
                <a:cs typeface="Times New Roman" pitchFamily="18" charset="0"/>
              </a:rPr>
              <a:t>d,s</a:t>
            </a:r>
            <a:r>
              <a:rPr lang="en-US" sz="24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loads 4bytes (starting at s) to pointer (d) and ES</a:t>
            </a:r>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57200"/>
            <a:ext cx="8229600" cy="5410200"/>
          </a:xfrm>
        </p:spPr>
        <p:txBody>
          <a:bodyPr/>
          <a:lstStyle/>
          <a:p>
            <a:r>
              <a:rPr lang="en-US" sz="2800" dirty="0" smtClean="0">
                <a:latin typeface="Times New Roman" pitchFamily="18" charset="0"/>
                <a:cs typeface="Times New Roman" pitchFamily="18" charset="0"/>
              </a:rPr>
              <a:t>LAHF-loads the low-order bytes of the FLAGS register to AH</a:t>
            </a:r>
          </a:p>
          <a:p>
            <a:r>
              <a:rPr lang="en-US" sz="2800" dirty="0" smtClean="0">
                <a:latin typeface="Times New Roman" pitchFamily="18" charset="0"/>
                <a:cs typeface="Times New Roman" pitchFamily="18" charset="0"/>
              </a:rPr>
              <a:t>SAHF-stores AH into the low-order byte of FLAGS</a:t>
            </a:r>
          </a:p>
          <a:p>
            <a:r>
              <a:rPr lang="en-US" sz="2800" dirty="0" smtClean="0">
                <a:latin typeface="Times New Roman" pitchFamily="18" charset="0"/>
                <a:cs typeface="Times New Roman" pitchFamily="18" charset="0"/>
              </a:rPr>
              <a:t>PUSHF-copies the FLAGS register to the stack</a:t>
            </a:r>
          </a:p>
          <a:p>
            <a:r>
              <a:rPr lang="en-US" sz="2800" dirty="0" smtClean="0">
                <a:latin typeface="Times New Roman" pitchFamily="18" charset="0"/>
                <a:cs typeface="Times New Roman" pitchFamily="18" charset="0"/>
              </a:rPr>
              <a:t>POPF-copies a word from the stack to the FLAGS register</a:t>
            </a:r>
          </a:p>
          <a:p>
            <a:endParaRPr lang="en-US" sz="28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304800" y="1295400"/>
            <a:ext cx="8839200" cy="5334000"/>
          </a:xfrm>
        </p:spPr>
        <p:txBody>
          <a:bodyPr/>
          <a:lstStyle/>
          <a:p>
            <a:pPr eaLnBrk="1" hangingPunct="1">
              <a:lnSpc>
                <a:spcPct val="90000"/>
              </a:lnSpc>
            </a:pPr>
            <a:r>
              <a:rPr lang="en-US" sz="2400" dirty="0" smtClean="0">
                <a:solidFill>
                  <a:srgbClr val="FF0066"/>
                </a:solidFill>
              </a:rPr>
              <a:t>SI: Source Index register</a:t>
            </a:r>
          </a:p>
          <a:p>
            <a:pPr eaLnBrk="1" hangingPunct="1">
              <a:lnSpc>
                <a:spcPct val="90000"/>
              </a:lnSpc>
              <a:buFontTx/>
              <a:buNone/>
            </a:pPr>
            <a:r>
              <a:rPr lang="en-US" sz="2400" dirty="0" smtClean="0"/>
              <a:t>		– is required for some string operations</a:t>
            </a:r>
          </a:p>
          <a:p>
            <a:pPr eaLnBrk="1" hangingPunct="1">
              <a:lnSpc>
                <a:spcPct val="90000"/>
              </a:lnSpc>
              <a:buFontTx/>
              <a:buNone/>
            </a:pPr>
            <a:r>
              <a:rPr lang="en-US" sz="2400" dirty="0" smtClean="0"/>
              <a:t>		– When string operations are performed, the SI register 	points to memory locations in the data segment which is 	addressed by the DS register. Thus, SI is associated with 	the DS in string operations.</a:t>
            </a:r>
          </a:p>
          <a:p>
            <a:pPr eaLnBrk="1" hangingPunct="1">
              <a:lnSpc>
                <a:spcPct val="90000"/>
              </a:lnSpc>
            </a:pPr>
            <a:r>
              <a:rPr lang="en-US" sz="2400" dirty="0" smtClean="0">
                <a:solidFill>
                  <a:srgbClr val="FF0066"/>
                </a:solidFill>
              </a:rPr>
              <a:t>DI: Destination Index register</a:t>
            </a:r>
          </a:p>
          <a:p>
            <a:pPr eaLnBrk="1" hangingPunct="1">
              <a:lnSpc>
                <a:spcPct val="90000"/>
              </a:lnSpc>
              <a:buFontTx/>
              <a:buNone/>
            </a:pPr>
            <a:r>
              <a:rPr lang="en-US" sz="2400" dirty="0" smtClean="0"/>
              <a:t>		– is also required for some string operations.</a:t>
            </a:r>
          </a:p>
          <a:p>
            <a:pPr eaLnBrk="1" hangingPunct="1">
              <a:lnSpc>
                <a:spcPct val="90000"/>
              </a:lnSpc>
              <a:buFontTx/>
              <a:buNone/>
            </a:pPr>
            <a:r>
              <a:rPr lang="en-US" sz="2400" dirty="0" smtClean="0"/>
              <a:t>		– When string operations are performed, the DI register 	points to memory locations in the data segment which is 	addressed by the ES register. Thus, DI is associated with 	the ES in string operations.</a:t>
            </a:r>
          </a:p>
          <a:p>
            <a:pPr eaLnBrk="1" hangingPunct="1">
              <a:lnSpc>
                <a:spcPct val="90000"/>
              </a:lnSpc>
            </a:pPr>
            <a:r>
              <a:rPr lang="en-US" sz="2400" dirty="0" smtClean="0"/>
              <a:t>The SI and the DI registers may also be used to access data stored in arrays</a:t>
            </a:r>
          </a:p>
        </p:txBody>
      </p:sp>
      <p:sp>
        <p:nvSpPr>
          <p:cNvPr id="13315" name="Slide Number Placeholder 5"/>
          <p:cNvSpPr>
            <a:spLocks noGrp="1"/>
          </p:cNvSpPr>
          <p:nvPr>
            <p:ph type="sldNum" sz="quarter" idx="12"/>
          </p:nvPr>
        </p:nvSpPr>
        <p:spPr>
          <a:noFill/>
        </p:spPr>
        <p:txBody>
          <a:bodyPr/>
          <a:lstStyle/>
          <a:p>
            <a:fld id="{DACBF078-20CB-417B-8900-910815508A6A}" type="slidenum">
              <a:rPr lang="en-US" smtClean="0"/>
              <a:pPr/>
              <a:t>17</a:t>
            </a:fld>
            <a:endParaRPr lang="en-US" smtClean="0"/>
          </a:p>
        </p:txBody>
      </p:sp>
      <p:sp>
        <p:nvSpPr>
          <p:cNvPr id="4" name="Title 1"/>
          <p:cNvSpPr txBox="1">
            <a:spLocks/>
          </p:cNvSpPr>
          <p:nvPr/>
        </p:nvSpPr>
        <p:spPr bwMode="auto">
          <a:xfrm>
            <a:off x="533400" y="457200"/>
            <a:ext cx="8229600" cy="762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800" b="1" dirty="0" smtClean="0">
                <a:solidFill>
                  <a:schemeClr val="bg1"/>
                </a:solidFill>
              </a:rPr>
              <a:t>Pointer &amp; Index Register</a:t>
            </a:r>
            <a:endParaRPr kumimoji="0" lang="en-US" sz="48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sz="4000" b="1" dirty="0" smtClean="0">
                <a:latin typeface="Times New Roman" pitchFamily="18" charset="0"/>
                <a:cs typeface="Times New Roman" pitchFamily="18" charset="0"/>
              </a:rPr>
              <a:t>Data movement using MOV</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143000"/>
            <a:ext cx="8686800" cy="4724400"/>
          </a:xfrm>
        </p:spPr>
        <p:txBody>
          <a:bodyPr/>
          <a:lstStyle/>
          <a:p>
            <a:r>
              <a:rPr lang="en-US" sz="2400" b="1" dirty="0" smtClean="0">
                <a:latin typeface="Times New Roman" pitchFamily="18" charset="0"/>
                <a:cs typeface="Times New Roman" pitchFamily="18" charset="0"/>
              </a:rPr>
              <a:t>MOV </a:t>
            </a:r>
            <a:r>
              <a:rPr lang="en-US" sz="2400" b="1" dirty="0" err="1" smtClean="0">
                <a:latin typeface="Times New Roman" pitchFamily="18" charset="0"/>
                <a:cs typeface="Times New Roman" pitchFamily="18" charset="0"/>
              </a:rPr>
              <a:t>d,s</a:t>
            </a:r>
            <a:endParaRPr lang="en-US" sz="2400" b="1" dirty="0" smtClean="0">
              <a:latin typeface="Times New Roman" pitchFamily="18" charset="0"/>
              <a:cs typeface="Times New Roman" pitchFamily="18" charset="0"/>
            </a:endParaRPr>
          </a:p>
          <a:p>
            <a:pPr lvl="1"/>
            <a:r>
              <a:rPr lang="en-US" sz="2000" dirty="0" smtClean="0">
                <a:latin typeface="Times New Roman" pitchFamily="18" charset="0"/>
                <a:cs typeface="Times New Roman" pitchFamily="18" charset="0"/>
              </a:rPr>
              <a:t>d=destination (register or effective memory address),</a:t>
            </a:r>
          </a:p>
          <a:p>
            <a:pPr lvl="1"/>
            <a:r>
              <a:rPr lang="en-US" sz="2000" dirty="0" smtClean="0">
                <a:latin typeface="Times New Roman" pitchFamily="18" charset="0"/>
                <a:cs typeface="Times New Roman" pitchFamily="18" charset="0"/>
              </a:rPr>
              <a:t>s=source (immediate data, register or memory address)</a:t>
            </a:r>
          </a:p>
          <a:p>
            <a:r>
              <a:rPr lang="en-US" sz="2400" dirty="0" smtClean="0">
                <a:latin typeface="Times New Roman" pitchFamily="18" charset="0"/>
                <a:cs typeface="Times New Roman" pitchFamily="18" charset="0"/>
              </a:rPr>
              <a:t>MOV can transfer data from:</a:t>
            </a:r>
          </a:p>
          <a:p>
            <a:pPr lvl="1"/>
            <a:r>
              <a:rPr lang="en-US" sz="2000" dirty="0" smtClean="0">
                <a:latin typeface="Times New Roman" pitchFamily="18" charset="0"/>
                <a:cs typeface="Times New Roman" pitchFamily="18" charset="0"/>
              </a:rPr>
              <a:t>any register to any register (except CS register)</a:t>
            </a:r>
          </a:p>
          <a:p>
            <a:pPr lvl="1"/>
            <a:r>
              <a:rPr lang="en-US" sz="2000" dirty="0" smtClean="0">
                <a:latin typeface="Times New Roman" pitchFamily="18" charset="0"/>
                <a:cs typeface="Times New Roman" pitchFamily="18" charset="0"/>
              </a:rPr>
              <a:t>memory to any register (except CS)</a:t>
            </a:r>
          </a:p>
          <a:p>
            <a:pPr lvl="1"/>
            <a:r>
              <a:rPr lang="en-US" sz="2000" dirty="0" smtClean="0">
                <a:latin typeface="Times New Roman" pitchFamily="18" charset="0"/>
                <a:cs typeface="Times New Roman" pitchFamily="18" charset="0"/>
              </a:rPr>
              <a:t>immediate operand to any register (except CS)</a:t>
            </a:r>
          </a:p>
          <a:p>
            <a:pPr lvl="1"/>
            <a:r>
              <a:rPr lang="en-US" sz="2000" dirty="0" smtClean="0">
                <a:latin typeface="Times New Roman" pitchFamily="18" charset="0"/>
                <a:cs typeface="Times New Roman" pitchFamily="18" charset="0"/>
              </a:rPr>
              <a:t>any register to a memory location</a:t>
            </a:r>
          </a:p>
          <a:p>
            <a:pPr lvl="1"/>
            <a:r>
              <a:rPr lang="en-US" sz="2000" dirty="0" smtClean="0">
                <a:latin typeface="Times New Roman" pitchFamily="18" charset="0"/>
                <a:cs typeface="Times New Roman" pitchFamily="18" charset="0"/>
              </a:rPr>
              <a:t>immediate operand to memory</a:t>
            </a:r>
          </a:p>
          <a:p>
            <a:r>
              <a:rPr lang="en-US" sz="2400" dirty="0" smtClean="0">
                <a:latin typeface="Times New Roman" pitchFamily="18" charset="0"/>
                <a:cs typeface="Times New Roman" pitchFamily="18" charset="0"/>
              </a:rPr>
              <a:t>MOV can not perform memory to memory transfers (must use a register as an intermediate storage).</a:t>
            </a:r>
          </a:p>
          <a:p>
            <a:r>
              <a:rPr lang="en-US" sz="2400" dirty="0" smtClean="0">
                <a:latin typeface="Times New Roman" pitchFamily="18" charset="0"/>
                <a:cs typeface="Times New Roman" pitchFamily="18" charset="0"/>
              </a:rPr>
              <a:t>MOV moves a word or byte depending on the operand bit-lengths; the source and destination operands must have the same bit length.</a:t>
            </a:r>
          </a:p>
          <a:p>
            <a:r>
              <a:rPr lang="en-US" sz="2400" dirty="0" smtClean="0">
                <a:latin typeface="Times New Roman" pitchFamily="18" charset="0"/>
                <a:cs typeface="Times New Roman" pitchFamily="18" charset="0"/>
              </a:rPr>
              <a:t>MOV cannot be used to transfer data directly into the CS register.</a:t>
            </a:r>
          </a:p>
        </p:txBody>
      </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76400"/>
            <a:ext cx="8229600" cy="4191000"/>
          </a:xfrm>
        </p:spPr>
        <p:txBody>
          <a:bodyPr/>
          <a:lstStyle/>
          <a:p>
            <a:r>
              <a:rPr lang="en-US" sz="2800" dirty="0" smtClean="0">
                <a:latin typeface="Times New Roman" pitchFamily="18" charset="0"/>
                <a:cs typeface="Times New Roman" pitchFamily="18" charset="0"/>
              </a:rPr>
              <a:t>Typical number of clock cycles to carry out MOV are</a:t>
            </a:r>
          </a:p>
          <a:p>
            <a:pPr lvl="1"/>
            <a:r>
              <a:rPr lang="en-US" sz="2400" dirty="0" smtClean="0">
                <a:latin typeface="Times New Roman" pitchFamily="18" charset="0"/>
                <a:cs typeface="Times New Roman" pitchFamily="18" charset="0"/>
              </a:rPr>
              <a:t>2 clocks for register-register</a:t>
            </a:r>
          </a:p>
          <a:p>
            <a:pPr lvl="1"/>
            <a:r>
              <a:rPr lang="en-US" sz="2400" dirty="0" smtClean="0">
                <a:latin typeface="Times New Roman" pitchFamily="18" charset="0"/>
                <a:cs typeface="Times New Roman" pitchFamily="18" charset="0"/>
              </a:rPr>
              <a:t>4 clocks for immediate-register</a:t>
            </a:r>
          </a:p>
          <a:p>
            <a:pPr lvl="1"/>
            <a:r>
              <a:rPr lang="en-US" sz="2400" dirty="0" smtClean="0">
                <a:latin typeface="Times New Roman" pitchFamily="18" charset="0"/>
                <a:cs typeface="Times New Roman" pitchFamily="18" charset="0"/>
              </a:rPr>
              <a:t>8+ea clocks for memory-register (8086)</a:t>
            </a:r>
          </a:p>
          <a:p>
            <a:pPr lvl="1"/>
            <a:r>
              <a:rPr lang="en-US" sz="2400" dirty="0" smtClean="0">
                <a:latin typeface="Times New Roman" pitchFamily="18" charset="0"/>
                <a:cs typeface="Times New Roman" pitchFamily="18" charset="0"/>
              </a:rPr>
              <a:t>12+ea clocks for memory-register (8088)</a:t>
            </a:r>
          </a:p>
          <a:p>
            <a:endParaRPr lang="en-US" dirty="0"/>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z="4000" b="1" dirty="0" smtClean="0">
                <a:latin typeface="Times New Roman" pitchFamily="18" charset="0"/>
                <a:cs typeface="Times New Roman" pitchFamily="18" charset="0"/>
              </a:rPr>
              <a:t>Number of clock cycles to calculate effective address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524000"/>
            <a:ext cx="8229600" cy="4343400"/>
          </a:xfrm>
        </p:spPr>
        <p:txBody>
          <a:bodyPr/>
          <a:lstStyle/>
          <a:p>
            <a:r>
              <a:rPr lang="en-US" sz="2000" dirty="0" smtClean="0">
                <a:latin typeface="Times New Roman" pitchFamily="18" charset="0"/>
                <a:cs typeface="Times New Roman" pitchFamily="18" charset="0"/>
              </a:rPr>
              <a:t>The number of clock cycles needed for an instruction depends on the addressing mode.</a:t>
            </a:r>
          </a:p>
          <a:p>
            <a:r>
              <a:rPr lang="en-US" sz="2000" dirty="0" smtClean="0">
                <a:latin typeface="Times New Roman" pitchFamily="18" charset="0"/>
                <a:cs typeface="Times New Roman" pitchFamily="18" charset="0"/>
              </a:rPr>
              <a:t>For 8088/8086 systems, calculation of the </a:t>
            </a:r>
            <a:r>
              <a:rPr lang="en-US" sz="2000" i="1" dirty="0" smtClean="0">
                <a:latin typeface="Times New Roman" pitchFamily="18" charset="0"/>
                <a:cs typeface="Times New Roman" pitchFamily="18" charset="0"/>
              </a:rPr>
              <a:t>effective address(16 bits) of the operand can take several clock cycles (these extra clock cycles are not needed for 80286 or later microprocessors):</a:t>
            </a:r>
          </a:p>
          <a:p>
            <a:pPr>
              <a:buNone/>
            </a:pPr>
            <a:r>
              <a:rPr lang="en-US" sz="2000" dirty="0" smtClean="0">
                <a:solidFill>
                  <a:srgbClr val="FF0000"/>
                </a:solidFill>
                <a:latin typeface="Times New Roman" pitchFamily="18" charset="0"/>
                <a:cs typeface="Times New Roman" pitchFamily="18" charset="0"/>
              </a:rPr>
              <a:t>	Examples </a:t>
            </a:r>
            <a:r>
              <a:rPr lang="en-US" sz="2000" dirty="0" smtClean="0">
                <a:latin typeface="Times New Roman" pitchFamily="18" charset="0"/>
                <a:cs typeface="Times New Roman" pitchFamily="18" charset="0"/>
              </a:rPr>
              <a:t> Extra clock cycles needed for calculating effective address:</a:t>
            </a:r>
          </a:p>
          <a:p>
            <a:endParaRPr lang="en-US" sz="2000" dirty="0" smtClean="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Overriding the default segment register adds 2 clock cycles (ea+2)</a:t>
            </a:r>
          </a:p>
          <a:p>
            <a:r>
              <a:rPr lang="en-US" sz="2000" dirty="0" smtClean="0">
                <a:latin typeface="Times New Roman" pitchFamily="18" charset="0"/>
                <a:cs typeface="Times New Roman" pitchFamily="18" charset="0"/>
              </a:rPr>
              <a:t>Instructions which involve purely register to register or immediate data to register operations do not need extra clock cycles to calculate the effective address.</a:t>
            </a:r>
            <a:endParaRPr lang="en-US" sz="2000" dirty="0">
              <a:latin typeface="Times New Roman" pitchFamily="18" charset="0"/>
              <a:cs typeface="Times New Roman" pitchFamily="18" charset="0"/>
            </a:endParaRPr>
          </a:p>
        </p:txBody>
      </p:sp>
      <p:pic>
        <p:nvPicPr>
          <p:cNvPr id="81923" name="Picture 3"/>
          <p:cNvPicPr>
            <a:picLocks noChangeAspect="1" noChangeArrowheads="1"/>
          </p:cNvPicPr>
          <p:nvPr/>
        </p:nvPicPr>
        <p:blipFill>
          <a:blip r:embed="rId2" cstate="print"/>
          <a:srcRect/>
          <a:stretch>
            <a:fillRect/>
          </a:stretch>
        </p:blipFill>
        <p:spPr bwMode="auto">
          <a:xfrm>
            <a:off x="838200" y="3581400"/>
            <a:ext cx="7591425" cy="17430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pPr algn="ctr"/>
            <a:r>
              <a:rPr lang="en-US" sz="4000" b="1" dirty="0" smtClean="0">
                <a:latin typeface="Times New Roman" pitchFamily="18" charset="0"/>
                <a:cs typeface="Times New Roman" pitchFamily="18" charset="0"/>
              </a:rPr>
              <a:t>The stack</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229600" cy="4495800"/>
          </a:xfrm>
        </p:spPr>
        <p:txBody>
          <a:bodyPr/>
          <a:lstStyle/>
          <a:p>
            <a:r>
              <a:rPr lang="en-US" sz="2400" dirty="0" smtClean="0">
                <a:latin typeface="Times New Roman" pitchFamily="18" charset="0"/>
                <a:cs typeface="Times New Roman" pitchFamily="18" charset="0"/>
              </a:rPr>
              <a:t>The stack is a block of memory reserved for temporary storage of data and registers. Access is LAST-IN, FIRST-OUT (LIFO) </a:t>
            </a:r>
          </a:p>
          <a:p>
            <a:r>
              <a:rPr lang="en-US" sz="2400" dirty="0" smtClean="0">
                <a:latin typeface="Times New Roman" pitchFamily="18" charset="0"/>
                <a:cs typeface="Times New Roman" pitchFamily="18" charset="0"/>
              </a:rPr>
              <a:t>The last memory location used in the stack is given by (the effective address calculated from the SP register) and (the SS register): </a:t>
            </a:r>
          </a:p>
          <a:p>
            <a:r>
              <a:rPr lang="en-US" sz="2400" b="1" dirty="0" smtClean="0">
                <a:latin typeface="Times New Roman" pitchFamily="18" charset="0"/>
                <a:cs typeface="Times New Roman" pitchFamily="18" charset="0"/>
              </a:rPr>
              <a:t>Example:</a:t>
            </a:r>
          </a:p>
          <a:p>
            <a:endParaRPr lang="en-US" sz="2400" dirty="0" smtClean="0">
              <a:latin typeface="Times New Roman" pitchFamily="18" charset="0"/>
              <a:cs typeface="Times New Roman" pitchFamily="18" charset="0"/>
            </a:endParaRPr>
          </a:p>
          <a:p>
            <a:endParaRPr lang="en-US" dirty="0"/>
          </a:p>
        </p:txBody>
      </p:sp>
      <p:pic>
        <p:nvPicPr>
          <p:cNvPr id="82946" name="Picture 2"/>
          <p:cNvPicPr>
            <a:picLocks noChangeAspect="1" noChangeArrowheads="1"/>
          </p:cNvPicPr>
          <p:nvPr/>
        </p:nvPicPr>
        <p:blipFill>
          <a:blip r:embed="rId2" cstate="print"/>
          <a:srcRect/>
          <a:stretch>
            <a:fillRect/>
          </a:stretch>
        </p:blipFill>
        <p:spPr bwMode="auto">
          <a:xfrm>
            <a:off x="2121888" y="3200400"/>
            <a:ext cx="6552098" cy="3657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pPr algn="ctr"/>
            <a:r>
              <a:rPr lang="en-US" sz="4000" b="1" dirty="0" smtClean="0">
                <a:latin typeface="Times New Roman" pitchFamily="18" charset="0"/>
                <a:cs typeface="Times New Roman" pitchFamily="18" charset="0"/>
              </a:rPr>
              <a:t>The stack</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229600" cy="4495800"/>
          </a:xfrm>
        </p:spPr>
        <p:txBody>
          <a:bodyPr/>
          <a:lstStyle/>
          <a:p>
            <a:r>
              <a:rPr lang="en-US" sz="2800" dirty="0" smtClean="0">
                <a:latin typeface="Times New Roman" pitchFamily="18" charset="0"/>
                <a:cs typeface="Times New Roman" pitchFamily="18" charset="0"/>
              </a:rPr>
              <a:t>Data may be stored onto the stack using the PUSH instruction - this automatically decrements SP by 2 (all stack operations involve words). The POP instruction removes data from the stack (and increments SP by 2).</a:t>
            </a:r>
          </a:p>
          <a:p>
            <a:r>
              <a:rPr lang="en-US" sz="2800" dirty="0" smtClean="0">
                <a:latin typeface="Times New Roman" pitchFamily="18" charset="0"/>
                <a:cs typeface="Times New Roman" pitchFamily="18" charset="0"/>
              </a:rPr>
              <a:t>The stack may be up to 64K-bytes in length.</a:t>
            </a:r>
          </a:p>
          <a:p>
            <a:endParaRPr lang="en-US" sz="2400" dirty="0" smtClean="0">
              <a:latin typeface="Times New Roman" pitchFamily="18" charset="0"/>
              <a:cs typeface="Times New Roman" pitchFamily="18" charset="0"/>
            </a:endParaRPr>
          </a:p>
          <a:p>
            <a:endParaRPr lang="en-US" dirty="0"/>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pPr algn="ctr"/>
            <a:r>
              <a:rPr lang="en-US" sz="4000" b="1" dirty="0" smtClean="0">
                <a:latin typeface="Times New Roman" pitchFamily="18" charset="0"/>
                <a:cs typeface="Times New Roman" pitchFamily="18" charset="0"/>
              </a:rPr>
              <a:t>PUSH and POP instructions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19200"/>
            <a:ext cx="8229600" cy="5181600"/>
          </a:xfrm>
        </p:spPr>
        <p:txBody>
          <a:bodyPr/>
          <a:lstStyle/>
          <a:p>
            <a:r>
              <a:rPr lang="en-US" sz="2000" b="1" dirty="0" smtClean="0">
                <a:latin typeface="Times New Roman" pitchFamily="18" charset="0"/>
                <a:cs typeface="Times New Roman" pitchFamily="18" charset="0"/>
              </a:rPr>
              <a:t>Examples:</a:t>
            </a:r>
          </a:p>
          <a:p>
            <a:pPr lvl="1"/>
            <a:r>
              <a:rPr lang="en-US" sz="1800" dirty="0" smtClean="0">
                <a:latin typeface="Times New Roman" pitchFamily="18" charset="0"/>
                <a:cs typeface="Times New Roman" pitchFamily="18" charset="0"/>
              </a:rPr>
              <a:t>PUSH AX	 ; stores AX onto the stack</a:t>
            </a:r>
          </a:p>
          <a:p>
            <a:pPr lvl="1"/>
            <a:r>
              <a:rPr lang="en-US" sz="1800" dirty="0" smtClean="0">
                <a:latin typeface="Times New Roman" pitchFamily="18" charset="0"/>
                <a:cs typeface="Times New Roman" pitchFamily="18" charset="0"/>
              </a:rPr>
              <a:t>POP AX	; removes a word from the stack and loads it into AX</a:t>
            </a:r>
          </a:p>
          <a:p>
            <a:pPr lvl="1"/>
            <a:r>
              <a:rPr lang="en-US" sz="1800" dirty="0" smtClean="0">
                <a:latin typeface="Times New Roman" pitchFamily="18" charset="0"/>
                <a:cs typeface="Times New Roman" pitchFamily="18" charset="0"/>
              </a:rPr>
              <a:t>PUSHF	; stores the FLAGS register onto the stack</a:t>
            </a:r>
          </a:p>
          <a:p>
            <a:pPr lvl="1"/>
            <a:r>
              <a:rPr lang="en-US" sz="1800" dirty="0" smtClean="0">
                <a:latin typeface="Times New Roman" pitchFamily="18" charset="0"/>
                <a:cs typeface="Times New Roman" pitchFamily="18" charset="0"/>
              </a:rPr>
              <a:t>POPF	; removes a word from the stack and loads it into FLAGS</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PUSH may be used with any register to save a word (the register contents) onto the stack. The usual order (e.g. as with MOV) of storing the lower order byte in the lower memory location is used.</a:t>
            </a:r>
          </a:p>
          <a:p>
            <a:r>
              <a:rPr lang="en-US" sz="2000" dirty="0" smtClean="0">
                <a:latin typeface="Times New Roman" pitchFamily="18" charset="0"/>
                <a:cs typeface="Times New Roman" pitchFamily="18" charset="0"/>
              </a:rPr>
              <a:t>PUSH may also be used with immediate data, or data in memory.</a:t>
            </a:r>
          </a:p>
          <a:p>
            <a:r>
              <a:rPr lang="en-US" sz="2000" dirty="0" smtClean="0">
                <a:latin typeface="Times New Roman" pitchFamily="18" charset="0"/>
                <a:cs typeface="Times New Roman" pitchFamily="18" charset="0"/>
              </a:rPr>
              <a:t>POP is the inverse of the PUSH instruction; it removes a word from the top of the stack. Any memory location or 16-bit register (except CS) may be used as the destination of a POP instruction.</a:t>
            </a:r>
          </a:p>
          <a:p>
            <a:r>
              <a:rPr lang="en-US" sz="2000" dirty="0" smtClean="0">
                <a:latin typeface="Times New Roman" pitchFamily="18" charset="0"/>
                <a:cs typeface="Times New Roman" pitchFamily="18" charset="0"/>
              </a:rPr>
              <a:t>PUSHF and POPF saves and loads the FLAGS register to/from the stack, respectively.</a:t>
            </a:r>
          </a:p>
        </p:txBody>
      </p:sp>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itchFamily="18" charset="0"/>
                <a:cs typeface="Times New Roman" pitchFamily="18" charset="0"/>
              </a:rPr>
              <a:t>PUSH and POP instructions</a:t>
            </a:r>
            <a:endParaRPr lang="en-US" dirty="0"/>
          </a:p>
        </p:txBody>
      </p:sp>
      <p:sp>
        <p:nvSpPr>
          <p:cNvPr id="3" name="Content Placeholder 2"/>
          <p:cNvSpPr>
            <a:spLocks noGrp="1"/>
          </p:cNvSpPr>
          <p:nvPr>
            <p:ph idx="1"/>
          </p:nvPr>
        </p:nvSpPr>
        <p:spPr>
          <a:xfrm>
            <a:off x="457200" y="1905000"/>
            <a:ext cx="8229600" cy="4495800"/>
          </a:xfrm>
        </p:spPr>
        <p:txBody>
          <a:bodyPr/>
          <a:lstStyle/>
          <a:p>
            <a:pPr algn="just"/>
            <a:r>
              <a:rPr lang="en-US" sz="2400" dirty="0" smtClean="0"/>
              <a:t>The stack memory area is set by </a:t>
            </a:r>
            <a:r>
              <a:rPr lang="en-US" sz="2400" b="1" dirty="0" smtClean="0"/>
              <a:t>SS</a:t>
            </a:r>
            <a:r>
              <a:rPr lang="en-US" sz="2400" dirty="0" smtClean="0"/>
              <a:t> (Stack Segment) register, and </a:t>
            </a:r>
            <a:r>
              <a:rPr lang="en-US" sz="2400" b="1" dirty="0" smtClean="0"/>
              <a:t>SP</a:t>
            </a:r>
            <a:r>
              <a:rPr lang="en-US" sz="2400" dirty="0" smtClean="0"/>
              <a:t> (Stack Pointer) register. Generally operating system sets values of these registers on program start. </a:t>
            </a:r>
          </a:p>
          <a:p>
            <a:r>
              <a:rPr lang="en-US" sz="2400" dirty="0" smtClean="0"/>
              <a:t>"</a:t>
            </a:r>
            <a:r>
              <a:rPr lang="en-US" sz="2400" b="1" dirty="0" smtClean="0"/>
              <a:t>PUSH </a:t>
            </a:r>
            <a:r>
              <a:rPr lang="en-US" sz="2400" b="1" i="1" dirty="0" smtClean="0"/>
              <a:t>source</a:t>
            </a:r>
            <a:r>
              <a:rPr lang="en-US" sz="2400" dirty="0" smtClean="0"/>
              <a:t>" instruction does the following:</a:t>
            </a:r>
          </a:p>
          <a:p>
            <a:pPr lvl="1"/>
            <a:r>
              <a:rPr lang="en-US" sz="2000" dirty="0" smtClean="0"/>
              <a:t>Subtract </a:t>
            </a:r>
            <a:r>
              <a:rPr lang="en-US" sz="2000" b="1" dirty="0" smtClean="0"/>
              <a:t>2</a:t>
            </a:r>
            <a:r>
              <a:rPr lang="en-US" sz="2000" dirty="0" smtClean="0"/>
              <a:t> from </a:t>
            </a:r>
            <a:r>
              <a:rPr lang="en-US" sz="2000" b="1" dirty="0" smtClean="0"/>
              <a:t>SP</a:t>
            </a:r>
            <a:r>
              <a:rPr lang="en-US" sz="2000" dirty="0" smtClean="0"/>
              <a:t> register.</a:t>
            </a:r>
          </a:p>
          <a:p>
            <a:pPr lvl="1"/>
            <a:r>
              <a:rPr lang="en-US" sz="2000" dirty="0" smtClean="0"/>
              <a:t>Write the value of </a:t>
            </a:r>
            <a:r>
              <a:rPr lang="en-US" sz="2000" b="1" i="1" dirty="0" smtClean="0"/>
              <a:t>source</a:t>
            </a:r>
            <a:r>
              <a:rPr lang="en-US" sz="2000" dirty="0" smtClean="0"/>
              <a:t> to the address </a:t>
            </a:r>
            <a:r>
              <a:rPr lang="en-US" sz="2000" b="1" dirty="0" smtClean="0"/>
              <a:t>SS:SP</a:t>
            </a:r>
            <a:r>
              <a:rPr lang="en-US" sz="2000" dirty="0" smtClean="0"/>
              <a:t>.</a:t>
            </a:r>
          </a:p>
          <a:p>
            <a:r>
              <a:rPr lang="en-US" sz="2400" dirty="0" smtClean="0"/>
              <a:t>"</a:t>
            </a:r>
            <a:r>
              <a:rPr lang="en-US" sz="2400" b="1" dirty="0" smtClean="0"/>
              <a:t>POP </a:t>
            </a:r>
            <a:r>
              <a:rPr lang="en-US" sz="2400" b="1" i="1" dirty="0" smtClean="0"/>
              <a:t>destination</a:t>
            </a:r>
            <a:r>
              <a:rPr lang="en-US" sz="2400" dirty="0" smtClean="0"/>
              <a:t>" instruction does the following:</a:t>
            </a:r>
          </a:p>
          <a:p>
            <a:pPr lvl="1"/>
            <a:r>
              <a:rPr lang="en-US" sz="2000" dirty="0" smtClean="0"/>
              <a:t>Write the value at the address </a:t>
            </a:r>
            <a:r>
              <a:rPr lang="en-US" sz="2000" b="1" dirty="0" smtClean="0"/>
              <a:t>SS:SP</a:t>
            </a:r>
            <a:r>
              <a:rPr lang="en-US" sz="2000" dirty="0" smtClean="0"/>
              <a:t> to </a:t>
            </a:r>
            <a:r>
              <a:rPr lang="en-US" sz="2000" b="1" i="1" dirty="0" smtClean="0"/>
              <a:t>destination</a:t>
            </a:r>
            <a:r>
              <a:rPr lang="en-US" sz="2000" dirty="0" smtClean="0"/>
              <a:t>.</a:t>
            </a:r>
          </a:p>
          <a:p>
            <a:pPr lvl="1"/>
            <a:r>
              <a:rPr lang="en-US" sz="2000" dirty="0" smtClean="0"/>
              <a:t>Add </a:t>
            </a:r>
            <a:r>
              <a:rPr lang="en-US" sz="2000" b="1" dirty="0" smtClean="0"/>
              <a:t>2</a:t>
            </a:r>
            <a:r>
              <a:rPr lang="en-US" sz="2000" dirty="0" smtClean="0"/>
              <a:t> to </a:t>
            </a:r>
            <a:r>
              <a:rPr lang="en-US" sz="2000" b="1" dirty="0" smtClean="0"/>
              <a:t>SP</a:t>
            </a:r>
            <a:r>
              <a:rPr lang="en-US" sz="2000" dirty="0" smtClean="0"/>
              <a:t> register.</a:t>
            </a:r>
          </a:p>
          <a:p>
            <a:pPr lvl="1">
              <a:buNone/>
            </a:pPr>
            <a:r>
              <a:rPr lang="en-US" sz="2000" dirty="0" smtClean="0"/>
              <a:t>The current address pointed by </a:t>
            </a:r>
            <a:r>
              <a:rPr lang="en-US" sz="2000" b="1" dirty="0" smtClean="0"/>
              <a:t>SS:SP</a:t>
            </a:r>
            <a:r>
              <a:rPr lang="en-US" sz="2000" dirty="0" smtClean="0"/>
              <a:t> is called </a:t>
            </a:r>
            <a:r>
              <a:rPr lang="en-US" sz="2000" b="1" dirty="0" smtClean="0"/>
              <a:t>the top of the stack</a:t>
            </a:r>
            <a:r>
              <a:rPr lang="en-US" sz="2000" dirty="0" smtClean="0"/>
              <a:t>. </a:t>
            </a: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itchFamily="18" charset="0"/>
                <a:cs typeface="Times New Roman" pitchFamily="18" charset="0"/>
              </a:rPr>
              <a:t>PUSH  instructions</a:t>
            </a:r>
            <a:endParaRPr lang="en-US" dirty="0"/>
          </a:p>
        </p:txBody>
      </p:sp>
      <p:sp>
        <p:nvSpPr>
          <p:cNvPr id="3" name="Content Placeholder 2"/>
          <p:cNvSpPr>
            <a:spLocks noGrp="1"/>
          </p:cNvSpPr>
          <p:nvPr>
            <p:ph idx="1"/>
          </p:nvPr>
        </p:nvSpPr>
        <p:spPr>
          <a:xfrm>
            <a:off x="457200" y="1981200"/>
            <a:ext cx="8229600" cy="4648200"/>
          </a:xfrm>
        </p:spPr>
        <p:txBody>
          <a:bodyPr/>
          <a:lstStyle/>
          <a:p>
            <a:r>
              <a:rPr lang="en-US" sz="2000" dirty="0" smtClean="0"/>
              <a:t>Syntax for </a:t>
            </a:r>
            <a:r>
              <a:rPr lang="en-US" sz="2000" b="1" dirty="0" smtClean="0"/>
              <a:t>PUSH</a:t>
            </a:r>
            <a:r>
              <a:rPr lang="en-US" sz="2000" dirty="0" smtClean="0"/>
              <a:t> instruction:</a:t>
            </a:r>
            <a:br>
              <a:rPr lang="en-US" sz="2000" dirty="0" smtClean="0"/>
            </a:br>
            <a:r>
              <a:rPr lang="en-US" sz="2000" dirty="0" smtClean="0"/>
              <a:t/>
            </a:r>
            <a:br>
              <a:rPr lang="en-US" sz="2000" dirty="0" smtClean="0"/>
            </a:br>
            <a:r>
              <a:rPr lang="en-US" sz="2000" dirty="0" smtClean="0"/>
              <a:t>	PUSH REG</a:t>
            </a:r>
            <a:br>
              <a:rPr lang="en-US" sz="2000" dirty="0" smtClean="0"/>
            </a:br>
            <a:r>
              <a:rPr lang="en-US" sz="2000" dirty="0" smtClean="0"/>
              <a:t>	PUSH SREG</a:t>
            </a:r>
            <a:br>
              <a:rPr lang="en-US" sz="2000" dirty="0" smtClean="0"/>
            </a:br>
            <a:r>
              <a:rPr lang="en-US" sz="2000" dirty="0" smtClean="0"/>
              <a:t>	PUSH memory</a:t>
            </a:r>
            <a:br>
              <a:rPr lang="en-US" sz="2000" dirty="0" smtClean="0"/>
            </a:br>
            <a:r>
              <a:rPr lang="en-US" sz="2000" dirty="0" smtClean="0"/>
              <a:t>	PUSH immediate</a:t>
            </a:r>
          </a:p>
          <a:p>
            <a:pPr>
              <a:buNone/>
            </a:pPr>
            <a:r>
              <a:rPr lang="en-US" sz="2000" dirty="0" smtClean="0"/>
              <a:t/>
            </a:r>
            <a:br>
              <a:rPr lang="en-US" sz="2000" dirty="0" smtClean="0"/>
            </a:br>
            <a:r>
              <a:rPr lang="en-US" sz="1800" b="1" dirty="0" smtClean="0"/>
              <a:t>REG</a:t>
            </a:r>
            <a:r>
              <a:rPr lang="en-US" sz="1800" dirty="0" smtClean="0"/>
              <a:t>: AX, BX, CX, DX, DI, SI, BP, SP.</a:t>
            </a:r>
            <a:br>
              <a:rPr lang="en-US" sz="1800" dirty="0" smtClean="0"/>
            </a:br>
            <a:r>
              <a:rPr lang="en-US" sz="1800" dirty="0" smtClean="0"/>
              <a:t/>
            </a:r>
            <a:br>
              <a:rPr lang="en-US" sz="1800" dirty="0" smtClean="0"/>
            </a:br>
            <a:r>
              <a:rPr lang="en-US" sz="1800" b="1" dirty="0" smtClean="0"/>
              <a:t>SREG</a:t>
            </a:r>
            <a:r>
              <a:rPr lang="en-US" sz="1800" dirty="0" smtClean="0"/>
              <a:t>: DS, ES, SS, CS.</a:t>
            </a:r>
            <a:br>
              <a:rPr lang="en-US" sz="1800" dirty="0" smtClean="0"/>
            </a:br>
            <a:r>
              <a:rPr lang="en-US" sz="1800" dirty="0" smtClean="0"/>
              <a:t/>
            </a:r>
            <a:br>
              <a:rPr lang="en-US" sz="1800" dirty="0" smtClean="0"/>
            </a:br>
            <a:r>
              <a:rPr lang="en-US" sz="1800" b="1" dirty="0" smtClean="0"/>
              <a:t>memory</a:t>
            </a:r>
            <a:r>
              <a:rPr lang="en-US" sz="1800" dirty="0" smtClean="0"/>
              <a:t>: [BX], [BX+SI+7], 16 bit variable, etc...</a:t>
            </a:r>
            <a:br>
              <a:rPr lang="en-US" sz="1800" dirty="0" smtClean="0"/>
            </a:br>
            <a:r>
              <a:rPr lang="en-US" sz="1800" dirty="0" smtClean="0"/>
              <a:t/>
            </a:r>
            <a:br>
              <a:rPr lang="en-US" sz="1800" dirty="0" smtClean="0"/>
            </a:br>
            <a:r>
              <a:rPr lang="en-US" sz="1800" b="1" dirty="0" smtClean="0"/>
              <a:t>immediate</a:t>
            </a:r>
            <a:r>
              <a:rPr lang="en-US" sz="1800" dirty="0" smtClean="0"/>
              <a:t>: 5, -24, 3Fh, 10001101b, etc...</a:t>
            </a:r>
            <a:r>
              <a:rPr lang="en-US" sz="2000" dirty="0" smtClean="0"/>
              <a:t/>
            </a:r>
            <a:br>
              <a:rPr lang="en-US" sz="2000" dirty="0" smtClean="0"/>
            </a:br>
            <a:endParaRPr lang="en-US" sz="2000" dirty="0"/>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care4you.in/Tutorials/8086mp/images/PUSH-POP.PNG"/>
          <p:cNvPicPr>
            <a:picLocks noChangeAspect="1" noChangeArrowheads="1"/>
          </p:cNvPicPr>
          <p:nvPr/>
        </p:nvPicPr>
        <p:blipFill>
          <a:blip r:embed="rId2" cstate="print"/>
          <a:srcRect/>
          <a:stretch>
            <a:fillRect/>
          </a:stretch>
        </p:blipFill>
        <p:spPr bwMode="auto">
          <a:xfrm>
            <a:off x="457200" y="1676400"/>
            <a:ext cx="8068652" cy="4191000"/>
          </a:xfrm>
          <a:prstGeom prst="rect">
            <a:avLst/>
          </a:prstGeom>
          <a:noFill/>
        </p:spPr>
      </p:pic>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itchFamily="18" charset="0"/>
                <a:cs typeface="Times New Roman" pitchFamily="18" charset="0"/>
              </a:rPr>
              <a:t>POP  instructions</a:t>
            </a:r>
            <a:endParaRPr lang="en-US" dirty="0"/>
          </a:p>
        </p:txBody>
      </p:sp>
      <p:sp>
        <p:nvSpPr>
          <p:cNvPr id="3" name="Content Placeholder 2"/>
          <p:cNvSpPr>
            <a:spLocks noGrp="1"/>
          </p:cNvSpPr>
          <p:nvPr>
            <p:ph idx="1"/>
          </p:nvPr>
        </p:nvSpPr>
        <p:spPr>
          <a:xfrm>
            <a:off x="457200" y="1981200"/>
            <a:ext cx="8229600" cy="4648200"/>
          </a:xfrm>
        </p:spPr>
        <p:txBody>
          <a:bodyPr/>
          <a:lstStyle/>
          <a:p>
            <a:r>
              <a:rPr lang="en-US" sz="2000" dirty="0" smtClean="0"/>
              <a:t>Syntax for </a:t>
            </a:r>
            <a:r>
              <a:rPr lang="en-US" sz="2000" b="1" dirty="0" smtClean="0"/>
              <a:t>POP</a:t>
            </a:r>
            <a:r>
              <a:rPr lang="en-US" sz="2000" dirty="0" smtClean="0"/>
              <a:t> instruction:</a:t>
            </a:r>
            <a:br>
              <a:rPr lang="en-US" sz="2000" dirty="0" smtClean="0"/>
            </a:br>
            <a:r>
              <a:rPr lang="en-US" sz="2000" dirty="0" smtClean="0"/>
              <a:t/>
            </a:r>
            <a:br>
              <a:rPr lang="en-US" sz="2000" dirty="0" smtClean="0"/>
            </a:br>
            <a:r>
              <a:rPr lang="en-US" sz="2000" dirty="0" smtClean="0"/>
              <a:t>POP REG</a:t>
            </a:r>
            <a:br>
              <a:rPr lang="en-US" sz="2000" dirty="0" smtClean="0"/>
            </a:br>
            <a:r>
              <a:rPr lang="en-US" sz="2000" dirty="0" smtClean="0"/>
              <a:t>POP SREG</a:t>
            </a:r>
            <a:br>
              <a:rPr lang="en-US" sz="2000" dirty="0" smtClean="0"/>
            </a:br>
            <a:r>
              <a:rPr lang="en-US" sz="2000" dirty="0" smtClean="0"/>
              <a:t>POP memory</a:t>
            </a:r>
            <a:br>
              <a:rPr lang="en-US" sz="2000" dirty="0" smtClean="0"/>
            </a:br>
            <a:endParaRPr lang="en-US" sz="2000" dirty="0" smtClean="0"/>
          </a:p>
          <a:p>
            <a:r>
              <a:rPr lang="en-US" sz="2000" b="1" dirty="0" smtClean="0"/>
              <a:t>REG</a:t>
            </a:r>
            <a:r>
              <a:rPr lang="en-US" sz="2000" dirty="0" smtClean="0"/>
              <a:t>: AX, BX, CX, DX, DI, SI, BP, SP.</a:t>
            </a:r>
            <a:br>
              <a:rPr lang="en-US" sz="2000" dirty="0" smtClean="0"/>
            </a:br>
            <a:r>
              <a:rPr lang="en-US" sz="2000" dirty="0" smtClean="0"/>
              <a:t/>
            </a:r>
            <a:br>
              <a:rPr lang="en-US" sz="2000" dirty="0" smtClean="0"/>
            </a:br>
            <a:r>
              <a:rPr lang="en-US" sz="2000" b="1" dirty="0" smtClean="0"/>
              <a:t>SREG</a:t>
            </a:r>
            <a:r>
              <a:rPr lang="en-US" sz="2000" dirty="0" smtClean="0"/>
              <a:t>: DS, ES, SS, (except CS).</a:t>
            </a:r>
            <a:br>
              <a:rPr lang="en-US" sz="2000" dirty="0" smtClean="0"/>
            </a:br>
            <a:r>
              <a:rPr lang="en-US" sz="2000" dirty="0" smtClean="0"/>
              <a:t/>
            </a:r>
            <a:br>
              <a:rPr lang="en-US" sz="2000" dirty="0" smtClean="0"/>
            </a:br>
            <a:r>
              <a:rPr lang="en-US" sz="2000" b="1" dirty="0" smtClean="0"/>
              <a:t>memory</a:t>
            </a:r>
            <a:r>
              <a:rPr lang="en-US" sz="2000" dirty="0" smtClean="0"/>
              <a:t>: [BX], [BX+SI+7], 16 bit variable, etc...</a:t>
            </a:r>
            <a:br>
              <a:rPr lang="en-US" sz="2000" dirty="0" smtClean="0"/>
            </a:br>
            <a:r>
              <a:rPr lang="en-US" sz="2000" dirty="0" smtClean="0"/>
              <a:t/>
            </a:r>
            <a:br>
              <a:rPr lang="en-US" sz="2000" dirty="0" smtClean="0"/>
            </a:br>
            <a:endParaRPr lang="en-US" sz="2000"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686800" cy="5029200"/>
          </a:xfrm>
        </p:spPr>
        <p:txBody>
          <a:bodyPr/>
          <a:lstStyle/>
          <a:p>
            <a:pPr eaLnBrk="1" hangingPunct="1"/>
            <a:r>
              <a:rPr lang="en-US" sz="4000" b="1" dirty="0" smtClean="0"/>
              <a:t>There are four segment registers in Intel 8086</a:t>
            </a:r>
            <a:r>
              <a:rPr lang="en-US" dirty="0" smtClean="0"/>
              <a:t>:</a:t>
            </a:r>
          </a:p>
          <a:p>
            <a:pPr eaLnBrk="1" hangingPunct="1"/>
            <a:endParaRPr lang="en-US" b="1" dirty="0" smtClean="0"/>
          </a:p>
          <a:p>
            <a:pPr eaLnBrk="1" hangingPunct="1">
              <a:buFont typeface="Arial" charset="0"/>
              <a:buNone/>
            </a:pPr>
            <a:r>
              <a:rPr lang="en-US" b="1" dirty="0" smtClean="0"/>
              <a:t>(1). </a:t>
            </a:r>
            <a:r>
              <a:rPr lang="en-US" b="1" dirty="0" smtClean="0">
                <a:solidFill>
                  <a:srgbClr val="00B050"/>
                </a:solidFill>
              </a:rPr>
              <a:t>Code Segment Register (CS),</a:t>
            </a:r>
          </a:p>
          <a:p>
            <a:pPr eaLnBrk="1" hangingPunct="1">
              <a:buFont typeface="Arial" charset="0"/>
              <a:buNone/>
            </a:pPr>
            <a:r>
              <a:rPr lang="en-US" b="1" dirty="0" smtClean="0"/>
              <a:t>(2). </a:t>
            </a:r>
            <a:r>
              <a:rPr lang="en-US" b="1" dirty="0" smtClean="0">
                <a:solidFill>
                  <a:srgbClr val="00B050"/>
                </a:solidFill>
              </a:rPr>
              <a:t>Data Segment Register (DS),</a:t>
            </a:r>
          </a:p>
          <a:p>
            <a:pPr eaLnBrk="1" hangingPunct="1">
              <a:buFont typeface="Arial" charset="0"/>
              <a:buNone/>
            </a:pPr>
            <a:r>
              <a:rPr lang="en-US" b="1" dirty="0" smtClean="0"/>
              <a:t>(3). </a:t>
            </a:r>
            <a:r>
              <a:rPr lang="en-US" b="1" dirty="0" smtClean="0">
                <a:solidFill>
                  <a:srgbClr val="00B050"/>
                </a:solidFill>
              </a:rPr>
              <a:t>Stack Segment Register (SS),</a:t>
            </a:r>
          </a:p>
          <a:p>
            <a:pPr eaLnBrk="1" hangingPunct="1">
              <a:buFont typeface="Arial" charset="0"/>
              <a:buNone/>
            </a:pPr>
            <a:r>
              <a:rPr lang="en-US" b="1" dirty="0" smtClean="0"/>
              <a:t>(4). </a:t>
            </a:r>
            <a:r>
              <a:rPr lang="en-US" b="1" dirty="0" smtClean="0">
                <a:solidFill>
                  <a:srgbClr val="00B050"/>
                </a:solidFill>
              </a:rPr>
              <a:t>Extra Segment Register (ES).</a:t>
            </a:r>
          </a:p>
        </p:txBody>
      </p:sp>
      <p:sp>
        <p:nvSpPr>
          <p:cNvPr id="5" name="Slide Number Placeholder 4"/>
          <p:cNvSpPr>
            <a:spLocks noGrp="1"/>
          </p:cNvSpPr>
          <p:nvPr>
            <p:ph type="sldNum" sz="quarter" idx="11"/>
          </p:nvPr>
        </p:nvSpPr>
        <p:spPr/>
        <p:txBody>
          <a:bodyPr/>
          <a:lstStyle/>
          <a:p>
            <a:pPr>
              <a:defRPr/>
            </a:pPr>
            <a:fld id="{B25FA8C8-5B28-4231-AE49-D50280D8993A}" type="slidenum">
              <a:rPr lang="en-US"/>
              <a:pPr>
                <a:defRPr/>
              </a:pPr>
              <a:t>18</a:t>
            </a:fld>
            <a:endParaRPr lang="en-US"/>
          </a:p>
        </p:txBody>
      </p:sp>
      <p:sp>
        <p:nvSpPr>
          <p:cNvPr id="6"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800" b="1" dirty="0" smtClean="0">
                <a:solidFill>
                  <a:schemeClr val="bg1"/>
                </a:solidFill>
              </a:rPr>
              <a:t>Segment Register</a:t>
            </a:r>
            <a:endParaRPr kumimoji="0" lang="en-US" sz="48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example:</a:t>
            </a:r>
            <a:br>
              <a:rPr lang="en-US" dirty="0" smtClean="0"/>
            </a:br>
            <a:r>
              <a:rPr lang="en-US" dirty="0" smtClean="0"/>
              <a:t>push ax</a:t>
            </a:r>
            <a:br>
              <a:rPr lang="en-US" dirty="0" smtClean="0"/>
            </a:br>
            <a:r>
              <a:rPr lang="en-US" dirty="0" err="1" smtClean="0"/>
              <a:t>mov</a:t>
            </a:r>
            <a:r>
              <a:rPr lang="en-US" dirty="0" smtClean="0"/>
              <a:t> ah,09h</a:t>
            </a:r>
            <a:br>
              <a:rPr lang="en-US" dirty="0" smtClean="0"/>
            </a:br>
            <a:r>
              <a:rPr lang="en-US" dirty="0" err="1" smtClean="0"/>
              <a:t>mov</a:t>
            </a:r>
            <a:r>
              <a:rPr lang="en-US" dirty="0" smtClean="0"/>
              <a:t> </a:t>
            </a:r>
            <a:r>
              <a:rPr lang="en-US" dirty="0" err="1" smtClean="0"/>
              <a:t>dx,OFFSET</a:t>
            </a:r>
            <a:r>
              <a:rPr lang="en-US" dirty="0" smtClean="0"/>
              <a:t> </a:t>
            </a:r>
            <a:r>
              <a:rPr lang="en-US" dirty="0" err="1" smtClean="0"/>
              <a:t>aMessage</a:t>
            </a:r>
            <a:r>
              <a:rPr lang="en-US" dirty="0" smtClean="0"/>
              <a:t/>
            </a:r>
            <a:br>
              <a:rPr lang="en-US" dirty="0" smtClean="0"/>
            </a:br>
            <a:r>
              <a:rPr lang="en-US" dirty="0" err="1" smtClean="0"/>
              <a:t>int</a:t>
            </a:r>
            <a:r>
              <a:rPr lang="en-US" dirty="0" smtClean="0"/>
              <a:t> 21h</a:t>
            </a:r>
            <a:br>
              <a:rPr lang="en-US" dirty="0" smtClean="0"/>
            </a:br>
            <a:r>
              <a:rPr lang="en-US" dirty="0" smtClean="0"/>
              <a:t>pop ax</a:t>
            </a:r>
            <a:endParaRPr lang="en-US" dirty="0"/>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pPr algn="ctr"/>
            <a:r>
              <a:rPr lang="en-US" sz="4000" b="1" dirty="0" smtClean="0">
                <a:latin typeface="Times New Roman" pitchFamily="18" charset="0"/>
                <a:cs typeface="Times New Roman" pitchFamily="18" charset="0"/>
              </a:rPr>
              <a:t>Exchange Instruction (XCHG)</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304800" y="1295400"/>
            <a:ext cx="8610600" cy="4572000"/>
          </a:xfrm>
        </p:spPr>
        <p:txBody>
          <a:bodyPr/>
          <a:lstStyle/>
          <a:p>
            <a:r>
              <a:rPr lang="en-US" sz="2800" dirty="0" smtClean="0">
                <a:latin typeface="Times New Roman" pitchFamily="18" charset="0"/>
                <a:cs typeface="Times New Roman" pitchFamily="18" charset="0"/>
              </a:rPr>
              <a:t>XCHG exchanges the contents of two registers or a register and memory. Both byte and word sized exchanges are possible.</a:t>
            </a:r>
          </a:p>
          <a:p>
            <a:endParaRPr lang="en-US" sz="28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Memory to Memory exchanges using XCHG are </a:t>
            </a:r>
            <a:r>
              <a:rPr lang="en-US" sz="2800" i="1" dirty="0" smtClean="0">
                <a:latin typeface="Times New Roman" pitchFamily="18" charset="0"/>
                <a:cs typeface="Times New Roman" pitchFamily="18" charset="0"/>
              </a:rPr>
              <a:t>NOT allowed.</a:t>
            </a:r>
            <a:endParaRPr lang="en-US" sz="2800"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cstate="print"/>
          <a:srcRect/>
          <a:stretch>
            <a:fillRect/>
          </a:stretch>
        </p:blipFill>
        <p:spPr bwMode="auto">
          <a:xfrm>
            <a:off x="76200" y="2667001"/>
            <a:ext cx="8915400" cy="304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pPr algn="ctr"/>
            <a:r>
              <a:rPr lang="en-US" sz="4000" b="1" dirty="0" smtClean="0">
                <a:latin typeface="Times New Roman" pitchFamily="18" charset="0"/>
                <a:cs typeface="Times New Roman" pitchFamily="18" charset="0"/>
              </a:rPr>
              <a:t>Exchange Instruction (XCHG)</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304800" y="1295400"/>
            <a:ext cx="8610600" cy="4572000"/>
          </a:xfrm>
        </p:spPr>
        <p:txBody>
          <a:bodyPr/>
          <a:lstStyle/>
          <a:p>
            <a:r>
              <a:rPr lang="en-US" b="1" dirty="0" smtClean="0">
                <a:latin typeface="Times New Roman" pitchFamily="18" charset="0"/>
                <a:cs typeface="Times New Roman" pitchFamily="18" charset="0"/>
              </a:rPr>
              <a:t>Examples:</a:t>
            </a:r>
          </a:p>
          <a:p>
            <a:pPr lvl="1"/>
            <a:r>
              <a:rPr lang="en-US" dirty="0" smtClean="0">
                <a:latin typeface="Times New Roman" pitchFamily="18" charset="0"/>
                <a:cs typeface="Times New Roman" pitchFamily="18" charset="0"/>
              </a:rPr>
              <a:t>XCHG AX,BX 	;exchange the contents of AX 					and BX</a:t>
            </a:r>
          </a:p>
          <a:p>
            <a:pPr lvl="1"/>
            <a:r>
              <a:rPr lang="en-US" dirty="0" smtClean="0">
                <a:latin typeface="Times New Roman" pitchFamily="18" charset="0"/>
                <a:cs typeface="Times New Roman" pitchFamily="18" charset="0"/>
              </a:rPr>
              <a:t>XCHG CL,BL 	;exchange CL and BL 						contents</a:t>
            </a:r>
          </a:p>
          <a:p>
            <a:pPr lvl="1"/>
            <a:r>
              <a:rPr lang="en-US" dirty="0" smtClean="0">
                <a:latin typeface="Times New Roman" pitchFamily="18" charset="0"/>
                <a:cs typeface="Times New Roman" pitchFamily="18" charset="0"/>
              </a:rPr>
              <a:t>XCHG DX,FRED	 ;exchanges content of DX and 					  memory DS:FRED</a:t>
            </a:r>
            <a:endParaRPr lang="en-US" sz="32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pPr algn="ctr"/>
            <a:r>
              <a:rPr lang="en-US" sz="4000" b="1" dirty="0" smtClean="0">
                <a:latin typeface="Times New Roman" pitchFamily="18" charset="0"/>
                <a:cs typeface="Times New Roman" pitchFamily="18" charset="0"/>
              </a:rPr>
              <a:t>Translate Instruction (XLAT)</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19200"/>
            <a:ext cx="8229600" cy="4648200"/>
          </a:xfrm>
        </p:spPr>
        <p:txBody>
          <a:bodyPr/>
          <a:lstStyle/>
          <a:p>
            <a:r>
              <a:rPr lang="en-US" sz="2800" dirty="0" smtClean="0">
                <a:latin typeface="Times New Roman" pitchFamily="18" charset="0"/>
                <a:cs typeface="Times New Roman" pitchFamily="18" charset="0"/>
              </a:rPr>
              <a:t>Many applications need to quickly convert byte sized codes to other values, mapping one byte value to another (e.g. mapping keyboard binary codes to ASCII code). </a:t>
            </a:r>
          </a:p>
          <a:p>
            <a:r>
              <a:rPr lang="en-US" sz="2800" dirty="0" smtClean="0">
                <a:latin typeface="Times New Roman" pitchFamily="18" charset="0"/>
                <a:cs typeface="Times New Roman" pitchFamily="18" charset="0"/>
              </a:rPr>
              <a:t>XLAT can perform a byte translation using a look-up table containing up to 256 elements. </a:t>
            </a:r>
          </a:p>
        </p:txBody>
      </p:sp>
      <p:pic>
        <p:nvPicPr>
          <p:cNvPr id="281601" name="Picture 1"/>
          <p:cNvPicPr>
            <a:picLocks noChangeAspect="1" noChangeArrowheads="1"/>
          </p:cNvPicPr>
          <p:nvPr/>
        </p:nvPicPr>
        <p:blipFill>
          <a:blip r:embed="rId2" cstate="print"/>
          <a:srcRect/>
          <a:stretch>
            <a:fillRect/>
          </a:stretch>
        </p:blipFill>
        <p:spPr bwMode="auto">
          <a:xfrm>
            <a:off x="1079622" y="4352925"/>
            <a:ext cx="6387978" cy="1514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pPr algn="ctr"/>
            <a:r>
              <a:rPr lang="en-US" sz="4000" b="1" dirty="0" smtClean="0">
                <a:latin typeface="Times New Roman" pitchFamily="18" charset="0"/>
                <a:cs typeface="Times New Roman" pitchFamily="18" charset="0"/>
              </a:rPr>
              <a:t>Translate Instruction (XLAT)</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19200"/>
            <a:ext cx="8229600" cy="4648200"/>
          </a:xfrm>
        </p:spPr>
        <p:txBody>
          <a:bodyPr/>
          <a:lstStyle/>
          <a:p>
            <a:r>
              <a:rPr lang="en-US" sz="2400" dirty="0" smtClean="0">
                <a:latin typeface="Times New Roman" pitchFamily="18" charset="0"/>
                <a:cs typeface="Times New Roman" pitchFamily="18" charset="0"/>
              </a:rPr>
              <a:t>XLAT assumes that the 256-byte table starts at the address given by DS:BX (i.e. effective address formed by the DS and BX registers). AL is used as an index to point to the required element in the table prior to the execution of XLAT. The result of XLAT instruction is returned in the same register (AL). </a:t>
            </a:r>
            <a:endParaRPr lang="en-US" sz="2400" dirty="0">
              <a:latin typeface="Times New Roman" pitchFamily="18" charset="0"/>
              <a:cs typeface="Times New Roman" pitchFamily="18" charset="0"/>
            </a:endParaRPr>
          </a:p>
        </p:txBody>
      </p:sp>
      <p:pic>
        <p:nvPicPr>
          <p:cNvPr id="83970" name="Picture 2"/>
          <p:cNvPicPr>
            <a:picLocks noChangeAspect="1" noChangeArrowheads="1"/>
          </p:cNvPicPr>
          <p:nvPr/>
        </p:nvPicPr>
        <p:blipFill>
          <a:blip r:embed="rId2" cstate="print"/>
          <a:srcRect/>
          <a:stretch>
            <a:fillRect/>
          </a:stretch>
        </p:blipFill>
        <p:spPr bwMode="auto">
          <a:xfrm>
            <a:off x="758428" y="3505200"/>
            <a:ext cx="7623572" cy="2895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pPr algn="ctr"/>
            <a:r>
              <a:rPr lang="en-US" sz="4000" b="1" dirty="0" smtClean="0">
                <a:latin typeface="Times New Roman" pitchFamily="18" charset="0"/>
                <a:cs typeface="Times New Roman" pitchFamily="18" charset="0"/>
              </a:rPr>
              <a:t>LEA(load effective address)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152400" y="1143000"/>
            <a:ext cx="8763000" cy="4572000"/>
          </a:xfrm>
        </p:spPr>
        <p:txBody>
          <a:bodyPr/>
          <a:lstStyle/>
          <a:p>
            <a:r>
              <a:rPr lang="en-US" sz="2800" dirty="0" smtClean="0">
                <a:latin typeface="Times New Roman" pitchFamily="18" charset="0"/>
                <a:cs typeface="Times New Roman" pitchFamily="18" charset="0"/>
              </a:rPr>
              <a:t>LEA loads the offset of a memory address into a 16-bit register. The offset address may be specified by any of the addressing modes.</a:t>
            </a:r>
          </a:p>
          <a:p>
            <a:r>
              <a:rPr lang="en-US" sz="2800" dirty="0" smtClean="0">
                <a:latin typeface="Times New Roman" pitchFamily="18" charset="0"/>
                <a:cs typeface="Times New Roman" pitchFamily="18" charset="0"/>
              </a:rPr>
              <a:t>LEA does not affect any flag. </a:t>
            </a:r>
          </a:p>
          <a:p>
            <a:r>
              <a:rPr lang="en-US" sz="2800" b="1" dirty="0" smtClean="0">
                <a:latin typeface="Times New Roman" pitchFamily="18" charset="0"/>
                <a:cs typeface="Times New Roman" pitchFamily="18" charset="0"/>
              </a:rPr>
              <a:t>Examples(with BP=1000h):</a:t>
            </a:r>
          </a:p>
          <a:p>
            <a:pPr marL="569913" lvl="1" indent="-225425"/>
            <a:r>
              <a:rPr lang="pt-BR" sz="2400" dirty="0" smtClean="0">
                <a:latin typeface="Times New Roman" pitchFamily="18" charset="0"/>
                <a:cs typeface="Times New Roman" pitchFamily="18" charset="0"/>
              </a:rPr>
              <a:t>LEA AX,[BP+40h]	;SS:[1000h+40h] = SS:[1040h]</a:t>
            </a:r>
          </a:p>
          <a:p>
            <a:pPr marL="569913" lvl="1" indent="-225425">
              <a:buNone/>
            </a:pPr>
            <a:r>
              <a:rPr lang="pt-BR" sz="2400" dirty="0" smtClean="0">
                <a:latin typeface="Times New Roman" pitchFamily="18" charset="0"/>
                <a:cs typeface="Times New Roman" pitchFamily="18" charset="0"/>
              </a:rPr>
              <a:t>					;load 1040h into AX</a:t>
            </a:r>
          </a:p>
          <a:p>
            <a:pPr marL="569913" lvl="1" indent="-225425"/>
            <a:r>
              <a:rPr lang="en-US" sz="2400" dirty="0" smtClean="0">
                <a:latin typeface="Times New Roman" pitchFamily="18" charset="0"/>
                <a:cs typeface="Times New Roman" pitchFamily="18" charset="0"/>
              </a:rPr>
              <a:t>LEA BX,FRED		;load the offset of FRED (in data 					segment) to BX</a:t>
            </a:r>
          </a:p>
          <a:p>
            <a:pPr marL="569913" lvl="1" indent="-225425"/>
            <a:r>
              <a:rPr lang="en-US" sz="2400" dirty="0" smtClean="0">
                <a:latin typeface="Times New Roman" pitchFamily="18" charset="0"/>
                <a:cs typeface="Times New Roman" pitchFamily="18" charset="0"/>
              </a:rPr>
              <a:t>LEA CX,ES:FRED	;loads the offset of FRED (in extra 					segment) to CX</a:t>
            </a:r>
            <a:endParaRPr lang="en-US" dirty="0" smtClean="0">
              <a:latin typeface="Times New Roman" pitchFamily="18" charset="0"/>
              <a:cs typeface="Times New Roman" pitchFamily="18" charset="0"/>
            </a:endParaRPr>
          </a:p>
          <a:p>
            <a:pPr marL="569913" lvl="1" indent="-225425"/>
            <a:r>
              <a:rPr lang="en-US" sz="2400" dirty="0" smtClean="0">
                <a:latin typeface="Times New Roman" pitchFamily="18" charset="0"/>
                <a:cs typeface="Times New Roman" pitchFamily="18" charset="0"/>
              </a:rPr>
              <a:t>LEA </a:t>
            </a:r>
            <a:r>
              <a:rPr lang="en-US" sz="2400" dirty="0" err="1" smtClean="0">
                <a:latin typeface="Times New Roman" pitchFamily="18" charset="0"/>
                <a:cs typeface="Times New Roman" pitchFamily="18" charset="0"/>
              </a:rPr>
              <a:t>BP,SS:Stack_Top</a:t>
            </a:r>
            <a:r>
              <a:rPr lang="en-US" sz="2400" dirty="0" smtClean="0">
                <a:latin typeface="Times New Roman" pitchFamily="18" charset="0"/>
                <a:cs typeface="Times New Roman" pitchFamily="18" charset="0"/>
              </a:rPr>
              <a:t> ;Load BP with offset of </a:t>
            </a:r>
            <a:r>
              <a:rPr lang="en-US" sz="2400" dirty="0" err="1" smtClean="0">
                <a:latin typeface="Times New Roman" pitchFamily="18" charset="0"/>
                <a:cs typeface="Times New Roman" pitchFamily="18" charset="0"/>
              </a:rPr>
              <a:t>Stack_Top</a:t>
            </a:r>
            <a:r>
              <a:rPr lang="en-US" sz="2400" dirty="0" smtClean="0">
                <a:latin typeface="Times New Roman" pitchFamily="18" charset="0"/>
                <a:cs typeface="Times New Roman" pitchFamily="18" charset="0"/>
              </a:rPr>
              <a:t> in SS </a:t>
            </a:r>
          </a:p>
          <a:p>
            <a:pPr marL="569913" lvl="1" indent="-225425"/>
            <a:r>
              <a:rPr lang="en-US" sz="2400" dirty="0" smtClean="0">
                <a:latin typeface="Times New Roman" pitchFamily="18" charset="0"/>
                <a:cs typeface="Times New Roman" pitchFamily="18" charset="0"/>
              </a:rPr>
              <a:t>LEA CX, [BX][DI] 	;Load CX with EA = [BX] + [DI] </a:t>
            </a:r>
          </a:p>
          <a:p>
            <a:pPr lvl="1"/>
            <a:endParaRPr lang="en-US"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pPr algn="ctr"/>
            <a:r>
              <a:rPr lang="en-US" sz="4000" b="1" dirty="0" smtClean="0">
                <a:latin typeface="Times New Roman" pitchFamily="18" charset="0"/>
                <a:cs typeface="Times New Roman" pitchFamily="18" charset="0"/>
              </a:rPr>
              <a:t>LDS-Load data and DS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152400" y="1295400"/>
            <a:ext cx="8991600" cy="4572000"/>
          </a:xfrm>
        </p:spPr>
        <p:txBody>
          <a:bodyPr/>
          <a:lstStyle/>
          <a:p>
            <a:pPr marL="742950" lvl="2" indent="-342900">
              <a:buSzPct val="75000"/>
            </a:pPr>
            <a:r>
              <a:rPr lang="en-US" sz="1800" b="1" dirty="0" smtClean="0">
                <a:latin typeface="Times New Roman" pitchFamily="18" charset="0"/>
                <a:cs typeface="Times New Roman" pitchFamily="18" charset="0"/>
              </a:rPr>
              <a:t>LDS Register, Memory address of the first word </a:t>
            </a:r>
          </a:p>
          <a:p>
            <a:r>
              <a:rPr lang="en-US" sz="2400" dirty="0" smtClean="0">
                <a:latin typeface="Times New Roman" pitchFamily="18" charset="0"/>
                <a:cs typeface="Times New Roman" pitchFamily="18" charset="0"/>
              </a:rPr>
              <a:t>LDS reads two words from the consecutive memory locations and loads them into the specified register and the DS segment registers. </a:t>
            </a:r>
          </a:p>
          <a:p>
            <a:r>
              <a:rPr lang="en-US" sz="2400" b="1" dirty="0" smtClean="0">
                <a:latin typeface="Times New Roman" pitchFamily="18" charset="0"/>
                <a:cs typeface="Times New Roman" pitchFamily="18" charset="0"/>
              </a:rPr>
              <a:t>Examples:</a:t>
            </a:r>
          </a:p>
          <a:p>
            <a:pPr lvl="1"/>
            <a:r>
              <a:rPr lang="en-US" sz="2000" dirty="0" smtClean="0">
                <a:latin typeface="Times New Roman" pitchFamily="18" charset="0"/>
                <a:cs typeface="Times New Roman" pitchFamily="18" charset="0"/>
              </a:rPr>
              <a:t>LDS BX, [4326] 	</a:t>
            </a:r>
            <a:r>
              <a:rPr lang="en-US" sz="1800" dirty="0" smtClean="0">
                <a:latin typeface="Times New Roman" pitchFamily="18" charset="0"/>
                <a:cs typeface="Times New Roman" pitchFamily="18" charset="0"/>
              </a:rPr>
              <a:t>;Copy content of memory at displacement 4326H in DS to BL, 			content of 4327H to BH. Copy content at displacement of 4328H 			and 4329H in DS to DS register. </a:t>
            </a:r>
            <a:endParaRPr lang="en-US" sz="2000" dirty="0" smtClean="0">
              <a:latin typeface="Times New Roman" pitchFamily="18" charset="0"/>
              <a:cs typeface="Times New Roman" pitchFamily="18" charset="0"/>
            </a:endParaRPr>
          </a:p>
          <a:p>
            <a:pPr lvl="1"/>
            <a:r>
              <a:rPr lang="en-US" sz="2000" dirty="0" smtClean="0">
                <a:latin typeface="Times New Roman" pitchFamily="18" charset="0"/>
                <a:cs typeface="Times New Roman" pitchFamily="18" charset="0"/>
              </a:rPr>
              <a:t>LDS SI, SPTR 	</a:t>
            </a:r>
            <a:r>
              <a:rPr lang="en-US" sz="1800" dirty="0" smtClean="0">
                <a:latin typeface="Times New Roman" pitchFamily="18" charset="0"/>
                <a:cs typeface="Times New Roman" pitchFamily="18" charset="0"/>
              </a:rPr>
              <a:t>;Copy content of memory at displacement SPTR and SPTR + 1 in 			DS to SI reg. Copy content of memory at displacements SPTR + 			2 and SPTR + 3 in DS to DS reg. DS:SI now points at start of the 			desired string. </a:t>
            </a:r>
          </a:p>
          <a:p>
            <a:r>
              <a:rPr lang="en-US" sz="2400" dirty="0" smtClean="0">
                <a:latin typeface="Times New Roman" pitchFamily="18" charset="0"/>
                <a:cs typeface="Times New Roman" pitchFamily="18" charset="0"/>
              </a:rPr>
              <a:t>LDS is useful for initializing the SI and DS registers before a string operation. 	E.g. LDS SI, </a:t>
            </a:r>
            <a:r>
              <a:rPr lang="en-US" sz="2400" dirty="0" err="1" smtClean="0">
                <a:latin typeface="Times New Roman" pitchFamily="18" charset="0"/>
                <a:cs typeface="Times New Roman" pitchFamily="18" charset="0"/>
              </a:rPr>
              <a:t>sting_pointer</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The source for </a:t>
            </a:r>
            <a:r>
              <a:rPr lang="en-US" sz="2400" dirty="0" err="1" smtClean="0">
                <a:latin typeface="Times New Roman" pitchFamily="18" charset="0"/>
                <a:cs typeface="Times New Roman" pitchFamily="18" charset="0"/>
              </a:rPr>
              <a:t>LDScan</a:t>
            </a:r>
            <a:r>
              <a:rPr lang="en-US" sz="2400" dirty="0" smtClean="0">
                <a:latin typeface="Times New Roman" pitchFamily="18" charset="0"/>
                <a:cs typeface="Times New Roman" pitchFamily="18" charset="0"/>
              </a:rPr>
              <a:t> be displacement, index or pointer register (except SP).</a:t>
            </a:r>
            <a:endParaRPr lang="en-US"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pPr algn="ctr"/>
            <a:r>
              <a:rPr lang="en-US" sz="4000" b="1" dirty="0" smtClean="0">
                <a:latin typeface="Times New Roman" pitchFamily="18" charset="0"/>
                <a:cs typeface="Times New Roman" pitchFamily="18" charset="0"/>
              </a:rPr>
              <a:t>LES -Load data and ES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95400"/>
            <a:ext cx="8763000" cy="4572000"/>
          </a:xfrm>
        </p:spPr>
        <p:txBody>
          <a:bodyPr/>
          <a:lstStyle/>
          <a:p>
            <a:pPr marL="742950" lvl="2" indent="-342900">
              <a:buSzPct val="75000"/>
              <a:buNone/>
            </a:pPr>
            <a:r>
              <a:rPr lang="en-US" b="1" dirty="0" smtClean="0">
                <a:latin typeface="Times New Roman" pitchFamily="18" charset="0"/>
                <a:cs typeface="Times New Roman" pitchFamily="18" charset="0"/>
              </a:rPr>
              <a:t>LES – LES Register, Memory address of the first word  </a:t>
            </a:r>
          </a:p>
          <a:p>
            <a:r>
              <a:rPr lang="en-US" sz="2400" dirty="0" smtClean="0">
                <a:latin typeface="Times New Roman" pitchFamily="18" charset="0"/>
                <a:cs typeface="Times New Roman" pitchFamily="18" charset="0"/>
              </a:rPr>
              <a:t>LES reads two words from memory and is very similar to LDS except that the second word is stored in ES instead of DS.</a:t>
            </a:r>
          </a:p>
          <a:p>
            <a:r>
              <a:rPr lang="en-US" sz="2400" dirty="0" smtClean="0">
                <a:latin typeface="Times New Roman" pitchFamily="18" charset="0"/>
                <a:cs typeface="Times New Roman" pitchFamily="18" charset="0"/>
              </a:rPr>
              <a:t>LES is useful for initializing that DI and ES registers for strings operation.</a:t>
            </a:r>
          </a:p>
          <a:p>
            <a:r>
              <a:rPr lang="en-US" sz="2400" b="1" dirty="0" smtClean="0">
                <a:latin typeface="Times New Roman" pitchFamily="18" charset="0"/>
                <a:cs typeface="Times New Roman" pitchFamily="18" charset="0"/>
              </a:rPr>
              <a:t>Examples:</a:t>
            </a:r>
          </a:p>
          <a:p>
            <a:pPr lvl="1"/>
            <a:r>
              <a:rPr lang="en-US" sz="2000" dirty="0" smtClean="0">
                <a:latin typeface="Times New Roman" pitchFamily="18" charset="0"/>
                <a:cs typeface="Times New Roman" pitchFamily="18" charset="0"/>
              </a:rPr>
              <a:t>LES BX, [789AH] 	;Copy content of memory at displacement 					789AH in DS to BL, content of 789BH to BH, 				content of memory at displacement 789CH and 				789DH in DS is copied to ES register. </a:t>
            </a:r>
          </a:p>
          <a:p>
            <a:pPr lvl="1"/>
            <a:r>
              <a:rPr lang="en-US" sz="2000" dirty="0" smtClean="0">
                <a:latin typeface="Times New Roman" pitchFamily="18" charset="0"/>
                <a:cs typeface="Times New Roman" pitchFamily="18" charset="0"/>
              </a:rPr>
              <a:t>LES DI, [BX] 	;Copy content of memory at offset [BX] and 				offset [BX] + 1 in DS to DI register. Copy 					content of memory at offset [BX] + 2 and [BX] + 3 to ES 			register.</a:t>
            </a:r>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pPr algn="ctr"/>
            <a:r>
              <a:rPr lang="en-US" sz="3600" b="1" dirty="0" smtClean="0">
                <a:latin typeface="Times New Roman" pitchFamily="18" charset="0"/>
                <a:cs typeface="Times New Roman" pitchFamily="18" charset="0"/>
              </a:rPr>
              <a:t>Flag transfer instructions:LAHF, SAHF</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143000"/>
            <a:ext cx="8763000" cy="4572000"/>
          </a:xfrm>
        </p:spPr>
        <p:txBody>
          <a:bodyPr/>
          <a:lstStyle/>
          <a:p>
            <a:r>
              <a:rPr lang="en-US" dirty="0" smtClean="0">
                <a:latin typeface="Times New Roman" pitchFamily="18" charset="0"/>
                <a:cs typeface="Times New Roman" pitchFamily="18" charset="0"/>
              </a:rPr>
              <a:t>LAHF: </a:t>
            </a:r>
            <a:r>
              <a:rPr lang="en-US" sz="2800" dirty="0" smtClean="0">
                <a:latin typeface="Times New Roman" pitchFamily="18" charset="0"/>
                <a:cs typeface="Times New Roman" pitchFamily="18" charset="0"/>
              </a:rPr>
              <a:t>Load AH from Lower Byte of Flag </a:t>
            </a:r>
            <a:endParaRPr lang="en-US" dirty="0" smtClean="0">
              <a:latin typeface="Times New Roman" pitchFamily="18" charset="0"/>
              <a:cs typeface="Times New Roman" pitchFamily="18" charset="0"/>
            </a:endParaRPr>
          </a:p>
          <a:p>
            <a:pPr lvl="1"/>
            <a:r>
              <a:rPr lang="en-US" dirty="0" smtClean="0">
                <a:latin typeface="Times New Roman" pitchFamily="18" charset="0"/>
                <a:cs typeface="Times New Roman" pitchFamily="18" charset="0"/>
              </a:rPr>
              <a:t>This instruction loads the AH register with the lower byte of the flag register. </a:t>
            </a:r>
          </a:p>
          <a:p>
            <a:pPr lvl="1"/>
            <a:r>
              <a:rPr lang="en-US" dirty="0" smtClean="0">
                <a:latin typeface="Times New Roman" pitchFamily="18" charset="0"/>
                <a:cs typeface="Times New Roman" pitchFamily="18" charset="0"/>
              </a:rPr>
              <a:t>This instruction may be used to observe the status of all the condition code flags (except overflow) at a time.</a:t>
            </a:r>
          </a:p>
          <a:p>
            <a:r>
              <a:rPr lang="en-US" dirty="0" smtClean="0">
                <a:latin typeface="Times New Roman" pitchFamily="18" charset="0"/>
                <a:cs typeface="Times New Roman" pitchFamily="18" charset="0"/>
              </a:rPr>
              <a:t>SAHF: </a:t>
            </a:r>
            <a:r>
              <a:rPr lang="en-US" sz="2800" dirty="0" smtClean="0">
                <a:latin typeface="Times New Roman" pitchFamily="18" charset="0"/>
                <a:cs typeface="Times New Roman" pitchFamily="18" charset="0"/>
              </a:rPr>
              <a:t>Store (copy) AH to Lower Byte of Flag Register </a:t>
            </a:r>
            <a:endParaRPr lang="en-US" dirty="0" smtClean="0">
              <a:latin typeface="Times New Roman" pitchFamily="18" charset="0"/>
              <a:cs typeface="Times New Roman" pitchFamily="18" charset="0"/>
            </a:endParaRPr>
          </a:p>
          <a:p>
            <a:pPr lvl="1"/>
            <a:r>
              <a:rPr lang="en-US" dirty="0" smtClean="0">
                <a:latin typeface="Times New Roman" pitchFamily="18" charset="0"/>
                <a:cs typeface="Times New Roman" pitchFamily="18" charset="0"/>
              </a:rPr>
              <a:t>This instruction sets or resets the condition code flags (except overflow ) in the lower byte of the flag register depending upon the corresponding bit positions in AH. </a:t>
            </a:r>
          </a:p>
          <a:p>
            <a:pPr lvl="1"/>
            <a:r>
              <a:rPr lang="en-US" dirty="0" smtClean="0">
                <a:latin typeface="Times New Roman" pitchFamily="18" charset="0"/>
                <a:cs typeface="Times New Roman" pitchFamily="18" charset="0"/>
              </a:rPr>
              <a:t>If a bit in AH is 1, the flag corresponding to the bit position is set, else it is reset.</a:t>
            </a:r>
          </a:p>
        </p:txBody>
      </p:sp>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pPr algn="ctr"/>
            <a:r>
              <a:rPr lang="en-US" sz="4000" b="1" dirty="0" smtClean="0">
                <a:latin typeface="Times New Roman" pitchFamily="18" charset="0"/>
                <a:cs typeface="Times New Roman" pitchFamily="18" charset="0"/>
              </a:rPr>
              <a:t>IN</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143000"/>
            <a:ext cx="8763000" cy="4572000"/>
          </a:xfrm>
        </p:spPr>
        <p:txBody>
          <a:bodyPr/>
          <a:lstStyle/>
          <a:p>
            <a:pPr marL="742950" lvl="2" indent="-742950">
              <a:buSzPct val="75000"/>
              <a:buNone/>
            </a:pPr>
            <a:r>
              <a:rPr lang="en-US" sz="2800" b="1" dirty="0" smtClean="0">
                <a:latin typeface="Times New Roman" pitchFamily="18" charset="0"/>
                <a:cs typeface="Times New Roman" pitchFamily="18" charset="0"/>
              </a:rPr>
              <a:t>IN – IN Accumulator, Port</a:t>
            </a:r>
          </a:p>
          <a:p>
            <a:r>
              <a:rPr lang="en-US" sz="2800" dirty="0" smtClean="0">
                <a:latin typeface="Times New Roman" pitchFamily="18" charset="0"/>
                <a:cs typeface="Times New Roman" pitchFamily="18" charset="0"/>
              </a:rPr>
              <a:t>The IN instruction copies data from a port to the AL or AX register. If an 8-bit port is read, the data will go to AL. If a 16-bit port is read, the data will go to AX. </a:t>
            </a:r>
          </a:p>
          <a:p>
            <a:r>
              <a:rPr lang="en-US" sz="2800" dirty="0" smtClean="0">
                <a:latin typeface="Times New Roman" pitchFamily="18" charset="0"/>
                <a:cs typeface="Times New Roman" pitchFamily="18" charset="0"/>
              </a:rPr>
              <a:t>The IN instruction has two possible formats, </a:t>
            </a:r>
            <a:r>
              <a:rPr lang="en-US" sz="2800" i="1" u="sng" dirty="0" smtClean="0">
                <a:latin typeface="Times New Roman" pitchFamily="18" charset="0"/>
                <a:cs typeface="Times New Roman" pitchFamily="18" charset="0"/>
              </a:rPr>
              <a:t>fixed port </a:t>
            </a:r>
            <a:r>
              <a:rPr lang="en-US" sz="2800" dirty="0" smtClean="0">
                <a:latin typeface="Times New Roman" pitchFamily="18" charset="0"/>
                <a:cs typeface="Times New Roman" pitchFamily="18" charset="0"/>
              </a:rPr>
              <a:t>and </a:t>
            </a:r>
            <a:r>
              <a:rPr lang="en-US" sz="2800" i="1" u="sng" dirty="0" smtClean="0">
                <a:latin typeface="Times New Roman" pitchFamily="18" charset="0"/>
                <a:cs typeface="Times New Roman" pitchFamily="18" charset="0"/>
              </a:rPr>
              <a:t>variable port</a:t>
            </a:r>
            <a:r>
              <a:rPr lang="en-US" sz="2800" u="sng" dirty="0" smtClean="0">
                <a:latin typeface="Times New Roman" pitchFamily="18" charset="0"/>
                <a:cs typeface="Times New Roman" pitchFamily="18" charset="0"/>
              </a:rPr>
              <a:t>. </a:t>
            </a:r>
          </a:p>
          <a:p>
            <a:r>
              <a:rPr lang="en-US" sz="2800" dirty="0" smtClean="0">
                <a:latin typeface="Times New Roman" pitchFamily="18" charset="0"/>
                <a:cs typeface="Times New Roman" pitchFamily="18" charset="0"/>
              </a:rPr>
              <a:t>For fixed port type, the 8-bit address of a port is specified directly in the instruction. With this form, any one of 256 possible ports can be addressed. </a:t>
            </a:r>
          </a:p>
          <a:p>
            <a:r>
              <a:rPr lang="en-US" sz="2800" b="1" dirty="0" smtClean="0">
                <a:latin typeface="Times New Roman" pitchFamily="18" charset="0"/>
                <a:cs typeface="Times New Roman" pitchFamily="18" charset="0"/>
              </a:rPr>
              <a:t>Examples:</a:t>
            </a:r>
          </a:p>
          <a:p>
            <a:pPr lvl="1"/>
            <a:r>
              <a:rPr lang="en-US" sz="2400" dirty="0" smtClean="0">
                <a:latin typeface="Times New Roman" pitchFamily="18" charset="0"/>
                <a:cs typeface="Times New Roman" pitchFamily="18" charset="0"/>
              </a:rPr>
              <a:t>IN AL, OC8H 	;Input a byte from port OC8H to AL </a:t>
            </a:r>
          </a:p>
          <a:p>
            <a:pPr lvl="1"/>
            <a:r>
              <a:rPr lang="en-US" sz="2400" dirty="0" smtClean="0">
                <a:latin typeface="Times New Roman" pitchFamily="18" charset="0"/>
                <a:cs typeface="Times New Roman" pitchFamily="18" charset="0"/>
              </a:rPr>
              <a:t>IN AX, 34H 	;Input a word from port 34H to AX </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686800" cy="5029200"/>
          </a:xfrm>
        </p:spPr>
        <p:txBody>
          <a:bodyPr rtlCol="0">
            <a:normAutofit fontScale="85000" lnSpcReduction="20000"/>
          </a:bodyPr>
          <a:lstStyle/>
          <a:p>
            <a:pPr eaLnBrk="1" fontAlgn="auto" hangingPunct="1">
              <a:spcAft>
                <a:spcPts val="0"/>
              </a:spcAft>
              <a:buFont typeface="Arial" pitchFamily="34" charset="0"/>
              <a:buChar char="•"/>
              <a:defRPr/>
            </a:pPr>
            <a:r>
              <a:rPr lang="en-US" b="1" dirty="0" smtClean="0"/>
              <a:t>A segment register points to the starting address of a memory segment.</a:t>
            </a:r>
          </a:p>
          <a:p>
            <a:pPr eaLnBrk="1" fontAlgn="auto" hangingPunct="1">
              <a:spcAft>
                <a:spcPts val="0"/>
              </a:spcAft>
              <a:buFont typeface="Arial" pitchFamily="34" charset="0"/>
              <a:buChar char="•"/>
              <a:defRPr/>
            </a:pPr>
            <a:endParaRPr lang="en-US" b="1" dirty="0" smtClean="0"/>
          </a:p>
          <a:p>
            <a:pPr eaLnBrk="1" fontAlgn="auto" hangingPunct="1">
              <a:spcAft>
                <a:spcPts val="0"/>
              </a:spcAft>
              <a:buFont typeface="Arial" pitchFamily="34" charset="0"/>
              <a:buChar char="•"/>
              <a:defRPr/>
            </a:pPr>
            <a:r>
              <a:rPr lang="en-US" b="1" dirty="0" smtClean="0"/>
              <a:t>For e.g.:</a:t>
            </a:r>
          </a:p>
          <a:p>
            <a:pPr eaLnBrk="1" fontAlgn="auto" hangingPunct="1">
              <a:spcAft>
                <a:spcPts val="0"/>
              </a:spcAft>
              <a:buFont typeface="Arial" pitchFamily="34" charset="0"/>
              <a:buChar char="•"/>
              <a:defRPr/>
            </a:pPr>
            <a:r>
              <a:rPr lang="en-US" b="1" dirty="0" smtClean="0"/>
              <a:t>The code segment register points to the starting address of the code segment.</a:t>
            </a:r>
          </a:p>
          <a:p>
            <a:pPr eaLnBrk="1" fontAlgn="auto" hangingPunct="1">
              <a:spcAft>
                <a:spcPts val="0"/>
              </a:spcAft>
              <a:buFont typeface="Arial" pitchFamily="34" charset="0"/>
              <a:buChar char="•"/>
              <a:defRPr/>
            </a:pPr>
            <a:endParaRPr lang="en-US" b="1" dirty="0" smtClean="0"/>
          </a:p>
          <a:p>
            <a:pPr eaLnBrk="1" fontAlgn="auto" hangingPunct="1">
              <a:spcAft>
                <a:spcPts val="0"/>
              </a:spcAft>
              <a:buFont typeface="Arial" pitchFamily="34" charset="0"/>
              <a:buChar char="•"/>
              <a:defRPr/>
            </a:pPr>
            <a:r>
              <a:rPr lang="en-US" b="1" dirty="0" smtClean="0"/>
              <a:t>The data segment register points to the starting address of the data segment, and so on.</a:t>
            </a:r>
          </a:p>
          <a:p>
            <a:pPr eaLnBrk="1" fontAlgn="auto" hangingPunct="1">
              <a:spcAft>
                <a:spcPts val="0"/>
              </a:spcAft>
              <a:buFont typeface="Arial" pitchFamily="34" charset="0"/>
              <a:buChar char="•"/>
              <a:defRPr/>
            </a:pPr>
            <a:endParaRPr lang="en-US" b="1" dirty="0" smtClean="0"/>
          </a:p>
          <a:p>
            <a:pPr eaLnBrk="1" fontAlgn="auto" hangingPunct="1">
              <a:spcAft>
                <a:spcPts val="0"/>
              </a:spcAft>
              <a:buFont typeface="Arial" pitchFamily="34" charset="0"/>
              <a:buChar char="•"/>
              <a:defRPr/>
            </a:pPr>
            <a:r>
              <a:rPr lang="en-US" b="1" dirty="0" smtClean="0"/>
              <a:t>The maximum capacity of a segment may be up to 64 KB.</a:t>
            </a:r>
            <a:endParaRPr lang="en-US" b="1" dirty="0"/>
          </a:p>
        </p:txBody>
      </p:sp>
      <p:sp>
        <p:nvSpPr>
          <p:cNvPr id="5" name="Slide Number Placeholder 4"/>
          <p:cNvSpPr>
            <a:spLocks noGrp="1"/>
          </p:cNvSpPr>
          <p:nvPr>
            <p:ph type="sldNum" sz="quarter" idx="11"/>
          </p:nvPr>
        </p:nvSpPr>
        <p:spPr/>
        <p:txBody>
          <a:bodyPr/>
          <a:lstStyle/>
          <a:p>
            <a:pPr>
              <a:defRPr/>
            </a:pPr>
            <a:fld id="{A8A161D3-CBFF-4B06-A39A-7E7D5D5155BD}" type="slidenum">
              <a:rPr lang="en-US"/>
              <a:pPr>
                <a:defRPr/>
              </a:pPr>
              <a:t>19</a:t>
            </a:fld>
            <a:endParaRPr lang="en-US"/>
          </a:p>
        </p:txBody>
      </p:sp>
      <p:sp>
        <p:nvSpPr>
          <p:cNvPr id="6"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800" b="1" dirty="0" smtClean="0">
                <a:solidFill>
                  <a:schemeClr val="bg1"/>
                </a:solidFill>
              </a:rPr>
              <a:t>Segment Register</a:t>
            </a:r>
            <a:endParaRPr kumimoji="0" lang="en-US" sz="48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pPr algn="ctr"/>
            <a:r>
              <a:rPr lang="en-US" sz="4000" b="1" dirty="0" smtClean="0">
                <a:latin typeface="Times New Roman" pitchFamily="18" charset="0"/>
                <a:cs typeface="Times New Roman" pitchFamily="18" charset="0"/>
              </a:rPr>
              <a:t>IN</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95400"/>
            <a:ext cx="8763000" cy="4572000"/>
          </a:xfrm>
        </p:spPr>
        <p:txBody>
          <a:bodyPr/>
          <a:lstStyle/>
          <a:p>
            <a:pPr marL="742950" lvl="2" indent="-742950">
              <a:buSzPct val="75000"/>
              <a:buNone/>
            </a:pPr>
            <a:r>
              <a:rPr lang="en-US" b="1" dirty="0" smtClean="0">
                <a:latin typeface="Times New Roman" pitchFamily="18" charset="0"/>
                <a:cs typeface="Times New Roman" pitchFamily="18" charset="0"/>
              </a:rPr>
              <a:t>IN – IN Accumulator, Port</a:t>
            </a:r>
          </a:p>
          <a:p>
            <a:r>
              <a:rPr lang="en-US" sz="2400" dirty="0" smtClean="0">
                <a:latin typeface="Times New Roman" pitchFamily="18" charset="0"/>
                <a:cs typeface="Times New Roman" pitchFamily="18" charset="0"/>
              </a:rPr>
              <a:t>For the variable-port form of the IN instruction, the port address is loaded into the DX register before the IN instruction. </a:t>
            </a:r>
          </a:p>
          <a:p>
            <a:r>
              <a:rPr lang="en-US" sz="2400" dirty="0" smtClean="0">
                <a:latin typeface="Times New Roman" pitchFamily="18" charset="0"/>
                <a:cs typeface="Times New Roman" pitchFamily="18" charset="0"/>
              </a:rPr>
              <a:t>Since DX is a 16-bit register, the port address can be any number between 0000H and FFFFH. Therefore, up to 65,536 ports are addressable in this mode. </a:t>
            </a:r>
          </a:p>
          <a:p>
            <a:r>
              <a:rPr lang="en-US" sz="2400" dirty="0" smtClean="0">
                <a:latin typeface="Times New Roman" pitchFamily="18" charset="0"/>
                <a:cs typeface="Times New Roman" pitchFamily="18" charset="0"/>
              </a:rPr>
              <a:t>The IN instruction does not change any flag.</a:t>
            </a:r>
          </a:p>
          <a:p>
            <a:r>
              <a:rPr lang="en-US" sz="2400" b="1" dirty="0" smtClean="0">
                <a:latin typeface="Times New Roman" pitchFamily="18" charset="0"/>
                <a:cs typeface="Times New Roman" pitchFamily="18" charset="0"/>
              </a:rPr>
              <a:t>Examples:</a:t>
            </a:r>
          </a:p>
          <a:p>
            <a:pPr lvl="1"/>
            <a:r>
              <a:rPr lang="en-US" sz="2000" dirty="0" smtClean="0">
                <a:latin typeface="Times New Roman" pitchFamily="18" charset="0"/>
                <a:cs typeface="Times New Roman" pitchFamily="18" charset="0"/>
              </a:rPr>
              <a:t>MOV DX, 0FF78H 	;Initialize DX to point to port </a:t>
            </a:r>
          </a:p>
          <a:p>
            <a:pPr lvl="1"/>
            <a:r>
              <a:rPr lang="en-US" sz="2000" dirty="0" smtClean="0">
                <a:latin typeface="Times New Roman" pitchFamily="18" charset="0"/>
                <a:cs typeface="Times New Roman" pitchFamily="18" charset="0"/>
              </a:rPr>
              <a:t>IN AL, DX 		;Input a byte from 8-bit port 0FF78H to AL </a:t>
            </a:r>
          </a:p>
          <a:p>
            <a:pPr lvl="1"/>
            <a:r>
              <a:rPr lang="en-US" sz="2000" dirty="0" smtClean="0">
                <a:latin typeface="Times New Roman" pitchFamily="18" charset="0"/>
                <a:cs typeface="Times New Roman" pitchFamily="18" charset="0"/>
              </a:rPr>
              <a:t>IN AX, DX 		;Input a word from 16-bit port 0FF78H to AX </a:t>
            </a:r>
          </a:p>
        </p:txBody>
      </p:sp>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pPr algn="ctr"/>
            <a:r>
              <a:rPr lang="en-US" sz="4000" b="1" dirty="0" smtClean="0">
                <a:latin typeface="Times New Roman" pitchFamily="18" charset="0"/>
                <a:cs typeface="Times New Roman" pitchFamily="18" charset="0"/>
              </a:rPr>
              <a:t>OUT</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95400"/>
            <a:ext cx="8763000" cy="4572000"/>
          </a:xfrm>
        </p:spPr>
        <p:txBody>
          <a:bodyPr/>
          <a:lstStyle/>
          <a:p>
            <a:pPr>
              <a:buNone/>
            </a:pPr>
            <a:r>
              <a:rPr lang="en-US" sz="2400" b="1" dirty="0" smtClean="0">
                <a:latin typeface="Times New Roman" pitchFamily="18" charset="0"/>
                <a:cs typeface="Times New Roman" pitchFamily="18" charset="0"/>
              </a:rPr>
              <a:t>OUT – OUT Port, Accumulator </a:t>
            </a:r>
          </a:p>
          <a:p>
            <a:r>
              <a:rPr lang="en-US" sz="2400" dirty="0" smtClean="0">
                <a:latin typeface="Times New Roman" pitchFamily="18" charset="0"/>
                <a:cs typeface="Times New Roman" pitchFamily="18" charset="0"/>
              </a:rPr>
              <a:t>The OUT instruction copies a byte from AL or a word from AX to the specified port. </a:t>
            </a:r>
          </a:p>
          <a:p>
            <a:r>
              <a:rPr lang="en-US" sz="2400" dirty="0" smtClean="0">
                <a:latin typeface="Times New Roman" pitchFamily="18" charset="0"/>
                <a:cs typeface="Times New Roman" pitchFamily="18" charset="0"/>
              </a:rPr>
              <a:t>The OUT instruction has two possible forms, fixed port and variable port. </a:t>
            </a:r>
          </a:p>
          <a:p>
            <a:r>
              <a:rPr lang="en-US" sz="2400" dirty="0" smtClean="0">
                <a:latin typeface="Times New Roman" pitchFamily="18" charset="0"/>
                <a:cs typeface="Times New Roman" pitchFamily="18" charset="0"/>
              </a:rPr>
              <a:t>For the </a:t>
            </a:r>
            <a:r>
              <a:rPr lang="en-US" sz="2400" b="1" dirty="0" smtClean="0">
                <a:latin typeface="Times New Roman" pitchFamily="18" charset="0"/>
                <a:cs typeface="Times New Roman" pitchFamily="18" charset="0"/>
              </a:rPr>
              <a:t>fixed port form</a:t>
            </a:r>
            <a:r>
              <a:rPr lang="en-US" sz="2400" dirty="0" smtClean="0">
                <a:latin typeface="Times New Roman" pitchFamily="18" charset="0"/>
                <a:cs typeface="Times New Roman" pitchFamily="18" charset="0"/>
              </a:rPr>
              <a:t>, the 8-bit port address is specified directly in the instruction. With this form, any one of 256 possible ports can be addressed. </a:t>
            </a:r>
          </a:p>
          <a:p>
            <a:r>
              <a:rPr lang="en-US" sz="2800" b="1" dirty="0" smtClean="0">
                <a:latin typeface="Times New Roman" pitchFamily="18" charset="0"/>
                <a:cs typeface="Times New Roman" pitchFamily="18" charset="0"/>
              </a:rPr>
              <a:t>Examples:</a:t>
            </a:r>
          </a:p>
          <a:p>
            <a:pPr lvl="1"/>
            <a:r>
              <a:rPr lang="en-US" dirty="0" smtClean="0">
                <a:latin typeface="Times New Roman" pitchFamily="18" charset="0"/>
                <a:cs typeface="Times New Roman" pitchFamily="18" charset="0"/>
              </a:rPr>
              <a:t>OUT 3BH, AL 	</a:t>
            </a:r>
            <a:r>
              <a:rPr lang="en-US" sz="2400" dirty="0" smtClean="0">
                <a:latin typeface="Times New Roman" pitchFamily="18" charset="0"/>
                <a:cs typeface="Times New Roman" pitchFamily="18" charset="0"/>
              </a:rPr>
              <a:t>;Copy the content of AL to port 3BH </a:t>
            </a:r>
          </a:p>
          <a:p>
            <a:pPr lvl="1"/>
            <a:r>
              <a:rPr lang="en-US" dirty="0" smtClean="0">
                <a:latin typeface="Times New Roman" pitchFamily="18" charset="0"/>
                <a:cs typeface="Times New Roman" pitchFamily="18" charset="0"/>
              </a:rPr>
              <a:t>OUT 2CH, AX 	</a:t>
            </a:r>
            <a:r>
              <a:rPr lang="en-US" sz="2400" dirty="0" smtClean="0">
                <a:latin typeface="Times New Roman" pitchFamily="18" charset="0"/>
                <a:cs typeface="Times New Roman" pitchFamily="18" charset="0"/>
              </a:rPr>
              <a:t>;Copy the content of AX to port 2CH </a:t>
            </a:r>
          </a:p>
        </p:txBody>
      </p:sp>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pPr algn="ctr"/>
            <a:r>
              <a:rPr lang="en-US" sz="4000" b="1" dirty="0" smtClean="0">
                <a:latin typeface="Times New Roman" pitchFamily="18" charset="0"/>
                <a:cs typeface="Times New Roman" pitchFamily="18" charset="0"/>
              </a:rPr>
              <a:t>OUT</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95400"/>
            <a:ext cx="8763000" cy="4572000"/>
          </a:xfrm>
        </p:spPr>
        <p:txBody>
          <a:bodyPr/>
          <a:lstStyle/>
          <a:p>
            <a:pPr>
              <a:buNone/>
            </a:pPr>
            <a:r>
              <a:rPr lang="en-US" sz="2800" b="1" dirty="0" smtClean="0">
                <a:latin typeface="Times New Roman" pitchFamily="18" charset="0"/>
                <a:cs typeface="Times New Roman" pitchFamily="18" charset="0"/>
              </a:rPr>
              <a:t>OUT – OUT Port, Accumulator </a:t>
            </a:r>
          </a:p>
          <a:p>
            <a:r>
              <a:rPr lang="en-US" sz="2400" dirty="0" smtClean="0">
                <a:latin typeface="Times New Roman" pitchFamily="18" charset="0"/>
                <a:cs typeface="Times New Roman" pitchFamily="18" charset="0"/>
              </a:rPr>
              <a:t>For </a:t>
            </a:r>
            <a:r>
              <a:rPr lang="en-US" sz="2400" b="1" dirty="0" smtClean="0">
                <a:latin typeface="Times New Roman" pitchFamily="18" charset="0"/>
                <a:cs typeface="Times New Roman" pitchFamily="18" charset="0"/>
              </a:rPr>
              <a:t>variable port form</a:t>
            </a:r>
            <a:r>
              <a:rPr lang="en-US" sz="2400" dirty="0" smtClean="0">
                <a:latin typeface="Times New Roman" pitchFamily="18" charset="0"/>
                <a:cs typeface="Times New Roman" pitchFamily="18" charset="0"/>
              </a:rPr>
              <a:t> of the OUT instruction, the content of AL or AX will be copied to the port at an address contained in DX. </a:t>
            </a:r>
          </a:p>
          <a:p>
            <a:r>
              <a:rPr lang="en-US" sz="2400" dirty="0" smtClean="0">
                <a:latin typeface="Times New Roman" pitchFamily="18" charset="0"/>
                <a:cs typeface="Times New Roman" pitchFamily="18" charset="0"/>
              </a:rPr>
              <a:t>Therefore, the DX register must be loaded with the desired port address before this form of the OUT instruction is used. </a:t>
            </a:r>
          </a:p>
          <a:p>
            <a:r>
              <a:rPr lang="en-US" sz="2800" b="1" dirty="0" smtClean="0">
                <a:latin typeface="Times New Roman" pitchFamily="18" charset="0"/>
                <a:cs typeface="Times New Roman" pitchFamily="18" charset="0"/>
              </a:rPr>
              <a:t>Examples:</a:t>
            </a:r>
          </a:p>
          <a:p>
            <a:pPr lvl="1"/>
            <a:r>
              <a:rPr lang="en-US" sz="2400" dirty="0" smtClean="0">
                <a:latin typeface="Times New Roman" pitchFamily="18" charset="0"/>
                <a:cs typeface="Times New Roman" pitchFamily="18" charset="0"/>
              </a:rPr>
              <a:t>MOV DX, 0FFF8H 	;Load desired port address in DX </a:t>
            </a:r>
          </a:p>
          <a:p>
            <a:pPr lvl="1"/>
            <a:r>
              <a:rPr lang="en-US" sz="2400" dirty="0" smtClean="0">
                <a:latin typeface="Times New Roman" pitchFamily="18" charset="0"/>
                <a:cs typeface="Times New Roman" pitchFamily="18" charset="0"/>
              </a:rPr>
              <a:t>OUT DX, AL 		;Copy content of AL to port FFF8H </a:t>
            </a:r>
          </a:p>
          <a:p>
            <a:pPr lvl="1"/>
            <a:r>
              <a:rPr lang="en-US" sz="2400" dirty="0" smtClean="0">
                <a:latin typeface="Times New Roman" pitchFamily="18" charset="0"/>
                <a:cs typeface="Times New Roman" pitchFamily="18" charset="0"/>
              </a:rPr>
              <a:t>OUT DX, AX 		;Copy content of AX to port FFF8H</a:t>
            </a:r>
          </a:p>
          <a:p>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The OUT instruction does not affect any flag.</a:t>
            </a:r>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sz="4000" b="1" dirty="0" smtClean="0">
                <a:latin typeface="Times New Roman" pitchFamily="18" charset="0"/>
                <a:cs typeface="Times New Roman" pitchFamily="18" charset="0"/>
              </a:rPr>
              <a:t>Instructions for moving strings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229600" cy="4572000"/>
          </a:xfrm>
        </p:spPr>
        <p:txBody>
          <a:bodyPr/>
          <a:lstStyle/>
          <a:p>
            <a:r>
              <a:rPr lang="en-US" sz="2400" dirty="0" smtClean="0">
                <a:latin typeface="Times New Roman" pitchFamily="18" charset="0"/>
                <a:cs typeface="Times New Roman" pitchFamily="18" charset="0"/>
              </a:rPr>
              <a:t>String instructions are repeated when prefixed by the REP mnemonic (CX contains the repetition count)</a:t>
            </a:r>
          </a:p>
          <a:p>
            <a:pPr lvl="1"/>
            <a:r>
              <a:rPr lang="en-US" sz="1800" dirty="0" smtClean="0">
                <a:latin typeface="Times New Roman" pitchFamily="18" charset="0"/>
                <a:cs typeface="Times New Roman" pitchFamily="18" charset="0"/>
              </a:rPr>
              <a:t>MOVS </a:t>
            </a:r>
            <a:r>
              <a:rPr lang="en-US" sz="1800" dirty="0" err="1" smtClean="0">
                <a:latin typeface="Times New Roman" pitchFamily="18" charset="0"/>
                <a:cs typeface="Times New Roman" pitchFamily="18" charset="0"/>
              </a:rPr>
              <a:t>d,s</a:t>
            </a:r>
            <a:r>
              <a:rPr lang="en-US" sz="1800" dirty="0" smtClean="0">
                <a:latin typeface="Times New Roman" pitchFamily="18" charset="0"/>
                <a:cs typeface="Times New Roman" pitchFamily="18" charset="0"/>
              </a:rPr>
              <a:t> -(MOVSB,MOVSW) memory to memory data transfer</a:t>
            </a:r>
          </a:p>
          <a:p>
            <a:pPr lvl="1"/>
            <a:r>
              <a:rPr lang="en-US" sz="1800" dirty="0" smtClean="0">
                <a:latin typeface="Times New Roman" pitchFamily="18" charset="0"/>
                <a:cs typeface="Times New Roman" pitchFamily="18" charset="0"/>
              </a:rPr>
              <a:t>MOVS – MOVS </a:t>
            </a:r>
            <a:r>
              <a:rPr lang="en-US" sz="1800" dirty="0" err="1" smtClean="0">
                <a:latin typeface="Times New Roman" pitchFamily="18" charset="0"/>
                <a:cs typeface="Times New Roman" pitchFamily="18" charset="0"/>
              </a:rPr>
              <a:t>Dest</a:t>
            </a:r>
            <a:r>
              <a:rPr lang="en-US" sz="1800" dirty="0" smtClean="0">
                <a:latin typeface="Times New Roman" pitchFamily="18" charset="0"/>
                <a:cs typeface="Times New Roman" pitchFamily="18" charset="0"/>
              </a:rPr>
              <a:t>. String Name, Source String Name </a:t>
            </a:r>
          </a:p>
          <a:p>
            <a:pPr lvl="1"/>
            <a:r>
              <a:rPr lang="en-US" sz="1800" dirty="0" smtClean="0">
                <a:latin typeface="Times New Roman" pitchFamily="18" charset="0"/>
                <a:cs typeface="Times New Roman" pitchFamily="18" charset="0"/>
              </a:rPr>
              <a:t>MOVSB – MOVSB </a:t>
            </a:r>
            <a:r>
              <a:rPr lang="en-US" sz="1800" dirty="0" err="1" smtClean="0">
                <a:latin typeface="Times New Roman" pitchFamily="18" charset="0"/>
                <a:cs typeface="Times New Roman" pitchFamily="18" charset="0"/>
              </a:rPr>
              <a:t>Dest</a:t>
            </a:r>
            <a:r>
              <a:rPr lang="en-US" sz="1800" dirty="0" smtClean="0">
                <a:latin typeface="Times New Roman" pitchFamily="18" charset="0"/>
                <a:cs typeface="Times New Roman" pitchFamily="18" charset="0"/>
              </a:rPr>
              <a:t>. String Name, Source String Name </a:t>
            </a:r>
          </a:p>
          <a:p>
            <a:pPr lvl="1"/>
            <a:r>
              <a:rPr lang="en-US" sz="1800" dirty="0" smtClean="0">
                <a:latin typeface="Times New Roman" pitchFamily="18" charset="0"/>
                <a:cs typeface="Times New Roman" pitchFamily="18" charset="0"/>
              </a:rPr>
              <a:t>MOVSW – MOVSW </a:t>
            </a:r>
            <a:r>
              <a:rPr lang="en-US" sz="1800" dirty="0" err="1" smtClean="0">
                <a:latin typeface="Times New Roman" pitchFamily="18" charset="0"/>
                <a:cs typeface="Times New Roman" pitchFamily="18" charset="0"/>
              </a:rPr>
              <a:t>Dest</a:t>
            </a:r>
            <a:r>
              <a:rPr lang="en-US" sz="1800" dirty="0" smtClean="0">
                <a:latin typeface="Times New Roman" pitchFamily="18" charset="0"/>
                <a:cs typeface="Times New Roman" pitchFamily="18" charset="0"/>
              </a:rPr>
              <a:t>. String Name, Source String Name </a:t>
            </a:r>
          </a:p>
          <a:p>
            <a:r>
              <a:rPr lang="en-US" sz="2800" dirty="0" smtClean="0">
                <a:latin typeface="Times New Roman" pitchFamily="18" charset="0"/>
                <a:cs typeface="Times New Roman" pitchFamily="18" charset="0"/>
              </a:rPr>
              <a:t>Example:</a:t>
            </a:r>
          </a:p>
          <a:p>
            <a:pPr lvl="1"/>
            <a:r>
              <a:rPr lang="en-US" sz="2000" dirty="0" smtClean="0">
                <a:latin typeface="Times New Roman" pitchFamily="18" charset="0"/>
                <a:cs typeface="Times New Roman" pitchFamily="18" charset="0"/>
              </a:rPr>
              <a:t>MOV SI, Offset Source 	-Load offset of start of source string in DS 				into SI </a:t>
            </a:r>
          </a:p>
          <a:p>
            <a:pPr lvl="1"/>
            <a:r>
              <a:rPr lang="en-US" sz="2000" dirty="0" smtClean="0">
                <a:latin typeface="Times New Roman" pitchFamily="18" charset="0"/>
                <a:cs typeface="Times New Roman" pitchFamily="18" charset="0"/>
              </a:rPr>
              <a:t>MOV DI, Offset </a:t>
            </a:r>
            <a:r>
              <a:rPr lang="en-US" sz="2000" dirty="0" err="1" smtClean="0">
                <a:latin typeface="Times New Roman" pitchFamily="18" charset="0"/>
                <a:cs typeface="Times New Roman" pitchFamily="18" charset="0"/>
              </a:rPr>
              <a:t>Dest</a:t>
            </a:r>
            <a:r>
              <a:rPr lang="en-US" sz="2000" dirty="0" smtClean="0">
                <a:latin typeface="Times New Roman" pitchFamily="18" charset="0"/>
                <a:cs typeface="Times New Roman" pitchFamily="18" charset="0"/>
              </a:rPr>
              <a:t>.	-Load offset of start of destination string in 				ES into DI </a:t>
            </a:r>
          </a:p>
          <a:p>
            <a:pPr lvl="1"/>
            <a:r>
              <a:rPr lang="en-US" sz="2000" dirty="0" smtClean="0">
                <a:latin typeface="Times New Roman" pitchFamily="18" charset="0"/>
                <a:cs typeface="Times New Roman" pitchFamily="18" charset="0"/>
              </a:rPr>
              <a:t>CLD 			-Clear DF to auto increment SI and DI 				after move </a:t>
            </a:r>
          </a:p>
          <a:p>
            <a:pPr lvl="1"/>
            <a:r>
              <a:rPr lang="en-US" sz="2000" dirty="0" smtClean="0">
                <a:latin typeface="Times New Roman" pitchFamily="18" charset="0"/>
                <a:cs typeface="Times New Roman" pitchFamily="18" charset="0"/>
              </a:rPr>
              <a:t>MOV CX, 04H 		-Load length of string into CX as counter </a:t>
            </a:r>
          </a:p>
          <a:p>
            <a:pPr lvl="1"/>
            <a:r>
              <a:rPr lang="en-US" sz="2000" dirty="0" smtClean="0">
                <a:latin typeface="Times New Roman" pitchFamily="18" charset="0"/>
                <a:cs typeface="Times New Roman" pitchFamily="18" charset="0"/>
              </a:rPr>
              <a:t>REP MOVSB 		-Move string byte until CX = 0</a:t>
            </a:r>
            <a:endParaRPr lang="en-US" sz="48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sz="4000" b="1" dirty="0" smtClean="0">
                <a:latin typeface="Times New Roman" pitchFamily="18" charset="0"/>
                <a:cs typeface="Times New Roman" pitchFamily="18" charset="0"/>
              </a:rPr>
              <a:t>Instructions for moving strings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229600" cy="4419600"/>
          </a:xfrm>
        </p:spPr>
        <p:txBody>
          <a:bodyPr/>
          <a:lstStyle/>
          <a:p>
            <a:r>
              <a:rPr lang="en-US" sz="2800" dirty="0" smtClean="0">
                <a:latin typeface="Times New Roman" pitchFamily="18" charset="0"/>
                <a:cs typeface="Times New Roman" pitchFamily="18" charset="0"/>
              </a:rPr>
              <a:t>LODS s    -(LODSB and LODSW) copies data into 		AX or AH</a:t>
            </a:r>
          </a:p>
          <a:p>
            <a:r>
              <a:rPr lang="en-US" sz="2800" dirty="0" smtClean="0">
                <a:latin typeface="Times New Roman" pitchFamily="18" charset="0"/>
                <a:cs typeface="Times New Roman" pitchFamily="18" charset="0"/>
              </a:rPr>
              <a:t>This instruction copies a byte from a string location pointed to by SI to AL, or a word from a string location pointed to by SI to AX. </a:t>
            </a:r>
          </a:p>
          <a:p>
            <a:r>
              <a:rPr lang="en-US" sz="2800" dirty="0" smtClean="0">
                <a:latin typeface="Times New Roman" pitchFamily="18" charset="0"/>
                <a:cs typeface="Times New Roman" pitchFamily="18" charset="0"/>
              </a:rPr>
              <a:t>Example:</a:t>
            </a:r>
          </a:p>
          <a:p>
            <a:pPr lvl="1"/>
            <a:r>
              <a:rPr lang="en-US" sz="2400" dirty="0" smtClean="0">
                <a:latin typeface="Times New Roman" pitchFamily="18" charset="0"/>
                <a:cs typeface="Times New Roman" pitchFamily="18" charset="0"/>
              </a:rPr>
              <a:t>CLD 			-Clear direction flag so that SI is 				auto-incremented </a:t>
            </a:r>
          </a:p>
          <a:p>
            <a:pPr lvl="1"/>
            <a:r>
              <a:rPr lang="en-US" sz="2400" dirty="0" smtClean="0">
                <a:latin typeface="Times New Roman" pitchFamily="18" charset="0"/>
                <a:cs typeface="Times New Roman" pitchFamily="18" charset="0"/>
              </a:rPr>
              <a:t>MOV SI, Offset SRC 	-Point SI to start of string </a:t>
            </a:r>
          </a:p>
          <a:p>
            <a:pPr lvl="1"/>
            <a:r>
              <a:rPr lang="en-US" sz="2400" dirty="0" smtClean="0">
                <a:latin typeface="Times New Roman" pitchFamily="18" charset="0"/>
                <a:cs typeface="Times New Roman" pitchFamily="18" charset="0"/>
              </a:rPr>
              <a:t>LODS SRC 		-Copy a byte or a word from string 				to AL or AX</a:t>
            </a:r>
          </a:p>
        </p:txBody>
      </p:sp>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sz="4000" b="1" dirty="0" smtClean="0">
                <a:latin typeface="Times New Roman" pitchFamily="18" charset="0"/>
                <a:cs typeface="Times New Roman" pitchFamily="18" charset="0"/>
              </a:rPr>
              <a:t>Instructions for moving strings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229600" cy="4419600"/>
          </a:xfrm>
        </p:spPr>
        <p:txBody>
          <a:bodyPr/>
          <a:lstStyle/>
          <a:p>
            <a:r>
              <a:rPr lang="en-US" sz="2800" dirty="0" smtClean="0">
                <a:latin typeface="Times New Roman" pitchFamily="18" charset="0"/>
                <a:cs typeface="Times New Roman" pitchFamily="18" charset="0"/>
              </a:rPr>
              <a:t>If DF is 0, SI will be automatically incremented (by 1 for a byte string, and 2 for a word string) to point to the next element of the string. </a:t>
            </a:r>
          </a:p>
          <a:p>
            <a:r>
              <a:rPr lang="en-US" sz="2800" dirty="0" smtClean="0">
                <a:latin typeface="Times New Roman" pitchFamily="18" charset="0"/>
                <a:cs typeface="Times New Roman" pitchFamily="18" charset="0"/>
              </a:rPr>
              <a:t>If DF is 1, SI will be automatically decremented (by 1 for a byte string, and 2 for a word string) to point to the previous element of the string. </a:t>
            </a:r>
          </a:p>
          <a:p>
            <a:r>
              <a:rPr lang="en-US" sz="2800" dirty="0" smtClean="0">
                <a:latin typeface="Times New Roman" pitchFamily="18" charset="0"/>
                <a:cs typeface="Times New Roman" pitchFamily="18" charset="0"/>
              </a:rPr>
              <a:t>LODS does not affect any flag.</a:t>
            </a:r>
            <a:endParaRPr lang="en-US" sz="28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sz="4000" b="1" dirty="0" smtClean="0">
                <a:latin typeface="Times New Roman" pitchFamily="18" charset="0"/>
                <a:cs typeface="Times New Roman" pitchFamily="18" charset="0"/>
              </a:rPr>
              <a:t>Instructions for moving strings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19200"/>
            <a:ext cx="8839200" cy="4648200"/>
          </a:xfrm>
        </p:spPr>
        <p:txBody>
          <a:bodyPr/>
          <a:lstStyle/>
          <a:p>
            <a:r>
              <a:rPr lang="en-US" sz="2400" dirty="0" smtClean="0">
                <a:latin typeface="Times New Roman" pitchFamily="18" charset="0"/>
                <a:cs typeface="Times New Roman" pitchFamily="18" charset="0"/>
              </a:rPr>
              <a:t>STOS d	-(STOSB,STOSW) stores data from AH or AX</a:t>
            </a:r>
          </a:p>
          <a:p>
            <a:r>
              <a:rPr lang="en-US" sz="2400" dirty="0" smtClean="0">
                <a:latin typeface="Times New Roman" pitchFamily="18" charset="0"/>
                <a:cs typeface="Times New Roman" pitchFamily="18" charset="0"/>
              </a:rPr>
              <a:t>This instruction copies a byte from AL or a word from AX to a memory location in the extra segment pointed to by DI. </a:t>
            </a:r>
          </a:p>
          <a:p>
            <a:r>
              <a:rPr lang="en-US" sz="2400" dirty="0" smtClean="0">
                <a:latin typeface="Times New Roman" pitchFamily="18" charset="0"/>
                <a:cs typeface="Times New Roman" pitchFamily="18" charset="0"/>
              </a:rPr>
              <a:t>Example</a:t>
            </a:r>
          </a:p>
          <a:p>
            <a:pPr lvl="1"/>
            <a:r>
              <a:rPr lang="en-US" sz="2000" dirty="0" smtClean="0">
                <a:latin typeface="Times New Roman" pitchFamily="18" charset="0"/>
                <a:cs typeface="Times New Roman" pitchFamily="18" charset="0"/>
              </a:rPr>
              <a:t>MOV DI, OFFSET TARGET </a:t>
            </a:r>
          </a:p>
          <a:p>
            <a:pPr lvl="1"/>
            <a:r>
              <a:rPr lang="en-US" sz="2000" dirty="0" smtClean="0">
                <a:latin typeface="Times New Roman" pitchFamily="18" charset="0"/>
                <a:cs typeface="Times New Roman" pitchFamily="18" charset="0"/>
              </a:rPr>
              <a:t>STOS TARGET </a:t>
            </a:r>
          </a:p>
          <a:p>
            <a:pPr lvl="1" indent="-742950">
              <a:buNone/>
            </a:pPr>
            <a:r>
              <a:rPr lang="en-US" sz="2000" dirty="0" smtClean="0">
                <a:latin typeface="Times New Roman" pitchFamily="18" charset="0"/>
                <a:cs typeface="Times New Roman" pitchFamily="18" charset="0"/>
              </a:rPr>
              <a:t>Note: The assembler uses the string name to determine whether the string is of type byte or type word. If it is a byte string, then string byte is replaced with content of AL. If it is a word string, then string word is replaced with content of AX. </a:t>
            </a:r>
          </a:p>
          <a:p>
            <a:pPr lvl="1"/>
            <a:r>
              <a:rPr lang="en-US" sz="2000" dirty="0" smtClean="0">
                <a:latin typeface="Times New Roman" pitchFamily="18" charset="0"/>
                <a:cs typeface="Times New Roman" pitchFamily="18" charset="0"/>
              </a:rPr>
              <a:t>MOV DI, OFFSET TARGET </a:t>
            </a:r>
          </a:p>
          <a:p>
            <a:pPr lvl="1"/>
            <a:r>
              <a:rPr lang="en-US" sz="2000" dirty="0" smtClean="0">
                <a:latin typeface="Times New Roman" pitchFamily="18" charset="0"/>
                <a:cs typeface="Times New Roman" pitchFamily="18" charset="0"/>
              </a:rPr>
              <a:t>STOSB </a:t>
            </a:r>
          </a:p>
          <a:p>
            <a:pPr lvl="1" indent="-742950">
              <a:buNone/>
            </a:pPr>
            <a:r>
              <a:rPr lang="en-US" sz="2000" dirty="0" smtClean="0">
                <a:latin typeface="Times New Roman" pitchFamily="18" charset="0"/>
                <a:cs typeface="Times New Roman" pitchFamily="18" charset="0"/>
              </a:rPr>
              <a:t>Note: “B” added to STOSB mnemonic tells assembler to replace byte in string with byte from AL. STOSW would tell assembler directly to replace a word in the string with a word from AX. </a:t>
            </a:r>
          </a:p>
        </p:txBody>
      </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sz="4000" b="1" dirty="0" smtClean="0">
                <a:latin typeface="Times New Roman" pitchFamily="18" charset="0"/>
                <a:cs typeface="Times New Roman" pitchFamily="18" charset="0"/>
              </a:rPr>
              <a:t>Instructions for moving strings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229600" cy="4419600"/>
          </a:xfrm>
        </p:spPr>
        <p:txBody>
          <a:bodyPr/>
          <a:lstStyle/>
          <a:p>
            <a:r>
              <a:rPr lang="en-US" sz="2800" dirty="0" smtClean="0">
                <a:latin typeface="Times New Roman" pitchFamily="18" charset="0"/>
                <a:cs typeface="Times New Roman" pitchFamily="18" charset="0"/>
              </a:rPr>
              <a:t>In effect, it replaces a string element with a byte from AL or a word from AX. </a:t>
            </a:r>
          </a:p>
          <a:p>
            <a:r>
              <a:rPr lang="en-US" sz="2800" dirty="0" smtClean="0">
                <a:latin typeface="Times New Roman" pitchFamily="18" charset="0"/>
                <a:cs typeface="Times New Roman" pitchFamily="18" charset="0"/>
              </a:rPr>
              <a:t>After the copy, DI is automatically incremented or decremented to point to next or previous element of the string. </a:t>
            </a:r>
          </a:p>
          <a:p>
            <a:r>
              <a:rPr lang="en-US" sz="2800" dirty="0" smtClean="0">
                <a:latin typeface="Times New Roman" pitchFamily="18" charset="0"/>
                <a:cs typeface="Times New Roman" pitchFamily="18" charset="0"/>
              </a:rPr>
              <a:t>If DF is cleared, then DI will automatically incremented by 1 for a byte string and by 2 for a word string. </a:t>
            </a:r>
          </a:p>
          <a:p>
            <a:r>
              <a:rPr lang="en-US" sz="2800" dirty="0" smtClean="0">
                <a:latin typeface="Times New Roman" pitchFamily="18" charset="0"/>
                <a:cs typeface="Times New Roman" pitchFamily="18" charset="0"/>
              </a:rPr>
              <a:t>If DI is set, DI will be automatically decremented by 1 for a byte string and by 2 for a word string. STOS does not affect any flag.</a:t>
            </a:r>
            <a:endParaRPr lang="en-US" sz="28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sz="4000" b="1" dirty="0" smtClean="0">
                <a:latin typeface="Times New Roman" pitchFamily="18" charset="0"/>
                <a:cs typeface="Times New Roman" pitchFamily="18" charset="0"/>
              </a:rPr>
              <a:t>Instructions for moving strings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458200" cy="4419600"/>
          </a:xfrm>
        </p:spPr>
        <p:txBody>
          <a:bodyPr/>
          <a:lstStyle/>
          <a:p>
            <a:r>
              <a:rPr lang="en-US" sz="2000" dirty="0" smtClean="0">
                <a:latin typeface="Times New Roman" pitchFamily="18" charset="0"/>
                <a:cs typeface="Times New Roman" pitchFamily="18" charset="0"/>
              </a:rPr>
              <a:t>CMPS / CMPSB / CMPSW (COMPARE STRING BYTES OR STRING WORDS)</a:t>
            </a:r>
          </a:p>
          <a:p>
            <a:r>
              <a:rPr lang="en-US" sz="2000" dirty="0" smtClean="0">
                <a:latin typeface="Times New Roman" pitchFamily="18" charset="0"/>
                <a:cs typeface="Times New Roman" pitchFamily="18" charset="0"/>
              </a:rPr>
              <a:t>This instruction can be used to compare a byte / word in one string with a byte / word in another string. </a:t>
            </a:r>
          </a:p>
          <a:p>
            <a:r>
              <a:rPr lang="en-US" sz="2000" dirty="0" smtClean="0">
                <a:latin typeface="Times New Roman" pitchFamily="18" charset="0"/>
                <a:cs typeface="Times New Roman" pitchFamily="18" charset="0"/>
              </a:rPr>
              <a:t>SI is used to hold the offset of the byte or word in the source string, and DI is used to hold the offset of the byte or word in the destination string. </a:t>
            </a:r>
          </a:p>
          <a:p>
            <a:r>
              <a:rPr lang="en-US" sz="2000" dirty="0" smtClean="0">
                <a:latin typeface="Times New Roman" pitchFamily="18" charset="0"/>
                <a:cs typeface="Times New Roman" pitchFamily="18" charset="0"/>
              </a:rPr>
              <a:t>The CMPS instruction can be used with a REPE or REPNE prefix to compare all the elements of a string.</a:t>
            </a:r>
          </a:p>
          <a:p>
            <a:r>
              <a:rPr lang="en-US" sz="2000" b="1" dirty="0" smtClean="0">
                <a:latin typeface="Times New Roman" pitchFamily="18" charset="0"/>
                <a:cs typeface="Times New Roman" pitchFamily="18" charset="0"/>
              </a:rPr>
              <a:t>Example:</a:t>
            </a:r>
          </a:p>
          <a:p>
            <a:pPr lvl="1"/>
            <a:r>
              <a:rPr lang="en-US" sz="1800" dirty="0" smtClean="0">
                <a:latin typeface="Times New Roman" pitchFamily="18" charset="0"/>
                <a:cs typeface="Times New Roman" pitchFamily="18" charset="0"/>
              </a:rPr>
              <a:t>MOV SI, OFFSET FIRST 		-Point SI to source string </a:t>
            </a:r>
          </a:p>
          <a:p>
            <a:pPr lvl="1"/>
            <a:r>
              <a:rPr lang="en-US" sz="1800" dirty="0" smtClean="0">
                <a:latin typeface="Times New Roman" pitchFamily="18" charset="0"/>
                <a:cs typeface="Times New Roman" pitchFamily="18" charset="0"/>
              </a:rPr>
              <a:t>MOV DI, OFFSET SECOND 		-Point DI to destination string </a:t>
            </a:r>
          </a:p>
          <a:p>
            <a:pPr lvl="1"/>
            <a:r>
              <a:rPr lang="en-US" sz="1800" dirty="0" smtClean="0">
                <a:latin typeface="Times New Roman" pitchFamily="18" charset="0"/>
                <a:cs typeface="Times New Roman" pitchFamily="18" charset="0"/>
              </a:rPr>
              <a:t>CLD DF 				-cleared, SI and DI will auto-							increment after compare </a:t>
            </a:r>
          </a:p>
          <a:p>
            <a:pPr lvl="1"/>
            <a:r>
              <a:rPr lang="en-US" sz="1800" dirty="0" smtClean="0">
                <a:latin typeface="Times New Roman" pitchFamily="18" charset="0"/>
                <a:cs typeface="Times New Roman" pitchFamily="18" charset="0"/>
              </a:rPr>
              <a:t>MOV CX, 100 			-Put number of string elements in CX </a:t>
            </a:r>
          </a:p>
          <a:p>
            <a:pPr lvl="1"/>
            <a:r>
              <a:rPr lang="en-US" sz="1800" dirty="0" smtClean="0">
                <a:latin typeface="Times New Roman" pitchFamily="18" charset="0"/>
                <a:cs typeface="Times New Roman" pitchFamily="18" charset="0"/>
              </a:rPr>
              <a:t>REPE CMPSB 			-Repeat the comparison of string bytes 						until end of string or until compared 						bytes are not equal</a:t>
            </a:r>
          </a:p>
        </p:txBody>
      </p:sp>
    </p:spTree>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sz="4000" b="1" dirty="0" smtClean="0">
                <a:latin typeface="Times New Roman" pitchFamily="18" charset="0"/>
                <a:cs typeface="Times New Roman" pitchFamily="18" charset="0"/>
              </a:rPr>
              <a:t>Instructions for moving strings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229600" cy="4419600"/>
          </a:xfrm>
        </p:spPr>
        <p:txBody>
          <a:bodyPr/>
          <a:lstStyle/>
          <a:p>
            <a:r>
              <a:rPr lang="en-US" sz="2400" dirty="0" smtClean="0">
                <a:latin typeface="Times New Roman" pitchFamily="18" charset="0"/>
                <a:cs typeface="Times New Roman" pitchFamily="18" charset="0"/>
              </a:rPr>
              <a:t>The AF, CF, OF, PF, SF, and ZF flags are affected by the comparison, but the two operands are not affected. </a:t>
            </a:r>
          </a:p>
          <a:p>
            <a:r>
              <a:rPr lang="en-US" sz="2400" dirty="0" smtClean="0">
                <a:latin typeface="Times New Roman" pitchFamily="18" charset="0"/>
                <a:cs typeface="Times New Roman" pitchFamily="18" charset="0"/>
              </a:rPr>
              <a:t>After the comparison, SI and DI will automatically be incremented or decremented to point to the next or previous element in the two strings. </a:t>
            </a:r>
          </a:p>
          <a:p>
            <a:r>
              <a:rPr lang="en-US" sz="2400" dirty="0" smtClean="0">
                <a:latin typeface="Times New Roman" pitchFamily="18" charset="0"/>
                <a:cs typeface="Times New Roman" pitchFamily="18" charset="0"/>
              </a:rPr>
              <a:t>If DF is set, then SI and DI will automatically be decremented by 1 for a byte string and by 2 for a word string. </a:t>
            </a:r>
          </a:p>
          <a:p>
            <a:r>
              <a:rPr lang="en-US" sz="2400" dirty="0" smtClean="0">
                <a:latin typeface="Times New Roman" pitchFamily="18" charset="0"/>
                <a:cs typeface="Times New Roman" pitchFamily="18" charset="0"/>
              </a:rPr>
              <a:t>If DF is reset, then SI and DI will automatically be incremented by 1 for byte strings and by 2 for word strings. </a:t>
            </a:r>
          </a:p>
          <a:p>
            <a:r>
              <a:rPr lang="en-US" sz="2400" dirty="0" smtClean="0">
                <a:latin typeface="Times New Roman" pitchFamily="18" charset="0"/>
                <a:cs typeface="Times New Roman" pitchFamily="18" charset="0"/>
              </a:rPr>
              <a:t>The string pointed to by SI must be in the data segment. </a:t>
            </a:r>
          </a:p>
          <a:p>
            <a:r>
              <a:rPr lang="en-US" sz="2400" dirty="0" smtClean="0">
                <a:latin typeface="Times New Roman" pitchFamily="18" charset="0"/>
                <a:cs typeface="Times New Roman" pitchFamily="18" charset="0"/>
              </a:rPr>
              <a:t>The string pointed to by DI must be in the extra segment.</a:t>
            </a:r>
            <a:endParaRPr lang="en-US"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572000"/>
          </a:xfrm>
        </p:spPr>
        <p:txBody>
          <a:bodyPr>
            <a:normAutofit fontScale="85000" lnSpcReduction="20000"/>
          </a:bodyPr>
          <a:lstStyle/>
          <a:p>
            <a:pPr>
              <a:defRPr/>
            </a:pPr>
            <a:r>
              <a:rPr lang="en-US" b="1" dirty="0" smtClean="0"/>
              <a:t>Introduced in 1978.</a:t>
            </a:r>
          </a:p>
          <a:p>
            <a:pPr>
              <a:defRPr/>
            </a:pPr>
            <a:r>
              <a:rPr lang="en-US" b="1" dirty="0" smtClean="0"/>
              <a:t>Having Total 40 Pins.</a:t>
            </a:r>
          </a:p>
          <a:p>
            <a:pPr>
              <a:defRPr/>
            </a:pPr>
            <a:r>
              <a:rPr lang="en-US" b="1" dirty="0" smtClean="0"/>
              <a:t>Having Address Bus of 20 bit.</a:t>
            </a:r>
          </a:p>
          <a:p>
            <a:pPr>
              <a:defRPr/>
            </a:pPr>
            <a:r>
              <a:rPr lang="en-US" b="1" dirty="0" smtClean="0"/>
              <a:t>Having Data Bus of 16 bit.</a:t>
            </a:r>
          </a:p>
          <a:p>
            <a:pPr>
              <a:defRPr/>
            </a:pPr>
            <a:r>
              <a:rPr lang="en-US" b="1" dirty="0" smtClean="0"/>
              <a:t>HMOS Microprocessor.</a:t>
            </a:r>
          </a:p>
          <a:p>
            <a:pPr>
              <a:defRPr/>
            </a:pPr>
            <a:r>
              <a:rPr lang="en-US" b="1" dirty="0" smtClean="0"/>
              <a:t>Consumes Low Power.</a:t>
            </a:r>
          </a:p>
          <a:p>
            <a:pPr>
              <a:defRPr/>
            </a:pPr>
            <a:r>
              <a:rPr lang="en-US" b="1" dirty="0" smtClean="0"/>
              <a:t>Clock Frequencies of 5,8 &amp;10 </a:t>
            </a:r>
            <a:r>
              <a:rPr lang="en-US" b="1" dirty="0" err="1" smtClean="0"/>
              <a:t>MHz.</a:t>
            </a:r>
            <a:endParaRPr lang="en-US" b="1" dirty="0" smtClean="0"/>
          </a:p>
          <a:p>
            <a:pPr>
              <a:defRPr/>
            </a:pPr>
            <a:r>
              <a:rPr lang="en-US" b="1" dirty="0" smtClean="0"/>
              <a:t>Contains About 29000 Transistors.</a:t>
            </a:r>
          </a:p>
          <a:p>
            <a:pPr>
              <a:defRPr/>
            </a:pPr>
            <a:r>
              <a:rPr lang="en-US" b="1" dirty="0" smtClean="0"/>
              <a:t>Can Address up to 1 Mbytes of Memory.</a:t>
            </a:r>
          </a:p>
          <a:p>
            <a:pPr>
              <a:defRPr/>
            </a:pPr>
            <a:r>
              <a:rPr lang="en-US" b="1" dirty="0" smtClean="0"/>
              <a:t>It has more than 20,000 instructions.</a:t>
            </a:r>
          </a:p>
          <a:p>
            <a:pPr>
              <a:defRPr/>
            </a:pPr>
            <a:r>
              <a:rPr lang="en-US" b="1" dirty="0" smtClean="0"/>
              <a:t>Provides fourteen 16-Bit registers.</a:t>
            </a:r>
            <a:endParaRPr lang="en-US" dirty="0"/>
          </a:p>
        </p:txBody>
      </p:sp>
      <p:sp>
        <p:nvSpPr>
          <p:cNvPr id="4"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n-lt"/>
                <a:ea typeface="+mn-ea"/>
                <a:cs typeface="+mn-cs"/>
              </a:rPr>
              <a:t>8086 Overview</a:t>
            </a:r>
            <a:endParaRPr kumimoji="0" lang="en-US" sz="60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610600" cy="4953000"/>
          </a:xfrm>
        </p:spPr>
        <p:txBody>
          <a:bodyPr/>
          <a:lstStyle/>
          <a:p>
            <a:pPr eaLnBrk="1" hangingPunct="1"/>
            <a:r>
              <a:rPr lang="en-US" sz="3600" b="1" dirty="0" smtClean="0">
                <a:solidFill>
                  <a:srgbClr val="00B050"/>
                </a:solidFill>
              </a:rPr>
              <a:t>Code segment (CS):-</a:t>
            </a:r>
          </a:p>
          <a:p>
            <a:pPr eaLnBrk="1" hangingPunct="1"/>
            <a:r>
              <a:rPr lang="en-US" sz="2800" b="1" dirty="0" smtClean="0"/>
              <a:t>It  is a 16-bit register containing address of 64 KB segment with processor instructions. </a:t>
            </a:r>
          </a:p>
          <a:p>
            <a:pPr eaLnBrk="1" hangingPunct="1"/>
            <a:r>
              <a:rPr lang="en-US" sz="2800" b="1" dirty="0" smtClean="0"/>
              <a:t>The processor uses CS segment for all accesses to instructions referenced by instruction pointer (IP) register.</a:t>
            </a:r>
          </a:p>
          <a:p>
            <a:pPr eaLnBrk="1" hangingPunct="1"/>
            <a:r>
              <a:rPr lang="en-US" sz="2800" b="1" dirty="0" smtClean="0"/>
              <a:t>CS register cannot be changed directly. The CS register is automatically updated during far jump, far call and far return instructions</a:t>
            </a:r>
          </a:p>
        </p:txBody>
      </p:sp>
      <p:sp>
        <p:nvSpPr>
          <p:cNvPr id="5" name="Slide Number Placeholder 4"/>
          <p:cNvSpPr>
            <a:spLocks noGrp="1"/>
          </p:cNvSpPr>
          <p:nvPr>
            <p:ph type="sldNum" sz="quarter" idx="11"/>
          </p:nvPr>
        </p:nvSpPr>
        <p:spPr/>
        <p:txBody>
          <a:bodyPr/>
          <a:lstStyle/>
          <a:p>
            <a:pPr>
              <a:defRPr/>
            </a:pPr>
            <a:fld id="{98F18F44-63B7-4CC0-AC81-CC662654E600}" type="slidenum">
              <a:rPr lang="en-US"/>
              <a:pPr>
                <a:defRPr/>
              </a:pPr>
              <a:t>20</a:t>
            </a:fld>
            <a:endParaRPr lang="en-US"/>
          </a:p>
        </p:txBody>
      </p:sp>
      <p:sp>
        <p:nvSpPr>
          <p:cNvPr id="7"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800" b="1" dirty="0" smtClean="0">
                <a:solidFill>
                  <a:schemeClr val="bg1"/>
                </a:solidFill>
              </a:rPr>
              <a:t>Segment Register</a:t>
            </a:r>
            <a:endParaRPr kumimoji="0" lang="en-US" sz="48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sz="4000" b="1" dirty="0" smtClean="0">
                <a:latin typeface="Times New Roman" pitchFamily="18" charset="0"/>
                <a:cs typeface="Times New Roman" pitchFamily="18" charset="0"/>
              </a:rPr>
              <a:t>Instructions for moving strings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534400" cy="4419600"/>
          </a:xfrm>
        </p:spPr>
        <p:txBody>
          <a:bodyPr/>
          <a:lstStyle/>
          <a:p>
            <a:r>
              <a:rPr lang="en-US" sz="2400" b="1" dirty="0" smtClean="0">
                <a:latin typeface="Times New Roman" pitchFamily="18" charset="0"/>
                <a:cs typeface="Times New Roman" pitchFamily="18" charset="0"/>
              </a:rPr>
              <a:t>SCAS / SCASB / SCASW (SCAN A STRING BYTE OR A STRING WORD) </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SCAS (scan string) compares each string element with the value stored in AX(for word strings) or AL(for byte strings). The string element is pointed to ES:DI. </a:t>
            </a:r>
          </a:p>
          <a:p>
            <a:r>
              <a:rPr lang="en-US" sz="2400" dirty="0" smtClean="0">
                <a:latin typeface="Times New Roman" pitchFamily="18" charset="0"/>
                <a:cs typeface="Times New Roman" pitchFamily="18" charset="0"/>
              </a:rPr>
              <a:t>If SCAS is prefixed by REPNZ the string is searched for the byte or word in the accumulator. </a:t>
            </a:r>
          </a:p>
          <a:p>
            <a:r>
              <a:rPr lang="en-US" sz="2400" dirty="0" smtClean="0">
                <a:latin typeface="Times New Roman" pitchFamily="18" charset="0"/>
                <a:cs typeface="Times New Roman" pitchFamily="18" charset="0"/>
              </a:rPr>
              <a:t>If SCAS is prefixed by REPZ, the scan is repeated until the string element differs from the value in the accumulator.</a:t>
            </a:r>
          </a:p>
          <a:p>
            <a:r>
              <a:rPr lang="en-US" sz="2400" dirty="0" smtClean="0">
                <a:latin typeface="Times New Roman" pitchFamily="18" charset="0"/>
                <a:cs typeface="Times New Roman" pitchFamily="18" charset="0"/>
              </a:rPr>
              <a:t>Example:(with ES:DI set to string A and CX set to string length)</a:t>
            </a:r>
          </a:p>
          <a:p>
            <a:pPr lvl="1"/>
            <a:r>
              <a:rPr lang="en-US" sz="2000" dirty="0" smtClean="0">
                <a:latin typeface="Times New Roman" pitchFamily="18" charset="0"/>
                <a:cs typeface="Times New Roman" pitchFamily="18" charset="0"/>
              </a:rPr>
              <a:t>REPNZ SCAS </a:t>
            </a:r>
            <a:r>
              <a:rPr lang="en-US" sz="2000" dirty="0" err="1" smtClean="0">
                <a:latin typeface="Times New Roman" pitchFamily="18" charset="0"/>
                <a:cs typeface="Times New Roman" pitchFamily="18" charset="0"/>
              </a:rPr>
              <a:t>stringA</a:t>
            </a:r>
            <a:r>
              <a:rPr lang="en-US" sz="2000" dirty="0" smtClean="0">
                <a:latin typeface="Times New Roman" pitchFamily="18" charset="0"/>
                <a:cs typeface="Times New Roman" pitchFamily="18" charset="0"/>
              </a:rPr>
              <a:t>	;scan </a:t>
            </a:r>
            <a:r>
              <a:rPr lang="en-US" sz="2000" dirty="0" err="1" smtClean="0">
                <a:latin typeface="Times New Roman" pitchFamily="18" charset="0"/>
                <a:cs typeface="Times New Roman" pitchFamily="18" charset="0"/>
              </a:rPr>
              <a:t>stringA</a:t>
            </a:r>
            <a:r>
              <a:rPr lang="en-US" sz="2000" dirty="0" smtClean="0">
                <a:latin typeface="Times New Roman" pitchFamily="18" charset="0"/>
                <a:cs typeface="Times New Roman" pitchFamily="18" charset="0"/>
              </a:rPr>
              <a:t> until item in accumulator is found</a:t>
            </a:r>
          </a:p>
          <a:p>
            <a:pPr lvl="1"/>
            <a:r>
              <a:rPr lang="en-US" sz="2000" dirty="0" smtClean="0">
                <a:latin typeface="Times New Roman" pitchFamily="18" charset="0"/>
                <a:cs typeface="Times New Roman" pitchFamily="18" charset="0"/>
              </a:rPr>
              <a:t>REPZ SCAS </a:t>
            </a:r>
            <a:r>
              <a:rPr lang="en-US" sz="2000" dirty="0" err="1" smtClean="0">
                <a:latin typeface="Times New Roman" pitchFamily="18" charset="0"/>
                <a:cs typeface="Times New Roman" pitchFamily="18" charset="0"/>
              </a:rPr>
              <a:t>stringA</a:t>
            </a:r>
            <a:r>
              <a:rPr lang="en-US" sz="2000" dirty="0" smtClean="0">
                <a:latin typeface="Times New Roman" pitchFamily="18" charset="0"/>
                <a:cs typeface="Times New Roman" pitchFamily="18" charset="0"/>
              </a:rPr>
              <a:t>	;scan until not equal to the content of accumulator</a:t>
            </a:r>
            <a:endParaRPr lang="en-US" sz="18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sz="4000" b="1" dirty="0" smtClean="0">
                <a:latin typeface="Times New Roman" pitchFamily="18" charset="0"/>
                <a:cs typeface="Times New Roman" pitchFamily="18" charset="0"/>
              </a:rPr>
              <a:t>Instructions for moving strings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534400" cy="4419600"/>
          </a:xfrm>
        </p:spPr>
        <p:txBody>
          <a:bodyPr/>
          <a:lstStyle/>
          <a:p>
            <a:r>
              <a:rPr lang="en-US" sz="2400" b="1" dirty="0" smtClean="0">
                <a:latin typeface="Times New Roman" pitchFamily="18" charset="0"/>
                <a:cs typeface="Times New Roman" pitchFamily="18" charset="0"/>
              </a:rPr>
              <a:t>SCAS / SCASB / SCASW (SCAN A STRING BYTE OR A STRING WORD) </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The following program segment scans a text string of 80 characters for a carriage return, 0DH, and puts the offset of string into DI: </a:t>
            </a:r>
          </a:p>
          <a:p>
            <a:r>
              <a:rPr lang="en-US" sz="2400" dirty="0" smtClean="0">
                <a:latin typeface="Times New Roman" pitchFamily="18" charset="0"/>
                <a:cs typeface="Times New Roman" pitchFamily="18" charset="0"/>
              </a:rPr>
              <a:t>Example:</a:t>
            </a:r>
          </a:p>
          <a:p>
            <a:pPr lvl="1"/>
            <a:r>
              <a:rPr lang="en-US" sz="2000" dirty="0" smtClean="0">
                <a:latin typeface="Times New Roman" pitchFamily="18" charset="0"/>
                <a:cs typeface="Times New Roman" pitchFamily="18" charset="0"/>
              </a:rPr>
              <a:t>MOV DI, OFFSET STRING </a:t>
            </a:r>
          </a:p>
          <a:p>
            <a:pPr lvl="1"/>
            <a:r>
              <a:rPr lang="en-US" sz="2000" dirty="0" smtClean="0">
                <a:latin typeface="Times New Roman" pitchFamily="18" charset="0"/>
                <a:cs typeface="Times New Roman" pitchFamily="18" charset="0"/>
              </a:rPr>
              <a:t>MOV AL, 0DH 		;Byte to be scanned for into AL </a:t>
            </a:r>
          </a:p>
          <a:p>
            <a:pPr lvl="1"/>
            <a:r>
              <a:rPr lang="en-US" sz="2000" dirty="0" smtClean="0">
                <a:latin typeface="Times New Roman" pitchFamily="18" charset="0"/>
                <a:cs typeface="Times New Roman" pitchFamily="18" charset="0"/>
              </a:rPr>
              <a:t>MOV CX, 80 CX 		;used as element counter </a:t>
            </a:r>
          </a:p>
          <a:p>
            <a:pPr lvl="1"/>
            <a:r>
              <a:rPr lang="en-US" sz="2000" dirty="0" smtClean="0">
                <a:latin typeface="Times New Roman" pitchFamily="18" charset="0"/>
                <a:cs typeface="Times New Roman" pitchFamily="18" charset="0"/>
              </a:rPr>
              <a:t>CLD 			;Clear DF, so that DI auto increments </a:t>
            </a:r>
          </a:p>
          <a:p>
            <a:pPr lvl="1"/>
            <a:r>
              <a:rPr lang="en-US" sz="2000" dirty="0" smtClean="0">
                <a:latin typeface="Times New Roman" pitchFamily="18" charset="0"/>
                <a:cs typeface="Times New Roman" pitchFamily="18" charset="0"/>
              </a:rPr>
              <a:t>REPNE SCAS STRING 	;Compare byte in string with byte in AL</a:t>
            </a:r>
          </a:p>
          <a:p>
            <a:endParaRPr lang="en-US" sz="24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sz="4000" b="1" dirty="0" smtClean="0">
                <a:latin typeface="Times New Roman" pitchFamily="18" charset="0"/>
                <a:cs typeface="Times New Roman" pitchFamily="18" charset="0"/>
              </a:rPr>
              <a:t>Instructions for moving strings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534400" cy="4419600"/>
          </a:xfrm>
        </p:spPr>
        <p:txBody>
          <a:bodyPr/>
          <a:lstStyle/>
          <a:p>
            <a:r>
              <a:rPr lang="en-US" sz="2400" b="1" dirty="0" smtClean="0">
                <a:latin typeface="Times New Roman" pitchFamily="18" charset="0"/>
                <a:cs typeface="Times New Roman" pitchFamily="18" charset="0"/>
              </a:rPr>
              <a:t>REP / REPE / REPZ / REPNE / REPNZ (PREFIX) (REPEAT STRING INSTRUCTION UNTIL SPECIFIED CONDITIONS EXIST) </a:t>
            </a:r>
          </a:p>
          <a:p>
            <a:r>
              <a:rPr lang="en-US" sz="2400" dirty="0" smtClean="0">
                <a:latin typeface="Times New Roman" pitchFamily="18" charset="0"/>
                <a:cs typeface="Times New Roman" pitchFamily="18" charset="0"/>
              </a:rPr>
              <a:t>REP repeats a string instruction and automatically decrements the count in register CX after each repetition until CX equals zero.</a:t>
            </a:r>
          </a:p>
          <a:p>
            <a:r>
              <a:rPr lang="en-US" sz="2400" b="1" dirty="0" smtClean="0">
                <a:latin typeface="Times New Roman" pitchFamily="18" charset="0"/>
                <a:cs typeface="Times New Roman" pitchFamily="18" charset="0"/>
              </a:rPr>
              <a:t>Example(with CX=5)</a:t>
            </a:r>
          </a:p>
          <a:p>
            <a:pPr lvl="1"/>
            <a:r>
              <a:rPr lang="en-US" sz="2000" dirty="0" smtClean="0">
                <a:latin typeface="Times New Roman" pitchFamily="18" charset="0"/>
                <a:cs typeface="Times New Roman" pitchFamily="18" charset="0"/>
              </a:rPr>
              <a:t>REP MOVSB; repeats MOVSB 5 times i.e. transfers 5 bytes.</a:t>
            </a:r>
          </a:p>
          <a:p>
            <a:r>
              <a:rPr lang="en-US" sz="2400" dirty="0" smtClean="0">
                <a:latin typeface="Times New Roman" pitchFamily="18" charset="0"/>
                <a:cs typeface="Times New Roman" pitchFamily="18" charset="0"/>
              </a:rPr>
              <a:t>REPE(repeat while equal) and REPZ(repeat while zero) operate in the same way but are used for SCAS and CMPS. REPE and REPZ have an extra (in addition to CX being nonzero) condition of repeating only when the zero flag is set; </a:t>
            </a:r>
            <a:r>
              <a:rPr lang="en-US" sz="2400" dirty="0" err="1" smtClean="0">
                <a:latin typeface="Times New Roman" pitchFamily="18" charset="0"/>
                <a:cs typeface="Times New Roman" pitchFamily="18" charset="0"/>
              </a:rPr>
              <a:t>ie</a:t>
            </a:r>
            <a:r>
              <a:rPr lang="en-US" sz="2400" dirty="0" smtClean="0">
                <a:latin typeface="Times New Roman" pitchFamily="18" charset="0"/>
                <a:cs typeface="Times New Roman" pitchFamily="18" charset="0"/>
              </a:rPr>
              <a:t> the string comparison is stopped as soon as the two strings are not equal.</a:t>
            </a:r>
            <a:endParaRPr lang="en-US" sz="2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sz="4000" b="1" dirty="0" smtClean="0">
                <a:latin typeface="Times New Roman" pitchFamily="18" charset="0"/>
                <a:cs typeface="Times New Roman" pitchFamily="18" charset="0"/>
              </a:rPr>
              <a:t>Instructions for moving strings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534400" cy="4419600"/>
          </a:xfrm>
        </p:spPr>
        <p:txBody>
          <a:bodyPr/>
          <a:lstStyle/>
          <a:p>
            <a:r>
              <a:rPr lang="en-US" sz="2800" b="1" dirty="0" smtClean="0">
                <a:latin typeface="Times New Roman" pitchFamily="18" charset="0"/>
                <a:cs typeface="Times New Roman" pitchFamily="18" charset="0"/>
              </a:rPr>
              <a:t>REP prefix</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REPNZ and REPNE also repeat while CX is non zero. The extra condition is that the zero flag is clear for the repetition to continue.</a:t>
            </a:r>
          </a:p>
          <a:p>
            <a:r>
              <a:rPr lang="en-US" sz="2800" dirty="0" smtClean="0">
                <a:latin typeface="Times New Roman" pitchFamily="18" charset="0"/>
                <a:cs typeface="Times New Roman" pitchFamily="18" charset="0"/>
              </a:rPr>
              <a:t>3 ways to repeat a string instruction are</a:t>
            </a:r>
          </a:p>
          <a:p>
            <a:pPr lvl="1"/>
            <a:r>
              <a:rPr lang="en-US" sz="2400" dirty="0" smtClean="0">
                <a:latin typeface="Times New Roman" pitchFamily="18" charset="0"/>
                <a:cs typeface="Times New Roman" pitchFamily="18" charset="0"/>
              </a:rPr>
              <a:t>REP  			-repeat if CX is nonzero</a:t>
            </a:r>
          </a:p>
          <a:p>
            <a:pPr lvl="1"/>
            <a:r>
              <a:rPr lang="en-US" sz="2400" dirty="0" smtClean="0">
                <a:latin typeface="Times New Roman" pitchFamily="18" charset="0"/>
                <a:cs typeface="Times New Roman" pitchFamily="18" charset="0"/>
              </a:rPr>
              <a:t>REPE, REPZ 		-repeat if CX is nonzero and the zero 				flag is 1</a:t>
            </a:r>
          </a:p>
          <a:p>
            <a:pPr lvl="1"/>
            <a:r>
              <a:rPr lang="en-US" sz="2400" dirty="0" smtClean="0">
                <a:latin typeface="Times New Roman" pitchFamily="18" charset="0"/>
                <a:cs typeface="Times New Roman" pitchFamily="18" charset="0"/>
              </a:rPr>
              <a:t>REPNZ, REPNE 	-repeat if CX is nonzero and the zero 				flag is 0 </a:t>
            </a:r>
            <a:endParaRPr lang="en-US"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pPr algn="ctr"/>
            <a:r>
              <a:rPr lang="en-US" sz="4000" b="1" dirty="0" smtClean="0">
                <a:latin typeface="Times New Roman" pitchFamily="18" charset="0"/>
                <a:cs typeface="Times New Roman" pitchFamily="18" charset="0"/>
              </a:rPr>
              <a:t>String Instructions</a:t>
            </a:r>
            <a:endParaRPr lang="en-IN" sz="4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IN"/>
          </a:p>
        </p:txBody>
      </p:sp>
      <p:pic>
        <p:nvPicPr>
          <p:cNvPr id="411650" name="Picture 2"/>
          <p:cNvPicPr>
            <a:picLocks noChangeAspect="1" noChangeArrowheads="1"/>
          </p:cNvPicPr>
          <p:nvPr/>
        </p:nvPicPr>
        <p:blipFill>
          <a:blip r:embed="rId2" cstate="print"/>
          <a:srcRect/>
          <a:stretch>
            <a:fillRect/>
          </a:stretch>
        </p:blipFill>
        <p:spPr bwMode="auto">
          <a:xfrm>
            <a:off x="34715" y="914400"/>
            <a:ext cx="9109285" cy="3733800"/>
          </a:xfrm>
          <a:prstGeom prst="rect">
            <a:avLst/>
          </a:prstGeom>
          <a:noFill/>
          <a:ln w="9525">
            <a:noFill/>
            <a:miter lim="800000"/>
            <a:headEnd/>
            <a:tailEnd/>
          </a:ln>
        </p:spPr>
      </p:pic>
      <p:pic>
        <p:nvPicPr>
          <p:cNvPr id="411651" name="Picture 3"/>
          <p:cNvPicPr>
            <a:picLocks noChangeAspect="1" noChangeArrowheads="1"/>
          </p:cNvPicPr>
          <p:nvPr/>
        </p:nvPicPr>
        <p:blipFill>
          <a:blip r:embed="rId3" cstate="print"/>
          <a:srcRect/>
          <a:stretch>
            <a:fillRect/>
          </a:stretch>
        </p:blipFill>
        <p:spPr bwMode="auto">
          <a:xfrm>
            <a:off x="62294" y="4557713"/>
            <a:ext cx="9005506" cy="22240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540BA4DE-CB07-4E87-B589-514C28298538}" type="slidenum">
              <a:rPr lang="en-US"/>
              <a:pPr/>
              <a:t>205</a:t>
            </a:fld>
            <a:endParaRPr lang="th-TH"/>
          </a:p>
        </p:txBody>
      </p:sp>
      <p:sp>
        <p:nvSpPr>
          <p:cNvPr id="439298" name="Rectangle 2"/>
          <p:cNvSpPr>
            <a:spLocks noGrp="1" noChangeArrowheads="1"/>
          </p:cNvSpPr>
          <p:nvPr>
            <p:ph type="title"/>
          </p:nvPr>
        </p:nvSpPr>
        <p:spPr>
          <a:xfrm>
            <a:off x="228600" y="1219200"/>
            <a:ext cx="8229600" cy="1371600"/>
          </a:xfrm>
        </p:spPr>
        <p:txBody>
          <a:bodyPr/>
          <a:lstStyle/>
          <a:p>
            <a:r>
              <a:rPr lang="en-US" dirty="0" smtClean="0">
                <a:latin typeface="Times New Roman" pitchFamily="18" charset="0"/>
                <a:cs typeface="Times New Roman" pitchFamily="18" charset="0"/>
              </a:rPr>
              <a:t>Addition - Add</a:t>
            </a:r>
            <a:endParaRPr lang="th-TH" dirty="0">
              <a:latin typeface="Times New Roman" pitchFamily="18" charset="0"/>
            </a:endParaRPr>
          </a:p>
        </p:txBody>
      </p:sp>
      <p:sp>
        <p:nvSpPr>
          <p:cNvPr id="439299" name="Rectangle 3"/>
          <p:cNvSpPr>
            <a:spLocks noGrp="1" noChangeArrowheads="1"/>
          </p:cNvSpPr>
          <p:nvPr>
            <p:ph type="body" idx="1"/>
          </p:nvPr>
        </p:nvSpPr>
        <p:spPr>
          <a:xfrm>
            <a:off x="457200" y="2667000"/>
            <a:ext cx="8229600" cy="3886200"/>
          </a:xfrm>
        </p:spPr>
        <p:txBody>
          <a:bodyPr/>
          <a:lstStyle/>
          <a:p>
            <a:r>
              <a:rPr lang="en-US" dirty="0">
                <a:latin typeface="Times New Roman" pitchFamily="18" charset="0"/>
                <a:cs typeface="Times New Roman" pitchFamily="18" charset="0"/>
              </a:rPr>
              <a:t>ADD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imm</a:t>
            </a:r>
            <a:r>
              <a:rPr lang="en-US" dirty="0">
                <a:latin typeface="Times New Roman" pitchFamily="18" charset="0"/>
                <a:cs typeface="Times New Roman" pitchFamily="18" charset="0"/>
              </a:rPr>
              <a:t>		ADC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imm</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ADD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mem</a:t>
            </a:r>
            <a:r>
              <a:rPr lang="en-US" dirty="0">
                <a:latin typeface="Times New Roman" pitchFamily="18" charset="0"/>
                <a:cs typeface="Times New Roman" pitchFamily="18" charset="0"/>
              </a:rPr>
              <a:t>		ADC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mem</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ADD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ADC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reg</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ADD </a:t>
            </a:r>
            <a:r>
              <a:rPr lang="en-US" dirty="0" err="1">
                <a:latin typeface="Times New Roman" pitchFamily="18" charset="0"/>
                <a:cs typeface="Times New Roman" pitchFamily="18" charset="0"/>
              </a:rPr>
              <a:t>mem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imm</a:t>
            </a:r>
            <a:r>
              <a:rPr lang="en-US" dirty="0">
                <a:latin typeface="Times New Roman" pitchFamily="18" charset="0"/>
                <a:cs typeface="Times New Roman" pitchFamily="18" charset="0"/>
              </a:rPr>
              <a:t>		ADC </a:t>
            </a:r>
            <a:r>
              <a:rPr lang="en-US" dirty="0" err="1">
                <a:latin typeface="Times New Roman" pitchFamily="18" charset="0"/>
                <a:cs typeface="Times New Roman" pitchFamily="18" charset="0"/>
              </a:rPr>
              <a:t>mem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imm</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ADD </a:t>
            </a:r>
            <a:r>
              <a:rPr lang="en-US" dirty="0" err="1">
                <a:latin typeface="Times New Roman" pitchFamily="18" charset="0"/>
                <a:cs typeface="Times New Roman" pitchFamily="18" charset="0"/>
              </a:rPr>
              <a:t>mem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ADC </a:t>
            </a:r>
            <a:r>
              <a:rPr lang="en-US" dirty="0" err="1">
                <a:latin typeface="Times New Roman" pitchFamily="18" charset="0"/>
                <a:cs typeface="Times New Roman" pitchFamily="18" charset="0"/>
              </a:rPr>
              <a:t>mem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reg</a:t>
            </a:r>
            <a:endParaRPr lang="th-TH" dirty="0">
              <a:latin typeface="Times New Roman" pitchFamily="18" charset="0"/>
            </a:endParaRPr>
          </a:p>
        </p:txBody>
      </p:sp>
      <p:sp>
        <p:nvSpPr>
          <p:cNvPr id="5" name="Rectangle 2"/>
          <p:cNvSpPr txBox="1">
            <a:spLocks noChangeArrowheads="1"/>
          </p:cNvSpPr>
          <p:nvPr/>
        </p:nvSpPr>
        <p:spPr bwMode="auto">
          <a:xfrm>
            <a:off x="457200" y="457200"/>
            <a:ext cx="8229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0" dirty="0" err="1" smtClean="0">
                <a:latin typeface="Times New Roman" pitchFamily="18" charset="0"/>
                <a:ea typeface="+mj-ea"/>
                <a:cs typeface="Times New Roman" pitchFamily="18" charset="0"/>
              </a:rPr>
              <a:t>Aritmetic</a:t>
            </a:r>
            <a:r>
              <a:rPr lang="en-US" sz="4000" b="1" kern="0" dirty="0" smtClean="0">
                <a:latin typeface="Times New Roman" pitchFamily="18" charset="0"/>
                <a:ea typeface="+mj-ea"/>
                <a:cs typeface="Times New Roman" pitchFamily="18" charset="0"/>
              </a:rPr>
              <a:t> Instructions</a:t>
            </a:r>
            <a:endParaRPr kumimoji="0" lang="th-TH" sz="4000" b="1" i="0" u="none" strike="noStrike" kern="0" cap="none" spc="0" normalizeH="0" baseline="0" noProof="0" dirty="0">
              <a:ln>
                <a:noFill/>
              </a:ln>
              <a:solidFill>
                <a:schemeClr val="tx1"/>
              </a:solidFill>
              <a:effectLst/>
              <a:uLnTx/>
              <a:uFillTx/>
              <a:latin typeface="Times New Roman" pitchFamily="18" charset="0"/>
              <a:ea typeface="+mj-ea"/>
              <a:cs typeface="+mj-cs"/>
            </a:endParaRPr>
          </a:p>
        </p:txBody>
      </p:sp>
    </p:spTree>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F182629A-62AF-4B56-AF69-B9240004855A}" type="slidenum">
              <a:rPr lang="en-US"/>
              <a:pPr/>
              <a:t>206</a:t>
            </a:fld>
            <a:endParaRPr lang="th-TH"/>
          </a:p>
        </p:txBody>
      </p:sp>
      <p:sp>
        <p:nvSpPr>
          <p:cNvPr id="442370" name="Rectangle 2"/>
          <p:cNvSpPr>
            <a:spLocks noGrp="1" noChangeArrowheads="1"/>
          </p:cNvSpPr>
          <p:nvPr>
            <p:ph type="title"/>
          </p:nvPr>
        </p:nvSpPr>
        <p:spPr/>
        <p:txBody>
          <a:bodyPr/>
          <a:lstStyle/>
          <a:p>
            <a:r>
              <a:rPr lang="en-US" dirty="0" smtClean="0">
                <a:latin typeface="Times New Roman" pitchFamily="18" charset="0"/>
                <a:cs typeface="Times New Roman" pitchFamily="18" charset="0"/>
              </a:rPr>
              <a:t>Example </a:t>
            </a:r>
            <a:r>
              <a:rPr lang="en-US" dirty="0">
                <a:latin typeface="Times New Roman" pitchFamily="18" charset="0"/>
                <a:cs typeface="Times New Roman" pitchFamily="18" charset="0"/>
              </a:rPr>
              <a:t>ADD</a:t>
            </a:r>
            <a:endParaRPr lang="th-TH" dirty="0">
              <a:latin typeface="Times New Roman" pitchFamily="18" charset="0"/>
            </a:endParaRPr>
          </a:p>
        </p:txBody>
      </p:sp>
      <p:sp>
        <p:nvSpPr>
          <p:cNvPr id="442371" name="Rectangle 3"/>
          <p:cNvSpPr>
            <a:spLocks noGrp="1" noChangeArrowheads="1"/>
          </p:cNvSpPr>
          <p:nvPr>
            <p:ph type="body" idx="1"/>
          </p:nvPr>
        </p:nvSpPr>
        <p:spPr/>
        <p:txBody>
          <a:bodyPr/>
          <a:lstStyle/>
          <a:p>
            <a:pPr>
              <a:lnSpc>
                <a:spcPct val="90000"/>
              </a:lnSpc>
            </a:pPr>
            <a:r>
              <a:rPr lang="en-US" dirty="0">
                <a:latin typeface="Times New Roman" pitchFamily="18" charset="0"/>
                <a:cs typeface="Times New Roman" pitchFamily="18" charset="0"/>
              </a:rPr>
              <a:t>MOV AL, 10h</a:t>
            </a:r>
          </a:p>
          <a:p>
            <a:pPr>
              <a:lnSpc>
                <a:spcPct val="90000"/>
              </a:lnSpc>
            </a:pPr>
            <a:r>
              <a:rPr lang="en-US" dirty="0">
                <a:latin typeface="Times New Roman" pitchFamily="18" charset="0"/>
                <a:cs typeface="Times New Roman" pitchFamily="18" charset="0"/>
              </a:rPr>
              <a:t>ADD AL, 20h		</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AL = </a:t>
            </a:r>
            <a:r>
              <a:rPr lang="en-US" dirty="0" smtClean="0">
                <a:latin typeface="Times New Roman" pitchFamily="18" charset="0"/>
                <a:cs typeface="Times New Roman" pitchFamily="18" charset="0"/>
              </a:rPr>
              <a:t>30h</a:t>
            </a:r>
            <a:endParaRPr lang="en-US" dirty="0">
              <a:latin typeface="Times New Roman" pitchFamily="18" charset="0"/>
              <a:cs typeface="Times New Roman" pitchFamily="18" charset="0"/>
            </a:endParaRPr>
          </a:p>
          <a:p>
            <a:pPr>
              <a:lnSpc>
                <a:spcPct val="90000"/>
              </a:lnSpc>
            </a:pPr>
            <a:r>
              <a:rPr lang="en-US" dirty="0">
                <a:latin typeface="Times New Roman" pitchFamily="18" charset="0"/>
                <a:cs typeface="Times New Roman" pitchFamily="18" charset="0"/>
              </a:rPr>
              <a:t>MOV BX, 200h		;BX = 0200h</a:t>
            </a:r>
          </a:p>
          <a:p>
            <a:pPr>
              <a:lnSpc>
                <a:spcPct val="90000"/>
              </a:lnSpc>
            </a:pPr>
            <a:r>
              <a:rPr lang="en-US" dirty="0" smtClean="0">
                <a:latin typeface="Times New Roman" pitchFamily="18" charset="0"/>
                <a:cs typeface="Times New Roman" pitchFamily="18" charset="0"/>
              </a:rPr>
              <a:t>MOV </a:t>
            </a:r>
            <a:r>
              <a:rPr lang="en-US" dirty="0">
                <a:latin typeface="Times New Roman" pitchFamily="18" charset="0"/>
                <a:cs typeface="Times New Roman" pitchFamily="18" charset="0"/>
              </a:rPr>
              <a:t>AH, 89h		;AX = 8930h</a:t>
            </a:r>
          </a:p>
          <a:p>
            <a:pPr>
              <a:lnSpc>
                <a:spcPct val="90000"/>
              </a:lnSpc>
            </a:pPr>
            <a:r>
              <a:rPr lang="en-US" dirty="0">
                <a:latin typeface="Times New Roman" pitchFamily="18" charset="0"/>
                <a:cs typeface="Times New Roman" pitchFamily="18" charset="0"/>
              </a:rPr>
              <a:t>ADD AX, 9876h		;AX = 21A6h</a:t>
            </a:r>
          </a:p>
          <a:p>
            <a:pPr>
              <a:lnSpc>
                <a:spcPct val="90000"/>
              </a:lnSpc>
            </a:pPr>
            <a:r>
              <a:rPr lang="en-US" dirty="0">
                <a:latin typeface="Times New Roman" pitchFamily="18" charset="0"/>
                <a:cs typeface="Times New Roman" pitchFamily="18" charset="0"/>
              </a:rPr>
              <a:t>ADC BX, 01h		</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BX = 0202h </a:t>
            </a:r>
            <a:endParaRPr lang="th-TH"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CC60211A-6BDC-4D6D-9305-FE8A9BFAA2A4}" type="slidenum">
              <a:rPr lang="en-US"/>
              <a:pPr/>
              <a:t>207</a:t>
            </a:fld>
            <a:endParaRPr lang="th-TH"/>
          </a:p>
        </p:txBody>
      </p:sp>
      <p:sp>
        <p:nvSpPr>
          <p:cNvPr id="441346" name="Rectangle 2"/>
          <p:cNvSpPr>
            <a:spLocks noGrp="1" noChangeArrowheads="1"/>
          </p:cNvSpPr>
          <p:nvPr>
            <p:ph type="title"/>
          </p:nvPr>
        </p:nvSpPr>
        <p:spPr/>
        <p:txBody>
          <a:bodyPr/>
          <a:lstStyle/>
          <a:p>
            <a:r>
              <a:rPr lang="en-US" dirty="0" smtClean="0">
                <a:latin typeface="Times New Roman" pitchFamily="18" charset="0"/>
                <a:cs typeface="Times New Roman" pitchFamily="18" charset="0"/>
              </a:rPr>
              <a:t>Subtraction - SUB</a:t>
            </a:r>
            <a:endParaRPr lang="th-TH" dirty="0">
              <a:latin typeface="Times New Roman" pitchFamily="18" charset="0"/>
            </a:endParaRPr>
          </a:p>
        </p:txBody>
      </p:sp>
      <p:sp>
        <p:nvSpPr>
          <p:cNvPr id="441347" name="Rectangle 3"/>
          <p:cNvSpPr>
            <a:spLocks noGrp="1" noChangeArrowheads="1"/>
          </p:cNvSpPr>
          <p:nvPr>
            <p:ph type="body" idx="1"/>
          </p:nvPr>
        </p:nvSpPr>
        <p:spPr/>
        <p:txBody>
          <a:bodyPr/>
          <a:lstStyle/>
          <a:p>
            <a:r>
              <a:rPr lang="en-US" dirty="0">
                <a:latin typeface="Times New Roman" pitchFamily="18" charset="0"/>
                <a:cs typeface="Times New Roman" pitchFamily="18" charset="0"/>
              </a:rPr>
              <a:t>SUB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imm</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SBB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imm</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SUB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mem</a:t>
            </a:r>
            <a:r>
              <a:rPr lang="en-US" dirty="0">
                <a:latin typeface="Times New Roman" pitchFamily="18" charset="0"/>
                <a:cs typeface="Times New Roman" pitchFamily="18" charset="0"/>
              </a:rPr>
              <a:t>		SBB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mem</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SUB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SBB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reg</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SUB </a:t>
            </a:r>
            <a:r>
              <a:rPr lang="en-US" dirty="0" err="1">
                <a:latin typeface="Times New Roman" pitchFamily="18" charset="0"/>
                <a:cs typeface="Times New Roman" pitchFamily="18" charset="0"/>
              </a:rPr>
              <a:t>mem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imm</a:t>
            </a:r>
            <a:r>
              <a:rPr lang="en-US" dirty="0">
                <a:latin typeface="Times New Roman" pitchFamily="18" charset="0"/>
                <a:cs typeface="Times New Roman" pitchFamily="18" charset="0"/>
              </a:rPr>
              <a:t>		SBB </a:t>
            </a:r>
            <a:r>
              <a:rPr lang="en-US" dirty="0" err="1">
                <a:latin typeface="Times New Roman" pitchFamily="18" charset="0"/>
                <a:cs typeface="Times New Roman" pitchFamily="18" charset="0"/>
              </a:rPr>
              <a:t>mem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imm</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SUB </a:t>
            </a:r>
            <a:r>
              <a:rPr lang="en-US" dirty="0" err="1">
                <a:latin typeface="Times New Roman" pitchFamily="18" charset="0"/>
                <a:cs typeface="Times New Roman" pitchFamily="18" charset="0"/>
              </a:rPr>
              <a:t>mem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SBB </a:t>
            </a:r>
            <a:r>
              <a:rPr lang="en-US" dirty="0" err="1">
                <a:latin typeface="Times New Roman" pitchFamily="18" charset="0"/>
                <a:cs typeface="Times New Roman" pitchFamily="18" charset="0"/>
              </a:rPr>
              <a:t>mem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reg</a:t>
            </a:r>
            <a:endParaRPr lang="th-TH" dirty="0">
              <a:latin typeface="Times New Roman" pitchFamily="18" charset="0"/>
            </a:endParaRPr>
          </a:p>
          <a:p>
            <a:endParaRPr lang="th-TH"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6A236C01-8FF2-4C53-8ED3-B871C9929851}" type="slidenum">
              <a:rPr lang="en-US"/>
              <a:pPr/>
              <a:t>208</a:t>
            </a:fld>
            <a:endParaRPr lang="th-TH"/>
          </a:p>
        </p:txBody>
      </p:sp>
      <p:sp>
        <p:nvSpPr>
          <p:cNvPr id="438274" name="Rectangle 2"/>
          <p:cNvSpPr>
            <a:spLocks noGrp="1" noChangeArrowheads="1"/>
          </p:cNvSpPr>
          <p:nvPr>
            <p:ph type="title"/>
          </p:nvPr>
        </p:nvSpPr>
        <p:spPr/>
        <p:txBody>
          <a:bodyPr/>
          <a:lstStyle/>
          <a:p>
            <a:r>
              <a:rPr lang="en-US" dirty="0" smtClean="0">
                <a:latin typeface="Times New Roman" pitchFamily="18" charset="0"/>
                <a:cs typeface="Times New Roman" pitchFamily="18" charset="0"/>
              </a:rPr>
              <a:t>Example. </a:t>
            </a:r>
            <a:r>
              <a:rPr lang="en-US" dirty="0">
                <a:latin typeface="Times New Roman" pitchFamily="18" charset="0"/>
                <a:cs typeface="Times New Roman" pitchFamily="18" charset="0"/>
              </a:rPr>
              <a:t>SUB</a:t>
            </a:r>
            <a:endParaRPr lang="th-TH" dirty="0">
              <a:latin typeface="Times New Roman" pitchFamily="18" charset="0"/>
            </a:endParaRPr>
          </a:p>
        </p:txBody>
      </p:sp>
      <p:sp>
        <p:nvSpPr>
          <p:cNvPr id="438275" name="Rectangle 3"/>
          <p:cNvSpPr>
            <a:spLocks noGrp="1" noChangeArrowheads="1"/>
          </p:cNvSpPr>
          <p:nvPr>
            <p:ph type="body" idx="1"/>
          </p:nvPr>
        </p:nvSpPr>
        <p:spPr/>
        <p:txBody>
          <a:bodyPr/>
          <a:lstStyle/>
          <a:p>
            <a:pPr>
              <a:lnSpc>
                <a:spcPct val="90000"/>
              </a:lnSpc>
            </a:pPr>
            <a:r>
              <a:rPr lang="en-US" dirty="0">
                <a:latin typeface="Times New Roman" pitchFamily="18" charset="0"/>
                <a:cs typeface="Times New Roman" pitchFamily="18" charset="0"/>
              </a:rPr>
              <a:t>MOV AL, 10h</a:t>
            </a:r>
          </a:p>
          <a:p>
            <a:pPr>
              <a:lnSpc>
                <a:spcPct val="90000"/>
              </a:lnSpc>
            </a:pPr>
            <a:r>
              <a:rPr lang="en-US" dirty="0">
                <a:latin typeface="Times New Roman" pitchFamily="18" charset="0"/>
                <a:cs typeface="Times New Roman" pitchFamily="18" charset="0"/>
              </a:rPr>
              <a:t>ADD AL, 20h		</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AL =   30h</a:t>
            </a:r>
          </a:p>
          <a:p>
            <a:pPr>
              <a:lnSpc>
                <a:spcPct val="90000"/>
              </a:lnSpc>
            </a:pPr>
            <a:r>
              <a:rPr lang="en-US" dirty="0">
                <a:latin typeface="Times New Roman" pitchFamily="18" charset="0"/>
                <a:cs typeface="Times New Roman" pitchFamily="18" charset="0"/>
              </a:rPr>
              <a:t>MOV BX, 200h		;BX = 0200h</a:t>
            </a:r>
          </a:p>
          <a:p>
            <a:pPr>
              <a:lnSpc>
                <a:spcPct val="90000"/>
              </a:lnSpc>
            </a:pPr>
            <a:r>
              <a:rPr lang="en-US" dirty="0" smtClean="0">
                <a:latin typeface="Times New Roman" pitchFamily="18" charset="0"/>
                <a:cs typeface="Times New Roman" pitchFamily="18" charset="0"/>
              </a:rPr>
              <a:t>MOV </a:t>
            </a:r>
            <a:r>
              <a:rPr lang="en-US" dirty="0">
                <a:latin typeface="Times New Roman" pitchFamily="18" charset="0"/>
                <a:cs typeface="Times New Roman" pitchFamily="18" charset="0"/>
              </a:rPr>
              <a:t>AH, 89h		;AX = 8930h</a:t>
            </a:r>
          </a:p>
          <a:p>
            <a:pPr>
              <a:lnSpc>
                <a:spcPct val="90000"/>
              </a:lnSpc>
            </a:pPr>
            <a:r>
              <a:rPr lang="en-US" dirty="0">
                <a:latin typeface="Times New Roman" pitchFamily="18" charset="0"/>
                <a:cs typeface="Times New Roman" pitchFamily="18" charset="0"/>
              </a:rPr>
              <a:t>SBB AX, 0001h		;AX = 892Eh </a:t>
            </a:r>
          </a:p>
          <a:p>
            <a:pPr>
              <a:lnSpc>
                <a:spcPct val="90000"/>
              </a:lnSpc>
            </a:pPr>
            <a:r>
              <a:rPr lang="en-US" dirty="0">
                <a:latin typeface="Times New Roman" pitchFamily="18" charset="0"/>
                <a:cs typeface="Times New Roman" pitchFamily="18" charset="0"/>
              </a:rPr>
              <a:t>SBB AX, 0001h		;AX = 892Dh</a:t>
            </a:r>
            <a:endParaRPr lang="th-TH"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1EABD77-ACDC-4615-ABE9-951DC2CFB2F0}" type="slidenum">
              <a:rPr lang="en-US"/>
              <a:pPr/>
              <a:t>209</a:t>
            </a:fld>
            <a:endParaRPr lang="th-TH"/>
          </a:p>
        </p:txBody>
      </p:sp>
      <p:sp>
        <p:nvSpPr>
          <p:cNvPr id="443394" name="Rectangle 2"/>
          <p:cNvSpPr>
            <a:spLocks noGrp="1" noChangeArrowheads="1"/>
          </p:cNvSpPr>
          <p:nvPr>
            <p:ph type="title"/>
          </p:nvPr>
        </p:nvSpPr>
        <p:spPr/>
        <p:txBody>
          <a:bodyPr/>
          <a:lstStyle/>
          <a:p>
            <a:r>
              <a:rPr lang="en-US" dirty="0" smtClean="0">
                <a:latin typeface="Times New Roman" pitchFamily="18" charset="0"/>
                <a:cs typeface="Times New Roman" pitchFamily="18" charset="0"/>
              </a:rPr>
              <a:t>Compare - CMP</a:t>
            </a:r>
            <a:endParaRPr lang="th-TH" dirty="0">
              <a:latin typeface="Times New Roman" pitchFamily="18" charset="0"/>
            </a:endParaRPr>
          </a:p>
        </p:txBody>
      </p:sp>
      <p:sp>
        <p:nvSpPr>
          <p:cNvPr id="443395" name="Rectangle 3"/>
          <p:cNvSpPr>
            <a:spLocks noGrp="1" noChangeArrowheads="1"/>
          </p:cNvSpPr>
          <p:nvPr>
            <p:ph type="body" idx="1"/>
          </p:nvPr>
        </p:nvSpPr>
        <p:spPr/>
        <p:txBody>
          <a:bodyPr/>
          <a:lstStyle/>
          <a:p>
            <a:r>
              <a:rPr lang="en-US" dirty="0">
                <a:latin typeface="Times New Roman" pitchFamily="18" charset="0"/>
                <a:cs typeface="Times New Roman" pitchFamily="18" charset="0"/>
              </a:rPr>
              <a:t>CMP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imm</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CMP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mem</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CMP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reg</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CMP </a:t>
            </a:r>
            <a:r>
              <a:rPr lang="en-US" dirty="0" err="1">
                <a:latin typeface="Times New Roman" pitchFamily="18" charset="0"/>
                <a:cs typeface="Times New Roman" pitchFamily="18" charset="0"/>
              </a:rPr>
              <a:t>mem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reg</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There is no “CMP </a:t>
            </a:r>
            <a:r>
              <a:rPr lang="en-US" dirty="0" err="1">
                <a:latin typeface="Times New Roman" pitchFamily="18" charset="0"/>
                <a:cs typeface="Times New Roman" pitchFamily="18" charset="0"/>
              </a:rPr>
              <a:t>mem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imm</a:t>
            </a:r>
            <a:r>
              <a:rPr lang="en-US" dirty="0">
                <a:latin typeface="Times New Roman" pitchFamily="18" charset="0"/>
                <a:cs typeface="Times New Roman" pitchFamily="18" charset="0"/>
              </a:rPr>
              <a:t>”</a:t>
            </a:r>
            <a:endParaRPr lang="th-TH"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610600" cy="5029200"/>
          </a:xfrm>
        </p:spPr>
        <p:txBody>
          <a:bodyPr rtlCol="0">
            <a:normAutofit fontScale="85000" lnSpcReduction="10000"/>
          </a:bodyPr>
          <a:lstStyle/>
          <a:p>
            <a:pPr eaLnBrk="1" fontAlgn="auto" hangingPunct="1">
              <a:spcAft>
                <a:spcPts val="0"/>
              </a:spcAft>
              <a:buFont typeface="Arial" pitchFamily="34" charset="0"/>
              <a:buChar char="•"/>
              <a:defRPr/>
            </a:pPr>
            <a:r>
              <a:rPr lang="en-US" sz="4700" b="1" dirty="0" smtClean="0">
                <a:solidFill>
                  <a:srgbClr val="00B050"/>
                </a:solidFill>
              </a:rPr>
              <a:t>Stack segment (SS):-</a:t>
            </a:r>
            <a:endParaRPr lang="en-US" sz="3800" b="1" dirty="0" smtClean="0">
              <a:solidFill>
                <a:srgbClr val="00B050"/>
              </a:solidFill>
            </a:endParaRPr>
          </a:p>
          <a:p>
            <a:pPr eaLnBrk="1" fontAlgn="auto" hangingPunct="1">
              <a:spcAft>
                <a:spcPts val="0"/>
              </a:spcAft>
              <a:buFont typeface="Arial" pitchFamily="34" charset="0"/>
              <a:buChar char="•"/>
              <a:defRPr/>
            </a:pPr>
            <a:r>
              <a:rPr lang="en-US" sz="3800" b="1" dirty="0" smtClean="0"/>
              <a:t>it is a 16-bit register containing address of 64KB segment with program stack. </a:t>
            </a:r>
          </a:p>
          <a:p>
            <a:pPr eaLnBrk="1" fontAlgn="auto" hangingPunct="1">
              <a:spcAft>
                <a:spcPts val="0"/>
              </a:spcAft>
              <a:buFont typeface="Arial" pitchFamily="34" charset="0"/>
              <a:buChar char="•"/>
              <a:defRPr/>
            </a:pPr>
            <a:r>
              <a:rPr lang="en-US" sz="3800" b="1" dirty="0" smtClean="0"/>
              <a:t>By default, the processor assumes that all data referenced by the stack pointer (SP) and base pointer (BP) registers is located in the stack segment. </a:t>
            </a:r>
          </a:p>
          <a:p>
            <a:pPr eaLnBrk="1" fontAlgn="auto" hangingPunct="1">
              <a:spcAft>
                <a:spcPts val="0"/>
              </a:spcAft>
              <a:buFont typeface="Arial" pitchFamily="34" charset="0"/>
              <a:buChar char="•"/>
              <a:defRPr/>
            </a:pPr>
            <a:r>
              <a:rPr lang="en-US" sz="3800" b="1" dirty="0" smtClean="0"/>
              <a:t>SS register can be changed directly using POP instruction.</a:t>
            </a:r>
            <a:endParaRPr lang="en-US" sz="3800" b="1" dirty="0"/>
          </a:p>
        </p:txBody>
      </p:sp>
      <p:sp>
        <p:nvSpPr>
          <p:cNvPr id="5" name="Slide Number Placeholder 4"/>
          <p:cNvSpPr>
            <a:spLocks noGrp="1"/>
          </p:cNvSpPr>
          <p:nvPr>
            <p:ph type="sldNum" sz="quarter" idx="11"/>
          </p:nvPr>
        </p:nvSpPr>
        <p:spPr/>
        <p:txBody>
          <a:bodyPr/>
          <a:lstStyle/>
          <a:p>
            <a:pPr>
              <a:defRPr/>
            </a:pPr>
            <a:fld id="{4E7FCD51-5FBE-4BC0-9E2E-8C508CDDF307}" type="slidenum">
              <a:rPr lang="en-US"/>
              <a:pPr>
                <a:defRPr/>
              </a:pPr>
              <a:t>21</a:t>
            </a:fld>
            <a:endParaRPr lang="en-US"/>
          </a:p>
        </p:txBody>
      </p:sp>
      <p:sp>
        <p:nvSpPr>
          <p:cNvPr id="6"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800" b="1" dirty="0" smtClean="0">
                <a:solidFill>
                  <a:schemeClr val="bg1"/>
                </a:solidFill>
              </a:rPr>
              <a:t>Segment Register</a:t>
            </a:r>
            <a:endParaRPr kumimoji="0" lang="en-US" sz="48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B1B97F73-F3C1-4940-ABFB-F4EF01D07AB6}" type="slidenum">
              <a:rPr lang="en-US"/>
              <a:pPr/>
              <a:t>210</a:t>
            </a:fld>
            <a:endParaRPr lang="th-TH"/>
          </a:p>
        </p:txBody>
      </p:sp>
      <p:sp>
        <p:nvSpPr>
          <p:cNvPr id="444418" name="Rectangle 2"/>
          <p:cNvSpPr>
            <a:spLocks noGrp="1" noChangeArrowheads="1"/>
          </p:cNvSpPr>
          <p:nvPr>
            <p:ph type="title"/>
          </p:nvPr>
        </p:nvSpPr>
        <p:spPr/>
        <p:txBody>
          <a:bodyPr/>
          <a:lstStyle/>
          <a:p>
            <a:r>
              <a:rPr lang="en-US" dirty="0">
                <a:latin typeface="Times New Roman" pitchFamily="18" charset="0"/>
                <a:cs typeface="Times New Roman" pitchFamily="18" charset="0"/>
              </a:rPr>
              <a:t>Ex. CMP</a:t>
            </a:r>
            <a:endParaRPr lang="th-TH" dirty="0">
              <a:latin typeface="Times New Roman" pitchFamily="18" charset="0"/>
            </a:endParaRPr>
          </a:p>
        </p:txBody>
      </p:sp>
      <p:sp>
        <p:nvSpPr>
          <p:cNvPr id="444419" name="Rectangle 3"/>
          <p:cNvSpPr>
            <a:spLocks noGrp="1" noChangeArrowheads="1"/>
          </p:cNvSpPr>
          <p:nvPr>
            <p:ph type="body" idx="1"/>
          </p:nvPr>
        </p:nvSpPr>
        <p:spPr/>
        <p:txBody>
          <a:bodyPr/>
          <a:lstStyle/>
          <a:p>
            <a:r>
              <a:rPr lang="en-US" dirty="0">
                <a:latin typeface="Times New Roman" pitchFamily="18" charset="0"/>
                <a:cs typeface="Times New Roman" pitchFamily="18" charset="0"/>
              </a:rPr>
              <a:t>MOV CX, 10h</a:t>
            </a:r>
          </a:p>
          <a:p>
            <a:r>
              <a:rPr lang="en-US" dirty="0">
                <a:latin typeface="Times New Roman" pitchFamily="18" charset="0"/>
                <a:cs typeface="Times New Roman" pitchFamily="18" charset="0"/>
              </a:rPr>
              <a:t>CMP CX, 20h	;Z=0,S=1,C=1,O=0</a:t>
            </a:r>
          </a:p>
          <a:p>
            <a:r>
              <a:rPr lang="en-US" dirty="0">
                <a:latin typeface="Times New Roman" pitchFamily="18" charset="0"/>
                <a:cs typeface="Times New Roman" pitchFamily="18" charset="0"/>
              </a:rPr>
              <a:t>MOV BX, 40h</a:t>
            </a:r>
          </a:p>
          <a:p>
            <a:r>
              <a:rPr lang="en-US" dirty="0">
                <a:latin typeface="Times New Roman" pitchFamily="18" charset="0"/>
                <a:cs typeface="Times New Roman" pitchFamily="18" charset="0"/>
              </a:rPr>
              <a:t>CMP BX, 40h	;Z=1,S=0,C=0,O=0</a:t>
            </a:r>
          </a:p>
          <a:p>
            <a:r>
              <a:rPr lang="en-US" dirty="0">
                <a:latin typeface="Times New Roman" pitchFamily="18" charset="0"/>
                <a:cs typeface="Times New Roman" pitchFamily="18" charset="0"/>
              </a:rPr>
              <a:t>MOV AX, 30h</a:t>
            </a:r>
          </a:p>
          <a:p>
            <a:r>
              <a:rPr lang="en-US" dirty="0">
                <a:latin typeface="Times New Roman" pitchFamily="18" charset="0"/>
                <a:cs typeface="Times New Roman" pitchFamily="18" charset="0"/>
              </a:rPr>
              <a:t>CMP AX, 20h	;Z=0,S=0,C=0,O=0</a:t>
            </a:r>
          </a:p>
          <a:p>
            <a:endParaRPr lang="th-TH"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CB7A237-07AD-4D2A-AEC4-ECA289C632B2}" type="slidenum">
              <a:rPr lang="en-US"/>
              <a:pPr/>
              <a:t>211</a:t>
            </a:fld>
            <a:endParaRPr lang="th-TH"/>
          </a:p>
        </p:txBody>
      </p:sp>
      <p:sp>
        <p:nvSpPr>
          <p:cNvPr id="445442" name="Rectangle 2"/>
          <p:cNvSpPr>
            <a:spLocks noGrp="1" noChangeArrowheads="1"/>
          </p:cNvSpPr>
          <p:nvPr>
            <p:ph type="title"/>
          </p:nvPr>
        </p:nvSpPr>
        <p:spPr/>
        <p:txBody>
          <a:bodyPr/>
          <a:lstStyle/>
          <a:p>
            <a:r>
              <a:rPr lang="en-US" dirty="0">
                <a:latin typeface="Times New Roman" pitchFamily="18" charset="0"/>
                <a:cs typeface="Times New Roman" pitchFamily="18" charset="0"/>
              </a:rPr>
              <a:t>Negation</a:t>
            </a:r>
            <a:endParaRPr lang="th-TH" dirty="0">
              <a:latin typeface="Times New Roman" pitchFamily="18" charset="0"/>
            </a:endParaRPr>
          </a:p>
        </p:txBody>
      </p:sp>
      <p:sp>
        <p:nvSpPr>
          <p:cNvPr id="445443" name="Rectangle 3"/>
          <p:cNvSpPr>
            <a:spLocks noGrp="1" noChangeArrowheads="1"/>
          </p:cNvSpPr>
          <p:nvPr>
            <p:ph type="body" idx="1"/>
          </p:nvPr>
        </p:nvSpPr>
        <p:spPr/>
        <p:txBody>
          <a:bodyPr/>
          <a:lstStyle/>
          <a:p>
            <a:r>
              <a:rPr lang="en-US" dirty="0">
                <a:latin typeface="Times New Roman" pitchFamily="18" charset="0"/>
                <a:cs typeface="Times New Roman" pitchFamily="18" charset="0"/>
              </a:rPr>
              <a:t>Compute 2’complement.</a:t>
            </a:r>
          </a:p>
          <a:p>
            <a:r>
              <a:rPr lang="en-US" dirty="0">
                <a:latin typeface="Times New Roman" pitchFamily="18" charset="0"/>
                <a:cs typeface="Times New Roman" pitchFamily="18" charset="0"/>
              </a:rPr>
              <a:t>Carry flag always set.</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Usage</a:t>
            </a:r>
          </a:p>
          <a:p>
            <a:pPr lvl="1"/>
            <a:r>
              <a:rPr lang="en-US" dirty="0">
                <a:latin typeface="Times New Roman" pitchFamily="18" charset="0"/>
                <a:cs typeface="Times New Roman" pitchFamily="18" charset="0"/>
              </a:rPr>
              <a:t>NEG </a:t>
            </a:r>
            <a:r>
              <a:rPr lang="en-US" dirty="0" err="1">
                <a:latin typeface="Times New Roman" pitchFamily="18" charset="0"/>
                <a:cs typeface="Times New Roman" pitchFamily="18" charset="0"/>
              </a:rPr>
              <a:t>reg</a:t>
            </a:r>
            <a:endParaRPr lang="en-US" dirty="0">
              <a:latin typeface="Times New Roman" pitchFamily="18" charset="0"/>
              <a:cs typeface="Times New Roman" pitchFamily="18" charset="0"/>
            </a:endParaRPr>
          </a:p>
          <a:p>
            <a:pPr lvl="1"/>
            <a:r>
              <a:rPr lang="en-US" dirty="0">
                <a:latin typeface="Times New Roman" pitchFamily="18" charset="0"/>
                <a:cs typeface="Times New Roman" pitchFamily="18" charset="0"/>
              </a:rPr>
              <a:t>NEG </a:t>
            </a:r>
            <a:r>
              <a:rPr lang="en-US" dirty="0" err="1">
                <a:latin typeface="Times New Roman" pitchFamily="18" charset="0"/>
                <a:cs typeface="Times New Roman" pitchFamily="18" charset="0"/>
              </a:rPr>
              <a:t>mem</a:t>
            </a:r>
            <a:endParaRPr lang="th-TH"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B125E181-7FE5-418D-951A-B1E7D21B1F1F}" type="slidenum">
              <a:rPr lang="en-US"/>
              <a:pPr/>
              <a:t>212</a:t>
            </a:fld>
            <a:endParaRPr lang="th-TH"/>
          </a:p>
        </p:txBody>
      </p:sp>
      <p:sp>
        <p:nvSpPr>
          <p:cNvPr id="446466" name="Rectangle 2"/>
          <p:cNvSpPr>
            <a:spLocks noGrp="1" noChangeArrowheads="1"/>
          </p:cNvSpPr>
          <p:nvPr>
            <p:ph type="title"/>
          </p:nvPr>
        </p:nvSpPr>
        <p:spPr/>
        <p:txBody>
          <a:bodyPr/>
          <a:lstStyle/>
          <a:p>
            <a:r>
              <a:rPr lang="en-US" dirty="0">
                <a:latin typeface="Times New Roman" pitchFamily="18" charset="0"/>
                <a:cs typeface="Times New Roman" pitchFamily="18" charset="0"/>
              </a:rPr>
              <a:t>Ex. NEG</a:t>
            </a:r>
            <a:endParaRPr lang="th-TH" dirty="0">
              <a:latin typeface="Times New Roman" pitchFamily="18" charset="0"/>
            </a:endParaRPr>
          </a:p>
        </p:txBody>
      </p:sp>
      <p:sp>
        <p:nvSpPr>
          <p:cNvPr id="446467" name="Rectangle 3"/>
          <p:cNvSpPr>
            <a:spLocks noGrp="1" noChangeArrowheads="1"/>
          </p:cNvSpPr>
          <p:nvPr>
            <p:ph type="body" idx="1"/>
          </p:nvPr>
        </p:nvSpPr>
        <p:spPr/>
        <p:txBody>
          <a:bodyPr/>
          <a:lstStyle/>
          <a:p>
            <a:r>
              <a:rPr lang="en-US" dirty="0">
                <a:latin typeface="Times New Roman" pitchFamily="18" charset="0"/>
                <a:cs typeface="Times New Roman" pitchFamily="18" charset="0"/>
              </a:rPr>
              <a:t>MOV CX, 10h</a:t>
            </a:r>
          </a:p>
          <a:p>
            <a:r>
              <a:rPr lang="en-US" dirty="0">
                <a:latin typeface="Times New Roman" pitchFamily="18" charset="0"/>
                <a:cs typeface="Times New Roman" pitchFamily="18" charset="0"/>
              </a:rPr>
              <a:t>NEG CX			; CX = 0FFF0h</a:t>
            </a:r>
          </a:p>
          <a:p>
            <a:r>
              <a:rPr lang="en-US" dirty="0">
                <a:latin typeface="Times New Roman" pitchFamily="18" charset="0"/>
                <a:cs typeface="Times New Roman" pitchFamily="18" charset="0"/>
              </a:rPr>
              <a:t>MOV AX,0FFFFH</a:t>
            </a:r>
          </a:p>
          <a:p>
            <a:r>
              <a:rPr lang="en-US" dirty="0">
                <a:latin typeface="Times New Roman" pitchFamily="18" charset="0"/>
                <a:cs typeface="Times New Roman" pitchFamily="18" charset="0"/>
              </a:rPr>
              <a:t>NEG AX			; AX = 1</a:t>
            </a:r>
          </a:p>
          <a:p>
            <a:r>
              <a:rPr lang="en-US" dirty="0">
                <a:latin typeface="Times New Roman" pitchFamily="18" charset="0"/>
                <a:cs typeface="Times New Roman" pitchFamily="18" charset="0"/>
              </a:rPr>
              <a:t>MOV BX,1H</a:t>
            </a:r>
          </a:p>
          <a:p>
            <a:r>
              <a:rPr lang="en-US" dirty="0">
                <a:latin typeface="Times New Roman" pitchFamily="18" charset="0"/>
                <a:cs typeface="Times New Roman" pitchFamily="18" charset="0"/>
              </a:rPr>
              <a:t>NEG BX			; BX = 0FFFFh</a:t>
            </a:r>
            <a:endParaRPr lang="th-TH"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A260EDDB-05D4-47D4-8607-53098B70284F}" type="slidenum">
              <a:rPr lang="en-US"/>
              <a:pPr/>
              <a:t>213</a:t>
            </a:fld>
            <a:endParaRPr lang="th-TH"/>
          </a:p>
        </p:txBody>
      </p:sp>
      <p:sp>
        <p:nvSpPr>
          <p:cNvPr id="447490" name="Rectangle 2"/>
          <p:cNvSpPr>
            <a:spLocks noGrp="1" noChangeArrowheads="1"/>
          </p:cNvSpPr>
          <p:nvPr>
            <p:ph type="title"/>
          </p:nvPr>
        </p:nvSpPr>
        <p:spPr/>
        <p:txBody>
          <a:bodyPr/>
          <a:lstStyle/>
          <a:p>
            <a:r>
              <a:rPr lang="en-US" dirty="0">
                <a:latin typeface="Times New Roman" pitchFamily="18" charset="0"/>
                <a:cs typeface="Times New Roman" pitchFamily="18" charset="0"/>
              </a:rPr>
              <a:t>Multiplication</a:t>
            </a:r>
            <a:endParaRPr lang="th-TH" dirty="0">
              <a:latin typeface="Times New Roman" pitchFamily="18" charset="0"/>
            </a:endParaRPr>
          </a:p>
        </p:txBody>
      </p:sp>
      <p:sp>
        <p:nvSpPr>
          <p:cNvPr id="447491" name="Rectangle 3"/>
          <p:cNvSpPr>
            <a:spLocks noGrp="1" noChangeArrowheads="1"/>
          </p:cNvSpPr>
          <p:nvPr>
            <p:ph type="body" idx="1"/>
          </p:nvPr>
        </p:nvSpPr>
        <p:spPr/>
        <p:txBody>
          <a:bodyPr/>
          <a:lstStyle/>
          <a:p>
            <a:r>
              <a:rPr lang="en-US" dirty="0">
                <a:latin typeface="Times New Roman" pitchFamily="18" charset="0"/>
                <a:cs typeface="Times New Roman" pitchFamily="18" charset="0"/>
              </a:rPr>
              <a:t>IMUL (Integer multiplication) unsigned multiplication</a:t>
            </a:r>
          </a:p>
          <a:p>
            <a:r>
              <a:rPr lang="en-US" dirty="0">
                <a:latin typeface="Times New Roman" pitchFamily="18" charset="0"/>
                <a:cs typeface="Times New Roman" pitchFamily="18" charset="0"/>
              </a:rPr>
              <a:t>MUL (Multiplication) signed multiplication.</a:t>
            </a:r>
          </a:p>
          <a:p>
            <a:pPr lvl="1"/>
            <a:r>
              <a:rPr lang="en-US" dirty="0">
                <a:latin typeface="Times New Roman" pitchFamily="18" charset="0"/>
                <a:cs typeface="Times New Roman" pitchFamily="18" charset="0"/>
              </a:rPr>
              <a:t>MUL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IMUL </a:t>
            </a:r>
            <a:r>
              <a:rPr lang="en-US" dirty="0" err="1">
                <a:latin typeface="Times New Roman" pitchFamily="18" charset="0"/>
                <a:cs typeface="Times New Roman" pitchFamily="18" charset="0"/>
              </a:rPr>
              <a:t>reg</a:t>
            </a:r>
            <a:endParaRPr lang="en-US" dirty="0">
              <a:latin typeface="Times New Roman" pitchFamily="18" charset="0"/>
              <a:cs typeface="Times New Roman" pitchFamily="18" charset="0"/>
            </a:endParaRPr>
          </a:p>
          <a:p>
            <a:pPr lvl="1"/>
            <a:r>
              <a:rPr lang="en-US" dirty="0">
                <a:latin typeface="Times New Roman" pitchFamily="18" charset="0"/>
                <a:cs typeface="Times New Roman" pitchFamily="18" charset="0"/>
              </a:rPr>
              <a:t>MUL </a:t>
            </a:r>
            <a:r>
              <a:rPr lang="en-US" dirty="0" err="1">
                <a:latin typeface="Times New Roman" pitchFamily="18" charset="0"/>
                <a:cs typeface="Times New Roman" pitchFamily="18" charset="0"/>
              </a:rPr>
              <a:t>mem</a:t>
            </a:r>
            <a:r>
              <a:rPr lang="en-US" dirty="0">
                <a:latin typeface="Times New Roman" pitchFamily="18" charset="0"/>
                <a:cs typeface="Times New Roman" pitchFamily="18" charset="0"/>
              </a:rPr>
              <a:t>		IMUL </a:t>
            </a:r>
            <a:r>
              <a:rPr lang="en-US" dirty="0" err="1">
                <a:latin typeface="Times New Roman" pitchFamily="18" charset="0"/>
                <a:cs typeface="Times New Roman" pitchFamily="18" charset="0"/>
              </a:rPr>
              <a:t>mem</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Always perform with accumulator.</a:t>
            </a:r>
          </a:p>
          <a:p>
            <a:r>
              <a:rPr lang="en-US" dirty="0">
                <a:latin typeface="Times New Roman" pitchFamily="18" charset="0"/>
                <a:cs typeface="Times New Roman" pitchFamily="18" charset="0"/>
              </a:rPr>
              <a:t>Effected flag are only over and carry flag.</a:t>
            </a:r>
            <a:endParaRPr lang="th-TH"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4D94FA45-D11C-4285-BADB-C341009F5F8E}" type="slidenum">
              <a:rPr lang="en-US"/>
              <a:pPr/>
              <a:t>214</a:t>
            </a:fld>
            <a:endParaRPr lang="th-TH"/>
          </a:p>
        </p:txBody>
      </p:sp>
      <p:sp>
        <p:nvSpPr>
          <p:cNvPr id="448514" name="Rectangle 2"/>
          <p:cNvSpPr>
            <a:spLocks noGrp="1" noChangeArrowheads="1"/>
          </p:cNvSpPr>
          <p:nvPr>
            <p:ph type="title"/>
          </p:nvPr>
        </p:nvSpPr>
        <p:spPr/>
        <p:txBody>
          <a:bodyPr/>
          <a:lstStyle/>
          <a:p>
            <a:r>
              <a:rPr lang="en-US" dirty="0">
                <a:latin typeface="Times New Roman" pitchFamily="18" charset="0"/>
                <a:cs typeface="Times New Roman" pitchFamily="18" charset="0"/>
              </a:rPr>
              <a:t>8 bit multiplication</a:t>
            </a:r>
            <a:endParaRPr lang="th-TH" dirty="0">
              <a:latin typeface="Times New Roman" pitchFamily="18" charset="0"/>
            </a:endParaRPr>
          </a:p>
        </p:txBody>
      </p:sp>
      <p:sp>
        <p:nvSpPr>
          <p:cNvPr id="448515" name="Rectangle 3"/>
          <p:cNvSpPr>
            <a:spLocks noGrp="1" noChangeArrowheads="1"/>
          </p:cNvSpPr>
          <p:nvPr>
            <p:ph type="body" idx="1"/>
          </p:nvPr>
        </p:nvSpPr>
        <p:spPr/>
        <p:txBody>
          <a:bodyPr/>
          <a:lstStyle/>
          <a:p>
            <a:r>
              <a:rPr lang="en-US" dirty="0">
                <a:latin typeface="Times New Roman" pitchFamily="18" charset="0"/>
                <a:cs typeface="Times New Roman" pitchFamily="18" charset="0"/>
              </a:rPr>
              <a:t>AL is multiplicand</a:t>
            </a:r>
          </a:p>
          <a:p>
            <a:r>
              <a:rPr lang="en-US" dirty="0">
                <a:latin typeface="Times New Roman" pitchFamily="18" charset="0"/>
                <a:cs typeface="Times New Roman" pitchFamily="18" charset="0"/>
              </a:rPr>
              <a:t>AX keep the result</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MOV AL,10h		; AL = 10h</a:t>
            </a:r>
          </a:p>
          <a:p>
            <a:r>
              <a:rPr lang="en-US" dirty="0">
                <a:latin typeface="Times New Roman" pitchFamily="18" charset="0"/>
                <a:cs typeface="Times New Roman" pitchFamily="18" charset="0"/>
              </a:rPr>
              <a:t>MOV CL,13h		; CL = 13h</a:t>
            </a:r>
          </a:p>
          <a:p>
            <a:r>
              <a:rPr lang="en-US" dirty="0">
                <a:latin typeface="Times New Roman" pitchFamily="18" charset="0"/>
                <a:cs typeface="Times New Roman" pitchFamily="18" charset="0"/>
              </a:rPr>
              <a:t>IMUL CL			; AX = 0130h</a:t>
            </a:r>
          </a:p>
          <a:p>
            <a:endParaRPr lang="th-TH"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A2F0FE25-7F73-4858-93BD-29B9329061D0}" type="slidenum">
              <a:rPr lang="en-US"/>
              <a:pPr/>
              <a:t>215</a:t>
            </a:fld>
            <a:endParaRPr lang="th-TH"/>
          </a:p>
        </p:txBody>
      </p:sp>
      <p:sp>
        <p:nvSpPr>
          <p:cNvPr id="450562" name="Rectangle 2"/>
          <p:cNvSpPr>
            <a:spLocks noGrp="1" noChangeArrowheads="1"/>
          </p:cNvSpPr>
          <p:nvPr>
            <p:ph type="title"/>
          </p:nvPr>
        </p:nvSpPr>
        <p:spPr/>
        <p:txBody>
          <a:bodyPr/>
          <a:lstStyle/>
          <a:p>
            <a:r>
              <a:rPr lang="en-US" dirty="0">
                <a:latin typeface="Times New Roman" pitchFamily="18" charset="0"/>
                <a:cs typeface="Times New Roman" pitchFamily="18" charset="0"/>
              </a:rPr>
              <a:t>16 bit multiplication</a:t>
            </a:r>
            <a:endParaRPr lang="th-TH" dirty="0">
              <a:latin typeface="Times New Roman" pitchFamily="18" charset="0"/>
            </a:endParaRPr>
          </a:p>
        </p:txBody>
      </p:sp>
      <p:sp>
        <p:nvSpPr>
          <p:cNvPr id="450563" name="Rectangle 3"/>
          <p:cNvSpPr>
            <a:spLocks noGrp="1" noChangeArrowheads="1"/>
          </p:cNvSpPr>
          <p:nvPr>
            <p:ph type="body" idx="1"/>
          </p:nvPr>
        </p:nvSpPr>
        <p:spPr/>
        <p:txBody>
          <a:bodyPr/>
          <a:lstStyle/>
          <a:p>
            <a:r>
              <a:rPr lang="en-US" dirty="0">
                <a:latin typeface="Times New Roman" pitchFamily="18" charset="0"/>
                <a:cs typeface="Times New Roman" pitchFamily="18" charset="0"/>
              </a:rPr>
              <a:t>AX is multiplicand</a:t>
            </a:r>
          </a:p>
          <a:p>
            <a:r>
              <a:rPr lang="en-US" dirty="0">
                <a:latin typeface="Times New Roman" pitchFamily="18" charset="0"/>
                <a:cs typeface="Times New Roman" pitchFamily="18" charset="0"/>
              </a:rPr>
              <a:t>DX:AX keep the result</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MOV AX,0100h	; AX = 0100h</a:t>
            </a:r>
          </a:p>
          <a:p>
            <a:r>
              <a:rPr lang="en-US" dirty="0">
                <a:latin typeface="Times New Roman" pitchFamily="18" charset="0"/>
                <a:cs typeface="Times New Roman" pitchFamily="18" charset="0"/>
              </a:rPr>
              <a:t>MOV BX,1234h	; BX = 1234h</a:t>
            </a:r>
          </a:p>
          <a:p>
            <a:r>
              <a:rPr lang="en-US" dirty="0">
                <a:latin typeface="Times New Roman" pitchFamily="18" charset="0"/>
                <a:cs typeface="Times New Roman" pitchFamily="18" charset="0"/>
              </a:rPr>
              <a:t>IMUL BX		; DX = 0012h</a:t>
            </a:r>
          </a:p>
          <a:p>
            <a:pPr>
              <a:buFont typeface="Wingdings" pitchFamily="2" charset="2"/>
              <a:buNone/>
            </a:pPr>
            <a:r>
              <a:rPr lang="en-US" dirty="0">
                <a:latin typeface="Times New Roman" pitchFamily="18" charset="0"/>
                <a:cs typeface="Times New Roman" pitchFamily="18" charset="0"/>
              </a:rPr>
              <a:t>					; AX = 3400h</a:t>
            </a:r>
            <a:endParaRPr lang="th-TH"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52B1F110-3A52-437A-ABCC-9DC6E4DAA8A0}" type="slidenum">
              <a:rPr lang="en-US"/>
              <a:pPr/>
              <a:t>216</a:t>
            </a:fld>
            <a:endParaRPr lang="th-TH"/>
          </a:p>
        </p:txBody>
      </p:sp>
      <p:sp>
        <p:nvSpPr>
          <p:cNvPr id="449538" name="Rectangle 2"/>
          <p:cNvSpPr>
            <a:spLocks noGrp="1" noChangeArrowheads="1"/>
          </p:cNvSpPr>
          <p:nvPr>
            <p:ph type="title"/>
          </p:nvPr>
        </p:nvSpPr>
        <p:spPr/>
        <p:txBody>
          <a:bodyPr/>
          <a:lstStyle/>
          <a:p>
            <a:r>
              <a:rPr lang="en-US" dirty="0">
                <a:latin typeface="Times New Roman" pitchFamily="18" charset="0"/>
                <a:cs typeface="Times New Roman" pitchFamily="18" charset="0"/>
              </a:rPr>
              <a:t>Division</a:t>
            </a:r>
            <a:endParaRPr lang="th-TH" dirty="0">
              <a:latin typeface="Times New Roman" pitchFamily="18" charset="0"/>
            </a:endParaRPr>
          </a:p>
        </p:txBody>
      </p:sp>
      <p:sp>
        <p:nvSpPr>
          <p:cNvPr id="449539" name="Rectangle 3"/>
          <p:cNvSpPr>
            <a:spLocks noGrp="1" noChangeArrowheads="1"/>
          </p:cNvSpPr>
          <p:nvPr>
            <p:ph type="body" idx="1"/>
          </p:nvPr>
        </p:nvSpPr>
        <p:spPr/>
        <p:txBody>
          <a:bodyPr/>
          <a:lstStyle/>
          <a:p>
            <a:r>
              <a:rPr lang="en-US" dirty="0">
                <a:latin typeface="Times New Roman" pitchFamily="18" charset="0"/>
                <a:cs typeface="Times New Roman" pitchFamily="18" charset="0"/>
              </a:rPr>
              <a:t>IDIV (Integer division) unsigned division.</a:t>
            </a:r>
          </a:p>
          <a:p>
            <a:r>
              <a:rPr lang="en-US" dirty="0">
                <a:latin typeface="Times New Roman" pitchFamily="18" charset="0"/>
                <a:cs typeface="Times New Roman" pitchFamily="18" charset="0"/>
              </a:rPr>
              <a:t>DIV (Division) signed division.</a:t>
            </a:r>
          </a:p>
          <a:p>
            <a:pPr lvl="1"/>
            <a:r>
              <a:rPr lang="en-US" dirty="0">
                <a:latin typeface="Times New Roman" pitchFamily="18" charset="0"/>
                <a:cs typeface="Times New Roman" pitchFamily="18" charset="0"/>
              </a:rPr>
              <a:t>DIV </a:t>
            </a:r>
            <a:r>
              <a:rPr lang="en-US" dirty="0" err="1">
                <a:latin typeface="Times New Roman" pitchFamily="18" charset="0"/>
                <a:cs typeface="Times New Roman" pitchFamily="18" charset="0"/>
              </a:rPr>
              <a:t>reg</a:t>
            </a:r>
            <a:r>
              <a:rPr lang="en-US" dirty="0">
                <a:latin typeface="Times New Roman" pitchFamily="18" charset="0"/>
                <a:cs typeface="Times New Roman" pitchFamily="18" charset="0"/>
              </a:rPr>
              <a:t>		IDIV </a:t>
            </a:r>
            <a:r>
              <a:rPr lang="en-US" dirty="0" err="1">
                <a:latin typeface="Times New Roman" pitchFamily="18" charset="0"/>
                <a:cs typeface="Times New Roman" pitchFamily="18" charset="0"/>
              </a:rPr>
              <a:t>reg</a:t>
            </a:r>
            <a:endParaRPr lang="en-US" dirty="0">
              <a:latin typeface="Times New Roman" pitchFamily="18" charset="0"/>
              <a:cs typeface="Times New Roman" pitchFamily="18" charset="0"/>
            </a:endParaRPr>
          </a:p>
          <a:p>
            <a:pPr lvl="1"/>
            <a:r>
              <a:rPr lang="en-US" dirty="0">
                <a:latin typeface="Times New Roman" pitchFamily="18" charset="0"/>
                <a:cs typeface="Times New Roman" pitchFamily="18" charset="0"/>
              </a:rPr>
              <a:t>DIV </a:t>
            </a:r>
            <a:r>
              <a:rPr lang="en-US" dirty="0" err="1">
                <a:latin typeface="Times New Roman" pitchFamily="18" charset="0"/>
                <a:cs typeface="Times New Roman" pitchFamily="18" charset="0"/>
              </a:rPr>
              <a:t>mem</a:t>
            </a:r>
            <a:r>
              <a:rPr lang="en-US" dirty="0">
                <a:latin typeface="Times New Roman" pitchFamily="18" charset="0"/>
                <a:cs typeface="Times New Roman" pitchFamily="18" charset="0"/>
              </a:rPr>
              <a:t>		IDIV </a:t>
            </a:r>
            <a:r>
              <a:rPr lang="en-US" dirty="0" err="1">
                <a:latin typeface="Times New Roman" pitchFamily="18" charset="0"/>
                <a:cs typeface="Times New Roman" pitchFamily="18" charset="0"/>
              </a:rPr>
              <a:t>mem</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Always perform with accumulator.</a:t>
            </a:r>
          </a:p>
          <a:p>
            <a:r>
              <a:rPr lang="en-US" dirty="0">
                <a:latin typeface="Times New Roman" pitchFamily="18" charset="0"/>
                <a:cs typeface="Times New Roman" pitchFamily="18" charset="0"/>
              </a:rPr>
              <a:t>Effected flag are only over and carry flag.</a:t>
            </a:r>
            <a:endParaRPr lang="th-TH" dirty="0">
              <a:latin typeface="Times New Roman" pitchFamily="18" charset="0"/>
            </a:endParaRPr>
          </a:p>
          <a:p>
            <a:endParaRPr lang="th-TH"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CADED187-D8AA-4E53-9EA3-C21D2F815314}" type="slidenum">
              <a:rPr lang="en-US"/>
              <a:pPr/>
              <a:t>217</a:t>
            </a:fld>
            <a:endParaRPr lang="th-TH"/>
          </a:p>
        </p:txBody>
      </p:sp>
      <p:sp>
        <p:nvSpPr>
          <p:cNvPr id="451586" name="Rectangle 2"/>
          <p:cNvSpPr>
            <a:spLocks noGrp="1" noChangeArrowheads="1"/>
          </p:cNvSpPr>
          <p:nvPr>
            <p:ph type="title"/>
          </p:nvPr>
        </p:nvSpPr>
        <p:spPr/>
        <p:txBody>
          <a:bodyPr/>
          <a:lstStyle/>
          <a:p>
            <a:r>
              <a:rPr lang="en-US" dirty="0">
                <a:latin typeface="Times New Roman" pitchFamily="18" charset="0"/>
                <a:cs typeface="Times New Roman" pitchFamily="18" charset="0"/>
              </a:rPr>
              <a:t>8 bit division</a:t>
            </a:r>
            <a:endParaRPr lang="th-TH" dirty="0">
              <a:latin typeface="Times New Roman" pitchFamily="18" charset="0"/>
            </a:endParaRPr>
          </a:p>
        </p:txBody>
      </p:sp>
      <p:sp>
        <p:nvSpPr>
          <p:cNvPr id="451587" name="Rectangle 3"/>
          <p:cNvSpPr>
            <a:spLocks noGrp="1" noChangeArrowheads="1"/>
          </p:cNvSpPr>
          <p:nvPr>
            <p:ph type="body" idx="1"/>
          </p:nvPr>
        </p:nvSpPr>
        <p:spPr/>
        <p:txBody>
          <a:bodyPr/>
          <a:lstStyle/>
          <a:p>
            <a:r>
              <a:rPr lang="en-US" dirty="0">
                <a:latin typeface="Times New Roman" pitchFamily="18" charset="0"/>
                <a:cs typeface="Times New Roman" pitchFamily="18" charset="0"/>
              </a:rPr>
              <a:t>AL is dividend</a:t>
            </a:r>
          </a:p>
          <a:p>
            <a:r>
              <a:rPr lang="en-US" dirty="0">
                <a:latin typeface="Times New Roman" pitchFamily="18" charset="0"/>
                <a:cs typeface="Times New Roman" pitchFamily="18" charset="0"/>
              </a:rPr>
              <a:t>AL keep the result</a:t>
            </a:r>
          </a:p>
          <a:p>
            <a:r>
              <a:rPr lang="en-US" dirty="0">
                <a:latin typeface="Times New Roman" pitchFamily="18" charset="0"/>
                <a:cs typeface="Times New Roman" pitchFamily="18" charset="0"/>
              </a:rPr>
              <a:t>AH keep the remainder</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MOV AX, 0017h</a:t>
            </a:r>
          </a:p>
          <a:p>
            <a:r>
              <a:rPr lang="en-US" dirty="0">
                <a:latin typeface="Times New Roman" pitchFamily="18" charset="0"/>
                <a:cs typeface="Times New Roman" pitchFamily="18" charset="0"/>
              </a:rPr>
              <a:t>MOV BX, 0010h</a:t>
            </a:r>
          </a:p>
          <a:p>
            <a:r>
              <a:rPr lang="en-US" dirty="0">
                <a:latin typeface="Times New Roman" pitchFamily="18" charset="0"/>
                <a:cs typeface="Times New Roman" pitchFamily="18" charset="0"/>
              </a:rPr>
              <a:t>DIV BL				; AX = 0701</a:t>
            </a:r>
            <a:endParaRPr lang="th-TH"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23BD60AB-D369-41DE-8F47-148C5035D2C5}" type="slidenum">
              <a:rPr lang="en-US"/>
              <a:pPr/>
              <a:t>218</a:t>
            </a:fld>
            <a:endParaRPr lang="th-TH"/>
          </a:p>
        </p:txBody>
      </p:sp>
      <p:sp>
        <p:nvSpPr>
          <p:cNvPr id="452610" name="Rectangle 2"/>
          <p:cNvSpPr>
            <a:spLocks noGrp="1" noChangeArrowheads="1"/>
          </p:cNvSpPr>
          <p:nvPr>
            <p:ph type="title"/>
          </p:nvPr>
        </p:nvSpPr>
        <p:spPr/>
        <p:txBody>
          <a:bodyPr/>
          <a:lstStyle/>
          <a:p>
            <a:r>
              <a:rPr lang="en-US" dirty="0">
                <a:latin typeface="Times New Roman" pitchFamily="18" charset="0"/>
                <a:cs typeface="Times New Roman" pitchFamily="18" charset="0"/>
              </a:rPr>
              <a:t>16 bit multiplication</a:t>
            </a:r>
            <a:endParaRPr lang="th-TH" dirty="0">
              <a:latin typeface="Times New Roman" pitchFamily="18" charset="0"/>
            </a:endParaRPr>
          </a:p>
        </p:txBody>
      </p:sp>
      <p:sp>
        <p:nvSpPr>
          <p:cNvPr id="452611" name="Rectangle 3"/>
          <p:cNvSpPr>
            <a:spLocks noGrp="1" noChangeArrowheads="1"/>
          </p:cNvSpPr>
          <p:nvPr>
            <p:ph type="body" idx="1"/>
          </p:nvPr>
        </p:nvSpPr>
        <p:spPr/>
        <p:txBody>
          <a:bodyPr/>
          <a:lstStyle/>
          <a:p>
            <a:pPr>
              <a:lnSpc>
                <a:spcPct val="90000"/>
              </a:lnSpc>
            </a:pPr>
            <a:r>
              <a:rPr lang="en-US" dirty="0">
                <a:latin typeface="Times New Roman" pitchFamily="18" charset="0"/>
                <a:cs typeface="Times New Roman" pitchFamily="18" charset="0"/>
              </a:rPr>
              <a:t>DX:AX dividend.</a:t>
            </a:r>
          </a:p>
          <a:p>
            <a:pPr>
              <a:lnSpc>
                <a:spcPct val="90000"/>
              </a:lnSpc>
            </a:pPr>
            <a:r>
              <a:rPr lang="en-US" dirty="0">
                <a:latin typeface="Times New Roman" pitchFamily="18" charset="0"/>
                <a:cs typeface="Times New Roman" pitchFamily="18" charset="0"/>
              </a:rPr>
              <a:t>AX keep the result, DX keep the remainder.</a:t>
            </a:r>
          </a:p>
          <a:p>
            <a:pPr>
              <a:lnSpc>
                <a:spcPct val="90000"/>
              </a:lnSpc>
            </a:pPr>
            <a:endParaRPr lang="en-US" sz="1600" dirty="0">
              <a:latin typeface="Times New Roman" pitchFamily="18" charset="0"/>
              <a:cs typeface="Times New Roman" pitchFamily="18" charset="0"/>
            </a:endParaRPr>
          </a:p>
          <a:p>
            <a:pPr>
              <a:lnSpc>
                <a:spcPct val="90000"/>
              </a:lnSpc>
            </a:pPr>
            <a:r>
              <a:rPr lang="en-US" dirty="0">
                <a:latin typeface="Times New Roman" pitchFamily="18" charset="0"/>
                <a:cs typeface="Times New Roman" pitchFamily="18" charset="0"/>
              </a:rPr>
              <a:t>MOV AX,4022h		;</a:t>
            </a:r>
          </a:p>
          <a:p>
            <a:pPr>
              <a:lnSpc>
                <a:spcPct val="90000"/>
              </a:lnSpc>
            </a:pPr>
            <a:r>
              <a:rPr lang="en-US" dirty="0">
                <a:latin typeface="Times New Roman" pitchFamily="18" charset="0"/>
                <a:cs typeface="Times New Roman" pitchFamily="18" charset="0"/>
              </a:rPr>
              <a:t>MOV DX,0000h		;</a:t>
            </a:r>
          </a:p>
          <a:p>
            <a:pPr>
              <a:lnSpc>
                <a:spcPct val="90000"/>
              </a:lnSpc>
            </a:pPr>
            <a:r>
              <a:rPr lang="en-US" dirty="0">
                <a:latin typeface="Times New Roman" pitchFamily="18" charset="0"/>
                <a:cs typeface="Times New Roman" pitchFamily="18" charset="0"/>
              </a:rPr>
              <a:t>MOV CX,1000h		;</a:t>
            </a:r>
          </a:p>
          <a:p>
            <a:pPr>
              <a:lnSpc>
                <a:spcPct val="90000"/>
              </a:lnSpc>
            </a:pPr>
            <a:r>
              <a:rPr lang="en-US" dirty="0">
                <a:latin typeface="Times New Roman" pitchFamily="18" charset="0"/>
                <a:cs typeface="Times New Roman" pitchFamily="18" charset="0"/>
              </a:rPr>
              <a:t>DIV CX			</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AX = 0004</a:t>
            </a:r>
            <a:endParaRPr lang="th-TH" dirty="0">
              <a:latin typeface="Times New Roman" pitchFamily="18" charset="0"/>
            </a:endParaRPr>
          </a:p>
          <a:p>
            <a:pPr>
              <a:lnSpc>
                <a:spcPct val="90000"/>
              </a:lnSpc>
              <a:buFont typeface="Wingdings" pitchFamily="2" charset="2"/>
              <a:buNone/>
            </a:pPr>
            <a:r>
              <a:rPr lang="th-TH" dirty="0">
                <a:latin typeface="Times New Roman" pitchFamily="18" charset="0"/>
              </a:rPr>
              <a:t>						</a:t>
            </a:r>
            <a:r>
              <a:rPr lang="en-US" dirty="0">
                <a:latin typeface="Times New Roman" pitchFamily="18" charset="0"/>
                <a:cs typeface="Times New Roman" pitchFamily="18" charset="0"/>
              </a:rPr>
              <a:t>;DX = 0022</a:t>
            </a:r>
            <a:endParaRPr lang="th-TH"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6D01496E-1EBF-42E1-89D2-6DD9AACFF1D6}" type="slidenum">
              <a:rPr lang="en-US"/>
              <a:pPr/>
              <a:t>219</a:t>
            </a:fld>
            <a:endParaRPr lang="th-TH"/>
          </a:p>
        </p:txBody>
      </p:sp>
      <p:sp>
        <p:nvSpPr>
          <p:cNvPr id="453634" name="Rectangle 2"/>
          <p:cNvSpPr>
            <a:spLocks noGrp="1" noChangeArrowheads="1"/>
          </p:cNvSpPr>
          <p:nvPr>
            <p:ph type="title"/>
          </p:nvPr>
        </p:nvSpPr>
        <p:spPr/>
        <p:txBody>
          <a:bodyPr/>
          <a:lstStyle/>
          <a:p>
            <a:r>
              <a:rPr lang="en-US" dirty="0">
                <a:latin typeface="Times New Roman" pitchFamily="18" charset="0"/>
                <a:cs typeface="Times New Roman" pitchFamily="18" charset="0"/>
              </a:rPr>
              <a:t>Conversion</a:t>
            </a:r>
            <a:endParaRPr lang="th-TH" dirty="0">
              <a:latin typeface="Times New Roman" pitchFamily="18" charset="0"/>
            </a:endParaRPr>
          </a:p>
        </p:txBody>
      </p:sp>
      <p:sp>
        <p:nvSpPr>
          <p:cNvPr id="453635" name="Rectangle 3"/>
          <p:cNvSpPr>
            <a:spLocks noGrp="1" noChangeArrowheads="1"/>
          </p:cNvSpPr>
          <p:nvPr>
            <p:ph type="body" idx="1"/>
          </p:nvPr>
        </p:nvSpPr>
        <p:spPr/>
        <p:txBody>
          <a:bodyPr/>
          <a:lstStyle/>
          <a:p>
            <a:r>
              <a:rPr lang="en-US" dirty="0">
                <a:latin typeface="Times New Roman" pitchFamily="18" charset="0"/>
                <a:cs typeface="Times New Roman" pitchFamily="18" charset="0"/>
              </a:rPr>
              <a:t>Byte to Word  : CBW</a:t>
            </a:r>
          </a:p>
          <a:p>
            <a:pPr lvl="1"/>
            <a:r>
              <a:rPr lang="en-US" dirty="0">
                <a:latin typeface="Times New Roman" pitchFamily="18" charset="0"/>
                <a:cs typeface="Times New Roman" pitchFamily="18" charset="0"/>
              </a:rPr>
              <a:t>Signed convert AL -&gt; AX</a:t>
            </a:r>
          </a:p>
          <a:p>
            <a:pPr lvl="1"/>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Word to Double word : CWD</a:t>
            </a:r>
          </a:p>
          <a:p>
            <a:pPr lvl="1"/>
            <a:r>
              <a:rPr lang="en-US" dirty="0">
                <a:latin typeface="Times New Roman" pitchFamily="18" charset="0"/>
                <a:cs typeface="Times New Roman" pitchFamily="18" charset="0"/>
              </a:rPr>
              <a:t>Signed convert AX -&gt; DX:AX</a:t>
            </a:r>
            <a:endParaRPr lang="th-TH"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610600" cy="4953000"/>
          </a:xfrm>
        </p:spPr>
        <p:txBody>
          <a:bodyPr rtlCol="0">
            <a:normAutofit lnSpcReduction="10000"/>
          </a:bodyPr>
          <a:lstStyle/>
          <a:p>
            <a:pPr eaLnBrk="1" fontAlgn="auto" hangingPunct="1">
              <a:spcAft>
                <a:spcPts val="0"/>
              </a:spcAft>
              <a:buFont typeface="Arial" pitchFamily="34" charset="0"/>
              <a:buChar char="•"/>
              <a:defRPr/>
            </a:pPr>
            <a:r>
              <a:rPr lang="en-US" sz="4700" b="1" dirty="0" smtClean="0">
                <a:solidFill>
                  <a:srgbClr val="00B050"/>
                </a:solidFill>
              </a:rPr>
              <a:t>Data segment (DS):-</a:t>
            </a:r>
            <a:endParaRPr lang="en-US" b="1" dirty="0" smtClean="0">
              <a:solidFill>
                <a:srgbClr val="00B050"/>
              </a:solidFill>
            </a:endParaRPr>
          </a:p>
          <a:p>
            <a:pPr eaLnBrk="1" fontAlgn="auto" hangingPunct="1">
              <a:spcAft>
                <a:spcPts val="0"/>
              </a:spcAft>
              <a:buFont typeface="Arial" pitchFamily="34" charset="0"/>
              <a:buChar char="•"/>
              <a:defRPr/>
            </a:pPr>
            <a:r>
              <a:rPr lang="en-US" b="1" dirty="0" smtClean="0"/>
              <a:t>It is a 16-bit register containing address of 64KB segment with program data. </a:t>
            </a:r>
          </a:p>
          <a:p>
            <a:pPr eaLnBrk="1" fontAlgn="auto" hangingPunct="1">
              <a:spcAft>
                <a:spcPts val="0"/>
              </a:spcAft>
              <a:buFont typeface="Arial" pitchFamily="34" charset="0"/>
              <a:buChar char="•"/>
              <a:defRPr/>
            </a:pPr>
            <a:r>
              <a:rPr lang="en-US" b="1" dirty="0" smtClean="0"/>
              <a:t>By default, the processor assumes that all data referenced by general </a:t>
            </a:r>
            <a:r>
              <a:rPr lang="it-IT" b="1" dirty="0" smtClean="0"/>
              <a:t>registers (AX, BX, CX, DX) and index register (SI, DI) is </a:t>
            </a:r>
            <a:r>
              <a:rPr lang="en-US" b="1" dirty="0" smtClean="0"/>
              <a:t>located in the data segment. </a:t>
            </a:r>
          </a:p>
          <a:p>
            <a:pPr eaLnBrk="1" fontAlgn="auto" hangingPunct="1">
              <a:spcAft>
                <a:spcPts val="0"/>
              </a:spcAft>
              <a:buFont typeface="Arial" pitchFamily="34" charset="0"/>
              <a:buChar char="•"/>
              <a:defRPr/>
            </a:pPr>
            <a:r>
              <a:rPr lang="en-US" b="1" dirty="0" smtClean="0"/>
              <a:t>DS register can be changed directly using POP and LDS instructions</a:t>
            </a:r>
            <a:r>
              <a:rPr lang="en-US" dirty="0" smtClean="0"/>
              <a:t>.</a:t>
            </a:r>
            <a:endParaRPr lang="en-US" dirty="0"/>
          </a:p>
        </p:txBody>
      </p:sp>
      <p:sp>
        <p:nvSpPr>
          <p:cNvPr id="5" name="Slide Number Placeholder 4"/>
          <p:cNvSpPr>
            <a:spLocks noGrp="1"/>
          </p:cNvSpPr>
          <p:nvPr>
            <p:ph type="sldNum" sz="quarter" idx="11"/>
          </p:nvPr>
        </p:nvSpPr>
        <p:spPr/>
        <p:txBody>
          <a:bodyPr/>
          <a:lstStyle/>
          <a:p>
            <a:pPr>
              <a:defRPr/>
            </a:pPr>
            <a:fld id="{28FE5AE2-B619-45B7-B3EA-F810C1CEE777}" type="slidenum">
              <a:rPr lang="en-US"/>
              <a:pPr>
                <a:defRPr/>
              </a:pPr>
              <a:t>22</a:t>
            </a:fld>
            <a:endParaRPr lang="en-US"/>
          </a:p>
        </p:txBody>
      </p:sp>
      <p:sp>
        <p:nvSpPr>
          <p:cNvPr id="6"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800" b="1" dirty="0" smtClean="0">
                <a:solidFill>
                  <a:schemeClr val="bg1"/>
                </a:solidFill>
              </a:rPr>
              <a:t>Segment Register</a:t>
            </a:r>
            <a:endParaRPr kumimoji="0" lang="en-US" sz="48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921CE24E-8183-4856-9958-BB07AC91D492}" type="slidenum">
              <a:rPr lang="en-US"/>
              <a:pPr/>
              <a:t>220</a:t>
            </a:fld>
            <a:endParaRPr lang="th-TH"/>
          </a:p>
        </p:txBody>
      </p:sp>
      <p:sp>
        <p:nvSpPr>
          <p:cNvPr id="454658" name="Rectangle 2"/>
          <p:cNvSpPr>
            <a:spLocks noGrp="1" noChangeArrowheads="1"/>
          </p:cNvSpPr>
          <p:nvPr>
            <p:ph type="title"/>
          </p:nvPr>
        </p:nvSpPr>
        <p:spPr/>
        <p:txBody>
          <a:bodyPr/>
          <a:lstStyle/>
          <a:p>
            <a:r>
              <a:rPr lang="en-US" dirty="0">
                <a:latin typeface="Times New Roman" pitchFamily="18" charset="0"/>
                <a:cs typeface="Times New Roman" pitchFamily="18" charset="0"/>
              </a:rPr>
              <a:t>Ex. Conversion</a:t>
            </a:r>
            <a:endParaRPr lang="th-TH" dirty="0">
              <a:latin typeface="Times New Roman" pitchFamily="18" charset="0"/>
            </a:endParaRPr>
          </a:p>
        </p:txBody>
      </p:sp>
      <p:sp>
        <p:nvSpPr>
          <p:cNvPr id="454659" name="Rectangle 3"/>
          <p:cNvSpPr>
            <a:spLocks noGrp="1" noChangeArrowheads="1"/>
          </p:cNvSpPr>
          <p:nvPr>
            <p:ph type="body" idx="1"/>
          </p:nvPr>
        </p:nvSpPr>
        <p:spPr/>
        <p:txBody>
          <a:bodyPr/>
          <a:lstStyle/>
          <a:p>
            <a:r>
              <a:rPr lang="en-US" dirty="0">
                <a:latin typeface="Times New Roman" pitchFamily="18" charset="0"/>
                <a:cs typeface="Times New Roman" pitchFamily="18" charset="0"/>
              </a:rPr>
              <a:t>MOV AL,22h</a:t>
            </a:r>
          </a:p>
          <a:p>
            <a:r>
              <a:rPr lang="en-US" dirty="0">
                <a:latin typeface="Times New Roman" pitchFamily="18" charset="0"/>
                <a:cs typeface="Times New Roman" pitchFamily="18" charset="0"/>
              </a:rPr>
              <a:t>CBW			; AX=0022h</a:t>
            </a:r>
          </a:p>
          <a:p>
            <a:r>
              <a:rPr lang="en-US" dirty="0">
                <a:latin typeface="Times New Roman" pitchFamily="18" charset="0"/>
                <a:cs typeface="Times New Roman" pitchFamily="18" charset="0"/>
              </a:rPr>
              <a:t>MOV AL,F0h</a:t>
            </a:r>
          </a:p>
          <a:p>
            <a:r>
              <a:rPr lang="en-US" dirty="0">
                <a:latin typeface="Times New Roman" pitchFamily="18" charset="0"/>
                <a:cs typeface="Times New Roman" pitchFamily="18" charset="0"/>
              </a:rPr>
              <a:t>CBW			; AX=FFF0h</a:t>
            </a:r>
          </a:p>
          <a:p>
            <a:r>
              <a:rPr lang="en-US" dirty="0">
                <a:latin typeface="Times New Roman" pitchFamily="18" charset="0"/>
                <a:cs typeface="Times New Roman" pitchFamily="18" charset="0"/>
              </a:rPr>
              <a:t>MOV AX, 3422h</a:t>
            </a:r>
          </a:p>
          <a:p>
            <a:r>
              <a:rPr lang="en-US" dirty="0">
                <a:latin typeface="Times New Roman" pitchFamily="18" charset="0"/>
                <a:cs typeface="Times New Roman" pitchFamily="18" charset="0"/>
              </a:rPr>
              <a:t>CWD			; DX=0000h</a:t>
            </a:r>
          </a:p>
          <a:p>
            <a:pPr>
              <a:buFont typeface="Wingdings" pitchFamily="2" charset="2"/>
              <a:buNone/>
            </a:pPr>
            <a:r>
              <a:rPr lang="en-US" dirty="0">
                <a:latin typeface="Times New Roman" pitchFamily="18" charset="0"/>
                <a:cs typeface="Times New Roman" pitchFamily="18" charset="0"/>
              </a:rPr>
              <a:t>					; AX=3422h</a:t>
            </a:r>
            <a:endParaRPr lang="th-TH"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317C2BF0-E03E-4718-94D5-E2DE067CC59F}" type="slidenum">
              <a:rPr lang="en-US"/>
              <a:pPr/>
              <a:t>221</a:t>
            </a:fld>
            <a:endParaRPr lang="th-TH"/>
          </a:p>
        </p:txBody>
      </p:sp>
      <p:pic>
        <p:nvPicPr>
          <p:cNvPr id="455686" name="Picture 6"/>
          <p:cNvPicPr>
            <a:picLocks noGrp="1" noChangeAspect="1" noChangeArrowheads="1"/>
          </p:cNvPicPr>
          <p:nvPr>
            <p:ph idx="4294967295"/>
          </p:nvPr>
        </p:nvPicPr>
        <p:blipFill>
          <a:blip r:embed="rId2" cstate="print"/>
          <a:srcRect/>
          <a:stretch>
            <a:fillRect/>
          </a:stretch>
        </p:blipFill>
        <p:spPr>
          <a:xfrm>
            <a:off x="250825" y="549275"/>
            <a:ext cx="8713788" cy="5718175"/>
          </a:xfrm>
        </p:spPr>
      </p:pic>
    </p:spTree>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EC996AFB-EC2F-4FDE-B160-198FC793EA7D}" type="slidenum">
              <a:rPr lang="en-US"/>
              <a:pPr/>
              <a:t>222</a:t>
            </a:fld>
            <a:endParaRPr lang="th-TH"/>
          </a:p>
        </p:txBody>
      </p:sp>
      <p:sp>
        <p:nvSpPr>
          <p:cNvPr id="460804" name="Rectangle 4"/>
          <p:cNvSpPr>
            <a:spLocks noGrp="1" noChangeArrowheads="1"/>
          </p:cNvSpPr>
          <p:nvPr>
            <p:ph type="title"/>
          </p:nvPr>
        </p:nvSpPr>
        <p:spPr/>
        <p:txBody>
          <a:bodyPr/>
          <a:lstStyle/>
          <a:p>
            <a:r>
              <a:rPr lang="en-US" dirty="0">
                <a:latin typeface="Times New Roman" pitchFamily="18" charset="0"/>
                <a:cs typeface="Times New Roman" pitchFamily="18" charset="0"/>
              </a:rPr>
              <a:t>Example about flag with arithmetic</a:t>
            </a:r>
            <a:endParaRPr lang="th-TH" dirty="0">
              <a:latin typeface="Times New Roman" pitchFamily="18" charset="0"/>
            </a:endParaRPr>
          </a:p>
        </p:txBody>
      </p:sp>
      <p:pic>
        <p:nvPicPr>
          <p:cNvPr id="460812" name="Picture 12"/>
          <p:cNvPicPr>
            <a:picLocks noGrp="1" noChangeAspect="1" noChangeArrowheads="1"/>
          </p:cNvPicPr>
          <p:nvPr>
            <p:ph sz="half" idx="1"/>
          </p:nvPr>
        </p:nvPicPr>
        <p:blipFill>
          <a:blip r:embed="rId2" cstate="print"/>
          <a:srcRect/>
          <a:stretch>
            <a:fillRect/>
          </a:stretch>
        </p:blipFill>
        <p:spPr>
          <a:xfrm>
            <a:off x="250825" y="2243138"/>
            <a:ext cx="8639175" cy="2554287"/>
          </a:xfrm>
          <a:noFill/>
          <a:ln/>
        </p:spPr>
      </p:pic>
    </p:spTree>
  </p:cSld>
  <p:clrMapOvr>
    <a:masterClrMapping/>
  </p:clrMapOvr>
  <p:transition>
    <p:fade thruBlk="1"/>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fld id="{F921E2C8-95E2-4344-B0ED-4465104A89A4}" type="slidenum">
              <a:rPr lang="en-US"/>
              <a:pPr/>
              <a:t>223</a:t>
            </a:fld>
            <a:endParaRPr lang="th-TH"/>
          </a:p>
        </p:txBody>
      </p:sp>
      <p:sp>
        <p:nvSpPr>
          <p:cNvPr id="462852" name="Rectangle 4"/>
          <p:cNvSpPr>
            <a:spLocks noGrp="1" noChangeArrowheads="1"/>
          </p:cNvSpPr>
          <p:nvPr>
            <p:ph type="title"/>
          </p:nvPr>
        </p:nvSpPr>
        <p:spPr/>
        <p:txBody>
          <a:bodyPr/>
          <a:lstStyle/>
          <a:p>
            <a:r>
              <a:rPr lang="en-US" dirty="0">
                <a:latin typeface="Times New Roman" pitchFamily="18" charset="0"/>
                <a:cs typeface="Times New Roman" pitchFamily="18" charset="0"/>
              </a:rPr>
              <a:t>Example about flag with arithmetic</a:t>
            </a:r>
            <a:endParaRPr lang="th-TH" dirty="0">
              <a:latin typeface="Times New Roman" pitchFamily="18" charset="0"/>
            </a:endParaRPr>
          </a:p>
        </p:txBody>
      </p:sp>
      <p:pic>
        <p:nvPicPr>
          <p:cNvPr id="462853" name="Picture 5"/>
          <p:cNvPicPr>
            <a:picLocks noGrp="1" noChangeAspect="1" noChangeArrowheads="1"/>
          </p:cNvPicPr>
          <p:nvPr>
            <p:ph sz="half" idx="1"/>
          </p:nvPr>
        </p:nvPicPr>
        <p:blipFill>
          <a:blip r:embed="rId3" cstate="print"/>
          <a:srcRect/>
          <a:stretch>
            <a:fillRect/>
          </a:stretch>
        </p:blipFill>
        <p:spPr>
          <a:xfrm>
            <a:off x="395288" y="4652963"/>
            <a:ext cx="8424862" cy="1263650"/>
          </a:xfrm>
        </p:spPr>
      </p:pic>
      <p:sp>
        <p:nvSpPr>
          <p:cNvPr id="462856" name="Text Box 8"/>
          <p:cNvSpPr txBox="1">
            <a:spLocks noChangeArrowheads="1"/>
          </p:cNvSpPr>
          <p:nvPr/>
        </p:nvSpPr>
        <p:spPr bwMode="auto">
          <a:xfrm>
            <a:off x="663575" y="6091238"/>
            <a:ext cx="6643688" cy="396875"/>
          </a:xfrm>
          <a:prstGeom prst="rect">
            <a:avLst/>
          </a:prstGeom>
          <a:noFill/>
          <a:ln w="9525">
            <a:noFill/>
            <a:miter lim="800000"/>
            <a:headEnd/>
            <a:tailEnd/>
          </a:ln>
          <a:effectLst/>
        </p:spPr>
        <p:txBody>
          <a:bodyPr wrap="none">
            <a:spAutoFit/>
          </a:bodyPr>
          <a:lstStyle/>
          <a:p>
            <a:r>
              <a:rPr lang="en-US" sz="2000" dirty="0">
                <a:latin typeface="Times New Roman" pitchFamily="18" charset="0"/>
                <a:cs typeface="Times New Roman" pitchFamily="18" charset="0"/>
              </a:rPr>
              <a:t>NEG -&gt; Carry flag always 1, INC/DEC does not effect any flag</a:t>
            </a:r>
            <a:endParaRPr lang="th-TH" sz="2000" dirty="0">
              <a:latin typeface="Times New Roman" pitchFamily="18" charset="0"/>
            </a:endParaRPr>
          </a:p>
        </p:txBody>
      </p:sp>
      <p:graphicFrame>
        <p:nvGraphicFramePr>
          <p:cNvPr id="462861" name="Object 13"/>
          <p:cNvGraphicFramePr>
            <a:graphicFrameLocks noChangeAspect="1"/>
          </p:cNvGraphicFramePr>
          <p:nvPr>
            <p:ph sz="half" idx="2"/>
          </p:nvPr>
        </p:nvGraphicFramePr>
        <p:xfrm>
          <a:off x="395288" y="1916113"/>
          <a:ext cx="8424862" cy="2579687"/>
        </p:xfrm>
        <a:graphic>
          <a:graphicData uri="http://schemas.openxmlformats.org/presentationml/2006/ole">
            <p:oleObj spid="_x0000_s1026" name="PhotoImpact" r:id="rId4" imgW="7809524" imgH="2390476" progId="">
              <p:embed/>
            </p:oleObj>
          </a:graphicData>
        </a:graphic>
      </p:graphicFrame>
    </p:spTree>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lstStyle/>
          <a:p>
            <a:pPr algn="ctr"/>
            <a:r>
              <a:rPr lang="en-IN" sz="4000" b="1" dirty="0" smtClean="0">
                <a:latin typeface="Times New Roman" pitchFamily="18" charset="0"/>
                <a:cs typeface="Times New Roman" pitchFamily="18" charset="0"/>
              </a:rPr>
              <a:t>Bit Manipulation</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95400"/>
            <a:ext cx="8763000" cy="5105400"/>
          </a:xfrm>
        </p:spPr>
        <p:txBody>
          <a:bodyPr/>
          <a:lstStyle/>
          <a:p>
            <a:r>
              <a:rPr lang="en-IN" sz="2400" dirty="0" smtClean="0">
                <a:latin typeface="Times New Roman" pitchFamily="18" charset="0"/>
                <a:cs typeface="Times New Roman" pitchFamily="18" charset="0"/>
              </a:rPr>
              <a:t>Instruction Operation Example Comments </a:t>
            </a:r>
          </a:p>
          <a:p>
            <a:r>
              <a:rPr lang="en-IN" sz="2400" dirty="0" smtClean="0">
                <a:latin typeface="Times New Roman" pitchFamily="18" charset="0"/>
                <a:cs typeface="Times New Roman" pitchFamily="18" charset="0"/>
              </a:rPr>
              <a:t>not </a:t>
            </a:r>
            <a:r>
              <a:rPr lang="en-IN" sz="2400" dirty="0" err="1" smtClean="0">
                <a:latin typeface="Times New Roman" pitchFamily="18" charset="0"/>
                <a:cs typeface="Times New Roman" pitchFamily="18" charset="0"/>
              </a:rPr>
              <a:t>src</a:t>
            </a:r>
            <a:r>
              <a:rPr lang="en-IN" sz="2400" dirty="0" smtClean="0">
                <a:latin typeface="Times New Roman" pitchFamily="18" charset="0"/>
                <a:cs typeface="Times New Roman" pitchFamily="18" charset="0"/>
              </a:rPr>
              <a:t> &lt;- NOT </a:t>
            </a:r>
            <a:r>
              <a:rPr lang="en-IN" sz="2400" dirty="0" err="1" smtClean="0">
                <a:latin typeface="Times New Roman" pitchFamily="18" charset="0"/>
                <a:cs typeface="Times New Roman" pitchFamily="18" charset="0"/>
              </a:rPr>
              <a:t>src</a:t>
            </a:r>
            <a:r>
              <a:rPr lang="en-IN" sz="2400" dirty="0" smtClean="0">
                <a:latin typeface="Times New Roman" pitchFamily="18" charset="0"/>
                <a:cs typeface="Times New Roman" pitchFamily="18" charset="0"/>
              </a:rPr>
              <a:t> not </a:t>
            </a:r>
            <a:r>
              <a:rPr lang="en-IN" sz="2400" dirty="0" err="1" smtClean="0">
                <a:latin typeface="Times New Roman" pitchFamily="18" charset="0"/>
                <a:cs typeface="Times New Roman" pitchFamily="18" charset="0"/>
              </a:rPr>
              <a:t>bl</a:t>
            </a:r>
            <a:r>
              <a:rPr lang="en-IN" sz="2400" dirty="0" smtClean="0">
                <a:latin typeface="Times New Roman" pitchFamily="18" charset="0"/>
                <a:cs typeface="Times New Roman" pitchFamily="18" charset="0"/>
              </a:rPr>
              <a:t> </a:t>
            </a:r>
          </a:p>
          <a:p>
            <a:r>
              <a:rPr lang="en-IN" sz="2400" dirty="0" smtClean="0">
                <a:latin typeface="Times New Roman" pitchFamily="18" charset="0"/>
                <a:cs typeface="Times New Roman" pitchFamily="18" charset="0"/>
              </a:rPr>
              <a:t>and </a:t>
            </a:r>
            <a:r>
              <a:rPr lang="en-IN" sz="2400" dirty="0" err="1" smtClean="0">
                <a:latin typeface="Times New Roman" pitchFamily="18" charset="0"/>
                <a:cs typeface="Times New Roman" pitchFamily="18" charset="0"/>
              </a:rPr>
              <a:t>src</a:t>
            </a:r>
            <a:r>
              <a:rPr lang="en-IN" sz="2400" dirty="0" smtClean="0">
                <a:latin typeface="Times New Roman" pitchFamily="18" charset="0"/>
                <a:cs typeface="Times New Roman" pitchFamily="18" charset="0"/>
              </a:rPr>
              <a:t> &lt;- </a:t>
            </a:r>
            <a:r>
              <a:rPr lang="en-IN" sz="2400" dirty="0" err="1" smtClean="0">
                <a:latin typeface="Times New Roman" pitchFamily="18" charset="0"/>
                <a:cs typeface="Times New Roman" pitchFamily="18" charset="0"/>
              </a:rPr>
              <a:t>dest</a:t>
            </a:r>
            <a:r>
              <a:rPr lang="en-IN" sz="2400" dirty="0" smtClean="0">
                <a:latin typeface="Times New Roman" pitchFamily="18" charset="0"/>
                <a:cs typeface="Times New Roman" pitchFamily="18" charset="0"/>
              </a:rPr>
              <a:t> AND </a:t>
            </a:r>
            <a:r>
              <a:rPr lang="en-IN" sz="2400" dirty="0" err="1" smtClean="0">
                <a:latin typeface="Times New Roman" pitchFamily="18" charset="0"/>
                <a:cs typeface="Times New Roman" pitchFamily="18" charset="0"/>
              </a:rPr>
              <a:t>src</a:t>
            </a:r>
            <a:r>
              <a:rPr lang="en-IN" sz="2400" dirty="0" smtClean="0">
                <a:latin typeface="Times New Roman" pitchFamily="18" charset="0"/>
                <a:cs typeface="Times New Roman" pitchFamily="18" charset="0"/>
              </a:rPr>
              <a:t> and al,054h test </a:t>
            </a:r>
            <a:r>
              <a:rPr lang="en-IN" sz="2400" dirty="0" err="1" smtClean="0">
                <a:latin typeface="Times New Roman" pitchFamily="18" charset="0"/>
                <a:cs typeface="Times New Roman" pitchFamily="18" charset="0"/>
              </a:rPr>
              <a:t>dest</a:t>
            </a:r>
            <a:r>
              <a:rPr lang="en-IN" sz="2400" dirty="0" smtClean="0">
                <a:latin typeface="Times New Roman" pitchFamily="18" charset="0"/>
                <a:cs typeface="Times New Roman" pitchFamily="18" charset="0"/>
              </a:rPr>
              <a:t> AND </a:t>
            </a:r>
            <a:r>
              <a:rPr lang="en-IN" sz="2400" dirty="0" err="1" smtClean="0">
                <a:latin typeface="Times New Roman" pitchFamily="18" charset="0"/>
                <a:cs typeface="Times New Roman" pitchFamily="18" charset="0"/>
              </a:rPr>
              <a:t>src</a:t>
            </a:r>
            <a:r>
              <a:rPr lang="en-IN" sz="2400" dirty="0" smtClean="0">
                <a:latin typeface="Times New Roman" pitchFamily="18" charset="0"/>
                <a:cs typeface="Times New Roman" pitchFamily="18" charset="0"/>
              </a:rPr>
              <a:t> test bx,0F7h Only affects flags </a:t>
            </a:r>
          </a:p>
          <a:p>
            <a:r>
              <a:rPr lang="en-IN" sz="2400" dirty="0" smtClean="0">
                <a:latin typeface="Times New Roman" pitchFamily="18" charset="0"/>
                <a:cs typeface="Times New Roman" pitchFamily="18" charset="0"/>
              </a:rPr>
              <a:t>or </a:t>
            </a:r>
            <a:r>
              <a:rPr lang="en-IN" sz="2400" dirty="0" err="1" smtClean="0">
                <a:latin typeface="Times New Roman" pitchFamily="18" charset="0"/>
                <a:cs typeface="Times New Roman" pitchFamily="18" charset="0"/>
              </a:rPr>
              <a:t>dest</a:t>
            </a:r>
            <a:r>
              <a:rPr lang="en-IN" sz="2400" dirty="0" smtClean="0">
                <a:latin typeface="Times New Roman" pitchFamily="18" charset="0"/>
                <a:cs typeface="Times New Roman" pitchFamily="18" charset="0"/>
              </a:rPr>
              <a:t> &lt;- </a:t>
            </a:r>
            <a:r>
              <a:rPr lang="en-IN" sz="2400" dirty="0" err="1" smtClean="0">
                <a:latin typeface="Times New Roman" pitchFamily="18" charset="0"/>
                <a:cs typeface="Times New Roman" pitchFamily="18" charset="0"/>
              </a:rPr>
              <a:t>dest</a:t>
            </a:r>
            <a:r>
              <a:rPr lang="en-IN" sz="2400" dirty="0" smtClean="0">
                <a:latin typeface="Times New Roman" pitchFamily="18" charset="0"/>
                <a:cs typeface="Times New Roman" pitchFamily="18" charset="0"/>
              </a:rPr>
              <a:t> OR </a:t>
            </a:r>
            <a:r>
              <a:rPr lang="en-IN" sz="2400" dirty="0" err="1" smtClean="0">
                <a:latin typeface="Times New Roman" pitchFamily="18" charset="0"/>
                <a:cs typeface="Times New Roman" pitchFamily="18" charset="0"/>
              </a:rPr>
              <a:t>src</a:t>
            </a:r>
            <a:r>
              <a:rPr lang="en-IN" sz="2400" dirty="0" smtClean="0">
                <a:latin typeface="Times New Roman" pitchFamily="18" charset="0"/>
                <a:cs typeface="Times New Roman" pitchFamily="18" charset="0"/>
              </a:rPr>
              <a:t> or flag,040h </a:t>
            </a:r>
          </a:p>
          <a:p>
            <a:r>
              <a:rPr lang="en-IN" sz="2400" dirty="0" err="1" smtClean="0">
                <a:latin typeface="Times New Roman" pitchFamily="18" charset="0"/>
                <a:cs typeface="Times New Roman" pitchFamily="18" charset="0"/>
              </a:rPr>
              <a:t>xor</a:t>
            </a:r>
            <a:r>
              <a:rPr lang="en-IN" sz="2400" dirty="0" smtClean="0">
                <a:latin typeface="Times New Roman" pitchFamily="18" charset="0"/>
                <a:cs typeface="Times New Roman" pitchFamily="18" charset="0"/>
              </a:rPr>
              <a:t> </a:t>
            </a:r>
            <a:r>
              <a:rPr lang="en-IN" sz="2400" dirty="0" err="1" smtClean="0">
                <a:latin typeface="Times New Roman" pitchFamily="18" charset="0"/>
                <a:cs typeface="Times New Roman" pitchFamily="18" charset="0"/>
              </a:rPr>
              <a:t>dest</a:t>
            </a:r>
            <a:r>
              <a:rPr lang="en-IN" sz="2400" dirty="0" smtClean="0">
                <a:latin typeface="Times New Roman" pitchFamily="18" charset="0"/>
                <a:cs typeface="Times New Roman" pitchFamily="18" charset="0"/>
              </a:rPr>
              <a:t> &lt;- </a:t>
            </a:r>
            <a:r>
              <a:rPr lang="en-IN" sz="2400" dirty="0" err="1" smtClean="0">
                <a:latin typeface="Times New Roman" pitchFamily="18" charset="0"/>
                <a:cs typeface="Times New Roman" pitchFamily="18" charset="0"/>
              </a:rPr>
              <a:t>dest</a:t>
            </a:r>
            <a:r>
              <a:rPr lang="en-IN" sz="2400" dirty="0" smtClean="0">
                <a:latin typeface="Times New Roman" pitchFamily="18" charset="0"/>
                <a:cs typeface="Times New Roman" pitchFamily="18" charset="0"/>
              </a:rPr>
              <a:t> XOR </a:t>
            </a:r>
            <a:r>
              <a:rPr lang="en-IN" sz="2400" dirty="0" err="1" smtClean="0">
                <a:latin typeface="Times New Roman" pitchFamily="18" charset="0"/>
                <a:cs typeface="Times New Roman" pitchFamily="18" charset="0"/>
              </a:rPr>
              <a:t>xor</a:t>
            </a:r>
            <a:r>
              <a:rPr lang="en-IN" sz="2400" dirty="0" smtClean="0">
                <a:latin typeface="Times New Roman" pitchFamily="18" charset="0"/>
                <a:cs typeface="Times New Roman" pitchFamily="18" charset="0"/>
              </a:rPr>
              <a:t> flags,97h </a:t>
            </a:r>
            <a:r>
              <a:rPr lang="en-IN" sz="2400" dirty="0" err="1" smtClean="0">
                <a:latin typeface="Times New Roman" pitchFamily="18" charset="0"/>
                <a:cs typeface="Times New Roman" pitchFamily="18" charset="0"/>
              </a:rPr>
              <a:t>src</a:t>
            </a:r>
            <a:r>
              <a:rPr lang="en-IN" sz="2400" dirty="0" smtClean="0">
                <a:latin typeface="Times New Roman" pitchFamily="18" charset="0"/>
                <a:cs typeface="Times New Roman" pitchFamily="18" charset="0"/>
              </a:rPr>
              <a:t> </a:t>
            </a:r>
          </a:p>
          <a:p>
            <a:r>
              <a:rPr lang="en-IN" sz="2400" dirty="0" err="1" smtClean="0">
                <a:latin typeface="Times New Roman" pitchFamily="18" charset="0"/>
                <a:cs typeface="Times New Roman" pitchFamily="18" charset="0"/>
              </a:rPr>
              <a:t>sal</a:t>
            </a:r>
            <a:r>
              <a:rPr lang="en-IN" sz="2400" dirty="0" smtClean="0">
                <a:latin typeface="Times New Roman" pitchFamily="18" charset="0"/>
                <a:cs typeface="Times New Roman" pitchFamily="18" charset="0"/>
              </a:rPr>
              <a:t>/</a:t>
            </a:r>
            <a:r>
              <a:rPr lang="en-IN" sz="2400" dirty="0" err="1" smtClean="0">
                <a:latin typeface="Times New Roman" pitchFamily="18" charset="0"/>
                <a:cs typeface="Times New Roman" pitchFamily="18" charset="0"/>
              </a:rPr>
              <a:t>shl</a:t>
            </a:r>
            <a:r>
              <a:rPr lang="en-IN" sz="2400" dirty="0" smtClean="0">
                <a:latin typeface="Times New Roman" pitchFamily="18" charset="0"/>
                <a:cs typeface="Times New Roman" pitchFamily="18" charset="0"/>
              </a:rPr>
              <a:t> shift left by count </a:t>
            </a:r>
            <a:r>
              <a:rPr lang="en-IN" sz="2400" dirty="0" err="1" smtClean="0">
                <a:latin typeface="Times New Roman" pitchFamily="18" charset="0"/>
                <a:cs typeface="Times New Roman" pitchFamily="18" charset="0"/>
              </a:rPr>
              <a:t>sal</a:t>
            </a:r>
            <a:r>
              <a:rPr lang="en-IN" sz="2400" dirty="0" smtClean="0">
                <a:latin typeface="Times New Roman" pitchFamily="18" charset="0"/>
                <a:cs typeface="Times New Roman" pitchFamily="18" charset="0"/>
              </a:rPr>
              <a:t> ah,8 or count in CX </a:t>
            </a:r>
          </a:p>
          <a:p>
            <a:r>
              <a:rPr lang="en-IN" sz="2400" dirty="0" err="1" smtClean="0">
                <a:latin typeface="Times New Roman" pitchFamily="18" charset="0"/>
                <a:cs typeface="Times New Roman" pitchFamily="18" charset="0"/>
              </a:rPr>
              <a:t>shr</a:t>
            </a:r>
            <a:r>
              <a:rPr lang="en-IN" sz="2400" dirty="0" smtClean="0">
                <a:latin typeface="Times New Roman" pitchFamily="18" charset="0"/>
                <a:cs typeface="Times New Roman" pitchFamily="18" charset="0"/>
              </a:rPr>
              <a:t> logical shift right </a:t>
            </a:r>
            <a:r>
              <a:rPr lang="en-IN" sz="2400" dirty="0" err="1" smtClean="0">
                <a:latin typeface="Times New Roman" pitchFamily="18" charset="0"/>
                <a:cs typeface="Times New Roman" pitchFamily="18" charset="0"/>
              </a:rPr>
              <a:t>shr</a:t>
            </a:r>
            <a:r>
              <a:rPr lang="en-IN" sz="2400" dirty="0" smtClean="0">
                <a:latin typeface="Times New Roman" pitchFamily="18" charset="0"/>
                <a:cs typeface="Times New Roman" pitchFamily="18" charset="0"/>
              </a:rPr>
              <a:t> bl,1 or count in CX </a:t>
            </a:r>
          </a:p>
          <a:p>
            <a:r>
              <a:rPr lang="en-IN" sz="2400" dirty="0" err="1" smtClean="0">
                <a:latin typeface="Times New Roman" pitchFamily="18" charset="0"/>
                <a:cs typeface="Times New Roman" pitchFamily="18" charset="0"/>
              </a:rPr>
              <a:t>sar</a:t>
            </a:r>
            <a:r>
              <a:rPr lang="en-IN" sz="2400" dirty="0" smtClean="0">
                <a:latin typeface="Times New Roman" pitchFamily="18" charset="0"/>
                <a:cs typeface="Times New Roman" pitchFamily="18" charset="0"/>
              </a:rPr>
              <a:t> shift right by </a:t>
            </a:r>
            <a:r>
              <a:rPr lang="en-IN" sz="2400" dirty="0" err="1" smtClean="0">
                <a:latin typeface="Times New Roman" pitchFamily="18" charset="0"/>
                <a:cs typeface="Times New Roman" pitchFamily="18" charset="0"/>
              </a:rPr>
              <a:t>sar</a:t>
            </a:r>
            <a:r>
              <a:rPr lang="en-IN" sz="2400" dirty="0" smtClean="0">
                <a:latin typeface="Times New Roman" pitchFamily="18" charset="0"/>
                <a:cs typeface="Times New Roman" pitchFamily="18" charset="0"/>
              </a:rPr>
              <a:t> bh,6 or count in CX count </a:t>
            </a:r>
          </a:p>
          <a:p>
            <a:r>
              <a:rPr lang="en-IN" sz="2400" dirty="0" err="1" smtClean="0">
                <a:latin typeface="Times New Roman" pitchFamily="18" charset="0"/>
                <a:cs typeface="Times New Roman" pitchFamily="18" charset="0"/>
              </a:rPr>
              <a:t>rol</a:t>
            </a:r>
            <a:r>
              <a:rPr lang="en-IN" sz="2400" dirty="0" smtClean="0">
                <a:latin typeface="Times New Roman" pitchFamily="18" charset="0"/>
                <a:cs typeface="Times New Roman" pitchFamily="18" charset="0"/>
              </a:rPr>
              <a:t> rotate left by </a:t>
            </a:r>
            <a:r>
              <a:rPr lang="en-IN" sz="2400" dirty="0" err="1" smtClean="0">
                <a:latin typeface="Times New Roman" pitchFamily="18" charset="0"/>
                <a:cs typeface="Times New Roman" pitchFamily="18" charset="0"/>
              </a:rPr>
              <a:t>rol</a:t>
            </a:r>
            <a:r>
              <a:rPr lang="en-IN" sz="2400" dirty="0" smtClean="0">
                <a:latin typeface="Times New Roman" pitchFamily="18" charset="0"/>
                <a:cs typeface="Times New Roman" pitchFamily="18" charset="0"/>
              </a:rPr>
              <a:t> bx,.8 or count in CL count </a:t>
            </a:r>
          </a:p>
          <a:p>
            <a:r>
              <a:rPr lang="en-IN" sz="2400" dirty="0" err="1" smtClean="0">
                <a:latin typeface="Times New Roman" pitchFamily="18" charset="0"/>
                <a:cs typeface="Times New Roman" pitchFamily="18" charset="0"/>
              </a:rPr>
              <a:t>ror</a:t>
            </a:r>
            <a:r>
              <a:rPr lang="en-IN" sz="2400" dirty="0" smtClean="0">
                <a:latin typeface="Times New Roman" pitchFamily="18" charset="0"/>
                <a:cs typeface="Times New Roman" pitchFamily="18" charset="0"/>
              </a:rPr>
              <a:t> rotate right by </a:t>
            </a:r>
            <a:r>
              <a:rPr lang="en-IN" sz="2400" dirty="0" err="1" smtClean="0">
                <a:latin typeface="Times New Roman" pitchFamily="18" charset="0"/>
                <a:cs typeface="Times New Roman" pitchFamily="18" charset="0"/>
              </a:rPr>
              <a:t>rol</a:t>
            </a:r>
            <a:r>
              <a:rPr lang="en-IN" sz="2400" dirty="0" smtClean="0">
                <a:latin typeface="Times New Roman" pitchFamily="18" charset="0"/>
                <a:cs typeface="Times New Roman" pitchFamily="18" charset="0"/>
              </a:rPr>
              <a:t> </a:t>
            </a:r>
            <a:r>
              <a:rPr lang="en-IN" sz="2400" dirty="0" err="1" smtClean="0">
                <a:latin typeface="Times New Roman" pitchFamily="18" charset="0"/>
                <a:cs typeface="Times New Roman" pitchFamily="18" charset="0"/>
              </a:rPr>
              <a:t>ax,cl</a:t>
            </a:r>
            <a:r>
              <a:rPr lang="en-IN" sz="2400" dirty="0" smtClean="0">
                <a:latin typeface="Times New Roman" pitchFamily="18" charset="0"/>
                <a:cs typeface="Times New Roman" pitchFamily="18" charset="0"/>
              </a:rPr>
              <a:t> or count in CL count </a:t>
            </a:r>
          </a:p>
          <a:p>
            <a:r>
              <a:rPr lang="en-IN" sz="2400" dirty="0" err="1" smtClean="0">
                <a:latin typeface="Times New Roman" pitchFamily="18" charset="0"/>
                <a:cs typeface="Times New Roman" pitchFamily="18" charset="0"/>
              </a:rPr>
              <a:t>rcl</a:t>
            </a:r>
            <a:r>
              <a:rPr lang="en-IN" sz="2400" dirty="0" smtClean="0">
                <a:latin typeface="Times New Roman" pitchFamily="18" charset="0"/>
                <a:cs typeface="Times New Roman" pitchFamily="18" charset="0"/>
              </a:rPr>
              <a:t> left by count </a:t>
            </a:r>
            <a:r>
              <a:rPr lang="en-IN" sz="2400" dirty="0" err="1" smtClean="0">
                <a:latin typeface="Times New Roman" pitchFamily="18" charset="0"/>
                <a:cs typeface="Times New Roman" pitchFamily="18" charset="0"/>
              </a:rPr>
              <a:t>rcl</a:t>
            </a:r>
            <a:r>
              <a:rPr lang="en-IN" sz="2400" dirty="0" smtClean="0">
                <a:latin typeface="Times New Roman" pitchFamily="18" charset="0"/>
                <a:cs typeface="Times New Roman" pitchFamily="18" charset="0"/>
              </a:rPr>
              <a:t> dh,1 or count in CL </a:t>
            </a:r>
          </a:p>
          <a:p>
            <a:r>
              <a:rPr lang="en-IN" sz="2400" dirty="0" err="1" smtClean="0">
                <a:latin typeface="Times New Roman" pitchFamily="18" charset="0"/>
                <a:cs typeface="Times New Roman" pitchFamily="18" charset="0"/>
              </a:rPr>
              <a:t>rcr</a:t>
            </a:r>
            <a:r>
              <a:rPr lang="en-IN" sz="2400" dirty="0" smtClean="0">
                <a:latin typeface="Times New Roman" pitchFamily="18" charset="0"/>
                <a:cs typeface="Times New Roman" pitchFamily="18" charset="0"/>
              </a:rPr>
              <a:t> right by count </a:t>
            </a:r>
            <a:r>
              <a:rPr lang="en-IN" sz="2400" dirty="0" err="1" smtClean="0">
                <a:latin typeface="Times New Roman" pitchFamily="18" charset="0"/>
                <a:cs typeface="Times New Roman" pitchFamily="18" charset="0"/>
              </a:rPr>
              <a:t>rcr</a:t>
            </a:r>
            <a:r>
              <a:rPr lang="en-IN" sz="2400" dirty="0" smtClean="0">
                <a:latin typeface="Times New Roman" pitchFamily="18" charset="0"/>
                <a:cs typeface="Times New Roman" pitchFamily="18" charset="0"/>
              </a:rPr>
              <a:t> dl,5 or count in CL </a:t>
            </a:r>
            <a:endParaRPr lang="en-US"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lstStyle/>
          <a:p>
            <a:pPr algn="ctr"/>
            <a:r>
              <a:rPr lang="en-IN" sz="4000" b="1" dirty="0" smtClean="0">
                <a:latin typeface="Times New Roman" pitchFamily="18" charset="0"/>
                <a:cs typeface="Times New Roman" pitchFamily="18" charset="0"/>
              </a:rPr>
              <a:t>Logic and bit manipulation Instructions (12)</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447800"/>
            <a:ext cx="8763000" cy="4876800"/>
          </a:xfrm>
        </p:spPr>
        <p:txBody>
          <a:bodyPr/>
          <a:lstStyle/>
          <a:p>
            <a:r>
              <a:rPr lang="en-IN" sz="2800" dirty="0" smtClean="0">
                <a:latin typeface="Times New Roman" pitchFamily="18" charset="0"/>
                <a:cs typeface="Times New Roman" pitchFamily="18" charset="0"/>
              </a:rPr>
              <a:t>The binary bits in a byte or word can be manipulated directly using the following set of 12 instructions:</a:t>
            </a:r>
          </a:p>
          <a:p>
            <a:r>
              <a:rPr lang="en-IN" sz="2800" dirty="0" smtClean="0">
                <a:latin typeface="Times New Roman" pitchFamily="18" charset="0"/>
                <a:cs typeface="Times New Roman" pitchFamily="18" charset="0"/>
              </a:rPr>
              <a:t>Logical:</a:t>
            </a:r>
          </a:p>
          <a:p>
            <a:pPr lvl="1"/>
            <a:r>
              <a:rPr lang="en-IN" sz="2400" dirty="0" smtClean="0">
                <a:latin typeface="Times New Roman" pitchFamily="18" charset="0"/>
                <a:cs typeface="Times New Roman" pitchFamily="18" charset="0"/>
              </a:rPr>
              <a:t>AND </a:t>
            </a:r>
            <a:r>
              <a:rPr lang="en-IN" sz="2400" dirty="0" err="1" smtClean="0">
                <a:latin typeface="Times New Roman" pitchFamily="18" charset="0"/>
                <a:cs typeface="Times New Roman" pitchFamily="18" charset="0"/>
              </a:rPr>
              <a:t>d,s</a:t>
            </a:r>
            <a:r>
              <a:rPr lang="en-IN" sz="2400" dirty="0" smtClean="0">
                <a:latin typeface="Times New Roman" pitchFamily="18" charset="0"/>
                <a:cs typeface="Times New Roman" pitchFamily="18" charset="0"/>
              </a:rPr>
              <a:t>	;Logical AND, result put in d</a:t>
            </a:r>
          </a:p>
          <a:p>
            <a:pPr lvl="1"/>
            <a:r>
              <a:rPr lang="en-IN" sz="2400" dirty="0" smtClean="0">
                <a:latin typeface="Times New Roman" pitchFamily="18" charset="0"/>
                <a:cs typeface="Times New Roman" pitchFamily="18" charset="0"/>
              </a:rPr>
              <a:t>NOT d	;Complement </a:t>
            </a:r>
            <a:r>
              <a:rPr lang="en-IN" sz="2400" dirty="0" err="1" smtClean="0">
                <a:latin typeface="Times New Roman" pitchFamily="18" charset="0"/>
                <a:cs typeface="Times New Roman" pitchFamily="18" charset="0"/>
              </a:rPr>
              <a:t>seach</a:t>
            </a:r>
            <a:r>
              <a:rPr lang="en-IN" sz="2400" dirty="0" smtClean="0">
                <a:latin typeface="Times New Roman" pitchFamily="18" charset="0"/>
                <a:cs typeface="Times New Roman" pitchFamily="18" charset="0"/>
              </a:rPr>
              <a:t> bit of d</a:t>
            </a:r>
          </a:p>
          <a:p>
            <a:pPr lvl="1"/>
            <a:r>
              <a:rPr lang="en-IN" sz="2400" dirty="0" smtClean="0">
                <a:latin typeface="Times New Roman" pitchFamily="18" charset="0"/>
                <a:cs typeface="Times New Roman" pitchFamily="18" charset="0"/>
              </a:rPr>
              <a:t>OR </a:t>
            </a:r>
            <a:r>
              <a:rPr lang="en-IN" sz="2400" dirty="0" err="1" smtClean="0">
                <a:latin typeface="Times New Roman" pitchFamily="18" charset="0"/>
                <a:cs typeface="Times New Roman" pitchFamily="18" charset="0"/>
              </a:rPr>
              <a:t>d,s</a:t>
            </a:r>
            <a:r>
              <a:rPr lang="en-IN" sz="2400" dirty="0" smtClean="0">
                <a:latin typeface="Times New Roman" pitchFamily="18" charset="0"/>
                <a:cs typeface="Times New Roman" pitchFamily="18" charset="0"/>
              </a:rPr>
              <a:t>	;Logical OR, result stored in d</a:t>
            </a:r>
          </a:p>
          <a:p>
            <a:pPr lvl="1"/>
            <a:r>
              <a:rPr lang="en-IN" sz="2400" dirty="0" smtClean="0">
                <a:latin typeface="Times New Roman" pitchFamily="18" charset="0"/>
                <a:cs typeface="Times New Roman" pitchFamily="18" charset="0"/>
              </a:rPr>
              <a:t>XOR </a:t>
            </a:r>
            <a:r>
              <a:rPr lang="en-IN" sz="2400" dirty="0" err="1" smtClean="0">
                <a:latin typeface="Times New Roman" pitchFamily="18" charset="0"/>
                <a:cs typeface="Times New Roman" pitchFamily="18" charset="0"/>
              </a:rPr>
              <a:t>d,s</a:t>
            </a:r>
            <a:r>
              <a:rPr lang="en-IN" sz="2400" dirty="0" smtClean="0">
                <a:latin typeface="Times New Roman" pitchFamily="18" charset="0"/>
                <a:cs typeface="Times New Roman" pitchFamily="18" charset="0"/>
              </a:rPr>
              <a:t>	;LOGICAL </a:t>
            </a:r>
            <a:r>
              <a:rPr lang="en-IN" sz="2400" dirty="0" err="1" smtClean="0">
                <a:latin typeface="Times New Roman" pitchFamily="18" charset="0"/>
                <a:cs typeface="Times New Roman" pitchFamily="18" charset="0"/>
              </a:rPr>
              <a:t>XOR,result</a:t>
            </a:r>
            <a:r>
              <a:rPr lang="en-IN" sz="2400" dirty="0" smtClean="0">
                <a:latin typeface="Times New Roman" pitchFamily="18" charset="0"/>
                <a:cs typeface="Times New Roman" pitchFamily="18" charset="0"/>
              </a:rPr>
              <a:t> put in d</a:t>
            </a:r>
          </a:p>
          <a:p>
            <a:pPr lvl="1"/>
            <a:r>
              <a:rPr lang="en-IN" sz="2400" dirty="0" smtClean="0">
                <a:latin typeface="Times New Roman" pitchFamily="18" charset="0"/>
                <a:cs typeface="Times New Roman" pitchFamily="18" charset="0"/>
              </a:rPr>
              <a:t>TEST </a:t>
            </a:r>
            <a:r>
              <a:rPr lang="en-IN" sz="2400" dirty="0" err="1" smtClean="0">
                <a:latin typeface="Times New Roman" pitchFamily="18" charset="0"/>
                <a:cs typeface="Times New Roman" pitchFamily="18" charset="0"/>
              </a:rPr>
              <a:t>d,s</a:t>
            </a:r>
            <a:r>
              <a:rPr lang="en-IN" sz="2400" dirty="0" smtClean="0">
                <a:latin typeface="Times New Roman" pitchFamily="18" charset="0"/>
                <a:cs typeface="Times New Roman" pitchFamily="18" charset="0"/>
              </a:rPr>
              <a:t>	;AND to update flags P, Z,  S. d unchanged</a:t>
            </a:r>
          </a:p>
          <a:p>
            <a:r>
              <a:rPr lang="en-IN" sz="2800" dirty="0" smtClean="0">
                <a:latin typeface="Times New Roman" pitchFamily="18" charset="0"/>
                <a:cs typeface="Times New Roman" pitchFamily="18" charset="0"/>
              </a:rPr>
              <a:t>Shift:</a:t>
            </a:r>
          </a:p>
          <a:p>
            <a:pPr lvl="1"/>
            <a:r>
              <a:rPr lang="en-IN" sz="2400" dirty="0" smtClean="0">
                <a:latin typeface="Times New Roman" pitchFamily="18" charset="0"/>
                <a:cs typeface="Times New Roman" pitchFamily="18" charset="0"/>
              </a:rPr>
              <a:t>SAL/SHL </a:t>
            </a:r>
            <a:r>
              <a:rPr lang="en-IN" sz="2400" dirty="0" err="1" smtClean="0">
                <a:latin typeface="Times New Roman" pitchFamily="18" charset="0"/>
                <a:cs typeface="Times New Roman" pitchFamily="18" charset="0"/>
              </a:rPr>
              <a:t>d,c</a:t>
            </a:r>
            <a:r>
              <a:rPr lang="en-IN" sz="2400" dirty="0" smtClean="0">
                <a:latin typeface="Times New Roman" pitchFamily="18" charset="0"/>
                <a:cs typeface="Times New Roman" pitchFamily="18" charset="0"/>
              </a:rPr>
              <a:t>	;shift bits left c times. Insert zero</a:t>
            </a:r>
          </a:p>
          <a:p>
            <a:pPr lvl="1"/>
            <a:r>
              <a:rPr lang="en-IN" sz="2400" dirty="0" smtClean="0">
                <a:latin typeface="Times New Roman" pitchFamily="18" charset="0"/>
                <a:cs typeface="Times New Roman" pitchFamily="18" charset="0"/>
              </a:rPr>
              <a:t>SAR </a:t>
            </a:r>
            <a:r>
              <a:rPr lang="en-IN" sz="2400" dirty="0" err="1" smtClean="0">
                <a:latin typeface="Times New Roman" pitchFamily="18" charset="0"/>
                <a:cs typeface="Times New Roman" pitchFamily="18" charset="0"/>
              </a:rPr>
              <a:t>d,c</a:t>
            </a:r>
            <a:r>
              <a:rPr lang="en-IN" sz="2400" dirty="0" smtClean="0">
                <a:latin typeface="Times New Roman" pitchFamily="18" charset="0"/>
                <a:cs typeface="Times New Roman" pitchFamily="18" charset="0"/>
              </a:rPr>
              <a:t>		;shift right c times. Insert sign bit</a:t>
            </a:r>
          </a:p>
          <a:p>
            <a:pPr lvl="1"/>
            <a:r>
              <a:rPr lang="en-IN" sz="2400" dirty="0" smtClean="0">
                <a:latin typeface="Times New Roman" pitchFamily="18" charset="0"/>
                <a:cs typeface="Times New Roman" pitchFamily="18" charset="0"/>
              </a:rPr>
              <a:t>SHR </a:t>
            </a:r>
            <a:r>
              <a:rPr lang="en-IN" sz="2400" dirty="0" err="1" smtClean="0">
                <a:latin typeface="Times New Roman" pitchFamily="18" charset="0"/>
                <a:cs typeface="Times New Roman" pitchFamily="18" charset="0"/>
              </a:rPr>
              <a:t>d,c</a:t>
            </a:r>
            <a:r>
              <a:rPr lang="en-IN" sz="2400" dirty="0" smtClean="0">
                <a:latin typeface="Times New Roman" pitchFamily="18" charset="0"/>
                <a:cs typeface="Times New Roman" pitchFamily="18" charset="0"/>
              </a:rPr>
              <a:t>		;shift right c times. Insert zeros</a:t>
            </a:r>
          </a:p>
        </p:txBody>
      </p:sp>
    </p:spTree>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lstStyle/>
          <a:p>
            <a:pPr algn="ctr"/>
            <a:r>
              <a:rPr lang="en-IN" sz="4000" b="1" dirty="0" smtClean="0">
                <a:latin typeface="Times New Roman" pitchFamily="18" charset="0"/>
                <a:cs typeface="Times New Roman" pitchFamily="18" charset="0"/>
              </a:rPr>
              <a:t>Logic and bit manipulation Instructions (12)</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447800"/>
            <a:ext cx="8763000" cy="4876800"/>
          </a:xfrm>
        </p:spPr>
        <p:txBody>
          <a:bodyPr/>
          <a:lstStyle/>
          <a:p>
            <a:r>
              <a:rPr lang="en-IN" sz="2800" dirty="0" smtClean="0">
                <a:latin typeface="Times New Roman" pitchFamily="18" charset="0"/>
                <a:cs typeface="Times New Roman" pitchFamily="18" charset="0"/>
              </a:rPr>
              <a:t>Rotate:</a:t>
            </a:r>
          </a:p>
          <a:p>
            <a:pPr lvl="1"/>
            <a:r>
              <a:rPr lang="en-IN" sz="2400" dirty="0" smtClean="0">
                <a:latin typeface="Times New Roman" pitchFamily="18" charset="0"/>
                <a:cs typeface="Times New Roman" pitchFamily="18" charset="0"/>
              </a:rPr>
              <a:t>ROL </a:t>
            </a:r>
            <a:r>
              <a:rPr lang="en-IN" sz="2400" dirty="0" err="1" smtClean="0">
                <a:latin typeface="Times New Roman" pitchFamily="18" charset="0"/>
                <a:cs typeface="Times New Roman" pitchFamily="18" charset="0"/>
              </a:rPr>
              <a:t>d,c</a:t>
            </a:r>
            <a:r>
              <a:rPr lang="en-IN" sz="2400" dirty="0" smtClean="0">
                <a:latin typeface="Times New Roman" pitchFamily="18" charset="0"/>
                <a:cs typeface="Times New Roman" pitchFamily="18" charset="0"/>
              </a:rPr>
              <a:t>		;rotates all bits left c times</a:t>
            </a:r>
          </a:p>
          <a:p>
            <a:pPr lvl="1"/>
            <a:r>
              <a:rPr lang="en-IN" sz="2400" dirty="0" smtClean="0">
                <a:latin typeface="Times New Roman" pitchFamily="18" charset="0"/>
                <a:cs typeface="Times New Roman" pitchFamily="18" charset="0"/>
              </a:rPr>
              <a:t>ROR </a:t>
            </a:r>
            <a:r>
              <a:rPr lang="en-IN" sz="2400" dirty="0" err="1" smtClean="0">
                <a:latin typeface="Times New Roman" pitchFamily="18" charset="0"/>
                <a:cs typeface="Times New Roman" pitchFamily="18" charset="0"/>
              </a:rPr>
              <a:t>d,c</a:t>
            </a:r>
            <a:r>
              <a:rPr lang="en-IN" sz="2400" dirty="0" smtClean="0">
                <a:latin typeface="Times New Roman" pitchFamily="18" charset="0"/>
                <a:cs typeface="Times New Roman" pitchFamily="18" charset="0"/>
              </a:rPr>
              <a:t>		;rotate all the bits right c times</a:t>
            </a:r>
          </a:p>
          <a:p>
            <a:pPr lvl="1"/>
            <a:r>
              <a:rPr lang="en-IN" sz="2400" dirty="0" smtClean="0">
                <a:latin typeface="Times New Roman" pitchFamily="18" charset="0"/>
                <a:cs typeface="Times New Roman" pitchFamily="18" charset="0"/>
              </a:rPr>
              <a:t>RCL </a:t>
            </a:r>
            <a:r>
              <a:rPr lang="en-IN" sz="2400" dirty="0" err="1" smtClean="0">
                <a:latin typeface="Times New Roman" pitchFamily="18" charset="0"/>
                <a:cs typeface="Times New Roman" pitchFamily="18" charset="0"/>
              </a:rPr>
              <a:t>d,c</a:t>
            </a:r>
            <a:r>
              <a:rPr lang="en-IN" sz="2400" dirty="0" smtClean="0">
                <a:latin typeface="Times New Roman" pitchFamily="18" charset="0"/>
                <a:cs typeface="Times New Roman" pitchFamily="18" charset="0"/>
              </a:rPr>
              <a:t>		;rotate left through carry </a:t>
            </a:r>
            <a:r>
              <a:rPr lang="en-IN" sz="2400" dirty="0" err="1" smtClean="0">
                <a:latin typeface="Times New Roman" pitchFamily="18" charset="0"/>
                <a:cs typeface="Times New Roman" pitchFamily="18" charset="0"/>
              </a:rPr>
              <a:t>flag,c</a:t>
            </a:r>
            <a:r>
              <a:rPr lang="en-IN" sz="2400" dirty="0" smtClean="0">
                <a:latin typeface="Times New Roman" pitchFamily="18" charset="0"/>
                <a:cs typeface="Times New Roman" pitchFamily="18" charset="0"/>
              </a:rPr>
              <a:t> times</a:t>
            </a:r>
          </a:p>
          <a:p>
            <a:pPr lvl="1"/>
            <a:r>
              <a:rPr lang="en-IN" sz="2400" dirty="0" smtClean="0">
                <a:latin typeface="Times New Roman" pitchFamily="18" charset="0"/>
                <a:cs typeface="Times New Roman" pitchFamily="18" charset="0"/>
              </a:rPr>
              <a:t>RCR </a:t>
            </a:r>
            <a:r>
              <a:rPr lang="en-IN" sz="2400" dirty="0" err="1" smtClean="0">
                <a:latin typeface="Times New Roman" pitchFamily="18" charset="0"/>
                <a:cs typeface="Times New Roman" pitchFamily="18" charset="0"/>
              </a:rPr>
              <a:t>d,c</a:t>
            </a:r>
            <a:r>
              <a:rPr lang="en-IN" sz="2400" dirty="0" smtClean="0">
                <a:latin typeface="Times New Roman" pitchFamily="18" charset="0"/>
                <a:cs typeface="Times New Roman" pitchFamily="18" charset="0"/>
              </a:rPr>
              <a:t>		;rotate right through carry flag, c times</a:t>
            </a:r>
          </a:p>
          <a:p>
            <a:r>
              <a:rPr lang="en-IN" sz="2400" dirty="0" smtClean="0">
                <a:latin typeface="Times New Roman" pitchFamily="18" charset="0"/>
                <a:cs typeface="Times New Roman" pitchFamily="18" charset="0"/>
              </a:rPr>
              <a:t>For the 8088/8086, the count in the shift and rotate instructions is either =1 or a number stored in the CL register. (immediate count is only allowed in the 80286 and above)</a:t>
            </a:r>
          </a:p>
          <a:p>
            <a:r>
              <a:rPr lang="en-IN" sz="2400" dirty="0" smtClean="0">
                <a:latin typeface="Times New Roman" pitchFamily="18" charset="0"/>
                <a:cs typeface="Times New Roman" pitchFamily="18" charset="0"/>
              </a:rPr>
              <a:t>The destination operand, d, can be registers or a memory location. The source operands in the logic instructions can be immediate data, another register or the contents of a memory location. </a:t>
            </a:r>
          </a:p>
          <a:p>
            <a:r>
              <a:rPr lang="en-IN" sz="2400" dirty="0" smtClean="0">
                <a:latin typeface="Times New Roman" pitchFamily="18" charset="0"/>
                <a:cs typeface="Times New Roman" pitchFamily="18" charset="0"/>
              </a:rPr>
              <a:t>Both bytes and word sized operands are permitted.</a:t>
            </a:r>
          </a:p>
        </p:txBody>
      </p:sp>
    </p:spTree>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pPr algn="ctr"/>
            <a:r>
              <a:rPr lang="en-IN" b="1" dirty="0" smtClean="0">
                <a:latin typeface="Times New Roman" pitchFamily="18" charset="0"/>
                <a:cs typeface="Times New Roman" pitchFamily="18" charset="0"/>
              </a:rPr>
              <a:t>AND</a:t>
            </a:r>
            <a:endParaRPr lang="en-US" dirty="0"/>
          </a:p>
        </p:txBody>
      </p:sp>
      <p:sp>
        <p:nvSpPr>
          <p:cNvPr id="3" name="Content Placeholder 2"/>
          <p:cNvSpPr>
            <a:spLocks noGrp="1"/>
          </p:cNvSpPr>
          <p:nvPr>
            <p:ph idx="1"/>
          </p:nvPr>
        </p:nvSpPr>
        <p:spPr>
          <a:xfrm>
            <a:off x="457200" y="1066800"/>
            <a:ext cx="8229600" cy="3886200"/>
          </a:xfrm>
        </p:spPr>
        <p:txBody>
          <a:bodyPr/>
          <a:lstStyle/>
          <a:p>
            <a:r>
              <a:rPr lang="en-IN" sz="2400" b="1" dirty="0" smtClean="0">
                <a:latin typeface="Times New Roman" pitchFamily="18" charset="0"/>
                <a:cs typeface="Times New Roman" pitchFamily="18" charset="0"/>
              </a:rPr>
              <a:t>AND – AND Destination, Source </a:t>
            </a:r>
          </a:p>
          <a:p>
            <a:r>
              <a:rPr lang="en-IN" sz="2400" dirty="0" smtClean="0">
                <a:latin typeface="Times New Roman" pitchFamily="18" charset="0"/>
                <a:cs typeface="Times New Roman" pitchFamily="18" charset="0"/>
              </a:rPr>
              <a:t>This instruction ANDs each bit in a source byte or word with the same numbered bit in a destination byte or word. The result is put in the specified destination. The content of the specified source is not changed. </a:t>
            </a:r>
          </a:p>
          <a:p>
            <a:r>
              <a:rPr lang="en-IN" sz="2400" dirty="0" smtClean="0">
                <a:latin typeface="Times New Roman" pitchFamily="18" charset="0"/>
                <a:cs typeface="Times New Roman" pitchFamily="18" charset="0"/>
              </a:rPr>
              <a:t>The source can be an immediate number, the content of a register, or the content of a memory location. </a:t>
            </a:r>
          </a:p>
          <a:p>
            <a:r>
              <a:rPr lang="en-IN" sz="2400" dirty="0" smtClean="0">
                <a:latin typeface="Times New Roman" pitchFamily="18" charset="0"/>
                <a:cs typeface="Times New Roman" pitchFamily="18" charset="0"/>
              </a:rPr>
              <a:t>The destination can be a register or a memory location. </a:t>
            </a:r>
          </a:p>
          <a:p>
            <a:r>
              <a:rPr lang="en-IN" sz="2400" dirty="0" smtClean="0">
                <a:latin typeface="Times New Roman" pitchFamily="18" charset="0"/>
                <a:cs typeface="Times New Roman" pitchFamily="18" charset="0"/>
              </a:rPr>
              <a:t>The source and the destination cannot both be memory locations. </a:t>
            </a:r>
          </a:p>
          <a:p>
            <a:r>
              <a:rPr lang="en-IN" sz="2400" dirty="0" smtClean="0">
                <a:latin typeface="Times New Roman" pitchFamily="18" charset="0"/>
                <a:cs typeface="Times New Roman" pitchFamily="18" charset="0"/>
              </a:rPr>
              <a:t>CF and OF are both 0 after AND. PF, SF, and ZF are updated by the AND instruction. AF is undefined. PF has meaning only for an 8-bit operand. </a:t>
            </a:r>
          </a:p>
        </p:txBody>
      </p:sp>
    </p:spTree>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pPr algn="ctr"/>
            <a:r>
              <a:rPr lang="en-IN" b="1" dirty="0" smtClean="0">
                <a:latin typeface="Times New Roman" pitchFamily="18" charset="0"/>
                <a:cs typeface="Times New Roman" pitchFamily="18" charset="0"/>
              </a:rPr>
              <a:t>AND</a:t>
            </a:r>
            <a:endParaRPr lang="en-US" dirty="0"/>
          </a:p>
        </p:txBody>
      </p:sp>
      <p:sp>
        <p:nvSpPr>
          <p:cNvPr id="3" name="Content Placeholder 2"/>
          <p:cNvSpPr>
            <a:spLocks noGrp="1"/>
          </p:cNvSpPr>
          <p:nvPr>
            <p:ph idx="1"/>
          </p:nvPr>
        </p:nvSpPr>
        <p:spPr>
          <a:xfrm>
            <a:off x="457200" y="1066800"/>
            <a:ext cx="8229600" cy="3886200"/>
          </a:xfrm>
        </p:spPr>
        <p:txBody>
          <a:bodyPr/>
          <a:lstStyle/>
          <a:p>
            <a:r>
              <a:rPr lang="en-IN" sz="2800" b="1" dirty="0" smtClean="0">
                <a:latin typeface="Times New Roman" pitchFamily="18" charset="0"/>
                <a:cs typeface="Times New Roman" pitchFamily="18" charset="0"/>
              </a:rPr>
              <a:t>AND – AND Destination, Source </a:t>
            </a:r>
          </a:p>
          <a:p>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Example:</a:t>
            </a:r>
            <a:endParaRPr lang="en-IN" sz="2800" dirty="0" smtClean="0">
              <a:latin typeface="Times New Roman" pitchFamily="18" charset="0"/>
              <a:cs typeface="Times New Roman" pitchFamily="18" charset="0"/>
            </a:endParaRPr>
          </a:p>
          <a:p>
            <a:pPr lvl="1"/>
            <a:r>
              <a:rPr lang="en-IN" sz="2400" dirty="0" smtClean="0">
                <a:latin typeface="Times New Roman" pitchFamily="18" charset="0"/>
                <a:cs typeface="Times New Roman" pitchFamily="18" charset="0"/>
              </a:rPr>
              <a:t>AND CX, [SI] 		;AND word in DS at offset [SI] 				with word in CX register; Result in 				CX register </a:t>
            </a:r>
          </a:p>
          <a:p>
            <a:pPr lvl="1"/>
            <a:r>
              <a:rPr lang="en-IN" sz="2400" dirty="0" smtClean="0">
                <a:latin typeface="Times New Roman" pitchFamily="18" charset="0"/>
                <a:cs typeface="Times New Roman" pitchFamily="18" charset="0"/>
              </a:rPr>
              <a:t>AND BH, CL 		;AND byte in CL with byte in BH; 				Result in BH </a:t>
            </a:r>
          </a:p>
          <a:p>
            <a:pPr lvl="1"/>
            <a:r>
              <a:rPr lang="en-IN" sz="2400" dirty="0" smtClean="0">
                <a:latin typeface="Times New Roman" pitchFamily="18" charset="0"/>
                <a:cs typeface="Times New Roman" pitchFamily="18" charset="0"/>
              </a:rPr>
              <a:t>AND BX, 00FFH 	;00FFH Masks upper byte, 					leaves lower byte unchanged. </a:t>
            </a:r>
            <a:endParaRPr lang="en-US"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pPr algn="ctr"/>
            <a:r>
              <a:rPr lang="en-IN" b="1" dirty="0" smtClean="0">
                <a:latin typeface="Times New Roman" pitchFamily="18" charset="0"/>
                <a:cs typeface="Times New Roman" pitchFamily="18" charset="0"/>
              </a:rPr>
              <a:t>OR</a:t>
            </a:r>
            <a:endParaRPr lang="en-US" dirty="0"/>
          </a:p>
        </p:txBody>
      </p:sp>
      <p:sp>
        <p:nvSpPr>
          <p:cNvPr id="3" name="Content Placeholder 2"/>
          <p:cNvSpPr>
            <a:spLocks noGrp="1"/>
          </p:cNvSpPr>
          <p:nvPr>
            <p:ph idx="1"/>
          </p:nvPr>
        </p:nvSpPr>
        <p:spPr>
          <a:xfrm>
            <a:off x="457200" y="1295400"/>
            <a:ext cx="8229600" cy="3886200"/>
          </a:xfrm>
        </p:spPr>
        <p:txBody>
          <a:bodyPr/>
          <a:lstStyle/>
          <a:p>
            <a:r>
              <a:rPr lang="en-IN" sz="2400" b="1" dirty="0" smtClean="0">
                <a:latin typeface="Times New Roman" pitchFamily="18" charset="0"/>
                <a:cs typeface="Times New Roman" pitchFamily="18" charset="0"/>
              </a:rPr>
              <a:t>OR – OR Destination, Source </a:t>
            </a:r>
          </a:p>
          <a:p>
            <a:r>
              <a:rPr lang="en-IN" sz="2400" dirty="0" smtClean="0">
                <a:latin typeface="Times New Roman" pitchFamily="18" charset="0"/>
                <a:cs typeface="Times New Roman" pitchFamily="18" charset="0"/>
              </a:rPr>
              <a:t>This instruction ORs each bit in a source byte or word with the same numbered bit in a destination byte or word. The result is put in the specified destination. The content of the specified source is not changed. </a:t>
            </a:r>
          </a:p>
          <a:p>
            <a:r>
              <a:rPr lang="en-IN" sz="2400" dirty="0" smtClean="0">
                <a:latin typeface="Times New Roman" pitchFamily="18" charset="0"/>
                <a:cs typeface="Times New Roman" pitchFamily="18" charset="0"/>
              </a:rPr>
              <a:t>The source can be an immediate number, the content of a register, or the content of a memory location. </a:t>
            </a:r>
          </a:p>
          <a:p>
            <a:r>
              <a:rPr lang="en-IN" sz="2400" dirty="0" smtClean="0">
                <a:latin typeface="Times New Roman" pitchFamily="18" charset="0"/>
                <a:cs typeface="Times New Roman" pitchFamily="18" charset="0"/>
              </a:rPr>
              <a:t>The destination can be a register or a memory location. </a:t>
            </a:r>
          </a:p>
          <a:p>
            <a:r>
              <a:rPr lang="en-IN" sz="2400" dirty="0" smtClean="0">
                <a:latin typeface="Times New Roman" pitchFamily="18" charset="0"/>
                <a:cs typeface="Times New Roman" pitchFamily="18" charset="0"/>
              </a:rPr>
              <a:t>The source and destination cannot both be memory locations. </a:t>
            </a:r>
          </a:p>
          <a:p>
            <a:r>
              <a:rPr lang="en-IN" sz="2400" dirty="0" smtClean="0">
                <a:latin typeface="Times New Roman" pitchFamily="18" charset="0"/>
                <a:cs typeface="Times New Roman" pitchFamily="18" charset="0"/>
              </a:rPr>
              <a:t>CF and OF are both 0 after OR. PF, SF, and ZF are updated by the OR instruction. AF is undefined. PF has meaning only for an 8-bit operand. </a:t>
            </a:r>
            <a:endParaRPr lang="en-US" sz="2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458200" cy="4953000"/>
          </a:xfrm>
        </p:spPr>
        <p:txBody>
          <a:bodyPr rtlCol="0">
            <a:normAutofit fontScale="92500" lnSpcReduction="20000"/>
          </a:bodyPr>
          <a:lstStyle/>
          <a:p>
            <a:pPr eaLnBrk="1" fontAlgn="auto" hangingPunct="1">
              <a:spcAft>
                <a:spcPts val="0"/>
              </a:spcAft>
              <a:buFont typeface="Arial" pitchFamily="34" charset="0"/>
              <a:buChar char="•"/>
              <a:defRPr/>
            </a:pPr>
            <a:r>
              <a:rPr lang="en-US" sz="5200" b="1" dirty="0" smtClean="0">
                <a:solidFill>
                  <a:srgbClr val="00B050"/>
                </a:solidFill>
              </a:rPr>
              <a:t>Extra segment (ES):- </a:t>
            </a:r>
          </a:p>
          <a:p>
            <a:pPr eaLnBrk="1" fontAlgn="auto" hangingPunct="1">
              <a:spcAft>
                <a:spcPts val="0"/>
              </a:spcAft>
              <a:buFont typeface="Arial" pitchFamily="34" charset="0"/>
              <a:buChar char="•"/>
              <a:defRPr/>
            </a:pPr>
            <a:r>
              <a:rPr lang="en-US" sz="3100" b="1" dirty="0" smtClean="0"/>
              <a:t>It is a 16-bit register containing address of 64KB segment, usually with program data. </a:t>
            </a:r>
          </a:p>
          <a:p>
            <a:pPr eaLnBrk="1" fontAlgn="auto" hangingPunct="1">
              <a:spcAft>
                <a:spcPts val="0"/>
              </a:spcAft>
              <a:buFont typeface="Arial" pitchFamily="34" charset="0"/>
              <a:buChar char="•"/>
              <a:defRPr/>
            </a:pPr>
            <a:r>
              <a:rPr lang="en-US" sz="3100" b="1" dirty="0" smtClean="0"/>
              <a:t>By default, the processor assumes that the DI register references the ES segment in string manipulation instructions. </a:t>
            </a:r>
          </a:p>
          <a:p>
            <a:pPr eaLnBrk="1" fontAlgn="auto" hangingPunct="1">
              <a:spcAft>
                <a:spcPts val="0"/>
              </a:spcAft>
              <a:buFont typeface="Arial" pitchFamily="34" charset="0"/>
              <a:buChar char="•"/>
              <a:defRPr/>
            </a:pPr>
            <a:r>
              <a:rPr lang="en-US" sz="3100" b="1" dirty="0" smtClean="0"/>
              <a:t>ES register can be changed directly using POP and LES instructions.</a:t>
            </a:r>
          </a:p>
          <a:p>
            <a:pPr eaLnBrk="1" fontAlgn="auto" hangingPunct="1">
              <a:spcAft>
                <a:spcPts val="0"/>
              </a:spcAft>
              <a:buFont typeface="Arial" pitchFamily="34" charset="0"/>
              <a:buChar char="•"/>
              <a:defRPr/>
            </a:pPr>
            <a:r>
              <a:rPr lang="en-US" sz="3100" b="1" dirty="0" smtClean="0"/>
              <a:t>It is possible to change default segments used by general and index registers by prefixing instructions with a CS, SS,DS or ES prefix.</a:t>
            </a:r>
            <a:endParaRPr lang="en-US" sz="3100" b="1" dirty="0"/>
          </a:p>
        </p:txBody>
      </p:sp>
      <p:sp>
        <p:nvSpPr>
          <p:cNvPr id="5" name="Slide Number Placeholder 4"/>
          <p:cNvSpPr>
            <a:spLocks noGrp="1"/>
          </p:cNvSpPr>
          <p:nvPr>
            <p:ph type="sldNum" sz="quarter" idx="11"/>
          </p:nvPr>
        </p:nvSpPr>
        <p:spPr/>
        <p:txBody>
          <a:bodyPr/>
          <a:lstStyle/>
          <a:p>
            <a:pPr>
              <a:defRPr/>
            </a:pPr>
            <a:fld id="{94CE15EE-F117-410F-BB19-905B7239B4F7}" type="slidenum">
              <a:rPr lang="en-US"/>
              <a:pPr>
                <a:defRPr/>
              </a:pPr>
              <a:t>23</a:t>
            </a:fld>
            <a:endParaRPr lang="en-US"/>
          </a:p>
        </p:txBody>
      </p:sp>
      <p:sp>
        <p:nvSpPr>
          <p:cNvPr id="6"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800" b="1" dirty="0" smtClean="0">
                <a:solidFill>
                  <a:schemeClr val="bg1"/>
                </a:solidFill>
              </a:rPr>
              <a:t>Segment Register</a:t>
            </a:r>
            <a:endParaRPr kumimoji="0" lang="en-US" sz="48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pPr algn="ctr"/>
            <a:r>
              <a:rPr lang="en-IN" b="1" dirty="0" smtClean="0">
                <a:latin typeface="Times New Roman" pitchFamily="18" charset="0"/>
                <a:cs typeface="Times New Roman" pitchFamily="18" charset="0"/>
              </a:rPr>
              <a:t>OR</a:t>
            </a:r>
            <a:endParaRPr lang="en-US" dirty="0"/>
          </a:p>
        </p:txBody>
      </p:sp>
      <p:sp>
        <p:nvSpPr>
          <p:cNvPr id="3" name="Content Placeholder 2"/>
          <p:cNvSpPr>
            <a:spLocks noGrp="1"/>
          </p:cNvSpPr>
          <p:nvPr>
            <p:ph idx="1"/>
          </p:nvPr>
        </p:nvSpPr>
        <p:spPr>
          <a:xfrm>
            <a:off x="457200" y="1295400"/>
            <a:ext cx="8229600" cy="3886200"/>
          </a:xfrm>
        </p:spPr>
        <p:txBody>
          <a:bodyPr/>
          <a:lstStyle/>
          <a:p>
            <a:r>
              <a:rPr lang="en-IN" b="1" dirty="0" smtClean="0">
                <a:latin typeface="Times New Roman" pitchFamily="18" charset="0"/>
                <a:cs typeface="Times New Roman" pitchFamily="18" charset="0"/>
              </a:rPr>
              <a:t>OR – OR Destination, Source </a:t>
            </a:r>
          </a:p>
          <a:p>
            <a:r>
              <a:rPr lang="en-IN" dirty="0" smtClean="0">
                <a:latin typeface="Times New Roman" pitchFamily="18" charset="0"/>
                <a:cs typeface="Times New Roman" pitchFamily="18" charset="0"/>
              </a:rPr>
              <a:t>Example:</a:t>
            </a:r>
          </a:p>
          <a:p>
            <a:pPr lvl="1"/>
            <a:r>
              <a:rPr lang="en-IN" sz="2400" dirty="0" smtClean="0">
                <a:latin typeface="Times New Roman" pitchFamily="18" charset="0"/>
                <a:cs typeface="Times New Roman" pitchFamily="18" charset="0"/>
              </a:rPr>
              <a:t>OR AH, CL 	;CL </a:t>
            </a:r>
            <a:r>
              <a:rPr lang="en-IN" sz="2400" dirty="0" err="1" smtClean="0">
                <a:latin typeface="Times New Roman" pitchFamily="18" charset="0"/>
                <a:cs typeface="Times New Roman" pitchFamily="18" charset="0"/>
              </a:rPr>
              <a:t>ORed</a:t>
            </a:r>
            <a:r>
              <a:rPr lang="en-IN" sz="2400" dirty="0" smtClean="0">
                <a:latin typeface="Times New Roman" pitchFamily="18" charset="0"/>
                <a:cs typeface="Times New Roman" pitchFamily="18" charset="0"/>
              </a:rPr>
              <a:t> with AH, result in AH, CL not 			changed </a:t>
            </a:r>
          </a:p>
          <a:p>
            <a:pPr lvl="1"/>
            <a:r>
              <a:rPr lang="en-IN" sz="2400" dirty="0" smtClean="0">
                <a:latin typeface="Times New Roman" pitchFamily="18" charset="0"/>
                <a:cs typeface="Times New Roman" pitchFamily="18" charset="0"/>
              </a:rPr>
              <a:t>OR BP, SI 	;SI </a:t>
            </a:r>
            <a:r>
              <a:rPr lang="en-IN" sz="2400" dirty="0" err="1" smtClean="0">
                <a:latin typeface="Times New Roman" pitchFamily="18" charset="0"/>
                <a:cs typeface="Times New Roman" pitchFamily="18" charset="0"/>
              </a:rPr>
              <a:t>ORed</a:t>
            </a:r>
            <a:r>
              <a:rPr lang="en-IN" sz="2400" dirty="0" smtClean="0">
                <a:latin typeface="Times New Roman" pitchFamily="18" charset="0"/>
                <a:cs typeface="Times New Roman" pitchFamily="18" charset="0"/>
              </a:rPr>
              <a:t> with BP, result in BP, SI not 			changed </a:t>
            </a:r>
          </a:p>
          <a:p>
            <a:pPr lvl="1"/>
            <a:r>
              <a:rPr lang="en-IN" sz="2400" dirty="0" smtClean="0">
                <a:latin typeface="Times New Roman" pitchFamily="18" charset="0"/>
                <a:cs typeface="Times New Roman" pitchFamily="18" charset="0"/>
              </a:rPr>
              <a:t>OR SI, BP 	;BP </a:t>
            </a:r>
            <a:r>
              <a:rPr lang="en-IN" sz="2400" dirty="0" err="1" smtClean="0">
                <a:latin typeface="Times New Roman" pitchFamily="18" charset="0"/>
                <a:cs typeface="Times New Roman" pitchFamily="18" charset="0"/>
              </a:rPr>
              <a:t>ORed</a:t>
            </a:r>
            <a:r>
              <a:rPr lang="en-IN" sz="2400" dirty="0" smtClean="0">
                <a:latin typeface="Times New Roman" pitchFamily="18" charset="0"/>
                <a:cs typeface="Times New Roman" pitchFamily="18" charset="0"/>
              </a:rPr>
              <a:t> with SI, result in SI, BP not 			changed </a:t>
            </a:r>
          </a:p>
          <a:p>
            <a:pPr lvl="1"/>
            <a:r>
              <a:rPr lang="en-IN" sz="2400" dirty="0" smtClean="0">
                <a:latin typeface="Times New Roman" pitchFamily="18" charset="0"/>
                <a:cs typeface="Times New Roman" pitchFamily="18" charset="0"/>
              </a:rPr>
              <a:t>OR BL, 80H 	;BL </a:t>
            </a:r>
            <a:r>
              <a:rPr lang="en-IN" sz="2400" dirty="0" err="1" smtClean="0">
                <a:latin typeface="Times New Roman" pitchFamily="18" charset="0"/>
                <a:cs typeface="Times New Roman" pitchFamily="18" charset="0"/>
              </a:rPr>
              <a:t>ORed</a:t>
            </a:r>
            <a:r>
              <a:rPr lang="en-IN" sz="2400" dirty="0" smtClean="0">
                <a:latin typeface="Times New Roman" pitchFamily="18" charset="0"/>
                <a:cs typeface="Times New Roman" pitchFamily="18" charset="0"/>
              </a:rPr>
              <a:t> with immediate number 80H; 			sets MSB of BL to 1 </a:t>
            </a:r>
          </a:p>
          <a:p>
            <a:pPr lvl="1"/>
            <a:r>
              <a:rPr lang="en-IN" sz="2400" dirty="0" smtClean="0">
                <a:latin typeface="Times New Roman" pitchFamily="18" charset="0"/>
                <a:cs typeface="Times New Roman" pitchFamily="18" charset="0"/>
              </a:rPr>
              <a:t>OR CX,TABLE [SI] ;CX </a:t>
            </a:r>
            <a:r>
              <a:rPr lang="en-IN" sz="2400" dirty="0" err="1" smtClean="0">
                <a:latin typeface="Times New Roman" pitchFamily="18" charset="0"/>
                <a:cs typeface="Times New Roman" pitchFamily="18" charset="0"/>
              </a:rPr>
              <a:t>ORed</a:t>
            </a:r>
            <a:r>
              <a:rPr lang="en-IN" sz="2400" dirty="0" smtClean="0">
                <a:latin typeface="Times New Roman" pitchFamily="18" charset="0"/>
                <a:cs typeface="Times New Roman" pitchFamily="18" charset="0"/>
              </a:rPr>
              <a:t> with word from effective 				address TABLE [SI]; Content of 				memory is not changed. </a:t>
            </a:r>
            <a:endParaRPr lang="en-US"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pPr algn="ctr"/>
            <a:r>
              <a:rPr lang="en-IN" b="1" dirty="0" smtClean="0">
                <a:latin typeface="Times New Roman" pitchFamily="18" charset="0"/>
                <a:cs typeface="Times New Roman" pitchFamily="18" charset="0"/>
              </a:rPr>
              <a:t>XOR</a:t>
            </a:r>
            <a:endParaRPr lang="en-US" dirty="0"/>
          </a:p>
        </p:txBody>
      </p:sp>
      <p:sp>
        <p:nvSpPr>
          <p:cNvPr id="3" name="Content Placeholder 2"/>
          <p:cNvSpPr>
            <a:spLocks noGrp="1"/>
          </p:cNvSpPr>
          <p:nvPr>
            <p:ph idx="1"/>
          </p:nvPr>
        </p:nvSpPr>
        <p:spPr>
          <a:xfrm>
            <a:off x="457200" y="1295400"/>
            <a:ext cx="8229600" cy="3886200"/>
          </a:xfrm>
        </p:spPr>
        <p:txBody>
          <a:bodyPr/>
          <a:lstStyle/>
          <a:p>
            <a:r>
              <a:rPr lang="en-IN" sz="2400" b="1" dirty="0" smtClean="0">
                <a:latin typeface="Times New Roman" pitchFamily="18" charset="0"/>
                <a:cs typeface="Times New Roman" pitchFamily="18" charset="0"/>
              </a:rPr>
              <a:t>XOR – XOR Destination, Source </a:t>
            </a:r>
          </a:p>
          <a:p>
            <a:r>
              <a:rPr lang="en-IN" sz="2400" dirty="0" smtClean="0">
                <a:latin typeface="Times New Roman" pitchFamily="18" charset="0"/>
                <a:cs typeface="Times New Roman" pitchFamily="18" charset="0"/>
              </a:rPr>
              <a:t>This instruction Exclusive-ORs each bit in a source byte or word with the same numbered bit in a destination byte or word. The result is put in the specified destination. The content of the specified source is not changed. </a:t>
            </a:r>
          </a:p>
          <a:p>
            <a:r>
              <a:rPr lang="en-IN" sz="2400" dirty="0" smtClean="0">
                <a:latin typeface="Times New Roman" pitchFamily="18" charset="0"/>
                <a:cs typeface="Times New Roman" pitchFamily="18" charset="0"/>
              </a:rPr>
              <a:t>The source can be an immediate number, the content of a register, or the content of a memory location. </a:t>
            </a:r>
          </a:p>
          <a:p>
            <a:r>
              <a:rPr lang="en-IN" sz="2400" dirty="0" smtClean="0">
                <a:latin typeface="Times New Roman" pitchFamily="18" charset="0"/>
                <a:cs typeface="Times New Roman" pitchFamily="18" charset="0"/>
              </a:rPr>
              <a:t>The destination can be a register or a memory location. </a:t>
            </a:r>
          </a:p>
          <a:p>
            <a:r>
              <a:rPr lang="en-IN" sz="2400" dirty="0" smtClean="0">
                <a:latin typeface="Times New Roman" pitchFamily="18" charset="0"/>
                <a:cs typeface="Times New Roman" pitchFamily="18" charset="0"/>
              </a:rPr>
              <a:t>The source and destination cannot both be memory locations. </a:t>
            </a:r>
          </a:p>
          <a:p>
            <a:r>
              <a:rPr lang="en-IN" sz="2400" dirty="0" smtClean="0">
                <a:latin typeface="Times New Roman" pitchFamily="18" charset="0"/>
                <a:cs typeface="Times New Roman" pitchFamily="18" charset="0"/>
              </a:rPr>
              <a:t>CF and OF are both 0 after XOR. PF, SF, and ZF are updated. PF has meaning only for an 8-bit operand. AF is undefined.</a:t>
            </a:r>
            <a:endParaRPr lang="en-US" sz="2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pPr algn="ctr"/>
            <a:r>
              <a:rPr lang="en-IN" b="1" dirty="0" smtClean="0">
                <a:latin typeface="Times New Roman" pitchFamily="18" charset="0"/>
                <a:cs typeface="Times New Roman" pitchFamily="18" charset="0"/>
              </a:rPr>
              <a:t>XOR</a:t>
            </a:r>
            <a:endParaRPr lang="en-US" dirty="0"/>
          </a:p>
        </p:txBody>
      </p:sp>
      <p:sp>
        <p:nvSpPr>
          <p:cNvPr id="3" name="Content Placeholder 2"/>
          <p:cNvSpPr>
            <a:spLocks noGrp="1"/>
          </p:cNvSpPr>
          <p:nvPr>
            <p:ph idx="1"/>
          </p:nvPr>
        </p:nvSpPr>
        <p:spPr>
          <a:xfrm>
            <a:off x="457200" y="1295400"/>
            <a:ext cx="8229600" cy="3886200"/>
          </a:xfrm>
        </p:spPr>
        <p:txBody>
          <a:bodyPr/>
          <a:lstStyle/>
          <a:p>
            <a:r>
              <a:rPr lang="en-IN" b="1" dirty="0" smtClean="0">
                <a:latin typeface="Times New Roman" pitchFamily="18" charset="0"/>
                <a:cs typeface="Times New Roman" pitchFamily="18" charset="0"/>
              </a:rPr>
              <a:t>XOR – XOR Destination, Source </a:t>
            </a:r>
          </a:p>
          <a:p>
            <a:r>
              <a:rPr lang="en-IN" dirty="0" smtClean="0">
                <a:latin typeface="Times New Roman" pitchFamily="18" charset="0"/>
                <a:cs typeface="Times New Roman" pitchFamily="18" charset="0"/>
              </a:rPr>
              <a:t>Example:</a:t>
            </a:r>
          </a:p>
          <a:p>
            <a:pPr lvl="1"/>
            <a:r>
              <a:rPr lang="en-IN" sz="2400" dirty="0" smtClean="0">
                <a:latin typeface="Times New Roman" pitchFamily="18" charset="0"/>
                <a:cs typeface="Times New Roman" pitchFamily="18" charset="0"/>
              </a:rPr>
              <a:t>XOR CL, BH 		;Byte in BH exclusive-</a:t>
            </a:r>
            <a:r>
              <a:rPr lang="en-IN" sz="2400" dirty="0" err="1" smtClean="0">
                <a:latin typeface="Times New Roman" pitchFamily="18" charset="0"/>
                <a:cs typeface="Times New Roman" pitchFamily="18" charset="0"/>
              </a:rPr>
              <a:t>ORed</a:t>
            </a:r>
            <a:r>
              <a:rPr lang="en-IN" sz="2400" dirty="0" smtClean="0">
                <a:latin typeface="Times New Roman" pitchFamily="18" charset="0"/>
                <a:cs typeface="Times New Roman" pitchFamily="18" charset="0"/>
              </a:rPr>
              <a:t> with 				byte in CL. Result in CL. BH not 				changed. </a:t>
            </a:r>
          </a:p>
          <a:p>
            <a:pPr lvl="1"/>
            <a:r>
              <a:rPr lang="en-IN" sz="2400" dirty="0" smtClean="0">
                <a:latin typeface="Times New Roman" pitchFamily="18" charset="0"/>
                <a:cs typeface="Times New Roman" pitchFamily="18" charset="0"/>
              </a:rPr>
              <a:t>XOR BP, DI 		;Word in DI exclusive-</a:t>
            </a:r>
            <a:r>
              <a:rPr lang="en-IN" sz="2400" dirty="0" err="1" smtClean="0">
                <a:latin typeface="Times New Roman" pitchFamily="18" charset="0"/>
                <a:cs typeface="Times New Roman" pitchFamily="18" charset="0"/>
              </a:rPr>
              <a:t>ORed</a:t>
            </a:r>
            <a:r>
              <a:rPr lang="en-IN" sz="2400" dirty="0" smtClean="0">
                <a:latin typeface="Times New Roman" pitchFamily="18" charset="0"/>
                <a:cs typeface="Times New Roman" pitchFamily="18" charset="0"/>
              </a:rPr>
              <a:t> with 				word in BP. Result in BP. DI not 				changed. </a:t>
            </a:r>
          </a:p>
          <a:p>
            <a:pPr lvl="1"/>
            <a:r>
              <a:rPr lang="en-IN" sz="2000" dirty="0" smtClean="0">
                <a:latin typeface="Times New Roman" pitchFamily="18" charset="0"/>
                <a:cs typeface="Times New Roman" pitchFamily="18" charset="0"/>
              </a:rPr>
              <a:t>XOR WORD PTR [BX], 00FFH </a:t>
            </a:r>
            <a:r>
              <a:rPr lang="en-IN" sz="2400" dirty="0" smtClean="0">
                <a:latin typeface="Times New Roman" pitchFamily="18" charset="0"/>
                <a:cs typeface="Times New Roman" pitchFamily="18" charset="0"/>
              </a:rPr>
              <a:t>;Exclusive-OR immediate 				number 00FFH with word at offset 				[BX] in the data segment. Result in 				memory location [BX]</a:t>
            </a:r>
            <a:endParaRPr lang="en-US" sz="5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pPr algn="ctr"/>
            <a:r>
              <a:rPr lang="en-IN" b="1" dirty="0" smtClean="0">
                <a:latin typeface="Times New Roman" pitchFamily="18" charset="0"/>
                <a:cs typeface="Times New Roman" pitchFamily="18" charset="0"/>
              </a:rPr>
              <a:t>NOT</a:t>
            </a:r>
            <a:endParaRPr lang="en-US" dirty="0"/>
          </a:p>
        </p:txBody>
      </p:sp>
      <p:sp>
        <p:nvSpPr>
          <p:cNvPr id="3" name="Content Placeholder 2"/>
          <p:cNvSpPr>
            <a:spLocks noGrp="1"/>
          </p:cNvSpPr>
          <p:nvPr>
            <p:ph idx="1"/>
          </p:nvPr>
        </p:nvSpPr>
        <p:spPr>
          <a:xfrm>
            <a:off x="457200" y="1295400"/>
            <a:ext cx="8229600" cy="3886200"/>
          </a:xfrm>
        </p:spPr>
        <p:txBody>
          <a:bodyPr/>
          <a:lstStyle/>
          <a:p>
            <a:r>
              <a:rPr lang="en-IN" sz="2800" b="1" dirty="0" smtClean="0">
                <a:latin typeface="Times New Roman" pitchFamily="18" charset="0"/>
                <a:cs typeface="Times New Roman" pitchFamily="18" charset="0"/>
              </a:rPr>
              <a:t>NOT – NOT Destination </a:t>
            </a:r>
          </a:p>
          <a:p>
            <a:r>
              <a:rPr lang="en-IN" sz="2800" dirty="0" smtClean="0">
                <a:latin typeface="Times New Roman" pitchFamily="18" charset="0"/>
                <a:cs typeface="Times New Roman" pitchFamily="18" charset="0"/>
              </a:rPr>
              <a:t>The NOT instruction inverts each bit (forms the 1’s complement) of a byte or word in the specified destination. The destination can be a register or a memory location. </a:t>
            </a:r>
          </a:p>
          <a:p>
            <a:r>
              <a:rPr lang="en-IN" sz="2800" dirty="0" smtClean="0">
                <a:latin typeface="Times New Roman" pitchFamily="18" charset="0"/>
                <a:cs typeface="Times New Roman" pitchFamily="18" charset="0"/>
              </a:rPr>
              <a:t>This instruction does not affect any flag. </a:t>
            </a:r>
          </a:p>
          <a:p>
            <a:r>
              <a:rPr lang="en-IN" sz="2800" dirty="0" smtClean="0">
                <a:latin typeface="Times New Roman" pitchFamily="18" charset="0"/>
                <a:cs typeface="Times New Roman" pitchFamily="18" charset="0"/>
              </a:rPr>
              <a:t>Example:</a:t>
            </a:r>
          </a:p>
          <a:p>
            <a:pPr lvl="1"/>
            <a:r>
              <a:rPr lang="en-IN" sz="2400" dirty="0" smtClean="0">
                <a:latin typeface="Times New Roman" pitchFamily="18" charset="0"/>
                <a:cs typeface="Times New Roman" pitchFamily="18" charset="0"/>
              </a:rPr>
              <a:t>NOT BX 		;Complement content or BX 					register </a:t>
            </a:r>
          </a:p>
          <a:p>
            <a:pPr lvl="1"/>
            <a:r>
              <a:rPr lang="en-IN" sz="2400" dirty="0" smtClean="0">
                <a:latin typeface="Times New Roman" pitchFamily="18" charset="0"/>
                <a:cs typeface="Times New Roman" pitchFamily="18" charset="0"/>
              </a:rPr>
              <a:t>NOT BYTE PTR [BX] 	;Complement memory byte at 				offset [BX] in data segment. </a:t>
            </a:r>
          </a:p>
        </p:txBody>
      </p:sp>
    </p:spTree>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pPr algn="ctr"/>
            <a:r>
              <a:rPr lang="en-IN" sz="4000" b="1" dirty="0" smtClean="0">
                <a:latin typeface="Times New Roman" pitchFamily="18" charset="0"/>
                <a:cs typeface="Times New Roman" pitchFamily="18" charset="0"/>
              </a:rPr>
              <a:t>TEST</a:t>
            </a:r>
            <a:endParaRPr lang="en-US" sz="4000" dirty="0"/>
          </a:p>
        </p:txBody>
      </p:sp>
      <p:sp>
        <p:nvSpPr>
          <p:cNvPr id="3" name="Content Placeholder 2"/>
          <p:cNvSpPr>
            <a:spLocks noGrp="1"/>
          </p:cNvSpPr>
          <p:nvPr>
            <p:ph idx="1"/>
          </p:nvPr>
        </p:nvSpPr>
        <p:spPr>
          <a:xfrm>
            <a:off x="457200" y="1066800"/>
            <a:ext cx="8229600" cy="3886200"/>
          </a:xfrm>
        </p:spPr>
        <p:txBody>
          <a:bodyPr/>
          <a:lstStyle/>
          <a:p>
            <a:r>
              <a:rPr lang="en-IN" sz="2400" b="1" dirty="0" smtClean="0">
                <a:latin typeface="Times New Roman" pitchFamily="18" charset="0"/>
                <a:cs typeface="Times New Roman" pitchFamily="18" charset="0"/>
              </a:rPr>
              <a:t>TEST – TEST Destination, Source </a:t>
            </a:r>
          </a:p>
          <a:p>
            <a:r>
              <a:rPr lang="en-IN" sz="2400" dirty="0" smtClean="0">
                <a:latin typeface="Times New Roman" pitchFamily="18" charset="0"/>
                <a:cs typeface="Times New Roman" pitchFamily="18" charset="0"/>
              </a:rPr>
              <a:t>This instruction ANDs the byte / word in the specified source with the byte / word in the specified destination. Flags are updated, but neither operand is changed. </a:t>
            </a:r>
          </a:p>
          <a:p>
            <a:r>
              <a:rPr lang="en-IN" sz="2400" dirty="0" smtClean="0">
                <a:latin typeface="Times New Roman" pitchFamily="18" charset="0"/>
                <a:cs typeface="Times New Roman" pitchFamily="18" charset="0"/>
              </a:rPr>
              <a:t>The test instruction is often used to set flags before a Conditional jump instruction. </a:t>
            </a:r>
          </a:p>
          <a:p>
            <a:r>
              <a:rPr lang="en-IN" sz="2400" dirty="0" smtClean="0">
                <a:latin typeface="Times New Roman" pitchFamily="18" charset="0"/>
                <a:cs typeface="Times New Roman" pitchFamily="18" charset="0"/>
              </a:rPr>
              <a:t>The source can be an immediate number, the content of a register, or the content of a memory location. </a:t>
            </a:r>
          </a:p>
          <a:p>
            <a:r>
              <a:rPr lang="en-IN" sz="2400" dirty="0" smtClean="0">
                <a:latin typeface="Times New Roman" pitchFamily="18" charset="0"/>
                <a:cs typeface="Times New Roman" pitchFamily="18" charset="0"/>
              </a:rPr>
              <a:t>The destination can be a register or a memory location. </a:t>
            </a:r>
          </a:p>
          <a:p>
            <a:r>
              <a:rPr lang="en-IN" sz="2400" dirty="0" smtClean="0">
                <a:latin typeface="Times New Roman" pitchFamily="18" charset="0"/>
                <a:cs typeface="Times New Roman" pitchFamily="18" charset="0"/>
              </a:rPr>
              <a:t>The source and the destination cannot both be memory locations. </a:t>
            </a:r>
          </a:p>
          <a:p>
            <a:r>
              <a:rPr lang="en-IN" sz="2400" dirty="0" smtClean="0">
                <a:latin typeface="Times New Roman" pitchFamily="18" charset="0"/>
                <a:cs typeface="Times New Roman" pitchFamily="18" charset="0"/>
              </a:rPr>
              <a:t>CF and OF are both 0’s after TEST. PF, SF and ZF will be updated to show the results of the destination. AF is be undefined. </a:t>
            </a:r>
            <a:endParaRPr lang="en-IN" sz="20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pPr algn="ctr"/>
            <a:r>
              <a:rPr lang="en-IN" sz="4000" b="1" dirty="0" smtClean="0">
                <a:latin typeface="Times New Roman" pitchFamily="18" charset="0"/>
                <a:cs typeface="Times New Roman" pitchFamily="18" charset="0"/>
              </a:rPr>
              <a:t>TEST</a:t>
            </a:r>
            <a:endParaRPr lang="en-US" sz="4000" dirty="0"/>
          </a:p>
        </p:txBody>
      </p:sp>
      <p:sp>
        <p:nvSpPr>
          <p:cNvPr id="3" name="Content Placeholder 2"/>
          <p:cNvSpPr>
            <a:spLocks noGrp="1"/>
          </p:cNvSpPr>
          <p:nvPr>
            <p:ph idx="1"/>
          </p:nvPr>
        </p:nvSpPr>
        <p:spPr>
          <a:xfrm>
            <a:off x="457200" y="1066800"/>
            <a:ext cx="8229600" cy="3886200"/>
          </a:xfrm>
        </p:spPr>
        <p:txBody>
          <a:bodyPr/>
          <a:lstStyle/>
          <a:p>
            <a:r>
              <a:rPr lang="en-IN" sz="2800" b="1" dirty="0" smtClean="0">
                <a:latin typeface="Times New Roman" pitchFamily="18" charset="0"/>
                <a:cs typeface="Times New Roman" pitchFamily="18" charset="0"/>
              </a:rPr>
              <a:t>TEST – TEST Destination, Source </a:t>
            </a:r>
          </a:p>
          <a:p>
            <a:r>
              <a:rPr lang="en-IN" sz="2800" dirty="0" smtClean="0">
                <a:latin typeface="Times New Roman" pitchFamily="18" charset="0"/>
                <a:cs typeface="Times New Roman" pitchFamily="18" charset="0"/>
              </a:rPr>
              <a:t>Example:</a:t>
            </a:r>
          </a:p>
          <a:p>
            <a:pPr lvl="1"/>
            <a:r>
              <a:rPr lang="en-IN" sz="2400" dirty="0" smtClean="0">
                <a:latin typeface="Times New Roman" pitchFamily="18" charset="0"/>
                <a:cs typeface="Times New Roman" pitchFamily="18" charset="0"/>
              </a:rPr>
              <a:t>TEST AL, BH 		;AND BH with AL. No result 				stored; Update PF, SF, ZF. </a:t>
            </a:r>
          </a:p>
          <a:p>
            <a:pPr lvl="1"/>
            <a:r>
              <a:rPr lang="en-IN" sz="2400" dirty="0" smtClean="0">
                <a:latin typeface="Times New Roman" pitchFamily="18" charset="0"/>
                <a:cs typeface="Times New Roman" pitchFamily="18" charset="0"/>
              </a:rPr>
              <a:t>TEST CX, 0001H 	;AND CX with immediate number 				0001H;  No result stored; Update 				PF, SF, ZF </a:t>
            </a:r>
          </a:p>
          <a:p>
            <a:pPr lvl="1"/>
            <a:r>
              <a:rPr lang="en-IN" sz="2400" dirty="0" smtClean="0">
                <a:latin typeface="Times New Roman" pitchFamily="18" charset="0"/>
                <a:cs typeface="Times New Roman" pitchFamily="18" charset="0"/>
              </a:rPr>
              <a:t>TEST BP, [BX][DI] 	;AND word are offset [BX][DI] in 				DS with word in BP. No result 				stored. Update PF, SF, and ZF</a:t>
            </a:r>
          </a:p>
        </p:txBody>
      </p:sp>
    </p:spTree>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762000"/>
          </a:xfrm>
        </p:spPr>
        <p:txBody>
          <a:bodyPr/>
          <a:lstStyle/>
          <a:p>
            <a:pPr algn="ctr"/>
            <a:r>
              <a:rPr lang="en-IN" sz="3600" b="1" dirty="0" smtClean="0">
                <a:latin typeface="Times New Roman" pitchFamily="18" charset="0"/>
                <a:cs typeface="Times New Roman" pitchFamily="18" charset="0"/>
              </a:rPr>
              <a:t>ROTATE AND SHIFT INSTRUCTIONS</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19200"/>
            <a:ext cx="8686800" cy="3886200"/>
          </a:xfrm>
        </p:spPr>
        <p:txBody>
          <a:bodyPr/>
          <a:lstStyle/>
          <a:p>
            <a:r>
              <a:rPr lang="en-US" sz="2400" dirty="0" smtClean="0">
                <a:latin typeface="Times New Roman" pitchFamily="18" charset="0"/>
                <a:cs typeface="Times New Roman" pitchFamily="18" charset="0"/>
              </a:rPr>
              <a:t>SAL/SHL Instruction - Shift operand bits left, put zero in LSB(s)</a:t>
            </a:r>
          </a:p>
          <a:p>
            <a:pPr lvl="1"/>
            <a:r>
              <a:rPr lang="en-US" sz="2000" dirty="0" smtClean="0">
                <a:latin typeface="Times New Roman" pitchFamily="18" charset="0"/>
                <a:cs typeface="Times New Roman" pitchFamily="18" charset="0"/>
              </a:rPr>
              <a:t>SAL/AHL destination, count</a:t>
            </a:r>
          </a:p>
          <a:p>
            <a:r>
              <a:rPr lang="en-US" sz="2400" dirty="0" smtClean="0">
                <a:latin typeface="Times New Roman" pitchFamily="18" charset="0"/>
                <a:cs typeface="Times New Roman" pitchFamily="18" charset="0"/>
              </a:rPr>
              <a:t>SAR Instruction - Shift operand bits right, new MAB = old MSB</a:t>
            </a:r>
          </a:p>
          <a:p>
            <a:pPr lvl="1"/>
            <a:r>
              <a:rPr lang="en-US" sz="2000" dirty="0" smtClean="0">
                <a:latin typeface="Times New Roman" pitchFamily="18" charset="0"/>
                <a:cs typeface="Times New Roman" pitchFamily="18" charset="0"/>
              </a:rPr>
              <a:t>SAR destination, count.</a:t>
            </a:r>
          </a:p>
          <a:p>
            <a:r>
              <a:rPr lang="en-US" sz="2400" dirty="0" smtClean="0">
                <a:latin typeface="Times New Roman" pitchFamily="18" charset="0"/>
                <a:cs typeface="Times New Roman" pitchFamily="18" charset="0"/>
              </a:rPr>
              <a:t>SHR Instruction - Shift operand bits right, put zero in MSB</a:t>
            </a:r>
          </a:p>
          <a:p>
            <a:pPr lvl="1"/>
            <a:r>
              <a:rPr lang="en-US" sz="2000" dirty="0" smtClean="0">
                <a:latin typeface="Times New Roman" pitchFamily="18" charset="0"/>
                <a:cs typeface="Times New Roman" pitchFamily="18" charset="0"/>
              </a:rPr>
              <a:t>SHR destination, count.</a:t>
            </a:r>
          </a:p>
          <a:p>
            <a:r>
              <a:rPr lang="en-US" sz="2400" dirty="0" smtClean="0">
                <a:latin typeface="Times New Roman" pitchFamily="18" charset="0"/>
                <a:cs typeface="Times New Roman" pitchFamily="18" charset="0"/>
              </a:rPr>
              <a:t>ROL Instruction - Rotate all bits of operand left, MSB to LSB</a:t>
            </a:r>
          </a:p>
          <a:p>
            <a:pPr lvl="1"/>
            <a:r>
              <a:rPr lang="en-US" sz="2000" dirty="0" smtClean="0">
                <a:latin typeface="Times New Roman" pitchFamily="18" charset="0"/>
                <a:cs typeface="Times New Roman" pitchFamily="18" charset="0"/>
              </a:rPr>
              <a:t>ROL destination, count.</a:t>
            </a:r>
          </a:p>
          <a:p>
            <a:r>
              <a:rPr lang="en-US" sz="2400" dirty="0" smtClean="0">
                <a:latin typeface="Times New Roman" pitchFamily="18" charset="0"/>
                <a:cs typeface="Times New Roman" pitchFamily="18" charset="0"/>
              </a:rPr>
              <a:t>ROR Instruction - Rotate all bits of operand right, LSB to MSB –</a:t>
            </a:r>
          </a:p>
          <a:p>
            <a:pPr lvl="1"/>
            <a:r>
              <a:rPr lang="en-US" sz="2000" dirty="0" smtClean="0">
                <a:latin typeface="Times New Roman" pitchFamily="18" charset="0"/>
                <a:cs typeface="Times New Roman" pitchFamily="18" charset="0"/>
              </a:rPr>
              <a:t>ROR destination, count</a:t>
            </a:r>
          </a:p>
          <a:p>
            <a:r>
              <a:rPr lang="en-US" sz="2400" dirty="0" smtClean="0">
                <a:latin typeface="Times New Roman" pitchFamily="18" charset="0"/>
                <a:cs typeface="Times New Roman" pitchFamily="18" charset="0"/>
              </a:rPr>
              <a:t>RCL Instruction - Rotate operand around to the left through CF </a:t>
            </a:r>
          </a:p>
          <a:p>
            <a:pPr lvl="1"/>
            <a:r>
              <a:rPr lang="en-US" sz="2000" dirty="0" smtClean="0">
                <a:latin typeface="Times New Roman" pitchFamily="18" charset="0"/>
                <a:cs typeface="Times New Roman" pitchFamily="18" charset="0"/>
              </a:rPr>
              <a:t>RCL destination, source.</a:t>
            </a:r>
          </a:p>
          <a:p>
            <a:r>
              <a:rPr lang="en-US" sz="2400" dirty="0" smtClean="0">
                <a:latin typeface="Times New Roman" pitchFamily="18" charset="0"/>
                <a:cs typeface="Times New Roman" pitchFamily="18" charset="0"/>
              </a:rPr>
              <a:t>RCR Instruction - Rotate operand around to the right through CF</a:t>
            </a:r>
          </a:p>
          <a:p>
            <a:pPr lvl="1"/>
            <a:r>
              <a:rPr lang="en-US" sz="2000" dirty="0" smtClean="0">
                <a:latin typeface="Times New Roman" pitchFamily="18" charset="0"/>
                <a:cs typeface="Times New Roman" pitchFamily="18" charset="0"/>
              </a:rPr>
              <a:t>RCR destination, count</a:t>
            </a:r>
            <a:endParaRPr lang="en-US" sz="2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sz="4000" b="1" dirty="0" smtClean="0">
                <a:latin typeface="Times New Roman" pitchFamily="18" charset="0"/>
                <a:cs typeface="Times New Roman" pitchFamily="18" charset="0"/>
              </a:rPr>
              <a:t>ROTATE AND SHIFT INSTRUCTIONS</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752600"/>
            <a:ext cx="8229600" cy="3886200"/>
          </a:xfrm>
        </p:spPr>
        <p:txBody>
          <a:bodyPr/>
          <a:lstStyle/>
          <a:p>
            <a:pPr>
              <a:lnSpc>
                <a:spcPct val="150000"/>
              </a:lnSpc>
              <a:spcBef>
                <a:spcPts val="250"/>
              </a:spcBef>
            </a:pPr>
            <a:r>
              <a:rPr lang="en-IN" sz="2400" dirty="0" smtClean="0">
                <a:latin typeface="Times New Roman" pitchFamily="18" charset="0"/>
                <a:cs typeface="Times New Roman" pitchFamily="18" charset="0"/>
              </a:rPr>
              <a:t>A shift left by one bit position is equivalent to multiplying by two. Using SAL the most significant bit is shifted into the carry flag and the least significant bit is filled with a zero.</a:t>
            </a:r>
          </a:p>
          <a:p>
            <a:pPr>
              <a:lnSpc>
                <a:spcPct val="150000"/>
              </a:lnSpc>
              <a:spcBef>
                <a:spcPts val="250"/>
              </a:spcBef>
            </a:pPr>
            <a:r>
              <a:rPr lang="en-IN" sz="2400" dirty="0" smtClean="0">
                <a:latin typeface="Times New Roman" pitchFamily="18" charset="0"/>
                <a:cs typeface="Times New Roman" pitchFamily="18" charset="0"/>
              </a:rPr>
              <a:t>A shift right by one position is equivalent to dividing by two when the sign bit is maintained (using SAR).</a:t>
            </a:r>
          </a:p>
          <a:p>
            <a:pPr>
              <a:lnSpc>
                <a:spcPct val="150000"/>
              </a:lnSpc>
              <a:spcBef>
                <a:spcPts val="250"/>
              </a:spcBef>
            </a:pPr>
            <a:r>
              <a:rPr lang="en-IN" sz="2400" dirty="0" smtClean="0">
                <a:latin typeface="Times New Roman" pitchFamily="18" charset="0"/>
                <a:cs typeface="Times New Roman" pitchFamily="18" charset="0"/>
              </a:rPr>
              <a:t>ROL and ROR rotate the bits left and right respectively. </a:t>
            </a:r>
          </a:p>
          <a:p>
            <a:pPr>
              <a:lnSpc>
                <a:spcPct val="150000"/>
              </a:lnSpc>
              <a:spcBef>
                <a:spcPts val="250"/>
              </a:spcBef>
            </a:pPr>
            <a:r>
              <a:rPr lang="en-IN" sz="2400" dirty="0" smtClean="0">
                <a:latin typeface="Times New Roman" pitchFamily="18" charset="0"/>
                <a:cs typeface="Times New Roman" pitchFamily="18" charset="0"/>
              </a:rPr>
              <a:t>The ROL instruction fills the least significant bit with the most significant bit which is also placed in the carry flag. </a:t>
            </a:r>
          </a:p>
          <a:p>
            <a:pPr>
              <a:lnSpc>
                <a:spcPct val="150000"/>
              </a:lnSpc>
              <a:spcBef>
                <a:spcPts val="250"/>
              </a:spcBef>
            </a:pPr>
            <a:r>
              <a:rPr lang="en-IN" sz="2400" dirty="0" smtClean="0">
                <a:latin typeface="Times New Roman" pitchFamily="18" charset="0"/>
                <a:cs typeface="Times New Roman" pitchFamily="18" charset="0"/>
              </a:rPr>
              <a:t>ROR fills the most significant bit with the least significant bit.</a:t>
            </a:r>
            <a:endParaRPr lang="en-US"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lstStyle/>
          <a:p>
            <a:pPr algn="ctr"/>
            <a:r>
              <a:rPr lang="en-IN" b="1" dirty="0" smtClean="0">
                <a:latin typeface="Times New Roman" pitchFamily="18" charset="0"/>
                <a:cs typeface="Times New Roman" pitchFamily="18" charset="0"/>
              </a:rPr>
              <a:t>ROTATE AND SHIFT</a:t>
            </a:r>
            <a:endParaRPr lang="en-US" dirty="0"/>
          </a:p>
        </p:txBody>
      </p:sp>
      <p:sp>
        <p:nvSpPr>
          <p:cNvPr id="3" name="Content Placeholder 2"/>
          <p:cNvSpPr>
            <a:spLocks noGrp="1"/>
          </p:cNvSpPr>
          <p:nvPr>
            <p:ph idx="1"/>
          </p:nvPr>
        </p:nvSpPr>
        <p:spPr/>
        <p:txBody>
          <a:bodyPr/>
          <a:lstStyle/>
          <a:p>
            <a:endParaRPr lang="en-US"/>
          </a:p>
        </p:txBody>
      </p:sp>
      <p:pic>
        <p:nvPicPr>
          <p:cNvPr id="409602" name="Picture 2"/>
          <p:cNvPicPr>
            <a:picLocks noChangeAspect="1" noChangeArrowheads="1"/>
          </p:cNvPicPr>
          <p:nvPr/>
        </p:nvPicPr>
        <p:blipFill>
          <a:blip r:embed="rId2" cstate="print"/>
          <a:srcRect/>
          <a:stretch>
            <a:fillRect/>
          </a:stretch>
        </p:blipFill>
        <p:spPr bwMode="auto">
          <a:xfrm>
            <a:off x="314325" y="1733550"/>
            <a:ext cx="8515350" cy="4743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85800"/>
            <a:ext cx="8229600" cy="5181600"/>
          </a:xfrm>
        </p:spPr>
        <p:txBody>
          <a:bodyPr/>
          <a:lstStyle/>
          <a:p>
            <a:r>
              <a:rPr lang="en-US" sz="2800" b="1" dirty="0" smtClean="0">
                <a:latin typeface="Times New Roman" pitchFamily="18" charset="0"/>
                <a:cs typeface="Times New Roman" pitchFamily="18" charset="0"/>
              </a:rPr>
              <a:t>SHR – SHR Destination, Count </a:t>
            </a:r>
          </a:p>
          <a:p>
            <a:r>
              <a:rPr lang="en-US" sz="2800" dirty="0" smtClean="0">
                <a:latin typeface="Times New Roman" pitchFamily="18" charset="0"/>
                <a:cs typeface="Times New Roman" pitchFamily="18" charset="0"/>
              </a:rPr>
              <a:t>SHR Instruction - SHR instruction shifts the bits in op1 to right by the number of times specified by op2 .</a:t>
            </a:r>
          </a:p>
          <a:p>
            <a:r>
              <a:rPr lang="en-US" sz="2800" dirty="0" smtClean="0">
                <a:latin typeface="Times New Roman" pitchFamily="18" charset="0"/>
                <a:cs typeface="Times New Roman" pitchFamily="18" charset="0"/>
              </a:rPr>
              <a:t>Example: </a:t>
            </a:r>
          </a:p>
          <a:p>
            <a:pPr lvl="1"/>
            <a:r>
              <a:rPr lang="en-US" sz="2400" dirty="0" smtClean="0">
                <a:latin typeface="Times New Roman" pitchFamily="18" charset="0"/>
                <a:cs typeface="Times New Roman" pitchFamily="18" charset="0"/>
              </a:rPr>
              <a:t>SHR BP, 1 		</a:t>
            </a:r>
            <a:r>
              <a:rPr lang="en-US" sz="2000" dirty="0" smtClean="0">
                <a:latin typeface="Times New Roman" pitchFamily="18" charset="0"/>
                <a:cs typeface="Times New Roman" pitchFamily="18" charset="0"/>
              </a:rPr>
              <a:t>; Shift word in BP by 1 bit position 					to right ; and 0 is kept to MSB</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MOV CL, 03H 		</a:t>
            </a:r>
            <a:r>
              <a:rPr lang="en-US" sz="2000" dirty="0" smtClean="0">
                <a:latin typeface="Times New Roman" pitchFamily="18" charset="0"/>
                <a:cs typeface="Times New Roman" pitchFamily="18" charset="0"/>
              </a:rPr>
              <a:t>;Load desired number of shifts 					</a:t>
            </a:r>
            <a:r>
              <a:rPr lang="en-US" sz="2000" dirty="0" err="1" smtClean="0">
                <a:latin typeface="Times New Roman" pitchFamily="18" charset="0"/>
                <a:cs typeface="Times New Roman" pitchFamily="18" charset="0"/>
              </a:rPr>
              <a:t>into;CL</a:t>
            </a:r>
            <a:endParaRPr lang="en-US" sz="2400" dirty="0" smtClean="0">
              <a:latin typeface="Times New Roman" pitchFamily="18" charset="0"/>
              <a:cs typeface="Times New Roman" pitchFamily="18" charset="0"/>
            </a:endParaRPr>
          </a:p>
          <a:p>
            <a:pPr lvl="1"/>
            <a:r>
              <a:rPr lang="en-US" sz="2000" dirty="0" smtClean="0">
                <a:latin typeface="Times New Roman" pitchFamily="18" charset="0"/>
                <a:cs typeface="Times New Roman" pitchFamily="18" charset="0"/>
              </a:rPr>
              <a:t>SHR BYTE PYR[BX] 	;Shift bytes in DS at offset </a:t>
            </a:r>
            <a:r>
              <a:rPr lang="en-US" sz="2000" dirty="0" err="1" smtClean="0">
                <a:latin typeface="Times New Roman" pitchFamily="18" charset="0"/>
                <a:cs typeface="Times New Roman" pitchFamily="18" charset="0"/>
              </a:rPr>
              <a:t>BX;and</a:t>
            </a:r>
            <a:r>
              <a:rPr lang="en-US" sz="2000" dirty="0" smtClean="0">
                <a:latin typeface="Times New Roman" pitchFamily="18" charset="0"/>
                <a:cs typeface="Times New Roman" pitchFamily="18" charset="0"/>
              </a:rPr>
              <a:t> 					rotate 3 bits to right and ;keep 3 0’s 				in MSB</a:t>
            </a:r>
            <a:endParaRPr lang="en-US" sz="2400" dirty="0" smtClean="0">
              <a:latin typeface="Times New Roman" pitchFamily="18" charset="0"/>
              <a:cs typeface="Times New Roman" pitchFamily="18" charset="0"/>
            </a:endParaRPr>
          </a:p>
          <a:p>
            <a:pPr lvl="1"/>
            <a:r>
              <a:rPr lang="it-IT" sz="2400" dirty="0" smtClean="0">
                <a:latin typeface="Times New Roman" pitchFamily="18" charset="0"/>
                <a:cs typeface="Times New Roman" pitchFamily="18" charset="0"/>
              </a:rPr>
              <a:t>SHR SI, 1 		</a:t>
            </a:r>
            <a:r>
              <a:rPr lang="it-IT" sz="2000" dirty="0" smtClean="0">
                <a:latin typeface="Times New Roman" pitchFamily="18" charset="0"/>
                <a:cs typeface="Times New Roman" pitchFamily="18" charset="0"/>
              </a:rPr>
              <a:t>;SI = 10010011 10101101 , CF = 0; 				Result: SI = 01001001 11010110 </a:t>
            </a:r>
            <a:r>
              <a:rPr lang="en-US" sz="2000" dirty="0" smtClean="0">
                <a:latin typeface="Times New Roman" pitchFamily="18" charset="0"/>
                <a:cs typeface="Times New Roman" pitchFamily="18" charset="0"/>
              </a:rPr>
              <a:t>; 					CF = 1, OF = 1, SF = 0, ZF = 0</a:t>
            </a:r>
            <a:endParaRPr lang="en-US" sz="2000" dirty="0">
              <a:latin typeface="Times New Roman" pitchFamily="18" charset="0"/>
              <a:cs typeface="Times New Roman" pitchFamily="18"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534400" cy="5029200"/>
          </a:xfrm>
        </p:spPr>
        <p:txBody>
          <a:bodyPr/>
          <a:lstStyle/>
          <a:p>
            <a:pPr eaLnBrk="1" hangingPunct="1"/>
            <a:r>
              <a:rPr lang="en-US" sz="2800" b="1" dirty="0" smtClean="0"/>
              <a:t>It allows the memory addressing capacity to be 1 Mbytes.</a:t>
            </a:r>
          </a:p>
          <a:p>
            <a:pPr eaLnBrk="1" hangingPunct="1"/>
            <a:r>
              <a:rPr lang="en-US" sz="2800" b="1" dirty="0" smtClean="0"/>
              <a:t>It allows instruction code, data and stack portion of program to be more than 64KB long.</a:t>
            </a:r>
          </a:p>
          <a:p>
            <a:pPr eaLnBrk="1" hangingPunct="1"/>
            <a:r>
              <a:rPr lang="en-US" sz="2800" b="1" dirty="0" smtClean="0"/>
              <a:t>It facilitates use of separate memory areas for program, data and stack.</a:t>
            </a:r>
          </a:p>
          <a:p>
            <a:pPr eaLnBrk="1" hangingPunct="1"/>
            <a:r>
              <a:rPr lang="en-US" sz="2800" b="1" dirty="0" smtClean="0"/>
              <a:t>It permits a program or its data to be put in different areas of memory</a:t>
            </a:r>
          </a:p>
          <a:p>
            <a:pPr eaLnBrk="1" hangingPunct="1"/>
            <a:r>
              <a:rPr lang="en-US" sz="2800" b="1" dirty="0" smtClean="0"/>
              <a:t>In this program can be relocated which is very useful in multiprogramming i.e. multitasking becomes easy.</a:t>
            </a:r>
          </a:p>
        </p:txBody>
      </p:sp>
      <p:sp>
        <p:nvSpPr>
          <p:cNvPr id="5" name="Slide Number Placeholder 4"/>
          <p:cNvSpPr>
            <a:spLocks noGrp="1"/>
          </p:cNvSpPr>
          <p:nvPr>
            <p:ph type="sldNum" sz="quarter" idx="11"/>
          </p:nvPr>
        </p:nvSpPr>
        <p:spPr/>
        <p:txBody>
          <a:bodyPr/>
          <a:lstStyle/>
          <a:p>
            <a:pPr>
              <a:defRPr/>
            </a:pPr>
            <a:fld id="{43369548-62D7-48AB-8CFE-66FD8C5731E3}" type="slidenum">
              <a:rPr lang="en-US"/>
              <a:pPr>
                <a:defRPr/>
              </a:pPr>
              <a:t>24</a:t>
            </a:fld>
            <a:endParaRPr lang="en-US"/>
          </a:p>
        </p:txBody>
      </p:sp>
      <p:sp>
        <p:nvSpPr>
          <p:cNvPr id="6"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Concept of Segmented Memory</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85800"/>
            <a:ext cx="8229600" cy="5181600"/>
          </a:xfrm>
        </p:spPr>
        <p:txBody>
          <a:bodyPr/>
          <a:lstStyle/>
          <a:p>
            <a:r>
              <a:rPr lang="en-US" sz="2800" b="1" dirty="0" smtClean="0">
                <a:latin typeface="Times New Roman" pitchFamily="18" charset="0"/>
                <a:cs typeface="Times New Roman" pitchFamily="18" charset="0"/>
              </a:rPr>
              <a:t>SAL – SAL Destination, Count </a:t>
            </a:r>
          </a:p>
          <a:p>
            <a:r>
              <a:rPr lang="en-US" sz="2800" b="1" dirty="0" smtClean="0">
                <a:latin typeface="Times New Roman" pitchFamily="18" charset="0"/>
                <a:cs typeface="Times New Roman" pitchFamily="18" charset="0"/>
              </a:rPr>
              <a:t>SHL – SHL Destination, Count </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SAL / SHL Instruction - SAL instruction shifts the</a:t>
            </a:r>
          </a:p>
          <a:p>
            <a:r>
              <a:rPr lang="en-US" sz="2800" dirty="0" smtClean="0">
                <a:latin typeface="Times New Roman" pitchFamily="18" charset="0"/>
                <a:cs typeface="Times New Roman" pitchFamily="18" charset="0"/>
              </a:rPr>
              <a:t>bits in the operand specified by op1 to its left by the count specified in op2. As a bit is shifted out of LSB position a 0 is kept in LSB position. CF will contain MSB bit.</a:t>
            </a:r>
          </a:p>
          <a:p>
            <a:r>
              <a:rPr lang="en-US" sz="2800" dirty="0" smtClean="0">
                <a:latin typeface="Times New Roman" pitchFamily="18" charset="0"/>
                <a:cs typeface="Times New Roman" pitchFamily="18" charset="0"/>
              </a:rPr>
              <a:t>Example:</a:t>
            </a:r>
          </a:p>
          <a:p>
            <a:pPr lvl="1"/>
            <a:r>
              <a:rPr lang="en-US" sz="2400" dirty="0" smtClean="0">
                <a:latin typeface="Times New Roman" pitchFamily="18" charset="0"/>
                <a:cs typeface="Times New Roman" pitchFamily="18" charset="0"/>
              </a:rPr>
              <a:t>SAL BX, 1 	</a:t>
            </a:r>
            <a:r>
              <a:rPr lang="en-US" sz="2000" dirty="0" smtClean="0">
                <a:latin typeface="Times New Roman" pitchFamily="18" charset="0"/>
                <a:cs typeface="Times New Roman" pitchFamily="18" charset="0"/>
              </a:rPr>
              <a:t>;CF = 0, BX = 1110010111010011;Shift BX register contents by 1 bit towards left ;CF = 1, BX = 110010111010011</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MOV CL, 02h 	;Load desired number of shifts in CL </a:t>
            </a:r>
          </a:p>
          <a:p>
            <a:pPr lvl="1"/>
            <a:r>
              <a:rPr lang="en-US" sz="2400" dirty="0" smtClean="0">
                <a:latin typeface="Times New Roman" pitchFamily="18" charset="0"/>
                <a:cs typeface="Times New Roman" pitchFamily="18" charset="0"/>
              </a:rPr>
              <a:t>SAL BP, CL 	</a:t>
            </a:r>
            <a:r>
              <a:rPr lang="en-US" sz="2000" dirty="0" smtClean="0">
                <a:latin typeface="Times New Roman" pitchFamily="18" charset="0"/>
                <a:cs typeface="Times New Roman" pitchFamily="18" charset="0"/>
              </a:rPr>
              <a:t>;Shift word in BP left CL bit positions, 0 in LSBs </a:t>
            </a:r>
            <a:endParaRPr lang="en-US" sz="2400" dirty="0" smtClean="0">
              <a:latin typeface="Times New Roman" pitchFamily="18" charset="0"/>
              <a:cs typeface="Times New Roman" pitchFamily="18" charset="0"/>
            </a:endParaRPr>
          </a:p>
          <a:p>
            <a:pPr lvl="1"/>
            <a:r>
              <a:rPr lang="en-US" sz="2000" dirty="0" smtClean="0">
                <a:latin typeface="Times New Roman" pitchFamily="18" charset="0"/>
                <a:cs typeface="Times New Roman" pitchFamily="18" charset="0"/>
              </a:rPr>
              <a:t>SAL BYTE PTR [BX], 1 	;Shift byte in DX at offset  [BX] 1 bit 				position left, 0 in LSB </a:t>
            </a:r>
            <a:endParaRPr lang="en-US" sz="2800" dirty="0">
              <a:latin typeface="Times New Roman" pitchFamily="18" charset="0"/>
              <a:cs typeface="Times New Roman" pitchFamily="18" charset="0"/>
            </a:endParaRPr>
          </a:p>
        </p:txBody>
      </p:sp>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33400"/>
            <a:ext cx="8458200" cy="5181600"/>
          </a:xfrm>
        </p:spPr>
        <p:txBody>
          <a:bodyPr/>
          <a:lstStyle/>
          <a:p>
            <a:r>
              <a:rPr lang="en-US" sz="2400" b="1" dirty="0" smtClean="0">
                <a:latin typeface="Times New Roman" pitchFamily="18" charset="0"/>
                <a:cs typeface="Times New Roman" pitchFamily="18" charset="0"/>
              </a:rPr>
              <a:t>SAR – SAR Destination, Count</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SAR Instruction - SAR instruction shifts the bits in the operand specified by op1 towards right by count specified in op2.As bit is shifted out a copy of old MSB is taken in MSB</a:t>
            </a:r>
          </a:p>
          <a:p>
            <a:r>
              <a:rPr lang="en-US" sz="2400" dirty="0" smtClean="0">
                <a:latin typeface="Times New Roman" pitchFamily="18" charset="0"/>
                <a:cs typeface="Times New Roman" pitchFamily="18" charset="0"/>
              </a:rPr>
              <a:t>MSB position and LSB is shifted to CF. </a:t>
            </a:r>
          </a:p>
          <a:p>
            <a:r>
              <a:rPr lang="es-ES" sz="2400" dirty="0" err="1" smtClean="0">
                <a:latin typeface="Times New Roman" pitchFamily="18" charset="0"/>
                <a:cs typeface="Times New Roman" pitchFamily="18" charset="0"/>
              </a:rPr>
              <a:t>Example</a:t>
            </a:r>
            <a:r>
              <a:rPr lang="es-ES" sz="2400" dirty="0" smtClean="0">
                <a:latin typeface="Times New Roman" pitchFamily="18" charset="0"/>
                <a:cs typeface="Times New Roman" pitchFamily="18" charset="0"/>
              </a:rPr>
              <a:t>:</a:t>
            </a:r>
          </a:p>
          <a:p>
            <a:pPr lvl="1">
              <a:spcBef>
                <a:spcPts val="520"/>
              </a:spcBef>
            </a:pPr>
            <a:r>
              <a:rPr lang="en-US" sz="2000" dirty="0" smtClean="0">
                <a:latin typeface="Times New Roman" pitchFamily="18" charset="0"/>
                <a:cs typeface="Times New Roman" pitchFamily="18" charset="0"/>
              </a:rPr>
              <a:t>SAR AL, 1 	</a:t>
            </a:r>
            <a:r>
              <a:rPr lang="es-ES" sz="2000" dirty="0" smtClean="0">
                <a:latin typeface="Times New Roman" pitchFamily="18" charset="0"/>
                <a:cs typeface="Times New Roman" pitchFamily="18" charset="0"/>
              </a:rPr>
              <a:t>; AL = 00011101 = +29 decimal, CF = 0</a:t>
            </a:r>
            <a:r>
              <a:rPr lang="en-US" sz="2000" dirty="0" smtClean="0">
                <a:latin typeface="Times New Roman" pitchFamily="18" charset="0"/>
                <a:cs typeface="Times New Roman" pitchFamily="18" charset="0"/>
              </a:rPr>
              <a:t>;Shift signed 				byte in AL towards right ;( divide by 2 ) ;AL = 				00001110 = + 14 decimal, CF = 1</a:t>
            </a:r>
          </a:p>
          <a:p>
            <a:pPr lvl="1">
              <a:spcBef>
                <a:spcPts val="520"/>
              </a:spcBef>
            </a:pPr>
            <a:r>
              <a:rPr lang="en-US" sz="2000" dirty="0" smtClean="0">
                <a:latin typeface="Times New Roman" pitchFamily="18" charset="0"/>
                <a:cs typeface="Times New Roman" pitchFamily="18" charset="0"/>
              </a:rPr>
              <a:t>SAR BH, 1 	;BH = 11110011 = - 13 decimal, CF = 1 ;Shifted 				signed byte in BH to right ;BH = 11111001 = - 7 				decimal, CF = 1</a:t>
            </a:r>
          </a:p>
          <a:p>
            <a:pPr lvl="1">
              <a:spcBef>
                <a:spcPts val="520"/>
              </a:spcBef>
            </a:pPr>
            <a:r>
              <a:rPr lang="en-US" sz="2000" dirty="0" smtClean="0">
                <a:latin typeface="Times New Roman" pitchFamily="18" charset="0"/>
                <a:cs typeface="Times New Roman" pitchFamily="18" charset="0"/>
              </a:rPr>
              <a:t>SAR DX, 1 	;Shift word in DI one bit position right, new MSB = 				old MSB </a:t>
            </a:r>
          </a:p>
          <a:p>
            <a:pPr lvl="1">
              <a:spcBef>
                <a:spcPts val="520"/>
              </a:spcBef>
            </a:pPr>
            <a:r>
              <a:rPr lang="en-US" sz="2000" dirty="0" smtClean="0">
                <a:latin typeface="Times New Roman" pitchFamily="18" charset="0"/>
                <a:cs typeface="Times New Roman" pitchFamily="18" charset="0"/>
              </a:rPr>
              <a:t>MOV CL, 02H 	;Load desired number of shifts in CL </a:t>
            </a:r>
          </a:p>
          <a:p>
            <a:pPr lvl="1">
              <a:spcBef>
                <a:spcPts val="520"/>
              </a:spcBef>
            </a:pPr>
            <a:r>
              <a:rPr lang="en-US" sz="2000" dirty="0" smtClean="0">
                <a:latin typeface="Times New Roman" pitchFamily="18" charset="0"/>
                <a:cs typeface="Times New Roman" pitchFamily="18" charset="0"/>
              </a:rPr>
              <a:t>SAR WORD PTR [BP], CL ;Shift word at offset [BP] in stack segment right by two bit positions, the two MSBs are now copies of original LSB</a:t>
            </a:r>
            <a:endParaRPr lang="en-US" sz="2000" dirty="0">
              <a:latin typeface="Times New Roman" pitchFamily="18" charset="0"/>
              <a:cs typeface="Times New Roman" pitchFamily="18" charset="0"/>
            </a:endParaRPr>
          </a:p>
        </p:txBody>
      </p:sp>
    </p:spTree>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33400"/>
            <a:ext cx="8458200" cy="5181600"/>
          </a:xfrm>
        </p:spPr>
        <p:txBody>
          <a:bodyPr/>
          <a:lstStyle/>
          <a:p>
            <a:r>
              <a:rPr lang="en-US" sz="2400" b="1" dirty="0" smtClean="0">
                <a:latin typeface="Times New Roman" pitchFamily="18" charset="0"/>
                <a:cs typeface="Times New Roman" pitchFamily="18" charset="0"/>
              </a:rPr>
              <a:t>RCL – RCL Destination, Count </a:t>
            </a:r>
          </a:p>
          <a:p>
            <a:r>
              <a:rPr lang="en-US" sz="2400" dirty="0" smtClean="0">
                <a:latin typeface="Times New Roman" pitchFamily="18" charset="0"/>
                <a:cs typeface="Times New Roman" pitchFamily="18" charset="0"/>
              </a:rPr>
              <a:t>RCL Instruction - RCL instruction rotates the bits in the operand specified by op1 towards left by the count specified in op2.The operation is circular, the MSB of operand is rotated into a carry flag and the bit in the CF is rotated around into the LSB of operand. </a:t>
            </a:r>
          </a:p>
          <a:p>
            <a:r>
              <a:rPr lang="en-US" sz="2400" dirty="0" smtClean="0">
                <a:latin typeface="Times New Roman" pitchFamily="18" charset="0"/>
                <a:cs typeface="Times New Roman" pitchFamily="18" charset="0"/>
              </a:rPr>
              <a:t>Example:</a:t>
            </a:r>
          </a:p>
          <a:p>
            <a:pPr lvl="1"/>
            <a:r>
              <a:rPr lang="en-US" sz="2400" dirty="0" smtClean="0">
                <a:latin typeface="Times New Roman" pitchFamily="18" charset="0"/>
                <a:cs typeface="Times New Roman" pitchFamily="18" charset="0"/>
              </a:rPr>
              <a:t>CLC 		;put 0 in CF</a:t>
            </a:r>
          </a:p>
          <a:p>
            <a:pPr lvl="1"/>
            <a:r>
              <a:rPr lang="en-US" sz="2400" dirty="0" smtClean="0">
                <a:latin typeface="Times New Roman" pitchFamily="18" charset="0"/>
                <a:cs typeface="Times New Roman" pitchFamily="18" charset="0"/>
              </a:rPr>
              <a:t>RCL AX, 1 	;save higher-order bit of AX in CF</a:t>
            </a:r>
          </a:p>
          <a:p>
            <a:pPr lvl="1"/>
            <a:r>
              <a:rPr lang="en-US" sz="2400" dirty="0" smtClean="0">
                <a:latin typeface="Times New Roman" pitchFamily="18" charset="0"/>
                <a:cs typeface="Times New Roman" pitchFamily="18" charset="0"/>
              </a:rPr>
              <a:t>RCL DX, 1 	;save higher-order bit of DX in CF</a:t>
            </a:r>
          </a:p>
          <a:p>
            <a:pPr lvl="1"/>
            <a:r>
              <a:rPr lang="en-US" sz="2400" dirty="0" smtClean="0">
                <a:latin typeface="Times New Roman" pitchFamily="18" charset="0"/>
                <a:cs typeface="Times New Roman" pitchFamily="18" charset="0"/>
              </a:rPr>
              <a:t>MOV CL, 4 	;Load the number of bit positions to rotate 				into CL </a:t>
            </a:r>
          </a:p>
          <a:p>
            <a:pPr lvl="1"/>
            <a:r>
              <a:rPr lang="en-US" sz="2000" dirty="0" smtClean="0">
                <a:latin typeface="Times New Roman" pitchFamily="18" charset="0"/>
                <a:cs typeface="Times New Roman" pitchFamily="18" charset="0"/>
              </a:rPr>
              <a:t>RCL SUM [BX], CL </a:t>
            </a:r>
            <a:r>
              <a:rPr lang="en-US" sz="2400" dirty="0" smtClean="0">
                <a:latin typeface="Times New Roman" pitchFamily="18" charset="0"/>
                <a:cs typeface="Times New Roman" pitchFamily="18" charset="0"/>
              </a:rPr>
              <a:t>;Rotate byte or word at effective address 				SUM [BX] 4 bits left  Original bit 4 now in 				CF, original CF now in bit 3. </a:t>
            </a:r>
            <a:endParaRPr lang="en-US" sz="2400" dirty="0">
              <a:latin typeface="Times New Roman" pitchFamily="18" charset="0"/>
              <a:cs typeface="Times New Roman" pitchFamily="18" charset="0"/>
            </a:endParaRPr>
          </a:p>
        </p:txBody>
      </p:sp>
    </p:spTree>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533400"/>
            <a:ext cx="8458200" cy="5181600"/>
          </a:xfrm>
        </p:spPr>
        <p:txBody>
          <a:bodyPr/>
          <a:lstStyle/>
          <a:p>
            <a:r>
              <a:rPr lang="en-US" sz="2800" b="1" dirty="0" smtClean="0">
                <a:latin typeface="Times New Roman" pitchFamily="18" charset="0"/>
                <a:cs typeface="Times New Roman" pitchFamily="18" charset="0"/>
              </a:rPr>
              <a:t>RCR – RCR Destination, Count</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RCR Instruction - RCR instruction rotates the bits in the operand specified by op1 towards right by the count </a:t>
            </a:r>
            <a:r>
              <a:rPr lang="nl-NL" sz="2800" dirty="0" smtClean="0">
                <a:latin typeface="Times New Roman" pitchFamily="18" charset="0"/>
                <a:cs typeface="Times New Roman" pitchFamily="18" charset="0"/>
              </a:rPr>
              <a:t>specified in op2. </a:t>
            </a:r>
          </a:p>
          <a:p>
            <a:pPr marL="342900" lvl="1" indent="-342900">
              <a:buClr>
                <a:schemeClr val="bg2"/>
              </a:buClr>
              <a:buSzPct val="75000"/>
              <a:buFont typeface="Wingdings" pitchFamily="2" charset="2"/>
              <a:buChar char="n"/>
            </a:pPr>
            <a:r>
              <a:rPr lang="en-US" dirty="0" smtClean="0">
                <a:latin typeface="Times New Roman" pitchFamily="18" charset="0"/>
                <a:cs typeface="Times New Roman" pitchFamily="18" charset="0"/>
              </a:rPr>
              <a:t>RCR affects only CF and OF. OF will be a 1 after a single bit RCR if the MSB was changed by the rotate. </a:t>
            </a:r>
          </a:p>
          <a:p>
            <a:r>
              <a:rPr lang="en-US" sz="2800" dirty="0" smtClean="0">
                <a:latin typeface="Times New Roman" pitchFamily="18" charset="0"/>
                <a:cs typeface="Times New Roman" pitchFamily="18" charset="0"/>
              </a:rPr>
              <a:t>Example:</a:t>
            </a:r>
          </a:p>
          <a:p>
            <a:pPr lvl="1"/>
            <a:r>
              <a:rPr lang="en-US" sz="2400" dirty="0" smtClean="0">
                <a:latin typeface="Times New Roman" pitchFamily="18" charset="0"/>
                <a:cs typeface="Times New Roman" pitchFamily="18" charset="0"/>
              </a:rPr>
              <a:t>RCR BX, 1 	</a:t>
            </a:r>
            <a:r>
              <a:rPr lang="en-US" sz="1800" dirty="0" smtClean="0">
                <a:latin typeface="Times New Roman" pitchFamily="18" charset="0"/>
                <a:cs typeface="Times New Roman" pitchFamily="18" charset="0"/>
              </a:rPr>
              <a:t>;Word in BX is rotated by 1 bit towards ;right and CF will 				contain MSB bit and ;LSB contain CF bit .</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RCR BL, 1 	</a:t>
            </a:r>
            <a:r>
              <a:rPr lang="en-US" sz="1800" dirty="0" smtClean="0">
                <a:latin typeface="Times New Roman" pitchFamily="18" charset="0"/>
                <a:cs typeface="Times New Roman" pitchFamily="18" charset="0"/>
              </a:rPr>
              <a:t>;CF = 1, BL = 00111000;Result: BL = 10011100, CF =0 				;OF = 1 because MSB is changed to 1.</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MOV CL, 4 	</a:t>
            </a:r>
            <a:r>
              <a:rPr lang="en-US" sz="2000" dirty="0" smtClean="0">
                <a:latin typeface="Times New Roman" pitchFamily="18" charset="0"/>
                <a:cs typeface="Times New Roman" pitchFamily="18" charset="0"/>
              </a:rPr>
              <a:t>;Load CL for rotating 4 bit position </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RCR </a:t>
            </a:r>
            <a:r>
              <a:rPr lang="en-US" sz="2000" dirty="0" smtClean="0">
                <a:latin typeface="Times New Roman" pitchFamily="18" charset="0"/>
                <a:cs typeface="Times New Roman" pitchFamily="18" charset="0"/>
              </a:rPr>
              <a:t>BYTE PTR [BX], 4 </a:t>
            </a:r>
            <a:r>
              <a:rPr lang="en-US" sz="1800" dirty="0" smtClean="0">
                <a:latin typeface="Times New Roman" pitchFamily="18" charset="0"/>
                <a:cs typeface="Times New Roman" pitchFamily="18" charset="0"/>
              </a:rPr>
              <a:t>;Rotate the byte at offset [BX] in DS 4 bit positions</a:t>
            </a:r>
            <a:endParaRPr lang="en-US" sz="2400" dirty="0">
              <a:latin typeface="Times New Roman" pitchFamily="18" charset="0"/>
              <a:cs typeface="Times New Roman" pitchFamily="18" charset="0"/>
            </a:endParaRPr>
          </a:p>
        </p:txBody>
      </p:sp>
    </p:spTree>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533400"/>
            <a:ext cx="8763000" cy="5181600"/>
          </a:xfrm>
        </p:spPr>
        <p:txBody>
          <a:bodyPr/>
          <a:lstStyle/>
          <a:p>
            <a:r>
              <a:rPr lang="en-US" sz="2800" b="1" dirty="0" smtClean="0">
                <a:latin typeface="Times New Roman" pitchFamily="18" charset="0"/>
                <a:cs typeface="Times New Roman" pitchFamily="18" charset="0"/>
              </a:rPr>
              <a:t>ROL – ROL Destination, Count</a:t>
            </a:r>
          </a:p>
          <a:p>
            <a:r>
              <a:rPr lang="en-US" sz="2800" dirty="0" smtClean="0">
                <a:latin typeface="Times New Roman" pitchFamily="18" charset="0"/>
                <a:cs typeface="Times New Roman" pitchFamily="18" charset="0"/>
              </a:rPr>
              <a:t>the operand specified by op1 towards left by the count specified in op2. ROL moves each bit in the operand to next higher bit position. The higher order bit is moved to lower order position. Last bit rotated is copied into carry flag.</a:t>
            </a:r>
          </a:p>
          <a:p>
            <a:r>
              <a:rPr lang="en-US" sz="2800" dirty="0" smtClean="0">
                <a:latin typeface="Times New Roman" pitchFamily="18" charset="0"/>
                <a:cs typeface="Times New Roman" pitchFamily="18" charset="0"/>
              </a:rPr>
              <a:t>Example: </a:t>
            </a:r>
          </a:p>
          <a:p>
            <a:pPr lvl="1"/>
            <a:r>
              <a:rPr lang="en-US" sz="2400" dirty="0" smtClean="0">
                <a:latin typeface="Times New Roman" pitchFamily="18" charset="0"/>
                <a:cs typeface="Times New Roman" pitchFamily="18" charset="0"/>
              </a:rPr>
              <a:t>ROL AX, 1 	</a:t>
            </a:r>
            <a:r>
              <a:rPr lang="en-US" sz="1800" dirty="0" smtClean="0">
                <a:latin typeface="Times New Roman" pitchFamily="18" charset="0"/>
                <a:cs typeface="Times New Roman" pitchFamily="18" charset="0"/>
              </a:rPr>
              <a:t>;Word in AX is moved to left by 1 bit ;and MSB bit is to LSB, 			and CF ;CF =0 ,BH =10101110</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ROL BH, 1 	</a:t>
            </a:r>
            <a:r>
              <a:rPr lang="en-US" sz="2000" dirty="0" smtClean="0">
                <a:latin typeface="Times New Roman" pitchFamily="18" charset="0"/>
                <a:cs typeface="Times New Roman" pitchFamily="18" charset="0"/>
              </a:rPr>
              <a:t>;Result: CF ,Of =1 , BH = 01011101</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MOV CL, 08H 	</a:t>
            </a:r>
            <a:r>
              <a:rPr lang="en-US" sz="2000" dirty="0" smtClean="0">
                <a:latin typeface="Times New Roman" pitchFamily="18" charset="0"/>
                <a:cs typeface="Times New Roman" pitchFamily="18" charset="0"/>
              </a:rPr>
              <a:t>;Load number of bits to rotate in CL </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ROL BH, </a:t>
            </a:r>
            <a:r>
              <a:rPr lang="en-US" sz="1800" dirty="0" smtClean="0">
                <a:latin typeface="Times New Roman" pitchFamily="18" charset="0"/>
                <a:cs typeface="Times New Roman" pitchFamily="18" charset="0"/>
              </a:rPr>
              <a:t>CL 	;BX = 01011100 11010011;CL = 8 bits to rotate ;Rotate BX 8 			bits towards left ;CF =0, BX =11010011 01011100</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ROL </a:t>
            </a:r>
            <a:r>
              <a:rPr lang="en-US" sz="2000" dirty="0" smtClean="0">
                <a:latin typeface="Times New Roman" pitchFamily="18" charset="0"/>
                <a:cs typeface="Times New Roman" pitchFamily="18" charset="0"/>
              </a:rPr>
              <a:t>FACTOR [BX], 1 ;Rotate the word or byte in DS at EA = 					FACTOR [BX] by 1 bit position left into CF </a:t>
            </a:r>
            <a:endParaRPr lang="en-US" sz="2400" dirty="0">
              <a:latin typeface="Times New Roman" pitchFamily="18" charset="0"/>
              <a:cs typeface="Times New Roman" pitchFamily="18" charset="0"/>
            </a:endParaRPr>
          </a:p>
        </p:txBody>
      </p:sp>
    </p:spTree>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533400"/>
            <a:ext cx="8763000" cy="5181600"/>
          </a:xfrm>
        </p:spPr>
        <p:txBody>
          <a:bodyPr/>
          <a:lstStyle/>
          <a:p>
            <a:r>
              <a:rPr lang="en-US" sz="2800" b="1" dirty="0" smtClean="0">
                <a:latin typeface="Times New Roman" pitchFamily="18" charset="0"/>
                <a:cs typeface="Times New Roman" pitchFamily="18" charset="0"/>
              </a:rPr>
              <a:t>ROR – ROR Destination, Count</a:t>
            </a:r>
          </a:p>
          <a:p>
            <a:r>
              <a:rPr lang="en-US" sz="2800" dirty="0" smtClean="0">
                <a:latin typeface="Times New Roman" pitchFamily="18" charset="0"/>
                <a:cs typeface="Times New Roman" pitchFamily="18" charset="0"/>
              </a:rPr>
              <a:t>ROR Instruction - ROR instruction rotates the bits in the operand op1 to wards right by count specified in op2. The last bit rotated is copied into CF. </a:t>
            </a:r>
          </a:p>
          <a:p>
            <a:r>
              <a:rPr lang="en-US" sz="2800" dirty="0" smtClean="0">
                <a:latin typeface="Times New Roman" pitchFamily="18" charset="0"/>
                <a:cs typeface="Times New Roman" pitchFamily="18" charset="0"/>
              </a:rPr>
              <a:t>Example: </a:t>
            </a:r>
          </a:p>
          <a:p>
            <a:pPr lvl="1"/>
            <a:r>
              <a:rPr lang="en-US" sz="2400" dirty="0" smtClean="0">
                <a:latin typeface="Times New Roman" pitchFamily="18" charset="0"/>
                <a:cs typeface="Times New Roman" pitchFamily="18" charset="0"/>
              </a:rPr>
              <a:t>ROR BL, 1 	</a:t>
            </a:r>
            <a:r>
              <a:rPr lang="en-US" sz="1800" dirty="0" smtClean="0">
                <a:latin typeface="Times New Roman" pitchFamily="18" charset="0"/>
                <a:cs typeface="Times New Roman" pitchFamily="18" charset="0"/>
              </a:rPr>
              <a:t>;Rotate all bits in BL towards right by 1 bit position, LSB bit is 			moved to MSB ;and CF has last rotated bit.</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ROR BX, 1 </a:t>
            </a:r>
            <a:r>
              <a:rPr lang="en-US" sz="1800" dirty="0" smtClean="0">
                <a:latin typeface="Times New Roman" pitchFamily="18" charset="0"/>
                <a:cs typeface="Times New Roman" pitchFamily="18" charset="0"/>
              </a:rPr>
              <a:t>;CF =0, BX = 00111011 01110101;Rotate all bits of BX of 1 			bit position ;towards right and CF =1, BX = 10011101 10111010</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MOVE CL, 04H </a:t>
            </a:r>
            <a:r>
              <a:rPr lang="en-US" sz="2000" dirty="0" smtClean="0">
                <a:latin typeface="Times New Roman" pitchFamily="18" charset="0"/>
                <a:cs typeface="Times New Roman" pitchFamily="18" charset="0"/>
              </a:rPr>
              <a:t>;CF = 0, AL = 10110011,; Load CL</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ROR AL, CL 	</a:t>
            </a:r>
            <a:r>
              <a:rPr lang="en-US" sz="1800" dirty="0" smtClean="0">
                <a:latin typeface="Times New Roman" pitchFamily="18" charset="0"/>
                <a:cs typeface="Times New Roman" pitchFamily="18" charset="0"/>
              </a:rPr>
              <a:t>;Rotate all bits of AL towards right ;by 4 bits, CF = 0 ,AL = 			00111011</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MOV CL, 08H 	</a:t>
            </a:r>
            <a:r>
              <a:rPr lang="en-US" sz="2000" dirty="0" smtClean="0">
                <a:latin typeface="Times New Roman" pitchFamily="18" charset="0"/>
                <a:cs typeface="Times New Roman" pitchFamily="18" charset="0"/>
              </a:rPr>
              <a:t>;Load CL with number of bit positions to be rotated </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ROR </a:t>
            </a:r>
            <a:r>
              <a:rPr lang="en-US" sz="1800" dirty="0" smtClean="0">
                <a:latin typeface="Times New Roman" pitchFamily="18" charset="0"/>
                <a:cs typeface="Times New Roman" pitchFamily="18" charset="0"/>
              </a:rPr>
              <a:t>WORD PTR [BX], CL ;Rotate word in DS at offset [BX] 8 bit position right </a:t>
            </a:r>
            <a:endParaRPr lang="en-US" sz="2400" dirty="0">
              <a:latin typeface="Times New Roman" pitchFamily="18" charset="0"/>
              <a:cs typeface="Times New Roman" pitchFamily="18" charset="0"/>
            </a:endParaRPr>
          </a:p>
        </p:txBody>
      </p:sp>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pitchFamily="18" charset="0"/>
                <a:cs typeface="Times New Roman" pitchFamily="18" charset="0"/>
              </a:rPr>
              <a:t>Control transfer instructions</a:t>
            </a:r>
            <a:endParaRPr lang="en-US" b="1" dirty="0"/>
          </a:p>
        </p:txBody>
      </p:sp>
      <p:sp>
        <p:nvSpPr>
          <p:cNvPr id="3" name="Content Placeholder 2"/>
          <p:cNvSpPr>
            <a:spLocks noGrp="1"/>
          </p:cNvSpPr>
          <p:nvPr>
            <p:ph idx="1"/>
          </p:nvPr>
        </p:nvSpPr>
        <p:spPr/>
        <p:txBody>
          <a:bodyPr/>
          <a:lstStyle/>
          <a:p>
            <a:r>
              <a:rPr lang="en-US" dirty="0" smtClean="0"/>
              <a:t>These instructions cause change in the sequence of the execution of instruction.</a:t>
            </a:r>
          </a:p>
          <a:p>
            <a:r>
              <a:rPr lang="en-US" dirty="0" smtClean="0"/>
              <a:t>This change can be through a condition or sometimes unconditional.</a:t>
            </a:r>
          </a:p>
          <a:p>
            <a:r>
              <a:rPr lang="en-US" dirty="0" smtClean="0"/>
              <a:t>The conditions are represented by flags.</a:t>
            </a:r>
          </a:p>
          <a:p>
            <a:endParaRPr lang="en-US" dirty="0"/>
          </a:p>
        </p:txBody>
      </p:sp>
    </p:spTree>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pPr algn="ctr"/>
            <a:r>
              <a:rPr lang="en-US" b="1" dirty="0" smtClean="0">
                <a:latin typeface="Times New Roman" pitchFamily="18" charset="0"/>
                <a:cs typeface="Times New Roman" pitchFamily="18" charset="0"/>
              </a:rPr>
              <a:t>Control transfer instructions</a:t>
            </a:r>
            <a:endParaRPr lang="en-US" b="1" dirty="0"/>
          </a:p>
        </p:txBody>
      </p:sp>
      <p:sp>
        <p:nvSpPr>
          <p:cNvPr id="3" name="Content Placeholder 2"/>
          <p:cNvSpPr>
            <a:spLocks noGrp="1"/>
          </p:cNvSpPr>
          <p:nvPr>
            <p:ph idx="1"/>
          </p:nvPr>
        </p:nvSpPr>
        <p:spPr>
          <a:xfrm>
            <a:off x="381000" y="1524000"/>
            <a:ext cx="8153400" cy="3886200"/>
          </a:xfrm>
        </p:spPr>
        <p:txBody>
          <a:bodyPr/>
          <a:lstStyle/>
          <a:p>
            <a:r>
              <a:rPr lang="en-US" sz="2400" dirty="0" smtClean="0">
                <a:latin typeface="Times New Roman" pitchFamily="18" charset="0"/>
                <a:cs typeface="Times New Roman" pitchFamily="18" charset="0"/>
              </a:rPr>
              <a:t>These instructions cause change in the sequence of the execution of instruction.</a:t>
            </a:r>
          </a:p>
          <a:p>
            <a:r>
              <a:rPr lang="en-US" sz="2400" dirty="0" smtClean="0">
                <a:latin typeface="Times New Roman" pitchFamily="18" charset="0"/>
                <a:cs typeface="Times New Roman" pitchFamily="18" charset="0"/>
              </a:rPr>
              <a:t>This change can be through a condition or sometimes unconditional.</a:t>
            </a:r>
          </a:p>
          <a:p>
            <a:r>
              <a:rPr lang="en-US" sz="2400" dirty="0" smtClean="0">
                <a:latin typeface="Times New Roman" pitchFamily="18" charset="0"/>
                <a:cs typeface="Times New Roman" pitchFamily="18" charset="0"/>
              </a:rPr>
              <a:t>The instruction pointer (IP) has the address of the next instruction stored in memory. Normally the program executes the instructions in the same sequence as they are stored in memory</a:t>
            </a:r>
          </a:p>
          <a:p>
            <a:r>
              <a:rPr lang="en-US" sz="2400" dirty="0" smtClean="0">
                <a:latin typeface="Times New Roman" pitchFamily="18" charset="0"/>
                <a:cs typeface="Times New Roman" pitchFamily="18" charset="0"/>
              </a:rPr>
              <a:t>The sequential execution of instructions may be deliberately broken by changing the content of the instruction pointer in order to execute conditional branches, loops, and procedures.</a:t>
            </a:r>
          </a:p>
          <a:p>
            <a:r>
              <a:rPr lang="en-US" sz="2400" dirty="0" smtClean="0">
                <a:latin typeface="Times New Roman" pitchFamily="18" charset="0"/>
                <a:cs typeface="Times New Roman" pitchFamily="18" charset="0"/>
              </a:rPr>
              <a:t>The conditions are represented by flags.</a:t>
            </a:r>
          </a:p>
        </p:txBody>
      </p:sp>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pPr algn="ctr"/>
            <a:r>
              <a:rPr lang="en-US" b="1" dirty="0" smtClean="0">
                <a:latin typeface="Times New Roman" pitchFamily="18" charset="0"/>
                <a:cs typeface="Times New Roman" pitchFamily="18" charset="0"/>
              </a:rPr>
              <a:t>Control transfer instructions</a:t>
            </a:r>
            <a:endParaRPr lang="en-US" b="1" dirty="0"/>
          </a:p>
        </p:txBody>
      </p:sp>
      <p:sp>
        <p:nvSpPr>
          <p:cNvPr id="3" name="Content Placeholder 2"/>
          <p:cNvSpPr>
            <a:spLocks noGrp="1"/>
          </p:cNvSpPr>
          <p:nvPr>
            <p:ph idx="1"/>
          </p:nvPr>
        </p:nvSpPr>
        <p:spPr>
          <a:xfrm>
            <a:off x="381000" y="1524000"/>
            <a:ext cx="8153400" cy="3886200"/>
          </a:xfrm>
        </p:spPr>
        <p:txBody>
          <a:bodyPr/>
          <a:lstStyle/>
          <a:p>
            <a:r>
              <a:rPr lang="en-US" dirty="0" smtClean="0">
                <a:latin typeface="Times New Roman" pitchFamily="18" charset="0"/>
                <a:cs typeface="Times New Roman" pitchFamily="18" charset="0"/>
              </a:rPr>
              <a:t>Unconditional Branches:</a:t>
            </a:r>
          </a:p>
          <a:p>
            <a:pPr lvl="1"/>
            <a:r>
              <a:rPr lang="en-US" dirty="0" smtClean="0">
                <a:latin typeface="Times New Roman" pitchFamily="18" charset="0"/>
                <a:cs typeface="Times New Roman" pitchFamily="18" charset="0"/>
              </a:rPr>
              <a:t>JMP d			;Unconditional jump</a:t>
            </a:r>
          </a:p>
          <a:p>
            <a:pPr lvl="1"/>
            <a:r>
              <a:rPr lang="en-US" dirty="0" smtClean="0">
                <a:latin typeface="Times New Roman" pitchFamily="18" charset="0"/>
                <a:cs typeface="Times New Roman" pitchFamily="18" charset="0"/>
              </a:rPr>
              <a:t>CALL d		;call procedure</a:t>
            </a:r>
          </a:p>
          <a:p>
            <a:pPr lvl="1"/>
            <a:r>
              <a:rPr lang="en-US" dirty="0" smtClean="0">
                <a:latin typeface="Times New Roman" pitchFamily="18" charset="0"/>
                <a:cs typeface="Times New Roman" pitchFamily="18" charset="0"/>
              </a:rPr>
              <a:t>RET			;return from procedure</a:t>
            </a:r>
          </a:p>
          <a:p>
            <a:r>
              <a:rPr lang="en-US" dirty="0" smtClean="0">
                <a:latin typeface="Times New Roman" pitchFamily="18" charset="0"/>
                <a:cs typeface="Times New Roman" pitchFamily="18" charset="0"/>
              </a:rPr>
              <a:t>Iterations</a:t>
            </a:r>
          </a:p>
          <a:p>
            <a:pPr lvl="1"/>
            <a:r>
              <a:rPr lang="en-US" dirty="0" smtClean="0">
                <a:latin typeface="Times New Roman" pitchFamily="18" charset="0"/>
                <a:cs typeface="Times New Roman" pitchFamily="18" charset="0"/>
              </a:rPr>
              <a:t>LOOP d			;loops to d until CX=0</a:t>
            </a:r>
          </a:p>
          <a:p>
            <a:pPr lvl="1"/>
            <a:r>
              <a:rPr lang="en-US" dirty="0" smtClean="0">
                <a:latin typeface="Times New Roman" pitchFamily="18" charset="0"/>
                <a:cs typeface="Times New Roman" pitchFamily="18" charset="0"/>
              </a:rPr>
              <a:t>LOOPE/LOOPZ d		;loop while equal</a:t>
            </a:r>
          </a:p>
          <a:p>
            <a:pPr lvl="1"/>
            <a:r>
              <a:rPr lang="en-US" dirty="0" smtClean="0">
                <a:latin typeface="Times New Roman" pitchFamily="18" charset="0"/>
                <a:cs typeface="Times New Roman" pitchFamily="18" charset="0"/>
              </a:rPr>
              <a:t>LOOPNE/LOOPNZ d	;loops while not zero</a:t>
            </a:r>
          </a:p>
        </p:txBody>
      </p:sp>
    </p:spTree>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pPr algn="ctr"/>
            <a:r>
              <a:rPr lang="en-US" b="1" dirty="0" smtClean="0">
                <a:latin typeface="Times New Roman" pitchFamily="18" charset="0"/>
                <a:cs typeface="Times New Roman" pitchFamily="18" charset="0"/>
              </a:rPr>
              <a:t>Control transfer instructions</a:t>
            </a:r>
            <a:endParaRPr lang="en-US" b="1" dirty="0"/>
          </a:p>
        </p:txBody>
      </p:sp>
      <p:sp>
        <p:nvSpPr>
          <p:cNvPr id="3" name="Content Placeholder 2"/>
          <p:cNvSpPr>
            <a:spLocks noGrp="1"/>
          </p:cNvSpPr>
          <p:nvPr>
            <p:ph idx="1"/>
          </p:nvPr>
        </p:nvSpPr>
        <p:spPr>
          <a:xfrm>
            <a:off x="381000" y="1524000"/>
            <a:ext cx="8153400" cy="3886200"/>
          </a:xfrm>
        </p:spPr>
        <p:txBody>
          <a:bodyPr/>
          <a:lstStyle/>
          <a:p>
            <a:r>
              <a:rPr lang="en-US" dirty="0" smtClean="0">
                <a:latin typeface="Times New Roman" pitchFamily="18" charset="0"/>
                <a:cs typeface="Times New Roman" pitchFamily="18" charset="0"/>
              </a:rPr>
              <a:t>Conditional Branches:</a:t>
            </a:r>
          </a:p>
          <a:p>
            <a:pPr lvl="1"/>
            <a:r>
              <a:rPr lang="pl-PL" dirty="0" smtClean="0">
                <a:latin typeface="Times New Roman" pitchFamily="18" charset="0"/>
                <a:cs typeface="Times New Roman" pitchFamily="18" charset="0"/>
              </a:rPr>
              <a:t>JE/JZ d</a:t>
            </a:r>
            <a:r>
              <a:rPr lang="en-US" dirty="0" smtClean="0">
                <a:latin typeface="Times New Roman" pitchFamily="18" charset="0"/>
                <a:cs typeface="Times New Roman" pitchFamily="18" charset="0"/>
              </a:rPr>
              <a:t>		</a:t>
            </a:r>
            <a:r>
              <a:rPr lang="pl-PL" dirty="0" smtClean="0">
                <a:latin typeface="Times New Roman" pitchFamily="18" charset="0"/>
                <a:cs typeface="Times New Roman" pitchFamily="18" charset="0"/>
              </a:rPr>
              <a:t>; jump zero; if Z=1</a:t>
            </a:r>
          </a:p>
          <a:p>
            <a:pPr lvl="1"/>
            <a:r>
              <a:rPr lang="pl-PL" dirty="0" smtClean="0">
                <a:latin typeface="Times New Roman" pitchFamily="18" charset="0"/>
                <a:cs typeface="Times New Roman" pitchFamily="18" charset="0"/>
              </a:rPr>
              <a:t>JNE/JNZ d</a:t>
            </a:r>
            <a:r>
              <a:rPr lang="en-US" dirty="0" smtClean="0">
                <a:latin typeface="Times New Roman" pitchFamily="18" charset="0"/>
                <a:cs typeface="Times New Roman" pitchFamily="18" charset="0"/>
              </a:rPr>
              <a:t>	</a:t>
            </a:r>
            <a:r>
              <a:rPr lang="pl-PL" dirty="0" smtClean="0">
                <a:latin typeface="Times New Roman" pitchFamily="18" charset="0"/>
                <a:cs typeface="Times New Roman" pitchFamily="18" charset="0"/>
              </a:rPr>
              <a:t>; jump not zero; if Z=0</a:t>
            </a:r>
          </a:p>
          <a:p>
            <a:pPr lvl="1"/>
            <a:r>
              <a:rPr lang="en-US" dirty="0" smtClean="0">
                <a:latin typeface="Times New Roman" pitchFamily="18" charset="0"/>
                <a:cs typeface="Times New Roman" pitchFamily="18" charset="0"/>
              </a:rPr>
              <a:t>JL/JNGE d	; jump less; if (S </a:t>
            </a:r>
            <a:r>
              <a:rPr lang="en-US" dirty="0" err="1" smtClean="0">
                <a:latin typeface="Times New Roman" pitchFamily="18" charset="0"/>
                <a:cs typeface="Times New Roman" pitchFamily="18" charset="0"/>
              </a:rPr>
              <a:t>xor</a:t>
            </a:r>
            <a:r>
              <a:rPr lang="en-US" dirty="0" smtClean="0">
                <a:latin typeface="Times New Roman" pitchFamily="18" charset="0"/>
                <a:cs typeface="Times New Roman" pitchFamily="18" charset="0"/>
              </a:rPr>
              <a:t> O)=1</a:t>
            </a:r>
          </a:p>
          <a:p>
            <a:pPr lvl="1"/>
            <a:r>
              <a:rPr lang="en-US" dirty="0" smtClean="0">
                <a:latin typeface="Times New Roman" pitchFamily="18" charset="0"/>
                <a:cs typeface="Times New Roman" pitchFamily="18" charset="0"/>
              </a:rPr>
              <a:t>JNL/JGE d	; jump not less; if (S </a:t>
            </a:r>
            <a:r>
              <a:rPr lang="en-US" dirty="0" err="1" smtClean="0">
                <a:latin typeface="Times New Roman" pitchFamily="18" charset="0"/>
                <a:cs typeface="Times New Roman" pitchFamily="18" charset="0"/>
              </a:rPr>
              <a:t>xor</a:t>
            </a:r>
            <a:r>
              <a:rPr lang="en-US" dirty="0" smtClean="0">
                <a:latin typeface="Times New Roman" pitchFamily="18" charset="0"/>
                <a:cs typeface="Times New Roman" pitchFamily="18" charset="0"/>
              </a:rPr>
              <a:t> O)=0</a:t>
            </a:r>
          </a:p>
          <a:p>
            <a:pPr lvl="1"/>
            <a:r>
              <a:rPr lang="en-US" dirty="0" smtClean="0">
                <a:latin typeface="Times New Roman" pitchFamily="18" charset="0"/>
                <a:cs typeface="Times New Roman" pitchFamily="18" charset="0"/>
              </a:rPr>
              <a:t>JLE/JNG d	; less or equal; if ((S </a:t>
            </a:r>
            <a:r>
              <a:rPr lang="en-US" dirty="0" err="1" smtClean="0">
                <a:latin typeface="Times New Roman" pitchFamily="18" charset="0"/>
                <a:cs typeface="Times New Roman" pitchFamily="18" charset="0"/>
              </a:rPr>
              <a:t>xor</a:t>
            </a:r>
            <a:r>
              <a:rPr lang="en-US" dirty="0" smtClean="0">
                <a:latin typeface="Times New Roman" pitchFamily="18" charset="0"/>
                <a:cs typeface="Times New Roman" pitchFamily="18" charset="0"/>
              </a:rPr>
              <a:t> O) or Z)=1</a:t>
            </a:r>
          </a:p>
          <a:p>
            <a:pPr lvl="1"/>
            <a:r>
              <a:rPr lang="en-US" dirty="0" smtClean="0">
                <a:latin typeface="Times New Roman" pitchFamily="18" charset="0"/>
                <a:cs typeface="Times New Roman" pitchFamily="18" charset="0"/>
              </a:rPr>
              <a:t>JNLE/JG d	; jump greater; if ((S </a:t>
            </a:r>
            <a:r>
              <a:rPr lang="en-US" dirty="0" err="1" smtClean="0">
                <a:latin typeface="Times New Roman" pitchFamily="18" charset="0"/>
                <a:cs typeface="Times New Roman" pitchFamily="18" charset="0"/>
              </a:rPr>
              <a:t>xor</a:t>
            </a:r>
            <a:r>
              <a:rPr lang="en-US" dirty="0" smtClean="0">
                <a:latin typeface="Times New Roman" pitchFamily="18" charset="0"/>
                <a:cs typeface="Times New Roman" pitchFamily="18" charset="0"/>
              </a:rPr>
              <a:t> O) or Z)=0</a:t>
            </a:r>
          </a:p>
          <a:p>
            <a:pPr lvl="1"/>
            <a:r>
              <a:rPr lang="en-US" dirty="0" smtClean="0">
                <a:latin typeface="Times New Roman" pitchFamily="18" charset="0"/>
                <a:cs typeface="Times New Roman" pitchFamily="18" charset="0"/>
              </a:rPr>
              <a:t>JB/JC/JNAE d	; jump below; if C=1</a:t>
            </a:r>
          </a:p>
          <a:p>
            <a:pPr lvl="1"/>
            <a:r>
              <a:rPr lang="en-US" dirty="0" smtClean="0">
                <a:latin typeface="Times New Roman" pitchFamily="18" charset="0"/>
                <a:cs typeface="Times New Roman" pitchFamily="18" charset="0"/>
              </a:rPr>
              <a:t>JNB/JNC/JAE d	; jump not carry; if C=0</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lide Number Placeholder 66"/>
          <p:cNvSpPr>
            <a:spLocks noGrp="1"/>
          </p:cNvSpPr>
          <p:nvPr>
            <p:ph type="sldNum" sz="quarter" idx="11"/>
          </p:nvPr>
        </p:nvSpPr>
        <p:spPr/>
        <p:txBody>
          <a:bodyPr/>
          <a:lstStyle/>
          <a:p>
            <a:pPr>
              <a:defRPr/>
            </a:pPr>
            <a:fld id="{425847D8-B26A-4C78-A2B6-55661B61BD5C}" type="slidenum">
              <a:rPr lang="en-US">
                <a:solidFill>
                  <a:schemeClr val="tx1"/>
                </a:solidFill>
              </a:rPr>
              <a:pPr>
                <a:defRPr/>
              </a:pPr>
              <a:t>25</a:t>
            </a:fld>
            <a:endParaRPr lang="en-US">
              <a:solidFill>
                <a:schemeClr val="tx1"/>
              </a:solidFill>
            </a:endParaRPr>
          </a:p>
        </p:txBody>
      </p:sp>
      <p:sp>
        <p:nvSpPr>
          <p:cNvPr id="6" name="Rectangle 5"/>
          <p:cNvSpPr/>
          <p:nvPr/>
        </p:nvSpPr>
        <p:spPr>
          <a:xfrm>
            <a:off x="3276600" y="5638800"/>
            <a:ext cx="3048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7" name="TextBox 6"/>
          <p:cNvSpPr txBox="1">
            <a:spLocks noChangeArrowheads="1"/>
          </p:cNvSpPr>
          <p:nvPr/>
        </p:nvSpPr>
        <p:spPr bwMode="auto">
          <a:xfrm>
            <a:off x="4267200" y="6172200"/>
            <a:ext cx="3657600" cy="369888"/>
          </a:xfrm>
          <a:prstGeom prst="rect">
            <a:avLst/>
          </a:prstGeom>
          <a:noFill/>
          <a:ln w="9525">
            <a:noFill/>
            <a:miter lim="800000"/>
            <a:headEnd/>
            <a:tailEnd/>
          </a:ln>
        </p:spPr>
        <p:txBody>
          <a:bodyPr>
            <a:spAutoFit/>
          </a:bodyPr>
          <a:lstStyle/>
          <a:p>
            <a:r>
              <a:rPr lang="en-US" b="1">
                <a:latin typeface="Calibri" pitchFamily="34" charset="0"/>
              </a:rPr>
              <a:t>Bottom Of Data Segment</a:t>
            </a:r>
          </a:p>
        </p:txBody>
      </p:sp>
      <p:sp>
        <p:nvSpPr>
          <p:cNvPr id="8" name="TextBox 7"/>
          <p:cNvSpPr txBox="1">
            <a:spLocks noChangeArrowheads="1"/>
          </p:cNvSpPr>
          <p:nvPr/>
        </p:nvSpPr>
        <p:spPr bwMode="auto">
          <a:xfrm>
            <a:off x="4267200" y="5486400"/>
            <a:ext cx="2514600" cy="381000"/>
          </a:xfrm>
          <a:prstGeom prst="rect">
            <a:avLst/>
          </a:prstGeom>
          <a:noFill/>
          <a:ln w="9525">
            <a:noFill/>
            <a:miter lim="800000"/>
            <a:headEnd/>
            <a:tailEnd/>
          </a:ln>
        </p:spPr>
        <p:txBody>
          <a:bodyPr>
            <a:spAutoFit/>
          </a:bodyPr>
          <a:lstStyle/>
          <a:p>
            <a:r>
              <a:rPr lang="en-US" b="1">
                <a:latin typeface="Calibri" pitchFamily="34" charset="0"/>
              </a:rPr>
              <a:t>Top Of Data Segment</a:t>
            </a:r>
          </a:p>
        </p:txBody>
      </p:sp>
      <p:sp>
        <p:nvSpPr>
          <p:cNvPr id="10" name="TextBox 9"/>
          <p:cNvSpPr txBox="1">
            <a:spLocks noChangeArrowheads="1"/>
          </p:cNvSpPr>
          <p:nvPr/>
        </p:nvSpPr>
        <p:spPr bwMode="auto">
          <a:xfrm>
            <a:off x="4267200" y="4267200"/>
            <a:ext cx="2514600" cy="381000"/>
          </a:xfrm>
          <a:prstGeom prst="rect">
            <a:avLst/>
          </a:prstGeom>
          <a:noFill/>
          <a:ln w="9525">
            <a:noFill/>
            <a:miter lim="800000"/>
            <a:headEnd/>
            <a:tailEnd/>
          </a:ln>
        </p:spPr>
        <p:txBody>
          <a:bodyPr>
            <a:spAutoFit/>
          </a:bodyPr>
          <a:lstStyle/>
          <a:p>
            <a:r>
              <a:rPr lang="en-US" b="1">
                <a:latin typeface="Calibri" pitchFamily="34" charset="0"/>
              </a:rPr>
              <a:t>Top Of Code Segment</a:t>
            </a:r>
          </a:p>
        </p:txBody>
      </p:sp>
      <p:sp>
        <p:nvSpPr>
          <p:cNvPr id="11" name="TextBox 10"/>
          <p:cNvSpPr txBox="1">
            <a:spLocks noChangeArrowheads="1"/>
          </p:cNvSpPr>
          <p:nvPr/>
        </p:nvSpPr>
        <p:spPr bwMode="auto">
          <a:xfrm>
            <a:off x="4267200" y="4953000"/>
            <a:ext cx="3429000" cy="369888"/>
          </a:xfrm>
          <a:prstGeom prst="rect">
            <a:avLst/>
          </a:prstGeom>
          <a:noFill/>
          <a:ln w="9525">
            <a:noFill/>
            <a:miter lim="800000"/>
            <a:headEnd/>
            <a:tailEnd/>
          </a:ln>
        </p:spPr>
        <p:txBody>
          <a:bodyPr>
            <a:spAutoFit/>
          </a:bodyPr>
          <a:lstStyle/>
          <a:p>
            <a:r>
              <a:rPr lang="en-US" b="1">
                <a:latin typeface="Calibri" pitchFamily="34" charset="0"/>
              </a:rPr>
              <a:t>Code Segment Base CS=348AH</a:t>
            </a:r>
          </a:p>
        </p:txBody>
      </p:sp>
      <p:sp>
        <p:nvSpPr>
          <p:cNvPr id="13" name="Rectangle 12"/>
          <p:cNvSpPr/>
          <p:nvPr/>
        </p:nvSpPr>
        <p:spPr>
          <a:xfrm>
            <a:off x="3276600" y="5181600"/>
            <a:ext cx="304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4" name="Rectangle 13"/>
          <p:cNvSpPr/>
          <p:nvPr/>
        </p:nvSpPr>
        <p:spPr>
          <a:xfrm>
            <a:off x="3276600" y="4419600"/>
            <a:ext cx="3048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5" name="TextBox 14"/>
          <p:cNvSpPr txBox="1">
            <a:spLocks noChangeArrowheads="1"/>
          </p:cNvSpPr>
          <p:nvPr/>
        </p:nvSpPr>
        <p:spPr bwMode="auto">
          <a:xfrm>
            <a:off x="4267200" y="3821113"/>
            <a:ext cx="3429000" cy="369887"/>
          </a:xfrm>
          <a:prstGeom prst="rect">
            <a:avLst/>
          </a:prstGeom>
          <a:noFill/>
          <a:ln w="9525">
            <a:noFill/>
            <a:miter lim="800000"/>
            <a:headEnd/>
            <a:tailEnd/>
          </a:ln>
        </p:spPr>
        <p:txBody>
          <a:bodyPr>
            <a:spAutoFit/>
          </a:bodyPr>
          <a:lstStyle/>
          <a:p>
            <a:r>
              <a:rPr lang="en-US" b="1">
                <a:latin typeface="Calibri" pitchFamily="34" charset="0"/>
              </a:rPr>
              <a:t>Stack Segment Base SS=5000H</a:t>
            </a:r>
          </a:p>
        </p:txBody>
      </p:sp>
      <p:sp>
        <p:nvSpPr>
          <p:cNvPr id="16" name="TextBox 15"/>
          <p:cNvSpPr txBox="1">
            <a:spLocks noChangeArrowheads="1"/>
          </p:cNvSpPr>
          <p:nvPr/>
        </p:nvSpPr>
        <p:spPr bwMode="auto">
          <a:xfrm>
            <a:off x="4267200" y="3048000"/>
            <a:ext cx="2514600" cy="381000"/>
          </a:xfrm>
          <a:prstGeom prst="rect">
            <a:avLst/>
          </a:prstGeom>
          <a:noFill/>
          <a:ln w="9525">
            <a:noFill/>
            <a:miter lim="800000"/>
            <a:headEnd/>
            <a:tailEnd/>
          </a:ln>
        </p:spPr>
        <p:txBody>
          <a:bodyPr>
            <a:spAutoFit/>
          </a:bodyPr>
          <a:lstStyle/>
          <a:p>
            <a:r>
              <a:rPr lang="en-US" b="1">
                <a:latin typeface="Calibri" pitchFamily="34" charset="0"/>
              </a:rPr>
              <a:t>Top Of Stack Segment</a:t>
            </a:r>
          </a:p>
        </p:txBody>
      </p:sp>
      <p:sp>
        <p:nvSpPr>
          <p:cNvPr id="17" name="Rectangle 16"/>
          <p:cNvSpPr/>
          <p:nvPr/>
        </p:nvSpPr>
        <p:spPr>
          <a:xfrm>
            <a:off x="3276600" y="3962400"/>
            <a:ext cx="304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8" name="Rectangle 17"/>
          <p:cNvSpPr/>
          <p:nvPr/>
        </p:nvSpPr>
        <p:spPr>
          <a:xfrm>
            <a:off x="3276600" y="3200400"/>
            <a:ext cx="3048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9" name="Rectangle 18"/>
          <p:cNvSpPr/>
          <p:nvPr/>
        </p:nvSpPr>
        <p:spPr>
          <a:xfrm>
            <a:off x="3276600" y="2743200"/>
            <a:ext cx="304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0" name="TextBox 19"/>
          <p:cNvSpPr txBox="1">
            <a:spLocks noChangeArrowheads="1"/>
          </p:cNvSpPr>
          <p:nvPr/>
        </p:nvSpPr>
        <p:spPr bwMode="auto">
          <a:xfrm>
            <a:off x="4267200" y="2590800"/>
            <a:ext cx="3429000" cy="369888"/>
          </a:xfrm>
          <a:prstGeom prst="rect">
            <a:avLst/>
          </a:prstGeom>
          <a:noFill/>
          <a:ln w="9525">
            <a:noFill/>
            <a:miter lim="800000"/>
            <a:headEnd/>
            <a:tailEnd/>
          </a:ln>
        </p:spPr>
        <p:txBody>
          <a:bodyPr>
            <a:spAutoFit/>
          </a:bodyPr>
          <a:lstStyle/>
          <a:p>
            <a:r>
              <a:rPr lang="en-US" b="1">
                <a:latin typeface="Calibri" pitchFamily="34" charset="0"/>
              </a:rPr>
              <a:t>Extra Segment Base ES=7000H</a:t>
            </a:r>
          </a:p>
        </p:txBody>
      </p:sp>
      <p:sp>
        <p:nvSpPr>
          <p:cNvPr id="21" name="Rectangle 20"/>
          <p:cNvSpPr/>
          <p:nvPr/>
        </p:nvSpPr>
        <p:spPr>
          <a:xfrm>
            <a:off x="3276600" y="1981200"/>
            <a:ext cx="3048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2" name="TextBox 21"/>
          <p:cNvSpPr txBox="1">
            <a:spLocks noChangeArrowheads="1"/>
          </p:cNvSpPr>
          <p:nvPr/>
        </p:nvSpPr>
        <p:spPr bwMode="auto">
          <a:xfrm>
            <a:off x="4267200" y="1828800"/>
            <a:ext cx="2514600" cy="381000"/>
          </a:xfrm>
          <a:prstGeom prst="rect">
            <a:avLst/>
          </a:prstGeom>
          <a:noFill/>
          <a:ln w="9525">
            <a:noFill/>
            <a:miter lim="800000"/>
            <a:headEnd/>
            <a:tailEnd/>
          </a:ln>
        </p:spPr>
        <p:txBody>
          <a:bodyPr>
            <a:spAutoFit/>
          </a:bodyPr>
          <a:lstStyle/>
          <a:p>
            <a:r>
              <a:rPr lang="en-US" b="1">
                <a:latin typeface="Calibri" pitchFamily="34" charset="0"/>
              </a:rPr>
              <a:t>Top Of Extra Segment</a:t>
            </a:r>
          </a:p>
        </p:txBody>
      </p:sp>
      <p:sp>
        <p:nvSpPr>
          <p:cNvPr id="23" name="Rectangle 22"/>
          <p:cNvSpPr/>
          <p:nvPr/>
        </p:nvSpPr>
        <p:spPr>
          <a:xfrm>
            <a:off x="3276600" y="1524000"/>
            <a:ext cx="304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4" name="TextBox 23"/>
          <p:cNvSpPr txBox="1">
            <a:spLocks noChangeArrowheads="1"/>
          </p:cNvSpPr>
          <p:nvPr/>
        </p:nvSpPr>
        <p:spPr bwMode="auto">
          <a:xfrm>
            <a:off x="4267200" y="1371600"/>
            <a:ext cx="2514600" cy="381000"/>
          </a:xfrm>
          <a:prstGeom prst="rect">
            <a:avLst/>
          </a:prstGeom>
          <a:noFill/>
          <a:ln w="9525">
            <a:noFill/>
            <a:miter lim="800000"/>
            <a:headEnd/>
            <a:tailEnd/>
          </a:ln>
        </p:spPr>
        <p:txBody>
          <a:bodyPr>
            <a:spAutoFit/>
          </a:bodyPr>
          <a:lstStyle/>
          <a:p>
            <a:r>
              <a:rPr lang="en-US" b="1">
                <a:latin typeface="Calibri" pitchFamily="34" charset="0"/>
              </a:rPr>
              <a:t>Highest Address</a:t>
            </a:r>
          </a:p>
        </p:txBody>
      </p:sp>
      <p:sp>
        <p:nvSpPr>
          <p:cNvPr id="25" name="TextBox 24"/>
          <p:cNvSpPr txBox="1">
            <a:spLocks noChangeArrowheads="1"/>
          </p:cNvSpPr>
          <p:nvPr/>
        </p:nvSpPr>
        <p:spPr bwMode="auto">
          <a:xfrm>
            <a:off x="2286000" y="6172200"/>
            <a:ext cx="2514600" cy="369888"/>
          </a:xfrm>
          <a:prstGeom prst="rect">
            <a:avLst/>
          </a:prstGeom>
          <a:noFill/>
          <a:ln w="9525">
            <a:noFill/>
            <a:miter lim="800000"/>
            <a:headEnd/>
            <a:tailEnd/>
          </a:ln>
        </p:spPr>
        <p:txBody>
          <a:bodyPr>
            <a:spAutoFit/>
          </a:bodyPr>
          <a:lstStyle/>
          <a:p>
            <a:r>
              <a:rPr lang="en-US" b="1">
                <a:latin typeface="Calibri" pitchFamily="34" charset="0"/>
              </a:rPr>
              <a:t>20000H</a:t>
            </a:r>
          </a:p>
        </p:txBody>
      </p:sp>
      <p:sp>
        <p:nvSpPr>
          <p:cNvPr id="26" name="TextBox 25"/>
          <p:cNvSpPr txBox="1">
            <a:spLocks noChangeArrowheads="1"/>
          </p:cNvSpPr>
          <p:nvPr/>
        </p:nvSpPr>
        <p:spPr bwMode="auto">
          <a:xfrm>
            <a:off x="2362200" y="5421313"/>
            <a:ext cx="2514600" cy="369887"/>
          </a:xfrm>
          <a:prstGeom prst="rect">
            <a:avLst/>
          </a:prstGeom>
          <a:noFill/>
          <a:ln w="9525">
            <a:noFill/>
            <a:miter lim="800000"/>
            <a:headEnd/>
            <a:tailEnd/>
          </a:ln>
        </p:spPr>
        <p:txBody>
          <a:bodyPr>
            <a:spAutoFit/>
          </a:bodyPr>
          <a:lstStyle/>
          <a:p>
            <a:r>
              <a:rPr lang="en-US" b="1">
                <a:latin typeface="Calibri" pitchFamily="34" charset="0"/>
              </a:rPr>
              <a:t>2FFFFH</a:t>
            </a:r>
          </a:p>
        </p:txBody>
      </p:sp>
      <p:sp>
        <p:nvSpPr>
          <p:cNvPr id="27" name="TextBox 26"/>
          <p:cNvSpPr txBox="1">
            <a:spLocks noChangeArrowheads="1"/>
          </p:cNvSpPr>
          <p:nvPr/>
        </p:nvSpPr>
        <p:spPr bwMode="auto">
          <a:xfrm>
            <a:off x="2362200" y="5040313"/>
            <a:ext cx="2514600" cy="369887"/>
          </a:xfrm>
          <a:prstGeom prst="rect">
            <a:avLst/>
          </a:prstGeom>
          <a:noFill/>
          <a:ln w="9525">
            <a:noFill/>
            <a:miter lim="800000"/>
            <a:headEnd/>
            <a:tailEnd/>
          </a:ln>
        </p:spPr>
        <p:txBody>
          <a:bodyPr>
            <a:spAutoFit/>
          </a:bodyPr>
          <a:lstStyle/>
          <a:p>
            <a:r>
              <a:rPr lang="en-US" b="1">
                <a:latin typeface="Calibri" pitchFamily="34" charset="0"/>
              </a:rPr>
              <a:t>348A0H</a:t>
            </a:r>
          </a:p>
        </p:txBody>
      </p:sp>
      <p:sp>
        <p:nvSpPr>
          <p:cNvPr id="28" name="TextBox 27"/>
          <p:cNvSpPr txBox="1">
            <a:spLocks noChangeArrowheads="1"/>
          </p:cNvSpPr>
          <p:nvPr/>
        </p:nvSpPr>
        <p:spPr bwMode="auto">
          <a:xfrm>
            <a:off x="2362200" y="4278313"/>
            <a:ext cx="2514600" cy="369887"/>
          </a:xfrm>
          <a:prstGeom prst="rect">
            <a:avLst/>
          </a:prstGeom>
          <a:noFill/>
          <a:ln w="9525">
            <a:noFill/>
            <a:miter lim="800000"/>
            <a:headEnd/>
            <a:tailEnd/>
          </a:ln>
        </p:spPr>
        <p:txBody>
          <a:bodyPr>
            <a:spAutoFit/>
          </a:bodyPr>
          <a:lstStyle/>
          <a:p>
            <a:r>
              <a:rPr lang="en-US" b="1">
                <a:latin typeface="Calibri" pitchFamily="34" charset="0"/>
              </a:rPr>
              <a:t>4489FH</a:t>
            </a:r>
          </a:p>
        </p:txBody>
      </p:sp>
      <p:sp>
        <p:nvSpPr>
          <p:cNvPr id="29" name="TextBox 28"/>
          <p:cNvSpPr txBox="1">
            <a:spLocks noChangeArrowheads="1"/>
          </p:cNvSpPr>
          <p:nvPr/>
        </p:nvSpPr>
        <p:spPr bwMode="auto">
          <a:xfrm>
            <a:off x="2362200" y="3821113"/>
            <a:ext cx="2514600" cy="369887"/>
          </a:xfrm>
          <a:prstGeom prst="rect">
            <a:avLst/>
          </a:prstGeom>
          <a:noFill/>
          <a:ln w="9525">
            <a:noFill/>
            <a:miter lim="800000"/>
            <a:headEnd/>
            <a:tailEnd/>
          </a:ln>
        </p:spPr>
        <p:txBody>
          <a:bodyPr>
            <a:spAutoFit/>
          </a:bodyPr>
          <a:lstStyle/>
          <a:p>
            <a:r>
              <a:rPr lang="en-US" b="1">
                <a:latin typeface="Calibri" pitchFamily="34" charset="0"/>
              </a:rPr>
              <a:t>50000H</a:t>
            </a:r>
          </a:p>
        </p:txBody>
      </p:sp>
      <p:sp>
        <p:nvSpPr>
          <p:cNvPr id="30" name="TextBox 29"/>
          <p:cNvSpPr txBox="1">
            <a:spLocks noChangeArrowheads="1"/>
          </p:cNvSpPr>
          <p:nvPr/>
        </p:nvSpPr>
        <p:spPr bwMode="auto">
          <a:xfrm>
            <a:off x="2438400" y="3059113"/>
            <a:ext cx="2514600" cy="369887"/>
          </a:xfrm>
          <a:prstGeom prst="rect">
            <a:avLst/>
          </a:prstGeom>
          <a:noFill/>
          <a:ln w="9525">
            <a:noFill/>
            <a:miter lim="800000"/>
            <a:headEnd/>
            <a:tailEnd/>
          </a:ln>
        </p:spPr>
        <p:txBody>
          <a:bodyPr>
            <a:spAutoFit/>
          </a:bodyPr>
          <a:lstStyle/>
          <a:p>
            <a:r>
              <a:rPr lang="en-US" b="1">
                <a:latin typeface="Calibri" pitchFamily="34" charset="0"/>
              </a:rPr>
              <a:t>5FFFFH</a:t>
            </a:r>
          </a:p>
        </p:txBody>
      </p:sp>
      <p:sp>
        <p:nvSpPr>
          <p:cNvPr id="32" name="TextBox 31"/>
          <p:cNvSpPr txBox="1">
            <a:spLocks noChangeArrowheads="1"/>
          </p:cNvSpPr>
          <p:nvPr/>
        </p:nvSpPr>
        <p:spPr bwMode="auto">
          <a:xfrm>
            <a:off x="2438400" y="1839913"/>
            <a:ext cx="2514600" cy="369887"/>
          </a:xfrm>
          <a:prstGeom prst="rect">
            <a:avLst/>
          </a:prstGeom>
          <a:noFill/>
          <a:ln w="9525">
            <a:noFill/>
            <a:miter lim="800000"/>
            <a:headEnd/>
            <a:tailEnd/>
          </a:ln>
        </p:spPr>
        <p:txBody>
          <a:bodyPr>
            <a:spAutoFit/>
          </a:bodyPr>
          <a:lstStyle/>
          <a:p>
            <a:r>
              <a:rPr lang="en-US" b="1">
                <a:latin typeface="Calibri" pitchFamily="34" charset="0"/>
              </a:rPr>
              <a:t>7FFFFH</a:t>
            </a:r>
          </a:p>
        </p:txBody>
      </p:sp>
      <p:sp>
        <p:nvSpPr>
          <p:cNvPr id="33" name="TextBox 32"/>
          <p:cNvSpPr txBox="1">
            <a:spLocks noChangeArrowheads="1"/>
          </p:cNvSpPr>
          <p:nvPr/>
        </p:nvSpPr>
        <p:spPr bwMode="auto">
          <a:xfrm>
            <a:off x="2438400" y="1371600"/>
            <a:ext cx="2514600" cy="369888"/>
          </a:xfrm>
          <a:prstGeom prst="rect">
            <a:avLst/>
          </a:prstGeom>
          <a:noFill/>
          <a:ln w="9525">
            <a:noFill/>
            <a:miter lim="800000"/>
            <a:headEnd/>
            <a:tailEnd/>
          </a:ln>
        </p:spPr>
        <p:txBody>
          <a:bodyPr>
            <a:spAutoFit/>
          </a:bodyPr>
          <a:lstStyle/>
          <a:p>
            <a:r>
              <a:rPr lang="en-US" b="1">
                <a:latin typeface="Calibri" pitchFamily="34" charset="0"/>
              </a:rPr>
              <a:t>FFFFFH</a:t>
            </a:r>
          </a:p>
        </p:txBody>
      </p:sp>
      <p:cxnSp>
        <p:nvCxnSpPr>
          <p:cNvPr id="35" name="Straight Arrow Connector 34"/>
          <p:cNvCxnSpPr/>
          <p:nvPr/>
        </p:nvCxnSpPr>
        <p:spPr>
          <a:xfrm rot="10800000">
            <a:off x="3581400" y="1600200"/>
            <a:ext cx="685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 name="Straight Arrow Connector 39"/>
          <p:cNvCxnSpPr/>
          <p:nvPr/>
        </p:nvCxnSpPr>
        <p:spPr>
          <a:xfrm rot="10800000">
            <a:off x="3581400" y="1979613"/>
            <a:ext cx="6858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 name="Straight Arrow Connector 40"/>
          <p:cNvCxnSpPr/>
          <p:nvPr/>
        </p:nvCxnSpPr>
        <p:spPr>
          <a:xfrm rot="10800000">
            <a:off x="3581400" y="2741613"/>
            <a:ext cx="6858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 name="Straight Arrow Connector 41"/>
          <p:cNvCxnSpPr/>
          <p:nvPr/>
        </p:nvCxnSpPr>
        <p:spPr>
          <a:xfrm rot="10800000">
            <a:off x="3581400" y="5180013"/>
            <a:ext cx="6858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3" name="Straight Arrow Connector 42"/>
          <p:cNvCxnSpPr/>
          <p:nvPr/>
        </p:nvCxnSpPr>
        <p:spPr>
          <a:xfrm rot="10800000">
            <a:off x="3581400" y="4418013"/>
            <a:ext cx="6858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 name="Straight Arrow Connector 43"/>
          <p:cNvCxnSpPr/>
          <p:nvPr/>
        </p:nvCxnSpPr>
        <p:spPr>
          <a:xfrm rot="10800000">
            <a:off x="3581400" y="5638800"/>
            <a:ext cx="685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 name="Straight Arrow Connector 44"/>
          <p:cNvCxnSpPr/>
          <p:nvPr/>
        </p:nvCxnSpPr>
        <p:spPr>
          <a:xfrm rot="10800000">
            <a:off x="3581400" y="6399213"/>
            <a:ext cx="6858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Straight Arrow Connector 46"/>
          <p:cNvCxnSpPr/>
          <p:nvPr/>
        </p:nvCxnSpPr>
        <p:spPr>
          <a:xfrm rot="10800000">
            <a:off x="3581400" y="3198813"/>
            <a:ext cx="6858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p:nvPr/>
        </p:nvCxnSpPr>
        <p:spPr>
          <a:xfrm rot="10800000">
            <a:off x="3581400" y="3960813"/>
            <a:ext cx="6858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9" name="Left Brace 48"/>
          <p:cNvSpPr/>
          <p:nvPr/>
        </p:nvSpPr>
        <p:spPr>
          <a:xfrm>
            <a:off x="2895600" y="2133600"/>
            <a:ext cx="304800" cy="381000"/>
          </a:xfrm>
          <a:prstGeom prst="leftBrace">
            <a:avLst/>
          </a:prstGeom>
        </p:spPr>
        <p:style>
          <a:lnRef idx="2">
            <a:schemeClr val="dk1"/>
          </a:lnRef>
          <a:fillRef idx="0">
            <a:schemeClr val="dk1"/>
          </a:fillRef>
          <a:effectRef idx="1">
            <a:schemeClr val="dk1"/>
          </a:effectRef>
          <a:fontRef idx="minor">
            <a:schemeClr val="tx1"/>
          </a:fontRef>
        </p:style>
        <p:txBody>
          <a:bodyPr anchor="ctr"/>
          <a:lstStyle/>
          <a:p>
            <a:pPr algn="ctr" fontAlgn="auto">
              <a:spcBef>
                <a:spcPts val="0"/>
              </a:spcBef>
              <a:spcAft>
                <a:spcPts val="0"/>
              </a:spcAft>
              <a:defRPr/>
            </a:pPr>
            <a:endParaRPr lang="en-US"/>
          </a:p>
        </p:txBody>
      </p:sp>
      <p:cxnSp>
        <p:nvCxnSpPr>
          <p:cNvPr id="51" name="Straight Connector 50"/>
          <p:cNvCxnSpPr/>
          <p:nvPr/>
        </p:nvCxnSpPr>
        <p:spPr>
          <a:xfrm>
            <a:off x="1905000" y="2362200"/>
            <a:ext cx="914400" cy="1588"/>
          </a:xfrm>
          <a:prstGeom prst="line">
            <a:avLst/>
          </a:prstGeom>
        </p:spPr>
        <p:style>
          <a:lnRef idx="2">
            <a:schemeClr val="dk1"/>
          </a:lnRef>
          <a:fillRef idx="0">
            <a:schemeClr val="dk1"/>
          </a:fillRef>
          <a:effectRef idx="1">
            <a:schemeClr val="dk1"/>
          </a:effectRef>
          <a:fontRef idx="minor">
            <a:schemeClr val="tx1"/>
          </a:fontRef>
        </p:style>
      </p:cxnSp>
      <p:sp>
        <p:nvSpPr>
          <p:cNvPr id="54" name="TextBox 53"/>
          <p:cNvSpPr txBox="1">
            <a:spLocks noChangeArrowheads="1"/>
          </p:cNvSpPr>
          <p:nvPr/>
        </p:nvSpPr>
        <p:spPr bwMode="auto">
          <a:xfrm>
            <a:off x="1219200" y="2133600"/>
            <a:ext cx="674688" cy="369888"/>
          </a:xfrm>
          <a:prstGeom prst="rect">
            <a:avLst/>
          </a:prstGeom>
          <a:noFill/>
          <a:ln w="9525">
            <a:noFill/>
            <a:miter lim="800000"/>
            <a:headEnd/>
            <a:tailEnd/>
          </a:ln>
        </p:spPr>
        <p:txBody>
          <a:bodyPr wrap="none">
            <a:spAutoFit/>
          </a:bodyPr>
          <a:lstStyle/>
          <a:p>
            <a:r>
              <a:rPr lang="en-US" b="1">
                <a:latin typeface="Calibri" pitchFamily="34" charset="0"/>
              </a:rPr>
              <a:t>64KB</a:t>
            </a:r>
          </a:p>
        </p:txBody>
      </p:sp>
      <p:cxnSp>
        <p:nvCxnSpPr>
          <p:cNvPr id="56" name="Straight Connector 55"/>
          <p:cNvCxnSpPr/>
          <p:nvPr/>
        </p:nvCxnSpPr>
        <p:spPr>
          <a:xfrm>
            <a:off x="1905000" y="3656013"/>
            <a:ext cx="914400" cy="1587"/>
          </a:xfrm>
          <a:prstGeom prst="line">
            <a:avLst/>
          </a:prstGeom>
        </p:spPr>
        <p:style>
          <a:lnRef idx="2">
            <a:schemeClr val="dk1"/>
          </a:lnRef>
          <a:fillRef idx="0">
            <a:schemeClr val="dk1"/>
          </a:fillRef>
          <a:effectRef idx="1">
            <a:schemeClr val="dk1"/>
          </a:effectRef>
          <a:fontRef idx="minor">
            <a:schemeClr val="tx1"/>
          </a:fontRef>
        </p:style>
      </p:cxnSp>
      <p:sp>
        <p:nvSpPr>
          <p:cNvPr id="58" name="Left Brace 57"/>
          <p:cNvSpPr/>
          <p:nvPr/>
        </p:nvSpPr>
        <p:spPr>
          <a:xfrm>
            <a:off x="2895600" y="3429000"/>
            <a:ext cx="304800" cy="381000"/>
          </a:xfrm>
          <a:prstGeom prst="leftBrace">
            <a:avLst/>
          </a:prstGeom>
        </p:spPr>
        <p:style>
          <a:lnRef idx="2">
            <a:schemeClr val="dk1"/>
          </a:lnRef>
          <a:fillRef idx="0">
            <a:schemeClr val="dk1"/>
          </a:fillRef>
          <a:effectRef idx="1">
            <a:schemeClr val="dk1"/>
          </a:effectRef>
          <a:fontRef idx="minor">
            <a:schemeClr val="tx1"/>
          </a:fontRef>
        </p:style>
        <p:txBody>
          <a:bodyPr anchor="ctr"/>
          <a:lstStyle/>
          <a:p>
            <a:pPr algn="ctr" fontAlgn="auto">
              <a:spcBef>
                <a:spcPts val="0"/>
              </a:spcBef>
              <a:spcAft>
                <a:spcPts val="0"/>
              </a:spcAft>
              <a:defRPr/>
            </a:pPr>
            <a:endParaRPr lang="en-US"/>
          </a:p>
        </p:txBody>
      </p:sp>
      <p:cxnSp>
        <p:nvCxnSpPr>
          <p:cNvPr id="59" name="Straight Connector 58"/>
          <p:cNvCxnSpPr/>
          <p:nvPr/>
        </p:nvCxnSpPr>
        <p:spPr>
          <a:xfrm>
            <a:off x="1905000" y="4800600"/>
            <a:ext cx="914400" cy="1588"/>
          </a:xfrm>
          <a:prstGeom prst="line">
            <a:avLst/>
          </a:prstGeom>
        </p:spPr>
        <p:style>
          <a:lnRef idx="2">
            <a:schemeClr val="dk1"/>
          </a:lnRef>
          <a:fillRef idx="0">
            <a:schemeClr val="dk1"/>
          </a:fillRef>
          <a:effectRef idx="1">
            <a:schemeClr val="dk1"/>
          </a:effectRef>
          <a:fontRef idx="minor">
            <a:schemeClr val="tx1"/>
          </a:fontRef>
        </p:style>
      </p:cxnSp>
      <p:sp>
        <p:nvSpPr>
          <p:cNvPr id="60" name="TextBox 59"/>
          <p:cNvSpPr txBox="1">
            <a:spLocks noChangeArrowheads="1"/>
          </p:cNvSpPr>
          <p:nvPr/>
        </p:nvSpPr>
        <p:spPr bwMode="auto">
          <a:xfrm>
            <a:off x="1219200" y="3429000"/>
            <a:ext cx="674688" cy="369888"/>
          </a:xfrm>
          <a:prstGeom prst="rect">
            <a:avLst/>
          </a:prstGeom>
          <a:noFill/>
          <a:ln w="9525">
            <a:noFill/>
            <a:miter lim="800000"/>
            <a:headEnd/>
            <a:tailEnd/>
          </a:ln>
        </p:spPr>
        <p:txBody>
          <a:bodyPr wrap="none">
            <a:spAutoFit/>
          </a:bodyPr>
          <a:lstStyle/>
          <a:p>
            <a:r>
              <a:rPr lang="en-US" b="1">
                <a:latin typeface="Calibri" pitchFamily="34" charset="0"/>
              </a:rPr>
              <a:t>64KB</a:t>
            </a:r>
          </a:p>
        </p:txBody>
      </p:sp>
      <p:sp>
        <p:nvSpPr>
          <p:cNvPr id="61" name="Left Brace 60"/>
          <p:cNvSpPr/>
          <p:nvPr/>
        </p:nvSpPr>
        <p:spPr>
          <a:xfrm>
            <a:off x="2895600" y="4648200"/>
            <a:ext cx="304800" cy="381000"/>
          </a:xfrm>
          <a:prstGeom prst="leftBrace">
            <a:avLst/>
          </a:prstGeom>
        </p:spPr>
        <p:style>
          <a:lnRef idx="2">
            <a:schemeClr val="dk1"/>
          </a:lnRef>
          <a:fillRef idx="0">
            <a:schemeClr val="dk1"/>
          </a:fillRef>
          <a:effectRef idx="1">
            <a:schemeClr val="dk1"/>
          </a:effectRef>
          <a:fontRef idx="minor">
            <a:schemeClr val="tx1"/>
          </a:fontRef>
        </p:style>
        <p:txBody>
          <a:bodyPr anchor="ctr"/>
          <a:lstStyle/>
          <a:p>
            <a:pPr algn="ctr" fontAlgn="auto">
              <a:spcBef>
                <a:spcPts val="0"/>
              </a:spcBef>
              <a:spcAft>
                <a:spcPts val="0"/>
              </a:spcAft>
              <a:defRPr/>
            </a:pPr>
            <a:endParaRPr lang="en-US"/>
          </a:p>
        </p:txBody>
      </p:sp>
      <p:sp>
        <p:nvSpPr>
          <p:cNvPr id="63" name="TextBox 62"/>
          <p:cNvSpPr txBox="1">
            <a:spLocks noChangeArrowheads="1"/>
          </p:cNvSpPr>
          <p:nvPr/>
        </p:nvSpPr>
        <p:spPr bwMode="auto">
          <a:xfrm>
            <a:off x="1219200" y="4648200"/>
            <a:ext cx="674688" cy="369888"/>
          </a:xfrm>
          <a:prstGeom prst="rect">
            <a:avLst/>
          </a:prstGeom>
          <a:noFill/>
          <a:ln w="9525">
            <a:noFill/>
            <a:miter lim="800000"/>
            <a:headEnd/>
            <a:tailEnd/>
          </a:ln>
        </p:spPr>
        <p:txBody>
          <a:bodyPr wrap="none">
            <a:spAutoFit/>
          </a:bodyPr>
          <a:lstStyle/>
          <a:p>
            <a:r>
              <a:rPr lang="en-US" b="1">
                <a:latin typeface="Calibri" pitchFamily="34" charset="0"/>
              </a:rPr>
              <a:t>64KB</a:t>
            </a:r>
          </a:p>
        </p:txBody>
      </p:sp>
      <p:sp>
        <p:nvSpPr>
          <p:cNvPr id="64" name="Left Brace 63"/>
          <p:cNvSpPr/>
          <p:nvPr/>
        </p:nvSpPr>
        <p:spPr>
          <a:xfrm>
            <a:off x="2895600" y="5791200"/>
            <a:ext cx="304800" cy="381000"/>
          </a:xfrm>
          <a:prstGeom prst="leftBrace">
            <a:avLst/>
          </a:prstGeom>
        </p:spPr>
        <p:style>
          <a:lnRef idx="2">
            <a:schemeClr val="dk1"/>
          </a:lnRef>
          <a:fillRef idx="0">
            <a:schemeClr val="dk1"/>
          </a:fillRef>
          <a:effectRef idx="1">
            <a:schemeClr val="dk1"/>
          </a:effectRef>
          <a:fontRef idx="minor">
            <a:schemeClr val="tx1"/>
          </a:fontRef>
        </p:style>
        <p:txBody>
          <a:bodyPr anchor="ctr"/>
          <a:lstStyle/>
          <a:p>
            <a:pPr algn="ctr" fontAlgn="auto">
              <a:spcBef>
                <a:spcPts val="0"/>
              </a:spcBef>
              <a:spcAft>
                <a:spcPts val="0"/>
              </a:spcAft>
              <a:defRPr/>
            </a:pPr>
            <a:endParaRPr lang="en-US"/>
          </a:p>
        </p:txBody>
      </p:sp>
      <p:cxnSp>
        <p:nvCxnSpPr>
          <p:cNvPr id="65" name="Straight Connector 64"/>
          <p:cNvCxnSpPr/>
          <p:nvPr/>
        </p:nvCxnSpPr>
        <p:spPr>
          <a:xfrm>
            <a:off x="1905000" y="6019800"/>
            <a:ext cx="914400" cy="1588"/>
          </a:xfrm>
          <a:prstGeom prst="line">
            <a:avLst/>
          </a:prstGeom>
        </p:spPr>
        <p:style>
          <a:lnRef idx="2">
            <a:schemeClr val="dk1"/>
          </a:lnRef>
          <a:fillRef idx="0">
            <a:schemeClr val="dk1"/>
          </a:fillRef>
          <a:effectRef idx="1">
            <a:schemeClr val="dk1"/>
          </a:effectRef>
          <a:fontRef idx="minor">
            <a:schemeClr val="tx1"/>
          </a:fontRef>
        </p:style>
      </p:cxnSp>
      <p:sp>
        <p:nvSpPr>
          <p:cNvPr id="66" name="TextBox 65"/>
          <p:cNvSpPr txBox="1">
            <a:spLocks noChangeArrowheads="1"/>
          </p:cNvSpPr>
          <p:nvPr/>
        </p:nvSpPr>
        <p:spPr bwMode="auto">
          <a:xfrm>
            <a:off x="1219200" y="5791200"/>
            <a:ext cx="674688" cy="369888"/>
          </a:xfrm>
          <a:prstGeom prst="rect">
            <a:avLst/>
          </a:prstGeom>
          <a:noFill/>
          <a:ln w="9525">
            <a:noFill/>
            <a:miter lim="800000"/>
            <a:headEnd/>
            <a:tailEnd/>
          </a:ln>
        </p:spPr>
        <p:txBody>
          <a:bodyPr wrap="none">
            <a:spAutoFit/>
          </a:bodyPr>
          <a:lstStyle/>
          <a:p>
            <a:r>
              <a:rPr lang="en-US" b="1">
                <a:latin typeface="Calibri" pitchFamily="34" charset="0"/>
              </a:rPr>
              <a:t>64KB</a:t>
            </a:r>
          </a:p>
        </p:txBody>
      </p:sp>
      <p:sp>
        <p:nvSpPr>
          <p:cNvPr id="50"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Concept of Segmented Memory</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pPr algn="ctr"/>
            <a:r>
              <a:rPr lang="en-US" b="1" dirty="0" smtClean="0">
                <a:latin typeface="Times New Roman" pitchFamily="18" charset="0"/>
                <a:cs typeface="Times New Roman" pitchFamily="18" charset="0"/>
              </a:rPr>
              <a:t>Control transfer instructions</a:t>
            </a:r>
            <a:endParaRPr lang="en-US" b="1" dirty="0"/>
          </a:p>
        </p:txBody>
      </p:sp>
      <p:sp>
        <p:nvSpPr>
          <p:cNvPr id="3" name="Content Placeholder 2"/>
          <p:cNvSpPr>
            <a:spLocks noGrp="1"/>
          </p:cNvSpPr>
          <p:nvPr>
            <p:ph idx="1"/>
          </p:nvPr>
        </p:nvSpPr>
        <p:spPr>
          <a:xfrm>
            <a:off x="381000" y="1524000"/>
            <a:ext cx="8153400" cy="3886200"/>
          </a:xfrm>
        </p:spPr>
        <p:txBody>
          <a:bodyPr/>
          <a:lstStyle/>
          <a:p>
            <a:r>
              <a:rPr lang="en-US" dirty="0" smtClean="0">
                <a:latin typeface="Times New Roman" pitchFamily="18" charset="0"/>
                <a:cs typeface="Times New Roman" pitchFamily="18" charset="0"/>
              </a:rPr>
              <a:t>Conditional Branches:</a:t>
            </a:r>
          </a:p>
          <a:p>
            <a:pPr lvl="1"/>
            <a:r>
              <a:rPr lang="en-US" dirty="0" smtClean="0">
                <a:latin typeface="Times New Roman" pitchFamily="18" charset="0"/>
                <a:cs typeface="Times New Roman" pitchFamily="18" charset="0"/>
              </a:rPr>
              <a:t>JBE/JNA d	; jump below or equal; if (C or Z)=1</a:t>
            </a:r>
          </a:p>
          <a:p>
            <a:pPr lvl="1"/>
            <a:r>
              <a:rPr lang="en-US" dirty="0" smtClean="0">
                <a:latin typeface="Times New Roman" pitchFamily="18" charset="0"/>
                <a:cs typeface="Times New Roman" pitchFamily="18" charset="0"/>
              </a:rPr>
              <a:t>JNBE/JA d	; jump above; if (C or Z)=0</a:t>
            </a:r>
          </a:p>
          <a:p>
            <a:pPr lvl="1"/>
            <a:r>
              <a:rPr lang="en-US" dirty="0" smtClean="0">
                <a:latin typeface="Times New Roman" pitchFamily="18" charset="0"/>
                <a:cs typeface="Times New Roman" pitchFamily="18" charset="0"/>
              </a:rPr>
              <a:t>JP/JPE d	; parity equal; if P=1</a:t>
            </a:r>
          </a:p>
          <a:p>
            <a:pPr lvl="1"/>
            <a:r>
              <a:rPr lang="en-US" dirty="0" smtClean="0">
                <a:latin typeface="Times New Roman" pitchFamily="18" charset="0"/>
                <a:cs typeface="Times New Roman" pitchFamily="18" charset="0"/>
              </a:rPr>
              <a:t>JNP/JPO d	; jump not parity; if P=0</a:t>
            </a:r>
          </a:p>
          <a:p>
            <a:pPr lvl="1"/>
            <a:r>
              <a:rPr lang="en-US" dirty="0" smtClean="0">
                <a:latin typeface="Times New Roman" pitchFamily="18" charset="0"/>
                <a:cs typeface="Times New Roman" pitchFamily="18" charset="0"/>
              </a:rPr>
              <a:t>JO d 		; jump overflow; if O=1</a:t>
            </a:r>
          </a:p>
          <a:p>
            <a:pPr lvl="1"/>
            <a:r>
              <a:rPr lang="en-US" dirty="0" smtClean="0">
                <a:latin typeface="Times New Roman" pitchFamily="18" charset="0"/>
                <a:cs typeface="Times New Roman" pitchFamily="18" charset="0"/>
              </a:rPr>
              <a:t>JNO d		; jump no overflow; if O=0</a:t>
            </a:r>
          </a:p>
          <a:p>
            <a:pPr lvl="1"/>
            <a:r>
              <a:rPr lang="en-US" dirty="0" smtClean="0">
                <a:latin typeface="Times New Roman" pitchFamily="18" charset="0"/>
                <a:cs typeface="Times New Roman" pitchFamily="18" charset="0"/>
              </a:rPr>
              <a:t>JS d		; jump sign; if S=1</a:t>
            </a:r>
          </a:p>
          <a:p>
            <a:pPr lvl="1"/>
            <a:r>
              <a:rPr lang="en-US" dirty="0" smtClean="0">
                <a:latin typeface="Times New Roman" pitchFamily="18" charset="0"/>
                <a:cs typeface="Times New Roman" pitchFamily="18" charset="0"/>
              </a:rPr>
              <a:t>JNS d		; jump not sign; if S=0</a:t>
            </a:r>
          </a:p>
          <a:p>
            <a:pPr lvl="1"/>
            <a:r>
              <a:rPr lang="en-US" dirty="0" smtClean="0">
                <a:latin typeface="Times New Roman" pitchFamily="18" charset="0"/>
                <a:cs typeface="Times New Roman" pitchFamily="18" charset="0"/>
              </a:rPr>
              <a:t>JCXZ d	; jump if CX=0</a:t>
            </a:r>
          </a:p>
        </p:txBody>
      </p:sp>
    </p:spTree>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13698" name="Picture 2"/>
          <p:cNvPicPr>
            <a:picLocks noChangeAspect="1" noChangeArrowheads="1"/>
          </p:cNvPicPr>
          <p:nvPr/>
        </p:nvPicPr>
        <p:blipFill>
          <a:blip r:embed="rId2" cstate="print"/>
          <a:srcRect/>
          <a:stretch>
            <a:fillRect/>
          </a:stretch>
        </p:blipFill>
        <p:spPr bwMode="auto">
          <a:xfrm>
            <a:off x="1231733" y="1257300"/>
            <a:ext cx="6997867" cy="5372100"/>
          </a:xfrm>
          <a:prstGeom prst="rect">
            <a:avLst/>
          </a:prstGeom>
          <a:noFill/>
          <a:ln w="9525">
            <a:noFill/>
            <a:miter lim="800000"/>
            <a:headEnd/>
            <a:tailEnd/>
          </a:ln>
        </p:spPr>
      </p:pic>
    </p:spTree>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pPr algn="ctr"/>
            <a:r>
              <a:rPr lang="en-US" sz="4000" b="1" dirty="0" smtClean="0">
                <a:latin typeface="Times New Roman" pitchFamily="18" charset="0"/>
                <a:cs typeface="Times New Roman" pitchFamily="18" charset="0"/>
              </a:rPr>
              <a:t>Unconditional JUMP</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381000" y="1143000"/>
            <a:ext cx="8153400" cy="4267200"/>
          </a:xfrm>
        </p:spPr>
        <p:txBody>
          <a:bodyPr/>
          <a:lstStyle/>
          <a:p>
            <a:r>
              <a:rPr lang="en-US" sz="2000" b="1" dirty="0" smtClean="0">
                <a:latin typeface="Times New Roman" pitchFamily="18" charset="0"/>
                <a:cs typeface="Times New Roman" pitchFamily="18" charset="0"/>
              </a:rPr>
              <a:t>JMP</a:t>
            </a:r>
            <a:r>
              <a:rPr lang="en-US" sz="2000" dirty="0" smtClean="0">
                <a:latin typeface="Times New Roman" pitchFamily="18" charset="0"/>
                <a:cs typeface="Times New Roman" pitchFamily="18" charset="0"/>
              </a:rPr>
              <a:t> instruction loads the instruction pointer (IP) with the new address of the next instruction, leaving all the other registers unchanged.</a:t>
            </a:r>
          </a:p>
          <a:p>
            <a:r>
              <a:rPr lang="en-US" sz="2000" dirty="0" smtClean="0">
                <a:latin typeface="Times New Roman" pitchFamily="18" charset="0"/>
                <a:cs typeface="Times New Roman" pitchFamily="18" charset="0"/>
              </a:rPr>
              <a:t>The destination of jump may be </a:t>
            </a:r>
            <a:r>
              <a:rPr lang="en-US" sz="2000" u="sng" dirty="0" smtClean="0">
                <a:latin typeface="Times New Roman" pitchFamily="18" charset="0"/>
                <a:cs typeface="Times New Roman" pitchFamily="18" charset="0"/>
              </a:rPr>
              <a:t>intra-segment </a:t>
            </a:r>
            <a:r>
              <a:rPr lang="en-US" sz="2000" dirty="0" smtClean="0">
                <a:latin typeface="Times New Roman" pitchFamily="18" charset="0"/>
                <a:cs typeface="Times New Roman" pitchFamily="18" charset="0"/>
              </a:rPr>
              <a:t>and specified by an 8-bit signed operand which is added to the IP. A direct short jump is produced </a:t>
            </a:r>
            <a:r>
              <a:rPr lang="en-US" sz="2000" dirty="0" err="1" smtClean="0">
                <a:latin typeface="Times New Roman" pitchFamily="18" charset="0"/>
                <a:cs typeface="Times New Roman" pitchFamily="18" charset="0"/>
              </a:rPr>
              <a:t>eg</a:t>
            </a:r>
            <a:r>
              <a:rPr lang="en-US" sz="2000" dirty="0" smtClean="0">
                <a:latin typeface="Times New Roman" pitchFamily="18" charset="0"/>
                <a:cs typeface="Times New Roman" pitchFamily="18" charset="0"/>
              </a:rPr>
              <a:t>: JMP SHORT FRED;</a:t>
            </a:r>
          </a:p>
          <a:p>
            <a:pPr>
              <a:buNone/>
            </a:pPr>
            <a:r>
              <a:rPr lang="en-US" sz="2000" dirty="0" smtClean="0">
                <a:latin typeface="Times New Roman" pitchFamily="18" charset="0"/>
                <a:cs typeface="Times New Roman" pitchFamily="18" charset="0"/>
              </a:rPr>
              <a:t>	The 8-bit operand is usually a label, and assembler directive SHORT tells the assembler to code the instruction as a short (</a:t>
            </a:r>
            <a:r>
              <a:rPr lang="en-US" sz="2000" dirty="0" err="1" smtClean="0">
                <a:latin typeface="Times New Roman" pitchFamily="18" charset="0"/>
                <a:cs typeface="Times New Roman" pitchFamily="18" charset="0"/>
              </a:rPr>
              <a:t>ie</a:t>
            </a:r>
            <a:r>
              <a:rPr lang="en-US" sz="2000" dirty="0" smtClean="0">
                <a:latin typeface="Times New Roman" pitchFamily="18" charset="0"/>
                <a:cs typeface="Times New Roman" pitchFamily="18" charset="0"/>
              </a:rPr>
              <a:t> label is within -128 to +127 bytes) jump.</a:t>
            </a:r>
          </a:p>
          <a:p>
            <a:r>
              <a:rPr lang="en-US" sz="2000" dirty="0" smtClean="0">
                <a:latin typeface="Times New Roman" pitchFamily="18" charset="0"/>
                <a:cs typeface="Times New Roman" pitchFamily="18" charset="0"/>
              </a:rPr>
              <a:t>A signed 16-bit operand (direct near jump) </a:t>
            </a:r>
          </a:p>
          <a:p>
            <a:pPr>
              <a:buNone/>
            </a:pP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eg</a:t>
            </a:r>
            <a:r>
              <a:rPr lang="en-US" sz="2000" dirty="0" smtClean="0">
                <a:latin typeface="Times New Roman" pitchFamily="18" charset="0"/>
                <a:cs typeface="Times New Roman" pitchFamily="18" charset="0"/>
              </a:rPr>
              <a:t>. JMP WORD PTR FRED;</a:t>
            </a:r>
          </a:p>
          <a:p>
            <a:pPr>
              <a:buNone/>
            </a:pPr>
            <a:r>
              <a:rPr lang="en-US" sz="2000" dirty="0" smtClean="0">
                <a:latin typeface="Times New Roman" pitchFamily="18" charset="0"/>
                <a:cs typeface="Times New Roman" pitchFamily="18" charset="0"/>
              </a:rPr>
              <a:t>	The assembler replaces the contents of the instruction pointer with the offset address of where the label FRED is located. The directive WORD PTR indicates the label is a word.</a:t>
            </a:r>
          </a:p>
          <a:p>
            <a:r>
              <a:rPr lang="en-US" sz="2000" dirty="0" smtClean="0">
                <a:latin typeface="Times New Roman" pitchFamily="18" charset="0"/>
                <a:cs typeface="Times New Roman" pitchFamily="18" charset="0"/>
              </a:rPr>
              <a:t>Indirect addressing which provides a new effective address for IP.</a:t>
            </a:r>
          </a:p>
          <a:p>
            <a:pPr>
              <a:buNone/>
            </a:pP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Eg</a:t>
            </a:r>
            <a:r>
              <a:rPr lang="en-US" sz="2000" dirty="0" smtClean="0">
                <a:latin typeface="Times New Roman" pitchFamily="18" charset="0"/>
                <a:cs typeface="Times New Roman" pitchFamily="18" charset="0"/>
              </a:rPr>
              <a:t>. JMP WORD PTR [BX]	; jumps to the address given by the contents of the memory location pointed by BX</a:t>
            </a:r>
          </a:p>
        </p:txBody>
      </p:sp>
    </p:spTree>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686800" cy="3886200"/>
          </a:xfrm>
        </p:spPr>
        <p:txBody>
          <a:bodyPr/>
          <a:lstStyle/>
          <a:p>
            <a:r>
              <a:rPr lang="en-IN" sz="2400" dirty="0" smtClean="0">
                <a:latin typeface="Times New Roman" pitchFamily="18" charset="0"/>
                <a:cs typeface="Times New Roman" pitchFamily="18" charset="0"/>
              </a:rPr>
              <a:t>The destination of the JMP may be inter-segment. In this case, both IP and CS must be changed. </a:t>
            </a:r>
          </a:p>
          <a:p>
            <a:r>
              <a:rPr lang="en-IN" sz="2400" dirty="0" smtClean="0">
                <a:latin typeface="Times New Roman" pitchFamily="18" charset="0"/>
                <a:cs typeface="Times New Roman" pitchFamily="18" charset="0"/>
              </a:rPr>
              <a:t>The new values for IP and CS may be specified either </a:t>
            </a:r>
          </a:p>
          <a:p>
            <a:pPr>
              <a:buNone/>
            </a:pPr>
            <a:r>
              <a:rPr lang="en-IN" sz="2400" dirty="0" smtClean="0">
                <a:latin typeface="Times New Roman" pitchFamily="18" charset="0"/>
                <a:cs typeface="Times New Roman" pitchFamily="18" charset="0"/>
              </a:rPr>
              <a:t>		indirectly (</a:t>
            </a:r>
            <a:r>
              <a:rPr lang="en-IN" sz="2400" dirty="0" err="1" smtClean="0">
                <a:latin typeface="Times New Roman" pitchFamily="18" charset="0"/>
                <a:cs typeface="Times New Roman" pitchFamily="18" charset="0"/>
              </a:rPr>
              <a:t>eg</a:t>
            </a:r>
            <a:r>
              <a:rPr lang="en-IN" sz="2400" dirty="0" smtClean="0">
                <a:latin typeface="Times New Roman" pitchFamily="18" charset="0"/>
                <a:cs typeface="Times New Roman" pitchFamily="18" charset="0"/>
              </a:rPr>
              <a:t>. JMP DWORD PTR [SI]) </a:t>
            </a:r>
          </a:p>
          <a:p>
            <a:pPr>
              <a:buNone/>
            </a:pPr>
            <a:r>
              <a:rPr lang="en-IN" sz="2400" dirty="0" smtClean="0">
                <a:latin typeface="Times New Roman" pitchFamily="18" charset="0"/>
                <a:cs typeface="Times New Roman" pitchFamily="18" charset="0"/>
              </a:rPr>
              <a:t>		or directly (</a:t>
            </a:r>
            <a:r>
              <a:rPr lang="en-IN" sz="2400" dirty="0" err="1" smtClean="0">
                <a:latin typeface="Times New Roman" pitchFamily="18" charset="0"/>
                <a:cs typeface="Times New Roman" pitchFamily="18" charset="0"/>
              </a:rPr>
              <a:t>eg</a:t>
            </a:r>
            <a:r>
              <a:rPr lang="en-IN" sz="2400" dirty="0" smtClean="0">
                <a:latin typeface="Times New Roman" pitchFamily="18" charset="0"/>
                <a:cs typeface="Times New Roman" pitchFamily="18" charset="0"/>
              </a:rPr>
              <a:t>. JMP DWORD PTR FRED). </a:t>
            </a:r>
          </a:p>
          <a:p>
            <a:r>
              <a:rPr lang="en-IN" sz="2400" dirty="0" smtClean="0">
                <a:latin typeface="Times New Roman" pitchFamily="18" charset="0"/>
                <a:cs typeface="Times New Roman" pitchFamily="18" charset="0"/>
              </a:rPr>
              <a:t>IP is replaced by the first word pointed to by the operand and CS is replaced by the next word.</a:t>
            </a:r>
          </a:p>
          <a:p>
            <a:r>
              <a:rPr lang="en-IN" sz="2400" b="1" dirty="0" smtClean="0">
                <a:latin typeface="Times New Roman" pitchFamily="18" charset="0"/>
                <a:cs typeface="Times New Roman" pitchFamily="18" charset="0"/>
              </a:rPr>
              <a:t>Summary of Jump : 5 types</a:t>
            </a:r>
          </a:p>
          <a:p>
            <a:pPr lvl="1">
              <a:buNone/>
            </a:pPr>
            <a:r>
              <a:rPr lang="en-IN" sz="2000" dirty="0" smtClean="0">
                <a:latin typeface="Times New Roman" pitchFamily="18" charset="0"/>
                <a:cs typeface="Times New Roman" pitchFamily="18" charset="0"/>
              </a:rPr>
              <a:t>(1).Direct short jump:	IP:=IP+disp8</a:t>
            </a:r>
          </a:p>
          <a:p>
            <a:pPr lvl="1">
              <a:buNone/>
            </a:pPr>
            <a:r>
              <a:rPr lang="en-IN" sz="2000" dirty="0" smtClean="0">
                <a:latin typeface="Times New Roman" pitchFamily="18" charset="0"/>
                <a:cs typeface="Times New Roman" pitchFamily="18" charset="0"/>
              </a:rPr>
              <a:t>(2).Direct near jump:	IP:=IP+disp16</a:t>
            </a:r>
          </a:p>
          <a:p>
            <a:pPr lvl="1">
              <a:buNone/>
            </a:pPr>
            <a:r>
              <a:rPr lang="en-IN" sz="2000" dirty="0" smtClean="0">
                <a:latin typeface="Times New Roman" pitchFamily="18" charset="0"/>
                <a:cs typeface="Times New Roman" pitchFamily="18" charset="0"/>
              </a:rPr>
              <a:t>(3).Direct far jump:	IP:=disp16,CS:=base16</a:t>
            </a:r>
          </a:p>
          <a:p>
            <a:pPr lvl="1">
              <a:buNone/>
            </a:pPr>
            <a:r>
              <a:rPr lang="en-IN" sz="2000" dirty="0" smtClean="0">
                <a:latin typeface="Times New Roman" pitchFamily="18" charset="0"/>
                <a:cs typeface="Times New Roman" pitchFamily="18" charset="0"/>
              </a:rPr>
              <a:t>(4).Indirect near jump:	IP=[</a:t>
            </a:r>
            <a:r>
              <a:rPr lang="en-IN" sz="2000" dirty="0" err="1" smtClean="0">
                <a:latin typeface="Times New Roman" pitchFamily="18" charset="0"/>
                <a:cs typeface="Times New Roman" pitchFamily="18" charset="0"/>
              </a:rPr>
              <a:t>reg</a:t>
            </a:r>
            <a:r>
              <a:rPr lang="en-IN" sz="2000" dirty="0" smtClean="0">
                <a:latin typeface="Times New Roman" pitchFamily="18" charset="0"/>
                <a:cs typeface="Times New Roman" pitchFamily="18" charset="0"/>
              </a:rPr>
              <a:t>],or IP=</a:t>
            </a:r>
            <a:r>
              <a:rPr lang="en-IN" sz="2000" dirty="0" err="1" smtClean="0">
                <a:latin typeface="Times New Roman" pitchFamily="18" charset="0"/>
                <a:cs typeface="Times New Roman" pitchFamily="18" charset="0"/>
              </a:rPr>
              <a:t>reg</a:t>
            </a:r>
            <a:endParaRPr lang="en-IN" sz="2000" dirty="0" smtClean="0">
              <a:latin typeface="Times New Roman" pitchFamily="18" charset="0"/>
              <a:cs typeface="Times New Roman" pitchFamily="18" charset="0"/>
            </a:endParaRPr>
          </a:p>
          <a:p>
            <a:pPr lvl="1">
              <a:buNone/>
            </a:pPr>
            <a:r>
              <a:rPr lang="en-IN" sz="2000" dirty="0" smtClean="0">
                <a:latin typeface="Times New Roman" pitchFamily="18" charset="0"/>
                <a:cs typeface="Times New Roman" pitchFamily="18" charset="0"/>
              </a:rPr>
              <a:t>(5).Indirect far jump:	IP=[</a:t>
            </a:r>
            <a:r>
              <a:rPr lang="en-IN" sz="2000" dirty="0" err="1" smtClean="0">
                <a:latin typeface="Times New Roman" pitchFamily="18" charset="0"/>
                <a:cs typeface="Times New Roman" pitchFamily="18" charset="0"/>
              </a:rPr>
              <a:t>reg</a:t>
            </a:r>
            <a:r>
              <a:rPr lang="en-IN" sz="2000" dirty="0" smtClean="0">
                <a:latin typeface="Times New Roman" pitchFamily="18" charset="0"/>
                <a:cs typeface="Times New Roman" pitchFamily="18" charset="0"/>
              </a:rPr>
              <a:t>],CS:=[reg+2]</a:t>
            </a:r>
            <a:endParaRPr lang="en-IN" sz="2000" dirty="0">
              <a:latin typeface="Times New Roman" pitchFamily="18" charset="0"/>
              <a:cs typeface="Times New Roman" pitchFamily="18" charset="0"/>
            </a:endParaRPr>
          </a:p>
        </p:txBody>
      </p:sp>
      <p:sp>
        <p:nvSpPr>
          <p:cNvPr id="4" name="Title 1"/>
          <p:cNvSpPr txBox="1">
            <a:spLocks/>
          </p:cNvSpPr>
          <p:nvPr/>
        </p:nvSpPr>
        <p:spPr bwMode="auto">
          <a:xfrm>
            <a:off x="457200" y="457200"/>
            <a:ext cx="8229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smtClean="0">
                <a:ln>
                  <a:noFill/>
                </a:ln>
                <a:solidFill>
                  <a:schemeClr val="tx1"/>
                </a:solidFill>
                <a:effectLst/>
                <a:uLnTx/>
                <a:uFillTx/>
                <a:latin typeface="Times New Roman" pitchFamily="18" charset="0"/>
                <a:ea typeface="+mj-ea"/>
                <a:cs typeface="Times New Roman" pitchFamily="18" charset="0"/>
              </a:rPr>
              <a:t>Unconditional JUMP</a:t>
            </a:r>
            <a:endParaRPr kumimoji="0" lang="en-US" sz="40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686800" cy="3886200"/>
          </a:xfrm>
        </p:spPr>
        <p:txBody>
          <a:bodyPr/>
          <a:lstStyle/>
          <a:p>
            <a:r>
              <a:rPr lang="en-IN" sz="2600" dirty="0" smtClean="0">
                <a:latin typeface="Times New Roman" pitchFamily="18" charset="0"/>
                <a:cs typeface="Times New Roman" pitchFamily="18" charset="0"/>
              </a:rPr>
              <a:t>Only </a:t>
            </a:r>
            <a:r>
              <a:rPr lang="en-IN" sz="2600" u="sng" dirty="0" smtClean="0">
                <a:latin typeface="Times New Roman" pitchFamily="18" charset="0"/>
                <a:cs typeface="Times New Roman" pitchFamily="18" charset="0"/>
              </a:rPr>
              <a:t>short jump</a:t>
            </a:r>
            <a:r>
              <a:rPr lang="en-IN" sz="2600" dirty="0" smtClean="0">
                <a:latin typeface="Times New Roman" pitchFamily="18" charset="0"/>
                <a:cs typeface="Times New Roman" pitchFamily="18" charset="0"/>
              </a:rPr>
              <a:t> (</a:t>
            </a:r>
            <a:r>
              <a:rPr lang="en-IN" sz="2600" dirty="0" err="1" smtClean="0">
                <a:latin typeface="Times New Roman" pitchFamily="18" charset="0"/>
                <a:cs typeface="Times New Roman" pitchFamily="18" charset="0"/>
              </a:rPr>
              <a:t>ie</a:t>
            </a:r>
            <a:r>
              <a:rPr lang="en-IN" sz="2600" dirty="0" smtClean="0">
                <a:latin typeface="Times New Roman" pitchFamily="18" charset="0"/>
                <a:cs typeface="Times New Roman" pitchFamily="18" charset="0"/>
              </a:rPr>
              <a:t> the jump destination is specified by an 8-bit signed offset which is added to the IP) is possible for the conditional jump instructions of the 8088/8086. Register names cannot be used as the operand of a conditional jump instruction.</a:t>
            </a:r>
          </a:p>
          <a:p>
            <a:r>
              <a:rPr lang="en-IN" sz="2600" dirty="0" smtClean="0">
                <a:latin typeface="Times New Roman" pitchFamily="18" charset="0"/>
                <a:cs typeface="Times New Roman" pitchFamily="18" charset="0"/>
              </a:rPr>
              <a:t>To perform a conditional jump outside the 8-bit offset range, it is necessary to combine a conditional short jump with an unconditional jump.</a:t>
            </a:r>
          </a:p>
          <a:p>
            <a:r>
              <a:rPr lang="en-IN" sz="2600" dirty="0" smtClean="0">
                <a:latin typeface="Times New Roman" pitchFamily="18" charset="0"/>
                <a:cs typeface="Times New Roman" pitchFamily="18" charset="0"/>
              </a:rPr>
              <a:t>The set of conditional jumps instructions cover all the possible combinations of zero, carry, overflow, sign and parity flags in the FLAGS register.</a:t>
            </a:r>
          </a:p>
          <a:p>
            <a:r>
              <a:rPr lang="en-IN" sz="2600" dirty="0" smtClean="0">
                <a:latin typeface="Times New Roman" pitchFamily="18" charset="0"/>
                <a:cs typeface="Times New Roman" pitchFamily="18" charset="0"/>
              </a:rPr>
              <a:t>In addition to testing for the various combinations of the C, O, S, Z, and P flags, there is an instruction to test if the CX register is zero.</a:t>
            </a:r>
            <a:endParaRPr lang="en-IN" sz="2600" dirty="0">
              <a:latin typeface="Times New Roman" pitchFamily="18" charset="0"/>
              <a:cs typeface="Times New Roman" pitchFamily="18" charset="0"/>
            </a:endParaRPr>
          </a:p>
        </p:txBody>
      </p:sp>
      <p:sp>
        <p:nvSpPr>
          <p:cNvPr id="4" name="Title 1"/>
          <p:cNvSpPr txBox="1">
            <a:spLocks/>
          </p:cNvSpPr>
          <p:nvPr/>
        </p:nvSpPr>
        <p:spPr bwMode="auto">
          <a:xfrm>
            <a:off x="457200" y="457200"/>
            <a:ext cx="82296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Conditional JUMP</a:t>
            </a:r>
            <a:endParaRPr kumimoji="0" lang="en-US" sz="40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686800" cy="3886200"/>
          </a:xfrm>
        </p:spPr>
        <p:txBody>
          <a:bodyPr/>
          <a:lstStyle/>
          <a:p>
            <a:r>
              <a:rPr lang="en-IN" sz="2800" b="1" dirty="0" smtClean="0">
                <a:latin typeface="Times New Roman" pitchFamily="18" charset="0"/>
                <a:cs typeface="Times New Roman" pitchFamily="18" charset="0"/>
              </a:rPr>
              <a:t>JA/JNBE Instruction - Jump if above/Jump if not below nor equal.</a:t>
            </a:r>
          </a:p>
          <a:p>
            <a:r>
              <a:rPr lang="en-IN" sz="2800" dirty="0" smtClean="0">
                <a:latin typeface="Times New Roman" pitchFamily="18" charset="0"/>
                <a:cs typeface="Times New Roman" pitchFamily="18" charset="0"/>
              </a:rPr>
              <a:t>JA / JNBE - This instruction performs the Jump if above (or) Jump if not below or equal operations according to the condition, if CF and ZF = 0 .</a:t>
            </a:r>
          </a:p>
          <a:p>
            <a:r>
              <a:rPr lang="en-IN" sz="2800" dirty="0" smtClean="0">
                <a:latin typeface="Times New Roman" pitchFamily="18" charset="0"/>
                <a:cs typeface="Times New Roman" pitchFamily="18" charset="0"/>
              </a:rPr>
              <a:t>Example: </a:t>
            </a:r>
          </a:p>
          <a:p>
            <a:pPr lvl="1"/>
            <a:r>
              <a:rPr lang="en-IN" sz="2400" dirty="0" smtClean="0">
                <a:latin typeface="Times New Roman" pitchFamily="18" charset="0"/>
                <a:cs typeface="Times New Roman" pitchFamily="18" charset="0"/>
              </a:rPr>
              <a:t>CMP AX, 4371H ;Compare by subtracting 4371H ;from AX</a:t>
            </a:r>
          </a:p>
          <a:p>
            <a:pPr lvl="1"/>
            <a:r>
              <a:rPr lang="en-IN" sz="2400" dirty="0" smtClean="0">
                <a:latin typeface="Times New Roman" pitchFamily="18" charset="0"/>
                <a:cs typeface="Times New Roman" pitchFamily="18" charset="0"/>
              </a:rPr>
              <a:t>JA RUN_PRESS ;Jump to label RUN_PRESS if ;AX above 				    4371H</a:t>
            </a:r>
          </a:p>
          <a:p>
            <a:pPr lvl="1"/>
            <a:r>
              <a:rPr lang="pt-BR" sz="2400" dirty="0" smtClean="0">
                <a:latin typeface="Times New Roman" pitchFamily="18" charset="0"/>
                <a:cs typeface="Times New Roman" pitchFamily="18" charset="0"/>
              </a:rPr>
              <a:t>CMP AX, 4371H  ;Compare ( AX – 4371H)</a:t>
            </a:r>
          </a:p>
          <a:p>
            <a:pPr lvl="1"/>
            <a:r>
              <a:rPr lang="en-IN" sz="2400" dirty="0" smtClean="0">
                <a:latin typeface="Times New Roman" pitchFamily="18" charset="0"/>
                <a:cs typeface="Times New Roman" pitchFamily="18" charset="0"/>
              </a:rPr>
              <a:t>JNBE RUN_PRESS ;Jump to label RUN_PRESS if ;AX not 					below or equal to 4371H</a:t>
            </a:r>
            <a:endParaRPr lang="en-IN" sz="2000" dirty="0">
              <a:latin typeface="Times New Roman" pitchFamily="18" charset="0"/>
              <a:cs typeface="Times New Roman" pitchFamily="18" charset="0"/>
            </a:endParaRPr>
          </a:p>
        </p:txBody>
      </p:sp>
      <p:sp>
        <p:nvSpPr>
          <p:cNvPr id="4" name="Title 1"/>
          <p:cNvSpPr txBox="1">
            <a:spLocks/>
          </p:cNvSpPr>
          <p:nvPr/>
        </p:nvSpPr>
        <p:spPr bwMode="auto">
          <a:xfrm>
            <a:off x="457200" y="457200"/>
            <a:ext cx="8229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Conditional JUMP</a:t>
            </a:r>
            <a:endParaRPr kumimoji="0" lang="en-US" sz="40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686800" cy="3886200"/>
          </a:xfrm>
        </p:spPr>
        <p:txBody>
          <a:bodyPr/>
          <a:lstStyle/>
          <a:p>
            <a:r>
              <a:rPr lang="en-IN" sz="2400" b="1" dirty="0" smtClean="0">
                <a:latin typeface="Times New Roman" pitchFamily="18" charset="0"/>
                <a:cs typeface="Times New Roman" pitchFamily="18" charset="0"/>
              </a:rPr>
              <a:t>JAE/JNB/JNC Instructions - Jump if above or equal/Jump if not below/Jump if no carry.</a:t>
            </a:r>
          </a:p>
          <a:p>
            <a:r>
              <a:rPr lang="en-IN" sz="2400" dirty="0" smtClean="0">
                <a:latin typeface="Times New Roman" pitchFamily="18" charset="0"/>
                <a:cs typeface="Times New Roman" pitchFamily="18" charset="0"/>
              </a:rPr>
              <a:t>JAE / JNB / JNC - This instructions performs the Jump if above or equal, Jump if not below, Jump if no carry operations according to the condition, if CF = 0.</a:t>
            </a:r>
          </a:p>
          <a:p>
            <a:r>
              <a:rPr lang="en-IN" sz="2400" dirty="0" smtClean="0">
                <a:latin typeface="Times New Roman" pitchFamily="18" charset="0"/>
                <a:cs typeface="Times New Roman" pitchFamily="18" charset="0"/>
              </a:rPr>
              <a:t>Examples:</a:t>
            </a:r>
          </a:p>
          <a:p>
            <a:pPr lvl="1">
              <a:buNone/>
            </a:pPr>
            <a:r>
              <a:rPr lang="pt-BR" sz="2000" dirty="0" smtClean="0">
                <a:latin typeface="Times New Roman" pitchFamily="18" charset="0"/>
                <a:cs typeface="Times New Roman" pitchFamily="18" charset="0"/>
              </a:rPr>
              <a:t>1. CMP AX, 4371H 	;Compare ( AX – 4371H)</a:t>
            </a:r>
          </a:p>
          <a:p>
            <a:pPr lvl="1">
              <a:buNone/>
            </a:pPr>
            <a:r>
              <a:rPr lang="en-IN" sz="2000" dirty="0" smtClean="0">
                <a:latin typeface="Times New Roman" pitchFamily="18" charset="0"/>
                <a:cs typeface="Times New Roman" pitchFamily="18" charset="0"/>
              </a:rPr>
              <a:t>     JAE RUN 		;Jump to the label RUN if AX is ;above 				 or equal to 4371H .</a:t>
            </a:r>
          </a:p>
          <a:p>
            <a:pPr lvl="1">
              <a:buNone/>
            </a:pPr>
            <a:r>
              <a:rPr lang="pt-BR" sz="2000" dirty="0" smtClean="0">
                <a:latin typeface="Times New Roman" pitchFamily="18" charset="0"/>
                <a:cs typeface="Times New Roman" pitchFamily="18" charset="0"/>
              </a:rPr>
              <a:t>2. CMP AX, 4371H 	;Compare ( AX – 4371H)</a:t>
            </a:r>
          </a:p>
          <a:p>
            <a:pPr lvl="1">
              <a:buNone/>
            </a:pPr>
            <a:r>
              <a:rPr lang="en-IN" sz="2000" dirty="0" smtClean="0">
                <a:latin typeface="Times New Roman" pitchFamily="18" charset="0"/>
                <a:cs typeface="Times New Roman" pitchFamily="18" charset="0"/>
              </a:rPr>
              <a:t> 	JNB RUN_1 		;Jump to the label RUN_1 if AX ;is not 				  below than 4371H</a:t>
            </a:r>
          </a:p>
          <a:p>
            <a:pPr lvl="1">
              <a:buNone/>
            </a:pPr>
            <a:r>
              <a:rPr lang="en-IN" sz="2000" dirty="0" smtClean="0">
                <a:latin typeface="Times New Roman" pitchFamily="18" charset="0"/>
                <a:cs typeface="Times New Roman" pitchFamily="18" charset="0"/>
              </a:rPr>
              <a:t>3. ADD AL, BL 		; Add AL, BL. If result is with in</a:t>
            </a:r>
          </a:p>
          <a:p>
            <a:pPr lvl="1">
              <a:buNone/>
            </a:pPr>
            <a:r>
              <a:rPr lang="fr-FR" sz="2000" dirty="0" smtClean="0">
                <a:latin typeface="Times New Roman" pitchFamily="18" charset="0"/>
                <a:cs typeface="Times New Roman" pitchFamily="18" charset="0"/>
              </a:rPr>
              <a:t>	JNC OK 		;acceptable range, continue</a:t>
            </a:r>
            <a:endParaRPr lang="en-IN" sz="2000" dirty="0">
              <a:latin typeface="Times New Roman" pitchFamily="18" charset="0"/>
              <a:cs typeface="Times New Roman" pitchFamily="18" charset="0"/>
            </a:endParaRPr>
          </a:p>
        </p:txBody>
      </p:sp>
      <p:sp>
        <p:nvSpPr>
          <p:cNvPr id="4" name="Title 1"/>
          <p:cNvSpPr txBox="1">
            <a:spLocks/>
          </p:cNvSpPr>
          <p:nvPr/>
        </p:nvSpPr>
        <p:spPr bwMode="auto">
          <a:xfrm>
            <a:off x="457200" y="457200"/>
            <a:ext cx="8229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Conditional JUMP</a:t>
            </a:r>
            <a:endParaRPr kumimoji="0" lang="en-US" sz="40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686800" cy="3886200"/>
          </a:xfrm>
        </p:spPr>
        <p:txBody>
          <a:bodyPr/>
          <a:lstStyle/>
          <a:p>
            <a:r>
              <a:rPr lang="en-IN" sz="2800" b="1" dirty="0" smtClean="0">
                <a:latin typeface="Times New Roman" pitchFamily="18" charset="0"/>
                <a:cs typeface="Times New Roman" pitchFamily="18" charset="0"/>
              </a:rPr>
              <a:t>JB/JC/JNAE Instruction - Jump if below/Jump if carry/Jump if not above nor equal</a:t>
            </a:r>
          </a:p>
          <a:p>
            <a:r>
              <a:rPr lang="en-IN" sz="2800" dirty="0" smtClean="0">
                <a:latin typeface="Times New Roman" pitchFamily="18" charset="0"/>
                <a:cs typeface="Times New Roman" pitchFamily="18" charset="0"/>
              </a:rPr>
              <a:t>JB/JC/JNAE Instruction - This instruction performs the Jump if below (or) Jump if carry (or) Jump if not below/ equal operations according to the condition, if CF = 1</a:t>
            </a:r>
          </a:p>
          <a:p>
            <a:r>
              <a:rPr lang="en-IN" sz="2800" dirty="0" smtClean="0">
                <a:latin typeface="Times New Roman" pitchFamily="18" charset="0"/>
                <a:cs typeface="Times New Roman" pitchFamily="18" charset="0"/>
              </a:rPr>
              <a:t>Example:</a:t>
            </a:r>
          </a:p>
          <a:p>
            <a:pPr lvl="1">
              <a:buNone/>
            </a:pPr>
            <a:r>
              <a:rPr lang="pt-BR" sz="2400" dirty="0" smtClean="0">
                <a:latin typeface="Times New Roman" pitchFamily="18" charset="0"/>
                <a:cs typeface="Times New Roman" pitchFamily="18" charset="0"/>
              </a:rPr>
              <a:t>1. CMP AX, 4371H 	;Compare ( AX – 4371H )</a:t>
            </a:r>
          </a:p>
          <a:p>
            <a:pPr lvl="1">
              <a:buNone/>
            </a:pPr>
            <a:r>
              <a:rPr lang="en-IN" sz="2400" dirty="0" smtClean="0">
                <a:latin typeface="Times New Roman" pitchFamily="18" charset="0"/>
                <a:cs typeface="Times New Roman" pitchFamily="18" charset="0"/>
              </a:rPr>
              <a:t>	JB RUN_P 		;Jump to label RUN_P if AX is ;below 				  4371H</a:t>
            </a:r>
          </a:p>
          <a:p>
            <a:pPr lvl="1">
              <a:buNone/>
            </a:pPr>
            <a:r>
              <a:rPr lang="en-IN" sz="2400" dirty="0" smtClean="0">
                <a:latin typeface="Times New Roman" pitchFamily="18" charset="0"/>
                <a:cs typeface="Times New Roman" pitchFamily="18" charset="0"/>
              </a:rPr>
              <a:t>2. ADD BX, CX 		;Add two words and Jump to</a:t>
            </a:r>
          </a:p>
          <a:p>
            <a:pPr lvl="1">
              <a:buNone/>
            </a:pPr>
            <a:r>
              <a:rPr lang="es-ES" sz="2400" dirty="0" smtClean="0">
                <a:latin typeface="Times New Roman" pitchFamily="18" charset="0"/>
                <a:cs typeface="Times New Roman" pitchFamily="18" charset="0"/>
              </a:rPr>
              <a:t>	JC ERROR 		; </a:t>
            </a:r>
            <a:r>
              <a:rPr lang="es-ES" sz="2400" dirty="0" err="1" smtClean="0">
                <a:latin typeface="Times New Roman" pitchFamily="18" charset="0"/>
                <a:cs typeface="Times New Roman" pitchFamily="18" charset="0"/>
              </a:rPr>
              <a:t>label</a:t>
            </a:r>
            <a:r>
              <a:rPr lang="es-ES" sz="2400" dirty="0" smtClean="0">
                <a:latin typeface="Times New Roman" pitchFamily="18" charset="0"/>
                <a:cs typeface="Times New Roman" pitchFamily="18" charset="0"/>
              </a:rPr>
              <a:t> ERROR </a:t>
            </a:r>
            <a:r>
              <a:rPr lang="es-ES" sz="2400" dirty="0" err="1" smtClean="0">
                <a:latin typeface="Times New Roman" pitchFamily="18" charset="0"/>
                <a:cs typeface="Times New Roman" pitchFamily="18" charset="0"/>
              </a:rPr>
              <a:t>if</a:t>
            </a:r>
            <a:r>
              <a:rPr lang="es-ES" sz="2400" dirty="0" smtClean="0">
                <a:latin typeface="Times New Roman" pitchFamily="18" charset="0"/>
                <a:cs typeface="Times New Roman" pitchFamily="18" charset="0"/>
              </a:rPr>
              <a:t> CF = 1</a:t>
            </a:r>
            <a:endParaRPr lang="en-IN" sz="2400" dirty="0" smtClean="0">
              <a:latin typeface="Times New Roman" pitchFamily="18" charset="0"/>
              <a:cs typeface="Times New Roman" pitchFamily="18" charset="0"/>
            </a:endParaRPr>
          </a:p>
        </p:txBody>
      </p:sp>
      <p:sp>
        <p:nvSpPr>
          <p:cNvPr id="4" name="Title 1"/>
          <p:cNvSpPr txBox="1">
            <a:spLocks/>
          </p:cNvSpPr>
          <p:nvPr/>
        </p:nvSpPr>
        <p:spPr bwMode="auto">
          <a:xfrm>
            <a:off x="457200" y="457200"/>
            <a:ext cx="8229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Conditional JUMP</a:t>
            </a:r>
            <a:endParaRPr kumimoji="0" lang="en-US" sz="40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686800" cy="3886200"/>
          </a:xfrm>
        </p:spPr>
        <p:txBody>
          <a:bodyPr/>
          <a:lstStyle/>
          <a:p>
            <a:r>
              <a:rPr lang="en-IN" sz="2800" b="1" dirty="0" smtClean="0">
                <a:latin typeface="Times New Roman" pitchFamily="18" charset="0"/>
                <a:cs typeface="Times New Roman" pitchFamily="18" charset="0"/>
              </a:rPr>
              <a:t>JBE/JNA Instructions - Jump if below or equal /Jump if not above</a:t>
            </a:r>
          </a:p>
          <a:p>
            <a:r>
              <a:rPr lang="en-IN" sz="2800" dirty="0" smtClean="0">
                <a:latin typeface="Times New Roman" pitchFamily="18" charset="0"/>
                <a:cs typeface="Times New Roman" pitchFamily="18" charset="0"/>
              </a:rPr>
              <a:t>JBE/JNA Instruction - This instruction performs the Jump if below or equal (or) Jump if not above operations according to the condition, if CF and ZF = 1</a:t>
            </a:r>
          </a:p>
          <a:p>
            <a:r>
              <a:rPr lang="en-IN" sz="2800" dirty="0" smtClean="0">
                <a:latin typeface="Times New Roman" pitchFamily="18" charset="0"/>
                <a:cs typeface="Times New Roman" pitchFamily="18" charset="0"/>
              </a:rPr>
              <a:t>Example:</a:t>
            </a:r>
          </a:p>
          <a:p>
            <a:pPr lvl="1">
              <a:buNone/>
            </a:pPr>
            <a:r>
              <a:rPr lang="pt-BR" sz="2400" dirty="0" smtClean="0">
                <a:latin typeface="Times New Roman" pitchFamily="18" charset="0"/>
                <a:cs typeface="Times New Roman" pitchFamily="18" charset="0"/>
              </a:rPr>
              <a:t>1. CMP AX, 4371H 	;Compare ( AX – 4371H )</a:t>
            </a:r>
          </a:p>
          <a:p>
            <a:pPr lvl="1">
              <a:buNone/>
            </a:pPr>
            <a:r>
              <a:rPr lang="en-IN" sz="2400" dirty="0" smtClean="0">
                <a:latin typeface="Times New Roman" pitchFamily="18" charset="0"/>
                <a:cs typeface="Times New Roman" pitchFamily="18" charset="0"/>
              </a:rPr>
              <a:t>	 JBA RUN 		;Jump to label RUN if AX is ;below or 				  equal to 4371H</a:t>
            </a:r>
          </a:p>
          <a:p>
            <a:pPr lvl="1">
              <a:buNone/>
            </a:pPr>
            <a:r>
              <a:rPr lang="pt-BR" sz="2400" dirty="0" smtClean="0">
                <a:latin typeface="Times New Roman" pitchFamily="18" charset="0"/>
                <a:cs typeface="Times New Roman" pitchFamily="18" charset="0"/>
              </a:rPr>
              <a:t>2. CMP AX, 4371H 	;Compare ( AX – 4371H )</a:t>
            </a:r>
          </a:p>
          <a:p>
            <a:pPr lvl="1">
              <a:buNone/>
            </a:pPr>
            <a:r>
              <a:rPr lang="en-IN" sz="2400" dirty="0" smtClean="0">
                <a:latin typeface="Times New Roman" pitchFamily="18" charset="0"/>
                <a:cs typeface="Times New Roman" pitchFamily="18" charset="0"/>
              </a:rPr>
              <a:t>	 JNA RUN_R 		;Jump to label RUN_R if AX is ;not 					  above than 4371H</a:t>
            </a:r>
          </a:p>
        </p:txBody>
      </p:sp>
      <p:sp>
        <p:nvSpPr>
          <p:cNvPr id="4" name="Title 1"/>
          <p:cNvSpPr txBox="1">
            <a:spLocks/>
          </p:cNvSpPr>
          <p:nvPr/>
        </p:nvSpPr>
        <p:spPr bwMode="auto">
          <a:xfrm>
            <a:off x="457200" y="457200"/>
            <a:ext cx="8229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Conditional JUMP</a:t>
            </a:r>
            <a:endParaRPr kumimoji="0" lang="en-US" sz="40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686800" cy="3886200"/>
          </a:xfrm>
        </p:spPr>
        <p:txBody>
          <a:bodyPr/>
          <a:lstStyle/>
          <a:p>
            <a:r>
              <a:rPr lang="en-IN" sz="2800" dirty="0" smtClean="0">
                <a:latin typeface="Times New Roman" pitchFamily="18" charset="0"/>
                <a:cs typeface="Times New Roman" pitchFamily="18" charset="0"/>
              </a:rPr>
              <a:t>JCXZ Instruction - Jump if the CX register is zero</a:t>
            </a:r>
          </a:p>
          <a:p>
            <a:r>
              <a:rPr lang="en-IN" sz="2800" dirty="0" smtClean="0">
                <a:latin typeface="Times New Roman" pitchFamily="18" charset="0"/>
                <a:cs typeface="Times New Roman" pitchFamily="18" charset="0"/>
              </a:rPr>
              <a:t>JCXZ Instruction - This instruction performs the Jump if CX register is zero. If CX does not contain all zeros, execution will simply proceed to the next instruction.</a:t>
            </a:r>
          </a:p>
          <a:p>
            <a:r>
              <a:rPr lang="en-IN" sz="2800" dirty="0" smtClean="0">
                <a:latin typeface="Times New Roman" pitchFamily="18" charset="0"/>
                <a:cs typeface="Times New Roman" pitchFamily="18" charset="0"/>
              </a:rPr>
              <a:t>Example:</a:t>
            </a:r>
          </a:p>
          <a:p>
            <a:pPr lvl="1">
              <a:buNone/>
            </a:pPr>
            <a:r>
              <a:rPr lang="en-IN" sz="2400" dirty="0" smtClean="0">
                <a:latin typeface="Times New Roman" pitchFamily="18" charset="0"/>
                <a:cs typeface="Times New Roman" pitchFamily="18" charset="0"/>
              </a:rPr>
              <a:t>   		     	JCXZ SKIP_LOOP	;If CX = 0, skip the process</a:t>
            </a:r>
          </a:p>
          <a:p>
            <a:pPr lvl="1">
              <a:buNone/>
            </a:pPr>
            <a:r>
              <a:rPr lang="en-IN" sz="2400" dirty="0" smtClean="0">
                <a:latin typeface="Times New Roman" pitchFamily="18" charset="0"/>
                <a:cs typeface="Times New Roman" pitchFamily="18" charset="0"/>
              </a:rPr>
              <a:t>NXT: 	SUB [BX], 07H 	;Subtract 7 from data value</a:t>
            </a:r>
          </a:p>
          <a:p>
            <a:pPr lvl="1">
              <a:buNone/>
            </a:pPr>
            <a:r>
              <a:rPr lang="en-IN" sz="2400" dirty="0" smtClean="0">
                <a:latin typeface="Times New Roman" pitchFamily="18" charset="0"/>
                <a:cs typeface="Times New Roman" pitchFamily="18" charset="0"/>
              </a:rPr>
              <a:t>		     	INC BX 		; BX point to next value</a:t>
            </a:r>
          </a:p>
          <a:p>
            <a:pPr lvl="1">
              <a:buNone/>
            </a:pPr>
            <a:r>
              <a:rPr lang="nl-NL" sz="2400" dirty="0" smtClean="0">
                <a:latin typeface="Times New Roman" pitchFamily="18" charset="0"/>
                <a:cs typeface="Times New Roman" pitchFamily="18" charset="0"/>
              </a:rPr>
              <a:t>		     	LOOP NXT	 	; Loop until CX = 0</a:t>
            </a:r>
          </a:p>
          <a:p>
            <a:pPr lvl="1">
              <a:buNone/>
            </a:pPr>
            <a:r>
              <a:rPr lang="en-IN" sz="2400" dirty="0" smtClean="0">
                <a:latin typeface="Times New Roman" pitchFamily="18" charset="0"/>
                <a:cs typeface="Times New Roman" pitchFamily="18" charset="0"/>
              </a:rPr>
              <a:t>SKIP_LOOP: MOV		;Next instruction</a:t>
            </a:r>
          </a:p>
        </p:txBody>
      </p:sp>
      <p:sp>
        <p:nvSpPr>
          <p:cNvPr id="4" name="Title 1"/>
          <p:cNvSpPr txBox="1">
            <a:spLocks/>
          </p:cNvSpPr>
          <p:nvPr/>
        </p:nvSpPr>
        <p:spPr bwMode="auto">
          <a:xfrm>
            <a:off x="457200" y="457200"/>
            <a:ext cx="8229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Conditional JUMP</a:t>
            </a:r>
            <a:endParaRPr kumimoji="0" lang="en-US" sz="40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004" name="Group 92"/>
          <p:cNvGraphicFramePr>
            <a:graphicFrameLocks noGrp="1"/>
          </p:cNvGraphicFramePr>
          <p:nvPr>
            <p:ph type="tbl" idx="1"/>
          </p:nvPr>
        </p:nvGraphicFramePr>
        <p:xfrm>
          <a:off x="5791200" y="457200"/>
          <a:ext cx="2819400" cy="5705477"/>
        </p:xfrm>
        <a:graphic>
          <a:graphicData uri="http://schemas.openxmlformats.org/drawingml/2006/table">
            <a:tbl>
              <a:tblPr/>
              <a:tblGrid>
                <a:gridCol w="2819400"/>
              </a:tblGrid>
              <a:tr h="304800">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smtClean="0">
                        <a:ln>
                          <a:noFill/>
                        </a:ln>
                        <a:solidFill>
                          <a:srgbClr val="000000"/>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1204913">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smtClean="0">
                        <a:ln>
                          <a:noFill/>
                        </a:ln>
                        <a:solidFill>
                          <a:srgbClr val="000000"/>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r>
              <a:tr h="430213">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Code segment (64KB)</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r>
              <a:tr h="180975">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smtClean="0">
                        <a:ln>
                          <a:noFill/>
                        </a:ln>
                        <a:solidFill>
                          <a:srgbClr val="000000"/>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r>
              <a:tr h="430213">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Data segment (64KB)</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180975">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smtClean="0">
                        <a:ln>
                          <a:noFill/>
                        </a:ln>
                        <a:solidFill>
                          <a:srgbClr val="000000"/>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r>
              <a:tr h="431800">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Extra segment (64KB)</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0CB0F"/>
                    </a:solidFill>
                  </a:tcPr>
                </a:tc>
              </a:tr>
              <a:tr h="184150">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smtClean="0">
                        <a:ln>
                          <a:noFill/>
                        </a:ln>
                        <a:solidFill>
                          <a:srgbClr val="000000"/>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r>
              <a:tr h="428625">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Stack segment (64KB)</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F29"/>
                    </a:solidFill>
                  </a:tcPr>
                </a:tc>
              </a:tr>
              <a:tr h="798513">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smtClean="0">
                        <a:ln>
                          <a:noFill/>
                        </a:ln>
                        <a:solidFill>
                          <a:srgbClr val="000000"/>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r>
              <a:tr h="228600">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smtClean="0">
                        <a:ln>
                          <a:noFill/>
                        </a:ln>
                        <a:solidFill>
                          <a:srgbClr val="000000"/>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bl>
          </a:graphicData>
        </a:graphic>
      </p:graphicFrame>
      <p:sp>
        <p:nvSpPr>
          <p:cNvPr id="21533" name="Slide Number Placeholder 5"/>
          <p:cNvSpPr>
            <a:spLocks noGrp="1"/>
          </p:cNvSpPr>
          <p:nvPr>
            <p:ph type="sldNum" sz="quarter" idx="12"/>
          </p:nvPr>
        </p:nvSpPr>
        <p:spPr>
          <a:noFill/>
        </p:spPr>
        <p:txBody>
          <a:bodyPr/>
          <a:lstStyle/>
          <a:p>
            <a:fld id="{292D0DE8-E6C3-4DDE-9D97-6DDF80A9A485}" type="slidenum">
              <a:rPr lang="en-US" smtClean="0"/>
              <a:pPr/>
              <a:t>26</a:t>
            </a:fld>
            <a:endParaRPr lang="en-US" smtClean="0"/>
          </a:p>
        </p:txBody>
      </p:sp>
      <p:sp>
        <p:nvSpPr>
          <p:cNvPr id="21534" name="AutoShape 48"/>
          <p:cNvSpPr>
            <a:spLocks/>
          </p:cNvSpPr>
          <p:nvPr/>
        </p:nvSpPr>
        <p:spPr bwMode="auto">
          <a:xfrm>
            <a:off x="8653463" y="838200"/>
            <a:ext cx="176212" cy="4876800"/>
          </a:xfrm>
          <a:prstGeom prst="rightBrace">
            <a:avLst>
              <a:gd name="adj1" fmla="val 230631"/>
              <a:gd name="adj2" fmla="val 50000"/>
            </a:avLst>
          </a:prstGeom>
          <a:noFill/>
          <a:ln w="9525">
            <a:solidFill>
              <a:schemeClr val="tx1"/>
            </a:solidFill>
            <a:round/>
            <a:headEnd/>
            <a:tailEnd/>
          </a:ln>
        </p:spPr>
        <p:txBody>
          <a:bodyPr wrap="none" anchor="ctr"/>
          <a:lstStyle/>
          <a:p>
            <a:endParaRPr lang="en-IN"/>
          </a:p>
        </p:txBody>
      </p:sp>
      <p:sp>
        <p:nvSpPr>
          <p:cNvPr id="21535" name="Text Box 49"/>
          <p:cNvSpPr txBox="1">
            <a:spLocks noChangeArrowheads="1"/>
          </p:cNvSpPr>
          <p:nvPr/>
        </p:nvSpPr>
        <p:spPr bwMode="auto">
          <a:xfrm rot="5400000">
            <a:off x="8579644" y="3110707"/>
            <a:ext cx="762000" cy="366712"/>
          </a:xfrm>
          <a:prstGeom prst="rect">
            <a:avLst/>
          </a:prstGeom>
          <a:noFill/>
          <a:ln w="9525">
            <a:noFill/>
            <a:miter lim="800000"/>
            <a:headEnd/>
            <a:tailEnd/>
          </a:ln>
        </p:spPr>
        <p:txBody>
          <a:bodyPr>
            <a:spAutoFit/>
          </a:bodyPr>
          <a:lstStyle/>
          <a:p>
            <a:pPr>
              <a:spcBef>
                <a:spcPct val="50000"/>
              </a:spcBef>
            </a:pPr>
            <a:r>
              <a:rPr lang="en-US" b="1"/>
              <a:t>1 MB</a:t>
            </a:r>
          </a:p>
        </p:txBody>
      </p:sp>
      <p:sp>
        <p:nvSpPr>
          <p:cNvPr id="21536" name="Rectangle 54"/>
          <p:cNvSpPr>
            <a:spLocks noChangeArrowheads="1"/>
          </p:cNvSpPr>
          <p:nvPr/>
        </p:nvSpPr>
        <p:spPr bwMode="auto">
          <a:xfrm>
            <a:off x="0" y="914400"/>
            <a:ext cx="5334000" cy="4789488"/>
          </a:xfrm>
          <a:prstGeom prst="rect">
            <a:avLst/>
          </a:prstGeom>
          <a:noFill/>
          <a:ln w="9525">
            <a:noFill/>
            <a:miter lim="800000"/>
            <a:headEnd/>
            <a:tailEnd/>
          </a:ln>
        </p:spPr>
        <p:txBody>
          <a:bodyPr>
            <a:spAutoFit/>
          </a:bodyPr>
          <a:lstStyle/>
          <a:p>
            <a:pPr>
              <a:buFont typeface="Wingdings" pitchFamily="2" charset="2"/>
              <a:buChar char="§"/>
            </a:pPr>
            <a:r>
              <a:rPr lang="en-US" sz="2800"/>
              <a:t>The memory in an 8086/88 based system is organized as segmented memory.</a:t>
            </a:r>
          </a:p>
          <a:p>
            <a:endParaRPr lang="en-US" sz="2800"/>
          </a:p>
          <a:p>
            <a:pPr>
              <a:buFont typeface="Wingdings" pitchFamily="2" charset="2"/>
              <a:buChar char="§"/>
            </a:pPr>
            <a:r>
              <a:rPr lang="en-US" sz="2800"/>
              <a:t>The CPU 8086 is able to address 1Mbyte of memory.</a:t>
            </a:r>
          </a:p>
          <a:p>
            <a:endParaRPr lang="en-US" sz="2800"/>
          </a:p>
          <a:p>
            <a:pPr>
              <a:buFont typeface="Wingdings" pitchFamily="2" charset="2"/>
              <a:buChar char="§"/>
            </a:pPr>
            <a:r>
              <a:rPr lang="en-US" sz="2800"/>
              <a:t>The Complete physically available memory may be divided into a number of logical segments.</a:t>
            </a:r>
          </a:p>
        </p:txBody>
      </p:sp>
      <p:sp>
        <p:nvSpPr>
          <p:cNvPr id="21537" name="Text Box 55"/>
          <p:cNvSpPr txBox="1">
            <a:spLocks noChangeArrowheads="1"/>
          </p:cNvSpPr>
          <p:nvPr/>
        </p:nvSpPr>
        <p:spPr bwMode="auto">
          <a:xfrm>
            <a:off x="5010150" y="706438"/>
            <a:ext cx="838200" cy="366712"/>
          </a:xfrm>
          <a:prstGeom prst="rect">
            <a:avLst/>
          </a:prstGeom>
          <a:noFill/>
          <a:ln w="9525">
            <a:noFill/>
            <a:miter lim="800000"/>
            <a:headEnd/>
            <a:tailEnd/>
          </a:ln>
        </p:spPr>
        <p:txBody>
          <a:bodyPr>
            <a:spAutoFit/>
          </a:bodyPr>
          <a:lstStyle/>
          <a:p>
            <a:pPr>
              <a:spcBef>
                <a:spcPct val="50000"/>
              </a:spcBef>
            </a:pPr>
            <a:r>
              <a:rPr lang="en-US" b="1">
                <a:solidFill>
                  <a:srgbClr val="800080"/>
                </a:solidFill>
              </a:rPr>
              <a:t>00000</a:t>
            </a:r>
          </a:p>
        </p:txBody>
      </p:sp>
      <p:sp>
        <p:nvSpPr>
          <p:cNvPr id="21538" name="Text Box 56"/>
          <p:cNvSpPr txBox="1">
            <a:spLocks noChangeArrowheads="1"/>
          </p:cNvSpPr>
          <p:nvPr/>
        </p:nvSpPr>
        <p:spPr bwMode="auto">
          <a:xfrm>
            <a:off x="4929188" y="5614988"/>
            <a:ext cx="990600" cy="366712"/>
          </a:xfrm>
          <a:prstGeom prst="rect">
            <a:avLst/>
          </a:prstGeom>
          <a:noFill/>
          <a:ln w="9525">
            <a:noFill/>
            <a:miter lim="800000"/>
            <a:headEnd/>
            <a:tailEnd/>
          </a:ln>
        </p:spPr>
        <p:txBody>
          <a:bodyPr>
            <a:spAutoFit/>
          </a:bodyPr>
          <a:lstStyle/>
          <a:p>
            <a:pPr>
              <a:spcBef>
                <a:spcPct val="50000"/>
              </a:spcBef>
            </a:pPr>
            <a:r>
              <a:rPr lang="en-US" b="1">
                <a:solidFill>
                  <a:srgbClr val="800080"/>
                </a:solidFill>
              </a:rPr>
              <a:t>FFFFF</a:t>
            </a:r>
          </a:p>
        </p:txBody>
      </p:sp>
      <p:sp>
        <p:nvSpPr>
          <p:cNvPr id="21539" name="Text Box 93"/>
          <p:cNvSpPr txBox="1">
            <a:spLocks noChangeArrowheads="1"/>
          </p:cNvSpPr>
          <p:nvPr/>
        </p:nvSpPr>
        <p:spPr bwMode="auto">
          <a:xfrm>
            <a:off x="6000750" y="52388"/>
            <a:ext cx="2971800" cy="366712"/>
          </a:xfrm>
          <a:prstGeom prst="rect">
            <a:avLst/>
          </a:prstGeom>
          <a:noFill/>
          <a:ln w="9525">
            <a:noFill/>
            <a:miter lim="800000"/>
            <a:headEnd/>
            <a:tailEnd/>
          </a:ln>
        </p:spPr>
        <p:txBody>
          <a:bodyPr>
            <a:spAutoFit/>
          </a:bodyPr>
          <a:lstStyle/>
          <a:p>
            <a:pPr>
              <a:spcBef>
                <a:spcPct val="50000"/>
              </a:spcBef>
            </a:pPr>
            <a:r>
              <a:rPr lang="en-US" b="1"/>
              <a:t>Physical Memory</a:t>
            </a:r>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686800" cy="3886200"/>
          </a:xfrm>
        </p:spPr>
        <p:txBody>
          <a:bodyPr/>
          <a:lstStyle/>
          <a:p>
            <a:r>
              <a:rPr lang="en-IN" sz="2800" dirty="0" smtClean="0">
                <a:latin typeface="Times New Roman" pitchFamily="18" charset="0"/>
                <a:cs typeface="Times New Roman" pitchFamily="18" charset="0"/>
              </a:rPr>
              <a:t>JE/JZ Instruction - Jump if equal/Jump if zero</a:t>
            </a:r>
          </a:p>
          <a:p>
            <a:r>
              <a:rPr lang="en-IN" sz="2800" dirty="0" smtClean="0">
                <a:latin typeface="Times New Roman" pitchFamily="18" charset="0"/>
                <a:cs typeface="Times New Roman" pitchFamily="18" charset="0"/>
              </a:rPr>
              <a:t>JE/JZ Instruction - This instruction performs the Jump if equal (or) Jump if zero operations according to the condition if ZF = 1</a:t>
            </a:r>
          </a:p>
          <a:p>
            <a:r>
              <a:rPr lang="en-IN" sz="2800" dirty="0" smtClean="0">
                <a:latin typeface="Times New Roman" pitchFamily="18" charset="0"/>
                <a:cs typeface="Times New Roman" pitchFamily="18" charset="0"/>
              </a:rPr>
              <a:t>Example:</a:t>
            </a:r>
          </a:p>
          <a:p>
            <a:pPr lvl="1">
              <a:buNone/>
            </a:pPr>
            <a:r>
              <a:rPr lang="en-IN" sz="2000" dirty="0" smtClean="0">
                <a:latin typeface="Times New Roman" pitchFamily="18" charset="0"/>
                <a:cs typeface="Times New Roman" pitchFamily="18" charset="0"/>
              </a:rPr>
              <a:t>NXT:	CMP BX, DX 	;Compare ( BX – DX )</a:t>
            </a:r>
          </a:p>
          <a:p>
            <a:pPr lvl="1">
              <a:buNone/>
            </a:pPr>
            <a:r>
              <a:rPr lang="en-IN" sz="2000" dirty="0" smtClean="0">
                <a:latin typeface="Times New Roman" pitchFamily="18" charset="0"/>
                <a:cs typeface="Times New Roman" pitchFamily="18" charset="0"/>
              </a:rPr>
              <a:t>			JE DONE 	;Jump to DONE if BX = DX,</a:t>
            </a:r>
          </a:p>
          <a:p>
            <a:pPr lvl="1">
              <a:buNone/>
            </a:pPr>
            <a:r>
              <a:rPr lang="en-IN" sz="2000" dirty="0" smtClean="0">
                <a:latin typeface="Times New Roman" pitchFamily="18" charset="0"/>
                <a:cs typeface="Times New Roman" pitchFamily="18" charset="0"/>
              </a:rPr>
              <a:t>			SUB BX, AX 	;Else subtract AX</a:t>
            </a:r>
          </a:p>
          <a:p>
            <a:pPr lvl="1">
              <a:buNone/>
            </a:pPr>
            <a:r>
              <a:rPr lang="en-IN" sz="2000" dirty="0" smtClean="0">
                <a:latin typeface="Times New Roman" pitchFamily="18" charset="0"/>
                <a:cs typeface="Times New Roman" pitchFamily="18" charset="0"/>
              </a:rPr>
              <a:t>			INC CX 	;Increment counter</a:t>
            </a:r>
          </a:p>
          <a:p>
            <a:pPr lvl="1">
              <a:buNone/>
            </a:pPr>
            <a:r>
              <a:rPr lang="en-IN" sz="2000" dirty="0" smtClean="0">
                <a:latin typeface="Times New Roman" pitchFamily="18" charset="0"/>
                <a:cs typeface="Times New Roman" pitchFamily="18" charset="0"/>
              </a:rPr>
              <a:t>			JUMP NXT 	;Check again</a:t>
            </a:r>
          </a:p>
          <a:p>
            <a:pPr lvl="1">
              <a:buNone/>
            </a:pPr>
            <a:r>
              <a:rPr lang="en-IN" sz="2000" dirty="0" smtClean="0">
                <a:latin typeface="Times New Roman" pitchFamily="18" charset="0"/>
                <a:cs typeface="Times New Roman" pitchFamily="18" charset="0"/>
              </a:rPr>
              <a:t>DONE: 	MOV AX, CX 	;Copy count to AX</a:t>
            </a:r>
          </a:p>
          <a:p>
            <a:pPr lvl="1">
              <a:buNone/>
            </a:pPr>
            <a:r>
              <a:rPr lang="en-IN" sz="2000" dirty="0" smtClean="0">
                <a:latin typeface="Times New Roman" pitchFamily="18" charset="0"/>
                <a:cs typeface="Times New Roman" pitchFamily="18" charset="0"/>
              </a:rPr>
              <a:t>			IN AL, 8FH 	;read data from port 8FH</a:t>
            </a:r>
          </a:p>
          <a:p>
            <a:pPr lvl="1">
              <a:buNone/>
            </a:pPr>
            <a:r>
              <a:rPr lang="en-IN" sz="2000" dirty="0" smtClean="0">
                <a:latin typeface="Times New Roman" pitchFamily="18" charset="0"/>
                <a:cs typeface="Times New Roman" pitchFamily="18" charset="0"/>
              </a:rPr>
              <a:t>			SUB AL, 30H 	;Subtract minimum value</a:t>
            </a:r>
          </a:p>
          <a:p>
            <a:pPr lvl="1">
              <a:buNone/>
            </a:pPr>
            <a:r>
              <a:rPr lang="en-IN" sz="2000" dirty="0" smtClean="0">
                <a:latin typeface="Times New Roman" pitchFamily="18" charset="0"/>
                <a:cs typeface="Times New Roman" pitchFamily="18" charset="0"/>
              </a:rPr>
              <a:t>			JZ STATR 	</a:t>
            </a:r>
            <a:r>
              <a:rPr lang="en-IN" sz="1800" dirty="0" smtClean="0">
                <a:latin typeface="Times New Roman" pitchFamily="18" charset="0"/>
                <a:cs typeface="Times New Roman" pitchFamily="18" charset="0"/>
              </a:rPr>
              <a:t>;Jump to label if result of ;subtraction was 0</a:t>
            </a:r>
            <a:endParaRPr lang="en-IN" sz="2000" dirty="0" smtClean="0">
              <a:latin typeface="Times New Roman" pitchFamily="18" charset="0"/>
              <a:cs typeface="Times New Roman" pitchFamily="18" charset="0"/>
            </a:endParaRPr>
          </a:p>
        </p:txBody>
      </p:sp>
      <p:sp>
        <p:nvSpPr>
          <p:cNvPr id="4" name="Title 1"/>
          <p:cNvSpPr txBox="1">
            <a:spLocks/>
          </p:cNvSpPr>
          <p:nvPr/>
        </p:nvSpPr>
        <p:spPr bwMode="auto">
          <a:xfrm>
            <a:off x="457200" y="457200"/>
            <a:ext cx="8229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Conditional JUMP</a:t>
            </a:r>
            <a:endParaRPr kumimoji="0" lang="en-US" sz="40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686800" cy="3886200"/>
          </a:xfrm>
        </p:spPr>
        <p:txBody>
          <a:bodyPr/>
          <a:lstStyle/>
          <a:p>
            <a:r>
              <a:rPr lang="en-IN" sz="2800" b="1" dirty="0" smtClean="0">
                <a:latin typeface="Times New Roman" pitchFamily="18" charset="0"/>
                <a:cs typeface="Times New Roman" pitchFamily="18" charset="0"/>
              </a:rPr>
              <a:t>JG/JNLE Instruction - Jump if greater/Jump if not less than nor equal</a:t>
            </a:r>
          </a:p>
          <a:p>
            <a:r>
              <a:rPr lang="en-IN" sz="2800" dirty="0" smtClean="0">
                <a:latin typeface="Times New Roman" pitchFamily="18" charset="0"/>
                <a:cs typeface="Times New Roman" pitchFamily="18" charset="0"/>
              </a:rPr>
              <a:t>JG/JNLE Instruction - This instruction performs the Jump if greater (or) Jump if not less than or equal operations according to the condition if ZF =0 and SF = OF</a:t>
            </a:r>
          </a:p>
          <a:p>
            <a:r>
              <a:rPr lang="en-IN" sz="2800" dirty="0" smtClean="0">
                <a:latin typeface="Times New Roman" pitchFamily="18" charset="0"/>
                <a:cs typeface="Times New Roman" pitchFamily="18" charset="0"/>
              </a:rPr>
              <a:t>Example:</a:t>
            </a:r>
          </a:p>
          <a:p>
            <a:pPr lvl="1">
              <a:buNone/>
            </a:pPr>
            <a:r>
              <a:rPr lang="en-IN" sz="2400" dirty="0" smtClean="0">
                <a:latin typeface="Times New Roman" pitchFamily="18" charset="0"/>
                <a:cs typeface="Times New Roman" pitchFamily="18" charset="0"/>
              </a:rPr>
              <a:t>CMP BL, 39H 	;Compare by subtracting ;39H from BL</a:t>
            </a:r>
          </a:p>
          <a:p>
            <a:pPr lvl="1">
              <a:buNone/>
            </a:pPr>
            <a:r>
              <a:rPr lang="en-IN" sz="2400" dirty="0" smtClean="0">
                <a:latin typeface="Times New Roman" pitchFamily="18" charset="0"/>
                <a:cs typeface="Times New Roman" pitchFamily="18" charset="0"/>
              </a:rPr>
              <a:t>JG NEXT1 	;Jump to label if BL is ;more positive than 39H</a:t>
            </a:r>
          </a:p>
          <a:p>
            <a:pPr lvl="1">
              <a:buNone/>
            </a:pPr>
            <a:r>
              <a:rPr lang="en-IN" sz="2400" dirty="0" smtClean="0">
                <a:latin typeface="Times New Roman" pitchFamily="18" charset="0"/>
                <a:cs typeface="Times New Roman" pitchFamily="18" charset="0"/>
              </a:rPr>
              <a:t>CMP BL, 39H 	;Compare by subtracting ;39H from BL</a:t>
            </a:r>
          </a:p>
          <a:p>
            <a:pPr lvl="1">
              <a:buNone/>
            </a:pPr>
            <a:r>
              <a:rPr lang="en-IN" sz="2400" dirty="0" smtClean="0">
                <a:latin typeface="Times New Roman" pitchFamily="18" charset="0"/>
                <a:cs typeface="Times New Roman" pitchFamily="18" charset="0"/>
              </a:rPr>
              <a:t>JNLE NEXT2 	</a:t>
            </a:r>
            <a:r>
              <a:rPr lang="en-IN" sz="2000" dirty="0" smtClean="0">
                <a:latin typeface="Times New Roman" pitchFamily="18" charset="0"/>
                <a:cs typeface="Times New Roman" pitchFamily="18" charset="0"/>
              </a:rPr>
              <a:t>;Jump to label if BL is not less than or equal 39H</a:t>
            </a:r>
            <a:endParaRPr lang="en-IN" sz="2400" dirty="0">
              <a:latin typeface="Times New Roman" pitchFamily="18" charset="0"/>
              <a:cs typeface="Times New Roman" pitchFamily="18" charset="0"/>
            </a:endParaRPr>
          </a:p>
        </p:txBody>
      </p:sp>
      <p:sp>
        <p:nvSpPr>
          <p:cNvPr id="4" name="Title 1"/>
          <p:cNvSpPr txBox="1">
            <a:spLocks/>
          </p:cNvSpPr>
          <p:nvPr/>
        </p:nvSpPr>
        <p:spPr bwMode="auto">
          <a:xfrm>
            <a:off x="457200" y="457200"/>
            <a:ext cx="8229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Conditional JUMP</a:t>
            </a:r>
            <a:endParaRPr kumimoji="0" lang="en-US" sz="40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686800" cy="3886200"/>
          </a:xfrm>
        </p:spPr>
        <p:txBody>
          <a:bodyPr/>
          <a:lstStyle/>
          <a:p>
            <a:r>
              <a:rPr lang="en-IN" sz="2800" b="1" dirty="0" smtClean="0">
                <a:latin typeface="Times New Roman" pitchFamily="18" charset="0"/>
                <a:cs typeface="Times New Roman" pitchFamily="18" charset="0"/>
              </a:rPr>
              <a:t>JGE/JNL Instruction - Jump if greater than or equal/Jump if not less than</a:t>
            </a:r>
          </a:p>
          <a:p>
            <a:r>
              <a:rPr lang="en-IN" sz="2800" dirty="0" smtClean="0">
                <a:latin typeface="Times New Roman" pitchFamily="18" charset="0"/>
                <a:cs typeface="Times New Roman" pitchFamily="18" charset="0"/>
              </a:rPr>
              <a:t>JGE/JNL Instruction - This instruction performs the Jump if greater than or equal / Jump if not less than operation according to the condition if SF = OF</a:t>
            </a:r>
          </a:p>
          <a:p>
            <a:r>
              <a:rPr lang="en-IN" sz="2800" dirty="0" smtClean="0">
                <a:latin typeface="Times New Roman" pitchFamily="18" charset="0"/>
                <a:cs typeface="Times New Roman" pitchFamily="18" charset="0"/>
              </a:rPr>
              <a:t>Example:</a:t>
            </a:r>
          </a:p>
          <a:p>
            <a:pPr lvl="1">
              <a:buNone/>
            </a:pPr>
            <a:r>
              <a:rPr lang="en-IN" sz="2400" dirty="0" smtClean="0">
                <a:latin typeface="Times New Roman" pitchFamily="18" charset="0"/>
                <a:cs typeface="Times New Roman" pitchFamily="18" charset="0"/>
              </a:rPr>
              <a:t>CMP BL, 39H 	;Compare by the ;subtracting 39H from BL</a:t>
            </a:r>
          </a:p>
          <a:p>
            <a:pPr lvl="1">
              <a:buNone/>
            </a:pPr>
            <a:r>
              <a:rPr lang="en-IN" sz="2400" dirty="0" smtClean="0">
                <a:latin typeface="Times New Roman" pitchFamily="18" charset="0"/>
                <a:cs typeface="Times New Roman" pitchFamily="18" charset="0"/>
              </a:rPr>
              <a:t>JGE NEXT11 	</a:t>
            </a:r>
            <a:r>
              <a:rPr lang="en-IN" sz="2000" dirty="0" smtClean="0">
                <a:latin typeface="Times New Roman" pitchFamily="18" charset="0"/>
                <a:cs typeface="Times New Roman" pitchFamily="18" charset="0"/>
              </a:rPr>
              <a:t>;Jump to label if BL is ;more positive than 39H ; or 				equal to 39H</a:t>
            </a:r>
            <a:endParaRPr lang="en-IN" sz="2400" dirty="0" smtClean="0">
              <a:latin typeface="Times New Roman" pitchFamily="18" charset="0"/>
              <a:cs typeface="Times New Roman" pitchFamily="18" charset="0"/>
            </a:endParaRPr>
          </a:p>
          <a:p>
            <a:pPr lvl="1">
              <a:buNone/>
            </a:pPr>
            <a:r>
              <a:rPr lang="en-IN" sz="2400" dirty="0" smtClean="0">
                <a:latin typeface="Times New Roman" pitchFamily="18" charset="0"/>
                <a:cs typeface="Times New Roman" pitchFamily="18" charset="0"/>
              </a:rPr>
              <a:t>CMP BL, 39H 	;Compare by subtracting ;39H from BL</a:t>
            </a:r>
          </a:p>
          <a:p>
            <a:pPr lvl="1">
              <a:buNone/>
            </a:pPr>
            <a:r>
              <a:rPr lang="en-IN" sz="2400" dirty="0" smtClean="0">
                <a:latin typeface="Times New Roman" pitchFamily="18" charset="0"/>
                <a:cs typeface="Times New Roman" pitchFamily="18" charset="0"/>
              </a:rPr>
              <a:t>JNL NEXT22 	;Jump to label if BL is not ;less than 39H</a:t>
            </a:r>
          </a:p>
        </p:txBody>
      </p:sp>
      <p:sp>
        <p:nvSpPr>
          <p:cNvPr id="4" name="Title 1"/>
          <p:cNvSpPr txBox="1">
            <a:spLocks/>
          </p:cNvSpPr>
          <p:nvPr/>
        </p:nvSpPr>
        <p:spPr bwMode="auto">
          <a:xfrm>
            <a:off x="457200" y="457200"/>
            <a:ext cx="8229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Conditional JUMP</a:t>
            </a:r>
            <a:endParaRPr kumimoji="0" lang="en-US" sz="40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686800" cy="3886200"/>
          </a:xfrm>
        </p:spPr>
        <p:txBody>
          <a:bodyPr/>
          <a:lstStyle/>
          <a:p>
            <a:r>
              <a:rPr lang="en-IN" sz="2800" dirty="0" smtClean="0">
                <a:latin typeface="Times New Roman" pitchFamily="18" charset="0"/>
                <a:cs typeface="Times New Roman" pitchFamily="18" charset="0"/>
              </a:rPr>
              <a:t>JL/JNGE Instruction - Jump if less than/Jump if not greater than or equal</a:t>
            </a:r>
          </a:p>
          <a:p>
            <a:r>
              <a:rPr lang="en-IN" sz="2800" dirty="0" smtClean="0">
                <a:latin typeface="Times New Roman" pitchFamily="18" charset="0"/>
                <a:cs typeface="Times New Roman" pitchFamily="18" charset="0"/>
              </a:rPr>
              <a:t>JL/JNGE Instruction - This instruction performs the Jump if less than / Jump if not greater than or equal operation according to the condition, if SF ≠ OF</a:t>
            </a:r>
          </a:p>
          <a:p>
            <a:r>
              <a:rPr lang="en-IN" sz="2800" dirty="0" smtClean="0">
                <a:latin typeface="Times New Roman" pitchFamily="18" charset="0"/>
                <a:cs typeface="Times New Roman" pitchFamily="18" charset="0"/>
              </a:rPr>
              <a:t>Example:</a:t>
            </a:r>
          </a:p>
          <a:p>
            <a:pPr lvl="1">
              <a:buNone/>
            </a:pPr>
            <a:r>
              <a:rPr lang="en-IN" sz="2400" dirty="0" smtClean="0">
                <a:latin typeface="Times New Roman" pitchFamily="18" charset="0"/>
                <a:cs typeface="Times New Roman" pitchFamily="18" charset="0"/>
              </a:rPr>
              <a:t>CMP BL, 39H 	;Compare by subtracting 39H ;from BL</a:t>
            </a:r>
          </a:p>
          <a:p>
            <a:pPr lvl="1">
              <a:buNone/>
            </a:pPr>
            <a:r>
              <a:rPr lang="en-IN" sz="2400" dirty="0" smtClean="0">
                <a:latin typeface="Times New Roman" pitchFamily="18" charset="0"/>
                <a:cs typeface="Times New Roman" pitchFamily="18" charset="0"/>
              </a:rPr>
              <a:t>JL AGAIN 	</a:t>
            </a:r>
            <a:r>
              <a:rPr lang="en-IN" sz="2000" dirty="0" smtClean="0">
                <a:latin typeface="Times New Roman" pitchFamily="18" charset="0"/>
                <a:cs typeface="Times New Roman" pitchFamily="18" charset="0"/>
              </a:rPr>
              <a:t>;Jump to the label if BL is more ;negative than 39H</a:t>
            </a:r>
            <a:endParaRPr lang="en-IN" sz="2400" dirty="0" smtClean="0">
              <a:latin typeface="Times New Roman" pitchFamily="18" charset="0"/>
              <a:cs typeface="Times New Roman" pitchFamily="18" charset="0"/>
            </a:endParaRPr>
          </a:p>
          <a:p>
            <a:pPr lvl="1">
              <a:buNone/>
            </a:pPr>
            <a:r>
              <a:rPr lang="en-IN" sz="2400" dirty="0" smtClean="0">
                <a:latin typeface="Times New Roman" pitchFamily="18" charset="0"/>
                <a:cs typeface="Times New Roman" pitchFamily="18" charset="0"/>
              </a:rPr>
              <a:t>CMP BL, 39H 	;Compare by subtracting 39H ;from BL</a:t>
            </a:r>
          </a:p>
          <a:p>
            <a:pPr lvl="1">
              <a:buNone/>
            </a:pPr>
            <a:r>
              <a:rPr lang="en-IN" sz="2400" dirty="0" smtClean="0">
                <a:latin typeface="Times New Roman" pitchFamily="18" charset="0"/>
                <a:cs typeface="Times New Roman" pitchFamily="18" charset="0"/>
              </a:rPr>
              <a:t>JNGE AGAIN1 	; Jump to the label if BL is not ;more positive 			  than 39H or ;not equal to 39H</a:t>
            </a:r>
          </a:p>
        </p:txBody>
      </p:sp>
      <p:sp>
        <p:nvSpPr>
          <p:cNvPr id="4" name="Title 1"/>
          <p:cNvSpPr txBox="1">
            <a:spLocks/>
          </p:cNvSpPr>
          <p:nvPr/>
        </p:nvSpPr>
        <p:spPr bwMode="auto">
          <a:xfrm>
            <a:off x="457200" y="457200"/>
            <a:ext cx="8229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Conditional JUMP</a:t>
            </a:r>
            <a:endParaRPr kumimoji="0" lang="en-US" sz="40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686800" cy="3886200"/>
          </a:xfrm>
        </p:spPr>
        <p:txBody>
          <a:bodyPr/>
          <a:lstStyle/>
          <a:p>
            <a:r>
              <a:rPr lang="en-IN" sz="2800" b="1" dirty="0" smtClean="0">
                <a:latin typeface="Times New Roman" pitchFamily="18" charset="0"/>
                <a:cs typeface="Times New Roman" pitchFamily="18" charset="0"/>
              </a:rPr>
              <a:t>JLE/JNG Instruction - Jump if less than or equal/Jump if not greater</a:t>
            </a:r>
          </a:p>
          <a:p>
            <a:r>
              <a:rPr lang="en-IN" sz="2800" dirty="0" smtClean="0">
                <a:latin typeface="Times New Roman" pitchFamily="18" charset="0"/>
                <a:cs typeface="Times New Roman" pitchFamily="18" charset="0"/>
              </a:rPr>
              <a:t>JLE/JNG Instruction - This instruction performs the Jump if less than or equal / Jump if not greater operation according to the condition, if ZF=1 and SF ≠ OF</a:t>
            </a:r>
          </a:p>
          <a:p>
            <a:r>
              <a:rPr lang="en-IN" sz="2800" dirty="0" smtClean="0">
                <a:latin typeface="Times New Roman" pitchFamily="18" charset="0"/>
                <a:cs typeface="Times New Roman" pitchFamily="18" charset="0"/>
              </a:rPr>
              <a:t>Example:</a:t>
            </a:r>
          </a:p>
          <a:p>
            <a:pPr lvl="1">
              <a:buNone/>
            </a:pPr>
            <a:r>
              <a:rPr lang="en-IN" sz="2400" dirty="0" smtClean="0">
                <a:latin typeface="Times New Roman" pitchFamily="18" charset="0"/>
                <a:cs typeface="Times New Roman" pitchFamily="18" charset="0"/>
              </a:rPr>
              <a:t>CMP BL, 39h 	; Compare by subtracting 39h ;from BL</a:t>
            </a:r>
          </a:p>
          <a:p>
            <a:pPr lvl="1">
              <a:buNone/>
            </a:pPr>
            <a:r>
              <a:rPr lang="en-IN" sz="2400" dirty="0" smtClean="0">
                <a:latin typeface="Times New Roman" pitchFamily="18" charset="0"/>
                <a:cs typeface="Times New Roman" pitchFamily="18" charset="0"/>
              </a:rPr>
              <a:t>JLE NXT1 	</a:t>
            </a:r>
            <a:r>
              <a:rPr lang="en-IN" sz="2000" dirty="0" smtClean="0">
                <a:latin typeface="Times New Roman" pitchFamily="18" charset="0"/>
                <a:cs typeface="Times New Roman" pitchFamily="18" charset="0"/>
              </a:rPr>
              <a:t>;Jump to the label if BL is more ;negative than 39h or 			equal to 39h</a:t>
            </a:r>
            <a:endParaRPr lang="en-IN" sz="2400" dirty="0" smtClean="0">
              <a:latin typeface="Times New Roman" pitchFamily="18" charset="0"/>
              <a:cs typeface="Times New Roman" pitchFamily="18" charset="0"/>
            </a:endParaRPr>
          </a:p>
          <a:p>
            <a:pPr lvl="1">
              <a:buNone/>
            </a:pPr>
            <a:r>
              <a:rPr lang="en-IN" sz="2400" dirty="0" smtClean="0">
                <a:latin typeface="Times New Roman" pitchFamily="18" charset="0"/>
                <a:cs typeface="Times New Roman" pitchFamily="18" charset="0"/>
              </a:rPr>
              <a:t>CMP BL, 39h 	;Compare by subtracting 39h ;from BL</a:t>
            </a:r>
          </a:p>
          <a:p>
            <a:pPr lvl="1">
              <a:buNone/>
            </a:pPr>
            <a:r>
              <a:rPr lang="en-IN" sz="2400" dirty="0" smtClean="0">
                <a:latin typeface="Times New Roman" pitchFamily="18" charset="0"/>
                <a:cs typeface="Times New Roman" pitchFamily="18" charset="0"/>
              </a:rPr>
              <a:t>JNG AGAIN2 	</a:t>
            </a:r>
            <a:r>
              <a:rPr lang="en-IN" sz="2000" dirty="0" smtClean="0">
                <a:latin typeface="Times New Roman" pitchFamily="18" charset="0"/>
                <a:cs typeface="Times New Roman" pitchFamily="18" charset="0"/>
              </a:rPr>
              <a:t>;Jump to the label if BL is not ;more positive than 39h</a:t>
            </a:r>
            <a:endParaRPr lang="en-IN" sz="2400" dirty="0">
              <a:latin typeface="Times New Roman" pitchFamily="18" charset="0"/>
              <a:cs typeface="Times New Roman" pitchFamily="18" charset="0"/>
            </a:endParaRPr>
          </a:p>
        </p:txBody>
      </p:sp>
      <p:sp>
        <p:nvSpPr>
          <p:cNvPr id="4" name="Title 1"/>
          <p:cNvSpPr txBox="1">
            <a:spLocks/>
          </p:cNvSpPr>
          <p:nvPr/>
        </p:nvSpPr>
        <p:spPr bwMode="auto">
          <a:xfrm>
            <a:off x="457200" y="457200"/>
            <a:ext cx="8229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Conditional JUMP</a:t>
            </a:r>
            <a:endParaRPr kumimoji="0" lang="en-US" sz="40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686800" cy="3886200"/>
          </a:xfrm>
        </p:spPr>
        <p:txBody>
          <a:bodyPr/>
          <a:lstStyle/>
          <a:p>
            <a:r>
              <a:rPr lang="en-IN" sz="2800" b="1" dirty="0" smtClean="0">
                <a:latin typeface="Times New Roman" pitchFamily="18" charset="0"/>
                <a:cs typeface="Times New Roman" pitchFamily="18" charset="0"/>
              </a:rPr>
              <a:t>JNA/JBE Instruction</a:t>
            </a:r>
            <a:r>
              <a:rPr lang="en-IN" sz="2800" dirty="0" smtClean="0">
                <a:latin typeface="Times New Roman" pitchFamily="18" charset="0"/>
                <a:cs typeface="Times New Roman" pitchFamily="18" charset="0"/>
              </a:rPr>
              <a:t> - Jump if not above/Jump if below or equal</a:t>
            </a:r>
          </a:p>
          <a:p>
            <a:r>
              <a:rPr lang="en-IN" sz="2800" b="1" dirty="0" smtClean="0">
                <a:latin typeface="Times New Roman" pitchFamily="18" charset="0"/>
                <a:cs typeface="Times New Roman" pitchFamily="18" charset="0"/>
              </a:rPr>
              <a:t>JNG/JLE Instruction</a:t>
            </a:r>
            <a:r>
              <a:rPr lang="en-IN" sz="2800" dirty="0" smtClean="0">
                <a:latin typeface="Times New Roman" pitchFamily="18" charset="0"/>
                <a:cs typeface="Times New Roman" pitchFamily="18" charset="0"/>
              </a:rPr>
              <a:t> - Jump if not greater/ Jump if less than or equal</a:t>
            </a:r>
          </a:p>
          <a:p>
            <a:r>
              <a:rPr lang="en-IN" sz="2800" b="1" dirty="0" smtClean="0">
                <a:latin typeface="Times New Roman" pitchFamily="18" charset="0"/>
                <a:cs typeface="Times New Roman" pitchFamily="18" charset="0"/>
              </a:rPr>
              <a:t>JNGE/JL Instruction</a:t>
            </a:r>
            <a:r>
              <a:rPr lang="en-IN" sz="2800" dirty="0" smtClean="0">
                <a:latin typeface="Times New Roman" pitchFamily="18" charset="0"/>
                <a:cs typeface="Times New Roman" pitchFamily="18" charset="0"/>
              </a:rPr>
              <a:t> - Jump if not greater than nor equal/Jump if less than</a:t>
            </a:r>
          </a:p>
          <a:p>
            <a:r>
              <a:rPr lang="en-IN" sz="2800" b="1" dirty="0" smtClean="0">
                <a:latin typeface="Times New Roman" pitchFamily="18" charset="0"/>
                <a:cs typeface="Times New Roman" pitchFamily="18" charset="0"/>
              </a:rPr>
              <a:t>JNL/JGE Instruction</a:t>
            </a:r>
            <a:r>
              <a:rPr lang="en-IN" sz="2800" dirty="0" smtClean="0">
                <a:latin typeface="Times New Roman" pitchFamily="18" charset="0"/>
                <a:cs typeface="Times New Roman" pitchFamily="18" charset="0"/>
              </a:rPr>
              <a:t> - Jump if not less than/ Jump if greater than or equal</a:t>
            </a:r>
          </a:p>
          <a:p>
            <a:r>
              <a:rPr lang="en-IN" sz="2800" b="1" dirty="0" smtClean="0">
                <a:latin typeface="Times New Roman" pitchFamily="18" charset="0"/>
                <a:cs typeface="Times New Roman" pitchFamily="18" charset="0"/>
              </a:rPr>
              <a:t>JNLE/JG Instruction</a:t>
            </a:r>
            <a:r>
              <a:rPr lang="en-IN" sz="2800" dirty="0" smtClean="0">
                <a:latin typeface="Times New Roman" pitchFamily="18" charset="0"/>
                <a:cs typeface="Times New Roman" pitchFamily="18" charset="0"/>
              </a:rPr>
              <a:t> - Jump if not less than nor equal to /Jump if greater than</a:t>
            </a:r>
          </a:p>
        </p:txBody>
      </p:sp>
      <p:sp>
        <p:nvSpPr>
          <p:cNvPr id="4" name="Title 1"/>
          <p:cNvSpPr txBox="1">
            <a:spLocks/>
          </p:cNvSpPr>
          <p:nvPr/>
        </p:nvSpPr>
        <p:spPr bwMode="auto">
          <a:xfrm>
            <a:off x="457200" y="457200"/>
            <a:ext cx="8229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Conditional JUMP</a:t>
            </a:r>
            <a:endParaRPr kumimoji="0" lang="en-US" sz="40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686800" cy="3886200"/>
          </a:xfrm>
        </p:spPr>
        <p:txBody>
          <a:bodyPr/>
          <a:lstStyle/>
          <a:p>
            <a:r>
              <a:rPr lang="en-IN" sz="2800" b="1" dirty="0" smtClean="0">
                <a:latin typeface="Times New Roman" pitchFamily="18" charset="0"/>
                <a:cs typeface="Times New Roman" pitchFamily="18" charset="0"/>
              </a:rPr>
              <a:t>JNAE/JB Instruction</a:t>
            </a:r>
            <a:r>
              <a:rPr lang="en-IN" sz="2800" dirty="0" smtClean="0">
                <a:latin typeface="Times New Roman" pitchFamily="18" charset="0"/>
                <a:cs typeface="Times New Roman" pitchFamily="18" charset="0"/>
              </a:rPr>
              <a:t> - Jump if not above or equal/Jump if below</a:t>
            </a:r>
          </a:p>
          <a:p>
            <a:r>
              <a:rPr lang="en-IN" sz="2800" b="1" dirty="0" smtClean="0">
                <a:latin typeface="Times New Roman" pitchFamily="18" charset="0"/>
                <a:cs typeface="Times New Roman" pitchFamily="18" charset="0"/>
              </a:rPr>
              <a:t>JNO Instruction</a:t>
            </a:r>
            <a:r>
              <a:rPr lang="en-IN" sz="2800" dirty="0" smtClean="0">
                <a:latin typeface="Times New Roman" pitchFamily="18" charset="0"/>
                <a:cs typeface="Times New Roman" pitchFamily="18" charset="0"/>
              </a:rPr>
              <a:t> – Jump if no overflow</a:t>
            </a:r>
          </a:p>
          <a:p>
            <a:r>
              <a:rPr lang="en-IN" sz="2800" b="1" dirty="0" smtClean="0">
                <a:latin typeface="Times New Roman" pitchFamily="18" charset="0"/>
                <a:cs typeface="Times New Roman" pitchFamily="18" charset="0"/>
              </a:rPr>
              <a:t>JNP/JPO Instruction</a:t>
            </a:r>
            <a:r>
              <a:rPr lang="en-IN" sz="2800" dirty="0" smtClean="0">
                <a:latin typeface="Times New Roman" pitchFamily="18" charset="0"/>
                <a:cs typeface="Times New Roman" pitchFamily="18" charset="0"/>
              </a:rPr>
              <a:t> – Jump if no parity/ Jump if parity odd</a:t>
            </a:r>
          </a:p>
          <a:p>
            <a:r>
              <a:rPr lang="en-IN" sz="2800" b="1" dirty="0" smtClean="0">
                <a:latin typeface="Times New Roman" pitchFamily="18" charset="0"/>
                <a:cs typeface="Times New Roman" pitchFamily="18" charset="0"/>
              </a:rPr>
              <a:t>JNS Instruction</a:t>
            </a:r>
            <a:r>
              <a:rPr lang="en-IN" sz="2800" dirty="0" smtClean="0">
                <a:latin typeface="Times New Roman" pitchFamily="18" charset="0"/>
                <a:cs typeface="Times New Roman" pitchFamily="18" charset="0"/>
              </a:rPr>
              <a:t> - Jump if not signed (Jump if positive)</a:t>
            </a:r>
          </a:p>
          <a:p>
            <a:r>
              <a:rPr lang="en-IN" sz="2800" b="1" dirty="0" smtClean="0">
                <a:latin typeface="Times New Roman" pitchFamily="18" charset="0"/>
                <a:cs typeface="Times New Roman" pitchFamily="18" charset="0"/>
              </a:rPr>
              <a:t>JNZ/JNE Instruction</a:t>
            </a:r>
            <a:r>
              <a:rPr lang="en-IN" sz="2800" dirty="0" smtClean="0">
                <a:latin typeface="Times New Roman" pitchFamily="18" charset="0"/>
                <a:cs typeface="Times New Roman" pitchFamily="18" charset="0"/>
              </a:rPr>
              <a:t> - Jump if not zero / jump if not equal</a:t>
            </a:r>
          </a:p>
          <a:p>
            <a:r>
              <a:rPr lang="en-IN" sz="2800" b="1" dirty="0" smtClean="0">
                <a:latin typeface="Times New Roman" pitchFamily="18" charset="0"/>
                <a:cs typeface="Times New Roman" pitchFamily="18" charset="0"/>
              </a:rPr>
              <a:t>JO Instruction</a:t>
            </a:r>
            <a:r>
              <a:rPr lang="en-IN" sz="2800" dirty="0" smtClean="0">
                <a:latin typeface="Times New Roman" pitchFamily="18" charset="0"/>
                <a:cs typeface="Times New Roman" pitchFamily="18" charset="0"/>
              </a:rPr>
              <a:t> - Jump if overflow</a:t>
            </a:r>
          </a:p>
        </p:txBody>
      </p:sp>
      <p:sp>
        <p:nvSpPr>
          <p:cNvPr id="4" name="Title 1"/>
          <p:cNvSpPr txBox="1">
            <a:spLocks/>
          </p:cNvSpPr>
          <p:nvPr/>
        </p:nvSpPr>
        <p:spPr bwMode="auto">
          <a:xfrm>
            <a:off x="457200" y="457200"/>
            <a:ext cx="8229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Conditional JUMP</a:t>
            </a:r>
            <a:endParaRPr kumimoji="0" lang="en-US" sz="40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686800" cy="3886200"/>
          </a:xfrm>
        </p:spPr>
        <p:txBody>
          <a:bodyPr/>
          <a:lstStyle/>
          <a:p>
            <a:r>
              <a:rPr lang="en-IN" sz="2800" b="1" dirty="0" smtClean="0">
                <a:latin typeface="Times New Roman" pitchFamily="18" charset="0"/>
                <a:cs typeface="Times New Roman" pitchFamily="18" charset="0"/>
              </a:rPr>
              <a:t>JNB/JNC/JAE Instruction</a:t>
            </a:r>
            <a:r>
              <a:rPr lang="en-IN" sz="2800" dirty="0" smtClean="0">
                <a:latin typeface="Times New Roman" pitchFamily="18" charset="0"/>
                <a:cs typeface="Times New Roman" pitchFamily="18" charset="0"/>
              </a:rPr>
              <a:t> - Jump if not below/Jump if no carry/Jump if above or equal</a:t>
            </a:r>
          </a:p>
          <a:p>
            <a:r>
              <a:rPr lang="en-IN" sz="2800" b="1" dirty="0" smtClean="0">
                <a:latin typeface="Times New Roman" pitchFamily="18" charset="0"/>
                <a:cs typeface="Times New Roman" pitchFamily="18" charset="0"/>
              </a:rPr>
              <a:t>JPE/JP Instruction</a:t>
            </a:r>
            <a:r>
              <a:rPr lang="en-IN" sz="2800" dirty="0" smtClean="0">
                <a:latin typeface="Times New Roman" pitchFamily="18" charset="0"/>
                <a:cs typeface="Times New Roman" pitchFamily="18" charset="0"/>
              </a:rPr>
              <a:t> - Jump if parity even/ Jump if parity</a:t>
            </a:r>
          </a:p>
          <a:p>
            <a:r>
              <a:rPr lang="en-IN" sz="2800" b="1" dirty="0" smtClean="0">
                <a:latin typeface="Times New Roman" pitchFamily="18" charset="0"/>
                <a:cs typeface="Times New Roman" pitchFamily="18" charset="0"/>
              </a:rPr>
              <a:t>JPO/JNP Instruction</a:t>
            </a:r>
            <a:r>
              <a:rPr lang="en-IN" sz="2800" dirty="0" smtClean="0">
                <a:latin typeface="Times New Roman" pitchFamily="18" charset="0"/>
                <a:cs typeface="Times New Roman" pitchFamily="18" charset="0"/>
              </a:rPr>
              <a:t> - Jump if parity odd/ Jump if no parity</a:t>
            </a:r>
          </a:p>
          <a:p>
            <a:r>
              <a:rPr lang="en-IN" sz="2800" b="1" dirty="0" smtClean="0">
                <a:latin typeface="Times New Roman" pitchFamily="18" charset="0"/>
                <a:cs typeface="Times New Roman" pitchFamily="18" charset="0"/>
              </a:rPr>
              <a:t>JS Instruction</a:t>
            </a:r>
            <a:r>
              <a:rPr lang="en-IN" sz="2800" dirty="0" smtClean="0">
                <a:latin typeface="Times New Roman" pitchFamily="18" charset="0"/>
                <a:cs typeface="Times New Roman" pitchFamily="18" charset="0"/>
              </a:rPr>
              <a:t> - Jump if signed (Jump if negative)</a:t>
            </a:r>
          </a:p>
          <a:p>
            <a:r>
              <a:rPr lang="en-IN" sz="2800" b="1" dirty="0" smtClean="0">
                <a:latin typeface="Times New Roman" pitchFamily="18" charset="0"/>
                <a:cs typeface="Times New Roman" pitchFamily="18" charset="0"/>
              </a:rPr>
              <a:t>JZ/JE Instruction</a:t>
            </a:r>
            <a:r>
              <a:rPr lang="en-IN" sz="2800" dirty="0" smtClean="0">
                <a:latin typeface="Times New Roman" pitchFamily="18" charset="0"/>
                <a:cs typeface="Times New Roman" pitchFamily="18" charset="0"/>
              </a:rPr>
              <a:t> - Jump if zero/Jump if equal</a:t>
            </a:r>
          </a:p>
        </p:txBody>
      </p:sp>
      <p:sp>
        <p:nvSpPr>
          <p:cNvPr id="4" name="Title 1"/>
          <p:cNvSpPr txBox="1">
            <a:spLocks/>
          </p:cNvSpPr>
          <p:nvPr/>
        </p:nvSpPr>
        <p:spPr bwMode="auto">
          <a:xfrm>
            <a:off x="457200" y="457200"/>
            <a:ext cx="8229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Conditional JUMP</a:t>
            </a:r>
            <a:endParaRPr kumimoji="0" lang="en-US" sz="40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686800" cy="3886200"/>
          </a:xfrm>
        </p:spPr>
        <p:txBody>
          <a:bodyPr/>
          <a:lstStyle/>
          <a:p>
            <a:r>
              <a:rPr lang="en-IN" sz="2800" b="1" dirty="0" smtClean="0">
                <a:latin typeface="Times New Roman" pitchFamily="18" charset="0"/>
                <a:cs typeface="Times New Roman" pitchFamily="18" charset="0"/>
              </a:rPr>
              <a:t>JNE/JNZ Instruction - Jump if not equal/Jump if </a:t>
            </a:r>
            <a:r>
              <a:rPr lang="en-IN" sz="2800" dirty="0" smtClean="0">
                <a:latin typeface="Times New Roman" pitchFamily="18" charset="0"/>
                <a:cs typeface="Times New Roman" pitchFamily="18" charset="0"/>
              </a:rPr>
              <a:t>not zero</a:t>
            </a:r>
          </a:p>
          <a:p>
            <a:r>
              <a:rPr lang="en-IN" sz="2400" b="1" dirty="0" smtClean="0">
                <a:latin typeface="Times New Roman" pitchFamily="18" charset="0"/>
                <a:cs typeface="Times New Roman" pitchFamily="18" charset="0"/>
              </a:rPr>
              <a:t>JNE/JNZ Instruction</a:t>
            </a:r>
            <a:r>
              <a:rPr lang="en-IN" sz="2400" dirty="0" smtClean="0">
                <a:latin typeface="Times New Roman" pitchFamily="18" charset="0"/>
                <a:cs typeface="Times New Roman" pitchFamily="18" charset="0"/>
              </a:rPr>
              <a:t> - This instruction performs the Jump if not equal / Jump if not zero operation according to the condition, if ZF=0</a:t>
            </a:r>
          </a:p>
          <a:p>
            <a:r>
              <a:rPr lang="en-IN" sz="2400" dirty="0" smtClean="0">
                <a:latin typeface="Times New Roman" pitchFamily="18" charset="0"/>
                <a:cs typeface="Times New Roman" pitchFamily="18" charset="0"/>
              </a:rPr>
              <a:t>Example:</a:t>
            </a:r>
          </a:p>
          <a:p>
            <a:pPr lvl="1"/>
            <a:r>
              <a:rPr lang="en-IN" sz="2000" dirty="0" smtClean="0">
                <a:latin typeface="Times New Roman" pitchFamily="18" charset="0"/>
                <a:cs typeface="Times New Roman" pitchFamily="18" charset="0"/>
              </a:rPr>
              <a:t>NXT: IN AL, 0F8H 	;Read data value from port</a:t>
            </a:r>
          </a:p>
          <a:p>
            <a:pPr lvl="1"/>
            <a:r>
              <a:rPr lang="it-IT" sz="2000" dirty="0" smtClean="0">
                <a:latin typeface="Times New Roman" pitchFamily="18" charset="0"/>
                <a:cs typeface="Times New Roman" pitchFamily="18" charset="0"/>
              </a:rPr>
              <a:t>CMP AL, 72 		;Compare ( AL – 72 )</a:t>
            </a:r>
          </a:p>
          <a:p>
            <a:pPr lvl="1"/>
            <a:r>
              <a:rPr lang="en-IN" sz="2000" dirty="0" smtClean="0">
                <a:latin typeface="Times New Roman" pitchFamily="18" charset="0"/>
                <a:cs typeface="Times New Roman" pitchFamily="18" charset="0"/>
              </a:rPr>
              <a:t>JNE NXT 		;Jump to NXT if AL ≠ 72</a:t>
            </a:r>
          </a:p>
          <a:p>
            <a:pPr lvl="1"/>
            <a:r>
              <a:rPr lang="en-IN" sz="2000" dirty="0" smtClean="0">
                <a:latin typeface="Times New Roman" pitchFamily="18" charset="0"/>
                <a:cs typeface="Times New Roman" pitchFamily="18" charset="0"/>
              </a:rPr>
              <a:t>IN AL, 0F9H 		;Read next port when AL = 72</a:t>
            </a:r>
          </a:p>
          <a:p>
            <a:pPr lvl="1"/>
            <a:r>
              <a:rPr lang="en-IN" sz="2000" dirty="0" smtClean="0">
                <a:latin typeface="Times New Roman" pitchFamily="18" charset="0"/>
                <a:cs typeface="Times New Roman" pitchFamily="18" charset="0"/>
              </a:rPr>
              <a:t>MOV BX, 2734H 		; Load BX as counter</a:t>
            </a:r>
          </a:p>
          <a:p>
            <a:pPr lvl="1"/>
            <a:r>
              <a:rPr lang="en-IN" sz="2000" dirty="0" smtClean="0">
                <a:latin typeface="Times New Roman" pitchFamily="18" charset="0"/>
                <a:cs typeface="Times New Roman" pitchFamily="18" charset="0"/>
              </a:rPr>
              <a:t>NXT_1:ADD AX, 0002H 	;Add count factor to AX</a:t>
            </a:r>
          </a:p>
          <a:p>
            <a:pPr lvl="1"/>
            <a:r>
              <a:rPr lang="en-IN" sz="2000" dirty="0" smtClean="0">
                <a:latin typeface="Times New Roman" pitchFamily="18" charset="0"/>
                <a:cs typeface="Times New Roman" pitchFamily="18" charset="0"/>
              </a:rPr>
              <a:t>DEC BX 			;Decrement BX</a:t>
            </a:r>
          </a:p>
          <a:p>
            <a:pPr lvl="1"/>
            <a:r>
              <a:rPr lang="en-IN" sz="2000" dirty="0" smtClean="0">
                <a:latin typeface="Times New Roman" pitchFamily="18" charset="0"/>
                <a:cs typeface="Times New Roman" pitchFamily="18" charset="0"/>
              </a:rPr>
              <a:t>JNZ  NXT_1 		;Repeat until BX = 0</a:t>
            </a:r>
            <a:endParaRPr lang="en-IN" sz="2400" dirty="0">
              <a:latin typeface="Times New Roman" pitchFamily="18" charset="0"/>
              <a:cs typeface="Times New Roman" pitchFamily="18" charset="0"/>
            </a:endParaRPr>
          </a:p>
        </p:txBody>
      </p:sp>
      <p:sp>
        <p:nvSpPr>
          <p:cNvPr id="4" name="Title 1"/>
          <p:cNvSpPr txBox="1">
            <a:spLocks/>
          </p:cNvSpPr>
          <p:nvPr/>
        </p:nvSpPr>
        <p:spPr bwMode="auto">
          <a:xfrm>
            <a:off x="457200" y="457200"/>
            <a:ext cx="8229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Conditional JUMP</a:t>
            </a:r>
            <a:endParaRPr kumimoji="0" lang="en-US" sz="40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lstStyle/>
          <a:p>
            <a:pPr algn="ctr"/>
            <a:r>
              <a:rPr lang="en-IN" sz="4000" b="1" dirty="0" smtClean="0">
                <a:latin typeface="Times New Roman" pitchFamily="18" charset="0"/>
                <a:cs typeface="Times New Roman" pitchFamily="18" charset="0"/>
              </a:rPr>
              <a:t>Loops</a:t>
            </a:r>
            <a:endParaRPr lang="en-IN" sz="4000" dirty="0"/>
          </a:p>
        </p:txBody>
      </p:sp>
      <p:sp>
        <p:nvSpPr>
          <p:cNvPr id="3" name="Content Placeholder 2"/>
          <p:cNvSpPr>
            <a:spLocks noGrp="1"/>
          </p:cNvSpPr>
          <p:nvPr>
            <p:ph idx="1"/>
          </p:nvPr>
        </p:nvSpPr>
        <p:spPr>
          <a:xfrm>
            <a:off x="457200" y="1066800"/>
            <a:ext cx="8686800" cy="4419600"/>
          </a:xfrm>
        </p:spPr>
        <p:txBody>
          <a:bodyPr/>
          <a:lstStyle/>
          <a:p>
            <a:r>
              <a:rPr lang="en-IN" dirty="0" smtClean="0">
                <a:latin typeface="Times New Roman" pitchFamily="18" charset="0"/>
                <a:cs typeface="Times New Roman" pitchFamily="18" charset="0"/>
              </a:rPr>
              <a:t>The  8088/8086 has 3 instructions which are designed for performing a section of code for a fixed number of times:</a:t>
            </a:r>
          </a:p>
          <a:p>
            <a:pPr lvl="1"/>
            <a:r>
              <a:rPr lang="en-IN" sz="2400" dirty="0" smtClean="0">
                <a:latin typeface="Times New Roman" pitchFamily="18" charset="0"/>
                <a:cs typeface="Times New Roman" pitchFamily="18" charset="0"/>
              </a:rPr>
              <a:t>LOOP d;</a:t>
            </a:r>
          </a:p>
          <a:p>
            <a:pPr lvl="1"/>
            <a:r>
              <a:rPr lang="en-IN" sz="2400" dirty="0" smtClean="0">
                <a:latin typeface="Times New Roman" pitchFamily="18" charset="0"/>
                <a:cs typeface="Times New Roman" pitchFamily="18" charset="0"/>
              </a:rPr>
              <a:t>LOOPE/LOOPZ d;</a:t>
            </a:r>
          </a:p>
          <a:p>
            <a:pPr lvl="1"/>
            <a:r>
              <a:rPr lang="en-IN" sz="2400" dirty="0" smtClean="0">
                <a:latin typeface="Times New Roman" pitchFamily="18" charset="0"/>
                <a:cs typeface="Times New Roman" pitchFamily="18" charset="0"/>
              </a:rPr>
              <a:t>LOOPNE/LOOPNZ d;</a:t>
            </a:r>
          </a:p>
          <a:p>
            <a:r>
              <a:rPr lang="en-IN" dirty="0" smtClean="0">
                <a:latin typeface="Times New Roman" pitchFamily="18" charset="0"/>
                <a:cs typeface="Times New Roman" pitchFamily="18" charset="0"/>
              </a:rPr>
              <a:t>The operand used in loop is assigned 8 bit offset, usually specified by a label in assembly language.</a:t>
            </a:r>
          </a:p>
          <a:p>
            <a:r>
              <a:rPr lang="en-IN" dirty="0" smtClean="0">
                <a:latin typeface="Times New Roman" pitchFamily="18" charset="0"/>
                <a:cs typeface="Times New Roman" pitchFamily="18" charset="0"/>
              </a:rPr>
              <a:t>LOOP decrements CX and checks if CX is zero. If it is not, LOOP jumps (short) to the specified destination.</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953000"/>
          </a:xfrm>
        </p:spPr>
        <p:txBody>
          <a:bodyPr/>
          <a:lstStyle/>
          <a:p>
            <a:r>
              <a:rPr lang="en-IN" sz="2000" dirty="0" smtClean="0">
                <a:latin typeface="Times New Roman" pitchFamily="18" charset="0"/>
                <a:cs typeface="Times New Roman" pitchFamily="18" charset="0"/>
              </a:rPr>
              <a:t>The memory address space of the 8086-based microcomputers has different logical and physical organizations.</a:t>
            </a:r>
          </a:p>
          <a:p>
            <a:r>
              <a:rPr lang="en-IN" sz="2000" dirty="0" smtClean="0">
                <a:latin typeface="Times New Roman" pitchFamily="18" charset="0"/>
                <a:cs typeface="Times New Roman" pitchFamily="18" charset="0"/>
              </a:rPr>
              <a:t> Logically, memory is implemented as a single 1M × 8 memory chunks. The byte-wide storage locations are assigned consecutive addresses over the range from 00000</a:t>
            </a:r>
            <a:r>
              <a:rPr lang="en-IN" sz="1400" dirty="0" smtClean="0">
                <a:latin typeface="Times New Roman" pitchFamily="18" charset="0"/>
                <a:cs typeface="Times New Roman" pitchFamily="18" charset="0"/>
              </a:rPr>
              <a:t>16</a:t>
            </a:r>
            <a:r>
              <a:rPr lang="en-IN" sz="2000" dirty="0" smtClean="0">
                <a:latin typeface="Times New Roman" pitchFamily="18" charset="0"/>
                <a:cs typeface="Times New Roman" pitchFamily="18" charset="0"/>
              </a:rPr>
              <a:t> through FFFFF</a:t>
            </a:r>
            <a:r>
              <a:rPr lang="en-IN" sz="1200" dirty="0" smtClean="0">
                <a:latin typeface="Times New Roman" pitchFamily="18" charset="0"/>
                <a:cs typeface="Times New Roman" pitchFamily="18" charset="0"/>
              </a:rPr>
              <a:t>16</a:t>
            </a:r>
            <a:r>
              <a:rPr lang="en-IN" sz="2000" dirty="0" smtClean="0">
                <a:latin typeface="Times New Roman" pitchFamily="18" charset="0"/>
                <a:cs typeface="Times New Roman" pitchFamily="18" charset="0"/>
              </a:rPr>
              <a:t>.</a:t>
            </a:r>
          </a:p>
          <a:p>
            <a:r>
              <a:rPr lang="en-IN" sz="2000" dirty="0" smtClean="0">
                <a:latin typeface="Times New Roman" pitchFamily="18" charset="0"/>
                <a:cs typeface="Times New Roman" pitchFamily="18" charset="0"/>
              </a:rPr>
              <a:t> Physically, memory is implemented as two independent 512Kbyte banks: the low (even) bank and the high (odd) bank. Data bytes associated with an even address (00000</a:t>
            </a:r>
            <a:r>
              <a:rPr lang="en-IN" sz="1100" dirty="0" smtClean="0">
                <a:latin typeface="Times New Roman" pitchFamily="18" charset="0"/>
                <a:cs typeface="Times New Roman" pitchFamily="18" charset="0"/>
              </a:rPr>
              <a:t>16</a:t>
            </a:r>
            <a:r>
              <a:rPr lang="en-IN" sz="2000" dirty="0" smtClean="0">
                <a:latin typeface="Times New Roman" pitchFamily="18" charset="0"/>
                <a:cs typeface="Times New Roman" pitchFamily="18" charset="0"/>
              </a:rPr>
              <a:t>, 00002</a:t>
            </a:r>
            <a:r>
              <a:rPr lang="en-IN" sz="1200" dirty="0" smtClean="0">
                <a:latin typeface="Times New Roman" pitchFamily="18" charset="0"/>
                <a:cs typeface="Times New Roman" pitchFamily="18" charset="0"/>
              </a:rPr>
              <a:t>16</a:t>
            </a:r>
            <a:r>
              <a:rPr lang="en-IN" sz="2000" dirty="0" smtClean="0">
                <a:latin typeface="Times New Roman" pitchFamily="18" charset="0"/>
                <a:cs typeface="Times New Roman" pitchFamily="18" charset="0"/>
              </a:rPr>
              <a:t>, etc.) reside in the low bank, and those with odd addresses (00001</a:t>
            </a:r>
            <a:r>
              <a:rPr lang="en-IN" sz="1100" dirty="0" smtClean="0">
                <a:latin typeface="Times New Roman" pitchFamily="18" charset="0"/>
                <a:cs typeface="Times New Roman" pitchFamily="18" charset="0"/>
              </a:rPr>
              <a:t>16</a:t>
            </a:r>
            <a:r>
              <a:rPr lang="en-IN" sz="2000" dirty="0" smtClean="0">
                <a:latin typeface="Times New Roman" pitchFamily="18" charset="0"/>
                <a:cs typeface="Times New Roman" pitchFamily="18" charset="0"/>
              </a:rPr>
              <a:t>, 00003</a:t>
            </a:r>
            <a:r>
              <a:rPr lang="en-IN" sz="1200" dirty="0" smtClean="0">
                <a:latin typeface="Times New Roman" pitchFamily="18" charset="0"/>
                <a:cs typeface="Times New Roman" pitchFamily="18" charset="0"/>
              </a:rPr>
              <a:t>16</a:t>
            </a:r>
            <a:r>
              <a:rPr lang="en-IN" sz="2000" dirty="0" smtClean="0">
                <a:latin typeface="Times New Roman" pitchFamily="18" charset="0"/>
                <a:cs typeface="Times New Roman" pitchFamily="18" charset="0"/>
              </a:rPr>
              <a:t>, etc.) reside in the high bank.</a:t>
            </a:r>
          </a:p>
          <a:p>
            <a:r>
              <a:rPr lang="en-IN" sz="2000" dirty="0" smtClean="0">
                <a:latin typeface="Times New Roman" pitchFamily="18" charset="0"/>
                <a:cs typeface="Times New Roman" pitchFamily="18" charset="0"/>
              </a:rPr>
              <a:t>Address bits A1 through A19 select the storage location that is to be accessed. They are applied to both banks in parallel. A0 and bank high enable (BHE) are used as bank-select signals.</a:t>
            </a:r>
          </a:p>
          <a:p>
            <a:r>
              <a:rPr lang="en-IN" sz="2000" dirty="0" smtClean="0">
                <a:latin typeface="Times New Roman" pitchFamily="18" charset="0"/>
                <a:cs typeface="Times New Roman" pitchFamily="18" charset="0"/>
              </a:rPr>
              <a:t>Each of the memory banks provides half of the 8086's 16-bit data bus. The lower bank transfers bytes of data over data lines D0 through D7, while data transfers for a high bank use D8 through D15.</a:t>
            </a:r>
            <a:endParaRPr lang="en-IN" sz="2000" dirty="0">
              <a:latin typeface="Times New Roman" pitchFamily="18" charset="0"/>
              <a:cs typeface="Times New Roman" pitchFamily="18" charset="0"/>
            </a:endParaRPr>
          </a:p>
        </p:txBody>
      </p:sp>
      <p:sp>
        <p:nvSpPr>
          <p:cNvPr id="5" name="Title 1"/>
          <p:cNvSpPr txBox="1">
            <a:spLocks/>
          </p:cNvSpPr>
          <p:nvPr/>
        </p:nvSpPr>
        <p:spPr bwMode="auto">
          <a:xfrm>
            <a:off x="533400" y="457200"/>
            <a:ext cx="8229600" cy="1143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a:spcBef>
                <a:spcPct val="0"/>
              </a:spcBef>
              <a:defRPr/>
            </a:pPr>
            <a:r>
              <a:rPr lang="en-IN" sz="4000" dirty="0" smtClean="0">
                <a:latin typeface="Times New Roman" pitchFamily="18" charset="0"/>
                <a:cs typeface="Times New Roman" pitchFamily="18" charset="0"/>
              </a:rPr>
              <a:t>HARDWARE ORGANIZATION OF MEMORY ADDRESS SPACE</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lstStyle/>
          <a:p>
            <a:pPr algn="ctr"/>
            <a:r>
              <a:rPr lang="en-IN" sz="4000" b="1" dirty="0" smtClean="0">
                <a:latin typeface="Times New Roman" pitchFamily="18" charset="0"/>
                <a:cs typeface="Times New Roman" pitchFamily="18" charset="0"/>
              </a:rPr>
              <a:t>Loops</a:t>
            </a:r>
            <a:endParaRPr lang="en-IN" sz="4000" dirty="0"/>
          </a:p>
        </p:txBody>
      </p:sp>
      <p:sp>
        <p:nvSpPr>
          <p:cNvPr id="3" name="Content Placeholder 2"/>
          <p:cNvSpPr>
            <a:spLocks noGrp="1"/>
          </p:cNvSpPr>
          <p:nvPr>
            <p:ph idx="1"/>
          </p:nvPr>
        </p:nvSpPr>
        <p:spPr>
          <a:xfrm>
            <a:off x="457200" y="1066800"/>
            <a:ext cx="8229600" cy="4419600"/>
          </a:xfrm>
        </p:spPr>
        <p:txBody>
          <a:bodyPr/>
          <a:lstStyle/>
          <a:p>
            <a:r>
              <a:rPr lang="en-IN" sz="2800" dirty="0" smtClean="0">
                <a:latin typeface="Times New Roman" pitchFamily="18" charset="0"/>
                <a:cs typeface="Times New Roman" pitchFamily="18" charset="0"/>
              </a:rPr>
              <a:t>LOOPE is similar to LOOP except that an additional test is performed. LOOPE decrements CX and checks to see if CX is zero and if the zero flag is set. LOOPE will only jump if both CX is non zero and the zero flag is set.</a:t>
            </a:r>
          </a:p>
          <a:p>
            <a:r>
              <a:rPr lang="en-IN" sz="2800" dirty="0" smtClean="0">
                <a:latin typeface="Times New Roman" pitchFamily="18" charset="0"/>
                <a:cs typeface="Times New Roman" pitchFamily="18" charset="0"/>
              </a:rPr>
              <a:t>LOOPNZ is also similar. LOOPNZ decrements CX and tests to see if CX is zero and the zero flag is zero. LOOPNZ will only jump if both CX is non zero and Z is non zero.</a:t>
            </a:r>
          </a:p>
          <a:p>
            <a:r>
              <a:rPr lang="en-IN" sz="2800" dirty="0" smtClean="0">
                <a:latin typeface="Times New Roman" pitchFamily="18" charset="0"/>
                <a:cs typeface="Times New Roman" pitchFamily="18" charset="0"/>
              </a:rPr>
              <a:t>Loops may be nested (loops within loops) and the STACK is often used to store and recover the counter register of the outer loops</a:t>
            </a:r>
            <a:endParaRPr lang="en-IN" sz="2800" dirty="0">
              <a:latin typeface="Times New Roman" pitchFamily="18" charset="0"/>
              <a:cs typeface="Times New Roman" pitchFamily="18" charset="0"/>
            </a:endParaRPr>
          </a:p>
        </p:txBody>
      </p:sp>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09600"/>
          </a:xfrm>
        </p:spPr>
        <p:txBody>
          <a:bodyPr/>
          <a:lstStyle/>
          <a:p>
            <a:pPr algn="ctr"/>
            <a:r>
              <a:rPr lang="en-US" sz="4000" b="1" dirty="0" smtClean="0">
                <a:latin typeface="Times New Roman" pitchFamily="18" charset="0"/>
                <a:cs typeface="Times New Roman" pitchFamily="18" charset="0"/>
              </a:rPr>
              <a:t>Processor Control Instructions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143000"/>
            <a:ext cx="8229600" cy="4724400"/>
          </a:xfrm>
        </p:spPr>
        <p:txBody>
          <a:bodyPr/>
          <a:lstStyle/>
          <a:p>
            <a:r>
              <a:rPr lang="en-US" sz="2000" dirty="0" smtClean="0">
                <a:latin typeface="Times New Roman" pitchFamily="18" charset="0"/>
                <a:cs typeface="Times New Roman" pitchFamily="18" charset="0"/>
              </a:rPr>
              <a:t>STC  </a:t>
            </a:r>
            <a:r>
              <a:rPr lang="en-US" sz="2000" dirty="0" smtClean="0"/>
              <a:t>- Set the carry flag to 1 </a:t>
            </a:r>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CLC - </a:t>
            </a:r>
            <a:r>
              <a:rPr lang="en-US" sz="2000" b="1" dirty="0" smtClean="0"/>
              <a:t>Clear carry flag. </a:t>
            </a:r>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CMC -</a:t>
            </a:r>
            <a:r>
              <a:rPr lang="en-US" sz="2000" b="1" dirty="0" smtClean="0"/>
              <a:t>Invert the carry flag. </a:t>
            </a:r>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STD  </a:t>
            </a:r>
            <a:r>
              <a:rPr lang="en-US" sz="2000" dirty="0" smtClean="0"/>
              <a:t>- Set the direction flag to 1 </a:t>
            </a:r>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CLD -</a:t>
            </a:r>
            <a:r>
              <a:rPr lang="en-US" sz="2000" b="1" dirty="0" smtClean="0"/>
              <a:t>Clear direction flag so that string pointers auto increment </a:t>
            </a:r>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STI  </a:t>
            </a:r>
            <a:r>
              <a:rPr lang="en-US" sz="2000" dirty="0" smtClean="0"/>
              <a:t>- Set interrupt flag ( IF) </a:t>
            </a:r>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CLI </a:t>
            </a:r>
          </a:p>
          <a:p>
            <a:r>
              <a:rPr lang="en-US" sz="2000" dirty="0" smtClean="0">
                <a:latin typeface="Times New Roman" pitchFamily="18" charset="0"/>
                <a:cs typeface="Times New Roman" pitchFamily="18" charset="0"/>
              </a:rPr>
              <a:t>EXTERNAL HARDWARE SYNCHRONIZATION INSTRUCTIONS: </a:t>
            </a:r>
          </a:p>
          <a:p>
            <a:r>
              <a:rPr lang="en-US" sz="2000" dirty="0" smtClean="0">
                <a:latin typeface="Times New Roman" pitchFamily="18" charset="0"/>
                <a:cs typeface="Times New Roman" pitchFamily="18" charset="0"/>
              </a:rPr>
              <a:t>HLT </a:t>
            </a:r>
          </a:p>
          <a:p>
            <a:r>
              <a:rPr lang="en-US" sz="2000" dirty="0" smtClean="0">
                <a:latin typeface="Times New Roman" pitchFamily="18" charset="0"/>
                <a:cs typeface="Times New Roman" pitchFamily="18" charset="0"/>
              </a:rPr>
              <a:t>WAIT </a:t>
            </a:r>
          </a:p>
          <a:p>
            <a:r>
              <a:rPr lang="en-US" sz="2000" dirty="0" smtClean="0">
                <a:latin typeface="Times New Roman" pitchFamily="18" charset="0"/>
                <a:cs typeface="Times New Roman" pitchFamily="18" charset="0"/>
              </a:rPr>
              <a:t>ESC </a:t>
            </a:r>
          </a:p>
          <a:p>
            <a:r>
              <a:rPr lang="en-US" sz="2000" dirty="0" smtClean="0">
                <a:latin typeface="Times New Roman" pitchFamily="18" charset="0"/>
                <a:cs typeface="Times New Roman" pitchFamily="18" charset="0"/>
              </a:rPr>
              <a:t>LOCK </a:t>
            </a:r>
          </a:p>
          <a:p>
            <a:r>
              <a:rPr lang="en-US" sz="2000" dirty="0" smtClean="0">
                <a:latin typeface="Times New Roman" pitchFamily="18" charset="0"/>
                <a:cs typeface="Times New Roman" pitchFamily="18" charset="0"/>
              </a:rPr>
              <a:t>NOP </a:t>
            </a:r>
            <a:endParaRPr lang="en-US" sz="2000" dirty="0">
              <a:latin typeface="Times New Roman" pitchFamily="18" charset="0"/>
              <a:cs typeface="Times New Roman" pitchFamily="18"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19800"/>
            <a:ext cx="8229600" cy="685800"/>
          </a:xfrm>
        </p:spPr>
        <p:txBody>
          <a:bodyPr/>
          <a:lstStyle/>
          <a:p>
            <a:pPr>
              <a:buNone/>
            </a:pPr>
            <a:r>
              <a:rPr lang="en-IN" sz="1800" b="1" dirty="0" smtClean="0">
                <a:latin typeface="Times New Roman" pitchFamily="18" charset="0"/>
                <a:cs typeface="Times New Roman" pitchFamily="18" charset="0"/>
              </a:rPr>
              <a:t>Figure: (a) Logical memory organization, and (b) Physical memory organization(high and low memory banks) of the 8086 microprocessor.</a:t>
            </a:r>
          </a:p>
          <a:p>
            <a:endParaRPr lang="en-IN" sz="1800" b="1"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cstate="print"/>
          <a:srcRect/>
          <a:stretch>
            <a:fillRect/>
          </a:stretch>
        </p:blipFill>
        <p:spPr bwMode="auto">
          <a:xfrm>
            <a:off x="0" y="1524000"/>
            <a:ext cx="9144000" cy="4495800"/>
          </a:xfrm>
          <a:prstGeom prst="rect">
            <a:avLst/>
          </a:prstGeom>
          <a:noFill/>
          <a:ln w="9525">
            <a:noFill/>
            <a:miter lim="800000"/>
            <a:headEnd/>
            <a:tailEnd/>
          </a:ln>
        </p:spPr>
      </p:pic>
      <p:sp>
        <p:nvSpPr>
          <p:cNvPr id="5" name="Title 1"/>
          <p:cNvSpPr txBox="1">
            <a:spLocks/>
          </p:cNvSpPr>
          <p:nvPr/>
        </p:nvSpPr>
        <p:spPr bwMode="auto">
          <a:xfrm>
            <a:off x="533400" y="457200"/>
            <a:ext cx="8229600" cy="1143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a:spcBef>
                <a:spcPct val="0"/>
              </a:spcBef>
              <a:defRPr/>
            </a:pPr>
            <a:r>
              <a:rPr lang="en-IN" sz="4000" dirty="0" smtClean="0">
                <a:latin typeface="Times New Roman" pitchFamily="18" charset="0"/>
                <a:cs typeface="Times New Roman" pitchFamily="18" charset="0"/>
              </a:rPr>
              <a:t>HARDWARE ORGANIZATION OF MEMORY ADDRESS SPACE</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5"/>
          <p:cNvSpPr>
            <a:spLocks noGrp="1"/>
          </p:cNvSpPr>
          <p:nvPr>
            <p:ph type="sldNum" sz="quarter" idx="12"/>
          </p:nvPr>
        </p:nvSpPr>
        <p:spPr/>
        <p:txBody>
          <a:bodyPr/>
          <a:lstStyle/>
          <a:p>
            <a:fld id="{BB055A8C-D57B-40F1-8B88-0E35A991D69C}" type="slidenum">
              <a:rPr lang="zh-TW" altLang="en-US"/>
              <a:pPr/>
              <a:t>29</a:t>
            </a:fld>
            <a:endParaRPr lang="en-US" altLang="zh-TW"/>
          </a:p>
        </p:txBody>
      </p:sp>
      <p:sp>
        <p:nvSpPr>
          <p:cNvPr id="382978" name="Rectangle 2"/>
          <p:cNvSpPr>
            <a:spLocks noGrp="1" noChangeArrowheads="1"/>
          </p:cNvSpPr>
          <p:nvPr>
            <p:ph type="title"/>
          </p:nvPr>
        </p:nvSpPr>
        <p:spPr>
          <a:xfrm>
            <a:off x="457200" y="304800"/>
            <a:ext cx="8229600" cy="914400"/>
          </a:xfrm>
        </p:spPr>
        <p:txBody>
          <a:bodyPr/>
          <a:lstStyle/>
          <a:p>
            <a:r>
              <a:rPr lang="en-US" altLang="zh-TW" dirty="0"/>
              <a:t>Default Segment Registers</a:t>
            </a:r>
          </a:p>
        </p:txBody>
      </p:sp>
      <p:graphicFrame>
        <p:nvGraphicFramePr>
          <p:cNvPr id="382979" name="Group 3"/>
          <p:cNvGraphicFramePr>
            <a:graphicFrameLocks noGrp="1"/>
          </p:cNvGraphicFramePr>
          <p:nvPr/>
        </p:nvGraphicFramePr>
        <p:xfrm>
          <a:off x="914399" y="1295403"/>
          <a:ext cx="7391401" cy="5003797"/>
        </p:xfrm>
        <a:graphic>
          <a:graphicData uri="http://schemas.openxmlformats.org/drawingml/2006/table">
            <a:tbl>
              <a:tblPr/>
              <a:tblGrid>
                <a:gridCol w="2435803"/>
                <a:gridCol w="1175904"/>
                <a:gridCol w="1511878"/>
                <a:gridCol w="2267816"/>
              </a:tblGrid>
              <a:tr h="88302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itchFamily="18" charset="0"/>
                          <a:ea typeface="PMingLiU" pitchFamily="18" charset="-120"/>
                        </a:rPr>
                        <a:t>Type of reference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Default segment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Alternative segment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Offset</a:t>
                      </a:r>
                    </a:p>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(logical address)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58868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Instruction fetch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CS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IP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r>
              <a:tr h="58868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Stack operations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zh-TW" altLang="en-US" sz="2000" b="0" i="0" u="none" strike="noStrike" cap="none" normalizeH="0" baseline="0" smtClean="0">
                          <a:ln>
                            <a:noFill/>
                          </a:ln>
                          <a:solidFill>
                            <a:schemeClr val="tx1"/>
                          </a:solidFill>
                          <a:effectLst/>
                          <a:latin typeface="Times New Roman" pitchFamily="18" charset="0"/>
                          <a:ea typeface="PMingLiU" pitchFamily="18" charset="-12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SP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r>
              <a:tr h="58868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General data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CS,ES,SS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Effective address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r>
              <a:tr h="58868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String source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CS,ES,SS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SI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r>
              <a:tr h="58868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String destination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zh-TW" altLang="en-US" sz="2000" b="0" i="0" u="none" strike="noStrike" cap="none" normalizeH="0" baseline="0" smtClean="0">
                          <a:ln>
                            <a:noFill/>
                          </a:ln>
                          <a:solidFill>
                            <a:schemeClr val="tx1"/>
                          </a:solidFill>
                          <a:effectLst/>
                          <a:latin typeface="Times New Roman" pitchFamily="18" charset="0"/>
                          <a:ea typeface="PMingLiU" pitchFamily="18" charset="-12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DI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r>
              <a:tr h="58868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BX used as pointer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CS,ES,SS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Effective address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r>
              <a:tr h="58868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BP used as pointer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smtClean="0">
                          <a:ln>
                            <a:noFill/>
                          </a:ln>
                          <a:solidFill>
                            <a:schemeClr val="tx1"/>
                          </a:solidFill>
                          <a:effectLst/>
                          <a:latin typeface="Times New Roman" pitchFamily="18" charset="0"/>
                          <a:ea typeface="PMingLiU" pitchFamily="18" charset="-120"/>
                        </a:rPr>
                        <a:t>CS,ES,DS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itchFamily="18" charset="0"/>
                          <a:ea typeface="PMingLiU" pitchFamily="18" charset="-120"/>
                        </a:rPr>
                        <a:t>Effective address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457200"/>
            <a:ext cx="8229600" cy="762000"/>
          </a:xfrm>
        </p:spPr>
        <p:style>
          <a:lnRef idx="0">
            <a:schemeClr val="accent2"/>
          </a:lnRef>
          <a:fillRef idx="3">
            <a:schemeClr val="accent2"/>
          </a:fillRef>
          <a:effectRef idx="3">
            <a:schemeClr val="accent2"/>
          </a:effectRef>
          <a:fontRef idx="minor">
            <a:schemeClr val="lt1"/>
          </a:fontRef>
        </p:style>
        <p:txBody>
          <a:bodyPr rtlCol="0">
            <a:noAutofit/>
          </a:bodyPr>
          <a:lstStyle/>
          <a:p>
            <a:pPr eaLnBrk="1" fontAlgn="auto" hangingPunct="1">
              <a:spcAft>
                <a:spcPts val="0"/>
              </a:spcAft>
              <a:defRPr/>
            </a:pPr>
            <a:r>
              <a:rPr lang="en-US" sz="6000" b="1" dirty="0" smtClean="0">
                <a:solidFill>
                  <a:schemeClr val="bg1"/>
                </a:solidFill>
              </a:rPr>
              <a:t>8086 Architecture</a:t>
            </a:r>
            <a:endParaRPr lang="en-US" sz="6000" b="1" dirty="0">
              <a:solidFill>
                <a:schemeClr val="bg1"/>
              </a:solidFill>
            </a:endParaRPr>
          </a:p>
        </p:txBody>
      </p:sp>
      <p:sp>
        <p:nvSpPr>
          <p:cNvPr id="9" name="Slide Number Placeholder 8"/>
          <p:cNvSpPr>
            <a:spLocks noGrp="1"/>
          </p:cNvSpPr>
          <p:nvPr>
            <p:ph type="sldNum" sz="quarter" idx="11"/>
          </p:nvPr>
        </p:nvSpPr>
        <p:spPr/>
        <p:txBody>
          <a:bodyPr/>
          <a:lstStyle/>
          <a:p>
            <a:pPr>
              <a:defRPr/>
            </a:pPr>
            <a:fld id="{62911AA4-BEDC-4411-859F-727F5C32CCF4}" type="slidenum">
              <a:rPr lang="en-US"/>
              <a:pPr>
                <a:defRPr/>
              </a:pPr>
              <a:t>3</a:t>
            </a:fld>
            <a:endParaRPr lang="en-US"/>
          </a:p>
        </p:txBody>
      </p:sp>
      <p:pic>
        <p:nvPicPr>
          <p:cNvPr id="1026" name="Picture 2" descr="G:\block-diagram-of-intel-8086.jpg"/>
          <p:cNvPicPr>
            <a:picLocks noChangeAspect="1" noChangeArrowheads="1"/>
          </p:cNvPicPr>
          <p:nvPr/>
        </p:nvPicPr>
        <p:blipFill>
          <a:blip r:embed="rId2" cstate="print"/>
          <a:srcRect/>
          <a:stretch>
            <a:fillRect/>
          </a:stretch>
        </p:blipFill>
        <p:spPr bwMode="auto">
          <a:xfrm>
            <a:off x="533400" y="1295400"/>
            <a:ext cx="7543800" cy="5334000"/>
          </a:xfrm>
          <a:prstGeom prst="rect">
            <a:avLst/>
          </a:prstGeom>
          <a:noFill/>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76400"/>
            <a:ext cx="8686800" cy="5181600"/>
          </a:xfrm>
        </p:spPr>
        <p:txBody>
          <a:bodyPr/>
          <a:lstStyle/>
          <a:p>
            <a:pPr eaLnBrk="1" hangingPunct="1"/>
            <a:r>
              <a:rPr lang="en-US" sz="2800" b="1" dirty="0" smtClean="0"/>
              <a:t>The Instruction Pointer (IP) in 8086 acts as a Program Counter.</a:t>
            </a:r>
          </a:p>
          <a:p>
            <a:pPr eaLnBrk="1" hangingPunct="1"/>
            <a:r>
              <a:rPr lang="en-US" sz="2800" b="1" dirty="0" smtClean="0"/>
              <a:t> It points to the address of the next instruction to be executed.</a:t>
            </a:r>
          </a:p>
          <a:p>
            <a:pPr eaLnBrk="1" hangingPunct="1"/>
            <a:r>
              <a:rPr lang="en-US" sz="2800" b="1" dirty="0" smtClean="0"/>
              <a:t>Its content is automatically incremented when the execution of a program proceeds further.</a:t>
            </a:r>
          </a:p>
          <a:p>
            <a:pPr eaLnBrk="1" hangingPunct="1"/>
            <a:r>
              <a:rPr lang="en-US" sz="2800" b="1" dirty="0" smtClean="0"/>
              <a:t>The contents of the IP and Code Segment Register are used to compute the memory address of the instruction code to be fetched.</a:t>
            </a:r>
          </a:p>
          <a:p>
            <a:pPr eaLnBrk="1" hangingPunct="1"/>
            <a:r>
              <a:rPr lang="en-US" sz="2800" b="1" dirty="0" smtClean="0"/>
              <a:t>This is done during the Fetch Cycle.</a:t>
            </a:r>
          </a:p>
        </p:txBody>
      </p:sp>
      <p:sp>
        <p:nvSpPr>
          <p:cNvPr id="4" name="Slide Number Placeholder 3"/>
          <p:cNvSpPr>
            <a:spLocks noGrp="1"/>
          </p:cNvSpPr>
          <p:nvPr>
            <p:ph type="sldNum" sz="quarter" idx="11"/>
          </p:nvPr>
        </p:nvSpPr>
        <p:spPr/>
        <p:txBody>
          <a:bodyPr/>
          <a:lstStyle/>
          <a:p>
            <a:pPr>
              <a:defRPr/>
            </a:pPr>
            <a:fld id="{C331E47F-2BBE-4148-818C-CC366B7CC02F}" type="slidenum">
              <a:rPr lang="en-US"/>
              <a:pPr>
                <a:defRPr/>
              </a:pPr>
              <a:t>30</a:t>
            </a:fld>
            <a:endParaRPr lang="en-US"/>
          </a:p>
        </p:txBody>
      </p:sp>
      <p:sp>
        <p:nvSpPr>
          <p:cNvPr id="5"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Instruction Pointer</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534400" cy="5029200"/>
          </a:xfrm>
        </p:spPr>
        <p:txBody>
          <a:bodyPr rtlCol="0">
            <a:noAutofit/>
          </a:bodyPr>
          <a:lstStyle/>
          <a:p>
            <a:pPr eaLnBrk="1" fontAlgn="auto" hangingPunct="1">
              <a:spcAft>
                <a:spcPts val="0"/>
              </a:spcAft>
              <a:buFont typeface="Arial" pitchFamily="34" charset="0"/>
              <a:buChar char="•"/>
              <a:defRPr/>
            </a:pPr>
            <a:r>
              <a:rPr lang="en-US" sz="2400" b="1" dirty="0" smtClean="0"/>
              <a:t>Status Flags determines the current state of the accumulator.</a:t>
            </a:r>
          </a:p>
          <a:p>
            <a:pPr eaLnBrk="1" fontAlgn="auto" hangingPunct="1">
              <a:spcAft>
                <a:spcPts val="0"/>
              </a:spcAft>
              <a:buFont typeface="Arial" pitchFamily="34" charset="0"/>
              <a:buChar char="•"/>
              <a:defRPr/>
            </a:pPr>
            <a:r>
              <a:rPr lang="en-US" sz="2400" b="1" dirty="0" smtClean="0"/>
              <a:t>They are modified automatically by CPU after mathematical operations.</a:t>
            </a:r>
          </a:p>
          <a:p>
            <a:pPr eaLnBrk="1" fontAlgn="auto" hangingPunct="1">
              <a:spcAft>
                <a:spcPts val="0"/>
              </a:spcAft>
              <a:buFont typeface="Arial" pitchFamily="34" charset="0"/>
              <a:buChar char="•"/>
              <a:defRPr/>
            </a:pPr>
            <a:r>
              <a:rPr lang="en-US" sz="2400" b="1" dirty="0" smtClean="0"/>
              <a:t>This allows to determine the type of the result.</a:t>
            </a:r>
          </a:p>
          <a:p>
            <a:pPr eaLnBrk="1" fontAlgn="auto" hangingPunct="1">
              <a:spcAft>
                <a:spcPts val="0"/>
              </a:spcAft>
              <a:buFont typeface="Arial" pitchFamily="34" charset="0"/>
              <a:buChar char="•"/>
              <a:defRPr/>
            </a:pPr>
            <a:r>
              <a:rPr lang="en-US" sz="2400" b="1" dirty="0" smtClean="0"/>
              <a:t>8086 has 16-bit status register.</a:t>
            </a:r>
          </a:p>
          <a:p>
            <a:pPr eaLnBrk="1" fontAlgn="auto" hangingPunct="1">
              <a:spcAft>
                <a:spcPts val="0"/>
              </a:spcAft>
              <a:buFont typeface="Arial" pitchFamily="34" charset="0"/>
              <a:buChar char="•"/>
              <a:defRPr/>
            </a:pPr>
            <a:r>
              <a:rPr lang="en-US" sz="2400" b="1" dirty="0" smtClean="0"/>
              <a:t>It is also called Flag Register or Program Status Word (PSW).</a:t>
            </a:r>
          </a:p>
          <a:p>
            <a:pPr fontAlgn="auto">
              <a:spcAft>
                <a:spcPts val="0"/>
              </a:spcAft>
              <a:buFont typeface="Arial" pitchFamily="34" charset="0"/>
              <a:buChar char="•"/>
              <a:defRPr/>
            </a:pPr>
            <a:r>
              <a:rPr lang="en-US" sz="2400" b="1" dirty="0" smtClean="0"/>
              <a:t>A flag is a </a:t>
            </a:r>
            <a:r>
              <a:rPr lang="en-US" sz="2400" b="1" dirty="0" smtClean="0">
                <a:solidFill>
                  <a:srgbClr val="FF0000"/>
                </a:solidFill>
              </a:rPr>
              <a:t>flip flop</a:t>
            </a:r>
            <a:r>
              <a:rPr lang="en-US" sz="2400" b="1" dirty="0" smtClean="0"/>
              <a:t> which </a:t>
            </a:r>
            <a:r>
              <a:rPr lang="en-US" sz="2400" b="1" dirty="0" smtClean="0">
                <a:solidFill>
                  <a:srgbClr val="FF0000"/>
                </a:solidFill>
              </a:rPr>
              <a:t>indicates some conditions</a:t>
            </a:r>
            <a:r>
              <a:rPr lang="en-US" sz="2400" b="1" dirty="0" smtClean="0"/>
              <a:t> produced by the execution of an instruction or </a:t>
            </a:r>
            <a:r>
              <a:rPr lang="en-US" sz="2400" b="1" dirty="0" smtClean="0">
                <a:solidFill>
                  <a:srgbClr val="FF0000"/>
                </a:solidFill>
              </a:rPr>
              <a:t>controls certain operations</a:t>
            </a:r>
            <a:r>
              <a:rPr lang="en-US" sz="2400" b="1" dirty="0" smtClean="0"/>
              <a:t> of the EU .</a:t>
            </a:r>
          </a:p>
          <a:p>
            <a:pPr eaLnBrk="1" fontAlgn="auto" hangingPunct="1">
              <a:spcAft>
                <a:spcPts val="0"/>
              </a:spcAft>
              <a:buFont typeface="Arial" pitchFamily="34" charset="0"/>
              <a:buChar char="•"/>
              <a:defRPr/>
            </a:pPr>
            <a:r>
              <a:rPr lang="en-US" sz="2400" b="1" dirty="0" smtClean="0"/>
              <a:t>There are nine status flags and seven bit positions remain unused.</a:t>
            </a:r>
            <a:endParaRPr lang="en-US" sz="2400" b="1" dirty="0"/>
          </a:p>
        </p:txBody>
      </p:sp>
      <p:sp>
        <p:nvSpPr>
          <p:cNvPr id="5" name="Slide Number Placeholder 4"/>
          <p:cNvSpPr>
            <a:spLocks noGrp="1"/>
          </p:cNvSpPr>
          <p:nvPr>
            <p:ph type="sldNum" sz="quarter" idx="11"/>
          </p:nvPr>
        </p:nvSpPr>
        <p:spPr/>
        <p:txBody>
          <a:bodyPr/>
          <a:lstStyle/>
          <a:p>
            <a:pPr>
              <a:defRPr/>
            </a:pPr>
            <a:fld id="{8BB7D3AD-0082-4A6F-8CF5-495AA4B868F0}" type="slidenum">
              <a:rPr lang="en-US"/>
              <a:pPr>
                <a:defRPr/>
              </a:pPr>
              <a:t>31</a:t>
            </a:fld>
            <a:endParaRPr lang="en-US"/>
          </a:p>
        </p:txBody>
      </p:sp>
      <p:sp>
        <p:nvSpPr>
          <p:cNvPr id="7"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Status Flags</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33400" y="1752600"/>
          <a:ext cx="8229600" cy="838200"/>
        </p:xfrm>
        <a:graphic>
          <a:graphicData uri="http://schemas.openxmlformats.org/drawingml/2006/table">
            <a:tbl>
              <a:tblPr firstRow="1" bandRow="1">
                <a:tableStyleId>{5C22544A-7EE6-4342-B048-85BDC9FD1C3A}</a:tableStyleId>
              </a:tblPr>
              <a:tblGrid>
                <a:gridCol w="514350"/>
                <a:gridCol w="514350"/>
                <a:gridCol w="514350"/>
                <a:gridCol w="514350"/>
                <a:gridCol w="514350"/>
                <a:gridCol w="514350"/>
                <a:gridCol w="514350"/>
                <a:gridCol w="514350"/>
                <a:gridCol w="514350"/>
                <a:gridCol w="514350"/>
                <a:gridCol w="514350"/>
                <a:gridCol w="514350"/>
                <a:gridCol w="514350"/>
                <a:gridCol w="514350"/>
                <a:gridCol w="514350"/>
                <a:gridCol w="514350"/>
              </a:tblGrid>
              <a:tr h="8382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smtClean="0">
                        <a:solidFill>
                          <a:schemeClr val="bg1"/>
                        </a:solidFill>
                      </a:endParaRPr>
                    </a:p>
                    <a:p>
                      <a:r>
                        <a:rPr lang="en-US" dirty="0" smtClean="0">
                          <a:solidFill>
                            <a:schemeClr val="bg1"/>
                          </a:solidFill>
                        </a:rPr>
                        <a:t>OF</a:t>
                      </a:r>
                      <a:endParaRPr lang="en-US" dirty="0">
                        <a:solidFill>
                          <a:schemeClr val="bg1"/>
                        </a:solidFill>
                      </a:endParaRPr>
                    </a:p>
                  </a:txBody>
                  <a:tcPr/>
                </a:tc>
                <a:tc>
                  <a:txBody>
                    <a:bodyPr/>
                    <a:lstStyle/>
                    <a:p>
                      <a:endParaRPr lang="en-US" dirty="0" smtClean="0">
                        <a:solidFill>
                          <a:schemeClr val="bg1"/>
                        </a:solidFill>
                      </a:endParaRPr>
                    </a:p>
                    <a:p>
                      <a:r>
                        <a:rPr lang="en-US" dirty="0" smtClean="0">
                          <a:solidFill>
                            <a:schemeClr val="bg1"/>
                          </a:solidFill>
                        </a:rPr>
                        <a:t>DF</a:t>
                      </a:r>
                      <a:endParaRPr lang="en-US" dirty="0">
                        <a:solidFill>
                          <a:schemeClr val="bg1"/>
                        </a:solidFill>
                      </a:endParaRPr>
                    </a:p>
                  </a:txBody>
                  <a:tcPr/>
                </a:tc>
                <a:tc>
                  <a:txBody>
                    <a:bodyPr/>
                    <a:lstStyle/>
                    <a:p>
                      <a:endParaRPr lang="en-US" dirty="0" smtClean="0">
                        <a:solidFill>
                          <a:schemeClr val="bg1"/>
                        </a:solidFill>
                      </a:endParaRPr>
                    </a:p>
                    <a:p>
                      <a:r>
                        <a:rPr lang="en-US" dirty="0" smtClean="0">
                          <a:solidFill>
                            <a:schemeClr val="bg1"/>
                          </a:solidFill>
                        </a:rPr>
                        <a:t>IF</a:t>
                      </a:r>
                      <a:endParaRPr lang="en-US" dirty="0">
                        <a:solidFill>
                          <a:schemeClr val="bg1"/>
                        </a:solidFill>
                      </a:endParaRPr>
                    </a:p>
                  </a:txBody>
                  <a:tcPr/>
                </a:tc>
                <a:tc>
                  <a:txBody>
                    <a:bodyPr/>
                    <a:lstStyle/>
                    <a:p>
                      <a:endParaRPr lang="en-US" dirty="0" smtClean="0">
                        <a:solidFill>
                          <a:schemeClr val="bg1"/>
                        </a:solidFill>
                      </a:endParaRPr>
                    </a:p>
                    <a:p>
                      <a:r>
                        <a:rPr lang="en-US" dirty="0" smtClean="0">
                          <a:solidFill>
                            <a:schemeClr val="bg1"/>
                          </a:solidFill>
                        </a:rPr>
                        <a:t>TF</a:t>
                      </a:r>
                      <a:endParaRPr lang="en-US" dirty="0">
                        <a:solidFill>
                          <a:schemeClr val="bg1"/>
                        </a:solidFill>
                      </a:endParaRPr>
                    </a:p>
                  </a:txBody>
                  <a:tcPr/>
                </a:tc>
                <a:tc>
                  <a:txBody>
                    <a:bodyPr/>
                    <a:lstStyle/>
                    <a:p>
                      <a:endParaRPr lang="en-US" dirty="0" smtClean="0">
                        <a:solidFill>
                          <a:schemeClr val="bg1"/>
                        </a:solidFill>
                      </a:endParaRPr>
                    </a:p>
                    <a:p>
                      <a:r>
                        <a:rPr lang="en-US" dirty="0" smtClean="0">
                          <a:solidFill>
                            <a:schemeClr val="bg1"/>
                          </a:solidFill>
                        </a:rPr>
                        <a:t>SF</a:t>
                      </a:r>
                      <a:endParaRPr lang="en-US" dirty="0">
                        <a:solidFill>
                          <a:schemeClr val="bg1"/>
                        </a:solidFill>
                      </a:endParaRPr>
                    </a:p>
                  </a:txBody>
                  <a:tcPr/>
                </a:tc>
                <a:tc>
                  <a:txBody>
                    <a:bodyPr/>
                    <a:lstStyle/>
                    <a:p>
                      <a:endParaRPr lang="en-US" dirty="0" smtClean="0">
                        <a:solidFill>
                          <a:schemeClr val="bg1"/>
                        </a:solidFill>
                      </a:endParaRPr>
                    </a:p>
                    <a:p>
                      <a:r>
                        <a:rPr lang="en-US" dirty="0" smtClean="0">
                          <a:solidFill>
                            <a:schemeClr val="bg1"/>
                          </a:solidFill>
                        </a:rPr>
                        <a:t>ZF</a:t>
                      </a:r>
                      <a:endParaRPr lang="en-US" dirty="0">
                        <a:solidFill>
                          <a:schemeClr val="bg1"/>
                        </a:solidFill>
                      </a:endParaRPr>
                    </a:p>
                  </a:txBody>
                  <a:tcPr/>
                </a:tc>
                <a:tc>
                  <a:txBody>
                    <a:bodyPr/>
                    <a:lstStyle/>
                    <a:p>
                      <a:pPr algn="ctr"/>
                      <a:endParaRPr lang="en-US" dirty="0">
                        <a:solidFill>
                          <a:schemeClr val="bg1"/>
                        </a:solidFill>
                      </a:endParaRPr>
                    </a:p>
                  </a:txBody>
                  <a:tcPr/>
                </a:tc>
                <a:tc>
                  <a:txBody>
                    <a:bodyPr/>
                    <a:lstStyle/>
                    <a:p>
                      <a:endParaRPr lang="en-US" dirty="0" smtClean="0">
                        <a:solidFill>
                          <a:schemeClr val="bg1"/>
                        </a:solidFill>
                      </a:endParaRPr>
                    </a:p>
                    <a:p>
                      <a:r>
                        <a:rPr lang="en-US" dirty="0" smtClean="0">
                          <a:solidFill>
                            <a:schemeClr val="bg1"/>
                          </a:solidFill>
                        </a:rPr>
                        <a:t>AF</a:t>
                      </a:r>
                      <a:endParaRPr lang="en-US" dirty="0">
                        <a:solidFill>
                          <a:schemeClr val="bg1"/>
                        </a:solidFill>
                      </a:endParaRPr>
                    </a:p>
                  </a:txBody>
                  <a:tcPr/>
                </a:tc>
                <a:tc>
                  <a:txBody>
                    <a:bodyPr/>
                    <a:lstStyle/>
                    <a:p>
                      <a:endParaRPr lang="en-US" dirty="0">
                        <a:solidFill>
                          <a:schemeClr val="bg1"/>
                        </a:solidFill>
                      </a:endParaRPr>
                    </a:p>
                  </a:txBody>
                  <a:tcPr/>
                </a:tc>
                <a:tc>
                  <a:txBody>
                    <a:bodyPr/>
                    <a:lstStyle/>
                    <a:p>
                      <a:endParaRPr lang="en-US" dirty="0" smtClean="0">
                        <a:solidFill>
                          <a:schemeClr val="bg1"/>
                        </a:solidFill>
                      </a:endParaRPr>
                    </a:p>
                    <a:p>
                      <a:r>
                        <a:rPr lang="en-US" dirty="0" smtClean="0">
                          <a:solidFill>
                            <a:schemeClr val="bg1"/>
                          </a:solidFill>
                        </a:rPr>
                        <a:t>PF</a:t>
                      </a:r>
                      <a:endParaRPr lang="en-US" dirty="0">
                        <a:solidFill>
                          <a:schemeClr val="bg1"/>
                        </a:solidFill>
                      </a:endParaRPr>
                    </a:p>
                  </a:txBody>
                  <a:tcPr/>
                </a:tc>
                <a:tc>
                  <a:txBody>
                    <a:bodyPr/>
                    <a:lstStyle/>
                    <a:p>
                      <a:endParaRPr lang="en-US" dirty="0">
                        <a:solidFill>
                          <a:schemeClr val="bg1"/>
                        </a:solidFill>
                      </a:endParaRPr>
                    </a:p>
                  </a:txBody>
                  <a:tcPr/>
                </a:tc>
                <a:tc>
                  <a:txBody>
                    <a:bodyPr/>
                    <a:lstStyle/>
                    <a:p>
                      <a:endParaRPr lang="en-US" dirty="0" smtClean="0">
                        <a:solidFill>
                          <a:schemeClr val="bg1"/>
                        </a:solidFill>
                      </a:endParaRPr>
                    </a:p>
                    <a:p>
                      <a:r>
                        <a:rPr lang="en-US" dirty="0" smtClean="0">
                          <a:solidFill>
                            <a:schemeClr val="bg1"/>
                          </a:solidFill>
                        </a:rPr>
                        <a:t>CF</a:t>
                      </a:r>
                      <a:endParaRPr lang="en-US" dirty="0">
                        <a:solidFill>
                          <a:schemeClr val="bg1"/>
                        </a:solidFill>
                      </a:endParaRPr>
                    </a:p>
                  </a:txBody>
                  <a:tcPr/>
                </a:tc>
              </a:tr>
            </a:tbl>
          </a:graphicData>
        </a:graphic>
      </p:graphicFrame>
      <p:sp>
        <p:nvSpPr>
          <p:cNvPr id="22" name="Slide Number Placeholder 21"/>
          <p:cNvSpPr>
            <a:spLocks noGrp="1"/>
          </p:cNvSpPr>
          <p:nvPr>
            <p:ph type="sldNum" sz="quarter" idx="11"/>
          </p:nvPr>
        </p:nvSpPr>
        <p:spPr/>
        <p:txBody>
          <a:bodyPr/>
          <a:lstStyle/>
          <a:p>
            <a:pPr>
              <a:defRPr/>
            </a:pPr>
            <a:fld id="{C902722A-28BA-45C2-94DA-9343E51BFBE8}" type="slidenum">
              <a:rPr lang="en-US">
                <a:solidFill>
                  <a:schemeClr val="tx1"/>
                </a:solidFill>
              </a:rPr>
              <a:pPr>
                <a:defRPr/>
              </a:pPr>
              <a:t>32</a:t>
            </a:fld>
            <a:endParaRPr lang="en-US">
              <a:solidFill>
                <a:schemeClr val="tx1"/>
              </a:solidFill>
            </a:endParaRPr>
          </a:p>
        </p:txBody>
      </p:sp>
      <p:cxnSp>
        <p:nvCxnSpPr>
          <p:cNvPr id="6" name="Straight Connector 5"/>
          <p:cNvCxnSpPr/>
          <p:nvPr/>
        </p:nvCxnSpPr>
        <p:spPr>
          <a:xfrm rot="16200000" flipH="1">
            <a:off x="533400" y="2057400"/>
            <a:ext cx="457200" cy="304800"/>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rot="5400000">
            <a:off x="533400" y="2057400"/>
            <a:ext cx="457200" cy="30480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16200000" flipH="1">
            <a:off x="1600200" y="2057400"/>
            <a:ext cx="457200" cy="30480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rot="5400000">
            <a:off x="1600200" y="2057400"/>
            <a:ext cx="457200" cy="30480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16200000" flipH="1">
            <a:off x="5715000" y="2057400"/>
            <a:ext cx="457200" cy="30480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rot="5400000">
            <a:off x="5715000" y="2057400"/>
            <a:ext cx="457200" cy="30480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rot="16200000" flipH="1">
            <a:off x="6705600" y="2057400"/>
            <a:ext cx="457200" cy="304800"/>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rot="5400000">
            <a:off x="6705600" y="2057400"/>
            <a:ext cx="457200" cy="30480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rot="16200000" flipH="1">
            <a:off x="7772400" y="2057400"/>
            <a:ext cx="457200" cy="30480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rot="5400000">
            <a:off x="7772400" y="2057400"/>
            <a:ext cx="457200" cy="304800"/>
          </a:xfrm>
          <a:prstGeom prst="line">
            <a:avLst/>
          </a:prstGeom>
        </p:spPr>
        <p:style>
          <a:lnRef idx="2">
            <a:schemeClr val="dk1"/>
          </a:lnRef>
          <a:fillRef idx="0">
            <a:schemeClr val="dk1"/>
          </a:fillRef>
          <a:effectRef idx="1">
            <a:schemeClr val="dk1"/>
          </a:effectRef>
          <a:fontRef idx="minor">
            <a:schemeClr val="tx1"/>
          </a:fontRef>
        </p:style>
      </p:cxnSp>
      <p:sp>
        <p:nvSpPr>
          <p:cNvPr id="23" name="TextBox 22"/>
          <p:cNvSpPr txBox="1">
            <a:spLocks noChangeArrowheads="1"/>
          </p:cNvSpPr>
          <p:nvPr/>
        </p:nvSpPr>
        <p:spPr bwMode="auto">
          <a:xfrm>
            <a:off x="4648200" y="1382713"/>
            <a:ext cx="533400" cy="369887"/>
          </a:xfrm>
          <a:prstGeom prst="rect">
            <a:avLst/>
          </a:prstGeom>
          <a:noFill/>
          <a:ln w="9525">
            <a:noFill/>
            <a:miter lim="800000"/>
            <a:headEnd/>
            <a:tailEnd/>
          </a:ln>
        </p:spPr>
        <p:txBody>
          <a:bodyPr>
            <a:spAutoFit/>
          </a:bodyPr>
          <a:lstStyle/>
          <a:p>
            <a:r>
              <a:rPr lang="en-US" b="1">
                <a:latin typeface="Calibri" pitchFamily="34" charset="0"/>
              </a:rPr>
              <a:t>07</a:t>
            </a:r>
          </a:p>
        </p:txBody>
      </p:sp>
      <p:sp>
        <p:nvSpPr>
          <p:cNvPr id="24" name="TextBox 23"/>
          <p:cNvSpPr txBox="1">
            <a:spLocks noChangeArrowheads="1"/>
          </p:cNvSpPr>
          <p:nvPr/>
        </p:nvSpPr>
        <p:spPr bwMode="auto">
          <a:xfrm>
            <a:off x="4114800" y="1371600"/>
            <a:ext cx="533400" cy="369888"/>
          </a:xfrm>
          <a:prstGeom prst="rect">
            <a:avLst/>
          </a:prstGeom>
          <a:noFill/>
          <a:ln w="9525">
            <a:noFill/>
            <a:miter lim="800000"/>
            <a:headEnd/>
            <a:tailEnd/>
          </a:ln>
        </p:spPr>
        <p:txBody>
          <a:bodyPr>
            <a:spAutoFit/>
          </a:bodyPr>
          <a:lstStyle/>
          <a:p>
            <a:r>
              <a:rPr lang="en-US" b="1">
                <a:latin typeface="Calibri" pitchFamily="34" charset="0"/>
              </a:rPr>
              <a:t>08</a:t>
            </a:r>
          </a:p>
        </p:txBody>
      </p:sp>
      <p:sp>
        <p:nvSpPr>
          <p:cNvPr id="25" name="TextBox 24"/>
          <p:cNvSpPr txBox="1">
            <a:spLocks noChangeArrowheads="1"/>
          </p:cNvSpPr>
          <p:nvPr/>
        </p:nvSpPr>
        <p:spPr bwMode="auto">
          <a:xfrm>
            <a:off x="3657600" y="1371600"/>
            <a:ext cx="533400" cy="369888"/>
          </a:xfrm>
          <a:prstGeom prst="rect">
            <a:avLst/>
          </a:prstGeom>
          <a:noFill/>
          <a:ln w="9525">
            <a:noFill/>
            <a:miter lim="800000"/>
            <a:headEnd/>
            <a:tailEnd/>
          </a:ln>
        </p:spPr>
        <p:txBody>
          <a:bodyPr>
            <a:spAutoFit/>
          </a:bodyPr>
          <a:lstStyle/>
          <a:p>
            <a:r>
              <a:rPr lang="en-US" b="1">
                <a:latin typeface="Calibri" pitchFamily="34" charset="0"/>
              </a:rPr>
              <a:t>09</a:t>
            </a:r>
          </a:p>
        </p:txBody>
      </p:sp>
      <p:sp>
        <p:nvSpPr>
          <p:cNvPr id="26" name="TextBox 25"/>
          <p:cNvSpPr txBox="1">
            <a:spLocks noChangeArrowheads="1"/>
          </p:cNvSpPr>
          <p:nvPr/>
        </p:nvSpPr>
        <p:spPr bwMode="auto">
          <a:xfrm>
            <a:off x="3124200" y="1371600"/>
            <a:ext cx="533400" cy="369888"/>
          </a:xfrm>
          <a:prstGeom prst="rect">
            <a:avLst/>
          </a:prstGeom>
          <a:noFill/>
          <a:ln w="9525">
            <a:noFill/>
            <a:miter lim="800000"/>
            <a:headEnd/>
            <a:tailEnd/>
          </a:ln>
        </p:spPr>
        <p:txBody>
          <a:bodyPr>
            <a:spAutoFit/>
          </a:bodyPr>
          <a:lstStyle/>
          <a:p>
            <a:r>
              <a:rPr lang="en-US" b="1">
                <a:latin typeface="Calibri" pitchFamily="34" charset="0"/>
              </a:rPr>
              <a:t>10</a:t>
            </a:r>
          </a:p>
        </p:txBody>
      </p:sp>
      <p:sp>
        <p:nvSpPr>
          <p:cNvPr id="27" name="TextBox 26"/>
          <p:cNvSpPr txBox="1">
            <a:spLocks noChangeArrowheads="1"/>
          </p:cNvSpPr>
          <p:nvPr/>
        </p:nvSpPr>
        <p:spPr bwMode="auto">
          <a:xfrm>
            <a:off x="2590800" y="1371600"/>
            <a:ext cx="533400" cy="369888"/>
          </a:xfrm>
          <a:prstGeom prst="rect">
            <a:avLst/>
          </a:prstGeom>
          <a:noFill/>
          <a:ln w="9525">
            <a:noFill/>
            <a:miter lim="800000"/>
            <a:headEnd/>
            <a:tailEnd/>
          </a:ln>
        </p:spPr>
        <p:txBody>
          <a:bodyPr>
            <a:spAutoFit/>
          </a:bodyPr>
          <a:lstStyle/>
          <a:p>
            <a:r>
              <a:rPr lang="en-US" b="1">
                <a:latin typeface="Calibri" pitchFamily="34" charset="0"/>
              </a:rPr>
              <a:t>11</a:t>
            </a:r>
          </a:p>
        </p:txBody>
      </p:sp>
      <p:sp>
        <p:nvSpPr>
          <p:cNvPr id="28" name="TextBox 27"/>
          <p:cNvSpPr txBox="1">
            <a:spLocks noChangeArrowheads="1"/>
          </p:cNvSpPr>
          <p:nvPr/>
        </p:nvSpPr>
        <p:spPr bwMode="auto">
          <a:xfrm>
            <a:off x="2133600" y="1382713"/>
            <a:ext cx="533400" cy="369887"/>
          </a:xfrm>
          <a:prstGeom prst="rect">
            <a:avLst/>
          </a:prstGeom>
          <a:noFill/>
          <a:ln w="9525">
            <a:noFill/>
            <a:miter lim="800000"/>
            <a:headEnd/>
            <a:tailEnd/>
          </a:ln>
        </p:spPr>
        <p:txBody>
          <a:bodyPr>
            <a:spAutoFit/>
          </a:bodyPr>
          <a:lstStyle/>
          <a:p>
            <a:r>
              <a:rPr lang="en-US" b="1">
                <a:latin typeface="Calibri" pitchFamily="34" charset="0"/>
              </a:rPr>
              <a:t>12</a:t>
            </a:r>
          </a:p>
        </p:txBody>
      </p:sp>
      <p:sp>
        <p:nvSpPr>
          <p:cNvPr id="29" name="TextBox 28"/>
          <p:cNvSpPr txBox="1">
            <a:spLocks noChangeArrowheads="1"/>
          </p:cNvSpPr>
          <p:nvPr/>
        </p:nvSpPr>
        <p:spPr bwMode="auto">
          <a:xfrm>
            <a:off x="1600200" y="1371600"/>
            <a:ext cx="533400" cy="369888"/>
          </a:xfrm>
          <a:prstGeom prst="rect">
            <a:avLst/>
          </a:prstGeom>
          <a:noFill/>
          <a:ln w="9525">
            <a:noFill/>
            <a:miter lim="800000"/>
            <a:headEnd/>
            <a:tailEnd/>
          </a:ln>
        </p:spPr>
        <p:txBody>
          <a:bodyPr>
            <a:spAutoFit/>
          </a:bodyPr>
          <a:lstStyle/>
          <a:p>
            <a:r>
              <a:rPr lang="en-US" b="1">
                <a:latin typeface="Calibri" pitchFamily="34" charset="0"/>
              </a:rPr>
              <a:t>13</a:t>
            </a:r>
          </a:p>
        </p:txBody>
      </p:sp>
      <p:sp>
        <p:nvSpPr>
          <p:cNvPr id="30" name="TextBox 29"/>
          <p:cNvSpPr txBox="1">
            <a:spLocks noChangeArrowheads="1"/>
          </p:cNvSpPr>
          <p:nvPr/>
        </p:nvSpPr>
        <p:spPr bwMode="auto">
          <a:xfrm>
            <a:off x="1066800" y="1371600"/>
            <a:ext cx="533400" cy="369888"/>
          </a:xfrm>
          <a:prstGeom prst="rect">
            <a:avLst/>
          </a:prstGeom>
          <a:noFill/>
          <a:ln w="9525">
            <a:noFill/>
            <a:miter lim="800000"/>
            <a:headEnd/>
            <a:tailEnd/>
          </a:ln>
        </p:spPr>
        <p:txBody>
          <a:bodyPr>
            <a:spAutoFit/>
          </a:bodyPr>
          <a:lstStyle/>
          <a:p>
            <a:r>
              <a:rPr lang="en-US" b="1">
                <a:latin typeface="Calibri" pitchFamily="34" charset="0"/>
              </a:rPr>
              <a:t>14</a:t>
            </a:r>
          </a:p>
        </p:txBody>
      </p:sp>
      <p:sp>
        <p:nvSpPr>
          <p:cNvPr id="31" name="TextBox 30"/>
          <p:cNvSpPr txBox="1">
            <a:spLocks noChangeArrowheads="1"/>
          </p:cNvSpPr>
          <p:nvPr/>
        </p:nvSpPr>
        <p:spPr bwMode="auto">
          <a:xfrm>
            <a:off x="533400" y="1371600"/>
            <a:ext cx="533400" cy="369888"/>
          </a:xfrm>
          <a:prstGeom prst="rect">
            <a:avLst/>
          </a:prstGeom>
          <a:noFill/>
          <a:ln w="9525">
            <a:noFill/>
            <a:miter lim="800000"/>
            <a:headEnd/>
            <a:tailEnd/>
          </a:ln>
        </p:spPr>
        <p:txBody>
          <a:bodyPr>
            <a:spAutoFit/>
          </a:bodyPr>
          <a:lstStyle/>
          <a:p>
            <a:r>
              <a:rPr lang="en-US" b="1">
                <a:latin typeface="Calibri" pitchFamily="34" charset="0"/>
              </a:rPr>
              <a:t>15</a:t>
            </a:r>
          </a:p>
        </p:txBody>
      </p:sp>
      <p:sp>
        <p:nvSpPr>
          <p:cNvPr id="32" name="TextBox 31"/>
          <p:cNvSpPr txBox="1">
            <a:spLocks noChangeArrowheads="1"/>
          </p:cNvSpPr>
          <p:nvPr/>
        </p:nvSpPr>
        <p:spPr bwMode="auto">
          <a:xfrm>
            <a:off x="6248400" y="1371600"/>
            <a:ext cx="533400" cy="369888"/>
          </a:xfrm>
          <a:prstGeom prst="rect">
            <a:avLst/>
          </a:prstGeom>
          <a:noFill/>
          <a:ln w="9525">
            <a:noFill/>
            <a:miter lim="800000"/>
            <a:headEnd/>
            <a:tailEnd/>
          </a:ln>
        </p:spPr>
        <p:txBody>
          <a:bodyPr>
            <a:spAutoFit/>
          </a:bodyPr>
          <a:lstStyle/>
          <a:p>
            <a:r>
              <a:rPr lang="en-US" b="1">
                <a:latin typeface="Calibri" pitchFamily="34" charset="0"/>
              </a:rPr>
              <a:t>04</a:t>
            </a:r>
          </a:p>
        </p:txBody>
      </p:sp>
      <p:sp>
        <p:nvSpPr>
          <p:cNvPr id="33" name="TextBox 32"/>
          <p:cNvSpPr txBox="1">
            <a:spLocks noChangeArrowheads="1"/>
          </p:cNvSpPr>
          <p:nvPr/>
        </p:nvSpPr>
        <p:spPr bwMode="auto">
          <a:xfrm>
            <a:off x="6781800" y="1371600"/>
            <a:ext cx="533400" cy="369888"/>
          </a:xfrm>
          <a:prstGeom prst="rect">
            <a:avLst/>
          </a:prstGeom>
          <a:noFill/>
          <a:ln w="9525">
            <a:noFill/>
            <a:miter lim="800000"/>
            <a:headEnd/>
            <a:tailEnd/>
          </a:ln>
        </p:spPr>
        <p:txBody>
          <a:bodyPr>
            <a:spAutoFit/>
          </a:bodyPr>
          <a:lstStyle/>
          <a:p>
            <a:r>
              <a:rPr lang="en-US" b="1">
                <a:latin typeface="Calibri" pitchFamily="34" charset="0"/>
              </a:rPr>
              <a:t>03</a:t>
            </a:r>
          </a:p>
        </p:txBody>
      </p:sp>
      <p:sp>
        <p:nvSpPr>
          <p:cNvPr id="34" name="TextBox 33"/>
          <p:cNvSpPr txBox="1">
            <a:spLocks noChangeArrowheads="1"/>
          </p:cNvSpPr>
          <p:nvPr/>
        </p:nvSpPr>
        <p:spPr bwMode="auto">
          <a:xfrm>
            <a:off x="7315200" y="1371600"/>
            <a:ext cx="533400" cy="369888"/>
          </a:xfrm>
          <a:prstGeom prst="rect">
            <a:avLst/>
          </a:prstGeom>
          <a:noFill/>
          <a:ln w="9525">
            <a:noFill/>
            <a:miter lim="800000"/>
            <a:headEnd/>
            <a:tailEnd/>
          </a:ln>
        </p:spPr>
        <p:txBody>
          <a:bodyPr>
            <a:spAutoFit/>
          </a:bodyPr>
          <a:lstStyle/>
          <a:p>
            <a:r>
              <a:rPr lang="en-US" b="1">
                <a:latin typeface="Calibri" pitchFamily="34" charset="0"/>
              </a:rPr>
              <a:t>02</a:t>
            </a:r>
          </a:p>
        </p:txBody>
      </p:sp>
      <p:sp>
        <p:nvSpPr>
          <p:cNvPr id="35" name="TextBox 34"/>
          <p:cNvSpPr txBox="1">
            <a:spLocks noChangeArrowheads="1"/>
          </p:cNvSpPr>
          <p:nvPr/>
        </p:nvSpPr>
        <p:spPr bwMode="auto">
          <a:xfrm>
            <a:off x="7772400" y="1382713"/>
            <a:ext cx="533400" cy="369887"/>
          </a:xfrm>
          <a:prstGeom prst="rect">
            <a:avLst/>
          </a:prstGeom>
          <a:noFill/>
          <a:ln w="9525">
            <a:noFill/>
            <a:miter lim="800000"/>
            <a:headEnd/>
            <a:tailEnd/>
          </a:ln>
        </p:spPr>
        <p:txBody>
          <a:bodyPr>
            <a:spAutoFit/>
          </a:bodyPr>
          <a:lstStyle/>
          <a:p>
            <a:r>
              <a:rPr lang="en-US" b="1">
                <a:latin typeface="Calibri" pitchFamily="34" charset="0"/>
              </a:rPr>
              <a:t>01</a:t>
            </a:r>
          </a:p>
        </p:txBody>
      </p:sp>
      <p:sp>
        <p:nvSpPr>
          <p:cNvPr id="36" name="TextBox 35"/>
          <p:cNvSpPr txBox="1">
            <a:spLocks noChangeArrowheads="1"/>
          </p:cNvSpPr>
          <p:nvPr/>
        </p:nvSpPr>
        <p:spPr bwMode="auto">
          <a:xfrm>
            <a:off x="8229600" y="1382713"/>
            <a:ext cx="533400" cy="369887"/>
          </a:xfrm>
          <a:prstGeom prst="rect">
            <a:avLst/>
          </a:prstGeom>
          <a:noFill/>
          <a:ln w="9525">
            <a:noFill/>
            <a:miter lim="800000"/>
            <a:headEnd/>
            <a:tailEnd/>
          </a:ln>
        </p:spPr>
        <p:txBody>
          <a:bodyPr>
            <a:spAutoFit/>
          </a:bodyPr>
          <a:lstStyle/>
          <a:p>
            <a:r>
              <a:rPr lang="en-US" b="1">
                <a:latin typeface="Calibri" pitchFamily="34" charset="0"/>
              </a:rPr>
              <a:t>00</a:t>
            </a:r>
          </a:p>
        </p:txBody>
      </p:sp>
      <p:sp>
        <p:nvSpPr>
          <p:cNvPr id="37" name="TextBox 36"/>
          <p:cNvSpPr txBox="1">
            <a:spLocks noChangeArrowheads="1"/>
          </p:cNvSpPr>
          <p:nvPr/>
        </p:nvSpPr>
        <p:spPr bwMode="auto">
          <a:xfrm>
            <a:off x="5181600" y="1371600"/>
            <a:ext cx="533400" cy="369888"/>
          </a:xfrm>
          <a:prstGeom prst="rect">
            <a:avLst/>
          </a:prstGeom>
          <a:noFill/>
          <a:ln w="9525">
            <a:noFill/>
            <a:miter lim="800000"/>
            <a:headEnd/>
            <a:tailEnd/>
          </a:ln>
        </p:spPr>
        <p:txBody>
          <a:bodyPr>
            <a:spAutoFit/>
          </a:bodyPr>
          <a:lstStyle/>
          <a:p>
            <a:r>
              <a:rPr lang="en-US" b="1">
                <a:latin typeface="Calibri" pitchFamily="34" charset="0"/>
              </a:rPr>
              <a:t>06</a:t>
            </a:r>
          </a:p>
        </p:txBody>
      </p:sp>
      <p:sp>
        <p:nvSpPr>
          <p:cNvPr id="38" name="TextBox 37"/>
          <p:cNvSpPr txBox="1">
            <a:spLocks noChangeArrowheads="1"/>
          </p:cNvSpPr>
          <p:nvPr/>
        </p:nvSpPr>
        <p:spPr bwMode="auto">
          <a:xfrm>
            <a:off x="5715000" y="1382713"/>
            <a:ext cx="533400" cy="369887"/>
          </a:xfrm>
          <a:prstGeom prst="rect">
            <a:avLst/>
          </a:prstGeom>
          <a:noFill/>
          <a:ln w="9525">
            <a:noFill/>
            <a:miter lim="800000"/>
            <a:headEnd/>
            <a:tailEnd/>
          </a:ln>
        </p:spPr>
        <p:txBody>
          <a:bodyPr>
            <a:spAutoFit/>
          </a:bodyPr>
          <a:lstStyle/>
          <a:p>
            <a:r>
              <a:rPr lang="en-US" b="1">
                <a:latin typeface="Calibri" pitchFamily="34" charset="0"/>
              </a:rPr>
              <a:t>05</a:t>
            </a:r>
          </a:p>
        </p:txBody>
      </p:sp>
      <p:cxnSp>
        <p:nvCxnSpPr>
          <p:cNvPr id="39" name="Straight Connector 38"/>
          <p:cNvCxnSpPr/>
          <p:nvPr/>
        </p:nvCxnSpPr>
        <p:spPr>
          <a:xfrm rot="16200000" flipH="1">
            <a:off x="1066800" y="2057400"/>
            <a:ext cx="457200" cy="304800"/>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rot="5400000">
            <a:off x="1066800" y="2057400"/>
            <a:ext cx="457200" cy="304800"/>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rot="16200000" flipH="1">
            <a:off x="2133600" y="2057400"/>
            <a:ext cx="457200" cy="304800"/>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p:cNvCxnSpPr/>
          <p:nvPr/>
        </p:nvCxnSpPr>
        <p:spPr>
          <a:xfrm rot="5400000">
            <a:off x="2133600" y="2057400"/>
            <a:ext cx="457200" cy="304800"/>
          </a:xfrm>
          <a:prstGeom prst="line">
            <a:avLst/>
          </a:prstGeom>
        </p:spPr>
        <p:style>
          <a:lnRef idx="2">
            <a:schemeClr val="dk1"/>
          </a:lnRef>
          <a:fillRef idx="0">
            <a:schemeClr val="dk1"/>
          </a:fillRef>
          <a:effectRef idx="1">
            <a:schemeClr val="dk1"/>
          </a:effectRef>
          <a:fontRef idx="minor">
            <a:schemeClr val="tx1"/>
          </a:fontRef>
        </p:style>
      </p:cxnSp>
      <p:sp>
        <p:nvSpPr>
          <p:cNvPr id="43" name="Right Brace 42"/>
          <p:cNvSpPr/>
          <p:nvPr/>
        </p:nvSpPr>
        <p:spPr>
          <a:xfrm rot="5400000">
            <a:off x="1295400" y="2057400"/>
            <a:ext cx="533400" cy="1905000"/>
          </a:xfrm>
          <a:prstGeom prst="rightBrace">
            <a:avLst/>
          </a:prstGeom>
        </p:spPr>
        <p:style>
          <a:lnRef idx="2">
            <a:schemeClr val="dk1"/>
          </a:lnRef>
          <a:fillRef idx="0">
            <a:schemeClr val="dk1"/>
          </a:fillRef>
          <a:effectRef idx="1">
            <a:schemeClr val="dk1"/>
          </a:effectRef>
          <a:fontRef idx="minor">
            <a:schemeClr val="tx1"/>
          </a:fontRef>
        </p:style>
        <p:txBody>
          <a:bodyPr anchor="ctr"/>
          <a:lstStyle/>
          <a:p>
            <a:pPr algn="ctr" fontAlgn="auto">
              <a:spcBef>
                <a:spcPts val="0"/>
              </a:spcBef>
              <a:spcAft>
                <a:spcPts val="0"/>
              </a:spcAft>
              <a:defRPr/>
            </a:pPr>
            <a:endParaRPr lang="en-US"/>
          </a:p>
        </p:txBody>
      </p:sp>
      <p:sp>
        <p:nvSpPr>
          <p:cNvPr id="44" name="TextBox 43"/>
          <p:cNvSpPr txBox="1">
            <a:spLocks noChangeArrowheads="1"/>
          </p:cNvSpPr>
          <p:nvPr/>
        </p:nvSpPr>
        <p:spPr bwMode="auto">
          <a:xfrm>
            <a:off x="762000" y="3276600"/>
            <a:ext cx="3810000" cy="461963"/>
          </a:xfrm>
          <a:prstGeom prst="rect">
            <a:avLst/>
          </a:prstGeom>
          <a:noFill/>
          <a:ln w="9525">
            <a:noFill/>
            <a:miter lim="800000"/>
            <a:headEnd/>
            <a:tailEnd/>
          </a:ln>
        </p:spPr>
        <p:txBody>
          <a:bodyPr>
            <a:spAutoFit/>
          </a:bodyPr>
          <a:lstStyle/>
          <a:p>
            <a:r>
              <a:rPr lang="en-US" sz="2400" b="1">
                <a:latin typeface="Calibri" pitchFamily="34" charset="0"/>
              </a:rPr>
              <a:t>Undefined</a:t>
            </a:r>
          </a:p>
        </p:txBody>
      </p:sp>
      <p:sp>
        <p:nvSpPr>
          <p:cNvPr id="45" name="TextBox 44"/>
          <p:cNvSpPr txBox="1">
            <a:spLocks noChangeArrowheads="1"/>
          </p:cNvSpPr>
          <p:nvPr/>
        </p:nvSpPr>
        <p:spPr bwMode="auto">
          <a:xfrm>
            <a:off x="7924800" y="2982913"/>
            <a:ext cx="1295400" cy="369887"/>
          </a:xfrm>
          <a:prstGeom prst="rect">
            <a:avLst/>
          </a:prstGeom>
          <a:noFill/>
          <a:ln w="9525">
            <a:noFill/>
            <a:miter lim="800000"/>
            <a:headEnd/>
            <a:tailEnd/>
          </a:ln>
        </p:spPr>
        <p:txBody>
          <a:bodyPr>
            <a:spAutoFit/>
          </a:bodyPr>
          <a:lstStyle/>
          <a:p>
            <a:r>
              <a:rPr lang="en-US" b="1">
                <a:latin typeface="Calibri" pitchFamily="34" charset="0"/>
              </a:rPr>
              <a:t>Carry Flag</a:t>
            </a:r>
          </a:p>
        </p:txBody>
      </p:sp>
      <p:cxnSp>
        <p:nvCxnSpPr>
          <p:cNvPr id="47" name="Straight Arrow Connector 46"/>
          <p:cNvCxnSpPr/>
          <p:nvPr/>
        </p:nvCxnSpPr>
        <p:spPr>
          <a:xfrm rot="5400000" flipH="1" flipV="1">
            <a:off x="8420100" y="2779713"/>
            <a:ext cx="379413"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0" name="TextBox 49"/>
          <p:cNvSpPr txBox="1">
            <a:spLocks noChangeArrowheads="1"/>
          </p:cNvSpPr>
          <p:nvPr/>
        </p:nvSpPr>
        <p:spPr bwMode="auto">
          <a:xfrm>
            <a:off x="7315200" y="3429000"/>
            <a:ext cx="1295400" cy="369888"/>
          </a:xfrm>
          <a:prstGeom prst="rect">
            <a:avLst/>
          </a:prstGeom>
          <a:noFill/>
          <a:ln w="9525">
            <a:noFill/>
            <a:miter lim="800000"/>
            <a:headEnd/>
            <a:tailEnd/>
          </a:ln>
        </p:spPr>
        <p:txBody>
          <a:bodyPr>
            <a:spAutoFit/>
          </a:bodyPr>
          <a:lstStyle/>
          <a:p>
            <a:r>
              <a:rPr lang="en-US" b="1">
                <a:latin typeface="Calibri" pitchFamily="34" charset="0"/>
              </a:rPr>
              <a:t>Parity Flag</a:t>
            </a:r>
          </a:p>
        </p:txBody>
      </p:sp>
      <p:cxnSp>
        <p:nvCxnSpPr>
          <p:cNvPr id="51" name="Straight Arrow Connector 50"/>
          <p:cNvCxnSpPr/>
          <p:nvPr/>
        </p:nvCxnSpPr>
        <p:spPr>
          <a:xfrm rot="5400000" flipH="1" flipV="1">
            <a:off x="7087394" y="3047206"/>
            <a:ext cx="9144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3" name="TextBox 52"/>
          <p:cNvSpPr txBox="1">
            <a:spLocks noChangeArrowheads="1"/>
          </p:cNvSpPr>
          <p:nvPr/>
        </p:nvSpPr>
        <p:spPr bwMode="auto">
          <a:xfrm>
            <a:off x="6019800" y="3821113"/>
            <a:ext cx="2819400" cy="369887"/>
          </a:xfrm>
          <a:prstGeom prst="rect">
            <a:avLst/>
          </a:prstGeom>
          <a:noFill/>
          <a:ln w="9525">
            <a:noFill/>
            <a:miter lim="800000"/>
            <a:headEnd/>
            <a:tailEnd/>
          </a:ln>
        </p:spPr>
        <p:txBody>
          <a:bodyPr>
            <a:spAutoFit/>
          </a:bodyPr>
          <a:lstStyle/>
          <a:p>
            <a:r>
              <a:rPr lang="en-US" b="1">
                <a:latin typeface="Calibri" pitchFamily="34" charset="0"/>
              </a:rPr>
              <a:t>Auxiliary  Carry Flag</a:t>
            </a:r>
          </a:p>
        </p:txBody>
      </p:sp>
      <p:cxnSp>
        <p:nvCxnSpPr>
          <p:cNvPr id="54" name="Straight Arrow Connector 53"/>
          <p:cNvCxnSpPr/>
          <p:nvPr/>
        </p:nvCxnSpPr>
        <p:spPr>
          <a:xfrm rot="5400000" flipH="1" flipV="1">
            <a:off x="5829301" y="3238500"/>
            <a:ext cx="1295400" cy="31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6" name="TextBox 55"/>
          <p:cNvSpPr txBox="1">
            <a:spLocks noChangeArrowheads="1"/>
          </p:cNvSpPr>
          <p:nvPr/>
        </p:nvSpPr>
        <p:spPr bwMode="auto">
          <a:xfrm>
            <a:off x="5105400" y="4202113"/>
            <a:ext cx="1295400" cy="369887"/>
          </a:xfrm>
          <a:prstGeom prst="rect">
            <a:avLst/>
          </a:prstGeom>
          <a:noFill/>
          <a:ln w="9525">
            <a:noFill/>
            <a:miter lim="800000"/>
            <a:headEnd/>
            <a:tailEnd/>
          </a:ln>
        </p:spPr>
        <p:txBody>
          <a:bodyPr>
            <a:spAutoFit/>
          </a:bodyPr>
          <a:lstStyle/>
          <a:p>
            <a:r>
              <a:rPr lang="en-US" b="1">
                <a:latin typeface="Calibri" pitchFamily="34" charset="0"/>
              </a:rPr>
              <a:t>Zero Flag</a:t>
            </a:r>
          </a:p>
        </p:txBody>
      </p:sp>
      <p:cxnSp>
        <p:nvCxnSpPr>
          <p:cNvPr id="57" name="Straight Arrow Connector 56"/>
          <p:cNvCxnSpPr/>
          <p:nvPr/>
        </p:nvCxnSpPr>
        <p:spPr>
          <a:xfrm rot="5400000" flipH="1" flipV="1">
            <a:off x="4572794" y="3428206"/>
            <a:ext cx="16764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1" name="Straight Arrow Connector 60"/>
          <p:cNvCxnSpPr/>
          <p:nvPr/>
        </p:nvCxnSpPr>
        <p:spPr>
          <a:xfrm rot="5400000" flipH="1" flipV="1">
            <a:off x="3849688" y="3619500"/>
            <a:ext cx="2055812"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3" name="TextBox 62"/>
          <p:cNvSpPr txBox="1">
            <a:spLocks noChangeArrowheads="1"/>
          </p:cNvSpPr>
          <p:nvPr/>
        </p:nvSpPr>
        <p:spPr bwMode="auto">
          <a:xfrm>
            <a:off x="4495800" y="4583113"/>
            <a:ext cx="1295400" cy="369887"/>
          </a:xfrm>
          <a:prstGeom prst="rect">
            <a:avLst/>
          </a:prstGeom>
          <a:noFill/>
          <a:ln w="9525">
            <a:noFill/>
            <a:miter lim="800000"/>
            <a:headEnd/>
            <a:tailEnd/>
          </a:ln>
        </p:spPr>
        <p:txBody>
          <a:bodyPr>
            <a:spAutoFit/>
          </a:bodyPr>
          <a:lstStyle/>
          <a:p>
            <a:r>
              <a:rPr lang="en-US" b="1">
                <a:latin typeface="Calibri" pitchFamily="34" charset="0"/>
              </a:rPr>
              <a:t>Sign Flag</a:t>
            </a:r>
          </a:p>
        </p:txBody>
      </p:sp>
      <p:cxnSp>
        <p:nvCxnSpPr>
          <p:cNvPr id="65" name="Straight Arrow Connector 64"/>
          <p:cNvCxnSpPr/>
          <p:nvPr/>
        </p:nvCxnSpPr>
        <p:spPr>
          <a:xfrm rot="5400000" flipH="1" flipV="1">
            <a:off x="3086101" y="3848100"/>
            <a:ext cx="2514600" cy="31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7" name="TextBox 66"/>
          <p:cNvSpPr txBox="1">
            <a:spLocks noChangeArrowheads="1"/>
          </p:cNvSpPr>
          <p:nvPr/>
        </p:nvSpPr>
        <p:spPr bwMode="auto">
          <a:xfrm>
            <a:off x="3962400" y="5029200"/>
            <a:ext cx="1295400" cy="369888"/>
          </a:xfrm>
          <a:prstGeom prst="rect">
            <a:avLst/>
          </a:prstGeom>
          <a:noFill/>
          <a:ln w="9525">
            <a:noFill/>
            <a:miter lim="800000"/>
            <a:headEnd/>
            <a:tailEnd/>
          </a:ln>
        </p:spPr>
        <p:txBody>
          <a:bodyPr>
            <a:spAutoFit/>
          </a:bodyPr>
          <a:lstStyle/>
          <a:p>
            <a:r>
              <a:rPr lang="en-US" b="1">
                <a:latin typeface="Calibri" pitchFamily="34" charset="0"/>
              </a:rPr>
              <a:t>Trap Flag</a:t>
            </a:r>
          </a:p>
        </p:txBody>
      </p:sp>
      <p:cxnSp>
        <p:nvCxnSpPr>
          <p:cNvPr id="68" name="Straight Arrow Connector 67"/>
          <p:cNvCxnSpPr/>
          <p:nvPr/>
        </p:nvCxnSpPr>
        <p:spPr>
          <a:xfrm rot="5400000" flipH="1" flipV="1">
            <a:off x="2362994" y="4037806"/>
            <a:ext cx="28956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0" name="TextBox 69"/>
          <p:cNvSpPr txBox="1">
            <a:spLocks noChangeArrowheads="1"/>
          </p:cNvSpPr>
          <p:nvPr/>
        </p:nvSpPr>
        <p:spPr bwMode="auto">
          <a:xfrm>
            <a:off x="3429000" y="5410200"/>
            <a:ext cx="1752600" cy="369888"/>
          </a:xfrm>
          <a:prstGeom prst="rect">
            <a:avLst/>
          </a:prstGeom>
          <a:noFill/>
          <a:ln w="9525">
            <a:noFill/>
            <a:miter lim="800000"/>
            <a:headEnd/>
            <a:tailEnd/>
          </a:ln>
        </p:spPr>
        <p:txBody>
          <a:bodyPr>
            <a:spAutoFit/>
          </a:bodyPr>
          <a:lstStyle/>
          <a:p>
            <a:r>
              <a:rPr lang="en-US" b="1">
                <a:latin typeface="Calibri" pitchFamily="34" charset="0"/>
              </a:rPr>
              <a:t>Interrupt Flag</a:t>
            </a:r>
          </a:p>
        </p:txBody>
      </p:sp>
      <p:cxnSp>
        <p:nvCxnSpPr>
          <p:cNvPr id="71" name="Straight Arrow Connector 70"/>
          <p:cNvCxnSpPr/>
          <p:nvPr/>
        </p:nvCxnSpPr>
        <p:spPr>
          <a:xfrm rot="5400000" flipH="1" flipV="1">
            <a:off x="1639094" y="4228306"/>
            <a:ext cx="32766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3" name="TextBox 72"/>
          <p:cNvSpPr txBox="1">
            <a:spLocks noChangeArrowheads="1"/>
          </p:cNvSpPr>
          <p:nvPr/>
        </p:nvSpPr>
        <p:spPr bwMode="auto">
          <a:xfrm>
            <a:off x="2895600" y="5802313"/>
            <a:ext cx="1752600" cy="369887"/>
          </a:xfrm>
          <a:prstGeom prst="rect">
            <a:avLst/>
          </a:prstGeom>
          <a:noFill/>
          <a:ln w="9525">
            <a:noFill/>
            <a:miter lim="800000"/>
            <a:headEnd/>
            <a:tailEnd/>
          </a:ln>
        </p:spPr>
        <p:txBody>
          <a:bodyPr>
            <a:spAutoFit/>
          </a:bodyPr>
          <a:lstStyle/>
          <a:p>
            <a:r>
              <a:rPr lang="en-US" b="1">
                <a:latin typeface="Calibri" pitchFamily="34" charset="0"/>
              </a:rPr>
              <a:t>Direction Flag</a:t>
            </a:r>
          </a:p>
        </p:txBody>
      </p:sp>
      <p:cxnSp>
        <p:nvCxnSpPr>
          <p:cNvPr id="74" name="Straight Arrow Connector 73"/>
          <p:cNvCxnSpPr/>
          <p:nvPr/>
        </p:nvCxnSpPr>
        <p:spPr>
          <a:xfrm rot="5400000" flipH="1" flipV="1">
            <a:off x="915194" y="4418806"/>
            <a:ext cx="36576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6" name="TextBox 75"/>
          <p:cNvSpPr txBox="1">
            <a:spLocks noChangeArrowheads="1"/>
          </p:cNvSpPr>
          <p:nvPr/>
        </p:nvSpPr>
        <p:spPr bwMode="auto">
          <a:xfrm>
            <a:off x="2133600" y="6172200"/>
            <a:ext cx="1752600" cy="369888"/>
          </a:xfrm>
          <a:prstGeom prst="rect">
            <a:avLst/>
          </a:prstGeom>
          <a:noFill/>
          <a:ln w="9525">
            <a:noFill/>
            <a:miter lim="800000"/>
            <a:headEnd/>
            <a:tailEnd/>
          </a:ln>
        </p:spPr>
        <p:txBody>
          <a:bodyPr>
            <a:spAutoFit/>
          </a:bodyPr>
          <a:lstStyle/>
          <a:p>
            <a:r>
              <a:rPr lang="en-US" b="1">
                <a:latin typeface="Calibri" pitchFamily="34" charset="0"/>
              </a:rPr>
              <a:t>Overflow Flag</a:t>
            </a:r>
          </a:p>
        </p:txBody>
      </p:sp>
      <p:sp>
        <p:nvSpPr>
          <p:cNvPr id="55"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Flag Register (PSW)</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86800" cy="5181600"/>
          </a:xfrm>
        </p:spPr>
        <p:txBody>
          <a:bodyPr/>
          <a:lstStyle/>
          <a:p>
            <a:pPr eaLnBrk="1" hangingPunct="1"/>
            <a:endParaRPr lang="en-US" sz="3600" b="1" dirty="0" smtClean="0"/>
          </a:p>
          <a:p>
            <a:pPr eaLnBrk="1" hangingPunct="1"/>
            <a:r>
              <a:rPr lang="en-US" sz="3600" b="1" dirty="0" smtClean="0"/>
              <a:t>8086 has 9 flags and they are divided into two categories</a:t>
            </a:r>
            <a:r>
              <a:rPr lang="en-US" dirty="0" smtClean="0"/>
              <a:t>:</a:t>
            </a:r>
          </a:p>
          <a:p>
            <a:pPr eaLnBrk="1" hangingPunct="1">
              <a:buFont typeface="Arial" charset="0"/>
              <a:buNone/>
            </a:pPr>
            <a:endParaRPr lang="en-US" dirty="0" smtClean="0"/>
          </a:p>
          <a:p>
            <a:pPr eaLnBrk="1" hangingPunct="1"/>
            <a:r>
              <a:rPr lang="en-US" b="1" dirty="0" smtClean="0"/>
              <a:t>(1). </a:t>
            </a:r>
            <a:r>
              <a:rPr lang="en-US" b="1" dirty="0" smtClean="0">
                <a:solidFill>
                  <a:srgbClr val="002060"/>
                </a:solidFill>
              </a:rPr>
              <a:t>Condition Flags</a:t>
            </a:r>
          </a:p>
          <a:p>
            <a:pPr eaLnBrk="1" hangingPunct="1">
              <a:buFont typeface="Arial" charset="0"/>
              <a:buNone/>
            </a:pPr>
            <a:endParaRPr lang="en-US" b="1" dirty="0" smtClean="0"/>
          </a:p>
          <a:p>
            <a:pPr eaLnBrk="1" hangingPunct="1"/>
            <a:r>
              <a:rPr lang="en-US" b="1" dirty="0" smtClean="0"/>
              <a:t>(2). </a:t>
            </a:r>
            <a:r>
              <a:rPr lang="en-US" b="1" dirty="0" smtClean="0">
                <a:solidFill>
                  <a:srgbClr val="002060"/>
                </a:solidFill>
              </a:rPr>
              <a:t>Control Flags</a:t>
            </a:r>
          </a:p>
        </p:txBody>
      </p:sp>
      <p:sp>
        <p:nvSpPr>
          <p:cNvPr id="4" name="Slide Number Placeholder 3"/>
          <p:cNvSpPr>
            <a:spLocks noGrp="1"/>
          </p:cNvSpPr>
          <p:nvPr>
            <p:ph type="sldNum" sz="quarter" idx="11"/>
          </p:nvPr>
        </p:nvSpPr>
        <p:spPr/>
        <p:txBody>
          <a:bodyPr/>
          <a:lstStyle/>
          <a:p>
            <a:pPr>
              <a:defRPr/>
            </a:pPr>
            <a:fld id="{75EB4481-037D-49CF-8B43-AD58D6706505}" type="slidenum">
              <a:rPr lang="en-US"/>
              <a:pPr>
                <a:defRPr/>
              </a:pPr>
              <a:t>33</a:t>
            </a:fld>
            <a:endParaRPr lang="en-US" dirty="0"/>
          </a:p>
        </p:txBody>
      </p:sp>
      <p:sp>
        <p:nvSpPr>
          <p:cNvPr id="6"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Flag Register (PSW)</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3886200"/>
          </a:xfrm>
        </p:spPr>
        <p:txBody>
          <a:bodyPr/>
          <a:lstStyle/>
          <a:p>
            <a:pPr eaLnBrk="1" hangingPunct="1"/>
            <a:r>
              <a:rPr lang="en-US" b="1" dirty="0" smtClean="0"/>
              <a:t>Following are the nine flags:</a:t>
            </a:r>
          </a:p>
        </p:txBody>
      </p:sp>
      <p:sp>
        <p:nvSpPr>
          <p:cNvPr id="4" name="Slide Number Placeholder 3"/>
          <p:cNvSpPr>
            <a:spLocks noGrp="1"/>
          </p:cNvSpPr>
          <p:nvPr>
            <p:ph type="sldNum" sz="quarter" idx="11"/>
          </p:nvPr>
        </p:nvSpPr>
        <p:spPr/>
        <p:txBody>
          <a:bodyPr/>
          <a:lstStyle/>
          <a:p>
            <a:pPr>
              <a:defRPr/>
            </a:pPr>
            <a:fld id="{5D11799B-B9C9-4CD9-9E86-B2772E5DA531}" type="slidenum">
              <a:rPr lang="en-US">
                <a:solidFill>
                  <a:schemeClr val="tx1"/>
                </a:solidFill>
              </a:rPr>
              <a:pPr>
                <a:defRPr/>
              </a:pPr>
              <a:t>34</a:t>
            </a:fld>
            <a:endParaRPr lang="en-US" dirty="0">
              <a:solidFill>
                <a:schemeClr val="tx1"/>
              </a:solidFill>
            </a:endParaRPr>
          </a:p>
        </p:txBody>
      </p:sp>
      <p:graphicFrame>
        <p:nvGraphicFramePr>
          <p:cNvPr id="6" name="Table 5"/>
          <p:cNvGraphicFramePr>
            <a:graphicFrameLocks noGrp="1"/>
          </p:cNvGraphicFramePr>
          <p:nvPr/>
        </p:nvGraphicFramePr>
        <p:xfrm>
          <a:off x="1066800" y="2667000"/>
          <a:ext cx="6934200" cy="3200400"/>
        </p:xfrm>
        <a:graphic>
          <a:graphicData uri="http://schemas.openxmlformats.org/drawingml/2006/table">
            <a:tbl>
              <a:tblPr firstRow="1" bandRow="1">
                <a:tableStyleId>{5C22544A-7EE6-4342-B048-85BDC9FD1C3A}</a:tableStyleId>
              </a:tblPr>
              <a:tblGrid>
                <a:gridCol w="3467100"/>
                <a:gridCol w="3467100"/>
              </a:tblGrid>
              <a:tr h="446314">
                <a:tc>
                  <a:txBody>
                    <a:bodyPr/>
                    <a:lstStyle/>
                    <a:p>
                      <a:pPr algn="ctr"/>
                      <a:r>
                        <a:rPr lang="en-US" sz="2400" b="1" dirty="0" smtClean="0">
                          <a:solidFill>
                            <a:srgbClr val="002060"/>
                          </a:solidFill>
                        </a:rPr>
                        <a:t>Condition Flags</a:t>
                      </a:r>
                      <a:endParaRPr lang="en-US" sz="2400" b="1" dirty="0">
                        <a:solidFill>
                          <a:srgbClr val="002060"/>
                        </a:solidFill>
                      </a:endParaRPr>
                    </a:p>
                  </a:txBody>
                  <a:tcPr/>
                </a:tc>
                <a:tc>
                  <a:txBody>
                    <a:bodyPr/>
                    <a:lstStyle/>
                    <a:p>
                      <a:pPr algn="ctr"/>
                      <a:r>
                        <a:rPr lang="en-US" sz="2400" b="1" dirty="0" smtClean="0">
                          <a:solidFill>
                            <a:srgbClr val="002060"/>
                          </a:solidFill>
                        </a:rPr>
                        <a:t>Control Flags</a:t>
                      </a:r>
                      <a:endParaRPr lang="en-US" sz="2400" b="1" dirty="0">
                        <a:solidFill>
                          <a:srgbClr val="002060"/>
                        </a:solidFill>
                      </a:endParaRPr>
                    </a:p>
                  </a:txBody>
                  <a:tcPr/>
                </a:tc>
              </a:tr>
              <a:tr h="446314">
                <a:tc>
                  <a:txBody>
                    <a:bodyPr/>
                    <a:lstStyle/>
                    <a:p>
                      <a:r>
                        <a:rPr lang="en-US" sz="2400" b="1" kern="1200" baseline="0" dirty="0" smtClean="0">
                          <a:solidFill>
                            <a:schemeClr val="dk1"/>
                          </a:solidFill>
                          <a:latin typeface="+mn-lt"/>
                          <a:ea typeface="+mn-ea"/>
                          <a:cs typeface="+mn-cs"/>
                        </a:rPr>
                        <a:t>1. Carry Flag</a:t>
                      </a:r>
                      <a:endParaRPr lang="en-US" sz="2400" b="1" dirty="0"/>
                    </a:p>
                  </a:txBody>
                  <a:tcPr/>
                </a:tc>
                <a:tc>
                  <a:txBody>
                    <a:bodyPr/>
                    <a:lstStyle/>
                    <a:p>
                      <a:r>
                        <a:rPr lang="en-US" sz="2400" b="1" kern="1200" baseline="0" dirty="0" smtClean="0">
                          <a:solidFill>
                            <a:schemeClr val="dk1"/>
                          </a:solidFill>
                          <a:latin typeface="+mn-lt"/>
                          <a:ea typeface="+mn-ea"/>
                          <a:cs typeface="+mn-cs"/>
                        </a:rPr>
                        <a:t>1. Trap Flag</a:t>
                      </a:r>
                      <a:endParaRPr lang="en-US" sz="2400" b="1" dirty="0"/>
                    </a:p>
                  </a:txBody>
                  <a:tcPr/>
                </a:tc>
              </a:tr>
              <a:tr h="446314">
                <a:tc>
                  <a:txBody>
                    <a:bodyPr/>
                    <a:lstStyle/>
                    <a:p>
                      <a:r>
                        <a:rPr lang="en-US" sz="2400" b="1" kern="1200" baseline="0" dirty="0" smtClean="0">
                          <a:solidFill>
                            <a:schemeClr val="dk1"/>
                          </a:solidFill>
                          <a:latin typeface="+mn-lt"/>
                          <a:ea typeface="+mn-ea"/>
                          <a:cs typeface="+mn-cs"/>
                        </a:rPr>
                        <a:t>2. Auxiliary Carry Flag</a:t>
                      </a:r>
                      <a:endParaRPr lang="en-US" sz="2400" b="1" dirty="0"/>
                    </a:p>
                  </a:txBody>
                  <a:tcPr/>
                </a:tc>
                <a:tc>
                  <a:txBody>
                    <a:bodyPr/>
                    <a:lstStyle/>
                    <a:p>
                      <a:r>
                        <a:rPr lang="en-US" sz="2400" b="1" kern="1200" baseline="0" dirty="0" smtClean="0">
                          <a:solidFill>
                            <a:schemeClr val="dk1"/>
                          </a:solidFill>
                          <a:latin typeface="+mn-lt"/>
                          <a:ea typeface="+mn-ea"/>
                          <a:cs typeface="+mn-cs"/>
                        </a:rPr>
                        <a:t>2. Interrupt Flag</a:t>
                      </a:r>
                      <a:endParaRPr lang="en-US" sz="2400" b="1" dirty="0"/>
                    </a:p>
                  </a:txBody>
                  <a:tcPr/>
                </a:tc>
              </a:tr>
              <a:tr h="446314">
                <a:tc>
                  <a:txBody>
                    <a:bodyPr/>
                    <a:lstStyle/>
                    <a:p>
                      <a:r>
                        <a:rPr lang="en-US" sz="2400" b="1" kern="1200" baseline="0" dirty="0" smtClean="0">
                          <a:solidFill>
                            <a:schemeClr val="dk1"/>
                          </a:solidFill>
                          <a:latin typeface="+mn-lt"/>
                          <a:ea typeface="+mn-ea"/>
                          <a:cs typeface="+mn-cs"/>
                        </a:rPr>
                        <a:t>3. Zero Flag</a:t>
                      </a:r>
                      <a:endParaRPr lang="en-US" sz="2400" b="1" dirty="0"/>
                    </a:p>
                  </a:txBody>
                  <a:tcPr/>
                </a:tc>
                <a:tc>
                  <a:txBody>
                    <a:bodyPr/>
                    <a:lstStyle/>
                    <a:p>
                      <a:r>
                        <a:rPr lang="en-US" sz="2400" b="1" kern="1200" baseline="0" dirty="0" smtClean="0">
                          <a:solidFill>
                            <a:schemeClr val="dk1"/>
                          </a:solidFill>
                          <a:latin typeface="+mn-lt"/>
                          <a:ea typeface="+mn-ea"/>
                          <a:cs typeface="+mn-cs"/>
                        </a:rPr>
                        <a:t>3. Directional Flag</a:t>
                      </a:r>
                      <a:endParaRPr lang="en-US" sz="2400" b="1" dirty="0"/>
                    </a:p>
                  </a:txBody>
                  <a:tcPr/>
                </a:tc>
              </a:tr>
              <a:tr h="446314">
                <a:tc>
                  <a:txBody>
                    <a:bodyPr/>
                    <a:lstStyle/>
                    <a:p>
                      <a:r>
                        <a:rPr lang="en-US" sz="2400" b="1" kern="1200" baseline="0" dirty="0" smtClean="0">
                          <a:solidFill>
                            <a:schemeClr val="dk1"/>
                          </a:solidFill>
                          <a:latin typeface="+mn-lt"/>
                          <a:ea typeface="+mn-ea"/>
                          <a:cs typeface="+mn-cs"/>
                        </a:rPr>
                        <a:t>4. Sign Flag</a:t>
                      </a:r>
                      <a:endParaRPr lang="en-US" sz="2400" b="1" dirty="0"/>
                    </a:p>
                  </a:txBody>
                  <a:tcPr/>
                </a:tc>
                <a:tc>
                  <a:txBody>
                    <a:bodyPr/>
                    <a:lstStyle/>
                    <a:p>
                      <a:endParaRPr lang="en-US" sz="2400" b="1" dirty="0"/>
                    </a:p>
                  </a:txBody>
                  <a:tcPr/>
                </a:tc>
              </a:tr>
              <a:tr h="446314">
                <a:tc>
                  <a:txBody>
                    <a:bodyPr/>
                    <a:lstStyle/>
                    <a:p>
                      <a:r>
                        <a:rPr lang="en-US" sz="2400" b="1" kern="1200" baseline="0" dirty="0" smtClean="0">
                          <a:solidFill>
                            <a:schemeClr val="dk1"/>
                          </a:solidFill>
                          <a:latin typeface="+mn-lt"/>
                          <a:ea typeface="+mn-ea"/>
                          <a:cs typeface="+mn-cs"/>
                        </a:rPr>
                        <a:t>5. Parity Flag</a:t>
                      </a:r>
                      <a:endParaRPr lang="en-US" sz="2400" b="1" dirty="0"/>
                    </a:p>
                  </a:txBody>
                  <a:tcPr/>
                </a:tc>
                <a:tc>
                  <a:txBody>
                    <a:bodyPr/>
                    <a:lstStyle/>
                    <a:p>
                      <a:endParaRPr lang="en-US" sz="2400" b="1" dirty="0"/>
                    </a:p>
                  </a:txBody>
                  <a:tcPr/>
                </a:tc>
              </a:tr>
              <a:tr h="446314">
                <a:tc>
                  <a:txBody>
                    <a:bodyPr/>
                    <a:lstStyle/>
                    <a:p>
                      <a:r>
                        <a:rPr lang="en-US" sz="2400" b="1" kern="1200" baseline="0" dirty="0" smtClean="0">
                          <a:solidFill>
                            <a:schemeClr val="dk1"/>
                          </a:solidFill>
                          <a:latin typeface="+mn-lt"/>
                          <a:ea typeface="+mn-ea"/>
                          <a:cs typeface="+mn-cs"/>
                        </a:rPr>
                        <a:t>6. Overflow Flag</a:t>
                      </a:r>
                      <a:endParaRPr lang="en-US" sz="2400" b="1" dirty="0"/>
                    </a:p>
                  </a:txBody>
                  <a:tcPr/>
                </a:tc>
                <a:tc>
                  <a:txBody>
                    <a:bodyPr/>
                    <a:lstStyle/>
                    <a:p>
                      <a:endParaRPr lang="en-US" sz="2400" b="1" dirty="0"/>
                    </a:p>
                  </a:txBody>
                  <a:tcPr/>
                </a:tc>
              </a:tr>
            </a:tbl>
          </a:graphicData>
        </a:graphic>
      </p:graphicFrame>
      <p:sp>
        <p:nvSpPr>
          <p:cNvPr id="7"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Flag Register (PSW)</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86800" cy="5334000"/>
          </a:xfrm>
        </p:spPr>
        <p:txBody>
          <a:bodyPr rtlCol="0">
            <a:normAutofit fontScale="85000" lnSpcReduction="10000"/>
          </a:bodyPr>
          <a:lstStyle/>
          <a:p>
            <a:pPr eaLnBrk="1" fontAlgn="auto" hangingPunct="1">
              <a:spcAft>
                <a:spcPts val="0"/>
              </a:spcAft>
              <a:buFont typeface="Arial" pitchFamily="34" charset="0"/>
              <a:buChar char="•"/>
              <a:defRPr/>
            </a:pPr>
            <a:r>
              <a:rPr lang="en-US" b="1" dirty="0" smtClean="0">
                <a:solidFill>
                  <a:srgbClr val="002060"/>
                </a:solidFill>
              </a:rPr>
              <a:t>Overflow Flag (OF</a:t>
            </a:r>
            <a:r>
              <a:rPr lang="en-US" sz="2800" b="1" dirty="0" smtClean="0">
                <a:solidFill>
                  <a:srgbClr val="002060"/>
                </a:solidFill>
              </a:rPr>
              <a:t>): </a:t>
            </a:r>
            <a:r>
              <a:rPr lang="en-US" sz="2000" b="1" dirty="0" smtClean="0"/>
              <a:t>It occurs when signed numbers are added or subtracted. An OF indicates that the result has exceeded the capacity of machine.</a:t>
            </a:r>
          </a:p>
          <a:p>
            <a:pPr eaLnBrk="1" fontAlgn="auto" hangingPunct="1">
              <a:spcAft>
                <a:spcPts val="0"/>
              </a:spcAft>
              <a:buFont typeface="Arial" pitchFamily="34" charset="0"/>
              <a:buChar char="•"/>
              <a:defRPr/>
            </a:pPr>
            <a:r>
              <a:rPr lang="en-US" b="1" dirty="0" smtClean="0">
                <a:solidFill>
                  <a:srgbClr val="002060"/>
                </a:solidFill>
              </a:rPr>
              <a:t>Trap Flag (TP): </a:t>
            </a:r>
            <a:r>
              <a:rPr lang="en-US" sz="2000" b="1" dirty="0" smtClean="0"/>
              <a:t>It is used for single step control.</a:t>
            </a:r>
          </a:p>
          <a:p>
            <a:pPr eaLnBrk="1" fontAlgn="auto" hangingPunct="1">
              <a:spcAft>
                <a:spcPts val="0"/>
              </a:spcAft>
              <a:buFont typeface="Arial" pitchFamily="34" charset="0"/>
              <a:buChar char="•"/>
              <a:defRPr/>
            </a:pPr>
            <a:r>
              <a:rPr lang="en-US" sz="2000" b="1" dirty="0" smtClean="0"/>
              <a:t>It allows user to execute one instruction of a program at a time for debugging.</a:t>
            </a:r>
          </a:p>
          <a:p>
            <a:pPr eaLnBrk="1" fontAlgn="auto" hangingPunct="1">
              <a:spcAft>
                <a:spcPts val="0"/>
              </a:spcAft>
              <a:buFont typeface="Arial" pitchFamily="34" charset="0"/>
              <a:buChar char="•"/>
              <a:defRPr/>
            </a:pPr>
            <a:r>
              <a:rPr lang="en-US" sz="2000" b="1" dirty="0" smtClean="0"/>
              <a:t>When trap flag is set, program can be run in single step mode.</a:t>
            </a:r>
          </a:p>
          <a:p>
            <a:pPr eaLnBrk="1" fontAlgn="auto" hangingPunct="1">
              <a:spcAft>
                <a:spcPts val="0"/>
              </a:spcAft>
              <a:buFont typeface="Arial" pitchFamily="34" charset="0"/>
              <a:buChar char="•"/>
              <a:defRPr/>
            </a:pPr>
            <a:r>
              <a:rPr lang="en-US" b="1" dirty="0" smtClean="0">
                <a:solidFill>
                  <a:srgbClr val="002060"/>
                </a:solidFill>
              </a:rPr>
              <a:t>Interrupt Flag (IF): </a:t>
            </a:r>
            <a:r>
              <a:rPr lang="en-US" sz="1800" b="1" dirty="0" smtClean="0"/>
              <a:t>I</a:t>
            </a:r>
            <a:r>
              <a:rPr lang="en-US" sz="2000" b="1" dirty="0" smtClean="0"/>
              <a:t>t is an interrupt enable / disable flag.</a:t>
            </a:r>
          </a:p>
          <a:p>
            <a:pPr eaLnBrk="1" fontAlgn="auto" hangingPunct="1">
              <a:spcAft>
                <a:spcPts val="0"/>
              </a:spcAft>
              <a:buFont typeface="Arial" pitchFamily="34" charset="0"/>
              <a:buChar char="•"/>
              <a:defRPr/>
            </a:pPr>
            <a:r>
              <a:rPr lang="en-US" sz="2000" b="1" dirty="0" smtClean="0"/>
              <a:t>If it is set, the INTR interrupt of 8086 is enabled and if it is reset then INTR is disabled.</a:t>
            </a:r>
          </a:p>
          <a:p>
            <a:pPr eaLnBrk="1" fontAlgn="auto" hangingPunct="1">
              <a:spcAft>
                <a:spcPts val="0"/>
              </a:spcAft>
              <a:buFont typeface="Arial" pitchFamily="34" charset="0"/>
              <a:buChar char="•"/>
              <a:defRPr/>
            </a:pPr>
            <a:r>
              <a:rPr lang="en-US" sz="2000" b="1" dirty="0" smtClean="0"/>
              <a:t>It can be set by executing instruction STI and can be cleared by executing CLI instruction. </a:t>
            </a:r>
          </a:p>
          <a:p>
            <a:pPr eaLnBrk="1" fontAlgn="auto" hangingPunct="1">
              <a:spcAft>
                <a:spcPts val="0"/>
              </a:spcAft>
              <a:buFont typeface="Arial" pitchFamily="34" charset="0"/>
              <a:buChar char="•"/>
              <a:defRPr/>
            </a:pPr>
            <a:r>
              <a:rPr lang="en-US" sz="3500" b="1" dirty="0" smtClean="0">
                <a:solidFill>
                  <a:srgbClr val="002060"/>
                </a:solidFill>
              </a:rPr>
              <a:t>Direction Flag (DF): </a:t>
            </a:r>
            <a:r>
              <a:rPr lang="en-US" sz="2000" b="1" dirty="0" smtClean="0"/>
              <a:t>It is used in string operation.</a:t>
            </a:r>
          </a:p>
          <a:p>
            <a:pPr eaLnBrk="1" fontAlgn="auto" hangingPunct="1">
              <a:spcAft>
                <a:spcPts val="0"/>
              </a:spcAft>
              <a:buFont typeface="Arial" pitchFamily="34" charset="0"/>
              <a:buChar char="•"/>
              <a:defRPr/>
            </a:pPr>
            <a:r>
              <a:rPr lang="en-US" sz="2000" b="1" dirty="0" smtClean="0"/>
              <a:t>If it is set, string bytes are accessed from higher memory address to lower memory address.</a:t>
            </a:r>
          </a:p>
          <a:p>
            <a:pPr eaLnBrk="1" fontAlgn="auto" hangingPunct="1">
              <a:spcAft>
                <a:spcPts val="0"/>
              </a:spcAft>
              <a:buFont typeface="Arial" pitchFamily="34" charset="0"/>
              <a:buChar char="•"/>
              <a:defRPr/>
            </a:pPr>
            <a:r>
              <a:rPr lang="en-US" sz="2000" b="1" dirty="0" smtClean="0"/>
              <a:t>When it is reset, the string bytes are accessed from lower memory address to higher memory address.</a:t>
            </a:r>
          </a:p>
          <a:p>
            <a:pPr eaLnBrk="1" fontAlgn="auto" hangingPunct="1">
              <a:spcAft>
                <a:spcPts val="0"/>
              </a:spcAft>
              <a:buFont typeface="Arial" pitchFamily="34" charset="0"/>
              <a:buChar char="•"/>
              <a:defRPr/>
            </a:pPr>
            <a:r>
              <a:rPr lang="en-US" sz="2000" b="1" dirty="0" smtClean="0"/>
              <a:t>It is set with STD instruction and cleared with CLD instruction.</a:t>
            </a:r>
          </a:p>
        </p:txBody>
      </p:sp>
      <p:sp>
        <p:nvSpPr>
          <p:cNvPr id="4" name="Slide Number Placeholder 3"/>
          <p:cNvSpPr>
            <a:spLocks noGrp="1"/>
          </p:cNvSpPr>
          <p:nvPr>
            <p:ph type="sldNum" sz="quarter" idx="11"/>
          </p:nvPr>
        </p:nvSpPr>
        <p:spPr/>
        <p:txBody>
          <a:bodyPr/>
          <a:lstStyle/>
          <a:p>
            <a:pPr>
              <a:defRPr/>
            </a:pPr>
            <a:fld id="{315D65CC-41B5-4D3E-887D-4C2913BC3101}" type="slidenum">
              <a:rPr lang="en-US"/>
              <a:pPr>
                <a:defRPr/>
              </a:pPr>
              <a:t>35</a:t>
            </a:fld>
            <a:endParaRPr lang="en-US" dirty="0"/>
          </a:p>
        </p:txBody>
      </p:sp>
      <p:sp>
        <p:nvSpPr>
          <p:cNvPr id="7"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Flag Register (PSW)</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723" name="Group 51"/>
          <p:cNvGraphicFramePr>
            <a:graphicFrameLocks noGrp="1"/>
          </p:cNvGraphicFramePr>
          <p:nvPr>
            <p:ph type="tbl" idx="1"/>
          </p:nvPr>
        </p:nvGraphicFramePr>
        <p:xfrm>
          <a:off x="176213" y="1328738"/>
          <a:ext cx="8867775" cy="5289233"/>
        </p:xfrm>
        <a:graphic>
          <a:graphicData uri="http://schemas.openxmlformats.org/drawingml/2006/table">
            <a:tbl>
              <a:tblPr/>
              <a:tblGrid>
                <a:gridCol w="1752600"/>
                <a:gridCol w="7115175"/>
              </a:tblGrid>
              <a:tr h="754063">
                <a:tc>
                  <a:txBody>
                    <a:bodyPr/>
                    <a:lstStyle/>
                    <a:p>
                      <a:pPr marL="0" marR="0" lvl="0" indent="0" algn="ctr" defTabSz="914400" rtl="0" eaLnBrk="1" fontAlgn="base" latinLnBrk="0" hangingPunct="1">
                        <a:lnSpc>
                          <a:spcPct val="100000"/>
                        </a:lnSpc>
                        <a:spcBef>
                          <a:spcPct val="20000"/>
                        </a:spcBef>
                        <a:spcAft>
                          <a:spcPct val="0"/>
                        </a:spcAft>
                        <a:buClr>
                          <a:schemeClr val="tx1"/>
                        </a:buClr>
                        <a:buSzPct val="100000"/>
                        <a:buFontTx/>
                        <a:buNone/>
                        <a:tabLst/>
                      </a:pPr>
                      <a:r>
                        <a:rPr kumimoji="0" lang="en-US" sz="3200" b="1" i="0" u="none" strike="noStrike" cap="none" normalizeH="0" baseline="0" dirty="0" smtClean="0">
                          <a:ln>
                            <a:noFill/>
                          </a:ln>
                          <a:solidFill>
                            <a:schemeClr val="bg1"/>
                          </a:solidFill>
                          <a:effectLst/>
                          <a:latin typeface="Arial" pitchFamily="34" charset="0"/>
                        </a:rPr>
                        <a:t>Flag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00000"/>
                        <a:buFontTx/>
                        <a:buNone/>
                        <a:tabLst/>
                      </a:pPr>
                      <a:r>
                        <a:rPr kumimoji="0" lang="en-US" sz="3200" b="1" i="0" u="none" strike="noStrike" cap="none" normalizeH="0" baseline="0" dirty="0" smtClean="0">
                          <a:ln>
                            <a:noFill/>
                          </a:ln>
                          <a:solidFill>
                            <a:schemeClr val="bg1"/>
                          </a:solidFill>
                          <a:effectLst/>
                          <a:latin typeface="Arial" pitchFamily="34" charset="0"/>
                        </a:rPr>
                        <a:t>Purpose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754063">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Carry (CF)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EBED"/>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Holds the carry after addition or the borrow after subtraction.</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Also indicates some error conditions, as dictated by some </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programs and procedures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EBED"/>
                    </a:solidFill>
                  </a:tcPr>
                </a:tc>
              </a:tr>
              <a:tr h="755650">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Parity (PF)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PF=0;odd parity, PF=1;even parity.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4063">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Auxiliary (AF)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EBED"/>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Holds the carry (half – carry) after addition or borrow after</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subtraction between bit positions 3 and 4 of the result </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(for example, in BCD addition or subtraction.)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EBED"/>
                    </a:solidFill>
                  </a:tcPr>
                </a:tc>
              </a:tr>
              <a:tr h="754063">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Zero (ZF)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Shows the result of the arithmetic or logic operation.</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Z=1; result is zero. Z=0; The result is 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4063">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Sign (SF)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9EBED"/>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Holds the sign of the result after an arithmetic/logic instruction</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execution. S=1; negative, S=0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9EBED"/>
                    </a:solidFill>
                  </a:tcPr>
                </a:tc>
              </a:tr>
            </a:tbl>
          </a:graphicData>
        </a:graphic>
      </p:graphicFrame>
      <p:sp>
        <p:nvSpPr>
          <p:cNvPr id="15386" name="Slide Number Placeholder 5"/>
          <p:cNvSpPr>
            <a:spLocks noGrp="1"/>
          </p:cNvSpPr>
          <p:nvPr>
            <p:ph type="sldNum" sz="quarter" idx="12"/>
          </p:nvPr>
        </p:nvSpPr>
        <p:spPr>
          <a:noFill/>
        </p:spPr>
        <p:txBody>
          <a:bodyPr/>
          <a:lstStyle/>
          <a:p>
            <a:fld id="{479D7844-C87D-4806-9865-AFBFC2BE5C03}" type="slidenum">
              <a:rPr lang="en-US" smtClean="0"/>
              <a:pPr/>
              <a:t>36</a:t>
            </a:fld>
            <a:endParaRPr lang="en-US" smtClean="0"/>
          </a:p>
        </p:txBody>
      </p:sp>
      <p:sp>
        <p:nvSpPr>
          <p:cNvPr id="6" name="Title 1"/>
          <p:cNvSpPr txBox="1">
            <a:spLocks/>
          </p:cNvSpPr>
          <p:nvPr/>
        </p:nvSpPr>
        <p:spPr bwMode="auto">
          <a:xfrm>
            <a:off x="533400" y="457200"/>
            <a:ext cx="8229600" cy="762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Flag Register (PSW)</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62" name="Group 42"/>
          <p:cNvGraphicFramePr>
            <a:graphicFrameLocks noGrp="1"/>
          </p:cNvGraphicFramePr>
          <p:nvPr>
            <p:ph type="tbl" idx="1"/>
          </p:nvPr>
        </p:nvGraphicFramePr>
        <p:xfrm>
          <a:off x="185738" y="1341436"/>
          <a:ext cx="8843962" cy="5135564"/>
        </p:xfrm>
        <a:graphic>
          <a:graphicData uri="http://schemas.openxmlformats.org/drawingml/2006/table">
            <a:tbl>
              <a:tblPr/>
              <a:tblGrid>
                <a:gridCol w="1917700"/>
                <a:gridCol w="6926262"/>
              </a:tblGrid>
              <a:tr h="609600">
                <a:tc>
                  <a:txBody>
                    <a:bodyPr/>
                    <a:lstStyle/>
                    <a:p>
                      <a:pPr marL="0" marR="0" lvl="0" indent="0" algn="ctr" defTabSz="914400" rtl="0" eaLnBrk="1" fontAlgn="base" latinLnBrk="0" hangingPunct="1">
                        <a:lnSpc>
                          <a:spcPct val="100000"/>
                        </a:lnSpc>
                        <a:spcBef>
                          <a:spcPct val="20000"/>
                        </a:spcBef>
                        <a:spcAft>
                          <a:spcPct val="0"/>
                        </a:spcAft>
                        <a:buClr>
                          <a:schemeClr val="tx1"/>
                        </a:buClr>
                        <a:buSzPct val="100000"/>
                        <a:buFontTx/>
                        <a:buNone/>
                        <a:tabLst/>
                      </a:pPr>
                      <a:r>
                        <a:rPr kumimoji="0" lang="en-US" sz="3200" b="1" i="0" u="none" strike="noStrike" cap="none" normalizeH="0" baseline="0" dirty="0" smtClean="0">
                          <a:ln>
                            <a:noFill/>
                          </a:ln>
                          <a:solidFill>
                            <a:schemeClr val="bg1"/>
                          </a:solidFill>
                          <a:effectLst/>
                          <a:latin typeface="Arial" pitchFamily="34" charset="0"/>
                        </a:rPr>
                        <a:t>Flag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00000"/>
                        <a:buFontTx/>
                        <a:buNone/>
                        <a:tabLst/>
                      </a:pPr>
                      <a:r>
                        <a:rPr kumimoji="0" lang="en-US" sz="3200" b="1" i="0" u="none" strike="noStrike" cap="none" normalizeH="0" baseline="0" dirty="0" smtClean="0">
                          <a:ln>
                            <a:noFill/>
                          </a:ln>
                          <a:solidFill>
                            <a:schemeClr val="bg1"/>
                          </a:solidFill>
                          <a:effectLst/>
                          <a:latin typeface="Arial" pitchFamily="34" charset="0"/>
                        </a:rPr>
                        <a:t>Purpose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1131888">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smtClean="0">
                        <a:ln>
                          <a:noFill/>
                        </a:ln>
                        <a:solidFill>
                          <a:srgbClr val="000000"/>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Trap (TF)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EBED"/>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800080"/>
                          </a:solidFill>
                          <a:effectLst/>
                          <a:latin typeface="Arial" pitchFamily="34" charset="0"/>
                        </a:rPr>
                        <a:t>A control flag.</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Enables the trapping through an on-chip debugging </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feature.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EBED"/>
                    </a:solidFill>
                  </a:tcPr>
                </a:tc>
              </a:tr>
              <a:tr h="1130300">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smtClean="0">
                        <a:ln>
                          <a:noFill/>
                        </a:ln>
                        <a:solidFill>
                          <a:srgbClr val="000000"/>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Interrupt (IF)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800080"/>
                          </a:solidFill>
                          <a:effectLst/>
                          <a:latin typeface="Arial" pitchFamily="34" charset="0"/>
                        </a:rPr>
                        <a:t>A control flag.</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Controls the operation of the INTR (interrupt request)</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I=0; INTR pin disabled. I=1; INTR pin enabled.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888">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smtClean="0">
                        <a:ln>
                          <a:noFill/>
                        </a:ln>
                        <a:solidFill>
                          <a:srgbClr val="000000"/>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Direction (DF)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EBED"/>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800080"/>
                          </a:solidFill>
                          <a:effectLst/>
                          <a:latin typeface="Arial" pitchFamily="34" charset="0"/>
                        </a:rPr>
                        <a:t>A control flag.</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It selects either the increment or decrement mode for DI </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smtClean="0">
                          <a:ln>
                            <a:noFill/>
                          </a:ln>
                          <a:solidFill>
                            <a:srgbClr val="000000"/>
                          </a:solidFill>
                          <a:effectLst/>
                          <a:latin typeface="Arial" pitchFamily="34" charset="0"/>
                        </a:rPr>
                        <a:t>and /or SI registers during the string instructions.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EBED"/>
                    </a:solidFill>
                  </a:tcPr>
                </a:tc>
              </a:tr>
              <a:tr h="1131888">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endParaRPr kumimoji="0" lang="en-US" sz="2000" b="0" i="0" u="none" strike="noStrike" cap="none" normalizeH="0" baseline="0" dirty="0" smtClean="0">
                        <a:ln>
                          <a:noFill/>
                        </a:ln>
                        <a:solidFill>
                          <a:srgbClr val="000000"/>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dirty="0" smtClean="0">
                          <a:ln>
                            <a:noFill/>
                          </a:ln>
                          <a:solidFill>
                            <a:srgbClr val="000000"/>
                          </a:solidFill>
                          <a:effectLst/>
                          <a:latin typeface="Arial" pitchFamily="34" charset="0"/>
                        </a:rPr>
                        <a:t>Overflow (OF)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dirty="0" smtClean="0">
                          <a:ln>
                            <a:noFill/>
                          </a:ln>
                          <a:solidFill>
                            <a:srgbClr val="000000"/>
                          </a:solidFill>
                          <a:effectLst/>
                          <a:latin typeface="Arial" pitchFamily="34" charset="0"/>
                        </a:rPr>
                        <a:t>Overflow occurs when signed numbers are added or </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dirty="0" smtClean="0">
                          <a:ln>
                            <a:noFill/>
                          </a:ln>
                          <a:solidFill>
                            <a:srgbClr val="000000"/>
                          </a:solidFill>
                          <a:effectLst/>
                          <a:latin typeface="Arial" pitchFamily="34" charset="0"/>
                        </a:rPr>
                        <a:t>subtracted. An overflow indicates the result has exceeded </a:t>
                      </a:r>
                    </a:p>
                    <a:p>
                      <a:pPr marL="0" marR="0" lvl="0" indent="0" algn="l" defTabSz="914400" rtl="0" eaLnBrk="1" fontAlgn="base" latinLnBrk="0" hangingPunct="1">
                        <a:lnSpc>
                          <a:spcPct val="100000"/>
                        </a:lnSpc>
                        <a:spcBef>
                          <a:spcPct val="20000"/>
                        </a:spcBef>
                        <a:spcAft>
                          <a:spcPct val="0"/>
                        </a:spcAft>
                        <a:buClr>
                          <a:schemeClr val="tx1"/>
                        </a:buClr>
                        <a:buSzPct val="100000"/>
                        <a:buFontTx/>
                        <a:buNone/>
                        <a:tabLst/>
                      </a:pPr>
                      <a:r>
                        <a:rPr kumimoji="0" lang="en-US" sz="2000" b="0" i="0" u="none" strike="noStrike" cap="none" normalizeH="0" baseline="0" dirty="0" smtClean="0">
                          <a:ln>
                            <a:noFill/>
                          </a:ln>
                          <a:solidFill>
                            <a:srgbClr val="000000"/>
                          </a:solidFill>
                          <a:effectLst/>
                          <a:latin typeface="Arial" pitchFamily="34" charset="0"/>
                        </a:rPr>
                        <a:t>the capacity of the Machine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406" name="Slide Number Placeholder 5"/>
          <p:cNvSpPr>
            <a:spLocks noGrp="1"/>
          </p:cNvSpPr>
          <p:nvPr>
            <p:ph type="sldNum" sz="quarter" idx="12"/>
          </p:nvPr>
        </p:nvSpPr>
        <p:spPr>
          <a:noFill/>
        </p:spPr>
        <p:txBody>
          <a:bodyPr/>
          <a:lstStyle/>
          <a:p>
            <a:fld id="{11411B99-6E0C-4F9D-B706-60D9CE832868}" type="slidenum">
              <a:rPr lang="en-US" smtClean="0"/>
              <a:pPr/>
              <a:t>37</a:t>
            </a:fld>
            <a:endParaRPr lang="en-US" smtClean="0"/>
          </a:p>
        </p:txBody>
      </p:sp>
      <p:sp>
        <p:nvSpPr>
          <p:cNvPr id="4" name="Title 1"/>
          <p:cNvSpPr txBox="1">
            <a:spLocks/>
          </p:cNvSpPr>
          <p:nvPr/>
        </p:nvSpPr>
        <p:spPr bwMode="auto">
          <a:xfrm>
            <a:off x="533400" y="457200"/>
            <a:ext cx="8229600" cy="6858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Flag Register (PSW)</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D607A3BA-5E6E-4B91-98E2-06BF54F129B9}" type="slidenum">
              <a:rPr lang="en-US">
                <a:solidFill>
                  <a:schemeClr val="tx1"/>
                </a:solidFill>
              </a:rPr>
              <a:pPr>
                <a:defRPr/>
              </a:pPr>
              <a:t>38</a:t>
            </a:fld>
            <a:endParaRPr lang="en-US" dirty="0">
              <a:solidFill>
                <a:schemeClr val="tx1"/>
              </a:solidFill>
            </a:endParaRPr>
          </a:p>
        </p:txBody>
      </p:sp>
      <p:sp>
        <p:nvSpPr>
          <p:cNvPr id="6" name="TextBox 5"/>
          <p:cNvSpPr txBox="1">
            <a:spLocks noChangeArrowheads="1"/>
          </p:cNvSpPr>
          <p:nvPr/>
        </p:nvSpPr>
        <p:spPr bwMode="auto">
          <a:xfrm>
            <a:off x="152400" y="2971800"/>
            <a:ext cx="2590800" cy="1200150"/>
          </a:xfrm>
          <a:prstGeom prst="rect">
            <a:avLst/>
          </a:prstGeom>
          <a:noFill/>
          <a:ln w="9525">
            <a:noFill/>
            <a:miter lim="800000"/>
            <a:headEnd/>
            <a:tailEnd/>
          </a:ln>
        </p:spPr>
        <p:txBody>
          <a:bodyPr>
            <a:spAutoFit/>
          </a:bodyPr>
          <a:lstStyle/>
          <a:p>
            <a:r>
              <a:rPr lang="en-US" sz="3600" b="1" dirty="0">
                <a:latin typeface="Calibri" pitchFamily="34" charset="0"/>
              </a:rPr>
              <a:t>      8086</a:t>
            </a:r>
          </a:p>
          <a:p>
            <a:r>
              <a:rPr lang="en-US" sz="3600" b="1" dirty="0">
                <a:latin typeface="Calibri" pitchFamily="34" charset="0"/>
              </a:rPr>
              <a:t>Pin Diagram</a:t>
            </a:r>
          </a:p>
        </p:txBody>
      </p:sp>
      <p:sp>
        <p:nvSpPr>
          <p:cNvPr id="7"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Pin Diagram of 8086</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
        <p:nvSpPr>
          <p:cNvPr id="8" name="Content Placeholder 7"/>
          <p:cNvSpPr>
            <a:spLocks noGrp="1"/>
          </p:cNvSpPr>
          <p:nvPr>
            <p:ph idx="1"/>
          </p:nvPr>
        </p:nvSpPr>
        <p:spPr/>
        <p:txBody>
          <a:bodyPr/>
          <a:lstStyle/>
          <a:p>
            <a:endParaRPr lang="en-US"/>
          </a:p>
        </p:txBody>
      </p:sp>
      <p:pic>
        <p:nvPicPr>
          <p:cNvPr id="2050" name="Picture 2" descr="G:\Wyprowadzenie_mikroprocesora_8086.JPG"/>
          <p:cNvPicPr>
            <a:picLocks noChangeAspect="1" noChangeArrowheads="1"/>
          </p:cNvPicPr>
          <p:nvPr/>
        </p:nvPicPr>
        <p:blipFill>
          <a:blip r:embed="rId2" cstate="print"/>
          <a:srcRect/>
          <a:stretch>
            <a:fillRect/>
          </a:stretch>
        </p:blipFill>
        <p:spPr bwMode="auto">
          <a:xfrm>
            <a:off x="2667000" y="1447800"/>
            <a:ext cx="5486400" cy="5105400"/>
          </a:xfrm>
          <a:prstGeom prst="rect">
            <a:avLst/>
          </a:prstGeom>
          <a:no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0"/>
            <a:ext cx="8686800" cy="5181600"/>
          </a:xfrm>
        </p:spPr>
        <p:txBody>
          <a:bodyPr rtlCol="0">
            <a:normAutofit fontScale="92500"/>
          </a:bodyPr>
          <a:lstStyle/>
          <a:p>
            <a:pPr eaLnBrk="1" fontAlgn="auto" hangingPunct="1">
              <a:spcAft>
                <a:spcPts val="0"/>
              </a:spcAft>
              <a:buFont typeface="Arial" pitchFamily="34" charset="0"/>
              <a:buChar char="•"/>
              <a:defRPr/>
            </a:pPr>
            <a:r>
              <a:rPr lang="en-US" b="1" dirty="0" smtClean="0">
                <a:solidFill>
                  <a:srgbClr val="00B0F0"/>
                </a:solidFill>
              </a:rPr>
              <a:t>AD15-AD0:</a:t>
            </a:r>
            <a:r>
              <a:rPr lang="en-US" b="1" dirty="0" smtClean="0"/>
              <a:t> These are the time multiplexed memory I/O address and data lines.</a:t>
            </a:r>
          </a:p>
          <a:p>
            <a:pPr eaLnBrk="1" fontAlgn="auto" hangingPunct="1">
              <a:spcAft>
                <a:spcPts val="0"/>
              </a:spcAft>
              <a:buFont typeface="Arial" pitchFamily="34" charset="0"/>
              <a:buChar char="•"/>
              <a:defRPr/>
            </a:pPr>
            <a:r>
              <a:rPr lang="en-US" b="1" dirty="0" smtClean="0">
                <a:solidFill>
                  <a:srgbClr val="00B0F0"/>
                </a:solidFill>
              </a:rPr>
              <a:t>A19/S6,A18/S5,A17/S4,A16/S3:</a:t>
            </a:r>
            <a:r>
              <a:rPr lang="en-US" b="1" dirty="0" smtClean="0"/>
              <a:t> These are the time multiplexed address and status lines. </a:t>
            </a:r>
          </a:p>
          <a:p>
            <a:pPr eaLnBrk="1" fontAlgn="auto" hangingPunct="1">
              <a:spcAft>
                <a:spcPts val="0"/>
              </a:spcAft>
              <a:buFont typeface="Arial" pitchFamily="34" charset="0"/>
              <a:buChar char="•"/>
              <a:defRPr/>
            </a:pPr>
            <a:r>
              <a:rPr lang="en-US" b="1" dirty="0" smtClean="0"/>
              <a:t>During T1 these are the most significant address lines for memory operations. </a:t>
            </a:r>
          </a:p>
          <a:p>
            <a:pPr eaLnBrk="1" fontAlgn="auto" hangingPunct="1">
              <a:spcAft>
                <a:spcPts val="0"/>
              </a:spcAft>
              <a:buFont typeface="Arial" pitchFamily="34" charset="0"/>
              <a:buChar char="•"/>
              <a:defRPr/>
            </a:pPr>
            <a:r>
              <a:rPr lang="en-US" b="1" dirty="0" smtClean="0"/>
              <a:t>During I/O operations, these lines are low.</a:t>
            </a:r>
          </a:p>
          <a:p>
            <a:pPr eaLnBrk="1" fontAlgn="auto" hangingPunct="1">
              <a:spcAft>
                <a:spcPts val="0"/>
              </a:spcAft>
              <a:buFont typeface="Arial" pitchFamily="34" charset="0"/>
              <a:buChar char="•"/>
              <a:defRPr/>
            </a:pPr>
            <a:r>
              <a:rPr lang="en-US" b="1" dirty="0" smtClean="0"/>
              <a:t>The S4 and S3 combination indicates which segment register is presently being used for memory accesses.</a:t>
            </a:r>
            <a:endParaRPr lang="en-US" b="1" dirty="0"/>
          </a:p>
        </p:txBody>
      </p:sp>
      <p:sp>
        <p:nvSpPr>
          <p:cNvPr id="4" name="Slide Number Placeholder 3"/>
          <p:cNvSpPr>
            <a:spLocks noGrp="1"/>
          </p:cNvSpPr>
          <p:nvPr>
            <p:ph type="sldNum" sz="quarter" idx="11"/>
          </p:nvPr>
        </p:nvSpPr>
        <p:spPr/>
        <p:txBody>
          <a:bodyPr/>
          <a:lstStyle/>
          <a:p>
            <a:pPr>
              <a:defRPr/>
            </a:pPr>
            <a:fld id="{31E52528-5184-483A-8189-D709D498EB7F}" type="slidenum">
              <a:rPr lang="en-US"/>
              <a:pPr>
                <a:defRPr/>
              </a:pPr>
              <a:t>39</a:t>
            </a:fld>
            <a:endParaRPr lang="en-US" dirty="0"/>
          </a:p>
        </p:txBody>
      </p:sp>
      <p:sp>
        <p:nvSpPr>
          <p:cNvPr id="6"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Function Of Pins of 8086</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427038"/>
            <a:ext cx="8229600" cy="715962"/>
          </a:xfrm>
        </p:spPr>
        <p:style>
          <a:lnRef idx="0">
            <a:schemeClr val="accent2"/>
          </a:lnRef>
          <a:fillRef idx="3">
            <a:schemeClr val="accent2"/>
          </a:fillRef>
          <a:effectRef idx="3">
            <a:schemeClr val="accent2"/>
          </a:effectRef>
          <a:fontRef idx="minor">
            <a:schemeClr val="lt1"/>
          </a:fontRef>
        </p:style>
        <p:txBody>
          <a:bodyPr rtlCol="0">
            <a:noAutofit/>
          </a:bodyPr>
          <a:lstStyle/>
          <a:p>
            <a:pPr eaLnBrk="1" fontAlgn="auto" hangingPunct="1">
              <a:spcAft>
                <a:spcPts val="0"/>
              </a:spcAft>
              <a:defRPr/>
            </a:pPr>
            <a:r>
              <a:rPr lang="en-US" sz="4800" b="1" dirty="0" smtClean="0">
                <a:solidFill>
                  <a:schemeClr val="bg1"/>
                </a:solidFill>
              </a:rPr>
              <a:t>8086 Internal  Architecture</a:t>
            </a:r>
            <a:endParaRPr lang="en-US" sz="4800" b="1" dirty="0">
              <a:solidFill>
                <a:schemeClr val="bg1"/>
              </a:solidFill>
            </a:endParaRPr>
          </a:p>
        </p:txBody>
      </p:sp>
      <p:sp>
        <p:nvSpPr>
          <p:cNvPr id="3" name="Content Placeholder 2"/>
          <p:cNvSpPr>
            <a:spLocks noGrp="1"/>
          </p:cNvSpPr>
          <p:nvPr>
            <p:ph idx="1"/>
          </p:nvPr>
        </p:nvSpPr>
        <p:spPr>
          <a:xfrm>
            <a:off x="457200" y="1295400"/>
            <a:ext cx="8229600" cy="5334000"/>
          </a:xfrm>
        </p:spPr>
        <p:txBody>
          <a:bodyPr rtlCol="0">
            <a:normAutofit fontScale="92500" lnSpcReduction="10000"/>
          </a:bodyPr>
          <a:lstStyle/>
          <a:p>
            <a:pPr eaLnBrk="1" fontAlgn="auto" hangingPunct="1">
              <a:spcAft>
                <a:spcPts val="0"/>
              </a:spcAft>
              <a:buFont typeface="Arial" pitchFamily="34" charset="0"/>
              <a:buChar char="•"/>
              <a:defRPr/>
            </a:pPr>
            <a:r>
              <a:rPr lang="fr-FR" b="1" dirty="0" smtClean="0"/>
              <a:t>8086 </a:t>
            </a:r>
            <a:r>
              <a:rPr lang="fr-FR" b="1" dirty="0" err="1" smtClean="0"/>
              <a:t>internal</a:t>
            </a:r>
            <a:r>
              <a:rPr lang="fr-FR" b="1" dirty="0" smtClean="0"/>
              <a:t> Architecture </a:t>
            </a:r>
            <a:r>
              <a:rPr lang="fr-FR" b="1" dirty="0" err="1" smtClean="0"/>
              <a:t>contains</a:t>
            </a:r>
            <a:r>
              <a:rPr lang="fr-FR" b="1" dirty="0" smtClean="0"/>
              <a:t> </a:t>
            </a:r>
            <a:r>
              <a:rPr lang="fr-FR" b="1" dirty="0" err="1" smtClean="0"/>
              <a:t>mainly</a:t>
            </a:r>
            <a:r>
              <a:rPr lang="fr-FR" b="1" dirty="0" smtClean="0"/>
              <a:t>  </a:t>
            </a:r>
            <a:r>
              <a:rPr lang="fr-FR" b="1" dirty="0" err="1" smtClean="0"/>
              <a:t>following</a:t>
            </a:r>
            <a:r>
              <a:rPr lang="fr-FR" b="1" dirty="0" smtClean="0"/>
              <a:t> </a:t>
            </a:r>
            <a:r>
              <a:rPr lang="fr-FR" b="1" dirty="0" err="1" smtClean="0"/>
              <a:t>two</a:t>
            </a:r>
            <a:r>
              <a:rPr lang="fr-FR" b="1" dirty="0" smtClean="0"/>
              <a:t> </a:t>
            </a:r>
            <a:r>
              <a:rPr lang="fr-FR" b="1" dirty="0" err="1" smtClean="0"/>
              <a:t>units</a:t>
            </a:r>
            <a:r>
              <a:rPr lang="fr-FR" b="1" dirty="0" smtClean="0"/>
              <a:t>.</a:t>
            </a:r>
          </a:p>
          <a:p>
            <a:pPr eaLnBrk="1" fontAlgn="auto" hangingPunct="1">
              <a:spcAft>
                <a:spcPts val="0"/>
              </a:spcAft>
              <a:buFont typeface="Arial" pitchFamily="34" charset="0"/>
              <a:buChar char="•"/>
              <a:defRPr/>
            </a:pPr>
            <a:r>
              <a:rPr lang="fr-FR" b="1" dirty="0" smtClean="0"/>
              <a:t>(1). BIU (Bus Interface Unit).</a:t>
            </a:r>
          </a:p>
          <a:p>
            <a:pPr eaLnBrk="1" fontAlgn="auto" hangingPunct="1">
              <a:spcAft>
                <a:spcPts val="0"/>
              </a:spcAft>
              <a:buFont typeface="Arial" pitchFamily="34" charset="0"/>
              <a:buChar char="•"/>
              <a:defRPr/>
            </a:pPr>
            <a:r>
              <a:rPr lang="fr-FR" b="1" dirty="0" smtClean="0"/>
              <a:t>(2). EU (</a:t>
            </a:r>
            <a:r>
              <a:rPr lang="fr-FR" b="1" dirty="0" err="1" smtClean="0"/>
              <a:t>Execution</a:t>
            </a:r>
            <a:r>
              <a:rPr lang="fr-FR" b="1" dirty="0" smtClean="0"/>
              <a:t> Unit).</a:t>
            </a:r>
          </a:p>
          <a:p>
            <a:pPr eaLnBrk="1" fontAlgn="auto" hangingPunct="1">
              <a:spcAft>
                <a:spcPts val="0"/>
              </a:spcAft>
              <a:buFont typeface="Arial" pitchFamily="34" charset="0"/>
              <a:buChar char="•"/>
              <a:defRPr/>
            </a:pPr>
            <a:endParaRPr lang="fr-FR" b="1" dirty="0" smtClean="0"/>
          </a:p>
          <a:p>
            <a:pPr eaLnBrk="1" fontAlgn="auto" hangingPunct="1">
              <a:spcAft>
                <a:spcPts val="0"/>
              </a:spcAft>
              <a:buFont typeface="Arial" pitchFamily="34" charset="0"/>
              <a:buChar char="•"/>
              <a:defRPr/>
            </a:pPr>
            <a:r>
              <a:rPr lang="fr-FR" b="1" dirty="0" smtClean="0"/>
              <a:t>BIU </a:t>
            </a:r>
            <a:r>
              <a:rPr lang="fr-FR" b="1" dirty="0" err="1" smtClean="0"/>
              <a:t>contains</a:t>
            </a:r>
            <a:r>
              <a:rPr lang="fr-FR" b="1" dirty="0" smtClean="0"/>
              <a:t> Instruction queue, Segment </a:t>
            </a:r>
            <a:r>
              <a:rPr lang="fr-FR" b="1" dirty="0" err="1" smtClean="0"/>
              <a:t>registers</a:t>
            </a:r>
            <a:r>
              <a:rPr lang="fr-FR" b="1" dirty="0" smtClean="0"/>
              <a:t>, </a:t>
            </a:r>
            <a:r>
              <a:rPr lang="en-US" b="1" dirty="0" smtClean="0"/>
              <a:t>Instruction pointer, etc.</a:t>
            </a:r>
          </a:p>
          <a:p>
            <a:pPr eaLnBrk="1" fontAlgn="auto" hangingPunct="1">
              <a:spcAft>
                <a:spcPts val="0"/>
              </a:spcAft>
              <a:buFont typeface="Arial" pitchFamily="34" charset="0"/>
              <a:buChar char="•"/>
              <a:defRPr/>
            </a:pPr>
            <a:endParaRPr lang="en-US" b="1" dirty="0" smtClean="0"/>
          </a:p>
          <a:p>
            <a:pPr eaLnBrk="1" fontAlgn="auto" hangingPunct="1">
              <a:spcAft>
                <a:spcPts val="0"/>
              </a:spcAft>
              <a:buFont typeface="Arial" pitchFamily="34" charset="0"/>
              <a:buChar char="•"/>
              <a:defRPr/>
            </a:pPr>
            <a:r>
              <a:rPr lang="fr-FR" b="1" dirty="0" smtClean="0"/>
              <a:t>EU </a:t>
            </a:r>
            <a:r>
              <a:rPr lang="fr-FR" b="1" dirty="0" err="1" smtClean="0"/>
              <a:t>contains</a:t>
            </a:r>
            <a:r>
              <a:rPr lang="fr-FR" b="1" dirty="0" smtClean="0"/>
              <a:t> Control </a:t>
            </a:r>
            <a:r>
              <a:rPr lang="fr-FR" b="1" dirty="0" err="1" smtClean="0"/>
              <a:t>circuitry</a:t>
            </a:r>
            <a:r>
              <a:rPr lang="fr-FR" b="1" dirty="0" smtClean="0"/>
              <a:t>, Instruction </a:t>
            </a:r>
            <a:r>
              <a:rPr lang="fr-FR" b="1" dirty="0" err="1" smtClean="0"/>
              <a:t>decoder</a:t>
            </a:r>
            <a:r>
              <a:rPr lang="fr-FR" b="1" dirty="0" smtClean="0"/>
              <a:t>, ALU,</a:t>
            </a:r>
            <a:r>
              <a:rPr lang="da-DK" b="1" dirty="0" smtClean="0"/>
              <a:t>Pointer and Index register, Flag register,etc.</a:t>
            </a:r>
            <a:endParaRPr lang="en-US" b="1" dirty="0"/>
          </a:p>
        </p:txBody>
      </p:sp>
      <p:sp>
        <p:nvSpPr>
          <p:cNvPr id="5" name="Slide Number Placeholder 4"/>
          <p:cNvSpPr>
            <a:spLocks noGrp="1"/>
          </p:cNvSpPr>
          <p:nvPr>
            <p:ph type="sldNum" sz="quarter" idx="11"/>
          </p:nvPr>
        </p:nvSpPr>
        <p:spPr/>
        <p:txBody>
          <a:bodyPr/>
          <a:lstStyle/>
          <a:p>
            <a:pPr>
              <a:defRPr/>
            </a:pPr>
            <a:fld id="{CB541E73-63B3-41CF-A78B-DAC2F02C1014}" type="slidenum">
              <a:rPr lang="en-US"/>
              <a:pPr>
                <a:defRPr/>
              </a:pPr>
              <a:t>4</a:t>
            </a:fld>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609600" y="1447800"/>
          <a:ext cx="7848600" cy="2194560"/>
        </p:xfrm>
        <a:graphic>
          <a:graphicData uri="http://schemas.openxmlformats.org/drawingml/2006/table">
            <a:tbl>
              <a:tblPr firstRow="1" bandRow="1">
                <a:tableStyleId>{5C22544A-7EE6-4342-B048-85BDC9FD1C3A}</a:tableStyleId>
              </a:tblPr>
              <a:tblGrid>
                <a:gridCol w="1412747"/>
                <a:gridCol w="1569720"/>
                <a:gridCol w="4866133"/>
              </a:tblGrid>
              <a:tr h="327660">
                <a:tc>
                  <a:txBody>
                    <a:bodyPr/>
                    <a:lstStyle/>
                    <a:p>
                      <a:r>
                        <a:rPr lang="en-US" dirty="0" smtClean="0">
                          <a:solidFill>
                            <a:schemeClr val="bg1"/>
                          </a:solidFill>
                        </a:rPr>
                        <a:t>    S4 Pin</a:t>
                      </a:r>
                      <a:endParaRPr lang="en-US" dirty="0">
                        <a:solidFill>
                          <a:schemeClr val="bg1"/>
                        </a:solidFill>
                      </a:endParaRPr>
                    </a:p>
                  </a:txBody>
                  <a:tcPr/>
                </a:tc>
                <a:tc>
                  <a:txBody>
                    <a:bodyPr/>
                    <a:lstStyle/>
                    <a:p>
                      <a:r>
                        <a:rPr lang="en-US" dirty="0" smtClean="0">
                          <a:solidFill>
                            <a:schemeClr val="bg1"/>
                          </a:solidFill>
                        </a:rPr>
                        <a:t>   S3 Pin</a:t>
                      </a:r>
                      <a:endParaRPr lang="en-US" dirty="0">
                        <a:solidFill>
                          <a:schemeClr val="bg1"/>
                        </a:solidFill>
                      </a:endParaRPr>
                    </a:p>
                  </a:txBody>
                  <a:tcPr/>
                </a:tc>
                <a:tc>
                  <a:txBody>
                    <a:bodyPr/>
                    <a:lstStyle/>
                    <a:p>
                      <a:r>
                        <a:rPr lang="en-US" dirty="0" smtClean="0">
                          <a:solidFill>
                            <a:schemeClr val="bg1"/>
                          </a:solidFill>
                        </a:rPr>
                        <a:t>        Indication</a:t>
                      </a:r>
                      <a:endParaRPr lang="en-US" dirty="0">
                        <a:solidFill>
                          <a:schemeClr val="bg1"/>
                        </a:solidFill>
                      </a:endParaRPr>
                    </a:p>
                  </a:txBody>
                  <a:tcPr/>
                </a:tc>
              </a:tr>
              <a:tr h="409575">
                <a:tc>
                  <a:txBody>
                    <a:bodyPr/>
                    <a:lstStyle/>
                    <a:p>
                      <a:r>
                        <a:rPr lang="en-US" sz="2400" b="1" dirty="0" smtClean="0">
                          <a:solidFill>
                            <a:schemeClr val="tx1"/>
                          </a:solidFill>
                        </a:rPr>
                        <a:t>      0</a:t>
                      </a:r>
                      <a:endParaRPr lang="en-US" sz="2400" b="1" dirty="0">
                        <a:solidFill>
                          <a:schemeClr val="tx1"/>
                        </a:solidFill>
                      </a:endParaRPr>
                    </a:p>
                  </a:txBody>
                  <a:tcPr/>
                </a:tc>
                <a:tc>
                  <a:txBody>
                    <a:bodyPr/>
                    <a:lstStyle/>
                    <a:p>
                      <a:r>
                        <a:rPr lang="en-US" sz="2400" b="1" dirty="0" smtClean="0">
                          <a:solidFill>
                            <a:schemeClr val="tx1"/>
                          </a:solidFill>
                        </a:rPr>
                        <a:t>    0</a:t>
                      </a:r>
                      <a:endParaRPr lang="en-US" sz="2400" b="1" dirty="0">
                        <a:solidFill>
                          <a:schemeClr val="tx1"/>
                        </a:solidFill>
                      </a:endParaRPr>
                    </a:p>
                  </a:txBody>
                  <a:tcPr/>
                </a:tc>
                <a:tc>
                  <a:txBody>
                    <a:bodyPr/>
                    <a:lstStyle/>
                    <a:p>
                      <a:r>
                        <a:rPr lang="en-US" sz="2400" b="1" dirty="0" smtClean="0">
                          <a:solidFill>
                            <a:schemeClr val="tx1"/>
                          </a:solidFill>
                        </a:rPr>
                        <a:t>Alternate data</a:t>
                      </a:r>
                      <a:endParaRPr lang="en-US" sz="2400" b="1" dirty="0">
                        <a:solidFill>
                          <a:schemeClr val="tx1"/>
                        </a:solidFill>
                      </a:endParaRPr>
                    </a:p>
                  </a:txBody>
                  <a:tcPr/>
                </a:tc>
              </a:tr>
              <a:tr h="409575">
                <a:tc>
                  <a:txBody>
                    <a:bodyPr/>
                    <a:lstStyle/>
                    <a:p>
                      <a:r>
                        <a:rPr lang="en-US" sz="2400" b="1" dirty="0" smtClean="0">
                          <a:solidFill>
                            <a:schemeClr val="tx1"/>
                          </a:solidFill>
                        </a:rPr>
                        <a:t>      0</a:t>
                      </a:r>
                      <a:endParaRPr lang="en-US" sz="2400" b="1" dirty="0">
                        <a:solidFill>
                          <a:schemeClr val="tx1"/>
                        </a:solidFill>
                      </a:endParaRPr>
                    </a:p>
                  </a:txBody>
                  <a:tcPr/>
                </a:tc>
                <a:tc>
                  <a:txBody>
                    <a:bodyPr/>
                    <a:lstStyle/>
                    <a:p>
                      <a:r>
                        <a:rPr lang="en-US" sz="2400" b="1" dirty="0" smtClean="0">
                          <a:solidFill>
                            <a:schemeClr val="tx1"/>
                          </a:solidFill>
                        </a:rPr>
                        <a:t>    1</a:t>
                      </a:r>
                      <a:endParaRPr lang="en-US" sz="2400" b="1" dirty="0">
                        <a:solidFill>
                          <a:schemeClr val="tx1"/>
                        </a:solidFill>
                      </a:endParaRPr>
                    </a:p>
                  </a:txBody>
                  <a:tcPr/>
                </a:tc>
                <a:tc>
                  <a:txBody>
                    <a:bodyPr/>
                    <a:lstStyle/>
                    <a:p>
                      <a:r>
                        <a:rPr lang="en-US" sz="2400" b="1" dirty="0" smtClean="0">
                          <a:solidFill>
                            <a:schemeClr val="tx1"/>
                          </a:solidFill>
                        </a:rPr>
                        <a:t>Stack</a:t>
                      </a:r>
                      <a:endParaRPr lang="en-US" sz="2400" b="1" dirty="0">
                        <a:solidFill>
                          <a:schemeClr val="tx1"/>
                        </a:solidFill>
                      </a:endParaRPr>
                    </a:p>
                  </a:txBody>
                  <a:tcPr/>
                </a:tc>
              </a:tr>
              <a:tr h="409575">
                <a:tc>
                  <a:txBody>
                    <a:bodyPr/>
                    <a:lstStyle/>
                    <a:p>
                      <a:r>
                        <a:rPr lang="en-US" sz="2400" b="1" dirty="0" smtClean="0">
                          <a:solidFill>
                            <a:schemeClr val="tx1"/>
                          </a:solidFill>
                        </a:rPr>
                        <a:t>      1</a:t>
                      </a:r>
                      <a:endParaRPr lang="en-US" sz="2400" b="1" dirty="0">
                        <a:solidFill>
                          <a:schemeClr val="tx1"/>
                        </a:solidFill>
                      </a:endParaRPr>
                    </a:p>
                  </a:txBody>
                  <a:tcPr/>
                </a:tc>
                <a:tc>
                  <a:txBody>
                    <a:bodyPr/>
                    <a:lstStyle/>
                    <a:p>
                      <a:r>
                        <a:rPr lang="en-US" sz="2400" b="1" dirty="0" smtClean="0">
                          <a:solidFill>
                            <a:schemeClr val="tx1"/>
                          </a:solidFill>
                        </a:rPr>
                        <a:t>    0</a:t>
                      </a:r>
                      <a:endParaRPr lang="en-US" sz="2400" b="1" dirty="0">
                        <a:solidFill>
                          <a:schemeClr val="tx1"/>
                        </a:solidFill>
                      </a:endParaRPr>
                    </a:p>
                  </a:txBody>
                  <a:tcPr/>
                </a:tc>
                <a:tc>
                  <a:txBody>
                    <a:bodyPr/>
                    <a:lstStyle/>
                    <a:p>
                      <a:r>
                        <a:rPr lang="en-US" sz="2400" b="1" dirty="0" smtClean="0">
                          <a:solidFill>
                            <a:schemeClr val="tx1"/>
                          </a:solidFill>
                        </a:rPr>
                        <a:t>Code or None</a:t>
                      </a:r>
                      <a:endParaRPr lang="en-US" sz="2400" b="1" dirty="0">
                        <a:solidFill>
                          <a:schemeClr val="tx1"/>
                        </a:solidFill>
                      </a:endParaRPr>
                    </a:p>
                  </a:txBody>
                  <a:tcPr/>
                </a:tc>
              </a:tr>
              <a:tr h="409575">
                <a:tc>
                  <a:txBody>
                    <a:bodyPr/>
                    <a:lstStyle/>
                    <a:p>
                      <a:r>
                        <a:rPr lang="en-US" sz="2400" b="1" dirty="0" smtClean="0">
                          <a:solidFill>
                            <a:schemeClr val="tx1"/>
                          </a:solidFill>
                        </a:rPr>
                        <a:t>      1</a:t>
                      </a:r>
                      <a:endParaRPr lang="en-US" sz="2400" b="1" dirty="0">
                        <a:solidFill>
                          <a:schemeClr val="tx1"/>
                        </a:solidFill>
                      </a:endParaRPr>
                    </a:p>
                  </a:txBody>
                  <a:tcPr/>
                </a:tc>
                <a:tc>
                  <a:txBody>
                    <a:bodyPr/>
                    <a:lstStyle/>
                    <a:p>
                      <a:r>
                        <a:rPr lang="en-US" sz="2400" b="1" dirty="0" smtClean="0">
                          <a:solidFill>
                            <a:schemeClr val="tx1"/>
                          </a:solidFill>
                        </a:rPr>
                        <a:t>    1</a:t>
                      </a:r>
                      <a:endParaRPr lang="en-US" sz="2400" b="1" dirty="0">
                        <a:solidFill>
                          <a:schemeClr val="tx1"/>
                        </a:solidFill>
                      </a:endParaRPr>
                    </a:p>
                  </a:txBody>
                  <a:tcPr/>
                </a:tc>
                <a:tc>
                  <a:txBody>
                    <a:bodyPr/>
                    <a:lstStyle/>
                    <a:p>
                      <a:r>
                        <a:rPr lang="en-US" sz="2400" b="1" dirty="0" smtClean="0">
                          <a:solidFill>
                            <a:schemeClr val="tx1"/>
                          </a:solidFill>
                        </a:rPr>
                        <a:t>Data</a:t>
                      </a:r>
                      <a:endParaRPr lang="en-US" sz="2400" b="1" dirty="0">
                        <a:solidFill>
                          <a:schemeClr val="tx1"/>
                        </a:solidFill>
                      </a:endParaRPr>
                    </a:p>
                  </a:txBody>
                  <a:tcPr/>
                </a:tc>
              </a:tr>
            </a:tbl>
          </a:graphicData>
        </a:graphic>
      </p:graphicFrame>
      <p:sp>
        <p:nvSpPr>
          <p:cNvPr id="4" name="Slide Number Placeholder 3"/>
          <p:cNvSpPr>
            <a:spLocks noGrp="1"/>
          </p:cNvSpPr>
          <p:nvPr>
            <p:ph type="sldNum" sz="quarter" idx="11"/>
          </p:nvPr>
        </p:nvSpPr>
        <p:spPr/>
        <p:txBody>
          <a:bodyPr/>
          <a:lstStyle/>
          <a:p>
            <a:pPr>
              <a:defRPr/>
            </a:pPr>
            <a:fld id="{77602564-9893-413A-A7BF-14D5DA3EA811}" type="slidenum">
              <a:rPr lang="en-US">
                <a:solidFill>
                  <a:schemeClr val="tx1"/>
                </a:solidFill>
              </a:rPr>
              <a:pPr>
                <a:defRPr/>
              </a:pPr>
              <a:t>40</a:t>
            </a:fld>
            <a:endParaRPr lang="en-US" dirty="0">
              <a:solidFill>
                <a:schemeClr val="tx1"/>
              </a:solidFill>
            </a:endParaRPr>
          </a:p>
        </p:txBody>
      </p:sp>
      <p:sp>
        <p:nvSpPr>
          <p:cNvPr id="10" name="TextBox 9"/>
          <p:cNvSpPr txBox="1">
            <a:spLocks noChangeArrowheads="1"/>
          </p:cNvSpPr>
          <p:nvPr/>
        </p:nvSpPr>
        <p:spPr bwMode="auto">
          <a:xfrm>
            <a:off x="228600" y="3697287"/>
            <a:ext cx="8610600" cy="646113"/>
          </a:xfrm>
          <a:prstGeom prst="rect">
            <a:avLst/>
          </a:prstGeom>
          <a:noFill/>
          <a:ln w="9525">
            <a:noFill/>
            <a:miter lim="800000"/>
            <a:headEnd/>
            <a:tailEnd/>
          </a:ln>
        </p:spPr>
        <p:txBody>
          <a:bodyPr>
            <a:spAutoFit/>
          </a:bodyPr>
          <a:lstStyle/>
          <a:p>
            <a:r>
              <a:rPr lang="en-US" b="1" dirty="0">
                <a:solidFill>
                  <a:srgbClr val="00B0F0"/>
                </a:solidFill>
                <a:latin typeface="Calibri" pitchFamily="34" charset="0"/>
              </a:rPr>
              <a:t>BHE (Bus High Enable) /S7: </a:t>
            </a:r>
            <a:r>
              <a:rPr lang="en-US" b="1" dirty="0">
                <a:latin typeface="Calibri" pitchFamily="34" charset="0"/>
              </a:rPr>
              <a:t>The bus high enable is used to indicate the transfer of data over the higher order ( D15-D8 ) </a:t>
            </a:r>
            <a:r>
              <a:rPr lang="en-US" b="1" dirty="0" smtClean="0">
                <a:latin typeface="Calibri" pitchFamily="34" charset="0"/>
              </a:rPr>
              <a:t>data bus.</a:t>
            </a:r>
            <a:endParaRPr lang="en-US" b="1" dirty="0">
              <a:latin typeface="Calibri" pitchFamily="34" charset="0"/>
            </a:endParaRPr>
          </a:p>
        </p:txBody>
      </p:sp>
      <p:graphicFrame>
        <p:nvGraphicFramePr>
          <p:cNvPr id="11" name="Content Placeholder 7"/>
          <p:cNvGraphicFramePr>
            <a:graphicFrameLocks/>
          </p:cNvGraphicFramePr>
          <p:nvPr/>
        </p:nvGraphicFramePr>
        <p:xfrm>
          <a:off x="533401" y="4410390"/>
          <a:ext cx="7924799" cy="2241780"/>
        </p:xfrm>
        <a:graphic>
          <a:graphicData uri="http://schemas.openxmlformats.org/drawingml/2006/table">
            <a:tbl>
              <a:tblPr firstRow="1" bandRow="1">
                <a:tableStyleId>{5C22544A-7EE6-4342-B048-85BDC9FD1C3A}</a:tableStyleId>
              </a:tblPr>
              <a:tblGrid>
                <a:gridCol w="1434011"/>
                <a:gridCol w="1434011"/>
                <a:gridCol w="5056777"/>
              </a:tblGrid>
              <a:tr h="297814">
                <a:tc>
                  <a:txBody>
                    <a:bodyPr/>
                    <a:lstStyle/>
                    <a:p>
                      <a:r>
                        <a:rPr lang="en-US" dirty="0" smtClean="0">
                          <a:solidFill>
                            <a:schemeClr val="bg1"/>
                          </a:solidFill>
                        </a:rPr>
                        <a:t>    BHE Pin</a:t>
                      </a:r>
                      <a:endParaRPr lang="en-US" dirty="0">
                        <a:solidFill>
                          <a:schemeClr val="bg1"/>
                        </a:solidFill>
                      </a:endParaRPr>
                    </a:p>
                  </a:txBody>
                  <a:tcPr/>
                </a:tc>
                <a:tc>
                  <a:txBody>
                    <a:bodyPr/>
                    <a:lstStyle/>
                    <a:p>
                      <a:r>
                        <a:rPr lang="en-US" dirty="0" smtClean="0">
                          <a:solidFill>
                            <a:schemeClr val="bg1"/>
                          </a:solidFill>
                        </a:rPr>
                        <a:t>      A0  Pin</a:t>
                      </a:r>
                      <a:endParaRPr lang="en-US" dirty="0">
                        <a:solidFill>
                          <a:schemeClr val="bg1"/>
                        </a:solidFill>
                      </a:endParaRPr>
                    </a:p>
                  </a:txBody>
                  <a:tcPr/>
                </a:tc>
                <a:tc>
                  <a:txBody>
                    <a:bodyPr/>
                    <a:lstStyle/>
                    <a:p>
                      <a:r>
                        <a:rPr lang="en-US" dirty="0" smtClean="0">
                          <a:solidFill>
                            <a:schemeClr val="bg1"/>
                          </a:solidFill>
                        </a:rPr>
                        <a:t>        </a:t>
                      </a:r>
                      <a:r>
                        <a:rPr lang="en-US" baseline="0" dirty="0" smtClean="0">
                          <a:solidFill>
                            <a:schemeClr val="bg1"/>
                          </a:solidFill>
                        </a:rPr>
                        <a:t> </a:t>
                      </a:r>
                      <a:r>
                        <a:rPr lang="en-US" dirty="0" smtClean="0">
                          <a:solidFill>
                            <a:schemeClr val="bg1"/>
                          </a:solidFill>
                        </a:rPr>
                        <a:t> Indication</a:t>
                      </a:r>
                      <a:endParaRPr lang="en-US" dirty="0">
                        <a:solidFill>
                          <a:schemeClr val="bg1"/>
                        </a:solidFill>
                      </a:endParaRPr>
                    </a:p>
                  </a:txBody>
                  <a:tcPr/>
                </a:tc>
              </a:tr>
              <a:tr h="372268">
                <a:tc>
                  <a:txBody>
                    <a:bodyPr/>
                    <a:lstStyle/>
                    <a:p>
                      <a:r>
                        <a:rPr lang="en-US" sz="2400" b="1" dirty="0" smtClean="0">
                          <a:solidFill>
                            <a:schemeClr val="tx1"/>
                          </a:solidFill>
                        </a:rPr>
                        <a:t>      0</a:t>
                      </a:r>
                      <a:endParaRPr lang="en-US" sz="2400" b="1" dirty="0">
                        <a:solidFill>
                          <a:schemeClr val="tx1"/>
                        </a:solidFill>
                      </a:endParaRPr>
                    </a:p>
                  </a:txBody>
                  <a:tcPr/>
                </a:tc>
                <a:tc>
                  <a:txBody>
                    <a:bodyPr/>
                    <a:lstStyle/>
                    <a:p>
                      <a:r>
                        <a:rPr lang="en-US" sz="2400" b="1" dirty="0" smtClean="0">
                          <a:solidFill>
                            <a:schemeClr val="tx1"/>
                          </a:solidFill>
                        </a:rPr>
                        <a:t>    0</a:t>
                      </a:r>
                      <a:endParaRPr lang="en-US" sz="2400" b="1" dirty="0">
                        <a:solidFill>
                          <a:schemeClr val="tx1"/>
                        </a:solidFill>
                      </a:endParaRPr>
                    </a:p>
                  </a:txBody>
                  <a:tcPr/>
                </a:tc>
                <a:tc>
                  <a:txBody>
                    <a:bodyPr/>
                    <a:lstStyle/>
                    <a:p>
                      <a:r>
                        <a:rPr lang="en-US" sz="2400" b="1" dirty="0" smtClean="0">
                          <a:solidFill>
                            <a:schemeClr val="tx1"/>
                          </a:solidFill>
                        </a:rPr>
                        <a:t>Whole</a:t>
                      </a:r>
                      <a:r>
                        <a:rPr lang="en-US" sz="2400" b="1" baseline="0" dirty="0" smtClean="0">
                          <a:solidFill>
                            <a:schemeClr val="tx1"/>
                          </a:solidFill>
                        </a:rPr>
                        <a:t> Word</a:t>
                      </a:r>
                      <a:endParaRPr lang="en-US" sz="2400" b="1" dirty="0">
                        <a:solidFill>
                          <a:schemeClr val="tx1"/>
                        </a:solidFill>
                      </a:endParaRPr>
                    </a:p>
                  </a:txBody>
                  <a:tcPr/>
                </a:tc>
              </a:tr>
              <a:tr h="480810">
                <a:tc>
                  <a:txBody>
                    <a:bodyPr/>
                    <a:lstStyle/>
                    <a:p>
                      <a:r>
                        <a:rPr lang="en-US" sz="2400" b="1" dirty="0" smtClean="0">
                          <a:solidFill>
                            <a:schemeClr val="tx1"/>
                          </a:solidFill>
                        </a:rPr>
                        <a:t>      0</a:t>
                      </a:r>
                      <a:endParaRPr lang="en-US" sz="2400" b="1" dirty="0">
                        <a:solidFill>
                          <a:schemeClr val="tx1"/>
                        </a:solidFill>
                      </a:endParaRPr>
                    </a:p>
                  </a:txBody>
                  <a:tcPr/>
                </a:tc>
                <a:tc>
                  <a:txBody>
                    <a:bodyPr/>
                    <a:lstStyle/>
                    <a:p>
                      <a:r>
                        <a:rPr lang="en-US" sz="2400" b="1" dirty="0" smtClean="0">
                          <a:solidFill>
                            <a:schemeClr val="tx1"/>
                          </a:solidFill>
                        </a:rPr>
                        <a:t>    1</a:t>
                      </a:r>
                      <a:endParaRPr lang="en-US" sz="2400" b="1" dirty="0">
                        <a:solidFill>
                          <a:schemeClr val="tx1"/>
                        </a:solidFill>
                      </a:endParaRPr>
                    </a:p>
                  </a:txBody>
                  <a:tcPr/>
                </a:tc>
                <a:tc>
                  <a:txBody>
                    <a:bodyPr/>
                    <a:lstStyle/>
                    <a:p>
                      <a:r>
                        <a:rPr lang="en-US" sz="2400" b="1" dirty="0" smtClean="0">
                          <a:solidFill>
                            <a:schemeClr val="tx1"/>
                          </a:solidFill>
                        </a:rPr>
                        <a:t>Upper</a:t>
                      </a:r>
                      <a:r>
                        <a:rPr lang="en-US" sz="2400" b="1" baseline="0" dirty="0" smtClean="0">
                          <a:solidFill>
                            <a:schemeClr val="tx1"/>
                          </a:solidFill>
                        </a:rPr>
                        <a:t> Byte from/to odd address</a:t>
                      </a:r>
                      <a:endParaRPr lang="en-US" sz="2400" b="1" dirty="0">
                        <a:solidFill>
                          <a:schemeClr val="tx1"/>
                        </a:solidFill>
                      </a:endParaRPr>
                    </a:p>
                  </a:txBody>
                  <a:tcPr/>
                </a:tc>
              </a:tr>
              <a:tr h="480810">
                <a:tc>
                  <a:txBody>
                    <a:bodyPr/>
                    <a:lstStyle/>
                    <a:p>
                      <a:r>
                        <a:rPr lang="en-US" sz="2400" b="1" dirty="0" smtClean="0">
                          <a:solidFill>
                            <a:schemeClr val="tx1"/>
                          </a:solidFill>
                        </a:rPr>
                        <a:t>      1</a:t>
                      </a:r>
                      <a:endParaRPr lang="en-US" sz="2400" b="1" dirty="0">
                        <a:solidFill>
                          <a:schemeClr val="tx1"/>
                        </a:solidFill>
                      </a:endParaRPr>
                    </a:p>
                  </a:txBody>
                  <a:tcPr/>
                </a:tc>
                <a:tc>
                  <a:txBody>
                    <a:bodyPr/>
                    <a:lstStyle/>
                    <a:p>
                      <a:r>
                        <a:rPr lang="en-US" sz="2400" b="1" dirty="0" smtClean="0">
                          <a:solidFill>
                            <a:schemeClr val="tx1"/>
                          </a:solidFill>
                        </a:rPr>
                        <a:t>    0</a:t>
                      </a:r>
                      <a:endParaRPr lang="en-US" sz="2400" b="1" dirty="0">
                        <a:solidFill>
                          <a:schemeClr val="tx1"/>
                        </a:solidFill>
                      </a:endParaRPr>
                    </a:p>
                  </a:txBody>
                  <a:tcPr/>
                </a:tc>
                <a:tc>
                  <a:txBody>
                    <a:bodyPr/>
                    <a:lstStyle/>
                    <a:p>
                      <a:r>
                        <a:rPr lang="en-US" sz="2400" b="1" baseline="0" dirty="0" smtClean="0">
                          <a:solidFill>
                            <a:schemeClr val="tx1"/>
                          </a:solidFill>
                        </a:rPr>
                        <a:t>Lower Byte from/to even address</a:t>
                      </a:r>
                      <a:endParaRPr lang="en-US" sz="2400" b="1" dirty="0">
                        <a:solidFill>
                          <a:schemeClr val="tx1"/>
                        </a:solidFill>
                      </a:endParaRPr>
                    </a:p>
                  </a:txBody>
                  <a:tcPr/>
                </a:tc>
              </a:tr>
              <a:tr h="372268">
                <a:tc>
                  <a:txBody>
                    <a:bodyPr/>
                    <a:lstStyle/>
                    <a:p>
                      <a:r>
                        <a:rPr lang="en-US" sz="2400" b="1" dirty="0" smtClean="0">
                          <a:solidFill>
                            <a:schemeClr val="tx1"/>
                          </a:solidFill>
                        </a:rPr>
                        <a:t>      1</a:t>
                      </a:r>
                      <a:endParaRPr lang="en-US" sz="2400" b="1" dirty="0">
                        <a:solidFill>
                          <a:schemeClr val="tx1"/>
                        </a:solidFill>
                      </a:endParaRPr>
                    </a:p>
                  </a:txBody>
                  <a:tcPr/>
                </a:tc>
                <a:tc>
                  <a:txBody>
                    <a:bodyPr/>
                    <a:lstStyle/>
                    <a:p>
                      <a:r>
                        <a:rPr lang="en-US" sz="2400" b="1" dirty="0" smtClean="0">
                          <a:solidFill>
                            <a:schemeClr val="tx1"/>
                          </a:solidFill>
                        </a:rPr>
                        <a:t>    1</a:t>
                      </a:r>
                      <a:endParaRPr lang="en-US" sz="2400" b="1" dirty="0">
                        <a:solidFill>
                          <a:schemeClr val="tx1"/>
                        </a:solidFill>
                      </a:endParaRPr>
                    </a:p>
                  </a:txBody>
                  <a:tcPr/>
                </a:tc>
                <a:tc>
                  <a:txBody>
                    <a:bodyPr/>
                    <a:lstStyle/>
                    <a:p>
                      <a:r>
                        <a:rPr lang="en-US" sz="2400" b="1" dirty="0" smtClean="0">
                          <a:solidFill>
                            <a:schemeClr val="tx1"/>
                          </a:solidFill>
                        </a:rPr>
                        <a:t>None</a:t>
                      </a:r>
                      <a:endParaRPr lang="en-US" sz="2400" b="1" dirty="0">
                        <a:solidFill>
                          <a:schemeClr val="tx1"/>
                        </a:solidFill>
                      </a:endParaRPr>
                    </a:p>
                  </a:txBody>
                  <a:tcPr/>
                </a:tc>
              </a:tr>
            </a:tbl>
          </a:graphicData>
        </a:graphic>
      </p:graphicFrame>
      <p:sp>
        <p:nvSpPr>
          <p:cNvPr id="9"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Function Of Pins of 8086</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0"/>
            <a:ext cx="8686800" cy="5334000"/>
          </a:xfrm>
        </p:spPr>
        <p:txBody>
          <a:bodyPr rtlCol="0">
            <a:normAutofit fontScale="92500" lnSpcReduction="20000"/>
          </a:bodyPr>
          <a:lstStyle/>
          <a:p>
            <a:pPr eaLnBrk="1" fontAlgn="auto" hangingPunct="1">
              <a:spcAft>
                <a:spcPts val="0"/>
              </a:spcAft>
              <a:buFont typeface="Arial" pitchFamily="34" charset="0"/>
              <a:buChar char="•"/>
              <a:defRPr/>
            </a:pPr>
            <a:r>
              <a:rPr lang="en-US" b="1" dirty="0" smtClean="0">
                <a:solidFill>
                  <a:srgbClr val="00B0F0"/>
                </a:solidFill>
              </a:rPr>
              <a:t>RD: </a:t>
            </a:r>
            <a:r>
              <a:rPr lang="en-US" b="1" dirty="0" smtClean="0"/>
              <a:t>This signal on low indicates the peripheral that the processor is performing  memory or I/O read operation.</a:t>
            </a:r>
          </a:p>
          <a:p>
            <a:pPr eaLnBrk="1" fontAlgn="auto" hangingPunct="1">
              <a:spcAft>
                <a:spcPts val="0"/>
              </a:spcAft>
              <a:buFont typeface="Arial" pitchFamily="34" charset="0"/>
              <a:buChar char="•"/>
              <a:defRPr/>
            </a:pPr>
            <a:r>
              <a:rPr lang="en-US" b="1" dirty="0" smtClean="0">
                <a:solidFill>
                  <a:srgbClr val="00B0F0"/>
                </a:solidFill>
              </a:rPr>
              <a:t>READY: </a:t>
            </a:r>
            <a:r>
              <a:rPr lang="en-US" b="1" dirty="0" smtClean="0"/>
              <a:t>This is the acknowledgement from the slow device or memory that they have completed the data transfer. </a:t>
            </a:r>
          </a:p>
          <a:p>
            <a:pPr eaLnBrk="1" fontAlgn="auto" hangingPunct="1">
              <a:spcAft>
                <a:spcPts val="0"/>
              </a:spcAft>
              <a:buFont typeface="Arial" pitchFamily="34" charset="0"/>
              <a:buChar char="•"/>
              <a:defRPr/>
            </a:pPr>
            <a:r>
              <a:rPr lang="en-US" b="1" dirty="0" smtClean="0">
                <a:solidFill>
                  <a:srgbClr val="00B0F0"/>
                </a:solidFill>
              </a:rPr>
              <a:t>INTR-Interrupt Request: </a:t>
            </a:r>
            <a:r>
              <a:rPr lang="en-US" b="1" dirty="0" smtClean="0"/>
              <a:t>This is a triggered input. If any interrupt request is pending, the processor enters the interrupt acknowledge cycle. This can be internally masked by resulting the interrupt enable flag. This signal is active high and internally synchronized. </a:t>
            </a:r>
            <a:endParaRPr lang="en-US" b="1" dirty="0"/>
          </a:p>
        </p:txBody>
      </p:sp>
      <p:sp>
        <p:nvSpPr>
          <p:cNvPr id="4" name="Slide Number Placeholder 3"/>
          <p:cNvSpPr>
            <a:spLocks noGrp="1"/>
          </p:cNvSpPr>
          <p:nvPr>
            <p:ph type="sldNum" sz="quarter" idx="11"/>
          </p:nvPr>
        </p:nvSpPr>
        <p:spPr/>
        <p:txBody>
          <a:bodyPr/>
          <a:lstStyle/>
          <a:p>
            <a:pPr>
              <a:defRPr/>
            </a:pPr>
            <a:fld id="{E8C9CB6B-4369-4A9F-8659-2649B22CA068}" type="slidenum">
              <a:rPr lang="en-US"/>
              <a:pPr>
                <a:defRPr/>
              </a:pPr>
              <a:t>41</a:t>
            </a:fld>
            <a:endParaRPr lang="en-US" dirty="0"/>
          </a:p>
        </p:txBody>
      </p:sp>
      <p:cxnSp>
        <p:nvCxnSpPr>
          <p:cNvPr id="7" name="Straight Connector 6"/>
          <p:cNvCxnSpPr/>
          <p:nvPr/>
        </p:nvCxnSpPr>
        <p:spPr>
          <a:xfrm>
            <a:off x="685800" y="1447800"/>
            <a:ext cx="457200" cy="1588"/>
          </a:xfrm>
          <a:prstGeom prst="line">
            <a:avLst/>
          </a:prstGeom>
        </p:spPr>
        <p:style>
          <a:lnRef idx="2">
            <a:schemeClr val="dk1"/>
          </a:lnRef>
          <a:fillRef idx="0">
            <a:schemeClr val="dk1"/>
          </a:fillRef>
          <a:effectRef idx="1">
            <a:schemeClr val="dk1"/>
          </a:effectRef>
          <a:fontRef idx="minor">
            <a:schemeClr val="tx1"/>
          </a:fontRef>
        </p:style>
      </p:cxnSp>
      <p:sp>
        <p:nvSpPr>
          <p:cNvPr id="6"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Function Of Pins of 8086</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8686800" cy="5029200"/>
          </a:xfrm>
        </p:spPr>
        <p:txBody>
          <a:bodyPr/>
          <a:lstStyle/>
          <a:p>
            <a:pPr eaLnBrk="1" hangingPunct="1"/>
            <a:r>
              <a:rPr lang="en-US" b="1" dirty="0" smtClean="0">
                <a:solidFill>
                  <a:srgbClr val="00B0F0"/>
                </a:solidFill>
              </a:rPr>
              <a:t>TEST: </a:t>
            </a:r>
            <a:r>
              <a:rPr lang="en-US" sz="2800" b="1" dirty="0" smtClean="0"/>
              <a:t>This input is examined by a ‘WAIT’ instruction. If the TEST pin goes low, execution will continue, else the processor remains in an idle state</a:t>
            </a:r>
          </a:p>
          <a:p>
            <a:pPr eaLnBrk="1" hangingPunct="1"/>
            <a:r>
              <a:rPr lang="en-US" sz="2800" b="1" dirty="0" smtClean="0">
                <a:solidFill>
                  <a:srgbClr val="00B0F0"/>
                </a:solidFill>
              </a:rPr>
              <a:t>CLK- Clock Input: </a:t>
            </a:r>
            <a:r>
              <a:rPr lang="en-US" sz="2800" b="1" dirty="0" smtClean="0"/>
              <a:t>The clock input provides the basic timing for processor operation and bus control activity.</a:t>
            </a:r>
          </a:p>
          <a:p>
            <a:pPr eaLnBrk="1" hangingPunct="1"/>
            <a:r>
              <a:rPr lang="en-US" sz="2800" b="1" dirty="0" smtClean="0">
                <a:solidFill>
                  <a:srgbClr val="00B0F0"/>
                </a:solidFill>
              </a:rPr>
              <a:t>MN/MX: </a:t>
            </a:r>
            <a:r>
              <a:rPr lang="en-US" sz="2800" b="1" dirty="0" smtClean="0"/>
              <a:t>The logic level at this pin decides whether the processor is to operate in either minimum or maximum mode.</a:t>
            </a:r>
            <a:endParaRPr lang="en-US" sz="2800" dirty="0" smtClean="0"/>
          </a:p>
        </p:txBody>
      </p:sp>
      <p:sp>
        <p:nvSpPr>
          <p:cNvPr id="4" name="Slide Number Placeholder 3"/>
          <p:cNvSpPr>
            <a:spLocks noGrp="1"/>
          </p:cNvSpPr>
          <p:nvPr>
            <p:ph type="sldNum" sz="quarter" idx="11"/>
          </p:nvPr>
        </p:nvSpPr>
        <p:spPr/>
        <p:txBody>
          <a:bodyPr/>
          <a:lstStyle/>
          <a:p>
            <a:pPr>
              <a:defRPr/>
            </a:pPr>
            <a:fld id="{FA76102D-7AAA-45DF-BEFF-7CBC81D4B945}" type="slidenum">
              <a:rPr lang="en-US"/>
              <a:pPr>
                <a:defRPr/>
              </a:pPr>
              <a:t>42</a:t>
            </a:fld>
            <a:endParaRPr lang="en-US" dirty="0"/>
          </a:p>
        </p:txBody>
      </p:sp>
      <p:cxnSp>
        <p:nvCxnSpPr>
          <p:cNvPr id="7" name="Straight Connector 6"/>
          <p:cNvCxnSpPr/>
          <p:nvPr/>
        </p:nvCxnSpPr>
        <p:spPr>
          <a:xfrm>
            <a:off x="1371600" y="4722813"/>
            <a:ext cx="457200" cy="1587"/>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sp>
        <p:nvSpPr>
          <p:cNvPr id="8"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Function Of Pins of 8086</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8763000" cy="5105400"/>
          </a:xfrm>
        </p:spPr>
        <p:txBody>
          <a:bodyPr rtlCol="0">
            <a:normAutofit fontScale="85000" lnSpcReduction="20000"/>
          </a:bodyPr>
          <a:lstStyle/>
          <a:p>
            <a:pPr eaLnBrk="1" fontAlgn="auto" hangingPunct="1">
              <a:spcAft>
                <a:spcPts val="0"/>
              </a:spcAft>
              <a:buFont typeface="Arial" pitchFamily="34" charset="0"/>
              <a:buChar char="•"/>
              <a:defRPr/>
            </a:pPr>
            <a:r>
              <a:rPr lang="en-US" b="1" dirty="0" smtClean="0"/>
              <a:t>8086 microprocessors can be configured to work in either of the two modes:</a:t>
            </a:r>
          </a:p>
          <a:p>
            <a:pPr eaLnBrk="1" fontAlgn="auto" hangingPunct="1">
              <a:spcAft>
                <a:spcPts val="0"/>
              </a:spcAft>
              <a:buFont typeface="Arial" pitchFamily="34" charset="0"/>
              <a:buChar char="•"/>
              <a:defRPr/>
            </a:pPr>
            <a:r>
              <a:rPr lang="en-US" b="1" dirty="0" smtClean="0"/>
              <a:t>(1). </a:t>
            </a:r>
            <a:r>
              <a:rPr lang="en-US" b="1" dirty="0" smtClean="0">
                <a:solidFill>
                  <a:srgbClr val="00B050"/>
                </a:solidFill>
              </a:rPr>
              <a:t>Minimum Mode, </a:t>
            </a:r>
          </a:p>
          <a:p>
            <a:pPr eaLnBrk="1" fontAlgn="auto" hangingPunct="1">
              <a:spcAft>
                <a:spcPts val="0"/>
              </a:spcAft>
              <a:buFont typeface="Arial" pitchFamily="34" charset="0"/>
              <a:buChar char="•"/>
              <a:defRPr/>
            </a:pPr>
            <a:r>
              <a:rPr lang="en-US" b="1" dirty="0" smtClean="0"/>
              <a:t>(2). </a:t>
            </a:r>
            <a:r>
              <a:rPr lang="en-US" b="1" dirty="0" smtClean="0">
                <a:solidFill>
                  <a:srgbClr val="00B050"/>
                </a:solidFill>
              </a:rPr>
              <a:t>Maximum Mode.</a:t>
            </a:r>
          </a:p>
          <a:p>
            <a:pPr eaLnBrk="1" fontAlgn="auto" hangingPunct="1">
              <a:spcAft>
                <a:spcPts val="0"/>
              </a:spcAft>
              <a:buFont typeface="Arial" pitchFamily="34" charset="0"/>
              <a:buNone/>
              <a:defRPr/>
            </a:pPr>
            <a:r>
              <a:rPr lang="en-US" b="1" dirty="0" smtClean="0"/>
              <a:t>• </a:t>
            </a:r>
            <a:r>
              <a:rPr lang="en-US" b="1" dirty="0" smtClean="0">
                <a:solidFill>
                  <a:srgbClr val="00B050"/>
                </a:solidFill>
              </a:rPr>
              <a:t>Minimum mode:</a:t>
            </a:r>
          </a:p>
          <a:p>
            <a:pPr eaLnBrk="1" fontAlgn="auto" hangingPunct="1">
              <a:spcAft>
                <a:spcPts val="0"/>
              </a:spcAft>
              <a:buFont typeface="Arial" pitchFamily="34" charset="0"/>
              <a:buNone/>
              <a:defRPr/>
            </a:pPr>
            <a:r>
              <a:rPr lang="en-US" b="1" dirty="0" smtClean="0"/>
              <a:t> – Pull MN/MX to logic 1</a:t>
            </a:r>
          </a:p>
          <a:p>
            <a:pPr eaLnBrk="1" fontAlgn="auto" hangingPunct="1">
              <a:spcAft>
                <a:spcPts val="0"/>
              </a:spcAft>
              <a:buFont typeface="Arial" pitchFamily="34" charset="0"/>
              <a:buNone/>
              <a:defRPr/>
            </a:pPr>
            <a:r>
              <a:rPr lang="en-US" b="1" dirty="0" smtClean="0"/>
              <a:t> – Typically smaller systems and contains a single microprocessor</a:t>
            </a:r>
          </a:p>
          <a:p>
            <a:pPr eaLnBrk="1" fontAlgn="auto" hangingPunct="1">
              <a:spcAft>
                <a:spcPts val="0"/>
              </a:spcAft>
              <a:buFont typeface="Arial" pitchFamily="34" charset="0"/>
              <a:buNone/>
              <a:defRPr/>
            </a:pPr>
            <a:r>
              <a:rPr lang="en-US" b="1" dirty="0" smtClean="0"/>
              <a:t>• </a:t>
            </a:r>
            <a:r>
              <a:rPr lang="en-US" b="1" dirty="0" smtClean="0">
                <a:solidFill>
                  <a:srgbClr val="00B050"/>
                </a:solidFill>
              </a:rPr>
              <a:t>Maximum mode:</a:t>
            </a:r>
          </a:p>
          <a:p>
            <a:pPr eaLnBrk="1" fontAlgn="auto" hangingPunct="1">
              <a:spcAft>
                <a:spcPts val="0"/>
              </a:spcAft>
              <a:buFont typeface="Arial" pitchFamily="34" charset="0"/>
              <a:buNone/>
              <a:defRPr/>
            </a:pPr>
            <a:r>
              <a:rPr lang="en-US" b="1" dirty="0" smtClean="0"/>
              <a:t>– Pull MN/MX logic 0</a:t>
            </a:r>
          </a:p>
          <a:p>
            <a:pPr eaLnBrk="1" fontAlgn="auto" hangingPunct="1">
              <a:spcAft>
                <a:spcPts val="0"/>
              </a:spcAft>
              <a:buFont typeface="Arial" pitchFamily="34" charset="0"/>
              <a:buNone/>
              <a:defRPr/>
            </a:pPr>
            <a:r>
              <a:rPr lang="en-US" b="1" dirty="0" smtClean="0"/>
              <a:t>– Larger systems with more than one microprocessor.</a:t>
            </a:r>
            <a:endParaRPr lang="en-US" b="1" dirty="0"/>
          </a:p>
        </p:txBody>
      </p:sp>
      <p:sp>
        <p:nvSpPr>
          <p:cNvPr id="4" name="Slide Number Placeholder 3"/>
          <p:cNvSpPr>
            <a:spLocks noGrp="1"/>
          </p:cNvSpPr>
          <p:nvPr>
            <p:ph type="sldNum" sz="quarter" idx="11"/>
          </p:nvPr>
        </p:nvSpPr>
        <p:spPr/>
        <p:txBody>
          <a:bodyPr/>
          <a:lstStyle/>
          <a:p>
            <a:pPr>
              <a:defRPr/>
            </a:pPr>
            <a:fld id="{2562A722-772E-4917-AF3D-119A0734E44F}" type="slidenum">
              <a:rPr lang="en-US"/>
              <a:pPr>
                <a:defRPr/>
              </a:pPr>
              <a:t>43</a:t>
            </a:fld>
            <a:endParaRPr lang="en-US" dirty="0"/>
          </a:p>
        </p:txBody>
      </p:sp>
      <p:cxnSp>
        <p:nvCxnSpPr>
          <p:cNvPr id="5" name="Straight Connector 4"/>
          <p:cNvCxnSpPr/>
          <p:nvPr/>
        </p:nvCxnSpPr>
        <p:spPr>
          <a:xfrm>
            <a:off x="1981200" y="3581400"/>
            <a:ext cx="457200" cy="1588"/>
          </a:xfrm>
          <a:prstGeom prst="line">
            <a:avLst/>
          </a:prstGeom>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a:xfrm>
            <a:off x="1905000" y="5105400"/>
            <a:ext cx="457200" cy="1588"/>
          </a:xfrm>
          <a:prstGeom prst="line">
            <a:avLst/>
          </a:prstGeom>
        </p:spPr>
        <p:style>
          <a:lnRef idx="2">
            <a:schemeClr val="dk1"/>
          </a:lnRef>
          <a:fillRef idx="0">
            <a:schemeClr val="dk1"/>
          </a:fillRef>
          <a:effectRef idx="1">
            <a:schemeClr val="dk1"/>
          </a:effectRef>
          <a:fontRef idx="minor">
            <a:schemeClr val="tx1"/>
          </a:fontRef>
        </p:style>
      </p:cxnSp>
      <p:sp>
        <p:nvSpPr>
          <p:cNvPr id="7"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Operating Modes Of 8086</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685800"/>
            <a:ext cx="8229600" cy="5410200"/>
          </a:xfrm>
        </p:spPr>
        <p:txBody>
          <a:bodyPr/>
          <a:lstStyle/>
          <a:p>
            <a:r>
              <a:rPr lang="en-IN" dirty="0" smtClean="0">
                <a:solidFill>
                  <a:srgbClr val="00B0F0"/>
                </a:solidFill>
              </a:rPr>
              <a:t>Minimum mode:</a:t>
            </a:r>
            <a:r>
              <a:rPr lang="en-IN" dirty="0" smtClean="0"/>
              <a:t> The 8086 processor works in a single processor environment. All control signals for memory and I/O are generated by the microprocessor.</a:t>
            </a:r>
          </a:p>
          <a:p>
            <a:endParaRPr lang="en-IN" dirty="0" smtClean="0"/>
          </a:p>
          <a:p>
            <a:r>
              <a:rPr lang="en-IN" dirty="0" smtClean="0">
                <a:solidFill>
                  <a:srgbClr val="00B0F0"/>
                </a:solidFill>
              </a:rPr>
              <a:t>Maximum mode:</a:t>
            </a:r>
            <a:r>
              <a:rPr lang="en-IN" dirty="0" smtClean="0"/>
              <a:t> designed to be used when a coprocessor exists in the system.</a:t>
            </a:r>
          </a:p>
          <a:p>
            <a:pPr lvl="1"/>
            <a:r>
              <a:rPr lang="en-IN" dirty="0" smtClean="0"/>
              <a:t>8086 works in a multiprocessor environment. Control signals for memory and I/O are generated by an external BUS Controller.</a:t>
            </a:r>
          </a:p>
          <a:p>
            <a:endParaRPr lang="en-IN"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tretch>
            <a:fillRect/>
          </a:stretch>
        </p:blipFill>
        <p:spPr>
          <a:xfrm>
            <a:off x="1143000" y="1447800"/>
            <a:ext cx="6248400" cy="5410200"/>
          </a:xfrm>
        </p:spPr>
      </p:pic>
      <p:sp>
        <p:nvSpPr>
          <p:cNvPr id="4" name="Slide Number Placeholder 3"/>
          <p:cNvSpPr>
            <a:spLocks noGrp="1"/>
          </p:cNvSpPr>
          <p:nvPr>
            <p:ph type="sldNum" sz="quarter" idx="11"/>
          </p:nvPr>
        </p:nvSpPr>
        <p:spPr/>
        <p:txBody>
          <a:bodyPr/>
          <a:lstStyle/>
          <a:p>
            <a:pPr>
              <a:defRPr/>
            </a:pPr>
            <a:fld id="{B6F725BE-EFF3-4359-80B2-B6548613267C}" type="slidenum">
              <a:rPr lang="en-US">
                <a:solidFill>
                  <a:schemeClr val="tx1"/>
                </a:solidFill>
              </a:rPr>
              <a:pPr>
                <a:defRPr/>
              </a:pPr>
              <a:t>45</a:t>
            </a:fld>
            <a:endParaRPr lang="en-US" dirty="0">
              <a:solidFill>
                <a:schemeClr val="tx1"/>
              </a:solidFill>
            </a:endParaRPr>
          </a:p>
        </p:txBody>
      </p:sp>
      <p:sp>
        <p:nvSpPr>
          <p:cNvPr id="6"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Common Signals In Both Mode</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IN" dirty="0"/>
          </a:p>
        </p:txBody>
      </p:sp>
      <p:sp>
        <p:nvSpPr>
          <p:cNvPr id="3" name="Content Placeholder 2"/>
          <p:cNvSpPr>
            <a:spLocks noGrp="1"/>
          </p:cNvSpPr>
          <p:nvPr>
            <p:ph idx="1"/>
          </p:nvPr>
        </p:nvSpPr>
        <p:spPr/>
        <p:txBody>
          <a:bodyPr/>
          <a:lstStyle/>
          <a:p>
            <a:endParaRPr lang="en-IN"/>
          </a:p>
        </p:txBody>
      </p:sp>
      <p:pic>
        <p:nvPicPr>
          <p:cNvPr id="1027" name="Picture 3" descr="C:\Users\USER\Desktop\min-mode.jpg"/>
          <p:cNvPicPr>
            <a:picLocks noChangeAspect="1" noChangeArrowheads="1"/>
          </p:cNvPicPr>
          <p:nvPr/>
        </p:nvPicPr>
        <p:blipFill>
          <a:blip r:embed="rId2" cstate="print"/>
          <a:srcRect/>
          <a:stretch>
            <a:fillRect/>
          </a:stretch>
        </p:blipFill>
        <p:spPr bwMode="auto">
          <a:xfrm>
            <a:off x="381000" y="1385341"/>
            <a:ext cx="8763000" cy="5472659"/>
          </a:xfrm>
          <a:prstGeom prst="rect">
            <a:avLst/>
          </a:prstGeom>
          <a:noFill/>
        </p:spPr>
      </p:pic>
      <p:sp>
        <p:nvSpPr>
          <p:cNvPr id="6"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Signals In Minimum Mode</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534400" cy="5029200"/>
          </a:xfrm>
        </p:spPr>
        <p:txBody>
          <a:bodyPr rtlCol="0">
            <a:normAutofit/>
          </a:bodyPr>
          <a:lstStyle/>
          <a:p>
            <a:endParaRPr lang="en-US" dirty="0"/>
          </a:p>
        </p:txBody>
      </p:sp>
      <p:sp>
        <p:nvSpPr>
          <p:cNvPr id="4" name="Slide Number Placeholder 3"/>
          <p:cNvSpPr>
            <a:spLocks noGrp="1"/>
          </p:cNvSpPr>
          <p:nvPr>
            <p:ph type="sldNum" sz="quarter" idx="11"/>
          </p:nvPr>
        </p:nvSpPr>
        <p:spPr/>
        <p:txBody>
          <a:bodyPr/>
          <a:lstStyle/>
          <a:p>
            <a:pPr>
              <a:defRPr/>
            </a:pPr>
            <a:fld id="{2697C3AD-044E-4A5C-9605-7F814DB5B947}" type="slidenum">
              <a:rPr lang="en-US"/>
              <a:pPr>
                <a:defRPr/>
              </a:pPr>
              <a:t>47</a:t>
            </a:fld>
            <a:endParaRPr lang="en-US" dirty="0"/>
          </a:p>
        </p:txBody>
      </p:sp>
      <p:sp>
        <p:nvSpPr>
          <p:cNvPr id="7" name="Title 1"/>
          <p:cNvSpPr txBox="1">
            <a:spLocks/>
          </p:cNvSpPr>
          <p:nvPr/>
        </p:nvSpPr>
        <p:spPr bwMode="auto">
          <a:xfrm>
            <a:off x="533400" y="457200"/>
            <a:ext cx="8229600" cy="762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latin typeface="Times New Roman" pitchFamily="18" charset="0"/>
                <a:cs typeface="Times New Roman" pitchFamily="18" charset="0"/>
              </a:rPr>
              <a:t>Minimum Mode 8086 System</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pic>
        <p:nvPicPr>
          <p:cNvPr id="1026" name="Picture 2" descr="J:\min-1.png"/>
          <p:cNvPicPr>
            <a:picLocks noChangeAspect="1" noChangeArrowheads="1"/>
          </p:cNvPicPr>
          <p:nvPr/>
        </p:nvPicPr>
        <p:blipFill>
          <a:blip r:embed="rId2" cstate="print"/>
          <a:srcRect/>
          <a:stretch>
            <a:fillRect/>
          </a:stretch>
        </p:blipFill>
        <p:spPr bwMode="auto">
          <a:xfrm>
            <a:off x="76200" y="1325308"/>
            <a:ext cx="9067800" cy="5456492"/>
          </a:xfrm>
          <a:prstGeom prst="rect">
            <a:avLst/>
          </a:prstGeom>
          <a:noFill/>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534400" cy="5029200"/>
          </a:xfrm>
        </p:spPr>
        <p:txBody>
          <a:bodyPr rtlCol="0">
            <a:normAutofit/>
          </a:bodyPr>
          <a:lstStyle/>
          <a:p>
            <a:endParaRPr lang="en-US" dirty="0"/>
          </a:p>
        </p:txBody>
      </p:sp>
      <p:sp>
        <p:nvSpPr>
          <p:cNvPr id="4" name="Slide Number Placeholder 3"/>
          <p:cNvSpPr>
            <a:spLocks noGrp="1"/>
          </p:cNvSpPr>
          <p:nvPr>
            <p:ph type="sldNum" sz="quarter" idx="11"/>
          </p:nvPr>
        </p:nvSpPr>
        <p:spPr/>
        <p:txBody>
          <a:bodyPr/>
          <a:lstStyle/>
          <a:p>
            <a:pPr>
              <a:defRPr/>
            </a:pPr>
            <a:fld id="{2697C3AD-044E-4A5C-9605-7F814DB5B947}" type="slidenum">
              <a:rPr lang="en-US"/>
              <a:pPr>
                <a:defRPr/>
              </a:pPr>
              <a:t>48</a:t>
            </a:fld>
            <a:endParaRPr lang="en-US" dirty="0"/>
          </a:p>
        </p:txBody>
      </p:sp>
      <p:sp>
        <p:nvSpPr>
          <p:cNvPr id="7" name="Title 1"/>
          <p:cNvSpPr txBox="1">
            <a:spLocks/>
          </p:cNvSpPr>
          <p:nvPr/>
        </p:nvSpPr>
        <p:spPr bwMode="auto">
          <a:xfrm>
            <a:off x="533400" y="457200"/>
            <a:ext cx="8229600" cy="10668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fr-FR" sz="4000" b="1" dirty="0" smtClean="0">
                <a:latin typeface="Times New Roman" pitchFamily="18" charset="0"/>
                <a:cs typeface="Times New Roman" pitchFamily="18" charset="0"/>
              </a:rPr>
              <a:t>Minimum Mode 8086 Typical Configuration</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cstate="print"/>
          <a:srcRect/>
          <a:stretch>
            <a:fillRect/>
          </a:stretch>
        </p:blipFill>
        <p:spPr bwMode="auto">
          <a:xfrm>
            <a:off x="55744" y="1495424"/>
            <a:ext cx="9088256" cy="536257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47800"/>
            <a:ext cx="8610600" cy="5334000"/>
          </a:xfrm>
        </p:spPr>
        <p:txBody>
          <a:bodyPr rtlCol="0">
            <a:normAutofit fontScale="77500" lnSpcReduction="20000"/>
          </a:bodyPr>
          <a:lstStyle/>
          <a:p>
            <a:pPr eaLnBrk="1" fontAlgn="auto" hangingPunct="1">
              <a:spcAft>
                <a:spcPts val="0"/>
              </a:spcAft>
              <a:buFont typeface="Arial" pitchFamily="34" charset="0"/>
              <a:buNone/>
              <a:defRPr/>
            </a:pPr>
            <a:r>
              <a:rPr lang="en-US" b="1" dirty="0" smtClean="0"/>
              <a:t>- </a:t>
            </a:r>
            <a:r>
              <a:rPr lang="en-US" b="1" dirty="0" smtClean="0">
                <a:solidFill>
                  <a:srgbClr val="00B0F0"/>
                </a:solidFill>
              </a:rPr>
              <a:t>Address Latch Enable (ALE) </a:t>
            </a:r>
            <a:r>
              <a:rPr lang="en-US" b="1" dirty="0" smtClean="0"/>
              <a:t>is a pulse to logic 1 that signals external circuitry when a valid address is on the bus. </a:t>
            </a:r>
          </a:p>
          <a:p>
            <a:pPr eaLnBrk="1" fontAlgn="auto" hangingPunct="1">
              <a:spcAft>
                <a:spcPts val="0"/>
              </a:spcAft>
              <a:buFont typeface="Arial" pitchFamily="34" charset="0"/>
              <a:buNone/>
              <a:defRPr/>
            </a:pPr>
            <a:r>
              <a:rPr lang="en-US" b="1" dirty="0" smtClean="0"/>
              <a:t>– </a:t>
            </a:r>
            <a:r>
              <a:rPr lang="en-US" b="1" dirty="0" smtClean="0">
                <a:solidFill>
                  <a:srgbClr val="00B0F0"/>
                </a:solidFill>
              </a:rPr>
              <a:t>IO/M line: </a:t>
            </a:r>
            <a:r>
              <a:rPr lang="en-US" b="1" dirty="0" smtClean="0"/>
              <a:t>Memory or I/O transfer is selected (complement for 8086).</a:t>
            </a:r>
          </a:p>
          <a:p>
            <a:pPr eaLnBrk="1" fontAlgn="auto" hangingPunct="1">
              <a:spcAft>
                <a:spcPts val="0"/>
              </a:spcAft>
              <a:buFont typeface="Arial" pitchFamily="34" charset="0"/>
              <a:buNone/>
              <a:defRPr/>
            </a:pPr>
            <a:r>
              <a:rPr lang="en-US" b="1" dirty="0" smtClean="0"/>
              <a:t>– </a:t>
            </a:r>
            <a:r>
              <a:rPr lang="en-US" b="1" dirty="0" smtClean="0">
                <a:solidFill>
                  <a:srgbClr val="00B0F0"/>
                </a:solidFill>
              </a:rPr>
              <a:t>DT/R line: </a:t>
            </a:r>
            <a:r>
              <a:rPr lang="en-US" b="1" dirty="0" smtClean="0"/>
              <a:t>direction of data is selected.</a:t>
            </a:r>
          </a:p>
          <a:p>
            <a:pPr eaLnBrk="1" fontAlgn="auto" hangingPunct="1">
              <a:spcAft>
                <a:spcPts val="0"/>
              </a:spcAft>
              <a:buFont typeface="Arial" pitchFamily="34" charset="0"/>
              <a:buNone/>
              <a:defRPr/>
            </a:pPr>
            <a:r>
              <a:rPr lang="en-US" b="1" dirty="0" smtClean="0"/>
              <a:t>– </a:t>
            </a:r>
            <a:r>
              <a:rPr lang="en-US" b="1" dirty="0" smtClean="0">
                <a:solidFill>
                  <a:srgbClr val="00B0F0"/>
                </a:solidFill>
              </a:rPr>
              <a:t>BHE (Bank High Enable) line : </a:t>
            </a:r>
            <a:r>
              <a:rPr lang="en-US" b="1" dirty="0" smtClean="0"/>
              <a:t>=0 for most significant byte of data for 8086 and also carries S7</a:t>
            </a:r>
          </a:p>
          <a:p>
            <a:pPr eaLnBrk="1" fontAlgn="auto" hangingPunct="1">
              <a:spcAft>
                <a:spcPts val="0"/>
              </a:spcAft>
              <a:buFont typeface="Arial" pitchFamily="34" charset="0"/>
              <a:buNone/>
              <a:defRPr/>
            </a:pPr>
            <a:r>
              <a:rPr lang="en-US" b="1" dirty="0" smtClean="0"/>
              <a:t>– </a:t>
            </a:r>
            <a:r>
              <a:rPr lang="en-US" b="1" dirty="0" smtClean="0">
                <a:solidFill>
                  <a:srgbClr val="00B0F0"/>
                </a:solidFill>
              </a:rPr>
              <a:t>RD line:</a:t>
            </a:r>
            <a:r>
              <a:rPr lang="en-US" b="1" dirty="0" smtClean="0"/>
              <a:t> =0 when a read cycle is in progress.</a:t>
            </a:r>
          </a:p>
          <a:p>
            <a:pPr eaLnBrk="1" fontAlgn="auto" hangingPunct="1">
              <a:spcAft>
                <a:spcPts val="0"/>
              </a:spcAft>
              <a:buFont typeface="Arial" pitchFamily="34" charset="0"/>
              <a:buNone/>
              <a:defRPr/>
            </a:pPr>
            <a:r>
              <a:rPr lang="en-US" b="1" dirty="0" smtClean="0"/>
              <a:t>– </a:t>
            </a:r>
            <a:r>
              <a:rPr lang="en-US" b="1" dirty="0" smtClean="0">
                <a:solidFill>
                  <a:srgbClr val="00B0F0"/>
                </a:solidFill>
              </a:rPr>
              <a:t>WR line: </a:t>
            </a:r>
            <a:r>
              <a:rPr lang="en-US" b="1" dirty="0" smtClean="0"/>
              <a:t>=0 when a write cycle is in progress.</a:t>
            </a:r>
          </a:p>
          <a:p>
            <a:pPr eaLnBrk="1" fontAlgn="auto" hangingPunct="1">
              <a:spcAft>
                <a:spcPts val="0"/>
              </a:spcAft>
              <a:buFont typeface="Arial" pitchFamily="34" charset="0"/>
              <a:buNone/>
              <a:defRPr/>
            </a:pPr>
            <a:r>
              <a:rPr lang="en-US" b="1" dirty="0" smtClean="0"/>
              <a:t>– </a:t>
            </a:r>
            <a:r>
              <a:rPr lang="en-US" b="1" dirty="0" smtClean="0">
                <a:solidFill>
                  <a:srgbClr val="00B0F0"/>
                </a:solidFill>
              </a:rPr>
              <a:t>DEN line: </a:t>
            </a:r>
            <a:r>
              <a:rPr lang="en-US" b="1" dirty="0" smtClean="0"/>
              <a:t>(Data enable) Enables the external devices to supply data to the processor.</a:t>
            </a:r>
          </a:p>
          <a:p>
            <a:pPr eaLnBrk="1" fontAlgn="auto" hangingPunct="1">
              <a:spcAft>
                <a:spcPts val="0"/>
              </a:spcAft>
              <a:buFont typeface="Arial" pitchFamily="34" charset="0"/>
              <a:buNone/>
              <a:defRPr/>
            </a:pPr>
            <a:r>
              <a:rPr lang="en-US" b="1" dirty="0" smtClean="0"/>
              <a:t>– </a:t>
            </a:r>
            <a:r>
              <a:rPr lang="en-US" b="1" dirty="0" smtClean="0">
                <a:solidFill>
                  <a:srgbClr val="00B0F0"/>
                </a:solidFill>
              </a:rPr>
              <a:t>Ready line: </a:t>
            </a:r>
            <a:r>
              <a:rPr lang="en-US" b="1" dirty="0" smtClean="0"/>
              <a:t>can be used to insert wait states into the bus cycle so that it is extended by a number of clock periods.</a:t>
            </a:r>
            <a:endParaRPr lang="en-US" b="1" dirty="0"/>
          </a:p>
        </p:txBody>
      </p:sp>
      <p:sp>
        <p:nvSpPr>
          <p:cNvPr id="4" name="Slide Number Placeholder 3"/>
          <p:cNvSpPr>
            <a:spLocks noGrp="1"/>
          </p:cNvSpPr>
          <p:nvPr>
            <p:ph type="sldNum" sz="quarter" idx="11"/>
          </p:nvPr>
        </p:nvSpPr>
        <p:spPr/>
        <p:txBody>
          <a:bodyPr/>
          <a:lstStyle/>
          <a:p>
            <a:pPr>
              <a:defRPr/>
            </a:pPr>
            <a:fld id="{C2F3C4A6-0214-4163-B0BA-02E1BDA32D6C}" type="slidenum">
              <a:rPr lang="en-US"/>
              <a:pPr>
                <a:defRPr/>
              </a:pPr>
              <a:t>49</a:t>
            </a:fld>
            <a:endParaRPr lang="en-US" dirty="0"/>
          </a:p>
        </p:txBody>
      </p:sp>
      <p:cxnSp>
        <p:nvCxnSpPr>
          <p:cNvPr id="6" name="Straight Connector 5"/>
          <p:cNvCxnSpPr/>
          <p:nvPr/>
        </p:nvCxnSpPr>
        <p:spPr>
          <a:xfrm>
            <a:off x="1066800" y="2436812"/>
            <a:ext cx="304800" cy="1588"/>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a:off x="1219200" y="3122613"/>
            <a:ext cx="228600" cy="1587"/>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685800" y="4189413"/>
            <a:ext cx="304800" cy="1587"/>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685800" y="4570413"/>
            <a:ext cx="457200" cy="1587"/>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sp>
        <p:nvSpPr>
          <p:cNvPr id="10"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Signals In Minimum Mode</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763000" cy="5410200"/>
          </a:xfrm>
        </p:spPr>
        <p:txBody>
          <a:bodyPr rtlCol="0">
            <a:normAutofit lnSpcReduction="10000"/>
          </a:bodyPr>
          <a:lstStyle/>
          <a:p>
            <a:pPr eaLnBrk="1" fontAlgn="auto" hangingPunct="1">
              <a:spcAft>
                <a:spcPts val="0"/>
              </a:spcAft>
              <a:buFont typeface="Arial" pitchFamily="34" charset="0"/>
              <a:buChar char="•"/>
              <a:defRPr/>
            </a:pPr>
            <a:r>
              <a:rPr lang="en-US" b="1" dirty="0" smtClean="0"/>
              <a:t>Following functions are supported by BIU.</a:t>
            </a:r>
          </a:p>
          <a:p>
            <a:pPr eaLnBrk="1" fontAlgn="auto" hangingPunct="1">
              <a:spcAft>
                <a:spcPts val="0"/>
              </a:spcAft>
              <a:buFont typeface="Arial" pitchFamily="34" charset="0"/>
              <a:buNone/>
              <a:defRPr/>
            </a:pPr>
            <a:r>
              <a:rPr lang="en-US" sz="1900" b="1" dirty="0" smtClean="0"/>
              <a:t>       (1). It provides a full 16 bit bidirectional data bus and 20 bit address bus.</a:t>
            </a:r>
          </a:p>
          <a:p>
            <a:pPr eaLnBrk="1" fontAlgn="auto" hangingPunct="1">
              <a:spcAft>
                <a:spcPts val="0"/>
              </a:spcAft>
              <a:buFont typeface="Arial" pitchFamily="34" charset="0"/>
              <a:buNone/>
              <a:defRPr/>
            </a:pPr>
            <a:r>
              <a:rPr lang="en-US" sz="1900" b="1" dirty="0" smtClean="0"/>
              <a:t>       (2). It sends address of memory or I/O.</a:t>
            </a:r>
          </a:p>
          <a:p>
            <a:pPr eaLnBrk="1" fontAlgn="auto" hangingPunct="1">
              <a:spcAft>
                <a:spcPts val="0"/>
              </a:spcAft>
              <a:buFont typeface="Arial" pitchFamily="34" charset="0"/>
              <a:buNone/>
              <a:defRPr/>
            </a:pPr>
            <a:r>
              <a:rPr lang="en-US" sz="1900" b="1" dirty="0" smtClean="0"/>
              <a:t>       (3). It fetches instruction from memory.</a:t>
            </a:r>
          </a:p>
          <a:p>
            <a:pPr eaLnBrk="1" fontAlgn="auto" hangingPunct="1">
              <a:spcAft>
                <a:spcPts val="0"/>
              </a:spcAft>
              <a:buFont typeface="Arial" pitchFamily="34" charset="0"/>
              <a:buNone/>
              <a:defRPr/>
            </a:pPr>
            <a:r>
              <a:rPr lang="en-US" sz="1900" b="1" dirty="0" smtClean="0"/>
              <a:t>       (4). It  reads data from port/memory.</a:t>
            </a:r>
          </a:p>
          <a:p>
            <a:pPr eaLnBrk="1" fontAlgn="auto" hangingPunct="1">
              <a:spcAft>
                <a:spcPts val="0"/>
              </a:spcAft>
              <a:buFont typeface="Arial" pitchFamily="34" charset="0"/>
              <a:buNone/>
              <a:defRPr/>
            </a:pPr>
            <a:r>
              <a:rPr lang="en-US" sz="1900" b="1" dirty="0" smtClean="0"/>
              <a:t>       (5). It  writes data into port/memory.</a:t>
            </a:r>
          </a:p>
          <a:p>
            <a:pPr eaLnBrk="1" fontAlgn="auto" hangingPunct="1">
              <a:spcAft>
                <a:spcPts val="0"/>
              </a:spcAft>
              <a:buFont typeface="Arial" pitchFamily="34" charset="0"/>
              <a:buNone/>
              <a:defRPr/>
            </a:pPr>
            <a:r>
              <a:rPr lang="en-US" sz="1900" b="1" dirty="0" smtClean="0"/>
              <a:t>       (6). It  supports instruction queuing .</a:t>
            </a:r>
          </a:p>
          <a:p>
            <a:pPr eaLnBrk="1" fontAlgn="auto" hangingPunct="1">
              <a:spcAft>
                <a:spcPts val="0"/>
              </a:spcAft>
              <a:buFont typeface="Arial" pitchFamily="34" charset="0"/>
              <a:buNone/>
              <a:defRPr/>
            </a:pPr>
            <a:r>
              <a:rPr lang="en-US" sz="1900" b="1" dirty="0" smtClean="0"/>
              <a:t>       (7). It  makes 8086’s interface to the outside world.</a:t>
            </a:r>
          </a:p>
          <a:p>
            <a:pPr eaLnBrk="1" fontAlgn="auto" hangingPunct="1">
              <a:spcAft>
                <a:spcPts val="0"/>
              </a:spcAft>
              <a:buFont typeface="Arial" pitchFamily="34" charset="0"/>
              <a:buNone/>
              <a:defRPr/>
            </a:pPr>
            <a:r>
              <a:rPr lang="en-US" sz="1900" b="1" dirty="0" smtClean="0"/>
              <a:t>       (8). </a:t>
            </a:r>
            <a:r>
              <a:rPr lang="en-US" sz="2000" b="1" dirty="0" smtClean="0"/>
              <a:t>The BIU uses a mechanism known as an instruction stream queue to implement a </a:t>
            </a:r>
            <a:r>
              <a:rPr lang="en-US" sz="2000" b="1" i="1" dirty="0" smtClean="0"/>
              <a:t>pipeline architecture. </a:t>
            </a:r>
          </a:p>
          <a:p>
            <a:pPr eaLnBrk="1" fontAlgn="auto" hangingPunct="1">
              <a:spcAft>
                <a:spcPts val="0"/>
              </a:spcAft>
              <a:buFont typeface="Arial" pitchFamily="34" charset="0"/>
              <a:buNone/>
              <a:defRPr/>
            </a:pPr>
            <a:r>
              <a:rPr lang="en-US" sz="2000" b="1" dirty="0" smtClean="0"/>
              <a:t>       (9). If the BIU is already in the process of fetching an instruction when the EU request it to read or write operands from memory or I/O, the BIU first completes the instruction fetch bus cycle before initiating the operand read / write cycle.</a:t>
            </a:r>
          </a:p>
          <a:p>
            <a:pPr eaLnBrk="1" fontAlgn="auto" hangingPunct="1">
              <a:spcAft>
                <a:spcPts val="0"/>
              </a:spcAft>
              <a:buFont typeface="Arial" pitchFamily="34" charset="0"/>
              <a:buNone/>
              <a:defRPr/>
            </a:pPr>
            <a:r>
              <a:rPr lang="en-US" sz="2000" b="1" dirty="0" smtClean="0"/>
              <a:t>       (10). The BIU also contains a dedicated adder which is used to generate the 20bit physical address.</a:t>
            </a:r>
            <a:endParaRPr lang="en-US" sz="1900" b="1" dirty="0" smtClean="0"/>
          </a:p>
          <a:p>
            <a:pPr eaLnBrk="1" fontAlgn="auto" hangingPunct="1">
              <a:spcAft>
                <a:spcPts val="0"/>
              </a:spcAft>
              <a:buFont typeface="Arial" pitchFamily="34" charset="0"/>
              <a:buNone/>
              <a:defRPr/>
            </a:pPr>
            <a:endParaRPr lang="en-US" sz="1900" b="1" dirty="0" smtClean="0"/>
          </a:p>
          <a:p>
            <a:pPr eaLnBrk="1" fontAlgn="auto" hangingPunct="1">
              <a:spcAft>
                <a:spcPts val="0"/>
              </a:spcAft>
              <a:buFont typeface="Arial" pitchFamily="34" charset="0"/>
              <a:buNone/>
              <a:defRPr/>
            </a:pPr>
            <a:endParaRPr lang="en-US" sz="2400" b="1" dirty="0"/>
          </a:p>
        </p:txBody>
      </p:sp>
      <p:sp>
        <p:nvSpPr>
          <p:cNvPr id="4" name="Slide Number Placeholder 3"/>
          <p:cNvSpPr>
            <a:spLocks noGrp="1"/>
          </p:cNvSpPr>
          <p:nvPr>
            <p:ph type="sldNum" sz="quarter" idx="11"/>
          </p:nvPr>
        </p:nvSpPr>
        <p:spPr/>
        <p:txBody>
          <a:bodyPr/>
          <a:lstStyle/>
          <a:p>
            <a:pPr>
              <a:defRPr/>
            </a:pPr>
            <a:fld id="{84C3AEF3-DF78-434A-ADCF-8C4B8B4F8593}" type="slidenum">
              <a:rPr lang="en-US"/>
              <a:pPr>
                <a:defRPr/>
              </a:pPr>
              <a:t>5</a:t>
            </a:fld>
            <a:endParaRPr lang="en-US"/>
          </a:p>
        </p:txBody>
      </p:sp>
      <p:sp>
        <p:nvSpPr>
          <p:cNvPr id="5" name="Title 1"/>
          <p:cNvSpPr txBox="1">
            <a:spLocks/>
          </p:cNvSpPr>
          <p:nvPr/>
        </p:nvSpPr>
        <p:spPr bwMode="auto">
          <a:xfrm>
            <a:off x="457200" y="457200"/>
            <a:ext cx="8229600" cy="715962"/>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800" b="1" dirty="0" smtClean="0">
                <a:solidFill>
                  <a:schemeClr val="bg1"/>
                </a:solidFill>
              </a:rPr>
              <a:t>Bus Interface Unit (BIU)</a:t>
            </a:r>
            <a:endParaRPr kumimoji="0" lang="en-US" sz="48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0"/>
            <a:ext cx="8534400" cy="5257800"/>
          </a:xfrm>
        </p:spPr>
        <p:txBody>
          <a:bodyPr rtlCol="0">
            <a:normAutofit fontScale="92500" lnSpcReduction="10000"/>
          </a:bodyPr>
          <a:lstStyle/>
          <a:p>
            <a:pPr eaLnBrk="1" fontAlgn="auto" hangingPunct="1">
              <a:spcAft>
                <a:spcPts val="0"/>
              </a:spcAft>
              <a:buFont typeface="Arial" pitchFamily="34" charset="0"/>
              <a:buNone/>
              <a:defRPr/>
            </a:pPr>
            <a:r>
              <a:rPr lang="en-US" dirty="0" smtClean="0"/>
              <a:t>-  </a:t>
            </a:r>
            <a:r>
              <a:rPr lang="en-US" sz="2600" b="1" dirty="0" smtClean="0">
                <a:solidFill>
                  <a:srgbClr val="00B0F0"/>
                </a:solidFill>
              </a:rPr>
              <a:t>INTR (Interrupt request): </a:t>
            </a:r>
            <a:r>
              <a:rPr lang="en-US" sz="2600" b="1" dirty="0" smtClean="0"/>
              <a:t>=1 shows there is a service request, sampled at the final clock cycle of each instruction acquisition cycle.</a:t>
            </a:r>
          </a:p>
          <a:p>
            <a:pPr eaLnBrk="1" fontAlgn="auto" hangingPunct="1">
              <a:spcAft>
                <a:spcPts val="0"/>
              </a:spcAft>
              <a:buFont typeface="Arial" pitchFamily="34" charset="0"/>
              <a:buNone/>
              <a:defRPr/>
            </a:pPr>
            <a:r>
              <a:rPr lang="en-US" sz="2600" b="1" dirty="0" smtClean="0"/>
              <a:t>– </a:t>
            </a:r>
            <a:r>
              <a:rPr lang="en-US" sz="2600" b="1" dirty="0" smtClean="0">
                <a:solidFill>
                  <a:srgbClr val="00B0F0"/>
                </a:solidFill>
              </a:rPr>
              <a:t>INTA: </a:t>
            </a:r>
            <a:r>
              <a:rPr lang="en-US" sz="2600" b="1" dirty="0" smtClean="0"/>
              <a:t>Processor responds with two pulses going to 0 when it services the interrupt and waits for the interrupt service number after the second pulse.</a:t>
            </a:r>
          </a:p>
          <a:p>
            <a:pPr eaLnBrk="1" fontAlgn="auto" hangingPunct="1">
              <a:spcAft>
                <a:spcPts val="0"/>
              </a:spcAft>
              <a:buFont typeface="Arial" pitchFamily="34" charset="0"/>
              <a:buNone/>
              <a:defRPr/>
            </a:pPr>
            <a:r>
              <a:rPr lang="en-US" sz="2600" b="1" dirty="0" smtClean="0"/>
              <a:t>– </a:t>
            </a:r>
            <a:r>
              <a:rPr lang="en-US" sz="2600" b="1" dirty="0" smtClean="0">
                <a:solidFill>
                  <a:srgbClr val="00B0F0"/>
                </a:solidFill>
              </a:rPr>
              <a:t>TEST: </a:t>
            </a:r>
            <a:r>
              <a:rPr lang="en-US" sz="2600" b="1" dirty="0" smtClean="0"/>
              <a:t>Processor suspends operation when =1. Resumes operation when=0. Used to synchronize the processor to external events.</a:t>
            </a:r>
          </a:p>
          <a:p>
            <a:pPr eaLnBrk="1" fontAlgn="auto" hangingPunct="1">
              <a:spcAft>
                <a:spcPts val="0"/>
              </a:spcAft>
              <a:buFont typeface="Arial" pitchFamily="34" charset="0"/>
              <a:buNone/>
              <a:defRPr/>
            </a:pPr>
            <a:r>
              <a:rPr lang="en-US" sz="2600" b="1" dirty="0" smtClean="0"/>
              <a:t>– </a:t>
            </a:r>
            <a:r>
              <a:rPr lang="en-US" sz="2600" b="1" dirty="0" smtClean="0">
                <a:solidFill>
                  <a:srgbClr val="00B0F0"/>
                </a:solidFill>
              </a:rPr>
              <a:t>NMI (Non Maskable interrupt): </a:t>
            </a:r>
            <a:r>
              <a:rPr lang="en-US" sz="2600" b="1" dirty="0" smtClean="0"/>
              <a:t>A leading edge transition causes the processor go to the interrupt routine after the current instruction is executed.</a:t>
            </a:r>
          </a:p>
          <a:p>
            <a:pPr eaLnBrk="1" fontAlgn="auto" hangingPunct="1">
              <a:spcAft>
                <a:spcPts val="0"/>
              </a:spcAft>
              <a:buFont typeface="Arial" pitchFamily="34" charset="0"/>
              <a:buNone/>
              <a:defRPr/>
            </a:pPr>
            <a:r>
              <a:rPr lang="en-US" sz="2600" b="1" dirty="0" smtClean="0"/>
              <a:t>– </a:t>
            </a:r>
            <a:r>
              <a:rPr lang="en-US" sz="2600" b="1" dirty="0" smtClean="0">
                <a:solidFill>
                  <a:srgbClr val="00B0F0"/>
                </a:solidFill>
              </a:rPr>
              <a:t>RESET: </a:t>
            </a:r>
            <a:r>
              <a:rPr lang="en-US" sz="2600" b="1" dirty="0" smtClean="0"/>
              <a:t>=0 Starts the reset sequence</a:t>
            </a:r>
            <a:r>
              <a:rPr lang="en-US" dirty="0" smtClean="0"/>
              <a:t>.</a:t>
            </a:r>
            <a:endParaRPr lang="en-US" dirty="0"/>
          </a:p>
        </p:txBody>
      </p:sp>
      <p:sp>
        <p:nvSpPr>
          <p:cNvPr id="4" name="Slide Number Placeholder 3"/>
          <p:cNvSpPr>
            <a:spLocks noGrp="1"/>
          </p:cNvSpPr>
          <p:nvPr>
            <p:ph type="sldNum" sz="quarter" idx="11"/>
          </p:nvPr>
        </p:nvSpPr>
        <p:spPr/>
        <p:txBody>
          <a:bodyPr/>
          <a:lstStyle/>
          <a:p>
            <a:pPr>
              <a:defRPr/>
            </a:pPr>
            <a:fld id="{2697C3AD-044E-4A5C-9605-7F814DB5B947}" type="slidenum">
              <a:rPr lang="en-US"/>
              <a:pPr>
                <a:defRPr/>
              </a:pPr>
              <a:t>50</a:t>
            </a:fld>
            <a:endParaRPr lang="en-US" dirty="0"/>
          </a:p>
        </p:txBody>
      </p:sp>
      <p:cxnSp>
        <p:nvCxnSpPr>
          <p:cNvPr id="6" name="Straight Connector 5"/>
          <p:cNvCxnSpPr/>
          <p:nvPr/>
        </p:nvCxnSpPr>
        <p:spPr>
          <a:xfrm>
            <a:off x="685800" y="2667000"/>
            <a:ext cx="533400" cy="1587"/>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sp>
        <p:nvSpPr>
          <p:cNvPr id="7"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Signals In Minimum Mode</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752600"/>
            <a:ext cx="8229600" cy="4800600"/>
          </a:xfrm>
        </p:spPr>
        <p:txBody>
          <a:bodyPr/>
          <a:lstStyle/>
          <a:p>
            <a:r>
              <a:rPr lang="en-US" sz="2800" dirty="0" smtClean="0">
                <a:latin typeface="Times New Roman" pitchFamily="18" charset="0"/>
                <a:cs typeface="Times New Roman" pitchFamily="18" charset="0"/>
              </a:rPr>
              <a:t>To synchronize the internal and external operations of the microprocessor a clock (CLK) input signal is used. The CLK can be generated by the 8284 clock generator IC. </a:t>
            </a:r>
          </a:p>
          <a:p>
            <a:r>
              <a:rPr lang="en-IN" sz="2800" dirty="0" smtClean="0">
                <a:latin typeface="Times New Roman" pitchFamily="18" charset="0"/>
                <a:cs typeface="Times New Roman" pitchFamily="18" charset="0"/>
              </a:rPr>
              <a:t>8086 is manufactured in three speeds</a:t>
            </a:r>
          </a:p>
          <a:p>
            <a:pPr lvl="1"/>
            <a:r>
              <a:rPr lang="en-IN" sz="2400" dirty="0" smtClean="0">
                <a:latin typeface="Times New Roman" pitchFamily="18" charset="0"/>
                <a:cs typeface="Times New Roman" pitchFamily="18" charset="0"/>
              </a:rPr>
              <a:t>5MHz</a:t>
            </a:r>
          </a:p>
          <a:p>
            <a:pPr lvl="1"/>
            <a:r>
              <a:rPr lang="en-IN" sz="2400" dirty="0" smtClean="0">
                <a:latin typeface="Times New Roman" pitchFamily="18" charset="0"/>
                <a:cs typeface="Times New Roman" pitchFamily="18" charset="0"/>
              </a:rPr>
              <a:t>8MHz</a:t>
            </a:r>
          </a:p>
          <a:p>
            <a:pPr lvl="1"/>
            <a:r>
              <a:rPr lang="en-IN" sz="2400" dirty="0" smtClean="0">
                <a:latin typeface="Times New Roman" pitchFamily="18" charset="0"/>
                <a:cs typeface="Times New Roman" pitchFamily="18" charset="0"/>
              </a:rPr>
              <a:t>10MHz</a:t>
            </a:r>
          </a:p>
          <a:p>
            <a:r>
              <a:rPr lang="en-IN" sz="2800" dirty="0" smtClean="0">
                <a:latin typeface="Times New Roman" pitchFamily="18" charset="0"/>
                <a:cs typeface="Times New Roman" pitchFamily="18" charset="0"/>
              </a:rPr>
              <a:t>8088 operates in two different speeds</a:t>
            </a:r>
          </a:p>
          <a:p>
            <a:pPr lvl="1"/>
            <a:r>
              <a:rPr lang="en-IN" sz="2400" dirty="0" smtClean="0">
                <a:latin typeface="Times New Roman" pitchFamily="18" charset="0"/>
                <a:cs typeface="Times New Roman" pitchFamily="18" charset="0"/>
              </a:rPr>
              <a:t>5MHz</a:t>
            </a:r>
          </a:p>
          <a:p>
            <a:pPr lvl="1"/>
            <a:r>
              <a:rPr lang="en-IN" sz="2400" dirty="0" smtClean="0">
                <a:latin typeface="Times New Roman" pitchFamily="18" charset="0"/>
                <a:cs typeface="Times New Roman" pitchFamily="18" charset="0"/>
              </a:rPr>
              <a:t>8MHz</a:t>
            </a:r>
            <a:endParaRPr lang="en-IN" sz="2400" dirty="0">
              <a:latin typeface="Times New Roman" pitchFamily="18" charset="0"/>
              <a:cs typeface="Times New Roman" pitchFamily="18" charset="0"/>
            </a:endParaRPr>
          </a:p>
        </p:txBody>
      </p:sp>
      <p:sp>
        <p:nvSpPr>
          <p:cNvPr id="5"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eaLnBrk="0" hangingPunct="0">
              <a:spcBef>
                <a:spcPct val="50000"/>
              </a:spcBef>
            </a:pPr>
            <a:r>
              <a:rPr lang="en-US" sz="4000" b="1" dirty="0" smtClean="0">
                <a:solidFill>
                  <a:schemeClr val="bg1"/>
                </a:solidFill>
                <a:latin typeface="Times New Roman" pitchFamily="18" charset="0"/>
                <a:cs typeface="Times New Roman" pitchFamily="18" charset="0"/>
              </a:rPr>
              <a:t>SYSTEM CLOCK</a:t>
            </a:r>
            <a:endParaRPr lang="en-US" sz="4000" b="1" dirty="0">
              <a:solidFill>
                <a:schemeClr val="bg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600200"/>
            <a:ext cx="8229600" cy="4876800"/>
          </a:xfrm>
        </p:spPr>
        <p:txBody>
          <a:bodyPr/>
          <a:lstStyle/>
          <a:p>
            <a:r>
              <a:rPr lang="en-US" sz="2400" dirty="0" smtClean="0">
                <a:latin typeface="Times New Roman" pitchFamily="18" charset="0"/>
                <a:cs typeface="Times New Roman" pitchFamily="18" charset="0"/>
              </a:rPr>
              <a:t>For 8086, we connect either a 15-, 24- or 30-MHz crystal between inputs X1 and X2 inputs of the clock chip (see Fig. 8-11). The </a:t>
            </a:r>
            <a:r>
              <a:rPr lang="en-US" sz="2400" i="1" dirty="0" smtClean="0">
                <a:latin typeface="Times New Roman" pitchFamily="18" charset="0"/>
                <a:cs typeface="Times New Roman" pitchFamily="18" charset="0"/>
              </a:rPr>
              <a:t>fundamental crystal frequency is divided by 3 within the 8284 to give either a 5-, 8- or 10-MHz </a:t>
            </a:r>
            <a:r>
              <a:rPr lang="en-US" sz="2400" dirty="0" smtClean="0">
                <a:latin typeface="Times New Roman" pitchFamily="18" charset="0"/>
                <a:cs typeface="Times New Roman" pitchFamily="18" charset="0"/>
              </a:rPr>
              <a:t>clock signal, which is directly connected to the CLK input of the 8086.</a:t>
            </a:r>
            <a:endParaRPr lang="en-IN" sz="2400" dirty="0">
              <a:latin typeface="Times New Roman" pitchFamily="18" charset="0"/>
              <a:cs typeface="Times New Roman" pitchFamily="18" charset="0"/>
            </a:endParaRPr>
          </a:p>
        </p:txBody>
      </p:sp>
      <p:sp>
        <p:nvSpPr>
          <p:cNvPr id="6"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eaLnBrk="0" hangingPunct="0">
              <a:spcBef>
                <a:spcPct val="50000"/>
              </a:spcBef>
            </a:pPr>
            <a:r>
              <a:rPr lang="en-US" sz="4000" b="1" dirty="0" smtClean="0">
                <a:solidFill>
                  <a:schemeClr val="bg1"/>
                </a:solidFill>
                <a:latin typeface="Times New Roman" pitchFamily="18" charset="0"/>
                <a:cs typeface="Times New Roman" pitchFamily="18" charset="0"/>
              </a:rPr>
              <a:t>SYSTEM CLOCK</a:t>
            </a:r>
            <a:endParaRPr lang="en-US" sz="4000" b="1" dirty="0">
              <a:solidFill>
                <a:schemeClr val="bg1"/>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cstate="print"/>
          <a:srcRect/>
          <a:stretch>
            <a:fillRect/>
          </a:stretch>
        </p:blipFill>
        <p:spPr bwMode="auto">
          <a:xfrm>
            <a:off x="152400" y="3505200"/>
            <a:ext cx="8991600" cy="30861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828800"/>
            <a:ext cx="8305800" cy="4800600"/>
          </a:xfrm>
        </p:spPr>
        <p:txBody>
          <a:bodyPr/>
          <a:lstStyle/>
          <a:p>
            <a:r>
              <a:rPr lang="en-US" sz="2000" dirty="0" smtClean="0">
                <a:latin typeface="Times New Roman" pitchFamily="18" charset="0"/>
                <a:cs typeface="Times New Roman" pitchFamily="18" charset="0"/>
              </a:rPr>
              <a:t>A bus cycle defines the sequence of events when the MPU communicates with an external device, which starts with an address being output on the system bus followed by a read or write data transfer.</a:t>
            </a:r>
          </a:p>
          <a:p>
            <a:r>
              <a:rPr lang="en-US" sz="2000" dirty="0" smtClean="0">
                <a:latin typeface="Times New Roman" pitchFamily="18" charset="0"/>
                <a:cs typeface="Times New Roman" pitchFamily="18" charset="0"/>
              </a:rPr>
              <a:t>Types of bus cycles:</a:t>
            </a:r>
          </a:p>
          <a:p>
            <a:pPr lvl="1"/>
            <a:r>
              <a:rPr lang="en-US" sz="1800" dirty="0" smtClean="0">
                <a:latin typeface="Times New Roman" pitchFamily="18" charset="0"/>
                <a:cs typeface="Times New Roman" pitchFamily="18" charset="0"/>
              </a:rPr>
              <a:t>Memory Read Bus Cycle</a:t>
            </a:r>
          </a:p>
          <a:p>
            <a:pPr lvl="1"/>
            <a:r>
              <a:rPr lang="en-US" sz="1800" dirty="0" smtClean="0">
                <a:latin typeface="Times New Roman" pitchFamily="18" charset="0"/>
                <a:cs typeface="Times New Roman" pitchFamily="18" charset="0"/>
              </a:rPr>
              <a:t>Memory Write Bus Cycle</a:t>
            </a:r>
          </a:p>
          <a:p>
            <a:pPr lvl="1"/>
            <a:r>
              <a:rPr lang="en-US" sz="1800" dirty="0" err="1" smtClean="0">
                <a:latin typeface="Times New Roman" pitchFamily="18" charset="0"/>
                <a:cs typeface="Times New Roman" pitchFamily="18" charset="0"/>
              </a:rPr>
              <a:t>Input/Output</a:t>
            </a:r>
            <a:r>
              <a:rPr lang="en-US" sz="1800" dirty="0" smtClean="0">
                <a:latin typeface="Times New Roman" pitchFamily="18" charset="0"/>
                <a:cs typeface="Times New Roman" pitchFamily="18" charset="0"/>
              </a:rPr>
              <a:t> Read Bus Cycle</a:t>
            </a:r>
          </a:p>
          <a:p>
            <a:pPr lvl="1"/>
            <a:r>
              <a:rPr lang="en-US" sz="1800" dirty="0" err="1" smtClean="0">
                <a:latin typeface="Times New Roman" pitchFamily="18" charset="0"/>
                <a:cs typeface="Times New Roman" pitchFamily="18" charset="0"/>
              </a:rPr>
              <a:t>Input/Output</a:t>
            </a:r>
            <a:r>
              <a:rPr lang="en-US" sz="1800" dirty="0" smtClean="0">
                <a:latin typeface="Times New Roman" pitchFamily="18" charset="0"/>
                <a:cs typeface="Times New Roman" pitchFamily="18" charset="0"/>
              </a:rPr>
              <a:t> Write Bus Cycle</a:t>
            </a:r>
          </a:p>
          <a:p>
            <a:r>
              <a:rPr lang="en-US" sz="2000" dirty="0" smtClean="0">
                <a:latin typeface="Times New Roman" pitchFamily="18" charset="0"/>
                <a:cs typeface="Times New Roman" pitchFamily="18" charset="0"/>
              </a:rPr>
              <a:t>During these operations, a series of control signal are also produced by the MPU to control the direction and timing of the bus.</a:t>
            </a:r>
          </a:p>
          <a:p>
            <a:r>
              <a:rPr lang="en-US" sz="2000" dirty="0" smtClean="0">
                <a:latin typeface="Times New Roman" pitchFamily="18" charset="0"/>
                <a:cs typeface="Times New Roman" pitchFamily="18" charset="0"/>
              </a:rPr>
              <a:t>The bus cycle of the 8086 microprocessor consists of at least four clock periods. These four time states are called T1, T2, T3 and T4.</a:t>
            </a:r>
          </a:p>
          <a:p>
            <a:r>
              <a:rPr lang="en-US" sz="2000" dirty="0" smtClean="0">
                <a:latin typeface="Times New Roman" pitchFamily="18" charset="0"/>
                <a:cs typeface="Times New Roman" pitchFamily="18" charset="0"/>
              </a:rPr>
              <a:t>These clock period are also called </a:t>
            </a:r>
            <a:r>
              <a:rPr lang="en-US" sz="2000" b="1" dirty="0" smtClean="0">
                <a:latin typeface="Times New Roman" pitchFamily="18" charset="0"/>
                <a:cs typeface="Times New Roman" pitchFamily="18" charset="0"/>
              </a:rPr>
              <a:t>T-state</a:t>
            </a:r>
            <a:r>
              <a:rPr lang="en-US" sz="2000" dirty="0" smtClean="0">
                <a:latin typeface="Times New Roman" pitchFamily="18" charset="0"/>
                <a:cs typeface="Times New Roman" pitchFamily="18" charset="0"/>
              </a:rPr>
              <a:t>.</a:t>
            </a:r>
          </a:p>
          <a:p>
            <a:endParaRPr lang="en-IN" sz="2000" dirty="0">
              <a:latin typeface="Times New Roman" pitchFamily="18" charset="0"/>
              <a:cs typeface="Times New Roman" pitchFamily="18" charset="0"/>
            </a:endParaRPr>
          </a:p>
        </p:txBody>
      </p:sp>
      <p:sp>
        <p:nvSpPr>
          <p:cNvPr id="5"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latin typeface="Times New Roman" pitchFamily="18" charset="0"/>
                <a:cs typeface="Times New Roman" pitchFamily="18" charset="0"/>
              </a:rPr>
              <a:t>BUS CYCLE AND TIME STATES</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676400"/>
            <a:ext cx="8229600" cy="5029200"/>
          </a:xfrm>
        </p:spPr>
        <p:txBody>
          <a:bodyPr/>
          <a:lstStyle/>
          <a:p>
            <a:pPr eaLnBrk="0" hangingPunct="0"/>
            <a:r>
              <a:rPr lang="en-US" sz="2400" dirty="0" smtClean="0">
                <a:latin typeface="Times New Roman" pitchFamily="18" charset="0"/>
                <a:cs typeface="Times New Roman" pitchFamily="18" charset="0"/>
              </a:rPr>
              <a:t>T-State:</a:t>
            </a:r>
          </a:p>
          <a:p>
            <a:pPr lvl="1" eaLnBrk="0" hangingPunct="0"/>
            <a:r>
              <a:rPr lang="en-US" sz="1800" dirty="0" smtClean="0">
                <a:latin typeface="Times New Roman" pitchFamily="18" charset="0"/>
                <a:cs typeface="Times New Roman" pitchFamily="18" charset="0"/>
              </a:rPr>
              <a:t>A portion of an operation carried out in one system clock period is called as T-state. </a:t>
            </a:r>
          </a:p>
          <a:p>
            <a:pPr lvl="1" eaLnBrk="0" hangingPunct="0"/>
            <a:r>
              <a:rPr lang="en-US" sz="1800" dirty="0" smtClean="0">
                <a:latin typeface="Times New Roman" pitchFamily="18" charset="0"/>
                <a:cs typeface="Times New Roman" pitchFamily="18" charset="0"/>
              </a:rPr>
              <a:t>The machine cycle and instruction cycle takes multiple clock periods. </a:t>
            </a:r>
          </a:p>
          <a:p>
            <a:r>
              <a:rPr lang="en-US" sz="2400" dirty="0" smtClean="0">
                <a:latin typeface="Times New Roman" pitchFamily="18" charset="0"/>
                <a:cs typeface="Times New Roman" pitchFamily="18" charset="0"/>
              </a:rPr>
              <a:t>Timing Diagram is a graphical representation. It represents the execution time taken by each instruction in a graphical format. The execution time is represented in T-states.</a:t>
            </a:r>
          </a:p>
          <a:p>
            <a:pPr eaLnBrk="0" hangingPunct="0"/>
            <a:r>
              <a:rPr lang="en-US" sz="2400" dirty="0" smtClean="0">
                <a:latin typeface="Times New Roman" pitchFamily="18" charset="0"/>
                <a:cs typeface="Times New Roman" pitchFamily="18" charset="0"/>
              </a:rPr>
              <a:t>Instruction Cycle:</a:t>
            </a:r>
          </a:p>
          <a:p>
            <a:pPr lvl="1" eaLnBrk="0" hangingPunct="0"/>
            <a:r>
              <a:rPr lang="en-US" sz="1800" dirty="0" smtClean="0">
                <a:latin typeface="Times New Roman" pitchFamily="18" charset="0"/>
                <a:cs typeface="Times New Roman" pitchFamily="18" charset="0"/>
              </a:rPr>
              <a:t>The time required to execute an instruction is called instruction cycle.</a:t>
            </a:r>
          </a:p>
          <a:p>
            <a:pPr eaLnBrk="0" hangingPunct="0"/>
            <a:r>
              <a:rPr lang="en-US" sz="2400" dirty="0" smtClean="0">
                <a:latin typeface="Times New Roman" pitchFamily="18" charset="0"/>
                <a:cs typeface="Times New Roman" pitchFamily="18" charset="0"/>
              </a:rPr>
              <a:t>Machine Cycle:</a:t>
            </a:r>
          </a:p>
          <a:p>
            <a:pPr lvl="1" eaLnBrk="0" hangingPunct="0"/>
            <a:r>
              <a:rPr lang="en-US" sz="1800" dirty="0" smtClean="0">
                <a:latin typeface="Times New Roman" pitchFamily="18" charset="0"/>
                <a:cs typeface="Times New Roman" pitchFamily="18" charset="0"/>
              </a:rPr>
              <a:t>The time required to access the memory or input/output devices is called machine cycle.</a:t>
            </a:r>
            <a:endParaRPr lang="en-IN" sz="2400" dirty="0">
              <a:latin typeface="Times New Roman" pitchFamily="18" charset="0"/>
              <a:cs typeface="Times New Roman" pitchFamily="18" charset="0"/>
            </a:endParaRPr>
          </a:p>
        </p:txBody>
      </p:sp>
      <p:sp>
        <p:nvSpPr>
          <p:cNvPr id="6"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latin typeface="Times New Roman" pitchFamily="18" charset="0"/>
                <a:cs typeface="Times New Roman" pitchFamily="18" charset="0"/>
              </a:rPr>
              <a:t>BUS CYCLE AND TIME STATES</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
        <p:nvSpPr>
          <p:cNvPr id="5"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pic>
        <p:nvPicPr>
          <p:cNvPr id="6" name="Picture 4" descr="Timing-Diagram-Pic1-pic37"/>
          <p:cNvPicPr>
            <a:picLocks noChangeAspect="1" noChangeArrowheads="1"/>
          </p:cNvPicPr>
          <p:nvPr/>
        </p:nvPicPr>
        <p:blipFill>
          <a:blip r:embed="rId2" cstate="print"/>
          <a:srcRect/>
          <a:stretch>
            <a:fillRect/>
          </a:stretch>
        </p:blipFill>
        <p:spPr bwMode="auto">
          <a:xfrm>
            <a:off x="0" y="1828800"/>
            <a:ext cx="8763000" cy="3762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533400" y="609600"/>
            <a:ext cx="8077200" cy="579438"/>
          </a:xfrm>
          <a:prstGeom prst="rect">
            <a:avLst/>
          </a:prstGeom>
          <a:noFill/>
          <a:ln w="9525">
            <a:noFill/>
            <a:miter lim="800000"/>
            <a:headEnd/>
            <a:tailEnd/>
          </a:ln>
        </p:spPr>
        <p:txBody>
          <a:bodyPr>
            <a:spAutoFit/>
          </a:bodyPr>
          <a:lstStyle/>
          <a:p>
            <a:pPr algn="ctr"/>
            <a:r>
              <a:rPr lang="en-US" sz="3200">
                <a:solidFill>
                  <a:srgbClr val="FF3300"/>
                </a:solidFill>
                <a:latin typeface="Times New Roman" pitchFamily="18" charset="0"/>
              </a:rPr>
              <a:t>System Timing Diagrams</a:t>
            </a:r>
          </a:p>
        </p:txBody>
      </p:sp>
      <p:sp>
        <p:nvSpPr>
          <p:cNvPr id="24579" name="Text Box 3"/>
          <p:cNvSpPr txBox="1">
            <a:spLocks noChangeArrowheads="1"/>
          </p:cNvSpPr>
          <p:nvPr/>
        </p:nvSpPr>
        <p:spPr bwMode="auto">
          <a:xfrm>
            <a:off x="609600" y="1447800"/>
            <a:ext cx="1163638" cy="457200"/>
          </a:xfrm>
          <a:prstGeom prst="rect">
            <a:avLst/>
          </a:prstGeom>
          <a:noFill/>
          <a:ln w="9525">
            <a:noFill/>
            <a:miter lim="800000"/>
            <a:headEnd/>
            <a:tailEnd/>
          </a:ln>
        </p:spPr>
        <p:txBody>
          <a:bodyPr wrap="none">
            <a:spAutoFit/>
          </a:bodyPr>
          <a:lstStyle/>
          <a:p>
            <a:pPr>
              <a:buFont typeface="Wingdings" pitchFamily="2" charset="2"/>
              <a:buNone/>
            </a:pPr>
            <a:r>
              <a:rPr lang="en-US" sz="2400">
                <a:latin typeface="Times New Roman" pitchFamily="18" charset="0"/>
              </a:rPr>
              <a:t>T-State:</a:t>
            </a:r>
          </a:p>
        </p:txBody>
      </p:sp>
      <p:sp>
        <p:nvSpPr>
          <p:cNvPr id="24580" name="Text Box 4"/>
          <p:cNvSpPr txBox="1">
            <a:spLocks noChangeArrowheads="1"/>
          </p:cNvSpPr>
          <p:nvPr/>
        </p:nvSpPr>
        <p:spPr bwMode="auto">
          <a:xfrm>
            <a:off x="1195388" y="1793875"/>
            <a:ext cx="5807075" cy="457200"/>
          </a:xfrm>
          <a:prstGeom prst="rect">
            <a:avLst/>
          </a:prstGeom>
          <a:noFill/>
          <a:ln w="9525">
            <a:noFill/>
            <a:miter lim="800000"/>
            <a:headEnd/>
            <a:tailEnd/>
          </a:ln>
        </p:spPr>
        <p:txBody>
          <a:bodyPr wrap="none">
            <a:spAutoFit/>
          </a:bodyPr>
          <a:lstStyle/>
          <a:p>
            <a:pPr>
              <a:buFontTx/>
              <a:buChar char="—"/>
            </a:pPr>
            <a:r>
              <a:rPr lang="en-US" sz="2400">
                <a:latin typeface="Times New Roman" pitchFamily="18" charset="0"/>
              </a:rPr>
              <a:t> One clock period is referred to as a T-State</a:t>
            </a:r>
          </a:p>
        </p:txBody>
      </p:sp>
      <p:sp>
        <p:nvSpPr>
          <p:cNvPr id="24581" name="Line 5"/>
          <p:cNvSpPr>
            <a:spLocks noChangeShapeType="1"/>
          </p:cNvSpPr>
          <p:nvPr/>
        </p:nvSpPr>
        <p:spPr bwMode="auto">
          <a:xfrm>
            <a:off x="2963863" y="2362200"/>
            <a:ext cx="304800" cy="0"/>
          </a:xfrm>
          <a:prstGeom prst="line">
            <a:avLst/>
          </a:prstGeom>
          <a:noFill/>
          <a:ln w="9525">
            <a:solidFill>
              <a:schemeClr val="tx1"/>
            </a:solidFill>
            <a:round/>
            <a:headEnd/>
            <a:tailEnd/>
          </a:ln>
        </p:spPr>
        <p:txBody>
          <a:bodyPr/>
          <a:lstStyle/>
          <a:p>
            <a:endParaRPr lang="en-US"/>
          </a:p>
        </p:txBody>
      </p:sp>
      <p:sp>
        <p:nvSpPr>
          <p:cNvPr id="24582" name="Line 6"/>
          <p:cNvSpPr>
            <a:spLocks noChangeShapeType="1"/>
          </p:cNvSpPr>
          <p:nvPr/>
        </p:nvSpPr>
        <p:spPr bwMode="auto">
          <a:xfrm>
            <a:off x="3268663" y="2362200"/>
            <a:ext cx="0" cy="304800"/>
          </a:xfrm>
          <a:prstGeom prst="line">
            <a:avLst/>
          </a:prstGeom>
          <a:noFill/>
          <a:ln w="9525">
            <a:solidFill>
              <a:schemeClr val="tx1"/>
            </a:solidFill>
            <a:round/>
            <a:headEnd/>
            <a:tailEnd/>
          </a:ln>
        </p:spPr>
        <p:txBody>
          <a:bodyPr/>
          <a:lstStyle/>
          <a:p>
            <a:endParaRPr lang="en-US"/>
          </a:p>
        </p:txBody>
      </p:sp>
      <p:sp>
        <p:nvSpPr>
          <p:cNvPr id="24583" name="Line 7"/>
          <p:cNvSpPr>
            <a:spLocks noChangeShapeType="1"/>
          </p:cNvSpPr>
          <p:nvPr/>
        </p:nvSpPr>
        <p:spPr bwMode="auto">
          <a:xfrm>
            <a:off x="2963863" y="2362200"/>
            <a:ext cx="0" cy="304800"/>
          </a:xfrm>
          <a:prstGeom prst="line">
            <a:avLst/>
          </a:prstGeom>
          <a:noFill/>
          <a:ln w="9525">
            <a:solidFill>
              <a:schemeClr val="tx1"/>
            </a:solidFill>
            <a:round/>
            <a:headEnd/>
            <a:tailEnd/>
          </a:ln>
        </p:spPr>
        <p:txBody>
          <a:bodyPr/>
          <a:lstStyle/>
          <a:p>
            <a:endParaRPr lang="en-US"/>
          </a:p>
        </p:txBody>
      </p:sp>
      <p:sp>
        <p:nvSpPr>
          <p:cNvPr id="24584" name="Line 8"/>
          <p:cNvSpPr>
            <a:spLocks noChangeShapeType="1"/>
          </p:cNvSpPr>
          <p:nvPr/>
        </p:nvSpPr>
        <p:spPr bwMode="auto">
          <a:xfrm>
            <a:off x="3268663" y="2667000"/>
            <a:ext cx="609600" cy="0"/>
          </a:xfrm>
          <a:prstGeom prst="line">
            <a:avLst/>
          </a:prstGeom>
          <a:noFill/>
          <a:ln w="9525">
            <a:solidFill>
              <a:schemeClr val="tx1"/>
            </a:solidFill>
            <a:round/>
            <a:headEnd/>
            <a:tailEnd/>
          </a:ln>
        </p:spPr>
        <p:txBody>
          <a:bodyPr/>
          <a:lstStyle/>
          <a:p>
            <a:endParaRPr lang="en-US"/>
          </a:p>
        </p:txBody>
      </p:sp>
      <p:sp>
        <p:nvSpPr>
          <p:cNvPr id="24585" name="Line 9"/>
          <p:cNvSpPr>
            <a:spLocks noChangeShapeType="1"/>
          </p:cNvSpPr>
          <p:nvPr/>
        </p:nvSpPr>
        <p:spPr bwMode="auto">
          <a:xfrm flipV="1">
            <a:off x="3878263" y="2362200"/>
            <a:ext cx="0" cy="304800"/>
          </a:xfrm>
          <a:prstGeom prst="line">
            <a:avLst/>
          </a:prstGeom>
          <a:noFill/>
          <a:ln w="9525">
            <a:solidFill>
              <a:schemeClr val="tx1"/>
            </a:solidFill>
            <a:round/>
            <a:headEnd/>
            <a:tailEnd/>
          </a:ln>
        </p:spPr>
        <p:txBody>
          <a:bodyPr/>
          <a:lstStyle/>
          <a:p>
            <a:endParaRPr lang="en-US"/>
          </a:p>
        </p:txBody>
      </p:sp>
      <p:sp>
        <p:nvSpPr>
          <p:cNvPr id="24586" name="Line 10"/>
          <p:cNvSpPr>
            <a:spLocks noChangeShapeType="1"/>
          </p:cNvSpPr>
          <p:nvPr/>
        </p:nvSpPr>
        <p:spPr bwMode="auto">
          <a:xfrm>
            <a:off x="3878263" y="2362200"/>
            <a:ext cx="304800" cy="0"/>
          </a:xfrm>
          <a:prstGeom prst="line">
            <a:avLst/>
          </a:prstGeom>
          <a:noFill/>
          <a:ln w="9525">
            <a:solidFill>
              <a:schemeClr val="tx1"/>
            </a:solidFill>
            <a:round/>
            <a:headEnd/>
            <a:tailEnd/>
          </a:ln>
        </p:spPr>
        <p:txBody>
          <a:bodyPr/>
          <a:lstStyle/>
          <a:p>
            <a:endParaRPr lang="en-US"/>
          </a:p>
        </p:txBody>
      </p:sp>
      <p:sp>
        <p:nvSpPr>
          <p:cNvPr id="24587" name="Line 11"/>
          <p:cNvSpPr>
            <a:spLocks noChangeShapeType="1"/>
          </p:cNvSpPr>
          <p:nvPr/>
        </p:nvSpPr>
        <p:spPr bwMode="auto">
          <a:xfrm>
            <a:off x="4183063" y="2362200"/>
            <a:ext cx="0" cy="304800"/>
          </a:xfrm>
          <a:prstGeom prst="line">
            <a:avLst/>
          </a:prstGeom>
          <a:noFill/>
          <a:ln w="9525">
            <a:solidFill>
              <a:schemeClr val="tx1"/>
            </a:solidFill>
            <a:round/>
            <a:headEnd/>
            <a:tailEnd/>
          </a:ln>
        </p:spPr>
        <p:txBody>
          <a:bodyPr/>
          <a:lstStyle/>
          <a:p>
            <a:endParaRPr lang="en-US"/>
          </a:p>
        </p:txBody>
      </p:sp>
      <p:sp>
        <p:nvSpPr>
          <p:cNvPr id="24588" name="Line 12"/>
          <p:cNvSpPr>
            <a:spLocks noChangeShapeType="1"/>
          </p:cNvSpPr>
          <p:nvPr/>
        </p:nvSpPr>
        <p:spPr bwMode="auto">
          <a:xfrm>
            <a:off x="4183063" y="2667000"/>
            <a:ext cx="609600" cy="0"/>
          </a:xfrm>
          <a:prstGeom prst="line">
            <a:avLst/>
          </a:prstGeom>
          <a:noFill/>
          <a:ln w="9525">
            <a:solidFill>
              <a:schemeClr val="tx1"/>
            </a:solidFill>
            <a:round/>
            <a:headEnd/>
            <a:tailEnd/>
          </a:ln>
        </p:spPr>
        <p:txBody>
          <a:bodyPr/>
          <a:lstStyle/>
          <a:p>
            <a:endParaRPr lang="en-US"/>
          </a:p>
        </p:txBody>
      </p:sp>
      <p:sp>
        <p:nvSpPr>
          <p:cNvPr id="24589" name="Line 13"/>
          <p:cNvSpPr>
            <a:spLocks noChangeShapeType="1"/>
          </p:cNvSpPr>
          <p:nvPr/>
        </p:nvSpPr>
        <p:spPr bwMode="auto">
          <a:xfrm flipV="1">
            <a:off x="4792663" y="2362200"/>
            <a:ext cx="0" cy="304800"/>
          </a:xfrm>
          <a:prstGeom prst="line">
            <a:avLst/>
          </a:prstGeom>
          <a:noFill/>
          <a:ln w="9525">
            <a:solidFill>
              <a:schemeClr val="tx1"/>
            </a:solidFill>
            <a:round/>
            <a:headEnd/>
            <a:tailEnd/>
          </a:ln>
        </p:spPr>
        <p:txBody>
          <a:bodyPr/>
          <a:lstStyle/>
          <a:p>
            <a:endParaRPr lang="en-US"/>
          </a:p>
        </p:txBody>
      </p:sp>
      <p:sp>
        <p:nvSpPr>
          <p:cNvPr id="24590" name="Line 14"/>
          <p:cNvSpPr>
            <a:spLocks noChangeShapeType="1"/>
          </p:cNvSpPr>
          <p:nvPr/>
        </p:nvSpPr>
        <p:spPr bwMode="auto">
          <a:xfrm>
            <a:off x="4792663" y="2362200"/>
            <a:ext cx="304800" cy="0"/>
          </a:xfrm>
          <a:prstGeom prst="line">
            <a:avLst/>
          </a:prstGeom>
          <a:noFill/>
          <a:ln w="9525">
            <a:solidFill>
              <a:schemeClr val="tx1"/>
            </a:solidFill>
            <a:round/>
            <a:headEnd/>
            <a:tailEnd/>
          </a:ln>
        </p:spPr>
        <p:txBody>
          <a:bodyPr/>
          <a:lstStyle/>
          <a:p>
            <a:endParaRPr lang="en-US"/>
          </a:p>
        </p:txBody>
      </p:sp>
      <p:sp>
        <p:nvSpPr>
          <p:cNvPr id="24591" name="Line 15"/>
          <p:cNvSpPr>
            <a:spLocks noChangeShapeType="1"/>
          </p:cNvSpPr>
          <p:nvPr/>
        </p:nvSpPr>
        <p:spPr bwMode="auto">
          <a:xfrm>
            <a:off x="4183063" y="2743200"/>
            <a:ext cx="0" cy="228600"/>
          </a:xfrm>
          <a:prstGeom prst="line">
            <a:avLst/>
          </a:prstGeom>
          <a:noFill/>
          <a:ln w="9525">
            <a:solidFill>
              <a:schemeClr val="tx1"/>
            </a:solidFill>
            <a:round/>
            <a:headEnd/>
            <a:tailEnd/>
          </a:ln>
        </p:spPr>
        <p:txBody>
          <a:bodyPr/>
          <a:lstStyle/>
          <a:p>
            <a:endParaRPr lang="en-US"/>
          </a:p>
        </p:txBody>
      </p:sp>
      <p:sp>
        <p:nvSpPr>
          <p:cNvPr id="24592" name="Line 16"/>
          <p:cNvSpPr>
            <a:spLocks noChangeShapeType="1"/>
          </p:cNvSpPr>
          <p:nvPr/>
        </p:nvSpPr>
        <p:spPr bwMode="auto">
          <a:xfrm>
            <a:off x="3255963" y="2743200"/>
            <a:ext cx="0" cy="228600"/>
          </a:xfrm>
          <a:prstGeom prst="line">
            <a:avLst/>
          </a:prstGeom>
          <a:noFill/>
          <a:ln w="9525">
            <a:solidFill>
              <a:schemeClr val="tx1"/>
            </a:solidFill>
            <a:round/>
            <a:headEnd/>
            <a:tailEnd/>
          </a:ln>
        </p:spPr>
        <p:txBody>
          <a:bodyPr/>
          <a:lstStyle/>
          <a:p>
            <a:endParaRPr lang="en-US"/>
          </a:p>
        </p:txBody>
      </p:sp>
      <p:sp>
        <p:nvSpPr>
          <p:cNvPr id="24593" name="Line 17"/>
          <p:cNvSpPr>
            <a:spLocks noChangeShapeType="1"/>
          </p:cNvSpPr>
          <p:nvPr/>
        </p:nvSpPr>
        <p:spPr bwMode="auto">
          <a:xfrm>
            <a:off x="3255963" y="2819400"/>
            <a:ext cx="927100" cy="0"/>
          </a:xfrm>
          <a:prstGeom prst="line">
            <a:avLst/>
          </a:prstGeom>
          <a:noFill/>
          <a:ln w="9525">
            <a:solidFill>
              <a:schemeClr val="tx1"/>
            </a:solidFill>
            <a:round/>
            <a:headEnd type="triangle" w="med" len="med"/>
            <a:tailEnd type="triangle" w="med" len="med"/>
          </a:ln>
        </p:spPr>
        <p:txBody>
          <a:bodyPr/>
          <a:lstStyle/>
          <a:p>
            <a:endParaRPr lang="en-US"/>
          </a:p>
        </p:txBody>
      </p:sp>
      <p:sp>
        <p:nvSpPr>
          <p:cNvPr id="24594" name="Text Box 18"/>
          <p:cNvSpPr txBox="1">
            <a:spLocks noChangeArrowheads="1"/>
          </p:cNvSpPr>
          <p:nvPr/>
        </p:nvSpPr>
        <p:spPr bwMode="auto">
          <a:xfrm>
            <a:off x="3124200" y="2819400"/>
            <a:ext cx="1079500" cy="457200"/>
          </a:xfrm>
          <a:prstGeom prst="rect">
            <a:avLst/>
          </a:prstGeom>
          <a:noFill/>
          <a:ln w="9525">
            <a:noFill/>
            <a:miter lim="800000"/>
            <a:headEnd/>
            <a:tailEnd/>
          </a:ln>
        </p:spPr>
        <p:txBody>
          <a:bodyPr wrap="none">
            <a:spAutoFit/>
          </a:bodyPr>
          <a:lstStyle/>
          <a:p>
            <a:r>
              <a:rPr lang="en-US" sz="2400">
                <a:latin typeface="Times New Roman" pitchFamily="18" charset="0"/>
              </a:rPr>
              <a:t>T-State</a:t>
            </a:r>
          </a:p>
        </p:txBody>
      </p:sp>
      <p:sp>
        <p:nvSpPr>
          <p:cNvPr id="24595" name="Text Box 19"/>
          <p:cNvSpPr txBox="1">
            <a:spLocks noChangeArrowheads="1"/>
          </p:cNvSpPr>
          <p:nvPr/>
        </p:nvSpPr>
        <p:spPr bwMode="auto">
          <a:xfrm>
            <a:off x="1195388" y="3135313"/>
            <a:ext cx="6577012" cy="457200"/>
          </a:xfrm>
          <a:prstGeom prst="rect">
            <a:avLst/>
          </a:prstGeom>
          <a:noFill/>
          <a:ln w="9525">
            <a:noFill/>
            <a:miter lim="800000"/>
            <a:headEnd/>
            <a:tailEnd/>
          </a:ln>
        </p:spPr>
        <p:txBody>
          <a:bodyPr wrap="none">
            <a:spAutoFit/>
          </a:bodyPr>
          <a:lstStyle/>
          <a:p>
            <a:pPr>
              <a:buFontTx/>
              <a:buChar char="—"/>
            </a:pPr>
            <a:r>
              <a:rPr lang="en-US" sz="2400">
                <a:latin typeface="Times New Roman" pitchFamily="18" charset="0"/>
              </a:rPr>
              <a:t> An operation takes an integer number of T-States</a:t>
            </a:r>
          </a:p>
        </p:txBody>
      </p:sp>
      <p:sp>
        <p:nvSpPr>
          <p:cNvPr id="24596" name="Text Box 20"/>
          <p:cNvSpPr txBox="1">
            <a:spLocks noChangeArrowheads="1"/>
          </p:cNvSpPr>
          <p:nvPr/>
        </p:nvSpPr>
        <p:spPr bwMode="auto">
          <a:xfrm>
            <a:off x="609600" y="3779838"/>
            <a:ext cx="2198688" cy="457200"/>
          </a:xfrm>
          <a:prstGeom prst="rect">
            <a:avLst/>
          </a:prstGeom>
          <a:noFill/>
          <a:ln w="9525">
            <a:noFill/>
            <a:miter lim="800000"/>
            <a:headEnd/>
            <a:tailEnd/>
          </a:ln>
        </p:spPr>
        <p:txBody>
          <a:bodyPr wrap="none">
            <a:spAutoFit/>
          </a:bodyPr>
          <a:lstStyle/>
          <a:p>
            <a:pPr>
              <a:buFont typeface="Wingdings" pitchFamily="2" charset="2"/>
              <a:buNone/>
            </a:pPr>
            <a:r>
              <a:rPr lang="en-US" sz="2400" dirty="0">
                <a:latin typeface="Times New Roman" pitchFamily="18" charset="0"/>
              </a:rPr>
              <a:t>CPU Bus Cycle:</a:t>
            </a:r>
          </a:p>
        </p:txBody>
      </p:sp>
      <p:sp>
        <p:nvSpPr>
          <p:cNvPr id="24597" name="Text Box 21"/>
          <p:cNvSpPr txBox="1">
            <a:spLocks noChangeArrowheads="1"/>
          </p:cNvSpPr>
          <p:nvPr/>
        </p:nvSpPr>
        <p:spPr bwMode="auto">
          <a:xfrm>
            <a:off x="1143000" y="4267200"/>
            <a:ext cx="5726113" cy="457200"/>
          </a:xfrm>
          <a:prstGeom prst="rect">
            <a:avLst/>
          </a:prstGeom>
          <a:noFill/>
          <a:ln w="9525">
            <a:noFill/>
            <a:miter lim="800000"/>
            <a:headEnd/>
            <a:tailEnd/>
          </a:ln>
        </p:spPr>
        <p:txBody>
          <a:bodyPr wrap="none">
            <a:spAutoFit/>
          </a:bodyPr>
          <a:lstStyle/>
          <a:p>
            <a:pPr>
              <a:buFontTx/>
              <a:buChar char="—"/>
            </a:pPr>
            <a:r>
              <a:rPr lang="en-US" sz="2400">
                <a:latin typeface="Times New Roman" pitchFamily="18" charset="0"/>
              </a:rPr>
              <a:t> A bus cycle consists of 4 or more T-States</a:t>
            </a:r>
          </a:p>
        </p:txBody>
      </p:sp>
      <p:sp>
        <p:nvSpPr>
          <p:cNvPr id="24598" name="Line 22"/>
          <p:cNvSpPr>
            <a:spLocks noChangeShapeType="1"/>
          </p:cNvSpPr>
          <p:nvPr/>
        </p:nvSpPr>
        <p:spPr bwMode="auto">
          <a:xfrm>
            <a:off x="1600200" y="5029200"/>
            <a:ext cx="304800" cy="0"/>
          </a:xfrm>
          <a:prstGeom prst="line">
            <a:avLst/>
          </a:prstGeom>
          <a:noFill/>
          <a:ln w="9525">
            <a:solidFill>
              <a:schemeClr val="tx1"/>
            </a:solidFill>
            <a:round/>
            <a:headEnd/>
            <a:tailEnd/>
          </a:ln>
        </p:spPr>
        <p:txBody>
          <a:bodyPr/>
          <a:lstStyle/>
          <a:p>
            <a:endParaRPr lang="en-US"/>
          </a:p>
        </p:txBody>
      </p:sp>
      <p:sp>
        <p:nvSpPr>
          <p:cNvPr id="24599" name="Line 23"/>
          <p:cNvSpPr>
            <a:spLocks noChangeShapeType="1"/>
          </p:cNvSpPr>
          <p:nvPr/>
        </p:nvSpPr>
        <p:spPr bwMode="auto">
          <a:xfrm>
            <a:off x="1905000" y="5029200"/>
            <a:ext cx="0" cy="304800"/>
          </a:xfrm>
          <a:prstGeom prst="line">
            <a:avLst/>
          </a:prstGeom>
          <a:noFill/>
          <a:ln w="9525">
            <a:solidFill>
              <a:schemeClr val="tx1"/>
            </a:solidFill>
            <a:round/>
            <a:headEnd/>
            <a:tailEnd/>
          </a:ln>
        </p:spPr>
        <p:txBody>
          <a:bodyPr/>
          <a:lstStyle/>
          <a:p>
            <a:endParaRPr lang="en-US"/>
          </a:p>
        </p:txBody>
      </p:sp>
      <p:sp>
        <p:nvSpPr>
          <p:cNvPr id="24600" name="Line 24"/>
          <p:cNvSpPr>
            <a:spLocks noChangeShapeType="1"/>
          </p:cNvSpPr>
          <p:nvPr/>
        </p:nvSpPr>
        <p:spPr bwMode="auto">
          <a:xfrm>
            <a:off x="1600200" y="5029200"/>
            <a:ext cx="0" cy="304800"/>
          </a:xfrm>
          <a:prstGeom prst="line">
            <a:avLst/>
          </a:prstGeom>
          <a:noFill/>
          <a:ln w="9525">
            <a:solidFill>
              <a:schemeClr val="tx1"/>
            </a:solidFill>
            <a:round/>
            <a:headEnd/>
            <a:tailEnd/>
          </a:ln>
        </p:spPr>
        <p:txBody>
          <a:bodyPr/>
          <a:lstStyle/>
          <a:p>
            <a:endParaRPr lang="en-US"/>
          </a:p>
        </p:txBody>
      </p:sp>
      <p:sp>
        <p:nvSpPr>
          <p:cNvPr id="24601" name="Line 25"/>
          <p:cNvSpPr>
            <a:spLocks noChangeShapeType="1"/>
          </p:cNvSpPr>
          <p:nvPr/>
        </p:nvSpPr>
        <p:spPr bwMode="auto">
          <a:xfrm>
            <a:off x="1905000" y="5334000"/>
            <a:ext cx="609600" cy="0"/>
          </a:xfrm>
          <a:prstGeom prst="line">
            <a:avLst/>
          </a:prstGeom>
          <a:noFill/>
          <a:ln w="9525">
            <a:solidFill>
              <a:schemeClr val="tx1"/>
            </a:solidFill>
            <a:round/>
            <a:headEnd/>
            <a:tailEnd/>
          </a:ln>
        </p:spPr>
        <p:txBody>
          <a:bodyPr/>
          <a:lstStyle/>
          <a:p>
            <a:endParaRPr lang="en-US"/>
          </a:p>
        </p:txBody>
      </p:sp>
      <p:sp>
        <p:nvSpPr>
          <p:cNvPr id="24602" name="Line 26"/>
          <p:cNvSpPr>
            <a:spLocks noChangeShapeType="1"/>
          </p:cNvSpPr>
          <p:nvPr/>
        </p:nvSpPr>
        <p:spPr bwMode="auto">
          <a:xfrm flipV="1">
            <a:off x="2514600" y="5029200"/>
            <a:ext cx="0" cy="304800"/>
          </a:xfrm>
          <a:prstGeom prst="line">
            <a:avLst/>
          </a:prstGeom>
          <a:noFill/>
          <a:ln w="9525">
            <a:solidFill>
              <a:schemeClr val="tx1"/>
            </a:solidFill>
            <a:round/>
            <a:headEnd/>
            <a:tailEnd/>
          </a:ln>
        </p:spPr>
        <p:txBody>
          <a:bodyPr/>
          <a:lstStyle/>
          <a:p>
            <a:endParaRPr lang="en-US"/>
          </a:p>
        </p:txBody>
      </p:sp>
      <p:sp>
        <p:nvSpPr>
          <p:cNvPr id="24603" name="Line 27"/>
          <p:cNvSpPr>
            <a:spLocks noChangeShapeType="1"/>
          </p:cNvSpPr>
          <p:nvPr/>
        </p:nvSpPr>
        <p:spPr bwMode="auto">
          <a:xfrm>
            <a:off x="2514600" y="5029200"/>
            <a:ext cx="304800" cy="0"/>
          </a:xfrm>
          <a:prstGeom prst="line">
            <a:avLst/>
          </a:prstGeom>
          <a:noFill/>
          <a:ln w="9525">
            <a:solidFill>
              <a:schemeClr val="tx1"/>
            </a:solidFill>
            <a:round/>
            <a:headEnd/>
            <a:tailEnd/>
          </a:ln>
        </p:spPr>
        <p:txBody>
          <a:bodyPr/>
          <a:lstStyle/>
          <a:p>
            <a:endParaRPr lang="en-US"/>
          </a:p>
        </p:txBody>
      </p:sp>
      <p:sp>
        <p:nvSpPr>
          <p:cNvPr id="24604" name="Line 28"/>
          <p:cNvSpPr>
            <a:spLocks noChangeShapeType="1"/>
          </p:cNvSpPr>
          <p:nvPr/>
        </p:nvSpPr>
        <p:spPr bwMode="auto">
          <a:xfrm>
            <a:off x="2819400" y="5029200"/>
            <a:ext cx="0" cy="304800"/>
          </a:xfrm>
          <a:prstGeom prst="line">
            <a:avLst/>
          </a:prstGeom>
          <a:noFill/>
          <a:ln w="9525">
            <a:solidFill>
              <a:schemeClr val="tx1"/>
            </a:solidFill>
            <a:round/>
            <a:headEnd/>
            <a:tailEnd/>
          </a:ln>
        </p:spPr>
        <p:txBody>
          <a:bodyPr/>
          <a:lstStyle/>
          <a:p>
            <a:endParaRPr lang="en-US"/>
          </a:p>
        </p:txBody>
      </p:sp>
      <p:sp>
        <p:nvSpPr>
          <p:cNvPr id="24605" name="Line 29"/>
          <p:cNvSpPr>
            <a:spLocks noChangeShapeType="1"/>
          </p:cNvSpPr>
          <p:nvPr/>
        </p:nvSpPr>
        <p:spPr bwMode="auto">
          <a:xfrm>
            <a:off x="1892300" y="5486400"/>
            <a:ext cx="927100" cy="0"/>
          </a:xfrm>
          <a:prstGeom prst="line">
            <a:avLst/>
          </a:prstGeom>
          <a:noFill/>
          <a:ln w="9525">
            <a:solidFill>
              <a:schemeClr val="tx1"/>
            </a:solidFill>
            <a:round/>
            <a:headEnd type="triangle" w="med" len="med"/>
            <a:tailEnd type="triangle" w="med" len="med"/>
          </a:ln>
        </p:spPr>
        <p:txBody>
          <a:bodyPr/>
          <a:lstStyle/>
          <a:p>
            <a:endParaRPr lang="en-US"/>
          </a:p>
        </p:txBody>
      </p:sp>
      <p:sp>
        <p:nvSpPr>
          <p:cNvPr id="24606" name="Line 30"/>
          <p:cNvSpPr>
            <a:spLocks noChangeShapeType="1"/>
          </p:cNvSpPr>
          <p:nvPr/>
        </p:nvSpPr>
        <p:spPr bwMode="auto">
          <a:xfrm>
            <a:off x="1905000" y="5410200"/>
            <a:ext cx="0" cy="152400"/>
          </a:xfrm>
          <a:prstGeom prst="line">
            <a:avLst/>
          </a:prstGeom>
          <a:noFill/>
          <a:ln w="9525">
            <a:solidFill>
              <a:schemeClr val="tx1"/>
            </a:solidFill>
            <a:round/>
            <a:headEnd/>
            <a:tailEnd/>
          </a:ln>
        </p:spPr>
        <p:txBody>
          <a:bodyPr/>
          <a:lstStyle/>
          <a:p>
            <a:endParaRPr lang="en-US"/>
          </a:p>
        </p:txBody>
      </p:sp>
      <p:sp>
        <p:nvSpPr>
          <p:cNvPr id="24607" name="Line 31"/>
          <p:cNvSpPr>
            <a:spLocks noChangeShapeType="1"/>
          </p:cNvSpPr>
          <p:nvPr/>
        </p:nvSpPr>
        <p:spPr bwMode="auto">
          <a:xfrm>
            <a:off x="2819400" y="5410200"/>
            <a:ext cx="0" cy="152400"/>
          </a:xfrm>
          <a:prstGeom prst="line">
            <a:avLst/>
          </a:prstGeom>
          <a:noFill/>
          <a:ln w="9525">
            <a:solidFill>
              <a:schemeClr val="tx1"/>
            </a:solidFill>
            <a:round/>
            <a:headEnd/>
            <a:tailEnd/>
          </a:ln>
        </p:spPr>
        <p:txBody>
          <a:bodyPr/>
          <a:lstStyle/>
          <a:p>
            <a:endParaRPr lang="en-US"/>
          </a:p>
        </p:txBody>
      </p:sp>
      <p:sp>
        <p:nvSpPr>
          <p:cNvPr id="24608" name="Line 32"/>
          <p:cNvSpPr>
            <a:spLocks noChangeShapeType="1"/>
          </p:cNvSpPr>
          <p:nvPr/>
        </p:nvSpPr>
        <p:spPr bwMode="auto">
          <a:xfrm>
            <a:off x="2819400" y="5334000"/>
            <a:ext cx="609600" cy="0"/>
          </a:xfrm>
          <a:prstGeom prst="line">
            <a:avLst/>
          </a:prstGeom>
          <a:noFill/>
          <a:ln w="9525">
            <a:solidFill>
              <a:schemeClr val="tx1"/>
            </a:solidFill>
            <a:round/>
            <a:headEnd/>
            <a:tailEnd/>
          </a:ln>
        </p:spPr>
        <p:txBody>
          <a:bodyPr/>
          <a:lstStyle/>
          <a:p>
            <a:endParaRPr lang="en-US"/>
          </a:p>
        </p:txBody>
      </p:sp>
      <p:sp>
        <p:nvSpPr>
          <p:cNvPr id="24609" name="Line 33"/>
          <p:cNvSpPr>
            <a:spLocks noChangeShapeType="1"/>
          </p:cNvSpPr>
          <p:nvPr/>
        </p:nvSpPr>
        <p:spPr bwMode="auto">
          <a:xfrm flipV="1">
            <a:off x="3429000" y="5029200"/>
            <a:ext cx="0" cy="304800"/>
          </a:xfrm>
          <a:prstGeom prst="line">
            <a:avLst/>
          </a:prstGeom>
          <a:noFill/>
          <a:ln w="9525">
            <a:solidFill>
              <a:schemeClr val="tx1"/>
            </a:solidFill>
            <a:round/>
            <a:headEnd/>
            <a:tailEnd/>
          </a:ln>
        </p:spPr>
        <p:txBody>
          <a:bodyPr/>
          <a:lstStyle/>
          <a:p>
            <a:endParaRPr lang="en-US"/>
          </a:p>
        </p:txBody>
      </p:sp>
      <p:sp>
        <p:nvSpPr>
          <p:cNvPr id="24610" name="Line 34"/>
          <p:cNvSpPr>
            <a:spLocks noChangeShapeType="1"/>
          </p:cNvSpPr>
          <p:nvPr/>
        </p:nvSpPr>
        <p:spPr bwMode="auto">
          <a:xfrm>
            <a:off x="3429000" y="5029200"/>
            <a:ext cx="304800" cy="0"/>
          </a:xfrm>
          <a:prstGeom prst="line">
            <a:avLst/>
          </a:prstGeom>
          <a:noFill/>
          <a:ln w="9525">
            <a:solidFill>
              <a:schemeClr val="tx1"/>
            </a:solidFill>
            <a:round/>
            <a:headEnd/>
            <a:tailEnd/>
          </a:ln>
        </p:spPr>
        <p:txBody>
          <a:bodyPr/>
          <a:lstStyle/>
          <a:p>
            <a:endParaRPr lang="en-US"/>
          </a:p>
        </p:txBody>
      </p:sp>
      <p:sp>
        <p:nvSpPr>
          <p:cNvPr id="24611" name="Line 35"/>
          <p:cNvSpPr>
            <a:spLocks noChangeShapeType="1"/>
          </p:cNvSpPr>
          <p:nvPr/>
        </p:nvSpPr>
        <p:spPr bwMode="auto">
          <a:xfrm>
            <a:off x="3733800" y="5029200"/>
            <a:ext cx="0" cy="304800"/>
          </a:xfrm>
          <a:prstGeom prst="line">
            <a:avLst/>
          </a:prstGeom>
          <a:noFill/>
          <a:ln w="9525">
            <a:solidFill>
              <a:schemeClr val="tx1"/>
            </a:solidFill>
            <a:round/>
            <a:headEnd/>
            <a:tailEnd/>
          </a:ln>
        </p:spPr>
        <p:txBody>
          <a:bodyPr/>
          <a:lstStyle/>
          <a:p>
            <a:endParaRPr lang="en-US"/>
          </a:p>
        </p:txBody>
      </p:sp>
      <p:sp>
        <p:nvSpPr>
          <p:cNvPr id="24612" name="Line 36"/>
          <p:cNvSpPr>
            <a:spLocks noChangeShapeType="1"/>
          </p:cNvSpPr>
          <p:nvPr/>
        </p:nvSpPr>
        <p:spPr bwMode="auto">
          <a:xfrm>
            <a:off x="2806700" y="5486400"/>
            <a:ext cx="927100" cy="0"/>
          </a:xfrm>
          <a:prstGeom prst="line">
            <a:avLst/>
          </a:prstGeom>
          <a:noFill/>
          <a:ln w="9525">
            <a:solidFill>
              <a:schemeClr val="tx1"/>
            </a:solidFill>
            <a:round/>
            <a:headEnd type="triangle" w="med" len="med"/>
            <a:tailEnd type="triangle" w="med" len="med"/>
          </a:ln>
        </p:spPr>
        <p:txBody>
          <a:bodyPr/>
          <a:lstStyle/>
          <a:p>
            <a:endParaRPr lang="en-US"/>
          </a:p>
        </p:txBody>
      </p:sp>
      <p:sp>
        <p:nvSpPr>
          <p:cNvPr id="24613" name="Line 37"/>
          <p:cNvSpPr>
            <a:spLocks noChangeShapeType="1"/>
          </p:cNvSpPr>
          <p:nvPr/>
        </p:nvSpPr>
        <p:spPr bwMode="auto">
          <a:xfrm>
            <a:off x="2819400" y="5410200"/>
            <a:ext cx="0" cy="152400"/>
          </a:xfrm>
          <a:prstGeom prst="line">
            <a:avLst/>
          </a:prstGeom>
          <a:noFill/>
          <a:ln w="9525">
            <a:solidFill>
              <a:schemeClr val="tx1"/>
            </a:solidFill>
            <a:round/>
            <a:headEnd/>
            <a:tailEnd/>
          </a:ln>
        </p:spPr>
        <p:txBody>
          <a:bodyPr/>
          <a:lstStyle/>
          <a:p>
            <a:endParaRPr lang="en-US"/>
          </a:p>
        </p:txBody>
      </p:sp>
      <p:sp>
        <p:nvSpPr>
          <p:cNvPr id="24614" name="Line 38"/>
          <p:cNvSpPr>
            <a:spLocks noChangeShapeType="1"/>
          </p:cNvSpPr>
          <p:nvPr/>
        </p:nvSpPr>
        <p:spPr bwMode="auto">
          <a:xfrm>
            <a:off x="3733800" y="5410200"/>
            <a:ext cx="0" cy="152400"/>
          </a:xfrm>
          <a:prstGeom prst="line">
            <a:avLst/>
          </a:prstGeom>
          <a:noFill/>
          <a:ln w="9525">
            <a:solidFill>
              <a:schemeClr val="tx1"/>
            </a:solidFill>
            <a:round/>
            <a:headEnd/>
            <a:tailEnd/>
          </a:ln>
        </p:spPr>
        <p:txBody>
          <a:bodyPr/>
          <a:lstStyle/>
          <a:p>
            <a:endParaRPr lang="en-US"/>
          </a:p>
        </p:txBody>
      </p:sp>
      <p:sp>
        <p:nvSpPr>
          <p:cNvPr id="24615" name="Line 39"/>
          <p:cNvSpPr>
            <a:spLocks noChangeShapeType="1"/>
          </p:cNvSpPr>
          <p:nvPr/>
        </p:nvSpPr>
        <p:spPr bwMode="auto">
          <a:xfrm>
            <a:off x="3746500" y="5334000"/>
            <a:ext cx="609600" cy="0"/>
          </a:xfrm>
          <a:prstGeom prst="line">
            <a:avLst/>
          </a:prstGeom>
          <a:noFill/>
          <a:ln w="9525">
            <a:solidFill>
              <a:schemeClr val="tx1"/>
            </a:solidFill>
            <a:round/>
            <a:headEnd/>
            <a:tailEnd/>
          </a:ln>
        </p:spPr>
        <p:txBody>
          <a:bodyPr/>
          <a:lstStyle/>
          <a:p>
            <a:endParaRPr lang="en-US"/>
          </a:p>
        </p:txBody>
      </p:sp>
      <p:sp>
        <p:nvSpPr>
          <p:cNvPr id="24616" name="Line 40"/>
          <p:cNvSpPr>
            <a:spLocks noChangeShapeType="1"/>
          </p:cNvSpPr>
          <p:nvPr/>
        </p:nvSpPr>
        <p:spPr bwMode="auto">
          <a:xfrm flipV="1">
            <a:off x="4356100" y="5029200"/>
            <a:ext cx="0" cy="304800"/>
          </a:xfrm>
          <a:prstGeom prst="line">
            <a:avLst/>
          </a:prstGeom>
          <a:noFill/>
          <a:ln w="9525">
            <a:solidFill>
              <a:schemeClr val="tx1"/>
            </a:solidFill>
            <a:round/>
            <a:headEnd/>
            <a:tailEnd/>
          </a:ln>
        </p:spPr>
        <p:txBody>
          <a:bodyPr/>
          <a:lstStyle/>
          <a:p>
            <a:endParaRPr lang="en-US"/>
          </a:p>
        </p:txBody>
      </p:sp>
      <p:sp>
        <p:nvSpPr>
          <p:cNvPr id="24617" name="Line 41"/>
          <p:cNvSpPr>
            <a:spLocks noChangeShapeType="1"/>
          </p:cNvSpPr>
          <p:nvPr/>
        </p:nvSpPr>
        <p:spPr bwMode="auto">
          <a:xfrm>
            <a:off x="4356100" y="5029200"/>
            <a:ext cx="304800" cy="0"/>
          </a:xfrm>
          <a:prstGeom prst="line">
            <a:avLst/>
          </a:prstGeom>
          <a:noFill/>
          <a:ln w="9525">
            <a:solidFill>
              <a:schemeClr val="tx1"/>
            </a:solidFill>
            <a:round/>
            <a:headEnd/>
            <a:tailEnd/>
          </a:ln>
        </p:spPr>
        <p:txBody>
          <a:bodyPr/>
          <a:lstStyle/>
          <a:p>
            <a:endParaRPr lang="en-US"/>
          </a:p>
        </p:txBody>
      </p:sp>
      <p:sp>
        <p:nvSpPr>
          <p:cNvPr id="24618" name="Line 42"/>
          <p:cNvSpPr>
            <a:spLocks noChangeShapeType="1"/>
          </p:cNvSpPr>
          <p:nvPr/>
        </p:nvSpPr>
        <p:spPr bwMode="auto">
          <a:xfrm>
            <a:off x="4660900" y="5029200"/>
            <a:ext cx="0" cy="304800"/>
          </a:xfrm>
          <a:prstGeom prst="line">
            <a:avLst/>
          </a:prstGeom>
          <a:noFill/>
          <a:ln w="9525">
            <a:solidFill>
              <a:schemeClr val="tx1"/>
            </a:solidFill>
            <a:round/>
            <a:headEnd/>
            <a:tailEnd/>
          </a:ln>
        </p:spPr>
        <p:txBody>
          <a:bodyPr/>
          <a:lstStyle/>
          <a:p>
            <a:endParaRPr lang="en-US"/>
          </a:p>
        </p:txBody>
      </p:sp>
      <p:sp>
        <p:nvSpPr>
          <p:cNvPr id="24619" name="Line 43"/>
          <p:cNvSpPr>
            <a:spLocks noChangeShapeType="1"/>
          </p:cNvSpPr>
          <p:nvPr/>
        </p:nvSpPr>
        <p:spPr bwMode="auto">
          <a:xfrm>
            <a:off x="3733800" y="5486400"/>
            <a:ext cx="927100" cy="0"/>
          </a:xfrm>
          <a:prstGeom prst="line">
            <a:avLst/>
          </a:prstGeom>
          <a:noFill/>
          <a:ln w="9525">
            <a:solidFill>
              <a:schemeClr val="tx1"/>
            </a:solidFill>
            <a:round/>
            <a:headEnd type="triangle" w="med" len="med"/>
            <a:tailEnd type="triangle" w="med" len="med"/>
          </a:ln>
        </p:spPr>
        <p:txBody>
          <a:bodyPr/>
          <a:lstStyle/>
          <a:p>
            <a:endParaRPr lang="en-US"/>
          </a:p>
        </p:txBody>
      </p:sp>
      <p:sp>
        <p:nvSpPr>
          <p:cNvPr id="24620" name="Line 44"/>
          <p:cNvSpPr>
            <a:spLocks noChangeShapeType="1"/>
          </p:cNvSpPr>
          <p:nvPr/>
        </p:nvSpPr>
        <p:spPr bwMode="auto">
          <a:xfrm>
            <a:off x="3746500" y="5410200"/>
            <a:ext cx="0" cy="152400"/>
          </a:xfrm>
          <a:prstGeom prst="line">
            <a:avLst/>
          </a:prstGeom>
          <a:noFill/>
          <a:ln w="9525">
            <a:solidFill>
              <a:schemeClr val="tx1"/>
            </a:solidFill>
            <a:round/>
            <a:headEnd/>
            <a:tailEnd/>
          </a:ln>
        </p:spPr>
        <p:txBody>
          <a:bodyPr/>
          <a:lstStyle/>
          <a:p>
            <a:endParaRPr lang="en-US"/>
          </a:p>
        </p:txBody>
      </p:sp>
      <p:sp>
        <p:nvSpPr>
          <p:cNvPr id="24621" name="Line 45"/>
          <p:cNvSpPr>
            <a:spLocks noChangeShapeType="1"/>
          </p:cNvSpPr>
          <p:nvPr/>
        </p:nvSpPr>
        <p:spPr bwMode="auto">
          <a:xfrm>
            <a:off x="4660900" y="5410200"/>
            <a:ext cx="0" cy="152400"/>
          </a:xfrm>
          <a:prstGeom prst="line">
            <a:avLst/>
          </a:prstGeom>
          <a:noFill/>
          <a:ln w="9525">
            <a:solidFill>
              <a:schemeClr val="tx1"/>
            </a:solidFill>
            <a:round/>
            <a:headEnd/>
            <a:tailEnd/>
          </a:ln>
        </p:spPr>
        <p:txBody>
          <a:bodyPr/>
          <a:lstStyle/>
          <a:p>
            <a:endParaRPr lang="en-US"/>
          </a:p>
        </p:txBody>
      </p:sp>
      <p:sp>
        <p:nvSpPr>
          <p:cNvPr id="24622" name="Line 46"/>
          <p:cNvSpPr>
            <a:spLocks noChangeShapeType="1"/>
          </p:cNvSpPr>
          <p:nvPr/>
        </p:nvSpPr>
        <p:spPr bwMode="auto">
          <a:xfrm>
            <a:off x="4660900" y="5334000"/>
            <a:ext cx="609600" cy="0"/>
          </a:xfrm>
          <a:prstGeom prst="line">
            <a:avLst/>
          </a:prstGeom>
          <a:noFill/>
          <a:ln w="9525">
            <a:solidFill>
              <a:schemeClr val="tx1"/>
            </a:solidFill>
            <a:round/>
            <a:headEnd/>
            <a:tailEnd/>
          </a:ln>
        </p:spPr>
        <p:txBody>
          <a:bodyPr/>
          <a:lstStyle/>
          <a:p>
            <a:endParaRPr lang="en-US"/>
          </a:p>
        </p:txBody>
      </p:sp>
      <p:sp>
        <p:nvSpPr>
          <p:cNvPr id="24623" name="Line 47"/>
          <p:cNvSpPr>
            <a:spLocks noChangeShapeType="1"/>
          </p:cNvSpPr>
          <p:nvPr/>
        </p:nvSpPr>
        <p:spPr bwMode="auto">
          <a:xfrm flipV="1">
            <a:off x="5270500" y="5029200"/>
            <a:ext cx="0" cy="304800"/>
          </a:xfrm>
          <a:prstGeom prst="line">
            <a:avLst/>
          </a:prstGeom>
          <a:noFill/>
          <a:ln w="9525">
            <a:solidFill>
              <a:schemeClr val="tx1"/>
            </a:solidFill>
            <a:round/>
            <a:headEnd/>
            <a:tailEnd/>
          </a:ln>
        </p:spPr>
        <p:txBody>
          <a:bodyPr/>
          <a:lstStyle/>
          <a:p>
            <a:endParaRPr lang="en-US"/>
          </a:p>
        </p:txBody>
      </p:sp>
      <p:sp>
        <p:nvSpPr>
          <p:cNvPr id="24624" name="Line 48"/>
          <p:cNvSpPr>
            <a:spLocks noChangeShapeType="1"/>
          </p:cNvSpPr>
          <p:nvPr/>
        </p:nvSpPr>
        <p:spPr bwMode="auto">
          <a:xfrm>
            <a:off x="5270500" y="5029200"/>
            <a:ext cx="304800" cy="0"/>
          </a:xfrm>
          <a:prstGeom prst="line">
            <a:avLst/>
          </a:prstGeom>
          <a:noFill/>
          <a:ln w="9525">
            <a:solidFill>
              <a:schemeClr val="tx1"/>
            </a:solidFill>
            <a:round/>
            <a:headEnd/>
            <a:tailEnd/>
          </a:ln>
        </p:spPr>
        <p:txBody>
          <a:bodyPr/>
          <a:lstStyle/>
          <a:p>
            <a:endParaRPr lang="en-US"/>
          </a:p>
        </p:txBody>
      </p:sp>
      <p:sp>
        <p:nvSpPr>
          <p:cNvPr id="24625" name="Line 49"/>
          <p:cNvSpPr>
            <a:spLocks noChangeShapeType="1"/>
          </p:cNvSpPr>
          <p:nvPr/>
        </p:nvSpPr>
        <p:spPr bwMode="auto">
          <a:xfrm>
            <a:off x="5575300" y="5029200"/>
            <a:ext cx="0" cy="304800"/>
          </a:xfrm>
          <a:prstGeom prst="line">
            <a:avLst/>
          </a:prstGeom>
          <a:noFill/>
          <a:ln w="9525">
            <a:solidFill>
              <a:schemeClr val="tx1"/>
            </a:solidFill>
            <a:round/>
            <a:headEnd/>
            <a:tailEnd/>
          </a:ln>
        </p:spPr>
        <p:txBody>
          <a:bodyPr/>
          <a:lstStyle/>
          <a:p>
            <a:endParaRPr lang="en-US"/>
          </a:p>
        </p:txBody>
      </p:sp>
      <p:sp>
        <p:nvSpPr>
          <p:cNvPr id="24626" name="Line 50"/>
          <p:cNvSpPr>
            <a:spLocks noChangeShapeType="1"/>
          </p:cNvSpPr>
          <p:nvPr/>
        </p:nvSpPr>
        <p:spPr bwMode="auto">
          <a:xfrm>
            <a:off x="4648200" y="5486400"/>
            <a:ext cx="927100" cy="0"/>
          </a:xfrm>
          <a:prstGeom prst="line">
            <a:avLst/>
          </a:prstGeom>
          <a:noFill/>
          <a:ln w="9525">
            <a:solidFill>
              <a:schemeClr val="tx1"/>
            </a:solidFill>
            <a:round/>
            <a:headEnd type="triangle" w="med" len="med"/>
            <a:tailEnd type="triangle" w="med" len="med"/>
          </a:ln>
        </p:spPr>
        <p:txBody>
          <a:bodyPr/>
          <a:lstStyle/>
          <a:p>
            <a:endParaRPr lang="en-US"/>
          </a:p>
        </p:txBody>
      </p:sp>
      <p:sp>
        <p:nvSpPr>
          <p:cNvPr id="24627" name="Line 51"/>
          <p:cNvSpPr>
            <a:spLocks noChangeShapeType="1"/>
          </p:cNvSpPr>
          <p:nvPr/>
        </p:nvSpPr>
        <p:spPr bwMode="auto">
          <a:xfrm>
            <a:off x="4660900" y="5410200"/>
            <a:ext cx="0" cy="152400"/>
          </a:xfrm>
          <a:prstGeom prst="line">
            <a:avLst/>
          </a:prstGeom>
          <a:noFill/>
          <a:ln w="9525">
            <a:solidFill>
              <a:schemeClr val="tx1"/>
            </a:solidFill>
            <a:round/>
            <a:headEnd/>
            <a:tailEnd/>
          </a:ln>
        </p:spPr>
        <p:txBody>
          <a:bodyPr/>
          <a:lstStyle/>
          <a:p>
            <a:endParaRPr lang="en-US"/>
          </a:p>
        </p:txBody>
      </p:sp>
      <p:sp>
        <p:nvSpPr>
          <p:cNvPr id="24628" name="Line 52"/>
          <p:cNvSpPr>
            <a:spLocks noChangeShapeType="1"/>
          </p:cNvSpPr>
          <p:nvPr/>
        </p:nvSpPr>
        <p:spPr bwMode="auto">
          <a:xfrm>
            <a:off x="5575300" y="5410200"/>
            <a:ext cx="0" cy="152400"/>
          </a:xfrm>
          <a:prstGeom prst="line">
            <a:avLst/>
          </a:prstGeom>
          <a:noFill/>
          <a:ln w="9525">
            <a:solidFill>
              <a:schemeClr val="tx1"/>
            </a:solidFill>
            <a:round/>
            <a:headEnd/>
            <a:tailEnd/>
          </a:ln>
        </p:spPr>
        <p:txBody>
          <a:bodyPr/>
          <a:lstStyle/>
          <a:p>
            <a:endParaRPr lang="en-US"/>
          </a:p>
        </p:txBody>
      </p:sp>
      <p:sp>
        <p:nvSpPr>
          <p:cNvPr id="24629" name="Line 53"/>
          <p:cNvSpPr>
            <a:spLocks noChangeShapeType="1"/>
          </p:cNvSpPr>
          <p:nvPr/>
        </p:nvSpPr>
        <p:spPr bwMode="auto">
          <a:xfrm>
            <a:off x="5575300" y="5334000"/>
            <a:ext cx="609600" cy="0"/>
          </a:xfrm>
          <a:prstGeom prst="line">
            <a:avLst/>
          </a:prstGeom>
          <a:noFill/>
          <a:ln w="9525">
            <a:solidFill>
              <a:schemeClr val="tx1"/>
            </a:solidFill>
            <a:round/>
            <a:headEnd/>
            <a:tailEnd/>
          </a:ln>
        </p:spPr>
        <p:txBody>
          <a:bodyPr/>
          <a:lstStyle/>
          <a:p>
            <a:endParaRPr lang="en-US"/>
          </a:p>
        </p:txBody>
      </p:sp>
      <p:sp>
        <p:nvSpPr>
          <p:cNvPr id="24630" name="Line 54"/>
          <p:cNvSpPr>
            <a:spLocks noChangeShapeType="1"/>
          </p:cNvSpPr>
          <p:nvPr/>
        </p:nvSpPr>
        <p:spPr bwMode="auto">
          <a:xfrm flipV="1">
            <a:off x="6184900" y="5029200"/>
            <a:ext cx="0" cy="304800"/>
          </a:xfrm>
          <a:prstGeom prst="line">
            <a:avLst/>
          </a:prstGeom>
          <a:noFill/>
          <a:ln w="9525">
            <a:solidFill>
              <a:schemeClr val="tx1"/>
            </a:solidFill>
            <a:round/>
            <a:headEnd/>
            <a:tailEnd/>
          </a:ln>
        </p:spPr>
        <p:txBody>
          <a:bodyPr/>
          <a:lstStyle/>
          <a:p>
            <a:endParaRPr lang="en-US"/>
          </a:p>
        </p:txBody>
      </p:sp>
      <p:sp>
        <p:nvSpPr>
          <p:cNvPr id="24631" name="Line 55"/>
          <p:cNvSpPr>
            <a:spLocks noChangeShapeType="1"/>
          </p:cNvSpPr>
          <p:nvPr/>
        </p:nvSpPr>
        <p:spPr bwMode="auto">
          <a:xfrm>
            <a:off x="6184900" y="5029200"/>
            <a:ext cx="304800" cy="0"/>
          </a:xfrm>
          <a:prstGeom prst="line">
            <a:avLst/>
          </a:prstGeom>
          <a:noFill/>
          <a:ln w="9525">
            <a:solidFill>
              <a:schemeClr val="tx1"/>
            </a:solidFill>
            <a:round/>
            <a:headEnd/>
            <a:tailEnd/>
          </a:ln>
        </p:spPr>
        <p:txBody>
          <a:bodyPr/>
          <a:lstStyle/>
          <a:p>
            <a:endParaRPr lang="en-US"/>
          </a:p>
        </p:txBody>
      </p:sp>
      <p:sp>
        <p:nvSpPr>
          <p:cNvPr id="24632" name="Line 56"/>
          <p:cNvSpPr>
            <a:spLocks noChangeShapeType="1"/>
          </p:cNvSpPr>
          <p:nvPr/>
        </p:nvSpPr>
        <p:spPr bwMode="auto">
          <a:xfrm>
            <a:off x="6489700" y="5029200"/>
            <a:ext cx="0" cy="304800"/>
          </a:xfrm>
          <a:prstGeom prst="line">
            <a:avLst/>
          </a:prstGeom>
          <a:noFill/>
          <a:ln w="9525">
            <a:solidFill>
              <a:schemeClr val="tx1"/>
            </a:solidFill>
            <a:round/>
            <a:headEnd/>
            <a:tailEnd/>
          </a:ln>
        </p:spPr>
        <p:txBody>
          <a:bodyPr/>
          <a:lstStyle/>
          <a:p>
            <a:endParaRPr lang="en-US"/>
          </a:p>
        </p:txBody>
      </p:sp>
      <p:sp>
        <p:nvSpPr>
          <p:cNvPr id="24633" name="Line 57"/>
          <p:cNvSpPr>
            <a:spLocks noChangeShapeType="1"/>
          </p:cNvSpPr>
          <p:nvPr/>
        </p:nvSpPr>
        <p:spPr bwMode="auto">
          <a:xfrm>
            <a:off x="5575300" y="5410200"/>
            <a:ext cx="0" cy="152400"/>
          </a:xfrm>
          <a:prstGeom prst="line">
            <a:avLst/>
          </a:prstGeom>
          <a:noFill/>
          <a:ln w="9525">
            <a:solidFill>
              <a:schemeClr val="tx1"/>
            </a:solidFill>
            <a:round/>
            <a:headEnd/>
            <a:tailEnd/>
          </a:ln>
        </p:spPr>
        <p:txBody>
          <a:bodyPr/>
          <a:lstStyle/>
          <a:p>
            <a:endParaRPr lang="en-US"/>
          </a:p>
        </p:txBody>
      </p:sp>
      <p:sp>
        <p:nvSpPr>
          <p:cNvPr id="24634" name="Text Box 58"/>
          <p:cNvSpPr txBox="1">
            <a:spLocks noChangeArrowheads="1"/>
          </p:cNvSpPr>
          <p:nvPr/>
        </p:nvSpPr>
        <p:spPr bwMode="auto">
          <a:xfrm>
            <a:off x="2117725" y="5497513"/>
            <a:ext cx="522288" cy="457200"/>
          </a:xfrm>
          <a:prstGeom prst="rect">
            <a:avLst/>
          </a:prstGeom>
          <a:noFill/>
          <a:ln w="9525">
            <a:noFill/>
            <a:miter lim="800000"/>
            <a:headEnd/>
            <a:tailEnd/>
          </a:ln>
        </p:spPr>
        <p:txBody>
          <a:bodyPr wrap="none">
            <a:spAutoFit/>
          </a:bodyPr>
          <a:lstStyle/>
          <a:p>
            <a:r>
              <a:rPr lang="en-US" sz="2400">
                <a:latin typeface="Times New Roman" pitchFamily="18" charset="0"/>
              </a:rPr>
              <a:t>T1</a:t>
            </a:r>
          </a:p>
        </p:txBody>
      </p:sp>
      <p:sp>
        <p:nvSpPr>
          <p:cNvPr id="24635" name="Text Box 59"/>
          <p:cNvSpPr txBox="1">
            <a:spLocks noChangeArrowheads="1"/>
          </p:cNvSpPr>
          <p:nvPr/>
        </p:nvSpPr>
        <p:spPr bwMode="auto">
          <a:xfrm>
            <a:off x="3038475" y="5497513"/>
            <a:ext cx="522288" cy="457200"/>
          </a:xfrm>
          <a:prstGeom prst="rect">
            <a:avLst/>
          </a:prstGeom>
          <a:noFill/>
          <a:ln w="9525">
            <a:noFill/>
            <a:miter lim="800000"/>
            <a:headEnd/>
            <a:tailEnd/>
          </a:ln>
        </p:spPr>
        <p:txBody>
          <a:bodyPr wrap="none">
            <a:spAutoFit/>
          </a:bodyPr>
          <a:lstStyle/>
          <a:p>
            <a:r>
              <a:rPr lang="en-US" sz="2400">
                <a:latin typeface="Times New Roman" pitchFamily="18" charset="0"/>
              </a:rPr>
              <a:t>T2</a:t>
            </a:r>
          </a:p>
        </p:txBody>
      </p:sp>
      <p:sp>
        <p:nvSpPr>
          <p:cNvPr id="24636" name="Text Box 60"/>
          <p:cNvSpPr txBox="1">
            <a:spLocks noChangeArrowheads="1"/>
          </p:cNvSpPr>
          <p:nvPr/>
        </p:nvSpPr>
        <p:spPr bwMode="auto">
          <a:xfrm>
            <a:off x="3952875" y="5497513"/>
            <a:ext cx="522288" cy="457200"/>
          </a:xfrm>
          <a:prstGeom prst="rect">
            <a:avLst/>
          </a:prstGeom>
          <a:noFill/>
          <a:ln w="9525">
            <a:noFill/>
            <a:miter lim="800000"/>
            <a:headEnd/>
            <a:tailEnd/>
          </a:ln>
        </p:spPr>
        <p:txBody>
          <a:bodyPr wrap="none">
            <a:spAutoFit/>
          </a:bodyPr>
          <a:lstStyle/>
          <a:p>
            <a:r>
              <a:rPr lang="en-US" sz="2400">
                <a:latin typeface="Times New Roman" pitchFamily="18" charset="0"/>
              </a:rPr>
              <a:t>T3</a:t>
            </a:r>
          </a:p>
        </p:txBody>
      </p:sp>
      <p:sp>
        <p:nvSpPr>
          <p:cNvPr id="24637" name="Text Box 61"/>
          <p:cNvSpPr txBox="1">
            <a:spLocks noChangeArrowheads="1"/>
          </p:cNvSpPr>
          <p:nvPr/>
        </p:nvSpPr>
        <p:spPr bwMode="auto">
          <a:xfrm>
            <a:off x="4867275" y="5497513"/>
            <a:ext cx="522288" cy="457200"/>
          </a:xfrm>
          <a:prstGeom prst="rect">
            <a:avLst/>
          </a:prstGeom>
          <a:noFill/>
          <a:ln w="9525">
            <a:noFill/>
            <a:miter lim="800000"/>
            <a:headEnd/>
            <a:tailEnd/>
          </a:ln>
        </p:spPr>
        <p:txBody>
          <a:bodyPr wrap="none">
            <a:spAutoFit/>
          </a:bodyPr>
          <a:lstStyle/>
          <a:p>
            <a:r>
              <a:rPr lang="en-US" sz="2400">
                <a:latin typeface="Times New Roman" pitchFamily="18" charset="0"/>
              </a:rPr>
              <a:t>T4</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
        <p:nvSpPr>
          <p:cNvPr id="5"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pic>
        <p:nvPicPr>
          <p:cNvPr id="6" name="Picture 2" descr="~AUT0000"/>
          <p:cNvPicPr>
            <a:picLocks noChangeAspect="1" noChangeArrowheads="1"/>
          </p:cNvPicPr>
          <p:nvPr/>
        </p:nvPicPr>
        <p:blipFill>
          <a:blip r:embed="rId2" cstate="print"/>
          <a:srcRect/>
          <a:stretch>
            <a:fillRect/>
          </a:stretch>
        </p:blipFill>
        <p:spPr bwMode="auto">
          <a:xfrm>
            <a:off x="838200" y="1222375"/>
            <a:ext cx="7239000" cy="2014538"/>
          </a:xfrm>
          <a:prstGeom prst="rect">
            <a:avLst/>
          </a:prstGeom>
          <a:noFill/>
          <a:ln w="9525">
            <a:noFill/>
            <a:miter lim="800000"/>
            <a:headEnd/>
            <a:tailEnd/>
          </a:ln>
        </p:spPr>
      </p:pic>
      <p:pic>
        <p:nvPicPr>
          <p:cNvPr id="7" name="Picture 3" descr="~AUT0029"/>
          <p:cNvPicPr>
            <a:picLocks noChangeAspect="1" noChangeArrowheads="1"/>
          </p:cNvPicPr>
          <p:nvPr/>
        </p:nvPicPr>
        <p:blipFill>
          <a:blip r:embed="rId3" cstate="print"/>
          <a:srcRect/>
          <a:stretch>
            <a:fillRect/>
          </a:stretch>
        </p:blipFill>
        <p:spPr bwMode="auto">
          <a:xfrm>
            <a:off x="533400" y="3584575"/>
            <a:ext cx="8120063" cy="2892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eaLnBrk="0" hangingPunct="0">
              <a:spcBef>
                <a:spcPct val="50000"/>
              </a:spcBef>
            </a:pPr>
            <a:r>
              <a:rPr lang="en-US" sz="2000" dirty="0" smtClean="0">
                <a:latin typeface="TimesNewRoman" charset="0"/>
              </a:rPr>
              <a:t>• T1</a:t>
            </a:r>
          </a:p>
          <a:p>
            <a:pPr lvl="1" eaLnBrk="0" hangingPunct="0">
              <a:spcBef>
                <a:spcPct val="50000"/>
              </a:spcBef>
            </a:pPr>
            <a:r>
              <a:rPr lang="en-US" sz="2000" dirty="0" smtClean="0">
                <a:latin typeface="TimesNewRoman" charset="0"/>
              </a:rPr>
              <a:t>– Address placed on bus</a:t>
            </a:r>
          </a:p>
          <a:p>
            <a:pPr lvl="1" eaLnBrk="0" hangingPunct="0">
              <a:spcBef>
                <a:spcPct val="50000"/>
              </a:spcBef>
            </a:pPr>
            <a:r>
              <a:rPr lang="en-US" sz="2000" dirty="0" smtClean="0">
                <a:latin typeface="TimesNewRoman" charset="0"/>
              </a:rPr>
              <a:t>– ALE active</a:t>
            </a:r>
          </a:p>
          <a:p>
            <a:pPr eaLnBrk="0" hangingPunct="0">
              <a:spcBef>
                <a:spcPct val="50000"/>
              </a:spcBef>
            </a:pPr>
            <a:r>
              <a:rPr lang="en-US" sz="2000" dirty="0" smtClean="0">
                <a:latin typeface="TimesNewRoman" charset="0"/>
              </a:rPr>
              <a:t>• T2</a:t>
            </a:r>
          </a:p>
          <a:p>
            <a:pPr lvl="1" eaLnBrk="0" hangingPunct="0">
              <a:spcBef>
                <a:spcPct val="50000"/>
              </a:spcBef>
            </a:pPr>
            <a:r>
              <a:rPr lang="en-US" sz="2000" dirty="0" smtClean="0">
                <a:latin typeface="TimesNewRoman" charset="0"/>
              </a:rPr>
              <a:t>– Change direction of Data bus for READ instructions</a:t>
            </a:r>
          </a:p>
          <a:p>
            <a:pPr eaLnBrk="0" hangingPunct="0">
              <a:spcBef>
                <a:spcPct val="50000"/>
              </a:spcBef>
            </a:pPr>
            <a:r>
              <a:rPr lang="en-US" sz="2000" dirty="0" smtClean="0">
                <a:latin typeface="TimesNewRoman" charset="0"/>
              </a:rPr>
              <a:t>• T3-4</a:t>
            </a:r>
          </a:p>
          <a:p>
            <a:pPr eaLnBrk="0" hangingPunct="0">
              <a:spcBef>
                <a:spcPct val="50000"/>
              </a:spcBef>
            </a:pPr>
            <a:r>
              <a:rPr lang="en-US" sz="2000" dirty="0" smtClean="0">
                <a:latin typeface="TimesNewRoman" charset="0"/>
              </a:rPr>
              <a:t>– Data transfer occurs</a:t>
            </a:r>
          </a:p>
          <a:p>
            <a:endParaRPr lang="en-US" dirty="0"/>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447800"/>
            <a:ext cx="8229600" cy="5181600"/>
          </a:xfrm>
        </p:spPr>
        <p:txBody>
          <a:bodyPr/>
          <a:lstStyle/>
          <a:p>
            <a:pPr>
              <a:lnSpc>
                <a:spcPct val="80000"/>
              </a:lnSpc>
              <a:buNone/>
            </a:pPr>
            <a:r>
              <a:rPr lang="en-US" sz="1800" dirty="0" smtClean="0">
                <a:latin typeface="Times New Roman" pitchFamily="18" charset="0"/>
                <a:cs typeface="Times New Roman" pitchFamily="18" charset="0"/>
              </a:rPr>
              <a:t>T1 - </a:t>
            </a:r>
            <a:r>
              <a:rPr lang="en-US" sz="2000" u="sng" dirty="0" smtClean="0">
                <a:latin typeface="Times New Roman" pitchFamily="18" charset="0"/>
                <a:cs typeface="Times New Roman" pitchFamily="18" charset="0"/>
              </a:rPr>
              <a:t>start of bus cycle</a:t>
            </a:r>
            <a:r>
              <a:rPr lang="en-US" sz="2000" dirty="0" smtClean="0">
                <a:latin typeface="Times New Roman" pitchFamily="18" charset="0"/>
                <a:cs typeface="Times New Roman" pitchFamily="18" charset="0"/>
              </a:rPr>
              <a:t>. Actions include setting control signals to give the required values for ALE, DTR, IO/M putting a </a:t>
            </a:r>
            <a:r>
              <a:rPr lang="en-US" sz="2000" u="sng" dirty="0" smtClean="0">
                <a:latin typeface="Times New Roman" pitchFamily="18" charset="0"/>
                <a:cs typeface="Times New Roman" pitchFamily="18" charset="0"/>
              </a:rPr>
              <a:t>valid address onto the address bus.</a:t>
            </a:r>
          </a:p>
          <a:p>
            <a:pPr>
              <a:lnSpc>
                <a:spcPct val="80000"/>
              </a:lnSpc>
              <a:buNone/>
            </a:pPr>
            <a:endParaRPr lang="en-US" sz="2000" u="sng" dirty="0" smtClean="0">
              <a:latin typeface="Times New Roman" pitchFamily="18" charset="0"/>
              <a:cs typeface="Times New Roman" pitchFamily="18" charset="0"/>
            </a:endParaRPr>
          </a:p>
          <a:p>
            <a:pPr>
              <a:lnSpc>
                <a:spcPct val="80000"/>
              </a:lnSpc>
              <a:buNone/>
            </a:pPr>
            <a:r>
              <a:rPr lang="en-US" sz="1800" dirty="0" smtClean="0">
                <a:latin typeface="Times New Roman" pitchFamily="18" charset="0"/>
                <a:cs typeface="Times New Roman" pitchFamily="18" charset="0"/>
              </a:rPr>
              <a:t>T2 - </a:t>
            </a:r>
            <a:r>
              <a:rPr lang="en-US" sz="2000" dirty="0" smtClean="0">
                <a:latin typeface="Times New Roman" pitchFamily="18" charset="0"/>
                <a:cs typeface="Times New Roman" pitchFamily="18" charset="0"/>
              </a:rPr>
              <a:t>the RD or WR control signals are issued, DEN is asserted and in the case of a write, data is put onto the data bus. The DEN turns on the data bus buffers to connect the CPU to the external data bus. The READY input to the CPU is sampled at the end of T2 and if READY is low, a wait state TW (one or more) is inserted before T3 begins.</a:t>
            </a:r>
          </a:p>
          <a:p>
            <a:pPr>
              <a:lnSpc>
                <a:spcPct val="80000"/>
              </a:lnSpc>
              <a:buNone/>
            </a:pPr>
            <a:endParaRPr lang="en-US" sz="2000" dirty="0" smtClean="0">
              <a:latin typeface="Times New Roman" pitchFamily="18" charset="0"/>
              <a:cs typeface="Times New Roman" pitchFamily="18" charset="0"/>
            </a:endParaRPr>
          </a:p>
          <a:p>
            <a:pPr>
              <a:lnSpc>
                <a:spcPct val="80000"/>
              </a:lnSpc>
              <a:buNone/>
            </a:pPr>
            <a:r>
              <a:rPr lang="en-US" sz="1800" dirty="0" smtClean="0">
                <a:latin typeface="Times New Roman" pitchFamily="18" charset="0"/>
                <a:cs typeface="Times New Roman" pitchFamily="18" charset="0"/>
              </a:rPr>
              <a:t>T3 - </a:t>
            </a:r>
            <a:r>
              <a:rPr lang="en-US" sz="2000" dirty="0" smtClean="0">
                <a:latin typeface="Times New Roman" pitchFamily="18" charset="0"/>
                <a:cs typeface="Times New Roman" pitchFamily="18" charset="0"/>
              </a:rPr>
              <a:t>this clock period is provided to allow memory to access the data. If</a:t>
            </a:r>
          </a:p>
          <a:p>
            <a:pPr>
              <a:lnSpc>
                <a:spcPct val="80000"/>
              </a:lnSpc>
              <a:buNone/>
            </a:pPr>
            <a:r>
              <a:rPr lang="en-US" sz="2000" dirty="0" smtClean="0">
                <a:latin typeface="Times New Roman" pitchFamily="18" charset="0"/>
                <a:cs typeface="Times New Roman" pitchFamily="18" charset="0"/>
              </a:rPr>
              <a:t>	the bus cycle is a read cycle, the data bus is sampled at the end of T3.</a:t>
            </a:r>
          </a:p>
          <a:p>
            <a:pPr>
              <a:lnSpc>
                <a:spcPct val="80000"/>
              </a:lnSpc>
              <a:buNone/>
            </a:pPr>
            <a:endParaRPr lang="en-US" sz="2000" dirty="0" smtClean="0">
              <a:latin typeface="Times New Roman" pitchFamily="18" charset="0"/>
              <a:cs typeface="Times New Roman" pitchFamily="18" charset="0"/>
            </a:endParaRPr>
          </a:p>
          <a:p>
            <a:pPr>
              <a:lnSpc>
                <a:spcPct val="80000"/>
              </a:lnSpc>
              <a:buNone/>
            </a:pPr>
            <a:r>
              <a:rPr lang="en-US" sz="1800" dirty="0" smtClean="0">
                <a:latin typeface="Times New Roman" pitchFamily="18" charset="0"/>
                <a:cs typeface="Times New Roman" pitchFamily="18" charset="0"/>
              </a:rPr>
              <a:t>T4 - </a:t>
            </a:r>
            <a:r>
              <a:rPr lang="en-US" sz="2000" dirty="0" smtClean="0">
                <a:latin typeface="Times New Roman" pitchFamily="18" charset="0"/>
                <a:cs typeface="Times New Roman" pitchFamily="18" charset="0"/>
              </a:rPr>
              <a:t>all bus signals are deactivated in preparation for the next</a:t>
            </a:r>
          </a:p>
          <a:p>
            <a:pPr>
              <a:lnSpc>
                <a:spcPct val="80000"/>
              </a:lnSpc>
              <a:buNone/>
            </a:pPr>
            <a:r>
              <a:rPr lang="en-US" sz="2000" dirty="0" smtClean="0">
                <a:latin typeface="Times New Roman" pitchFamily="18" charset="0"/>
                <a:cs typeface="Times New Roman" pitchFamily="18" charset="0"/>
              </a:rPr>
              <a:t>	clock cycle. The 8086/8088 also finishes sampling the data (in a read</a:t>
            </a:r>
          </a:p>
          <a:p>
            <a:pPr>
              <a:lnSpc>
                <a:spcPct val="80000"/>
              </a:lnSpc>
              <a:buNone/>
            </a:pPr>
            <a:r>
              <a:rPr lang="en-US" sz="2000" dirty="0" smtClean="0">
                <a:latin typeface="Times New Roman" pitchFamily="18" charset="0"/>
                <a:cs typeface="Times New Roman" pitchFamily="18" charset="0"/>
              </a:rPr>
              <a:t>	cycle) in this period. For the write cycle, the trailing edge of the</a:t>
            </a:r>
          </a:p>
          <a:p>
            <a:pPr>
              <a:lnSpc>
                <a:spcPct val="80000"/>
              </a:lnSpc>
              <a:buNone/>
            </a:pPr>
            <a:r>
              <a:rPr lang="en-US" sz="2000" dirty="0" smtClean="0">
                <a:latin typeface="Times New Roman" pitchFamily="18" charset="0"/>
                <a:cs typeface="Times New Roman" pitchFamily="18" charset="0"/>
              </a:rPr>
              <a:t>	WR signal transfers data to the memory or I/O, which activates</a:t>
            </a:r>
          </a:p>
          <a:p>
            <a:pPr>
              <a:lnSpc>
                <a:spcPct val="80000"/>
              </a:lnSpc>
              <a:buNone/>
            </a:pPr>
            <a:r>
              <a:rPr lang="en-US" sz="2000" dirty="0" smtClean="0">
                <a:latin typeface="Times New Roman" pitchFamily="18" charset="0"/>
                <a:cs typeface="Times New Roman" pitchFamily="18" charset="0"/>
              </a:rPr>
              <a:t>	and write when WR returns to logic 1 level.</a:t>
            </a:r>
            <a:endParaRPr lang="en-US" sz="2000" dirty="0">
              <a:latin typeface="Times New Roman" pitchFamily="18" charset="0"/>
              <a:cs typeface="Times New Roman" pitchFamily="18"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71600"/>
            <a:ext cx="8686800" cy="5257800"/>
          </a:xfrm>
        </p:spPr>
        <p:txBody>
          <a:bodyPr/>
          <a:lstStyle/>
          <a:p>
            <a:pPr eaLnBrk="1" hangingPunct="1"/>
            <a:r>
              <a:rPr lang="en-US" sz="2800" b="1" dirty="0" smtClean="0"/>
              <a:t>Following functions are supported by EU.</a:t>
            </a:r>
          </a:p>
          <a:p>
            <a:pPr eaLnBrk="1" hangingPunct="1">
              <a:buFont typeface="Arial" charset="0"/>
              <a:buNone/>
            </a:pPr>
            <a:r>
              <a:rPr lang="en-US" sz="2000" b="1" dirty="0" smtClean="0"/>
              <a:t>     (1). The Execution unit is responsible for decoding and executing all instructions. </a:t>
            </a:r>
          </a:p>
          <a:p>
            <a:pPr eaLnBrk="1" hangingPunct="1">
              <a:buFont typeface="Arial" charset="0"/>
              <a:buNone/>
            </a:pPr>
            <a:r>
              <a:rPr lang="en-US" sz="2000" b="1" dirty="0" smtClean="0"/>
              <a:t>     (2). The EU extracts instructions from the top of the queue in the BIU. </a:t>
            </a:r>
          </a:p>
          <a:p>
            <a:pPr eaLnBrk="1" hangingPunct="1">
              <a:buFont typeface="Arial" charset="0"/>
              <a:buNone/>
            </a:pPr>
            <a:r>
              <a:rPr lang="en-US" sz="2000" b="1" dirty="0" smtClean="0"/>
              <a:t>     (3). During the execution of the instruction, the EU tests the status and control flags and updates them based on the results of executing the instruction. </a:t>
            </a:r>
          </a:p>
          <a:p>
            <a:pPr eaLnBrk="1" hangingPunct="1">
              <a:buFont typeface="Arial" charset="0"/>
              <a:buNone/>
            </a:pPr>
            <a:r>
              <a:rPr lang="en-US" sz="2000" b="1" dirty="0" smtClean="0"/>
              <a:t>     (4). If the queue is empty, the EU waits for the next instruction byte to be fetched and shifted to top of the queue. </a:t>
            </a:r>
          </a:p>
          <a:p>
            <a:pPr eaLnBrk="1" hangingPunct="1">
              <a:buFont typeface="Arial" charset="0"/>
              <a:buNone/>
            </a:pPr>
            <a:r>
              <a:rPr lang="en-US" sz="2000" b="1" dirty="0" smtClean="0"/>
              <a:t>     (5). The EU accesses the queue from the output end. It reads one instruction byte after the other from the output of the queue. </a:t>
            </a:r>
          </a:p>
          <a:p>
            <a:pPr eaLnBrk="1" hangingPunct="1">
              <a:buFont typeface="Arial" charset="0"/>
              <a:buNone/>
            </a:pPr>
            <a:r>
              <a:rPr lang="en-US" sz="2000" b="1" dirty="0" smtClean="0"/>
              <a:t>     (6). It tells BIU from where to fetch instructions or data, decodes instructions &amp; execute instructions.</a:t>
            </a:r>
          </a:p>
        </p:txBody>
      </p:sp>
      <p:sp>
        <p:nvSpPr>
          <p:cNvPr id="6" name="Slide Number Placeholder 5"/>
          <p:cNvSpPr>
            <a:spLocks noGrp="1"/>
          </p:cNvSpPr>
          <p:nvPr>
            <p:ph type="sldNum" sz="quarter" idx="11"/>
          </p:nvPr>
        </p:nvSpPr>
        <p:spPr/>
        <p:txBody>
          <a:bodyPr/>
          <a:lstStyle/>
          <a:p>
            <a:pPr>
              <a:defRPr/>
            </a:pPr>
            <a:fld id="{362E1D0A-E20A-4888-BFDF-DC9B7EC86662}" type="slidenum">
              <a:rPr lang="en-US"/>
              <a:pPr>
                <a:defRPr/>
              </a:pPr>
              <a:t>6</a:t>
            </a:fld>
            <a:endParaRPr lang="en-US"/>
          </a:p>
        </p:txBody>
      </p:sp>
      <p:sp>
        <p:nvSpPr>
          <p:cNvPr id="5" name="Title 1"/>
          <p:cNvSpPr txBox="1">
            <a:spLocks/>
          </p:cNvSpPr>
          <p:nvPr/>
        </p:nvSpPr>
        <p:spPr bwMode="auto">
          <a:xfrm>
            <a:off x="533400" y="457200"/>
            <a:ext cx="8229600" cy="715962"/>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800" b="1" dirty="0" smtClean="0">
                <a:solidFill>
                  <a:schemeClr val="bg1"/>
                </a:solidFill>
              </a:rPr>
              <a:t>Execution Unit (EU)</a:t>
            </a:r>
            <a:endParaRPr kumimoji="0" lang="en-US" sz="48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endParaRPr lang="en-IN"/>
          </a:p>
        </p:txBody>
      </p:sp>
      <p:pic>
        <p:nvPicPr>
          <p:cNvPr id="3074" name="Picture 2"/>
          <p:cNvPicPr>
            <a:picLocks noChangeAspect="1" noChangeArrowheads="1"/>
          </p:cNvPicPr>
          <p:nvPr/>
        </p:nvPicPr>
        <p:blipFill>
          <a:blip r:embed="rId2" cstate="print"/>
          <a:srcRect/>
          <a:stretch>
            <a:fillRect/>
          </a:stretch>
        </p:blipFill>
        <p:spPr bwMode="auto">
          <a:xfrm>
            <a:off x="0" y="1828800"/>
            <a:ext cx="9144000" cy="5029200"/>
          </a:xfrm>
          <a:prstGeom prst="rect">
            <a:avLst/>
          </a:prstGeom>
          <a:noFill/>
          <a:ln w="9525">
            <a:noFill/>
            <a:miter lim="800000"/>
            <a:headEnd/>
            <a:tailEnd/>
          </a:ln>
        </p:spPr>
      </p:pic>
      <p:sp>
        <p:nvSpPr>
          <p:cNvPr id="5" name="Title 1"/>
          <p:cNvSpPr txBox="1">
            <a:spLocks/>
          </p:cNvSpPr>
          <p:nvPr/>
        </p:nvSpPr>
        <p:spPr bwMode="auto">
          <a:xfrm>
            <a:off x="533400" y="457200"/>
            <a:ext cx="8229600" cy="1143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IN" sz="4000" dirty="0" smtClean="0">
                <a:latin typeface="Times New Roman" pitchFamily="18" charset="0"/>
                <a:cs typeface="Times New Roman" pitchFamily="18" charset="0"/>
              </a:rPr>
              <a:t>Minimum-mode memory read bus cycle of the 8086.</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534400" cy="5029200"/>
          </a:xfrm>
        </p:spPr>
        <p:txBody>
          <a:bodyPr rtlCol="0">
            <a:normAutofit fontScale="92500"/>
          </a:bodyPr>
          <a:lstStyle/>
          <a:p>
            <a:r>
              <a:rPr lang="en-US" dirty="0" smtClean="0"/>
              <a:t>During </a:t>
            </a:r>
            <a:r>
              <a:rPr lang="en-US" b="1" dirty="0" smtClean="0"/>
              <a:t>period T1,</a:t>
            </a:r>
          </a:p>
          <a:p>
            <a:pPr lvl="1"/>
            <a:r>
              <a:rPr lang="en-US" dirty="0" smtClean="0"/>
              <a:t>The 8086 outputs the </a:t>
            </a:r>
            <a:r>
              <a:rPr lang="en-US" b="1" dirty="0" smtClean="0"/>
              <a:t>20-bit address of the memory location to be </a:t>
            </a:r>
            <a:r>
              <a:rPr lang="en-US" dirty="0" smtClean="0"/>
              <a:t>accessed on its multiplexed </a:t>
            </a:r>
            <a:r>
              <a:rPr lang="en-US" b="1" dirty="0" smtClean="0"/>
              <a:t>address/data bus. BHE is also output along </a:t>
            </a:r>
            <a:r>
              <a:rPr lang="en-US" dirty="0" smtClean="0"/>
              <a:t>with the address during T1.</a:t>
            </a:r>
          </a:p>
          <a:p>
            <a:pPr lvl="1"/>
            <a:r>
              <a:rPr lang="en-US" dirty="0" smtClean="0"/>
              <a:t>At the same time a pulse is also produced at </a:t>
            </a:r>
            <a:r>
              <a:rPr lang="en-US" b="1" dirty="0" smtClean="0"/>
              <a:t>ALE. The trailing edge or </a:t>
            </a:r>
            <a:r>
              <a:rPr lang="en-US" dirty="0" smtClean="0"/>
              <a:t>the </a:t>
            </a:r>
            <a:r>
              <a:rPr lang="en-US" b="1" dirty="0" smtClean="0"/>
              <a:t>high level of this pulse is used to latch the address in external </a:t>
            </a:r>
            <a:r>
              <a:rPr lang="en-US" dirty="0" smtClean="0"/>
              <a:t>circuitry.</a:t>
            </a:r>
          </a:p>
          <a:p>
            <a:pPr lvl="1"/>
            <a:r>
              <a:rPr lang="en-US" dirty="0" smtClean="0"/>
              <a:t>Signal </a:t>
            </a:r>
            <a:r>
              <a:rPr lang="en-US" b="1" dirty="0" smtClean="0"/>
              <a:t>M/IO is set to logic 1 and signal DT/R is set to the 0 logic level </a:t>
            </a:r>
            <a:r>
              <a:rPr lang="en-US" dirty="0" smtClean="0"/>
              <a:t>and both are maintained throughout all four periods of the bus cycle.</a:t>
            </a:r>
            <a:endParaRPr lang="en-US" dirty="0"/>
          </a:p>
        </p:txBody>
      </p:sp>
      <p:sp>
        <p:nvSpPr>
          <p:cNvPr id="4" name="Slide Number Placeholder 3"/>
          <p:cNvSpPr>
            <a:spLocks noGrp="1"/>
          </p:cNvSpPr>
          <p:nvPr>
            <p:ph type="sldNum" sz="quarter" idx="11"/>
          </p:nvPr>
        </p:nvSpPr>
        <p:spPr/>
        <p:txBody>
          <a:bodyPr/>
          <a:lstStyle/>
          <a:p>
            <a:pPr>
              <a:defRPr/>
            </a:pPr>
            <a:fld id="{2697C3AD-044E-4A5C-9605-7F814DB5B947}" type="slidenum">
              <a:rPr lang="en-US"/>
              <a:pPr>
                <a:defRPr/>
              </a:pPr>
              <a:t>61</a:t>
            </a:fld>
            <a:endParaRPr lang="en-US" dirty="0"/>
          </a:p>
        </p:txBody>
      </p:sp>
      <p:sp>
        <p:nvSpPr>
          <p:cNvPr id="7" name="Title 1"/>
          <p:cNvSpPr txBox="1">
            <a:spLocks/>
          </p:cNvSpPr>
          <p:nvPr/>
        </p:nvSpPr>
        <p:spPr bwMode="auto">
          <a:xfrm>
            <a:off x="533400" y="457200"/>
            <a:ext cx="8229600" cy="1143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IN" sz="4000" dirty="0" smtClean="0">
                <a:latin typeface="Times New Roman" pitchFamily="18" charset="0"/>
                <a:cs typeface="Times New Roman" pitchFamily="18" charset="0"/>
              </a:rPr>
              <a:t>Minimum-mode memory read bus cycle of the 8086.</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534400" cy="5029200"/>
          </a:xfrm>
        </p:spPr>
        <p:txBody>
          <a:bodyPr rtlCol="0">
            <a:normAutofit fontScale="92500" lnSpcReduction="10000"/>
          </a:bodyPr>
          <a:lstStyle/>
          <a:p>
            <a:r>
              <a:rPr lang="en-US" dirty="0" smtClean="0"/>
              <a:t>Beginning with </a:t>
            </a:r>
            <a:r>
              <a:rPr lang="en-US" b="1" dirty="0" smtClean="0"/>
              <a:t>period T2,</a:t>
            </a:r>
          </a:p>
          <a:p>
            <a:pPr lvl="1"/>
            <a:r>
              <a:rPr lang="en-US" dirty="0" smtClean="0"/>
              <a:t>Status bits </a:t>
            </a:r>
            <a:r>
              <a:rPr lang="en-US" b="1" dirty="0" smtClean="0"/>
              <a:t>S3 through S6 are output on the upper four address bus lines. </a:t>
            </a:r>
            <a:r>
              <a:rPr lang="en-US" dirty="0" smtClean="0"/>
              <a:t>This status information is maintained through periods </a:t>
            </a:r>
            <a:r>
              <a:rPr lang="en-US" b="1" dirty="0" smtClean="0"/>
              <a:t>T3 and T4.</a:t>
            </a:r>
          </a:p>
          <a:p>
            <a:pPr lvl="1"/>
            <a:r>
              <a:rPr lang="en-US" dirty="0" smtClean="0"/>
              <a:t>On the other hand, address/data bus lines </a:t>
            </a:r>
            <a:r>
              <a:rPr lang="en-US" b="1" dirty="0" smtClean="0"/>
              <a:t>AD0 through AD7 are put in the high-Z(impedance) state during T2.</a:t>
            </a:r>
          </a:p>
          <a:p>
            <a:pPr lvl="1"/>
            <a:r>
              <a:rPr lang="en-US" dirty="0" smtClean="0"/>
              <a:t>Late in period </a:t>
            </a:r>
            <a:r>
              <a:rPr lang="en-US" b="1" dirty="0" smtClean="0"/>
              <a:t>T2, RD is switched to logic 0. This indicates to the memory </a:t>
            </a:r>
            <a:r>
              <a:rPr lang="en-US" dirty="0" smtClean="0"/>
              <a:t>subsystem that a read cycle is in progress. </a:t>
            </a:r>
            <a:r>
              <a:rPr lang="en-US" b="1" dirty="0" smtClean="0"/>
              <a:t>DEN is switched to logic 0 to </a:t>
            </a:r>
            <a:r>
              <a:rPr lang="en-US" dirty="0" smtClean="0"/>
              <a:t>enable external circuitry to allow the data to move from memory onto the microprocessor's data bus.</a:t>
            </a:r>
            <a:endParaRPr lang="en-US" dirty="0"/>
          </a:p>
        </p:txBody>
      </p:sp>
      <p:sp>
        <p:nvSpPr>
          <p:cNvPr id="4" name="Slide Number Placeholder 3"/>
          <p:cNvSpPr>
            <a:spLocks noGrp="1"/>
          </p:cNvSpPr>
          <p:nvPr>
            <p:ph type="sldNum" sz="quarter" idx="11"/>
          </p:nvPr>
        </p:nvSpPr>
        <p:spPr/>
        <p:txBody>
          <a:bodyPr/>
          <a:lstStyle/>
          <a:p>
            <a:pPr>
              <a:defRPr/>
            </a:pPr>
            <a:fld id="{2697C3AD-044E-4A5C-9605-7F814DB5B947}" type="slidenum">
              <a:rPr lang="en-US"/>
              <a:pPr>
                <a:defRPr/>
              </a:pPr>
              <a:t>62</a:t>
            </a:fld>
            <a:endParaRPr lang="en-US" dirty="0"/>
          </a:p>
        </p:txBody>
      </p:sp>
      <p:sp>
        <p:nvSpPr>
          <p:cNvPr id="7" name="Title 1"/>
          <p:cNvSpPr txBox="1">
            <a:spLocks/>
          </p:cNvSpPr>
          <p:nvPr/>
        </p:nvSpPr>
        <p:spPr bwMode="auto">
          <a:xfrm>
            <a:off x="533400" y="457200"/>
            <a:ext cx="8229600" cy="1143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IN" sz="4000" dirty="0" smtClean="0">
                <a:latin typeface="Times New Roman" pitchFamily="18" charset="0"/>
                <a:cs typeface="Times New Roman" pitchFamily="18" charset="0"/>
              </a:rPr>
              <a:t>Minimum-mode memory read bus cycle of the 8086.</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534400" cy="5029200"/>
          </a:xfrm>
        </p:spPr>
        <p:txBody>
          <a:bodyPr rtlCol="0">
            <a:normAutofit lnSpcReduction="10000"/>
          </a:bodyPr>
          <a:lstStyle/>
          <a:p>
            <a:r>
              <a:rPr lang="en-US" dirty="0" smtClean="0"/>
              <a:t>During </a:t>
            </a:r>
            <a:r>
              <a:rPr lang="en-US" b="1" dirty="0" smtClean="0"/>
              <a:t>period T3,</a:t>
            </a:r>
          </a:p>
          <a:p>
            <a:pPr lvl="1"/>
            <a:r>
              <a:rPr lang="en-US" dirty="0" smtClean="0"/>
              <a:t>The memory must provide </a:t>
            </a:r>
            <a:r>
              <a:rPr lang="en-US" b="1" dirty="0" smtClean="0"/>
              <a:t>valid data during T3 and maintain it until after </a:t>
            </a:r>
            <a:r>
              <a:rPr lang="en-US" dirty="0" smtClean="0"/>
              <a:t>the processor terminates the read operation. The data read by the 8086 microprocessor can be carried over all </a:t>
            </a:r>
            <a:r>
              <a:rPr lang="en-US" b="1" dirty="0" smtClean="0"/>
              <a:t>16 data bus lines</a:t>
            </a:r>
          </a:p>
          <a:p>
            <a:r>
              <a:rPr lang="en-US" dirty="0" smtClean="0"/>
              <a:t>During </a:t>
            </a:r>
            <a:r>
              <a:rPr lang="en-US" b="1" dirty="0" smtClean="0"/>
              <a:t>T4,</a:t>
            </a:r>
          </a:p>
          <a:p>
            <a:pPr lvl="1"/>
            <a:r>
              <a:rPr lang="en-US" dirty="0" smtClean="0"/>
              <a:t>The 8086 switches </a:t>
            </a:r>
            <a:r>
              <a:rPr lang="en-US" b="1" dirty="0" smtClean="0"/>
              <a:t>RD to the inactive 1 logic level to terminate the read </a:t>
            </a:r>
            <a:r>
              <a:rPr lang="en-US" dirty="0" smtClean="0"/>
              <a:t>operation. </a:t>
            </a:r>
            <a:r>
              <a:rPr lang="en-US" b="1" dirty="0" smtClean="0"/>
              <a:t>DEN returns to its inactive logic level late during T4 to disable </a:t>
            </a:r>
            <a:r>
              <a:rPr lang="en-US" dirty="0" smtClean="0"/>
              <a:t>the external circuitry.</a:t>
            </a:r>
            <a:endParaRPr lang="en-US" dirty="0"/>
          </a:p>
        </p:txBody>
      </p:sp>
      <p:sp>
        <p:nvSpPr>
          <p:cNvPr id="4" name="Slide Number Placeholder 3"/>
          <p:cNvSpPr>
            <a:spLocks noGrp="1"/>
          </p:cNvSpPr>
          <p:nvPr>
            <p:ph type="sldNum" sz="quarter" idx="11"/>
          </p:nvPr>
        </p:nvSpPr>
        <p:spPr/>
        <p:txBody>
          <a:bodyPr/>
          <a:lstStyle/>
          <a:p>
            <a:pPr>
              <a:defRPr/>
            </a:pPr>
            <a:fld id="{2697C3AD-044E-4A5C-9605-7F814DB5B947}" type="slidenum">
              <a:rPr lang="en-US"/>
              <a:pPr>
                <a:defRPr/>
              </a:pPr>
              <a:t>63</a:t>
            </a:fld>
            <a:endParaRPr lang="en-US" dirty="0"/>
          </a:p>
        </p:txBody>
      </p:sp>
      <p:sp>
        <p:nvSpPr>
          <p:cNvPr id="7" name="Title 1"/>
          <p:cNvSpPr txBox="1">
            <a:spLocks/>
          </p:cNvSpPr>
          <p:nvPr/>
        </p:nvSpPr>
        <p:spPr bwMode="auto">
          <a:xfrm>
            <a:off x="533400" y="457200"/>
            <a:ext cx="8229600" cy="1143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IN" sz="4000" dirty="0" smtClean="0">
                <a:latin typeface="Times New Roman" pitchFamily="18" charset="0"/>
                <a:cs typeface="Times New Roman" pitchFamily="18" charset="0"/>
              </a:rPr>
              <a:t>Minimum-mode memory read bus cycle of the 8086.</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endParaRPr lang="en-IN"/>
          </a:p>
        </p:txBody>
      </p:sp>
      <p:pic>
        <p:nvPicPr>
          <p:cNvPr id="4098" name="Picture 2"/>
          <p:cNvPicPr>
            <a:picLocks noChangeAspect="1" noChangeArrowheads="1"/>
          </p:cNvPicPr>
          <p:nvPr/>
        </p:nvPicPr>
        <p:blipFill>
          <a:blip r:embed="rId2" cstate="print"/>
          <a:srcRect/>
          <a:stretch>
            <a:fillRect/>
          </a:stretch>
        </p:blipFill>
        <p:spPr bwMode="auto">
          <a:xfrm>
            <a:off x="27122" y="1752600"/>
            <a:ext cx="9116878" cy="5029200"/>
          </a:xfrm>
          <a:prstGeom prst="rect">
            <a:avLst/>
          </a:prstGeom>
          <a:noFill/>
          <a:ln w="9525">
            <a:noFill/>
            <a:miter lim="800000"/>
            <a:headEnd/>
            <a:tailEnd/>
          </a:ln>
        </p:spPr>
      </p:pic>
      <p:sp>
        <p:nvSpPr>
          <p:cNvPr id="5" name="Title 1"/>
          <p:cNvSpPr txBox="1">
            <a:spLocks/>
          </p:cNvSpPr>
          <p:nvPr/>
        </p:nvSpPr>
        <p:spPr bwMode="auto">
          <a:xfrm>
            <a:off x="533400" y="457200"/>
            <a:ext cx="8229600" cy="1143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IN" sz="4000" dirty="0" smtClean="0">
                <a:latin typeface="Times New Roman" pitchFamily="18" charset="0"/>
                <a:cs typeface="Times New Roman" pitchFamily="18" charset="0"/>
              </a:rPr>
              <a:t>Minimum-mode memory write bus cycle of the 8086.</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534400" cy="5029200"/>
          </a:xfrm>
        </p:spPr>
        <p:txBody>
          <a:bodyPr rtlCol="0">
            <a:normAutofit/>
          </a:bodyPr>
          <a:lstStyle/>
          <a:p>
            <a:r>
              <a:rPr lang="en-US" dirty="0" smtClean="0"/>
              <a:t>During </a:t>
            </a:r>
            <a:r>
              <a:rPr lang="en-US" b="1" dirty="0" smtClean="0"/>
              <a:t>period T1,</a:t>
            </a:r>
          </a:p>
          <a:p>
            <a:pPr lvl="1"/>
            <a:r>
              <a:rPr lang="en-US" dirty="0" smtClean="0"/>
              <a:t>The </a:t>
            </a:r>
            <a:r>
              <a:rPr lang="en-US" b="1" dirty="0" smtClean="0"/>
              <a:t>address along with BHE are output and latched with the ALE pulse.</a:t>
            </a:r>
          </a:p>
          <a:p>
            <a:pPr lvl="1"/>
            <a:r>
              <a:rPr lang="en-US" b="1" dirty="0" smtClean="0"/>
              <a:t>M/IO is set to logic 1 to indicate a memory cycle.</a:t>
            </a:r>
          </a:p>
          <a:p>
            <a:pPr lvl="1"/>
            <a:r>
              <a:rPr lang="en-US" dirty="0" smtClean="0"/>
              <a:t>However, this time </a:t>
            </a:r>
            <a:r>
              <a:rPr lang="en-US" b="1" dirty="0" smtClean="0"/>
              <a:t>DT/R is switched to logic 1. This signals external </a:t>
            </a:r>
            <a:r>
              <a:rPr lang="en-US" dirty="0" smtClean="0"/>
              <a:t>circuits that the 8086 is going to </a:t>
            </a:r>
            <a:r>
              <a:rPr lang="en-US" b="1" dirty="0" smtClean="0"/>
              <a:t>transmit data over the bus.</a:t>
            </a:r>
            <a:endParaRPr lang="en-US" dirty="0"/>
          </a:p>
        </p:txBody>
      </p:sp>
      <p:sp>
        <p:nvSpPr>
          <p:cNvPr id="4" name="Slide Number Placeholder 3"/>
          <p:cNvSpPr>
            <a:spLocks noGrp="1"/>
          </p:cNvSpPr>
          <p:nvPr>
            <p:ph type="sldNum" sz="quarter" idx="11"/>
          </p:nvPr>
        </p:nvSpPr>
        <p:spPr/>
        <p:txBody>
          <a:bodyPr/>
          <a:lstStyle/>
          <a:p>
            <a:pPr>
              <a:defRPr/>
            </a:pPr>
            <a:fld id="{2697C3AD-044E-4A5C-9605-7F814DB5B947}" type="slidenum">
              <a:rPr lang="en-US"/>
              <a:pPr>
                <a:defRPr/>
              </a:pPr>
              <a:t>65</a:t>
            </a:fld>
            <a:endParaRPr lang="en-US" dirty="0"/>
          </a:p>
        </p:txBody>
      </p:sp>
      <p:sp>
        <p:nvSpPr>
          <p:cNvPr id="7" name="Title 1"/>
          <p:cNvSpPr txBox="1">
            <a:spLocks/>
          </p:cNvSpPr>
          <p:nvPr/>
        </p:nvSpPr>
        <p:spPr bwMode="auto">
          <a:xfrm>
            <a:off x="533400" y="457200"/>
            <a:ext cx="8229600" cy="1143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IN" sz="4000" dirty="0" smtClean="0">
                <a:latin typeface="Times New Roman" pitchFamily="18" charset="0"/>
                <a:cs typeface="Times New Roman" pitchFamily="18" charset="0"/>
              </a:rPr>
              <a:t>Minimum-mode memory write bus cycle of the 8086.</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534400" cy="5029200"/>
          </a:xfrm>
        </p:spPr>
        <p:txBody>
          <a:bodyPr rtlCol="0">
            <a:normAutofit/>
          </a:bodyPr>
          <a:lstStyle/>
          <a:p>
            <a:r>
              <a:rPr lang="en-US" dirty="0" smtClean="0"/>
              <a:t>Beginning with </a:t>
            </a:r>
            <a:r>
              <a:rPr lang="en-US" b="1" dirty="0" smtClean="0"/>
              <a:t>period T2,</a:t>
            </a:r>
          </a:p>
          <a:p>
            <a:pPr lvl="1"/>
            <a:r>
              <a:rPr lang="en-US" b="1" dirty="0" smtClean="0"/>
              <a:t>WR is switched to logic 0 telling the memory subsystem that a write </a:t>
            </a:r>
            <a:r>
              <a:rPr lang="en-US" dirty="0" smtClean="0"/>
              <a:t>operation is to follow.</a:t>
            </a:r>
          </a:p>
          <a:p>
            <a:pPr lvl="1"/>
            <a:r>
              <a:rPr lang="en-US" dirty="0" smtClean="0"/>
              <a:t>The 8086 puts the </a:t>
            </a:r>
            <a:r>
              <a:rPr lang="en-US" b="1" dirty="0" smtClean="0"/>
              <a:t>data on the bus late in T2 and maintains the data valid </a:t>
            </a:r>
            <a:r>
              <a:rPr lang="en-US" dirty="0" smtClean="0"/>
              <a:t>through </a:t>
            </a:r>
            <a:r>
              <a:rPr lang="en-US" b="1" dirty="0" smtClean="0"/>
              <a:t>T4. Data will be carried over all 16 data bus lines.</a:t>
            </a:r>
          </a:p>
          <a:p>
            <a:pPr lvl="1"/>
            <a:r>
              <a:rPr lang="en-US" b="1" dirty="0" smtClean="0"/>
              <a:t>DEN enables the external circuitry to provide a path for data from the </a:t>
            </a:r>
            <a:r>
              <a:rPr lang="en-US" dirty="0" smtClean="0"/>
              <a:t>processor to the memory.</a:t>
            </a:r>
            <a:endParaRPr lang="en-US" dirty="0"/>
          </a:p>
        </p:txBody>
      </p:sp>
      <p:sp>
        <p:nvSpPr>
          <p:cNvPr id="4" name="Slide Number Placeholder 3"/>
          <p:cNvSpPr>
            <a:spLocks noGrp="1"/>
          </p:cNvSpPr>
          <p:nvPr>
            <p:ph type="sldNum" sz="quarter" idx="11"/>
          </p:nvPr>
        </p:nvSpPr>
        <p:spPr/>
        <p:txBody>
          <a:bodyPr/>
          <a:lstStyle/>
          <a:p>
            <a:pPr>
              <a:defRPr/>
            </a:pPr>
            <a:fld id="{2697C3AD-044E-4A5C-9605-7F814DB5B947}" type="slidenum">
              <a:rPr lang="en-US"/>
              <a:pPr>
                <a:defRPr/>
              </a:pPr>
              <a:t>66</a:t>
            </a:fld>
            <a:endParaRPr lang="en-US" dirty="0"/>
          </a:p>
        </p:txBody>
      </p:sp>
      <p:sp>
        <p:nvSpPr>
          <p:cNvPr id="7" name="Title 1"/>
          <p:cNvSpPr txBox="1">
            <a:spLocks/>
          </p:cNvSpPr>
          <p:nvPr/>
        </p:nvSpPr>
        <p:spPr bwMode="auto">
          <a:xfrm>
            <a:off x="533400" y="457200"/>
            <a:ext cx="8229600" cy="1143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IN" sz="4000" dirty="0" smtClean="0">
                <a:latin typeface="Times New Roman" pitchFamily="18" charset="0"/>
                <a:cs typeface="Times New Roman" pitchFamily="18" charset="0"/>
              </a:rPr>
              <a:t>Minimum-mode memory write bus cycle of the 8086.</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2051" name="Picture 3" descr="C:\Users\USER\Desktop\max-mode.jpg"/>
          <p:cNvPicPr>
            <a:picLocks noChangeAspect="1" noChangeArrowheads="1"/>
          </p:cNvPicPr>
          <p:nvPr/>
        </p:nvPicPr>
        <p:blipFill>
          <a:blip r:embed="rId2" cstate="print"/>
          <a:srcRect/>
          <a:stretch>
            <a:fillRect/>
          </a:stretch>
        </p:blipFill>
        <p:spPr bwMode="auto">
          <a:xfrm>
            <a:off x="202574" y="1752600"/>
            <a:ext cx="8547538" cy="4876801"/>
          </a:xfrm>
          <a:prstGeom prst="rect">
            <a:avLst/>
          </a:prstGeom>
          <a:noFill/>
        </p:spPr>
      </p:pic>
      <p:sp>
        <p:nvSpPr>
          <p:cNvPr id="6"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Signals In Maximum Mode</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534400" cy="5029200"/>
          </a:xfrm>
        </p:spPr>
        <p:txBody>
          <a:bodyPr rtlCol="0">
            <a:normAutofit/>
          </a:bodyPr>
          <a:lstStyle/>
          <a:p>
            <a:endParaRPr lang="en-US" dirty="0"/>
          </a:p>
        </p:txBody>
      </p:sp>
      <p:sp>
        <p:nvSpPr>
          <p:cNvPr id="4" name="Slide Number Placeholder 3"/>
          <p:cNvSpPr>
            <a:spLocks noGrp="1"/>
          </p:cNvSpPr>
          <p:nvPr>
            <p:ph type="sldNum" sz="quarter" idx="11"/>
          </p:nvPr>
        </p:nvSpPr>
        <p:spPr/>
        <p:txBody>
          <a:bodyPr/>
          <a:lstStyle/>
          <a:p>
            <a:pPr>
              <a:defRPr/>
            </a:pPr>
            <a:fld id="{2697C3AD-044E-4A5C-9605-7F814DB5B947}" type="slidenum">
              <a:rPr lang="en-US"/>
              <a:pPr>
                <a:defRPr/>
              </a:pPr>
              <a:t>68</a:t>
            </a:fld>
            <a:endParaRPr lang="en-US" dirty="0"/>
          </a:p>
        </p:txBody>
      </p:sp>
      <p:sp>
        <p:nvSpPr>
          <p:cNvPr id="7" name="Title 1"/>
          <p:cNvSpPr txBox="1">
            <a:spLocks/>
          </p:cNvSpPr>
          <p:nvPr/>
        </p:nvSpPr>
        <p:spPr bwMode="auto">
          <a:xfrm>
            <a:off x="533400" y="457200"/>
            <a:ext cx="8229600" cy="762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latin typeface="Times New Roman" pitchFamily="18" charset="0"/>
                <a:cs typeface="Times New Roman" pitchFamily="18" charset="0"/>
              </a:rPr>
              <a:t>Maximum Mode 8086 System</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pic>
        <p:nvPicPr>
          <p:cNvPr id="2050" name="Picture 2" descr="J:\max-1.png"/>
          <p:cNvPicPr>
            <a:picLocks noChangeAspect="1" noChangeArrowheads="1"/>
          </p:cNvPicPr>
          <p:nvPr/>
        </p:nvPicPr>
        <p:blipFill>
          <a:blip r:embed="rId2" cstate="print"/>
          <a:srcRect/>
          <a:stretch>
            <a:fillRect/>
          </a:stretch>
        </p:blipFill>
        <p:spPr bwMode="auto">
          <a:xfrm>
            <a:off x="57150" y="1295400"/>
            <a:ext cx="9086850" cy="5486400"/>
          </a:xfrm>
          <a:prstGeom prst="rect">
            <a:avLst/>
          </a:prstGeom>
          <a:noFill/>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534400" cy="5029200"/>
          </a:xfrm>
        </p:spPr>
        <p:txBody>
          <a:bodyPr rtlCol="0">
            <a:normAutofit/>
          </a:bodyPr>
          <a:lstStyle/>
          <a:p>
            <a:endParaRPr lang="en-US" dirty="0"/>
          </a:p>
        </p:txBody>
      </p:sp>
      <p:sp>
        <p:nvSpPr>
          <p:cNvPr id="4" name="Slide Number Placeholder 3"/>
          <p:cNvSpPr>
            <a:spLocks noGrp="1"/>
          </p:cNvSpPr>
          <p:nvPr>
            <p:ph type="sldNum" sz="quarter" idx="11"/>
          </p:nvPr>
        </p:nvSpPr>
        <p:spPr/>
        <p:txBody>
          <a:bodyPr/>
          <a:lstStyle/>
          <a:p>
            <a:pPr>
              <a:defRPr/>
            </a:pPr>
            <a:fld id="{2697C3AD-044E-4A5C-9605-7F814DB5B947}" type="slidenum">
              <a:rPr lang="en-US"/>
              <a:pPr>
                <a:defRPr/>
              </a:pPr>
              <a:t>69</a:t>
            </a:fld>
            <a:endParaRPr lang="en-US" dirty="0"/>
          </a:p>
        </p:txBody>
      </p:sp>
      <p:pic>
        <p:nvPicPr>
          <p:cNvPr id="6" name="Picture 2"/>
          <p:cNvPicPr>
            <a:picLocks noChangeAspect="1" noChangeArrowheads="1"/>
          </p:cNvPicPr>
          <p:nvPr/>
        </p:nvPicPr>
        <p:blipFill>
          <a:blip r:embed="rId2" cstate="print"/>
          <a:srcRect/>
          <a:stretch>
            <a:fillRect/>
          </a:stretch>
        </p:blipFill>
        <p:spPr bwMode="auto">
          <a:xfrm>
            <a:off x="0" y="1447800"/>
            <a:ext cx="9144000" cy="5410200"/>
          </a:xfrm>
          <a:prstGeom prst="rect">
            <a:avLst/>
          </a:prstGeom>
          <a:noFill/>
          <a:ln w="9525">
            <a:noFill/>
            <a:miter lim="800000"/>
            <a:headEnd/>
            <a:tailEnd/>
          </a:ln>
          <a:effectLst/>
        </p:spPr>
      </p:pic>
      <p:sp>
        <p:nvSpPr>
          <p:cNvPr id="8" name="Title 1"/>
          <p:cNvSpPr txBox="1">
            <a:spLocks/>
          </p:cNvSpPr>
          <p:nvPr/>
        </p:nvSpPr>
        <p:spPr bwMode="auto">
          <a:xfrm>
            <a:off x="533400" y="457200"/>
            <a:ext cx="8229600" cy="10668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fr-FR" sz="4000" b="1" dirty="0" smtClean="0">
                <a:latin typeface="Times New Roman" pitchFamily="18" charset="0"/>
                <a:cs typeface="Times New Roman" pitchFamily="18" charset="0"/>
              </a:rPr>
              <a:t>Maximum Mode 8086 Typical Configuration</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28600" y="1600200"/>
            <a:ext cx="8667750" cy="4759325"/>
            <a:chOff x="480" y="816"/>
            <a:chExt cx="5460" cy="2998"/>
          </a:xfrm>
        </p:grpSpPr>
        <p:sp>
          <p:nvSpPr>
            <p:cNvPr id="8199" name="Rectangle 6"/>
            <p:cNvSpPr>
              <a:spLocks noChangeArrowheads="1"/>
            </p:cNvSpPr>
            <p:nvPr/>
          </p:nvSpPr>
          <p:spPr bwMode="auto">
            <a:xfrm>
              <a:off x="1766" y="1014"/>
              <a:ext cx="2104" cy="184"/>
            </a:xfrm>
            <a:prstGeom prst="rect">
              <a:avLst/>
            </a:prstGeom>
            <a:solidFill>
              <a:srgbClr val="CCFFCC"/>
            </a:solidFill>
            <a:ln w="28575">
              <a:solidFill>
                <a:schemeClr val="tx1"/>
              </a:solidFill>
              <a:miter lim="800000"/>
              <a:headEnd/>
              <a:tailEnd/>
            </a:ln>
          </p:spPr>
          <p:txBody>
            <a:bodyPr wrap="none" anchor="ctr"/>
            <a:lstStyle/>
            <a:p>
              <a:endParaRPr lang="en-IN">
                <a:latin typeface="Calibri" pitchFamily="34" charset="0"/>
              </a:endParaRPr>
            </a:p>
          </p:txBody>
        </p:sp>
        <p:sp>
          <p:nvSpPr>
            <p:cNvPr id="8200" name="Rectangle 7"/>
            <p:cNvSpPr>
              <a:spLocks noChangeArrowheads="1"/>
            </p:cNvSpPr>
            <p:nvPr/>
          </p:nvSpPr>
          <p:spPr bwMode="auto">
            <a:xfrm>
              <a:off x="1766" y="1206"/>
              <a:ext cx="2104" cy="184"/>
            </a:xfrm>
            <a:prstGeom prst="rect">
              <a:avLst/>
            </a:prstGeom>
            <a:solidFill>
              <a:srgbClr val="CCFFCC"/>
            </a:solidFill>
            <a:ln w="28575">
              <a:solidFill>
                <a:schemeClr val="tx1"/>
              </a:solidFill>
              <a:miter lim="800000"/>
              <a:headEnd/>
              <a:tailEnd/>
            </a:ln>
          </p:spPr>
          <p:txBody>
            <a:bodyPr wrap="none" anchor="ctr"/>
            <a:lstStyle/>
            <a:p>
              <a:endParaRPr lang="en-IN">
                <a:latin typeface="Calibri" pitchFamily="34" charset="0"/>
              </a:endParaRPr>
            </a:p>
          </p:txBody>
        </p:sp>
        <p:sp>
          <p:nvSpPr>
            <p:cNvPr id="8201" name="Rectangle 8"/>
            <p:cNvSpPr>
              <a:spLocks noChangeArrowheads="1"/>
            </p:cNvSpPr>
            <p:nvPr/>
          </p:nvSpPr>
          <p:spPr bwMode="auto">
            <a:xfrm>
              <a:off x="1766" y="1398"/>
              <a:ext cx="2104" cy="184"/>
            </a:xfrm>
            <a:prstGeom prst="rect">
              <a:avLst/>
            </a:prstGeom>
            <a:solidFill>
              <a:srgbClr val="CCFFCC"/>
            </a:solidFill>
            <a:ln w="28575">
              <a:solidFill>
                <a:schemeClr val="tx1"/>
              </a:solidFill>
              <a:miter lim="800000"/>
              <a:headEnd/>
              <a:tailEnd/>
            </a:ln>
          </p:spPr>
          <p:txBody>
            <a:bodyPr wrap="none" anchor="ctr"/>
            <a:lstStyle/>
            <a:p>
              <a:endParaRPr lang="en-IN">
                <a:latin typeface="Calibri" pitchFamily="34" charset="0"/>
              </a:endParaRPr>
            </a:p>
          </p:txBody>
        </p:sp>
        <p:sp>
          <p:nvSpPr>
            <p:cNvPr id="8202" name="Rectangle 9"/>
            <p:cNvSpPr>
              <a:spLocks noChangeArrowheads="1"/>
            </p:cNvSpPr>
            <p:nvPr/>
          </p:nvSpPr>
          <p:spPr bwMode="auto">
            <a:xfrm>
              <a:off x="1766" y="1590"/>
              <a:ext cx="2104" cy="184"/>
            </a:xfrm>
            <a:prstGeom prst="rect">
              <a:avLst/>
            </a:prstGeom>
            <a:solidFill>
              <a:srgbClr val="CCFFCC"/>
            </a:solidFill>
            <a:ln w="28575">
              <a:solidFill>
                <a:schemeClr val="tx1"/>
              </a:solidFill>
              <a:miter lim="800000"/>
              <a:headEnd/>
              <a:tailEnd/>
            </a:ln>
          </p:spPr>
          <p:txBody>
            <a:bodyPr wrap="none" anchor="ctr"/>
            <a:lstStyle/>
            <a:p>
              <a:endParaRPr lang="en-IN">
                <a:latin typeface="Calibri" pitchFamily="34" charset="0"/>
              </a:endParaRPr>
            </a:p>
          </p:txBody>
        </p:sp>
        <p:sp>
          <p:nvSpPr>
            <p:cNvPr id="8203" name="Rectangle 10"/>
            <p:cNvSpPr>
              <a:spLocks noChangeArrowheads="1"/>
            </p:cNvSpPr>
            <p:nvPr/>
          </p:nvSpPr>
          <p:spPr bwMode="auto">
            <a:xfrm>
              <a:off x="1754" y="2070"/>
              <a:ext cx="2104" cy="184"/>
            </a:xfrm>
            <a:prstGeom prst="rect">
              <a:avLst/>
            </a:prstGeom>
            <a:solidFill>
              <a:srgbClr val="CCFFCC"/>
            </a:solidFill>
            <a:ln w="28575">
              <a:solidFill>
                <a:schemeClr val="tx1"/>
              </a:solidFill>
              <a:miter lim="800000"/>
              <a:headEnd/>
              <a:tailEnd/>
            </a:ln>
          </p:spPr>
          <p:txBody>
            <a:bodyPr wrap="none" anchor="ctr"/>
            <a:lstStyle/>
            <a:p>
              <a:endParaRPr lang="en-IN">
                <a:latin typeface="Calibri" pitchFamily="34" charset="0"/>
              </a:endParaRPr>
            </a:p>
          </p:txBody>
        </p:sp>
        <p:sp>
          <p:nvSpPr>
            <p:cNvPr id="8204" name="Rectangle 11"/>
            <p:cNvSpPr>
              <a:spLocks noChangeArrowheads="1"/>
            </p:cNvSpPr>
            <p:nvPr/>
          </p:nvSpPr>
          <p:spPr bwMode="auto">
            <a:xfrm>
              <a:off x="1754" y="2262"/>
              <a:ext cx="2104" cy="184"/>
            </a:xfrm>
            <a:prstGeom prst="rect">
              <a:avLst/>
            </a:prstGeom>
            <a:solidFill>
              <a:srgbClr val="CCFFCC"/>
            </a:solidFill>
            <a:ln w="28575">
              <a:solidFill>
                <a:schemeClr val="tx1"/>
              </a:solidFill>
              <a:miter lim="800000"/>
              <a:headEnd/>
              <a:tailEnd/>
            </a:ln>
          </p:spPr>
          <p:txBody>
            <a:bodyPr wrap="none" anchor="ctr"/>
            <a:lstStyle/>
            <a:p>
              <a:endParaRPr lang="en-IN">
                <a:latin typeface="Calibri" pitchFamily="34" charset="0"/>
              </a:endParaRPr>
            </a:p>
          </p:txBody>
        </p:sp>
        <p:sp>
          <p:nvSpPr>
            <p:cNvPr id="8205" name="Rectangle 12"/>
            <p:cNvSpPr>
              <a:spLocks noChangeArrowheads="1"/>
            </p:cNvSpPr>
            <p:nvPr/>
          </p:nvSpPr>
          <p:spPr bwMode="auto">
            <a:xfrm>
              <a:off x="1754" y="2454"/>
              <a:ext cx="2104" cy="184"/>
            </a:xfrm>
            <a:prstGeom prst="rect">
              <a:avLst/>
            </a:prstGeom>
            <a:solidFill>
              <a:srgbClr val="CCFFCC"/>
            </a:solidFill>
            <a:ln w="28575">
              <a:solidFill>
                <a:schemeClr val="tx1"/>
              </a:solidFill>
              <a:miter lim="800000"/>
              <a:headEnd/>
              <a:tailEnd/>
            </a:ln>
          </p:spPr>
          <p:txBody>
            <a:bodyPr wrap="none" anchor="ctr"/>
            <a:lstStyle/>
            <a:p>
              <a:endParaRPr lang="en-IN">
                <a:latin typeface="Calibri" pitchFamily="34" charset="0"/>
              </a:endParaRPr>
            </a:p>
          </p:txBody>
        </p:sp>
        <p:sp>
          <p:nvSpPr>
            <p:cNvPr id="8206" name="Rectangle 13"/>
            <p:cNvSpPr>
              <a:spLocks noChangeArrowheads="1"/>
            </p:cNvSpPr>
            <p:nvPr/>
          </p:nvSpPr>
          <p:spPr bwMode="auto">
            <a:xfrm>
              <a:off x="1754" y="2646"/>
              <a:ext cx="2104" cy="184"/>
            </a:xfrm>
            <a:prstGeom prst="rect">
              <a:avLst/>
            </a:prstGeom>
            <a:solidFill>
              <a:srgbClr val="CCFFCC"/>
            </a:solidFill>
            <a:ln w="28575">
              <a:solidFill>
                <a:schemeClr val="tx1"/>
              </a:solidFill>
              <a:miter lim="800000"/>
              <a:headEnd/>
              <a:tailEnd/>
            </a:ln>
          </p:spPr>
          <p:txBody>
            <a:bodyPr wrap="none" anchor="ctr"/>
            <a:lstStyle/>
            <a:p>
              <a:endParaRPr lang="en-IN">
                <a:latin typeface="Calibri" pitchFamily="34" charset="0"/>
              </a:endParaRPr>
            </a:p>
          </p:txBody>
        </p:sp>
        <p:sp>
          <p:nvSpPr>
            <p:cNvPr id="8207" name="Rectangle 14"/>
            <p:cNvSpPr>
              <a:spLocks noChangeArrowheads="1"/>
            </p:cNvSpPr>
            <p:nvPr/>
          </p:nvSpPr>
          <p:spPr bwMode="auto">
            <a:xfrm>
              <a:off x="1754" y="2838"/>
              <a:ext cx="2104" cy="184"/>
            </a:xfrm>
            <a:prstGeom prst="rect">
              <a:avLst/>
            </a:prstGeom>
            <a:solidFill>
              <a:srgbClr val="CCFFCC"/>
            </a:solidFill>
            <a:ln w="28575">
              <a:solidFill>
                <a:schemeClr val="tx1"/>
              </a:solidFill>
              <a:miter lim="800000"/>
              <a:headEnd/>
              <a:tailEnd/>
            </a:ln>
          </p:spPr>
          <p:txBody>
            <a:bodyPr wrap="none" anchor="ctr"/>
            <a:lstStyle/>
            <a:p>
              <a:endParaRPr lang="en-IN">
                <a:latin typeface="Calibri" pitchFamily="34" charset="0"/>
              </a:endParaRPr>
            </a:p>
          </p:txBody>
        </p:sp>
        <p:sp>
          <p:nvSpPr>
            <p:cNvPr id="8208" name="Rectangle 15"/>
            <p:cNvSpPr>
              <a:spLocks noChangeArrowheads="1"/>
            </p:cNvSpPr>
            <p:nvPr/>
          </p:nvSpPr>
          <p:spPr bwMode="auto">
            <a:xfrm>
              <a:off x="1754" y="3030"/>
              <a:ext cx="2104" cy="184"/>
            </a:xfrm>
            <a:prstGeom prst="rect">
              <a:avLst/>
            </a:prstGeom>
            <a:solidFill>
              <a:srgbClr val="CCFFCC"/>
            </a:solidFill>
            <a:ln w="28575">
              <a:solidFill>
                <a:schemeClr val="tx1"/>
              </a:solidFill>
              <a:miter lim="800000"/>
              <a:headEnd/>
              <a:tailEnd/>
            </a:ln>
          </p:spPr>
          <p:txBody>
            <a:bodyPr wrap="none" anchor="ctr"/>
            <a:lstStyle/>
            <a:p>
              <a:endParaRPr lang="en-IN">
                <a:latin typeface="Calibri" pitchFamily="34" charset="0"/>
              </a:endParaRPr>
            </a:p>
          </p:txBody>
        </p:sp>
        <p:sp>
          <p:nvSpPr>
            <p:cNvPr id="8209" name="Rectangle 16"/>
            <p:cNvSpPr>
              <a:spLocks noChangeArrowheads="1"/>
            </p:cNvSpPr>
            <p:nvPr/>
          </p:nvSpPr>
          <p:spPr bwMode="auto">
            <a:xfrm>
              <a:off x="1754" y="3222"/>
              <a:ext cx="2104" cy="184"/>
            </a:xfrm>
            <a:prstGeom prst="rect">
              <a:avLst/>
            </a:prstGeom>
            <a:solidFill>
              <a:srgbClr val="CCFFCC"/>
            </a:solidFill>
            <a:ln w="28575">
              <a:solidFill>
                <a:schemeClr val="tx1"/>
              </a:solidFill>
              <a:miter lim="800000"/>
              <a:headEnd/>
              <a:tailEnd/>
            </a:ln>
          </p:spPr>
          <p:txBody>
            <a:bodyPr wrap="none" anchor="ctr"/>
            <a:lstStyle/>
            <a:p>
              <a:endParaRPr lang="en-IN">
                <a:latin typeface="Calibri" pitchFamily="34" charset="0"/>
              </a:endParaRPr>
            </a:p>
          </p:txBody>
        </p:sp>
        <p:sp>
          <p:nvSpPr>
            <p:cNvPr id="8210" name="Rectangle 17"/>
            <p:cNvSpPr>
              <a:spLocks noChangeArrowheads="1"/>
            </p:cNvSpPr>
            <p:nvPr/>
          </p:nvSpPr>
          <p:spPr bwMode="auto">
            <a:xfrm>
              <a:off x="1754" y="3414"/>
              <a:ext cx="2104" cy="184"/>
            </a:xfrm>
            <a:prstGeom prst="rect">
              <a:avLst/>
            </a:prstGeom>
            <a:solidFill>
              <a:srgbClr val="CCFFCC"/>
            </a:solidFill>
            <a:ln w="28575">
              <a:solidFill>
                <a:schemeClr val="tx1"/>
              </a:solidFill>
              <a:miter lim="800000"/>
              <a:headEnd/>
              <a:tailEnd/>
            </a:ln>
          </p:spPr>
          <p:txBody>
            <a:bodyPr wrap="none" anchor="ctr"/>
            <a:lstStyle/>
            <a:p>
              <a:endParaRPr lang="en-IN">
                <a:latin typeface="Calibri" pitchFamily="34" charset="0"/>
              </a:endParaRPr>
            </a:p>
          </p:txBody>
        </p:sp>
        <p:sp>
          <p:nvSpPr>
            <p:cNvPr id="8211" name="Rectangle 18"/>
            <p:cNvSpPr>
              <a:spLocks noChangeArrowheads="1"/>
            </p:cNvSpPr>
            <p:nvPr/>
          </p:nvSpPr>
          <p:spPr bwMode="auto">
            <a:xfrm>
              <a:off x="1754" y="3606"/>
              <a:ext cx="2104" cy="184"/>
            </a:xfrm>
            <a:prstGeom prst="rect">
              <a:avLst/>
            </a:prstGeom>
            <a:solidFill>
              <a:srgbClr val="CCFFCC"/>
            </a:solidFill>
            <a:ln w="28575">
              <a:solidFill>
                <a:schemeClr val="tx1"/>
              </a:solidFill>
              <a:miter lim="800000"/>
              <a:headEnd/>
              <a:tailEnd/>
            </a:ln>
          </p:spPr>
          <p:txBody>
            <a:bodyPr wrap="none" anchor="ctr"/>
            <a:lstStyle/>
            <a:p>
              <a:endParaRPr lang="en-IN">
                <a:latin typeface="Calibri" pitchFamily="34" charset="0"/>
              </a:endParaRPr>
            </a:p>
          </p:txBody>
        </p:sp>
        <p:sp>
          <p:nvSpPr>
            <p:cNvPr id="8212" name="Rectangle 19"/>
            <p:cNvSpPr>
              <a:spLocks noChangeArrowheads="1"/>
            </p:cNvSpPr>
            <p:nvPr/>
          </p:nvSpPr>
          <p:spPr bwMode="auto">
            <a:xfrm>
              <a:off x="1762" y="830"/>
              <a:ext cx="2104" cy="184"/>
            </a:xfrm>
            <a:prstGeom prst="rect">
              <a:avLst/>
            </a:prstGeom>
            <a:solidFill>
              <a:srgbClr val="CCFFCC"/>
            </a:solidFill>
            <a:ln w="28575">
              <a:solidFill>
                <a:schemeClr val="tx1"/>
              </a:solidFill>
              <a:miter lim="800000"/>
              <a:headEnd/>
              <a:tailEnd/>
            </a:ln>
          </p:spPr>
          <p:txBody>
            <a:bodyPr wrap="none" anchor="ctr"/>
            <a:lstStyle/>
            <a:p>
              <a:endParaRPr lang="en-IN">
                <a:latin typeface="Calibri" pitchFamily="34" charset="0"/>
              </a:endParaRPr>
            </a:p>
          </p:txBody>
        </p:sp>
        <p:sp>
          <p:nvSpPr>
            <p:cNvPr id="8213" name="Rectangle 20"/>
            <p:cNvSpPr>
              <a:spLocks noChangeArrowheads="1"/>
            </p:cNvSpPr>
            <p:nvPr/>
          </p:nvSpPr>
          <p:spPr bwMode="auto">
            <a:xfrm>
              <a:off x="2544" y="816"/>
              <a:ext cx="308"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ES</a:t>
              </a:r>
            </a:p>
          </p:txBody>
        </p:sp>
        <p:sp>
          <p:nvSpPr>
            <p:cNvPr id="8214" name="Rectangle 21"/>
            <p:cNvSpPr>
              <a:spLocks noChangeArrowheads="1"/>
            </p:cNvSpPr>
            <p:nvPr/>
          </p:nvSpPr>
          <p:spPr bwMode="auto">
            <a:xfrm>
              <a:off x="2556" y="1008"/>
              <a:ext cx="316"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CS</a:t>
              </a:r>
            </a:p>
          </p:txBody>
        </p:sp>
        <p:sp>
          <p:nvSpPr>
            <p:cNvPr id="8215" name="Rectangle 22"/>
            <p:cNvSpPr>
              <a:spLocks noChangeArrowheads="1"/>
            </p:cNvSpPr>
            <p:nvPr/>
          </p:nvSpPr>
          <p:spPr bwMode="auto">
            <a:xfrm>
              <a:off x="2556" y="1200"/>
              <a:ext cx="308"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SS</a:t>
              </a:r>
            </a:p>
          </p:txBody>
        </p:sp>
        <p:sp>
          <p:nvSpPr>
            <p:cNvPr id="8216" name="Rectangle 23"/>
            <p:cNvSpPr>
              <a:spLocks noChangeArrowheads="1"/>
            </p:cNvSpPr>
            <p:nvPr/>
          </p:nvSpPr>
          <p:spPr bwMode="auto">
            <a:xfrm>
              <a:off x="2568" y="1392"/>
              <a:ext cx="316"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DS</a:t>
              </a:r>
            </a:p>
          </p:txBody>
        </p:sp>
        <p:sp>
          <p:nvSpPr>
            <p:cNvPr id="8217" name="Rectangle 24"/>
            <p:cNvSpPr>
              <a:spLocks noChangeArrowheads="1"/>
            </p:cNvSpPr>
            <p:nvPr/>
          </p:nvSpPr>
          <p:spPr bwMode="auto">
            <a:xfrm>
              <a:off x="2592" y="1584"/>
              <a:ext cx="252"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IP</a:t>
              </a:r>
            </a:p>
          </p:txBody>
        </p:sp>
        <p:sp>
          <p:nvSpPr>
            <p:cNvPr id="8218" name="Line 25"/>
            <p:cNvSpPr>
              <a:spLocks noChangeShapeType="1"/>
            </p:cNvSpPr>
            <p:nvPr/>
          </p:nvSpPr>
          <p:spPr bwMode="auto">
            <a:xfrm>
              <a:off x="2758" y="2067"/>
              <a:ext cx="0" cy="767"/>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19" name="Rectangle 26"/>
            <p:cNvSpPr>
              <a:spLocks noChangeArrowheads="1"/>
            </p:cNvSpPr>
            <p:nvPr/>
          </p:nvSpPr>
          <p:spPr bwMode="auto">
            <a:xfrm>
              <a:off x="2088" y="2064"/>
              <a:ext cx="324"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AH</a:t>
              </a:r>
            </a:p>
          </p:txBody>
        </p:sp>
        <p:sp>
          <p:nvSpPr>
            <p:cNvPr id="8220" name="Rectangle 27"/>
            <p:cNvSpPr>
              <a:spLocks noChangeArrowheads="1"/>
            </p:cNvSpPr>
            <p:nvPr/>
          </p:nvSpPr>
          <p:spPr bwMode="auto">
            <a:xfrm>
              <a:off x="2088" y="2256"/>
              <a:ext cx="324"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BH</a:t>
              </a:r>
            </a:p>
          </p:txBody>
        </p:sp>
        <p:sp>
          <p:nvSpPr>
            <p:cNvPr id="8221" name="Rectangle 28"/>
            <p:cNvSpPr>
              <a:spLocks noChangeArrowheads="1"/>
            </p:cNvSpPr>
            <p:nvPr/>
          </p:nvSpPr>
          <p:spPr bwMode="auto">
            <a:xfrm>
              <a:off x="2088" y="2448"/>
              <a:ext cx="324"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CH</a:t>
              </a:r>
            </a:p>
          </p:txBody>
        </p:sp>
        <p:sp>
          <p:nvSpPr>
            <p:cNvPr id="8222" name="Rectangle 29"/>
            <p:cNvSpPr>
              <a:spLocks noChangeArrowheads="1"/>
            </p:cNvSpPr>
            <p:nvPr/>
          </p:nvSpPr>
          <p:spPr bwMode="auto">
            <a:xfrm>
              <a:off x="2100" y="2640"/>
              <a:ext cx="324"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DH</a:t>
              </a:r>
            </a:p>
          </p:txBody>
        </p:sp>
        <p:sp>
          <p:nvSpPr>
            <p:cNvPr id="8223" name="Rectangle 30"/>
            <p:cNvSpPr>
              <a:spLocks noChangeArrowheads="1"/>
            </p:cNvSpPr>
            <p:nvPr/>
          </p:nvSpPr>
          <p:spPr bwMode="auto">
            <a:xfrm>
              <a:off x="3108" y="2064"/>
              <a:ext cx="308"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AL</a:t>
              </a:r>
            </a:p>
          </p:txBody>
        </p:sp>
        <p:sp>
          <p:nvSpPr>
            <p:cNvPr id="8224" name="Rectangle 31"/>
            <p:cNvSpPr>
              <a:spLocks noChangeArrowheads="1"/>
            </p:cNvSpPr>
            <p:nvPr/>
          </p:nvSpPr>
          <p:spPr bwMode="auto">
            <a:xfrm>
              <a:off x="3096" y="2256"/>
              <a:ext cx="308"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BL</a:t>
              </a:r>
            </a:p>
          </p:txBody>
        </p:sp>
        <p:sp>
          <p:nvSpPr>
            <p:cNvPr id="8225" name="Rectangle 32"/>
            <p:cNvSpPr>
              <a:spLocks noChangeArrowheads="1"/>
            </p:cNvSpPr>
            <p:nvPr/>
          </p:nvSpPr>
          <p:spPr bwMode="auto">
            <a:xfrm>
              <a:off x="3084" y="2448"/>
              <a:ext cx="308"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CL</a:t>
              </a:r>
            </a:p>
          </p:txBody>
        </p:sp>
        <p:sp>
          <p:nvSpPr>
            <p:cNvPr id="8226" name="Rectangle 33"/>
            <p:cNvSpPr>
              <a:spLocks noChangeArrowheads="1"/>
            </p:cNvSpPr>
            <p:nvPr/>
          </p:nvSpPr>
          <p:spPr bwMode="auto">
            <a:xfrm>
              <a:off x="3096" y="2640"/>
              <a:ext cx="308"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DL</a:t>
              </a:r>
            </a:p>
          </p:txBody>
        </p:sp>
        <p:sp>
          <p:nvSpPr>
            <p:cNvPr id="8227" name="Rectangle 34"/>
            <p:cNvSpPr>
              <a:spLocks noChangeArrowheads="1"/>
            </p:cNvSpPr>
            <p:nvPr/>
          </p:nvSpPr>
          <p:spPr bwMode="auto">
            <a:xfrm>
              <a:off x="2628" y="2832"/>
              <a:ext cx="308"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SP</a:t>
              </a:r>
            </a:p>
          </p:txBody>
        </p:sp>
        <p:sp>
          <p:nvSpPr>
            <p:cNvPr id="8228" name="Rectangle 35"/>
            <p:cNvSpPr>
              <a:spLocks noChangeArrowheads="1"/>
            </p:cNvSpPr>
            <p:nvPr/>
          </p:nvSpPr>
          <p:spPr bwMode="auto">
            <a:xfrm>
              <a:off x="2616" y="3024"/>
              <a:ext cx="316"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BP</a:t>
              </a:r>
            </a:p>
          </p:txBody>
        </p:sp>
        <p:sp>
          <p:nvSpPr>
            <p:cNvPr id="8229" name="Rectangle 36"/>
            <p:cNvSpPr>
              <a:spLocks noChangeArrowheads="1"/>
            </p:cNvSpPr>
            <p:nvPr/>
          </p:nvSpPr>
          <p:spPr bwMode="auto">
            <a:xfrm>
              <a:off x="2616" y="3228"/>
              <a:ext cx="252"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SI</a:t>
              </a:r>
            </a:p>
          </p:txBody>
        </p:sp>
        <p:sp>
          <p:nvSpPr>
            <p:cNvPr id="8230" name="Rectangle 37"/>
            <p:cNvSpPr>
              <a:spLocks noChangeArrowheads="1"/>
            </p:cNvSpPr>
            <p:nvPr/>
          </p:nvSpPr>
          <p:spPr bwMode="auto">
            <a:xfrm>
              <a:off x="2628" y="3408"/>
              <a:ext cx="260"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DI</a:t>
              </a:r>
            </a:p>
          </p:txBody>
        </p:sp>
        <p:sp>
          <p:nvSpPr>
            <p:cNvPr id="8231" name="Rectangle 38"/>
            <p:cNvSpPr>
              <a:spLocks noChangeArrowheads="1"/>
            </p:cNvSpPr>
            <p:nvPr/>
          </p:nvSpPr>
          <p:spPr bwMode="auto">
            <a:xfrm>
              <a:off x="2388" y="3600"/>
              <a:ext cx="604" cy="214"/>
            </a:xfrm>
            <a:prstGeom prst="rect">
              <a:avLst/>
            </a:prstGeom>
            <a:noFill/>
            <a:ln w="9525">
              <a:noFill/>
              <a:miter lim="800000"/>
              <a:headEnd/>
              <a:tailEnd/>
            </a:ln>
          </p:spPr>
          <p:txBody>
            <a:bodyPr wrap="none" lIns="92075" tIns="46038" rIns="92075" bIns="46038">
              <a:spAutoFit/>
            </a:bodyPr>
            <a:lstStyle/>
            <a:p>
              <a:pPr>
                <a:lnSpc>
                  <a:spcPct val="90000"/>
                </a:lnSpc>
              </a:pPr>
              <a:r>
                <a:rPr lang="en-US" b="1" dirty="0">
                  <a:solidFill>
                    <a:schemeClr val="tx2"/>
                  </a:solidFill>
                  <a:cs typeface="Angsana New" pitchFamily="18" charset="-34"/>
                </a:rPr>
                <a:t>FLAGS</a:t>
              </a:r>
            </a:p>
          </p:txBody>
        </p:sp>
        <p:sp>
          <p:nvSpPr>
            <p:cNvPr id="8232" name="Rectangle 39"/>
            <p:cNvSpPr>
              <a:spLocks noChangeArrowheads="1"/>
            </p:cNvSpPr>
            <p:nvPr/>
          </p:nvSpPr>
          <p:spPr bwMode="auto">
            <a:xfrm>
              <a:off x="1332" y="2064"/>
              <a:ext cx="316" cy="214"/>
            </a:xfrm>
            <a:prstGeom prst="rect">
              <a:avLst/>
            </a:prstGeom>
            <a:noFill/>
            <a:ln w="9525">
              <a:noFill/>
              <a:miter lim="800000"/>
              <a:headEnd/>
              <a:tailEnd/>
            </a:ln>
          </p:spPr>
          <p:txBody>
            <a:bodyPr wrap="none" lIns="92075" tIns="46038" rIns="92075" bIns="46038">
              <a:spAutoFit/>
            </a:bodyPr>
            <a:lstStyle/>
            <a:p>
              <a:pPr>
                <a:lnSpc>
                  <a:spcPct val="90000"/>
                </a:lnSpc>
              </a:pPr>
              <a:r>
                <a:rPr lang="en-US" b="1">
                  <a:cs typeface="Angsana New" pitchFamily="18" charset="-34"/>
                </a:rPr>
                <a:t>AX</a:t>
              </a:r>
            </a:p>
          </p:txBody>
        </p:sp>
        <p:sp>
          <p:nvSpPr>
            <p:cNvPr id="8233" name="Rectangle 40"/>
            <p:cNvSpPr>
              <a:spLocks noChangeArrowheads="1"/>
            </p:cNvSpPr>
            <p:nvPr/>
          </p:nvSpPr>
          <p:spPr bwMode="auto">
            <a:xfrm>
              <a:off x="1320" y="2244"/>
              <a:ext cx="316" cy="214"/>
            </a:xfrm>
            <a:prstGeom prst="rect">
              <a:avLst/>
            </a:prstGeom>
            <a:noFill/>
            <a:ln w="9525">
              <a:noFill/>
              <a:miter lim="800000"/>
              <a:headEnd/>
              <a:tailEnd/>
            </a:ln>
          </p:spPr>
          <p:txBody>
            <a:bodyPr wrap="none" lIns="92075" tIns="46038" rIns="92075" bIns="46038">
              <a:spAutoFit/>
            </a:bodyPr>
            <a:lstStyle/>
            <a:p>
              <a:pPr>
                <a:lnSpc>
                  <a:spcPct val="90000"/>
                </a:lnSpc>
              </a:pPr>
              <a:r>
                <a:rPr lang="en-US" b="1">
                  <a:cs typeface="Angsana New" pitchFamily="18" charset="-34"/>
                </a:rPr>
                <a:t>BX</a:t>
              </a:r>
            </a:p>
          </p:txBody>
        </p:sp>
        <p:sp>
          <p:nvSpPr>
            <p:cNvPr id="8234" name="Rectangle 41"/>
            <p:cNvSpPr>
              <a:spLocks noChangeArrowheads="1"/>
            </p:cNvSpPr>
            <p:nvPr/>
          </p:nvSpPr>
          <p:spPr bwMode="auto">
            <a:xfrm>
              <a:off x="1320" y="2448"/>
              <a:ext cx="316" cy="214"/>
            </a:xfrm>
            <a:prstGeom prst="rect">
              <a:avLst/>
            </a:prstGeom>
            <a:noFill/>
            <a:ln w="9525">
              <a:noFill/>
              <a:miter lim="800000"/>
              <a:headEnd/>
              <a:tailEnd/>
            </a:ln>
          </p:spPr>
          <p:txBody>
            <a:bodyPr wrap="none" lIns="92075" tIns="46038" rIns="92075" bIns="46038">
              <a:spAutoFit/>
            </a:bodyPr>
            <a:lstStyle/>
            <a:p>
              <a:pPr>
                <a:lnSpc>
                  <a:spcPct val="90000"/>
                </a:lnSpc>
              </a:pPr>
              <a:r>
                <a:rPr lang="en-US" b="1">
                  <a:cs typeface="Angsana New" pitchFamily="18" charset="-34"/>
                </a:rPr>
                <a:t>CX</a:t>
              </a:r>
            </a:p>
          </p:txBody>
        </p:sp>
        <p:sp>
          <p:nvSpPr>
            <p:cNvPr id="8235" name="Rectangle 42"/>
            <p:cNvSpPr>
              <a:spLocks noChangeArrowheads="1"/>
            </p:cNvSpPr>
            <p:nvPr/>
          </p:nvSpPr>
          <p:spPr bwMode="auto">
            <a:xfrm>
              <a:off x="1332" y="2652"/>
              <a:ext cx="316" cy="214"/>
            </a:xfrm>
            <a:prstGeom prst="rect">
              <a:avLst/>
            </a:prstGeom>
            <a:noFill/>
            <a:ln w="9525">
              <a:noFill/>
              <a:miter lim="800000"/>
              <a:headEnd/>
              <a:tailEnd/>
            </a:ln>
          </p:spPr>
          <p:txBody>
            <a:bodyPr wrap="none" lIns="92075" tIns="46038" rIns="92075" bIns="46038">
              <a:spAutoFit/>
            </a:bodyPr>
            <a:lstStyle/>
            <a:p>
              <a:pPr>
                <a:lnSpc>
                  <a:spcPct val="90000"/>
                </a:lnSpc>
              </a:pPr>
              <a:r>
                <a:rPr lang="en-US" b="1">
                  <a:cs typeface="Angsana New" pitchFamily="18" charset="-34"/>
                </a:rPr>
                <a:t>DX</a:t>
              </a:r>
            </a:p>
          </p:txBody>
        </p:sp>
        <p:sp>
          <p:nvSpPr>
            <p:cNvPr id="8236" name="Rectangle 43"/>
            <p:cNvSpPr>
              <a:spLocks noChangeArrowheads="1"/>
            </p:cNvSpPr>
            <p:nvPr/>
          </p:nvSpPr>
          <p:spPr bwMode="auto">
            <a:xfrm>
              <a:off x="3936" y="816"/>
              <a:ext cx="1124" cy="214"/>
            </a:xfrm>
            <a:prstGeom prst="rect">
              <a:avLst/>
            </a:prstGeom>
            <a:noFill/>
            <a:ln w="9525">
              <a:noFill/>
              <a:miter lim="800000"/>
              <a:headEnd/>
              <a:tailEnd/>
            </a:ln>
          </p:spPr>
          <p:txBody>
            <a:bodyPr wrap="none" lIns="92075" tIns="46038" rIns="92075" bIns="46038">
              <a:spAutoFit/>
            </a:bodyPr>
            <a:lstStyle/>
            <a:p>
              <a:pPr>
                <a:lnSpc>
                  <a:spcPct val="90000"/>
                </a:lnSpc>
              </a:pPr>
              <a:r>
                <a:rPr lang="en-US" b="1">
                  <a:cs typeface="Angsana New" pitchFamily="18" charset="-34"/>
                </a:rPr>
                <a:t>Extra Segment</a:t>
              </a:r>
            </a:p>
          </p:txBody>
        </p:sp>
        <p:sp>
          <p:nvSpPr>
            <p:cNvPr id="8237" name="Rectangle 44"/>
            <p:cNvSpPr>
              <a:spLocks noChangeArrowheads="1"/>
            </p:cNvSpPr>
            <p:nvPr/>
          </p:nvSpPr>
          <p:spPr bwMode="auto">
            <a:xfrm>
              <a:off x="3948" y="1008"/>
              <a:ext cx="1124" cy="214"/>
            </a:xfrm>
            <a:prstGeom prst="rect">
              <a:avLst/>
            </a:prstGeom>
            <a:noFill/>
            <a:ln w="9525">
              <a:noFill/>
              <a:miter lim="800000"/>
              <a:headEnd/>
              <a:tailEnd/>
            </a:ln>
          </p:spPr>
          <p:txBody>
            <a:bodyPr wrap="none" lIns="92075" tIns="46038" rIns="92075" bIns="46038">
              <a:spAutoFit/>
            </a:bodyPr>
            <a:lstStyle/>
            <a:p>
              <a:pPr>
                <a:lnSpc>
                  <a:spcPct val="90000"/>
                </a:lnSpc>
              </a:pPr>
              <a:r>
                <a:rPr lang="en-US" b="1">
                  <a:cs typeface="Angsana New" pitchFamily="18" charset="-34"/>
                </a:rPr>
                <a:t>Code Segment</a:t>
              </a:r>
            </a:p>
          </p:txBody>
        </p:sp>
        <p:sp>
          <p:nvSpPr>
            <p:cNvPr id="8238" name="Rectangle 45"/>
            <p:cNvSpPr>
              <a:spLocks noChangeArrowheads="1"/>
            </p:cNvSpPr>
            <p:nvPr/>
          </p:nvSpPr>
          <p:spPr bwMode="auto">
            <a:xfrm>
              <a:off x="3936" y="1224"/>
              <a:ext cx="1148" cy="214"/>
            </a:xfrm>
            <a:prstGeom prst="rect">
              <a:avLst/>
            </a:prstGeom>
            <a:noFill/>
            <a:ln w="9525">
              <a:noFill/>
              <a:miter lim="800000"/>
              <a:headEnd/>
              <a:tailEnd/>
            </a:ln>
          </p:spPr>
          <p:txBody>
            <a:bodyPr wrap="none" lIns="92075" tIns="46038" rIns="92075" bIns="46038">
              <a:spAutoFit/>
            </a:bodyPr>
            <a:lstStyle/>
            <a:p>
              <a:pPr>
                <a:lnSpc>
                  <a:spcPct val="90000"/>
                </a:lnSpc>
              </a:pPr>
              <a:r>
                <a:rPr lang="en-US" b="1">
                  <a:cs typeface="Angsana New" pitchFamily="18" charset="-34"/>
                </a:rPr>
                <a:t>Stack Segment</a:t>
              </a:r>
            </a:p>
          </p:txBody>
        </p:sp>
        <p:sp>
          <p:nvSpPr>
            <p:cNvPr id="8239" name="Rectangle 46"/>
            <p:cNvSpPr>
              <a:spLocks noChangeArrowheads="1"/>
            </p:cNvSpPr>
            <p:nvPr/>
          </p:nvSpPr>
          <p:spPr bwMode="auto">
            <a:xfrm>
              <a:off x="3960" y="1416"/>
              <a:ext cx="1076" cy="214"/>
            </a:xfrm>
            <a:prstGeom prst="rect">
              <a:avLst/>
            </a:prstGeom>
            <a:noFill/>
            <a:ln w="9525">
              <a:noFill/>
              <a:miter lim="800000"/>
              <a:headEnd/>
              <a:tailEnd/>
            </a:ln>
          </p:spPr>
          <p:txBody>
            <a:bodyPr wrap="none" lIns="92075" tIns="46038" rIns="92075" bIns="46038">
              <a:spAutoFit/>
            </a:bodyPr>
            <a:lstStyle/>
            <a:p>
              <a:pPr>
                <a:lnSpc>
                  <a:spcPct val="90000"/>
                </a:lnSpc>
              </a:pPr>
              <a:r>
                <a:rPr lang="en-US" b="1">
                  <a:cs typeface="Angsana New" pitchFamily="18" charset="-34"/>
                </a:rPr>
                <a:t>Data Segment</a:t>
              </a:r>
            </a:p>
          </p:txBody>
        </p:sp>
        <p:sp>
          <p:nvSpPr>
            <p:cNvPr id="8240" name="Rectangle 47"/>
            <p:cNvSpPr>
              <a:spLocks noChangeArrowheads="1"/>
            </p:cNvSpPr>
            <p:nvPr/>
          </p:nvSpPr>
          <p:spPr bwMode="auto">
            <a:xfrm>
              <a:off x="3972" y="1608"/>
              <a:ext cx="1396" cy="214"/>
            </a:xfrm>
            <a:prstGeom prst="rect">
              <a:avLst/>
            </a:prstGeom>
            <a:noFill/>
            <a:ln w="9525">
              <a:noFill/>
              <a:miter lim="800000"/>
              <a:headEnd/>
              <a:tailEnd/>
            </a:ln>
          </p:spPr>
          <p:txBody>
            <a:bodyPr wrap="none" lIns="92075" tIns="46038" rIns="92075" bIns="46038">
              <a:spAutoFit/>
            </a:bodyPr>
            <a:lstStyle/>
            <a:p>
              <a:pPr>
                <a:lnSpc>
                  <a:spcPct val="90000"/>
                </a:lnSpc>
              </a:pPr>
              <a:r>
                <a:rPr lang="en-US" b="1">
                  <a:cs typeface="Angsana New" pitchFamily="18" charset="-34"/>
                </a:rPr>
                <a:t>Instruction Pointer</a:t>
              </a:r>
            </a:p>
          </p:txBody>
        </p:sp>
        <p:sp>
          <p:nvSpPr>
            <p:cNvPr id="8241" name="Rectangle 48"/>
            <p:cNvSpPr>
              <a:spLocks noChangeArrowheads="1"/>
            </p:cNvSpPr>
            <p:nvPr/>
          </p:nvSpPr>
          <p:spPr bwMode="auto">
            <a:xfrm>
              <a:off x="3984" y="2064"/>
              <a:ext cx="996" cy="214"/>
            </a:xfrm>
            <a:prstGeom prst="rect">
              <a:avLst/>
            </a:prstGeom>
            <a:noFill/>
            <a:ln w="9525">
              <a:noFill/>
              <a:miter lim="800000"/>
              <a:headEnd/>
              <a:tailEnd/>
            </a:ln>
          </p:spPr>
          <p:txBody>
            <a:bodyPr wrap="none" lIns="92075" tIns="46038" rIns="92075" bIns="46038">
              <a:spAutoFit/>
            </a:bodyPr>
            <a:lstStyle/>
            <a:p>
              <a:pPr>
                <a:lnSpc>
                  <a:spcPct val="90000"/>
                </a:lnSpc>
              </a:pPr>
              <a:r>
                <a:rPr lang="en-US" b="1">
                  <a:cs typeface="Angsana New" pitchFamily="18" charset="-34"/>
                </a:rPr>
                <a:t>Accumulator</a:t>
              </a:r>
            </a:p>
          </p:txBody>
        </p:sp>
        <p:sp>
          <p:nvSpPr>
            <p:cNvPr id="8242" name="Rectangle 49"/>
            <p:cNvSpPr>
              <a:spLocks noChangeArrowheads="1"/>
            </p:cNvSpPr>
            <p:nvPr/>
          </p:nvSpPr>
          <p:spPr bwMode="auto">
            <a:xfrm>
              <a:off x="3984" y="2280"/>
              <a:ext cx="1076" cy="214"/>
            </a:xfrm>
            <a:prstGeom prst="rect">
              <a:avLst/>
            </a:prstGeom>
            <a:noFill/>
            <a:ln w="9525">
              <a:noFill/>
              <a:miter lim="800000"/>
              <a:headEnd/>
              <a:tailEnd/>
            </a:ln>
          </p:spPr>
          <p:txBody>
            <a:bodyPr wrap="none" lIns="92075" tIns="46038" rIns="92075" bIns="46038">
              <a:spAutoFit/>
            </a:bodyPr>
            <a:lstStyle/>
            <a:p>
              <a:pPr>
                <a:lnSpc>
                  <a:spcPct val="90000"/>
                </a:lnSpc>
              </a:pPr>
              <a:r>
                <a:rPr lang="en-US" b="1">
                  <a:cs typeface="Angsana New" pitchFamily="18" charset="-34"/>
                </a:rPr>
                <a:t>Base Register</a:t>
              </a:r>
            </a:p>
          </p:txBody>
        </p:sp>
        <p:sp>
          <p:nvSpPr>
            <p:cNvPr id="8243" name="Rectangle 50"/>
            <p:cNvSpPr>
              <a:spLocks noChangeArrowheads="1"/>
            </p:cNvSpPr>
            <p:nvPr/>
          </p:nvSpPr>
          <p:spPr bwMode="auto">
            <a:xfrm>
              <a:off x="3984" y="2472"/>
              <a:ext cx="1148" cy="214"/>
            </a:xfrm>
            <a:prstGeom prst="rect">
              <a:avLst/>
            </a:prstGeom>
            <a:noFill/>
            <a:ln w="9525">
              <a:noFill/>
              <a:miter lim="800000"/>
              <a:headEnd/>
              <a:tailEnd/>
            </a:ln>
          </p:spPr>
          <p:txBody>
            <a:bodyPr wrap="none" lIns="92075" tIns="46038" rIns="92075" bIns="46038">
              <a:spAutoFit/>
            </a:bodyPr>
            <a:lstStyle/>
            <a:p>
              <a:pPr>
                <a:lnSpc>
                  <a:spcPct val="90000"/>
                </a:lnSpc>
              </a:pPr>
              <a:r>
                <a:rPr lang="en-US" b="1">
                  <a:cs typeface="Angsana New" pitchFamily="18" charset="-34"/>
                </a:rPr>
                <a:t>Count Register</a:t>
              </a:r>
            </a:p>
          </p:txBody>
        </p:sp>
        <p:sp>
          <p:nvSpPr>
            <p:cNvPr id="8244" name="Rectangle 51"/>
            <p:cNvSpPr>
              <a:spLocks noChangeArrowheads="1"/>
            </p:cNvSpPr>
            <p:nvPr/>
          </p:nvSpPr>
          <p:spPr bwMode="auto">
            <a:xfrm>
              <a:off x="3996" y="2652"/>
              <a:ext cx="1044" cy="214"/>
            </a:xfrm>
            <a:prstGeom prst="rect">
              <a:avLst/>
            </a:prstGeom>
            <a:noFill/>
            <a:ln w="9525">
              <a:noFill/>
              <a:miter lim="800000"/>
              <a:headEnd/>
              <a:tailEnd/>
            </a:ln>
          </p:spPr>
          <p:txBody>
            <a:bodyPr wrap="none" lIns="92075" tIns="46038" rIns="92075" bIns="46038">
              <a:spAutoFit/>
            </a:bodyPr>
            <a:lstStyle/>
            <a:p>
              <a:pPr>
                <a:lnSpc>
                  <a:spcPct val="90000"/>
                </a:lnSpc>
              </a:pPr>
              <a:r>
                <a:rPr lang="en-US" b="1">
                  <a:cs typeface="Angsana New" pitchFamily="18" charset="-34"/>
                </a:rPr>
                <a:t>Data Register</a:t>
              </a:r>
            </a:p>
          </p:txBody>
        </p:sp>
        <p:sp>
          <p:nvSpPr>
            <p:cNvPr id="8245" name="Rectangle 52"/>
            <p:cNvSpPr>
              <a:spLocks noChangeArrowheads="1"/>
            </p:cNvSpPr>
            <p:nvPr/>
          </p:nvSpPr>
          <p:spPr bwMode="auto">
            <a:xfrm>
              <a:off x="3996" y="2844"/>
              <a:ext cx="1036" cy="214"/>
            </a:xfrm>
            <a:prstGeom prst="rect">
              <a:avLst/>
            </a:prstGeom>
            <a:noFill/>
            <a:ln w="9525">
              <a:noFill/>
              <a:miter lim="800000"/>
              <a:headEnd/>
              <a:tailEnd/>
            </a:ln>
          </p:spPr>
          <p:txBody>
            <a:bodyPr wrap="none" lIns="92075" tIns="46038" rIns="92075" bIns="46038">
              <a:spAutoFit/>
            </a:bodyPr>
            <a:lstStyle/>
            <a:p>
              <a:pPr>
                <a:lnSpc>
                  <a:spcPct val="90000"/>
                </a:lnSpc>
              </a:pPr>
              <a:r>
                <a:rPr lang="en-US" b="1">
                  <a:cs typeface="Angsana New" pitchFamily="18" charset="-34"/>
                </a:rPr>
                <a:t>Stack Pointer</a:t>
              </a:r>
            </a:p>
          </p:txBody>
        </p:sp>
        <p:sp>
          <p:nvSpPr>
            <p:cNvPr id="8246" name="Rectangle 53"/>
            <p:cNvSpPr>
              <a:spLocks noChangeArrowheads="1"/>
            </p:cNvSpPr>
            <p:nvPr/>
          </p:nvSpPr>
          <p:spPr bwMode="auto">
            <a:xfrm>
              <a:off x="3996" y="3024"/>
              <a:ext cx="996" cy="214"/>
            </a:xfrm>
            <a:prstGeom prst="rect">
              <a:avLst/>
            </a:prstGeom>
            <a:noFill/>
            <a:ln w="9525">
              <a:noFill/>
              <a:miter lim="800000"/>
              <a:headEnd/>
              <a:tailEnd/>
            </a:ln>
          </p:spPr>
          <p:txBody>
            <a:bodyPr wrap="none" lIns="92075" tIns="46038" rIns="92075" bIns="46038">
              <a:spAutoFit/>
            </a:bodyPr>
            <a:lstStyle/>
            <a:p>
              <a:pPr>
                <a:lnSpc>
                  <a:spcPct val="90000"/>
                </a:lnSpc>
              </a:pPr>
              <a:r>
                <a:rPr lang="en-US" b="1">
                  <a:cs typeface="Angsana New" pitchFamily="18" charset="-34"/>
                </a:rPr>
                <a:t>Base Pointer</a:t>
              </a:r>
            </a:p>
          </p:txBody>
        </p:sp>
        <p:sp>
          <p:nvSpPr>
            <p:cNvPr id="8247" name="Rectangle 54"/>
            <p:cNvSpPr>
              <a:spLocks noChangeArrowheads="1"/>
            </p:cNvSpPr>
            <p:nvPr/>
          </p:nvSpPr>
          <p:spPr bwMode="auto">
            <a:xfrm>
              <a:off x="3984" y="3216"/>
              <a:ext cx="1636" cy="214"/>
            </a:xfrm>
            <a:prstGeom prst="rect">
              <a:avLst/>
            </a:prstGeom>
            <a:noFill/>
            <a:ln w="9525">
              <a:noFill/>
              <a:miter lim="800000"/>
              <a:headEnd/>
              <a:tailEnd/>
            </a:ln>
          </p:spPr>
          <p:txBody>
            <a:bodyPr wrap="none" lIns="92075" tIns="46038" rIns="92075" bIns="46038">
              <a:spAutoFit/>
            </a:bodyPr>
            <a:lstStyle/>
            <a:p>
              <a:pPr>
                <a:lnSpc>
                  <a:spcPct val="90000"/>
                </a:lnSpc>
              </a:pPr>
              <a:r>
                <a:rPr lang="en-US" b="1">
                  <a:cs typeface="Angsana New" pitchFamily="18" charset="-34"/>
                </a:rPr>
                <a:t>Source Index Register</a:t>
              </a:r>
            </a:p>
          </p:txBody>
        </p:sp>
        <p:sp>
          <p:nvSpPr>
            <p:cNvPr id="8248" name="Rectangle 55"/>
            <p:cNvSpPr>
              <a:spLocks noChangeArrowheads="1"/>
            </p:cNvSpPr>
            <p:nvPr/>
          </p:nvSpPr>
          <p:spPr bwMode="auto">
            <a:xfrm>
              <a:off x="4008" y="3408"/>
              <a:ext cx="1932" cy="214"/>
            </a:xfrm>
            <a:prstGeom prst="rect">
              <a:avLst/>
            </a:prstGeom>
            <a:noFill/>
            <a:ln w="9525">
              <a:noFill/>
              <a:miter lim="800000"/>
              <a:headEnd/>
              <a:tailEnd/>
            </a:ln>
          </p:spPr>
          <p:txBody>
            <a:bodyPr wrap="none" lIns="92075" tIns="46038" rIns="92075" bIns="46038">
              <a:spAutoFit/>
            </a:bodyPr>
            <a:lstStyle/>
            <a:p>
              <a:pPr>
                <a:lnSpc>
                  <a:spcPct val="90000"/>
                </a:lnSpc>
              </a:pPr>
              <a:r>
                <a:rPr lang="en-US" b="1">
                  <a:cs typeface="Angsana New" pitchFamily="18" charset="-34"/>
                </a:rPr>
                <a:t>Destination Index Register</a:t>
              </a:r>
            </a:p>
          </p:txBody>
        </p:sp>
        <p:sp>
          <p:nvSpPr>
            <p:cNvPr id="8249" name="Rectangle 56"/>
            <p:cNvSpPr>
              <a:spLocks noChangeArrowheads="1"/>
            </p:cNvSpPr>
            <p:nvPr/>
          </p:nvSpPr>
          <p:spPr bwMode="auto">
            <a:xfrm>
              <a:off x="516" y="908"/>
              <a:ext cx="772" cy="284"/>
            </a:xfrm>
            <a:prstGeom prst="rect">
              <a:avLst/>
            </a:prstGeom>
            <a:noFill/>
            <a:ln w="9525">
              <a:noFill/>
              <a:miter lim="800000"/>
              <a:headEnd/>
              <a:tailEnd/>
            </a:ln>
          </p:spPr>
          <p:txBody>
            <a:bodyPr wrap="none" lIns="92075" tIns="46038" rIns="92075" bIns="46038">
              <a:spAutoFit/>
            </a:bodyPr>
            <a:lstStyle/>
            <a:p>
              <a:pPr>
                <a:lnSpc>
                  <a:spcPct val="90000"/>
                </a:lnSpc>
              </a:pPr>
              <a:r>
                <a:rPr lang="en-US" sz="2000" b="1" baseline="-25000">
                  <a:cs typeface="Angsana New" pitchFamily="18" charset="-34"/>
                </a:rPr>
                <a:t>BIU registers</a:t>
              </a:r>
            </a:p>
            <a:p>
              <a:pPr>
                <a:lnSpc>
                  <a:spcPct val="90000"/>
                </a:lnSpc>
              </a:pPr>
              <a:r>
                <a:rPr lang="en-US" sz="2000" b="1" baseline="-25000">
                  <a:cs typeface="Angsana New" pitchFamily="18" charset="-34"/>
                </a:rPr>
                <a:t>(20 bit adder)</a:t>
              </a:r>
            </a:p>
          </p:txBody>
        </p:sp>
        <p:sp>
          <p:nvSpPr>
            <p:cNvPr id="8250" name="Rectangle 57"/>
            <p:cNvSpPr>
              <a:spLocks noChangeArrowheads="1"/>
            </p:cNvSpPr>
            <p:nvPr/>
          </p:nvSpPr>
          <p:spPr bwMode="auto">
            <a:xfrm>
              <a:off x="480" y="3272"/>
              <a:ext cx="916" cy="284"/>
            </a:xfrm>
            <a:prstGeom prst="rect">
              <a:avLst/>
            </a:prstGeom>
            <a:noFill/>
            <a:ln w="9525">
              <a:noFill/>
              <a:miter lim="800000"/>
              <a:headEnd/>
              <a:tailEnd/>
            </a:ln>
          </p:spPr>
          <p:txBody>
            <a:bodyPr wrap="none" lIns="92075" tIns="46038" rIns="92075" bIns="46038">
              <a:spAutoFit/>
            </a:bodyPr>
            <a:lstStyle/>
            <a:p>
              <a:pPr>
                <a:lnSpc>
                  <a:spcPct val="90000"/>
                </a:lnSpc>
              </a:pPr>
              <a:r>
                <a:rPr lang="en-US" sz="2000" b="1" baseline="-25000">
                  <a:cs typeface="Angsana New" pitchFamily="18" charset="-34"/>
                </a:rPr>
                <a:t>EU registers</a:t>
              </a:r>
            </a:p>
            <a:p>
              <a:pPr>
                <a:lnSpc>
                  <a:spcPct val="90000"/>
                </a:lnSpc>
              </a:pPr>
              <a:r>
                <a:rPr lang="en-US" sz="2000" b="1" baseline="-25000">
                  <a:cs typeface="Angsana New" pitchFamily="18" charset="-34"/>
                </a:rPr>
                <a:t>16 bit arithmetic</a:t>
              </a:r>
            </a:p>
          </p:txBody>
        </p:sp>
      </p:grpSp>
      <p:sp>
        <p:nvSpPr>
          <p:cNvPr id="57" name="Slide Number Placeholder 56"/>
          <p:cNvSpPr>
            <a:spLocks noGrp="1"/>
          </p:cNvSpPr>
          <p:nvPr>
            <p:ph type="sldNum" sz="quarter" idx="11"/>
          </p:nvPr>
        </p:nvSpPr>
        <p:spPr/>
        <p:txBody>
          <a:bodyPr/>
          <a:lstStyle/>
          <a:p>
            <a:pPr>
              <a:defRPr/>
            </a:pPr>
            <a:fld id="{D272D611-4D5F-4441-859D-615C888250B8}" type="slidenum">
              <a:rPr lang="en-US"/>
              <a:pPr>
                <a:defRPr/>
              </a:pPr>
              <a:t>7</a:t>
            </a:fld>
            <a:endParaRPr lang="en-US"/>
          </a:p>
        </p:txBody>
      </p:sp>
      <p:sp>
        <p:nvSpPr>
          <p:cNvPr id="58" name="Title 1"/>
          <p:cNvSpPr txBox="1">
            <a:spLocks/>
          </p:cNvSpPr>
          <p:nvPr/>
        </p:nvSpPr>
        <p:spPr bwMode="auto">
          <a:xfrm>
            <a:off x="533400" y="457200"/>
            <a:ext cx="8229600" cy="715962"/>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fontAlgn="auto">
              <a:spcBef>
                <a:spcPts val="0"/>
              </a:spcBef>
              <a:spcAft>
                <a:spcPts val="0"/>
              </a:spcAft>
              <a:defRPr/>
            </a:pPr>
            <a:r>
              <a:rPr lang="en-US" sz="4000" dirty="0" smtClean="0">
                <a:solidFill>
                  <a:schemeClr val="bg1"/>
                </a:solidFill>
                <a:effectLst>
                  <a:outerShdw blurRad="38100" dist="38100" dir="2700000" algn="tl">
                    <a:srgbClr val="000000"/>
                  </a:outerShdw>
                </a:effectLst>
                <a:latin typeface="Arial" pitchFamily="34" charset="0"/>
                <a:cs typeface="Arial" pitchFamily="34" charset="0"/>
              </a:rPr>
              <a:t>8086’s Fourteen 16-Bit Registers</a:t>
            </a:r>
            <a:endParaRPr lang="en-US" sz="4000" dirty="0">
              <a:solidFill>
                <a:schemeClr val="bg1"/>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6146" name="Picture 2"/>
          <p:cNvPicPr>
            <a:picLocks noChangeAspect="1" noChangeArrowheads="1"/>
          </p:cNvPicPr>
          <p:nvPr/>
        </p:nvPicPr>
        <p:blipFill>
          <a:blip r:embed="rId2" cstate="print"/>
          <a:srcRect/>
          <a:stretch>
            <a:fillRect/>
          </a:stretch>
        </p:blipFill>
        <p:spPr bwMode="auto">
          <a:xfrm>
            <a:off x="1143000" y="2286000"/>
            <a:ext cx="6913895" cy="3972397"/>
          </a:xfrm>
          <a:prstGeom prst="rect">
            <a:avLst/>
          </a:prstGeom>
          <a:noFill/>
          <a:ln w="9525">
            <a:noFill/>
            <a:miter lim="800000"/>
            <a:headEnd/>
            <a:tailEnd/>
          </a:ln>
        </p:spPr>
      </p:pic>
      <p:sp>
        <p:nvSpPr>
          <p:cNvPr id="5"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Signals In Maximum Mode</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610600" cy="4953000"/>
          </a:xfrm>
        </p:spPr>
        <p:txBody>
          <a:bodyPr/>
          <a:lstStyle/>
          <a:p>
            <a:pPr eaLnBrk="1" hangingPunct="1">
              <a:buFont typeface="Arial" charset="0"/>
              <a:buNone/>
            </a:pPr>
            <a:r>
              <a:rPr lang="en-US" sz="2400" b="1" dirty="0" smtClean="0"/>
              <a:t>• </a:t>
            </a:r>
            <a:r>
              <a:rPr lang="en-US" sz="2400" b="1" dirty="0" smtClean="0">
                <a:solidFill>
                  <a:srgbClr val="00B0F0"/>
                </a:solidFill>
              </a:rPr>
              <a:t>LOCK: </a:t>
            </a:r>
            <a:r>
              <a:rPr lang="en-US" sz="2400" b="1" dirty="0" smtClean="0"/>
              <a:t>when=0, prevents other processors from using the bus</a:t>
            </a:r>
          </a:p>
          <a:p>
            <a:pPr eaLnBrk="1" hangingPunct="1">
              <a:buFont typeface="Arial" charset="0"/>
              <a:buNone/>
            </a:pPr>
            <a:r>
              <a:rPr lang="en-US" sz="2400" b="1" dirty="0" smtClean="0"/>
              <a:t>• </a:t>
            </a:r>
            <a:r>
              <a:rPr lang="en-US" sz="2400" b="1" dirty="0" smtClean="0">
                <a:solidFill>
                  <a:srgbClr val="00B0F0"/>
                </a:solidFill>
              </a:rPr>
              <a:t>QS0 and QS1 (queue status signals): </a:t>
            </a:r>
            <a:r>
              <a:rPr lang="en-US" sz="2400" b="1" dirty="0" smtClean="0"/>
              <a:t>informs about the status of the queue</a:t>
            </a:r>
          </a:p>
          <a:p>
            <a:pPr eaLnBrk="1" hangingPunct="1">
              <a:buFont typeface="Arial" charset="0"/>
              <a:buNone/>
            </a:pPr>
            <a:r>
              <a:rPr lang="en-US" sz="2400" b="1" dirty="0" smtClean="0"/>
              <a:t>• </a:t>
            </a:r>
            <a:r>
              <a:rPr lang="en-US" sz="2400" b="1" dirty="0" smtClean="0">
                <a:solidFill>
                  <a:srgbClr val="00B0F0"/>
                </a:solidFill>
              </a:rPr>
              <a:t>RQ/GT0 and RQ/GT1  </a:t>
            </a:r>
            <a:r>
              <a:rPr lang="en-US" sz="2400" b="1" dirty="0" smtClean="0"/>
              <a:t>are used instead of </a:t>
            </a:r>
            <a:r>
              <a:rPr lang="en-US" sz="2400" b="1" dirty="0" smtClean="0">
                <a:solidFill>
                  <a:srgbClr val="FF0000"/>
                </a:solidFill>
              </a:rPr>
              <a:t>HOLD</a:t>
            </a:r>
            <a:r>
              <a:rPr lang="en-US" sz="2400" b="1" dirty="0" smtClean="0"/>
              <a:t> and </a:t>
            </a:r>
            <a:r>
              <a:rPr lang="en-US" sz="2400" b="1" dirty="0" smtClean="0">
                <a:solidFill>
                  <a:srgbClr val="FF0000"/>
                </a:solidFill>
              </a:rPr>
              <a:t>HLDA</a:t>
            </a:r>
            <a:r>
              <a:rPr lang="en-US" sz="2400" b="1" dirty="0" smtClean="0"/>
              <a:t> lines in a multiprocessor environment as request/grant lines.</a:t>
            </a:r>
          </a:p>
        </p:txBody>
      </p:sp>
      <p:sp>
        <p:nvSpPr>
          <p:cNvPr id="4" name="Slide Number Placeholder 3"/>
          <p:cNvSpPr>
            <a:spLocks noGrp="1"/>
          </p:cNvSpPr>
          <p:nvPr>
            <p:ph type="sldNum" sz="quarter" idx="11"/>
          </p:nvPr>
        </p:nvSpPr>
        <p:spPr/>
        <p:txBody>
          <a:bodyPr/>
          <a:lstStyle/>
          <a:p>
            <a:pPr>
              <a:defRPr/>
            </a:pPr>
            <a:fld id="{C27E475A-00D0-455C-AAE0-496626825A40}" type="slidenum">
              <a:rPr lang="en-US"/>
              <a:pPr>
                <a:defRPr/>
              </a:pPr>
              <a:t>71</a:t>
            </a:fld>
            <a:endParaRPr lang="en-US" dirty="0"/>
          </a:p>
        </p:txBody>
      </p:sp>
      <p:cxnSp>
        <p:nvCxnSpPr>
          <p:cNvPr id="6" name="Straight Connector 5"/>
          <p:cNvCxnSpPr/>
          <p:nvPr/>
        </p:nvCxnSpPr>
        <p:spPr>
          <a:xfrm>
            <a:off x="533400" y="1674813"/>
            <a:ext cx="685800" cy="1587"/>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graphicFrame>
        <p:nvGraphicFramePr>
          <p:cNvPr id="8" name="Table 7"/>
          <p:cNvGraphicFramePr>
            <a:graphicFrameLocks noGrp="1"/>
          </p:cNvGraphicFramePr>
          <p:nvPr/>
        </p:nvGraphicFramePr>
        <p:xfrm>
          <a:off x="762000" y="4434840"/>
          <a:ext cx="7391400" cy="2194560"/>
        </p:xfrm>
        <a:graphic>
          <a:graphicData uri="http://schemas.openxmlformats.org/drawingml/2006/table">
            <a:tbl>
              <a:tblPr firstRow="1" bandRow="1">
                <a:tableStyleId>{5C22544A-7EE6-4342-B048-85BDC9FD1C3A}</a:tableStyleId>
              </a:tblPr>
              <a:tblGrid>
                <a:gridCol w="1000919"/>
                <a:gridCol w="1000919"/>
                <a:gridCol w="5389562"/>
              </a:tblGrid>
              <a:tr h="361047">
                <a:tc>
                  <a:txBody>
                    <a:bodyPr/>
                    <a:lstStyle/>
                    <a:p>
                      <a:r>
                        <a:rPr lang="en-US" sz="1800" b="1" kern="1200" baseline="0" dirty="0" smtClean="0">
                          <a:solidFill>
                            <a:schemeClr val="lt1"/>
                          </a:solidFill>
                          <a:latin typeface="+mn-lt"/>
                          <a:ea typeface="+mn-ea"/>
                          <a:cs typeface="+mn-cs"/>
                        </a:rPr>
                        <a:t>QS</a:t>
                      </a:r>
                      <a:r>
                        <a:rPr lang="en-US" sz="1800" b="1" kern="1200" baseline="30000" dirty="0" smtClean="0">
                          <a:solidFill>
                            <a:schemeClr val="lt1"/>
                          </a:solidFill>
                          <a:latin typeface="+mn-lt"/>
                          <a:ea typeface="+mn-ea"/>
                          <a:cs typeface="+mn-cs"/>
                        </a:rPr>
                        <a:t> 1</a:t>
                      </a:r>
                      <a:endParaRPr lang="en-US" dirty="0"/>
                    </a:p>
                  </a:txBody>
                  <a:tcPr/>
                </a:tc>
                <a:tc>
                  <a:txBody>
                    <a:bodyPr/>
                    <a:lstStyle/>
                    <a:p>
                      <a:r>
                        <a:rPr lang="en-US" sz="1800" b="1" kern="1200" baseline="0" dirty="0" smtClean="0">
                          <a:solidFill>
                            <a:schemeClr val="lt1"/>
                          </a:solidFill>
                          <a:latin typeface="+mn-lt"/>
                          <a:ea typeface="+mn-ea"/>
                          <a:cs typeface="+mn-cs"/>
                        </a:rPr>
                        <a:t>QS</a:t>
                      </a:r>
                      <a:r>
                        <a:rPr lang="en-US" sz="1800" b="1" kern="1200" baseline="30000" dirty="0" smtClean="0">
                          <a:solidFill>
                            <a:schemeClr val="lt1"/>
                          </a:solidFill>
                          <a:latin typeface="+mn-lt"/>
                          <a:ea typeface="+mn-ea"/>
                          <a:cs typeface="+mn-cs"/>
                        </a:rPr>
                        <a:t>0</a:t>
                      </a:r>
                      <a:endParaRPr lang="en-US" dirty="0"/>
                    </a:p>
                  </a:txBody>
                  <a:tcPr/>
                </a:tc>
                <a:tc>
                  <a:txBody>
                    <a:bodyPr/>
                    <a:lstStyle/>
                    <a:p>
                      <a:r>
                        <a:rPr lang="en-US" sz="1800" b="1" kern="1200" baseline="0" dirty="0" smtClean="0">
                          <a:solidFill>
                            <a:schemeClr val="lt1"/>
                          </a:solidFill>
                          <a:latin typeface="+mn-lt"/>
                          <a:ea typeface="+mn-ea"/>
                          <a:cs typeface="+mn-cs"/>
                        </a:rPr>
                        <a:t>                                Indication </a:t>
                      </a:r>
                      <a:endParaRPr lang="en-US" dirty="0"/>
                    </a:p>
                  </a:txBody>
                  <a:tcPr/>
                </a:tc>
              </a:tr>
              <a:tr h="424088">
                <a:tc>
                  <a:txBody>
                    <a:bodyPr/>
                    <a:lstStyle/>
                    <a:p>
                      <a:r>
                        <a:rPr lang="en-US" sz="2400" b="1" dirty="0" smtClean="0"/>
                        <a:t>0</a:t>
                      </a:r>
                      <a:endParaRPr lang="en-US" sz="2400" b="1" dirty="0"/>
                    </a:p>
                  </a:txBody>
                  <a:tcPr/>
                </a:tc>
                <a:tc>
                  <a:txBody>
                    <a:bodyPr/>
                    <a:lstStyle/>
                    <a:p>
                      <a:r>
                        <a:rPr lang="en-US" sz="2400" b="1" dirty="0" smtClean="0"/>
                        <a:t>0</a:t>
                      </a:r>
                      <a:endParaRPr lang="en-US" sz="2400" b="1" dirty="0"/>
                    </a:p>
                  </a:txBody>
                  <a:tcPr/>
                </a:tc>
                <a:tc>
                  <a:txBody>
                    <a:bodyPr/>
                    <a:lstStyle/>
                    <a:p>
                      <a:r>
                        <a:rPr lang="en-US" sz="1800" b="1" kern="1200" baseline="0" dirty="0" smtClean="0">
                          <a:solidFill>
                            <a:schemeClr val="dk1"/>
                          </a:solidFill>
                          <a:latin typeface="+mn-lt"/>
                          <a:ea typeface="+mn-ea"/>
                          <a:cs typeface="+mn-cs"/>
                        </a:rPr>
                        <a:t>No operation </a:t>
                      </a:r>
                      <a:endParaRPr lang="en-US" dirty="0"/>
                    </a:p>
                  </a:txBody>
                  <a:tcPr/>
                </a:tc>
              </a:tr>
              <a:tr h="424088">
                <a:tc>
                  <a:txBody>
                    <a:bodyPr/>
                    <a:lstStyle/>
                    <a:p>
                      <a:r>
                        <a:rPr lang="en-US" sz="2400" b="1" dirty="0" smtClean="0"/>
                        <a:t>0</a:t>
                      </a:r>
                      <a:endParaRPr lang="en-US" sz="2400" b="1" dirty="0"/>
                    </a:p>
                  </a:txBody>
                  <a:tcPr/>
                </a:tc>
                <a:tc>
                  <a:txBody>
                    <a:bodyPr/>
                    <a:lstStyle/>
                    <a:p>
                      <a:r>
                        <a:rPr lang="en-US" sz="2400" b="1" dirty="0" smtClean="0"/>
                        <a:t>1</a:t>
                      </a:r>
                      <a:endParaRPr lang="en-US" sz="2400" b="1" dirty="0"/>
                    </a:p>
                  </a:txBody>
                  <a:tcPr/>
                </a:tc>
                <a:tc>
                  <a:txBody>
                    <a:bodyPr/>
                    <a:lstStyle/>
                    <a:p>
                      <a:r>
                        <a:rPr lang="en-US" sz="1800" b="1" kern="1200" baseline="0" dirty="0" smtClean="0">
                          <a:solidFill>
                            <a:schemeClr val="dk1"/>
                          </a:solidFill>
                          <a:latin typeface="+mn-lt"/>
                          <a:ea typeface="+mn-ea"/>
                          <a:cs typeface="+mn-cs"/>
                        </a:rPr>
                        <a:t>First byte of the </a:t>
                      </a:r>
                      <a:r>
                        <a:rPr lang="en-US" sz="1800" b="1" kern="1200" baseline="0" dirty="0" err="1" smtClean="0">
                          <a:solidFill>
                            <a:schemeClr val="dk1"/>
                          </a:solidFill>
                          <a:latin typeface="+mn-lt"/>
                          <a:ea typeface="+mn-ea"/>
                          <a:cs typeface="+mn-cs"/>
                        </a:rPr>
                        <a:t>opcode</a:t>
                      </a:r>
                      <a:r>
                        <a:rPr lang="en-US" sz="1800" b="1" kern="1200" baseline="0" dirty="0" smtClean="0">
                          <a:solidFill>
                            <a:schemeClr val="dk1"/>
                          </a:solidFill>
                          <a:latin typeface="+mn-lt"/>
                          <a:ea typeface="+mn-ea"/>
                          <a:cs typeface="+mn-cs"/>
                        </a:rPr>
                        <a:t> from the queue </a:t>
                      </a:r>
                      <a:endParaRPr lang="en-US" dirty="0"/>
                    </a:p>
                  </a:txBody>
                  <a:tcPr/>
                </a:tc>
              </a:tr>
              <a:tr h="424088">
                <a:tc>
                  <a:txBody>
                    <a:bodyPr/>
                    <a:lstStyle/>
                    <a:p>
                      <a:r>
                        <a:rPr lang="en-US" sz="2400" b="1" dirty="0" smtClean="0"/>
                        <a:t>1</a:t>
                      </a:r>
                      <a:endParaRPr lang="en-US" sz="2400" b="1" dirty="0"/>
                    </a:p>
                  </a:txBody>
                  <a:tcPr/>
                </a:tc>
                <a:tc>
                  <a:txBody>
                    <a:bodyPr/>
                    <a:lstStyle/>
                    <a:p>
                      <a:r>
                        <a:rPr lang="en-US" sz="2400" b="1" dirty="0" smtClean="0"/>
                        <a:t>0</a:t>
                      </a:r>
                      <a:endParaRPr lang="en-US" sz="2400" b="1" dirty="0"/>
                    </a:p>
                  </a:txBody>
                  <a:tcPr/>
                </a:tc>
                <a:tc>
                  <a:txBody>
                    <a:bodyPr/>
                    <a:lstStyle/>
                    <a:p>
                      <a:r>
                        <a:rPr lang="en-US" sz="1800" b="1" kern="1200" baseline="0" dirty="0" smtClean="0">
                          <a:solidFill>
                            <a:schemeClr val="dk1"/>
                          </a:solidFill>
                          <a:latin typeface="+mn-lt"/>
                          <a:ea typeface="+mn-ea"/>
                          <a:cs typeface="+mn-cs"/>
                        </a:rPr>
                        <a:t>Empty queue </a:t>
                      </a:r>
                      <a:endParaRPr lang="en-US" dirty="0"/>
                    </a:p>
                  </a:txBody>
                  <a:tcPr/>
                </a:tc>
              </a:tr>
              <a:tr h="424088">
                <a:tc>
                  <a:txBody>
                    <a:bodyPr/>
                    <a:lstStyle/>
                    <a:p>
                      <a:r>
                        <a:rPr lang="en-US" sz="2400" b="1" dirty="0" smtClean="0"/>
                        <a:t>1</a:t>
                      </a:r>
                      <a:endParaRPr lang="en-US" sz="2400" b="1" dirty="0"/>
                    </a:p>
                  </a:txBody>
                  <a:tcPr/>
                </a:tc>
                <a:tc>
                  <a:txBody>
                    <a:bodyPr/>
                    <a:lstStyle/>
                    <a:p>
                      <a:r>
                        <a:rPr lang="en-US" sz="2400" b="1" dirty="0" smtClean="0"/>
                        <a:t>1</a:t>
                      </a:r>
                      <a:endParaRPr lang="en-US" sz="2400" b="1" dirty="0"/>
                    </a:p>
                  </a:txBody>
                  <a:tcPr/>
                </a:tc>
                <a:tc>
                  <a:txBody>
                    <a:bodyPr/>
                    <a:lstStyle/>
                    <a:p>
                      <a:r>
                        <a:rPr lang="en-US" sz="1800" b="1" kern="1200" baseline="0" dirty="0" smtClean="0">
                          <a:solidFill>
                            <a:schemeClr val="dk1"/>
                          </a:solidFill>
                          <a:latin typeface="+mn-lt"/>
                          <a:ea typeface="+mn-ea"/>
                          <a:cs typeface="+mn-cs"/>
                        </a:rPr>
                        <a:t>Subsequent byte from the queue </a:t>
                      </a:r>
                      <a:endParaRPr lang="en-US" dirty="0"/>
                    </a:p>
                  </a:txBody>
                  <a:tcPr/>
                </a:tc>
              </a:tr>
            </a:tbl>
          </a:graphicData>
        </a:graphic>
      </p:graphicFrame>
      <p:cxnSp>
        <p:nvCxnSpPr>
          <p:cNvPr id="9" name="Straight Connector 8"/>
          <p:cNvCxnSpPr/>
          <p:nvPr/>
        </p:nvCxnSpPr>
        <p:spPr>
          <a:xfrm>
            <a:off x="1143000" y="3275013"/>
            <a:ext cx="381000" cy="1587"/>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2971800" y="3275012"/>
            <a:ext cx="381000" cy="1588"/>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2362200" y="3275013"/>
            <a:ext cx="381000" cy="1587"/>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a:off x="533400" y="3275012"/>
            <a:ext cx="381000" cy="1588"/>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838200" y="4494213"/>
            <a:ext cx="381000" cy="1587"/>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1905000" y="4494213"/>
            <a:ext cx="304800" cy="1587"/>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1905000" y="2436813"/>
            <a:ext cx="381000" cy="1587"/>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609600" y="2436812"/>
            <a:ext cx="381000" cy="1588"/>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sp>
        <p:nvSpPr>
          <p:cNvPr id="18"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Signals In Maximum Mode</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533400" y="3063875"/>
          <a:ext cx="8229600" cy="3337560"/>
        </p:xfrm>
        <a:graphic>
          <a:graphicData uri="http://schemas.openxmlformats.org/drawingml/2006/table">
            <a:tbl>
              <a:tblPr firstRow="1" bandRow="1">
                <a:tableStyleId>{5C22544A-7EE6-4342-B048-85BDC9FD1C3A}</a:tableStyleId>
              </a:tblPr>
              <a:tblGrid>
                <a:gridCol w="914400"/>
                <a:gridCol w="990600"/>
                <a:gridCol w="1066800"/>
                <a:gridCol w="5257800"/>
              </a:tblGrid>
              <a:tr h="370840">
                <a:tc>
                  <a:txBody>
                    <a:bodyPr/>
                    <a:lstStyle/>
                    <a:p>
                      <a:r>
                        <a:rPr lang="en-US" dirty="0" smtClean="0"/>
                        <a:t>S0</a:t>
                      </a:r>
                      <a:endParaRPr lang="en-US" dirty="0"/>
                    </a:p>
                  </a:txBody>
                  <a:tcPr/>
                </a:tc>
                <a:tc>
                  <a:txBody>
                    <a:bodyPr/>
                    <a:lstStyle/>
                    <a:p>
                      <a:r>
                        <a:rPr lang="en-US" dirty="0" smtClean="0"/>
                        <a:t>S1</a:t>
                      </a:r>
                      <a:endParaRPr lang="en-US" dirty="0"/>
                    </a:p>
                  </a:txBody>
                  <a:tcPr/>
                </a:tc>
                <a:tc>
                  <a:txBody>
                    <a:bodyPr/>
                    <a:lstStyle/>
                    <a:p>
                      <a:r>
                        <a:rPr lang="en-US" dirty="0" smtClean="0"/>
                        <a:t>S2</a:t>
                      </a:r>
                      <a:endParaRPr lang="en-US" dirty="0"/>
                    </a:p>
                  </a:txBody>
                  <a:tcPr/>
                </a:tc>
                <a:tc>
                  <a:txBody>
                    <a:bodyPr/>
                    <a:lstStyle/>
                    <a:p>
                      <a:r>
                        <a:rPr lang="en-US" dirty="0" smtClean="0"/>
                        <a:t>                           Indication</a:t>
                      </a:r>
                      <a:endParaRPr lang="en-US" dirty="0"/>
                    </a:p>
                  </a:txBody>
                  <a:tcPr/>
                </a:tc>
              </a:tr>
              <a:tr h="370840">
                <a:tc>
                  <a:txBody>
                    <a:bodyPr/>
                    <a:lstStyle/>
                    <a:p>
                      <a:r>
                        <a:rPr lang="en-US" b="1" dirty="0" smtClean="0"/>
                        <a:t>0</a:t>
                      </a:r>
                      <a:endParaRPr lang="en-US" b="1" dirty="0"/>
                    </a:p>
                  </a:txBody>
                  <a:tcPr/>
                </a:tc>
                <a:tc>
                  <a:txBody>
                    <a:bodyPr/>
                    <a:lstStyle/>
                    <a:p>
                      <a:r>
                        <a:rPr lang="en-US" b="1" dirty="0" smtClean="0"/>
                        <a:t>0</a:t>
                      </a:r>
                      <a:endParaRPr lang="en-US" b="1" dirty="0"/>
                    </a:p>
                  </a:txBody>
                  <a:tcPr/>
                </a:tc>
                <a:tc>
                  <a:txBody>
                    <a:bodyPr/>
                    <a:lstStyle/>
                    <a:p>
                      <a:r>
                        <a:rPr lang="en-US" b="1" dirty="0" smtClean="0"/>
                        <a:t>0</a:t>
                      </a:r>
                      <a:endParaRPr lang="en-US" b="1" dirty="0"/>
                    </a:p>
                  </a:txBody>
                  <a:tcPr/>
                </a:tc>
                <a:tc>
                  <a:txBody>
                    <a:bodyPr/>
                    <a:lstStyle/>
                    <a:p>
                      <a:r>
                        <a:rPr lang="en-US" sz="1800" b="1" kern="1200" baseline="0" dirty="0" smtClean="0">
                          <a:solidFill>
                            <a:schemeClr val="dk1"/>
                          </a:solidFill>
                          <a:latin typeface="+mn-lt"/>
                          <a:ea typeface="+mn-ea"/>
                          <a:cs typeface="+mn-cs"/>
                        </a:rPr>
                        <a:t>Interrupt Acknowledge </a:t>
                      </a:r>
                      <a:endParaRPr lang="en-US" dirty="0"/>
                    </a:p>
                  </a:txBody>
                  <a:tcPr/>
                </a:tc>
              </a:tr>
              <a:tr h="370840">
                <a:tc>
                  <a:txBody>
                    <a:bodyPr/>
                    <a:lstStyle/>
                    <a:p>
                      <a:r>
                        <a:rPr lang="en-US" b="1" dirty="0" smtClean="0"/>
                        <a:t>0</a:t>
                      </a:r>
                      <a:endParaRPr lang="en-US" b="1" dirty="0"/>
                    </a:p>
                  </a:txBody>
                  <a:tcPr/>
                </a:tc>
                <a:tc>
                  <a:txBody>
                    <a:bodyPr/>
                    <a:lstStyle/>
                    <a:p>
                      <a:r>
                        <a:rPr lang="en-US" b="1" dirty="0" smtClean="0"/>
                        <a:t>0</a:t>
                      </a:r>
                      <a:endParaRPr lang="en-US" b="1" dirty="0"/>
                    </a:p>
                  </a:txBody>
                  <a:tcPr/>
                </a:tc>
                <a:tc>
                  <a:txBody>
                    <a:bodyPr/>
                    <a:lstStyle/>
                    <a:p>
                      <a:r>
                        <a:rPr lang="en-US" b="1" dirty="0" smtClean="0"/>
                        <a:t>1</a:t>
                      </a:r>
                      <a:endParaRPr lang="en-US" b="1" dirty="0"/>
                    </a:p>
                  </a:txBody>
                  <a:tcPr/>
                </a:tc>
                <a:tc>
                  <a:txBody>
                    <a:bodyPr/>
                    <a:lstStyle/>
                    <a:p>
                      <a:r>
                        <a:rPr lang="en-US" sz="1800" b="1" kern="1200" baseline="0" dirty="0" smtClean="0">
                          <a:solidFill>
                            <a:schemeClr val="dk1"/>
                          </a:solidFill>
                          <a:latin typeface="+mn-lt"/>
                          <a:ea typeface="+mn-ea"/>
                          <a:cs typeface="+mn-cs"/>
                        </a:rPr>
                        <a:t>Read I/O port </a:t>
                      </a:r>
                      <a:endParaRPr lang="en-US" dirty="0"/>
                    </a:p>
                  </a:txBody>
                  <a:tcPr/>
                </a:tc>
              </a:tr>
              <a:tr h="370840">
                <a:tc>
                  <a:txBody>
                    <a:bodyPr/>
                    <a:lstStyle/>
                    <a:p>
                      <a:r>
                        <a:rPr lang="en-US" b="1" dirty="0" smtClean="0"/>
                        <a:t>0</a:t>
                      </a:r>
                      <a:endParaRPr lang="en-US" b="1" dirty="0"/>
                    </a:p>
                  </a:txBody>
                  <a:tcPr/>
                </a:tc>
                <a:tc>
                  <a:txBody>
                    <a:bodyPr/>
                    <a:lstStyle/>
                    <a:p>
                      <a:r>
                        <a:rPr lang="en-US" b="1" dirty="0" smtClean="0"/>
                        <a:t>1</a:t>
                      </a:r>
                      <a:endParaRPr lang="en-US" b="1" dirty="0"/>
                    </a:p>
                  </a:txBody>
                  <a:tcPr/>
                </a:tc>
                <a:tc>
                  <a:txBody>
                    <a:bodyPr/>
                    <a:lstStyle/>
                    <a:p>
                      <a:r>
                        <a:rPr lang="en-US" b="1" dirty="0" smtClean="0"/>
                        <a:t>0</a:t>
                      </a:r>
                      <a:endParaRPr lang="en-US" b="1" dirty="0"/>
                    </a:p>
                  </a:txBody>
                  <a:tcPr/>
                </a:tc>
                <a:tc>
                  <a:txBody>
                    <a:bodyPr/>
                    <a:lstStyle/>
                    <a:p>
                      <a:r>
                        <a:rPr lang="en-US" sz="1800" b="1" kern="1200" baseline="0" dirty="0" smtClean="0">
                          <a:solidFill>
                            <a:schemeClr val="dk1"/>
                          </a:solidFill>
                          <a:latin typeface="+mn-lt"/>
                          <a:ea typeface="+mn-ea"/>
                          <a:cs typeface="+mn-cs"/>
                        </a:rPr>
                        <a:t>Write I/O port </a:t>
                      </a:r>
                      <a:endParaRPr lang="en-US" dirty="0"/>
                    </a:p>
                  </a:txBody>
                  <a:tcPr/>
                </a:tc>
              </a:tr>
              <a:tr h="370840">
                <a:tc>
                  <a:txBody>
                    <a:bodyPr/>
                    <a:lstStyle/>
                    <a:p>
                      <a:r>
                        <a:rPr lang="en-US" b="1" dirty="0" smtClean="0"/>
                        <a:t>0</a:t>
                      </a:r>
                      <a:endParaRPr lang="en-US" b="1" dirty="0"/>
                    </a:p>
                  </a:txBody>
                  <a:tcPr/>
                </a:tc>
                <a:tc>
                  <a:txBody>
                    <a:bodyPr/>
                    <a:lstStyle/>
                    <a:p>
                      <a:r>
                        <a:rPr lang="en-US" b="1" dirty="0" smtClean="0"/>
                        <a:t>1</a:t>
                      </a:r>
                      <a:endParaRPr lang="en-US" b="1" dirty="0"/>
                    </a:p>
                  </a:txBody>
                  <a:tcPr/>
                </a:tc>
                <a:tc>
                  <a:txBody>
                    <a:bodyPr/>
                    <a:lstStyle/>
                    <a:p>
                      <a:r>
                        <a:rPr lang="en-US" b="1" dirty="0" smtClean="0"/>
                        <a:t>1</a:t>
                      </a:r>
                      <a:endParaRPr lang="en-US" b="1" dirty="0"/>
                    </a:p>
                  </a:txBody>
                  <a:tcPr/>
                </a:tc>
                <a:tc>
                  <a:txBody>
                    <a:bodyPr/>
                    <a:lstStyle/>
                    <a:p>
                      <a:r>
                        <a:rPr lang="en-US" sz="1800" b="1" kern="1200" baseline="0" dirty="0" smtClean="0">
                          <a:solidFill>
                            <a:schemeClr val="dk1"/>
                          </a:solidFill>
                          <a:latin typeface="+mn-lt"/>
                          <a:ea typeface="+mn-ea"/>
                          <a:cs typeface="+mn-cs"/>
                        </a:rPr>
                        <a:t>Halt </a:t>
                      </a:r>
                      <a:endParaRPr lang="en-US" dirty="0"/>
                    </a:p>
                  </a:txBody>
                  <a:tcPr/>
                </a:tc>
              </a:tr>
              <a:tr h="370840">
                <a:tc>
                  <a:txBody>
                    <a:bodyPr/>
                    <a:lstStyle/>
                    <a:p>
                      <a:r>
                        <a:rPr lang="en-US" b="1" dirty="0" smtClean="0"/>
                        <a:t>1</a:t>
                      </a:r>
                      <a:endParaRPr lang="en-US" b="1" dirty="0"/>
                    </a:p>
                  </a:txBody>
                  <a:tcPr/>
                </a:tc>
                <a:tc>
                  <a:txBody>
                    <a:bodyPr/>
                    <a:lstStyle/>
                    <a:p>
                      <a:r>
                        <a:rPr lang="en-US" b="1" dirty="0" smtClean="0"/>
                        <a:t>0</a:t>
                      </a:r>
                      <a:endParaRPr lang="en-US" b="1" dirty="0"/>
                    </a:p>
                  </a:txBody>
                  <a:tcPr/>
                </a:tc>
                <a:tc>
                  <a:txBody>
                    <a:bodyPr/>
                    <a:lstStyle/>
                    <a:p>
                      <a:r>
                        <a:rPr lang="en-US" b="1" dirty="0" smtClean="0"/>
                        <a:t>0</a:t>
                      </a:r>
                      <a:endParaRPr lang="en-US" b="1" dirty="0"/>
                    </a:p>
                  </a:txBody>
                  <a:tcPr/>
                </a:tc>
                <a:tc>
                  <a:txBody>
                    <a:bodyPr/>
                    <a:lstStyle/>
                    <a:p>
                      <a:r>
                        <a:rPr lang="en-US" sz="1800" b="1" kern="1200" baseline="0" dirty="0" smtClean="0">
                          <a:solidFill>
                            <a:schemeClr val="dk1"/>
                          </a:solidFill>
                          <a:latin typeface="+mn-lt"/>
                          <a:ea typeface="+mn-ea"/>
                          <a:cs typeface="+mn-cs"/>
                        </a:rPr>
                        <a:t>Code Access </a:t>
                      </a:r>
                      <a:endParaRPr lang="en-US" dirty="0"/>
                    </a:p>
                  </a:txBody>
                  <a:tcPr/>
                </a:tc>
              </a:tr>
              <a:tr h="370840">
                <a:tc>
                  <a:txBody>
                    <a:bodyPr/>
                    <a:lstStyle/>
                    <a:p>
                      <a:r>
                        <a:rPr lang="en-US" b="1" dirty="0" smtClean="0"/>
                        <a:t>1</a:t>
                      </a:r>
                      <a:endParaRPr lang="en-US" b="1" dirty="0"/>
                    </a:p>
                  </a:txBody>
                  <a:tcPr/>
                </a:tc>
                <a:tc>
                  <a:txBody>
                    <a:bodyPr/>
                    <a:lstStyle/>
                    <a:p>
                      <a:r>
                        <a:rPr lang="en-US" b="1" dirty="0" smtClean="0"/>
                        <a:t>0</a:t>
                      </a:r>
                      <a:endParaRPr lang="en-US" b="1" dirty="0"/>
                    </a:p>
                  </a:txBody>
                  <a:tcPr/>
                </a:tc>
                <a:tc>
                  <a:txBody>
                    <a:bodyPr/>
                    <a:lstStyle/>
                    <a:p>
                      <a:r>
                        <a:rPr lang="en-US" b="1" dirty="0" smtClean="0"/>
                        <a:t>1</a:t>
                      </a:r>
                      <a:endParaRPr lang="en-US" b="1" dirty="0"/>
                    </a:p>
                  </a:txBody>
                  <a:tcPr/>
                </a:tc>
                <a:tc>
                  <a:txBody>
                    <a:bodyPr/>
                    <a:lstStyle/>
                    <a:p>
                      <a:r>
                        <a:rPr lang="en-US" sz="1800" b="1" kern="1200" baseline="0" dirty="0" smtClean="0">
                          <a:solidFill>
                            <a:schemeClr val="dk1"/>
                          </a:solidFill>
                          <a:latin typeface="+mn-lt"/>
                          <a:ea typeface="+mn-ea"/>
                          <a:cs typeface="+mn-cs"/>
                        </a:rPr>
                        <a:t>Read memory </a:t>
                      </a:r>
                      <a:endParaRPr lang="en-US" dirty="0"/>
                    </a:p>
                  </a:txBody>
                  <a:tcPr/>
                </a:tc>
              </a:tr>
              <a:tr h="370840">
                <a:tc>
                  <a:txBody>
                    <a:bodyPr/>
                    <a:lstStyle/>
                    <a:p>
                      <a:r>
                        <a:rPr lang="en-US" b="1" dirty="0" smtClean="0"/>
                        <a:t>1</a:t>
                      </a:r>
                      <a:endParaRPr lang="en-US" b="1" dirty="0"/>
                    </a:p>
                  </a:txBody>
                  <a:tcPr/>
                </a:tc>
                <a:tc>
                  <a:txBody>
                    <a:bodyPr/>
                    <a:lstStyle/>
                    <a:p>
                      <a:r>
                        <a:rPr lang="en-US" b="1" dirty="0" smtClean="0"/>
                        <a:t>1</a:t>
                      </a:r>
                      <a:endParaRPr lang="en-US" b="1" dirty="0"/>
                    </a:p>
                  </a:txBody>
                  <a:tcPr/>
                </a:tc>
                <a:tc>
                  <a:txBody>
                    <a:bodyPr/>
                    <a:lstStyle/>
                    <a:p>
                      <a:r>
                        <a:rPr lang="en-US" b="1" dirty="0" smtClean="0"/>
                        <a:t>0</a:t>
                      </a:r>
                      <a:endParaRPr lang="en-US" b="1" dirty="0"/>
                    </a:p>
                  </a:txBody>
                  <a:tcPr/>
                </a:tc>
                <a:tc>
                  <a:txBody>
                    <a:bodyPr/>
                    <a:lstStyle/>
                    <a:p>
                      <a:r>
                        <a:rPr lang="en-US" sz="1800" b="1" kern="1200" baseline="0" dirty="0" smtClean="0">
                          <a:solidFill>
                            <a:schemeClr val="dk1"/>
                          </a:solidFill>
                          <a:latin typeface="+mn-lt"/>
                          <a:ea typeface="+mn-ea"/>
                          <a:cs typeface="+mn-cs"/>
                        </a:rPr>
                        <a:t>Write memory </a:t>
                      </a:r>
                      <a:endParaRPr lang="en-US" dirty="0"/>
                    </a:p>
                  </a:txBody>
                  <a:tcPr/>
                </a:tc>
              </a:tr>
              <a:tr h="370840">
                <a:tc>
                  <a:txBody>
                    <a:bodyPr/>
                    <a:lstStyle/>
                    <a:p>
                      <a:r>
                        <a:rPr lang="en-US" b="1" dirty="0" smtClean="0"/>
                        <a:t>1</a:t>
                      </a:r>
                      <a:endParaRPr lang="en-US" b="1" dirty="0"/>
                    </a:p>
                  </a:txBody>
                  <a:tcPr/>
                </a:tc>
                <a:tc>
                  <a:txBody>
                    <a:bodyPr/>
                    <a:lstStyle/>
                    <a:p>
                      <a:r>
                        <a:rPr lang="en-US" b="1" dirty="0" smtClean="0"/>
                        <a:t>1</a:t>
                      </a:r>
                      <a:endParaRPr lang="en-US" b="1" dirty="0"/>
                    </a:p>
                  </a:txBody>
                  <a:tcPr/>
                </a:tc>
                <a:tc>
                  <a:txBody>
                    <a:bodyPr/>
                    <a:lstStyle/>
                    <a:p>
                      <a:r>
                        <a:rPr lang="en-US" b="1" dirty="0" smtClean="0"/>
                        <a:t>1</a:t>
                      </a:r>
                      <a:endParaRPr lang="en-US" b="1" dirty="0"/>
                    </a:p>
                  </a:txBody>
                  <a:tcPr/>
                </a:tc>
                <a:tc>
                  <a:txBody>
                    <a:bodyPr/>
                    <a:lstStyle/>
                    <a:p>
                      <a:r>
                        <a:rPr lang="en-US" sz="1800" b="1" kern="1200" baseline="0" dirty="0" smtClean="0">
                          <a:solidFill>
                            <a:schemeClr val="dk1"/>
                          </a:solidFill>
                          <a:latin typeface="+mn-lt"/>
                          <a:ea typeface="+mn-ea"/>
                          <a:cs typeface="+mn-cs"/>
                        </a:rPr>
                        <a:t>Passive </a:t>
                      </a:r>
                      <a:endParaRPr lang="en-US" dirty="0"/>
                    </a:p>
                  </a:txBody>
                  <a:tcPr/>
                </a:tc>
              </a:tr>
            </a:tbl>
          </a:graphicData>
        </a:graphic>
      </p:graphicFrame>
      <p:sp>
        <p:nvSpPr>
          <p:cNvPr id="4" name="Slide Number Placeholder 3"/>
          <p:cNvSpPr>
            <a:spLocks noGrp="1"/>
          </p:cNvSpPr>
          <p:nvPr>
            <p:ph type="sldNum" sz="quarter" idx="11"/>
          </p:nvPr>
        </p:nvSpPr>
        <p:spPr/>
        <p:txBody>
          <a:bodyPr/>
          <a:lstStyle/>
          <a:p>
            <a:pPr>
              <a:defRPr/>
            </a:pPr>
            <a:fld id="{30122E64-366C-4A71-847C-0F2A70C8CF93}" type="slidenum">
              <a:rPr lang="en-US"/>
              <a:pPr>
                <a:defRPr/>
              </a:pPr>
              <a:t>72</a:t>
            </a:fld>
            <a:endParaRPr lang="en-US" dirty="0"/>
          </a:p>
        </p:txBody>
      </p:sp>
      <p:sp>
        <p:nvSpPr>
          <p:cNvPr id="5" name="Rectangle 4"/>
          <p:cNvSpPr>
            <a:spLocks noChangeArrowheads="1"/>
          </p:cNvSpPr>
          <p:nvPr/>
        </p:nvSpPr>
        <p:spPr bwMode="auto">
          <a:xfrm>
            <a:off x="304800" y="1371600"/>
            <a:ext cx="8458200" cy="1384300"/>
          </a:xfrm>
          <a:prstGeom prst="rect">
            <a:avLst/>
          </a:prstGeom>
          <a:noFill/>
          <a:ln w="9525">
            <a:noFill/>
            <a:miter lim="800000"/>
            <a:headEnd/>
            <a:tailEnd/>
          </a:ln>
        </p:spPr>
        <p:txBody>
          <a:bodyPr>
            <a:spAutoFit/>
          </a:bodyPr>
          <a:lstStyle/>
          <a:p>
            <a:r>
              <a:rPr lang="en-US" sz="2800" dirty="0">
                <a:latin typeface="Calibri" pitchFamily="34" charset="0"/>
              </a:rPr>
              <a:t>• </a:t>
            </a:r>
            <a:r>
              <a:rPr lang="en-US" sz="2800" b="1" dirty="0">
                <a:solidFill>
                  <a:srgbClr val="00B0F0"/>
                </a:solidFill>
                <a:latin typeface="Calibri" pitchFamily="34" charset="0"/>
              </a:rPr>
              <a:t>S2, S1, S0 – Status Lines: </a:t>
            </a:r>
            <a:r>
              <a:rPr lang="en-US" sz="2800" b="1" dirty="0">
                <a:latin typeface="Calibri" pitchFamily="34" charset="0"/>
              </a:rPr>
              <a:t>These are the status lines which reflect the type of operation, being carried out by the processor </a:t>
            </a:r>
            <a:endParaRPr lang="en-US" sz="2800" dirty="0">
              <a:latin typeface="Calibri" pitchFamily="34" charset="0"/>
            </a:endParaRPr>
          </a:p>
        </p:txBody>
      </p:sp>
      <p:sp>
        <p:nvSpPr>
          <p:cNvPr id="8" name="Title 1"/>
          <p:cNvSpPr txBox="1">
            <a:spLocks/>
          </p:cNvSpPr>
          <p:nvPr/>
        </p:nvSpPr>
        <p:spPr bwMode="auto">
          <a:xfrm>
            <a:off x="533400" y="457200"/>
            <a:ext cx="8229600" cy="9144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solidFill>
                  <a:schemeClr val="bg1"/>
                </a:solidFill>
              </a:rPr>
              <a:t>Signals In Maximum Mode</a:t>
            </a:r>
            <a:endParaRPr kumimoji="0" lang="en-US" sz="40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534400" cy="5029200"/>
          </a:xfrm>
        </p:spPr>
        <p:txBody>
          <a:bodyPr rtlCol="0">
            <a:normAutofit/>
          </a:bodyPr>
          <a:lstStyle/>
          <a:p>
            <a:endParaRPr lang="en-US" dirty="0"/>
          </a:p>
        </p:txBody>
      </p:sp>
      <p:sp>
        <p:nvSpPr>
          <p:cNvPr id="4" name="Slide Number Placeholder 3"/>
          <p:cNvSpPr>
            <a:spLocks noGrp="1"/>
          </p:cNvSpPr>
          <p:nvPr>
            <p:ph type="sldNum" sz="quarter" idx="11"/>
          </p:nvPr>
        </p:nvSpPr>
        <p:spPr/>
        <p:txBody>
          <a:bodyPr/>
          <a:lstStyle/>
          <a:p>
            <a:pPr>
              <a:defRPr/>
            </a:pPr>
            <a:fld id="{2697C3AD-044E-4A5C-9605-7F814DB5B947}" type="slidenum">
              <a:rPr lang="en-US"/>
              <a:pPr>
                <a:defRPr/>
              </a:pPr>
              <a:t>73</a:t>
            </a:fld>
            <a:endParaRPr lang="en-US" dirty="0"/>
          </a:p>
        </p:txBody>
      </p:sp>
      <p:sp>
        <p:nvSpPr>
          <p:cNvPr id="7" name="Title 1"/>
          <p:cNvSpPr txBox="1">
            <a:spLocks/>
          </p:cNvSpPr>
          <p:nvPr/>
        </p:nvSpPr>
        <p:spPr bwMode="auto">
          <a:xfrm>
            <a:off x="533400" y="457200"/>
            <a:ext cx="8229600" cy="1143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latin typeface="Times New Roman" pitchFamily="18" charset="0"/>
                <a:cs typeface="Times New Roman" pitchFamily="18" charset="0"/>
              </a:rPr>
              <a:t>Memory Read Timing in Maximum Mode</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cstate="print"/>
          <a:srcRect/>
          <a:stretch>
            <a:fillRect/>
          </a:stretch>
        </p:blipFill>
        <p:spPr bwMode="auto">
          <a:xfrm>
            <a:off x="533400" y="1600200"/>
            <a:ext cx="8229600" cy="5257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534400" cy="5029200"/>
          </a:xfrm>
        </p:spPr>
        <p:txBody>
          <a:bodyPr rtlCol="0">
            <a:normAutofit/>
          </a:bodyPr>
          <a:lstStyle/>
          <a:p>
            <a:endParaRPr lang="en-US" dirty="0"/>
          </a:p>
        </p:txBody>
      </p:sp>
      <p:sp>
        <p:nvSpPr>
          <p:cNvPr id="4" name="Slide Number Placeholder 3"/>
          <p:cNvSpPr>
            <a:spLocks noGrp="1"/>
          </p:cNvSpPr>
          <p:nvPr>
            <p:ph type="sldNum" sz="quarter" idx="11"/>
          </p:nvPr>
        </p:nvSpPr>
        <p:spPr/>
        <p:txBody>
          <a:bodyPr/>
          <a:lstStyle/>
          <a:p>
            <a:pPr>
              <a:defRPr/>
            </a:pPr>
            <a:fld id="{2697C3AD-044E-4A5C-9605-7F814DB5B947}" type="slidenum">
              <a:rPr lang="en-US"/>
              <a:pPr>
                <a:defRPr/>
              </a:pPr>
              <a:t>74</a:t>
            </a:fld>
            <a:endParaRPr lang="en-US" dirty="0"/>
          </a:p>
        </p:txBody>
      </p:sp>
      <p:sp>
        <p:nvSpPr>
          <p:cNvPr id="7" name="Title 1"/>
          <p:cNvSpPr txBox="1">
            <a:spLocks/>
          </p:cNvSpPr>
          <p:nvPr/>
        </p:nvSpPr>
        <p:spPr bwMode="auto">
          <a:xfrm>
            <a:off x="533400" y="457200"/>
            <a:ext cx="8229600" cy="1143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latin typeface="Times New Roman" pitchFamily="18" charset="0"/>
                <a:cs typeface="Times New Roman" pitchFamily="18" charset="0"/>
              </a:rPr>
              <a:t>Memory Write Timing in Maximum Mode</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cstate="print"/>
          <a:srcRect/>
          <a:stretch>
            <a:fillRect/>
          </a:stretch>
        </p:blipFill>
        <p:spPr bwMode="auto">
          <a:xfrm>
            <a:off x="457200" y="1600200"/>
            <a:ext cx="8305800" cy="525005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724400"/>
          </a:xfrm>
        </p:spPr>
        <p:txBody>
          <a:bodyPr/>
          <a:lstStyle/>
          <a:p>
            <a:pPr>
              <a:buNone/>
            </a:pPr>
            <a:r>
              <a:rPr lang="en-IN" sz="3600" b="1" dirty="0" smtClean="0">
                <a:latin typeface="Times New Roman" pitchFamily="18" charset="0"/>
                <a:cs typeface="Times New Roman" pitchFamily="18" charset="0"/>
              </a:rPr>
              <a:t>What is an Interrupt?</a:t>
            </a:r>
          </a:p>
          <a:p>
            <a:endParaRPr lang="en-IN" dirty="0" smtClean="0">
              <a:latin typeface="Times New Roman" pitchFamily="18" charset="0"/>
              <a:cs typeface="Times New Roman" pitchFamily="18" charset="0"/>
            </a:endParaRPr>
          </a:p>
          <a:p>
            <a:r>
              <a:rPr lang="en-IN" dirty="0" smtClean="0">
                <a:latin typeface="Times New Roman" pitchFamily="18" charset="0"/>
                <a:cs typeface="Times New Roman" pitchFamily="18" charset="0"/>
              </a:rPr>
              <a:t>Interrupt is a signal which has highest priority from hardware or software which processor should process its signal immediately.</a:t>
            </a:r>
          </a:p>
          <a:p>
            <a:endParaRPr lang="en-US" dirty="0">
              <a:latin typeface="Times New Roman" pitchFamily="18" charset="0"/>
              <a:cs typeface="Times New Roman" pitchFamily="18" charset="0"/>
            </a:endParaRPr>
          </a:p>
        </p:txBody>
      </p:sp>
      <p:sp>
        <p:nvSpPr>
          <p:cNvPr id="4" name="Title 1"/>
          <p:cNvSpPr txBox="1">
            <a:spLocks/>
          </p:cNvSpPr>
          <p:nvPr/>
        </p:nvSpPr>
        <p:spPr bwMode="auto">
          <a:xfrm>
            <a:off x="533400" y="457200"/>
            <a:ext cx="8229600" cy="8382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IN" sz="4000" b="1" dirty="0" smtClean="0">
                <a:latin typeface="Times New Roman" pitchFamily="18" charset="0"/>
                <a:cs typeface="Times New Roman" pitchFamily="18" charset="0"/>
              </a:rPr>
              <a:t>Interrupts of 8086</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8458200" cy="4953000"/>
          </a:xfrm>
        </p:spPr>
        <p:txBody>
          <a:bodyPr/>
          <a:lstStyle/>
          <a:p>
            <a:r>
              <a:rPr lang="en-IN" sz="2400" dirty="0" smtClean="0">
                <a:latin typeface="Times New Roman" pitchFamily="18" charset="0"/>
                <a:cs typeface="Times New Roman" pitchFamily="18" charset="0"/>
              </a:rPr>
              <a:t>Interrupts provide a mechanism for quickly changing program environment. Transfer of program control is initiated by the occurrence of either an event internal to the MPU or an event in its external hardware.</a:t>
            </a:r>
          </a:p>
          <a:p>
            <a:r>
              <a:rPr lang="en-IN" sz="2400" dirty="0" smtClean="0">
                <a:latin typeface="Times New Roman" pitchFamily="18" charset="0"/>
                <a:cs typeface="Times New Roman" pitchFamily="18" charset="0"/>
              </a:rPr>
              <a:t>The section of program to which control is passed is called the </a:t>
            </a:r>
            <a:r>
              <a:rPr lang="en-IN" sz="2400" b="1" i="1" dirty="0" smtClean="0">
                <a:latin typeface="Times New Roman" pitchFamily="18" charset="0"/>
                <a:cs typeface="Times New Roman" pitchFamily="18" charset="0"/>
              </a:rPr>
              <a:t>interrupt service routine (ISR).</a:t>
            </a:r>
          </a:p>
          <a:p>
            <a:r>
              <a:rPr lang="en-IN" sz="2400" dirty="0" smtClean="0">
                <a:latin typeface="Times New Roman" pitchFamily="18" charset="0"/>
                <a:cs typeface="Times New Roman" pitchFamily="18" charset="0"/>
              </a:rPr>
              <a:t>The 8088 and 8086 microprocessor are capable of implementing any combination of up to 256 interrupts.</a:t>
            </a:r>
          </a:p>
          <a:p>
            <a:r>
              <a:rPr lang="en-IN" sz="2400" dirty="0" smtClean="0">
                <a:latin typeface="Times New Roman" pitchFamily="18" charset="0"/>
                <a:cs typeface="Times New Roman" pitchFamily="18" charset="0"/>
              </a:rPr>
              <a:t>Interrupts are divided into five groups:</a:t>
            </a:r>
          </a:p>
          <a:p>
            <a:pPr lvl="1"/>
            <a:r>
              <a:rPr lang="en-IN" sz="2000" dirty="0" smtClean="0">
                <a:latin typeface="Times New Roman" pitchFamily="18" charset="0"/>
                <a:cs typeface="Times New Roman" pitchFamily="18" charset="0"/>
              </a:rPr>
              <a:t>External hardware interrupts</a:t>
            </a:r>
          </a:p>
          <a:p>
            <a:pPr lvl="1"/>
            <a:r>
              <a:rPr lang="en-IN" sz="2000" dirty="0" err="1" smtClean="0">
                <a:latin typeface="Times New Roman" pitchFamily="18" charset="0"/>
                <a:cs typeface="Times New Roman" pitchFamily="18" charset="0"/>
              </a:rPr>
              <a:t>Nonmaskable</a:t>
            </a:r>
            <a:r>
              <a:rPr lang="en-IN" sz="2000" dirty="0" smtClean="0">
                <a:latin typeface="Times New Roman" pitchFamily="18" charset="0"/>
                <a:cs typeface="Times New Roman" pitchFamily="18" charset="0"/>
              </a:rPr>
              <a:t> interrupts</a:t>
            </a:r>
          </a:p>
          <a:p>
            <a:pPr lvl="1"/>
            <a:r>
              <a:rPr lang="en-IN" sz="2000" dirty="0" smtClean="0">
                <a:latin typeface="Times New Roman" pitchFamily="18" charset="0"/>
                <a:cs typeface="Times New Roman" pitchFamily="18" charset="0"/>
              </a:rPr>
              <a:t>Software interrupts</a:t>
            </a:r>
          </a:p>
          <a:p>
            <a:pPr lvl="1"/>
            <a:r>
              <a:rPr lang="en-IN" sz="2000" dirty="0" smtClean="0">
                <a:latin typeface="Times New Roman" pitchFamily="18" charset="0"/>
                <a:cs typeface="Times New Roman" pitchFamily="18" charset="0"/>
              </a:rPr>
              <a:t>Internal interrupts</a:t>
            </a:r>
          </a:p>
          <a:p>
            <a:pPr lvl="1"/>
            <a:r>
              <a:rPr lang="en-IN" sz="2000" dirty="0" smtClean="0">
                <a:latin typeface="Times New Roman" pitchFamily="18" charset="0"/>
                <a:cs typeface="Times New Roman" pitchFamily="18" charset="0"/>
              </a:rPr>
              <a:t>reset</a:t>
            </a:r>
            <a:endParaRPr lang="en-US" sz="2000" dirty="0">
              <a:latin typeface="Times New Roman" pitchFamily="18" charset="0"/>
              <a:cs typeface="Times New Roman" pitchFamily="18" charset="0"/>
            </a:endParaRPr>
          </a:p>
        </p:txBody>
      </p:sp>
      <p:sp>
        <p:nvSpPr>
          <p:cNvPr id="4" name="Title 1"/>
          <p:cNvSpPr txBox="1">
            <a:spLocks/>
          </p:cNvSpPr>
          <p:nvPr/>
        </p:nvSpPr>
        <p:spPr bwMode="auto">
          <a:xfrm>
            <a:off x="533400" y="457200"/>
            <a:ext cx="8229600" cy="8382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IN" sz="4000" b="1" dirty="0" smtClean="0">
                <a:latin typeface="Times New Roman" pitchFamily="18" charset="0"/>
                <a:cs typeface="Times New Roman" pitchFamily="18" charset="0"/>
              </a:rPr>
              <a:t>Interrupt Mechanism and Types</a:t>
            </a:r>
            <a:endParaRPr kumimoji="0" lang="en-US" sz="4000" b="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686800" cy="4724400"/>
          </a:xfrm>
        </p:spPr>
        <p:txBody>
          <a:bodyPr/>
          <a:lstStyle/>
          <a:p>
            <a:r>
              <a:rPr lang="en-IN" sz="2400" dirty="0" smtClean="0">
                <a:latin typeface="Times New Roman" pitchFamily="18" charset="0"/>
                <a:cs typeface="Times New Roman" pitchFamily="18" charset="0"/>
              </a:rPr>
              <a:t>In early years of computing processor has to wait for the signal for processing, so processor has to check each and every hardware and software program in the system if it has any signal to process. This method of checking the signal in the system for processing is called </a:t>
            </a:r>
            <a:r>
              <a:rPr lang="en-IN" sz="2400" b="1" u="sng" dirty="0" smtClean="0">
                <a:latin typeface="Times New Roman" pitchFamily="18" charset="0"/>
                <a:cs typeface="Times New Roman" pitchFamily="18" charset="0"/>
              </a:rPr>
              <a:t>polling method. </a:t>
            </a:r>
          </a:p>
          <a:p>
            <a:r>
              <a:rPr lang="en-IN" sz="2400" dirty="0" smtClean="0">
                <a:latin typeface="Times New Roman" pitchFamily="18" charset="0"/>
                <a:cs typeface="Times New Roman" pitchFamily="18" charset="0"/>
              </a:rPr>
              <a:t>In this method the problem processor has to waste number of clock cycles just for checking the signal in the system, by this processor will become busy unnecessarily. If any signal came for the process, processor will take some time to process the signal due to the polling process in action. So system performance also will be degraded and response time of the system will also decrease.</a:t>
            </a:r>
          </a:p>
        </p:txBody>
      </p:sp>
      <p:sp>
        <p:nvSpPr>
          <p:cNvPr id="4" name="Title 1"/>
          <p:cNvSpPr txBox="1">
            <a:spLocks/>
          </p:cNvSpPr>
          <p:nvPr/>
        </p:nvSpPr>
        <p:spPr bwMode="auto">
          <a:xfrm>
            <a:off x="533400" y="457200"/>
            <a:ext cx="8229600" cy="8382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IN" sz="4000" b="1" dirty="0" smtClean="0">
                <a:latin typeface="Times New Roman" pitchFamily="18" charset="0"/>
                <a:cs typeface="Times New Roman" pitchFamily="18" charset="0"/>
              </a:rPr>
              <a:t>Interrupts of 8086</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686800" cy="4724400"/>
          </a:xfrm>
        </p:spPr>
        <p:txBody>
          <a:bodyPr/>
          <a:lstStyle/>
          <a:p>
            <a:r>
              <a:rPr lang="en-IN" sz="2800" dirty="0" smtClean="0">
                <a:latin typeface="Times New Roman" pitchFamily="18" charset="0"/>
                <a:cs typeface="Times New Roman" pitchFamily="18" charset="0"/>
              </a:rPr>
              <a:t>So to over this problem engineers introduced a new mechanism, in this mechanism processor will not check for any signal from hardware or software but instead hardware/software will only send the signal to the processor for processing.  </a:t>
            </a:r>
          </a:p>
          <a:p>
            <a:r>
              <a:rPr lang="en-IN" sz="2800" dirty="0" smtClean="0">
                <a:latin typeface="Times New Roman" pitchFamily="18" charset="0"/>
                <a:cs typeface="Times New Roman" pitchFamily="18" charset="0"/>
              </a:rPr>
              <a:t>The signal from hardware or software should have highest priority because processor should leave the current process and process the signal of hardware or software. </a:t>
            </a:r>
          </a:p>
          <a:p>
            <a:r>
              <a:rPr lang="en-IN" sz="2800" dirty="0" smtClean="0">
                <a:latin typeface="Times New Roman" pitchFamily="18" charset="0"/>
                <a:cs typeface="Times New Roman" pitchFamily="18" charset="0"/>
              </a:rPr>
              <a:t>This mechanism of processing the signal is called </a:t>
            </a:r>
            <a:r>
              <a:rPr lang="en-IN" sz="2800" b="1" u="sng" dirty="0" smtClean="0">
                <a:latin typeface="Times New Roman" pitchFamily="18" charset="0"/>
                <a:cs typeface="Times New Roman" pitchFamily="18" charset="0"/>
              </a:rPr>
              <a:t>interrupt</a:t>
            </a:r>
            <a:r>
              <a:rPr lang="en-IN" sz="2800" dirty="0" smtClean="0">
                <a:latin typeface="Times New Roman" pitchFamily="18" charset="0"/>
                <a:cs typeface="Times New Roman" pitchFamily="18" charset="0"/>
              </a:rPr>
              <a:t> of the system.</a:t>
            </a:r>
            <a:endParaRPr lang="en-US" sz="2800" dirty="0">
              <a:latin typeface="Times New Roman" pitchFamily="18" charset="0"/>
              <a:cs typeface="Times New Roman" pitchFamily="18" charset="0"/>
            </a:endParaRPr>
          </a:p>
        </p:txBody>
      </p:sp>
      <p:sp>
        <p:nvSpPr>
          <p:cNvPr id="4" name="Title 1"/>
          <p:cNvSpPr txBox="1">
            <a:spLocks/>
          </p:cNvSpPr>
          <p:nvPr/>
        </p:nvSpPr>
        <p:spPr bwMode="auto">
          <a:xfrm>
            <a:off x="533400" y="457200"/>
            <a:ext cx="8229600" cy="8382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IN" sz="4000" b="1" dirty="0" smtClean="0">
                <a:latin typeface="Times New Roman" pitchFamily="18" charset="0"/>
                <a:cs typeface="Times New Roman" pitchFamily="18" charset="0"/>
              </a:rPr>
              <a:t>Interrupts of 8086</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724400"/>
          </a:xfrm>
        </p:spPr>
        <p:txBody>
          <a:bodyPr/>
          <a:lstStyle/>
          <a:p>
            <a:r>
              <a:rPr lang="en-IN" dirty="0" smtClean="0">
                <a:latin typeface="Times New Roman" pitchFamily="18" charset="0"/>
                <a:cs typeface="Times New Roman" pitchFamily="18" charset="0"/>
              </a:rPr>
              <a:t>Most microprocessors allow normal program execution to be interrupted by some external signal or by a special instruction in the program. In response to an interrupt the microprocessor stops executing its current program and calls a procedure which services the interrupt. </a:t>
            </a:r>
          </a:p>
          <a:p>
            <a:r>
              <a:rPr lang="en-IN" dirty="0" smtClean="0">
                <a:latin typeface="Times New Roman" pitchFamily="18" charset="0"/>
                <a:cs typeface="Times New Roman" pitchFamily="18" charset="0"/>
              </a:rPr>
              <a:t>An IRET instruction at the end of the interrupt service procedure returns execution to the interrupted program.</a:t>
            </a:r>
            <a:endParaRPr lang="en-US" dirty="0">
              <a:latin typeface="Times New Roman" pitchFamily="18" charset="0"/>
              <a:cs typeface="Times New Roman" pitchFamily="18" charset="0"/>
            </a:endParaRPr>
          </a:p>
        </p:txBody>
      </p:sp>
      <p:sp>
        <p:nvSpPr>
          <p:cNvPr id="4" name="Title 1"/>
          <p:cNvSpPr txBox="1">
            <a:spLocks/>
          </p:cNvSpPr>
          <p:nvPr/>
        </p:nvSpPr>
        <p:spPr bwMode="auto">
          <a:xfrm>
            <a:off x="533400" y="457200"/>
            <a:ext cx="8229600" cy="8382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IN" sz="4000" b="1" dirty="0" smtClean="0">
                <a:latin typeface="Times New Roman" pitchFamily="18" charset="0"/>
                <a:cs typeface="Times New Roman" pitchFamily="18" charset="0"/>
              </a:rPr>
              <a:t>Interrupts of 8086</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8686800" cy="5181600"/>
          </a:xfrm>
        </p:spPr>
        <p:txBody>
          <a:bodyPr rtlCol="0">
            <a:normAutofit fontScale="92500" lnSpcReduction="10000"/>
          </a:bodyPr>
          <a:lstStyle/>
          <a:p>
            <a:pPr eaLnBrk="1" fontAlgn="auto" hangingPunct="1">
              <a:spcAft>
                <a:spcPts val="0"/>
              </a:spcAft>
              <a:buFont typeface="Arial" pitchFamily="34" charset="0"/>
              <a:buChar char="•"/>
              <a:defRPr/>
            </a:pPr>
            <a:r>
              <a:rPr lang="en-US" b="1" dirty="0" smtClean="0"/>
              <a:t>It is of 6 Bytes.</a:t>
            </a:r>
          </a:p>
          <a:p>
            <a:pPr eaLnBrk="1" fontAlgn="auto" hangingPunct="1">
              <a:spcAft>
                <a:spcPts val="0"/>
              </a:spcAft>
              <a:buFont typeface="Arial" pitchFamily="34" charset="0"/>
              <a:buChar char="•"/>
              <a:defRPr/>
            </a:pPr>
            <a:r>
              <a:rPr lang="en-US" b="1" dirty="0" smtClean="0"/>
              <a:t>To increase the execution speed, BIU fetches as many as six instruction bytes ahead to time from memory.</a:t>
            </a:r>
          </a:p>
          <a:p>
            <a:pPr eaLnBrk="1" fontAlgn="auto" hangingPunct="1">
              <a:spcAft>
                <a:spcPts val="0"/>
              </a:spcAft>
              <a:buFont typeface="Arial" pitchFamily="34" charset="0"/>
              <a:buChar char="•"/>
              <a:defRPr/>
            </a:pPr>
            <a:r>
              <a:rPr lang="en-US" b="1" dirty="0" smtClean="0"/>
              <a:t>It operates on the principle first in first out (FIFO).</a:t>
            </a:r>
          </a:p>
          <a:p>
            <a:pPr eaLnBrk="1" fontAlgn="auto" hangingPunct="1">
              <a:spcAft>
                <a:spcPts val="0"/>
              </a:spcAft>
              <a:buFont typeface="Arial" pitchFamily="34" charset="0"/>
              <a:buChar char="•"/>
              <a:defRPr/>
            </a:pPr>
            <a:r>
              <a:rPr lang="en-US" b="1" dirty="0" smtClean="0"/>
              <a:t>Then all bytes are given to EU one by one.</a:t>
            </a:r>
          </a:p>
          <a:p>
            <a:pPr eaLnBrk="1" fontAlgn="auto" hangingPunct="1">
              <a:spcAft>
                <a:spcPts val="0"/>
              </a:spcAft>
              <a:buFont typeface="Arial" pitchFamily="34" charset="0"/>
              <a:buChar char="•"/>
              <a:defRPr/>
            </a:pPr>
            <a:r>
              <a:rPr lang="en-US" b="1" dirty="0" smtClean="0"/>
              <a:t>This pre-fetching operation of BIU may be in parallel with execution operation of EU.</a:t>
            </a:r>
          </a:p>
          <a:p>
            <a:pPr eaLnBrk="1" fontAlgn="auto" hangingPunct="1">
              <a:spcAft>
                <a:spcPts val="0"/>
              </a:spcAft>
              <a:buFont typeface="Arial" pitchFamily="34" charset="0"/>
              <a:buChar char="•"/>
              <a:defRPr/>
            </a:pPr>
            <a:r>
              <a:rPr lang="en-US" b="1" dirty="0" smtClean="0"/>
              <a:t>It improves the execution speed of the instruction.</a:t>
            </a:r>
            <a:endParaRPr lang="en-US" b="1" dirty="0"/>
          </a:p>
        </p:txBody>
      </p:sp>
      <p:sp>
        <p:nvSpPr>
          <p:cNvPr id="4" name="Slide Number Placeholder 3"/>
          <p:cNvSpPr>
            <a:spLocks noGrp="1"/>
          </p:cNvSpPr>
          <p:nvPr>
            <p:ph type="sldNum" sz="quarter" idx="11"/>
          </p:nvPr>
        </p:nvSpPr>
        <p:spPr/>
        <p:txBody>
          <a:bodyPr/>
          <a:lstStyle/>
          <a:p>
            <a:pPr>
              <a:defRPr/>
            </a:pPr>
            <a:fld id="{AAC0F81F-8DD1-45C8-BE7E-C2329F876F4A}" type="slidenum">
              <a:rPr lang="en-US"/>
              <a:pPr>
                <a:defRPr/>
              </a:pPr>
              <a:t>8</a:t>
            </a:fld>
            <a:endParaRPr lang="en-US" dirty="0"/>
          </a:p>
        </p:txBody>
      </p:sp>
      <p:sp>
        <p:nvSpPr>
          <p:cNvPr id="5" name="Title 1"/>
          <p:cNvSpPr txBox="1">
            <a:spLocks/>
          </p:cNvSpPr>
          <p:nvPr/>
        </p:nvSpPr>
        <p:spPr bwMode="auto">
          <a:xfrm>
            <a:off x="533400" y="457200"/>
            <a:ext cx="8229600" cy="715962"/>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fontAlgn="auto">
              <a:spcBef>
                <a:spcPts val="0"/>
              </a:spcBef>
              <a:spcAft>
                <a:spcPts val="0"/>
              </a:spcAft>
              <a:defRPr/>
            </a:pPr>
            <a:r>
              <a:rPr lang="en-US" sz="4000" b="1" dirty="0" smtClean="0">
                <a:solidFill>
                  <a:schemeClr val="bg1"/>
                </a:solidFill>
              </a:rPr>
              <a:t>Instruction Queue</a:t>
            </a:r>
            <a:endParaRPr lang="en-US" sz="4000" dirty="0">
              <a:solidFill>
                <a:schemeClr val="bg1"/>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724400"/>
          </a:xfrm>
        </p:spPr>
        <p:txBody>
          <a:bodyPr/>
          <a:lstStyle/>
          <a:p>
            <a:r>
              <a:rPr lang="en-IN" sz="2400" dirty="0" smtClean="0">
                <a:latin typeface="Times New Roman" pitchFamily="18" charset="0"/>
                <a:cs typeface="Times New Roman" pitchFamily="18" charset="0"/>
              </a:rPr>
              <a:t>An 8086 interrupt can come from any one of </a:t>
            </a:r>
            <a:r>
              <a:rPr lang="en-IN" sz="2400" b="1" dirty="0" smtClean="0">
                <a:latin typeface="Times New Roman" pitchFamily="18" charset="0"/>
                <a:cs typeface="Times New Roman" pitchFamily="18" charset="0"/>
              </a:rPr>
              <a:t>three sources</a:t>
            </a:r>
            <a:r>
              <a:rPr lang="en-IN" sz="2400" dirty="0" smtClean="0">
                <a:latin typeface="Times New Roman" pitchFamily="18" charset="0"/>
                <a:cs typeface="Times New Roman" pitchFamily="18" charset="0"/>
              </a:rPr>
              <a:t>. </a:t>
            </a:r>
          </a:p>
          <a:p>
            <a:r>
              <a:rPr lang="en-IN" sz="2400" b="1" dirty="0" smtClean="0">
                <a:latin typeface="Times New Roman" pitchFamily="18" charset="0"/>
                <a:cs typeface="Times New Roman" pitchFamily="18" charset="0"/>
              </a:rPr>
              <a:t>One source</a:t>
            </a:r>
            <a:r>
              <a:rPr lang="en-IN" sz="2400" dirty="0" smtClean="0">
                <a:latin typeface="Times New Roman" pitchFamily="18" charset="0"/>
                <a:cs typeface="Times New Roman" pitchFamily="18" charset="0"/>
              </a:rPr>
              <a:t> is an external signal applied to the non-</a:t>
            </a:r>
            <a:r>
              <a:rPr lang="en-IN" sz="2400" dirty="0" err="1" smtClean="0">
                <a:latin typeface="Times New Roman" pitchFamily="18" charset="0"/>
                <a:cs typeface="Times New Roman" pitchFamily="18" charset="0"/>
              </a:rPr>
              <a:t>maskable</a:t>
            </a:r>
            <a:r>
              <a:rPr lang="en-IN" sz="2400" dirty="0" smtClean="0">
                <a:latin typeface="Times New Roman" pitchFamily="18" charset="0"/>
                <a:cs typeface="Times New Roman" pitchFamily="18" charset="0"/>
              </a:rPr>
              <a:t> interrupt (NMI) input pin or to the interrupt input pin. An interrupt caused by a signal   applied to one of these inputs is referred to as a </a:t>
            </a:r>
            <a:r>
              <a:rPr lang="en-IN" sz="2400" b="1" dirty="0" smtClean="0">
                <a:latin typeface="Times New Roman" pitchFamily="18" charset="0"/>
                <a:cs typeface="Times New Roman" pitchFamily="18" charset="0"/>
              </a:rPr>
              <a:t>hardware interrupt. </a:t>
            </a:r>
          </a:p>
          <a:p>
            <a:r>
              <a:rPr lang="en-IN" sz="2400" dirty="0" smtClean="0">
                <a:latin typeface="Times New Roman" pitchFamily="18" charset="0"/>
                <a:cs typeface="Times New Roman" pitchFamily="18" charset="0"/>
              </a:rPr>
              <a:t>A </a:t>
            </a:r>
            <a:r>
              <a:rPr lang="en-IN" sz="2400" b="1" dirty="0" smtClean="0">
                <a:latin typeface="Times New Roman" pitchFamily="18" charset="0"/>
                <a:cs typeface="Times New Roman" pitchFamily="18" charset="0"/>
              </a:rPr>
              <a:t>second source</a:t>
            </a:r>
            <a:r>
              <a:rPr lang="en-IN" sz="2400" dirty="0" smtClean="0">
                <a:latin typeface="Times New Roman" pitchFamily="18" charset="0"/>
                <a:cs typeface="Times New Roman" pitchFamily="18" charset="0"/>
              </a:rPr>
              <a:t> of an interrupt is execution of the interrupt instruction. This is referred to as a </a:t>
            </a:r>
            <a:r>
              <a:rPr lang="en-IN" sz="2400" b="1" dirty="0" smtClean="0">
                <a:latin typeface="Times New Roman" pitchFamily="18" charset="0"/>
                <a:cs typeface="Times New Roman" pitchFamily="18" charset="0"/>
              </a:rPr>
              <a:t>software interrupt. </a:t>
            </a:r>
          </a:p>
          <a:p>
            <a:r>
              <a:rPr lang="en-IN" sz="2400" dirty="0" smtClean="0">
                <a:latin typeface="Times New Roman" pitchFamily="18" charset="0"/>
                <a:cs typeface="Times New Roman" pitchFamily="18" charset="0"/>
              </a:rPr>
              <a:t>The </a:t>
            </a:r>
            <a:r>
              <a:rPr lang="en-IN" sz="2400" b="1" dirty="0" smtClean="0">
                <a:latin typeface="Times New Roman" pitchFamily="18" charset="0"/>
                <a:cs typeface="Times New Roman" pitchFamily="18" charset="0"/>
              </a:rPr>
              <a:t>third source</a:t>
            </a:r>
            <a:r>
              <a:rPr lang="en-IN" sz="2400" dirty="0" smtClean="0">
                <a:latin typeface="Times New Roman" pitchFamily="18" charset="0"/>
                <a:cs typeface="Times New Roman" pitchFamily="18" charset="0"/>
              </a:rPr>
              <a:t> of an interrupt is some error condition produced in the 8086 by the execution of an instruction. </a:t>
            </a:r>
          </a:p>
          <a:p>
            <a:pPr lvl="1"/>
            <a:r>
              <a:rPr lang="en-IN" sz="1800" dirty="0" smtClean="0">
                <a:latin typeface="Times New Roman" pitchFamily="18" charset="0"/>
                <a:cs typeface="Times New Roman" pitchFamily="18" charset="0"/>
              </a:rPr>
              <a:t>An example of this is the divide by zero interrupt. If you attempt to divide an operand by zero, the 8086 will automatically interrupt the currently executing program. </a:t>
            </a:r>
            <a:endParaRPr lang="en-IN" sz="1800" dirty="0">
              <a:latin typeface="Times New Roman" pitchFamily="18" charset="0"/>
              <a:cs typeface="Times New Roman" pitchFamily="18" charset="0"/>
            </a:endParaRPr>
          </a:p>
        </p:txBody>
      </p:sp>
      <p:sp>
        <p:nvSpPr>
          <p:cNvPr id="4" name="Title 1"/>
          <p:cNvSpPr txBox="1">
            <a:spLocks/>
          </p:cNvSpPr>
          <p:nvPr/>
        </p:nvSpPr>
        <p:spPr bwMode="auto">
          <a:xfrm>
            <a:off x="533400" y="457200"/>
            <a:ext cx="8229600" cy="8382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IN" sz="4000" b="1" dirty="0" smtClean="0">
                <a:latin typeface="Times New Roman" pitchFamily="18" charset="0"/>
                <a:cs typeface="Times New Roman" pitchFamily="18" charset="0"/>
              </a:rPr>
              <a:t>interrupts of 8086</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724400"/>
          </a:xfrm>
        </p:spPr>
        <p:txBody>
          <a:bodyPr/>
          <a:lstStyle/>
          <a:p>
            <a:r>
              <a:rPr lang="en-IN" sz="2400" dirty="0" smtClean="0">
                <a:latin typeface="Times New Roman" pitchFamily="18" charset="0"/>
                <a:cs typeface="Times New Roman" pitchFamily="18" charset="0"/>
              </a:rPr>
              <a:t>Although interrupts have highest priority than other signals, basic type of interrupts are</a:t>
            </a:r>
          </a:p>
          <a:p>
            <a:r>
              <a:rPr lang="en-IN" sz="2400" b="1" dirty="0" smtClean="0">
                <a:latin typeface="Times New Roman" pitchFamily="18" charset="0"/>
                <a:cs typeface="Times New Roman" pitchFamily="18" charset="0"/>
              </a:rPr>
              <a:t>Hardware Interrupts:</a:t>
            </a:r>
            <a:r>
              <a:rPr lang="en-IN" sz="2400" dirty="0" smtClean="0">
                <a:latin typeface="Times New Roman" pitchFamily="18" charset="0"/>
                <a:cs typeface="Times New Roman" pitchFamily="18" charset="0"/>
              </a:rPr>
              <a:t> If the signal for the processor is from external device or hardware is called hardware interrupts. Example: from keyboard we will press the key to do some action this pressing of key in keyboard will generate a signal which is given to the processor to do action, such interrupts are called hardware interrupts. </a:t>
            </a:r>
          </a:p>
          <a:p>
            <a:r>
              <a:rPr lang="en-IN" sz="2400" dirty="0" smtClean="0">
                <a:latin typeface="Times New Roman" pitchFamily="18" charset="0"/>
                <a:cs typeface="Times New Roman" pitchFamily="18" charset="0"/>
              </a:rPr>
              <a:t>Hardware interrupts can be classified into two types they are </a:t>
            </a:r>
          </a:p>
          <a:p>
            <a:pPr lvl="1"/>
            <a:r>
              <a:rPr lang="en-IN" sz="2000" b="1" dirty="0" err="1" smtClean="0">
                <a:latin typeface="Times New Roman" pitchFamily="18" charset="0"/>
                <a:cs typeface="Times New Roman" pitchFamily="18" charset="0"/>
              </a:rPr>
              <a:t>Maskable</a:t>
            </a:r>
            <a:r>
              <a:rPr lang="en-IN" sz="2000" b="1" dirty="0" smtClean="0">
                <a:latin typeface="Times New Roman" pitchFamily="18" charset="0"/>
                <a:cs typeface="Times New Roman" pitchFamily="18" charset="0"/>
              </a:rPr>
              <a:t> Interrupt:</a:t>
            </a:r>
            <a:r>
              <a:rPr lang="en-IN" sz="2000" dirty="0" smtClean="0">
                <a:latin typeface="Times New Roman" pitchFamily="18" charset="0"/>
                <a:cs typeface="Times New Roman" pitchFamily="18" charset="0"/>
              </a:rPr>
              <a:t> The hardware interrupts which can be delayed when a much highest priority interrupt has occurred to the processor.</a:t>
            </a:r>
          </a:p>
          <a:p>
            <a:pPr lvl="1"/>
            <a:r>
              <a:rPr lang="en-IN" sz="2000" b="1" dirty="0" smtClean="0">
                <a:latin typeface="Times New Roman" pitchFamily="18" charset="0"/>
                <a:cs typeface="Times New Roman" pitchFamily="18" charset="0"/>
              </a:rPr>
              <a:t>Non </a:t>
            </a:r>
            <a:r>
              <a:rPr lang="en-IN" sz="2000" b="1" dirty="0" err="1" smtClean="0">
                <a:latin typeface="Times New Roman" pitchFamily="18" charset="0"/>
                <a:cs typeface="Times New Roman" pitchFamily="18" charset="0"/>
              </a:rPr>
              <a:t>Maskable</a:t>
            </a:r>
            <a:r>
              <a:rPr lang="en-IN" sz="2000" b="1" dirty="0" smtClean="0">
                <a:latin typeface="Times New Roman" pitchFamily="18" charset="0"/>
                <a:cs typeface="Times New Roman" pitchFamily="18" charset="0"/>
              </a:rPr>
              <a:t> Interrupt:</a:t>
            </a:r>
            <a:r>
              <a:rPr lang="en-IN" sz="2000" dirty="0" smtClean="0">
                <a:latin typeface="Times New Roman" pitchFamily="18" charset="0"/>
                <a:cs typeface="Times New Roman" pitchFamily="18" charset="0"/>
              </a:rPr>
              <a:t> The hardware which cannot be delayed and should process by the processor immediately.</a:t>
            </a:r>
          </a:p>
        </p:txBody>
      </p:sp>
      <p:sp>
        <p:nvSpPr>
          <p:cNvPr id="4" name="Title 1"/>
          <p:cNvSpPr txBox="1">
            <a:spLocks/>
          </p:cNvSpPr>
          <p:nvPr/>
        </p:nvSpPr>
        <p:spPr bwMode="auto">
          <a:xfrm>
            <a:off x="533400" y="457200"/>
            <a:ext cx="8229600" cy="8382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r>
              <a:rPr lang="en-IN" sz="4000" b="1" dirty="0" smtClean="0">
                <a:latin typeface="Times New Roman" pitchFamily="18" charset="0"/>
                <a:cs typeface="Times New Roman" pitchFamily="18" charset="0"/>
              </a:rPr>
              <a:t>Types of Interrupts</a:t>
            </a:r>
            <a:endParaRPr lang="en-IN" sz="4000" b="1" dirty="0">
              <a:latin typeface="Times New Roman" pitchFamily="18" charset="0"/>
              <a:cs typeface="Times New Roman" pitchFamily="18"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724400"/>
          </a:xfrm>
        </p:spPr>
        <p:txBody>
          <a:bodyPr/>
          <a:lstStyle/>
          <a:p>
            <a:r>
              <a:rPr lang="en-IN" b="1" dirty="0" smtClean="0">
                <a:latin typeface="Times New Roman" pitchFamily="18" charset="0"/>
                <a:cs typeface="Times New Roman" pitchFamily="18" charset="0"/>
              </a:rPr>
              <a:t>Software Interrupts:</a:t>
            </a:r>
            <a:r>
              <a:rPr lang="en-IN" dirty="0" smtClean="0">
                <a:latin typeface="Times New Roman" pitchFamily="18" charset="0"/>
                <a:cs typeface="Times New Roman" pitchFamily="18" charset="0"/>
              </a:rPr>
              <a:t> Software interrupt can also divided in to two types. They are </a:t>
            </a:r>
          </a:p>
          <a:p>
            <a:pPr lvl="1"/>
            <a:r>
              <a:rPr lang="en-IN" b="1" dirty="0" smtClean="0">
                <a:latin typeface="Times New Roman" pitchFamily="18" charset="0"/>
                <a:cs typeface="Times New Roman" pitchFamily="18" charset="0"/>
              </a:rPr>
              <a:t>Normal Interrupts:</a:t>
            </a:r>
            <a:r>
              <a:rPr lang="en-IN" dirty="0" smtClean="0">
                <a:latin typeface="Times New Roman" pitchFamily="18" charset="0"/>
                <a:cs typeface="Times New Roman" pitchFamily="18" charset="0"/>
              </a:rPr>
              <a:t> the interrupts which are caused by the software instructions are called software instructions.</a:t>
            </a:r>
          </a:p>
          <a:p>
            <a:pPr lvl="1"/>
            <a:r>
              <a:rPr lang="en-IN" b="1" dirty="0" smtClean="0">
                <a:latin typeface="Times New Roman" pitchFamily="18" charset="0"/>
                <a:cs typeface="Times New Roman" pitchFamily="18" charset="0"/>
              </a:rPr>
              <a:t>Exception:</a:t>
            </a:r>
            <a:r>
              <a:rPr lang="en-IN" dirty="0" smtClean="0">
                <a:latin typeface="Times New Roman" pitchFamily="18" charset="0"/>
                <a:cs typeface="Times New Roman" pitchFamily="18" charset="0"/>
              </a:rPr>
              <a:t> unplanned interrupts while executing a program is called Exception. For example: while executing a program if we got a value which should be divided by zero is called a exception.</a:t>
            </a:r>
          </a:p>
        </p:txBody>
      </p:sp>
      <p:sp>
        <p:nvSpPr>
          <p:cNvPr id="4" name="Title 1"/>
          <p:cNvSpPr txBox="1">
            <a:spLocks/>
          </p:cNvSpPr>
          <p:nvPr/>
        </p:nvSpPr>
        <p:spPr bwMode="auto">
          <a:xfrm>
            <a:off x="533400" y="457200"/>
            <a:ext cx="8229600" cy="8382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r>
              <a:rPr lang="en-IN" sz="4000" b="1" dirty="0" smtClean="0">
                <a:latin typeface="Times New Roman" pitchFamily="18" charset="0"/>
                <a:cs typeface="Times New Roman" pitchFamily="18" charset="0"/>
              </a:rPr>
              <a:t>Types of Interrupts</a:t>
            </a:r>
            <a:endParaRPr lang="en-IN" sz="4000" b="1" dirty="0">
              <a:latin typeface="Times New Roman" pitchFamily="18" charset="0"/>
              <a:cs typeface="Times New Roman" pitchFamily="18"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724400"/>
          </a:xfrm>
        </p:spPr>
        <p:txBody>
          <a:bodyPr/>
          <a:lstStyle/>
          <a:p>
            <a:pPr>
              <a:buNone/>
            </a:pPr>
            <a:r>
              <a:rPr lang="en-IN" dirty="0" smtClean="0">
                <a:latin typeface="Times New Roman" pitchFamily="18" charset="0"/>
                <a:cs typeface="Times New Roman" pitchFamily="18" charset="0"/>
              </a:rPr>
              <a:t>The 8086/8088 processor has the following interrupts:</a:t>
            </a:r>
          </a:p>
          <a:p>
            <a:r>
              <a:rPr lang="en-US" dirty="0" smtClean="0">
                <a:latin typeface="Times New Roman" pitchFamily="18" charset="0"/>
                <a:cs typeface="Times New Roman" pitchFamily="18" charset="0"/>
              </a:rPr>
              <a:t>External hardware interrupts</a:t>
            </a:r>
          </a:p>
          <a:p>
            <a:r>
              <a:rPr lang="en-US" dirty="0" smtClean="0">
                <a:latin typeface="Times New Roman" pitchFamily="18" charset="0"/>
                <a:cs typeface="Times New Roman" pitchFamily="18" charset="0"/>
              </a:rPr>
              <a:t>Non </a:t>
            </a:r>
            <a:r>
              <a:rPr lang="en-US" dirty="0" err="1" smtClean="0">
                <a:latin typeface="Times New Roman" pitchFamily="18" charset="0"/>
                <a:cs typeface="Times New Roman" pitchFamily="18" charset="0"/>
              </a:rPr>
              <a:t>maskable</a:t>
            </a:r>
            <a:r>
              <a:rPr lang="en-US" dirty="0" smtClean="0">
                <a:latin typeface="Times New Roman" pitchFamily="18" charset="0"/>
                <a:cs typeface="Times New Roman" pitchFamily="18" charset="0"/>
              </a:rPr>
              <a:t> interrupts </a:t>
            </a:r>
          </a:p>
          <a:p>
            <a:r>
              <a:rPr lang="en-US" dirty="0" smtClean="0">
                <a:latin typeface="Times New Roman" pitchFamily="18" charset="0"/>
                <a:cs typeface="Times New Roman" pitchFamily="18" charset="0"/>
              </a:rPr>
              <a:t>Software interrupts </a:t>
            </a:r>
          </a:p>
          <a:p>
            <a:r>
              <a:rPr lang="en-US" dirty="0" smtClean="0">
                <a:latin typeface="Times New Roman" pitchFamily="18" charset="0"/>
                <a:cs typeface="Times New Roman" pitchFamily="18" charset="0"/>
              </a:rPr>
              <a:t>Internal interrupts </a:t>
            </a:r>
          </a:p>
          <a:p>
            <a:r>
              <a:rPr lang="en-US" dirty="0" smtClean="0">
                <a:latin typeface="Times New Roman" pitchFamily="18" charset="0"/>
                <a:cs typeface="Times New Roman" pitchFamily="18" charset="0"/>
              </a:rPr>
              <a:t> Reset</a:t>
            </a:r>
            <a:endParaRPr lang="en-IN" dirty="0">
              <a:latin typeface="Times New Roman" pitchFamily="18" charset="0"/>
              <a:cs typeface="Times New Roman" pitchFamily="18" charset="0"/>
            </a:endParaRPr>
          </a:p>
        </p:txBody>
      </p:sp>
      <p:sp>
        <p:nvSpPr>
          <p:cNvPr id="4" name="Title 1"/>
          <p:cNvSpPr txBox="1">
            <a:spLocks/>
          </p:cNvSpPr>
          <p:nvPr/>
        </p:nvSpPr>
        <p:spPr bwMode="auto">
          <a:xfrm>
            <a:off x="533400" y="457200"/>
            <a:ext cx="8229600" cy="8382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IN" sz="4000" b="1" dirty="0" smtClean="0">
                <a:latin typeface="Times New Roman" pitchFamily="18" charset="0"/>
                <a:cs typeface="Times New Roman" pitchFamily="18" charset="0"/>
              </a:rPr>
              <a:t>Interrupts of 8086</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534400" cy="5029200"/>
          </a:xfrm>
        </p:spPr>
        <p:txBody>
          <a:bodyPr rtlCol="0">
            <a:normAutofit/>
          </a:bodyPr>
          <a:lstStyle/>
          <a:p>
            <a:endParaRPr lang="en-US" dirty="0"/>
          </a:p>
        </p:txBody>
      </p:sp>
      <p:sp>
        <p:nvSpPr>
          <p:cNvPr id="4" name="Slide Number Placeholder 3"/>
          <p:cNvSpPr>
            <a:spLocks noGrp="1"/>
          </p:cNvSpPr>
          <p:nvPr>
            <p:ph type="sldNum" sz="quarter" idx="11"/>
          </p:nvPr>
        </p:nvSpPr>
        <p:spPr/>
        <p:txBody>
          <a:bodyPr/>
          <a:lstStyle/>
          <a:p>
            <a:pPr>
              <a:defRPr/>
            </a:pPr>
            <a:fld id="{2697C3AD-044E-4A5C-9605-7F814DB5B947}" type="slidenum">
              <a:rPr lang="en-US"/>
              <a:pPr>
                <a:defRPr/>
              </a:pPr>
              <a:t>84</a:t>
            </a:fld>
            <a:endParaRPr lang="en-US" dirty="0"/>
          </a:p>
        </p:txBody>
      </p:sp>
      <p:sp>
        <p:nvSpPr>
          <p:cNvPr id="7" name="Title 1"/>
          <p:cNvSpPr txBox="1">
            <a:spLocks/>
          </p:cNvSpPr>
          <p:nvPr/>
        </p:nvSpPr>
        <p:spPr bwMode="auto">
          <a:xfrm>
            <a:off x="533400" y="457200"/>
            <a:ext cx="8229600" cy="1143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latin typeface="Times New Roman" pitchFamily="18" charset="0"/>
                <a:cs typeface="Times New Roman" pitchFamily="18" charset="0"/>
              </a:rPr>
              <a:t>Read Cycle Timing Diagram for Minimum Mode</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533400" y="1600200"/>
            <a:ext cx="8229600" cy="5257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534400" cy="5029200"/>
          </a:xfrm>
        </p:spPr>
        <p:txBody>
          <a:bodyPr rtlCol="0">
            <a:normAutofit/>
          </a:bodyPr>
          <a:lstStyle/>
          <a:p>
            <a:endParaRPr lang="en-US" dirty="0"/>
          </a:p>
        </p:txBody>
      </p:sp>
      <p:sp>
        <p:nvSpPr>
          <p:cNvPr id="4" name="Slide Number Placeholder 3"/>
          <p:cNvSpPr>
            <a:spLocks noGrp="1"/>
          </p:cNvSpPr>
          <p:nvPr>
            <p:ph type="sldNum" sz="quarter" idx="11"/>
          </p:nvPr>
        </p:nvSpPr>
        <p:spPr/>
        <p:txBody>
          <a:bodyPr/>
          <a:lstStyle/>
          <a:p>
            <a:pPr>
              <a:defRPr/>
            </a:pPr>
            <a:fld id="{2697C3AD-044E-4A5C-9605-7F814DB5B947}" type="slidenum">
              <a:rPr lang="en-US"/>
              <a:pPr>
                <a:defRPr/>
              </a:pPr>
              <a:t>85</a:t>
            </a:fld>
            <a:endParaRPr lang="en-US" dirty="0"/>
          </a:p>
        </p:txBody>
      </p:sp>
      <p:sp>
        <p:nvSpPr>
          <p:cNvPr id="7" name="Title 1"/>
          <p:cNvSpPr txBox="1">
            <a:spLocks/>
          </p:cNvSpPr>
          <p:nvPr/>
        </p:nvSpPr>
        <p:spPr bwMode="auto">
          <a:xfrm>
            <a:off x="533400" y="457200"/>
            <a:ext cx="8229600" cy="1143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latin typeface="Times New Roman" pitchFamily="18" charset="0"/>
                <a:cs typeface="Times New Roman" pitchFamily="18" charset="0"/>
              </a:rPr>
              <a:t>Write Cycle Timing Diagram for Minimum Mode</a:t>
            </a:r>
            <a:endParaRPr lang="en-US" sz="4000" b="1" kern="0" dirty="0">
              <a:solidFill>
                <a:schemeClr val="bg1"/>
              </a:solidFill>
              <a:latin typeface="Times New Roman" pitchFamily="18" charset="0"/>
              <a:cs typeface="Times New Roman" pitchFamily="18" charset="0"/>
            </a:endParaRPr>
          </a:p>
        </p:txBody>
      </p:sp>
      <p:pic>
        <p:nvPicPr>
          <p:cNvPr id="3076" name="Picture 4" descr="C:\Users\Mahesh\Desktop\wr-min.png"/>
          <p:cNvPicPr>
            <a:picLocks noChangeAspect="1" noChangeArrowheads="1"/>
          </p:cNvPicPr>
          <p:nvPr/>
        </p:nvPicPr>
        <p:blipFill>
          <a:blip r:embed="rId2" cstate="print"/>
          <a:srcRect/>
          <a:stretch>
            <a:fillRect/>
          </a:stretch>
        </p:blipFill>
        <p:spPr bwMode="auto">
          <a:xfrm>
            <a:off x="533400" y="1600200"/>
            <a:ext cx="8229600" cy="5257800"/>
          </a:xfrm>
          <a:prstGeom prst="rect">
            <a:avLst/>
          </a:prstGeom>
          <a:noFill/>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534400" cy="5029200"/>
          </a:xfrm>
        </p:spPr>
        <p:txBody>
          <a:bodyPr rtlCol="0">
            <a:normAutofit/>
          </a:bodyPr>
          <a:lstStyle/>
          <a:p>
            <a:endParaRPr lang="en-US" dirty="0"/>
          </a:p>
        </p:txBody>
      </p:sp>
      <p:sp>
        <p:nvSpPr>
          <p:cNvPr id="4" name="Slide Number Placeholder 3"/>
          <p:cNvSpPr>
            <a:spLocks noGrp="1"/>
          </p:cNvSpPr>
          <p:nvPr>
            <p:ph type="sldNum" sz="quarter" idx="11"/>
          </p:nvPr>
        </p:nvSpPr>
        <p:spPr/>
        <p:txBody>
          <a:bodyPr/>
          <a:lstStyle/>
          <a:p>
            <a:pPr>
              <a:defRPr/>
            </a:pPr>
            <a:fld id="{2697C3AD-044E-4A5C-9605-7F814DB5B947}" type="slidenum">
              <a:rPr lang="en-US"/>
              <a:pPr>
                <a:defRPr/>
              </a:pPr>
              <a:t>86</a:t>
            </a:fld>
            <a:endParaRPr lang="en-US" dirty="0"/>
          </a:p>
        </p:txBody>
      </p:sp>
      <p:sp>
        <p:nvSpPr>
          <p:cNvPr id="7" name="Title 1"/>
          <p:cNvSpPr txBox="1">
            <a:spLocks/>
          </p:cNvSpPr>
          <p:nvPr/>
        </p:nvSpPr>
        <p:spPr bwMode="auto">
          <a:xfrm>
            <a:off x="533400" y="457200"/>
            <a:ext cx="8229600" cy="8382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000" b="1" dirty="0" smtClean="0">
                <a:latin typeface="Times New Roman" pitchFamily="18" charset="0"/>
                <a:cs typeface="Times New Roman" pitchFamily="18" charset="0"/>
              </a:rPr>
              <a:t>HOLD Response Sequence</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cstate="print"/>
          <a:srcRect/>
          <a:stretch>
            <a:fillRect/>
          </a:stretch>
        </p:blipFill>
        <p:spPr bwMode="auto">
          <a:xfrm>
            <a:off x="533400" y="1676400"/>
            <a:ext cx="8229600" cy="32004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a:defRPr/>
            </a:pPr>
            <a:fld id="{C50ACE02-9F29-4EDC-9CD3-EEE82D7B5820}" type="slidenum">
              <a:rPr lang="en-US"/>
              <a:pPr>
                <a:defRPr/>
              </a:pPr>
              <a:t>87</a:t>
            </a:fld>
            <a:endParaRPr lang="en-US" dirty="0"/>
          </a:p>
        </p:txBody>
      </p:sp>
      <p:sp>
        <p:nvSpPr>
          <p:cNvPr id="2" name="Title 1"/>
          <p:cNvSpPr>
            <a:spLocks noGrp="1"/>
          </p:cNvSpPr>
          <p:nvPr>
            <p:ph type="ctrTitle"/>
          </p:nvPr>
        </p:nvSpPr>
        <p:spPr>
          <a:xfrm>
            <a:off x="1524000" y="1676400"/>
            <a:ext cx="7620000" cy="2514600"/>
          </a:xfrm>
          <a:noFill/>
          <a:ln/>
        </p:spPr>
        <p:style>
          <a:lnRef idx="0">
            <a:schemeClr val="accent2"/>
          </a:lnRef>
          <a:fillRef idx="3">
            <a:schemeClr val="accent2"/>
          </a:fillRef>
          <a:effectRef idx="3">
            <a:schemeClr val="accent2"/>
          </a:effectRef>
          <a:fontRef idx="minor">
            <a:schemeClr val="lt1"/>
          </a:fontRef>
        </p:style>
        <p:txBody>
          <a:bodyPr rtlCol="0">
            <a:noAutofit/>
          </a:bodyPr>
          <a:lstStyle/>
          <a:p>
            <a:pPr algn="ctr" fontAlgn="auto">
              <a:spcAft>
                <a:spcPts val="0"/>
              </a:spcAft>
              <a:defRPr/>
            </a:pPr>
            <a:r>
              <a:rPr lang="en-US" sz="3600" b="1" dirty="0" smtClean="0">
                <a:solidFill>
                  <a:schemeClr val="bg1"/>
                </a:solidFill>
                <a:latin typeface="Times New Roman" pitchFamily="18" charset="0"/>
                <a:cs typeface="Times New Roman" pitchFamily="18" charset="0"/>
              </a:rPr>
              <a:t>Instruction Set </a:t>
            </a:r>
            <a:br>
              <a:rPr lang="en-US" sz="3600" b="1" dirty="0" smtClean="0">
                <a:solidFill>
                  <a:schemeClr val="bg1"/>
                </a:solidFill>
                <a:latin typeface="Times New Roman" pitchFamily="18" charset="0"/>
                <a:cs typeface="Times New Roman" pitchFamily="18" charset="0"/>
              </a:rPr>
            </a:br>
            <a:r>
              <a:rPr lang="en-US" sz="3600" b="1" dirty="0" smtClean="0">
                <a:solidFill>
                  <a:schemeClr val="bg1"/>
                </a:solidFill>
                <a:latin typeface="Times New Roman" pitchFamily="18" charset="0"/>
                <a:cs typeface="Times New Roman" pitchFamily="18" charset="0"/>
              </a:rPr>
              <a:t>of 8086</a:t>
            </a:r>
            <a:endParaRPr lang="en-US" sz="3600" b="1" dirty="0">
              <a:solidFill>
                <a:schemeClr val="bg1"/>
              </a:solidFill>
              <a:latin typeface="Times New Roman" pitchFamily="18" charset="0"/>
              <a:cs typeface="Times New Roman" pitchFamily="18" charset="0"/>
            </a:endParaRPr>
          </a:p>
        </p:txBody>
      </p:sp>
      <p:sp>
        <p:nvSpPr>
          <p:cNvPr id="7" name="Subtitle 6"/>
          <p:cNvSpPr>
            <a:spLocks noGrp="1"/>
          </p:cNvSpPr>
          <p:nvPr>
            <p:ph type="subTitle" idx="1"/>
          </p:nvPr>
        </p:nvSpPr>
        <p:spPr>
          <a:xfrm>
            <a:off x="4800600" y="4800600"/>
            <a:ext cx="3810000" cy="1219200"/>
          </a:xfrm>
        </p:spPr>
        <p:txBody>
          <a:bodyPr/>
          <a:lstStyle/>
          <a:p>
            <a:endParaRPr lang="en-US" dirty="0"/>
          </a:p>
        </p:txBody>
      </p:sp>
      <p:pic>
        <p:nvPicPr>
          <p:cNvPr id="3074" name="Picture 2" descr="G:\8086.png"/>
          <p:cNvPicPr>
            <a:picLocks noChangeAspect="1" noChangeArrowheads="1"/>
          </p:cNvPicPr>
          <p:nvPr/>
        </p:nvPicPr>
        <p:blipFill>
          <a:blip r:embed="rId2" cstate="print"/>
          <a:srcRect/>
          <a:stretch>
            <a:fillRect/>
          </a:stretch>
        </p:blipFill>
        <p:spPr bwMode="auto">
          <a:xfrm>
            <a:off x="228600" y="4191000"/>
            <a:ext cx="3872614" cy="2362200"/>
          </a:xfrm>
          <a:prstGeom prst="rect">
            <a:avLst/>
          </a:prstGeom>
          <a:noFill/>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447800"/>
            <a:ext cx="8229600" cy="5181600"/>
          </a:xfrm>
        </p:spPr>
        <p:txBody>
          <a:bodyPr/>
          <a:lstStyle/>
          <a:p>
            <a:r>
              <a:rPr lang="en-US" sz="2800" dirty="0" smtClean="0"/>
              <a:t>There is a one-to-one relationship between assembly and machine language instructions</a:t>
            </a:r>
          </a:p>
          <a:p>
            <a:r>
              <a:rPr lang="en-US" sz="2800" dirty="0" smtClean="0"/>
              <a:t>What is found is that a compiled machine code implementation of a program written in a high-level language results in inefficient code</a:t>
            </a:r>
          </a:p>
          <a:p>
            <a:pPr lvl="1"/>
            <a:r>
              <a:rPr lang="en-US" sz="2400" dirty="0" smtClean="0"/>
              <a:t>More machine language instructions than an assembled version of an equivalent handwritten assembly language program</a:t>
            </a:r>
          </a:p>
          <a:p>
            <a:r>
              <a:rPr lang="en-US" sz="2800" dirty="0" smtClean="0"/>
              <a:t>Two key benefits of assembly language programming</a:t>
            </a:r>
          </a:p>
          <a:p>
            <a:pPr lvl="1"/>
            <a:r>
              <a:rPr lang="en-US" sz="2400" dirty="0" smtClean="0"/>
              <a:t>It takes up less memory</a:t>
            </a:r>
          </a:p>
          <a:p>
            <a:pPr lvl="1"/>
            <a:r>
              <a:rPr lang="en-US" sz="2400" dirty="0" smtClean="0"/>
              <a:t>It executes much faster</a:t>
            </a:r>
            <a:endParaRPr lang="en-US" sz="2400" dirty="0"/>
          </a:p>
        </p:txBody>
      </p:sp>
      <p:sp>
        <p:nvSpPr>
          <p:cNvPr id="4" name="Title 1"/>
          <p:cNvSpPr txBox="1">
            <a:spLocks/>
          </p:cNvSpPr>
          <p:nvPr/>
        </p:nvSpPr>
        <p:spPr bwMode="auto">
          <a:xfrm>
            <a:off x="533400" y="457200"/>
            <a:ext cx="8229600" cy="762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400" b="1" dirty="0" smtClean="0">
                <a:latin typeface="Times New Roman" pitchFamily="18" charset="0"/>
                <a:cs typeface="Times New Roman" pitchFamily="18" charset="0"/>
              </a:rPr>
              <a:t>Assembly Language</a:t>
            </a:r>
            <a:endParaRPr kumimoji="0" lang="en-US" sz="44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85800" y="3352800"/>
            <a:ext cx="7924800" cy="914400"/>
          </a:xfrm>
          <a:prstGeom prst="rect">
            <a:avLst/>
          </a:prstGeom>
          <a:noFill/>
          <a:ln w="9525">
            <a:noFill/>
            <a:miter lim="800000"/>
            <a:headEnd/>
            <a:tailEnd/>
          </a:ln>
        </p:spPr>
        <p:txBody>
          <a:bodyPr anchor="ctr"/>
          <a:lstStyle/>
          <a:p>
            <a:pPr algn="ctr"/>
            <a:endParaRPr lang="en-US" sz="3600" dirty="0">
              <a:solidFill>
                <a:schemeClr val="accent2"/>
              </a:solidFill>
            </a:endParaRPr>
          </a:p>
        </p:txBody>
      </p:sp>
      <p:pic>
        <p:nvPicPr>
          <p:cNvPr id="34819" name="Picture 4"/>
          <p:cNvPicPr>
            <a:picLocks noChangeAspect="1" noChangeArrowheads="1"/>
          </p:cNvPicPr>
          <p:nvPr/>
        </p:nvPicPr>
        <p:blipFill>
          <a:blip r:embed="rId2" cstate="print"/>
          <a:srcRect/>
          <a:stretch>
            <a:fillRect/>
          </a:stretch>
        </p:blipFill>
        <p:spPr bwMode="auto">
          <a:xfrm>
            <a:off x="1271588" y="1457325"/>
            <a:ext cx="6600825" cy="4486275"/>
          </a:xfrm>
          <a:prstGeom prst="rect">
            <a:avLst/>
          </a:prstGeom>
          <a:noFill/>
          <a:ln w="9525">
            <a:noFill/>
            <a:miter lim="800000"/>
            <a:headEnd/>
            <a:tailEnd/>
          </a:ln>
        </p:spPr>
      </p:pic>
      <p:sp>
        <p:nvSpPr>
          <p:cNvPr id="4" name="Title 1"/>
          <p:cNvSpPr txBox="1">
            <a:spLocks/>
          </p:cNvSpPr>
          <p:nvPr/>
        </p:nvSpPr>
        <p:spPr bwMode="auto">
          <a:xfrm>
            <a:off x="533400" y="457200"/>
            <a:ext cx="8382000" cy="762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r>
              <a:rPr lang="en-US" sz="4000" b="1" dirty="0" smtClean="0">
                <a:solidFill>
                  <a:schemeClr val="bg1"/>
                </a:solidFill>
                <a:latin typeface="Times New Roman" pitchFamily="18" charset="0"/>
                <a:cs typeface="Times New Roman" pitchFamily="18" charset="0"/>
              </a:rPr>
              <a:t>Assembly Language Programming</a:t>
            </a:r>
            <a:endParaRPr lang="en-US" sz="40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71600"/>
            <a:ext cx="8763000" cy="4953000"/>
          </a:xfrm>
        </p:spPr>
        <p:txBody>
          <a:bodyPr/>
          <a:lstStyle/>
          <a:p>
            <a:pPr eaLnBrk="1" hangingPunct="1"/>
            <a:endParaRPr lang="en-US" b="1" dirty="0" smtClean="0"/>
          </a:p>
          <a:p>
            <a:pPr eaLnBrk="1" hangingPunct="1"/>
            <a:r>
              <a:rPr lang="en-US" b="1" dirty="0" smtClean="0"/>
              <a:t>Intel 8086 contains following registers:</a:t>
            </a:r>
          </a:p>
          <a:p>
            <a:pPr eaLnBrk="1" hangingPunct="1"/>
            <a:endParaRPr lang="en-US" dirty="0" smtClean="0"/>
          </a:p>
          <a:p>
            <a:pPr eaLnBrk="1" hangingPunct="1"/>
            <a:r>
              <a:rPr lang="en-US" b="1" dirty="0" smtClean="0">
                <a:solidFill>
                  <a:srgbClr val="0070C0"/>
                </a:solidFill>
              </a:rPr>
              <a:t>General Purpose Registers</a:t>
            </a:r>
          </a:p>
          <a:p>
            <a:pPr eaLnBrk="1" hangingPunct="1"/>
            <a:r>
              <a:rPr lang="en-US" b="1" dirty="0" smtClean="0">
                <a:solidFill>
                  <a:srgbClr val="0070C0"/>
                </a:solidFill>
              </a:rPr>
              <a:t>Pointer and Index Registers</a:t>
            </a:r>
          </a:p>
          <a:p>
            <a:pPr eaLnBrk="1" hangingPunct="1"/>
            <a:r>
              <a:rPr lang="en-US" b="1" dirty="0" smtClean="0">
                <a:solidFill>
                  <a:srgbClr val="0070C0"/>
                </a:solidFill>
              </a:rPr>
              <a:t>Segment Registers</a:t>
            </a:r>
          </a:p>
          <a:p>
            <a:pPr eaLnBrk="1" hangingPunct="1"/>
            <a:r>
              <a:rPr lang="en-US" b="1" dirty="0" smtClean="0">
                <a:solidFill>
                  <a:srgbClr val="0070C0"/>
                </a:solidFill>
              </a:rPr>
              <a:t>Instruction Pointer</a:t>
            </a:r>
          </a:p>
          <a:p>
            <a:pPr eaLnBrk="1" hangingPunct="1"/>
            <a:r>
              <a:rPr lang="en-US" b="1" dirty="0" smtClean="0">
                <a:solidFill>
                  <a:srgbClr val="0070C0"/>
                </a:solidFill>
              </a:rPr>
              <a:t>Status Flags</a:t>
            </a:r>
          </a:p>
        </p:txBody>
      </p:sp>
      <p:sp>
        <p:nvSpPr>
          <p:cNvPr id="4" name="Slide Number Placeholder 3"/>
          <p:cNvSpPr>
            <a:spLocks noGrp="1"/>
          </p:cNvSpPr>
          <p:nvPr>
            <p:ph type="sldNum" sz="quarter" idx="11"/>
          </p:nvPr>
        </p:nvSpPr>
        <p:spPr/>
        <p:txBody>
          <a:bodyPr/>
          <a:lstStyle/>
          <a:p>
            <a:pPr>
              <a:defRPr/>
            </a:pPr>
            <a:fld id="{0774AF54-2114-444D-ACE8-905909CB2208}" type="slidenum">
              <a:rPr lang="en-US"/>
              <a:pPr>
                <a:defRPr/>
              </a:pPr>
              <a:t>9</a:t>
            </a:fld>
            <a:endParaRPr lang="en-US"/>
          </a:p>
        </p:txBody>
      </p:sp>
      <p:sp>
        <p:nvSpPr>
          <p:cNvPr id="5" name="Title 1"/>
          <p:cNvSpPr txBox="1">
            <a:spLocks/>
          </p:cNvSpPr>
          <p:nvPr/>
        </p:nvSpPr>
        <p:spPr bwMode="auto">
          <a:xfrm>
            <a:off x="533400" y="457200"/>
            <a:ext cx="8229600" cy="715962"/>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spcBef>
                <a:spcPct val="0"/>
              </a:spcBef>
              <a:defRPr/>
            </a:pPr>
            <a:r>
              <a:rPr lang="en-US" sz="4800" b="1" dirty="0" smtClean="0">
                <a:solidFill>
                  <a:schemeClr val="bg1"/>
                </a:solidFill>
              </a:rPr>
              <a:t>Registers of 8086</a:t>
            </a:r>
            <a:endParaRPr kumimoji="0" lang="en-US" sz="4800"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dirty="0" smtClean="0"/>
              <a:t>Why do you Learn Assembly Language?</a:t>
            </a:r>
          </a:p>
        </p:txBody>
      </p:sp>
      <p:sp>
        <p:nvSpPr>
          <p:cNvPr id="52227" name="Rectangle 3"/>
          <p:cNvSpPr>
            <a:spLocks noGrp="1" noChangeArrowheads="1"/>
          </p:cNvSpPr>
          <p:nvPr>
            <p:ph type="body" sz="half" idx="1"/>
          </p:nvPr>
        </p:nvSpPr>
        <p:spPr>
          <a:xfrm>
            <a:off x="304800" y="1874837"/>
            <a:ext cx="8839200" cy="4525963"/>
          </a:xfrm>
        </p:spPr>
        <p:txBody>
          <a:bodyPr/>
          <a:lstStyle/>
          <a:p>
            <a:pPr eaLnBrk="1" hangingPunct="1"/>
            <a:r>
              <a:rPr lang="en-US" dirty="0" smtClean="0"/>
              <a:t>Learn how a processor works</a:t>
            </a:r>
          </a:p>
          <a:p>
            <a:pPr eaLnBrk="1" hangingPunct="1"/>
            <a:r>
              <a:rPr lang="en-US" dirty="0" smtClean="0"/>
              <a:t>Understand basic computer architecture</a:t>
            </a:r>
          </a:p>
          <a:p>
            <a:pPr eaLnBrk="1" hangingPunct="1"/>
            <a:r>
              <a:rPr lang="en-US" dirty="0" smtClean="0"/>
              <a:t>Explore the internal representation of data and instructions</a:t>
            </a:r>
          </a:p>
          <a:p>
            <a:pPr eaLnBrk="1" hangingPunct="1"/>
            <a:r>
              <a:rPr lang="en-US" dirty="0" smtClean="0"/>
              <a:t>Gain insight into hardware concepts</a:t>
            </a:r>
          </a:p>
          <a:p>
            <a:r>
              <a:rPr lang="en-US" dirty="0" smtClean="0"/>
              <a:t>Allows creation of small and efficient programs</a:t>
            </a:r>
          </a:p>
          <a:p>
            <a:r>
              <a:rPr lang="en-US" dirty="0" smtClean="0"/>
              <a:t>Allows programmers to bypass high-level language restrictions</a:t>
            </a:r>
          </a:p>
          <a:p>
            <a:r>
              <a:rPr lang="en-US" dirty="0" smtClean="0"/>
              <a:t>Might be necessary to accomplish certain operations</a:t>
            </a:r>
          </a:p>
          <a:p>
            <a:pPr eaLnBrk="1" hangingPunct="1"/>
            <a:endParaRPr lang="en-US" dirty="0"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endParaRPr lang="en-US" dirty="0" smtClean="0"/>
          </a:p>
        </p:txBody>
      </p:sp>
      <p:sp>
        <p:nvSpPr>
          <p:cNvPr id="53251" name="Rectangle 3"/>
          <p:cNvSpPr>
            <a:spLocks noGrp="1" noChangeArrowheads="1"/>
          </p:cNvSpPr>
          <p:nvPr>
            <p:ph type="body" sz="half" idx="1"/>
          </p:nvPr>
        </p:nvSpPr>
        <p:spPr>
          <a:xfrm>
            <a:off x="457200" y="1600200"/>
            <a:ext cx="4035425" cy="4525963"/>
          </a:xfrm>
        </p:spPr>
        <p:txBody>
          <a:bodyPr/>
          <a:lstStyle/>
          <a:p>
            <a:pPr eaLnBrk="1" hangingPunct="1"/>
            <a:r>
              <a:rPr lang="en-US" dirty="0" smtClean="0">
                <a:latin typeface="Times New Roman" pitchFamily="18" charset="0"/>
                <a:cs typeface="Times New Roman" pitchFamily="18" charset="0"/>
              </a:rPr>
              <a:t>Binary 0-1</a:t>
            </a:r>
          </a:p>
          <a:p>
            <a:pPr lvl="1" eaLnBrk="1" hangingPunct="1"/>
            <a:r>
              <a:rPr lang="en-US" dirty="0" smtClean="0">
                <a:latin typeface="Times New Roman" pitchFamily="18" charset="0"/>
                <a:cs typeface="Times New Roman" pitchFamily="18" charset="0"/>
              </a:rPr>
              <a:t>represents the state of electronic components used in computer systems</a:t>
            </a:r>
          </a:p>
          <a:p>
            <a:pPr eaLnBrk="1" hangingPunct="1"/>
            <a:r>
              <a:rPr lang="en-US" dirty="0" smtClean="0">
                <a:latin typeface="Times New Roman" pitchFamily="18" charset="0"/>
                <a:cs typeface="Times New Roman" pitchFamily="18" charset="0"/>
              </a:rPr>
              <a:t>Bit - Binary digit</a:t>
            </a:r>
          </a:p>
          <a:p>
            <a:pPr eaLnBrk="1" hangingPunct="1"/>
            <a:r>
              <a:rPr lang="en-US" dirty="0" smtClean="0">
                <a:latin typeface="Times New Roman" pitchFamily="18" charset="0"/>
                <a:cs typeface="Times New Roman" pitchFamily="18" charset="0"/>
              </a:rPr>
              <a:t>Byte - 8 Bits</a:t>
            </a:r>
          </a:p>
          <a:p>
            <a:pPr lvl="1" eaLnBrk="1" hangingPunct="1"/>
            <a:r>
              <a:rPr lang="en-US" dirty="0" smtClean="0">
                <a:latin typeface="Times New Roman" pitchFamily="18" charset="0"/>
                <a:cs typeface="Times New Roman" pitchFamily="18" charset="0"/>
              </a:rPr>
              <a:t>smallest addressable memory location (on the IBM-PC)</a:t>
            </a:r>
          </a:p>
        </p:txBody>
      </p:sp>
      <p:sp>
        <p:nvSpPr>
          <p:cNvPr id="53252" name="Rectangle 4"/>
          <p:cNvSpPr>
            <a:spLocks noGrp="1" noChangeArrowheads="1"/>
          </p:cNvSpPr>
          <p:nvPr>
            <p:ph type="body" sz="half" idx="2"/>
          </p:nvPr>
        </p:nvSpPr>
        <p:spPr>
          <a:xfrm>
            <a:off x="4651375" y="1600200"/>
            <a:ext cx="4187825" cy="4525963"/>
          </a:xfrm>
        </p:spPr>
        <p:txBody>
          <a:bodyPr/>
          <a:lstStyle/>
          <a:p>
            <a:pPr eaLnBrk="1" hangingPunct="1"/>
            <a:r>
              <a:rPr lang="en-US" dirty="0" smtClean="0">
                <a:latin typeface="Times New Roman" pitchFamily="18" charset="0"/>
                <a:cs typeface="Times New Roman" pitchFamily="18" charset="0"/>
              </a:rPr>
              <a:t>Word - 16 Bits</a:t>
            </a:r>
          </a:p>
          <a:p>
            <a:pPr lvl="1" eaLnBrk="1" hangingPunct="1"/>
            <a:r>
              <a:rPr lang="en-US" dirty="0" smtClean="0">
                <a:latin typeface="Times New Roman" pitchFamily="18" charset="0"/>
                <a:cs typeface="Times New Roman" pitchFamily="18" charset="0"/>
              </a:rPr>
              <a:t>Each architecture may define its own “word size”</a:t>
            </a:r>
          </a:p>
          <a:p>
            <a:pPr eaLnBrk="1" hangingPunct="1"/>
            <a:r>
              <a:rPr lang="en-US" dirty="0" smtClean="0">
                <a:latin typeface="Times New Roman" pitchFamily="18" charset="0"/>
                <a:cs typeface="Times New Roman" pitchFamily="18" charset="0"/>
              </a:rPr>
              <a:t>Double-word - 32 Bits</a:t>
            </a:r>
          </a:p>
          <a:p>
            <a:pPr eaLnBrk="1" hangingPunct="1"/>
            <a:r>
              <a:rPr lang="en-US" dirty="0" smtClean="0">
                <a:latin typeface="Times New Roman" pitchFamily="18" charset="0"/>
                <a:cs typeface="Times New Roman" pitchFamily="18" charset="0"/>
              </a:rPr>
              <a:t>Quad-word - 64 Bits</a:t>
            </a:r>
          </a:p>
          <a:p>
            <a:pPr eaLnBrk="1" hangingPunct="1"/>
            <a:r>
              <a:rPr lang="en-US" dirty="0" smtClean="0">
                <a:latin typeface="Times New Roman" pitchFamily="18" charset="0"/>
                <a:cs typeface="Times New Roman" pitchFamily="18" charset="0"/>
              </a:rPr>
              <a:t>Nibble - 4 Bits</a:t>
            </a:r>
          </a:p>
        </p:txBody>
      </p:sp>
      <p:sp>
        <p:nvSpPr>
          <p:cNvPr id="5" name="Title 1"/>
          <p:cNvSpPr txBox="1">
            <a:spLocks/>
          </p:cNvSpPr>
          <p:nvPr/>
        </p:nvSpPr>
        <p:spPr bwMode="auto">
          <a:xfrm>
            <a:off x="533400" y="457200"/>
            <a:ext cx="8382000" cy="762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r>
              <a:rPr lang="en-US" sz="4000" b="1" dirty="0" smtClean="0">
                <a:latin typeface="Times New Roman" pitchFamily="18" charset="0"/>
                <a:cs typeface="Times New Roman" pitchFamily="18" charset="0"/>
              </a:rPr>
              <a:t>Data Representation</a:t>
            </a:r>
            <a:endParaRPr lang="en-US" sz="40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1600200"/>
            <a:ext cx="8686800" cy="5029200"/>
          </a:xfrm>
        </p:spPr>
        <p:txBody>
          <a:bodyPr/>
          <a:lstStyle/>
          <a:p>
            <a:r>
              <a:rPr lang="en-US" sz="2800" dirty="0" smtClean="0">
                <a:latin typeface="Times New Roman" pitchFamily="18" charset="0"/>
                <a:cs typeface="Times New Roman" pitchFamily="18" charset="0"/>
              </a:rPr>
              <a:t>General structure of an assembly language statement</a:t>
            </a:r>
          </a:p>
          <a:p>
            <a:pPr>
              <a:buNone/>
            </a:pPr>
            <a:r>
              <a:rPr lang="en-US" sz="2800" b="1" dirty="0" smtClean="0">
                <a:latin typeface="Times New Roman" pitchFamily="18" charset="0"/>
                <a:cs typeface="Times New Roman" pitchFamily="18" charset="0"/>
              </a:rPr>
              <a:t>		LABEL:  INSTRUCTION    ;COMMENT </a:t>
            </a:r>
          </a:p>
          <a:p>
            <a:endParaRPr lang="en-IN" sz="2800" dirty="0" smtClean="0">
              <a:latin typeface="Times New Roman" pitchFamily="18" charset="0"/>
              <a:cs typeface="Times New Roman" pitchFamily="18" charset="0"/>
            </a:endParaRPr>
          </a:p>
          <a:p>
            <a:r>
              <a:rPr lang="en-IN" sz="2800" dirty="0" smtClean="0">
                <a:latin typeface="Times New Roman" pitchFamily="18" charset="0"/>
                <a:cs typeface="Times New Roman" pitchFamily="18" charset="0"/>
              </a:rPr>
              <a:t>Label—address identifier for the statement</a:t>
            </a:r>
          </a:p>
          <a:p>
            <a:r>
              <a:rPr lang="en-IN" sz="2800" dirty="0" smtClean="0">
                <a:latin typeface="Times New Roman" pitchFamily="18" charset="0"/>
                <a:cs typeface="Times New Roman" pitchFamily="18" charset="0"/>
              </a:rPr>
              <a:t>Instruction—the operation to be performed</a:t>
            </a:r>
          </a:p>
          <a:p>
            <a:r>
              <a:rPr lang="en-IN" sz="2800" dirty="0" smtClean="0">
                <a:latin typeface="Times New Roman" pitchFamily="18" charset="0"/>
                <a:cs typeface="Times New Roman" pitchFamily="18" charset="0"/>
              </a:rPr>
              <a:t>Comment—documents the purpose of the statement</a:t>
            </a:r>
          </a:p>
          <a:p>
            <a:endParaRPr lang="en-IN" sz="2800" dirty="0" smtClean="0">
              <a:latin typeface="Times New Roman" pitchFamily="18" charset="0"/>
              <a:cs typeface="Times New Roman" pitchFamily="18" charset="0"/>
            </a:endParaRPr>
          </a:p>
          <a:p>
            <a:r>
              <a:rPr lang="en-IN" sz="2800" dirty="0" smtClean="0">
                <a:latin typeface="Times New Roman" pitchFamily="18" charset="0"/>
                <a:cs typeface="Times New Roman" pitchFamily="18" charset="0"/>
              </a:rPr>
              <a:t>Example:</a:t>
            </a:r>
          </a:p>
          <a:p>
            <a:pPr>
              <a:buNone/>
            </a:pPr>
            <a:r>
              <a:rPr lang="en-IN" sz="2400" b="1" dirty="0" smtClean="0">
                <a:latin typeface="Times New Roman" pitchFamily="18" charset="0"/>
                <a:cs typeface="Times New Roman" pitchFamily="18" charset="0"/>
              </a:rPr>
              <a:t>	START:  ADD AX, BX  ;adds contents of BX with AX</a:t>
            </a:r>
          </a:p>
          <a:p>
            <a:endParaRPr lang="en-US" sz="2800" b="1" dirty="0" smtClean="0">
              <a:latin typeface="Times New Roman" pitchFamily="18" charset="0"/>
              <a:cs typeface="Times New Roman" pitchFamily="18" charset="0"/>
            </a:endParaRPr>
          </a:p>
        </p:txBody>
      </p:sp>
      <p:sp>
        <p:nvSpPr>
          <p:cNvPr id="4" name="Title 1"/>
          <p:cNvSpPr txBox="1">
            <a:spLocks/>
          </p:cNvSpPr>
          <p:nvPr/>
        </p:nvSpPr>
        <p:spPr bwMode="auto">
          <a:xfrm>
            <a:off x="533400" y="457200"/>
            <a:ext cx="8382000" cy="762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r>
              <a:rPr lang="en-US" sz="3200" b="1" dirty="0" smtClean="0">
                <a:latin typeface="Times New Roman" pitchFamily="18" charset="0"/>
                <a:cs typeface="Times New Roman" pitchFamily="18" charset="0"/>
              </a:rPr>
              <a:t>Structure of an Assembly Language Statement</a:t>
            </a:r>
            <a:endParaRPr lang="en-US" sz="3200" b="1" dirty="0">
              <a:solidFill>
                <a:schemeClr val="bg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524000"/>
            <a:ext cx="8229600" cy="4953000"/>
          </a:xfrm>
        </p:spPr>
        <p:txBody>
          <a:bodyPr/>
          <a:lstStyle/>
          <a:p>
            <a:r>
              <a:rPr lang="en-US" sz="2800" dirty="0" smtClean="0">
                <a:latin typeface="Times New Roman" pitchFamily="18" charset="0"/>
                <a:cs typeface="Times New Roman" pitchFamily="18" charset="0"/>
              </a:rPr>
              <a:t>All assembly instructions use the following format:</a:t>
            </a:r>
          </a:p>
          <a:p>
            <a:pPr>
              <a:buNone/>
            </a:pP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[label]:     mnemonic [operands]      [; comment]</a:t>
            </a:r>
          </a:p>
          <a:p>
            <a:r>
              <a:rPr lang="en-US" sz="2800" dirty="0" smtClean="0">
                <a:latin typeface="Times New Roman" pitchFamily="18" charset="0"/>
                <a:cs typeface="Times New Roman" pitchFamily="18" charset="0"/>
              </a:rPr>
              <a:t>Fields in square brackets are optional.</a:t>
            </a:r>
          </a:p>
          <a:p>
            <a:endParaRPr lang="en-IN" sz="2800" dirty="0"/>
          </a:p>
        </p:txBody>
      </p:sp>
      <p:sp>
        <p:nvSpPr>
          <p:cNvPr id="4" name="Title 1"/>
          <p:cNvSpPr txBox="1">
            <a:spLocks/>
          </p:cNvSpPr>
          <p:nvPr/>
        </p:nvSpPr>
        <p:spPr bwMode="auto">
          <a:xfrm>
            <a:off x="533400" y="457200"/>
            <a:ext cx="8382000" cy="762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r>
              <a:rPr lang="en-US" sz="3200" b="1" dirty="0" smtClean="0">
                <a:latin typeface="Times New Roman" pitchFamily="18" charset="0"/>
                <a:cs typeface="Times New Roman" pitchFamily="18" charset="0"/>
              </a:rPr>
              <a:t>Structure of an Assembly Language Statement</a:t>
            </a:r>
            <a:endParaRPr lang="en-US" sz="3200" b="1" dirty="0">
              <a:solidFill>
                <a:schemeClr val="bg1"/>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cstate="print"/>
          <a:srcRect/>
          <a:stretch>
            <a:fillRect/>
          </a:stretch>
        </p:blipFill>
        <p:spPr bwMode="auto">
          <a:xfrm>
            <a:off x="473260" y="3505200"/>
            <a:ext cx="8061140" cy="2514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b="1" dirty="0" smtClean="0">
                <a:latin typeface="Times New Roman" pitchFamily="18" charset="0"/>
                <a:cs typeface="Times New Roman" pitchFamily="18" charset="0"/>
              </a:rPr>
              <a:t>Label:</a:t>
            </a:r>
            <a:r>
              <a:rPr lang="en-US" dirty="0" smtClean="0">
                <a:latin typeface="Times New Roman" pitchFamily="18" charset="0"/>
                <a:cs typeface="Times New Roman" pitchFamily="18" charset="0"/>
              </a:rPr>
              <a:t> used to represent either an identifier or a constant.</a:t>
            </a:r>
          </a:p>
          <a:p>
            <a:r>
              <a:rPr lang="en-US" b="1" dirty="0" smtClean="0">
                <a:latin typeface="Times New Roman" pitchFamily="18" charset="0"/>
                <a:cs typeface="Times New Roman" pitchFamily="18" charset="0"/>
              </a:rPr>
              <a:t>Mnemonic:</a:t>
            </a:r>
            <a:r>
              <a:rPr lang="en-US" dirty="0" smtClean="0">
                <a:latin typeface="Times New Roman" pitchFamily="18" charset="0"/>
                <a:cs typeface="Times New Roman" pitchFamily="18" charset="0"/>
              </a:rPr>
              <a:t> Identifies the purpose of the statement. A Mnemonic is not required if a line contains only a label or a comment.</a:t>
            </a:r>
          </a:p>
          <a:p>
            <a:r>
              <a:rPr lang="en-US" b="1" dirty="0" smtClean="0">
                <a:latin typeface="Times New Roman" pitchFamily="18" charset="0"/>
                <a:cs typeface="Times New Roman" pitchFamily="18" charset="0"/>
              </a:rPr>
              <a:t>Operands:</a:t>
            </a:r>
            <a:r>
              <a:rPr lang="en-US" dirty="0" smtClean="0">
                <a:latin typeface="Times New Roman" pitchFamily="18" charset="0"/>
                <a:cs typeface="Times New Roman" pitchFamily="18" charset="0"/>
              </a:rPr>
              <a:t> Specifies the data to be manipulated.</a:t>
            </a:r>
          </a:p>
          <a:p>
            <a:r>
              <a:rPr lang="en-US" b="1" dirty="0" smtClean="0">
                <a:latin typeface="Times New Roman" pitchFamily="18" charset="0"/>
                <a:cs typeface="Times New Roman" pitchFamily="18" charset="0"/>
              </a:rPr>
              <a:t>Comment:</a:t>
            </a:r>
            <a:r>
              <a:rPr lang="en-US" dirty="0" smtClean="0">
                <a:latin typeface="Times New Roman" pitchFamily="18" charset="0"/>
                <a:cs typeface="Times New Roman" pitchFamily="18" charset="0"/>
              </a:rPr>
              <a:t> Text ignored by the assembler.</a:t>
            </a:r>
          </a:p>
          <a:p>
            <a:endParaRPr lang="en-IN" dirty="0"/>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1219200"/>
            <a:ext cx="8991600" cy="5562600"/>
          </a:xfrm>
        </p:spPr>
        <p:txBody>
          <a:bodyPr/>
          <a:lstStyle/>
          <a:p>
            <a:r>
              <a:rPr lang="en-US" sz="2800" dirty="0" smtClean="0">
                <a:latin typeface="Times New Roman" pitchFamily="18" charset="0"/>
                <a:cs typeface="Times New Roman" pitchFamily="18" charset="0"/>
              </a:rPr>
              <a:t>Each instruction is represented by a mnemonic that describes its operation—called its operation code (</a:t>
            </a:r>
            <a:r>
              <a:rPr lang="en-US" sz="2800" dirty="0" err="1" smtClean="0">
                <a:latin typeface="Times New Roman" pitchFamily="18" charset="0"/>
                <a:cs typeface="Times New Roman" pitchFamily="18" charset="0"/>
              </a:rPr>
              <a:t>opcode</a:t>
            </a:r>
            <a:r>
              <a:rPr lang="en-US" sz="2800" dirty="0" smtClean="0">
                <a:latin typeface="Times New Roman" pitchFamily="18" charset="0"/>
                <a:cs typeface="Times New Roman" pitchFamily="18" charset="0"/>
              </a:rPr>
              <a:t>)</a:t>
            </a:r>
          </a:p>
          <a:p>
            <a:pPr lvl="1"/>
            <a:r>
              <a:rPr lang="en-US" sz="2400" dirty="0" smtClean="0">
                <a:latin typeface="Times New Roman" pitchFamily="18" charset="0"/>
                <a:cs typeface="Times New Roman" pitchFamily="18" charset="0"/>
              </a:rPr>
              <a:t>MOV = move  data transfer</a:t>
            </a:r>
          </a:p>
          <a:p>
            <a:pPr lvl="1"/>
            <a:r>
              <a:rPr lang="en-US" sz="2400" dirty="0" smtClean="0">
                <a:latin typeface="Times New Roman" pitchFamily="18" charset="0"/>
                <a:cs typeface="Times New Roman" pitchFamily="18" charset="0"/>
              </a:rPr>
              <a:t>ADD = add  arithmetic</a:t>
            </a:r>
          </a:p>
          <a:p>
            <a:pPr lvl="1"/>
            <a:r>
              <a:rPr lang="en-US" sz="2400" dirty="0" smtClean="0">
                <a:latin typeface="Times New Roman" pitchFamily="18" charset="0"/>
                <a:cs typeface="Times New Roman" pitchFamily="18" charset="0"/>
              </a:rPr>
              <a:t>AND = logical AND  logic</a:t>
            </a:r>
          </a:p>
          <a:p>
            <a:pPr lvl="1"/>
            <a:r>
              <a:rPr lang="en-US" sz="2400" dirty="0" smtClean="0">
                <a:latin typeface="Times New Roman" pitchFamily="18" charset="0"/>
                <a:cs typeface="Times New Roman" pitchFamily="18" charset="0"/>
              </a:rPr>
              <a:t>JMP = unconditional jump  control transfer</a:t>
            </a:r>
          </a:p>
          <a:p>
            <a:r>
              <a:rPr lang="en-US" sz="2800" dirty="0" smtClean="0">
                <a:latin typeface="Times New Roman" pitchFamily="18" charset="0"/>
                <a:cs typeface="Times New Roman" pitchFamily="18" charset="0"/>
              </a:rPr>
              <a:t>Operands are the other parts of an assembly language Instructions</a:t>
            </a:r>
          </a:p>
          <a:p>
            <a:pPr lvl="1"/>
            <a:r>
              <a:rPr lang="en-US" sz="2400" dirty="0" smtClean="0">
                <a:latin typeface="Times New Roman" pitchFamily="18" charset="0"/>
                <a:cs typeface="Times New Roman" pitchFamily="18" charset="0"/>
              </a:rPr>
              <a:t>Identify whether the elements of data to be processed are in registers or memory</a:t>
            </a:r>
          </a:p>
          <a:p>
            <a:pPr lvl="1"/>
            <a:r>
              <a:rPr lang="en-US" sz="2400" dirty="0" smtClean="0">
                <a:latin typeface="Times New Roman" pitchFamily="18" charset="0"/>
                <a:cs typeface="Times New Roman" pitchFamily="18" charset="0"/>
              </a:rPr>
              <a:t>Source operand– location of one operand to be process</a:t>
            </a:r>
          </a:p>
          <a:p>
            <a:pPr lvl="1"/>
            <a:r>
              <a:rPr lang="en-US" sz="2400" dirty="0" smtClean="0">
                <a:latin typeface="Times New Roman" pitchFamily="18" charset="0"/>
                <a:cs typeface="Times New Roman" pitchFamily="18" charset="0"/>
              </a:rPr>
              <a:t>Destination operand—location of the other operand to be processed and the location of the result</a:t>
            </a:r>
            <a:endParaRPr lang="en-US" sz="2400" dirty="0">
              <a:latin typeface="Times New Roman" pitchFamily="18" charset="0"/>
              <a:cs typeface="Times New Roman" pitchFamily="18" charset="0"/>
            </a:endParaRPr>
          </a:p>
        </p:txBody>
      </p:sp>
      <p:sp>
        <p:nvSpPr>
          <p:cNvPr id="4" name="Title 1"/>
          <p:cNvSpPr txBox="1">
            <a:spLocks/>
          </p:cNvSpPr>
          <p:nvPr/>
        </p:nvSpPr>
        <p:spPr bwMode="auto">
          <a:xfrm>
            <a:off x="533400" y="457200"/>
            <a:ext cx="8382000" cy="762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r>
              <a:rPr lang="en-US" sz="4000" b="1" dirty="0" smtClean="0">
                <a:latin typeface="Times New Roman" pitchFamily="18" charset="0"/>
                <a:cs typeface="Times New Roman" pitchFamily="18" charset="0"/>
              </a:rPr>
              <a:t>Instruction Assembly Notation</a:t>
            </a:r>
            <a:endParaRPr lang="en-US" sz="4000" b="1" dirty="0">
              <a:solidFill>
                <a:schemeClr val="bg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endParaRPr lang="en-US" dirty="0" smtClean="0"/>
          </a:p>
        </p:txBody>
      </p:sp>
      <p:sp>
        <p:nvSpPr>
          <p:cNvPr id="56323" name="Rectangle 3"/>
          <p:cNvSpPr>
            <a:spLocks noGrp="1" noChangeArrowheads="1"/>
          </p:cNvSpPr>
          <p:nvPr>
            <p:ph type="body" idx="1"/>
          </p:nvPr>
        </p:nvSpPr>
        <p:spPr/>
        <p:txBody>
          <a:bodyPr/>
          <a:lstStyle/>
          <a:p>
            <a:pPr eaLnBrk="1" hangingPunct="1"/>
            <a:r>
              <a:rPr lang="en-US" dirty="0" smtClean="0">
                <a:latin typeface="Times New Roman" pitchFamily="18" charset="0"/>
                <a:cs typeface="Times New Roman" pitchFamily="18" charset="0"/>
              </a:rPr>
              <a:t>A language of numbers, called the Processor’s Instruction Set</a:t>
            </a:r>
          </a:p>
          <a:p>
            <a:pPr lvl="1" eaLnBrk="1" hangingPunct="1"/>
            <a:r>
              <a:rPr lang="en-US" dirty="0" smtClean="0">
                <a:latin typeface="Times New Roman" pitchFamily="18" charset="0"/>
                <a:cs typeface="Times New Roman" pitchFamily="18" charset="0"/>
              </a:rPr>
              <a:t>The set of basic operations a processor can perform</a:t>
            </a:r>
          </a:p>
          <a:p>
            <a:pPr eaLnBrk="1" hangingPunct="1"/>
            <a:r>
              <a:rPr lang="en-US" dirty="0" smtClean="0">
                <a:latin typeface="Times New Roman" pitchFamily="18" charset="0"/>
                <a:cs typeface="Times New Roman" pitchFamily="18" charset="0"/>
              </a:rPr>
              <a:t>Each instruction is coded as a number</a:t>
            </a:r>
          </a:p>
          <a:p>
            <a:pPr eaLnBrk="1" hangingPunct="1"/>
            <a:r>
              <a:rPr lang="en-US" dirty="0" smtClean="0">
                <a:latin typeface="Times New Roman" pitchFamily="18" charset="0"/>
                <a:cs typeface="Times New Roman" pitchFamily="18" charset="0"/>
              </a:rPr>
              <a:t>Instructions may be one or more bytes</a:t>
            </a:r>
          </a:p>
          <a:p>
            <a:pPr eaLnBrk="1" hangingPunct="1"/>
            <a:r>
              <a:rPr lang="en-US" dirty="0" smtClean="0">
                <a:latin typeface="Times New Roman" pitchFamily="18" charset="0"/>
                <a:cs typeface="Times New Roman" pitchFamily="18" charset="0"/>
              </a:rPr>
              <a:t>Every number corresponds to an instruction</a:t>
            </a:r>
          </a:p>
        </p:txBody>
      </p:sp>
      <p:sp>
        <p:nvSpPr>
          <p:cNvPr id="4" name="Title 1"/>
          <p:cNvSpPr txBox="1">
            <a:spLocks/>
          </p:cNvSpPr>
          <p:nvPr/>
        </p:nvSpPr>
        <p:spPr bwMode="auto">
          <a:xfrm>
            <a:off x="533400" y="457200"/>
            <a:ext cx="8382000" cy="762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r>
              <a:rPr lang="en-US" sz="4000" b="1" dirty="0" smtClean="0">
                <a:latin typeface="Times New Roman" pitchFamily="18" charset="0"/>
                <a:cs typeface="Times New Roman" pitchFamily="18" charset="0"/>
              </a:rPr>
              <a:t>Machine Language</a:t>
            </a:r>
            <a:endParaRPr lang="en-US" sz="40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1"/>
          <p:cNvSpPr txBox="1">
            <a:spLocks/>
          </p:cNvSpPr>
          <p:nvPr/>
        </p:nvSpPr>
        <p:spPr bwMode="auto">
          <a:xfrm>
            <a:off x="533400" y="457200"/>
            <a:ext cx="8382000" cy="762000"/>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r>
              <a:rPr lang="en-US" sz="4000" b="1" dirty="0" smtClean="0">
                <a:latin typeface="Times New Roman" pitchFamily="18" charset="0"/>
                <a:cs typeface="Times New Roman" pitchFamily="18" charset="0"/>
              </a:rPr>
              <a:t>Machine Language</a:t>
            </a:r>
            <a:endParaRPr lang="en-US" sz="4000" b="1" dirty="0">
              <a:solidFill>
                <a:schemeClr val="bg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0" y="1524000"/>
            <a:ext cx="9144000" cy="43434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1524000"/>
            <a:ext cx="8686800" cy="5105400"/>
          </a:xfrm>
        </p:spPr>
        <p:txBody>
          <a:bodyPr/>
          <a:lstStyle/>
          <a:p>
            <a:r>
              <a:rPr lang="en-US" dirty="0" smtClean="0">
                <a:latin typeface="Times New Roman" pitchFamily="18" charset="0"/>
                <a:cs typeface="Times New Roman" pitchFamily="18" charset="0"/>
              </a:rPr>
              <a:t>Native language of the 8088/8086 (PC) is machine language (code)</a:t>
            </a:r>
          </a:p>
          <a:p>
            <a:pPr lvl="1"/>
            <a:r>
              <a:rPr lang="en-US" dirty="0" smtClean="0">
                <a:latin typeface="Times New Roman" pitchFamily="18" charset="0"/>
                <a:cs typeface="Times New Roman" pitchFamily="18" charset="0"/>
              </a:rPr>
              <a:t>One to one correspondence to assembly language statements</a:t>
            </a:r>
          </a:p>
          <a:p>
            <a:pPr lvl="1"/>
            <a:r>
              <a:rPr lang="en-US" dirty="0" smtClean="0">
                <a:latin typeface="Times New Roman" pitchFamily="18" charset="0"/>
                <a:cs typeface="Times New Roman" pitchFamily="18" charset="0"/>
              </a:rPr>
              <a:t>Instructions encoded with 0’s and 1’s</a:t>
            </a:r>
          </a:p>
          <a:p>
            <a:pPr lvl="1"/>
            <a:r>
              <a:rPr lang="en-US" dirty="0" smtClean="0">
                <a:latin typeface="Times New Roman" pitchFamily="18" charset="0"/>
                <a:cs typeface="Times New Roman" pitchFamily="18" charset="0"/>
              </a:rPr>
              <a:t>Machine instructions can take up from 1 to 6 bytes</a:t>
            </a:r>
          </a:p>
          <a:p>
            <a:pPr lvl="1"/>
            <a:r>
              <a:rPr lang="en-US" dirty="0" smtClean="0">
                <a:latin typeface="Times New Roman" pitchFamily="18" charset="0"/>
                <a:cs typeface="Times New Roman" pitchFamily="18" charset="0"/>
              </a:rPr>
              <a:t>Example: Move=MOV</a:t>
            </a:r>
          </a:p>
          <a:p>
            <a:pPr lvl="2"/>
            <a:r>
              <a:rPr lang="en-US" dirty="0" smtClean="0">
                <a:latin typeface="Times New Roman" pitchFamily="18" charset="0"/>
                <a:cs typeface="Times New Roman" pitchFamily="18" charset="0"/>
              </a:rPr>
              <a:t>The wide choice of register operands, memory operands, and addressing mode available to access operands in memory expands the move instruction to 28 different forms</a:t>
            </a:r>
          </a:p>
          <a:p>
            <a:pPr lvl="2"/>
            <a:r>
              <a:rPr lang="en-US" dirty="0" smtClean="0">
                <a:latin typeface="Times New Roman" pitchFamily="18" charset="0"/>
                <a:cs typeface="Times New Roman" pitchFamily="18" charset="0"/>
              </a:rPr>
              <a:t>Ranges in size from 2 to 6 bytes</a:t>
            </a:r>
            <a:endParaRPr lang="en-US" sz="1800" dirty="0">
              <a:latin typeface="Times New Roman" pitchFamily="18" charset="0"/>
              <a:cs typeface="Times New Roman" pitchFamily="18" charset="0"/>
            </a:endParaRPr>
          </a:p>
        </p:txBody>
      </p:sp>
      <p:sp>
        <p:nvSpPr>
          <p:cNvPr id="5" name="Title 1"/>
          <p:cNvSpPr txBox="1">
            <a:spLocks/>
          </p:cNvSpPr>
          <p:nvPr/>
        </p:nvSpPr>
        <p:spPr>
          <a:xfrm>
            <a:off x="533400" y="533400"/>
            <a:ext cx="82296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r>
              <a:rPr lang="en-US" sz="4000" b="1" dirty="0" smtClean="0">
                <a:latin typeface="Times New Roman" pitchFamily="18" charset="0"/>
                <a:cs typeface="Times New Roman" pitchFamily="18" charset="0"/>
              </a:rPr>
              <a:t>Continued …</a:t>
            </a:r>
            <a:endParaRPr lang="en-US"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533400" y="495300"/>
            <a:ext cx="8229600" cy="952500"/>
          </a:xfrm>
        </p:spPr>
        <p:txBody>
          <a:bodyPr/>
          <a:lstStyle/>
          <a:p>
            <a:pPr eaLnBrk="1" hangingPunct="1"/>
            <a:r>
              <a:rPr lang="en-US" sz="4000" dirty="0" smtClean="0">
                <a:latin typeface="Times New Roman" pitchFamily="18" charset="0"/>
                <a:cs typeface="Times New Roman" pitchFamily="18" charset="0"/>
              </a:rPr>
              <a:t>Assembly Language </a:t>
            </a:r>
            <a:r>
              <a:rPr lang="en-US" sz="4000" dirty="0" err="1" smtClean="0">
                <a:latin typeface="Times New Roman" pitchFamily="18" charset="0"/>
                <a:cs typeface="Times New Roman" pitchFamily="18" charset="0"/>
              </a:rPr>
              <a:t>vs</a:t>
            </a:r>
            <a:r>
              <a:rPr lang="en-US" sz="4000" dirty="0" smtClean="0">
                <a:latin typeface="Times New Roman" pitchFamily="18" charset="0"/>
                <a:cs typeface="Times New Roman" pitchFamily="18" charset="0"/>
              </a:rPr>
              <a:t> Machine Language Programming</a:t>
            </a:r>
          </a:p>
        </p:txBody>
      </p:sp>
      <p:sp>
        <p:nvSpPr>
          <p:cNvPr id="57347" name="Rectangle 3"/>
          <p:cNvSpPr>
            <a:spLocks noGrp="1" noChangeArrowheads="1"/>
          </p:cNvSpPr>
          <p:nvPr>
            <p:ph type="body" idx="1"/>
          </p:nvPr>
        </p:nvSpPr>
        <p:spPr>
          <a:xfrm>
            <a:off x="457200" y="1981200"/>
            <a:ext cx="8229600" cy="4525963"/>
          </a:xfrm>
        </p:spPr>
        <p:txBody>
          <a:bodyPr/>
          <a:lstStyle/>
          <a:p>
            <a:pPr eaLnBrk="1" hangingPunct="1"/>
            <a:r>
              <a:rPr lang="en-US" dirty="0" smtClean="0">
                <a:latin typeface="Times New Roman" pitchFamily="18" charset="0"/>
                <a:cs typeface="Times New Roman" pitchFamily="18" charset="0"/>
              </a:rPr>
              <a:t>Machine Language Programming</a:t>
            </a:r>
          </a:p>
          <a:p>
            <a:pPr lvl="1" eaLnBrk="1" hangingPunct="1"/>
            <a:r>
              <a:rPr lang="en-US" dirty="0" smtClean="0">
                <a:latin typeface="Times New Roman" pitchFamily="18" charset="0"/>
                <a:cs typeface="Times New Roman" pitchFamily="18" charset="0"/>
              </a:rPr>
              <a:t>Writing a list of numbers representing the bytes of machine instructions to be executed and data constants to be used by the program</a:t>
            </a:r>
          </a:p>
          <a:p>
            <a:pPr eaLnBrk="1" hangingPunct="1"/>
            <a:r>
              <a:rPr lang="en-US" dirty="0" smtClean="0">
                <a:latin typeface="Times New Roman" pitchFamily="18" charset="0"/>
                <a:cs typeface="Times New Roman" pitchFamily="18" charset="0"/>
              </a:rPr>
              <a:t>Assembly Language Programming</a:t>
            </a:r>
          </a:p>
          <a:p>
            <a:pPr lvl="1" eaLnBrk="1" hangingPunct="1"/>
            <a:r>
              <a:rPr lang="en-US" dirty="0" smtClean="0">
                <a:latin typeface="Times New Roman" pitchFamily="18" charset="0"/>
                <a:cs typeface="Times New Roman" pitchFamily="18" charset="0"/>
              </a:rPr>
              <a:t>Using symbolic instructions to represent the raw data that will form the machine language program and initial data constants</a:t>
            </a:r>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5">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1_Equity">
      <a:majorFont>
        <a:latin typeface=""/>
        <a:ea typeface=""/>
        <a:cs typeface=""/>
      </a:majorFont>
      <a:minorFont>
        <a:latin typeface=""/>
        <a:ea typeface=""/>
        <a:cs typeface=""/>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Theme5</Template>
  <TotalTime>754</TotalTime>
  <Words>14729</Words>
  <Application>Microsoft Office PowerPoint</Application>
  <PresentationFormat>On-screen Show (4:3)</PresentationFormat>
  <Paragraphs>2013</Paragraphs>
  <Slides>271</Slides>
  <Notes>5</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271</vt:i4>
      </vt:variant>
    </vt:vector>
  </HeadingPairs>
  <TitlesOfParts>
    <vt:vector size="274" baseType="lpstr">
      <vt:lpstr>Theme5</vt:lpstr>
      <vt:lpstr>1_Equity</vt:lpstr>
      <vt:lpstr>PhotoImpact</vt:lpstr>
      <vt:lpstr>16 Bit Microprocessor Intel 8086</vt:lpstr>
      <vt:lpstr>Slide 2</vt:lpstr>
      <vt:lpstr>8086 Architecture</vt:lpstr>
      <vt:lpstr>8086 Internal  Architecture</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Default Segment Registers</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Instruction Set  of 8086</vt:lpstr>
      <vt:lpstr>Slide 88</vt:lpstr>
      <vt:lpstr>Slide 89</vt:lpstr>
      <vt:lpstr>Why do you Learn Assembly Language?</vt:lpstr>
      <vt:lpstr>Slide 91</vt:lpstr>
      <vt:lpstr>Slide 92</vt:lpstr>
      <vt:lpstr>Slide 93</vt:lpstr>
      <vt:lpstr>Slide 94</vt:lpstr>
      <vt:lpstr>Slide 95</vt:lpstr>
      <vt:lpstr>Slide 96</vt:lpstr>
      <vt:lpstr>Slide 97</vt:lpstr>
      <vt:lpstr>Slide 98</vt:lpstr>
      <vt:lpstr>Assembly Language vs Machine Language Programming</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Intel 8088/8086 Instruction Set Overview</vt:lpstr>
      <vt:lpstr>Data Movement Instructions (14)</vt:lpstr>
      <vt:lpstr>Slide 169</vt:lpstr>
      <vt:lpstr>Data movement using MOV</vt:lpstr>
      <vt:lpstr>Slide 171</vt:lpstr>
      <vt:lpstr>Number of clock cycles to calculate effective address</vt:lpstr>
      <vt:lpstr>The stack</vt:lpstr>
      <vt:lpstr>The stack</vt:lpstr>
      <vt:lpstr>PUSH and POP instructions</vt:lpstr>
      <vt:lpstr>PUSH and POP instructions</vt:lpstr>
      <vt:lpstr>PUSH  instructions</vt:lpstr>
      <vt:lpstr>Slide 178</vt:lpstr>
      <vt:lpstr>POP  instructions</vt:lpstr>
      <vt:lpstr>Slide 180</vt:lpstr>
      <vt:lpstr>Exchange Instruction (XCHG)</vt:lpstr>
      <vt:lpstr>Exchange Instruction (XCHG)</vt:lpstr>
      <vt:lpstr>Translate Instruction (XLAT)</vt:lpstr>
      <vt:lpstr>Translate Instruction (XLAT)</vt:lpstr>
      <vt:lpstr>LEA(load effective address)</vt:lpstr>
      <vt:lpstr>LDS-Load data and DS</vt:lpstr>
      <vt:lpstr>LES -Load data and ES</vt:lpstr>
      <vt:lpstr>Flag transfer instructions:LAHF, SAHF</vt:lpstr>
      <vt:lpstr>IN</vt:lpstr>
      <vt:lpstr>IN</vt:lpstr>
      <vt:lpstr>OUT</vt:lpstr>
      <vt:lpstr>OUT</vt:lpstr>
      <vt:lpstr>Instructions for moving strings</vt:lpstr>
      <vt:lpstr>Instructions for moving strings</vt:lpstr>
      <vt:lpstr>Instructions for moving strings</vt:lpstr>
      <vt:lpstr>Instructions for moving strings</vt:lpstr>
      <vt:lpstr>Instructions for moving strings</vt:lpstr>
      <vt:lpstr>Instructions for moving strings</vt:lpstr>
      <vt:lpstr>Instructions for moving strings</vt:lpstr>
      <vt:lpstr>Instructions for moving strings</vt:lpstr>
      <vt:lpstr>Instructions for moving strings</vt:lpstr>
      <vt:lpstr>Instructions for moving strings</vt:lpstr>
      <vt:lpstr>Instructions for moving strings</vt:lpstr>
      <vt:lpstr>String Instructions</vt:lpstr>
      <vt:lpstr>Addition - Add</vt:lpstr>
      <vt:lpstr>Example ADD</vt:lpstr>
      <vt:lpstr>Subtraction - SUB</vt:lpstr>
      <vt:lpstr>Example. SUB</vt:lpstr>
      <vt:lpstr>Compare - CMP</vt:lpstr>
      <vt:lpstr>Ex. CMP</vt:lpstr>
      <vt:lpstr>Negation</vt:lpstr>
      <vt:lpstr>Ex. NEG</vt:lpstr>
      <vt:lpstr>Multiplication</vt:lpstr>
      <vt:lpstr>8 bit multiplication</vt:lpstr>
      <vt:lpstr>16 bit multiplication</vt:lpstr>
      <vt:lpstr>Division</vt:lpstr>
      <vt:lpstr>8 bit division</vt:lpstr>
      <vt:lpstr>16 bit multiplication</vt:lpstr>
      <vt:lpstr>Conversion</vt:lpstr>
      <vt:lpstr>Ex. Conversion</vt:lpstr>
      <vt:lpstr>Slide 221</vt:lpstr>
      <vt:lpstr>Example about flag with arithmetic</vt:lpstr>
      <vt:lpstr>Example about flag with arithmetic</vt:lpstr>
      <vt:lpstr>Bit Manipulation</vt:lpstr>
      <vt:lpstr>Logic and bit manipulation Instructions (12)</vt:lpstr>
      <vt:lpstr>Logic and bit manipulation Instructions (12)</vt:lpstr>
      <vt:lpstr>AND</vt:lpstr>
      <vt:lpstr>AND</vt:lpstr>
      <vt:lpstr>OR</vt:lpstr>
      <vt:lpstr>OR</vt:lpstr>
      <vt:lpstr>XOR</vt:lpstr>
      <vt:lpstr>XOR</vt:lpstr>
      <vt:lpstr>NOT</vt:lpstr>
      <vt:lpstr>TEST</vt:lpstr>
      <vt:lpstr>TEST</vt:lpstr>
      <vt:lpstr>ROTATE AND SHIFT INSTRUCTIONS</vt:lpstr>
      <vt:lpstr>ROTATE AND SHIFT INSTRUCTIONS</vt:lpstr>
      <vt:lpstr>ROTATE AND SHIFT</vt:lpstr>
      <vt:lpstr>Slide 239</vt:lpstr>
      <vt:lpstr>Slide 240</vt:lpstr>
      <vt:lpstr>Slide 241</vt:lpstr>
      <vt:lpstr>Slide 242</vt:lpstr>
      <vt:lpstr>Slide 243</vt:lpstr>
      <vt:lpstr>Slide 244</vt:lpstr>
      <vt:lpstr>Slide 245</vt:lpstr>
      <vt:lpstr>Control transfer instructions</vt:lpstr>
      <vt:lpstr>Control transfer instructions</vt:lpstr>
      <vt:lpstr>Control transfer instructions</vt:lpstr>
      <vt:lpstr>Control transfer instructions</vt:lpstr>
      <vt:lpstr>Control transfer instructions</vt:lpstr>
      <vt:lpstr>Slide 251</vt:lpstr>
      <vt:lpstr>Unconditional JUMP</vt:lpstr>
      <vt:lpstr>Slide 253</vt:lpstr>
      <vt:lpstr>Slide 254</vt:lpstr>
      <vt:lpstr>Slide 255</vt:lpstr>
      <vt:lpstr>Slide 256</vt:lpstr>
      <vt:lpstr>Slide 257</vt:lpstr>
      <vt:lpstr>Slide 258</vt:lpstr>
      <vt:lpstr>Slide 259</vt:lpstr>
      <vt:lpstr>Slide 260</vt:lpstr>
      <vt:lpstr>Slide 261</vt:lpstr>
      <vt:lpstr>Slide 262</vt:lpstr>
      <vt:lpstr>Slide 263</vt:lpstr>
      <vt:lpstr>Slide 264</vt:lpstr>
      <vt:lpstr>Slide 265</vt:lpstr>
      <vt:lpstr>Slide 266</vt:lpstr>
      <vt:lpstr>Slide 267</vt:lpstr>
      <vt:lpstr>Slide 268</vt:lpstr>
      <vt:lpstr>Loops</vt:lpstr>
      <vt:lpstr>Loops</vt:lpstr>
      <vt:lpstr>Processor Control Instructions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Mahesh</dc:creator>
  <cp:lastModifiedBy>ECE-Mahesh</cp:lastModifiedBy>
  <cp:revision>213</cp:revision>
  <dcterms:created xsi:type="dcterms:W3CDTF">2006-08-16T00:00:00Z</dcterms:created>
  <dcterms:modified xsi:type="dcterms:W3CDTF">2020-01-10T08:22:45Z</dcterms:modified>
</cp:coreProperties>
</file>