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Lst>
  <p:notesMasterIdLst>
    <p:notesMasterId r:id="rId54"/>
  </p:notesMasterIdLst>
  <p:sldIdLst>
    <p:sldId id="261" r:id="rId2"/>
    <p:sldId id="257" r:id="rId3"/>
    <p:sldId id="256" r:id="rId4"/>
    <p:sldId id="258" r:id="rId5"/>
    <p:sldId id="260" r:id="rId6"/>
    <p:sldId id="262" r:id="rId7"/>
    <p:sldId id="263" r:id="rId8"/>
    <p:sldId id="311" r:id="rId9"/>
    <p:sldId id="264" r:id="rId10"/>
    <p:sldId id="265" r:id="rId11"/>
    <p:sldId id="266" r:id="rId12"/>
    <p:sldId id="267" r:id="rId13"/>
    <p:sldId id="291" r:id="rId14"/>
    <p:sldId id="270" r:id="rId15"/>
    <p:sldId id="268" r:id="rId16"/>
    <p:sldId id="273" r:id="rId17"/>
    <p:sldId id="274" r:id="rId18"/>
    <p:sldId id="310" r:id="rId19"/>
    <p:sldId id="276" r:id="rId20"/>
    <p:sldId id="277" r:id="rId21"/>
    <p:sldId id="278" r:id="rId22"/>
    <p:sldId id="279" r:id="rId23"/>
    <p:sldId id="280" r:id="rId24"/>
    <p:sldId id="309" r:id="rId25"/>
    <p:sldId id="271" r:id="rId26"/>
    <p:sldId id="272" r:id="rId27"/>
    <p:sldId id="281" r:id="rId28"/>
    <p:sldId id="282" r:id="rId29"/>
    <p:sldId id="283" r:id="rId30"/>
    <p:sldId id="284" r:id="rId31"/>
    <p:sldId id="290" r:id="rId32"/>
    <p:sldId id="285" r:id="rId33"/>
    <p:sldId id="286" r:id="rId34"/>
    <p:sldId id="292" r:id="rId35"/>
    <p:sldId id="287" r:id="rId36"/>
    <p:sldId id="288" r:id="rId37"/>
    <p:sldId id="289" r:id="rId38"/>
    <p:sldId id="293" r:id="rId39"/>
    <p:sldId id="294" r:id="rId40"/>
    <p:sldId id="295" r:id="rId41"/>
    <p:sldId id="296" r:id="rId42"/>
    <p:sldId id="297" r:id="rId43"/>
    <p:sldId id="302" r:id="rId44"/>
    <p:sldId id="298" r:id="rId45"/>
    <p:sldId id="299" r:id="rId46"/>
    <p:sldId id="300"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E052C-A140-4552-9E4F-16F938817BF1}" type="datetimeFigureOut">
              <a:rPr lang="en-US" smtClean="0"/>
              <a:pPr/>
              <a:t>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BDA98-5AC3-4904-89EC-9039781661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BDA98-5AC3-4904-89EC-903978166184}"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1/7/2019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1/7/2019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1/7/2019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1/7/2019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1/7/2019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1/7/2019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1/7/2019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1/7/2019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mechteacher.com/abrasive-jet-machining/" TargetMode="External"/><Relationship Id="rId2" Type="http://schemas.openxmlformats.org/officeDocument/2006/relationships/hyperlink" Target="http://mechteacher.com/process-parameters-of-abrasive-jet-machining/"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mechteacher.com/abrasive-jet-machi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mechteacher.com/process-parameters-of-abrasive-jet-machining/"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mechteacher.com/abrasive-jet-machi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mechteacher.com/properties-of-fluid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mechteacher.com/mechanical-properties-of-meta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mechteacher.com/unconventional-machining-processes-introduction-and-classification/" TargetMode="External"/><Relationship Id="rId2" Type="http://schemas.openxmlformats.org/officeDocument/2006/relationships/hyperlink" Target="http://mechteacher.com/unconventional-machining-processes-energy-classification/" TargetMode="External"/><Relationship Id="rId1" Type="http://schemas.openxmlformats.org/officeDocument/2006/relationships/slideLayout" Target="../slideLayouts/slideLayout2.xml"/><Relationship Id="rId6" Type="http://schemas.openxmlformats.org/officeDocument/2006/relationships/hyperlink" Target="http://mechteacher.com/water-jet-machining/" TargetMode="External"/><Relationship Id="rId5" Type="http://schemas.openxmlformats.org/officeDocument/2006/relationships/hyperlink" Target="http://mechteacher.com/properties-of-fluids/" TargetMode="External"/><Relationship Id="rId4" Type="http://schemas.openxmlformats.org/officeDocument/2006/relationships/hyperlink" Target="http://mechteacher.com/abrasive-jet-machining/"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mechteacher.com/fluid-flo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7547" t="11950" r="3774" b="6290"/>
          <a:stretch>
            <a:fillRect/>
          </a:stretch>
        </p:blipFill>
        <p:spPr bwMode="auto">
          <a:xfrm>
            <a:off x="820615" y="914400"/>
            <a:ext cx="7713785"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1.    Introduction of USM2.    Schematic diagram3.    Principle &amp; Working4.    Mechanism5.    Mathematic Design for..."/>
          <p:cNvPicPr/>
          <p:nvPr/>
        </p:nvPicPr>
        <p:blipFill>
          <a:blip r:embed="rId2"/>
          <a:srcRect l="4167" t="7265" r="4808" b="15385"/>
          <a:stretch>
            <a:fillRect/>
          </a:stretch>
        </p:blipFill>
        <p:spPr bwMode="auto">
          <a:xfrm>
            <a:off x="533400" y="685801"/>
            <a:ext cx="777239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ltrasonic machining        Introduction Ultrasonic machining is a non-traditionalmechanical means of uniform stock materi..."/>
          <p:cNvPicPr/>
          <p:nvPr/>
        </p:nvPicPr>
        <p:blipFill>
          <a:blip r:embed="rId2"/>
          <a:srcRect b="7479"/>
          <a:stretch>
            <a:fillRect/>
          </a:stretch>
        </p:blipFill>
        <p:spPr bwMode="auto">
          <a:xfrm>
            <a:off x="762001" y="685800"/>
            <a:ext cx="8153400" cy="5867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rious work samples machined by USM1- The first picture on the left is a plastic sample that has inner grooves that are m..."/>
          <p:cNvPicPr/>
          <p:nvPr/>
        </p:nvPicPr>
        <p:blipFill>
          <a:blip r:embed="rId2"/>
          <a:srcRect t="4273" r="6570" b="2778"/>
          <a:stretch>
            <a:fillRect/>
          </a:stretch>
        </p:blipFill>
        <p:spPr bwMode="auto">
          <a:xfrm>
            <a:off x="381000" y="533400"/>
            <a:ext cx="8229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9" name="Picture 17"/>
          <p:cNvPicPr>
            <a:picLocks noChangeAspect="1" noChangeArrowheads="1"/>
          </p:cNvPicPr>
          <p:nvPr/>
        </p:nvPicPr>
        <p:blipFill>
          <a:blip r:embed="rId2"/>
          <a:srcRect/>
          <a:stretch>
            <a:fillRect/>
          </a:stretch>
        </p:blipFill>
        <p:spPr bwMode="auto">
          <a:xfrm>
            <a:off x="0" y="457200"/>
            <a:ext cx="47625" cy="3381375"/>
          </a:xfrm>
          <a:prstGeom prst="rect">
            <a:avLst/>
          </a:prstGeom>
          <a:noFill/>
        </p:spPr>
      </p:pic>
      <p:grpSp>
        <p:nvGrpSpPr>
          <p:cNvPr id="49153" name="Group 1"/>
          <p:cNvGrpSpPr>
            <a:grpSpLocks/>
          </p:cNvGrpSpPr>
          <p:nvPr/>
        </p:nvGrpSpPr>
        <p:grpSpPr bwMode="auto">
          <a:xfrm>
            <a:off x="1408113" y="1370013"/>
            <a:ext cx="4662487" cy="3382962"/>
            <a:chOff x="2218" y="1438"/>
            <a:chExt cx="7343" cy="5327"/>
          </a:xfrm>
        </p:grpSpPr>
        <p:sp>
          <p:nvSpPr>
            <p:cNvPr id="49168" name="Rectangle 16"/>
            <p:cNvSpPr>
              <a:spLocks noChangeArrowheads="1"/>
            </p:cNvSpPr>
            <p:nvPr/>
          </p:nvSpPr>
          <p:spPr bwMode="auto">
            <a:xfrm>
              <a:off x="2219" y="1439"/>
              <a:ext cx="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2287"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4" name="Rectangle 12"/>
            <p:cNvSpPr>
              <a:spLocks noChangeArrowheads="1"/>
            </p:cNvSpPr>
            <p:nvPr/>
          </p:nvSpPr>
          <p:spPr bwMode="auto">
            <a:xfrm>
              <a:off x="3431"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4574"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0" name="Rectangle 8"/>
            <p:cNvSpPr>
              <a:spLocks noChangeArrowheads="1"/>
            </p:cNvSpPr>
            <p:nvPr/>
          </p:nvSpPr>
          <p:spPr bwMode="auto">
            <a:xfrm>
              <a:off x="5718"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8" name="Rectangle 6"/>
            <p:cNvSpPr>
              <a:spLocks noChangeArrowheads="1"/>
            </p:cNvSpPr>
            <p:nvPr/>
          </p:nvSpPr>
          <p:spPr bwMode="auto">
            <a:xfrm>
              <a:off x="6862"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6" name="Rectangle 4"/>
            <p:cNvSpPr>
              <a:spLocks noChangeArrowheads="1"/>
            </p:cNvSpPr>
            <p:nvPr/>
          </p:nvSpPr>
          <p:spPr bwMode="auto">
            <a:xfrm>
              <a:off x="8005"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4" name="Rectangle 2"/>
            <p:cNvSpPr>
              <a:spLocks noChangeArrowheads="1"/>
            </p:cNvSpPr>
            <p:nvPr/>
          </p:nvSpPr>
          <p:spPr bwMode="auto">
            <a:xfrm>
              <a:off x="9149" y="1439"/>
              <a:ext cx="42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917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71" name="Rectangle 19"/>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73" name="Rectangle 21"/>
          <p:cNvSpPr>
            <a:spLocks noChangeArrowheads="1"/>
          </p:cNvSpPr>
          <p:nvPr/>
        </p:nvSpPr>
        <p:spPr bwMode="auto">
          <a:xfrm>
            <a:off x="0" y="38385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75" name="Rectangle 23"/>
          <p:cNvSpPr>
            <a:spLocks noChangeArrowheads="1"/>
          </p:cNvSpPr>
          <p:nvPr/>
        </p:nvSpPr>
        <p:spPr bwMode="auto">
          <a:xfrm>
            <a:off x="0" y="72294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77" name="Rectangle 25"/>
          <p:cNvSpPr>
            <a:spLocks noChangeArrowheads="1"/>
          </p:cNvSpPr>
          <p:nvPr/>
        </p:nvSpPr>
        <p:spPr bwMode="auto">
          <a:xfrm>
            <a:off x="0" y="106203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79" name="Rectangle 27"/>
          <p:cNvSpPr>
            <a:spLocks noChangeArrowheads="1"/>
          </p:cNvSpPr>
          <p:nvPr/>
        </p:nvSpPr>
        <p:spPr bwMode="auto">
          <a:xfrm>
            <a:off x="0" y="140112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1" name="Rectangle 29"/>
          <p:cNvSpPr>
            <a:spLocks noChangeArrowheads="1"/>
          </p:cNvSpPr>
          <p:nvPr/>
        </p:nvSpPr>
        <p:spPr bwMode="auto">
          <a:xfrm>
            <a:off x="0" y="174021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3" name="Rectangle 31"/>
          <p:cNvSpPr>
            <a:spLocks noChangeArrowheads="1"/>
          </p:cNvSpPr>
          <p:nvPr/>
        </p:nvSpPr>
        <p:spPr bwMode="auto">
          <a:xfrm>
            <a:off x="0" y="207930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5" name="Rectangle 33"/>
          <p:cNvSpPr>
            <a:spLocks noChangeArrowheads="1"/>
          </p:cNvSpPr>
          <p:nvPr/>
        </p:nvSpPr>
        <p:spPr bwMode="auto">
          <a:xfrm>
            <a:off x="0" y="241839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7" name="Rectangle 35"/>
          <p:cNvSpPr>
            <a:spLocks noChangeArrowheads="1"/>
          </p:cNvSpPr>
          <p:nvPr/>
        </p:nvSpPr>
        <p:spPr bwMode="auto">
          <a:xfrm>
            <a:off x="0" y="2756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9204" name="Picture 52"/>
          <p:cNvPicPr>
            <a:picLocks noChangeAspect="1" noChangeArrowheads="1"/>
          </p:cNvPicPr>
          <p:nvPr/>
        </p:nvPicPr>
        <p:blipFill>
          <a:blip r:embed="rId3"/>
          <a:srcRect/>
          <a:stretch>
            <a:fillRect/>
          </a:stretch>
        </p:blipFill>
        <p:spPr bwMode="auto">
          <a:xfrm>
            <a:off x="0" y="457200"/>
            <a:ext cx="47625" cy="3381375"/>
          </a:xfrm>
          <a:prstGeom prst="rect">
            <a:avLst/>
          </a:prstGeom>
          <a:noFill/>
        </p:spPr>
      </p:pic>
      <p:grpSp>
        <p:nvGrpSpPr>
          <p:cNvPr id="49188" name="Group 36"/>
          <p:cNvGrpSpPr>
            <a:grpSpLocks/>
          </p:cNvGrpSpPr>
          <p:nvPr/>
        </p:nvGrpSpPr>
        <p:grpSpPr bwMode="auto">
          <a:xfrm>
            <a:off x="1447800" y="1447800"/>
            <a:ext cx="4845050" cy="3324225"/>
            <a:chOff x="2218" y="1438"/>
            <a:chExt cx="7343" cy="5327"/>
          </a:xfrm>
        </p:grpSpPr>
        <p:sp>
          <p:nvSpPr>
            <p:cNvPr id="49203" name="Rectangle 51"/>
            <p:cNvSpPr>
              <a:spLocks noChangeArrowheads="1"/>
            </p:cNvSpPr>
            <p:nvPr/>
          </p:nvSpPr>
          <p:spPr bwMode="auto">
            <a:xfrm>
              <a:off x="2219" y="1439"/>
              <a:ext cx="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01" name="Rectangle 49"/>
            <p:cNvSpPr>
              <a:spLocks noChangeArrowheads="1"/>
            </p:cNvSpPr>
            <p:nvPr/>
          </p:nvSpPr>
          <p:spPr bwMode="auto">
            <a:xfrm>
              <a:off x="2287"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99" name="Rectangle 47"/>
            <p:cNvSpPr>
              <a:spLocks noChangeArrowheads="1"/>
            </p:cNvSpPr>
            <p:nvPr/>
          </p:nvSpPr>
          <p:spPr bwMode="auto">
            <a:xfrm>
              <a:off x="3431"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97" name="Rectangle 45"/>
            <p:cNvSpPr>
              <a:spLocks noChangeArrowheads="1"/>
            </p:cNvSpPr>
            <p:nvPr/>
          </p:nvSpPr>
          <p:spPr bwMode="auto">
            <a:xfrm>
              <a:off x="4574"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95" name="Rectangle 43"/>
            <p:cNvSpPr>
              <a:spLocks noChangeArrowheads="1"/>
            </p:cNvSpPr>
            <p:nvPr/>
          </p:nvSpPr>
          <p:spPr bwMode="auto">
            <a:xfrm>
              <a:off x="5718"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93" name="Rectangle 41"/>
            <p:cNvSpPr>
              <a:spLocks noChangeArrowheads="1"/>
            </p:cNvSpPr>
            <p:nvPr/>
          </p:nvSpPr>
          <p:spPr bwMode="auto">
            <a:xfrm>
              <a:off x="6862"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91" name="Rectangle 39"/>
            <p:cNvSpPr>
              <a:spLocks noChangeArrowheads="1"/>
            </p:cNvSpPr>
            <p:nvPr/>
          </p:nvSpPr>
          <p:spPr bwMode="auto">
            <a:xfrm>
              <a:off x="8005" y="1439"/>
              <a:ext cx="116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89" name="Rectangle 37"/>
            <p:cNvSpPr>
              <a:spLocks noChangeArrowheads="1"/>
            </p:cNvSpPr>
            <p:nvPr/>
          </p:nvSpPr>
          <p:spPr bwMode="auto">
            <a:xfrm>
              <a:off x="9149" y="1439"/>
              <a:ext cx="420" cy="5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9205" name="Rectangle 53"/>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206" name="Rectangle 5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08" name="Rectangle 56"/>
          <p:cNvSpPr>
            <a:spLocks noChangeArrowheads="1"/>
          </p:cNvSpPr>
          <p:nvPr/>
        </p:nvSpPr>
        <p:spPr bwMode="auto">
          <a:xfrm>
            <a:off x="0" y="38385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10" name="Rectangle 58"/>
          <p:cNvSpPr>
            <a:spLocks noChangeArrowheads="1"/>
          </p:cNvSpPr>
          <p:nvPr/>
        </p:nvSpPr>
        <p:spPr bwMode="auto">
          <a:xfrm>
            <a:off x="0" y="72294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12" name="Rectangle 60"/>
          <p:cNvSpPr>
            <a:spLocks noChangeArrowheads="1"/>
          </p:cNvSpPr>
          <p:nvPr/>
        </p:nvSpPr>
        <p:spPr bwMode="auto">
          <a:xfrm>
            <a:off x="0" y="106203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14" name="Rectangle 62"/>
          <p:cNvSpPr>
            <a:spLocks noChangeArrowheads="1"/>
          </p:cNvSpPr>
          <p:nvPr/>
        </p:nvSpPr>
        <p:spPr bwMode="auto">
          <a:xfrm>
            <a:off x="0" y="140112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16" name="Rectangle 64"/>
          <p:cNvSpPr>
            <a:spLocks noChangeArrowheads="1"/>
          </p:cNvSpPr>
          <p:nvPr/>
        </p:nvSpPr>
        <p:spPr bwMode="auto">
          <a:xfrm>
            <a:off x="0" y="174021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18" name="Rectangle 66"/>
          <p:cNvSpPr>
            <a:spLocks noChangeArrowheads="1"/>
          </p:cNvSpPr>
          <p:nvPr/>
        </p:nvSpPr>
        <p:spPr bwMode="auto">
          <a:xfrm>
            <a:off x="0" y="207930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20" name="Rectangle 68"/>
          <p:cNvSpPr>
            <a:spLocks noChangeArrowheads="1"/>
          </p:cNvSpPr>
          <p:nvPr/>
        </p:nvSpPr>
        <p:spPr bwMode="auto">
          <a:xfrm>
            <a:off x="0" y="241839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22" name="Rectangle 70"/>
          <p:cNvSpPr>
            <a:spLocks noChangeArrowheads="1"/>
          </p:cNvSpPr>
          <p:nvPr/>
        </p:nvSpPr>
        <p:spPr bwMode="auto">
          <a:xfrm>
            <a:off x="0" y="2756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9223" name="Picture 71" descr="C:\Users\rajashekar\Desktop\Untitled-1.jpg"/>
          <p:cNvPicPr>
            <a:picLocks noChangeAspect="1" noChangeArrowheads="1"/>
          </p:cNvPicPr>
          <p:nvPr/>
        </p:nvPicPr>
        <p:blipFill>
          <a:blip r:embed="rId4"/>
          <a:srcRect l="12828" r="15765"/>
          <a:stretch>
            <a:fillRect/>
          </a:stretch>
        </p:blipFill>
        <p:spPr bwMode="auto">
          <a:xfrm>
            <a:off x="3874450" y="1303607"/>
            <a:ext cx="5185144" cy="4343400"/>
          </a:xfrm>
          <a:prstGeom prst="rect">
            <a:avLst/>
          </a:prstGeom>
          <a:noFill/>
        </p:spPr>
      </p:pic>
      <p:pic>
        <p:nvPicPr>
          <p:cNvPr id="55" name="Picture 54" descr="Principal and workingThe process is performed by a cutting tool, whichoscillates at high frequency, typically 20-40 kHz, i..."/>
          <p:cNvPicPr/>
          <p:nvPr/>
        </p:nvPicPr>
        <p:blipFill>
          <a:blip r:embed="rId5"/>
          <a:srcRect t="14667" r="38889" b="63897"/>
          <a:stretch>
            <a:fillRect/>
          </a:stretch>
        </p:blipFill>
        <p:spPr bwMode="auto">
          <a:xfrm>
            <a:off x="228600" y="228600"/>
            <a:ext cx="3886200" cy="1447800"/>
          </a:xfrm>
          <a:prstGeom prst="rect">
            <a:avLst/>
          </a:prstGeom>
          <a:noFill/>
          <a:ln w="9525">
            <a:noFill/>
            <a:miter lim="800000"/>
            <a:headEnd/>
            <a:tailEnd/>
          </a:ln>
        </p:spPr>
      </p:pic>
      <p:pic>
        <p:nvPicPr>
          <p:cNvPr id="56" name="Picture 55" descr="Principal and workingThe process is performed by a cutting tool, whichoscillates at high frequency, typically 20-40 kHz, i..."/>
          <p:cNvPicPr/>
          <p:nvPr/>
        </p:nvPicPr>
        <p:blipFill>
          <a:blip r:embed="rId5"/>
          <a:srcRect t="36103" r="38889" b="41333"/>
          <a:stretch>
            <a:fillRect/>
          </a:stretch>
        </p:blipFill>
        <p:spPr bwMode="auto">
          <a:xfrm>
            <a:off x="228600" y="1981200"/>
            <a:ext cx="3886200" cy="1524000"/>
          </a:xfrm>
          <a:prstGeom prst="rect">
            <a:avLst/>
          </a:prstGeom>
          <a:noFill/>
          <a:ln w="9525">
            <a:noFill/>
            <a:miter lim="800000"/>
            <a:headEnd/>
            <a:tailEnd/>
          </a:ln>
        </p:spPr>
      </p:pic>
      <p:pic>
        <p:nvPicPr>
          <p:cNvPr id="57" name="Picture 56" descr="Principal and workingThe process is performed by a cutting tool, whichoscillates at high frequency, typically 20-40 kHz, i..."/>
          <p:cNvPicPr/>
          <p:nvPr/>
        </p:nvPicPr>
        <p:blipFill>
          <a:blip r:embed="rId5"/>
          <a:srcRect t="57333" r="38889"/>
          <a:stretch>
            <a:fillRect/>
          </a:stretch>
        </p:blipFill>
        <p:spPr bwMode="auto">
          <a:xfrm>
            <a:off x="152400" y="3581400"/>
            <a:ext cx="4191000" cy="3048000"/>
          </a:xfrm>
          <a:prstGeom prst="rect">
            <a:avLst/>
          </a:prstGeom>
          <a:noFill/>
          <a:ln w="9525">
            <a:noFill/>
            <a:miter lim="800000"/>
            <a:headEnd/>
            <a:tailEnd/>
          </a:ln>
        </p:spPr>
      </p:pic>
      <p:sp>
        <p:nvSpPr>
          <p:cNvPr id="58" name="TextBox 57"/>
          <p:cNvSpPr txBox="1"/>
          <p:nvPr/>
        </p:nvSpPr>
        <p:spPr>
          <a:xfrm>
            <a:off x="4343400" y="228600"/>
            <a:ext cx="4191000" cy="584775"/>
          </a:xfrm>
          <a:prstGeom prst="rect">
            <a:avLst/>
          </a:prstGeom>
          <a:noFill/>
        </p:spPr>
        <p:txBody>
          <a:bodyPr wrap="square" rtlCol="0">
            <a:spAutoFit/>
          </a:bodyPr>
          <a:lstStyle/>
          <a:p>
            <a:r>
              <a:rPr lang="en-US" sz="3200" b="1" dirty="0" smtClean="0"/>
              <a:t>PINCIPLE OF WORKING</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chanismThe basic components to the cuttingaction are believed to be1 2 3 3 4 "/>
          <p:cNvPicPr/>
          <p:nvPr/>
        </p:nvPicPr>
        <p:blipFill>
          <a:blip r:embed="rId2"/>
          <a:srcRect l="5288" t="5556" r="10256" b="14102"/>
          <a:stretch>
            <a:fillRect/>
          </a:stretch>
        </p:blipFill>
        <p:spPr bwMode="auto">
          <a:xfrm>
            <a:off x="381000" y="685800"/>
            <a:ext cx="8077200" cy="556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ystematic diagram                   Force                   feed                   motion   Transducer                   ..."/>
          <p:cNvPicPr/>
          <p:nvPr/>
        </p:nvPicPr>
        <p:blipFill>
          <a:blip r:embed="rId2"/>
          <a:srcRect l="22917" t="3419" r="2724" b="13248"/>
          <a:stretch>
            <a:fillRect/>
          </a:stretch>
        </p:blipFill>
        <p:spPr bwMode="auto">
          <a:xfrm>
            <a:off x="457200" y="533400"/>
            <a:ext cx="8001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he power supply is a sine-wave generator• The user can control over both the frequency and  power of the generated sig..."/>
          <p:cNvPicPr/>
          <p:nvPr/>
        </p:nvPicPr>
        <p:blipFill>
          <a:blip r:embed="rId2"/>
          <a:srcRect t="1496" b="10897"/>
          <a:stretch>
            <a:fillRect/>
          </a:stretch>
        </p:blipFill>
        <p:spPr bwMode="auto">
          <a:xfrm>
            <a:off x="457200" y="533400"/>
            <a:ext cx="8382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 Two types of transducers are used in USM to convert the supplied energy to   mechanical motion.• They are based on two ..."/>
          <p:cNvPicPr/>
          <p:nvPr/>
        </p:nvPicPr>
        <p:blipFill>
          <a:blip r:embed="rId2"/>
          <a:srcRect l="5769" t="6410" r="5449" b="23718"/>
          <a:stretch>
            <a:fillRect/>
          </a:stretch>
        </p:blipFill>
        <p:spPr bwMode="auto">
          <a:xfrm>
            <a:off x="609600" y="533401"/>
            <a:ext cx="8001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Such as quartz or lead,zirconate,titanate, generate a small electric current when    compressed.•   Conversely, when a..."/>
          <p:cNvPicPr/>
          <p:nvPr/>
        </p:nvPicPr>
        <p:blipFill>
          <a:blip r:embed="rId2"/>
          <a:srcRect l="2724" t="5769" r="4647" b="11752"/>
          <a:stretch>
            <a:fillRect/>
          </a:stretch>
        </p:blipFill>
        <p:spPr bwMode="auto">
          <a:xfrm>
            <a:off x="457201" y="609600"/>
            <a:ext cx="8077200" cy="5638800"/>
          </a:xfrm>
          <a:prstGeom prst="rect">
            <a:avLst/>
          </a:prstGeom>
          <a:noFill/>
          <a:ln w="9525">
            <a:noFill/>
            <a:miter lim="800000"/>
            <a:headEnd/>
            <a:tailEnd/>
          </a:ln>
        </p:spPr>
      </p:pic>
      <p:sp>
        <p:nvSpPr>
          <p:cNvPr id="3" name="TextBox 2"/>
          <p:cNvSpPr txBox="1"/>
          <p:nvPr/>
        </p:nvSpPr>
        <p:spPr>
          <a:xfrm>
            <a:off x="457200" y="3962400"/>
            <a:ext cx="8077200" cy="1569660"/>
          </a:xfrm>
          <a:prstGeom prst="rect">
            <a:avLst/>
          </a:prstGeom>
          <a:solidFill>
            <a:schemeClr val="bg1"/>
          </a:solidFill>
        </p:spPr>
        <p:txBody>
          <a:bodyPr wrap="square" rtlCol="0">
            <a:spAutoFit/>
          </a:bodyPr>
          <a:lstStyle/>
          <a:p>
            <a:r>
              <a:rPr lang="en-US" sz="2400" b="1" dirty="0" smtClean="0"/>
              <a:t>When alternate magnetic field is applied to Ferro magnetic material, dimensions of the material changes.  </a:t>
            </a:r>
          </a:p>
          <a:p>
            <a:endParaRPr lang="en-US" sz="2400" b="1" dirty="0" smtClean="0"/>
          </a:p>
          <a:p>
            <a:r>
              <a:rPr lang="en-US" sz="2400" b="1" dirty="0" smtClean="0"/>
              <a:t>During this process, the material expands or contracts.</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 Its function is to increase the tool vibration amplitude and to match  the vibrator to the acoustic load.• It must be c..."/>
          <p:cNvPicPr/>
          <p:nvPr/>
        </p:nvPicPr>
        <p:blipFill>
          <a:blip r:embed="rId2"/>
          <a:srcRect/>
          <a:stretch>
            <a:fillRect/>
          </a:stretch>
        </p:blipFill>
        <p:spPr bwMode="auto">
          <a:xfrm>
            <a:off x="609600" y="685800"/>
            <a:ext cx="8000999"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0000" t="12667" r="3000" b="6000"/>
          <a:stretch>
            <a:fillRect/>
          </a:stretch>
        </p:blipFill>
        <p:spPr bwMode="auto">
          <a:xfrm>
            <a:off x="871928" y="1295400"/>
            <a:ext cx="7281472"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acoustic head can be of different shape like• Tapered or conical• Exponential• Stepped The acoustic head is the  most..."/>
          <p:cNvPicPr/>
          <p:nvPr/>
        </p:nvPicPr>
        <p:blipFill>
          <a:blip r:embed="rId2"/>
          <a:srcRect t="9188" r="2885" b="4273"/>
          <a:stretch>
            <a:fillRect/>
          </a:stretch>
        </p:blipFill>
        <p:spPr bwMode="auto">
          <a:xfrm>
            <a:off x="457200" y="0"/>
            <a:ext cx="7924800" cy="5791200"/>
          </a:xfrm>
          <a:prstGeom prst="rect">
            <a:avLst/>
          </a:prstGeom>
          <a:noFill/>
          <a:ln w="9525">
            <a:noFill/>
            <a:miter lim="800000"/>
            <a:headEnd/>
            <a:tailEnd/>
          </a:ln>
        </p:spPr>
      </p:pic>
      <p:sp>
        <p:nvSpPr>
          <p:cNvPr id="3" name="TextBox 2"/>
          <p:cNvSpPr txBox="1"/>
          <p:nvPr/>
        </p:nvSpPr>
        <p:spPr>
          <a:xfrm>
            <a:off x="381000" y="5715000"/>
            <a:ext cx="1676400" cy="369332"/>
          </a:xfrm>
          <a:prstGeom prst="rect">
            <a:avLst/>
          </a:prstGeom>
          <a:noFill/>
        </p:spPr>
        <p:txBody>
          <a:bodyPr wrap="square" rtlCol="0">
            <a:spAutoFit/>
          </a:bodyPr>
          <a:lstStyle/>
          <a:p>
            <a:r>
              <a:rPr lang="en-US" b="1" dirty="0" smtClean="0"/>
              <a:t>Horn or Trunk</a:t>
            </a:r>
            <a:endParaRPr lang="en-US" b="1" dirty="0"/>
          </a:p>
        </p:txBody>
      </p:sp>
      <p:sp>
        <p:nvSpPr>
          <p:cNvPr id="5" name="TextBox 4"/>
          <p:cNvSpPr txBox="1"/>
          <p:nvPr/>
        </p:nvSpPr>
        <p:spPr>
          <a:xfrm>
            <a:off x="762000" y="6019800"/>
            <a:ext cx="7696200" cy="707886"/>
          </a:xfrm>
          <a:prstGeom prst="rect">
            <a:avLst/>
          </a:prstGeom>
          <a:noFill/>
        </p:spPr>
        <p:txBody>
          <a:bodyPr wrap="square" rtlCol="0">
            <a:spAutoFit/>
          </a:bodyPr>
          <a:lstStyle/>
          <a:p>
            <a:r>
              <a:rPr lang="en-US" sz="2000" b="1" dirty="0" smtClean="0">
                <a:latin typeface="+mj-lt"/>
              </a:rPr>
              <a:t>Horn: Mechanically  modifies the vibratory energy to give the required force – amplitude ratio.</a:t>
            </a:r>
            <a:endParaRPr lang="en-US" sz="2000" b="1"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 Tools should be constructed from relatively ductile materials.• The harder the tool material, the faster its wear rate ..."/>
          <p:cNvPicPr/>
          <p:nvPr/>
        </p:nvPicPr>
        <p:blipFill>
          <a:blip r:embed="rId2"/>
          <a:srcRect t="10897" r="3205" b="5983"/>
          <a:stretch>
            <a:fillRect/>
          </a:stretch>
        </p:blipFill>
        <p:spPr bwMode="auto">
          <a:xfrm>
            <a:off x="457200" y="609600"/>
            <a:ext cx="8153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      Abrasive Slurry            - common types of abrasive            - boron carbide (B4C) good in general, bu..."/>
          <p:cNvPicPr/>
          <p:nvPr/>
        </p:nvPicPr>
        <p:blipFill>
          <a:blip r:embed="rId2"/>
          <a:srcRect l="5609" t="10470" r="2404" b="7479"/>
          <a:stretch>
            <a:fillRect/>
          </a:stretch>
        </p:blipFill>
        <p:spPr bwMode="auto">
          <a:xfrm>
            <a:off x="381000" y="228600"/>
            <a:ext cx="7924800" cy="5562600"/>
          </a:xfrm>
          <a:prstGeom prst="rect">
            <a:avLst/>
          </a:prstGeom>
          <a:noFill/>
          <a:ln w="9525">
            <a:noFill/>
            <a:miter lim="800000"/>
            <a:headEnd/>
            <a:tailEnd/>
          </a:ln>
        </p:spPr>
      </p:pic>
      <p:sp>
        <p:nvSpPr>
          <p:cNvPr id="3" name="TextBox 2"/>
          <p:cNvSpPr txBox="1"/>
          <p:nvPr/>
        </p:nvSpPr>
        <p:spPr>
          <a:xfrm>
            <a:off x="6096000" y="5181600"/>
            <a:ext cx="2438400" cy="707886"/>
          </a:xfrm>
          <a:prstGeom prst="rect">
            <a:avLst/>
          </a:prstGeom>
          <a:noFill/>
        </p:spPr>
        <p:txBody>
          <a:bodyPr wrap="square" rtlCol="0">
            <a:spAutoFit/>
          </a:bodyPr>
          <a:lstStyle/>
          <a:p>
            <a:r>
              <a:rPr lang="en-US" sz="2000" b="1" dirty="0" smtClean="0"/>
              <a:t>/ Silver soldering or screwed</a:t>
            </a:r>
            <a:endParaRPr lang="en-US" sz="2000" b="1" dirty="0"/>
          </a:p>
        </p:txBody>
      </p:sp>
      <p:sp>
        <p:nvSpPr>
          <p:cNvPr id="5" name="TextBox 4"/>
          <p:cNvSpPr txBox="1"/>
          <p:nvPr/>
        </p:nvSpPr>
        <p:spPr>
          <a:xfrm>
            <a:off x="457200" y="3048000"/>
            <a:ext cx="6248400" cy="400110"/>
          </a:xfrm>
          <a:prstGeom prst="rect">
            <a:avLst/>
          </a:prstGeom>
          <a:noFill/>
        </p:spPr>
        <p:txBody>
          <a:bodyPr wrap="square" rtlCol="0">
            <a:spAutoFit/>
          </a:bodyPr>
          <a:lstStyle/>
          <a:p>
            <a:r>
              <a:rPr lang="en-US" sz="2000" b="1" dirty="0" smtClean="0"/>
              <a:t>Tool Material: Brass; HSS; MS; SS; WC and </a:t>
            </a:r>
            <a:r>
              <a:rPr lang="en-US" sz="2000" b="1" dirty="0" err="1" smtClean="0"/>
              <a:t>Monel</a:t>
            </a:r>
            <a:endParaRPr lang="en-US"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sIt is mainly used for(1) drilling(2) grinding,(3) Profiling(4) coining(5) piercing of dies(6) welding operatio..."/>
          <p:cNvPicPr/>
          <p:nvPr/>
        </p:nvPicPr>
        <p:blipFill>
          <a:blip r:embed="rId2"/>
          <a:srcRect l="9936" t="7692" r="24840" b="11538"/>
          <a:stretch>
            <a:fillRect/>
          </a:stretch>
        </p:blipFill>
        <p:spPr bwMode="auto">
          <a:xfrm>
            <a:off x="381000" y="457200"/>
            <a:ext cx="7848600" cy="5943600"/>
          </a:xfrm>
          <a:prstGeom prst="rect">
            <a:avLst/>
          </a:prstGeom>
          <a:noFill/>
          <a:ln w="9525">
            <a:noFill/>
            <a:miter lim="800000"/>
            <a:headEnd/>
            <a:tailEnd/>
          </a:ln>
        </p:spPr>
      </p:pic>
      <p:sp>
        <p:nvSpPr>
          <p:cNvPr id="3" name="TextBox 2"/>
          <p:cNvSpPr txBox="1"/>
          <p:nvPr/>
        </p:nvSpPr>
        <p:spPr>
          <a:xfrm>
            <a:off x="4572000" y="4648200"/>
            <a:ext cx="4191000" cy="1015663"/>
          </a:xfrm>
          <a:prstGeom prst="rect">
            <a:avLst/>
          </a:prstGeom>
          <a:noFill/>
        </p:spPr>
        <p:txBody>
          <a:bodyPr wrap="square" rtlCol="0">
            <a:spAutoFit/>
          </a:bodyPr>
          <a:lstStyle/>
          <a:p>
            <a:pPr algn="just"/>
            <a:r>
              <a:rPr lang="en-US" sz="2000" b="1" dirty="0" smtClean="0">
                <a:latin typeface="Constantia" pitchFamily="18" charset="0"/>
              </a:rPr>
              <a:t>Size of abrasives: 200 to 2000 grit</a:t>
            </a:r>
          </a:p>
          <a:p>
            <a:pPr algn="just"/>
            <a:r>
              <a:rPr lang="en-US" sz="2000" b="1" dirty="0" smtClean="0">
                <a:latin typeface="Constantia" pitchFamily="18" charset="0"/>
              </a:rPr>
              <a:t>200 to 1200 for rough surface;</a:t>
            </a:r>
          </a:p>
          <a:p>
            <a:pPr algn="just"/>
            <a:r>
              <a:rPr lang="en-US" sz="2000" b="1" dirty="0" smtClean="0">
                <a:latin typeface="Constantia" pitchFamily="18" charset="0"/>
              </a:rPr>
              <a:t>1200 to 2000 for smooth surface</a:t>
            </a:r>
            <a:endParaRPr lang="en-US" sz="2000" b="1" dirty="0">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3276600" cy="523220"/>
          </a:xfrm>
          <a:prstGeom prst="rect">
            <a:avLst/>
          </a:prstGeom>
          <a:noFill/>
        </p:spPr>
        <p:txBody>
          <a:bodyPr wrap="square" rtlCol="0">
            <a:spAutoFit/>
          </a:bodyPr>
          <a:lstStyle/>
          <a:p>
            <a:r>
              <a:rPr lang="en-US" sz="2800" b="1" dirty="0" smtClean="0"/>
              <a:t>Liquid Properties</a:t>
            </a:r>
            <a:endParaRPr lang="en-US" sz="2800" b="1" dirty="0"/>
          </a:p>
        </p:txBody>
      </p:sp>
      <p:sp>
        <p:nvSpPr>
          <p:cNvPr id="5" name="TextBox 4"/>
          <p:cNvSpPr txBox="1"/>
          <p:nvPr/>
        </p:nvSpPr>
        <p:spPr>
          <a:xfrm>
            <a:off x="533400" y="1066800"/>
            <a:ext cx="4495800" cy="2246769"/>
          </a:xfrm>
          <a:prstGeom prst="rect">
            <a:avLst/>
          </a:prstGeom>
          <a:noFill/>
        </p:spPr>
        <p:txBody>
          <a:bodyPr wrap="square" rtlCol="0">
            <a:spAutoFit/>
          </a:bodyPr>
          <a:lstStyle/>
          <a:p>
            <a:r>
              <a:rPr lang="en-US" sz="2000" b="1" dirty="0" smtClean="0"/>
              <a:t>Low Viscosity</a:t>
            </a:r>
          </a:p>
          <a:p>
            <a:endParaRPr lang="en-US" sz="2000" b="1" dirty="0" smtClean="0"/>
          </a:p>
          <a:p>
            <a:r>
              <a:rPr lang="en-US" sz="2000" b="1" dirty="0" smtClean="0"/>
              <a:t>Good wetting</a:t>
            </a:r>
          </a:p>
          <a:p>
            <a:endParaRPr lang="en-US" sz="2000" b="1" dirty="0" smtClean="0"/>
          </a:p>
          <a:p>
            <a:r>
              <a:rPr lang="en-US" sz="2000" b="1" dirty="0" smtClean="0"/>
              <a:t>Good Thermal conductivity</a:t>
            </a:r>
          </a:p>
          <a:p>
            <a:endParaRPr lang="en-US" sz="2000" b="1" dirty="0" smtClean="0"/>
          </a:p>
          <a:p>
            <a:r>
              <a:rPr lang="en-US" sz="2000" b="1" dirty="0" smtClean="0"/>
              <a:t>Non- corrosive</a:t>
            </a:r>
            <a:endParaRPr lang="en-US" sz="2000" b="1" dirty="0"/>
          </a:p>
        </p:txBody>
      </p:sp>
      <p:sp>
        <p:nvSpPr>
          <p:cNvPr id="6" name="TextBox 5"/>
          <p:cNvSpPr txBox="1"/>
          <p:nvPr/>
        </p:nvSpPr>
        <p:spPr>
          <a:xfrm>
            <a:off x="609600" y="3276600"/>
            <a:ext cx="2819400" cy="523220"/>
          </a:xfrm>
          <a:prstGeom prst="rect">
            <a:avLst/>
          </a:prstGeom>
          <a:noFill/>
        </p:spPr>
        <p:txBody>
          <a:bodyPr wrap="square" rtlCol="0">
            <a:spAutoFit/>
          </a:bodyPr>
          <a:lstStyle/>
          <a:p>
            <a:r>
              <a:rPr lang="en-US" sz="2800" b="1" dirty="0" smtClean="0"/>
              <a:t>Liquid Functions</a:t>
            </a:r>
            <a:endParaRPr lang="en-US" sz="2800" b="1" dirty="0"/>
          </a:p>
        </p:txBody>
      </p:sp>
      <p:sp>
        <p:nvSpPr>
          <p:cNvPr id="7" name="TextBox 6"/>
          <p:cNvSpPr txBox="1"/>
          <p:nvPr/>
        </p:nvSpPr>
        <p:spPr>
          <a:xfrm>
            <a:off x="381000" y="3810000"/>
            <a:ext cx="8153400" cy="2831544"/>
          </a:xfrm>
          <a:prstGeom prst="rect">
            <a:avLst/>
          </a:prstGeom>
          <a:noFill/>
        </p:spPr>
        <p:txBody>
          <a:bodyPr wrap="square" rtlCol="0">
            <a:spAutoFit/>
          </a:bodyPr>
          <a:lstStyle/>
          <a:p>
            <a:r>
              <a:rPr lang="en-US" sz="2000" b="1" dirty="0" smtClean="0"/>
              <a:t>Acts as an acoustic bond between the work piece and tool.</a:t>
            </a:r>
          </a:p>
          <a:p>
            <a:endParaRPr lang="en-US" sz="2000" b="1" dirty="0" smtClean="0"/>
          </a:p>
          <a:p>
            <a:r>
              <a:rPr lang="en-US" sz="2000" b="1" dirty="0" smtClean="0"/>
              <a:t>Helps in efficient  transfer of energy between the tool and work piece. </a:t>
            </a:r>
          </a:p>
          <a:p>
            <a:r>
              <a:rPr lang="en-US" sz="2000" b="1" dirty="0" smtClean="0"/>
              <a:t>Acts as a coolant</a:t>
            </a:r>
          </a:p>
          <a:p>
            <a:endParaRPr lang="en-US" sz="2000" b="1" dirty="0" smtClean="0"/>
          </a:p>
          <a:p>
            <a:r>
              <a:rPr lang="en-US" sz="2000" b="1" dirty="0" smtClean="0"/>
              <a:t>Provides a  medium to carry the abrasive to the cutting zone</a:t>
            </a:r>
          </a:p>
          <a:p>
            <a:endParaRPr lang="en-US" sz="2000" b="1" dirty="0" smtClean="0"/>
          </a:p>
          <a:p>
            <a:r>
              <a:rPr lang="en-US" sz="2000" b="1" dirty="0" smtClean="0"/>
              <a:t>Helps to carry away the work abrasive and swarf</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effect of parameters on MRR. "/>
          <p:cNvPicPr/>
          <p:nvPr/>
        </p:nvPicPr>
        <p:blipFill>
          <a:blip r:embed="rId2"/>
          <a:srcRect t="5128" b="4273"/>
          <a:stretch>
            <a:fillRect/>
          </a:stretch>
        </p:blipFill>
        <p:spPr bwMode="auto">
          <a:xfrm>
            <a:off x="533401" y="762000"/>
            <a:ext cx="8001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M SystemSubsystems of USM System           B   A                 C       E         D "/>
          <p:cNvPicPr/>
          <p:nvPr/>
        </p:nvPicPr>
        <p:blipFill>
          <a:blip r:embed="rId2"/>
          <a:srcRect l="4968" t="4487" r="7853" b="3632"/>
          <a:stretch>
            <a:fillRect/>
          </a:stretch>
        </p:blipFill>
        <p:spPr bwMode="auto">
          <a:xfrm>
            <a:off x="381001" y="685800"/>
            <a:ext cx="8305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vantages of USM• Machining any materials regardless of their conductivity• USM apply to machining semi-conductor such as..."/>
          <p:cNvPicPr/>
          <p:nvPr/>
        </p:nvPicPr>
        <p:blipFill>
          <a:blip r:embed="rId2"/>
          <a:srcRect l="3846" t="5769" r="7212" b="15171"/>
          <a:stretch>
            <a:fillRect/>
          </a:stretch>
        </p:blipFill>
        <p:spPr bwMode="auto">
          <a:xfrm>
            <a:off x="685800" y="762000"/>
            <a:ext cx="7696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advantages of USM• USM has low material removal rate. (3-15mm3/min)• Tool wears fast in USM.• Machining area and depth ..."/>
          <p:cNvPicPr/>
          <p:nvPr/>
        </p:nvPicPr>
        <p:blipFill>
          <a:blip r:embed="rId2"/>
          <a:srcRect l="9135" t="4487" r="14423" b="21154"/>
          <a:stretch>
            <a:fillRect/>
          </a:stretch>
        </p:blipFill>
        <p:spPr bwMode="auto">
          <a:xfrm>
            <a:off x="228600" y="609600"/>
            <a:ext cx="8153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mmary of USM• Mechanics of material removal - brittle fracture caused by impact of  abrasive grains due to vibrating at ..."/>
          <p:cNvPicPr/>
          <p:nvPr/>
        </p:nvPicPr>
        <p:blipFill>
          <a:blip r:embed="rId2"/>
          <a:srcRect l="13462" t="4273" r="17147" b="37393"/>
          <a:stretch>
            <a:fillRect/>
          </a:stretch>
        </p:blipFill>
        <p:spPr bwMode="auto">
          <a:xfrm>
            <a:off x="457200" y="685800"/>
            <a:ext cx="800099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6000" t="11333"/>
          <a:stretch>
            <a:fillRect/>
          </a:stretch>
        </p:blipFill>
        <p:spPr bwMode="auto">
          <a:xfrm>
            <a:off x="685800" y="838200"/>
            <a:ext cx="7701356" cy="544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iz test1. Which of the following material is not generally machined by USM(i) Copper (ii) Glass (iii) Silicon (iv) Germa..."/>
          <p:cNvPicPr/>
          <p:nvPr/>
        </p:nvPicPr>
        <p:blipFill>
          <a:blip r:embed="rId2"/>
          <a:srcRect l="3686" t="6410" r="5128" b="18162"/>
          <a:stretch>
            <a:fillRect/>
          </a:stretch>
        </p:blipFill>
        <p:spPr bwMode="auto">
          <a:xfrm>
            <a:off x="685800" y="685800"/>
            <a:ext cx="7924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8000" t="21612" r="8000" b="12667"/>
          <a:stretch>
            <a:fillRect/>
          </a:stretch>
        </p:blipFill>
        <p:spPr bwMode="auto">
          <a:xfrm>
            <a:off x="394973" y="1219200"/>
            <a:ext cx="8368027" cy="5215164"/>
          </a:xfrm>
          <a:prstGeom prst="rect">
            <a:avLst/>
          </a:prstGeom>
          <a:noFill/>
          <a:ln w="9525">
            <a:noFill/>
            <a:miter lim="800000"/>
            <a:headEnd/>
            <a:tailEnd/>
          </a:ln>
          <a:effectLst/>
        </p:spPr>
      </p:pic>
      <p:sp>
        <p:nvSpPr>
          <p:cNvPr id="3" name="TextBox 2"/>
          <p:cNvSpPr txBox="1"/>
          <p:nvPr/>
        </p:nvSpPr>
        <p:spPr>
          <a:xfrm>
            <a:off x="2133600" y="381000"/>
            <a:ext cx="3886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Instructional Objectives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7132" t="18465" r="12149" b="5769"/>
          <a:stretch>
            <a:fillRect/>
          </a:stretch>
        </p:blipFill>
        <p:spPr bwMode="auto">
          <a:xfrm>
            <a:off x="1143000" y="1066800"/>
            <a:ext cx="6858000" cy="5510463"/>
          </a:xfrm>
          <a:prstGeom prst="rect">
            <a:avLst/>
          </a:prstGeom>
          <a:noFill/>
          <a:ln w="9525">
            <a:noFill/>
            <a:miter lim="800000"/>
            <a:headEnd/>
            <a:tailEnd/>
          </a:ln>
          <a:effectLst/>
        </p:spPr>
      </p:pic>
      <p:sp>
        <p:nvSpPr>
          <p:cNvPr id="3" name="TextBox 2"/>
          <p:cNvSpPr txBox="1"/>
          <p:nvPr/>
        </p:nvSpPr>
        <p:spPr>
          <a:xfrm>
            <a:off x="2133600" y="457200"/>
            <a:ext cx="5410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Abrasive Jet Machining - Process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8000" t="27333" r="3000" b="15333"/>
          <a:stretch>
            <a:fillRect/>
          </a:stretch>
        </p:blipFill>
        <p:spPr bwMode="auto">
          <a:xfrm>
            <a:off x="381000" y="1371600"/>
            <a:ext cx="8461744" cy="5105400"/>
          </a:xfrm>
          <a:prstGeom prst="rect">
            <a:avLst/>
          </a:prstGeom>
          <a:noFill/>
          <a:ln w="9525">
            <a:noFill/>
            <a:miter lim="800000"/>
            <a:headEnd/>
            <a:tailEnd/>
          </a:ln>
          <a:effectLst/>
        </p:spPr>
      </p:pic>
      <p:sp>
        <p:nvSpPr>
          <p:cNvPr id="3" name="TextBox 2"/>
          <p:cNvSpPr txBox="1"/>
          <p:nvPr/>
        </p:nvSpPr>
        <p:spPr>
          <a:xfrm>
            <a:off x="2514600" y="381000"/>
            <a:ext cx="3810000" cy="584775"/>
          </a:xfrm>
          <a:prstGeom prst="rect">
            <a:avLst/>
          </a:prstGeom>
          <a:noFill/>
        </p:spPr>
        <p:txBody>
          <a:bodyPr wrap="square" rtlCol="0">
            <a:spAutoFit/>
          </a:bodyPr>
          <a:lstStyle/>
          <a:p>
            <a:r>
              <a:rPr lang="en-US" sz="3200" b="1" dirty="0" smtClean="0"/>
              <a:t>AJM EQUIPMENT</a:t>
            </a:r>
            <a:endParaRPr lang="en-US"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673179"/>
            <a:ext cx="8686800" cy="603242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algn="just" eaLnBrk="0" fontAlgn="base" hangingPunct="0">
              <a:spcBef>
                <a:spcPts val="600"/>
              </a:spcBef>
              <a:spcAft>
                <a:spcPts val="600"/>
              </a:spcAft>
              <a:buFontTx/>
              <a:buAutoNum type="arabicPeriod"/>
            </a:pPr>
            <a:r>
              <a:rPr lang="en-US" sz="2400" b="1" dirty="0" smtClean="0">
                <a:latin typeface="Times New Roman" pitchFamily="18" charset="0"/>
                <a:ea typeface="Times New Roman" pitchFamily="18" charset="0"/>
                <a:cs typeface="Times New Roman" pitchFamily="18" charset="0"/>
              </a:rPr>
              <a:t>Compressor:</a:t>
            </a:r>
            <a:r>
              <a:rPr lang="en-US" sz="2400" dirty="0" smtClean="0">
                <a:latin typeface="Times New Roman" pitchFamily="18" charset="0"/>
                <a:ea typeface="Times New Roman" pitchFamily="18" charset="0"/>
                <a:cs typeface="Times New Roman" pitchFamily="18" charset="0"/>
              </a:rPr>
              <a:t>  Pressurizes the gas.</a:t>
            </a:r>
          </a:p>
          <a:p>
            <a:pPr lvl="0" algn="just" eaLnBrk="0" fontAlgn="base" hangingPunct="0">
              <a:spcBef>
                <a:spcPts val="600"/>
              </a:spcBef>
              <a:spcAft>
                <a:spcPts val="600"/>
              </a:spcAft>
              <a:buFontTx/>
              <a:buAutoNum type="arabicPeriod"/>
            </a:pPr>
            <a:r>
              <a:rPr lang="en-US" sz="2400" b="1" dirty="0" smtClean="0">
                <a:latin typeface="Times New Roman" pitchFamily="18" charset="0"/>
                <a:ea typeface="Times New Roman" pitchFamily="18" charset="0"/>
                <a:cs typeface="Times New Roman" pitchFamily="18" charset="0"/>
              </a:rPr>
              <a:t>Filter:</a:t>
            </a:r>
            <a:r>
              <a:rPr lang="en-US" sz="2400" dirty="0" smtClean="0">
                <a:latin typeface="Times New Roman" pitchFamily="18" charset="0"/>
                <a:ea typeface="Times New Roman" pitchFamily="18" charset="0"/>
                <a:cs typeface="Times New Roman" pitchFamily="18" charset="0"/>
              </a:rPr>
              <a:t> Filters the gas before entering mixing chamber.</a:t>
            </a:r>
          </a:p>
          <a:p>
            <a:pPr lvl="0" algn="just" eaLnBrk="0" fontAlgn="base" hangingPunct="0">
              <a:spcBef>
                <a:spcPts val="600"/>
              </a:spcBef>
              <a:spcAft>
                <a:spcPts val="600"/>
              </a:spcAft>
              <a:buFontTx/>
              <a:buAutoNum type="arabicPeriod"/>
            </a:pPr>
            <a:r>
              <a:rPr lang="en-US" sz="2400" dirty="0" smtClean="0">
                <a:latin typeface="Times New Roman" pitchFamily="18" charset="0"/>
                <a:ea typeface="Times New Roman" pitchFamily="18" charset="0"/>
                <a:cs typeface="Times New Roman" pitchFamily="18" charset="0"/>
              </a:rPr>
              <a:t>Drier: For removing any moisture in the air.</a:t>
            </a:r>
          </a:p>
          <a:p>
            <a:pPr algn="just" eaLnBrk="0" fontAlgn="base" hangingPunct="0">
              <a:spcBef>
                <a:spcPts val="600"/>
              </a:spcBef>
              <a:spcAft>
                <a:spcPts val="600"/>
              </a:spcAft>
              <a:buFontTx/>
              <a:buAutoNum type="arabicPeriod"/>
            </a:pPr>
            <a:r>
              <a:rPr lang="en-US" sz="2400" b="1" dirty="0" smtClean="0">
                <a:latin typeface="Times New Roman" pitchFamily="18" charset="0"/>
                <a:ea typeface="Times New Roman" pitchFamily="18" charset="0"/>
                <a:cs typeface="Times New Roman" pitchFamily="18" charset="0"/>
              </a:rPr>
              <a:t>Mixing chamber:</a:t>
            </a:r>
            <a:r>
              <a:rPr lang="en-US" sz="2400" dirty="0" smtClean="0">
                <a:latin typeface="Times New Roman" pitchFamily="18" charset="0"/>
                <a:ea typeface="Times New Roman" pitchFamily="18" charset="0"/>
                <a:cs typeface="Times New Roman" pitchFamily="18" charset="0"/>
              </a:rPr>
              <a:t>  Mix the gas and abrasive particles.</a:t>
            </a:r>
          </a:p>
          <a:p>
            <a:pPr lvl="0" algn="just" eaLnBrk="0" fontAlgn="base" hangingPunct="0">
              <a:spcBef>
                <a:spcPts val="600"/>
              </a:spcBef>
              <a:spcAft>
                <a:spcPts val="600"/>
              </a:spcAft>
              <a:buFontTx/>
              <a:buAutoNum type="arabicPeriod"/>
            </a:pPr>
            <a:r>
              <a:rPr lang="en-US" sz="2400" b="1" dirty="0" smtClean="0">
                <a:latin typeface="Times New Roman" pitchFamily="18" charset="0"/>
                <a:ea typeface="Times New Roman" pitchFamily="18" charset="0"/>
                <a:cs typeface="Times New Roman" pitchFamily="18" charset="0"/>
              </a:rPr>
              <a:t>Hopper:</a:t>
            </a:r>
            <a:r>
              <a:rPr lang="en-US" sz="2400" dirty="0" smtClean="0">
                <a:latin typeface="Times New Roman" pitchFamily="18" charset="0"/>
                <a:ea typeface="Times New Roman" pitchFamily="18" charset="0"/>
                <a:cs typeface="Times New Roman" pitchFamily="18" charset="0"/>
              </a:rPr>
              <a:t>  For feeding the abrasive powder.</a:t>
            </a:r>
          </a:p>
          <a:p>
            <a:pPr lvl="0" algn="just" eaLnBrk="0" fontAlgn="base" hangingPunct="0">
              <a:spcBef>
                <a:spcPts val="600"/>
              </a:spcBef>
              <a:spcAft>
                <a:spcPts val="600"/>
              </a:spcAft>
              <a:buFontTx/>
              <a:buAutoNum type="arabicPeriod"/>
            </a:pPr>
            <a:r>
              <a:rPr lang="en-US" sz="2400" b="1" dirty="0" smtClean="0">
                <a:latin typeface="Times New Roman" pitchFamily="18" charset="0"/>
                <a:ea typeface="Times New Roman" pitchFamily="18" charset="0"/>
                <a:cs typeface="Times New Roman" pitchFamily="18" charset="0"/>
              </a:rPr>
              <a:t>Vibrator: C</a:t>
            </a:r>
            <a:r>
              <a:rPr lang="en-US" sz="2400" dirty="0" smtClean="0">
                <a:latin typeface="Times New Roman" pitchFamily="18" charset="0"/>
                <a:ea typeface="Times New Roman" pitchFamily="18" charset="0"/>
                <a:cs typeface="Times New Roman" pitchFamily="18" charset="0"/>
              </a:rPr>
              <a:t>ontrols the abrasive powder feed rate in the mixing chamber.</a:t>
            </a:r>
          </a:p>
          <a:p>
            <a:pPr marL="0" marR="0" lvl="0" indent="0" algn="just" defTabSz="914400" rtl="0" eaLnBrk="0" fontAlgn="base" latinLnBrk="0" hangingPunct="0">
              <a:spcBef>
                <a:spcPts val="600"/>
              </a:spcBef>
              <a:spcAft>
                <a:spcPts val="600"/>
              </a:spcAft>
              <a:buClrTx/>
              <a:buSzTx/>
              <a:buFontTx/>
              <a:buAutoNum type="arabicPeriod"/>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Abrasive jet: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Mixture of a gas (or air) and abrasive particles. Most commonly,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aluminium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oxide or silicon carbide particles are used.</a:t>
            </a:r>
          </a:p>
          <a:p>
            <a:pPr marL="0" marR="0" lvl="0" indent="0" algn="just" defTabSz="914400" rtl="0" eaLnBrk="0" fontAlgn="base" latinLnBrk="0" hangingPunct="0">
              <a:spcBef>
                <a:spcPts val="600"/>
              </a:spcBef>
              <a:spcAft>
                <a:spcPts val="600"/>
              </a:spcAft>
              <a:buClrTx/>
              <a:buSzTx/>
              <a:buFontTx/>
              <a:buAutoNum type="arabicPeriod"/>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Pressure gauges and flow regulators: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control the pressure and regulate the flow rate of abrasive jet.</a:t>
            </a:r>
          </a:p>
          <a:p>
            <a:pPr marL="0" marR="0" lvl="0" indent="0" algn="just" defTabSz="914400" rtl="0" eaLnBrk="0" fontAlgn="base" latinLnBrk="0" hangingPunct="0">
              <a:spcBef>
                <a:spcPts val="600"/>
              </a:spcBef>
              <a:spcAft>
                <a:spcPts val="600"/>
              </a:spcAft>
              <a:buClrTx/>
              <a:buSzTx/>
              <a:buFontTx/>
              <a:buAutoNum type="arabicPeriod"/>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Nozzle: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forces the abrasive jet over the workpiece. Nozzle is made of hard and resistant material like tungsten carbide.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1524000" y="86380"/>
            <a:ext cx="492186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Construction of AJM</a:t>
            </a:r>
            <a:r>
              <a:rPr kumimoji="0" lang="en-US" sz="28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Equipment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8000" t="20000" r="25000" b="12000"/>
          <a:stretch>
            <a:fillRect/>
          </a:stretch>
        </p:blipFill>
        <p:spPr bwMode="auto">
          <a:xfrm>
            <a:off x="990600" y="1066800"/>
            <a:ext cx="7240494" cy="5105400"/>
          </a:xfrm>
          <a:prstGeom prst="rect">
            <a:avLst/>
          </a:prstGeom>
          <a:noFill/>
          <a:ln w="9525">
            <a:noFill/>
            <a:miter lim="800000"/>
            <a:headEnd/>
            <a:tailEnd/>
          </a:ln>
          <a:effectLst/>
        </p:spPr>
      </p:pic>
      <p:sp>
        <p:nvSpPr>
          <p:cNvPr id="3" name="TextBox 2"/>
          <p:cNvSpPr txBox="1"/>
          <p:nvPr/>
        </p:nvSpPr>
        <p:spPr>
          <a:xfrm>
            <a:off x="2286000" y="304800"/>
            <a:ext cx="36576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Process Variables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9000" t="20000" r="8000" b="16000"/>
          <a:stretch>
            <a:fillRect/>
          </a:stretch>
        </p:blipFill>
        <p:spPr bwMode="auto">
          <a:xfrm>
            <a:off x="466535" y="1203593"/>
            <a:ext cx="7839265" cy="5044807"/>
          </a:xfrm>
          <a:prstGeom prst="rect">
            <a:avLst/>
          </a:prstGeom>
          <a:noFill/>
          <a:ln w="9525">
            <a:noFill/>
            <a:miter lim="800000"/>
            <a:headEnd/>
            <a:tailEnd/>
          </a:ln>
          <a:effectLst/>
        </p:spPr>
      </p:pic>
      <p:sp>
        <p:nvSpPr>
          <p:cNvPr id="3" name="TextBox 2"/>
          <p:cNvSpPr txBox="1"/>
          <p:nvPr/>
        </p:nvSpPr>
        <p:spPr>
          <a:xfrm>
            <a:off x="2286000" y="304800"/>
            <a:ext cx="36576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Process Variables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457200"/>
            <a:ext cx="82296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Process Parameters of Abrasive Jet Machining"/>
              </a:rPr>
              <a:t>Process Parameters of Abrasive Jet Machining</a:t>
            </a:r>
            <a:endParaRPr kumimoji="0" lang="en-US"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Process parameters of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tooltip="Abrasive Jet Machining (AJM)"/>
              </a:rPr>
              <a:t>Abrasive Jet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hlinkClick r:id="rId3" tooltip="Abrasive Jet Machining (AJM)"/>
              </a:rPr>
              <a:t>Maching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tooltip="Abrasive Jet Machining (AJM)"/>
              </a:rPr>
              <a:t> (AJM)</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are factors that influence its Metal Removal Rate (MRR).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3" descr="Process Parameters of Abrasive Jet Machining"/>
          <p:cNvPicPr>
            <a:picLocks noChangeAspect="1" noChangeArrowheads="1"/>
          </p:cNvPicPr>
          <p:nvPr/>
        </p:nvPicPr>
        <p:blipFill>
          <a:blip r:embed="rId4"/>
          <a:srcRect/>
          <a:stretch>
            <a:fillRect/>
          </a:stretch>
        </p:blipFill>
        <p:spPr bwMode="auto">
          <a:xfrm>
            <a:off x="6629400" y="4552950"/>
            <a:ext cx="2305050" cy="2305050"/>
          </a:xfrm>
          <a:prstGeom prst="rect">
            <a:avLst/>
          </a:prstGeom>
          <a:noFill/>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381000" y="2438400"/>
            <a:ext cx="8077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machining process, Metal Removal Rate (MRR) is the volume of metal removed from a given workpiece in unit time.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457200" y="4272677"/>
            <a:ext cx="5715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Abrasive mass flow rate"/>
              </a:rPr>
              <a:t>Abrasive mass flow rate</a:t>
            </a: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Nozzle tip clearance"/>
              </a:rPr>
              <a:t>Nozzle tip distance</a:t>
            </a: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Air Pressure"/>
              </a:rPr>
              <a:t>Gas Pressure</a:t>
            </a: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Velocity of the abrasive particles"/>
              </a:rPr>
              <a:t>Velocity of abrasive particles</a:t>
            </a: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Mixing Ratio"/>
              </a:rPr>
              <a:t>Mixing ratio</a:t>
            </a: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Abrasive grain size"/>
              </a:rPr>
              <a:t>Abrasive grain size</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533400" y="3429000"/>
            <a:ext cx="8458200" cy="523220"/>
          </a:xfrm>
          <a:prstGeom prst="rect">
            <a:avLst/>
          </a:prstGeom>
        </p:spPr>
        <p:txBody>
          <a:bodyPr wrap="square">
            <a:spAutoFit/>
          </a:bodyPr>
          <a:lstStyle/>
          <a:p>
            <a:pPr lvl="0" fontAlgn="base">
              <a:spcBef>
                <a:spcPct val="0"/>
              </a:spcBef>
              <a:spcAft>
                <a:spcPct val="0"/>
              </a:spcAft>
            </a:pPr>
            <a:r>
              <a:rPr lang="en-US" sz="2800" dirty="0" smtClean="0">
                <a:solidFill>
                  <a:prstClr val="black"/>
                </a:solidFill>
                <a:ea typeface="Times New Roman" pitchFamily="18" charset="0"/>
                <a:cs typeface="Times New Roman" pitchFamily="18" charset="0"/>
              </a:rPr>
              <a:t>Important process parameters of abrasive jet machining:</a:t>
            </a:r>
            <a:endParaRPr lang="en-US" sz="2800" dirty="0" smtClean="0">
              <a:solidFill>
                <a:prstClr val="black"/>
              </a:solidFill>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81000" y="1061621"/>
            <a:ext cx="8229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Is a major process parameter that influences the metal removal rate in abrasive jet machining.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Mass flow rate of the gas (or air) in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3" tooltip="Abrasive Jet"/>
              </a:rPr>
              <a:t>abrasive jet</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is inversely proportional to the mass flow rate of the abrasive particles.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Due to this fact, when continuously increasing the abrasive mass flow rate, Metal Removal Rate (MRR) first increases to an optimum value (because of increase in number of abrasive particles hitting the workpiece) and then decreases.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However, if the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4" tooltip="mixing ratio"/>
              </a:rPr>
              <a:t>mixing ratio</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is kept constant, Metal Removal Rate (MRR) uniformly increases with increase in abrasive mass flow rate.</a:t>
            </a:r>
            <a:endParaRPr kumimoji="0" lang="en-US" sz="24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1371600" y="381000"/>
            <a:ext cx="3829638" cy="523220"/>
          </a:xfrm>
          <a:prstGeom prst="rect">
            <a:avLst/>
          </a:prstGeom>
        </p:spPr>
        <p:txBody>
          <a:bodyPr wrap="non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Abrasive mass flow rate:</a:t>
            </a:r>
            <a:endParaRPr lang="en-US"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04800" y="1219200"/>
            <a:ext cx="8229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Nozzle Tip Distance (NTD) is the gap provided between the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nozzle"/>
              </a:rPr>
              <a:t>nozzle</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tip and the workpiece.</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Upto</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 certain limit, Metal Removal Rate (MRR) increases with increase in nozzle tip distance. After that limit, MRR remains constant to some extent and then decreases.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In addition to metal removal rate, nozzle tip distance influences the shape and diameter of cut.</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For optimal performance, a nozzle tip distance of 0.25 to 0.75 mm is provided.</a:t>
            </a:r>
            <a:endParaRPr kumimoji="0" lang="en-US" sz="24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2514600" y="533400"/>
            <a:ext cx="3175869" cy="523220"/>
          </a:xfrm>
          <a:prstGeom prst="rect">
            <a:avLst/>
          </a:prstGeom>
        </p:spPr>
        <p:txBody>
          <a:bodyPr wrap="none">
            <a:spAutoFit/>
          </a:bodyPr>
          <a:lstStyle/>
          <a:p>
            <a:pPr lvl="0" fontAlgn="base">
              <a:spcBef>
                <a:spcPct val="0"/>
              </a:spcBef>
              <a:spcAft>
                <a:spcPct val="0"/>
              </a:spcAft>
            </a:pPr>
            <a:r>
              <a:rPr lang="en-US" sz="2800" b="1" dirty="0" smtClean="0">
                <a:solidFill>
                  <a:prstClr val="black"/>
                </a:solidFill>
                <a:latin typeface="Times New Roman" pitchFamily="18" charset="0"/>
                <a:ea typeface="Times New Roman" pitchFamily="18" charset="0"/>
                <a:cs typeface="Times New Roman" pitchFamily="18" charset="0"/>
              </a:rPr>
              <a:t>Nozzle tip distance:</a:t>
            </a:r>
            <a:endParaRPr lang="en-US" sz="2800"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5000" t="11333" r="7000" b="8667"/>
          <a:stretch>
            <a:fillRect/>
          </a:stretch>
        </p:blipFill>
        <p:spPr bwMode="auto">
          <a:xfrm>
            <a:off x="472440" y="762000"/>
            <a:ext cx="7680960" cy="5237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28600" y="3657600"/>
            <a:ext cx="838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Whenever the velocity of abrasive particles is increased, the speed at which the abrasive particles hit the workpiece is increased.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Because of this reason, in abrasive jet machining, metal removal rate increases with increase in velocity of abrasive particles.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066800"/>
            <a:ext cx="7848600" cy="1569660"/>
          </a:xfrm>
          <a:prstGeom prst="rect">
            <a:avLst/>
          </a:prstGeom>
        </p:spPr>
        <p:txBody>
          <a:bodyPr wrap="square">
            <a:spAutoFit/>
          </a:bodyPr>
          <a:lstStyle/>
          <a:p>
            <a:pPr lvl="0" eaLnBrk="0" fontAlgn="base" hangingPunct="0">
              <a:spcBef>
                <a:spcPct val="0"/>
              </a:spcBef>
              <a:spcAft>
                <a:spcPct val="0"/>
              </a:spcAft>
            </a:pPr>
            <a:r>
              <a:rPr lang="en-US" sz="2400" dirty="0" smtClean="0">
                <a:solidFill>
                  <a:prstClr val="black"/>
                </a:solidFill>
                <a:latin typeface="Calibri" pitchFamily="34" charset="0"/>
                <a:ea typeface="Times New Roman" pitchFamily="18" charset="0"/>
                <a:cs typeface="Times New Roman" pitchFamily="18" charset="0"/>
              </a:rPr>
              <a:t>Air or gas </a:t>
            </a:r>
            <a:r>
              <a:rPr lang="en-US" sz="2400" dirty="0" smtClean="0">
                <a:solidFill>
                  <a:prstClr val="black"/>
                </a:solidFill>
                <a:latin typeface="Calibri" pitchFamily="34" charset="0"/>
                <a:ea typeface="Times New Roman" pitchFamily="18" charset="0"/>
                <a:cs typeface="Times New Roman" pitchFamily="18" charset="0"/>
                <a:hlinkClick r:id="rId2" tooltip="Pressure"/>
              </a:rPr>
              <a:t>pressure</a:t>
            </a:r>
            <a:r>
              <a:rPr lang="en-US" sz="2400" dirty="0" smtClean="0">
                <a:solidFill>
                  <a:prstClr val="black"/>
                </a:solidFill>
                <a:latin typeface="Calibri" pitchFamily="34" charset="0"/>
                <a:ea typeface="Times New Roman" pitchFamily="18" charset="0"/>
                <a:cs typeface="Times New Roman" pitchFamily="18" charset="0"/>
              </a:rPr>
              <a:t> has a direct impact on metal removal rate.</a:t>
            </a:r>
          </a:p>
          <a:p>
            <a:pPr lvl="0" eaLnBrk="0" fontAlgn="base" hangingPunct="0">
              <a:spcBef>
                <a:spcPct val="0"/>
              </a:spcBef>
              <a:spcAft>
                <a:spcPct val="0"/>
              </a:spcAft>
            </a:pPr>
            <a:endParaRPr lang="en-US" sz="2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2400" dirty="0" smtClean="0">
                <a:solidFill>
                  <a:prstClr val="black"/>
                </a:solidFill>
                <a:latin typeface="Calibri" pitchFamily="34" charset="0"/>
                <a:ea typeface="Times New Roman" pitchFamily="18" charset="0"/>
                <a:cs typeface="Times New Roman" pitchFamily="18" charset="0"/>
              </a:rPr>
              <a:t>In abrasive jet machining, metal removal rate is directly proportional to air or gas pressure.</a:t>
            </a:r>
            <a:endParaRPr lang="en-US" sz="2400" dirty="0" smtClean="0">
              <a:solidFill>
                <a:prstClr val="black"/>
              </a:solidFill>
              <a:latin typeface="Arial" pitchFamily="34" charset="0"/>
              <a:cs typeface="Arial" pitchFamily="34" charset="0"/>
            </a:endParaRPr>
          </a:p>
        </p:txBody>
      </p:sp>
      <p:sp>
        <p:nvSpPr>
          <p:cNvPr id="6" name="Rectangle 5"/>
          <p:cNvSpPr/>
          <p:nvPr/>
        </p:nvSpPr>
        <p:spPr>
          <a:xfrm>
            <a:off x="2743200" y="381000"/>
            <a:ext cx="2196370" cy="523220"/>
          </a:xfrm>
          <a:prstGeom prst="rect">
            <a:avLst/>
          </a:prstGeom>
        </p:spPr>
        <p:txBody>
          <a:bodyPr wrap="non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Gas pressure:</a:t>
            </a:r>
            <a:endParaRPr lang="en-US" sz="2800" dirty="0" smtClean="0">
              <a:solidFill>
                <a:prstClr val="black"/>
              </a:solidFill>
              <a:latin typeface="Arial" pitchFamily="34" charset="0"/>
              <a:cs typeface="Arial" pitchFamily="34" charset="0"/>
            </a:endParaRPr>
          </a:p>
        </p:txBody>
      </p:sp>
      <p:sp>
        <p:nvSpPr>
          <p:cNvPr id="7" name="Rectangle 6"/>
          <p:cNvSpPr/>
          <p:nvPr/>
        </p:nvSpPr>
        <p:spPr>
          <a:xfrm>
            <a:off x="1676400" y="3048000"/>
            <a:ext cx="5076826" cy="523220"/>
          </a:xfrm>
          <a:prstGeom prst="rect">
            <a:avLst/>
          </a:prstGeom>
        </p:spPr>
        <p:txBody>
          <a:bodyPr wrap="square">
            <a:spAutoFit/>
          </a:bodyPr>
          <a:lstStyle/>
          <a:p>
            <a:pPr lvl="0" eaLnBrk="0" fontAlgn="base" hangingPunct="0">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Velocity of abrasive particles:</a:t>
            </a:r>
            <a:endParaRPr lang="en-US" sz="2800" dirty="0" smtClean="0">
              <a:solidFill>
                <a:prstClr val="black"/>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457200"/>
            <a:ext cx="2185402" cy="523220"/>
          </a:xfrm>
          <a:prstGeom prst="rect">
            <a:avLst/>
          </a:prstGeom>
        </p:spPr>
        <p:txBody>
          <a:bodyPr wrap="squar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Mixing ratio:</a:t>
            </a:r>
            <a:endParaRPr lang="en-US" sz="2800" dirty="0" smtClean="0">
              <a:solidFill>
                <a:prstClr val="black"/>
              </a:solidFill>
              <a:latin typeface="Arial" pitchFamily="34" charset="0"/>
              <a:cs typeface="Arial" pitchFamily="34" charset="0"/>
            </a:endParaRPr>
          </a:p>
        </p:txBody>
      </p:sp>
      <p:sp>
        <p:nvSpPr>
          <p:cNvPr id="6" name="Rectangle 5"/>
          <p:cNvSpPr/>
          <p:nvPr/>
        </p:nvSpPr>
        <p:spPr>
          <a:xfrm>
            <a:off x="609600" y="1371600"/>
            <a:ext cx="8077200" cy="3046988"/>
          </a:xfrm>
          <a:prstGeom prst="rect">
            <a:avLst/>
          </a:prstGeom>
        </p:spPr>
        <p:txBody>
          <a:bodyPr wrap="square">
            <a:spAutoFit/>
          </a:bodyPr>
          <a:lstStyle/>
          <a:p>
            <a:pPr lvl="0" algn="just" eaLnBrk="0" fontAlgn="base" hangingPunct="0">
              <a:spcBef>
                <a:spcPct val="0"/>
              </a:spcBef>
              <a:spcAft>
                <a:spcPct val="0"/>
              </a:spcAft>
            </a:pPr>
            <a:r>
              <a:rPr lang="en-US" sz="2400" dirty="0" smtClean="0">
                <a:solidFill>
                  <a:prstClr val="black"/>
                </a:solidFill>
                <a:latin typeface="+mj-lt"/>
                <a:ea typeface="Times New Roman" pitchFamily="18" charset="0"/>
                <a:cs typeface="Times New Roman" pitchFamily="18" charset="0"/>
              </a:rPr>
              <a:t>Mixing ratio is a ratio that determines the quality of the air-abrasive mixture in Abrasive Jet Machining (AJM).</a:t>
            </a:r>
          </a:p>
          <a:p>
            <a:pPr lvl="0" algn="just" eaLnBrk="0" fontAlgn="base" hangingPunct="0">
              <a:spcBef>
                <a:spcPct val="0"/>
              </a:spcBef>
              <a:spcAft>
                <a:spcPct val="0"/>
              </a:spcAft>
            </a:pPr>
            <a:endParaRPr lang="en-US" sz="2400" dirty="0" smtClean="0">
              <a:solidFill>
                <a:prstClr val="black"/>
              </a:solidFill>
              <a:latin typeface="+mj-lt"/>
              <a:cs typeface="Arial" pitchFamily="34" charset="0"/>
            </a:endParaRPr>
          </a:p>
          <a:p>
            <a:pPr lvl="0" algn="just" eaLnBrk="0" fontAlgn="base" hangingPunct="0">
              <a:spcBef>
                <a:spcPct val="0"/>
              </a:spcBef>
              <a:spcAft>
                <a:spcPct val="0"/>
              </a:spcAft>
            </a:pPr>
            <a:r>
              <a:rPr lang="en-US" sz="2400" dirty="0" smtClean="0">
                <a:solidFill>
                  <a:prstClr val="black"/>
                </a:solidFill>
                <a:latin typeface="+mj-lt"/>
                <a:ea typeface="Times New Roman" pitchFamily="18" charset="0"/>
                <a:cs typeface="Times New Roman" pitchFamily="18" charset="0"/>
              </a:rPr>
              <a:t>It is the ratio between the mass flow rate of abrasive particles and the mass flow rate of air (or gas).</a:t>
            </a:r>
          </a:p>
          <a:p>
            <a:pPr lvl="0" algn="just" eaLnBrk="0" fontAlgn="base" hangingPunct="0">
              <a:spcBef>
                <a:spcPct val="0"/>
              </a:spcBef>
              <a:spcAft>
                <a:spcPct val="0"/>
              </a:spcAft>
            </a:pPr>
            <a:endParaRPr lang="en-US" sz="2400" dirty="0" smtClean="0">
              <a:solidFill>
                <a:prstClr val="black"/>
              </a:solidFill>
              <a:latin typeface="+mj-lt"/>
              <a:cs typeface="Arial" pitchFamily="34" charset="0"/>
            </a:endParaRPr>
          </a:p>
          <a:p>
            <a:pPr lvl="0" algn="just" eaLnBrk="0" fontAlgn="base" hangingPunct="0">
              <a:spcBef>
                <a:spcPct val="0"/>
              </a:spcBef>
              <a:spcAft>
                <a:spcPct val="0"/>
              </a:spcAft>
            </a:pPr>
            <a:r>
              <a:rPr lang="en-US" sz="2400" dirty="0" smtClean="0">
                <a:solidFill>
                  <a:prstClr val="black"/>
                </a:solidFill>
                <a:latin typeface="+mj-lt"/>
                <a:ea typeface="Times New Roman" pitchFamily="18" charset="0"/>
                <a:cs typeface="Times New Roman" pitchFamily="18" charset="0"/>
              </a:rPr>
              <a:t>When mixing ratio is increased continuously, metal removal rate first increases to some extent and then decreases.</a:t>
            </a:r>
            <a:endParaRPr lang="en-US" sz="2400" dirty="0" smtClean="0">
              <a:solidFill>
                <a:prstClr val="black"/>
              </a:solidFill>
              <a:latin typeface="+mj-lt"/>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457200"/>
            <a:ext cx="3031471"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Abrasive grain size:</a:t>
            </a:r>
            <a:endParaRPr lang="en-US" sz="2800" dirty="0" smtClean="0">
              <a:solidFill>
                <a:prstClr val="black"/>
              </a:solidFill>
              <a:latin typeface="Arial" pitchFamily="34" charset="0"/>
              <a:cs typeface="Arial" pitchFamily="34" charset="0"/>
            </a:endParaRPr>
          </a:p>
        </p:txBody>
      </p:sp>
      <p:sp>
        <p:nvSpPr>
          <p:cNvPr id="5" name="Rectangle 1"/>
          <p:cNvSpPr>
            <a:spLocks noChangeArrowheads="1"/>
          </p:cNvSpPr>
          <p:nvPr/>
        </p:nvSpPr>
        <p:spPr bwMode="auto">
          <a:xfrm>
            <a:off x="228600" y="1295400"/>
            <a:ext cx="8458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Size of the abrasive particle determines the speed at which metal is removed.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If smooth and fine surface finish is to be obtained, abrasive particle with small grain size is used.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If metal has to be removed rapidly, abrasive particle with large grain size is used.</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rajashekar\Desktop\Untitled-2.jpg"/>
          <p:cNvPicPr>
            <a:picLocks noChangeAspect="1" noChangeArrowheads="1"/>
          </p:cNvPicPr>
          <p:nvPr/>
        </p:nvPicPr>
        <p:blipFill>
          <a:blip r:embed="rId2"/>
          <a:srcRect t="3274" b="4690"/>
          <a:stretch>
            <a:fillRect/>
          </a:stretch>
        </p:blipFill>
        <p:spPr bwMode="auto">
          <a:xfrm>
            <a:off x="1371600" y="990600"/>
            <a:ext cx="6934200" cy="5580380"/>
          </a:xfrm>
          <a:prstGeom prst="rect">
            <a:avLst/>
          </a:prstGeom>
          <a:noFill/>
        </p:spPr>
      </p:pic>
      <p:sp>
        <p:nvSpPr>
          <p:cNvPr id="5" name="TextBox 4"/>
          <p:cNvSpPr txBox="1"/>
          <p:nvPr/>
        </p:nvSpPr>
        <p:spPr>
          <a:xfrm>
            <a:off x="1981200" y="304800"/>
            <a:ext cx="51816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Effect of Process Parameters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62000" y="1676400"/>
            <a:ext cx="7543800" cy="332398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Surface of the workpiece is cleaned automatically.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Smooth surface finish can be obtained.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Equipment cost is low.</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Hardness"/>
              </a:rPr>
              <a:t>Hard</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materials and materials of high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Strength"/>
              </a:rPr>
              <a:t>strength</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can be easily machined.</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1220788" y="457200"/>
            <a:ext cx="6170612" cy="523220"/>
          </a:xfrm>
          <a:prstGeom prst="rect">
            <a:avLst/>
          </a:prstGeom>
        </p:spPr>
        <p:txBody>
          <a:bodyPr wrap="squar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Advantages of Abrasive Jet Machining:</a:t>
            </a:r>
            <a:endParaRPr lang="en-US"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33400"/>
            <a:ext cx="7620000" cy="584775"/>
          </a:xfrm>
          <a:prstGeom prst="rect">
            <a:avLst/>
          </a:prstGeom>
        </p:spPr>
        <p:txBody>
          <a:bodyPr wrap="square">
            <a:spAutoFit/>
          </a:bodyPr>
          <a:lstStyle/>
          <a:p>
            <a:pPr lvl="0" fontAlgn="base">
              <a:spcBef>
                <a:spcPct val="0"/>
              </a:spcBef>
              <a:spcAft>
                <a:spcPct val="0"/>
              </a:spcAft>
            </a:pPr>
            <a:r>
              <a:rPr lang="en-US" sz="3200" b="1" dirty="0" smtClean="0">
                <a:solidFill>
                  <a:prstClr val="black"/>
                </a:solidFill>
                <a:latin typeface="Times New Roman" pitchFamily="18" charset="0"/>
                <a:ea typeface="Times New Roman" pitchFamily="18" charset="0"/>
                <a:cs typeface="Times New Roman" pitchFamily="18" charset="0"/>
              </a:rPr>
              <a:t>Disadvantages of Abrasive Jet Machining:</a:t>
            </a:r>
            <a:endParaRPr lang="en-US" sz="3200" dirty="0" smtClean="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7000" t="25333" r="13000" b="30667"/>
          <a:stretch>
            <a:fillRect/>
          </a:stretch>
        </p:blipFill>
        <p:spPr bwMode="auto">
          <a:xfrm>
            <a:off x="381000" y="1295400"/>
            <a:ext cx="8312727" cy="3810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381000"/>
            <a:ext cx="2819399" cy="584775"/>
          </a:xfrm>
          <a:prstGeom prst="rect">
            <a:avLst/>
          </a:prstGeom>
        </p:spPr>
        <p:txBody>
          <a:bodyPr wrap="square">
            <a:spAutoFit/>
          </a:bodyPr>
          <a:lstStyle/>
          <a:p>
            <a:pPr lvl="0" fontAlgn="base">
              <a:spcBef>
                <a:spcPct val="0"/>
              </a:spcBef>
              <a:spcAft>
                <a:spcPct val="0"/>
              </a:spcAft>
            </a:pPr>
            <a:r>
              <a:rPr lang="en-US" sz="3200" b="1" dirty="0" smtClean="0">
                <a:solidFill>
                  <a:prstClr val="black"/>
                </a:solidFill>
                <a:latin typeface="Times New Roman" pitchFamily="18" charset="0"/>
                <a:cs typeface="Times New Roman" pitchFamily="18" charset="0"/>
              </a:rPr>
              <a:t>Applications</a:t>
            </a:r>
          </a:p>
        </p:txBody>
      </p:sp>
      <p:sp>
        <p:nvSpPr>
          <p:cNvPr id="2049" name="Rectangle 1"/>
          <p:cNvSpPr>
            <a:spLocks noChangeArrowheads="1"/>
          </p:cNvSpPr>
          <p:nvPr/>
        </p:nvSpPr>
        <p:spPr bwMode="auto">
          <a:xfrm>
            <a:off x="304800" y="16764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drilling holes of intricate shapes in hard and brittle materials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machining fragile, brittle and heat sensitive materials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AJM can be used for drilling, cutting,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deburring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cleaning and etching.</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Micro-machining of brittle materials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457200" y="990600"/>
            <a:ext cx="8305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Water Jet Machining (WJM) is a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Mechanical Energy Based"/>
              </a:rPr>
              <a:t>mechanical energy based</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3" tooltip="Unconventional Machining Process"/>
              </a:rPr>
              <a:t>non-traditional machining process</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used to cut and machine soft and non-metallic materials.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It involves the use of high velocity water jet to smoothly cut a soft workpiece. It is similar to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4" tooltip="Abrasive Jet Machining (AJM)"/>
              </a:rPr>
              <a:t>Abrasive Jet Machining (AJM)</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In water jet machining, high velocity water jet is allowed to strike a given workpiece.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During this process, its kinetic energy is converted to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5" tooltip="Pressure"/>
              </a:rPr>
              <a:t>pressure</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energy. This induces a stress on the workpiece.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When this induced stress is high enough, unwanted particles of the workpiece are automatically removed.</a:t>
            </a:r>
            <a:endParaRPr kumimoji="0" lang="en-US" sz="24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1828800" y="381000"/>
            <a:ext cx="4337050" cy="523220"/>
          </a:xfrm>
          <a:prstGeom prst="rect">
            <a:avLst/>
          </a:prstGeom>
        </p:spPr>
        <p:txBody>
          <a:bodyPr wrap="squar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hlinkClick r:id="rId6" tooltip="Water Jet Machining (WJM)"/>
              </a:rPr>
              <a:t>Water Jet Machining (WJM)</a:t>
            </a:r>
            <a:endParaRPr lang="en-US" sz="2800" dirty="0" smtClean="0">
              <a:solidFill>
                <a:prstClr val="black"/>
              </a:solidFill>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matic Diagram of Water Jet Machining (WJM)"/>
          <p:cNvPicPr/>
          <p:nvPr/>
        </p:nvPicPr>
        <p:blipFill>
          <a:blip r:embed="rId2"/>
          <a:srcRect/>
          <a:stretch>
            <a:fillRect/>
          </a:stretch>
        </p:blipFill>
        <p:spPr bwMode="auto">
          <a:xfrm>
            <a:off x="457200" y="1295400"/>
            <a:ext cx="6019800" cy="4876800"/>
          </a:xfrm>
          <a:prstGeom prst="rect">
            <a:avLst/>
          </a:prstGeom>
          <a:noFill/>
          <a:ln w="9525">
            <a:noFill/>
            <a:miter lim="800000"/>
            <a:headEnd/>
            <a:tailEnd/>
          </a:ln>
        </p:spPr>
      </p:pic>
      <p:sp>
        <p:nvSpPr>
          <p:cNvPr id="64513" name="Rectangle 1"/>
          <p:cNvSpPr>
            <a:spLocks noChangeArrowheads="1"/>
          </p:cNvSpPr>
          <p:nvPr/>
        </p:nvSpPr>
        <p:spPr bwMode="auto">
          <a:xfrm>
            <a:off x="609600" y="457200"/>
            <a:ext cx="7086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Schematic diagram of Water Jet Machining: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5943600" y="5181600"/>
            <a:ext cx="2971800" cy="369332"/>
          </a:xfrm>
          <a:prstGeom prst="rect">
            <a:avLst/>
          </a:prstGeom>
          <a:noFill/>
        </p:spPr>
        <p:txBody>
          <a:bodyPr wrap="square" rtlCol="0">
            <a:spAutoFit/>
          </a:bodyPr>
          <a:lstStyle/>
          <a:p>
            <a:r>
              <a:rPr lang="en-US" b="1" dirty="0" smtClean="0"/>
              <a:t>Orifice dia. – 0.1 to 0.3 mm</a:t>
            </a:r>
            <a:endParaRPr lang="en-US" b="1" dirty="0"/>
          </a:p>
        </p:txBody>
      </p:sp>
      <p:sp>
        <p:nvSpPr>
          <p:cNvPr id="6" name="Rectangle 5"/>
          <p:cNvSpPr/>
          <p:nvPr/>
        </p:nvSpPr>
        <p:spPr>
          <a:xfrm>
            <a:off x="6629400" y="1447800"/>
            <a:ext cx="2207656" cy="369332"/>
          </a:xfrm>
          <a:prstGeom prst="rect">
            <a:avLst/>
          </a:prstGeom>
        </p:spPr>
        <p:txBody>
          <a:bodyPr wrap="none">
            <a:spAutoFit/>
          </a:bodyPr>
          <a:lstStyle/>
          <a:p>
            <a:pPr lvl="0"/>
            <a:r>
              <a:rPr lang="en-US" b="1" dirty="0" smtClean="0">
                <a:solidFill>
                  <a:prstClr val="black"/>
                </a:solidFill>
              </a:rPr>
              <a:t>Water Pr. -  4000 bar</a:t>
            </a:r>
          </a:p>
        </p:txBody>
      </p:sp>
      <p:sp>
        <p:nvSpPr>
          <p:cNvPr id="7" name="Rectangle 6"/>
          <p:cNvSpPr/>
          <p:nvPr/>
        </p:nvSpPr>
        <p:spPr>
          <a:xfrm>
            <a:off x="6705600" y="2667000"/>
            <a:ext cx="2219903" cy="369332"/>
          </a:xfrm>
          <a:prstGeom prst="rect">
            <a:avLst/>
          </a:prstGeom>
        </p:spPr>
        <p:txBody>
          <a:bodyPr wrap="none">
            <a:spAutoFit/>
          </a:bodyPr>
          <a:lstStyle/>
          <a:p>
            <a:pPr lvl="0"/>
            <a:r>
              <a:rPr lang="en-US" b="1" dirty="0" smtClean="0">
                <a:solidFill>
                  <a:prstClr val="black"/>
                </a:solidFill>
              </a:rPr>
              <a:t>Velocity – 1 km / sec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533400" y="1219201"/>
            <a:ext cx="8153400" cy="544764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Reservoir:</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For storing water.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Pump:</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It pumps the water from the reservoir.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Intensifier:</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Pressurizes the water acquired from the pump to a desired level. (</a:t>
            </a:r>
            <a:r>
              <a:rPr kumimoji="0" lang="en-US"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Apprx</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4000 bar)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Accumulator:</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For temporarily storing the pressurized water.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Control Valve:</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It controls the direction and pressure of pressurized water that is to be supplied to the nozzle.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Flow regulator:</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It is used to regulate the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hlinkClick r:id="rId2" tooltip="Flow"/>
              </a:rPr>
              <a:t>flow</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of water.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09600" y="228600"/>
            <a:ext cx="8001000" cy="954107"/>
          </a:xfrm>
          <a:prstGeom prst="rect">
            <a:avLst/>
          </a:prstGeom>
        </p:spPr>
        <p:txBody>
          <a:bodyPr wrap="squar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Construction &amp; Working of Water Jet Machining (WJM):</a:t>
            </a:r>
            <a:endParaRPr lang="en-US" sz="2800" dirty="0" smtClean="0">
              <a:solidFill>
                <a:prstClr val="black"/>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8000" t="11333" r="10000" b="19333"/>
          <a:stretch>
            <a:fillRect/>
          </a:stretch>
        </p:blipFill>
        <p:spPr bwMode="auto">
          <a:xfrm>
            <a:off x="762000" y="1219200"/>
            <a:ext cx="7209692"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533400" y="1752600"/>
            <a:ext cx="8077200" cy="2123658"/>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When water jet strikes the workpiece, stresses are induced.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These stresses are used to remove material from the workpiece.</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685800"/>
            <a:ext cx="7772400" cy="830997"/>
          </a:xfrm>
          <a:prstGeom prst="rect">
            <a:avLst/>
          </a:prstGeom>
        </p:spPr>
        <p:txBody>
          <a:bodyPr wrap="square">
            <a:spAutoFit/>
          </a:bodyPr>
          <a:lstStyle/>
          <a:p>
            <a:pPr lvl="0" eaLnBrk="0" fontAlgn="base" hangingPunct="0">
              <a:spcBef>
                <a:spcPct val="0"/>
              </a:spcBef>
              <a:spcAft>
                <a:spcPct val="0"/>
              </a:spcAft>
              <a:buFont typeface="Wingdings" pitchFamily="2" charset="2"/>
              <a:buChar char="q"/>
            </a:pPr>
            <a:r>
              <a:rPr lang="en-US" sz="2400" b="1" dirty="0" smtClean="0">
                <a:ea typeface="Times New Roman" pitchFamily="18" charset="0"/>
                <a:cs typeface="Times New Roman" pitchFamily="18" charset="0"/>
              </a:rPr>
              <a:t>Nozzle:</a:t>
            </a:r>
            <a:r>
              <a:rPr lang="en-US" sz="2400" dirty="0" smtClean="0">
                <a:ea typeface="Times New Roman" pitchFamily="18" charset="0"/>
                <a:cs typeface="Times New Roman" pitchFamily="18" charset="0"/>
              </a:rPr>
              <a:t> It renders the pressurized water as a water jet at high velocity.</a:t>
            </a:r>
            <a:endParaRPr lang="en-US" sz="2400" dirty="0" smtClean="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609600" y="1371600"/>
            <a:ext cx="7924800" cy="507831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Water jet machining is a relatively fast process.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It prevents the formation of heat affected zones on the workpiece.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It automatically cleans the surface of the workpiece.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WJM has excellent precision. Tolerances of the order of ±0.005″ can be obtained.</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It does not produce any hazardous gas.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It is eco-friendly.</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762000" y="457200"/>
            <a:ext cx="7175500" cy="523220"/>
          </a:xfrm>
          <a:prstGeom prst="rect">
            <a:avLst/>
          </a:prstGeom>
        </p:spPr>
        <p:txBody>
          <a:bodyPr wrap="squar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Advantages of Water Jet Machining (WJM):</a:t>
            </a:r>
            <a:endParaRPr lang="en-US" sz="2800" dirty="0" smtClean="0">
              <a:solidFill>
                <a:prstClr val="black"/>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914400" y="3352800"/>
            <a:ext cx="7924800" cy="3231654"/>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Water jet machining is used to cut thin non-metallic sheets.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used to cut rubber, wood, ceramics and many other soft materials.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used for machining circuit boards.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used in food industry.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990600" y="228600"/>
            <a:ext cx="6399212" cy="523220"/>
          </a:xfrm>
          <a:prstGeom prst="rect">
            <a:avLst/>
          </a:prstGeom>
        </p:spPr>
        <p:txBody>
          <a:bodyPr wrap="square">
            <a:spAutoFit/>
          </a:bodyPr>
          <a:lstStyle/>
          <a:p>
            <a:pPr lvl="0" fontAlgn="base">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Disadvantages of Water Jet Machining:</a:t>
            </a:r>
            <a:endParaRPr lang="en-US" sz="2800" dirty="0" smtClean="0">
              <a:solidFill>
                <a:prstClr val="black"/>
              </a:solidFill>
              <a:latin typeface="Arial" pitchFamily="34" charset="0"/>
              <a:cs typeface="Arial" pitchFamily="34" charset="0"/>
            </a:endParaRPr>
          </a:p>
        </p:txBody>
      </p:sp>
      <p:sp>
        <p:nvSpPr>
          <p:cNvPr id="6" name="Rectangle 5"/>
          <p:cNvSpPr/>
          <p:nvPr/>
        </p:nvSpPr>
        <p:spPr>
          <a:xfrm>
            <a:off x="990600" y="762000"/>
            <a:ext cx="6734176" cy="1938992"/>
          </a:xfrm>
          <a:prstGeom prst="rect">
            <a:avLst/>
          </a:prstGeom>
        </p:spPr>
        <p:txBody>
          <a:bodyPr wrap="square">
            <a:spAutoFit/>
          </a:bodyPr>
          <a:lstStyle/>
          <a:p>
            <a:pPr lvl="0" eaLnBrk="0" fontAlgn="base" hangingPunct="0">
              <a:spcBef>
                <a:spcPct val="0"/>
              </a:spcBef>
              <a:spcAft>
                <a:spcPct val="0"/>
              </a:spcAft>
              <a:buFontTx/>
              <a:buAutoNum type="arabicPeriod"/>
            </a:pPr>
            <a:r>
              <a:rPr lang="en-US" sz="2400" dirty="0" smtClean="0">
                <a:solidFill>
                  <a:prstClr val="black"/>
                </a:solidFill>
                <a:latin typeface="Times New Roman" pitchFamily="18" charset="0"/>
                <a:ea typeface="Times New Roman" pitchFamily="18" charset="0"/>
                <a:cs typeface="Times New Roman" pitchFamily="18" charset="0"/>
              </a:rPr>
              <a:t>Only soft materials can be machined.</a:t>
            </a:r>
          </a:p>
          <a:p>
            <a:pPr lvl="0" eaLnBrk="0" fontAlgn="base" hangingPunct="0">
              <a:spcBef>
                <a:spcPct val="0"/>
              </a:spcBef>
              <a:spcAft>
                <a:spcPct val="0"/>
              </a:spcAft>
              <a:buFontTx/>
              <a:buAutoNum type="arabicPeriod"/>
            </a:pPr>
            <a:endParaRPr lang="en-US" sz="24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AutoNum type="arabicPeriod"/>
            </a:pPr>
            <a:r>
              <a:rPr lang="en-US" sz="2400" dirty="0" smtClean="0">
                <a:solidFill>
                  <a:prstClr val="black"/>
                </a:solidFill>
                <a:latin typeface="Times New Roman" pitchFamily="18" charset="0"/>
                <a:ea typeface="Times New Roman" pitchFamily="18" charset="0"/>
                <a:cs typeface="Times New Roman" pitchFamily="18" charset="0"/>
              </a:rPr>
              <a:t>Very thick materials cannot be easily machined.</a:t>
            </a:r>
          </a:p>
          <a:p>
            <a:pPr lvl="0" eaLnBrk="0" fontAlgn="base" hangingPunct="0">
              <a:spcBef>
                <a:spcPct val="0"/>
              </a:spcBef>
              <a:spcAft>
                <a:spcPct val="0"/>
              </a:spcAft>
              <a:buFontTx/>
              <a:buAutoNum type="arabicPeriod"/>
            </a:pPr>
            <a:endParaRPr lang="en-US" sz="24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AutoNum type="arabicPeriod"/>
            </a:pPr>
            <a:r>
              <a:rPr lang="en-US" sz="2400" dirty="0" smtClean="0">
                <a:solidFill>
                  <a:prstClr val="black"/>
                </a:solidFill>
                <a:latin typeface="Times New Roman" pitchFamily="18" charset="0"/>
                <a:ea typeface="Times New Roman" pitchFamily="18" charset="0"/>
                <a:cs typeface="Times New Roman" pitchFamily="18" charset="0"/>
              </a:rPr>
              <a:t>Initial investment is high.</a:t>
            </a:r>
            <a:endParaRPr lang="en-US" sz="2400" dirty="0" smtClean="0">
              <a:solidFill>
                <a:prstClr val="black"/>
              </a:solidFill>
              <a:latin typeface="Times New Roman" pitchFamily="18" charset="0"/>
              <a:cs typeface="Times New Roman" pitchFamily="18" charset="0"/>
            </a:endParaRPr>
          </a:p>
        </p:txBody>
      </p:sp>
      <p:sp>
        <p:nvSpPr>
          <p:cNvPr id="7" name="Rectangle 6"/>
          <p:cNvSpPr/>
          <p:nvPr/>
        </p:nvSpPr>
        <p:spPr>
          <a:xfrm>
            <a:off x="1143000" y="2667000"/>
            <a:ext cx="6380162" cy="523220"/>
          </a:xfrm>
          <a:prstGeom prst="rect">
            <a:avLst/>
          </a:prstGeom>
        </p:spPr>
        <p:txBody>
          <a:bodyPr wrap="square">
            <a:spAutoFit/>
          </a:bodyPr>
          <a:lstStyle/>
          <a:p>
            <a:pPr lvl="0" eaLnBrk="0" fontAlgn="base" hangingPunct="0">
              <a:spcBef>
                <a:spcPct val="0"/>
              </a:spcBef>
              <a:spcAft>
                <a:spcPct val="0"/>
              </a:spcAft>
            </a:pPr>
            <a:r>
              <a:rPr lang="en-US" sz="2800" b="1" dirty="0" smtClean="0">
                <a:solidFill>
                  <a:prstClr val="black"/>
                </a:solidFill>
                <a:latin typeface="Calibri" pitchFamily="34" charset="0"/>
                <a:ea typeface="Times New Roman" pitchFamily="18" charset="0"/>
                <a:cs typeface="Times New Roman" pitchFamily="18" charset="0"/>
              </a:rPr>
              <a:t>Applications of Water Jet Machining:</a:t>
            </a:r>
            <a:endParaRPr lang="en-US" sz="2800" dirty="0" smtClean="0">
              <a:solidFill>
                <a:prstClr val="black"/>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0000" t="11333" r="16000" b="12667"/>
          <a:stretch>
            <a:fillRect/>
          </a:stretch>
        </p:blipFill>
        <p:spPr bwMode="auto">
          <a:xfrm>
            <a:off x="732589" y="1043116"/>
            <a:ext cx="6963611" cy="5129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9000" t="12667" r="10000" b="14000"/>
          <a:stretch>
            <a:fillRect/>
          </a:stretch>
        </p:blipFill>
        <p:spPr bwMode="auto">
          <a:xfrm>
            <a:off x="914400" y="1295400"/>
            <a:ext cx="7294418"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30" t="11666" r="3209" b="3333"/>
          <a:stretch>
            <a:fillRect/>
          </a:stretch>
        </p:blipFill>
        <p:spPr bwMode="auto">
          <a:xfrm rot="5400000">
            <a:off x="1371600" y="-457200"/>
            <a:ext cx="6096001" cy="7772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7000" t="12667" r="3000" b="7333"/>
          <a:stretch>
            <a:fillRect/>
          </a:stretch>
        </p:blipFill>
        <p:spPr bwMode="auto">
          <a:xfrm>
            <a:off x="838200" y="1219200"/>
            <a:ext cx="76581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506</TotalTime>
  <Words>1227</Words>
  <Application>Microsoft Office PowerPoint</Application>
  <PresentationFormat>On-screen Show (4:3)</PresentationFormat>
  <Paragraphs>166</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rajashekar</dc:creator>
  <cp:lastModifiedBy>nageshwar</cp:lastModifiedBy>
  <cp:revision>69</cp:revision>
  <dcterms:created xsi:type="dcterms:W3CDTF">2006-08-16T00:00:00Z</dcterms:created>
  <dcterms:modified xsi:type="dcterms:W3CDTF">2019-01-07T05:10:57Z</dcterms:modified>
</cp:coreProperties>
</file>