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256"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notesViewPr>
    <p:cSldViewPr>
      <p:cViewPr varScale="1">
        <p:scale>
          <a:sx n="91" d="100"/>
          <a:sy n="91" d="100"/>
        </p:scale>
        <p:origin x="-187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DDE6C-C001-43D7-A44E-E7267AC8376B}" type="datetimeFigureOut">
              <a:rPr lang="en-US" smtClean="0"/>
              <a:pPr/>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F6340-9B3F-48D7-8F02-8A2058DEAE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F6340-9B3F-48D7-8F02-8A2058DEAE8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F6340-9B3F-48D7-8F02-8A2058DEAE8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2/25/2020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762000"/>
            <a:ext cx="8229600" cy="5364163"/>
          </a:xfrm>
        </p:spPr>
        <p:txBody>
          <a:bodyPr>
            <a:normAutofit fontScale="92500"/>
          </a:bodyPr>
          <a:lstStyle/>
          <a:p>
            <a:pPr>
              <a:buNone/>
            </a:pPr>
            <a:endParaRPr lang="en-US" sz="7200" b="1" dirty="0" smtClean="0">
              <a:solidFill>
                <a:srgbClr val="FF0000"/>
              </a:solidFill>
            </a:endParaRPr>
          </a:p>
          <a:p>
            <a:pPr algn="ctr">
              <a:buNone/>
            </a:pPr>
            <a:r>
              <a:rPr lang="en-US" sz="7200" b="1" dirty="0" smtClean="0">
                <a:solidFill>
                  <a:srgbClr val="FF0000"/>
                </a:solidFill>
              </a:rPr>
              <a:t>UNIT-5 </a:t>
            </a:r>
          </a:p>
          <a:p>
            <a:pPr algn="ctr">
              <a:buNone/>
            </a:pPr>
            <a:r>
              <a:rPr lang="en-US" sz="7200" b="1" dirty="0" smtClean="0">
                <a:solidFill>
                  <a:srgbClr val="FF0000"/>
                </a:solidFill>
              </a:rPr>
              <a:t>STEAM POWER CYCLES</a:t>
            </a:r>
            <a:endParaRPr lang="en-US" sz="7200" b="1" dirty="0">
              <a:solidFill>
                <a:srgbClr val="FF0000"/>
              </a:solidFill>
            </a:endParaRPr>
          </a:p>
          <a:p>
            <a:pPr algn="ctr">
              <a:buNone/>
            </a:pPr>
            <a:r>
              <a:rPr lang="en-US" sz="7200" b="1" dirty="0" smtClean="0">
                <a:solidFill>
                  <a:srgbClr val="FF0000"/>
                </a:solidFill>
              </a:rPr>
              <a:t>RANKINE CYCLE</a:t>
            </a:r>
            <a:endParaRPr lang="en-IN" sz="72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42938" y="0"/>
            <a:ext cx="7772400" cy="522288"/>
          </a:xfrm>
        </p:spPr>
        <p:txBody>
          <a:bodyPr/>
          <a:lstStyle/>
          <a:p>
            <a:r>
              <a:rPr lang="en-US" sz="2800" b="1" smtClean="0"/>
              <a:t>Thermal Efficiency – How to enhance it?</a:t>
            </a:r>
            <a:endParaRPr lang="en-US" b="1" smtClean="0"/>
          </a:p>
        </p:txBody>
      </p:sp>
      <p:sp>
        <p:nvSpPr>
          <p:cNvPr id="10243" name="Rectangle 3"/>
          <p:cNvSpPr>
            <a:spLocks noGrp="1" noChangeArrowheads="1"/>
          </p:cNvSpPr>
          <p:nvPr>
            <p:ph idx="1"/>
          </p:nvPr>
        </p:nvSpPr>
        <p:spPr>
          <a:xfrm>
            <a:off x="365125" y="466725"/>
            <a:ext cx="8453438" cy="1687513"/>
          </a:xfrm>
        </p:spPr>
        <p:txBody>
          <a:bodyPr>
            <a:normAutofit fontScale="92500" lnSpcReduction="20000"/>
          </a:bodyPr>
          <a:lstStyle/>
          <a:p>
            <a:pPr>
              <a:lnSpc>
                <a:spcPct val="90000"/>
              </a:lnSpc>
              <a:buFontTx/>
              <a:buNone/>
            </a:pPr>
            <a:r>
              <a:rPr lang="en-US" sz="1800" smtClean="0"/>
              <a:t>Thermal efficiency can be improved by manipulating the temperatures and/or pressures in various components</a:t>
            </a:r>
          </a:p>
          <a:p>
            <a:pPr lvl="1">
              <a:lnSpc>
                <a:spcPct val="90000"/>
              </a:lnSpc>
              <a:buFontTx/>
              <a:buNone/>
            </a:pPr>
            <a:r>
              <a:rPr lang="en-US" sz="1800" smtClean="0"/>
              <a:t>(a) Lowering the condensing pressure (</a:t>
            </a:r>
            <a:r>
              <a:rPr lang="en-US" sz="1800" b="1" i="1" smtClean="0">
                <a:solidFill>
                  <a:srgbClr val="FF0000"/>
                </a:solidFill>
              </a:rPr>
              <a:t>lowersT</a:t>
            </a:r>
            <a:r>
              <a:rPr lang="en-US" sz="1800" b="1" i="1" baseline="-25000" smtClean="0">
                <a:solidFill>
                  <a:srgbClr val="FF0000"/>
                </a:solidFill>
              </a:rPr>
              <a:t>L, </a:t>
            </a:r>
            <a:r>
              <a:rPr lang="en-US" sz="1800" b="1" i="1" smtClean="0">
                <a:solidFill>
                  <a:srgbClr val="0000FF"/>
                </a:solidFill>
              </a:rPr>
              <a:t>but decreases quality, x</a:t>
            </a:r>
            <a:r>
              <a:rPr lang="en-US" sz="1800" b="1" i="1" baseline="-25000" smtClean="0">
                <a:solidFill>
                  <a:srgbClr val="0000FF"/>
                </a:solidFill>
              </a:rPr>
              <a:t>4</a:t>
            </a:r>
            <a:r>
              <a:rPr lang="en-US" sz="1800" b="1" i="1" baseline="-25000" smtClean="0">
                <a:solidFill>
                  <a:srgbClr val="FF0000"/>
                </a:solidFill>
              </a:rPr>
              <a:t> </a:t>
            </a:r>
            <a:r>
              <a:rPr lang="en-US" sz="1800" b="1" i="1" smtClean="0"/>
              <a:t>)</a:t>
            </a:r>
          </a:p>
          <a:p>
            <a:pPr lvl="1">
              <a:lnSpc>
                <a:spcPct val="90000"/>
              </a:lnSpc>
              <a:buFontTx/>
              <a:buNone/>
            </a:pPr>
            <a:r>
              <a:rPr lang="en-US" sz="1800" smtClean="0"/>
              <a:t>(b) Superheating the steam to a </a:t>
            </a:r>
            <a:r>
              <a:rPr lang="en-US" sz="1800" b="1" i="1" smtClean="0">
                <a:solidFill>
                  <a:srgbClr val="FF0000"/>
                </a:solidFill>
              </a:rPr>
              <a:t>higher temperature </a:t>
            </a:r>
            <a:r>
              <a:rPr lang="en-US" sz="1800" b="1" i="1" smtClean="0"/>
              <a:t>(</a:t>
            </a:r>
            <a:r>
              <a:rPr lang="en-US" sz="1800" b="1" i="1" smtClean="0">
                <a:solidFill>
                  <a:srgbClr val="FF0000"/>
                </a:solidFill>
              </a:rPr>
              <a:t>increases T</a:t>
            </a:r>
            <a:r>
              <a:rPr lang="en-US" sz="1800" b="1" i="1" baseline="-25000" smtClean="0">
                <a:solidFill>
                  <a:srgbClr val="FF0000"/>
                </a:solidFill>
              </a:rPr>
              <a:t>H </a:t>
            </a:r>
            <a:r>
              <a:rPr lang="en-US" sz="1800" b="1" i="1" smtClean="0">
                <a:solidFill>
                  <a:srgbClr val="0000FF"/>
                </a:solidFill>
              </a:rPr>
              <a:t>but requires higher temp materials</a:t>
            </a:r>
            <a:r>
              <a:rPr lang="en-US" sz="1800" smtClean="0"/>
              <a:t>)</a:t>
            </a:r>
            <a:endParaRPr lang="en-US" sz="1800" b="1" i="1" smtClean="0">
              <a:solidFill>
                <a:srgbClr val="FF0000"/>
              </a:solidFill>
            </a:endParaRPr>
          </a:p>
          <a:p>
            <a:pPr lvl="1">
              <a:lnSpc>
                <a:spcPct val="90000"/>
              </a:lnSpc>
              <a:buFontTx/>
              <a:buNone/>
            </a:pPr>
            <a:r>
              <a:rPr lang="en-US" sz="1800" smtClean="0"/>
              <a:t>(c) Increasing the boiler pressure (</a:t>
            </a:r>
            <a:r>
              <a:rPr lang="en-US" sz="1800" b="1" i="1" smtClean="0">
                <a:solidFill>
                  <a:srgbClr val="FF0000"/>
                </a:solidFill>
              </a:rPr>
              <a:t>increases T</a:t>
            </a:r>
            <a:r>
              <a:rPr lang="en-US" sz="1800" b="1" i="1" baseline="-25000" smtClean="0">
                <a:solidFill>
                  <a:srgbClr val="FF0000"/>
                </a:solidFill>
              </a:rPr>
              <a:t>H </a:t>
            </a:r>
            <a:r>
              <a:rPr lang="en-US" sz="1800" b="1" i="1" smtClean="0">
                <a:solidFill>
                  <a:srgbClr val="0000FF"/>
                </a:solidFill>
              </a:rPr>
              <a:t>but requires higher temp/press materials</a:t>
            </a:r>
            <a:r>
              <a:rPr lang="en-US" sz="1800" b="1" i="1" smtClean="0"/>
              <a:t>)</a:t>
            </a:r>
          </a:p>
        </p:txBody>
      </p:sp>
      <p:sp>
        <p:nvSpPr>
          <p:cNvPr id="10244" name="Line 4"/>
          <p:cNvSpPr>
            <a:spLocks noChangeShapeType="1"/>
          </p:cNvSpPr>
          <p:nvPr/>
        </p:nvSpPr>
        <p:spPr bwMode="auto">
          <a:xfrm>
            <a:off x="606425" y="4613275"/>
            <a:ext cx="2590800" cy="1588"/>
          </a:xfrm>
          <a:prstGeom prst="line">
            <a:avLst/>
          </a:prstGeom>
          <a:noFill/>
          <a:ln w="9525">
            <a:solidFill>
              <a:schemeClr val="tx1"/>
            </a:solidFill>
            <a:round/>
            <a:headEnd/>
            <a:tailEnd type="triangle" w="med" len="med"/>
          </a:ln>
        </p:spPr>
        <p:txBody>
          <a:bodyPr wrap="none" anchor="ctr"/>
          <a:lstStyle/>
          <a:p>
            <a:endParaRPr lang="en-IN"/>
          </a:p>
        </p:txBody>
      </p:sp>
      <p:sp>
        <p:nvSpPr>
          <p:cNvPr id="10245" name="Line 5"/>
          <p:cNvSpPr>
            <a:spLocks noChangeShapeType="1"/>
          </p:cNvSpPr>
          <p:nvPr/>
        </p:nvSpPr>
        <p:spPr bwMode="auto">
          <a:xfrm flipV="1">
            <a:off x="606425" y="2403475"/>
            <a:ext cx="1588" cy="2209800"/>
          </a:xfrm>
          <a:prstGeom prst="line">
            <a:avLst/>
          </a:prstGeom>
          <a:noFill/>
          <a:ln w="9525">
            <a:solidFill>
              <a:schemeClr val="tx1"/>
            </a:solidFill>
            <a:round/>
            <a:headEnd/>
            <a:tailEnd type="triangle" w="med" len="med"/>
          </a:ln>
        </p:spPr>
        <p:txBody>
          <a:bodyPr wrap="none" anchor="ctr"/>
          <a:lstStyle/>
          <a:p>
            <a:endParaRPr lang="en-IN"/>
          </a:p>
        </p:txBody>
      </p:sp>
      <p:sp>
        <p:nvSpPr>
          <p:cNvPr id="10246" name="Text Box 6"/>
          <p:cNvSpPr txBox="1">
            <a:spLocks noChangeArrowheads="1"/>
          </p:cNvSpPr>
          <p:nvPr/>
        </p:nvSpPr>
        <p:spPr bwMode="auto">
          <a:xfrm>
            <a:off x="276225" y="2211388"/>
            <a:ext cx="369888" cy="457200"/>
          </a:xfrm>
          <a:prstGeom prst="rect">
            <a:avLst/>
          </a:prstGeom>
          <a:noFill/>
          <a:ln w="9525">
            <a:noFill/>
            <a:miter lim="800000"/>
            <a:headEnd/>
            <a:tailEnd/>
          </a:ln>
        </p:spPr>
        <p:txBody>
          <a:bodyPr wrap="none">
            <a:spAutoFit/>
          </a:bodyPr>
          <a:lstStyle/>
          <a:p>
            <a:r>
              <a:rPr lang="en-US" sz="2400"/>
              <a:t>T</a:t>
            </a:r>
          </a:p>
        </p:txBody>
      </p:sp>
      <p:sp>
        <p:nvSpPr>
          <p:cNvPr id="10247" name="Freeform 7"/>
          <p:cNvSpPr>
            <a:spLocks/>
          </p:cNvSpPr>
          <p:nvPr/>
        </p:nvSpPr>
        <p:spPr bwMode="auto">
          <a:xfrm>
            <a:off x="758825" y="2441575"/>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10248" name="Text Box 8"/>
          <p:cNvSpPr txBox="1">
            <a:spLocks noChangeArrowheads="1"/>
          </p:cNvSpPr>
          <p:nvPr/>
        </p:nvSpPr>
        <p:spPr bwMode="auto">
          <a:xfrm>
            <a:off x="2917825" y="4554538"/>
            <a:ext cx="282575" cy="396875"/>
          </a:xfrm>
          <a:prstGeom prst="rect">
            <a:avLst/>
          </a:prstGeom>
          <a:noFill/>
          <a:ln w="9525">
            <a:noFill/>
            <a:miter lim="800000"/>
            <a:headEnd/>
            <a:tailEnd/>
          </a:ln>
        </p:spPr>
        <p:txBody>
          <a:bodyPr wrap="none">
            <a:spAutoFit/>
          </a:bodyPr>
          <a:lstStyle/>
          <a:p>
            <a:r>
              <a:rPr lang="en-US"/>
              <a:t>s</a:t>
            </a:r>
          </a:p>
        </p:txBody>
      </p:sp>
      <p:sp>
        <p:nvSpPr>
          <p:cNvPr id="10249" name="Freeform 10"/>
          <p:cNvSpPr>
            <a:spLocks/>
          </p:cNvSpPr>
          <p:nvPr/>
        </p:nvSpPr>
        <p:spPr bwMode="auto">
          <a:xfrm>
            <a:off x="987425" y="2470150"/>
            <a:ext cx="1685925" cy="1533525"/>
          </a:xfrm>
          <a:custGeom>
            <a:avLst/>
            <a:gdLst>
              <a:gd name="T0" fmla="*/ 0 w 1062"/>
              <a:gd name="T1" fmla="*/ 966 h 966"/>
              <a:gd name="T2" fmla="*/ 0 w 1062"/>
              <a:gd name="T3" fmla="*/ 762 h 966"/>
              <a:gd name="T4" fmla="*/ 186 w 1062"/>
              <a:gd name="T5" fmla="*/ 474 h 966"/>
              <a:gd name="T6" fmla="*/ 840 w 1062"/>
              <a:gd name="T7" fmla="*/ 474 h 966"/>
              <a:gd name="T8" fmla="*/ 1062 w 1062"/>
              <a:gd name="T9" fmla="*/ 0 h 966"/>
              <a:gd name="T10" fmla="*/ 1062 w 1062"/>
              <a:gd name="T11" fmla="*/ 966 h 966"/>
              <a:gd name="T12" fmla="*/ 0 w 1062"/>
              <a:gd name="T13" fmla="*/ 966 h 966"/>
              <a:gd name="T14" fmla="*/ 0 60000 65536"/>
              <a:gd name="T15" fmla="*/ 0 60000 65536"/>
              <a:gd name="T16" fmla="*/ 0 60000 65536"/>
              <a:gd name="T17" fmla="*/ 0 60000 65536"/>
              <a:gd name="T18" fmla="*/ 0 60000 65536"/>
              <a:gd name="T19" fmla="*/ 0 60000 65536"/>
              <a:gd name="T20" fmla="*/ 0 60000 65536"/>
              <a:gd name="T21" fmla="*/ 0 w 1062"/>
              <a:gd name="T22" fmla="*/ 0 h 966"/>
              <a:gd name="T23" fmla="*/ 1062 w 1062"/>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966">
                <a:moveTo>
                  <a:pt x="0" y="966"/>
                </a:moveTo>
                <a:lnTo>
                  <a:pt x="0" y="762"/>
                </a:lnTo>
                <a:lnTo>
                  <a:pt x="186" y="474"/>
                </a:lnTo>
                <a:lnTo>
                  <a:pt x="840" y="474"/>
                </a:lnTo>
                <a:lnTo>
                  <a:pt x="1062" y="0"/>
                </a:lnTo>
                <a:lnTo>
                  <a:pt x="1062" y="966"/>
                </a:lnTo>
                <a:lnTo>
                  <a:pt x="0" y="966"/>
                </a:lnTo>
                <a:close/>
              </a:path>
            </a:pathLst>
          </a:custGeom>
          <a:noFill/>
          <a:ln w="12700">
            <a:solidFill>
              <a:srgbClr val="000080"/>
            </a:solidFill>
            <a:round/>
            <a:headEnd/>
            <a:tailEnd/>
          </a:ln>
        </p:spPr>
        <p:txBody>
          <a:bodyPr wrap="none" anchor="ctr"/>
          <a:lstStyle/>
          <a:p>
            <a:endParaRPr lang="en-US"/>
          </a:p>
        </p:txBody>
      </p:sp>
      <p:sp>
        <p:nvSpPr>
          <p:cNvPr id="10250" name="Text Box 11"/>
          <p:cNvSpPr txBox="1">
            <a:spLocks noChangeArrowheads="1"/>
          </p:cNvSpPr>
          <p:nvPr/>
        </p:nvSpPr>
        <p:spPr bwMode="auto">
          <a:xfrm>
            <a:off x="1028700" y="3663950"/>
            <a:ext cx="311150" cy="396875"/>
          </a:xfrm>
          <a:prstGeom prst="rect">
            <a:avLst/>
          </a:prstGeom>
          <a:noFill/>
          <a:ln w="9525">
            <a:noFill/>
            <a:miter lim="800000"/>
            <a:headEnd/>
            <a:tailEnd/>
          </a:ln>
        </p:spPr>
        <p:txBody>
          <a:bodyPr wrap="none">
            <a:spAutoFit/>
          </a:bodyPr>
          <a:lstStyle/>
          <a:p>
            <a:r>
              <a:rPr lang="en-US">
                <a:solidFill>
                  <a:srgbClr val="000066"/>
                </a:solidFill>
              </a:rPr>
              <a:t>1</a:t>
            </a:r>
            <a:endParaRPr lang="en-US"/>
          </a:p>
        </p:txBody>
      </p:sp>
      <p:sp>
        <p:nvSpPr>
          <p:cNvPr id="10251" name="Text Box 12"/>
          <p:cNvSpPr txBox="1">
            <a:spLocks noChangeArrowheads="1"/>
          </p:cNvSpPr>
          <p:nvPr/>
        </p:nvSpPr>
        <p:spPr bwMode="auto">
          <a:xfrm>
            <a:off x="769938" y="3390900"/>
            <a:ext cx="311150" cy="396875"/>
          </a:xfrm>
          <a:prstGeom prst="rect">
            <a:avLst/>
          </a:prstGeom>
          <a:noFill/>
          <a:ln w="9525">
            <a:noFill/>
            <a:miter lim="800000"/>
            <a:headEnd/>
            <a:tailEnd/>
          </a:ln>
        </p:spPr>
        <p:txBody>
          <a:bodyPr wrap="none">
            <a:spAutoFit/>
          </a:bodyPr>
          <a:lstStyle/>
          <a:p>
            <a:r>
              <a:rPr lang="en-US">
                <a:solidFill>
                  <a:srgbClr val="000066"/>
                </a:solidFill>
              </a:rPr>
              <a:t>2</a:t>
            </a:r>
            <a:endParaRPr lang="en-US"/>
          </a:p>
        </p:txBody>
      </p:sp>
      <p:sp>
        <p:nvSpPr>
          <p:cNvPr id="10252" name="Text Box 13"/>
          <p:cNvSpPr txBox="1">
            <a:spLocks noChangeArrowheads="1"/>
          </p:cNvSpPr>
          <p:nvPr/>
        </p:nvSpPr>
        <p:spPr bwMode="auto">
          <a:xfrm>
            <a:off x="2708275" y="2292350"/>
            <a:ext cx="311150" cy="396875"/>
          </a:xfrm>
          <a:prstGeom prst="rect">
            <a:avLst/>
          </a:prstGeom>
          <a:noFill/>
          <a:ln w="9525">
            <a:noFill/>
            <a:miter lim="800000"/>
            <a:headEnd/>
            <a:tailEnd/>
          </a:ln>
        </p:spPr>
        <p:txBody>
          <a:bodyPr wrap="none">
            <a:spAutoFit/>
          </a:bodyPr>
          <a:lstStyle/>
          <a:p>
            <a:r>
              <a:rPr lang="en-US">
                <a:solidFill>
                  <a:srgbClr val="000066"/>
                </a:solidFill>
              </a:rPr>
              <a:t>3</a:t>
            </a:r>
            <a:endParaRPr lang="en-US"/>
          </a:p>
        </p:txBody>
      </p:sp>
      <p:sp>
        <p:nvSpPr>
          <p:cNvPr id="10253" name="Text Box 14"/>
          <p:cNvSpPr txBox="1">
            <a:spLocks noChangeArrowheads="1"/>
          </p:cNvSpPr>
          <p:nvPr/>
        </p:nvSpPr>
        <p:spPr bwMode="auto">
          <a:xfrm>
            <a:off x="2678113" y="3748088"/>
            <a:ext cx="311150" cy="396875"/>
          </a:xfrm>
          <a:prstGeom prst="rect">
            <a:avLst/>
          </a:prstGeom>
          <a:noFill/>
          <a:ln w="9525">
            <a:noFill/>
            <a:miter lim="800000"/>
            <a:headEnd/>
            <a:tailEnd/>
          </a:ln>
        </p:spPr>
        <p:txBody>
          <a:bodyPr wrap="none">
            <a:spAutoFit/>
          </a:bodyPr>
          <a:lstStyle/>
          <a:p>
            <a:r>
              <a:rPr lang="en-US">
                <a:solidFill>
                  <a:srgbClr val="000066"/>
                </a:solidFill>
              </a:rPr>
              <a:t>4</a:t>
            </a:r>
            <a:endParaRPr lang="en-US"/>
          </a:p>
        </p:txBody>
      </p:sp>
      <p:sp>
        <p:nvSpPr>
          <p:cNvPr id="10254" name="Freeform 15" descr="Light upward diagonal"/>
          <p:cNvSpPr>
            <a:spLocks/>
          </p:cNvSpPr>
          <p:nvPr/>
        </p:nvSpPr>
        <p:spPr bwMode="auto">
          <a:xfrm>
            <a:off x="795338" y="3689350"/>
            <a:ext cx="1876425" cy="592138"/>
          </a:xfrm>
          <a:custGeom>
            <a:avLst/>
            <a:gdLst>
              <a:gd name="T0" fmla="*/ 1182 w 1182"/>
              <a:gd name="T1" fmla="*/ 191 h 373"/>
              <a:gd name="T2" fmla="*/ 1182 w 1182"/>
              <a:gd name="T3" fmla="*/ 373 h 373"/>
              <a:gd name="T4" fmla="*/ 0 w 1182"/>
              <a:gd name="T5" fmla="*/ 373 h 373"/>
              <a:gd name="T6" fmla="*/ 9 w 1182"/>
              <a:gd name="T7" fmla="*/ 146 h 373"/>
              <a:gd name="T8" fmla="*/ 109 w 1182"/>
              <a:gd name="T9" fmla="*/ 0 h 373"/>
              <a:gd name="T10" fmla="*/ 127 w 1182"/>
              <a:gd name="T11" fmla="*/ 191 h 373"/>
              <a:gd name="T12" fmla="*/ 1182 w 1182"/>
              <a:gd name="T13" fmla="*/ 191 h 373"/>
              <a:gd name="T14" fmla="*/ 0 60000 65536"/>
              <a:gd name="T15" fmla="*/ 0 60000 65536"/>
              <a:gd name="T16" fmla="*/ 0 60000 65536"/>
              <a:gd name="T17" fmla="*/ 0 60000 65536"/>
              <a:gd name="T18" fmla="*/ 0 60000 65536"/>
              <a:gd name="T19" fmla="*/ 0 60000 65536"/>
              <a:gd name="T20" fmla="*/ 0 60000 65536"/>
              <a:gd name="T21" fmla="*/ 0 w 1182"/>
              <a:gd name="T22" fmla="*/ 0 h 373"/>
              <a:gd name="T23" fmla="*/ 1182 w 1182"/>
              <a:gd name="T24" fmla="*/ 373 h 3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2" h="373">
                <a:moveTo>
                  <a:pt x="1182" y="191"/>
                </a:moveTo>
                <a:lnTo>
                  <a:pt x="1182" y="373"/>
                </a:lnTo>
                <a:lnTo>
                  <a:pt x="0" y="373"/>
                </a:lnTo>
                <a:lnTo>
                  <a:pt x="9" y="146"/>
                </a:lnTo>
                <a:lnTo>
                  <a:pt x="109" y="0"/>
                </a:lnTo>
                <a:lnTo>
                  <a:pt x="127" y="191"/>
                </a:lnTo>
                <a:lnTo>
                  <a:pt x="1182" y="191"/>
                </a:lnTo>
                <a:close/>
              </a:path>
            </a:pathLst>
          </a:custGeom>
          <a:pattFill prst="ltUpDiag">
            <a:fgClr>
              <a:schemeClr val="tx1"/>
            </a:fgClr>
            <a:bgClr>
              <a:schemeClr val="bg1"/>
            </a:bgClr>
          </a:pattFill>
          <a:ln w="9525">
            <a:solidFill>
              <a:schemeClr val="tx1"/>
            </a:solidFill>
            <a:round/>
            <a:headEnd/>
            <a:tailEnd/>
          </a:ln>
        </p:spPr>
        <p:txBody>
          <a:bodyPr wrap="none" anchor="ctr"/>
          <a:lstStyle/>
          <a:p>
            <a:endParaRPr lang="en-US"/>
          </a:p>
        </p:txBody>
      </p:sp>
      <p:sp>
        <p:nvSpPr>
          <p:cNvPr id="10255" name="Line 17"/>
          <p:cNvSpPr>
            <a:spLocks noChangeShapeType="1"/>
          </p:cNvSpPr>
          <p:nvPr/>
        </p:nvSpPr>
        <p:spPr bwMode="auto">
          <a:xfrm flipV="1">
            <a:off x="1670050" y="4281488"/>
            <a:ext cx="174625" cy="765175"/>
          </a:xfrm>
          <a:prstGeom prst="line">
            <a:avLst/>
          </a:prstGeom>
          <a:noFill/>
          <a:ln w="9525">
            <a:solidFill>
              <a:schemeClr val="tx1"/>
            </a:solidFill>
            <a:round/>
            <a:headEnd/>
            <a:tailEnd type="triangle" w="med" len="med"/>
          </a:ln>
        </p:spPr>
        <p:txBody>
          <a:bodyPr wrap="none" anchor="ctr"/>
          <a:lstStyle/>
          <a:p>
            <a:endParaRPr lang="en-IN"/>
          </a:p>
        </p:txBody>
      </p:sp>
      <p:sp>
        <p:nvSpPr>
          <p:cNvPr id="10256" name="Text Box 18"/>
          <p:cNvSpPr txBox="1">
            <a:spLocks noChangeArrowheads="1"/>
          </p:cNvSpPr>
          <p:nvPr/>
        </p:nvSpPr>
        <p:spPr bwMode="auto">
          <a:xfrm>
            <a:off x="241300" y="4930775"/>
            <a:ext cx="2689225" cy="396875"/>
          </a:xfrm>
          <a:prstGeom prst="rect">
            <a:avLst/>
          </a:prstGeom>
          <a:noFill/>
          <a:ln w="9525">
            <a:noFill/>
            <a:miter lim="800000"/>
            <a:headEnd/>
            <a:tailEnd/>
          </a:ln>
        </p:spPr>
        <p:txBody>
          <a:bodyPr wrap="none">
            <a:spAutoFit/>
          </a:bodyPr>
          <a:lstStyle/>
          <a:p>
            <a:r>
              <a:rPr lang="en-US"/>
              <a:t>(a) lower pressure(temp)</a:t>
            </a:r>
          </a:p>
        </p:txBody>
      </p:sp>
      <p:grpSp>
        <p:nvGrpSpPr>
          <p:cNvPr id="2" name="Group 63"/>
          <p:cNvGrpSpPr>
            <a:grpSpLocks/>
          </p:cNvGrpSpPr>
          <p:nvPr/>
        </p:nvGrpSpPr>
        <p:grpSpPr bwMode="auto">
          <a:xfrm>
            <a:off x="3319463" y="3927475"/>
            <a:ext cx="2657475" cy="2625725"/>
            <a:chOff x="2091" y="2474"/>
            <a:chExt cx="1674" cy="1654"/>
          </a:xfrm>
        </p:grpSpPr>
        <p:grpSp>
          <p:nvGrpSpPr>
            <p:cNvPr id="3" name="Group 60"/>
            <p:cNvGrpSpPr>
              <a:grpSpLocks/>
            </p:cNvGrpSpPr>
            <p:nvPr/>
          </p:nvGrpSpPr>
          <p:grpSpPr bwMode="auto">
            <a:xfrm>
              <a:off x="2091" y="2488"/>
              <a:ext cx="1674" cy="1640"/>
              <a:chOff x="2137" y="2415"/>
              <a:chExt cx="1674" cy="1640"/>
            </a:xfrm>
          </p:grpSpPr>
          <p:sp>
            <p:nvSpPr>
              <p:cNvPr id="10285" name="Text Box 33"/>
              <p:cNvSpPr txBox="1">
                <a:spLocks noChangeArrowheads="1"/>
              </p:cNvSpPr>
              <p:nvPr/>
            </p:nvSpPr>
            <p:spPr bwMode="auto">
              <a:xfrm>
                <a:off x="3596" y="3805"/>
                <a:ext cx="178" cy="250"/>
              </a:xfrm>
              <a:prstGeom prst="rect">
                <a:avLst/>
              </a:prstGeom>
              <a:noFill/>
              <a:ln w="9525">
                <a:noFill/>
                <a:miter lim="800000"/>
                <a:headEnd/>
                <a:tailEnd/>
              </a:ln>
            </p:spPr>
            <p:txBody>
              <a:bodyPr wrap="none">
                <a:spAutoFit/>
              </a:bodyPr>
              <a:lstStyle/>
              <a:p>
                <a:r>
                  <a:rPr lang="en-US"/>
                  <a:t>s</a:t>
                </a:r>
              </a:p>
            </p:txBody>
          </p:sp>
          <p:sp>
            <p:nvSpPr>
              <p:cNvPr id="10286" name="Line 34"/>
              <p:cNvSpPr>
                <a:spLocks noChangeShapeType="1"/>
              </p:cNvSpPr>
              <p:nvPr/>
            </p:nvSpPr>
            <p:spPr bwMode="auto">
              <a:xfrm>
                <a:off x="2297" y="3865"/>
                <a:ext cx="1514" cy="1"/>
              </a:xfrm>
              <a:prstGeom prst="line">
                <a:avLst/>
              </a:prstGeom>
              <a:noFill/>
              <a:ln w="9525">
                <a:solidFill>
                  <a:schemeClr val="tx1"/>
                </a:solidFill>
                <a:round/>
                <a:headEnd/>
                <a:tailEnd type="triangle" w="med" len="med"/>
              </a:ln>
            </p:spPr>
            <p:txBody>
              <a:bodyPr wrap="none" anchor="ctr"/>
              <a:lstStyle/>
              <a:p>
                <a:endParaRPr lang="en-IN"/>
              </a:p>
            </p:txBody>
          </p:sp>
          <p:sp>
            <p:nvSpPr>
              <p:cNvPr id="10287" name="Line 35"/>
              <p:cNvSpPr>
                <a:spLocks noChangeShapeType="1"/>
              </p:cNvSpPr>
              <p:nvPr/>
            </p:nvSpPr>
            <p:spPr bwMode="auto">
              <a:xfrm flipV="1">
                <a:off x="2297" y="2574"/>
                <a:ext cx="1" cy="1291"/>
              </a:xfrm>
              <a:prstGeom prst="line">
                <a:avLst/>
              </a:prstGeom>
              <a:noFill/>
              <a:ln w="9525">
                <a:solidFill>
                  <a:schemeClr val="tx1"/>
                </a:solidFill>
                <a:round/>
                <a:headEnd/>
                <a:tailEnd type="triangle" w="med" len="med"/>
              </a:ln>
            </p:spPr>
            <p:txBody>
              <a:bodyPr wrap="none" anchor="ctr"/>
              <a:lstStyle/>
              <a:p>
                <a:endParaRPr lang="en-IN"/>
              </a:p>
            </p:txBody>
          </p:sp>
          <p:sp>
            <p:nvSpPr>
              <p:cNvPr id="10288" name="Text Box 36"/>
              <p:cNvSpPr txBox="1">
                <a:spLocks noChangeArrowheads="1"/>
              </p:cNvSpPr>
              <p:nvPr/>
            </p:nvSpPr>
            <p:spPr bwMode="auto">
              <a:xfrm>
                <a:off x="2137" y="2465"/>
                <a:ext cx="233" cy="288"/>
              </a:xfrm>
              <a:prstGeom prst="rect">
                <a:avLst/>
              </a:prstGeom>
              <a:noFill/>
              <a:ln w="9525">
                <a:noFill/>
                <a:miter lim="800000"/>
                <a:headEnd/>
                <a:tailEnd/>
              </a:ln>
            </p:spPr>
            <p:txBody>
              <a:bodyPr wrap="none">
                <a:spAutoFit/>
              </a:bodyPr>
              <a:lstStyle/>
              <a:p>
                <a:r>
                  <a:rPr lang="en-US" sz="2400"/>
                  <a:t>T</a:t>
                </a:r>
              </a:p>
            </p:txBody>
          </p:sp>
          <p:sp>
            <p:nvSpPr>
              <p:cNvPr id="10289" name="Freeform 37"/>
              <p:cNvSpPr>
                <a:spLocks/>
              </p:cNvSpPr>
              <p:nvPr/>
            </p:nvSpPr>
            <p:spPr bwMode="auto">
              <a:xfrm>
                <a:off x="2386" y="2596"/>
                <a:ext cx="1425" cy="1136"/>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10290" name="Freeform 38"/>
              <p:cNvSpPr>
                <a:spLocks/>
              </p:cNvSpPr>
              <p:nvPr/>
            </p:nvSpPr>
            <p:spPr bwMode="auto">
              <a:xfrm>
                <a:off x="2520" y="2613"/>
                <a:ext cx="985" cy="896"/>
              </a:xfrm>
              <a:custGeom>
                <a:avLst/>
                <a:gdLst>
                  <a:gd name="T0" fmla="*/ 0 w 1062"/>
                  <a:gd name="T1" fmla="*/ 966 h 966"/>
                  <a:gd name="T2" fmla="*/ 0 w 1062"/>
                  <a:gd name="T3" fmla="*/ 762 h 966"/>
                  <a:gd name="T4" fmla="*/ 186 w 1062"/>
                  <a:gd name="T5" fmla="*/ 474 h 966"/>
                  <a:gd name="T6" fmla="*/ 840 w 1062"/>
                  <a:gd name="T7" fmla="*/ 474 h 966"/>
                  <a:gd name="T8" fmla="*/ 1062 w 1062"/>
                  <a:gd name="T9" fmla="*/ 0 h 966"/>
                  <a:gd name="T10" fmla="*/ 1062 w 1062"/>
                  <a:gd name="T11" fmla="*/ 966 h 966"/>
                  <a:gd name="T12" fmla="*/ 0 w 1062"/>
                  <a:gd name="T13" fmla="*/ 966 h 966"/>
                  <a:gd name="T14" fmla="*/ 0 60000 65536"/>
                  <a:gd name="T15" fmla="*/ 0 60000 65536"/>
                  <a:gd name="T16" fmla="*/ 0 60000 65536"/>
                  <a:gd name="T17" fmla="*/ 0 60000 65536"/>
                  <a:gd name="T18" fmla="*/ 0 60000 65536"/>
                  <a:gd name="T19" fmla="*/ 0 60000 65536"/>
                  <a:gd name="T20" fmla="*/ 0 60000 65536"/>
                  <a:gd name="T21" fmla="*/ 0 w 1062"/>
                  <a:gd name="T22" fmla="*/ 0 h 966"/>
                  <a:gd name="T23" fmla="*/ 1062 w 1062"/>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966">
                    <a:moveTo>
                      <a:pt x="0" y="966"/>
                    </a:moveTo>
                    <a:lnTo>
                      <a:pt x="0" y="762"/>
                    </a:lnTo>
                    <a:lnTo>
                      <a:pt x="186" y="474"/>
                    </a:lnTo>
                    <a:lnTo>
                      <a:pt x="840" y="474"/>
                    </a:lnTo>
                    <a:lnTo>
                      <a:pt x="1062" y="0"/>
                    </a:lnTo>
                    <a:lnTo>
                      <a:pt x="1062" y="966"/>
                    </a:lnTo>
                    <a:lnTo>
                      <a:pt x="0" y="966"/>
                    </a:lnTo>
                    <a:close/>
                  </a:path>
                </a:pathLst>
              </a:custGeom>
              <a:noFill/>
              <a:ln w="12700">
                <a:solidFill>
                  <a:srgbClr val="000080"/>
                </a:solidFill>
                <a:round/>
                <a:headEnd/>
                <a:tailEnd/>
              </a:ln>
            </p:spPr>
            <p:txBody>
              <a:bodyPr wrap="none" anchor="ctr"/>
              <a:lstStyle/>
              <a:p>
                <a:endParaRPr lang="en-US"/>
              </a:p>
            </p:txBody>
          </p:sp>
          <p:sp>
            <p:nvSpPr>
              <p:cNvPr id="10291" name="Text Box 39"/>
              <p:cNvSpPr txBox="1">
                <a:spLocks noChangeArrowheads="1"/>
              </p:cNvSpPr>
              <p:nvPr/>
            </p:nvSpPr>
            <p:spPr bwMode="auto">
              <a:xfrm>
                <a:off x="2338" y="3445"/>
                <a:ext cx="196" cy="250"/>
              </a:xfrm>
              <a:prstGeom prst="rect">
                <a:avLst/>
              </a:prstGeom>
              <a:noFill/>
              <a:ln w="9525">
                <a:noFill/>
                <a:miter lim="800000"/>
                <a:headEnd/>
                <a:tailEnd/>
              </a:ln>
            </p:spPr>
            <p:txBody>
              <a:bodyPr wrap="none">
                <a:spAutoFit/>
              </a:bodyPr>
              <a:lstStyle/>
              <a:p>
                <a:r>
                  <a:rPr lang="en-US">
                    <a:solidFill>
                      <a:srgbClr val="000066"/>
                    </a:solidFill>
                  </a:rPr>
                  <a:t>1</a:t>
                </a:r>
                <a:endParaRPr lang="en-US"/>
              </a:p>
            </p:txBody>
          </p:sp>
          <p:sp>
            <p:nvSpPr>
              <p:cNvPr id="10292" name="Text Box 40"/>
              <p:cNvSpPr txBox="1">
                <a:spLocks noChangeArrowheads="1"/>
              </p:cNvSpPr>
              <p:nvPr/>
            </p:nvSpPr>
            <p:spPr bwMode="auto">
              <a:xfrm>
                <a:off x="2282" y="3116"/>
                <a:ext cx="196" cy="250"/>
              </a:xfrm>
              <a:prstGeom prst="rect">
                <a:avLst/>
              </a:prstGeom>
              <a:noFill/>
              <a:ln w="9525">
                <a:noFill/>
                <a:miter lim="800000"/>
                <a:headEnd/>
                <a:tailEnd/>
              </a:ln>
            </p:spPr>
            <p:txBody>
              <a:bodyPr wrap="none">
                <a:spAutoFit/>
              </a:bodyPr>
              <a:lstStyle/>
              <a:p>
                <a:r>
                  <a:rPr lang="en-US">
                    <a:solidFill>
                      <a:srgbClr val="000066"/>
                    </a:solidFill>
                  </a:rPr>
                  <a:t>2</a:t>
                </a:r>
                <a:endParaRPr lang="en-US"/>
              </a:p>
            </p:txBody>
          </p:sp>
          <p:sp>
            <p:nvSpPr>
              <p:cNvPr id="10293" name="Text Box 41"/>
              <p:cNvSpPr txBox="1">
                <a:spLocks noChangeArrowheads="1"/>
              </p:cNvSpPr>
              <p:nvPr/>
            </p:nvSpPr>
            <p:spPr bwMode="auto">
              <a:xfrm>
                <a:off x="3530" y="2415"/>
                <a:ext cx="116" cy="250"/>
              </a:xfrm>
              <a:prstGeom prst="rect">
                <a:avLst/>
              </a:prstGeom>
              <a:noFill/>
              <a:ln w="9525">
                <a:noFill/>
                <a:miter lim="800000"/>
                <a:headEnd/>
                <a:tailEnd/>
              </a:ln>
            </p:spPr>
            <p:txBody>
              <a:bodyPr wrap="none">
                <a:spAutoFit/>
              </a:bodyPr>
              <a:lstStyle/>
              <a:p>
                <a:endParaRPr lang="en-US"/>
              </a:p>
            </p:txBody>
          </p:sp>
          <p:sp>
            <p:nvSpPr>
              <p:cNvPr id="10294" name="Text Box 42"/>
              <p:cNvSpPr txBox="1">
                <a:spLocks noChangeArrowheads="1"/>
              </p:cNvSpPr>
              <p:nvPr/>
            </p:nvSpPr>
            <p:spPr bwMode="auto">
              <a:xfrm>
                <a:off x="3452" y="3462"/>
                <a:ext cx="116" cy="249"/>
              </a:xfrm>
              <a:prstGeom prst="rect">
                <a:avLst/>
              </a:prstGeom>
              <a:noFill/>
              <a:ln w="9525">
                <a:noFill/>
                <a:miter lim="800000"/>
                <a:headEnd/>
                <a:tailEnd/>
              </a:ln>
            </p:spPr>
            <p:txBody>
              <a:bodyPr wrap="none">
                <a:spAutoFit/>
              </a:bodyPr>
              <a:lstStyle/>
              <a:p>
                <a:endParaRPr lang="en-US"/>
              </a:p>
            </p:txBody>
          </p:sp>
        </p:grpSp>
        <p:sp>
          <p:nvSpPr>
            <p:cNvPr id="10284" name="Freeform 43" descr="Light upward diagonal"/>
            <p:cNvSpPr>
              <a:spLocks/>
            </p:cNvSpPr>
            <p:nvPr/>
          </p:nvSpPr>
          <p:spPr bwMode="auto">
            <a:xfrm>
              <a:off x="3444" y="2474"/>
              <a:ext cx="142" cy="1116"/>
            </a:xfrm>
            <a:custGeom>
              <a:avLst/>
              <a:gdLst>
                <a:gd name="T0" fmla="*/ 0 w 118"/>
                <a:gd name="T1" fmla="*/ 1201 h 1210"/>
                <a:gd name="T2" fmla="*/ 0 w 118"/>
                <a:gd name="T3" fmla="*/ 255 h 1210"/>
                <a:gd name="T4" fmla="*/ 118 w 118"/>
                <a:gd name="T5" fmla="*/ 0 h 1210"/>
                <a:gd name="T6" fmla="*/ 118 w 118"/>
                <a:gd name="T7" fmla="*/ 1210 h 1210"/>
                <a:gd name="T8" fmla="*/ 0 w 118"/>
                <a:gd name="T9" fmla="*/ 1201 h 1210"/>
                <a:gd name="T10" fmla="*/ 0 60000 65536"/>
                <a:gd name="T11" fmla="*/ 0 60000 65536"/>
                <a:gd name="T12" fmla="*/ 0 60000 65536"/>
                <a:gd name="T13" fmla="*/ 0 60000 65536"/>
                <a:gd name="T14" fmla="*/ 0 60000 65536"/>
                <a:gd name="T15" fmla="*/ 0 w 118"/>
                <a:gd name="T16" fmla="*/ 0 h 1210"/>
                <a:gd name="T17" fmla="*/ 118 w 118"/>
                <a:gd name="T18" fmla="*/ 1210 h 1210"/>
              </a:gdLst>
              <a:ahLst/>
              <a:cxnLst>
                <a:cxn ang="T10">
                  <a:pos x="T0" y="T1"/>
                </a:cxn>
                <a:cxn ang="T11">
                  <a:pos x="T2" y="T3"/>
                </a:cxn>
                <a:cxn ang="T12">
                  <a:pos x="T4" y="T5"/>
                </a:cxn>
                <a:cxn ang="T13">
                  <a:pos x="T6" y="T7"/>
                </a:cxn>
                <a:cxn ang="T14">
                  <a:pos x="T8" y="T9"/>
                </a:cxn>
              </a:cxnLst>
              <a:rect l="T15" t="T16" r="T17" b="T18"/>
              <a:pathLst>
                <a:path w="118" h="1210">
                  <a:moveTo>
                    <a:pt x="0" y="1201"/>
                  </a:moveTo>
                  <a:lnTo>
                    <a:pt x="0" y="255"/>
                  </a:lnTo>
                  <a:lnTo>
                    <a:pt x="118" y="0"/>
                  </a:lnTo>
                  <a:lnTo>
                    <a:pt x="118" y="1210"/>
                  </a:lnTo>
                  <a:lnTo>
                    <a:pt x="0" y="1201"/>
                  </a:lnTo>
                  <a:close/>
                </a:path>
              </a:pathLst>
            </a:custGeom>
            <a:pattFill prst="ltUpDiag">
              <a:fgClr>
                <a:schemeClr val="tx1"/>
              </a:fgClr>
              <a:bgClr>
                <a:schemeClr val="bg1"/>
              </a:bgClr>
            </a:pattFill>
            <a:ln w="9525">
              <a:solidFill>
                <a:schemeClr val="tx1"/>
              </a:solidFill>
              <a:round/>
              <a:headEnd/>
              <a:tailEnd/>
            </a:ln>
          </p:spPr>
          <p:txBody>
            <a:bodyPr wrap="none" anchor="ctr"/>
            <a:lstStyle/>
            <a:p>
              <a:endParaRPr lang="en-US"/>
            </a:p>
          </p:txBody>
        </p:sp>
      </p:grpSp>
      <p:sp>
        <p:nvSpPr>
          <p:cNvPr id="10258" name="Text Box 44"/>
          <p:cNvSpPr txBox="1">
            <a:spLocks noChangeArrowheads="1"/>
          </p:cNvSpPr>
          <p:nvPr/>
        </p:nvSpPr>
        <p:spPr bwMode="auto">
          <a:xfrm>
            <a:off x="3395663" y="3362325"/>
            <a:ext cx="1944687" cy="396875"/>
          </a:xfrm>
          <a:prstGeom prst="rect">
            <a:avLst/>
          </a:prstGeom>
          <a:noFill/>
          <a:ln w="9525">
            <a:noFill/>
            <a:miter lim="800000"/>
            <a:headEnd/>
            <a:tailEnd/>
          </a:ln>
        </p:spPr>
        <p:txBody>
          <a:bodyPr wrap="none">
            <a:spAutoFit/>
          </a:bodyPr>
          <a:lstStyle/>
          <a:p>
            <a:r>
              <a:rPr lang="en-US"/>
              <a:t>(b) Superheating </a:t>
            </a:r>
          </a:p>
        </p:txBody>
      </p:sp>
      <p:sp>
        <p:nvSpPr>
          <p:cNvPr id="10259" name="Line 45"/>
          <p:cNvSpPr>
            <a:spLocks noChangeShapeType="1"/>
          </p:cNvSpPr>
          <p:nvPr/>
        </p:nvSpPr>
        <p:spPr bwMode="auto">
          <a:xfrm>
            <a:off x="5173663" y="3694113"/>
            <a:ext cx="381000" cy="371475"/>
          </a:xfrm>
          <a:prstGeom prst="line">
            <a:avLst/>
          </a:prstGeom>
          <a:noFill/>
          <a:ln w="9525">
            <a:solidFill>
              <a:schemeClr val="tx1"/>
            </a:solidFill>
            <a:round/>
            <a:headEnd/>
            <a:tailEnd type="triangle" w="med" len="med"/>
          </a:ln>
        </p:spPr>
        <p:txBody>
          <a:bodyPr wrap="none" anchor="ctr"/>
          <a:lstStyle/>
          <a:p>
            <a:endParaRPr lang="en-IN"/>
          </a:p>
        </p:txBody>
      </p:sp>
      <p:sp>
        <p:nvSpPr>
          <p:cNvPr id="10260" name="Text Box 49"/>
          <p:cNvSpPr txBox="1">
            <a:spLocks noChangeArrowheads="1"/>
          </p:cNvSpPr>
          <p:nvPr/>
        </p:nvSpPr>
        <p:spPr bwMode="auto">
          <a:xfrm>
            <a:off x="6154738" y="2278063"/>
            <a:ext cx="2266950" cy="396875"/>
          </a:xfrm>
          <a:prstGeom prst="rect">
            <a:avLst/>
          </a:prstGeom>
          <a:noFill/>
          <a:ln w="9525">
            <a:noFill/>
            <a:miter lim="800000"/>
            <a:headEnd/>
            <a:tailEnd/>
          </a:ln>
        </p:spPr>
        <p:txBody>
          <a:bodyPr wrap="none">
            <a:spAutoFit/>
          </a:bodyPr>
          <a:lstStyle/>
          <a:p>
            <a:r>
              <a:rPr lang="en-US"/>
              <a:t>(c) increase pressure</a:t>
            </a:r>
          </a:p>
        </p:txBody>
      </p:sp>
      <p:grpSp>
        <p:nvGrpSpPr>
          <p:cNvPr id="4" name="Group 62"/>
          <p:cNvGrpSpPr>
            <a:grpSpLocks/>
          </p:cNvGrpSpPr>
          <p:nvPr/>
        </p:nvGrpSpPr>
        <p:grpSpPr bwMode="auto">
          <a:xfrm>
            <a:off x="5715000" y="2444750"/>
            <a:ext cx="3214688" cy="2963863"/>
            <a:chOff x="3735" y="1591"/>
            <a:chExt cx="2025" cy="1867"/>
          </a:xfrm>
        </p:grpSpPr>
        <p:grpSp>
          <p:nvGrpSpPr>
            <p:cNvPr id="5" name="Group 31"/>
            <p:cNvGrpSpPr>
              <a:grpSpLocks/>
            </p:cNvGrpSpPr>
            <p:nvPr/>
          </p:nvGrpSpPr>
          <p:grpSpPr bwMode="auto">
            <a:xfrm>
              <a:off x="3735" y="1591"/>
              <a:ext cx="2025" cy="1867"/>
              <a:chOff x="3735" y="1591"/>
              <a:chExt cx="2025" cy="1867"/>
            </a:xfrm>
          </p:grpSpPr>
          <p:sp>
            <p:nvSpPr>
              <p:cNvPr id="10273" name="Text Box 23"/>
              <p:cNvSpPr txBox="1">
                <a:spLocks noChangeArrowheads="1"/>
              </p:cNvSpPr>
              <p:nvPr/>
            </p:nvSpPr>
            <p:spPr bwMode="auto">
              <a:xfrm>
                <a:off x="5582" y="3208"/>
                <a:ext cx="178" cy="250"/>
              </a:xfrm>
              <a:prstGeom prst="rect">
                <a:avLst/>
              </a:prstGeom>
              <a:noFill/>
              <a:ln w="9525">
                <a:noFill/>
                <a:miter lim="800000"/>
                <a:headEnd/>
                <a:tailEnd/>
              </a:ln>
            </p:spPr>
            <p:txBody>
              <a:bodyPr wrap="none">
                <a:spAutoFit/>
              </a:bodyPr>
              <a:lstStyle/>
              <a:p>
                <a:r>
                  <a:rPr lang="en-US"/>
                  <a:t>s</a:t>
                </a:r>
              </a:p>
            </p:txBody>
          </p:sp>
          <p:sp>
            <p:nvSpPr>
              <p:cNvPr id="10274" name="Line 19"/>
              <p:cNvSpPr>
                <a:spLocks noChangeShapeType="1"/>
              </p:cNvSpPr>
              <p:nvPr/>
            </p:nvSpPr>
            <p:spPr bwMode="auto">
              <a:xfrm>
                <a:off x="4015" y="3154"/>
                <a:ext cx="1632" cy="1"/>
              </a:xfrm>
              <a:prstGeom prst="line">
                <a:avLst/>
              </a:prstGeom>
              <a:noFill/>
              <a:ln w="9525">
                <a:solidFill>
                  <a:schemeClr val="tx1"/>
                </a:solidFill>
                <a:round/>
                <a:headEnd/>
                <a:tailEnd type="triangle" w="med" len="med"/>
              </a:ln>
            </p:spPr>
            <p:txBody>
              <a:bodyPr wrap="none" anchor="ctr"/>
              <a:lstStyle/>
              <a:p>
                <a:endParaRPr lang="en-IN"/>
              </a:p>
            </p:txBody>
          </p:sp>
          <p:sp>
            <p:nvSpPr>
              <p:cNvPr id="10275" name="Line 20"/>
              <p:cNvSpPr>
                <a:spLocks noChangeShapeType="1"/>
              </p:cNvSpPr>
              <p:nvPr/>
            </p:nvSpPr>
            <p:spPr bwMode="auto">
              <a:xfrm flipV="1">
                <a:off x="4015" y="1762"/>
                <a:ext cx="1" cy="1392"/>
              </a:xfrm>
              <a:prstGeom prst="line">
                <a:avLst/>
              </a:prstGeom>
              <a:noFill/>
              <a:ln w="9525">
                <a:solidFill>
                  <a:schemeClr val="tx1"/>
                </a:solidFill>
                <a:round/>
                <a:headEnd/>
                <a:tailEnd type="triangle" w="med" len="med"/>
              </a:ln>
            </p:spPr>
            <p:txBody>
              <a:bodyPr wrap="none" anchor="ctr"/>
              <a:lstStyle/>
              <a:p>
                <a:endParaRPr lang="en-IN"/>
              </a:p>
            </p:txBody>
          </p:sp>
          <p:sp>
            <p:nvSpPr>
              <p:cNvPr id="10276" name="Text Box 21"/>
              <p:cNvSpPr txBox="1">
                <a:spLocks noChangeArrowheads="1"/>
              </p:cNvSpPr>
              <p:nvPr/>
            </p:nvSpPr>
            <p:spPr bwMode="auto">
              <a:xfrm>
                <a:off x="3735" y="1596"/>
                <a:ext cx="233" cy="288"/>
              </a:xfrm>
              <a:prstGeom prst="rect">
                <a:avLst/>
              </a:prstGeom>
              <a:noFill/>
              <a:ln w="9525">
                <a:noFill/>
                <a:miter lim="800000"/>
                <a:headEnd/>
                <a:tailEnd/>
              </a:ln>
            </p:spPr>
            <p:txBody>
              <a:bodyPr wrap="none">
                <a:spAutoFit/>
              </a:bodyPr>
              <a:lstStyle/>
              <a:p>
                <a:r>
                  <a:rPr lang="en-US" sz="2400"/>
                  <a:t>T</a:t>
                </a:r>
              </a:p>
            </p:txBody>
          </p:sp>
          <p:sp>
            <p:nvSpPr>
              <p:cNvPr id="10277" name="Freeform 22"/>
              <p:cNvSpPr>
                <a:spLocks/>
              </p:cNvSpPr>
              <p:nvPr/>
            </p:nvSpPr>
            <p:spPr bwMode="auto">
              <a:xfrm>
                <a:off x="4111" y="1786"/>
                <a:ext cx="1536" cy="1224"/>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10278" name="Freeform 25"/>
              <p:cNvSpPr>
                <a:spLocks/>
              </p:cNvSpPr>
              <p:nvPr/>
            </p:nvSpPr>
            <p:spPr bwMode="auto">
              <a:xfrm>
                <a:off x="4255" y="1804"/>
                <a:ext cx="1062" cy="966"/>
              </a:xfrm>
              <a:custGeom>
                <a:avLst/>
                <a:gdLst>
                  <a:gd name="T0" fmla="*/ 0 w 1062"/>
                  <a:gd name="T1" fmla="*/ 966 h 966"/>
                  <a:gd name="T2" fmla="*/ 0 w 1062"/>
                  <a:gd name="T3" fmla="*/ 762 h 966"/>
                  <a:gd name="T4" fmla="*/ 186 w 1062"/>
                  <a:gd name="T5" fmla="*/ 474 h 966"/>
                  <a:gd name="T6" fmla="*/ 840 w 1062"/>
                  <a:gd name="T7" fmla="*/ 474 h 966"/>
                  <a:gd name="T8" fmla="*/ 1062 w 1062"/>
                  <a:gd name="T9" fmla="*/ 0 h 966"/>
                  <a:gd name="T10" fmla="*/ 1062 w 1062"/>
                  <a:gd name="T11" fmla="*/ 966 h 966"/>
                  <a:gd name="T12" fmla="*/ 0 w 1062"/>
                  <a:gd name="T13" fmla="*/ 966 h 966"/>
                  <a:gd name="T14" fmla="*/ 0 60000 65536"/>
                  <a:gd name="T15" fmla="*/ 0 60000 65536"/>
                  <a:gd name="T16" fmla="*/ 0 60000 65536"/>
                  <a:gd name="T17" fmla="*/ 0 60000 65536"/>
                  <a:gd name="T18" fmla="*/ 0 60000 65536"/>
                  <a:gd name="T19" fmla="*/ 0 60000 65536"/>
                  <a:gd name="T20" fmla="*/ 0 60000 65536"/>
                  <a:gd name="T21" fmla="*/ 0 w 1062"/>
                  <a:gd name="T22" fmla="*/ 0 h 966"/>
                  <a:gd name="T23" fmla="*/ 1062 w 1062"/>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966">
                    <a:moveTo>
                      <a:pt x="0" y="966"/>
                    </a:moveTo>
                    <a:lnTo>
                      <a:pt x="0" y="762"/>
                    </a:lnTo>
                    <a:lnTo>
                      <a:pt x="186" y="474"/>
                    </a:lnTo>
                    <a:lnTo>
                      <a:pt x="840" y="474"/>
                    </a:lnTo>
                    <a:lnTo>
                      <a:pt x="1062" y="0"/>
                    </a:lnTo>
                    <a:lnTo>
                      <a:pt x="1062" y="966"/>
                    </a:lnTo>
                    <a:lnTo>
                      <a:pt x="0" y="966"/>
                    </a:lnTo>
                    <a:close/>
                  </a:path>
                </a:pathLst>
              </a:custGeom>
              <a:noFill/>
              <a:ln w="12700">
                <a:solidFill>
                  <a:srgbClr val="000080"/>
                </a:solidFill>
                <a:round/>
                <a:headEnd/>
                <a:tailEnd/>
              </a:ln>
            </p:spPr>
            <p:txBody>
              <a:bodyPr wrap="none" anchor="ctr"/>
              <a:lstStyle/>
              <a:p>
                <a:endParaRPr lang="en-US"/>
              </a:p>
            </p:txBody>
          </p:sp>
          <p:sp>
            <p:nvSpPr>
              <p:cNvPr id="10279" name="Text Box 26"/>
              <p:cNvSpPr txBox="1">
                <a:spLocks noChangeArrowheads="1"/>
              </p:cNvSpPr>
              <p:nvPr/>
            </p:nvSpPr>
            <p:spPr bwMode="auto">
              <a:xfrm>
                <a:off x="4059" y="2701"/>
                <a:ext cx="196" cy="250"/>
              </a:xfrm>
              <a:prstGeom prst="rect">
                <a:avLst/>
              </a:prstGeom>
              <a:noFill/>
              <a:ln w="9525">
                <a:noFill/>
                <a:miter lim="800000"/>
                <a:headEnd/>
                <a:tailEnd/>
              </a:ln>
            </p:spPr>
            <p:txBody>
              <a:bodyPr wrap="none">
                <a:spAutoFit/>
              </a:bodyPr>
              <a:lstStyle/>
              <a:p>
                <a:r>
                  <a:rPr lang="en-US">
                    <a:solidFill>
                      <a:srgbClr val="000066"/>
                    </a:solidFill>
                  </a:rPr>
                  <a:t>1</a:t>
                </a:r>
                <a:endParaRPr lang="en-US"/>
              </a:p>
            </p:txBody>
          </p:sp>
          <p:sp>
            <p:nvSpPr>
              <p:cNvPr id="10280" name="Text Box 27"/>
              <p:cNvSpPr txBox="1">
                <a:spLocks noChangeArrowheads="1"/>
              </p:cNvSpPr>
              <p:nvPr/>
            </p:nvSpPr>
            <p:spPr bwMode="auto">
              <a:xfrm>
                <a:off x="3999" y="2347"/>
                <a:ext cx="196" cy="250"/>
              </a:xfrm>
              <a:prstGeom prst="rect">
                <a:avLst/>
              </a:prstGeom>
              <a:noFill/>
              <a:ln w="9525">
                <a:noFill/>
                <a:miter lim="800000"/>
                <a:headEnd/>
                <a:tailEnd/>
              </a:ln>
            </p:spPr>
            <p:txBody>
              <a:bodyPr wrap="none">
                <a:spAutoFit/>
              </a:bodyPr>
              <a:lstStyle/>
              <a:p>
                <a:r>
                  <a:rPr lang="en-US">
                    <a:solidFill>
                      <a:srgbClr val="000066"/>
                    </a:solidFill>
                  </a:rPr>
                  <a:t>2</a:t>
                </a:r>
                <a:endParaRPr lang="en-US"/>
              </a:p>
            </p:txBody>
          </p:sp>
          <p:sp>
            <p:nvSpPr>
              <p:cNvPr id="10281" name="Text Box 28"/>
              <p:cNvSpPr txBox="1">
                <a:spLocks noChangeArrowheads="1"/>
              </p:cNvSpPr>
              <p:nvPr/>
            </p:nvSpPr>
            <p:spPr bwMode="auto">
              <a:xfrm>
                <a:off x="5349" y="1591"/>
                <a:ext cx="196" cy="250"/>
              </a:xfrm>
              <a:prstGeom prst="rect">
                <a:avLst/>
              </a:prstGeom>
              <a:noFill/>
              <a:ln w="9525">
                <a:noFill/>
                <a:miter lim="800000"/>
                <a:headEnd/>
                <a:tailEnd/>
              </a:ln>
            </p:spPr>
            <p:txBody>
              <a:bodyPr wrap="none">
                <a:spAutoFit/>
              </a:bodyPr>
              <a:lstStyle/>
              <a:p>
                <a:r>
                  <a:rPr lang="en-US">
                    <a:solidFill>
                      <a:srgbClr val="000066"/>
                    </a:solidFill>
                  </a:rPr>
                  <a:t>3</a:t>
                </a:r>
                <a:endParaRPr lang="en-US"/>
              </a:p>
            </p:txBody>
          </p:sp>
          <p:sp>
            <p:nvSpPr>
              <p:cNvPr id="10282" name="Text Box 29"/>
              <p:cNvSpPr txBox="1">
                <a:spLocks noChangeArrowheads="1"/>
              </p:cNvSpPr>
              <p:nvPr/>
            </p:nvSpPr>
            <p:spPr bwMode="auto">
              <a:xfrm>
                <a:off x="5265" y="2719"/>
                <a:ext cx="196" cy="250"/>
              </a:xfrm>
              <a:prstGeom prst="rect">
                <a:avLst/>
              </a:prstGeom>
              <a:noFill/>
              <a:ln w="9525">
                <a:noFill/>
                <a:miter lim="800000"/>
                <a:headEnd/>
                <a:tailEnd/>
              </a:ln>
            </p:spPr>
            <p:txBody>
              <a:bodyPr wrap="none">
                <a:spAutoFit/>
              </a:bodyPr>
              <a:lstStyle/>
              <a:p>
                <a:r>
                  <a:rPr lang="en-US">
                    <a:solidFill>
                      <a:srgbClr val="000066"/>
                    </a:solidFill>
                  </a:rPr>
                  <a:t>4</a:t>
                </a:r>
                <a:endParaRPr lang="en-US"/>
              </a:p>
            </p:txBody>
          </p:sp>
        </p:grpSp>
        <p:sp>
          <p:nvSpPr>
            <p:cNvPr id="10269" name="Freeform 46"/>
            <p:cNvSpPr>
              <a:spLocks/>
            </p:cNvSpPr>
            <p:nvPr/>
          </p:nvSpPr>
          <p:spPr bwMode="auto">
            <a:xfrm>
              <a:off x="4254" y="1788"/>
              <a:ext cx="888" cy="780"/>
            </a:xfrm>
            <a:custGeom>
              <a:avLst/>
              <a:gdLst>
                <a:gd name="T0" fmla="*/ 0 w 888"/>
                <a:gd name="T1" fmla="*/ 780 h 780"/>
                <a:gd name="T2" fmla="*/ 0 w 888"/>
                <a:gd name="T3" fmla="*/ 666 h 780"/>
                <a:gd name="T4" fmla="*/ 240 w 888"/>
                <a:gd name="T5" fmla="*/ 306 h 780"/>
                <a:gd name="T6" fmla="*/ 732 w 888"/>
                <a:gd name="T7" fmla="*/ 306 h 780"/>
                <a:gd name="T8" fmla="*/ 888 w 888"/>
                <a:gd name="T9" fmla="*/ 0 h 780"/>
                <a:gd name="T10" fmla="*/ 888 w 888"/>
                <a:gd name="T11" fmla="*/ 384 h 780"/>
                <a:gd name="T12" fmla="*/ 840 w 888"/>
                <a:gd name="T13" fmla="*/ 492 h 780"/>
                <a:gd name="T14" fmla="*/ 180 w 888"/>
                <a:gd name="T15" fmla="*/ 492 h 780"/>
                <a:gd name="T16" fmla="*/ 0 w 888"/>
                <a:gd name="T17" fmla="*/ 780 h 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8"/>
                <a:gd name="T28" fmla="*/ 0 h 780"/>
                <a:gd name="T29" fmla="*/ 888 w 888"/>
                <a:gd name="T30" fmla="*/ 780 h 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8" h="780">
                  <a:moveTo>
                    <a:pt x="0" y="780"/>
                  </a:moveTo>
                  <a:lnTo>
                    <a:pt x="0" y="666"/>
                  </a:lnTo>
                  <a:lnTo>
                    <a:pt x="240" y="306"/>
                  </a:lnTo>
                  <a:lnTo>
                    <a:pt x="732" y="306"/>
                  </a:lnTo>
                  <a:lnTo>
                    <a:pt x="888" y="0"/>
                  </a:lnTo>
                  <a:lnTo>
                    <a:pt x="888" y="384"/>
                  </a:lnTo>
                  <a:lnTo>
                    <a:pt x="840" y="492"/>
                  </a:lnTo>
                  <a:lnTo>
                    <a:pt x="180" y="492"/>
                  </a:lnTo>
                  <a:lnTo>
                    <a:pt x="0" y="780"/>
                  </a:lnTo>
                  <a:close/>
                </a:path>
              </a:pathLst>
            </a:custGeom>
            <a:solidFill>
              <a:srgbClr val="FF0000"/>
            </a:solidFill>
            <a:ln w="9525">
              <a:solidFill>
                <a:schemeClr val="tx1"/>
              </a:solidFill>
              <a:round/>
              <a:headEnd/>
              <a:tailEnd/>
            </a:ln>
          </p:spPr>
          <p:txBody>
            <a:bodyPr wrap="none" anchor="ctr"/>
            <a:lstStyle/>
            <a:p>
              <a:endParaRPr lang="en-US"/>
            </a:p>
          </p:txBody>
        </p:sp>
        <p:sp>
          <p:nvSpPr>
            <p:cNvPr id="10270" name="Freeform 48"/>
            <p:cNvSpPr>
              <a:spLocks/>
            </p:cNvSpPr>
            <p:nvPr/>
          </p:nvSpPr>
          <p:spPr bwMode="auto">
            <a:xfrm>
              <a:off x="5142" y="1812"/>
              <a:ext cx="174" cy="960"/>
            </a:xfrm>
            <a:custGeom>
              <a:avLst/>
              <a:gdLst>
                <a:gd name="T0" fmla="*/ 0 w 174"/>
                <a:gd name="T1" fmla="*/ 354 h 960"/>
                <a:gd name="T2" fmla="*/ 168 w 174"/>
                <a:gd name="T3" fmla="*/ 0 h 960"/>
                <a:gd name="T4" fmla="*/ 174 w 174"/>
                <a:gd name="T5" fmla="*/ 960 h 960"/>
                <a:gd name="T6" fmla="*/ 0 w 174"/>
                <a:gd name="T7" fmla="*/ 954 h 960"/>
                <a:gd name="T8" fmla="*/ 0 w 174"/>
                <a:gd name="T9" fmla="*/ 354 h 960"/>
                <a:gd name="T10" fmla="*/ 0 60000 65536"/>
                <a:gd name="T11" fmla="*/ 0 60000 65536"/>
                <a:gd name="T12" fmla="*/ 0 60000 65536"/>
                <a:gd name="T13" fmla="*/ 0 60000 65536"/>
                <a:gd name="T14" fmla="*/ 0 60000 65536"/>
                <a:gd name="T15" fmla="*/ 0 w 174"/>
                <a:gd name="T16" fmla="*/ 0 h 960"/>
                <a:gd name="T17" fmla="*/ 174 w 174"/>
                <a:gd name="T18" fmla="*/ 960 h 960"/>
              </a:gdLst>
              <a:ahLst/>
              <a:cxnLst>
                <a:cxn ang="T10">
                  <a:pos x="T0" y="T1"/>
                </a:cxn>
                <a:cxn ang="T11">
                  <a:pos x="T2" y="T3"/>
                </a:cxn>
                <a:cxn ang="T12">
                  <a:pos x="T4" y="T5"/>
                </a:cxn>
                <a:cxn ang="T13">
                  <a:pos x="T6" y="T7"/>
                </a:cxn>
                <a:cxn ang="T14">
                  <a:pos x="T8" y="T9"/>
                </a:cxn>
              </a:cxnLst>
              <a:rect l="T15" t="T16" r="T17" b="T18"/>
              <a:pathLst>
                <a:path w="174" h="960">
                  <a:moveTo>
                    <a:pt x="0" y="354"/>
                  </a:moveTo>
                  <a:lnTo>
                    <a:pt x="168" y="0"/>
                  </a:lnTo>
                  <a:lnTo>
                    <a:pt x="174" y="960"/>
                  </a:lnTo>
                  <a:lnTo>
                    <a:pt x="0" y="954"/>
                  </a:lnTo>
                  <a:lnTo>
                    <a:pt x="0" y="354"/>
                  </a:lnTo>
                  <a:close/>
                </a:path>
              </a:pathLst>
            </a:custGeom>
            <a:solidFill>
              <a:srgbClr val="0000FF"/>
            </a:solidFill>
            <a:ln w="9525">
              <a:solidFill>
                <a:schemeClr val="tx1"/>
              </a:solidFill>
              <a:round/>
              <a:headEnd/>
              <a:tailEnd/>
            </a:ln>
          </p:spPr>
          <p:txBody>
            <a:bodyPr wrap="none" anchor="ctr"/>
            <a:lstStyle/>
            <a:p>
              <a:endParaRPr lang="en-US"/>
            </a:p>
          </p:txBody>
        </p:sp>
        <p:sp>
          <p:nvSpPr>
            <p:cNvPr id="10271" name="Line 50"/>
            <p:cNvSpPr>
              <a:spLocks noChangeShapeType="1"/>
            </p:cNvSpPr>
            <p:nvPr/>
          </p:nvSpPr>
          <p:spPr bwMode="auto">
            <a:xfrm>
              <a:off x="4563" y="1709"/>
              <a:ext cx="246" cy="355"/>
            </a:xfrm>
            <a:prstGeom prst="line">
              <a:avLst/>
            </a:prstGeom>
            <a:noFill/>
            <a:ln w="9525">
              <a:solidFill>
                <a:schemeClr val="tx1"/>
              </a:solidFill>
              <a:round/>
              <a:headEnd/>
              <a:tailEnd type="triangle" w="med" len="med"/>
            </a:ln>
          </p:spPr>
          <p:txBody>
            <a:bodyPr wrap="none" anchor="ctr"/>
            <a:lstStyle/>
            <a:p>
              <a:endParaRPr lang="en-IN"/>
            </a:p>
          </p:txBody>
        </p:sp>
        <p:sp>
          <p:nvSpPr>
            <p:cNvPr id="10272" name="Line 51"/>
            <p:cNvSpPr>
              <a:spLocks noChangeShapeType="1"/>
            </p:cNvSpPr>
            <p:nvPr/>
          </p:nvSpPr>
          <p:spPr bwMode="auto">
            <a:xfrm flipV="1">
              <a:off x="5036" y="2800"/>
              <a:ext cx="109" cy="609"/>
            </a:xfrm>
            <a:prstGeom prst="line">
              <a:avLst/>
            </a:prstGeom>
            <a:noFill/>
            <a:ln w="9525">
              <a:solidFill>
                <a:schemeClr val="tx1"/>
              </a:solidFill>
              <a:round/>
              <a:headEnd/>
              <a:tailEnd type="triangle" w="med" len="med"/>
            </a:ln>
          </p:spPr>
          <p:txBody>
            <a:bodyPr wrap="none" anchor="ctr"/>
            <a:lstStyle/>
            <a:p>
              <a:endParaRPr lang="en-IN"/>
            </a:p>
          </p:txBody>
        </p:sp>
      </p:grpSp>
      <p:sp>
        <p:nvSpPr>
          <p:cNvPr id="10262" name="Text Box 52"/>
          <p:cNvSpPr txBox="1">
            <a:spLocks noChangeArrowheads="1"/>
          </p:cNvSpPr>
          <p:nvPr/>
        </p:nvSpPr>
        <p:spPr bwMode="auto">
          <a:xfrm>
            <a:off x="6445250" y="4862513"/>
            <a:ext cx="1962150" cy="581025"/>
          </a:xfrm>
          <a:prstGeom prst="rect">
            <a:avLst/>
          </a:prstGeom>
          <a:noFill/>
          <a:ln w="9525">
            <a:noFill/>
            <a:miter lim="800000"/>
            <a:headEnd/>
            <a:tailEnd/>
          </a:ln>
        </p:spPr>
        <p:txBody>
          <a:bodyPr wrap="none">
            <a:spAutoFit/>
          </a:bodyPr>
          <a:lstStyle/>
          <a:p>
            <a:r>
              <a:rPr lang="en-US" sz="1600"/>
              <a:t>Low quality</a:t>
            </a:r>
          </a:p>
          <a:p>
            <a:r>
              <a:rPr lang="en-US" sz="1600"/>
              <a:t>high moisture content</a:t>
            </a:r>
          </a:p>
        </p:txBody>
      </p:sp>
      <p:sp>
        <p:nvSpPr>
          <p:cNvPr id="10263" name="Text Box 55"/>
          <p:cNvSpPr txBox="1">
            <a:spLocks noChangeArrowheads="1"/>
          </p:cNvSpPr>
          <p:nvPr/>
        </p:nvSpPr>
        <p:spPr bwMode="auto">
          <a:xfrm>
            <a:off x="557213" y="4238625"/>
            <a:ext cx="311150" cy="396875"/>
          </a:xfrm>
          <a:prstGeom prst="rect">
            <a:avLst/>
          </a:prstGeom>
          <a:noFill/>
          <a:ln w="9525">
            <a:noFill/>
            <a:miter lim="800000"/>
            <a:headEnd/>
            <a:tailEnd/>
          </a:ln>
        </p:spPr>
        <p:txBody>
          <a:bodyPr wrap="none">
            <a:spAutoFit/>
          </a:bodyPr>
          <a:lstStyle/>
          <a:p>
            <a:r>
              <a:rPr lang="en-US">
                <a:solidFill>
                  <a:srgbClr val="FF0000"/>
                </a:solidFill>
              </a:rPr>
              <a:t>1</a:t>
            </a:r>
          </a:p>
        </p:txBody>
      </p:sp>
      <p:sp>
        <p:nvSpPr>
          <p:cNvPr id="10264" name="Text Box 56"/>
          <p:cNvSpPr txBox="1">
            <a:spLocks noChangeArrowheads="1"/>
          </p:cNvSpPr>
          <p:nvPr/>
        </p:nvSpPr>
        <p:spPr bwMode="auto">
          <a:xfrm>
            <a:off x="530225" y="3687763"/>
            <a:ext cx="311150" cy="396875"/>
          </a:xfrm>
          <a:prstGeom prst="rect">
            <a:avLst/>
          </a:prstGeom>
          <a:noFill/>
          <a:ln w="9525">
            <a:noFill/>
            <a:miter lim="800000"/>
            <a:headEnd/>
            <a:tailEnd/>
          </a:ln>
        </p:spPr>
        <p:txBody>
          <a:bodyPr wrap="none">
            <a:spAutoFit/>
          </a:bodyPr>
          <a:lstStyle/>
          <a:p>
            <a:r>
              <a:rPr lang="en-US">
                <a:solidFill>
                  <a:srgbClr val="FF0000"/>
                </a:solidFill>
              </a:rPr>
              <a:t>2</a:t>
            </a:r>
          </a:p>
        </p:txBody>
      </p:sp>
      <p:sp>
        <p:nvSpPr>
          <p:cNvPr id="10265" name="Text Box 57"/>
          <p:cNvSpPr txBox="1">
            <a:spLocks noChangeArrowheads="1"/>
          </p:cNvSpPr>
          <p:nvPr/>
        </p:nvSpPr>
        <p:spPr bwMode="auto">
          <a:xfrm>
            <a:off x="2627313" y="4175125"/>
            <a:ext cx="311150" cy="396875"/>
          </a:xfrm>
          <a:prstGeom prst="rect">
            <a:avLst/>
          </a:prstGeom>
          <a:noFill/>
          <a:ln w="9525">
            <a:noFill/>
            <a:miter lim="800000"/>
            <a:headEnd/>
            <a:tailEnd/>
          </a:ln>
        </p:spPr>
        <p:txBody>
          <a:bodyPr wrap="none">
            <a:spAutoFit/>
          </a:bodyPr>
          <a:lstStyle/>
          <a:p>
            <a:r>
              <a:rPr lang="en-US">
                <a:solidFill>
                  <a:srgbClr val="FF0000"/>
                </a:solidFill>
              </a:rPr>
              <a:t>4</a:t>
            </a:r>
          </a:p>
        </p:txBody>
      </p:sp>
      <p:sp>
        <p:nvSpPr>
          <p:cNvPr id="10266" name="Rectangle 58"/>
          <p:cNvSpPr>
            <a:spLocks noChangeArrowheads="1"/>
          </p:cNvSpPr>
          <p:nvPr/>
        </p:nvSpPr>
        <p:spPr bwMode="auto">
          <a:xfrm>
            <a:off x="6169025" y="5375275"/>
            <a:ext cx="2974975" cy="366713"/>
          </a:xfrm>
          <a:prstGeom prst="rect">
            <a:avLst/>
          </a:prstGeom>
          <a:noFill/>
          <a:ln w="9525">
            <a:noFill/>
            <a:miter lim="800000"/>
            <a:headEnd/>
            <a:tailEnd/>
          </a:ln>
        </p:spPr>
        <p:txBody>
          <a:bodyPr wrap="none">
            <a:spAutoFit/>
          </a:bodyPr>
          <a:lstStyle/>
          <a:p>
            <a:r>
              <a:rPr lang="en-US" sz="1800" b="1" i="1">
                <a:solidFill>
                  <a:srgbClr val="FF0000"/>
                </a:solidFill>
              </a:rPr>
              <a:t>Red area = increase in W  net</a:t>
            </a:r>
          </a:p>
        </p:txBody>
      </p:sp>
      <p:sp>
        <p:nvSpPr>
          <p:cNvPr id="10267" name="Rectangle 59"/>
          <p:cNvSpPr>
            <a:spLocks noChangeArrowheads="1"/>
          </p:cNvSpPr>
          <p:nvPr/>
        </p:nvSpPr>
        <p:spPr bwMode="auto">
          <a:xfrm>
            <a:off x="6081713" y="5613400"/>
            <a:ext cx="3076575" cy="366713"/>
          </a:xfrm>
          <a:prstGeom prst="rect">
            <a:avLst/>
          </a:prstGeom>
          <a:noFill/>
          <a:ln w="9525">
            <a:noFill/>
            <a:miter lim="800000"/>
            <a:headEnd/>
            <a:tailEnd/>
          </a:ln>
        </p:spPr>
        <p:txBody>
          <a:bodyPr wrap="none">
            <a:spAutoFit/>
          </a:bodyPr>
          <a:lstStyle/>
          <a:p>
            <a:r>
              <a:rPr lang="en-US" sz="1800" b="1" i="1">
                <a:solidFill>
                  <a:srgbClr val="0000FF"/>
                </a:solidFill>
              </a:rPr>
              <a:t>Blue area = decrease in W  net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8650" y="0"/>
            <a:ext cx="7772400" cy="522288"/>
          </a:xfrm>
        </p:spPr>
        <p:txBody>
          <a:bodyPr/>
          <a:lstStyle/>
          <a:p>
            <a:r>
              <a:rPr lang="en-US" sz="2800" b="1" smtClean="0"/>
              <a:t>Reheating</a:t>
            </a:r>
            <a:endParaRPr lang="en-US" b="1" smtClean="0"/>
          </a:p>
        </p:txBody>
      </p:sp>
      <p:sp>
        <p:nvSpPr>
          <p:cNvPr id="11267" name="Rectangle 3"/>
          <p:cNvSpPr>
            <a:spLocks noGrp="1" noChangeArrowheads="1"/>
          </p:cNvSpPr>
          <p:nvPr>
            <p:ph idx="1"/>
          </p:nvPr>
        </p:nvSpPr>
        <p:spPr>
          <a:xfrm>
            <a:off x="252413" y="608013"/>
            <a:ext cx="8623300" cy="1198562"/>
          </a:xfrm>
        </p:spPr>
        <p:txBody>
          <a:bodyPr/>
          <a:lstStyle/>
          <a:p>
            <a:r>
              <a:rPr lang="en-US" sz="2000" smtClean="0"/>
              <a:t>The optimal way of increasing the boiler pressure </a:t>
            </a:r>
            <a:r>
              <a:rPr lang="en-US" sz="2000" i="1" smtClean="0"/>
              <a:t>without increasing the moisture content</a:t>
            </a:r>
            <a:r>
              <a:rPr lang="en-US" sz="2000" smtClean="0"/>
              <a:t> in the exiting vapor is to </a:t>
            </a:r>
            <a:r>
              <a:rPr lang="en-US" sz="2000" b="1" i="1" smtClean="0">
                <a:solidFill>
                  <a:srgbClr val="FF0000"/>
                </a:solidFill>
              </a:rPr>
              <a:t>reheat</a:t>
            </a:r>
            <a:r>
              <a:rPr lang="en-US" sz="2000" smtClean="0"/>
              <a:t> the vapor after it exits from a first-stage turbine and </a:t>
            </a:r>
            <a:r>
              <a:rPr lang="en-US" sz="2000" b="1" i="1" smtClean="0">
                <a:solidFill>
                  <a:srgbClr val="FF0000"/>
                </a:solidFill>
              </a:rPr>
              <a:t>redirect this reheated vapor into a second turbine</a:t>
            </a:r>
            <a:r>
              <a:rPr lang="en-US" sz="2000" smtClean="0"/>
              <a:t>.</a:t>
            </a:r>
          </a:p>
        </p:txBody>
      </p:sp>
      <p:sp>
        <p:nvSpPr>
          <p:cNvPr id="11268" name="Rectangle 4"/>
          <p:cNvSpPr>
            <a:spLocks noChangeArrowheads="1"/>
          </p:cNvSpPr>
          <p:nvPr/>
        </p:nvSpPr>
        <p:spPr bwMode="auto">
          <a:xfrm>
            <a:off x="1227138" y="3579813"/>
            <a:ext cx="677862" cy="1414462"/>
          </a:xfrm>
          <a:prstGeom prst="rect">
            <a:avLst/>
          </a:prstGeom>
          <a:noFill/>
          <a:ln w="9525">
            <a:solidFill>
              <a:schemeClr val="tx1"/>
            </a:solidFill>
            <a:miter lim="800000"/>
            <a:headEnd/>
            <a:tailEnd/>
          </a:ln>
        </p:spPr>
        <p:txBody>
          <a:bodyPr wrap="none" anchor="ctr"/>
          <a:lstStyle/>
          <a:p>
            <a:endParaRPr lang="en-US"/>
          </a:p>
        </p:txBody>
      </p:sp>
      <p:sp>
        <p:nvSpPr>
          <p:cNvPr id="11269" name="AutoShape 5"/>
          <p:cNvSpPr>
            <a:spLocks noChangeArrowheads="1"/>
          </p:cNvSpPr>
          <p:nvPr/>
        </p:nvSpPr>
        <p:spPr bwMode="auto">
          <a:xfrm rot="5400000">
            <a:off x="2279651" y="3319462"/>
            <a:ext cx="836612" cy="722313"/>
          </a:xfrm>
          <a:custGeom>
            <a:avLst/>
            <a:gdLst>
              <a:gd name="T0" fmla="*/ 732036 w 21600"/>
              <a:gd name="T1" fmla="*/ 361157 h 21600"/>
              <a:gd name="T2" fmla="*/ 418306 w 21600"/>
              <a:gd name="T3" fmla="*/ 722313 h 21600"/>
              <a:gd name="T4" fmla="*/ 104577 w 21600"/>
              <a:gd name="T5" fmla="*/ 361157 h 21600"/>
              <a:gd name="T6" fmla="*/ 4183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11270" name="AutoShape 6"/>
          <p:cNvSpPr>
            <a:spLocks noChangeArrowheads="1"/>
          </p:cNvSpPr>
          <p:nvPr/>
        </p:nvSpPr>
        <p:spPr bwMode="auto">
          <a:xfrm rot="5400000">
            <a:off x="3226594" y="3313906"/>
            <a:ext cx="1168400" cy="852488"/>
          </a:xfrm>
          <a:custGeom>
            <a:avLst/>
            <a:gdLst>
              <a:gd name="T0" fmla="*/ 1022350 w 21600"/>
              <a:gd name="T1" fmla="*/ 426244 h 21600"/>
              <a:gd name="T2" fmla="*/ 584200 w 21600"/>
              <a:gd name="T3" fmla="*/ 852488 h 21600"/>
              <a:gd name="T4" fmla="*/ 146050 w 21600"/>
              <a:gd name="T5" fmla="*/ 426244 h 21600"/>
              <a:gd name="T6" fmla="*/ 584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11271" name="Rectangle 7"/>
          <p:cNvSpPr>
            <a:spLocks noChangeArrowheads="1"/>
          </p:cNvSpPr>
          <p:nvPr/>
        </p:nvSpPr>
        <p:spPr bwMode="auto">
          <a:xfrm>
            <a:off x="3059113" y="3665538"/>
            <a:ext cx="317500" cy="130175"/>
          </a:xfrm>
          <a:prstGeom prst="rect">
            <a:avLst/>
          </a:prstGeom>
          <a:noFill/>
          <a:ln w="9525">
            <a:solidFill>
              <a:schemeClr val="tx1"/>
            </a:solidFill>
            <a:miter lim="800000"/>
            <a:headEnd/>
            <a:tailEnd/>
          </a:ln>
        </p:spPr>
        <p:txBody>
          <a:bodyPr wrap="none" anchor="ctr"/>
          <a:lstStyle/>
          <a:p>
            <a:endParaRPr lang="en-US"/>
          </a:p>
        </p:txBody>
      </p:sp>
      <p:sp>
        <p:nvSpPr>
          <p:cNvPr id="11272" name="Rectangle 8"/>
          <p:cNvSpPr>
            <a:spLocks noChangeArrowheads="1"/>
          </p:cNvSpPr>
          <p:nvPr/>
        </p:nvSpPr>
        <p:spPr bwMode="auto">
          <a:xfrm>
            <a:off x="4241800" y="3679825"/>
            <a:ext cx="376238" cy="130175"/>
          </a:xfrm>
          <a:prstGeom prst="rect">
            <a:avLst/>
          </a:prstGeom>
          <a:noFill/>
          <a:ln w="9525">
            <a:solidFill>
              <a:schemeClr val="tx1"/>
            </a:solidFill>
            <a:miter lim="800000"/>
            <a:headEnd/>
            <a:tailEnd/>
          </a:ln>
        </p:spPr>
        <p:txBody>
          <a:bodyPr wrap="none" anchor="ctr"/>
          <a:lstStyle/>
          <a:p>
            <a:endParaRPr lang="en-US"/>
          </a:p>
        </p:txBody>
      </p:sp>
      <p:sp>
        <p:nvSpPr>
          <p:cNvPr id="11273" name="Freeform 11"/>
          <p:cNvSpPr>
            <a:spLocks/>
          </p:cNvSpPr>
          <p:nvPr/>
        </p:nvSpPr>
        <p:spPr bwMode="auto">
          <a:xfrm>
            <a:off x="1558925" y="2814638"/>
            <a:ext cx="893763" cy="765175"/>
          </a:xfrm>
          <a:custGeom>
            <a:avLst/>
            <a:gdLst>
              <a:gd name="T0" fmla="*/ 0 w 563"/>
              <a:gd name="T1" fmla="*/ 482 h 482"/>
              <a:gd name="T2" fmla="*/ 0 w 563"/>
              <a:gd name="T3" fmla="*/ 0 h 482"/>
              <a:gd name="T4" fmla="*/ 563 w 563"/>
              <a:gd name="T5" fmla="*/ 0 h 482"/>
              <a:gd name="T6" fmla="*/ 563 w 563"/>
              <a:gd name="T7" fmla="*/ 391 h 482"/>
              <a:gd name="T8" fmla="*/ 0 60000 65536"/>
              <a:gd name="T9" fmla="*/ 0 60000 65536"/>
              <a:gd name="T10" fmla="*/ 0 60000 65536"/>
              <a:gd name="T11" fmla="*/ 0 60000 65536"/>
              <a:gd name="T12" fmla="*/ 0 w 563"/>
              <a:gd name="T13" fmla="*/ 0 h 482"/>
              <a:gd name="T14" fmla="*/ 563 w 563"/>
              <a:gd name="T15" fmla="*/ 482 h 482"/>
            </a:gdLst>
            <a:ahLst/>
            <a:cxnLst>
              <a:cxn ang="T8">
                <a:pos x="T0" y="T1"/>
              </a:cxn>
              <a:cxn ang="T9">
                <a:pos x="T2" y="T3"/>
              </a:cxn>
              <a:cxn ang="T10">
                <a:pos x="T4" y="T5"/>
              </a:cxn>
              <a:cxn ang="T11">
                <a:pos x="T6" y="T7"/>
              </a:cxn>
            </a:cxnLst>
            <a:rect l="T12" t="T13" r="T14" b="T15"/>
            <a:pathLst>
              <a:path w="563" h="482">
                <a:moveTo>
                  <a:pt x="0" y="482"/>
                </a:moveTo>
                <a:lnTo>
                  <a:pt x="0" y="0"/>
                </a:lnTo>
                <a:lnTo>
                  <a:pt x="563" y="0"/>
                </a:lnTo>
                <a:lnTo>
                  <a:pt x="563" y="391"/>
                </a:lnTo>
              </a:path>
            </a:pathLst>
          </a:custGeom>
          <a:noFill/>
          <a:ln w="31750">
            <a:solidFill>
              <a:schemeClr val="tx1"/>
            </a:solidFill>
            <a:round/>
            <a:headEnd/>
            <a:tailEnd type="triangle" w="med" len="med"/>
          </a:ln>
        </p:spPr>
        <p:txBody>
          <a:bodyPr wrap="none" anchor="ctr"/>
          <a:lstStyle/>
          <a:p>
            <a:endParaRPr lang="en-US"/>
          </a:p>
        </p:txBody>
      </p:sp>
      <p:sp>
        <p:nvSpPr>
          <p:cNvPr id="11274" name="Freeform 12"/>
          <p:cNvSpPr>
            <a:spLocks/>
          </p:cNvSpPr>
          <p:nvPr/>
        </p:nvSpPr>
        <p:spPr bwMode="auto">
          <a:xfrm>
            <a:off x="1673225" y="4041775"/>
            <a:ext cx="1933575" cy="720725"/>
          </a:xfrm>
          <a:custGeom>
            <a:avLst/>
            <a:gdLst>
              <a:gd name="T0" fmla="*/ 728 w 1218"/>
              <a:gd name="T1" fmla="*/ 0 h 454"/>
              <a:gd name="T2" fmla="*/ 728 w 1218"/>
              <a:gd name="T3" fmla="*/ 136 h 454"/>
              <a:gd name="T4" fmla="*/ 0 w 1218"/>
              <a:gd name="T5" fmla="*/ 136 h 454"/>
              <a:gd name="T6" fmla="*/ 0 w 1218"/>
              <a:gd name="T7" fmla="*/ 454 h 454"/>
              <a:gd name="T8" fmla="*/ 1218 w 1218"/>
              <a:gd name="T9" fmla="*/ 454 h 454"/>
              <a:gd name="T10" fmla="*/ 1218 w 1218"/>
              <a:gd name="T11" fmla="*/ 36 h 454"/>
              <a:gd name="T12" fmla="*/ 0 60000 65536"/>
              <a:gd name="T13" fmla="*/ 0 60000 65536"/>
              <a:gd name="T14" fmla="*/ 0 60000 65536"/>
              <a:gd name="T15" fmla="*/ 0 60000 65536"/>
              <a:gd name="T16" fmla="*/ 0 60000 65536"/>
              <a:gd name="T17" fmla="*/ 0 60000 65536"/>
              <a:gd name="T18" fmla="*/ 0 w 1218"/>
              <a:gd name="T19" fmla="*/ 0 h 454"/>
              <a:gd name="T20" fmla="*/ 1218 w 1218"/>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1218" h="454">
                <a:moveTo>
                  <a:pt x="728" y="0"/>
                </a:moveTo>
                <a:lnTo>
                  <a:pt x="728" y="136"/>
                </a:lnTo>
                <a:lnTo>
                  <a:pt x="0" y="136"/>
                </a:lnTo>
                <a:lnTo>
                  <a:pt x="0" y="454"/>
                </a:lnTo>
                <a:lnTo>
                  <a:pt x="1218" y="454"/>
                </a:lnTo>
                <a:lnTo>
                  <a:pt x="1218" y="36"/>
                </a:lnTo>
              </a:path>
            </a:pathLst>
          </a:custGeom>
          <a:noFill/>
          <a:ln w="31750">
            <a:solidFill>
              <a:schemeClr val="tx1"/>
            </a:solidFill>
            <a:round/>
            <a:headEnd/>
            <a:tailEnd type="triangle" w="med" len="med"/>
          </a:ln>
        </p:spPr>
        <p:txBody>
          <a:bodyPr wrap="none" anchor="ctr"/>
          <a:lstStyle/>
          <a:p>
            <a:endParaRPr lang="en-US"/>
          </a:p>
        </p:txBody>
      </p:sp>
      <p:sp>
        <p:nvSpPr>
          <p:cNvPr id="11275" name="Oval 13"/>
          <p:cNvSpPr>
            <a:spLocks noChangeArrowheads="1"/>
          </p:cNvSpPr>
          <p:nvPr/>
        </p:nvSpPr>
        <p:spPr bwMode="auto">
          <a:xfrm>
            <a:off x="3738563" y="5195888"/>
            <a:ext cx="763587" cy="765175"/>
          </a:xfrm>
          <a:prstGeom prst="ellipse">
            <a:avLst/>
          </a:prstGeom>
          <a:noFill/>
          <a:ln w="9525">
            <a:solidFill>
              <a:schemeClr val="tx1"/>
            </a:solidFill>
            <a:round/>
            <a:headEnd/>
            <a:tailEnd/>
          </a:ln>
        </p:spPr>
        <p:txBody>
          <a:bodyPr wrap="none" anchor="ctr"/>
          <a:lstStyle/>
          <a:p>
            <a:endParaRPr lang="en-US"/>
          </a:p>
        </p:txBody>
      </p:sp>
      <p:sp>
        <p:nvSpPr>
          <p:cNvPr id="11276" name="Line 15"/>
          <p:cNvSpPr>
            <a:spLocks noChangeShapeType="1"/>
          </p:cNvSpPr>
          <p:nvPr/>
        </p:nvSpPr>
        <p:spPr bwMode="auto">
          <a:xfrm flipH="1">
            <a:off x="4097338" y="4286250"/>
            <a:ext cx="1587" cy="909638"/>
          </a:xfrm>
          <a:prstGeom prst="line">
            <a:avLst/>
          </a:prstGeom>
          <a:noFill/>
          <a:ln w="31750">
            <a:solidFill>
              <a:schemeClr val="tx1"/>
            </a:solidFill>
            <a:round/>
            <a:headEnd/>
            <a:tailEnd type="triangle" w="med" len="med"/>
          </a:ln>
        </p:spPr>
        <p:txBody>
          <a:bodyPr wrap="none" anchor="ctr"/>
          <a:lstStyle/>
          <a:p>
            <a:endParaRPr lang="en-IN"/>
          </a:p>
        </p:txBody>
      </p:sp>
      <p:sp>
        <p:nvSpPr>
          <p:cNvPr id="11277" name="Rectangle 16"/>
          <p:cNvSpPr>
            <a:spLocks noChangeArrowheads="1"/>
          </p:cNvSpPr>
          <p:nvPr/>
        </p:nvSpPr>
        <p:spPr bwMode="auto">
          <a:xfrm>
            <a:off x="2108200" y="5383213"/>
            <a:ext cx="881063" cy="504825"/>
          </a:xfrm>
          <a:prstGeom prst="rect">
            <a:avLst/>
          </a:prstGeom>
          <a:noFill/>
          <a:ln w="9525">
            <a:solidFill>
              <a:schemeClr val="tx1"/>
            </a:solidFill>
            <a:miter lim="800000"/>
            <a:headEnd/>
            <a:tailEnd/>
          </a:ln>
        </p:spPr>
        <p:txBody>
          <a:bodyPr wrap="none" anchor="ctr"/>
          <a:lstStyle/>
          <a:p>
            <a:endParaRPr lang="en-US"/>
          </a:p>
        </p:txBody>
      </p:sp>
      <p:sp>
        <p:nvSpPr>
          <p:cNvPr id="11278" name="Line 17"/>
          <p:cNvSpPr>
            <a:spLocks noChangeShapeType="1"/>
          </p:cNvSpPr>
          <p:nvPr/>
        </p:nvSpPr>
        <p:spPr bwMode="auto">
          <a:xfrm flipH="1">
            <a:off x="2973388" y="5657850"/>
            <a:ext cx="763587" cy="0"/>
          </a:xfrm>
          <a:prstGeom prst="line">
            <a:avLst/>
          </a:prstGeom>
          <a:noFill/>
          <a:ln w="31750">
            <a:solidFill>
              <a:schemeClr val="tx1"/>
            </a:solidFill>
            <a:round/>
            <a:headEnd/>
            <a:tailEnd type="triangle" w="med" len="med"/>
          </a:ln>
        </p:spPr>
        <p:txBody>
          <a:bodyPr wrap="none" anchor="ctr"/>
          <a:lstStyle/>
          <a:p>
            <a:endParaRPr lang="en-IN"/>
          </a:p>
        </p:txBody>
      </p:sp>
      <p:sp>
        <p:nvSpPr>
          <p:cNvPr id="11279" name="Freeform 18"/>
          <p:cNvSpPr>
            <a:spLocks/>
          </p:cNvSpPr>
          <p:nvPr/>
        </p:nvSpPr>
        <p:spPr bwMode="auto">
          <a:xfrm>
            <a:off x="1601788" y="4994275"/>
            <a:ext cx="504825" cy="663575"/>
          </a:xfrm>
          <a:custGeom>
            <a:avLst/>
            <a:gdLst>
              <a:gd name="T0" fmla="*/ 318 w 318"/>
              <a:gd name="T1" fmla="*/ 418 h 418"/>
              <a:gd name="T2" fmla="*/ 0 w 318"/>
              <a:gd name="T3" fmla="*/ 418 h 418"/>
              <a:gd name="T4" fmla="*/ 0 w 318"/>
              <a:gd name="T5" fmla="*/ 0 h 418"/>
              <a:gd name="T6" fmla="*/ 0 60000 65536"/>
              <a:gd name="T7" fmla="*/ 0 60000 65536"/>
              <a:gd name="T8" fmla="*/ 0 60000 65536"/>
              <a:gd name="T9" fmla="*/ 0 w 318"/>
              <a:gd name="T10" fmla="*/ 0 h 418"/>
              <a:gd name="T11" fmla="*/ 318 w 318"/>
              <a:gd name="T12" fmla="*/ 418 h 418"/>
            </a:gdLst>
            <a:ahLst/>
            <a:cxnLst>
              <a:cxn ang="T6">
                <a:pos x="T0" y="T1"/>
              </a:cxn>
              <a:cxn ang="T7">
                <a:pos x="T2" y="T3"/>
              </a:cxn>
              <a:cxn ang="T8">
                <a:pos x="T4" y="T5"/>
              </a:cxn>
            </a:cxnLst>
            <a:rect l="T9" t="T10" r="T11" b="T12"/>
            <a:pathLst>
              <a:path w="318" h="418">
                <a:moveTo>
                  <a:pt x="318" y="418"/>
                </a:moveTo>
                <a:lnTo>
                  <a:pt x="0" y="418"/>
                </a:lnTo>
                <a:lnTo>
                  <a:pt x="0" y="0"/>
                </a:lnTo>
              </a:path>
            </a:pathLst>
          </a:custGeom>
          <a:noFill/>
          <a:ln w="31750">
            <a:solidFill>
              <a:schemeClr val="tx1"/>
            </a:solidFill>
            <a:round/>
            <a:headEnd/>
            <a:tailEnd type="triangle" w="med" len="med"/>
          </a:ln>
        </p:spPr>
        <p:txBody>
          <a:bodyPr wrap="none" anchor="ctr"/>
          <a:lstStyle/>
          <a:p>
            <a:endParaRPr lang="en-US"/>
          </a:p>
        </p:txBody>
      </p:sp>
      <p:sp>
        <p:nvSpPr>
          <p:cNvPr id="11280" name="Text Box 19"/>
          <p:cNvSpPr txBox="1">
            <a:spLocks noChangeArrowheads="1"/>
          </p:cNvSpPr>
          <p:nvPr/>
        </p:nvSpPr>
        <p:spPr bwMode="auto">
          <a:xfrm>
            <a:off x="384175" y="3389313"/>
            <a:ext cx="774700" cy="396875"/>
          </a:xfrm>
          <a:prstGeom prst="rect">
            <a:avLst/>
          </a:prstGeom>
          <a:noFill/>
          <a:ln w="9525">
            <a:noFill/>
            <a:miter lim="800000"/>
            <a:headEnd/>
            <a:tailEnd/>
          </a:ln>
        </p:spPr>
        <p:txBody>
          <a:bodyPr wrap="none">
            <a:spAutoFit/>
          </a:bodyPr>
          <a:lstStyle/>
          <a:p>
            <a:r>
              <a:rPr lang="en-US"/>
              <a:t>boiler</a:t>
            </a:r>
          </a:p>
        </p:txBody>
      </p:sp>
      <p:sp>
        <p:nvSpPr>
          <p:cNvPr id="11281" name="Text Box 20"/>
          <p:cNvSpPr txBox="1">
            <a:spLocks noChangeArrowheads="1"/>
          </p:cNvSpPr>
          <p:nvPr/>
        </p:nvSpPr>
        <p:spPr bwMode="auto">
          <a:xfrm>
            <a:off x="2417763" y="2436813"/>
            <a:ext cx="901700" cy="701675"/>
          </a:xfrm>
          <a:prstGeom prst="rect">
            <a:avLst/>
          </a:prstGeom>
          <a:noFill/>
          <a:ln w="9525">
            <a:noFill/>
            <a:miter lim="800000"/>
            <a:headEnd/>
            <a:tailEnd/>
          </a:ln>
        </p:spPr>
        <p:txBody>
          <a:bodyPr wrap="none">
            <a:spAutoFit/>
          </a:bodyPr>
          <a:lstStyle/>
          <a:p>
            <a:r>
              <a:rPr lang="en-US"/>
              <a:t>high-P</a:t>
            </a:r>
          </a:p>
          <a:p>
            <a:r>
              <a:rPr lang="en-US"/>
              <a:t>turbine</a:t>
            </a:r>
          </a:p>
        </p:txBody>
      </p:sp>
      <p:sp>
        <p:nvSpPr>
          <p:cNvPr id="11282" name="Text Box 22"/>
          <p:cNvSpPr txBox="1">
            <a:spLocks noChangeArrowheads="1"/>
          </p:cNvSpPr>
          <p:nvPr/>
        </p:nvSpPr>
        <p:spPr bwMode="auto">
          <a:xfrm>
            <a:off x="3429000" y="2436813"/>
            <a:ext cx="901700" cy="701675"/>
          </a:xfrm>
          <a:prstGeom prst="rect">
            <a:avLst/>
          </a:prstGeom>
          <a:noFill/>
          <a:ln w="9525">
            <a:noFill/>
            <a:miter lim="800000"/>
            <a:headEnd/>
            <a:tailEnd/>
          </a:ln>
        </p:spPr>
        <p:txBody>
          <a:bodyPr wrap="none">
            <a:spAutoFit/>
          </a:bodyPr>
          <a:lstStyle/>
          <a:p>
            <a:r>
              <a:rPr lang="en-US"/>
              <a:t>Low-P</a:t>
            </a:r>
          </a:p>
          <a:p>
            <a:r>
              <a:rPr lang="en-US"/>
              <a:t>turbine</a:t>
            </a:r>
          </a:p>
        </p:txBody>
      </p:sp>
      <p:sp>
        <p:nvSpPr>
          <p:cNvPr id="11283" name="Text Box 23"/>
          <p:cNvSpPr txBox="1">
            <a:spLocks noChangeArrowheads="1"/>
          </p:cNvSpPr>
          <p:nvPr/>
        </p:nvSpPr>
        <p:spPr bwMode="auto">
          <a:xfrm>
            <a:off x="2187575" y="5410200"/>
            <a:ext cx="762000" cy="396875"/>
          </a:xfrm>
          <a:prstGeom prst="rect">
            <a:avLst/>
          </a:prstGeom>
          <a:noFill/>
          <a:ln w="9525">
            <a:noFill/>
            <a:miter lim="800000"/>
            <a:headEnd/>
            <a:tailEnd/>
          </a:ln>
        </p:spPr>
        <p:txBody>
          <a:bodyPr wrap="none">
            <a:spAutoFit/>
          </a:bodyPr>
          <a:lstStyle/>
          <a:p>
            <a:r>
              <a:rPr lang="en-US"/>
              <a:t>pump</a:t>
            </a:r>
          </a:p>
        </p:txBody>
      </p:sp>
      <p:sp>
        <p:nvSpPr>
          <p:cNvPr id="11284" name="Text Box 24"/>
          <p:cNvSpPr txBox="1">
            <a:spLocks noChangeArrowheads="1"/>
          </p:cNvSpPr>
          <p:nvPr/>
        </p:nvSpPr>
        <p:spPr bwMode="auto">
          <a:xfrm>
            <a:off x="3602038" y="5973763"/>
            <a:ext cx="1212850" cy="396875"/>
          </a:xfrm>
          <a:prstGeom prst="rect">
            <a:avLst/>
          </a:prstGeom>
          <a:noFill/>
          <a:ln w="9525">
            <a:noFill/>
            <a:miter lim="800000"/>
            <a:headEnd/>
            <a:tailEnd/>
          </a:ln>
        </p:spPr>
        <p:txBody>
          <a:bodyPr wrap="none">
            <a:spAutoFit/>
          </a:bodyPr>
          <a:lstStyle/>
          <a:p>
            <a:r>
              <a:rPr lang="en-US"/>
              <a:t>condenser</a:t>
            </a:r>
          </a:p>
        </p:txBody>
      </p:sp>
      <p:sp>
        <p:nvSpPr>
          <p:cNvPr id="11285" name="Text Box 26"/>
          <p:cNvSpPr txBox="1">
            <a:spLocks noChangeArrowheads="1"/>
          </p:cNvSpPr>
          <p:nvPr/>
        </p:nvSpPr>
        <p:spPr bwMode="auto">
          <a:xfrm>
            <a:off x="3241675" y="5684838"/>
            <a:ext cx="311150" cy="396875"/>
          </a:xfrm>
          <a:prstGeom prst="rect">
            <a:avLst/>
          </a:prstGeom>
          <a:noFill/>
          <a:ln w="9525">
            <a:noFill/>
            <a:miter lim="800000"/>
            <a:headEnd/>
            <a:tailEnd/>
          </a:ln>
        </p:spPr>
        <p:txBody>
          <a:bodyPr wrap="none">
            <a:spAutoFit/>
          </a:bodyPr>
          <a:lstStyle/>
          <a:p>
            <a:r>
              <a:rPr lang="en-US"/>
              <a:t>1</a:t>
            </a:r>
          </a:p>
        </p:txBody>
      </p:sp>
      <p:sp>
        <p:nvSpPr>
          <p:cNvPr id="11286" name="Text Box 27"/>
          <p:cNvSpPr txBox="1">
            <a:spLocks noChangeArrowheads="1"/>
          </p:cNvSpPr>
          <p:nvPr/>
        </p:nvSpPr>
        <p:spPr bwMode="auto">
          <a:xfrm>
            <a:off x="1192213" y="5410200"/>
            <a:ext cx="311150" cy="396875"/>
          </a:xfrm>
          <a:prstGeom prst="rect">
            <a:avLst/>
          </a:prstGeom>
          <a:noFill/>
          <a:ln w="9525">
            <a:noFill/>
            <a:miter lim="800000"/>
            <a:headEnd/>
            <a:tailEnd/>
          </a:ln>
        </p:spPr>
        <p:txBody>
          <a:bodyPr wrap="none">
            <a:spAutoFit/>
          </a:bodyPr>
          <a:lstStyle/>
          <a:p>
            <a:r>
              <a:rPr lang="en-US"/>
              <a:t>2</a:t>
            </a:r>
          </a:p>
        </p:txBody>
      </p:sp>
      <p:sp>
        <p:nvSpPr>
          <p:cNvPr id="11287" name="Text Box 28"/>
          <p:cNvSpPr txBox="1">
            <a:spLocks noChangeArrowheads="1"/>
          </p:cNvSpPr>
          <p:nvPr/>
        </p:nvSpPr>
        <p:spPr bwMode="auto">
          <a:xfrm>
            <a:off x="1379538" y="2292350"/>
            <a:ext cx="311150" cy="396875"/>
          </a:xfrm>
          <a:prstGeom prst="rect">
            <a:avLst/>
          </a:prstGeom>
          <a:noFill/>
          <a:ln w="9525">
            <a:noFill/>
            <a:miter lim="800000"/>
            <a:headEnd/>
            <a:tailEnd/>
          </a:ln>
        </p:spPr>
        <p:txBody>
          <a:bodyPr wrap="none">
            <a:spAutoFit/>
          </a:bodyPr>
          <a:lstStyle/>
          <a:p>
            <a:r>
              <a:rPr lang="en-US"/>
              <a:t>3</a:t>
            </a:r>
          </a:p>
        </p:txBody>
      </p:sp>
      <p:sp>
        <p:nvSpPr>
          <p:cNvPr id="11288" name="Text Box 29"/>
          <p:cNvSpPr txBox="1">
            <a:spLocks noChangeArrowheads="1"/>
          </p:cNvSpPr>
          <p:nvPr/>
        </p:nvSpPr>
        <p:spPr bwMode="auto">
          <a:xfrm>
            <a:off x="1985963" y="3779838"/>
            <a:ext cx="311150" cy="396875"/>
          </a:xfrm>
          <a:prstGeom prst="rect">
            <a:avLst/>
          </a:prstGeom>
          <a:noFill/>
          <a:ln w="9525">
            <a:noFill/>
            <a:miter lim="800000"/>
            <a:headEnd/>
            <a:tailEnd/>
          </a:ln>
        </p:spPr>
        <p:txBody>
          <a:bodyPr wrap="none">
            <a:spAutoFit/>
          </a:bodyPr>
          <a:lstStyle/>
          <a:p>
            <a:r>
              <a:rPr lang="en-US"/>
              <a:t>4</a:t>
            </a:r>
          </a:p>
        </p:txBody>
      </p:sp>
      <p:sp>
        <p:nvSpPr>
          <p:cNvPr id="11289" name="Text Box 30"/>
          <p:cNvSpPr txBox="1">
            <a:spLocks noChangeArrowheads="1"/>
          </p:cNvSpPr>
          <p:nvPr/>
        </p:nvSpPr>
        <p:spPr bwMode="auto">
          <a:xfrm>
            <a:off x="2635250" y="4341813"/>
            <a:ext cx="311150" cy="396875"/>
          </a:xfrm>
          <a:prstGeom prst="rect">
            <a:avLst/>
          </a:prstGeom>
          <a:noFill/>
          <a:ln w="9525">
            <a:noFill/>
            <a:miter lim="800000"/>
            <a:headEnd/>
            <a:tailEnd/>
          </a:ln>
        </p:spPr>
        <p:txBody>
          <a:bodyPr wrap="none">
            <a:spAutoFit/>
          </a:bodyPr>
          <a:lstStyle/>
          <a:p>
            <a:r>
              <a:rPr lang="en-US"/>
              <a:t>5</a:t>
            </a:r>
          </a:p>
        </p:txBody>
      </p:sp>
      <p:sp>
        <p:nvSpPr>
          <p:cNvPr id="11290" name="Text Box 31"/>
          <p:cNvSpPr txBox="1">
            <a:spLocks noChangeArrowheads="1"/>
          </p:cNvSpPr>
          <p:nvPr/>
        </p:nvSpPr>
        <p:spPr bwMode="auto">
          <a:xfrm>
            <a:off x="4179888" y="4500563"/>
            <a:ext cx="311150" cy="396875"/>
          </a:xfrm>
          <a:prstGeom prst="rect">
            <a:avLst/>
          </a:prstGeom>
          <a:noFill/>
          <a:ln w="9525">
            <a:noFill/>
            <a:miter lim="800000"/>
            <a:headEnd/>
            <a:tailEnd/>
          </a:ln>
        </p:spPr>
        <p:txBody>
          <a:bodyPr wrap="none">
            <a:spAutoFit/>
          </a:bodyPr>
          <a:lstStyle/>
          <a:p>
            <a:r>
              <a:rPr lang="en-US"/>
              <a:t>6</a:t>
            </a:r>
          </a:p>
        </p:txBody>
      </p:sp>
      <p:sp>
        <p:nvSpPr>
          <p:cNvPr id="11291" name="Line 32"/>
          <p:cNvSpPr>
            <a:spLocks noChangeShapeType="1"/>
          </p:cNvSpPr>
          <p:nvPr/>
        </p:nvSpPr>
        <p:spPr bwMode="auto">
          <a:xfrm flipH="1" flipV="1">
            <a:off x="5253038" y="2279650"/>
            <a:ext cx="0" cy="3522663"/>
          </a:xfrm>
          <a:prstGeom prst="line">
            <a:avLst/>
          </a:prstGeom>
          <a:noFill/>
          <a:ln w="9525">
            <a:solidFill>
              <a:schemeClr val="tx1"/>
            </a:solidFill>
            <a:round/>
            <a:headEnd/>
            <a:tailEnd type="triangle" w="med" len="med"/>
          </a:ln>
        </p:spPr>
        <p:txBody>
          <a:bodyPr wrap="none" anchor="ctr"/>
          <a:lstStyle/>
          <a:p>
            <a:endParaRPr lang="en-IN"/>
          </a:p>
        </p:txBody>
      </p:sp>
      <p:sp>
        <p:nvSpPr>
          <p:cNvPr id="11292" name="Line 33"/>
          <p:cNvSpPr>
            <a:spLocks noChangeShapeType="1"/>
          </p:cNvSpPr>
          <p:nvPr/>
        </p:nvSpPr>
        <p:spPr bwMode="auto">
          <a:xfrm>
            <a:off x="5267325" y="5802313"/>
            <a:ext cx="3549650" cy="0"/>
          </a:xfrm>
          <a:prstGeom prst="line">
            <a:avLst/>
          </a:prstGeom>
          <a:noFill/>
          <a:ln w="9525">
            <a:solidFill>
              <a:schemeClr val="tx1"/>
            </a:solidFill>
            <a:round/>
            <a:headEnd/>
            <a:tailEnd type="triangle" w="med" len="med"/>
          </a:ln>
        </p:spPr>
        <p:txBody>
          <a:bodyPr wrap="none" anchor="ctr"/>
          <a:lstStyle/>
          <a:p>
            <a:endParaRPr lang="en-IN"/>
          </a:p>
        </p:txBody>
      </p:sp>
      <p:sp>
        <p:nvSpPr>
          <p:cNvPr id="11293" name="Freeform 34"/>
          <p:cNvSpPr>
            <a:spLocks/>
          </p:cNvSpPr>
          <p:nvPr/>
        </p:nvSpPr>
        <p:spPr bwMode="auto">
          <a:xfrm>
            <a:off x="5684838" y="2808288"/>
            <a:ext cx="2757487" cy="2560637"/>
          </a:xfrm>
          <a:custGeom>
            <a:avLst/>
            <a:gdLst>
              <a:gd name="T0" fmla="*/ 0 w 1737"/>
              <a:gd name="T1" fmla="*/ 1613 h 1613"/>
              <a:gd name="T2" fmla="*/ 228 w 1737"/>
              <a:gd name="T3" fmla="*/ 1031 h 1613"/>
              <a:gd name="T4" fmla="*/ 464 w 1737"/>
              <a:gd name="T5" fmla="*/ 368 h 1613"/>
              <a:gd name="T6" fmla="*/ 664 w 1737"/>
              <a:gd name="T7" fmla="*/ 67 h 1613"/>
              <a:gd name="T8" fmla="*/ 882 w 1737"/>
              <a:gd name="T9" fmla="*/ 86 h 1613"/>
              <a:gd name="T10" fmla="*/ 1173 w 1737"/>
              <a:gd name="T11" fmla="*/ 586 h 1613"/>
              <a:gd name="T12" fmla="*/ 1564 w 1737"/>
              <a:gd name="T13" fmla="*/ 1295 h 1613"/>
              <a:gd name="T14" fmla="*/ 1737 w 1737"/>
              <a:gd name="T15" fmla="*/ 1540 h 1613"/>
              <a:gd name="T16" fmla="*/ 0 60000 65536"/>
              <a:gd name="T17" fmla="*/ 0 60000 65536"/>
              <a:gd name="T18" fmla="*/ 0 60000 65536"/>
              <a:gd name="T19" fmla="*/ 0 60000 65536"/>
              <a:gd name="T20" fmla="*/ 0 60000 65536"/>
              <a:gd name="T21" fmla="*/ 0 60000 65536"/>
              <a:gd name="T22" fmla="*/ 0 60000 65536"/>
              <a:gd name="T23" fmla="*/ 0 60000 65536"/>
              <a:gd name="T24" fmla="*/ 0 w 1737"/>
              <a:gd name="T25" fmla="*/ 0 h 1613"/>
              <a:gd name="T26" fmla="*/ 1737 w 1737"/>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7" h="1613">
                <a:moveTo>
                  <a:pt x="0" y="1613"/>
                </a:moveTo>
                <a:cubicBezTo>
                  <a:pt x="75" y="1426"/>
                  <a:pt x="151" y="1239"/>
                  <a:pt x="228" y="1031"/>
                </a:cubicBezTo>
                <a:cubicBezTo>
                  <a:pt x="305" y="823"/>
                  <a:pt x="391" y="529"/>
                  <a:pt x="464" y="368"/>
                </a:cubicBezTo>
                <a:cubicBezTo>
                  <a:pt x="537" y="207"/>
                  <a:pt x="594" y="114"/>
                  <a:pt x="664" y="67"/>
                </a:cubicBezTo>
                <a:cubicBezTo>
                  <a:pt x="734" y="20"/>
                  <a:pt x="797" y="0"/>
                  <a:pt x="882" y="86"/>
                </a:cubicBezTo>
                <a:cubicBezTo>
                  <a:pt x="967" y="172"/>
                  <a:pt x="1059" y="385"/>
                  <a:pt x="1173" y="586"/>
                </a:cubicBezTo>
                <a:cubicBezTo>
                  <a:pt x="1287" y="787"/>
                  <a:pt x="1470" y="1136"/>
                  <a:pt x="1564" y="1295"/>
                </a:cubicBezTo>
                <a:cubicBezTo>
                  <a:pt x="1658" y="1454"/>
                  <a:pt x="1697" y="1497"/>
                  <a:pt x="1737" y="1540"/>
                </a:cubicBezTo>
              </a:path>
            </a:pathLst>
          </a:custGeom>
          <a:noFill/>
          <a:ln w="9525">
            <a:solidFill>
              <a:schemeClr val="tx1"/>
            </a:solidFill>
            <a:round/>
            <a:headEnd/>
            <a:tailEnd/>
          </a:ln>
        </p:spPr>
        <p:txBody>
          <a:bodyPr wrap="none" anchor="ctr"/>
          <a:lstStyle/>
          <a:p>
            <a:endParaRPr lang="en-US"/>
          </a:p>
        </p:txBody>
      </p:sp>
      <p:sp>
        <p:nvSpPr>
          <p:cNvPr id="11294" name="Freeform 35"/>
          <p:cNvSpPr>
            <a:spLocks/>
          </p:cNvSpPr>
          <p:nvPr/>
        </p:nvSpPr>
        <p:spPr bwMode="auto">
          <a:xfrm>
            <a:off x="5786438" y="2655888"/>
            <a:ext cx="2265362" cy="2482850"/>
          </a:xfrm>
          <a:custGeom>
            <a:avLst/>
            <a:gdLst>
              <a:gd name="T0" fmla="*/ 0 w 1427"/>
              <a:gd name="T1" fmla="*/ 1554 h 1564"/>
              <a:gd name="T2" fmla="*/ 0 w 1427"/>
              <a:gd name="T3" fmla="*/ 1318 h 1564"/>
              <a:gd name="T4" fmla="*/ 418 w 1427"/>
              <a:gd name="T5" fmla="*/ 436 h 1564"/>
              <a:gd name="T6" fmla="*/ 982 w 1427"/>
              <a:gd name="T7" fmla="*/ 436 h 1564"/>
              <a:gd name="T8" fmla="*/ 1209 w 1427"/>
              <a:gd name="T9" fmla="*/ 0 h 1564"/>
              <a:gd name="T10" fmla="*/ 1209 w 1427"/>
              <a:gd name="T11" fmla="*/ 600 h 1564"/>
              <a:gd name="T12" fmla="*/ 1427 w 1427"/>
              <a:gd name="T13" fmla="*/ 0 h 1564"/>
              <a:gd name="T14" fmla="*/ 1427 w 1427"/>
              <a:gd name="T15" fmla="*/ 1564 h 1564"/>
              <a:gd name="T16" fmla="*/ 0 w 1427"/>
              <a:gd name="T17" fmla="*/ 1554 h 1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7"/>
              <a:gd name="T28" fmla="*/ 0 h 1564"/>
              <a:gd name="T29" fmla="*/ 1427 w 1427"/>
              <a:gd name="T30" fmla="*/ 1564 h 1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7" h="1564">
                <a:moveTo>
                  <a:pt x="0" y="1554"/>
                </a:moveTo>
                <a:lnTo>
                  <a:pt x="0" y="1318"/>
                </a:lnTo>
                <a:lnTo>
                  <a:pt x="418" y="436"/>
                </a:lnTo>
                <a:lnTo>
                  <a:pt x="982" y="436"/>
                </a:lnTo>
                <a:lnTo>
                  <a:pt x="1209" y="0"/>
                </a:lnTo>
                <a:lnTo>
                  <a:pt x="1209" y="600"/>
                </a:lnTo>
                <a:lnTo>
                  <a:pt x="1427" y="0"/>
                </a:lnTo>
                <a:lnTo>
                  <a:pt x="1427" y="1564"/>
                </a:lnTo>
                <a:lnTo>
                  <a:pt x="0" y="1554"/>
                </a:lnTo>
                <a:close/>
              </a:path>
            </a:pathLst>
          </a:custGeom>
          <a:noFill/>
          <a:ln w="31750">
            <a:solidFill>
              <a:schemeClr val="tx1"/>
            </a:solidFill>
            <a:round/>
            <a:headEnd/>
            <a:tailEnd/>
          </a:ln>
        </p:spPr>
        <p:txBody>
          <a:bodyPr wrap="none" anchor="ctr"/>
          <a:lstStyle/>
          <a:p>
            <a:endParaRPr lang="en-US"/>
          </a:p>
        </p:txBody>
      </p:sp>
      <p:sp>
        <p:nvSpPr>
          <p:cNvPr id="11295" name="Text Box 36"/>
          <p:cNvSpPr txBox="1">
            <a:spLocks noChangeArrowheads="1"/>
          </p:cNvSpPr>
          <p:nvPr/>
        </p:nvSpPr>
        <p:spPr bwMode="auto">
          <a:xfrm>
            <a:off x="4770438" y="2062163"/>
            <a:ext cx="339725" cy="396875"/>
          </a:xfrm>
          <a:prstGeom prst="rect">
            <a:avLst/>
          </a:prstGeom>
          <a:noFill/>
          <a:ln w="9525">
            <a:noFill/>
            <a:miter lim="800000"/>
            <a:headEnd/>
            <a:tailEnd/>
          </a:ln>
        </p:spPr>
        <p:txBody>
          <a:bodyPr wrap="none">
            <a:spAutoFit/>
          </a:bodyPr>
          <a:lstStyle/>
          <a:p>
            <a:r>
              <a:rPr lang="en-US"/>
              <a:t>T</a:t>
            </a:r>
          </a:p>
        </p:txBody>
      </p:sp>
      <p:sp>
        <p:nvSpPr>
          <p:cNvPr id="11296" name="Text Box 37"/>
          <p:cNvSpPr txBox="1">
            <a:spLocks noChangeArrowheads="1"/>
          </p:cNvSpPr>
          <p:nvPr/>
        </p:nvSpPr>
        <p:spPr bwMode="auto">
          <a:xfrm>
            <a:off x="8594725" y="5915025"/>
            <a:ext cx="282575" cy="396875"/>
          </a:xfrm>
          <a:prstGeom prst="rect">
            <a:avLst/>
          </a:prstGeom>
          <a:noFill/>
          <a:ln w="9525">
            <a:noFill/>
            <a:miter lim="800000"/>
            <a:headEnd/>
            <a:tailEnd/>
          </a:ln>
        </p:spPr>
        <p:txBody>
          <a:bodyPr wrap="none">
            <a:spAutoFit/>
          </a:bodyPr>
          <a:lstStyle/>
          <a:p>
            <a:r>
              <a:rPr lang="en-US"/>
              <a:t>s</a:t>
            </a:r>
          </a:p>
        </p:txBody>
      </p:sp>
      <p:sp>
        <p:nvSpPr>
          <p:cNvPr id="11297" name="Text Box 38"/>
          <p:cNvSpPr txBox="1">
            <a:spLocks noChangeArrowheads="1"/>
          </p:cNvSpPr>
          <p:nvPr/>
        </p:nvSpPr>
        <p:spPr bwMode="auto">
          <a:xfrm>
            <a:off x="5391150" y="5035550"/>
            <a:ext cx="311150" cy="396875"/>
          </a:xfrm>
          <a:prstGeom prst="rect">
            <a:avLst/>
          </a:prstGeom>
          <a:noFill/>
          <a:ln w="9525">
            <a:noFill/>
            <a:miter lim="800000"/>
            <a:headEnd/>
            <a:tailEnd/>
          </a:ln>
        </p:spPr>
        <p:txBody>
          <a:bodyPr wrap="none">
            <a:spAutoFit/>
          </a:bodyPr>
          <a:lstStyle/>
          <a:p>
            <a:r>
              <a:rPr lang="en-US"/>
              <a:t>1</a:t>
            </a:r>
          </a:p>
        </p:txBody>
      </p:sp>
      <p:sp>
        <p:nvSpPr>
          <p:cNvPr id="11298" name="Text Box 39"/>
          <p:cNvSpPr txBox="1">
            <a:spLocks noChangeArrowheads="1"/>
          </p:cNvSpPr>
          <p:nvPr/>
        </p:nvSpPr>
        <p:spPr bwMode="auto">
          <a:xfrm>
            <a:off x="5419725" y="4386263"/>
            <a:ext cx="311150" cy="396875"/>
          </a:xfrm>
          <a:prstGeom prst="rect">
            <a:avLst/>
          </a:prstGeom>
          <a:noFill/>
          <a:ln w="9525">
            <a:noFill/>
            <a:miter lim="800000"/>
            <a:headEnd/>
            <a:tailEnd/>
          </a:ln>
        </p:spPr>
        <p:txBody>
          <a:bodyPr wrap="none">
            <a:spAutoFit/>
          </a:bodyPr>
          <a:lstStyle/>
          <a:p>
            <a:r>
              <a:rPr lang="en-US"/>
              <a:t>2</a:t>
            </a:r>
          </a:p>
        </p:txBody>
      </p:sp>
      <p:sp>
        <p:nvSpPr>
          <p:cNvPr id="11299" name="Text Box 41"/>
          <p:cNvSpPr txBox="1">
            <a:spLocks noChangeArrowheads="1"/>
          </p:cNvSpPr>
          <p:nvPr/>
        </p:nvSpPr>
        <p:spPr bwMode="auto">
          <a:xfrm>
            <a:off x="7469188" y="2235200"/>
            <a:ext cx="311150" cy="396875"/>
          </a:xfrm>
          <a:prstGeom prst="rect">
            <a:avLst/>
          </a:prstGeom>
          <a:noFill/>
          <a:ln w="9525">
            <a:noFill/>
            <a:miter lim="800000"/>
            <a:headEnd/>
            <a:tailEnd/>
          </a:ln>
        </p:spPr>
        <p:txBody>
          <a:bodyPr wrap="none">
            <a:spAutoFit/>
          </a:bodyPr>
          <a:lstStyle/>
          <a:p>
            <a:r>
              <a:rPr lang="en-US"/>
              <a:t>3</a:t>
            </a:r>
          </a:p>
        </p:txBody>
      </p:sp>
      <p:sp>
        <p:nvSpPr>
          <p:cNvPr id="11300" name="Text Box 42"/>
          <p:cNvSpPr txBox="1">
            <a:spLocks noChangeArrowheads="1"/>
          </p:cNvSpPr>
          <p:nvPr/>
        </p:nvSpPr>
        <p:spPr bwMode="auto">
          <a:xfrm>
            <a:off x="8018463" y="2147888"/>
            <a:ext cx="311150" cy="396875"/>
          </a:xfrm>
          <a:prstGeom prst="rect">
            <a:avLst/>
          </a:prstGeom>
          <a:noFill/>
          <a:ln w="9525">
            <a:noFill/>
            <a:miter lim="800000"/>
            <a:headEnd/>
            <a:tailEnd/>
          </a:ln>
        </p:spPr>
        <p:txBody>
          <a:bodyPr wrap="none">
            <a:spAutoFit/>
          </a:bodyPr>
          <a:lstStyle/>
          <a:p>
            <a:r>
              <a:rPr lang="en-US"/>
              <a:t>5</a:t>
            </a:r>
          </a:p>
        </p:txBody>
      </p:sp>
      <p:sp>
        <p:nvSpPr>
          <p:cNvPr id="11301" name="Text Box 43"/>
          <p:cNvSpPr txBox="1">
            <a:spLocks noChangeArrowheads="1"/>
          </p:cNvSpPr>
          <p:nvPr/>
        </p:nvSpPr>
        <p:spPr bwMode="auto">
          <a:xfrm>
            <a:off x="7815263" y="5208588"/>
            <a:ext cx="311150" cy="396875"/>
          </a:xfrm>
          <a:prstGeom prst="rect">
            <a:avLst/>
          </a:prstGeom>
          <a:noFill/>
          <a:ln w="9525">
            <a:noFill/>
            <a:miter lim="800000"/>
            <a:headEnd/>
            <a:tailEnd/>
          </a:ln>
        </p:spPr>
        <p:txBody>
          <a:bodyPr wrap="none">
            <a:spAutoFit/>
          </a:bodyPr>
          <a:lstStyle/>
          <a:p>
            <a:r>
              <a:rPr lang="en-US"/>
              <a:t>6</a:t>
            </a:r>
          </a:p>
        </p:txBody>
      </p:sp>
      <p:sp>
        <p:nvSpPr>
          <p:cNvPr id="11302" name="Text Box 44"/>
          <p:cNvSpPr txBox="1">
            <a:spLocks noChangeArrowheads="1"/>
          </p:cNvSpPr>
          <p:nvPr/>
        </p:nvSpPr>
        <p:spPr bwMode="auto">
          <a:xfrm>
            <a:off x="7642225" y="3635375"/>
            <a:ext cx="311150" cy="396875"/>
          </a:xfrm>
          <a:prstGeom prst="rect">
            <a:avLst/>
          </a:prstGeom>
          <a:noFill/>
          <a:ln w="9525">
            <a:noFill/>
            <a:miter lim="800000"/>
            <a:headEnd/>
            <a:tailEnd/>
          </a:ln>
        </p:spPr>
        <p:txBody>
          <a:bodyPr wrap="none">
            <a:spAutoFit/>
          </a:bodyPr>
          <a:lstStyle/>
          <a:p>
            <a:r>
              <a:rPr lang="en-US"/>
              <a:t>4</a:t>
            </a:r>
          </a:p>
        </p:txBody>
      </p:sp>
      <p:sp>
        <p:nvSpPr>
          <p:cNvPr id="11303" name="Text Box 45"/>
          <p:cNvSpPr txBox="1">
            <a:spLocks noChangeArrowheads="1"/>
          </p:cNvSpPr>
          <p:nvPr/>
        </p:nvSpPr>
        <p:spPr bwMode="auto">
          <a:xfrm>
            <a:off x="5708650" y="2062163"/>
            <a:ext cx="901700" cy="701675"/>
          </a:xfrm>
          <a:prstGeom prst="rect">
            <a:avLst/>
          </a:prstGeom>
          <a:noFill/>
          <a:ln w="9525">
            <a:noFill/>
            <a:miter lim="800000"/>
            <a:headEnd/>
            <a:tailEnd/>
          </a:ln>
        </p:spPr>
        <p:txBody>
          <a:bodyPr wrap="none">
            <a:spAutoFit/>
          </a:bodyPr>
          <a:lstStyle/>
          <a:p>
            <a:r>
              <a:rPr lang="en-US">
                <a:solidFill>
                  <a:srgbClr val="FF0000"/>
                </a:solidFill>
              </a:rPr>
              <a:t>high-P</a:t>
            </a:r>
          </a:p>
          <a:p>
            <a:r>
              <a:rPr lang="en-US">
                <a:solidFill>
                  <a:srgbClr val="FF0000"/>
                </a:solidFill>
              </a:rPr>
              <a:t>turbine</a:t>
            </a:r>
            <a:endParaRPr lang="en-US"/>
          </a:p>
        </p:txBody>
      </p:sp>
      <p:sp>
        <p:nvSpPr>
          <p:cNvPr id="11304" name="Line 46"/>
          <p:cNvSpPr>
            <a:spLocks noChangeShapeType="1"/>
          </p:cNvSpPr>
          <p:nvPr/>
        </p:nvSpPr>
        <p:spPr bwMode="auto">
          <a:xfrm>
            <a:off x="6580188" y="2482850"/>
            <a:ext cx="1068387" cy="692150"/>
          </a:xfrm>
          <a:prstGeom prst="line">
            <a:avLst/>
          </a:prstGeom>
          <a:noFill/>
          <a:ln w="9525">
            <a:solidFill>
              <a:srgbClr val="FF0000"/>
            </a:solidFill>
            <a:round/>
            <a:headEnd/>
            <a:tailEnd type="triangle" w="med" len="med"/>
          </a:ln>
        </p:spPr>
        <p:txBody>
          <a:bodyPr wrap="none" anchor="ctr"/>
          <a:lstStyle/>
          <a:p>
            <a:endParaRPr lang="en-IN"/>
          </a:p>
        </p:txBody>
      </p:sp>
      <p:sp>
        <p:nvSpPr>
          <p:cNvPr id="11305" name="Text Box 47"/>
          <p:cNvSpPr txBox="1">
            <a:spLocks noChangeArrowheads="1"/>
          </p:cNvSpPr>
          <p:nvPr/>
        </p:nvSpPr>
        <p:spPr bwMode="auto">
          <a:xfrm>
            <a:off x="8191500" y="2581275"/>
            <a:ext cx="901700" cy="701675"/>
          </a:xfrm>
          <a:prstGeom prst="rect">
            <a:avLst/>
          </a:prstGeom>
          <a:noFill/>
          <a:ln w="9525">
            <a:noFill/>
            <a:miter lim="800000"/>
            <a:headEnd/>
            <a:tailEnd/>
          </a:ln>
        </p:spPr>
        <p:txBody>
          <a:bodyPr wrap="none">
            <a:spAutoFit/>
          </a:bodyPr>
          <a:lstStyle/>
          <a:p>
            <a:r>
              <a:rPr lang="en-US">
                <a:solidFill>
                  <a:srgbClr val="000099"/>
                </a:solidFill>
              </a:rPr>
              <a:t>low-P</a:t>
            </a:r>
          </a:p>
          <a:p>
            <a:r>
              <a:rPr lang="en-US">
                <a:solidFill>
                  <a:srgbClr val="000099"/>
                </a:solidFill>
              </a:rPr>
              <a:t>turbine</a:t>
            </a:r>
            <a:endParaRPr lang="en-US"/>
          </a:p>
        </p:txBody>
      </p:sp>
      <p:sp>
        <p:nvSpPr>
          <p:cNvPr id="11306" name="Line 48"/>
          <p:cNvSpPr>
            <a:spLocks noChangeShapeType="1"/>
          </p:cNvSpPr>
          <p:nvPr/>
        </p:nvSpPr>
        <p:spPr bwMode="auto">
          <a:xfrm flipH="1">
            <a:off x="8080375" y="3305175"/>
            <a:ext cx="347663" cy="447675"/>
          </a:xfrm>
          <a:prstGeom prst="line">
            <a:avLst/>
          </a:prstGeom>
          <a:noFill/>
          <a:ln w="9525">
            <a:solidFill>
              <a:srgbClr val="000099"/>
            </a:solidFill>
            <a:round/>
            <a:headEnd/>
            <a:tailEnd type="triangle" w="med" len="med"/>
          </a:ln>
        </p:spPr>
        <p:txBody>
          <a:bodyPr wrap="none" anchor="ctr"/>
          <a:lstStyle/>
          <a:p>
            <a:endParaRPr lang="en-IN"/>
          </a:p>
        </p:txBody>
      </p:sp>
      <p:sp>
        <p:nvSpPr>
          <p:cNvPr id="11307" name="Freeform 55"/>
          <p:cNvSpPr>
            <a:spLocks/>
          </p:cNvSpPr>
          <p:nvPr/>
        </p:nvSpPr>
        <p:spPr bwMode="auto">
          <a:xfrm>
            <a:off x="7705725" y="2740025"/>
            <a:ext cx="333375" cy="2381250"/>
          </a:xfrm>
          <a:custGeom>
            <a:avLst/>
            <a:gdLst>
              <a:gd name="T0" fmla="*/ 0 w 174"/>
              <a:gd name="T1" fmla="*/ 354 h 960"/>
              <a:gd name="T2" fmla="*/ 168 w 174"/>
              <a:gd name="T3" fmla="*/ 0 h 960"/>
              <a:gd name="T4" fmla="*/ 174 w 174"/>
              <a:gd name="T5" fmla="*/ 960 h 960"/>
              <a:gd name="T6" fmla="*/ 0 w 174"/>
              <a:gd name="T7" fmla="*/ 954 h 960"/>
              <a:gd name="T8" fmla="*/ 0 w 174"/>
              <a:gd name="T9" fmla="*/ 354 h 960"/>
              <a:gd name="T10" fmla="*/ 0 60000 65536"/>
              <a:gd name="T11" fmla="*/ 0 60000 65536"/>
              <a:gd name="T12" fmla="*/ 0 60000 65536"/>
              <a:gd name="T13" fmla="*/ 0 60000 65536"/>
              <a:gd name="T14" fmla="*/ 0 60000 65536"/>
              <a:gd name="T15" fmla="*/ 0 w 174"/>
              <a:gd name="T16" fmla="*/ 0 h 960"/>
              <a:gd name="T17" fmla="*/ 174 w 174"/>
              <a:gd name="T18" fmla="*/ 960 h 960"/>
            </a:gdLst>
            <a:ahLst/>
            <a:cxnLst>
              <a:cxn ang="T10">
                <a:pos x="T0" y="T1"/>
              </a:cxn>
              <a:cxn ang="T11">
                <a:pos x="T2" y="T3"/>
              </a:cxn>
              <a:cxn ang="T12">
                <a:pos x="T4" y="T5"/>
              </a:cxn>
              <a:cxn ang="T13">
                <a:pos x="T6" y="T7"/>
              </a:cxn>
              <a:cxn ang="T14">
                <a:pos x="T8" y="T9"/>
              </a:cxn>
            </a:cxnLst>
            <a:rect l="T15" t="T16" r="T17" b="T18"/>
            <a:pathLst>
              <a:path w="174" h="960">
                <a:moveTo>
                  <a:pt x="0" y="354"/>
                </a:moveTo>
                <a:lnTo>
                  <a:pt x="168" y="0"/>
                </a:lnTo>
                <a:lnTo>
                  <a:pt x="174" y="960"/>
                </a:lnTo>
                <a:lnTo>
                  <a:pt x="0" y="954"/>
                </a:lnTo>
                <a:lnTo>
                  <a:pt x="0" y="354"/>
                </a:lnTo>
                <a:close/>
              </a:path>
            </a:pathLst>
          </a:custGeom>
          <a:solidFill>
            <a:schemeClr val="folHlink"/>
          </a:solidFill>
          <a:ln w="9525">
            <a:solidFill>
              <a:schemeClr val="tx1"/>
            </a:solidFill>
            <a:round/>
            <a:headEnd/>
            <a:tailEnd/>
          </a:ln>
        </p:spPr>
        <p:txBody>
          <a:bodyPr wrap="none" anchor="ctr"/>
          <a:lstStyle/>
          <a:p>
            <a:endParaRPr lang="en-US"/>
          </a:p>
        </p:txBody>
      </p:sp>
      <p:sp>
        <p:nvSpPr>
          <p:cNvPr id="11308" name="Text Box 56"/>
          <p:cNvSpPr txBox="1">
            <a:spLocks noChangeArrowheads="1"/>
          </p:cNvSpPr>
          <p:nvPr/>
        </p:nvSpPr>
        <p:spPr bwMode="auto">
          <a:xfrm>
            <a:off x="7459663" y="3417888"/>
            <a:ext cx="311150" cy="396875"/>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1513" y="0"/>
            <a:ext cx="7772400" cy="550863"/>
          </a:xfrm>
        </p:spPr>
        <p:txBody>
          <a:bodyPr/>
          <a:lstStyle/>
          <a:p>
            <a:r>
              <a:rPr lang="en-US" sz="2800" b="1" smtClean="0"/>
              <a:t>Reheat Rankine Cycle</a:t>
            </a:r>
            <a:endParaRPr lang="en-US" b="1" smtClean="0"/>
          </a:p>
        </p:txBody>
      </p:sp>
      <p:sp>
        <p:nvSpPr>
          <p:cNvPr id="12291" name="Rectangle 3"/>
          <p:cNvSpPr>
            <a:spLocks noGrp="1" noChangeArrowheads="1"/>
          </p:cNvSpPr>
          <p:nvPr>
            <p:ph idx="1"/>
          </p:nvPr>
        </p:nvSpPr>
        <p:spPr>
          <a:xfrm>
            <a:off x="282575" y="898525"/>
            <a:ext cx="8505825" cy="4851400"/>
          </a:xfrm>
        </p:spPr>
        <p:txBody>
          <a:bodyPr>
            <a:normAutofit lnSpcReduction="10000"/>
          </a:bodyPr>
          <a:lstStyle/>
          <a:p>
            <a:r>
              <a:rPr lang="en-US" sz="2400" smtClean="0"/>
              <a:t>Reheating allows one to increase the boiler pressure without increasing the moisture content in the vapor exiting from the turbine.</a:t>
            </a:r>
          </a:p>
          <a:p>
            <a:r>
              <a:rPr lang="en-US" sz="2400" smtClean="0"/>
              <a:t>By reheating, the average temperature of the vapor entering the turbine is increased, thus, it increases the thermal efficiency of the cycle.</a:t>
            </a:r>
          </a:p>
          <a:p>
            <a:r>
              <a:rPr lang="en-US" sz="2400" smtClean="0"/>
              <a:t>Multistage reheating is possible but not practical.  One major reason is because the vapor exiting will be superheated vapor at higher temperature, thus, decrease the thermal efficiency.  </a:t>
            </a:r>
            <a:r>
              <a:rPr lang="en-US" sz="2400" i="1" smtClean="0">
                <a:solidFill>
                  <a:srgbClr val="FF0000"/>
                </a:solidFill>
              </a:rPr>
              <a:t>Why</a:t>
            </a:r>
            <a:r>
              <a:rPr lang="en-US" sz="2400" smtClean="0"/>
              <a:t>?</a:t>
            </a:r>
          </a:p>
          <a:p>
            <a:r>
              <a:rPr lang="en-US" sz="2400" smtClean="0"/>
              <a:t> Energy analysis: Heat transfer and work output both change </a:t>
            </a:r>
          </a:p>
          <a:p>
            <a:pPr>
              <a:buFontTx/>
              <a:buNone/>
            </a:pPr>
            <a:r>
              <a:rPr lang="en-US" sz="2400" smtClean="0"/>
              <a:t>		q</a:t>
            </a:r>
            <a:r>
              <a:rPr lang="en-US" sz="2400" baseline="-25000" smtClean="0"/>
              <a:t>in</a:t>
            </a:r>
            <a:r>
              <a:rPr lang="en-US" sz="2400" smtClean="0"/>
              <a:t> = q</a:t>
            </a:r>
            <a:r>
              <a:rPr lang="en-US" sz="2400" baseline="-25000" smtClean="0"/>
              <a:t>primary</a:t>
            </a:r>
            <a:r>
              <a:rPr lang="en-US" sz="2400" smtClean="0"/>
              <a:t> + q</a:t>
            </a:r>
            <a:r>
              <a:rPr lang="en-US" sz="2400" baseline="-25000" smtClean="0"/>
              <a:t>reheat</a:t>
            </a:r>
            <a:r>
              <a:rPr lang="en-US" sz="2400" smtClean="0"/>
              <a:t> = (h</a:t>
            </a:r>
            <a:r>
              <a:rPr lang="en-US" sz="2400" baseline="-25000" smtClean="0"/>
              <a:t>3</a:t>
            </a:r>
            <a:r>
              <a:rPr lang="en-US" sz="2400" smtClean="0"/>
              <a:t>-h</a:t>
            </a:r>
            <a:r>
              <a:rPr lang="en-US" sz="2400" baseline="-25000" smtClean="0"/>
              <a:t>2</a:t>
            </a:r>
            <a:r>
              <a:rPr lang="en-US" sz="2400" smtClean="0"/>
              <a:t>) + (h</a:t>
            </a:r>
            <a:r>
              <a:rPr lang="en-US" sz="2400" baseline="-25000" smtClean="0"/>
              <a:t>5</a:t>
            </a:r>
            <a:r>
              <a:rPr lang="en-US" sz="2400" smtClean="0"/>
              <a:t>-h</a:t>
            </a:r>
            <a:r>
              <a:rPr lang="en-US" sz="2400" baseline="-25000" smtClean="0"/>
              <a:t>4</a:t>
            </a:r>
            <a:r>
              <a:rPr lang="en-US" sz="2400" smtClean="0"/>
              <a:t>)</a:t>
            </a:r>
          </a:p>
          <a:p>
            <a:pPr>
              <a:buFontTx/>
              <a:buNone/>
            </a:pPr>
            <a:r>
              <a:rPr lang="en-US" sz="2400" smtClean="0"/>
              <a:t>		W</a:t>
            </a:r>
            <a:r>
              <a:rPr lang="en-US" sz="2400" baseline="-25000" smtClean="0"/>
              <a:t>out</a:t>
            </a:r>
            <a:r>
              <a:rPr lang="en-US" sz="2400" smtClean="0"/>
              <a:t> = W</a:t>
            </a:r>
            <a:r>
              <a:rPr lang="en-US" sz="2400" baseline="-25000" smtClean="0"/>
              <a:t>turbine1</a:t>
            </a:r>
            <a:r>
              <a:rPr lang="en-US" sz="2400" smtClean="0"/>
              <a:t> + W</a:t>
            </a:r>
            <a:r>
              <a:rPr lang="en-US" sz="2400" baseline="-25000" smtClean="0"/>
              <a:t>turbine2 </a:t>
            </a:r>
            <a:r>
              <a:rPr lang="en-US" sz="2400" smtClean="0"/>
              <a:t>= (h</a:t>
            </a:r>
            <a:r>
              <a:rPr lang="en-US" sz="2400" baseline="-25000" smtClean="0"/>
              <a:t>3</a:t>
            </a:r>
            <a:r>
              <a:rPr lang="en-US" sz="2400" smtClean="0"/>
              <a:t>-h</a:t>
            </a:r>
            <a:r>
              <a:rPr lang="en-US" sz="2400" baseline="-25000" smtClean="0"/>
              <a:t>4</a:t>
            </a:r>
            <a:r>
              <a:rPr lang="en-US" sz="2400" smtClean="0"/>
              <a:t>) + (h</a:t>
            </a:r>
            <a:r>
              <a:rPr lang="en-US" sz="2400" baseline="-25000" smtClean="0"/>
              <a:t>5</a:t>
            </a:r>
            <a:r>
              <a:rPr lang="en-US" sz="2400" smtClean="0"/>
              <a:t>-h</a:t>
            </a:r>
            <a:r>
              <a:rPr lang="en-US" sz="2400" baseline="-25000" smtClean="0"/>
              <a:t>6</a:t>
            </a:r>
            <a:r>
              <a:rPr lang="en-US" sz="24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5963" y="0"/>
            <a:ext cx="7772400" cy="463550"/>
          </a:xfrm>
        </p:spPr>
        <p:txBody>
          <a:bodyPr>
            <a:normAutofit fontScale="90000"/>
          </a:bodyPr>
          <a:lstStyle/>
          <a:p>
            <a:r>
              <a:rPr lang="en-US" sz="2800" b="1" smtClean="0"/>
              <a:t>Regeneration</a:t>
            </a:r>
            <a:endParaRPr lang="en-US" b="1" smtClean="0"/>
          </a:p>
        </p:txBody>
      </p:sp>
      <p:sp>
        <p:nvSpPr>
          <p:cNvPr id="13315" name="Rectangle 3"/>
          <p:cNvSpPr>
            <a:spLocks noGrp="1" noChangeArrowheads="1"/>
          </p:cNvSpPr>
          <p:nvPr>
            <p:ph idx="1"/>
          </p:nvPr>
        </p:nvSpPr>
        <p:spPr>
          <a:xfrm>
            <a:off x="268288" y="625475"/>
            <a:ext cx="8709025" cy="1719263"/>
          </a:xfrm>
        </p:spPr>
        <p:txBody>
          <a:bodyPr>
            <a:normAutofit fontScale="92500" lnSpcReduction="10000"/>
          </a:bodyPr>
          <a:lstStyle/>
          <a:p>
            <a:pPr>
              <a:lnSpc>
                <a:spcPct val="90000"/>
              </a:lnSpc>
            </a:pPr>
            <a:r>
              <a:rPr lang="en-US" sz="2200" smtClean="0"/>
              <a:t>From 2-2’,  the average temperature is very low, therefore, the heat addition process is at a lower temperature and therefore, the thermal efficiency is lower.  </a:t>
            </a:r>
            <a:r>
              <a:rPr lang="en-US" sz="2200" smtClean="0">
                <a:solidFill>
                  <a:srgbClr val="FF0000"/>
                </a:solidFill>
              </a:rPr>
              <a:t>Why?</a:t>
            </a:r>
          </a:p>
          <a:p>
            <a:pPr>
              <a:lnSpc>
                <a:spcPct val="90000"/>
              </a:lnSpc>
            </a:pPr>
            <a:r>
              <a:rPr lang="en-US" sz="2200" smtClean="0"/>
              <a:t>Use  a </a:t>
            </a:r>
            <a:r>
              <a:rPr lang="en-US" sz="2200" b="1" i="1" smtClean="0">
                <a:solidFill>
                  <a:srgbClr val="FF0000"/>
                </a:solidFill>
              </a:rPr>
              <a:t>regenerator</a:t>
            </a:r>
            <a:r>
              <a:rPr lang="en-US" sz="2200" smtClean="0"/>
              <a:t> to heat the liquid (feedwater) leaving the pump before sending it to the boiler. This increases the average temperature  during heat addition in the boiler, hence it increases efficiency. </a:t>
            </a:r>
          </a:p>
        </p:txBody>
      </p:sp>
      <p:sp>
        <p:nvSpPr>
          <p:cNvPr id="13316" name="Line 4"/>
          <p:cNvSpPr>
            <a:spLocks noChangeShapeType="1"/>
          </p:cNvSpPr>
          <p:nvPr/>
        </p:nvSpPr>
        <p:spPr bwMode="auto">
          <a:xfrm flipV="1">
            <a:off x="908050" y="3808413"/>
            <a:ext cx="1588" cy="2209800"/>
          </a:xfrm>
          <a:prstGeom prst="line">
            <a:avLst/>
          </a:prstGeom>
          <a:noFill/>
          <a:ln w="9525">
            <a:solidFill>
              <a:schemeClr val="tx1"/>
            </a:solidFill>
            <a:round/>
            <a:headEnd/>
            <a:tailEnd type="triangle" w="med" len="med"/>
          </a:ln>
        </p:spPr>
        <p:txBody>
          <a:bodyPr wrap="none" anchor="ctr"/>
          <a:lstStyle/>
          <a:p>
            <a:endParaRPr lang="en-IN"/>
          </a:p>
        </p:txBody>
      </p:sp>
      <p:sp>
        <p:nvSpPr>
          <p:cNvPr id="13317" name="Text Box 5"/>
          <p:cNvSpPr txBox="1">
            <a:spLocks noChangeArrowheads="1"/>
          </p:cNvSpPr>
          <p:nvPr/>
        </p:nvSpPr>
        <p:spPr bwMode="auto">
          <a:xfrm>
            <a:off x="463550" y="3544888"/>
            <a:ext cx="369888" cy="457200"/>
          </a:xfrm>
          <a:prstGeom prst="rect">
            <a:avLst/>
          </a:prstGeom>
          <a:noFill/>
          <a:ln w="9525">
            <a:noFill/>
            <a:miter lim="800000"/>
            <a:headEnd/>
            <a:tailEnd/>
          </a:ln>
        </p:spPr>
        <p:txBody>
          <a:bodyPr wrap="none">
            <a:spAutoFit/>
          </a:bodyPr>
          <a:lstStyle/>
          <a:p>
            <a:r>
              <a:rPr lang="en-US" sz="2400"/>
              <a:t>T</a:t>
            </a:r>
          </a:p>
        </p:txBody>
      </p:sp>
      <p:sp>
        <p:nvSpPr>
          <p:cNvPr id="13318" name="Freeform 6"/>
          <p:cNvSpPr>
            <a:spLocks/>
          </p:cNvSpPr>
          <p:nvPr/>
        </p:nvSpPr>
        <p:spPr bwMode="auto">
          <a:xfrm>
            <a:off x="1060450" y="3846513"/>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13319" name="Text Box 7"/>
          <p:cNvSpPr txBox="1">
            <a:spLocks noChangeArrowheads="1"/>
          </p:cNvSpPr>
          <p:nvPr/>
        </p:nvSpPr>
        <p:spPr bwMode="auto">
          <a:xfrm>
            <a:off x="3568700" y="5756275"/>
            <a:ext cx="282575" cy="396875"/>
          </a:xfrm>
          <a:prstGeom prst="rect">
            <a:avLst/>
          </a:prstGeom>
          <a:noFill/>
          <a:ln w="9525">
            <a:noFill/>
            <a:miter lim="800000"/>
            <a:headEnd/>
            <a:tailEnd/>
          </a:ln>
        </p:spPr>
        <p:txBody>
          <a:bodyPr wrap="none">
            <a:spAutoFit/>
          </a:bodyPr>
          <a:lstStyle/>
          <a:p>
            <a:r>
              <a:rPr lang="en-US"/>
              <a:t>s</a:t>
            </a:r>
          </a:p>
        </p:txBody>
      </p:sp>
      <p:sp>
        <p:nvSpPr>
          <p:cNvPr id="13320" name="Line 9"/>
          <p:cNvSpPr>
            <a:spLocks noChangeShapeType="1"/>
          </p:cNvSpPr>
          <p:nvPr/>
        </p:nvSpPr>
        <p:spPr bwMode="auto">
          <a:xfrm>
            <a:off x="923925" y="6003925"/>
            <a:ext cx="2713038" cy="0"/>
          </a:xfrm>
          <a:prstGeom prst="line">
            <a:avLst/>
          </a:prstGeom>
          <a:noFill/>
          <a:ln w="9525">
            <a:solidFill>
              <a:schemeClr val="tx1"/>
            </a:solidFill>
            <a:round/>
            <a:headEnd/>
            <a:tailEnd type="triangle" w="med" len="med"/>
          </a:ln>
        </p:spPr>
        <p:txBody>
          <a:bodyPr wrap="none" anchor="ctr"/>
          <a:lstStyle/>
          <a:p>
            <a:endParaRPr lang="en-IN"/>
          </a:p>
        </p:txBody>
      </p:sp>
      <p:sp>
        <p:nvSpPr>
          <p:cNvPr id="13321" name="Freeform 10"/>
          <p:cNvSpPr>
            <a:spLocks/>
          </p:cNvSpPr>
          <p:nvPr/>
        </p:nvSpPr>
        <p:spPr bwMode="auto">
          <a:xfrm>
            <a:off x="1196975" y="3665538"/>
            <a:ext cx="1862138" cy="1905000"/>
          </a:xfrm>
          <a:custGeom>
            <a:avLst/>
            <a:gdLst>
              <a:gd name="T0" fmla="*/ 0 w 1173"/>
              <a:gd name="T1" fmla="*/ 1200 h 1200"/>
              <a:gd name="T2" fmla="*/ 0 w 1173"/>
              <a:gd name="T3" fmla="*/ 937 h 1200"/>
              <a:gd name="T4" fmla="*/ 310 w 1173"/>
              <a:gd name="T5" fmla="*/ 409 h 1200"/>
              <a:gd name="T6" fmla="*/ 782 w 1173"/>
              <a:gd name="T7" fmla="*/ 409 h 1200"/>
              <a:gd name="T8" fmla="*/ 1173 w 1173"/>
              <a:gd name="T9" fmla="*/ 0 h 1200"/>
              <a:gd name="T10" fmla="*/ 1173 w 1173"/>
              <a:gd name="T11" fmla="*/ 1200 h 1200"/>
              <a:gd name="T12" fmla="*/ 0 w 1173"/>
              <a:gd name="T13" fmla="*/ 1200 h 1200"/>
              <a:gd name="T14" fmla="*/ 0 60000 65536"/>
              <a:gd name="T15" fmla="*/ 0 60000 65536"/>
              <a:gd name="T16" fmla="*/ 0 60000 65536"/>
              <a:gd name="T17" fmla="*/ 0 60000 65536"/>
              <a:gd name="T18" fmla="*/ 0 60000 65536"/>
              <a:gd name="T19" fmla="*/ 0 60000 65536"/>
              <a:gd name="T20" fmla="*/ 0 60000 65536"/>
              <a:gd name="T21" fmla="*/ 0 w 1173"/>
              <a:gd name="T22" fmla="*/ 0 h 1200"/>
              <a:gd name="T23" fmla="*/ 1173 w 1173"/>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3" h="1200">
                <a:moveTo>
                  <a:pt x="0" y="1200"/>
                </a:moveTo>
                <a:lnTo>
                  <a:pt x="0" y="937"/>
                </a:lnTo>
                <a:lnTo>
                  <a:pt x="310" y="409"/>
                </a:lnTo>
                <a:lnTo>
                  <a:pt x="782" y="409"/>
                </a:lnTo>
                <a:lnTo>
                  <a:pt x="1173" y="0"/>
                </a:lnTo>
                <a:lnTo>
                  <a:pt x="1173" y="1200"/>
                </a:lnTo>
                <a:lnTo>
                  <a:pt x="0" y="1200"/>
                </a:lnTo>
                <a:close/>
              </a:path>
            </a:pathLst>
          </a:custGeom>
          <a:noFill/>
          <a:ln w="19050">
            <a:solidFill>
              <a:schemeClr val="tx1"/>
            </a:solidFill>
            <a:round/>
            <a:headEnd/>
            <a:tailEnd/>
          </a:ln>
        </p:spPr>
        <p:txBody>
          <a:bodyPr wrap="none" anchor="ctr"/>
          <a:lstStyle/>
          <a:p>
            <a:endParaRPr lang="en-US"/>
          </a:p>
        </p:txBody>
      </p:sp>
      <p:sp>
        <p:nvSpPr>
          <p:cNvPr id="13322" name="Text Box 11"/>
          <p:cNvSpPr txBox="1">
            <a:spLocks noChangeArrowheads="1"/>
          </p:cNvSpPr>
          <p:nvPr/>
        </p:nvSpPr>
        <p:spPr bwMode="auto">
          <a:xfrm>
            <a:off x="1104900" y="5611813"/>
            <a:ext cx="311150" cy="396875"/>
          </a:xfrm>
          <a:prstGeom prst="rect">
            <a:avLst/>
          </a:prstGeom>
          <a:noFill/>
          <a:ln w="9525">
            <a:noFill/>
            <a:miter lim="800000"/>
            <a:headEnd/>
            <a:tailEnd/>
          </a:ln>
        </p:spPr>
        <p:txBody>
          <a:bodyPr wrap="none">
            <a:spAutoFit/>
          </a:bodyPr>
          <a:lstStyle/>
          <a:p>
            <a:r>
              <a:rPr lang="en-US"/>
              <a:t>1</a:t>
            </a:r>
          </a:p>
        </p:txBody>
      </p:sp>
      <p:sp>
        <p:nvSpPr>
          <p:cNvPr id="13323" name="Text Box 12"/>
          <p:cNvSpPr txBox="1">
            <a:spLocks noChangeArrowheads="1"/>
          </p:cNvSpPr>
          <p:nvPr/>
        </p:nvSpPr>
        <p:spPr bwMode="auto">
          <a:xfrm>
            <a:off x="946150" y="4919663"/>
            <a:ext cx="311150" cy="396875"/>
          </a:xfrm>
          <a:prstGeom prst="rect">
            <a:avLst/>
          </a:prstGeom>
          <a:noFill/>
          <a:ln w="9525">
            <a:noFill/>
            <a:miter lim="800000"/>
            <a:headEnd/>
            <a:tailEnd/>
          </a:ln>
        </p:spPr>
        <p:txBody>
          <a:bodyPr wrap="none">
            <a:spAutoFit/>
          </a:bodyPr>
          <a:lstStyle/>
          <a:p>
            <a:r>
              <a:rPr lang="en-US"/>
              <a:t>2</a:t>
            </a:r>
          </a:p>
        </p:txBody>
      </p:sp>
      <p:sp>
        <p:nvSpPr>
          <p:cNvPr id="13324" name="Text Box 13"/>
          <p:cNvSpPr txBox="1">
            <a:spLocks noChangeArrowheads="1"/>
          </p:cNvSpPr>
          <p:nvPr/>
        </p:nvSpPr>
        <p:spPr bwMode="auto">
          <a:xfrm>
            <a:off x="1336675" y="4024313"/>
            <a:ext cx="395288" cy="396875"/>
          </a:xfrm>
          <a:prstGeom prst="rect">
            <a:avLst/>
          </a:prstGeom>
          <a:noFill/>
          <a:ln w="9525">
            <a:noFill/>
            <a:miter lim="800000"/>
            <a:headEnd/>
            <a:tailEnd/>
          </a:ln>
        </p:spPr>
        <p:txBody>
          <a:bodyPr wrap="none">
            <a:spAutoFit/>
          </a:bodyPr>
          <a:lstStyle/>
          <a:p>
            <a:r>
              <a:rPr lang="en-US"/>
              <a:t>2’</a:t>
            </a:r>
          </a:p>
        </p:txBody>
      </p:sp>
      <p:sp>
        <p:nvSpPr>
          <p:cNvPr id="13325" name="Text Box 14"/>
          <p:cNvSpPr txBox="1">
            <a:spLocks noChangeArrowheads="1"/>
          </p:cNvSpPr>
          <p:nvPr/>
        </p:nvSpPr>
        <p:spPr bwMode="auto">
          <a:xfrm>
            <a:off x="2620963" y="3375025"/>
            <a:ext cx="311150" cy="396875"/>
          </a:xfrm>
          <a:prstGeom prst="rect">
            <a:avLst/>
          </a:prstGeom>
          <a:noFill/>
          <a:ln w="9525">
            <a:noFill/>
            <a:miter lim="800000"/>
            <a:headEnd/>
            <a:tailEnd/>
          </a:ln>
        </p:spPr>
        <p:txBody>
          <a:bodyPr wrap="none">
            <a:spAutoFit/>
          </a:bodyPr>
          <a:lstStyle/>
          <a:p>
            <a:r>
              <a:rPr lang="en-US"/>
              <a:t>3</a:t>
            </a:r>
          </a:p>
        </p:txBody>
      </p:sp>
      <p:sp>
        <p:nvSpPr>
          <p:cNvPr id="13326" name="Text Box 15"/>
          <p:cNvSpPr txBox="1">
            <a:spLocks noChangeArrowheads="1"/>
          </p:cNvSpPr>
          <p:nvPr/>
        </p:nvSpPr>
        <p:spPr bwMode="auto">
          <a:xfrm>
            <a:off x="2822575" y="5597525"/>
            <a:ext cx="311150" cy="396875"/>
          </a:xfrm>
          <a:prstGeom prst="rect">
            <a:avLst/>
          </a:prstGeom>
          <a:noFill/>
          <a:ln w="9525">
            <a:noFill/>
            <a:miter lim="800000"/>
            <a:headEnd/>
            <a:tailEnd/>
          </a:ln>
        </p:spPr>
        <p:txBody>
          <a:bodyPr wrap="none">
            <a:spAutoFit/>
          </a:bodyPr>
          <a:lstStyle/>
          <a:p>
            <a:r>
              <a:rPr lang="en-US"/>
              <a:t>4</a:t>
            </a:r>
          </a:p>
        </p:txBody>
      </p:sp>
      <p:sp>
        <p:nvSpPr>
          <p:cNvPr id="13327" name="Oval 16"/>
          <p:cNvSpPr>
            <a:spLocks noChangeArrowheads="1"/>
          </p:cNvSpPr>
          <p:nvPr/>
        </p:nvSpPr>
        <p:spPr bwMode="auto">
          <a:xfrm rot="1520207">
            <a:off x="1212850" y="4041775"/>
            <a:ext cx="446088" cy="1255713"/>
          </a:xfrm>
          <a:prstGeom prst="ellipse">
            <a:avLst/>
          </a:prstGeom>
          <a:noFill/>
          <a:ln w="9525">
            <a:solidFill>
              <a:srgbClr val="FF0000"/>
            </a:solidFill>
            <a:round/>
            <a:headEnd/>
            <a:tailEnd/>
          </a:ln>
        </p:spPr>
        <p:txBody>
          <a:bodyPr wrap="none" anchor="ctr"/>
          <a:lstStyle/>
          <a:p>
            <a:endParaRPr lang="en-US"/>
          </a:p>
        </p:txBody>
      </p:sp>
      <p:sp>
        <p:nvSpPr>
          <p:cNvPr id="13328" name="Text Box 17"/>
          <p:cNvSpPr txBox="1">
            <a:spLocks noChangeArrowheads="1"/>
          </p:cNvSpPr>
          <p:nvPr/>
        </p:nvSpPr>
        <p:spPr bwMode="auto">
          <a:xfrm>
            <a:off x="644525" y="3014663"/>
            <a:ext cx="1500188" cy="701675"/>
          </a:xfrm>
          <a:prstGeom prst="rect">
            <a:avLst/>
          </a:prstGeom>
          <a:noFill/>
          <a:ln w="9525">
            <a:noFill/>
            <a:miter lim="800000"/>
            <a:headEnd/>
            <a:tailEnd/>
          </a:ln>
        </p:spPr>
        <p:txBody>
          <a:bodyPr wrap="none">
            <a:spAutoFit/>
          </a:bodyPr>
          <a:lstStyle/>
          <a:p>
            <a:r>
              <a:rPr lang="en-US">
                <a:solidFill>
                  <a:srgbClr val="FF0000"/>
                </a:solidFill>
              </a:rPr>
              <a:t>Lower temp</a:t>
            </a:r>
          </a:p>
          <a:p>
            <a:r>
              <a:rPr lang="en-US">
                <a:solidFill>
                  <a:srgbClr val="FF0000"/>
                </a:solidFill>
              </a:rPr>
              <a:t>heat addition</a:t>
            </a:r>
            <a:endParaRPr lang="en-US"/>
          </a:p>
        </p:txBody>
      </p:sp>
      <p:sp>
        <p:nvSpPr>
          <p:cNvPr id="13329" name="Line 18"/>
          <p:cNvSpPr>
            <a:spLocks noChangeShapeType="1"/>
          </p:cNvSpPr>
          <p:nvPr/>
        </p:nvSpPr>
        <p:spPr bwMode="auto">
          <a:xfrm>
            <a:off x="1182688" y="3724275"/>
            <a:ext cx="144462" cy="620713"/>
          </a:xfrm>
          <a:prstGeom prst="line">
            <a:avLst/>
          </a:prstGeom>
          <a:noFill/>
          <a:ln w="9525">
            <a:solidFill>
              <a:srgbClr val="FF0000"/>
            </a:solidFill>
            <a:round/>
            <a:headEnd/>
            <a:tailEnd type="triangle" w="med" len="med"/>
          </a:ln>
        </p:spPr>
        <p:txBody>
          <a:bodyPr wrap="none" anchor="ctr"/>
          <a:lstStyle/>
          <a:p>
            <a:endParaRPr lang="en-IN"/>
          </a:p>
        </p:txBody>
      </p:sp>
      <p:sp>
        <p:nvSpPr>
          <p:cNvPr id="13330" name="Line 19"/>
          <p:cNvSpPr>
            <a:spLocks noChangeShapeType="1"/>
          </p:cNvSpPr>
          <p:nvPr/>
        </p:nvSpPr>
        <p:spPr bwMode="auto">
          <a:xfrm flipV="1">
            <a:off x="4370388" y="3736975"/>
            <a:ext cx="1587" cy="2209800"/>
          </a:xfrm>
          <a:prstGeom prst="line">
            <a:avLst/>
          </a:prstGeom>
          <a:noFill/>
          <a:ln w="9525">
            <a:solidFill>
              <a:schemeClr val="tx1"/>
            </a:solidFill>
            <a:round/>
            <a:headEnd/>
            <a:tailEnd type="triangle" w="med" len="med"/>
          </a:ln>
        </p:spPr>
        <p:txBody>
          <a:bodyPr wrap="none" anchor="ctr"/>
          <a:lstStyle/>
          <a:p>
            <a:endParaRPr lang="en-IN"/>
          </a:p>
        </p:txBody>
      </p:sp>
      <p:sp>
        <p:nvSpPr>
          <p:cNvPr id="13331" name="Text Box 20"/>
          <p:cNvSpPr txBox="1">
            <a:spLocks noChangeArrowheads="1"/>
          </p:cNvSpPr>
          <p:nvPr/>
        </p:nvSpPr>
        <p:spPr bwMode="auto">
          <a:xfrm>
            <a:off x="3925888" y="3473450"/>
            <a:ext cx="369887" cy="457200"/>
          </a:xfrm>
          <a:prstGeom prst="rect">
            <a:avLst/>
          </a:prstGeom>
          <a:noFill/>
          <a:ln w="9525">
            <a:noFill/>
            <a:miter lim="800000"/>
            <a:headEnd/>
            <a:tailEnd/>
          </a:ln>
        </p:spPr>
        <p:txBody>
          <a:bodyPr wrap="none">
            <a:spAutoFit/>
          </a:bodyPr>
          <a:lstStyle/>
          <a:p>
            <a:r>
              <a:rPr lang="en-US" sz="2400"/>
              <a:t>T</a:t>
            </a:r>
          </a:p>
        </p:txBody>
      </p:sp>
      <p:sp>
        <p:nvSpPr>
          <p:cNvPr id="13332" name="Freeform 21"/>
          <p:cNvSpPr>
            <a:spLocks/>
          </p:cNvSpPr>
          <p:nvPr/>
        </p:nvSpPr>
        <p:spPr bwMode="auto">
          <a:xfrm>
            <a:off x="4522788" y="3775075"/>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13333" name="Text Box 22"/>
          <p:cNvSpPr txBox="1">
            <a:spLocks noChangeArrowheads="1"/>
          </p:cNvSpPr>
          <p:nvPr/>
        </p:nvSpPr>
        <p:spPr bwMode="auto">
          <a:xfrm>
            <a:off x="7031038" y="5684838"/>
            <a:ext cx="282575" cy="396875"/>
          </a:xfrm>
          <a:prstGeom prst="rect">
            <a:avLst/>
          </a:prstGeom>
          <a:noFill/>
          <a:ln w="9525">
            <a:noFill/>
            <a:miter lim="800000"/>
            <a:headEnd/>
            <a:tailEnd/>
          </a:ln>
        </p:spPr>
        <p:txBody>
          <a:bodyPr wrap="none">
            <a:spAutoFit/>
          </a:bodyPr>
          <a:lstStyle/>
          <a:p>
            <a:r>
              <a:rPr lang="en-US"/>
              <a:t>s</a:t>
            </a:r>
          </a:p>
        </p:txBody>
      </p:sp>
      <p:sp>
        <p:nvSpPr>
          <p:cNvPr id="13334" name="Line 24"/>
          <p:cNvSpPr>
            <a:spLocks noChangeShapeType="1"/>
          </p:cNvSpPr>
          <p:nvPr/>
        </p:nvSpPr>
        <p:spPr bwMode="auto">
          <a:xfrm flipV="1">
            <a:off x="4371975" y="5961063"/>
            <a:ext cx="2698750" cy="0"/>
          </a:xfrm>
          <a:prstGeom prst="line">
            <a:avLst/>
          </a:prstGeom>
          <a:noFill/>
          <a:ln w="9525">
            <a:solidFill>
              <a:schemeClr val="tx1"/>
            </a:solidFill>
            <a:round/>
            <a:headEnd/>
            <a:tailEnd type="triangle" w="med" len="med"/>
          </a:ln>
        </p:spPr>
        <p:txBody>
          <a:bodyPr wrap="none" anchor="ctr"/>
          <a:lstStyle/>
          <a:p>
            <a:endParaRPr lang="en-IN"/>
          </a:p>
        </p:txBody>
      </p:sp>
      <p:sp>
        <p:nvSpPr>
          <p:cNvPr id="13335" name="Freeform 25"/>
          <p:cNvSpPr>
            <a:spLocks/>
          </p:cNvSpPr>
          <p:nvPr/>
        </p:nvSpPr>
        <p:spPr bwMode="auto">
          <a:xfrm>
            <a:off x="4675188" y="3521075"/>
            <a:ext cx="1862137" cy="1949450"/>
          </a:xfrm>
          <a:custGeom>
            <a:avLst/>
            <a:gdLst>
              <a:gd name="T0" fmla="*/ 0 w 1173"/>
              <a:gd name="T1" fmla="*/ 1228 h 1228"/>
              <a:gd name="T2" fmla="*/ 0 w 1173"/>
              <a:gd name="T3" fmla="*/ 973 h 1228"/>
              <a:gd name="T4" fmla="*/ 182 w 1173"/>
              <a:gd name="T5" fmla="*/ 800 h 1228"/>
              <a:gd name="T6" fmla="*/ 182 w 1173"/>
              <a:gd name="T7" fmla="*/ 564 h 1228"/>
              <a:gd name="T8" fmla="*/ 318 w 1173"/>
              <a:gd name="T9" fmla="*/ 400 h 1228"/>
              <a:gd name="T10" fmla="*/ 746 w 1173"/>
              <a:gd name="T11" fmla="*/ 400 h 1228"/>
              <a:gd name="T12" fmla="*/ 1164 w 1173"/>
              <a:gd name="T13" fmla="*/ 0 h 1228"/>
              <a:gd name="T14" fmla="*/ 1173 w 1173"/>
              <a:gd name="T15" fmla="*/ 1219 h 1228"/>
              <a:gd name="T16" fmla="*/ 0 w 1173"/>
              <a:gd name="T17" fmla="*/ 1228 h 1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3"/>
              <a:gd name="T28" fmla="*/ 0 h 1228"/>
              <a:gd name="T29" fmla="*/ 1173 w 1173"/>
              <a:gd name="T30" fmla="*/ 1228 h 1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3" h="1228">
                <a:moveTo>
                  <a:pt x="0" y="1228"/>
                </a:moveTo>
                <a:lnTo>
                  <a:pt x="0" y="973"/>
                </a:lnTo>
                <a:lnTo>
                  <a:pt x="182" y="800"/>
                </a:lnTo>
                <a:lnTo>
                  <a:pt x="182" y="564"/>
                </a:lnTo>
                <a:lnTo>
                  <a:pt x="318" y="400"/>
                </a:lnTo>
                <a:lnTo>
                  <a:pt x="746" y="400"/>
                </a:lnTo>
                <a:lnTo>
                  <a:pt x="1164" y="0"/>
                </a:lnTo>
                <a:lnTo>
                  <a:pt x="1173" y="1219"/>
                </a:lnTo>
                <a:lnTo>
                  <a:pt x="0" y="1228"/>
                </a:lnTo>
                <a:close/>
              </a:path>
            </a:pathLst>
          </a:custGeom>
          <a:noFill/>
          <a:ln w="9525">
            <a:solidFill>
              <a:schemeClr val="tx1"/>
            </a:solidFill>
            <a:round/>
            <a:headEnd/>
            <a:tailEnd/>
          </a:ln>
        </p:spPr>
        <p:txBody>
          <a:bodyPr wrap="none" anchor="ctr"/>
          <a:lstStyle/>
          <a:p>
            <a:endParaRPr lang="en-US"/>
          </a:p>
        </p:txBody>
      </p:sp>
      <p:sp>
        <p:nvSpPr>
          <p:cNvPr id="13336" name="Freeform 26"/>
          <p:cNvSpPr>
            <a:spLocks/>
          </p:cNvSpPr>
          <p:nvPr/>
        </p:nvSpPr>
        <p:spPr bwMode="auto">
          <a:xfrm>
            <a:off x="4964113" y="4518025"/>
            <a:ext cx="1558925" cy="273050"/>
          </a:xfrm>
          <a:custGeom>
            <a:avLst/>
            <a:gdLst>
              <a:gd name="T0" fmla="*/ 0 w 982"/>
              <a:gd name="T1" fmla="*/ 172 h 172"/>
              <a:gd name="T2" fmla="*/ 800 w 982"/>
              <a:gd name="T3" fmla="*/ 172 h 172"/>
              <a:gd name="T4" fmla="*/ 982 w 982"/>
              <a:gd name="T5" fmla="*/ 0 h 172"/>
              <a:gd name="T6" fmla="*/ 0 60000 65536"/>
              <a:gd name="T7" fmla="*/ 0 60000 65536"/>
              <a:gd name="T8" fmla="*/ 0 60000 65536"/>
              <a:gd name="T9" fmla="*/ 0 w 982"/>
              <a:gd name="T10" fmla="*/ 0 h 172"/>
              <a:gd name="T11" fmla="*/ 982 w 982"/>
              <a:gd name="T12" fmla="*/ 172 h 172"/>
            </a:gdLst>
            <a:ahLst/>
            <a:cxnLst>
              <a:cxn ang="T6">
                <a:pos x="T0" y="T1"/>
              </a:cxn>
              <a:cxn ang="T7">
                <a:pos x="T2" y="T3"/>
              </a:cxn>
              <a:cxn ang="T8">
                <a:pos x="T4" y="T5"/>
              </a:cxn>
            </a:cxnLst>
            <a:rect l="T9" t="T10" r="T11" b="T12"/>
            <a:pathLst>
              <a:path w="982" h="172">
                <a:moveTo>
                  <a:pt x="0" y="172"/>
                </a:moveTo>
                <a:lnTo>
                  <a:pt x="800" y="172"/>
                </a:lnTo>
                <a:lnTo>
                  <a:pt x="982" y="0"/>
                </a:lnTo>
              </a:path>
            </a:pathLst>
          </a:custGeom>
          <a:noFill/>
          <a:ln w="9525">
            <a:solidFill>
              <a:schemeClr val="tx1"/>
            </a:solidFill>
            <a:round/>
            <a:headEnd/>
            <a:tailEnd/>
          </a:ln>
        </p:spPr>
        <p:txBody>
          <a:bodyPr wrap="none" anchor="ctr"/>
          <a:lstStyle/>
          <a:p>
            <a:endParaRPr lang="en-US"/>
          </a:p>
        </p:txBody>
      </p:sp>
      <p:sp>
        <p:nvSpPr>
          <p:cNvPr id="13337" name="Text Box 27"/>
          <p:cNvSpPr txBox="1">
            <a:spLocks noChangeArrowheads="1"/>
          </p:cNvSpPr>
          <p:nvPr/>
        </p:nvSpPr>
        <p:spPr bwMode="auto">
          <a:xfrm>
            <a:off x="4625975" y="5511800"/>
            <a:ext cx="311150" cy="396875"/>
          </a:xfrm>
          <a:prstGeom prst="rect">
            <a:avLst/>
          </a:prstGeom>
          <a:noFill/>
          <a:ln w="9525">
            <a:noFill/>
            <a:miter lim="800000"/>
            <a:headEnd/>
            <a:tailEnd/>
          </a:ln>
        </p:spPr>
        <p:txBody>
          <a:bodyPr wrap="none">
            <a:spAutoFit/>
          </a:bodyPr>
          <a:lstStyle/>
          <a:p>
            <a:r>
              <a:rPr lang="en-US"/>
              <a:t>1</a:t>
            </a:r>
          </a:p>
        </p:txBody>
      </p:sp>
      <p:sp>
        <p:nvSpPr>
          <p:cNvPr id="13338" name="Text Box 28"/>
          <p:cNvSpPr txBox="1">
            <a:spLocks noChangeArrowheads="1"/>
          </p:cNvSpPr>
          <p:nvPr/>
        </p:nvSpPr>
        <p:spPr bwMode="auto">
          <a:xfrm>
            <a:off x="4367213" y="4645025"/>
            <a:ext cx="311150" cy="396875"/>
          </a:xfrm>
          <a:prstGeom prst="rect">
            <a:avLst/>
          </a:prstGeom>
          <a:noFill/>
          <a:ln w="9525">
            <a:noFill/>
            <a:miter lim="800000"/>
            <a:headEnd/>
            <a:tailEnd/>
          </a:ln>
        </p:spPr>
        <p:txBody>
          <a:bodyPr wrap="none">
            <a:spAutoFit/>
          </a:bodyPr>
          <a:lstStyle/>
          <a:p>
            <a:r>
              <a:rPr lang="en-US"/>
              <a:t>2</a:t>
            </a:r>
          </a:p>
        </p:txBody>
      </p:sp>
      <p:sp>
        <p:nvSpPr>
          <p:cNvPr id="13339" name="Text Box 29"/>
          <p:cNvSpPr txBox="1">
            <a:spLocks noChangeArrowheads="1"/>
          </p:cNvSpPr>
          <p:nvPr/>
        </p:nvSpPr>
        <p:spPr bwMode="auto">
          <a:xfrm>
            <a:off x="4929188" y="4789488"/>
            <a:ext cx="311150" cy="396875"/>
          </a:xfrm>
          <a:prstGeom prst="rect">
            <a:avLst/>
          </a:prstGeom>
          <a:noFill/>
          <a:ln w="9525">
            <a:noFill/>
            <a:miter lim="800000"/>
            <a:headEnd/>
            <a:tailEnd/>
          </a:ln>
        </p:spPr>
        <p:txBody>
          <a:bodyPr wrap="none">
            <a:spAutoFit/>
          </a:bodyPr>
          <a:lstStyle/>
          <a:p>
            <a:r>
              <a:rPr lang="en-US"/>
              <a:t>3</a:t>
            </a:r>
          </a:p>
        </p:txBody>
      </p:sp>
      <p:sp>
        <p:nvSpPr>
          <p:cNvPr id="13340" name="Text Box 30"/>
          <p:cNvSpPr txBox="1">
            <a:spLocks noChangeArrowheads="1"/>
          </p:cNvSpPr>
          <p:nvPr/>
        </p:nvSpPr>
        <p:spPr bwMode="auto">
          <a:xfrm>
            <a:off x="4597400" y="4024313"/>
            <a:ext cx="311150" cy="396875"/>
          </a:xfrm>
          <a:prstGeom prst="rect">
            <a:avLst/>
          </a:prstGeom>
          <a:noFill/>
          <a:ln w="9525">
            <a:noFill/>
            <a:miter lim="800000"/>
            <a:headEnd/>
            <a:tailEnd/>
          </a:ln>
        </p:spPr>
        <p:txBody>
          <a:bodyPr wrap="none">
            <a:spAutoFit/>
          </a:bodyPr>
          <a:lstStyle/>
          <a:p>
            <a:r>
              <a:rPr lang="en-US"/>
              <a:t>4</a:t>
            </a:r>
          </a:p>
        </p:txBody>
      </p:sp>
      <p:sp>
        <p:nvSpPr>
          <p:cNvPr id="13341" name="Text Box 31"/>
          <p:cNvSpPr txBox="1">
            <a:spLocks noChangeArrowheads="1"/>
          </p:cNvSpPr>
          <p:nvPr/>
        </p:nvSpPr>
        <p:spPr bwMode="auto">
          <a:xfrm>
            <a:off x="6573838" y="3346450"/>
            <a:ext cx="311150" cy="396875"/>
          </a:xfrm>
          <a:prstGeom prst="rect">
            <a:avLst/>
          </a:prstGeom>
          <a:noFill/>
          <a:ln w="9525">
            <a:noFill/>
            <a:miter lim="800000"/>
            <a:headEnd/>
            <a:tailEnd/>
          </a:ln>
        </p:spPr>
        <p:txBody>
          <a:bodyPr wrap="none">
            <a:spAutoFit/>
          </a:bodyPr>
          <a:lstStyle/>
          <a:p>
            <a:r>
              <a:rPr lang="en-US"/>
              <a:t>5</a:t>
            </a:r>
          </a:p>
        </p:txBody>
      </p:sp>
      <p:sp>
        <p:nvSpPr>
          <p:cNvPr id="13342" name="Text Box 33"/>
          <p:cNvSpPr txBox="1">
            <a:spLocks noChangeArrowheads="1"/>
          </p:cNvSpPr>
          <p:nvPr/>
        </p:nvSpPr>
        <p:spPr bwMode="auto">
          <a:xfrm>
            <a:off x="6604000" y="4298950"/>
            <a:ext cx="311150" cy="396875"/>
          </a:xfrm>
          <a:prstGeom prst="rect">
            <a:avLst/>
          </a:prstGeom>
          <a:noFill/>
          <a:ln w="9525">
            <a:noFill/>
            <a:miter lim="800000"/>
            <a:headEnd/>
            <a:tailEnd/>
          </a:ln>
        </p:spPr>
        <p:txBody>
          <a:bodyPr wrap="none">
            <a:spAutoFit/>
          </a:bodyPr>
          <a:lstStyle/>
          <a:p>
            <a:r>
              <a:rPr lang="en-US"/>
              <a:t>6</a:t>
            </a:r>
          </a:p>
        </p:txBody>
      </p:sp>
      <p:sp>
        <p:nvSpPr>
          <p:cNvPr id="13343" name="Text Box 34"/>
          <p:cNvSpPr txBox="1">
            <a:spLocks noChangeArrowheads="1"/>
          </p:cNvSpPr>
          <p:nvPr/>
        </p:nvSpPr>
        <p:spPr bwMode="auto">
          <a:xfrm>
            <a:off x="6430963" y="5483225"/>
            <a:ext cx="311150" cy="396875"/>
          </a:xfrm>
          <a:prstGeom prst="rect">
            <a:avLst/>
          </a:prstGeom>
          <a:noFill/>
          <a:ln w="9525">
            <a:noFill/>
            <a:miter lim="800000"/>
            <a:headEnd/>
            <a:tailEnd/>
          </a:ln>
        </p:spPr>
        <p:txBody>
          <a:bodyPr wrap="none">
            <a:spAutoFit/>
          </a:bodyPr>
          <a:lstStyle/>
          <a:p>
            <a:r>
              <a:rPr lang="en-US"/>
              <a:t>7</a:t>
            </a:r>
          </a:p>
        </p:txBody>
      </p:sp>
      <p:sp>
        <p:nvSpPr>
          <p:cNvPr id="13344" name="Oval 35"/>
          <p:cNvSpPr>
            <a:spLocks noChangeArrowheads="1"/>
          </p:cNvSpPr>
          <p:nvPr/>
        </p:nvSpPr>
        <p:spPr bwMode="auto">
          <a:xfrm>
            <a:off x="4516438" y="4459288"/>
            <a:ext cx="836612" cy="823912"/>
          </a:xfrm>
          <a:prstGeom prst="ellipse">
            <a:avLst/>
          </a:prstGeom>
          <a:noFill/>
          <a:ln w="19050">
            <a:solidFill>
              <a:srgbClr val="000099"/>
            </a:solidFill>
            <a:round/>
            <a:headEnd/>
            <a:tailEnd/>
          </a:ln>
        </p:spPr>
        <p:txBody>
          <a:bodyPr wrap="none" anchor="ctr"/>
          <a:lstStyle/>
          <a:p>
            <a:endParaRPr lang="en-US"/>
          </a:p>
        </p:txBody>
      </p:sp>
      <p:sp>
        <p:nvSpPr>
          <p:cNvPr id="13345" name="Text Box 36"/>
          <p:cNvSpPr txBox="1">
            <a:spLocks noChangeArrowheads="1"/>
          </p:cNvSpPr>
          <p:nvPr/>
        </p:nvSpPr>
        <p:spPr bwMode="auto">
          <a:xfrm>
            <a:off x="4684713" y="6073775"/>
            <a:ext cx="4297362" cy="396875"/>
          </a:xfrm>
          <a:prstGeom prst="rect">
            <a:avLst/>
          </a:prstGeom>
          <a:noFill/>
          <a:ln w="9525">
            <a:noFill/>
            <a:miter lim="800000"/>
            <a:headEnd/>
            <a:tailEnd/>
          </a:ln>
        </p:spPr>
        <p:txBody>
          <a:bodyPr wrap="none">
            <a:spAutoFit/>
          </a:bodyPr>
          <a:lstStyle/>
          <a:p>
            <a:r>
              <a:rPr lang="en-US">
                <a:solidFill>
                  <a:srgbClr val="000099"/>
                </a:solidFill>
              </a:rPr>
              <a:t>Use regenerator to heat up the feedwater</a:t>
            </a:r>
            <a:endParaRPr lang="en-US"/>
          </a:p>
        </p:txBody>
      </p:sp>
      <p:sp>
        <p:nvSpPr>
          <p:cNvPr id="13346" name="Line 37"/>
          <p:cNvSpPr>
            <a:spLocks noChangeShapeType="1"/>
          </p:cNvSpPr>
          <p:nvPr/>
        </p:nvSpPr>
        <p:spPr bwMode="auto">
          <a:xfrm flipH="1" flipV="1">
            <a:off x="5180013" y="5181600"/>
            <a:ext cx="260350" cy="952500"/>
          </a:xfrm>
          <a:prstGeom prst="line">
            <a:avLst/>
          </a:prstGeom>
          <a:noFill/>
          <a:ln w="9525">
            <a:solidFill>
              <a:srgbClr val="000099"/>
            </a:solidFill>
            <a:round/>
            <a:headEnd/>
            <a:tailEnd type="triangle" w="med" len="med"/>
          </a:ln>
        </p:spPr>
        <p:txBody>
          <a:bodyPr wrap="none" anchor="ctr"/>
          <a:lstStyle/>
          <a:p>
            <a:endParaRPr lang="en-IN"/>
          </a:p>
        </p:txBody>
      </p:sp>
      <p:sp>
        <p:nvSpPr>
          <p:cNvPr id="13347" name="Oval 38"/>
          <p:cNvSpPr>
            <a:spLocks noChangeArrowheads="1"/>
          </p:cNvSpPr>
          <p:nvPr/>
        </p:nvSpPr>
        <p:spPr bwMode="auto">
          <a:xfrm>
            <a:off x="4848225" y="4011613"/>
            <a:ext cx="635000" cy="563562"/>
          </a:xfrm>
          <a:prstGeom prst="ellipse">
            <a:avLst/>
          </a:prstGeom>
          <a:noFill/>
          <a:ln w="19050">
            <a:solidFill>
              <a:srgbClr val="FF0000"/>
            </a:solidFill>
            <a:round/>
            <a:headEnd/>
            <a:tailEnd/>
          </a:ln>
        </p:spPr>
        <p:txBody>
          <a:bodyPr wrap="none" anchor="ctr"/>
          <a:lstStyle/>
          <a:p>
            <a:endParaRPr lang="en-US"/>
          </a:p>
        </p:txBody>
      </p:sp>
      <p:sp>
        <p:nvSpPr>
          <p:cNvPr id="13348" name="Text Box 39"/>
          <p:cNvSpPr txBox="1">
            <a:spLocks noChangeArrowheads="1"/>
          </p:cNvSpPr>
          <p:nvPr/>
        </p:nvSpPr>
        <p:spPr bwMode="auto">
          <a:xfrm>
            <a:off x="4352925" y="2971800"/>
            <a:ext cx="1500188" cy="701675"/>
          </a:xfrm>
          <a:prstGeom prst="rect">
            <a:avLst/>
          </a:prstGeom>
          <a:noFill/>
          <a:ln w="9525">
            <a:noFill/>
            <a:miter lim="800000"/>
            <a:headEnd/>
            <a:tailEnd/>
          </a:ln>
        </p:spPr>
        <p:txBody>
          <a:bodyPr wrap="none">
            <a:spAutoFit/>
          </a:bodyPr>
          <a:lstStyle/>
          <a:p>
            <a:r>
              <a:rPr lang="en-US">
                <a:solidFill>
                  <a:srgbClr val="FF0000"/>
                </a:solidFill>
              </a:rPr>
              <a:t>higher temp</a:t>
            </a:r>
          </a:p>
          <a:p>
            <a:r>
              <a:rPr lang="en-US">
                <a:solidFill>
                  <a:srgbClr val="FF0000"/>
                </a:solidFill>
              </a:rPr>
              <a:t>heat addition</a:t>
            </a:r>
            <a:endParaRPr lang="en-US"/>
          </a:p>
        </p:txBody>
      </p:sp>
      <p:sp>
        <p:nvSpPr>
          <p:cNvPr id="13349" name="Line 40"/>
          <p:cNvSpPr>
            <a:spLocks noChangeShapeType="1"/>
          </p:cNvSpPr>
          <p:nvPr/>
        </p:nvSpPr>
        <p:spPr bwMode="auto">
          <a:xfrm>
            <a:off x="4891088" y="3665538"/>
            <a:ext cx="115887" cy="390525"/>
          </a:xfrm>
          <a:prstGeom prst="line">
            <a:avLst/>
          </a:prstGeom>
          <a:noFill/>
          <a:ln w="9525">
            <a:solidFill>
              <a:srgbClr val="FF0000"/>
            </a:solidFill>
            <a:round/>
            <a:headEnd/>
            <a:tailEnd type="triangle" w="med" len="med"/>
          </a:ln>
        </p:spPr>
        <p:txBody>
          <a:bodyPr wrap="none" anchor="ctr"/>
          <a:lstStyle/>
          <a:p>
            <a:endParaRPr lang="en-IN"/>
          </a:p>
        </p:txBody>
      </p:sp>
      <p:sp>
        <p:nvSpPr>
          <p:cNvPr id="13350" name="Oval 41"/>
          <p:cNvSpPr>
            <a:spLocks noChangeArrowheads="1"/>
          </p:cNvSpPr>
          <p:nvPr/>
        </p:nvSpPr>
        <p:spPr bwMode="auto">
          <a:xfrm>
            <a:off x="6218238" y="4113213"/>
            <a:ext cx="808037" cy="765175"/>
          </a:xfrm>
          <a:prstGeom prst="ellipse">
            <a:avLst/>
          </a:prstGeom>
          <a:noFill/>
          <a:ln w="19050">
            <a:solidFill>
              <a:srgbClr val="FF0000"/>
            </a:solidFill>
            <a:round/>
            <a:headEnd/>
            <a:tailEnd/>
          </a:ln>
        </p:spPr>
        <p:txBody>
          <a:bodyPr wrap="none" anchor="ctr"/>
          <a:lstStyle/>
          <a:p>
            <a:endParaRPr lang="en-US"/>
          </a:p>
        </p:txBody>
      </p:sp>
      <p:sp>
        <p:nvSpPr>
          <p:cNvPr id="13351" name="Text Box 42"/>
          <p:cNvSpPr txBox="1">
            <a:spLocks noChangeArrowheads="1"/>
          </p:cNvSpPr>
          <p:nvPr/>
        </p:nvSpPr>
        <p:spPr bwMode="auto">
          <a:xfrm>
            <a:off x="6832600" y="2492375"/>
            <a:ext cx="2311400" cy="1069975"/>
          </a:xfrm>
          <a:prstGeom prst="rect">
            <a:avLst/>
          </a:prstGeom>
          <a:noFill/>
          <a:ln w="9525">
            <a:noFill/>
            <a:miter lim="800000"/>
            <a:headEnd/>
            <a:tailEnd/>
          </a:ln>
        </p:spPr>
        <p:txBody>
          <a:bodyPr>
            <a:spAutoFit/>
          </a:bodyPr>
          <a:lstStyle/>
          <a:p>
            <a:r>
              <a:rPr lang="en-US" sz="1600">
                <a:solidFill>
                  <a:srgbClr val="FF0000"/>
                </a:solidFill>
              </a:rPr>
              <a:t>Extract steam @ </a:t>
            </a:r>
            <a:r>
              <a:rPr lang="en-US" sz="1600" b="1">
                <a:solidFill>
                  <a:srgbClr val="FF0000"/>
                </a:solidFill>
              </a:rPr>
              <a:t>6</a:t>
            </a:r>
            <a:r>
              <a:rPr lang="en-US" sz="1600">
                <a:solidFill>
                  <a:srgbClr val="FF0000"/>
                </a:solidFill>
              </a:rPr>
              <a:t> </a:t>
            </a:r>
          </a:p>
          <a:p>
            <a:r>
              <a:rPr lang="en-US" sz="1600">
                <a:solidFill>
                  <a:srgbClr val="FF0000"/>
                </a:solidFill>
              </a:rPr>
              <a:t>From turbine to provide</a:t>
            </a:r>
          </a:p>
          <a:p>
            <a:r>
              <a:rPr lang="en-US" sz="1600">
                <a:solidFill>
                  <a:srgbClr val="FF0000"/>
                </a:solidFill>
              </a:rPr>
              <a:t>heat source in the</a:t>
            </a:r>
          </a:p>
          <a:p>
            <a:r>
              <a:rPr lang="en-US" sz="1600">
                <a:solidFill>
                  <a:srgbClr val="FF0000"/>
                </a:solidFill>
              </a:rPr>
              <a:t>regenerator</a:t>
            </a:r>
          </a:p>
        </p:txBody>
      </p:sp>
      <p:sp>
        <p:nvSpPr>
          <p:cNvPr id="13352" name="Line 43"/>
          <p:cNvSpPr>
            <a:spLocks noChangeShapeType="1"/>
          </p:cNvSpPr>
          <p:nvPr/>
        </p:nvSpPr>
        <p:spPr bwMode="auto">
          <a:xfrm flipH="1">
            <a:off x="6810375" y="3489325"/>
            <a:ext cx="581025" cy="638175"/>
          </a:xfrm>
          <a:prstGeom prst="line">
            <a:avLst/>
          </a:prstGeom>
          <a:noFill/>
          <a:ln w="9525">
            <a:solidFill>
              <a:srgbClr val="FF0000"/>
            </a:solidFill>
            <a:round/>
            <a:headEnd/>
            <a:tailEnd type="triangle" w="med" len="med"/>
          </a:ln>
        </p:spPr>
        <p:txBody>
          <a:bodyPr wrap="none" anchor="ctr"/>
          <a:lstStyle/>
          <a:p>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579438"/>
          </a:xfrm>
        </p:spPr>
        <p:txBody>
          <a:bodyPr/>
          <a:lstStyle/>
          <a:p>
            <a:r>
              <a:rPr lang="en-US" sz="2800" smtClean="0"/>
              <a:t>Regenerative Cycle</a:t>
            </a:r>
            <a:endParaRPr lang="en-US" smtClean="0"/>
          </a:p>
        </p:txBody>
      </p:sp>
      <p:sp>
        <p:nvSpPr>
          <p:cNvPr id="14339" name="Rectangle 3"/>
          <p:cNvSpPr>
            <a:spLocks noGrp="1" noChangeArrowheads="1"/>
          </p:cNvSpPr>
          <p:nvPr>
            <p:ph idx="1"/>
          </p:nvPr>
        </p:nvSpPr>
        <p:spPr>
          <a:xfrm>
            <a:off x="266700" y="725488"/>
            <a:ext cx="8682038" cy="1674812"/>
          </a:xfrm>
        </p:spPr>
        <p:txBody>
          <a:bodyPr>
            <a:normAutofit lnSpcReduction="10000"/>
          </a:bodyPr>
          <a:lstStyle/>
          <a:p>
            <a:pPr>
              <a:lnSpc>
                <a:spcPct val="90000"/>
              </a:lnSpc>
            </a:pPr>
            <a:r>
              <a:rPr lang="en-US" sz="2200" smtClean="0"/>
              <a:t>Improve efficiency by increasing feedwater temperature before it enters the boiler.</a:t>
            </a:r>
          </a:p>
          <a:p>
            <a:pPr>
              <a:lnSpc>
                <a:spcPct val="90000"/>
              </a:lnSpc>
            </a:pPr>
            <a:r>
              <a:rPr lang="en-US" sz="2200" smtClean="0"/>
              <a:t>Two Options:</a:t>
            </a:r>
          </a:p>
          <a:p>
            <a:pPr lvl="1">
              <a:lnSpc>
                <a:spcPct val="90000"/>
              </a:lnSpc>
            </a:pPr>
            <a:r>
              <a:rPr lang="en-US" sz="2000" b="1" smtClean="0"/>
              <a:t>Open feedwater </a:t>
            </a:r>
            <a:r>
              <a:rPr lang="en-US" sz="2000" smtClean="0"/>
              <a:t>: Mix steam with the feedwater in a mixing chamber.</a:t>
            </a:r>
          </a:p>
          <a:p>
            <a:pPr lvl="1">
              <a:lnSpc>
                <a:spcPct val="90000"/>
              </a:lnSpc>
            </a:pPr>
            <a:r>
              <a:rPr lang="en-US" sz="2000" b="1" smtClean="0"/>
              <a:t>Closed feedwater</a:t>
            </a:r>
            <a:r>
              <a:rPr lang="en-US" sz="2000" smtClean="0"/>
              <a:t>: No mixing.</a:t>
            </a:r>
          </a:p>
        </p:txBody>
      </p:sp>
      <p:sp>
        <p:nvSpPr>
          <p:cNvPr id="14340" name="Rectangle 4"/>
          <p:cNvSpPr>
            <a:spLocks noChangeArrowheads="1"/>
          </p:cNvSpPr>
          <p:nvPr/>
        </p:nvSpPr>
        <p:spPr bwMode="auto">
          <a:xfrm>
            <a:off x="1227138" y="3579813"/>
            <a:ext cx="677862" cy="1414462"/>
          </a:xfrm>
          <a:prstGeom prst="rect">
            <a:avLst/>
          </a:prstGeom>
          <a:noFill/>
          <a:ln w="9525">
            <a:solidFill>
              <a:schemeClr val="tx1"/>
            </a:solidFill>
            <a:miter lim="800000"/>
            <a:headEnd/>
            <a:tailEnd/>
          </a:ln>
        </p:spPr>
        <p:txBody>
          <a:bodyPr wrap="none" anchor="ctr"/>
          <a:lstStyle/>
          <a:p>
            <a:endParaRPr lang="en-US"/>
          </a:p>
        </p:txBody>
      </p:sp>
      <p:sp>
        <p:nvSpPr>
          <p:cNvPr id="14341" name="AutoShape 6"/>
          <p:cNvSpPr>
            <a:spLocks noChangeArrowheads="1"/>
          </p:cNvSpPr>
          <p:nvPr/>
        </p:nvSpPr>
        <p:spPr bwMode="auto">
          <a:xfrm rot="5400000">
            <a:off x="3226594" y="3313906"/>
            <a:ext cx="1168400" cy="852488"/>
          </a:xfrm>
          <a:custGeom>
            <a:avLst/>
            <a:gdLst>
              <a:gd name="T0" fmla="*/ 1022350 w 21600"/>
              <a:gd name="T1" fmla="*/ 426244 h 21600"/>
              <a:gd name="T2" fmla="*/ 584200 w 21600"/>
              <a:gd name="T3" fmla="*/ 852488 h 21600"/>
              <a:gd name="T4" fmla="*/ 146050 w 21600"/>
              <a:gd name="T5" fmla="*/ 426244 h 21600"/>
              <a:gd name="T6" fmla="*/ 584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14342" name="Rectangle 8"/>
          <p:cNvSpPr>
            <a:spLocks noChangeArrowheads="1"/>
          </p:cNvSpPr>
          <p:nvPr/>
        </p:nvSpPr>
        <p:spPr bwMode="auto">
          <a:xfrm>
            <a:off x="4241800" y="3679825"/>
            <a:ext cx="376238" cy="130175"/>
          </a:xfrm>
          <a:prstGeom prst="rect">
            <a:avLst/>
          </a:prstGeom>
          <a:noFill/>
          <a:ln w="9525">
            <a:solidFill>
              <a:schemeClr val="tx1"/>
            </a:solidFill>
            <a:miter lim="800000"/>
            <a:headEnd/>
            <a:tailEnd/>
          </a:ln>
        </p:spPr>
        <p:txBody>
          <a:bodyPr wrap="none" anchor="ctr"/>
          <a:lstStyle/>
          <a:p>
            <a:endParaRPr lang="en-US"/>
          </a:p>
        </p:txBody>
      </p:sp>
      <p:sp>
        <p:nvSpPr>
          <p:cNvPr id="14343" name="Freeform 9"/>
          <p:cNvSpPr>
            <a:spLocks/>
          </p:cNvSpPr>
          <p:nvPr/>
        </p:nvSpPr>
        <p:spPr bwMode="auto">
          <a:xfrm>
            <a:off x="1558925" y="2814638"/>
            <a:ext cx="1962150" cy="765175"/>
          </a:xfrm>
          <a:custGeom>
            <a:avLst/>
            <a:gdLst>
              <a:gd name="T0" fmla="*/ 0 w 1236"/>
              <a:gd name="T1" fmla="*/ 482 h 482"/>
              <a:gd name="T2" fmla="*/ 0 w 1236"/>
              <a:gd name="T3" fmla="*/ 0 h 482"/>
              <a:gd name="T4" fmla="*/ 1236 w 1236"/>
              <a:gd name="T5" fmla="*/ 9 h 482"/>
              <a:gd name="T6" fmla="*/ 1236 w 1236"/>
              <a:gd name="T7" fmla="*/ 354 h 482"/>
              <a:gd name="T8" fmla="*/ 0 60000 65536"/>
              <a:gd name="T9" fmla="*/ 0 60000 65536"/>
              <a:gd name="T10" fmla="*/ 0 60000 65536"/>
              <a:gd name="T11" fmla="*/ 0 60000 65536"/>
              <a:gd name="T12" fmla="*/ 0 w 1236"/>
              <a:gd name="T13" fmla="*/ 0 h 482"/>
              <a:gd name="T14" fmla="*/ 1236 w 1236"/>
              <a:gd name="T15" fmla="*/ 482 h 482"/>
            </a:gdLst>
            <a:ahLst/>
            <a:cxnLst>
              <a:cxn ang="T8">
                <a:pos x="T0" y="T1"/>
              </a:cxn>
              <a:cxn ang="T9">
                <a:pos x="T2" y="T3"/>
              </a:cxn>
              <a:cxn ang="T10">
                <a:pos x="T4" y="T5"/>
              </a:cxn>
              <a:cxn ang="T11">
                <a:pos x="T6" y="T7"/>
              </a:cxn>
            </a:cxnLst>
            <a:rect l="T12" t="T13" r="T14" b="T15"/>
            <a:pathLst>
              <a:path w="1236" h="482">
                <a:moveTo>
                  <a:pt x="0" y="482"/>
                </a:moveTo>
                <a:lnTo>
                  <a:pt x="0" y="0"/>
                </a:lnTo>
                <a:lnTo>
                  <a:pt x="1236" y="9"/>
                </a:lnTo>
                <a:lnTo>
                  <a:pt x="1236" y="354"/>
                </a:lnTo>
              </a:path>
            </a:pathLst>
          </a:custGeom>
          <a:noFill/>
          <a:ln w="31750">
            <a:solidFill>
              <a:schemeClr val="tx1"/>
            </a:solidFill>
            <a:round/>
            <a:headEnd/>
            <a:tailEnd type="triangle" w="med" len="med"/>
          </a:ln>
        </p:spPr>
        <p:txBody>
          <a:bodyPr wrap="none" anchor="ctr"/>
          <a:lstStyle/>
          <a:p>
            <a:endParaRPr lang="en-US"/>
          </a:p>
        </p:txBody>
      </p:sp>
      <p:sp>
        <p:nvSpPr>
          <p:cNvPr id="14344" name="Oval 11"/>
          <p:cNvSpPr>
            <a:spLocks noChangeArrowheads="1"/>
          </p:cNvSpPr>
          <p:nvPr/>
        </p:nvSpPr>
        <p:spPr bwMode="auto">
          <a:xfrm>
            <a:off x="3998913" y="5802313"/>
            <a:ext cx="763587" cy="765175"/>
          </a:xfrm>
          <a:prstGeom prst="ellipse">
            <a:avLst/>
          </a:prstGeom>
          <a:noFill/>
          <a:ln w="9525">
            <a:solidFill>
              <a:schemeClr val="tx1"/>
            </a:solidFill>
            <a:round/>
            <a:headEnd/>
            <a:tailEnd/>
          </a:ln>
        </p:spPr>
        <p:txBody>
          <a:bodyPr wrap="none" anchor="ctr"/>
          <a:lstStyle/>
          <a:p>
            <a:endParaRPr lang="en-US"/>
          </a:p>
        </p:txBody>
      </p:sp>
      <p:sp>
        <p:nvSpPr>
          <p:cNvPr id="14345" name="Line 12"/>
          <p:cNvSpPr>
            <a:spLocks noChangeShapeType="1"/>
          </p:cNvSpPr>
          <p:nvPr/>
        </p:nvSpPr>
        <p:spPr bwMode="auto">
          <a:xfrm flipH="1">
            <a:off x="4183063" y="4330700"/>
            <a:ext cx="15875" cy="1501775"/>
          </a:xfrm>
          <a:prstGeom prst="line">
            <a:avLst/>
          </a:prstGeom>
          <a:noFill/>
          <a:ln w="31750">
            <a:solidFill>
              <a:schemeClr val="tx1"/>
            </a:solidFill>
            <a:round/>
            <a:headEnd/>
            <a:tailEnd type="triangle" w="med" len="med"/>
          </a:ln>
        </p:spPr>
        <p:txBody>
          <a:bodyPr wrap="none" anchor="ctr"/>
          <a:lstStyle/>
          <a:p>
            <a:endParaRPr lang="en-IN"/>
          </a:p>
        </p:txBody>
      </p:sp>
      <p:sp>
        <p:nvSpPr>
          <p:cNvPr id="14346" name="Rectangle 13"/>
          <p:cNvSpPr>
            <a:spLocks noChangeArrowheads="1"/>
          </p:cNvSpPr>
          <p:nvPr/>
        </p:nvSpPr>
        <p:spPr bwMode="auto">
          <a:xfrm>
            <a:off x="1776413" y="5426075"/>
            <a:ext cx="881062" cy="504825"/>
          </a:xfrm>
          <a:prstGeom prst="rect">
            <a:avLst/>
          </a:prstGeom>
          <a:noFill/>
          <a:ln w="9525">
            <a:solidFill>
              <a:schemeClr val="tx1"/>
            </a:solidFill>
            <a:miter lim="800000"/>
            <a:headEnd/>
            <a:tailEnd/>
          </a:ln>
        </p:spPr>
        <p:txBody>
          <a:bodyPr wrap="none" anchor="ctr"/>
          <a:lstStyle/>
          <a:p>
            <a:endParaRPr lang="en-US"/>
          </a:p>
        </p:txBody>
      </p:sp>
      <p:sp>
        <p:nvSpPr>
          <p:cNvPr id="14347" name="Freeform 15"/>
          <p:cNvSpPr>
            <a:spLocks/>
          </p:cNvSpPr>
          <p:nvPr/>
        </p:nvSpPr>
        <p:spPr bwMode="auto">
          <a:xfrm>
            <a:off x="1601788" y="4994275"/>
            <a:ext cx="187325" cy="663575"/>
          </a:xfrm>
          <a:custGeom>
            <a:avLst/>
            <a:gdLst>
              <a:gd name="T0" fmla="*/ 118 w 118"/>
              <a:gd name="T1" fmla="*/ 409 h 418"/>
              <a:gd name="T2" fmla="*/ 0 w 118"/>
              <a:gd name="T3" fmla="*/ 418 h 418"/>
              <a:gd name="T4" fmla="*/ 0 w 118"/>
              <a:gd name="T5" fmla="*/ 0 h 418"/>
              <a:gd name="T6" fmla="*/ 0 60000 65536"/>
              <a:gd name="T7" fmla="*/ 0 60000 65536"/>
              <a:gd name="T8" fmla="*/ 0 60000 65536"/>
              <a:gd name="T9" fmla="*/ 0 w 118"/>
              <a:gd name="T10" fmla="*/ 0 h 418"/>
              <a:gd name="T11" fmla="*/ 118 w 118"/>
              <a:gd name="T12" fmla="*/ 418 h 418"/>
            </a:gdLst>
            <a:ahLst/>
            <a:cxnLst>
              <a:cxn ang="T6">
                <a:pos x="T0" y="T1"/>
              </a:cxn>
              <a:cxn ang="T7">
                <a:pos x="T2" y="T3"/>
              </a:cxn>
              <a:cxn ang="T8">
                <a:pos x="T4" y="T5"/>
              </a:cxn>
            </a:cxnLst>
            <a:rect l="T9" t="T10" r="T11" b="T12"/>
            <a:pathLst>
              <a:path w="118" h="418">
                <a:moveTo>
                  <a:pt x="118" y="409"/>
                </a:moveTo>
                <a:lnTo>
                  <a:pt x="0" y="418"/>
                </a:lnTo>
                <a:lnTo>
                  <a:pt x="0" y="0"/>
                </a:lnTo>
              </a:path>
            </a:pathLst>
          </a:custGeom>
          <a:noFill/>
          <a:ln w="31750">
            <a:solidFill>
              <a:schemeClr val="tx1"/>
            </a:solidFill>
            <a:round/>
            <a:headEnd/>
            <a:tailEnd type="triangle" w="med" len="med"/>
          </a:ln>
        </p:spPr>
        <p:txBody>
          <a:bodyPr wrap="none" anchor="ctr"/>
          <a:lstStyle/>
          <a:p>
            <a:endParaRPr lang="en-US"/>
          </a:p>
        </p:txBody>
      </p:sp>
      <p:sp>
        <p:nvSpPr>
          <p:cNvPr id="14348" name="Text Box 18"/>
          <p:cNvSpPr txBox="1">
            <a:spLocks noChangeArrowheads="1"/>
          </p:cNvSpPr>
          <p:nvPr/>
        </p:nvSpPr>
        <p:spPr bwMode="auto">
          <a:xfrm>
            <a:off x="1739900" y="5453063"/>
            <a:ext cx="966788" cy="396875"/>
          </a:xfrm>
          <a:prstGeom prst="rect">
            <a:avLst/>
          </a:prstGeom>
          <a:noFill/>
          <a:ln w="9525">
            <a:noFill/>
            <a:miter lim="800000"/>
            <a:headEnd/>
            <a:tailEnd/>
          </a:ln>
        </p:spPr>
        <p:txBody>
          <a:bodyPr wrap="none">
            <a:spAutoFit/>
          </a:bodyPr>
          <a:lstStyle/>
          <a:p>
            <a:r>
              <a:rPr lang="en-US"/>
              <a:t>Pump 2</a:t>
            </a:r>
          </a:p>
        </p:txBody>
      </p:sp>
      <p:sp>
        <p:nvSpPr>
          <p:cNvPr id="14349" name="Text Box 20"/>
          <p:cNvSpPr txBox="1">
            <a:spLocks noChangeArrowheads="1"/>
          </p:cNvSpPr>
          <p:nvPr/>
        </p:nvSpPr>
        <p:spPr bwMode="auto">
          <a:xfrm>
            <a:off x="1192213" y="5410200"/>
            <a:ext cx="311150" cy="396875"/>
          </a:xfrm>
          <a:prstGeom prst="rect">
            <a:avLst/>
          </a:prstGeom>
          <a:noFill/>
          <a:ln w="9525">
            <a:noFill/>
            <a:miter lim="800000"/>
            <a:headEnd/>
            <a:tailEnd/>
          </a:ln>
        </p:spPr>
        <p:txBody>
          <a:bodyPr wrap="none">
            <a:spAutoFit/>
          </a:bodyPr>
          <a:lstStyle/>
          <a:p>
            <a:r>
              <a:rPr lang="en-US"/>
              <a:t>4</a:t>
            </a:r>
          </a:p>
        </p:txBody>
      </p:sp>
      <p:sp>
        <p:nvSpPr>
          <p:cNvPr id="14350" name="Rectangle 44"/>
          <p:cNvSpPr>
            <a:spLocks noChangeArrowheads="1"/>
          </p:cNvSpPr>
          <p:nvPr/>
        </p:nvSpPr>
        <p:spPr bwMode="auto">
          <a:xfrm>
            <a:off x="2808288" y="6069013"/>
            <a:ext cx="881062" cy="504825"/>
          </a:xfrm>
          <a:prstGeom prst="rect">
            <a:avLst/>
          </a:prstGeom>
          <a:noFill/>
          <a:ln w="9525">
            <a:solidFill>
              <a:schemeClr val="tx1"/>
            </a:solidFill>
            <a:miter lim="800000"/>
            <a:headEnd/>
            <a:tailEnd/>
          </a:ln>
        </p:spPr>
        <p:txBody>
          <a:bodyPr wrap="none" anchor="ctr"/>
          <a:lstStyle/>
          <a:p>
            <a:endParaRPr lang="en-US"/>
          </a:p>
        </p:txBody>
      </p:sp>
      <p:sp>
        <p:nvSpPr>
          <p:cNvPr id="14351" name="Text Box 45"/>
          <p:cNvSpPr txBox="1">
            <a:spLocks noChangeArrowheads="1"/>
          </p:cNvSpPr>
          <p:nvPr/>
        </p:nvSpPr>
        <p:spPr bwMode="auto">
          <a:xfrm>
            <a:off x="2773363" y="6096000"/>
            <a:ext cx="966787" cy="396875"/>
          </a:xfrm>
          <a:prstGeom prst="rect">
            <a:avLst/>
          </a:prstGeom>
          <a:noFill/>
          <a:ln w="9525">
            <a:noFill/>
            <a:miter lim="800000"/>
            <a:headEnd/>
            <a:tailEnd/>
          </a:ln>
        </p:spPr>
        <p:txBody>
          <a:bodyPr wrap="none">
            <a:spAutoFit/>
          </a:bodyPr>
          <a:lstStyle/>
          <a:p>
            <a:r>
              <a:rPr lang="en-US"/>
              <a:t>Pump 1</a:t>
            </a:r>
          </a:p>
        </p:txBody>
      </p:sp>
      <p:sp>
        <p:nvSpPr>
          <p:cNvPr id="14352" name="Rectangle 46"/>
          <p:cNvSpPr>
            <a:spLocks noChangeArrowheads="1"/>
          </p:cNvSpPr>
          <p:nvPr/>
        </p:nvSpPr>
        <p:spPr bwMode="auto">
          <a:xfrm>
            <a:off x="2452688" y="4387850"/>
            <a:ext cx="866775" cy="720725"/>
          </a:xfrm>
          <a:prstGeom prst="rect">
            <a:avLst/>
          </a:prstGeom>
          <a:noFill/>
          <a:ln w="9525">
            <a:solidFill>
              <a:schemeClr val="tx1"/>
            </a:solidFill>
            <a:miter lim="800000"/>
            <a:headEnd/>
            <a:tailEnd/>
          </a:ln>
        </p:spPr>
        <p:txBody>
          <a:bodyPr wrap="none" anchor="ctr"/>
          <a:lstStyle/>
          <a:p>
            <a:endParaRPr lang="en-US"/>
          </a:p>
        </p:txBody>
      </p:sp>
      <p:sp>
        <p:nvSpPr>
          <p:cNvPr id="14353" name="Text Box 47"/>
          <p:cNvSpPr txBox="1">
            <a:spLocks noChangeArrowheads="1"/>
          </p:cNvSpPr>
          <p:nvPr/>
        </p:nvSpPr>
        <p:spPr bwMode="auto">
          <a:xfrm>
            <a:off x="2547938" y="4371975"/>
            <a:ext cx="749300" cy="701675"/>
          </a:xfrm>
          <a:prstGeom prst="rect">
            <a:avLst/>
          </a:prstGeom>
          <a:noFill/>
          <a:ln w="9525">
            <a:noFill/>
            <a:miter lim="800000"/>
            <a:headEnd/>
            <a:tailEnd/>
          </a:ln>
        </p:spPr>
        <p:txBody>
          <a:bodyPr wrap="none">
            <a:spAutoFit/>
          </a:bodyPr>
          <a:lstStyle/>
          <a:p>
            <a:r>
              <a:rPr lang="en-US"/>
              <a:t>Open</a:t>
            </a:r>
          </a:p>
          <a:p>
            <a:r>
              <a:rPr lang="en-US"/>
              <a:t>FWH</a:t>
            </a:r>
          </a:p>
        </p:txBody>
      </p:sp>
      <p:sp>
        <p:nvSpPr>
          <p:cNvPr id="14354" name="Freeform 48"/>
          <p:cNvSpPr>
            <a:spLocks/>
          </p:cNvSpPr>
          <p:nvPr/>
        </p:nvSpPr>
        <p:spPr bwMode="auto">
          <a:xfrm>
            <a:off x="3319463" y="4098925"/>
            <a:ext cx="244475" cy="433388"/>
          </a:xfrm>
          <a:custGeom>
            <a:avLst/>
            <a:gdLst>
              <a:gd name="T0" fmla="*/ 154 w 154"/>
              <a:gd name="T1" fmla="*/ 0 h 273"/>
              <a:gd name="T2" fmla="*/ 154 w 154"/>
              <a:gd name="T3" fmla="*/ 273 h 273"/>
              <a:gd name="T4" fmla="*/ 0 w 154"/>
              <a:gd name="T5" fmla="*/ 273 h 273"/>
              <a:gd name="T6" fmla="*/ 0 60000 65536"/>
              <a:gd name="T7" fmla="*/ 0 60000 65536"/>
              <a:gd name="T8" fmla="*/ 0 60000 65536"/>
              <a:gd name="T9" fmla="*/ 0 w 154"/>
              <a:gd name="T10" fmla="*/ 0 h 273"/>
              <a:gd name="T11" fmla="*/ 154 w 154"/>
              <a:gd name="T12" fmla="*/ 273 h 273"/>
            </a:gdLst>
            <a:ahLst/>
            <a:cxnLst>
              <a:cxn ang="T6">
                <a:pos x="T0" y="T1"/>
              </a:cxn>
              <a:cxn ang="T7">
                <a:pos x="T2" y="T3"/>
              </a:cxn>
              <a:cxn ang="T8">
                <a:pos x="T4" y="T5"/>
              </a:cxn>
            </a:cxnLst>
            <a:rect l="T9" t="T10" r="T11" b="T12"/>
            <a:pathLst>
              <a:path w="154" h="273">
                <a:moveTo>
                  <a:pt x="154" y="0"/>
                </a:moveTo>
                <a:lnTo>
                  <a:pt x="154" y="273"/>
                </a:lnTo>
                <a:lnTo>
                  <a:pt x="0" y="273"/>
                </a:lnTo>
              </a:path>
            </a:pathLst>
          </a:custGeom>
          <a:noFill/>
          <a:ln w="31750">
            <a:solidFill>
              <a:schemeClr val="tx1"/>
            </a:solidFill>
            <a:round/>
            <a:headEnd/>
            <a:tailEnd type="triangle" w="med" len="med"/>
          </a:ln>
        </p:spPr>
        <p:txBody>
          <a:bodyPr wrap="none" anchor="ctr"/>
          <a:lstStyle/>
          <a:p>
            <a:endParaRPr lang="en-US"/>
          </a:p>
        </p:txBody>
      </p:sp>
      <p:sp>
        <p:nvSpPr>
          <p:cNvPr id="14355" name="Freeform 49"/>
          <p:cNvSpPr>
            <a:spLocks/>
          </p:cNvSpPr>
          <p:nvPr/>
        </p:nvSpPr>
        <p:spPr bwMode="auto">
          <a:xfrm>
            <a:off x="2655888" y="5108575"/>
            <a:ext cx="173037" cy="577850"/>
          </a:xfrm>
          <a:custGeom>
            <a:avLst/>
            <a:gdLst>
              <a:gd name="T0" fmla="*/ 100 w 109"/>
              <a:gd name="T1" fmla="*/ 0 h 364"/>
              <a:gd name="T2" fmla="*/ 100 w 109"/>
              <a:gd name="T3" fmla="*/ 55 h 364"/>
              <a:gd name="T4" fmla="*/ 109 w 109"/>
              <a:gd name="T5" fmla="*/ 364 h 364"/>
              <a:gd name="T6" fmla="*/ 0 w 109"/>
              <a:gd name="T7" fmla="*/ 364 h 364"/>
              <a:gd name="T8" fmla="*/ 0 60000 65536"/>
              <a:gd name="T9" fmla="*/ 0 60000 65536"/>
              <a:gd name="T10" fmla="*/ 0 60000 65536"/>
              <a:gd name="T11" fmla="*/ 0 60000 65536"/>
              <a:gd name="T12" fmla="*/ 0 w 109"/>
              <a:gd name="T13" fmla="*/ 0 h 364"/>
              <a:gd name="T14" fmla="*/ 109 w 109"/>
              <a:gd name="T15" fmla="*/ 364 h 364"/>
            </a:gdLst>
            <a:ahLst/>
            <a:cxnLst>
              <a:cxn ang="T8">
                <a:pos x="T0" y="T1"/>
              </a:cxn>
              <a:cxn ang="T9">
                <a:pos x="T2" y="T3"/>
              </a:cxn>
              <a:cxn ang="T10">
                <a:pos x="T4" y="T5"/>
              </a:cxn>
              <a:cxn ang="T11">
                <a:pos x="T6" y="T7"/>
              </a:cxn>
            </a:cxnLst>
            <a:rect l="T12" t="T13" r="T14" b="T15"/>
            <a:pathLst>
              <a:path w="109" h="364">
                <a:moveTo>
                  <a:pt x="100" y="0"/>
                </a:moveTo>
                <a:cubicBezTo>
                  <a:pt x="100" y="18"/>
                  <a:pt x="100" y="37"/>
                  <a:pt x="100" y="55"/>
                </a:cubicBezTo>
                <a:lnTo>
                  <a:pt x="109" y="364"/>
                </a:lnTo>
                <a:lnTo>
                  <a:pt x="0" y="364"/>
                </a:lnTo>
              </a:path>
            </a:pathLst>
          </a:custGeom>
          <a:noFill/>
          <a:ln w="31750">
            <a:solidFill>
              <a:schemeClr val="tx1"/>
            </a:solidFill>
            <a:round/>
            <a:headEnd/>
            <a:tailEnd type="triangle" w="med" len="med"/>
          </a:ln>
        </p:spPr>
        <p:txBody>
          <a:bodyPr wrap="none" anchor="ctr"/>
          <a:lstStyle/>
          <a:p>
            <a:endParaRPr lang="en-US"/>
          </a:p>
        </p:txBody>
      </p:sp>
      <p:sp>
        <p:nvSpPr>
          <p:cNvPr id="14356" name="Line 50"/>
          <p:cNvSpPr>
            <a:spLocks noChangeShapeType="1"/>
          </p:cNvSpPr>
          <p:nvPr/>
        </p:nvSpPr>
        <p:spPr bwMode="auto">
          <a:xfrm flipV="1">
            <a:off x="3290888" y="5122863"/>
            <a:ext cx="0" cy="954087"/>
          </a:xfrm>
          <a:prstGeom prst="line">
            <a:avLst/>
          </a:prstGeom>
          <a:noFill/>
          <a:ln w="31750">
            <a:solidFill>
              <a:schemeClr val="tx1"/>
            </a:solidFill>
            <a:round/>
            <a:headEnd/>
            <a:tailEnd type="triangle" w="med" len="med"/>
          </a:ln>
        </p:spPr>
        <p:txBody>
          <a:bodyPr wrap="none" anchor="ctr"/>
          <a:lstStyle/>
          <a:p>
            <a:endParaRPr lang="en-IN"/>
          </a:p>
        </p:txBody>
      </p:sp>
      <p:sp>
        <p:nvSpPr>
          <p:cNvPr id="14357" name="Text Box 51"/>
          <p:cNvSpPr txBox="1">
            <a:spLocks noChangeArrowheads="1"/>
          </p:cNvSpPr>
          <p:nvPr/>
        </p:nvSpPr>
        <p:spPr bwMode="auto">
          <a:xfrm>
            <a:off x="339725" y="3995738"/>
            <a:ext cx="774700" cy="396875"/>
          </a:xfrm>
          <a:prstGeom prst="rect">
            <a:avLst/>
          </a:prstGeom>
          <a:noFill/>
          <a:ln w="9525">
            <a:noFill/>
            <a:miter lim="800000"/>
            <a:headEnd/>
            <a:tailEnd/>
          </a:ln>
        </p:spPr>
        <p:txBody>
          <a:bodyPr wrap="none">
            <a:spAutoFit/>
          </a:bodyPr>
          <a:lstStyle/>
          <a:p>
            <a:r>
              <a:rPr lang="en-US"/>
              <a:t>boiler</a:t>
            </a:r>
          </a:p>
        </p:txBody>
      </p:sp>
      <p:sp>
        <p:nvSpPr>
          <p:cNvPr id="14358" name="Line 52"/>
          <p:cNvSpPr>
            <a:spLocks noChangeShapeType="1"/>
          </p:cNvSpPr>
          <p:nvPr/>
        </p:nvSpPr>
        <p:spPr bwMode="auto">
          <a:xfrm flipH="1">
            <a:off x="3694113" y="6321425"/>
            <a:ext cx="303212" cy="14288"/>
          </a:xfrm>
          <a:prstGeom prst="line">
            <a:avLst/>
          </a:prstGeom>
          <a:noFill/>
          <a:ln w="31750">
            <a:solidFill>
              <a:schemeClr val="tx1"/>
            </a:solidFill>
            <a:round/>
            <a:headEnd/>
            <a:tailEnd type="triangle" w="med" len="med"/>
          </a:ln>
        </p:spPr>
        <p:txBody>
          <a:bodyPr wrap="none" anchor="ctr"/>
          <a:lstStyle/>
          <a:p>
            <a:endParaRPr lang="en-IN"/>
          </a:p>
        </p:txBody>
      </p:sp>
      <p:sp>
        <p:nvSpPr>
          <p:cNvPr id="14359" name="Text Box 53"/>
          <p:cNvSpPr txBox="1">
            <a:spLocks noChangeArrowheads="1"/>
          </p:cNvSpPr>
          <p:nvPr/>
        </p:nvSpPr>
        <p:spPr bwMode="auto">
          <a:xfrm>
            <a:off x="4625975" y="6391275"/>
            <a:ext cx="1212850" cy="396875"/>
          </a:xfrm>
          <a:prstGeom prst="rect">
            <a:avLst/>
          </a:prstGeom>
          <a:noFill/>
          <a:ln w="9525">
            <a:noFill/>
            <a:miter lim="800000"/>
            <a:headEnd/>
            <a:tailEnd/>
          </a:ln>
        </p:spPr>
        <p:txBody>
          <a:bodyPr wrap="none">
            <a:spAutoFit/>
          </a:bodyPr>
          <a:lstStyle/>
          <a:p>
            <a:r>
              <a:rPr lang="en-US"/>
              <a:t>condenser</a:t>
            </a:r>
          </a:p>
        </p:txBody>
      </p:sp>
      <p:sp>
        <p:nvSpPr>
          <p:cNvPr id="14360" name="Text Box 54"/>
          <p:cNvSpPr txBox="1">
            <a:spLocks noChangeArrowheads="1"/>
          </p:cNvSpPr>
          <p:nvPr/>
        </p:nvSpPr>
        <p:spPr bwMode="auto">
          <a:xfrm>
            <a:off x="3717925" y="6391275"/>
            <a:ext cx="311150" cy="396875"/>
          </a:xfrm>
          <a:prstGeom prst="rect">
            <a:avLst/>
          </a:prstGeom>
          <a:noFill/>
          <a:ln w="9525">
            <a:noFill/>
            <a:miter lim="800000"/>
            <a:headEnd/>
            <a:tailEnd/>
          </a:ln>
        </p:spPr>
        <p:txBody>
          <a:bodyPr wrap="none">
            <a:spAutoFit/>
          </a:bodyPr>
          <a:lstStyle/>
          <a:p>
            <a:r>
              <a:rPr lang="en-US"/>
              <a:t>1</a:t>
            </a:r>
          </a:p>
        </p:txBody>
      </p:sp>
      <p:sp>
        <p:nvSpPr>
          <p:cNvPr id="14361" name="Text Box 55"/>
          <p:cNvSpPr txBox="1">
            <a:spLocks noChangeArrowheads="1"/>
          </p:cNvSpPr>
          <p:nvPr/>
        </p:nvSpPr>
        <p:spPr bwMode="auto">
          <a:xfrm>
            <a:off x="3355975" y="5395913"/>
            <a:ext cx="311150" cy="396875"/>
          </a:xfrm>
          <a:prstGeom prst="rect">
            <a:avLst/>
          </a:prstGeom>
          <a:noFill/>
          <a:ln w="9525">
            <a:noFill/>
            <a:miter lim="800000"/>
            <a:headEnd/>
            <a:tailEnd/>
          </a:ln>
        </p:spPr>
        <p:txBody>
          <a:bodyPr wrap="none">
            <a:spAutoFit/>
          </a:bodyPr>
          <a:lstStyle/>
          <a:p>
            <a:r>
              <a:rPr lang="en-US"/>
              <a:t>2</a:t>
            </a:r>
          </a:p>
        </p:txBody>
      </p:sp>
      <p:sp>
        <p:nvSpPr>
          <p:cNvPr id="14362" name="Text Box 56"/>
          <p:cNvSpPr txBox="1">
            <a:spLocks noChangeArrowheads="1"/>
          </p:cNvSpPr>
          <p:nvPr/>
        </p:nvSpPr>
        <p:spPr bwMode="auto">
          <a:xfrm>
            <a:off x="2808288" y="5294313"/>
            <a:ext cx="311150" cy="396875"/>
          </a:xfrm>
          <a:prstGeom prst="rect">
            <a:avLst/>
          </a:prstGeom>
          <a:noFill/>
          <a:ln w="9525">
            <a:noFill/>
            <a:miter lim="800000"/>
            <a:headEnd/>
            <a:tailEnd/>
          </a:ln>
        </p:spPr>
        <p:txBody>
          <a:bodyPr wrap="none">
            <a:spAutoFit/>
          </a:bodyPr>
          <a:lstStyle/>
          <a:p>
            <a:r>
              <a:rPr lang="en-US"/>
              <a:t>3</a:t>
            </a:r>
          </a:p>
        </p:txBody>
      </p:sp>
      <p:sp>
        <p:nvSpPr>
          <p:cNvPr id="14363" name="Text Box 57"/>
          <p:cNvSpPr txBox="1">
            <a:spLocks noChangeArrowheads="1"/>
          </p:cNvSpPr>
          <p:nvPr/>
        </p:nvSpPr>
        <p:spPr bwMode="auto">
          <a:xfrm>
            <a:off x="1220788" y="2813050"/>
            <a:ext cx="311150" cy="396875"/>
          </a:xfrm>
          <a:prstGeom prst="rect">
            <a:avLst/>
          </a:prstGeom>
          <a:noFill/>
          <a:ln w="9525">
            <a:noFill/>
            <a:miter lim="800000"/>
            <a:headEnd/>
            <a:tailEnd/>
          </a:ln>
        </p:spPr>
        <p:txBody>
          <a:bodyPr wrap="none">
            <a:spAutoFit/>
          </a:bodyPr>
          <a:lstStyle/>
          <a:p>
            <a:r>
              <a:rPr lang="en-US"/>
              <a:t>5</a:t>
            </a:r>
          </a:p>
        </p:txBody>
      </p:sp>
      <p:sp>
        <p:nvSpPr>
          <p:cNvPr id="14364" name="Text Box 58"/>
          <p:cNvSpPr txBox="1">
            <a:spLocks noChangeArrowheads="1"/>
          </p:cNvSpPr>
          <p:nvPr/>
        </p:nvSpPr>
        <p:spPr bwMode="auto">
          <a:xfrm>
            <a:off x="3616325" y="4241800"/>
            <a:ext cx="311150" cy="396875"/>
          </a:xfrm>
          <a:prstGeom prst="rect">
            <a:avLst/>
          </a:prstGeom>
          <a:noFill/>
          <a:ln w="9525">
            <a:noFill/>
            <a:miter lim="800000"/>
            <a:headEnd/>
            <a:tailEnd/>
          </a:ln>
        </p:spPr>
        <p:txBody>
          <a:bodyPr wrap="none">
            <a:spAutoFit/>
          </a:bodyPr>
          <a:lstStyle/>
          <a:p>
            <a:r>
              <a:rPr lang="en-US"/>
              <a:t>6</a:t>
            </a:r>
          </a:p>
        </p:txBody>
      </p:sp>
      <p:sp>
        <p:nvSpPr>
          <p:cNvPr id="14365" name="Text Box 59"/>
          <p:cNvSpPr txBox="1">
            <a:spLocks noChangeArrowheads="1"/>
          </p:cNvSpPr>
          <p:nvPr/>
        </p:nvSpPr>
        <p:spPr bwMode="auto">
          <a:xfrm>
            <a:off x="4237038" y="4530725"/>
            <a:ext cx="311150" cy="396875"/>
          </a:xfrm>
          <a:prstGeom prst="rect">
            <a:avLst/>
          </a:prstGeom>
          <a:noFill/>
          <a:ln w="9525">
            <a:noFill/>
            <a:miter lim="800000"/>
            <a:headEnd/>
            <a:tailEnd/>
          </a:ln>
        </p:spPr>
        <p:txBody>
          <a:bodyPr wrap="none">
            <a:spAutoFit/>
          </a:bodyPr>
          <a:lstStyle/>
          <a:p>
            <a:r>
              <a:rPr lang="en-US"/>
              <a:t>7</a:t>
            </a:r>
          </a:p>
        </p:txBody>
      </p:sp>
      <p:sp>
        <p:nvSpPr>
          <p:cNvPr id="14366" name="Line 60"/>
          <p:cNvSpPr>
            <a:spLocks noChangeShapeType="1"/>
          </p:cNvSpPr>
          <p:nvPr/>
        </p:nvSpPr>
        <p:spPr bwMode="auto">
          <a:xfrm flipV="1">
            <a:off x="5508625" y="3751263"/>
            <a:ext cx="1588" cy="2209800"/>
          </a:xfrm>
          <a:prstGeom prst="line">
            <a:avLst/>
          </a:prstGeom>
          <a:noFill/>
          <a:ln w="9525">
            <a:solidFill>
              <a:schemeClr val="tx1"/>
            </a:solidFill>
            <a:round/>
            <a:headEnd/>
            <a:tailEnd type="triangle" w="med" len="med"/>
          </a:ln>
        </p:spPr>
        <p:txBody>
          <a:bodyPr wrap="none" anchor="ctr"/>
          <a:lstStyle/>
          <a:p>
            <a:endParaRPr lang="en-IN"/>
          </a:p>
        </p:txBody>
      </p:sp>
      <p:sp>
        <p:nvSpPr>
          <p:cNvPr id="14367" name="Line 61"/>
          <p:cNvSpPr>
            <a:spLocks noChangeShapeType="1"/>
          </p:cNvSpPr>
          <p:nvPr/>
        </p:nvSpPr>
        <p:spPr bwMode="auto">
          <a:xfrm flipV="1">
            <a:off x="5510213" y="5975350"/>
            <a:ext cx="2698750" cy="0"/>
          </a:xfrm>
          <a:prstGeom prst="line">
            <a:avLst/>
          </a:prstGeom>
          <a:noFill/>
          <a:ln w="9525">
            <a:solidFill>
              <a:schemeClr val="tx1"/>
            </a:solidFill>
            <a:round/>
            <a:headEnd/>
            <a:tailEnd type="triangle" w="med" len="med"/>
          </a:ln>
        </p:spPr>
        <p:txBody>
          <a:bodyPr wrap="none" anchor="ctr"/>
          <a:lstStyle/>
          <a:p>
            <a:endParaRPr lang="en-IN"/>
          </a:p>
        </p:txBody>
      </p:sp>
      <p:sp>
        <p:nvSpPr>
          <p:cNvPr id="14368" name="Freeform 62"/>
          <p:cNvSpPr>
            <a:spLocks/>
          </p:cNvSpPr>
          <p:nvPr/>
        </p:nvSpPr>
        <p:spPr bwMode="auto">
          <a:xfrm>
            <a:off x="5813425" y="3535363"/>
            <a:ext cx="1862138" cy="1949450"/>
          </a:xfrm>
          <a:custGeom>
            <a:avLst/>
            <a:gdLst>
              <a:gd name="T0" fmla="*/ 0 w 1173"/>
              <a:gd name="T1" fmla="*/ 1228 h 1228"/>
              <a:gd name="T2" fmla="*/ 0 w 1173"/>
              <a:gd name="T3" fmla="*/ 973 h 1228"/>
              <a:gd name="T4" fmla="*/ 182 w 1173"/>
              <a:gd name="T5" fmla="*/ 800 h 1228"/>
              <a:gd name="T6" fmla="*/ 182 w 1173"/>
              <a:gd name="T7" fmla="*/ 564 h 1228"/>
              <a:gd name="T8" fmla="*/ 318 w 1173"/>
              <a:gd name="T9" fmla="*/ 400 h 1228"/>
              <a:gd name="T10" fmla="*/ 746 w 1173"/>
              <a:gd name="T11" fmla="*/ 400 h 1228"/>
              <a:gd name="T12" fmla="*/ 1164 w 1173"/>
              <a:gd name="T13" fmla="*/ 0 h 1228"/>
              <a:gd name="T14" fmla="*/ 1173 w 1173"/>
              <a:gd name="T15" fmla="*/ 1219 h 1228"/>
              <a:gd name="T16" fmla="*/ 0 w 1173"/>
              <a:gd name="T17" fmla="*/ 1228 h 1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3"/>
              <a:gd name="T28" fmla="*/ 0 h 1228"/>
              <a:gd name="T29" fmla="*/ 1173 w 1173"/>
              <a:gd name="T30" fmla="*/ 1228 h 1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3" h="1228">
                <a:moveTo>
                  <a:pt x="0" y="1228"/>
                </a:moveTo>
                <a:lnTo>
                  <a:pt x="0" y="973"/>
                </a:lnTo>
                <a:lnTo>
                  <a:pt x="182" y="800"/>
                </a:lnTo>
                <a:lnTo>
                  <a:pt x="182" y="564"/>
                </a:lnTo>
                <a:lnTo>
                  <a:pt x="318" y="400"/>
                </a:lnTo>
                <a:lnTo>
                  <a:pt x="746" y="400"/>
                </a:lnTo>
                <a:lnTo>
                  <a:pt x="1164" y="0"/>
                </a:lnTo>
                <a:lnTo>
                  <a:pt x="1173" y="1219"/>
                </a:lnTo>
                <a:lnTo>
                  <a:pt x="0" y="1228"/>
                </a:lnTo>
                <a:close/>
              </a:path>
            </a:pathLst>
          </a:custGeom>
          <a:noFill/>
          <a:ln w="9525">
            <a:solidFill>
              <a:schemeClr val="tx1"/>
            </a:solidFill>
            <a:round/>
            <a:headEnd/>
            <a:tailEnd/>
          </a:ln>
        </p:spPr>
        <p:txBody>
          <a:bodyPr wrap="none" anchor="ctr"/>
          <a:lstStyle/>
          <a:p>
            <a:endParaRPr lang="en-US"/>
          </a:p>
        </p:txBody>
      </p:sp>
      <p:sp>
        <p:nvSpPr>
          <p:cNvPr id="14369" name="Freeform 63"/>
          <p:cNvSpPr>
            <a:spLocks/>
          </p:cNvSpPr>
          <p:nvPr/>
        </p:nvSpPr>
        <p:spPr bwMode="auto">
          <a:xfrm>
            <a:off x="6102350" y="4532313"/>
            <a:ext cx="1558925" cy="273050"/>
          </a:xfrm>
          <a:custGeom>
            <a:avLst/>
            <a:gdLst>
              <a:gd name="T0" fmla="*/ 0 w 982"/>
              <a:gd name="T1" fmla="*/ 172 h 172"/>
              <a:gd name="T2" fmla="*/ 800 w 982"/>
              <a:gd name="T3" fmla="*/ 172 h 172"/>
              <a:gd name="T4" fmla="*/ 982 w 982"/>
              <a:gd name="T5" fmla="*/ 0 h 172"/>
              <a:gd name="T6" fmla="*/ 0 60000 65536"/>
              <a:gd name="T7" fmla="*/ 0 60000 65536"/>
              <a:gd name="T8" fmla="*/ 0 60000 65536"/>
              <a:gd name="T9" fmla="*/ 0 w 982"/>
              <a:gd name="T10" fmla="*/ 0 h 172"/>
              <a:gd name="T11" fmla="*/ 982 w 982"/>
              <a:gd name="T12" fmla="*/ 172 h 172"/>
            </a:gdLst>
            <a:ahLst/>
            <a:cxnLst>
              <a:cxn ang="T6">
                <a:pos x="T0" y="T1"/>
              </a:cxn>
              <a:cxn ang="T7">
                <a:pos x="T2" y="T3"/>
              </a:cxn>
              <a:cxn ang="T8">
                <a:pos x="T4" y="T5"/>
              </a:cxn>
            </a:cxnLst>
            <a:rect l="T9" t="T10" r="T11" b="T12"/>
            <a:pathLst>
              <a:path w="982" h="172">
                <a:moveTo>
                  <a:pt x="0" y="172"/>
                </a:moveTo>
                <a:lnTo>
                  <a:pt x="800" y="172"/>
                </a:lnTo>
                <a:lnTo>
                  <a:pt x="982" y="0"/>
                </a:lnTo>
              </a:path>
            </a:pathLst>
          </a:custGeom>
          <a:noFill/>
          <a:ln w="9525">
            <a:solidFill>
              <a:schemeClr val="tx1"/>
            </a:solidFill>
            <a:round/>
            <a:headEnd/>
            <a:tailEnd/>
          </a:ln>
        </p:spPr>
        <p:txBody>
          <a:bodyPr wrap="none" anchor="ctr"/>
          <a:lstStyle/>
          <a:p>
            <a:endParaRPr lang="en-US"/>
          </a:p>
        </p:txBody>
      </p:sp>
      <p:sp>
        <p:nvSpPr>
          <p:cNvPr id="14370" name="Text Box 64"/>
          <p:cNvSpPr txBox="1">
            <a:spLocks noChangeArrowheads="1"/>
          </p:cNvSpPr>
          <p:nvPr/>
        </p:nvSpPr>
        <p:spPr bwMode="auto">
          <a:xfrm>
            <a:off x="5764213" y="5526088"/>
            <a:ext cx="311150" cy="396875"/>
          </a:xfrm>
          <a:prstGeom prst="rect">
            <a:avLst/>
          </a:prstGeom>
          <a:noFill/>
          <a:ln w="9525">
            <a:noFill/>
            <a:miter lim="800000"/>
            <a:headEnd/>
            <a:tailEnd/>
          </a:ln>
        </p:spPr>
        <p:txBody>
          <a:bodyPr wrap="none">
            <a:spAutoFit/>
          </a:bodyPr>
          <a:lstStyle/>
          <a:p>
            <a:r>
              <a:rPr lang="en-US"/>
              <a:t>1</a:t>
            </a:r>
          </a:p>
        </p:txBody>
      </p:sp>
      <p:sp>
        <p:nvSpPr>
          <p:cNvPr id="14371" name="Text Box 65"/>
          <p:cNvSpPr txBox="1">
            <a:spLocks noChangeArrowheads="1"/>
          </p:cNvSpPr>
          <p:nvPr/>
        </p:nvSpPr>
        <p:spPr bwMode="auto">
          <a:xfrm>
            <a:off x="5505450" y="4659313"/>
            <a:ext cx="311150" cy="396875"/>
          </a:xfrm>
          <a:prstGeom prst="rect">
            <a:avLst/>
          </a:prstGeom>
          <a:noFill/>
          <a:ln w="9525">
            <a:noFill/>
            <a:miter lim="800000"/>
            <a:headEnd/>
            <a:tailEnd/>
          </a:ln>
        </p:spPr>
        <p:txBody>
          <a:bodyPr wrap="none">
            <a:spAutoFit/>
          </a:bodyPr>
          <a:lstStyle/>
          <a:p>
            <a:r>
              <a:rPr lang="en-US"/>
              <a:t>2</a:t>
            </a:r>
          </a:p>
        </p:txBody>
      </p:sp>
      <p:sp>
        <p:nvSpPr>
          <p:cNvPr id="14372" name="Text Box 66"/>
          <p:cNvSpPr txBox="1">
            <a:spLocks noChangeArrowheads="1"/>
          </p:cNvSpPr>
          <p:nvPr/>
        </p:nvSpPr>
        <p:spPr bwMode="auto">
          <a:xfrm>
            <a:off x="6067425" y="4803775"/>
            <a:ext cx="311150" cy="396875"/>
          </a:xfrm>
          <a:prstGeom prst="rect">
            <a:avLst/>
          </a:prstGeom>
          <a:noFill/>
          <a:ln w="9525">
            <a:noFill/>
            <a:miter lim="800000"/>
            <a:headEnd/>
            <a:tailEnd/>
          </a:ln>
        </p:spPr>
        <p:txBody>
          <a:bodyPr wrap="none">
            <a:spAutoFit/>
          </a:bodyPr>
          <a:lstStyle/>
          <a:p>
            <a:r>
              <a:rPr lang="en-US"/>
              <a:t>3</a:t>
            </a:r>
          </a:p>
        </p:txBody>
      </p:sp>
      <p:sp>
        <p:nvSpPr>
          <p:cNvPr id="14373" name="Text Box 67"/>
          <p:cNvSpPr txBox="1">
            <a:spLocks noChangeArrowheads="1"/>
          </p:cNvSpPr>
          <p:nvPr/>
        </p:nvSpPr>
        <p:spPr bwMode="auto">
          <a:xfrm>
            <a:off x="5735638" y="4038600"/>
            <a:ext cx="311150" cy="396875"/>
          </a:xfrm>
          <a:prstGeom prst="rect">
            <a:avLst/>
          </a:prstGeom>
          <a:noFill/>
          <a:ln w="9525">
            <a:noFill/>
            <a:miter lim="800000"/>
            <a:headEnd/>
            <a:tailEnd/>
          </a:ln>
        </p:spPr>
        <p:txBody>
          <a:bodyPr wrap="none">
            <a:spAutoFit/>
          </a:bodyPr>
          <a:lstStyle/>
          <a:p>
            <a:r>
              <a:rPr lang="en-US"/>
              <a:t>4</a:t>
            </a:r>
          </a:p>
        </p:txBody>
      </p:sp>
      <p:sp>
        <p:nvSpPr>
          <p:cNvPr id="14374" name="Text Box 68"/>
          <p:cNvSpPr txBox="1">
            <a:spLocks noChangeArrowheads="1"/>
          </p:cNvSpPr>
          <p:nvPr/>
        </p:nvSpPr>
        <p:spPr bwMode="auto">
          <a:xfrm>
            <a:off x="7712075" y="3360738"/>
            <a:ext cx="311150" cy="396875"/>
          </a:xfrm>
          <a:prstGeom prst="rect">
            <a:avLst/>
          </a:prstGeom>
          <a:noFill/>
          <a:ln w="9525">
            <a:noFill/>
            <a:miter lim="800000"/>
            <a:headEnd/>
            <a:tailEnd/>
          </a:ln>
        </p:spPr>
        <p:txBody>
          <a:bodyPr wrap="none">
            <a:spAutoFit/>
          </a:bodyPr>
          <a:lstStyle/>
          <a:p>
            <a:r>
              <a:rPr lang="en-US"/>
              <a:t>5</a:t>
            </a:r>
          </a:p>
        </p:txBody>
      </p:sp>
      <p:sp>
        <p:nvSpPr>
          <p:cNvPr id="14375" name="Text Box 69"/>
          <p:cNvSpPr txBox="1">
            <a:spLocks noChangeArrowheads="1"/>
          </p:cNvSpPr>
          <p:nvPr/>
        </p:nvSpPr>
        <p:spPr bwMode="auto">
          <a:xfrm>
            <a:off x="7742238" y="4313238"/>
            <a:ext cx="311150" cy="396875"/>
          </a:xfrm>
          <a:prstGeom prst="rect">
            <a:avLst/>
          </a:prstGeom>
          <a:noFill/>
          <a:ln w="9525">
            <a:noFill/>
            <a:miter lim="800000"/>
            <a:headEnd/>
            <a:tailEnd/>
          </a:ln>
        </p:spPr>
        <p:txBody>
          <a:bodyPr wrap="none">
            <a:spAutoFit/>
          </a:bodyPr>
          <a:lstStyle/>
          <a:p>
            <a:r>
              <a:rPr lang="en-US"/>
              <a:t>6</a:t>
            </a:r>
          </a:p>
        </p:txBody>
      </p:sp>
      <p:sp>
        <p:nvSpPr>
          <p:cNvPr id="14376" name="Text Box 70"/>
          <p:cNvSpPr txBox="1">
            <a:spLocks noChangeArrowheads="1"/>
          </p:cNvSpPr>
          <p:nvPr/>
        </p:nvSpPr>
        <p:spPr bwMode="auto">
          <a:xfrm>
            <a:off x="7569200" y="5497513"/>
            <a:ext cx="311150" cy="396875"/>
          </a:xfrm>
          <a:prstGeom prst="rect">
            <a:avLst/>
          </a:prstGeom>
          <a:noFill/>
          <a:ln w="9525">
            <a:noFill/>
            <a:miter lim="800000"/>
            <a:headEnd/>
            <a:tailEnd/>
          </a:ln>
        </p:spPr>
        <p:txBody>
          <a:bodyPr wrap="none">
            <a:spAutoFit/>
          </a:bodyPr>
          <a:lstStyle/>
          <a:p>
            <a:r>
              <a:rPr lang="en-US"/>
              <a:t>7</a:t>
            </a:r>
          </a:p>
        </p:txBody>
      </p:sp>
      <p:sp>
        <p:nvSpPr>
          <p:cNvPr id="14377" name="Freeform 71"/>
          <p:cNvSpPr>
            <a:spLocks/>
          </p:cNvSpPr>
          <p:nvPr/>
        </p:nvSpPr>
        <p:spPr bwMode="auto">
          <a:xfrm>
            <a:off x="5664200" y="3789363"/>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14378" name="Text Box 72"/>
          <p:cNvSpPr txBox="1">
            <a:spLocks noChangeArrowheads="1"/>
          </p:cNvSpPr>
          <p:nvPr/>
        </p:nvSpPr>
        <p:spPr bwMode="auto">
          <a:xfrm>
            <a:off x="5246688" y="3260725"/>
            <a:ext cx="339725" cy="396875"/>
          </a:xfrm>
          <a:prstGeom prst="rect">
            <a:avLst/>
          </a:prstGeom>
          <a:noFill/>
          <a:ln w="9525">
            <a:noFill/>
            <a:miter lim="800000"/>
            <a:headEnd/>
            <a:tailEnd/>
          </a:ln>
        </p:spPr>
        <p:txBody>
          <a:bodyPr wrap="none">
            <a:spAutoFit/>
          </a:bodyPr>
          <a:lstStyle/>
          <a:p>
            <a:r>
              <a:rPr lang="en-US"/>
              <a:t>T</a:t>
            </a:r>
          </a:p>
        </p:txBody>
      </p:sp>
      <p:sp>
        <p:nvSpPr>
          <p:cNvPr id="14379" name="Text Box 73"/>
          <p:cNvSpPr txBox="1">
            <a:spLocks noChangeArrowheads="1"/>
          </p:cNvSpPr>
          <p:nvPr/>
        </p:nvSpPr>
        <p:spPr bwMode="auto">
          <a:xfrm>
            <a:off x="8248650" y="5886450"/>
            <a:ext cx="282575" cy="396875"/>
          </a:xfrm>
          <a:prstGeom prst="rect">
            <a:avLst/>
          </a:prstGeom>
          <a:noFill/>
          <a:ln w="9525">
            <a:noFill/>
            <a:miter lim="800000"/>
            <a:headEnd/>
            <a:tailEnd/>
          </a:ln>
        </p:spPr>
        <p:txBody>
          <a:bodyPr wrap="none">
            <a:spAutoFit/>
          </a:bodyPr>
          <a:lstStyle/>
          <a:p>
            <a:r>
              <a:rPr lang="en-US"/>
              <a:t>s</a:t>
            </a:r>
          </a:p>
        </p:txBody>
      </p:sp>
      <p:sp>
        <p:nvSpPr>
          <p:cNvPr id="14380" name="Text Box 74"/>
          <p:cNvSpPr txBox="1">
            <a:spLocks noChangeArrowheads="1"/>
          </p:cNvSpPr>
          <p:nvPr/>
        </p:nvSpPr>
        <p:spPr bwMode="auto">
          <a:xfrm>
            <a:off x="1725613" y="2379663"/>
            <a:ext cx="1446212" cy="396875"/>
          </a:xfrm>
          <a:prstGeom prst="rect">
            <a:avLst/>
          </a:prstGeom>
          <a:noFill/>
          <a:ln w="9525">
            <a:noFill/>
            <a:miter lim="800000"/>
            <a:headEnd/>
            <a:tailEnd/>
          </a:ln>
        </p:spPr>
        <p:txBody>
          <a:bodyPr wrap="none">
            <a:spAutoFit/>
          </a:bodyPr>
          <a:lstStyle/>
          <a:p>
            <a:r>
              <a:rPr lang="en-US" b="1"/>
              <a:t>Open FWH</a:t>
            </a:r>
            <a:endParaRPr lang="en-US"/>
          </a:p>
        </p:txBody>
      </p:sp>
      <p:sp>
        <p:nvSpPr>
          <p:cNvPr id="14381" name="Text Box 75"/>
          <p:cNvSpPr txBox="1">
            <a:spLocks noChangeArrowheads="1"/>
          </p:cNvSpPr>
          <p:nvPr/>
        </p:nvSpPr>
        <p:spPr bwMode="auto">
          <a:xfrm>
            <a:off x="3532188" y="4594225"/>
            <a:ext cx="479425" cy="396875"/>
          </a:xfrm>
          <a:prstGeom prst="rect">
            <a:avLst/>
          </a:prstGeom>
          <a:noFill/>
          <a:ln w="9525">
            <a:noFill/>
            <a:miter lim="800000"/>
            <a:headEnd/>
            <a:tailEnd/>
          </a:ln>
        </p:spPr>
        <p:txBody>
          <a:bodyPr wrap="none">
            <a:spAutoFit/>
          </a:bodyPr>
          <a:lstStyle/>
          <a:p>
            <a:r>
              <a:rPr lang="en-US"/>
              <a:t>(y)</a:t>
            </a:r>
          </a:p>
        </p:txBody>
      </p:sp>
      <p:sp>
        <p:nvSpPr>
          <p:cNvPr id="14382" name="Text Box 76"/>
          <p:cNvSpPr txBox="1">
            <a:spLocks noChangeArrowheads="1"/>
          </p:cNvSpPr>
          <p:nvPr/>
        </p:nvSpPr>
        <p:spPr bwMode="auto">
          <a:xfrm>
            <a:off x="4445000" y="4594225"/>
            <a:ext cx="690563" cy="396875"/>
          </a:xfrm>
          <a:prstGeom prst="rect">
            <a:avLst/>
          </a:prstGeom>
          <a:noFill/>
          <a:ln w="9525">
            <a:noFill/>
            <a:miter lim="800000"/>
            <a:headEnd/>
            <a:tailEnd/>
          </a:ln>
        </p:spPr>
        <p:txBody>
          <a:bodyPr wrap="none">
            <a:spAutoFit/>
          </a:bodyPr>
          <a:lstStyle/>
          <a:p>
            <a:r>
              <a:rPr lang="en-US"/>
              <a:t>(1-y)</a:t>
            </a:r>
          </a:p>
        </p:txBody>
      </p:sp>
      <p:sp>
        <p:nvSpPr>
          <p:cNvPr id="14383" name="Text Box 77"/>
          <p:cNvSpPr txBox="1">
            <a:spLocks noChangeArrowheads="1"/>
          </p:cNvSpPr>
          <p:nvPr/>
        </p:nvSpPr>
        <p:spPr bwMode="auto">
          <a:xfrm>
            <a:off x="7204075" y="4235450"/>
            <a:ext cx="479425" cy="396875"/>
          </a:xfrm>
          <a:prstGeom prst="rect">
            <a:avLst/>
          </a:prstGeom>
          <a:noFill/>
          <a:ln w="9525">
            <a:noFill/>
            <a:miter lim="800000"/>
            <a:headEnd/>
            <a:tailEnd/>
          </a:ln>
        </p:spPr>
        <p:txBody>
          <a:bodyPr wrap="none">
            <a:spAutoFit/>
          </a:bodyPr>
          <a:lstStyle/>
          <a:p>
            <a:r>
              <a:rPr lang="en-US"/>
              <a:t>(y)</a:t>
            </a:r>
          </a:p>
        </p:txBody>
      </p:sp>
      <p:sp>
        <p:nvSpPr>
          <p:cNvPr id="14384" name="Text Box 78"/>
          <p:cNvSpPr txBox="1">
            <a:spLocks noChangeArrowheads="1"/>
          </p:cNvSpPr>
          <p:nvPr/>
        </p:nvSpPr>
        <p:spPr bwMode="auto">
          <a:xfrm>
            <a:off x="7710488" y="4756150"/>
            <a:ext cx="690562" cy="396875"/>
          </a:xfrm>
          <a:prstGeom prst="rect">
            <a:avLst/>
          </a:prstGeom>
          <a:noFill/>
          <a:ln w="9525">
            <a:noFill/>
            <a:miter lim="800000"/>
            <a:headEnd/>
            <a:tailEnd/>
          </a:ln>
        </p:spPr>
        <p:txBody>
          <a:bodyPr wrap="none">
            <a:spAutoFit/>
          </a:bodyPr>
          <a:lstStyle/>
          <a:p>
            <a:r>
              <a:rPr lang="en-US"/>
              <a:t>(1-y)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71513" y="100013"/>
            <a:ext cx="7772400" cy="508000"/>
          </a:xfrm>
        </p:spPr>
        <p:txBody>
          <a:bodyPr>
            <a:normAutofit fontScale="90000"/>
          </a:bodyPr>
          <a:lstStyle/>
          <a:p>
            <a:r>
              <a:rPr lang="en-US" sz="2800" b="1" smtClean="0"/>
              <a:t>Regenerative Cycle - Analysis</a:t>
            </a:r>
            <a:endParaRPr lang="en-US" b="1" smtClean="0"/>
          </a:p>
        </p:txBody>
      </p:sp>
      <p:sp>
        <p:nvSpPr>
          <p:cNvPr id="15363" name="Rectangle 3"/>
          <p:cNvSpPr>
            <a:spLocks noGrp="1" noChangeArrowheads="1"/>
          </p:cNvSpPr>
          <p:nvPr>
            <p:ph idx="1"/>
          </p:nvPr>
        </p:nvSpPr>
        <p:spPr>
          <a:xfrm>
            <a:off x="265113" y="827088"/>
            <a:ext cx="8878887" cy="4114800"/>
          </a:xfrm>
        </p:spPr>
        <p:txBody>
          <a:bodyPr>
            <a:normAutofit fontScale="92500"/>
          </a:bodyPr>
          <a:lstStyle/>
          <a:p>
            <a:pPr>
              <a:lnSpc>
                <a:spcPct val="90000"/>
              </a:lnSpc>
            </a:pPr>
            <a:r>
              <a:rPr lang="en-US" sz="2400" smtClean="0"/>
              <a:t>Assume </a:t>
            </a:r>
            <a:r>
              <a:rPr lang="en-US" sz="2400" b="1" i="1" smtClean="0"/>
              <a:t>y</a:t>
            </a:r>
            <a:r>
              <a:rPr lang="en-US" sz="2400" smtClean="0"/>
              <a:t> percent of steam is extracted from the turbine and is directed into open feedwater heater.</a:t>
            </a:r>
          </a:p>
          <a:p>
            <a:pPr>
              <a:lnSpc>
                <a:spcPct val="90000"/>
              </a:lnSpc>
              <a:buFontTx/>
              <a:buNone/>
            </a:pPr>
            <a:endParaRPr lang="en-US" sz="2400" smtClean="0"/>
          </a:p>
          <a:p>
            <a:pPr>
              <a:lnSpc>
                <a:spcPct val="90000"/>
              </a:lnSpc>
            </a:pPr>
            <a:r>
              <a:rPr lang="en-US" sz="2400" smtClean="0"/>
              <a:t>Energy analysis:</a:t>
            </a:r>
          </a:p>
          <a:p>
            <a:pPr>
              <a:lnSpc>
                <a:spcPct val="90000"/>
              </a:lnSpc>
              <a:buFontTx/>
              <a:buNone/>
            </a:pPr>
            <a:r>
              <a:rPr lang="en-US" sz="2400" smtClean="0"/>
              <a:t>	q</a:t>
            </a:r>
            <a:r>
              <a:rPr lang="en-US" sz="2400" baseline="-25000" smtClean="0"/>
              <a:t>in</a:t>
            </a:r>
            <a:r>
              <a:rPr lang="en-US" sz="2400" smtClean="0"/>
              <a:t> = h</a:t>
            </a:r>
            <a:r>
              <a:rPr lang="en-US" sz="2400" baseline="-25000" smtClean="0"/>
              <a:t>5</a:t>
            </a:r>
            <a:r>
              <a:rPr lang="en-US" sz="2400" smtClean="0"/>
              <a:t>-h</a:t>
            </a:r>
            <a:r>
              <a:rPr lang="en-US" sz="2400" baseline="-25000" smtClean="0"/>
              <a:t>4</a:t>
            </a:r>
            <a:r>
              <a:rPr lang="en-US" sz="2400" smtClean="0"/>
              <a:t>,	q</a:t>
            </a:r>
            <a:r>
              <a:rPr lang="en-US" sz="2400" baseline="-25000" smtClean="0"/>
              <a:t>out</a:t>
            </a:r>
            <a:r>
              <a:rPr lang="en-US" sz="2400" smtClean="0"/>
              <a:t> = (1-y)(h</a:t>
            </a:r>
            <a:r>
              <a:rPr lang="en-US" sz="2400" baseline="-25000" smtClean="0"/>
              <a:t>7</a:t>
            </a:r>
            <a:r>
              <a:rPr lang="en-US" sz="2400" smtClean="0"/>
              <a:t>-h</a:t>
            </a:r>
            <a:r>
              <a:rPr lang="en-US" sz="2400" baseline="-25000" smtClean="0"/>
              <a:t>1</a:t>
            </a:r>
            <a:r>
              <a:rPr lang="en-US" sz="2400" smtClean="0"/>
              <a:t>),</a:t>
            </a:r>
          </a:p>
          <a:p>
            <a:pPr>
              <a:lnSpc>
                <a:spcPct val="90000"/>
              </a:lnSpc>
              <a:buFontTx/>
              <a:buNone/>
            </a:pPr>
            <a:r>
              <a:rPr lang="en-US" sz="2400" smtClean="0"/>
              <a:t>	W</a:t>
            </a:r>
            <a:r>
              <a:rPr lang="en-US" sz="2400" baseline="-25000" smtClean="0"/>
              <a:t>turbine, out</a:t>
            </a:r>
            <a:r>
              <a:rPr lang="en-US" sz="2400" smtClean="0"/>
              <a:t> = (h</a:t>
            </a:r>
            <a:r>
              <a:rPr lang="en-US" sz="2400" baseline="-25000" smtClean="0"/>
              <a:t>5</a:t>
            </a:r>
            <a:r>
              <a:rPr lang="en-US" sz="2400" smtClean="0"/>
              <a:t>-h</a:t>
            </a:r>
            <a:r>
              <a:rPr lang="en-US" sz="2400" baseline="-25000" smtClean="0"/>
              <a:t>6</a:t>
            </a:r>
            <a:r>
              <a:rPr lang="en-US" sz="2400" smtClean="0"/>
              <a:t>) + (1-y)(h</a:t>
            </a:r>
            <a:r>
              <a:rPr lang="en-US" sz="2400" baseline="-25000" smtClean="0"/>
              <a:t>6</a:t>
            </a:r>
            <a:r>
              <a:rPr lang="en-US" sz="2400" smtClean="0"/>
              <a:t>-h</a:t>
            </a:r>
            <a:r>
              <a:rPr lang="en-US" sz="2400" baseline="-25000" smtClean="0"/>
              <a:t>7</a:t>
            </a:r>
            <a:r>
              <a:rPr lang="en-US" sz="2400" smtClean="0"/>
              <a:t>)</a:t>
            </a:r>
          </a:p>
          <a:p>
            <a:pPr>
              <a:lnSpc>
                <a:spcPct val="90000"/>
              </a:lnSpc>
              <a:buFontTx/>
              <a:buNone/>
            </a:pPr>
            <a:r>
              <a:rPr lang="en-US" sz="2400" smtClean="0"/>
              <a:t>	W</a:t>
            </a:r>
            <a:r>
              <a:rPr lang="en-US" sz="2400" baseline="-25000" smtClean="0"/>
              <a:t>pump, in</a:t>
            </a:r>
            <a:r>
              <a:rPr lang="en-US" sz="2400" smtClean="0"/>
              <a:t> 	= (1-y)W</a:t>
            </a:r>
            <a:r>
              <a:rPr lang="en-US" sz="2400" baseline="-25000" smtClean="0"/>
              <a:t>pump1</a:t>
            </a:r>
            <a:r>
              <a:rPr lang="en-US" sz="2400" smtClean="0"/>
              <a:t> + W</a:t>
            </a:r>
            <a:r>
              <a:rPr lang="en-US" sz="2400" baseline="-25000" smtClean="0"/>
              <a:t>pump2</a:t>
            </a:r>
            <a:endParaRPr lang="en-US" sz="2400" smtClean="0"/>
          </a:p>
          <a:p>
            <a:pPr>
              <a:lnSpc>
                <a:spcPct val="90000"/>
              </a:lnSpc>
              <a:buFontTx/>
              <a:buNone/>
            </a:pPr>
            <a:r>
              <a:rPr lang="en-US" sz="2400" smtClean="0"/>
              <a:t>			= (1-y)(h</a:t>
            </a:r>
            <a:r>
              <a:rPr lang="en-US" sz="2400" baseline="-25000" smtClean="0"/>
              <a:t>2</a:t>
            </a:r>
            <a:r>
              <a:rPr lang="en-US" sz="2400" smtClean="0"/>
              <a:t>-h</a:t>
            </a:r>
            <a:r>
              <a:rPr lang="en-US" sz="2400" baseline="-25000" smtClean="0"/>
              <a:t>1</a:t>
            </a:r>
            <a:r>
              <a:rPr lang="en-US" sz="2400" smtClean="0"/>
              <a:t>) + (h</a:t>
            </a:r>
            <a:r>
              <a:rPr lang="en-US" sz="2400" baseline="-25000" smtClean="0"/>
              <a:t>4</a:t>
            </a:r>
            <a:r>
              <a:rPr lang="en-US" sz="2400" smtClean="0"/>
              <a:t>-h</a:t>
            </a:r>
            <a:r>
              <a:rPr lang="en-US" sz="2400" baseline="-25000" smtClean="0"/>
              <a:t>3</a:t>
            </a:r>
            <a:r>
              <a:rPr lang="en-US" sz="2400" smtClean="0"/>
              <a:t>)</a:t>
            </a:r>
          </a:p>
          <a:p>
            <a:pPr>
              <a:lnSpc>
                <a:spcPct val="90000"/>
              </a:lnSpc>
              <a:buFontTx/>
              <a:buNone/>
            </a:pPr>
            <a:r>
              <a:rPr lang="en-US" sz="2400" smtClean="0"/>
              <a:t>			= (1-y)v</a:t>
            </a:r>
            <a:r>
              <a:rPr lang="en-US" sz="2400" baseline="-25000" smtClean="0"/>
              <a:t>1</a:t>
            </a:r>
            <a:r>
              <a:rPr lang="en-US" sz="2400" smtClean="0"/>
              <a:t>(P</a:t>
            </a:r>
            <a:r>
              <a:rPr lang="en-US" sz="2400" baseline="-25000" smtClean="0"/>
              <a:t>2</a:t>
            </a:r>
            <a:r>
              <a:rPr lang="en-US" sz="2400" smtClean="0"/>
              <a:t>-P</a:t>
            </a:r>
            <a:r>
              <a:rPr lang="en-US" sz="2400" baseline="-25000" smtClean="0"/>
              <a:t>1</a:t>
            </a:r>
            <a:r>
              <a:rPr lang="en-US" sz="2400" smtClean="0"/>
              <a:t>) + v</a:t>
            </a:r>
            <a:r>
              <a:rPr lang="en-US" sz="2400" baseline="-25000" smtClean="0"/>
              <a:t>3</a:t>
            </a:r>
            <a:r>
              <a:rPr lang="en-US" sz="2400" smtClean="0"/>
              <a:t>(P</a:t>
            </a:r>
            <a:r>
              <a:rPr lang="en-US" sz="2400" baseline="-25000" smtClean="0"/>
              <a:t>4</a:t>
            </a:r>
            <a:r>
              <a:rPr lang="en-US" sz="2400" smtClean="0"/>
              <a:t>-P</a:t>
            </a:r>
            <a:r>
              <a:rPr lang="en-US" sz="2400" baseline="-25000" smtClean="0"/>
              <a:t>3</a:t>
            </a:r>
            <a:r>
              <a:rPr lang="en-US" sz="2400" smtClean="0"/>
              <a:t>)</a:t>
            </a:r>
          </a:p>
          <a:p>
            <a:pPr>
              <a:lnSpc>
                <a:spcPct val="90000"/>
              </a:lnSpc>
              <a:buFontTx/>
              <a:buNone/>
            </a:pPr>
            <a:endParaRPr lang="en-US" sz="2400" smtClean="0"/>
          </a:p>
          <a:p>
            <a:pPr>
              <a:lnSpc>
                <a:spcPct val="90000"/>
              </a:lnSpc>
            </a:pPr>
            <a:r>
              <a:rPr lang="en-US" sz="2400" smtClean="0"/>
              <a:t>In general, more feedwater heaters result in higher cycle efficiencies.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762000"/>
            <a:ext cx="7467600" cy="4267200"/>
          </a:xfrm>
        </p:spPr>
        <p:txBody>
          <a:bodyPr>
            <a:normAutofit/>
          </a:bodyPr>
          <a:lstStyle/>
          <a:p>
            <a:r>
              <a:rPr lang="en-US" sz="6000" b="1" dirty="0" smtClean="0">
                <a:solidFill>
                  <a:schemeClr val="accent3">
                    <a:lumMod val="75000"/>
                  </a:schemeClr>
                </a:solidFill>
              </a:rPr>
              <a:t>STEAM  NOZZLES</a:t>
            </a:r>
            <a:endParaRPr lang="en-US" sz="6000" b="1" dirty="0">
              <a:solidFill>
                <a:schemeClr val="accent3">
                  <a:lumMod val="75000"/>
                </a:schemeClr>
              </a:solidFill>
            </a:endParaRPr>
          </a:p>
        </p:txBody>
      </p:sp>
      <p:pic>
        <p:nvPicPr>
          <p:cNvPr id="125954" name="Picture 2" descr="Image result for STEAM NOZZLE"/>
          <p:cNvPicPr>
            <a:picLocks noChangeAspect="1" noChangeArrowheads="1"/>
          </p:cNvPicPr>
          <p:nvPr/>
        </p:nvPicPr>
        <p:blipFill>
          <a:blip r:embed="rId3"/>
          <a:srcRect/>
          <a:stretch>
            <a:fillRect/>
          </a:stretch>
        </p:blipFill>
        <p:spPr bwMode="auto">
          <a:xfrm>
            <a:off x="1219200" y="1600200"/>
            <a:ext cx="2571750" cy="2571751"/>
          </a:xfrm>
          <a:prstGeom prst="rect">
            <a:avLst/>
          </a:prstGeom>
          <a:noFill/>
        </p:spPr>
      </p:pic>
      <p:pic>
        <p:nvPicPr>
          <p:cNvPr id="125956" name="Picture 4" descr="Image result for STEAM NOZZLE"/>
          <p:cNvPicPr>
            <a:picLocks noChangeAspect="1" noChangeArrowheads="1"/>
          </p:cNvPicPr>
          <p:nvPr/>
        </p:nvPicPr>
        <p:blipFill>
          <a:blip r:embed="rId4"/>
          <a:srcRect/>
          <a:stretch>
            <a:fillRect/>
          </a:stretch>
        </p:blipFill>
        <p:spPr bwMode="auto">
          <a:xfrm>
            <a:off x="990600" y="3657600"/>
            <a:ext cx="2552727" cy="1905000"/>
          </a:xfrm>
          <a:prstGeom prst="rect">
            <a:avLst/>
          </a:prstGeom>
          <a:noFill/>
        </p:spPr>
      </p:pic>
      <p:pic>
        <p:nvPicPr>
          <p:cNvPr id="125958" name="Picture 6" descr="Image result for STEAM NOZZLES"/>
          <p:cNvPicPr>
            <a:picLocks noChangeAspect="1" noChangeArrowheads="1"/>
          </p:cNvPicPr>
          <p:nvPr/>
        </p:nvPicPr>
        <p:blipFill>
          <a:blip r:embed="rId5"/>
          <a:srcRect/>
          <a:stretch>
            <a:fillRect/>
          </a:stretch>
        </p:blipFill>
        <p:spPr bwMode="auto">
          <a:xfrm>
            <a:off x="3505200" y="1600200"/>
            <a:ext cx="2571750" cy="2571751"/>
          </a:xfrm>
          <a:prstGeom prst="rect">
            <a:avLst/>
          </a:prstGeom>
          <a:noFill/>
        </p:spPr>
      </p:pic>
      <p:pic>
        <p:nvPicPr>
          <p:cNvPr id="125960" name="Picture 8" descr="Image result for STEAM NOZZLES DIVERGENT"/>
          <p:cNvPicPr>
            <a:picLocks noChangeAspect="1" noChangeArrowheads="1"/>
          </p:cNvPicPr>
          <p:nvPr/>
        </p:nvPicPr>
        <p:blipFill>
          <a:blip r:embed="rId6"/>
          <a:srcRect/>
          <a:stretch>
            <a:fillRect/>
          </a:stretch>
        </p:blipFill>
        <p:spPr bwMode="auto">
          <a:xfrm>
            <a:off x="3962400" y="3886200"/>
            <a:ext cx="2514600" cy="1760538"/>
          </a:xfrm>
          <a:prstGeom prst="rect">
            <a:avLst/>
          </a:prstGeom>
          <a:noFill/>
        </p:spPr>
      </p:pic>
      <p:pic>
        <p:nvPicPr>
          <p:cNvPr id="125962" name="Picture 10" descr="Image result for STEAM NOZZLES DIVERGENT"/>
          <p:cNvPicPr>
            <a:picLocks noChangeAspect="1" noChangeArrowheads="1"/>
          </p:cNvPicPr>
          <p:nvPr/>
        </p:nvPicPr>
        <p:blipFill>
          <a:blip r:embed="rId7"/>
          <a:srcRect/>
          <a:stretch>
            <a:fillRect/>
          </a:stretch>
        </p:blipFill>
        <p:spPr bwMode="auto">
          <a:xfrm>
            <a:off x="6248400" y="2590800"/>
            <a:ext cx="3074988" cy="2362200"/>
          </a:xfrm>
          <a:prstGeom prst="rect">
            <a:avLst/>
          </a:prstGeom>
          <a:noFill/>
        </p:spPr>
      </p:pic>
      <p:sp>
        <p:nvSpPr>
          <p:cNvPr id="9" name="Rectangle 8"/>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srcRect/>
          <a:stretch>
            <a:fillRect/>
          </a:stretch>
        </p:blipFill>
        <p:spPr bwMode="auto">
          <a:xfrm>
            <a:off x="1143000" y="304800"/>
            <a:ext cx="7931538" cy="5257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srcRect/>
          <a:stretch>
            <a:fillRect/>
          </a:stretch>
        </p:blipFill>
        <p:spPr bwMode="auto">
          <a:xfrm>
            <a:off x="1219200" y="457200"/>
            <a:ext cx="7845975" cy="53340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a:srcRect/>
          <a:stretch>
            <a:fillRect/>
          </a:stretch>
        </p:blipFill>
        <p:spPr bwMode="auto">
          <a:xfrm>
            <a:off x="1043397" y="228600"/>
            <a:ext cx="8100603" cy="5638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30188" y="0"/>
            <a:ext cx="3657600" cy="685800"/>
          </a:xfrm>
        </p:spPr>
        <p:txBody>
          <a:bodyPr>
            <a:normAutofit/>
          </a:bodyPr>
          <a:lstStyle/>
          <a:p>
            <a:r>
              <a:rPr lang="en-US" sz="2800" b="1" smtClean="0"/>
              <a:t>A Vapor Power Cycle</a:t>
            </a:r>
            <a:endParaRPr lang="en-US" b="1" smtClean="0"/>
          </a:p>
        </p:txBody>
      </p:sp>
      <p:grpSp>
        <p:nvGrpSpPr>
          <p:cNvPr id="2" name="Group 67"/>
          <p:cNvGrpSpPr>
            <a:grpSpLocks/>
          </p:cNvGrpSpPr>
          <p:nvPr/>
        </p:nvGrpSpPr>
        <p:grpSpPr bwMode="auto">
          <a:xfrm>
            <a:off x="669925" y="3927475"/>
            <a:ext cx="3140075" cy="2549525"/>
            <a:chOff x="422" y="2474"/>
            <a:chExt cx="1978" cy="1606"/>
          </a:xfrm>
        </p:grpSpPr>
        <p:sp>
          <p:nvSpPr>
            <p:cNvPr id="2089" name="Line 40"/>
            <p:cNvSpPr>
              <a:spLocks noChangeShapeType="1"/>
            </p:cNvSpPr>
            <p:nvPr/>
          </p:nvSpPr>
          <p:spPr bwMode="auto">
            <a:xfrm flipV="1">
              <a:off x="768" y="2688"/>
              <a:ext cx="0" cy="1392"/>
            </a:xfrm>
            <a:prstGeom prst="line">
              <a:avLst/>
            </a:prstGeom>
            <a:noFill/>
            <a:ln w="9525">
              <a:solidFill>
                <a:schemeClr val="tx1"/>
              </a:solidFill>
              <a:round/>
              <a:headEnd/>
              <a:tailEnd type="triangle" w="med" len="med"/>
            </a:ln>
          </p:spPr>
          <p:txBody>
            <a:bodyPr wrap="none" anchor="ctr"/>
            <a:lstStyle/>
            <a:p>
              <a:endParaRPr lang="en-IN"/>
            </a:p>
          </p:txBody>
        </p:sp>
        <p:sp>
          <p:nvSpPr>
            <p:cNvPr id="2090" name="Line 41"/>
            <p:cNvSpPr>
              <a:spLocks noChangeShapeType="1"/>
            </p:cNvSpPr>
            <p:nvPr/>
          </p:nvSpPr>
          <p:spPr bwMode="auto">
            <a:xfrm>
              <a:off x="768" y="4080"/>
              <a:ext cx="1632" cy="0"/>
            </a:xfrm>
            <a:prstGeom prst="line">
              <a:avLst/>
            </a:prstGeom>
            <a:noFill/>
            <a:ln w="9525">
              <a:solidFill>
                <a:schemeClr val="tx1"/>
              </a:solidFill>
              <a:round/>
              <a:headEnd/>
              <a:tailEnd type="triangle" w="med" len="med"/>
            </a:ln>
          </p:spPr>
          <p:txBody>
            <a:bodyPr wrap="none" anchor="ctr"/>
            <a:lstStyle/>
            <a:p>
              <a:endParaRPr lang="en-IN"/>
            </a:p>
          </p:txBody>
        </p:sp>
        <p:sp>
          <p:nvSpPr>
            <p:cNvPr id="2091" name="Text Box 42"/>
            <p:cNvSpPr txBox="1">
              <a:spLocks noChangeArrowheads="1"/>
            </p:cNvSpPr>
            <p:nvPr/>
          </p:nvSpPr>
          <p:spPr bwMode="auto">
            <a:xfrm>
              <a:off x="422" y="2474"/>
              <a:ext cx="233" cy="288"/>
            </a:xfrm>
            <a:prstGeom prst="rect">
              <a:avLst/>
            </a:prstGeom>
            <a:noFill/>
            <a:ln w="9525">
              <a:noFill/>
              <a:miter lim="800000"/>
              <a:headEnd/>
              <a:tailEnd/>
            </a:ln>
          </p:spPr>
          <p:txBody>
            <a:bodyPr wrap="none">
              <a:spAutoFit/>
            </a:bodyPr>
            <a:lstStyle/>
            <a:p>
              <a:r>
                <a:rPr lang="en-US" sz="2400"/>
                <a:t>T</a:t>
              </a:r>
            </a:p>
          </p:txBody>
        </p:sp>
        <p:sp>
          <p:nvSpPr>
            <p:cNvPr id="2092" name="Freeform 43"/>
            <p:cNvSpPr>
              <a:spLocks/>
            </p:cNvSpPr>
            <p:nvPr/>
          </p:nvSpPr>
          <p:spPr bwMode="auto">
            <a:xfrm>
              <a:off x="864" y="2712"/>
              <a:ext cx="1536" cy="1224"/>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2093" name="Rectangle 44"/>
            <p:cNvSpPr>
              <a:spLocks noChangeArrowheads="1"/>
            </p:cNvSpPr>
            <p:nvPr/>
          </p:nvSpPr>
          <p:spPr bwMode="auto">
            <a:xfrm>
              <a:off x="1200" y="3216"/>
              <a:ext cx="624" cy="480"/>
            </a:xfrm>
            <a:prstGeom prst="rect">
              <a:avLst/>
            </a:prstGeom>
            <a:noFill/>
            <a:ln w="9525">
              <a:solidFill>
                <a:schemeClr val="tx1"/>
              </a:solidFill>
              <a:miter lim="800000"/>
              <a:headEnd/>
              <a:tailEnd/>
            </a:ln>
          </p:spPr>
          <p:txBody>
            <a:bodyPr wrap="none" anchor="ctr"/>
            <a:lstStyle/>
            <a:p>
              <a:endParaRPr lang="en-US"/>
            </a:p>
          </p:txBody>
        </p:sp>
        <p:sp>
          <p:nvSpPr>
            <p:cNvPr id="2094" name="Text Box 45"/>
            <p:cNvSpPr txBox="1">
              <a:spLocks noChangeArrowheads="1"/>
            </p:cNvSpPr>
            <p:nvPr/>
          </p:nvSpPr>
          <p:spPr bwMode="auto">
            <a:xfrm>
              <a:off x="998" y="2937"/>
              <a:ext cx="196" cy="250"/>
            </a:xfrm>
            <a:prstGeom prst="rect">
              <a:avLst/>
            </a:prstGeom>
            <a:noFill/>
            <a:ln w="9525">
              <a:noFill/>
              <a:miter lim="800000"/>
              <a:headEnd/>
              <a:tailEnd/>
            </a:ln>
          </p:spPr>
          <p:txBody>
            <a:bodyPr wrap="none">
              <a:spAutoFit/>
            </a:bodyPr>
            <a:lstStyle/>
            <a:p>
              <a:r>
                <a:rPr lang="en-US"/>
                <a:t>2</a:t>
              </a:r>
            </a:p>
          </p:txBody>
        </p:sp>
        <p:sp>
          <p:nvSpPr>
            <p:cNvPr id="2095" name="Text Box 46"/>
            <p:cNvSpPr txBox="1">
              <a:spLocks noChangeArrowheads="1"/>
            </p:cNvSpPr>
            <p:nvPr/>
          </p:nvSpPr>
          <p:spPr bwMode="auto">
            <a:xfrm>
              <a:off x="1814" y="2889"/>
              <a:ext cx="196" cy="250"/>
            </a:xfrm>
            <a:prstGeom prst="rect">
              <a:avLst/>
            </a:prstGeom>
            <a:noFill/>
            <a:ln w="9525">
              <a:noFill/>
              <a:miter lim="800000"/>
              <a:headEnd/>
              <a:tailEnd/>
            </a:ln>
          </p:spPr>
          <p:txBody>
            <a:bodyPr wrap="none">
              <a:spAutoFit/>
            </a:bodyPr>
            <a:lstStyle/>
            <a:p>
              <a:r>
                <a:rPr lang="en-US"/>
                <a:t>3</a:t>
              </a:r>
            </a:p>
          </p:txBody>
        </p:sp>
        <p:sp>
          <p:nvSpPr>
            <p:cNvPr id="2096" name="Text Box 47"/>
            <p:cNvSpPr txBox="1">
              <a:spLocks noChangeArrowheads="1"/>
            </p:cNvSpPr>
            <p:nvPr/>
          </p:nvSpPr>
          <p:spPr bwMode="auto">
            <a:xfrm>
              <a:off x="1814" y="3753"/>
              <a:ext cx="196" cy="250"/>
            </a:xfrm>
            <a:prstGeom prst="rect">
              <a:avLst/>
            </a:prstGeom>
            <a:noFill/>
            <a:ln w="9525">
              <a:noFill/>
              <a:miter lim="800000"/>
              <a:headEnd/>
              <a:tailEnd/>
            </a:ln>
          </p:spPr>
          <p:txBody>
            <a:bodyPr wrap="none">
              <a:spAutoFit/>
            </a:bodyPr>
            <a:lstStyle/>
            <a:p>
              <a:r>
                <a:rPr lang="en-US"/>
                <a:t>4</a:t>
              </a:r>
            </a:p>
          </p:txBody>
        </p:sp>
        <p:sp>
          <p:nvSpPr>
            <p:cNvPr id="2097" name="Text Box 48"/>
            <p:cNvSpPr txBox="1">
              <a:spLocks noChangeArrowheads="1"/>
            </p:cNvSpPr>
            <p:nvPr/>
          </p:nvSpPr>
          <p:spPr bwMode="auto">
            <a:xfrm>
              <a:off x="998" y="3753"/>
              <a:ext cx="196" cy="250"/>
            </a:xfrm>
            <a:prstGeom prst="rect">
              <a:avLst/>
            </a:prstGeom>
            <a:noFill/>
            <a:ln w="9525">
              <a:noFill/>
              <a:miter lim="800000"/>
              <a:headEnd/>
              <a:tailEnd/>
            </a:ln>
          </p:spPr>
          <p:txBody>
            <a:bodyPr wrap="none">
              <a:spAutoFit/>
            </a:bodyPr>
            <a:lstStyle/>
            <a:p>
              <a:r>
                <a:rPr lang="en-US"/>
                <a:t>1</a:t>
              </a:r>
            </a:p>
          </p:txBody>
        </p:sp>
      </p:grpSp>
      <p:grpSp>
        <p:nvGrpSpPr>
          <p:cNvPr id="3" name="Group 68"/>
          <p:cNvGrpSpPr>
            <a:grpSpLocks/>
          </p:cNvGrpSpPr>
          <p:nvPr/>
        </p:nvGrpSpPr>
        <p:grpSpPr bwMode="auto">
          <a:xfrm>
            <a:off x="5165725" y="4038600"/>
            <a:ext cx="3359150" cy="2697163"/>
            <a:chOff x="3254" y="2544"/>
            <a:chExt cx="2116" cy="1699"/>
          </a:xfrm>
        </p:grpSpPr>
        <p:sp>
          <p:nvSpPr>
            <p:cNvPr id="2079" name="Line 21"/>
            <p:cNvSpPr>
              <a:spLocks noChangeShapeType="1"/>
            </p:cNvSpPr>
            <p:nvPr/>
          </p:nvSpPr>
          <p:spPr bwMode="auto">
            <a:xfrm flipH="1" flipV="1">
              <a:off x="3552" y="2544"/>
              <a:ext cx="10" cy="1463"/>
            </a:xfrm>
            <a:prstGeom prst="line">
              <a:avLst/>
            </a:prstGeom>
            <a:noFill/>
            <a:ln w="9525">
              <a:solidFill>
                <a:schemeClr val="tx1"/>
              </a:solidFill>
              <a:round/>
              <a:headEnd/>
              <a:tailEnd type="triangle" w="med" len="med"/>
            </a:ln>
          </p:spPr>
          <p:txBody>
            <a:bodyPr wrap="none" anchor="ctr"/>
            <a:lstStyle/>
            <a:p>
              <a:endParaRPr lang="en-IN"/>
            </a:p>
          </p:txBody>
        </p:sp>
        <p:sp>
          <p:nvSpPr>
            <p:cNvPr id="2080" name="Line 22"/>
            <p:cNvSpPr>
              <a:spLocks noChangeShapeType="1"/>
            </p:cNvSpPr>
            <p:nvPr/>
          </p:nvSpPr>
          <p:spPr bwMode="auto">
            <a:xfrm>
              <a:off x="3570" y="4015"/>
              <a:ext cx="1560" cy="0"/>
            </a:xfrm>
            <a:prstGeom prst="line">
              <a:avLst/>
            </a:prstGeom>
            <a:noFill/>
            <a:ln w="9525">
              <a:solidFill>
                <a:schemeClr val="tx1"/>
              </a:solidFill>
              <a:round/>
              <a:headEnd/>
              <a:tailEnd type="triangle" w="med" len="med"/>
            </a:ln>
          </p:spPr>
          <p:txBody>
            <a:bodyPr wrap="none" anchor="ctr"/>
            <a:lstStyle/>
            <a:p>
              <a:endParaRPr lang="en-IN"/>
            </a:p>
          </p:txBody>
        </p:sp>
        <p:sp>
          <p:nvSpPr>
            <p:cNvPr id="2081" name="Text Box 49"/>
            <p:cNvSpPr txBox="1">
              <a:spLocks noChangeArrowheads="1"/>
            </p:cNvSpPr>
            <p:nvPr/>
          </p:nvSpPr>
          <p:spPr bwMode="auto">
            <a:xfrm>
              <a:off x="3254" y="2649"/>
              <a:ext cx="205" cy="250"/>
            </a:xfrm>
            <a:prstGeom prst="rect">
              <a:avLst/>
            </a:prstGeom>
            <a:noFill/>
            <a:ln w="9525">
              <a:noFill/>
              <a:miter lim="800000"/>
              <a:headEnd/>
              <a:tailEnd/>
            </a:ln>
          </p:spPr>
          <p:txBody>
            <a:bodyPr wrap="none">
              <a:spAutoFit/>
            </a:bodyPr>
            <a:lstStyle/>
            <a:p>
              <a:r>
                <a:rPr lang="en-US"/>
                <a:t>P</a:t>
              </a:r>
            </a:p>
          </p:txBody>
        </p:sp>
        <p:sp>
          <p:nvSpPr>
            <p:cNvPr id="2082" name="Text Box 50"/>
            <p:cNvSpPr txBox="1">
              <a:spLocks noChangeArrowheads="1"/>
            </p:cNvSpPr>
            <p:nvPr/>
          </p:nvSpPr>
          <p:spPr bwMode="auto">
            <a:xfrm>
              <a:off x="5174" y="3993"/>
              <a:ext cx="196" cy="250"/>
            </a:xfrm>
            <a:prstGeom prst="rect">
              <a:avLst/>
            </a:prstGeom>
            <a:noFill/>
            <a:ln w="9525">
              <a:noFill/>
              <a:miter lim="800000"/>
              <a:headEnd/>
              <a:tailEnd/>
            </a:ln>
          </p:spPr>
          <p:txBody>
            <a:bodyPr wrap="none">
              <a:spAutoFit/>
            </a:bodyPr>
            <a:lstStyle/>
            <a:p>
              <a:r>
                <a:rPr lang="en-US"/>
                <a:t>v</a:t>
              </a:r>
            </a:p>
          </p:txBody>
        </p:sp>
        <p:sp>
          <p:nvSpPr>
            <p:cNvPr id="2083" name="Freeform 51"/>
            <p:cNvSpPr>
              <a:spLocks/>
            </p:cNvSpPr>
            <p:nvPr/>
          </p:nvSpPr>
          <p:spPr bwMode="auto">
            <a:xfrm>
              <a:off x="3648" y="2592"/>
              <a:ext cx="1536" cy="1224"/>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2084" name="Freeform 52"/>
            <p:cNvSpPr>
              <a:spLocks/>
            </p:cNvSpPr>
            <p:nvPr/>
          </p:nvSpPr>
          <p:spPr bwMode="auto">
            <a:xfrm>
              <a:off x="3984" y="3072"/>
              <a:ext cx="828" cy="528"/>
            </a:xfrm>
            <a:custGeom>
              <a:avLst/>
              <a:gdLst>
                <a:gd name="T0" fmla="*/ 0 w 828"/>
                <a:gd name="T1" fmla="*/ 0 h 528"/>
                <a:gd name="T2" fmla="*/ 624 w 828"/>
                <a:gd name="T3" fmla="*/ 0 h 528"/>
                <a:gd name="T4" fmla="*/ 828 w 828"/>
                <a:gd name="T5" fmla="*/ 528 h 528"/>
                <a:gd name="T6" fmla="*/ 144 w 828"/>
                <a:gd name="T7" fmla="*/ 528 h 528"/>
                <a:gd name="T8" fmla="*/ 0 w 828"/>
                <a:gd name="T9" fmla="*/ 0 h 528"/>
                <a:gd name="T10" fmla="*/ 0 60000 65536"/>
                <a:gd name="T11" fmla="*/ 0 60000 65536"/>
                <a:gd name="T12" fmla="*/ 0 60000 65536"/>
                <a:gd name="T13" fmla="*/ 0 60000 65536"/>
                <a:gd name="T14" fmla="*/ 0 60000 65536"/>
                <a:gd name="T15" fmla="*/ 0 w 828"/>
                <a:gd name="T16" fmla="*/ 0 h 528"/>
                <a:gd name="T17" fmla="*/ 828 w 828"/>
                <a:gd name="T18" fmla="*/ 528 h 528"/>
              </a:gdLst>
              <a:ahLst/>
              <a:cxnLst>
                <a:cxn ang="T10">
                  <a:pos x="T0" y="T1"/>
                </a:cxn>
                <a:cxn ang="T11">
                  <a:pos x="T2" y="T3"/>
                </a:cxn>
                <a:cxn ang="T12">
                  <a:pos x="T4" y="T5"/>
                </a:cxn>
                <a:cxn ang="T13">
                  <a:pos x="T6" y="T7"/>
                </a:cxn>
                <a:cxn ang="T14">
                  <a:pos x="T8" y="T9"/>
                </a:cxn>
              </a:cxnLst>
              <a:rect l="T15" t="T16" r="T17" b="T18"/>
              <a:pathLst>
                <a:path w="828" h="528">
                  <a:moveTo>
                    <a:pt x="0" y="0"/>
                  </a:moveTo>
                  <a:lnTo>
                    <a:pt x="624" y="0"/>
                  </a:lnTo>
                  <a:lnTo>
                    <a:pt x="828" y="528"/>
                  </a:lnTo>
                  <a:lnTo>
                    <a:pt x="144" y="528"/>
                  </a:lnTo>
                  <a:lnTo>
                    <a:pt x="0" y="0"/>
                  </a:lnTo>
                  <a:close/>
                </a:path>
              </a:pathLst>
            </a:custGeom>
            <a:noFill/>
            <a:ln w="9525">
              <a:solidFill>
                <a:schemeClr val="tx1"/>
              </a:solidFill>
              <a:round/>
              <a:headEnd/>
              <a:tailEnd/>
            </a:ln>
          </p:spPr>
          <p:txBody>
            <a:bodyPr wrap="none" anchor="ctr"/>
            <a:lstStyle/>
            <a:p>
              <a:endParaRPr lang="en-US"/>
            </a:p>
          </p:txBody>
        </p:sp>
        <p:sp>
          <p:nvSpPr>
            <p:cNvPr id="2085" name="Text Box 53"/>
            <p:cNvSpPr txBox="1">
              <a:spLocks noChangeArrowheads="1"/>
            </p:cNvSpPr>
            <p:nvPr/>
          </p:nvSpPr>
          <p:spPr bwMode="auto">
            <a:xfrm>
              <a:off x="3974" y="3609"/>
              <a:ext cx="196" cy="250"/>
            </a:xfrm>
            <a:prstGeom prst="rect">
              <a:avLst/>
            </a:prstGeom>
            <a:noFill/>
            <a:ln w="9525">
              <a:noFill/>
              <a:miter lim="800000"/>
              <a:headEnd/>
              <a:tailEnd/>
            </a:ln>
          </p:spPr>
          <p:txBody>
            <a:bodyPr wrap="none">
              <a:spAutoFit/>
            </a:bodyPr>
            <a:lstStyle/>
            <a:p>
              <a:r>
                <a:rPr lang="en-US"/>
                <a:t>1</a:t>
              </a:r>
            </a:p>
          </p:txBody>
        </p:sp>
        <p:sp>
          <p:nvSpPr>
            <p:cNvPr id="2086" name="Text Box 54"/>
            <p:cNvSpPr txBox="1">
              <a:spLocks noChangeArrowheads="1"/>
            </p:cNvSpPr>
            <p:nvPr/>
          </p:nvSpPr>
          <p:spPr bwMode="auto">
            <a:xfrm>
              <a:off x="3782" y="2841"/>
              <a:ext cx="196" cy="250"/>
            </a:xfrm>
            <a:prstGeom prst="rect">
              <a:avLst/>
            </a:prstGeom>
            <a:noFill/>
            <a:ln w="9525">
              <a:noFill/>
              <a:miter lim="800000"/>
              <a:headEnd/>
              <a:tailEnd/>
            </a:ln>
          </p:spPr>
          <p:txBody>
            <a:bodyPr wrap="none">
              <a:spAutoFit/>
            </a:bodyPr>
            <a:lstStyle/>
            <a:p>
              <a:r>
                <a:rPr lang="en-US"/>
                <a:t>2</a:t>
              </a:r>
            </a:p>
          </p:txBody>
        </p:sp>
        <p:sp>
          <p:nvSpPr>
            <p:cNvPr id="2087" name="Text Box 55"/>
            <p:cNvSpPr txBox="1">
              <a:spLocks noChangeArrowheads="1"/>
            </p:cNvSpPr>
            <p:nvPr/>
          </p:nvSpPr>
          <p:spPr bwMode="auto">
            <a:xfrm>
              <a:off x="4646" y="2793"/>
              <a:ext cx="196" cy="250"/>
            </a:xfrm>
            <a:prstGeom prst="rect">
              <a:avLst/>
            </a:prstGeom>
            <a:noFill/>
            <a:ln w="9525">
              <a:noFill/>
              <a:miter lim="800000"/>
              <a:headEnd/>
              <a:tailEnd/>
            </a:ln>
          </p:spPr>
          <p:txBody>
            <a:bodyPr wrap="none">
              <a:spAutoFit/>
            </a:bodyPr>
            <a:lstStyle/>
            <a:p>
              <a:r>
                <a:rPr lang="en-US"/>
                <a:t>3</a:t>
              </a:r>
            </a:p>
          </p:txBody>
        </p:sp>
        <p:sp>
          <p:nvSpPr>
            <p:cNvPr id="2088" name="Text Box 56"/>
            <p:cNvSpPr txBox="1">
              <a:spLocks noChangeArrowheads="1"/>
            </p:cNvSpPr>
            <p:nvPr/>
          </p:nvSpPr>
          <p:spPr bwMode="auto">
            <a:xfrm>
              <a:off x="4752" y="3648"/>
              <a:ext cx="196" cy="250"/>
            </a:xfrm>
            <a:prstGeom prst="rect">
              <a:avLst/>
            </a:prstGeom>
            <a:noFill/>
            <a:ln w="9525">
              <a:noFill/>
              <a:miter lim="800000"/>
              <a:headEnd/>
              <a:tailEnd/>
            </a:ln>
          </p:spPr>
          <p:txBody>
            <a:bodyPr wrap="none">
              <a:spAutoFit/>
            </a:bodyPr>
            <a:lstStyle/>
            <a:p>
              <a:r>
                <a:rPr lang="en-US"/>
                <a:t>4</a:t>
              </a:r>
            </a:p>
          </p:txBody>
        </p:sp>
      </p:grpSp>
      <p:grpSp>
        <p:nvGrpSpPr>
          <p:cNvPr id="4" name="Group 69"/>
          <p:cNvGrpSpPr>
            <a:grpSpLocks/>
          </p:cNvGrpSpPr>
          <p:nvPr/>
        </p:nvGrpSpPr>
        <p:grpSpPr bwMode="auto">
          <a:xfrm>
            <a:off x="685800" y="90488"/>
            <a:ext cx="7477125" cy="4105275"/>
            <a:chOff x="432" y="57"/>
            <a:chExt cx="4710" cy="2586"/>
          </a:xfrm>
        </p:grpSpPr>
        <p:sp>
          <p:nvSpPr>
            <p:cNvPr id="2054" name="Rectangle 3"/>
            <p:cNvSpPr>
              <a:spLocks noChangeArrowheads="1"/>
            </p:cNvSpPr>
            <p:nvPr/>
          </p:nvSpPr>
          <p:spPr bwMode="auto">
            <a:xfrm>
              <a:off x="2314" y="502"/>
              <a:ext cx="1008" cy="528"/>
            </a:xfrm>
            <a:prstGeom prst="rect">
              <a:avLst/>
            </a:prstGeom>
            <a:noFill/>
            <a:ln w="9525">
              <a:solidFill>
                <a:schemeClr val="tx1"/>
              </a:solidFill>
              <a:miter lim="800000"/>
              <a:headEnd/>
              <a:tailEnd/>
            </a:ln>
          </p:spPr>
          <p:txBody>
            <a:bodyPr wrap="none" anchor="ctr"/>
            <a:lstStyle/>
            <a:p>
              <a:endParaRPr lang="en-US"/>
            </a:p>
          </p:txBody>
        </p:sp>
        <p:sp>
          <p:nvSpPr>
            <p:cNvPr id="2055" name="Oval 4"/>
            <p:cNvSpPr>
              <a:spLocks noChangeArrowheads="1"/>
            </p:cNvSpPr>
            <p:nvPr/>
          </p:nvSpPr>
          <p:spPr bwMode="auto">
            <a:xfrm>
              <a:off x="2602" y="1894"/>
              <a:ext cx="576" cy="576"/>
            </a:xfrm>
            <a:prstGeom prst="ellipse">
              <a:avLst/>
            </a:prstGeom>
            <a:noFill/>
            <a:ln w="9525">
              <a:solidFill>
                <a:schemeClr val="tx1"/>
              </a:solidFill>
              <a:round/>
              <a:headEnd/>
              <a:tailEnd/>
            </a:ln>
          </p:spPr>
          <p:txBody>
            <a:bodyPr wrap="none" anchor="ctr"/>
            <a:lstStyle/>
            <a:p>
              <a:endParaRPr lang="en-US"/>
            </a:p>
          </p:txBody>
        </p:sp>
        <p:sp>
          <p:nvSpPr>
            <p:cNvPr id="2056" name="AutoShape 6"/>
            <p:cNvSpPr>
              <a:spLocks noChangeArrowheads="1"/>
            </p:cNvSpPr>
            <p:nvPr/>
          </p:nvSpPr>
          <p:spPr bwMode="auto">
            <a:xfrm rot="5400000">
              <a:off x="3442" y="1150"/>
              <a:ext cx="672" cy="720"/>
            </a:xfrm>
            <a:custGeom>
              <a:avLst/>
              <a:gdLst>
                <a:gd name="T0" fmla="*/ 588 w 21600"/>
                <a:gd name="T1" fmla="*/ 360 h 21600"/>
                <a:gd name="T2" fmla="*/ 336 w 21600"/>
                <a:gd name="T3" fmla="*/ 720 h 21600"/>
                <a:gd name="T4" fmla="*/ 84 w 21600"/>
                <a:gd name="T5" fmla="*/ 360 h 21600"/>
                <a:gd name="T6" fmla="*/ 33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rot="10800000" vert="eaVert" wrap="none" anchor="ctr"/>
            <a:lstStyle/>
            <a:p>
              <a:pPr algn="ctr"/>
              <a:endParaRPr lang="en-US"/>
            </a:p>
          </p:txBody>
        </p:sp>
        <p:sp>
          <p:nvSpPr>
            <p:cNvPr id="2057" name="AutoShape 7"/>
            <p:cNvSpPr>
              <a:spLocks noChangeArrowheads="1"/>
            </p:cNvSpPr>
            <p:nvPr/>
          </p:nvSpPr>
          <p:spPr bwMode="auto">
            <a:xfrm rot="16200000" flipH="1">
              <a:off x="1474" y="958"/>
              <a:ext cx="672" cy="1008"/>
            </a:xfrm>
            <a:custGeom>
              <a:avLst/>
              <a:gdLst>
                <a:gd name="T0" fmla="*/ 588 w 21600"/>
                <a:gd name="T1" fmla="*/ 504 h 21600"/>
                <a:gd name="T2" fmla="*/ 336 w 21600"/>
                <a:gd name="T3" fmla="*/ 1008 h 21600"/>
                <a:gd name="T4" fmla="*/ 84 w 21600"/>
                <a:gd name="T5" fmla="*/ 504 h 21600"/>
                <a:gd name="T6" fmla="*/ 33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2058" name="Freeform 8"/>
            <p:cNvSpPr>
              <a:spLocks/>
            </p:cNvSpPr>
            <p:nvPr/>
          </p:nvSpPr>
          <p:spPr bwMode="auto">
            <a:xfrm>
              <a:off x="3322" y="742"/>
              <a:ext cx="288" cy="576"/>
            </a:xfrm>
            <a:custGeom>
              <a:avLst/>
              <a:gdLst>
                <a:gd name="T0" fmla="*/ 0 w 288"/>
                <a:gd name="T1" fmla="*/ 0 h 576"/>
                <a:gd name="T2" fmla="*/ 288 w 288"/>
                <a:gd name="T3" fmla="*/ 0 h 576"/>
                <a:gd name="T4" fmla="*/ 288 w 288"/>
                <a:gd name="T5" fmla="*/ 576 h 576"/>
                <a:gd name="T6" fmla="*/ 0 60000 65536"/>
                <a:gd name="T7" fmla="*/ 0 60000 65536"/>
                <a:gd name="T8" fmla="*/ 0 60000 65536"/>
                <a:gd name="T9" fmla="*/ 0 w 288"/>
                <a:gd name="T10" fmla="*/ 0 h 576"/>
                <a:gd name="T11" fmla="*/ 288 w 288"/>
                <a:gd name="T12" fmla="*/ 576 h 576"/>
              </a:gdLst>
              <a:ahLst/>
              <a:cxnLst>
                <a:cxn ang="T6">
                  <a:pos x="T0" y="T1"/>
                </a:cxn>
                <a:cxn ang="T7">
                  <a:pos x="T2" y="T3"/>
                </a:cxn>
                <a:cxn ang="T8">
                  <a:pos x="T4" y="T5"/>
                </a:cxn>
              </a:cxnLst>
              <a:rect l="T9" t="T10" r="T11" b="T12"/>
              <a:pathLst>
                <a:path w="288" h="576">
                  <a:moveTo>
                    <a:pt x="0" y="0"/>
                  </a:moveTo>
                  <a:lnTo>
                    <a:pt x="288" y="0"/>
                  </a:lnTo>
                  <a:lnTo>
                    <a:pt x="288" y="576"/>
                  </a:lnTo>
                </a:path>
              </a:pathLst>
            </a:custGeom>
            <a:noFill/>
            <a:ln w="31750">
              <a:solidFill>
                <a:schemeClr val="tx1"/>
              </a:solidFill>
              <a:round/>
              <a:headEnd/>
              <a:tailEnd type="triangle" w="med" len="med"/>
            </a:ln>
          </p:spPr>
          <p:txBody>
            <a:bodyPr wrap="none" anchor="ctr"/>
            <a:lstStyle/>
            <a:p>
              <a:endParaRPr lang="en-US"/>
            </a:p>
          </p:txBody>
        </p:sp>
        <p:sp>
          <p:nvSpPr>
            <p:cNvPr id="2059" name="Freeform 9"/>
            <p:cNvSpPr>
              <a:spLocks/>
            </p:cNvSpPr>
            <p:nvPr/>
          </p:nvSpPr>
          <p:spPr bwMode="auto">
            <a:xfrm>
              <a:off x="3178" y="1798"/>
              <a:ext cx="864" cy="384"/>
            </a:xfrm>
            <a:custGeom>
              <a:avLst/>
              <a:gdLst>
                <a:gd name="T0" fmla="*/ 864 w 864"/>
                <a:gd name="T1" fmla="*/ 0 h 384"/>
                <a:gd name="T2" fmla="*/ 864 w 864"/>
                <a:gd name="T3" fmla="*/ 384 h 384"/>
                <a:gd name="T4" fmla="*/ 0 w 864"/>
                <a:gd name="T5" fmla="*/ 384 h 384"/>
                <a:gd name="T6" fmla="*/ 0 60000 65536"/>
                <a:gd name="T7" fmla="*/ 0 60000 65536"/>
                <a:gd name="T8" fmla="*/ 0 60000 65536"/>
                <a:gd name="T9" fmla="*/ 0 w 864"/>
                <a:gd name="T10" fmla="*/ 0 h 384"/>
                <a:gd name="T11" fmla="*/ 864 w 864"/>
                <a:gd name="T12" fmla="*/ 384 h 384"/>
              </a:gdLst>
              <a:ahLst/>
              <a:cxnLst>
                <a:cxn ang="T6">
                  <a:pos x="T0" y="T1"/>
                </a:cxn>
                <a:cxn ang="T7">
                  <a:pos x="T2" y="T3"/>
                </a:cxn>
                <a:cxn ang="T8">
                  <a:pos x="T4" y="T5"/>
                </a:cxn>
              </a:cxnLst>
              <a:rect l="T9" t="T10" r="T11" b="T12"/>
              <a:pathLst>
                <a:path w="864" h="384">
                  <a:moveTo>
                    <a:pt x="864" y="0"/>
                  </a:moveTo>
                  <a:lnTo>
                    <a:pt x="864" y="384"/>
                  </a:lnTo>
                  <a:lnTo>
                    <a:pt x="0" y="384"/>
                  </a:lnTo>
                </a:path>
              </a:pathLst>
            </a:custGeom>
            <a:noFill/>
            <a:ln w="31750">
              <a:solidFill>
                <a:schemeClr val="tx1"/>
              </a:solidFill>
              <a:round/>
              <a:headEnd/>
              <a:tailEnd type="triangle" w="med" len="med"/>
            </a:ln>
          </p:spPr>
          <p:txBody>
            <a:bodyPr wrap="none" anchor="ctr"/>
            <a:lstStyle/>
            <a:p>
              <a:endParaRPr lang="en-US"/>
            </a:p>
          </p:txBody>
        </p:sp>
        <p:sp>
          <p:nvSpPr>
            <p:cNvPr id="2060" name="Freeform 10"/>
            <p:cNvSpPr>
              <a:spLocks/>
            </p:cNvSpPr>
            <p:nvPr/>
          </p:nvSpPr>
          <p:spPr bwMode="auto">
            <a:xfrm>
              <a:off x="1786" y="1702"/>
              <a:ext cx="816" cy="528"/>
            </a:xfrm>
            <a:custGeom>
              <a:avLst/>
              <a:gdLst>
                <a:gd name="T0" fmla="*/ 816 w 816"/>
                <a:gd name="T1" fmla="*/ 528 h 528"/>
                <a:gd name="T2" fmla="*/ 0 w 816"/>
                <a:gd name="T3" fmla="*/ 528 h 528"/>
                <a:gd name="T4" fmla="*/ 0 w 816"/>
                <a:gd name="T5" fmla="*/ 0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816" y="528"/>
                  </a:moveTo>
                  <a:lnTo>
                    <a:pt x="0" y="528"/>
                  </a:lnTo>
                  <a:lnTo>
                    <a:pt x="0" y="0"/>
                  </a:lnTo>
                </a:path>
              </a:pathLst>
            </a:custGeom>
            <a:noFill/>
            <a:ln w="31750">
              <a:solidFill>
                <a:schemeClr val="tx1"/>
              </a:solidFill>
              <a:round/>
              <a:headEnd/>
              <a:tailEnd type="triangle" w="med" len="med"/>
            </a:ln>
          </p:spPr>
          <p:txBody>
            <a:bodyPr wrap="none" anchor="ctr"/>
            <a:lstStyle/>
            <a:p>
              <a:endParaRPr lang="en-US"/>
            </a:p>
          </p:txBody>
        </p:sp>
        <p:sp>
          <p:nvSpPr>
            <p:cNvPr id="2061" name="Freeform 11"/>
            <p:cNvSpPr>
              <a:spLocks/>
            </p:cNvSpPr>
            <p:nvPr/>
          </p:nvSpPr>
          <p:spPr bwMode="auto">
            <a:xfrm>
              <a:off x="1594" y="742"/>
              <a:ext cx="720" cy="432"/>
            </a:xfrm>
            <a:custGeom>
              <a:avLst/>
              <a:gdLst>
                <a:gd name="T0" fmla="*/ 0 w 720"/>
                <a:gd name="T1" fmla="*/ 432 h 432"/>
                <a:gd name="T2" fmla="*/ 0 w 720"/>
                <a:gd name="T3" fmla="*/ 0 h 432"/>
                <a:gd name="T4" fmla="*/ 720 w 720"/>
                <a:gd name="T5" fmla="*/ 0 h 432"/>
                <a:gd name="T6" fmla="*/ 0 60000 65536"/>
                <a:gd name="T7" fmla="*/ 0 60000 65536"/>
                <a:gd name="T8" fmla="*/ 0 60000 65536"/>
                <a:gd name="T9" fmla="*/ 0 w 720"/>
                <a:gd name="T10" fmla="*/ 0 h 432"/>
                <a:gd name="T11" fmla="*/ 720 w 720"/>
                <a:gd name="T12" fmla="*/ 432 h 432"/>
              </a:gdLst>
              <a:ahLst/>
              <a:cxnLst>
                <a:cxn ang="T6">
                  <a:pos x="T0" y="T1"/>
                </a:cxn>
                <a:cxn ang="T7">
                  <a:pos x="T2" y="T3"/>
                </a:cxn>
                <a:cxn ang="T8">
                  <a:pos x="T4" y="T5"/>
                </a:cxn>
              </a:cxnLst>
              <a:rect l="T9" t="T10" r="T11" b="T12"/>
              <a:pathLst>
                <a:path w="720" h="432">
                  <a:moveTo>
                    <a:pt x="0" y="432"/>
                  </a:moveTo>
                  <a:lnTo>
                    <a:pt x="0" y="0"/>
                  </a:lnTo>
                  <a:lnTo>
                    <a:pt x="720" y="0"/>
                  </a:lnTo>
                </a:path>
              </a:pathLst>
            </a:custGeom>
            <a:noFill/>
            <a:ln w="31750">
              <a:solidFill>
                <a:schemeClr val="tx1"/>
              </a:solidFill>
              <a:round/>
              <a:headEnd/>
              <a:tailEnd type="triangle" w="med" len="med"/>
            </a:ln>
          </p:spPr>
          <p:txBody>
            <a:bodyPr wrap="none" anchor="ctr"/>
            <a:lstStyle/>
            <a:p>
              <a:endParaRPr lang="en-US"/>
            </a:p>
          </p:txBody>
        </p:sp>
        <p:sp>
          <p:nvSpPr>
            <p:cNvPr id="2062" name="Text Box 12"/>
            <p:cNvSpPr txBox="1">
              <a:spLocks noChangeArrowheads="1"/>
            </p:cNvSpPr>
            <p:nvPr/>
          </p:nvSpPr>
          <p:spPr bwMode="auto">
            <a:xfrm>
              <a:off x="2544" y="576"/>
              <a:ext cx="595" cy="288"/>
            </a:xfrm>
            <a:prstGeom prst="rect">
              <a:avLst/>
            </a:prstGeom>
            <a:noFill/>
            <a:ln w="9525">
              <a:noFill/>
              <a:miter lim="800000"/>
              <a:headEnd/>
              <a:tailEnd/>
            </a:ln>
          </p:spPr>
          <p:txBody>
            <a:bodyPr wrap="none">
              <a:spAutoFit/>
            </a:bodyPr>
            <a:lstStyle/>
            <a:p>
              <a:r>
                <a:rPr lang="en-US" sz="2400"/>
                <a:t>Boiler</a:t>
              </a:r>
              <a:endParaRPr lang="en-US"/>
            </a:p>
          </p:txBody>
        </p:sp>
        <p:sp>
          <p:nvSpPr>
            <p:cNvPr id="2063" name="Text Box 14"/>
            <p:cNvSpPr txBox="1">
              <a:spLocks noChangeArrowheads="1"/>
            </p:cNvSpPr>
            <p:nvPr/>
          </p:nvSpPr>
          <p:spPr bwMode="auto">
            <a:xfrm>
              <a:off x="3466" y="1414"/>
              <a:ext cx="622" cy="250"/>
            </a:xfrm>
            <a:prstGeom prst="rect">
              <a:avLst/>
            </a:prstGeom>
            <a:noFill/>
            <a:ln w="9525">
              <a:noFill/>
              <a:miter lim="800000"/>
              <a:headEnd/>
              <a:tailEnd/>
            </a:ln>
          </p:spPr>
          <p:txBody>
            <a:bodyPr wrap="none">
              <a:spAutoFit/>
            </a:bodyPr>
            <a:lstStyle/>
            <a:p>
              <a:r>
                <a:rPr lang="en-US"/>
                <a:t>Turbine</a:t>
              </a:r>
            </a:p>
          </p:txBody>
        </p:sp>
        <p:sp>
          <p:nvSpPr>
            <p:cNvPr id="2064" name="Text Box 15"/>
            <p:cNvSpPr txBox="1">
              <a:spLocks noChangeArrowheads="1"/>
            </p:cNvSpPr>
            <p:nvPr/>
          </p:nvSpPr>
          <p:spPr bwMode="auto">
            <a:xfrm>
              <a:off x="1354" y="1222"/>
              <a:ext cx="888" cy="442"/>
            </a:xfrm>
            <a:prstGeom prst="rect">
              <a:avLst/>
            </a:prstGeom>
            <a:noFill/>
            <a:ln w="9525">
              <a:noFill/>
              <a:miter lim="800000"/>
              <a:headEnd/>
              <a:tailEnd/>
            </a:ln>
          </p:spPr>
          <p:txBody>
            <a:bodyPr wrap="none">
              <a:spAutoFit/>
            </a:bodyPr>
            <a:lstStyle/>
            <a:p>
              <a:r>
                <a:rPr lang="en-US"/>
                <a:t>Compressor</a:t>
              </a:r>
            </a:p>
            <a:p>
              <a:r>
                <a:rPr lang="en-US"/>
                <a:t>(pump)</a:t>
              </a:r>
            </a:p>
          </p:txBody>
        </p:sp>
        <p:sp>
          <p:nvSpPr>
            <p:cNvPr id="2065" name="Text Box 16"/>
            <p:cNvSpPr txBox="1">
              <a:spLocks noChangeArrowheads="1"/>
            </p:cNvSpPr>
            <p:nvPr/>
          </p:nvSpPr>
          <p:spPr bwMode="auto">
            <a:xfrm>
              <a:off x="2361" y="1695"/>
              <a:ext cx="1115" cy="442"/>
            </a:xfrm>
            <a:prstGeom prst="rect">
              <a:avLst/>
            </a:prstGeom>
            <a:noFill/>
            <a:ln w="9525">
              <a:noFill/>
              <a:miter lim="800000"/>
              <a:headEnd/>
              <a:tailEnd/>
            </a:ln>
          </p:spPr>
          <p:txBody>
            <a:bodyPr wrap="none">
              <a:spAutoFit/>
            </a:bodyPr>
            <a:lstStyle/>
            <a:p>
              <a:pPr algn="ctr"/>
              <a:r>
                <a:rPr lang="en-US"/>
                <a:t>Heat exchanger</a:t>
              </a:r>
            </a:p>
            <a:p>
              <a:pPr algn="ctr"/>
              <a:r>
                <a:rPr lang="en-US"/>
                <a:t>(Condenser)</a:t>
              </a:r>
            </a:p>
          </p:txBody>
        </p:sp>
        <p:sp>
          <p:nvSpPr>
            <p:cNvPr id="2066" name="Text Box 17"/>
            <p:cNvSpPr txBox="1">
              <a:spLocks noChangeArrowheads="1"/>
            </p:cNvSpPr>
            <p:nvPr/>
          </p:nvSpPr>
          <p:spPr bwMode="auto">
            <a:xfrm>
              <a:off x="1488" y="1951"/>
              <a:ext cx="196" cy="250"/>
            </a:xfrm>
            <a:prstGeom prst="rect">
              <a:avLst/>
            </a:prstGeom>
            <a:noFill/>
            <a:ln w="9525">
              <a:noFill/>
              <a:miter lim="800000"/>
              <a:headEnd/>
              <a:tailEnd/>
            </a:ln>
          </p:spPr>
          <p:txBody>
            <a:bodyPr wrap="none">
              <a:spAutoFit/>
            </a:bodyPr>
            <a:lstStyle/>
            <a:p>
              <a:r>
                <a:rPr lang="en-US"/>
                <a:t>1</a:t>
              </a:r>
            </a:p>
          </p:txBody>
        </p:sp>
        <p:sp>
          <p:nvSpPr>
            <p:cNvPr id="2067" name="Text Box 18"/>
            <p:cNvSpPr txBox="1">
              <a:spLocks noChangeArrowheads="1"/>
            </p:cNvSpPr>
            <p:nvPr/>
          </p:nvSpPr>
          <p:spPr bwMode="auto">
            <a:xfrm>
              <a:off x="1728" y="367"/>
              <a:ext cx="196" cy="250"/>
            </a:xfrm>
            <a:prstGeom prst="rect">
              <a:avLst/>
            </a:prstGeom>
            <a:noFill/>
            <a:ln w="9525">
              <a:noFill/>
              <a:miter lim="800000"/>
              <a:headEnd/>
              <a:tailEnd/>
            </a:ln>
          </p:spPr>
          <p:txBody>
            <a:bodyPr wrap="none">
              <a:spAutoFit/>
            </a:bodyPr>
            <a:lstStyle/>
            <a:p>
              <a:r>
                <a:rPr lang="en-US"/>
                <a:t>2</a:t>
              </a:r>
            </a:p>
          </p:txBody>
        </p:sp>
        <p:sp>
          <p:nvSpPr>
            <p:cNvPr id="2068" name="Text Box 19"/>
            <p:cNvSpPr txBox="1">
              <a:spLocks noChangeArrowheads="1"/>
            </p:cNvSpPr>
            <p:nvPr/>
          </p:nvSpPr>
          <p:spPr bwMode="auto">
            <a:xfrm>
              <a:off x="3552" y="415"/>
              <a:ext cx="196" cy="250"/>
            </a:xfrm>
            <a:prstGeom prst="rect">
              <a:avLst/>
            </a:prstGeom>
            <a:noFill/>
            <a:ln w="9525">
              <a:noFill/>
              <a:miter lim="800000"/>
              <a:headEnd/>
              <a:tailEnd/>
            </a:ln>
          </p:spPr>
          <p:txBody>
            <a:bodyPr wrap="none">
              <a:spAutoFit/>
            </a:bodyPr>
            <a:lstStyle/>
            <a:p>
              <a:r>
                <a:rPr lang="en-US"/>
                <a:t>3</a:t>
              </a:r>
            </a:p>
          </p:txBody>
        </p:sp>
        <p:sp>
          <p:nvSpPr>
            <p:cNvPr id="2069" name="Text Box 20"/>
            <p:cNvSpPr txBox="1">
              <a:spLocks noChangeArrowheads="1"/>
            </p:cNvSpPr>
            <p:nvPr/>
          </p:nvSpPr>
          <p:spPr bwMode="auto">
            <a:xfrm>
              <a:off x="4176" y="1999"/>
              <a:ext cx="196" cy="250"/>
            </a:xfrm>
            <a:prstGeom prst="rect">
              <a:avLst/>
            </a:prstGeom>
            <a:noFill/>
            <a:ln w="9525">
              <a:noFill/>
              <a:miter lim="800000"/>
              <a:headEnd/>
              <a:tailEnd/>
            </a:ln>
          </p:spPr>
          <p:txBody>
            <a:bodyPr wrap="none">
              <a:spAutoFit/>
            </a:bodyPr>
            <a:lstStyle/>
            <a:p>
              <a:r>
                <a:rPr lang="en-US"/>
                <a:t>4</a:t>
              </a:r>
            </a:p>
          </p:txBody>
        </p:sp>
        <p:sp>
          <p:nvSpPr>
            <p:cNvPr id="2070" name="Line 57"/>
            <p:cNvSpPr>
              <a:spLocks noChangeShapeType="1"/>
            </p:cNvSpPr>
            <p:nvPr/>
          </p:nvSpPr>
          <p:spPr bwMode="auto">
            <a:xfrm flipH="1">
              <a:off x="2396" y="2193"/>
              <a:ext cx="310" cy="255"/>
            </a:xfrm>
            <a:prstGeom prst="line">
              <a:avLst/>
            </a:prstGeom>
            <a:noFill/>
            <a:ln w="38100">
              <a:solidFill>
                <a:schemeClr val="tx1"/>
              </a:solidFill>
              <a:round/>
              <a:headEnd/>
              <a:tailEnd type="triangle" w="med" len="med"/>
            </a:ln>
          </p:spPr>
          <p:txBody>
            <a:bodyPr wrap="none" anchor="ctr"/>
            <a:lstStyle/>
            <a:p>
              <a:endParaRPr lang="en-IN"/>
            </a:p>
          </p:txBody>
        </p:sp>
        <p:sp>
          <p:nvSpPr>
            <p:cNvPr id="2071" name="Text Box 58"/>
            <p:cNvSpPr txBox="1">
              <a:spLocks noChangeArrowheads="1"/>
            </p:cNvSpPr>
            <p:nvPr/>
          </p:nvSpPr>
          <p:spPr bwMode="auto">
            <a:xfrm>
              <a:off x="2145" y="2393"/>
              <a:ext cx="365" cy="250"/>
            </a:xfrm>
            <a:prstGeom prst="rect">
              <a:avLst/>
            </a:prstGeom>
            <a:noFill/>
            <a:ln w="9525">
              <a:noFill/>
              <a:miter lim="800000"/>
              <a:headEnd/>
              <a:tailEnd/>
            </a:ln>
          </p:spPr>
          <p:txBody>
            <a:bodyPr wrap="none">
              <a:spAutoFit/>
            </a:bodyPr>
            <a:lstStyle/>
            <a:p>
              <a:r>
                <a:rPr lang="en-US"/>
                <a:t>Q</a:t>
              </a:r>
              <a:r>
                <a:rPr lang="en-US" baseline="-25000"/>
                <a:t>out</a:t>
              </a:r>
              <a:endParaRPr lang="en-US"/>
            </a:p>
          </p:txBody>
        </p:sp>
        <p:sp>
          <p:nvSpPr>
            <p:cNvPr id="2072" name="Line 59"/>
            <p:cNvSpPr>
              <a:spLocks noChangeShapeType="1"/>
            </p:cNvSpPr>
            <p:nvPr/>
          </p:nvSpPr>
          <p:spPr bwMode="auto">
            <a:xfrm flipH="1">
              <a:off x="3264" y="288"/>
              <a:ext cx="144" cy="288"/>
            </a:xfrm>
            <a:prstGeom prst="line">
              <a:avLst/>
            </a:prstGeom>
            <a:noFill/>
            <a:ln w="38100">
              <a:solidFill>
                <a:schemeClr val="tx1"/>
              </a:solidFill>
              <a:round/>
              <a:headEnd/>
              <a:tailEnd type="triangle" w="med" len="med"/>
            </a:ln>
          </p:spPr>
          <p:txBody>
            <a:bodyPr wrap="none" anchor="ctr"/>
            <a:lstStyle/>
            <a:p>
              <a:endParaRPr lang="en-IN"/>
            </a:p>
          </p:txBody>
        </p:sp>
        <p:sp>
          <p:nvSpPr>
            <p:cNvPr id="2073" name="Text Box 60"/>
            <p:cNvSpPr txBox="1">
              <a:spLocks noChangeArrowheads="1"/>
            </p:cNvSpPr>
            <p:nvPr/>
          </p:nvSpPr>
          <p:spPr bwMode="auto">
            <a:xfrm>
              <a:off x="3542" y="57"/>
              <a:ext cx="313" cy="250"/>
            </a:xfrm>
            <a:prstGeom prst="rect">
              <a:avLst/>
            </a:prstGeom>
            <a:noFill/>
            <a:ln w="9525">
              <a:noFill/>
              <a:miter lim="800000"/>
              <a:headEnd/>
              <a:tailEnd/>
            </a:ln>
          </p:spPr>
          <p:txBody>
            <a:bodyPr wrap="none">
              <a:spAutoFit/>
            </a:bodyPr>
            <a:lstStyle/>
            <a:p>
              <a:r>
                <a:rPr lang="en-US"/>
                <a:t>Q</a:t>
              </a:r>
              <a:r>
                <a:rPr lang="en-US" baseline="-25000"/>
                <a:t>in</a:t>
              </a:r>
              <a:endParaRPr lang="en-US"/>
            </a:p>
          </p:txBody>
        </p:sp>
        <p:sp>
          <p:nvSpPr>
            <p:cNvPr id="2074" name="Rectangle 61"/>
            <p:cNvSpPr>
              <a:spLocks noChangeArrowheads="1"/>
            </p:cNvSpPr>
            <p:nvPr/>
          </p:nvSpPr>
          <p:spPr bwMode="auto">
            <a:xfrm>
              <a:off x="4128" y="1440"/>
              <a:ext cx="384" cy="96"/>
            </a:xfrm>
            <a:prstGeom prst="rect">
              <a:avLst/>
            </a:prstGeom>
            <a:noFill/>
            <a:ln w="9525">
              <a:solidFill>
                <a:schemeClr val="tx1"/>
              </a:solidFill>
              <a:miter lim="800000"/>
              <a:headEnd/>
              <a:tailEnd/>
            </a:ln>
          </p:spPr>
          <p:txBody>
            <a:bodyPr wrap="none" anchor="ctr"/>
            <a:lstStyle/>
            <a:p>
              <a:endParaRPr lang="en-US"/>
            </a:p>
          </p:txBody>
        </p:sp>
        <p:sp>
          <p:nvSpPr>
            <p:cNvPr id="2075" name="Line 62"/>
            <p:cNvSpPr>
              <a:spLocks noChangeShapeType="1"/>
            </p:cNvSpPr>
            <p:nvPr/>
          </p:nvSpPr>
          <p:spPr bwMode="auto">
            <a:xfrm flipV="1">
              <a:off x="4464" y="1008"/>
              <a:ext cx="432" cy="480"/>
            </a:xfrm>
            <a:prstGeom prst="line">
              <a:avLst/>
            </a:prstGeom>
            <a:noFill/>
            <a:ln w="38100">
              <a:solidFill>
                <a:schemeClr val="tx1"/>
              </a:solidFill>
              <a:round/>
              <a:headEnd/>
              <a:tailEnd type="triangle" w="med" len="med"/>
            </a:ln>
          </p:spPr>
          <p:txBody>
            <a:bodyPr wrap="none" anchor="ctr"/>
            <a:lstStyle/>
            <a:p>
              <a:endParaRPr lang="en-IN"/>
            </a:p>
          </p:txBody>
        </p:sp>
        <p:sp>
          <p:nvSpPr>
            <p:cNvPr id="2076" name="Text Box 63"/>
            <p:cNvSpPr txBox="1">
              <a:spLocks noChangeArrowheads="1"/>
            </p:cNvSpPr>
            <p:nvPr/>
          </p:nvSpPr>
          <p:spPr bwMode="auto">
            <a:xfrm>
              <a:off x="4742" y="585"/>
              <a:ext cx="400" cy="250"/>
            </a:xfrm>
            <a:prstGeom prst="rect">
              <a:avLst/>
            </a:prstGeom>
            <a:noFill/>
            <a:ln w="9525">
              <a:noFill/>
              <a:miter lim="800000"/>
              <a:headEnd/>
              <a:tailEnd/>
            </a:ln>
          </p:spPr>
          <p:txBody>
            <a:bodyPr wrap="none">
              <a:spAutoFit/>
            </a:bodyPr>
            <a:lstStyle/>
            <a:p>
              <a:r>
                <a:rPr lang="en-US"/>
                <a:t>W</a:t>
              </a:r>
              <a:r>
                <a:rPr lang="en-US" baseline="-25000"/>
                <a:t>out</a:t>
              </a:r>
              <a:endParaRPr lang="en-US"/>
            </a:p>
          </p:txBody>
        </p:sp>
        <p:sp>
          <p:nvSpPr>
            <p:cNvPr id="2077" name="Line 64"/>
            <p:cNvSpPr>
              <a:spLocks noChangeShapeType="1"/>
            </p:cNvSpPr>
            <p:nvPr/>
          </p:nvSpPr>
          <p:spPr bwMode="auto">
            <a:xfrm>
              <a:off x="720" y="1104"/>
              <a:ext cx="624" cy="240"/>
            </a:xfrm>
            <a:prstGeom prst="line">
              <a:avLst/>
            </a:prstGeom>
            <a:noFill/>
            <a:ln w="38100">
              <a:solidFill>
                <a:schemeClr val="tx1"/>
              </a:solidFill>
              <a:round/>
              <a:headEnd/>
              <a:tailEnd type="triangle" w="med" len="med"/>
            </a:ln>
          </p:spPr>
          <p:txBody>
            <a:bodyPr wrap="none" anchor="ctr"/>
            <a:lstStyle/>
            <a:p>
              <a:endParaRPr lang="en-IN"/>
            </a:p>
          </p:txBody>
        </p:sp>
        <p:sp>
          <p:nvSpPr>
            <p:cNvPr id="2078" name="Text Box 65"/>
            <p:cNvSpPr txBox="1">
              <a:spLocks noChangeArrowheads="1"/>
            </p:cNvSpPr>
            <p:nvPr/>
          </p:nvSpPr>
          <p:spPr bwMode="auto">
            <a:xfrm>
              <a:off x="432" y="1152"/>
              <a:ext cx="348" cy="250"/>
            </a:xfrm>
            <a:prstGeom prst="rect">
              <a:avLst/>
            </a:prstGeom>
            <a:noFill/>
            <a:ln w="9525">
              <a:noFill/>
              <a:miter lim="800000"/>
              <a:headEnd/>
              <a:tailEnd/>
            </a:ln>
          </p:spPr>
          <p:txBody>
            <a:bodyPr wrap="none">
              <a:spAutoFit/>
            </a:bodyPr>
            <a:lstStyle/>
            <a:p>
              <a:r>
                <a:rPr lang="en-US"/>
                <a:t>W</a:t>
              </a:r>
              <a:r>
                <a:rPr lang="en-US" baseline="-25000"/>
                <a:t>in</a:t>
              </a: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srcRect/>
          <a:stretch>
            <a:fillRect/>
          </a:stretch>
        </p:blipFill>
        <p:spPr bwMode="auto">
          <a:xfrm>
            <a:off x="1143000" y="457200"/>
            <a:ext cx="7915729" cy="54864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srcRect/>
          <a:stretch>
            <a:fillRect/>
          </a:stretch>
        </p:blipFill>
        <p:spPr bwMode="auto">
          <a:xfrm>
            <a:off x="1066800" y="381000"/>
            <a:ext cx="8036776" cy="57150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p:cNvPicPr>
            <a:picLocks noChangeAspect="1" noChangeArrowheads="1"/>
          </p:cNvPicPr>
          <p:nvPr/>
        </p:nvPicPr>
        <p:blipFill>
          <a:blip r:embed="rId3"/>
          <a:srcRect/>
          <a:stretch>
            <a:fillRect/>
          </a:stretch>
        </p:blipFill>
        <p:spPr bwMode="auto">
          <a:xfrm>
            <a:off x="1066800" y="228600"/>
            <a:ext cx="8025853" cy="5410200"/>
          </a:xfrm>
          <a:prstGeom prst="rect">
            <a:avLst/>
          </a:prstGeom>
          <a:noFill/>
          <a:ln w="9525">
            <a:noFill/>
            <a:miter lim="800000"/>
            <a:headEnd/>
            <a:tailEnd/>
          </a:ln>
          <a:effectLst/>
        </p:spPr>
      </p:pic>
      <p:sp>
        <p:nvSpPr>
          <p:cNvPr id="4" name="Rectangle 3"/>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Oval 5"/>
          <p:cNvSpPr/>
          <p:nvPr/>
        </p:nvSpPr>
        <p:spPr>
          <a:xfrm>
            <a:off x="1143000" y="5638800"/>
            <a:ext cx="7848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n-US" sz="1100" dirty="0" smtClean="0"/>
              <a:t>1</a:t>
            </a:r>
            <a:r>
              <a:rPr lang="en-US" dirty="0" smtClean="0"/>
              <a:t> + V</a:t>
            </a:r>
            <a:r>
              <a:rPr lang="en-US" baseline="-25000" dirty="0" smtClean="0"/>
              <a:t>1</a:t>
            </a:r>
            <a:r>
              <a:rPr lang="en-US" baseline="30000" dirty="0" smtClean="0"/>
              <a:t>2</a:t>
            </a:r>
            <a:r>
              <a:rPr lang="en-US" dirty="0" smtClean="0"/>
              <a:t> /2+ Q = h</a:t>
            </a:r>
            <a:r>
              <a:rPr lang="en-US" sz="1100" dirty="0" smtClean="0"/>
              <a:t>2</a:t>
            </a:r>
            <a:r>
              <a:rPr lang="en-US" dirty="0" smtClean="0"/>
              <a:t> + V</a:t>
            </a:r>
            <a:r>
              <a:rPr lang="en-US" baseline="-25000" dirty="0" smtClean="0"/>
              <a:t>2</a:t>
            </a:r>
            <a:r>
              <a:rPr lang="en-US" baseline="30000" dirty="0" smtClean="0"/>
              <a:t>2 </a:t>
            </a:r>
            <a:r>
              <a:rPr lang="en-US" dirty="0" smtClean="0"/>
              <a:t>/2 + W</a:t>
            </a:r>
          </a:p>
          <a:p>
            <a:pPr algn="ctr"/>
            <a:r>
              <a:rPr lang="en-US" dirty="0" smtClean="0">
                <a:sym typeface="Wingdings" pitchFamily="2" charset="2"/>
              </a:rPr>
              <a:t></a:t>
            </a:r>
            <a:r>
              <a:rPr lang="en-US" dirty="0" err="1" smtClean="0">
                <a:sym typeface="Wingdings" pitchFamily="2" charset="2"/>
              </a:rPr>
              <a:t>dQ</a:t>
            </a:r>
            <a:r>
              <a:rPr lang="en-US" dirty="0" smtClean="0">
                <a:sym typeface="Wingdings" pitchFamily="2" charset="2"/>
              </a:rPr>
              <a:t> = dh + d(</a:t>
            </a:r>
            <a:r>
              <a:rPr lang="en-US" dirty="0" smtClean="0"/>
              <a:t>V</a:t>
            </a:r>
            <a:r>
              <a:rPr lang="en-US" baseline="30000" dirty="0" smtClean="0"/>
              <a:t>2</a:t>
            </a:r>
            <a:r>
              <a:rPr lang="en-US" dirty="0" smtClean="0"/>
              <a:t> /2) + </a:t>
            </a:r>
            <a:r>
              <a:rPr lang="en-US" dirty="0" err="1" smtClean="0"/>
              <a:t>dW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srcRect/>
          <a:stretch>
            <a:fillRect/>
          </a:stretch>
        </p:blipFill>
        <p:spPr bwMode="auto">
          <a:xfrm>
            <a:off x="1066800" y="228600"/>
            <a:ext cx="8033880" cy="5638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srcRect/>
          <a:stretch>
            <a:fillRect/>
          </a:stretch>
        </p:blipFill>
        <p:spPr bwMode="auto">
          <a:xfrm>
            <a:off x="1066800" y="381000"/>
            <a:ext cx="7864182" cy="51816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2"/>
          <a:srcRect/>
          <a:stretch>
            <a:fillRect/>
          </a:stretch>
        </p:blipFill>
        <p:spPr bwMode="auto">
          <a:xfrm>
            <a:off x="1066800" y="304800"/>
            <a:ext cx="8005366" cy="5410200"/>
          </a:xfrm>
          <a:prstGeom prst="rect">
            <a:avLst/>
          </a:prstGeom>
          <a:noFill/>
          <a:ln w="9525">
            <a:noFill/>
            <a:miter lim="800000"/>
            <a:headEnd/>
            <a:tailEnd/>
          </a:ln>
          <a:effectLst/>
        </p:spPr>
      </p:pic>
      <p:sp>
        <p:nvSpPr>
          <p:cNvPr id="4" name="Rectangle 3"/>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a:stretch>
            <a:fillRect/>
          </a:stretch>
        </p:blipFill>
        <p:spPr bwMode="auto">
          <a:xfrm>
            <a:off x="1066800" y="304800"/>
            <a:ext cx="8046230" cy="55626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srcRect/>
          <a:stretch>
            <a:fillRect/>
          </a:stretch>
        </p:blipFill>
        <p:spPr bwMode="auto">
          <a:xfrm>
            <a:off x="1066800" y="304800"/>
            <a:ext cx="8045375" cy="53340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2"/>
          <a:srcRect/>
          <a:stretch>
            <a:fillRect/>
          </a:stretch>
        </p:blipFill>
        <p:spPr bwMode="auto">
          <a:xfrm>
            <a:off x="1066799" y="228600"/>
            <a:ext cx="7974419" cy="5486400"/>
          </a:xfrm>
          <a:prstGeom prst="rect">
            <a:avLst/>
          </a:prstGeom>
          <a:noFill/>
          <a:ln w="9525">
            <a:noFill/>
            <a:miter lim="800000"/>
            <a:headEnd/>
            <a:tailEnd/>
          </a:ln>
          <a:effectLst/>
        </p:spPr>
      </p:pic>
      <p:cxnSp>
        <p:nvCxnSpPr>
          <p:cNvPr id="5" name="Straight Connector 4"/>
          <p:cNvCxnSpPr/>
          <p:nvPr/>
        </p:nvCxnSpPr>
        <p:spPr>
          <a:xfrm rot="5400000">
            <a:off x="7506494" y="4152900"/>
            <a:ext cx="2971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1142999" y="304800"/>
            <a:ext cx="7817849" cy="5638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533400"/>
          </a:xfrm>
        </p:spPr>
        <p:txBody>
          <a:bodyPr/>
          <a:lstStyle/>
          <a:p>
            <a:r>
              <a:rPr lang="en-US" sz="2800" b="1" smtClean="0"/>
              <a:t>Optimization of a Vapor Power Plant</a:t>
            </a:r>
            <a:endParaRPr lang="en-US" b="1" smtClean="0"/>
          </a:p>
        </p:txBody>
      </p:sp>
      <p:sp>
        <p:nvSpPr>
          <p:cNvPr id="3075" name="Rectangle 3"/>
          <p:cNvSpPr>
            <a:spLocks noGrp="1" noChangeArrowheads="1"/>
          </p:cNvSpPr>
          <p:nvPr>
            <p:ph idx="1"/>
          </p:nvPr>
        </p:nvSpPr>
        <p:spPr>
          <a:xfrm>
            <a:off x="228600" y="685800"/>
            <a:ext cx="8686800" cy="2590800"/>
          </a:xfrm>
        </p:spPr>
        <p:txBody>
          <a:bodyPr/>
          <a:lstStyle/>
          <a:p>
            <a:pPr>
              <a:buFontTx/>
              <a:buNone/>
            </a:pPr>
            <a:r>
              <a:rPr lang="en-US" sz="2200" dirty="0" smtClean="0"/>
              <a:t>Objectives: design an optimal vapor power cycle</a:t>
            </a:r>
          </a:p>
          <a:p>
            <a:pPr lvl="1"/>
            <a:r>
              <a:rPr lang="en-US" sz="2000" dirty="0" smtClean="0"/>
              <a:t>use idealized Carnot cycle as the model </a:t>
            </a:r>
          </a:p>
          <a:p>
            <a:pPr lvl="1"/>
            <a:r>
              <a:rPr lang="en-US" sz="2000" dirty="0" smtClean="0"/>
              <a:t>consider all theoretical and practical limitations and redesign the cycle accordingly </a:t>
            </a:r>
            <a:r>
              <a:rPr lang="en-US" sz="2000" dirty="0" smtClean="0">
                <a:sym typeface="Wingdings" pitchFamily="2" charset="2"/>
              </a:rPr>
              <a:t></a:t>
            </a:r>
            <a:r>
              <a:rPr lang="en-US" sz="2000" b="1" i="1" dirty="0" smtClean="0">
                <a:solidFill>
                  <a:srgbClr val="FF0000"/>
                </a:solidFill>
                <a:sym typeface="Wingdings" pitchFamily="2" charset="2"/>
              </a:rPr>
              <a:t>Idealized Rankine Cycle</a:t>
            </a:r>
            <a:endParaRPr lang="en-US" sz="2000" dirty="0" smtClean="0">
              <a:sym typeface="Wingdings" pitchFamily="2" charset="2"/>
            </a:endParaRPr>
          </a:p>
          <a:p>
            <a:pPr lvl="1"/>
            <a:r>
              <a:rPr lang="en-US" sz="2000" dirty="0" smtClean="0">
                <a:sym typeface="Wingdings" pitchFamily="2" charset="2"/>
              </a:rPr>
              <a:t>Optimize the Rankine cycle using concepts of </a:t>
            </a:r>
            <a:r>
              <a:rPr lang="en-US" sz="2000" b="1" i="1" dirty="0" smtClean="0">
                <a:solidFill>
                  <a:srgbClr val="FF0000"/>
                </a:solidFill>
                <a:sym typeface="Wingdings" pitchFamily="2" charset="2"/>
              </a:rPr>
              <a:t>superheating, reheating</a:t>
            </a:r>
            <a:r>
              <a:rPr lang="en-US" sz="2000" dirty="0" smtClean="0">
                <a:sym typeface="Wingdings" pitchFamily="2" charset="2"/>
              </a:rPr>
              <a:t> and </a:t>
            </a:r>
            <a:r>
              <a:rPr lang="en-US" sz="2000" b="1" i="1" dirty="0" smtClean="0">
                <a:solidFill>
                  <a:srgbClr val="FF0000"/>
                </a:solidFill>
                <a:sym typeface="Wingdings" pitchFamily="2" charset="2"/>
              </a:rPr>
              <a:t>regeneration</a:t>
            </a:r>
          </a:p>
          <a:p>
            <a:pPr lvl="1"/>
            <a:r>
              <a:rPr lang="en-US" sz="2000" dirty="0" smtClean="0">
                <a:sym typeface="Wingdings" pitchFamily="2" charset="2"/>
              </a:rPr>
              <a:t>Discuss ways of increasing the efficiency of an idealized Rankine cycle. </a:t>
            </a:r>
            <a:endParaRPr lang="en-US" sz="2000" dirty="0" smtClean="0"/>
          </a:p>
        </p:txBody>
      </p:sp>
      <p:sp>
        <p:nvSpPr>
          <p:cNvPr id="3076" name="Text Box 4"/>
          <p:cNvSpPr txBox="1">
            <a:spLocks noChangeArrowheads="1"/>
          </p:cNvSpPr>
          <p:nvPr/>
        </p:nvSpPr>
        <p:spPr bwMode="auto">
          <a:xfrm>
            <a:off x="3665538" y="3381375"/>
            <a:ext cx="1833562" cy="457200"/>
          </a:xfrm>
          <a:prstGeom prst="rect">
            <a:avLst/>
          </a:prstGeom>
          <a:noFill/>
          <a:ln w="9525">
            <a:noFill/>
            <a:miter lim="800000"/>
            <a:headEnd/>
            <a:tailEnd/>
          </a:ln>
        </p:spPr>
        <p:txBody>
          <a:bodyPr wrap="none">
            <a:spAutoFit/>
          </a:bodyPr>
          <a:lstStyle/>
          <a:p>
            <a:r>
              <a:rPr lang="en-US" sz="2400" b="1"/>
              <a:t>Carnot cycle</a:t>
            </a:r>
            <a:endParaRPr lang="en-US" sz="2400"/>
          </a:p>
        </p:txBody>
      </p:sp>
      <p:sp>
        <p:nvSpPr>
          <p:cNvPr id="3077" name="Line 5"/>
          <p:cNvSpPr>
            <a:spLocks noChangeShapeType="1"/>
          </p:cNvSpPr>
          <p:nvPr/>
        </p:nvSpPr>
        <p:spPr bwMode="auto">
          <a:xfrm flipV="1">
            <a:off x="1219200" y="4267200"/>
            <a:ext cx="0" cy="2209800"/>
          </a:xfrm>
          <a:prstGeom prst="line">
            <a:avLst/>
          </a:prstGeom>
          <a:noFill/>
          <a:ln w="9525">
            <a:solidFill>
              <a:schemeClr val="tx1"/>
            </a:solidFill>
            <a:round/>
            <a:headEnd/>
            <a:tailEnd type="triangle" w="med" len="med"/>
          </a:ln>
        </p:spPr>
        <p:txBody>
          <a:bodyPr wrap="none" anchor="ctr"/>
          <a:lstStyle/>
          <a:p>
            <a:endParaRPr lang="en-IN"/>
          </a:p>
        </p:txBody>
      </p:sp>
      <p:sp>
        <p:nvSpPr>
          <p:cNvPr id="3078" name="Line 6"/>
          <p:cNvSpPr>
            <a:spLocks noChangeShapeType="1"/>
          </p:cNvSpPr>
          <p:nvPr/>
        </p:nvSpPr>
        <p:spPr bwMode="auto">
          <a:xfrm>
            <a:off x="1219200" y="6477000"/>
            <a:ext cx="2590800" cy="0"/>
          </a:xfrm>
          <a:prstGeom prst="line">
            <a:avLst/>
          </a:prstGeom>
          <a:noFill/>
          <a:ln w="9525">
            <a:solidFill>
              <a:schemeClr val="tx1"/>
            </a:solidFill>
            <a:round/>
            <a:headEnd/>
            <a:tailEnd type="triangle" w="med" len="med"/>
          </a:ln>
        </p:spPr>
        <p:txBody>
          <a:bodyPr wrap="none" anchor="ctr"/>
          <a:lstStyle/>
          <a:p>
            <a:endParaRPr lang="en-IN"/>
          </a:p>
        </p:txBody>
      </p:sp>
      <p:sp>
        <p:nvSpPr>
          <p:cNvPr id="3079" name="Text Box 7"/>
          <p:cNvSpPr txBox="1">
            <a:spLocks noChangeArrowheads="1"/>
          </p:cNvSpPr>
          <p:nvPr/>
        </p:nvSpPr>
        <p:spPr bwMode="auto">
          <a:xfrm>
            <a:off x="669925" y="3927475"/>
            <a:ext cx="369888" cy="457200"/>
          </a:xfrm>
          <a:prstGeom prst="rect">
            <a:avLst/>
          </a:prstGeom>
          <a:noFill/>
          <a:ln w="9525">
            <a:noFill/>
            <a:miter lim="800000"/>
            <a:headEnd/>
            <a:tailEnd/>
          </a:ln>
        </p:spPr>
        <p:txBody>
          <a:bodyPr wrap="none">
            <a:spAutoFit/>
          </a:bodyPr>
          <a:lstStyle/>
          <a:p>
            <a:r>
              <a:rPr lang="en-US" sz="2400"/>
              <a:t>T</a:t>
            </a:r>
          </a:p>
        </p:txBody>
      </p:sp>
      <p:sp>
        <p:nvSpPr>
          <p:cNvPr id="3080" name="Text Box 8"/>
          <p:cNvSpPr txBox="1">
            <a:spLocks noChangeArrowheads="1"/>
          </p:cNvSpPr>
          <p:nvPr/>
        </p:nvSpPr>
        <p:spPr bwMode="auto">
          <a:xfrm>
            <a:off x="3810000" y="6400800"/>
            <a:ext cx="303213" cy="457200"/>
          </a:xfrm>
          <a:prstGeom prst="rect">
            <a:avLst/>
          </a:prstGeom>
          <a:noFill/>
          <a:ln w="9525">
            <a:noFill/>
            <a:miter lim="800000"/>
            <a:headEnd/>
            <a:tailEnd/>
          </a:ln>
        </p:spPr>
        <p:txBody>
          <a:bodyPr wrap="none">
            <a:spAutoFit/>
          </a:bodyPr>
          <a:lstStyle/>
          <a:p>
            <a:r>
              <a:rPr lang="en-US" sz="2400"/>
              <a:t>s</a:t>
            </a:r>
          </a:p>
        </p:txBody>
      </p:sp>
      <p:sp>
        <p:nvSpPr>
          <p:cNvPr id="3081" name="Freeform 9"/>
          <p:cNvSpPr>
            <a:spLocks/>
          </p:cNvSpPr>
          <p:nvPr/>
        </p:nvSpPr>
        <p:spPr bwMode="auto">
          <a:xfrm>
            <a:off x="1371600" y="4305300"/>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3082" name="Rectangle 10"/>
          <p:cNvSpPr>
            <a:spLocks noChangeArrowheads="1"/>
          </p:cNvSpPr>
          <p:nvPr/>
        </p:nvSpPr>
        <p:spPr bwMode="auto">
          <a:xfrm>
            <a:off x="1905000" y="5105400"/>
            <a:ext cx="990600" cy="762000"/>
          </a:xfrm>
          <a:prstGeom prst="rect">
            <a:avLst/>
          </a:prstGeom>
          <a:noFill/>
          <a:ln w="9525">
            <a:solidFill>
              <a:schemeClr val="tx1"/>
            </a:solidFill>
            <a:miter lim="800000"/>
            <a:headEnd/>
            <a:tailEnd/>
          </a:ln>
        </p:spPr>
        <p:txBody>
          <a:bodyPr wrap="none" anchor="ctr"/>
          <a:lstStyle/>
          <a:p>
            <a:endParaRPr lang="en-US"/>
          </a:p>
        </p:txBody>
      </p:sp>
      <p:sp>
        <p:nvSpPr>
          <p:cNvPr id="3083" name="Text Box 11"/>
          <p:cNvSpPr txBox="1">
            <a:spLocks noChangeArrowheads="1"/>
          </p:cNvSpPr>
          <p:nvPr/>
        </p:nvSpPr>
        <p:spPr bwMode="auto">
          <a:xfrm>
            <a:off x="1584325" y="4662488"/>
            <a:ext cx="311150" cy="396875"/>
          </a:xfrm>
          <a:prstGeom prst="rect">
            <a:avLst/>
          </a:prstGeom>
          <a:noFill/>
          <a:ln w="9525">
            <a:noFill/>
            <a:miter lim="800000"/>
            <a:headEnd/>
            <a:tailEnd/>
          </a:ln>
        </p:spPr>
        <p:txBody>
          <a:bodyPr wrap="none">
            <a:spAutoFit/>
          </a:bodyPr>
          <a:lstStyle/>
          <a:p>
            <a:r>
              <a:rPr lang="en-US"/>
              <a:t>2</a:t>
            </a:r>
          </a:p>
        </p:txBody>
      </p:sp>
      <p:sp>
        <p:nvSpPr>
          <p:cNvPr id="3084" name="Text Box 13"/>
          <p:cNvSpPr txBox="1">
            <a:spLocks noChangeArrowheads="1"/>
          </p:cNvSpPr>
          <p:nvPr/>
        </p:nvSpPr>
        <p:spPr bwMode="auto">
          <a:xfrm>
            <a:off x="2879725" y="4586288"/>
            <a:ext cx="311150" cy="396875"/>
          </a:xfrm>
          <a:prstGeom prst="rect">
            <a:avLst/>
          </a:prstGeom>
          <a:noFill/>
          <a:ln w="9525">
            <a:noFill/>
            <a:miter lim="800000"/>
            <a:headEnd/>
            <a:tailEnd/>
          </a:ln>
        </p:spPr>
        <p:txBody>
          <a:bodyPr wrap="none">
            <a:spAutoFit/>
          </a:bodyPr>
          <a:lstStyle/>
          <a:p>
            <a:r>
              <a:rPr lang="en-US"/>
              <a:t>3</a:t>
            </a:r>
          </a:p>
        </p:txBody>
      </p:sp>
      <p:sp>
        <p:nvSpPr>
          <p:cNvPr id="3085" name="Text Box 14"/>
          <p:cNvSpPr txBox="1">
            <a:spLocks noChangeArrowheads="1"/>
          </p:cNvSpPr>
          <p:nvPr/>
        </p:nvSpPr>
        <p:spPr bwMode="auto">
          <a:xfrm>
            <a:off x="2879725" y="5957888"/>
            <a:ext cx="311150" cy="396875"/>
          </a:xfrm>
          <a:prstGeom prst="rect">
            <a:avLst/>
          </a:prstGeom>
          <a:noFill/>
          <a:ln w="9525">
            <a:noFill/>
            <a:miter lim="800000"/>
            <a:headEnd/>
            <a:tailEnd/>
          </a:ln>
        </p:spPr>
        <p:txBody>
          <a:bodyPr wrap="none">
            <a:spAutoFit/>
          </a:bodyPr>
          <a:lstStyle/>
          <a:p>
            <a:r>
              <a:rPr lang="en-US"/>
              <a:t>4</a:t>
            </a:r>
          </a:p>
        </p:txBody>
      </p:sp>
      <p:sp>
        <p:nvSpPr>
          <p:cNvPr id="3086" name="Text Box 15"/>
          <p:cNvSpPr txBox="1">
            <a:spLocks noChangeArrowheads="1"/>
          </p:cNvSpPr>
          <p:nvPr/>
        </p:nvSpPr>
        <p:spPr bwMode="auto">
          <a:xfrm>
            <a:off x="1584325" y="5957888"/>
            <a:ext cx="311150" cy="396875"/>
          </a:xfrm>
          <a:prstGeom prst="rect">
            <a:avLst/>
          </a:prstGeom>
          <a:noFill/>
          <a:ln w="9525">
            <a:noFill/>
            <a:miter lim="800000"/>
            <a:headEnd/>
            <a:tailEnd/>
          </a:ln>
        </p:spPr>
        <p:txBody>
          <a:bodyPr wrap="none">
            <a:spAutoFit/>
          </a:bodyPr>
          <a:lstStyle/>
          <a:p>
            <a:r>
              <a:rPr lang="en-US"/>
              <a:t>1</a:t>
            </a:r>
          </a:p>
        </p:txBody>
      </p:sp>
      <p:sp>
        <p:nvSpPr>
          <p:cNvPr id="3087" name="Text Box 16"/>
          <p:cNvSpPr txBox="1">
            <a:spLocks noChangeArrowheads="1"/>
          </p:cNvSpPr>
          <p:nvPr/>
        </p:nvSpPr>
        <p:spPr bwMode="auto">
          <a:xfrm>
            <a:off x="4175125" y="4918075"/>
            <a:ext cx="608013" cy="457200"/>
          </a:xfrm>
          <a:prstGeom prst="rect">
            <a:avLst/>
          </a:prstGeom>
          <a:noFill/>
          <a:ln w="9525">
            <a:noFill/>
            <a:miter lim="800000"/>
            <a:headEnd/>
            <a:tailEnd/>
          </a:ln>
        </p:spPr>
        <p:txBody>
          <a:bodyPr wrap="none">
            <a:spAutoFit/>
          </a:bodyPr>
          <a:lstStyle/>
          <a:p>
            <a:r>
              <a:rPr lang="en-US" sz="2400"/>
              <a:t>OR</a:t>
            </a:r>
          </a:p>
        </p:txBody>
      </p:sp>
      <p:sp>
        <p:nvSpPr>
          <p:cNvPr id="3088" name="Line 17"/>
          <p:cNvSpPr>
            <a:spLocks noChangeShapeType="1"/>
          </p:cNvSpPr>
          <p:nvPr/>
        </p:nvSpPr>
        <p:spPr bwMode="auto">
          <a:xfrm flipV="1">
            <a:off x="5730875" y="4252913"/>
            <a:ext cx="0" cy="2209800"/>
          </a:xfrm>
          <a:prstGeom prst="line">
            <a:avLst/>
          </a:prstGeom>
          <a:noFill/>
          <a:ln w="9525">
            <a:solidFill>
              <a:schemeClr val="tx1"/>
            </a:solidFill>
            <a:round/>
            <a:headEnd/>
            <a:tailEnd type="triangle" w="med" len="med"/>
          </a:ln>
        </p:spPr>
        <p:txBody>
          <a:bodyPr wrap="none" anchor="ctr"/>
          <a:lstStyle/>
          <a:p>
            <a:endParaRPr lang="en-IN"/>
          </a:p>
        </p:txBody>
      </p:sp>
      <p:sp>
        <p:nvSpPr>
          <p:cNvPr id="3089" name="Line 18"/>
          <p:cNvSpPr>
            <a:spLocks noChangeShapeType="1"/>
          </p:cNvSpPr>
          <p:nvPr/>
        </p:nvSpPr>
        <p:spPr bwMode="auto">
          <a:xfrm>
            <a:off x="5730875" y="6462713"/>
            <a:ext cx="2590800" cy="0"/>
          </a:xfrm>
          <a:prstGeom prst="line">
            <a:avLst/>
          </a:prstGeom>
          <a:noFill/>
          <a:ln w="9525">
            <a:solidFill>
              <a:schemeClr val="tx1"/>
            </a:solidFill>
            <a:round/>
            <a:headEnd/>
            <a:tailEnd type="triangle" w="med" len="med"/>
          </a:ln>
        </p:spPr>
        <p:txBody>
          <a:bodyPr wrap="none" anchor="ctr"/>
          <a:lstStyle/>
          <a:p>
            <a:endParaRPr lang="en-IN"/>
          </a:p>
        </p:txBody>
      </p:sp>
      <p:sp>
        <p:nvSpPr>
          <p:cNvPr id="3090" name="Text Box 19"/>
          <p:cNvSpPr txBox="1">
            <a:spLocks noChangeArrowheads="1"/>
          </p:cNvSpPr>
          <p:nvPr/>
        </p:nvSpPr>
        <p:spPr bwMode="auto">
          <a:xfrm>
            <a:off x="5181600" y="3913188"/>
            <a:ext cx="369888" cy="457200"/>
          </a:xfrm>
          <a:prstGeom prst="rect">
            <a:avLst/>
          </a:prstGeom>
          <a:noFill/>
          <a:ln w="9525">
            <a:noFill/>
            <a:miter lim="800000"/>
            <a:headEnd/>
            <a:tailEnd/>
          </a:ln>
        </p:spPr>
        <p:txBody>
          <a:bodyPr wrap="none">
            <a:spAutoFit/>
          </a:bodyPr>
          <a:lstStyle/>
          <a:p>
            <a:r>
              <a:rPr lang="en-US" sz="2400"/>
              <a:t>T</a:t>
            </a:r>
          </a:p>
        </p:txBody>
      </p:sp>
      <p:sp>
        <p:nvSpPr>
          <p:cNvPr id="3091" name="Freeform 20"/>
          <p:cNvSpPr>
            <a:spLocks/>
          </p:cNvSpPr>
          <p:nvPr/>
        </p:nvSpPr>
        <p:spPr bwMode="auto">
          <a:xfrm>
            <a:off x="5883275" y="4291013"/>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3092" name="Rectangle 21"/>
          <p:cNvSpPr>
            <a:spLocks noChangeArrowheads="1"/>
          </p:cNvSpPr>
          <p:nvPr/>
        </p:nvSpPr>
        <p:spPr bwMode="auto">
          <a:xfrm>
            <a:off x="6400800" y="3886200"/>
            <a:ext cx="990600" cy="1219200"/>
          </a:xfrm>
          <a:prstGeom prst="rect">
            <a:avLst/>
          </a:prstGeom>
          <a:noFill/>
          <a:ln w="9525">
            <a:solidFill>
              <a:schemeClr val="tx1"/>
            </a:solidFill>
            <a:miter lim="800000"/>
            <a:headEnd/>
            <a:tailEnd/>
          </a:ln>
        </p:spPr>
        <p:txBody>
          <a:bodyPr wrap="none" anchor="ctr"/>
          <a:lstStyle/>
          <a:p>
            <a:endParaRPr lang="en-US"/>
          </a:p>
        </p:txBody>
      </p:sp>
      <p:sp>
        <p:nvSpPr>
          <p:cNvPr id="3093" name="Text Box 22"/>
          <p:cNvSpPr txBox="1">
            <a:spLocks noChangeArrowheads="1"/>
          </p:cNvSpPr>
          <p:nvPr/>
        </p:nvSpPr>
        <p:spPr bwMode="auto">
          <a:xfrm>
            <a:off x="6096000" y="3581400"/>
            <a:ext cx="311150" cy="396875"/>
          </a:xfrm>
          <a:prstGeom prst="rect">
            <a:avLst/>
          </a:prstGeom>
          <a:noFill/>
          <a:ln w="9525">
            <a:noFill/>
            <a:miter lim="800000"/>
            <a:headEnd/>
            <a:tailEnd/>
          </a:ln>
        </p:spPr>
        <p:txBody>
          <a:bodyPr wrap="none">
            <a:spAutoFit/>
          </a:bodyPr>
          <a:lstStyle/>
          <a:p>
            <a:r>
              <a:rPr lang="en-US"/>
              <a:t>2</a:t>
            </a:r>
          </a:p>
        </p:txBody>
      </p:sp>
      <p:sp>
        <p:nvSpPr>
          <p:cNvPr id="3094" name="Text Box 23"/>
          <p:cNvSpPr txBox="1">
            <a:spLocks noChangeArrowheads="1"/>
          </p:cNvSpPr>
          <p:nvPr/>
        </p:nvSpPr>
        <p:spPr bwMode="auto">
          <a:xfrm>
            <a:off x="7391400" y="3505200"/>
            <a:ext cx="311150" cy="396875"/>
          </a:xfrm>
          <a:prstGeom prst="rect">
            <a:avLst/>
          </a:prstGeom>
          <a:noFill/>
          <a:ln w="9525">
            <a:noFill/>
            <a:miter lim="800000"/>
            <a:headEnd/>
            <a:tailEnd/>
          </a:ln>
        </p:spPr>
        <p:txBody>
          <a:bodyPr wrap="none">
            <a:spAutoFit/>
          </a:bodyPr>
          <a:lstStyle/>
          <a:p>
            <a:r>
              <a:rPr lang="en-US"/>
              <a:t>3</a:t>
            </a:r>
          </a:p>
        </p:txBody>
      </p:sp>
      <p:sp>
        <p:nvSpPr>
          <p:cNvPr id="3095" name="Text Box 24"/>
          <p:cNvSpPr txBox="1">
            <a:spLocks noChangeArrowheads="1"/>
          </p:cNvSpPr>
          <p:nvPr/>
        </p:nvSpPr>
        <p:spPr bwMode="auto">
          <a:xfrm>
            <a:off x="7543800" y="4876800"/>
            <a:ext cx="311150" cy="396875"/>
          </a:xfrm>
          <a:prstGeom prst="rect">
            <a:avLst/>
          </a:prstGeom>
          <a:noFill/>
          <a:ln w="9525">
            <a:noFill/>
            <a:miter lim="800000"/>
            <a:headEnd/>
            <a:tailEnd/>
          </a:ln>
        </p:spPr>
        <p:txBody>
          <a:bodyPr wrap="none">
            <a:spAutoFit/>
          </a:bodyPr>
          <a:lstStyle/>
          <a:p>
            <a:r>
              <a:rPr lang="en-US"/>
              <a:t>4</a:t>
            </a:r>
          </a:p>
        </p:txBody>
      </p:sp>
      <p:sp>
        <p:nvSpPr>
          <p:cNvPr id="3096" name="Text Box 25"/>
          <p:cNvSpPr txBox="1">
            <a:spLocks noChangeArrowheads="1"/>
          </p:cNvSpPr>
          <p:nvPr/>
        </p:nvSpPr>
        <p:spPr bwMode="auto">
          <a:xfrm>
            <a:off x="6019800" y="4953000"/>
            <a:ext cx="311150" cy="396875"/>
          </a:xfrm>
          <a:prstGeom prst="rect">
            <a:avLst/>
          </a:prstGeom>
          <a:noFill/>
          <a:ln w="9525">
            <a:noFill/>
            <a:miter lim="800000"/>
            <a:headEnd/>
            <a:tailEnd/>
          </a:ln>
        </p:spPr>
        <p:txBody>
          <a:bodyPr wrap="none">
            <a:spAutoFit/>
          </a:bodyPr>
          <a:lstStyle/>
          <a:p>
            <a:r>
              <a:rPr lang="en-US"/>
              <a:t>1</a:t>
            </a:r>
          </a:p>
        </p:txBody>
      </p:sp>
      <p:sp>
        <p:nvSpPr>
          <p:cNvPr id="3097" name="Text Box 26"/>
          <p:cNvSpPr txBox="1">
            <a:spLocks noChangeArrowheads="1"/>
          </p:cNvSpPr>
          <p:nvPr/>
        </p:nvSpPr>
        <p:spPr bwMode="auto">
          <a:xfrm>
            <a:off x="365125" y="4967288"/>
            <a:ext cx="479425" cy="396875"/>
          </a:xfrm>
          <a:prstGeom prst="rect">
            <a:avLst/>
          </a:prstGeom>
          <a:noFill/>
          <a:ln w="9525">
            <a:noFill/>
            <a:miter lim="800000"/>
            <a:headEnd/>
            <a:tailEnd/>
          </a:ln>
        </p:spPr>
        <p:txBody>
          <a:bodyPr wrap="none">
            <a:spAutoFit/>
          </a:bodyPr>
          <a:lstStyle/>
          <a:p>
            <a:r>
              <a:rPr lang="en-US" b="1"/>
              <a:t>(a)</a:t>
            </a:r>
            <a:endParaRPr lang="en-US"/>
          </a:p>
        </p:txBody>
      </p:sp>
      <p:sp>
        <p:nvSpPr>
          <p:cNvPr id="3098" name="Text Box 27"/>
          <p:cNvSpPr txBox="1">
            <a:spLocks noChangeArrowheads="1"/>
          </p:cNvSpPr>
          <p:nvPr/>
        </p:nvSpPr>
        <p:spPr bwMode="auto">
          <a:xfrm>
            <a:off x="5013325" y="4891088"/>
            <a:ext cx="493713" cy="396875"/>
          </a:xfrm>
          <a:prstGeom prst="rect">
            <a:avLst/>
          </a:prstGeom>
          <a:noFill/>
          <a:ln w="9525">
            <a:noFill/>
            <a:miter lim="800000"/>
            <a:headEnd/>
            <a:tailEnd/>
          </a:ln>
        </p:spPr>
        <p:txBody>
          <a:bodyPr wrap="none">
            <a:spAutoFit/>
          </a:bodyPr>
          <a:lstStyle/>
          <a:p>
            <a:r>
              <a:rPr lang="en-US" b="1"/>
              <a:t>(b)</a:t>
            </a:r>
            <a:endParaRPr lang="en-US"/>
          </a:p>
        </p:txBody>
      </p:sp>
      <p:sp>
        <p:nvSpPr>
          <p:cNvPr id="3099" name="Text Box 28"/>
          <p:cNvSpPr txBox="1">
            <a:spLocks noChangeArrowheads="1"/>
          </p:cNvSpPr>
          <p:nvPr/>
        </p:nvSpPr>
        <p:spPr bwMode="auto">
          <a:xfrm>
            <a:off x="8418513" y="6400800"/>
            <a:ext cx="303212" cy="457200"/>
          </a:xfrm>
          <a:prstGeom prst="rect">
            <a:avLst/>
          </a:prstGeom>
          <a:noFill/>
          <a:ln w="9525">
            <a:noFill/>
            <a:miter lim="800000"/>
            <a:headEnd/>
            <a:tailEnd/>
          </a:ln>
        </p:spPr>
        <p:txBody>
          <a:bodyPr wrap="none">
            <a:spAutoFit/>
          </a:bodyPr>
          <a:lstStyle/>
          <a:p>
            <a:r>
              <a:rPr lang="en-US" sz="2400"/>
              <a:t>s</a:t>
            </a:r>
          </a:p>
        </p:txBody>
      </p:sp>
      <p:sp>
        <p:nvSpPr>
          <p:cNvPr id="3100" name="Rectangle 29"/>
          <p:cNvSpPr>
            <a:spLocks noChangeArrowheads="1"/>
          </p:cNvSpPr>
          <p:nvPr/>
        </p:nvSpPr>
        <p:spPr bwMode="auto">
          <a:xfrm>
            <a:off x="203200" y="6438900"/>
            <a:ext cx="1076325" cy="244475"/>
          </a:xfrm>
          <a:prstGeom prst="rect">
            <a:avLst/>
          </a:prstGeom>
          <a:noFill/>
          <a:ln w="9525">
            <a:noFill/>
            <a:miter lim="800000"/>
            <a:headEnd/>
            <a:tailEnd/>
          </a:ln>
        </p:spPr>
        <p:txBody>
          <a:bodyPr wrap="none">
            <a:spAutoFit/>
          </a:bodyPr>
          <a:lstStyle/>
          <a:p>
            <a:r>
              <a:rPr lang="en-US" sz="1000">
                <a:sym typeface="Wingdings" pitchFamily="2" charset="2"/>
              </a:rPr>
              <a:t>Modifed: 11/5/01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1066800" y="152400"/>
            <a:ext cx="7985791" cy="54102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1143000" y="304800"/>
            <a:ext cx="7977473" cy="5638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srcRect/>
          <a:stretch>
            <a:fillRect/>
          </a:stretch>
        </p:blipFill>
        <p:spPr bwMode="auto">
          <a:xfrm>
            <a:off x="1108453" y="304800"/>
            <a:ext cx="7959347" cy="55626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srcRect/>
          <a:stretch>
            <a:fillRect/>
          </a:stretch>
        </p:blipFill>
        <p:spPr bwMode="auto">
          <a:xfrm>
            <a:off x="1066800" y="228600"/>
            <a:ext cx="7922977" cy="57912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srcRect/>
          <a:stretch>
            <a:fillRect/>
          </a:stretch>
        </p:blipFill>
        <p:spPr bwMode="auto">
          <a:xfrm>
            <a:off x="1066800" y="381000"/>
            <a:ext cx="8030135" cy="5638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srcRect/>
          <a:stretch>
            <a:fillRect/>
          </a:stretch>
        </p:blipFill>
        <p:spPr bwMode="auto">
          <a:xfrm>
            <a:off x="1066800" y="304800"/>
            <a:ext cx="7952244" cy="55626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srcRect/>
          <a:stretch>
            <a:fillRect/>
          </a:stretch>
        </p:blipFill>
        <p:spPr bwMode="auto">
          <a:xfrm>
            <a:off x="1066800" y="304800"/>
            <a:ext cx="7953905" cy="54864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srcRect/>
          <a:stretch>
            <a:fillRect/>
          </a:stretch>
        </p:blipFill>
        <p:spPr bwMode="auto">
          <a:xfrm>
            <a:off x="1048167" y="387859"/>
            <a:ext cx="7947213" cy="5631941"/>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srcRect/>
          <a:stretch>
            <a:fillRect/>
          </a:stretch>
        </p:blipFill>
        <p:spPr bwMode="auto">
          <a:xfrm>
            <a:off x="1066800" y="381000"/>
            <a:ext cx="8008495" cy="54102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a:srcRect/>
          <a:stretch>
            <a:fillRect/>
          </a:stretch>
        </p:blipFill>
        <p:spPr bwMode="auto">
          <a:xfrm>
            <a:off x="1066800" y="304800"/>
            <a:ext cx="7978427" cy="5257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2750" y="188913"/>
            <a:ext cx="8229600" cy="685800"/>
          </a:xfrm>
        </p:spPr>
        <p:txBody>
          <a:bodyPr>
            <a:normAutofit fontScale="90000"/>
          </a:bodyPr>
          <a:lstStyle/>
          <a:p>
            <a:r>
              <a:rPr lang="en-US" sz="2400" b="1" smtClean="0"/>
              <a:t>Practical Problems Associated with a Power Plant </a:t>
            </a:r>
            <a:br>
              <a:rPr lang="en-US" sz="2400" b="1" smtClean="0"/>
            </a:br>
            <a:r>
              <a:rPr lang="en-US" sz="2400" b="1" smtClean="0"/>
              <a:t>Using a Carnot Cycle</a:t>
            </a:r>
          </a:p>
        </p:txBody>
      </p:sp>
      <p:sp>
        <p:nvSpPr>
          <p:cNvPr id="4099" name="Text Box 3"/>
          <p:cNvSpPr txBox="1">
            <a:spLocks noChangeArrowheads="1"/>
          </p:cNvSpPr>
          <p:nvPr/>
        </p:nvSpPr>
        <p:spPr bwMode="auto">
          <a:xfrm>
            <a:off x="182563" y="903288"/>
            <a:ext cx="8772525" cy="5427662"/>
          </a:xfrm>
          <a:prstGeom prst="rect">
            <a:avLst/>
          </a:prstGeom>
          <a:noFill/>
          <a:ln w="9525">
            <a:noFill/>
            <a:miter lim="800000"/>
            <a:headEnd/>
            <a:tailEnd/>
          </a:ln>
        </p:spPr>
        <p:txBody>
          <a:bodyPr>
            <a:spAutoFit/>
          </a:bodyPr>
          <a:lstStyle/>
          <a:p>
            <a:pPr>
              <a:buFontTx/>
              <a:buChar char="•"/>
            </a:pPr>
            <a:r>
              <a:rPr lang="en-US"/>
              <a:t> Maximum temperature limitation for a cycle (a).  What is the maximum temperature in the cycle?</a:t>
            </a:r>
          </a:p>
          <a:p>
            <a:endParaRPr lang="en-US"/>
          </a:p>
          <a:p>
            <a:pPr>
              <a:buFontTx/>
              <a:buChar char="•"/>
            </a:pPr>
            <a:r>
              <a:rPr lang="en-US"/>
              <a:t> Isentropic expansion in a turbine from 3-4.  What is the quality of the steam inside the turbine?  Will </a:t>
            </a:r>
            <a:r>
              <a:rPr lang="en-US">
                <a:solidFill>
                  <a:srgbClr val="FF0000"/>
                </a:solidFill>
              </a:rPr>
              <a:t>high moisture content</a:t>
            </a:r>
            <a:r>
              <a:rPr lang="en-US"/>
              <a:t> affect the operation of the turbine? </a:t>
            </a:r>
          </a:p>
          <a:p>
            <a:pPr>
              <a:buFontTx/>
              <a:buChar char="•"/>
            </a:pPr>
            <a:endParaRPr lang="en-US"/>
          </a:p>
          <a:p>
            <a:pPr>
              <a:buFontTx/>
              <a:buChar char="•"/>
            </a:pPr>
            <a:r>
              <a:rPr lang="en-US"/>
              <a:t> Isentropic compression process in a pump from 1-2.  Can one design a condenser and a transmission line system that precisely controls the quality of the vapor in order to achieve an isentropic compression?  </a:t>
            </a:r>
          </a:p>
          <a:p>
            <a:pPr lvl="1">
              <a:buFontTx/>
              <a:buChar char="•"/>
            </a:pPr>
            <a:r>
              <a:rPr lang="en-US"/>
              <a:t> </a:t>
            </a:r>
            <a:r>
              <a:rPr lang="en-US" sz="1800"/>
              <a:t>Even if we can, is it practical to handle </a:t>
            </a:r>
            <a:r>
              <a:rPr lang="en-US" sz="1800">
                <a:solidFill>
                  <a:srgbClr val="FF0000"/>
                </a:solidFill>
              </a:rPr>
              <a:t>two-phase flow (</a:t>
            </a:r>
            <a:r>
              <a:rPr lang="en-US" sz="1800"/>
              <a:t>liquid + vapor) using such a system?</a:t>
            </a:r>
            <a:r>
              <a:rPr lang="en-US"/>
              <a:t> </a:t>
            </a:r>
          </a:p>
          <a:p>
            <a:pPr lvl="1"/>
            <a:r>
              <a:rPr lang="en-US"/>
              <a:t> </a:t>
            </a:r>
          </a:p>
          <a:p>
            <a:pPr>
              <a:buFontTx/>
              <a:buChar char="•"/>
            </a:pPr>
            <a:r>
              <a:rPr lang="en-US"/>
              <a:t> The latter two problems can be resolved by the use of cycle </a:t>
            </a:r>
            <a:r>
              <a:rPr lang="en-US" b="1"/>
              <a:t>b</a:t>
            </a:r>
            <a:r>
              <a:rPr lang="en-US"/>
              <a:t> from previous slide.  </a:t>
            </a:r>
          </a:p>
          <a:p>
            <a:pPr lvl="1">
              <a:buFontTx/>
              <a:buChar char="•"/>
            </a:pPr>
            <a:r>
              <a:rPr lang="en-US" sz="1800"/>
              <a:t> However, cycle </a:t>
            </a:r>
            <a:r>
              <a:rPr lang="en-US" sz="1800" b="1"/>
              <a:t>b</a:t>
            </a:r>
            <a:r>
              <a:rPr lang="en-US" sz="1800"/>
              <a:t> requires the compression (1-2)of liquid at a very high pressure (exceeding 22 MPa for steam; </a:t>
            </a:r>
            <a:r>
              <a:rPr lang="en-US" sz="1800" b="1">
                <a:solidFill>
                  <a:srgbClr val="FF0000"/>
                </a:solidFill>
              </a:rPr>
              <a:t>Q:</a:t>
            </a:r>
            <a:r>
              <a:rPr lang="en-US" sz="1800"/>
              <a:t> where do we get this number?) and that is not practical.  </a:t>
            </a:r>
          </a:p>
          <a:p>
            <a:pPr lvl="1">
              <a:buFontTx/>
              <a:buChar char="•"/>
            </a:pPr>
            <a:r>
              <a:rPr lang="en-US" sz="1800"/>
              <a:t> Also, to maintain a constant temperature above the critical temperature is also difficult since the pressure will have to change continuously.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srcRect/>
          <a:stretch>
            <a:fillRect/>
          </a:stretch>
        </p:blipFill>
        <p:spPr bwMode="auto">
          <a:xfrm>
            <a:off x="1143000" y="304800"/>
            <a:ext cx="7673413" cy="54864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srcRect/>
          <a:stretch>
            <a:fillRect/>
          </a:stretch>
        </p:blipFill>
        <p:spPr bwMode="auto">
          <a:xfrm>
            <a:off x="1066800" y="304800"/>
            <a:ext cx="7819384" cy="53340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srcRect/>
          <a:stretch>
            <a:fillRect/>
          </a:stretch>
        </p:blipFill>
        <p:spPr bwMode="auto">
          <a:xfrm>
            <a:off x="1066800" y="228600"/>
            <a:ext cx="7861244" cy="5257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srcRect/>
          <a:stretch>
            <a:fillRect/>
          </a:stretch>
        </p:blipFill>
        <p:spPr bwMode="auto">
          <a:xfrm>
            <a:off x="1142999" y="457200"/>
            <a:ext cx="7855027" cy="5257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a:srcRect/>
          <a:stretch>
            <a:fillRect/>
          </a:stretch>
        </p:blipFill>
        <p:spPr bwMode="auto">
          <a:xfrm>
            <a:off x="1066800" y="381000"/>
            <a:ext cx="7979887" cy="54864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srcRect/>
          <a:stretch>
            <a:fillRect/>
          </a:stretch>
        </p:blipFill>
        <p:spPr bwMode="auto">
          <a:xfrm>
            <a:off x="1066800" y="381000"/>
            <a:ext cx="7885814" cy="53340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a:srcRect/>
          <a:stretch>
            <a:fillRect/>
          </a:stretch>
        </p:blipFill>
        <p:spPr bwMode="auto">
          <a:xfrm>
            <a:off x="1066800" y="152400"/>
            <a:ext cx="7944085" cy="5638800"/>
          </a:xfrm>
          <a:prstGeom prst="rect">
            <a:avLst/>
          </a:prstGeom>
          <a:noFill/>
          <a:ln w="9525">
            <a:noFill/>
            <a:miter lim="800000"/>
            <a:headEnd/>
            <a:tailEnd/>
          </a:ln>
          <a:effectLst/>
        </p:spPr>
      </p:pic>
      <p:sp>
        <p:nvSpPr>
          <p:cNvPr id="3" name="Rectangle 2"/>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a:srcRect/>
          <a:stretch>
            <a:fillRect/>
          </a:stretch>
        </p:blipFill>
        <p:spPr bwMode="auto">
          <a:xfrm>
            <a:off x="1066800" y="381000"/>
            <a:ext cx="7827028" cy="5410200"/>
          </a:xfrm>
          <a:prstGeom prst="rect">
            <a:avLst/>
          </a:prstGeom>
          <a:noFill/>
          <a:ln w="9525">
            <a:noFill/>
            <a:miter lim="800000"/>
            <a:headEnd/>
            <a:tailEnd/>
          </a:ln>
          <a:effectLst/>
        </p:spPr>
      </p:pic>
      <p:sp>
        <p:nvSpPr>
          <p:cNvPr id="5" name="Rectangle 4"/>
          <p:cNvSpPr/>
          <p:nvPr/>
        </p:nvSpPr>
        <p:spPr>
          <a:xfrm>
            <a:off x="7365949" y="6550223"/>
            <a:ext cx="1778051" cy="307777"/>
          </a:xfrm>
          <a:prstGeom prst="rect">
            <a:avLst/>
          </a:prstGeom>
          <a:noFill/>
        </p:spPr>
        <p:txBody>
          <a:bodyPr wrap="none" lIns="91440" tIns="45720" rIns="91440" bIns="45720">
            <a:spAutoFit/>
          </a:bodyPr>
          <a:lstStyle/>
          <a:p>
            <a:pPr algn="ctr"/>
            <a:r>
              <a:rPr lang="en-US" sz="1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STEAM NOZZLES</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1" y="685800"/>
            <a:ext cx="7391400" cy="4247317"/>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THANKYOU</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60000"/>
                    <a:lumOff val="40000"/>
                  </a:schemeClr>
                </a:solidFill>
                <a:effectLst>
                  <a:outerShdw blurRad="50800" dist="40000" dir="5400000" algn="tl" rotWithShape="0">
                    <a:srgbClr val="000000">
                      <a:shade val="5000"/>
                      <a:satMod val="120000"/>
                      <a:alpha val="33000"/>
                    </a:srgbClr>
                  </a:outerShdw>
                </a:effectLst>
              </a:rPr>
              <a:t>V UNIT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60000"/>
                    <a:lumOff val="40000"/>
                  </a:schemeClr>
                </a:solidFill>
                <a:effectLst>
                  <a:outerShdw blurRad="50800" dist="40000" dir="5400000" algn="tl" rotWithShape="0">
                    <a:srgbClr val="000000">
                      <a:shade val="5000"/>
                      <a:satMod val="120000"/>
                      <a:alpha val="33000"/>
                    </a:srgbClr>
                  </a:outerShdw>
                </a:effectLst>
              </a:rPr>
              <a:t>COMPLETED</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75000"/>
                  </a:schemeClr>
                </a:solidFill>
                <a:effectLst>
                  <a:outerShdw blurRad="50800" dist="40000" dir="5400000" algn="tl" rotWithShape="0">
                    <a:srgbClr val="000000">
                      <a:shade val="5000"/>
                      <a:satMod val="120000"/>
                      <a:alpha val="33000"/>
                    </a:srgbClr>
                  </a:outerShdw>
                </a:effectLst>
              </a:rPr>
              <a:t>SYLLABUS </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75000"/>
                  </a:schemeClr>
                </a:solidFill>
                <a:effectLst>
                  <a:outerShdw blurRad="50800" dist="40000" dir="5400000" algn="tl" rotWithShape="0">
                    <a:srgbClr val="000000">
                      <a:shade val="5000"/>
                      <a:satMod val="120000"/>
                      <a:alpha val="33000"/>
                    </a:srgbClr>
                  </a:outerShdw>
                </a:effectLst>
              </a:rPr>
              <a:t>COMPLETED</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75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685800"/>
          </a:xfrm>
        </p:spPr>
        <p:txBody>
          <a:bodyPr/>
          <a:lstStyle/>
          <a:p>
            <a:r>
              <a:rPr lang="en-US" sz="2800" b="1" smtClean="0"/>
              <a:t>Consider a modified cycle - A Rankine cycle</a:t>
            </a:r>
            <a:endParaRPr lang="en-US" b="1" smtClean="0"/>
          </a:p>
        </p:txBody>
      </p:sp>
      <p:sp>
        <p:nvSpPr>
          <p:cNvPr id="5123" name="Rectangle 3"/>
          <p:cNvSpPr>
            <a:spLocks noGrp="1" noChangeArrowheads="1"/>
          </p:cNvSpPr>
          <p:nvPr>
            <p:ph idx="1"/>
          </p:nvPr>
        </p:nvSpPr>
        <p:spPr>
          <a:xfrm>
            <a:off x="228600" y="609600"/>
            <a:ext cx="8686800" cy="4114800"/>
          </a:xfrm>
        </p:spPr>
        <p:txBody>
          <a:bodyPr/>
          <a:lstStyle/>
          <a:p>
            <a:r>
              <a:rPr lang="en-US" sz="2000" smtClean="0"/>
              <a:t>To avoid transporting and compressing two-phase fluid:</a:t>
            </a:r>
          </a:p>
          <a:p>
            <a:pPr lvl="1"/>
            <a:r>
              <a:rPr lang="en-US" sz="1800" smtClean="0"/>
              <a:t> </a:t>
            </a:r>
            <a:r>
              <a:rPr lang="en-US" sz="2000" smtClean="0"/>
              <a:t>We can try to </a:t>
            </a:r>
            <a:r>
              <a:rPr lang="en-US" sz="2000" b="1" i="1" smtClean="0">
                <a:solidFill>
                  <a:srgbClr val="FF0000"/>
                </a:solidFill>
              </a:rPr>
              <a:t>condense all fluid exiting from the turbine into saturated liquid</a:t>
            </a:r>
            <a:r>
              <a:rPr lang="en-US" sz="2000" smtClean="0"/>
              <a:t> before compressed it by a pump.   </a:t>
            </a:r>
          </a:p>
        </p:txBody>
      </p:sp>
      <p:sp>
        <p:nvSpPr>
          <p:cNvPr id="5124" name="Text Box 30"/>
          <p:cNvSpPr txBox="1">
            <a:spLocks noChangeArrowheads="1"/>
          </p:cNvSpPr>
          <p:nvPr/>
        </p:nvSpPr>
        <p:spPr bwMode="auto">
          <a:xfrm>
            <a:off x="182563" y="4800600"/>
            <a:ext cx="8961437" cy="1616075"/>
          </a:xfrm>
          <a:prstGeom prst="rect">
            <a:avLst/>
          </a:prstGeom>
          <a:noFill/>
          <a:ln w="9525">
            <a:noFill/>
            <a:miter lim="800000"/>
            <a:headEnd/>
            <a:tailEnd/>
          </a:ln>
        </p:spPr>
        <p:txBody>
          <a:bodyPr>
            <a:spAutoFit/>
          </a:bodyPr>
          <a:lstStyle/>
          <a:p>
            <a:pPr>
              <a:buFontTx/>
              <a:buChar char="•"/>
            </a:pPr>
            <a:r>
              <a:rPr lang="en-US"/>
              <a:t> When the saturated vapor enters the turbine, as its temperature and pressure decreases, condensation occurs, leading to liquid.  These liquid droplets can significantly damage the turbine blades due to corrosion and/or erosion. </a:t>
            </a:r>
          </a:p>
          <a:p>
            <a:pPr lvl="1">
              <a:buFontTx/>
              <a:buChar char="•"/>
            </a:pPr>
            <a:r>
              <a:rPr lang="en-US"/>
              <a:t> One possible solution: </a:t>
            </a:r>
            <a:r>
              <a:rPr lang="en-US" b="1" i="1">
                <a:solidFill>
                  <a:srgbClr val="FF0000"/>
                </a:solidFill>
              </a:rPr>
              <a:t>superheating the vapor</a:t>
            </a:r>
            <a:r>
              <a:rPr lang="en-US"/>
              <a:t>.  </a:t>
            </a:r>
          </a:p>
          <a:p>
            <a:pPr lvl="1">
              <a:buFontTx/>
              <a:buChar char="•"/>
            </a:pPr>
            <a:r>
              <a:rPr lang="en-US"/>
              <a:t> It can also increase the thermal efficiency of the cycle (since T</a:t>
            </a:r>
            <a:r>
              <a:rPr lang="en-US" baseline="-25000"/>
              <a:t>H</a:t>
            </a:r>
            <a:r>
              <a:rPr lang="en-US"/>
              <a:t> </a:t>
            </a:r>
            <a:r>
              <a:rPr lang="en-US" b="1">
                <a:solidFill>
                  <a:srgbClr val="FF0000"/>
                </a:solidFill>
                <a:sym typeface="Symbol" pitchFamily="18" charset="2"/>
              </a:rPr>
              <a:t></a:t>
            </a:r>
            <a:r>
              <a:rPr lang="en-US"/>
              <a:t>).</a:t>
            </a:r>
          </a:p>
        </p:txBody>
      </p:sp>
      <p:grpSp>
        <p:nvGrpSpPr>
          <p:cNvPr id="2" name="Group 56"/>
          <p:cNvGrpSpPr>
            <a:grpSpLocks/>
          </p:cNvGrpSpPr>
          <p:nvPr/>
        </p:nvGrpSpPr>
        <p:grpSpPr bwMode="auto">
          <a:xfrm>
            <a:off x="5489575" y="1704975"/>
            <a:ext cx="3346450" cy="2541588"/>
            <a:chOff x="1400" y="1101"/>
            <a:chExt cx="2136" cy="1656"/>
          </a:xfrm>
        </p:grpSpPr>
        <p:sp>
          <p:nvSpPr>
            <p:cNvPr id="5153" name="Line 5"/>
            <p:cNvSpPr>
              <a:spLocks noChangeShapeType="1"/>
            </p:cNvSpPr>
            <p:nvPr/>
          </p:nvSpPr>
          <p:spPr bwMode="auto">
            <a:xfrm>
              <a:off x="1680" y="2664"/>
              <a:ext cx="1632" cy="1"/>
            </a:xfrm>
            <a:prstGeom prst="line">
              <a:avLst/>
            </a:prstGeom>
            <a:noFill/>
            <a:ln w="9525">
              <a:solidFill>
                <a:schemeClr val="tx1"/>
              </a:solidFill>
              <a:round/>
              <a:headEnd/>
              <a:tailEnd type="triangle" w="med" len="med"/>
            </a:ln>
          </p:spPr>
          <p:txBody>
            <a:bodyPr wrap="none" anchor="ctr"/>
            <a:lstStyle/>
            <a:p>
              <a:endParaRPr lang="en-IN"/>
            </a:p>
          </p:txBody>
        </p:sp>
        <p:sp>
          <p:nvSpPr>
            <p:cNvPr id="5154" name="Line 4"/>
            <p:cNvSpPr>
              <a:spLocks noChangeShapeType="1"/>
            </p:cNvSpPr>
            <p:nvPr/>
          </p:nvSpPr>
          <p:spPr bwMode="auto">
            <a:xfrm flipV="1">
              <a:off x="1680" y="1272"/>
              <a:ext cx="1" cy="1392"/>
            </a:xfrm>
            <a:prstGeom prst="line">
              <a:avLst/>
            </a:prstGeom>
            <a:noFill/>
            <a:ln w="9525">
              <a:solidFill>
                <a:schemeClr val="tx1"/>
              </a:solidFill>
              <a:round/>
              <a:headEnd/>
              <a:tailEnd type="triangle" w="med" len="med"/>
            </a:ln>
          </p:spPr>
          <p:txBody>
            <a:bodyPr wrap="none" anchor="ctr"/>
            <a:lstStyle/>
            <a:p>
              <a:endParaRPr lang="en-IN"/>
            </a:p>
          </p:txBody>
        </p:sp>
        <p:sp>
          <p:nvSpPr>
            <p:cNvPr id="5155" name="Text Box 6"/>
            <p:cNvSpPr txBox="1">
              <a:spLocks noChangeArrowheads="1"/>
            </p:cNvSpPr>
            <p:nvPr/>
          </p:nvSpPr>
          <p:spPr bwMode="auto">
            <a:xfrm>
              <a:off x="1400" y="1106"/>
              <a:ext cx="236" cy="298"/>
            </a:xfrm>
            <a:prstGeom prst="rect">
              <a:avLst/>
            </a:prstGeom>
            <a:noFill/>
            <a:ln w="9525">
              <a:noFill/>
              <a:miter lim="800000"/>
              <a:headEnd/>
              <a:tailEnd/>
            </a:ln>
          </p:spPr>
          <p:txBody>
            <a:bodyPr wrap="none">
              <a:spAutoFit/>
            </a:bodyPr>
            <a:lstStyle/>
            <a:p>
              <a:r>
                <a:rPr lang="en-US" sz="2400"/>
                <a:t>T</a:t>
              </a:r>
            </a:p>
          </p:txBody>
        </p:sp>
        <p:sp>
          <p:nvSpPr>
            <p:cNvPr id="5156" name="Freeform 7"/>
            <p:cNvSpPr>
              <a:spLocks/>
            </p:cNvSpPr>
            <p:nvPr/>
          </p:nvSpPr>
          <p:spPr bwMode="auto">
            <a:xfrm>
              <a:off x="1776" y="1296"/>
              <a:ext cx="1536" cy="1224"/>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5157" name="Rectangle 8"/>
            <p:cNvSpPr>
              <a:spLocks noChangeArrowheads="1"/>
            </p:cNvSpPr>
            <p:nvPr/>
          </p:nvSpPr>
          <p:spPr bwMode="auto">
            <a:xfrm>
              <a:off x="2100" y="1800"/>
              <a:ext cx="636" cy="480"/>
            </a:xfrm>
            <a:prstGeom prst="rect">
              <a:avLst/>
            </a:prstGeom>
            <a:noFill/>
            <a:ln w="9525">
              <a:solidFill>
                <a:schemeClr val="tx1"/>
              </a:solidFill>
              <a:miter lim="800000"/>
              <a:headEnd/>
              <a:tailEnd/>
            </a:ln>
          </p:spPr>
          <p:txBody>
            <a:bodyPr wrap="none" anchor="ctr"/>
            <a:lstStyle/>
            <a:p>
              <a:endParaRPr lang="en-US"/>
            </a:p>
          </p:txBody>
        </p:sp>
        <p:sp>
          <p:nvSpPr>
            <p:cNvPr id="5158" name="Text Box 9"/>
            <p:cNvSpPr txBox="1">
              <a:spLocks noChangeArrowheads="1"/>
            </p:cNvSpPr>
            <p:nvPr/>
          </p:nvSpPr>
          <p:spPr bwMode="auto">
            <a:xfrm>
              <a:off x="1933" y="1557"/>
              <a:ext cx="118" cy="259"/>
            </a:xfrm>
            <a:prstGeom prst="rect">
              <a:avLst/>
            </a:prstGeom>
            <a:noFill/>
            <a:ln w="9525">
              <a:noFill/>
              <a:miter lim="800000"/>
              <a:headEnd/>
              <a:tailEnd/>
            </a:ln>
          </p:spPr>
          <p:txBody>
            <a:bodyPr wrap="none">
              <a:spAutoFit/>
            </a:bodyPr>
            <a:lstStyle/>
            <a:p>
              <a:endParaRPr lang="en-US"/>
            </a:p>
          </p:txBody>
        </p:sp>
        <p:sp>
          <p:nvSpPr>
            <p:cNvPr id="5159" name="Text Box 10"/>
            <p:cNvSpPr txBox="1">
              <a:spLocks noChangeArrowheads="1"/>
            </p:cNvSpPr>
            <p:nvPr/>
          </p:nvSpPr>
          <p:spPr bwMode="auto">
            <a:xfrm>
              <a:off x="2707" y="1605"/>
              <a:ext cx="118" cy="258"/>
            </a:xfrm>
            <a:prstGeom prst="rect">
              <a:avLst/>
            </a:prstGeom>
            <a:noFill/>
            <a:ln w="9525">
              <a:noFill/>
              <a:miter lim="800000"/>
              <a:headEnd/>
              <a:tailEnd/>
            </a:ln>
          </p:spPr>
          <p:txBody>
            <a:bodyPr wrap="none">
              <a:spAutoFit/>
            </a:bodyPr>
            <a:lstStyle/>
            <a:p>
              <a:endParaRPr lang="en-US"/>
            </a:p>
          </p:txBody>
        </p:sp>
        <p:sp>
          <p:nvSpPr>
            <p:cNvPr id="5160" name="Text Box 11"/>
            <p:cNvSpPr txBox="1">
              <a:spLocks noChangeArrowheads="1"/>
            </p:cNvSpPr>
            <p:nvPr/>
          </p:nvSpPr>
          <p:spPr bwMode="auto">
            <a:xfrm>
              <a:off x="2695" y="2247"/>
              <a:ext cx="118" cy="259"/>
            </a:xfrm>
            <a:prstGeom prst="rect">
              <a:avLst/>
            </a:prstGeom>
            <a:noFill/>
            <a:ln w="9525">
              <a:noFill/>
              <a:miter lim="800000"/>
              <a:headEnd/>
              <a:tailEnd/>
            </a:ln>
          </p:spPr>
          <p:txBody>
            <a:bodyPr wrap="none">
              <a:spAutoFit/>
            </a:bodyPr>
            <a:lstStyle/>
            <a:p>
              <a:endParaRPr lang="en-US"/>
            </a:p>
          </p:txBody>
        </p:sp>
        <p:sp>
          <p:nvSpPr>
            <p:cNvPr id="5161" name="Text Box 16"/>
            <p:cNvSpPr txBox="1">
              <a:spLocks noChangeArrowheads="1"/>
            </p:cNvSpPr>
            <p:nvPr/>
          </p:nvSpPr>
          <p:spPr bwMode="auto">
            <a:xfrm>
              <a:off x="3356" y="2499"/>
              <a:ext cx="180" cy="258"/>
            </a:xfrm>
            <a:prstGeom prst="rect">
              <a:avLst/>
            </a:prstGeom>
            <a:noFill/>
            <a:ln w="9525">
              <a:noFill/>
              <a:miter lim="800000"/>
              <a:headEnd/>
              <a:tailEnd/>
            </a:ln>
          </p:spPr>
          <p:txBody>
            <a:bodyPr wrap="none">
              <a:spAutoFit/>
            </a:bodyPr>
            <a:lstStyle/>
            <a:p>
              <a:r>
                <a:rPr lang="en-US"/>
                <a:t>s</a:t>
              </a:r>
            </a:p>
          </p:txBody>
        </p:sp>
        <p:sp>
          <p:nvSpPr>
            <p:cNvPr id="5162" name="Freeform 45"/>
            <p:cNvSpPr>
              <a:spLocks/>
            </p:cNvSpPr>
            <p:nvPr/>
          </p:nvSpPr>
          <p:spPr bwMode="auto">
            <a:xfrm>
              <a:off x="1920" y="1314"/>
              <a:ext cx="1062" cy="966"/>
            </a:xfrm>
            <a:custGeom>
              <a:avLst/>
              <a:gdLst>
                <a:gd name="T0" fmla="*/ 0 w 1062"/>
                <a:gd name="T1" fmla="*/ 966 h 966"/>
                <a:gd name="T2" fmla="*/ 0 w 1062"/>
                <a:gd name="T3" fmla="*/ 762 h 966"/>
                <a:gd name="T4" fmla="*/ 186 w 1062"/>
                <a:gd name="T5" fmla="*/ 474 h 966"/>
                <a:gd name="T6" fmla="*/ 840 w 1062"/>
                <a:gd name="T7" fmla="*/ 474 h 966"/>
                <a:gd name="T8" fmla="*/ 1062 w 1062"/>
                <a:gd name="T9" fmla="*/ 0 h 966"/>
                <a:gd name="T10" fmla="*/ 1062 w 1062"/>
                <a:gd name="T11" fmla="*/ 966 h 966"/>
                <a:gd name="T12" fmla="*/ 0 w 1062"/>
                <a:gd name="T13" fmla="*/ 966 h 966"/>
                <a:gd name="T14" fmla="*/ 0 60000 65536"/>
                <a:gd name="T15" fmla="*/ 0 60000 65536"/>
                <a:gd name="T16" fmla="*/ 0 60000 65536"/>
                <a:gd name="T17" fmla="*/ 0 60000 65536"/>
                <a:gd name="T18" fmla="*/ 0 60000 65536"/>
                <a:gd name="T19" fmla="*/ 0 60000 65536"/>
                <a:gd name="T20" fmla="*/ 0 60000 65536"/>
                <a:gd name="T21" fmla="*/ 0 w 1062"/>
                <a:gd name="T22" fmla="*/ 0 h 966"/>
                <a:gd name="T23" fmla="*/ 1062 w 1062"/>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966">
                  <a:moveTo>
                    <a:pt x="0" y="966"/>
                  </a:moveTo>
                  <a:lnTo>
                    <a:pt x="0" y="762"/>
                  </a:lnTo>
                  <a:lnTo>
                    <a:pt x="186" y="474"/>
                  </a:lnTo>
                  <a:lnTo>
                    <a:pt x="840" y="474"/>
                  </a:lnTo>
                  <a:lnTo>
                    <a:pt x="1062" y="0"/>
                  </a:lnTo>
                  <a:lnTo>
                    <a:pt x="1062" y="966"/>
                  </a:lnTo>
                  <a:lnTo>
                    <a:pt x="0" y="966"/>
                  </a:lnTo>
                  <a:close/>
                </a:path>
              </a:pathLst>
            </a:custGeom>
            <a:noFill/>
            <a:ln w="38100">
              <a:solidFill>
                <a:srgbClr val="000080"/>
              </a:solidFill>
              <a:round/>
              <a:headEnd/>
              <a:tailEnd/>
            </a:ln>
          </p:spPr>
          <p:txBody>
            <a:bodyPr wrap="none" anchor="ctr"/>
            <a:lstStyle/>
            <a:p>
              <a:endParaRPr lang="en-US"/>
            </a:p>
          </p:txBody>
        </p:sp>
        <p:sp>
          <p:nvSpPr>
            <p:cNvPr id="5163" name="Text Box 48"/>
            <p:cNvSpPr txBox="1">
              <a:spLocks noChangeArrowheads="1"/>
            </p:cNvSpPr>
            <p:nvPr/>
          </p:nvSpPr>
          <p:spPr bwMode="auto">
            <a:xfrm>
              <a:off x="3014" y="1101"/>
              <a:ext cx="199" cy="259"/>
            </a:xfrm>
            <a:prstGeom prst="rect">
              <a:avLst/>
            </a:prstGeom>
            <a:noFill/>
            <a:ln w="9525">
              <a:noFill/>
              <a:miter lim="800000"/>
              <a:headEnd/>
              <a:tailEnd/>
            </a:ln>
          </p:spPr>
          <p:txBody>
            <a:bodyPr wrap="none">
              <a:spAutoFit/>
            </a:bodyPr>
            <a:lstStyle/>
            <a:p>
              <a:r>
                <a:rPr lang="en-US">
                  <a:solidFill>
                    <a:srgbClr val="000066"/>
                  </a:solidFill>
                </a:rPr>
                <a:t>3</a:t>
              </a:r>
              <a:endParaRPr lang="en-US"/>
            </a:p>
          </p:txBody>
        </p:sp>
        <p:sp>
          <p:nvSpPr>
            <p:cNvPr id="5164" name="Text Box 49"/>
            <p:cNvSpPr txBox="1">
              <a:spLocks noChangeArrowheads="1"/>
            </p:cNvSpPr>
            <p:nvPr/>
          </p:nvSpPr>
          <p:spPr bwMode="auto">
            <a:xfrm>
              <a:off x="2930" y="2229"/>
              <a:ext cx="199" cy="258"/>
            </a:xfrm>
            <a:prstGeom prst="rect">
              <a:avLst/>
            </a:prstGeom>
            <a:noFill/>
            <a:ln w="9525">
              <a:noFill/>
              <a:miter lim="800000"/>
              <a:headEnd/>
              <a:tailEnd/>
            </a:ln>
          </p:spPr>
          <p:txBody>
            <a:bodyPr wrap="none">
              <a:spAutoFit/>
            </a:bodyPr>
            <a:lstStyle/>
            <a:p>
              <a:r>
                <a:rPr lang="en-US">
                  <a:solidFill>
                    <a:srgbClr val="000066"/>
                  </a:solidFill>
                </a:rPr>
                <a:t>4</a:t>
              </a:r>
              <a:endParaRPr lang="en-US"/>
            </a:p>
          </p:txBody>
        </p:sp>
        <p:sp>
          <p:nvSpPr>
            <p:cNvPr id="5165" name="Freeform 51"/>
            <p:cNvSpPr>
              <a:spLocks/>
            </p:cNvSpPr>
            <p:nvPr/>
          </p:nvSpPr>
          <p:spPr bwMode="auto">
            <a:xfrm>
              <a:off x="1926" y="1794"/>
              <a:ext cx="816" cy="486"/>
            </a:xfrm>
            <a:custGeom>
              <a:avLst/>
              <a:gdLst>
                <a:gd name="T0" fmla="*/ 816 w 816"/>
                <a:gd name="T1" fmla="*/ 486 h 486"/>
                <a:gd name="T2" fmla="*/ 0 w 816"/>
                <a:gd name="T3" fmla="*/ 486 h 486"/>
                <a:gd name="T4" fmla="*/ 0 w 816"/>
                <a:gd name="T5" fmla="*/ 294 h 486"/>
                <a:gd name="T6" fmla="*/ 174 w 816"/>
                <a:gd name="T7" fmla="*/ 6 h 486"/>
                <a:gd name="T8" fmla="*/ 816 w 816"/>
                <a:gd name="T9" fmla="*/ 0 h 486"/>
                <a:gd name="T10" fmla="*/ 816 w 816"/>
                <a:gd name="T11" fmla="*/ 486 h 486"/>
                <a:gd name="T12" fmla="*/ 0 60000 65536"/>
                <a:gd name="T13" fmla="*/ 0 60000 65536"/>
                <a:gd name="T14" fmla="*/ 0 60000 65536"/>
                <a:gd name="T15" fmla="*/ 0 60000 65536"/>
                <a:gd name="T16" fmla="*/ 0 60000 65536"/>
                <a:gd name="T17" fmla="*/ 0 60000 65536"/>
                <a:gd name="T18" fmla="*/ 0 w 816"/>
                <a:gd name="T19" fmla="*/ 0 h 486"/>
                <a:gd name="T20" fmla="*/ 816 w 816"/>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816" h="486">
                  <a:moveTo>
                    <a:pt x="816" y="486"/>
                  </a:moveTo>
                  <a:lnTo>
                    <a:pt x="0" y="486"/>
                  </a:lnTo>
                  <a:lnTo>
                    <a:pt x="0" y="294"/>
                  </a:lnTo>
                  <a:lnTo>
                    <a:pt x="174" y="6"/>
                  </a:lnTo>
                  <a:lnTo>
                    <a:pt x="816" y="0"/>
                  </a:lnTo>
                  <a:lnTo>
                    <a:pt x="816" y="486"/>
                  </a:lnTo>
                  <a:close/>
                </a:path>
              </a:pathLst>
            </a:custGeom>
            <a:noFill/>
            <a:ln w="19050">
              <a:solidFill>
                <a:srgbClr val="FF0000"/>
              </a:solidFill>
              <a:round/>
              <a:headEnd/>
              <a:tailEnd/>
            </a:ln>
          </p:spPr>
          <p:txBody>
            <a:bodyPr wrap="none" anchor="ctr"/>
            <a:lstStyle/>
            <a:p>
              <a:endParaRPr lang="en-US"/>
            </a:p>
          </p:txBody>
        </p:sp>
        <p:sp>
          <p:nvSpPr>
            <p:cNvPr id="5166" name="Text Box 52"/>
            <p:cNvSpPr txBox="1">
              <a:spLocks noChangeArrowheads="1"/>
            </p:cNvSpPr>
            <p:nvPr/>
          </p:nvSpPr>
          <p:spPr bwMode="auto">
            <a:xfrm>
              <a:off x="1856" y="2265"/>
              <a:ext cx="199" cy="258"/>
            </a:xfrm>
            <a:prstGeom prst="rect">
              <a:avLst/>
            </a:prstGeom>
            <a:noFill/>
            <a:ln w="9525">
              <a:noFill/>
              <a:miter lim="800000"/>
              <a:headEnd/>
              <a:tailEnd/>
            </a:ln>
          </p:spPr>
          <p:txBody>
            <a:bodyPr wrap="none">
              <a:spAutoFit/>
            </a:bodyPr>
            <a:lstStyle/>
            <a:p>
              <a:r>
                <a:rPr lang="en-US">
                  <a:solidFill>
                    <a:srgbClr val="FF0000"/>
                  </a:solidFill>
                </a:rPr>
                <a:t>1</a:t>
              </a:r>
              <a:endParaRPr lang="en-US"/>
            </a:p>
          </p:txBody>
        </p:sp>
        <p:sp>
          <p:nvSpPr>
            <p:cNvPr id="5167" name="Text Box 53"/>
            <p:cNvSpPr txBox="1">
              <a:spLocks noChangeArrowheads="1"/>
            </p:cNvSpPr>
            <p:nvPr/>
          </p:nvSpPr>
          <p:spPr bwMode="auto">
            <a:xfrm>
              <a:off x="1760" y="1893"/>
              <a:ext cx="198" cy="259"/>
            </a:xfrm>
            <a:prstGeom prst="rect">
              <a:avLst/>
            </a:prstGeom>
            <a:noFill/>
            <a:ln w="9525">
              <a:noFill/>
              <a:miter lim="800000"/>
              <a:headEnd/>
              <a:tailEnd/>
            </a:ln>
          </p:spPr>
          <p:txBody>
            <a:bodyPr wrap="none">
              <a:spAutoFit/>
            </a:bodyPr>
            <a:lstStyle/>
            <a:p>
              <a:r>
                <a:rPr lang="en-US">
                  <a:solidFill>
                    <a:srgbClr val="FF0000"/>
                  </a:solidFill>
                </a:rPr>
                <a:t>2</a:t>
              </a:r>
              <a:endParaRPr lang="en-US"/>
            </a:p>
          </p:txBody>
        </p:sp>
      </p:grpSp>
      <p:grpSp>
        <p:nvGrpSpPr>
          <p:cNvPr id="3" name="Group 85"/>
          <p:cNvGrpSpPr>
            <a:grpSpLocks/>
          </p:cNvGrpSpPr>
          <p:nvPr/>
        </p:nvGrpSpPr>
        <p:grpSpPr bwMode="auto">
          <a:xfrm>
            <a:off x="422275" y="1651000"/>
            <a:ext cx="4897438" cy="3062288"/>
            <a:chOff x="275" y="1003"/>
            <a:chExt cx="3085" cy="1929"/>
          </a:xfrm>
        </p:grpSpPr>
        <p:sp>
          <p:nvSpPr>
            <p:cNvPr id="5128" name="Rectangle 58"/>
            <p:cNvSpPr>
              <a:spLocks noChangeAspect="1" noChangeArrowheads="1"/>
            </p:cNvSpPr>
            <p:nvPr/>
          </p:nvSpPr>
          <p:spPr bwMode="auto">
            <a:xfrm>
              <a:off x="1487" y="1302"/>
              <a:ext cx="797" cy="417"/>
            </a:xfrm>
            <a:prstGeom prst="rect">
              <a:avLst/>
            </a:prstGeom>
            <a:noFill/>
            <a:ln w="9525">
              <a:solidFill>
                <a:schemeClr val="tx1"/>
              </a:solidFill>
              <a:miter lim="800000"/>
              <a:headEnd/>
              <a:tailEnd/>
            </a:ln>
          </p:spPr>
          <p:txBody>
            <a:bodyPr wrap="none" anchor="ctr"/>
            <a:lstStyle/>
            <a:p>
              <a:endParaRPr lang="en-US"/>
            </a:p>
          </p:txBody>
        </p:sp>
        <p:sp>
          <p:nvSpPr>
            <p:cNvPr id="5129" name="Oval 59"/>
            <p:cNvSpPr>
              <a:spLocks noChangeAspect="1" noChangeArrowheads="1"/>
            </p:cNvSpPr>
            <p:nvPr/>
          </p:nvSpPr>
          <p:spPr bwMode="auto">
            <a:xfrm>
              <a:off x="1715" y="2402"/>
              <a:ext cx="455" cy="454"/>
            </a:xfrm>
            <a:prstGeom prst="ellipse">
              <a:avLst/>
            </a:prstGeom>
            <a:noFill/>
            <a:ln w="9525">
              <a:solidFill>
                <a:schemeClr val="tx1"/>
              </a:solidFill>
              <a:round/>
              <a:headEnd/>
              <a:tailEnd/>
            </a:ln>
          </p:spPr>
          <p:txBody>
            <a:bodyPr wrap="none" anchor="ctr"/>
            <a:lstStyle/>
            <a:p>
              <a:endParaRPr lang="en-US"/>
            </a:p>
          </p:txBody>
        </p:sp>
        <p:sp>
          <p:nvSpPr>
            <p:cNvPr id="5130" name="AutoShape 60"/>
            <p:cNvSpPr>
              <a:spLocks noChangeAspect="1" noChangeArrowheads="1"/>
            </p:cNvSpPr>
            <p:nvPr/>
          </p:nvSpPr>
          <p:spPr bwMode="auto">
            <a:xfrm rot="5400000">
              <a:off x="2379" y="1814"/>
              <a:ext cx="531" cy="569"/>
            </a:xfrm>
            <a:custGeom>
              <a:avLst/>
              <a:gdLst>
                <a:gd name="T0" fmla="*/ 465 w 21600"/>
                <a:gd name="T1" fmla="*/ 285 h 21600"/>
                <a:gd name="T2" fmla="*/ 266 w 21600"/>
                <a:gd name="T3" fmla="*/ 569 h 21600"/>
                <a:gd name="T4" fmla="*/ 66 w 21600"/>
                <a:gd name="T5" fmla="*/ 285 h 21600"/>
                <a:gd name="T6" fmla="*/ 266 w 21600"/>
                <a:gd name="T7" fmla="*/ 0 h 21600"/>
                <a:gd name="T8" fmla="*/ 0 60000 65536"/>
                <a:gd name="T9" fmla="*/ 0 60000 65536"/>
                <a:gd name="T10" fmla="*/ 0 60000 65536"/>
                <a:gd name="T11" fmla="*/ 0 60000 65536"/>
                <a:gd name="T12" fmla="*/ 4515 w 21600"/>
                <a:gd name="T13" fmla="*/ 4517 h 21600"/>
                <a:gd name="T14" fmla="*/ 17085 w 21600"/>
                <a:gd name="T15" fmla="*/ 1708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rot="10800000" vert="eaVert" wrap="none" anchor="ctr"/>
            <a:lstStyle/>
            <a:p>
              <a:pPr algn="ctr"/>
              <a:endParaRPr lang="en-US" sz="1800" b="1"/>
            </a:p>
          </p:txBody>
        </p:sp>
        <p:sp>
          <p:nvSpPr>
            <p:cNvPr id="5131" name="AutoShape 61"/>
            <p:cNvSpPr>
              <a:spLocks noChangeAspect="1" noChangeArrowheads="1"/>
            </p:cNvSpPr>
            <p:nvPr/>
          </p:nvSpPr>
          <p:spPr bwMode="auto">
            <a:xfrm rot="16200000" flipH="1">
              <a:off x="823" y="1663"/>
              <a:ext cx="531" cy="796"/>
            </a:xfrm>
            <a:custGeom>
              <a:avLst/>
              <a:gdLst>
                <a:gd name="T0" fmla="*/ 465 w 21600"/>
                <a:gd name="T1" fmla="*/ 398 h 21600"/>
                <a:gd name="T2" fmla="*/ 266 w 21600"/>
                <a:gd name="T3" fmla="*/ 796 h 21600"/>
                <a:gd name="T4" fmla="*/ 66 w 21600"/>
                <a:gd name="T5" fmla="*/ 398 h 21600"/>
                <a:gd name="T6" fmla="*/ 266 w 21600"/>
                <a:gd name="T7" fmla="*/ 0 h 21600"/>
                <a:gd name="T8" fmla="*/ 0 60000 65536"/>
                <a:gd name="T9" fmla="*/ 0 60000 65536"/>
                <a:gd name="T10" fmla="*/ 0 60000 65536"/>
                <a:gd name="T11" fmla="*/ 0 60000 65536"/>
                <a:gd name="T12" fmla="*/ 4515 w 21600"/>
                <a:gd name="T13" fmla="*/ 4505 h 21600"/>
                <a:gd name="T14" fmla="*/ 17085 w 21600"/>
                <a:gd name="T15" fmla="*/ 1709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5132" name="Freeform 62"/>
            <p:cNvSpPr>
              <a:spLocks noChangeAspect="1"/>
            </p:cNvSpPr>
            <p:nvPr/>
          </p:nvSpPr>
          <p:spPr bwMode="auto">
            <a:xfrm>
              <a:off x="2284" y="1492"/>
              <a:ext cx="228" cy="455"/>
            </a:xfrm>
            <a:custGeom>
              <a:avLst/>
              <a:gdLst>
                <a:gd name="T0" fmla="*/ 0 w 288"/>
                <a:gd name="T1" fmla="*/ 0 h 576"/>
                <a:gd name="T2" fmla="*/ 288 w 288"/>
                <a:gd name="T3" fmla="*/ 0 h 576"/>
                <a:gd name="T4" fmla="*/ 288 w 288"/>
                <a:gd name="T5" fmla="*/ 576 h 576"/>
                <a:gd name="T6" fmla="*/ 0 60000 65536"/>
                <a:gd name="T7" fmla="*/ 0 60000 65536"/>
                <a:gd name="T8" fmla="*/ 0 60000 65536"/>
                <a:gd name="T9" fmla="*/ 0 w 288"/>
                <a:gd name="T10" fmla="*/ 0 h 576"/>
                <a:gd name="T11" fmla="*/ 288 w 288"/>
                <a:gd name="T12" fmla="*/ 576 h 576"/>
              </a:gdLst>
              <a:ahLst/>
              <a:cxnLst>
                <a:cxn ang="T6">
                  <a:pos x="T0" y="T1"/>
                </a:cxn>
                <a:cxn ang="T7">
                  <a:pos x="T2" y="T3"/>
                </a:cxn>
                <a:cxn ang="T8">
                  <a:pos x="T4" y="T5"/>
                </a:cxn>
              </a:cxnLst>
              <a:rect l="T9" t="T10" r="T11" b="T12"/>
              <a:pathLst>
                <a:path w="288" h="576">
                  <a:moveTo>
                    <a:pt x="0" y="0"/>
                  </a:moveTo>
                  <a:lnTo>
                    <a:pt x="288" y="0"/>
                  </a:lnTo>
                  <a:lnTo>
                    <a:pt x="288" y="576"/>
                  </a:lnTo>
                </a:path>
              </a:pathLst>
            </a:custGeom>
            <a:noFill/>
            <a:ln w="31750">
              <a:solidFill>
                <a:schemeClr val="tx1"/>
              </a:solidFill>
              <a:round/>
              <a:headEnd/>
              <a:tailEnd type="triangle" w="med" len="med"/>
            </a:ln>
          </p:spPr>
          <p:txBody>
            <a:bodyPr wrap="none" anchor="ctr"/>
            <a:lstStyle/>
            <a:p>
              <a:endParaRPr lang="en-US"/>
            </a:p>
          </p:txBody>
        </p:sp>
        <p:sp>
          <p:nvSpPr>
            <p:cNvPr id="5133" name="Freeform 63"/>
            <p:cNvSpPr>
              <a:spLocks noChangeAspect="1"/>
            </p:cNvSpPr>
            <p:nvPr/>
          </p:nvSpPr>
          <p:spPr bwMode="auto">
            <a:xfrm>
              <a:off x="2170" y="2326"/>
              <a:ext cx="683" cy="303"/>
            </a:xfrm>
            <a:custGeom>
              <a:avLst/>
              <a:gdLst>
                <a:gd name="T0" fmla="*/ 864 w 864"/>
                <a:gd name="T1" fmla="*/ 0 h 384"/>
                <a:gd name="T2" fmla="*/ 864 w 864"/>
                <a:gd name="T3" fmla="*/ 384 h 384"/>
                <a:gd name="T4" fmla="*/ 0 w 864"/>
                <a:gd name="T5" fmla="*/ 384 h 384"/>
                <a:gd name="T6" fmla="*/ 0 60000 65536"/>
                <a:gd name="T7" fmla="*/ 0 60000 65536"/>
                <a:gd name="T8" fmla="*/ 0 60000 65536"/>
                <a:gd name="T9" fmla="*/ 0 w 864"/>
                <a:gd name="T10" fmla="*/ 0 h 384"/>
                <a:gd name="T11" fmla="*/ 864 w 864"/>
                <a:gd name="T12" fmla="*/ 384 h 384"/>
              </a:gdLst>
              <a:ahLst/>
              <a:cxnLst>
                <a:cxn ang="T6">
                  <a:pos x="T0" y="T1"/>
                </a:cxn>
                <a:cxn ang="T7">
                  <a:pos x="T2" y="T3"/>
                </a:cxn>
                <a:cxn ang="T8">
                  <a:pos x="T4" y="T5"/>
                </a:cxn>
              </a:cxnLst>
              <a:rect l="T9" t="T10" r="T11" b="T12"/>
              <a:pathLst>
                <a:path w="864" h="384">
                  <a:moveTo>
                    <a:pt x="864" y="0"/>
                  </a:moveTo>
                  <a:lnTo>
                    <a:pt x="864" y="384"/>
                  </a:lnTo>
                  <a:lnTo>
                    <a:pt x="0" y="384"/>
                  </a:lnTo>
                </a:path>
              </a:pathLst>
            </a:custGeom>
            <a:noFill/>
            <a:ln w="31750">
              <a:solidFill>
                <a:schemeClr val="tx1"/>
              </a:solidFill>
              <a:round/>
              <a:headEnd/>
              <a:tailEnd type="triangle" w="med" len="med"/>
            </a:ln>
          </p:spPr>
          <p:txBody>
            <a:bodyPr wrap="none" anchor="ctr"/>
            <a:lstStyle/>
            <a:p>
              <a:endParaRPr lang="en-US"/>
            </a:p>
          </p:txBody>
        </p:sp>
        <p:sp>
          <p:nvSpPr>
            <p:cNvPr id="5134" name="Freeform 64"/>
            <p:cNvSpPr>
              <a:spLocks noChangeAspect="1"/>
            </p:cNvSpPr>
            <p:nvPr/>
          </p:nvSpPr>
          <p:spPr bwMode="auto">
            <a:xfrm>
              <a:off x="1070" y="2250"/>
              <a:ext cx="645" cy="417"/>
            </a:xfrm>
            <a:custGeom>
              <a:avLst/>
              <a:gdLst>
                <a:gd name="T0" fmla="*/ 816 w 816"/>
                <a:gd name="T1" fmla="*/ 528 h 528"/>
                <a:gd name="T2" fmla="*/ 0 w 816"/>
                <a:gd name="T3" fmla="*/ 528 h 528"/>
                <a:gd name="T4" fmla="*/ 0 w 816"/>
                <a:gd name="T5" fmla="*/ 0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816" y="528"/>
                  </a:moveTo>
                  <a:lnTo>
                    <a:pt x="0" y="528"/>
                  </a:lnTo>
                  <a:lnTo>
                    <a:pt x="0" y="0"/>
                  </a:lnTo>
                </a:path>
              </a:pathLst>
            </a:custGeom>
            <a:noFill/>
            <a:ln w="31750">
              <a:solidFill>
                <a:schemeClr val="tx1"/>
              </a:solidFill>
              <a:round/>
              <a:headEnd/>
              <a:tailEnd type="triangle" w="med" len="med"/>
            </a:ln>
          </p:spPr>
          <p:txBody>
            <a:bodyPr wrap="none" anchor="ctr"/>
            <a:lstStyle/>
            <a:p>
              <a:endParaRPr lang="en-US"/>
            </a:p>
          </p:txBody>
        </p:sp>
        <p:sp>
          <p:nvSpPr>
            <p:cNvPr id="5135" name="Freeform 65"/>
            <p:cNvSpPr>
              <a:spLocks noChangeAspect="1"/>
            </p:cNvSpPr>
            <p:nvPr/>
          </p:nvSpPr>
          <p:spPr bwMode="auto">
            <a:xfrm>
              <a:off x="918" y="1492"/>
              <a:ext cx="569" cy="341"/>
            </a:xfrm>
            <a:custGeom>
              <a:avLst/>
              <a:gdLst>
                <a:gd name="T0" fmla="*/ 0 w 720"/>
                <a:gd name="T1" fmla="*/ 432 h 432"/>
                <a:gd name="T2" fmla="*/ 0 w 720"/>
                <a:gd name="T3" fmla="*/ 0 h 432"/>
                <a:gd name="T4" fmla="*/ 720 w 720"/>
                <a:gd name="T5" fmla="*/ 0 h 432"/>
                <a:gd name="T6" fmla="*/ 0 60000 65536"/>
                <a:gd name="T7" fmla="*/ 0 60000 65536"/>
                <a:gd name="T8" fmla="*/ 0 60000 65536"/>
                <a:gd name="T9" fmla="*/ 0 w 720"/>
                <a:gd name="T10" fmla="*/ 0 h 432"/>
                <a:gd name="T11" fmla="*/ 720 w 720"/>
                <a:gd name="T12" fmla="*/ 432 h 432"/>
              </a:gdLst>
              <a:ahLst/>
              <a:cxnLst>
                <a:cxn ang="T6">
                  <a:pos x="T0" y="T1"/>
                </a:cxn>
                <a:cxn ang="T7">
                  <a:pos x="T2" y="T3"/>
                </a:cxn>
                <a:cxn ang="T8">
                  <a:pos x="T4" y="T5"/>
                </a:cxn>
              </a:cxnLst>
              <a:rect l="T9" t="T10" r="T11" b="T12"/>
              <a:pathLst>
                <a:path w="720" h="432">
                  <a:moveTo>
                    <a:pt x="0" y="432"/>
                  </a:moveTo>
                  <a:lnTo>
                    <a:pt x="0" y="0"/>
                  </a:lnTo>
                  <a:lnTo>
                    <a:pt x="720" y="0"/>
                  </a:lnTo>
                </a:path>
              </a:pathLst>
            </a:custGeom>
            <a:noFill/>
            <a:ln w="31750">
              <a:solidFill>
                <a:schemeClr val="tx1"/>
              </a:solidFill>
              <a:round/>
              <a:headEnd/>
              <a:tailEnd type="triangle" w="med" len="med"/>
            </a:ln>
          </p:spPr>
          <p:txBody>
            <a:bodyPr wrap="none" anchor="ctr"/>
            <a:lstStyle/>
            <a:p>
              <a:endParaRPr lang="en-US"/>
            </a:p>
          </p:txBody>
        </p:sp>
        <p:sp>
          <p:nvSpPr>
            <p:cNvPr id="5136" name="Text Box 66"/>
            <p:cNvSpPr txBox="1">
              <a:spLocks noChangeAspect="1" noChangeArrowheads="1"/>
            </p:cNvSpPr>
            <p:nvPr/>
          </p:nvSpPr>
          <p:spPr bwMode="auto">
            <a:xfrm>
              <a:off x="1670" y="1407"/>
              <a:ext cx="492" cy="231"/>
            </a:xfrm>
            <a:prstGeom prst="rect">
              <a:avLst/>
            </a:prstGeom>
            <a:noFill/>
            <a:ln w="9525">
              <a:noFill/>
              <a:miter lim="800000"/>
              <a:headEnd/>
              <a:tailEnd/>
            </a:ln>
          </p:spPr>
          <p:txBody>
            <a:bodyPr wrap="none">
              <a:spAutoFit/>
            </a:bodyPr>
            <a:lstStyle/>
            <a:p>
              <a:r>
                <a:rPr lang="en-US" sz="1800" b="1"/>
                <a:t>Boiler</a:t>
              </a:r>
            </a:p>
          </p:txBody>
        </p:sp>
        <p:sp>
          <p:nvSpPr>
            <p:cNvPr id="5137" name="Text Box 67"/>
            <p:cNvSpPr txBox="1">
              <a:spLocks noChangeAspect="1" noChangeArrowheads="1"/>
            </p:cNvSpPr>
            <p:nvPr/>
          </p:nvSpPr>
          <p:spPr bwMode="auto">
            <a:xfrm>
              <a:off x="2335" y="1966"/>
              <a:ext cx="620" cy="231"/>
            </a:xfrm>
            <a:prstGeom prst="rect">
              <a:avLst/>
            </a:prstGeom>
            <a:noFill/>
            <a:ln w="9525">
              <a:noFill/>
              <a:miter lim="800000"/>
              <a:headEnd/>
              <a:tailEnd/>
            </a:ln>
          </p:spPr>
          <p:txBody>
            <a:bodyPr wrap="none">
              <a:spAutoFit/>
            </a:bodyPr>
            <a:lstStyle/>
            <a:p>
              <a:r>
                <a:rPr lang="en-US" sz="1800" b="1"/>
                <a:t>Turbine</a:t>
              </a:r>
            </a:p>
          </p:txBody>
        </p:sp>
        <p:sp>
          <p:nvSpPr>
            <p:cNvPr id="5138" name="Text Box 68"/>
            <p:cNvSpPr txBox="1">
              <a:spLocks noChangeAspect="1" noChangeArrowheads="1"/>
            </p:cNvSpPr>
            <p:nvPr/>
          </p:nvSpPr>
          <p:spPr bwMode="auto">
            <a:xfrm>
              <a:off x="648" y="1859"/>
              <a:ext cx="868" cy="404"/>
            </a:xfrm>
            <a:prstGeom prst="rect">
              <a:avLst/>
            </a:prstGeom>
            <a:noFill/>
            <a:ln w="9525">
              <a:noFill/>
              <a:miter lim="800000"/>
              <a:headEnd/>
              <a:tailEnd/>
            </a:ln>
          </p:spPr>
          <p:txBody>
            <a:bodyPr wrap="none">
              <a:spAutoFit/>
            </a:bodyPr>
            <a:lstStyle/>
            <a:p>
              <a:pPr algn="ctr"/>
              <a:r>
                <a:rPr lang="en-US" sz="1800" b="1"/>
                <a:t>Compressor</a:t>
              </a:r>
            </a:p>
            <a:p>
              <a:pPr algn="ctr"/>
              <a:r>
                <a:rPr lang="en-US" sz="1800" b="1"/>
                <a:t>(pump)</a:t>
              </a:r>
            </a:p>
          </p:txBody>
        </p:sp>
        <p:sp>
          <p:nvSpPr>
            <p:cNvPr id="5139" name="Text Box 69"/>
            <p:cNvSpPr txBox="1">
              <a:spLocks noChangeAspect="1" noChangeArrowheads="1"/>
            </p:cNvSpPr>
            <p:nvPr/>
          </p:nvSpPr>
          <p:spPr bwMode="auto">
            <a:xfrm>
              <a:off x="1424" y="2259"/>
              <a:ext cx="1080" cy="404"/>
            </a:xfrm>
            <a:prstGeom prst="rect">
              <a:avLst/>
            </a:prstGeom>
            <a:noFill/>
            <a:ln w="9525">
              <a:noFill/>
              <a:miter lim="800000"/>
              <a:headEnd/>
              <a:tailEnd/>
            </a:ln>
          </p:spPr>
          <p:txBody>
            <a:bodyPr wrap="none">
              <a:spAutoFit/>
            </a:bodyPr>
            <a:lstStyle/>
            <a:p>
              <a:pPr algn="ctr"/>
              <a:r>
                <a:rPr lang="en-US" sz="1800" b="1"/>
                <a:t>Heat exchanger</a:t>
              </a:r>
            </a:p>
            <a:p>
              <a:pPr algn="ctr"/>
              <a:r>
                <a:rPr lang="en-US" sz="1800" b="1"/>
                <a:t>(Condenser)</a:t>
              </a:r>
            </a:p>
          </p:txBody>
        </p:sp>
        <p:sp>
          <p:nvSpPr>
            <p:cNvPr id="5140" name="Text Box 70"/>
            <p:cNvSpPr txBox="1">
              <a:spLocks noChangeAspect="1" noChangeArrowheads="1"/>
            </p:cNvSpPr>
            <p:nvPr/>
          </p:nvSpPr>
          <p:spPr bwMode="auto">
            <a:xfrm>
              <a:off x="834" y="2462"/>
              <a:ext cx="188" cy="231"/>
            </a:xfrm>
            <a:prstGeom prst="rect">
              <a:avLst/>
            </a:prstGeom>
            <a:noFill/>
            <a:ln w="9525">
              <a:noFill/>
              <a:miter lim="800000"/>
              <a:headEnd/>
              <a:tailEnd/>
            </a:ln>
          </p:spPr>
          <p:txBody>
            <a:bodyPr wrap="none">
              <a:spAutoFit/>
            </a:bodyPr>
            <a:lstStyle/>
            <a:p>
              <a:r>
                <a:rPr lang="en-US" sz="1800" b="1"/>
                <a:t>1</a:t>
              </a:r>
            </a:p>
          </p:txBody>
        </p:sp>
        <p:sp>
          <p:nvSpPr>
            <p:cNvPr id="5141" name="Text Box 71"/>
            <p:cNvSpPr txBox="1">
              <a:spLocks noChangeAspect="1" noChangeArrowheads="1"/>
            </p:cNvSpPr>
            <p:nvPr/>
          </p:nvSpPr>
          <p:spPr bwMode="auto">
            <a:xfrm>
              <a:off x="1023" y="1211"/>
              <a:ext cx="188" cy="231"/>
            </a:xfrm>
            <a:prstGeom prst="rect">
              <a:avLst/>
            </a:prstGeom>
            <a:noFill/>
            <a:ln w="9525">
              <a:noFill/>
              <a:miter lim="800000"/>
              <a:headEnd/>
              <a:tailEnd/>
            </a:ln>
          </p:spPr>
          <p:txBody>
            <a:bodyPr wrap="none">
              <a:spAutoFit/>
            </a:bodyPr>
            <a:lstStyle/>
            <a:p>
              <a:r>
                <a:rPr lang="en-US" sz="1800" b="1"/>
                <a:t>2</a:t>
              </a:r>
            </a:p>
          </p:txBody>
        </p:sp>
        <p:sp>
          <p:nvSpPr>
            <p:cNvPr id="5142" name="Text Box 72"/>
            <p:cNvSpPr txBox="1">
              <a:spLocks noChangeAspect="1" noChangeArrowheads="1"/>
            </p:cNvSpPr>
            <p:nvPr/>
          </p:nvSpPr>
          <p:spPr bwMode="auto">
            <a:xfrm>
              <a:off x="2466" y="1249"/>
              <a:ext cx="188" cy="231"/>
            </a:xfrm>
            <a:prstGeom prst="rect">
              <a:avLst/>
            </a:prstGeom>
            <a:noFill/>
            <a:ln w="9525">
              <a:noFill/>
              <a:miter lim="800000"/>
              <a:headEnd/>
              <a:tailEnd/>
            </a:ln>
          </p:spPr>
          <p:txBody>
            <a:bodyPr wrap="none">
              <a:spAutoFit/>
            </a:bodyPr>
            <a:lstStyle/>
            <a:p>
              <a:r>
                <a:rPr lang="en-US" sz="1800" b="1"/>
                <a:t>3</a:t>
              </a:r>
            </a:p>
          </p:txBody>
        </p:sp>
        <p:sp>
          <p:nvSpPr>
            <p:cNvPr id="5143" name="Text Box 73"/>
            <p:cNvSpPr txBox="1">
              <a:spLocks noChangeAspect="1" noChangeArrowheads="1"/>
            </p:cNvSpPr>
            <p:nvPr/>
          </p:nvSpPr>
          <p:spPr bwMode="auto">
            <a:xfrm>
              <a:off x="2959" y="2500"/>
              <a:ext cx="188" cy="231"/>
            </a:xfrm>
            <a:prstGeom prst="rect">
              <a:avLst/>
            </a:prstGeom>
            <a:noFill/>
            <a:ln w="9525">
              <a:noFill/>
              <a:miter lim="800000"/>
              <a:headEnd/>
              <a:tailEnd/>
            </a:ln>
          </p:spPr>
          <p:txBody>
            <a:bodyPr wrap="none">
              <a:spAutoFit/>
            </a:bodyPr>
            <a:lstStyle/>
            <a:p>
              <a:r>
                <a:rPr lang="en-US" sz="1800" b="1"/>
                <a:t>4</a:t>
              </a:r>
            </a:p>
          </p:txBody>
        </p:sp>
        <p:sp>
          <p:nvSpPr>
            <p:cNvPr id="5144" name="Line 74"/>
            <p:cNvSpPr>
              <a:spLocks noChangeAspect="1" noChangeShapeType="1"/>
            </p:cNvSpPr>
            <p:nvPr/>
          </p:nvSpPr>
          <p:spPr bwMode="auto">
            <a:xfrm flipH="1">
              <a:off x="1552" y="2638"/>
              <a:ext cx="245" cy="201"/>
            </a:xfrm>
            <a:prstGeom prst="line">
              <a:avLst/>
            </a:prstGeom>
            <a:noFill/>
            <a:ln w="38100">
              <a:solidFill>
                <a:schemeClr val="tx1"/>
              </a:solidFill>
              <a:round/>
              <a:headEnd/>
              <a:tailEnd type="triangle" w="med" len="med"/>
            </a:ln>
          </p:spPr>
          <p:txBody>
            <a:bodyPr wrap="none" anchor="ctr"/>
            <a:lstStyle/>
            <a:p>
              <a:endParaRPr lang="en-IN"/>
            </a:p>
          </p:txBody>
        </p:sp>
        <p:sp>
          <p:nvSpPr>
            <p:cNvPr id="5145" name="Text Box 75"/>
            <p:cNvSpPr txBox="1">
              <a:spLocks noChangeAspect="1" noChangeArrowheads="1"/>
            </p:cNvSpPr>
            <p:nvPr/>
          </p:nvSpPr>
          <p:spPr bwMode="auto">
            <a:xfrm>
              <a:off x="1264" y="2701"/>
              <a:ext cx="361" cy="231"/>
            </a:xfrm>
            <a:prstGeom prst="rect">
              <a:avLst/>
            </a:prstGeom>
            <a:noFill/>
            <a:ln w="9525">
              <a:noFill/>
              <a:miter lim="800000"/>
              <a:headEnd/>
              <a:tailEnd/>
            </a:ln>
          </p:spPr>
          <p:txBody>
            <a:bodyPr wrap="none">
              <a:spAutoFit/>
            </a:bodyPr>
            <a:lstStyle/>
            <a:p>
              <a:r>
                <a:rPr lang="en-US" sz="1800" b="1"/>
                <a:t>Q</a:t>
              </a:r>
              <a:r>
                <a:rPr lang="en-US" sz="1800" b="1" baseline="-25000"/>
                <a:t>out</a:t>
              </a:r>
              <a:endParaRPr lang="en-US" sz="1800" b="1"/>
            </a:p>
          </p:txBody>
        </p:sp>
        <p:sp>
          <p:nvSpPr>
            <p:cNvPr id="5146" name="Line 76"/>
            <p:cNvSpPr>
              <a:spLocks noChangeAspect="1" noChangeShapeType="1"/>
            </p:cNvSpPr>
            <p:nvPr/>
          </p:nvSpPr>
          <p:spPr bwMode="auto">
            <a:xfrm flipH="1">
              <a:off x="2100" y="1151"/>
              <a:ext cx="114" cy="228"/>
            </a:xfrm>
            <a:prstGeom prst="line">
              <a:avLst/>
            </a:prstGeom>
            <a:noFill/>
            <a:ln w="38100">
              <a:solidFill>
                <a:schemeClr val="tx1"/>
              </a:solidFill>
              <a:round/>
              <a:headEnd/>
              <a:tailEnd type="triangle" w="med" len="med"/>
            </a:ln>
          </p:spPr>
          <p:txBody>
            <a:bodyPr wrap="none" anchor="ctr"/>
            <a:lstStyle/>
            <a:p>
              <a:endParaRPr lang="en-IN"/>
            </a:p>
          </p:txBody>
        </p:sp>
        <p:sp>
          <p:nvSpPr>
            <p:cNvPr id="5147" name="Text Box 77"/>
            <p:cNvSpPr txBox="1">
              <a:spLocks noChangeAspect="1" noChangeArrowheads="1"/>
            </p:cNvSpPr>
            <p:nvPr/>
          </p:nvSpPr>
          <p:spPr bwMode="auto">
            <a:xfrm>
              <a:off x="2230" y="1003"/>
              <a:ext cx="308" cy="231"/>
            </a:xfrm>
            <a:prstGeom prst="rect">
              <a:avLst/>
            </a:prstGeom>
            <a:noFill/>
            <a:ln w="9525">
              <a:noFill/>
              <a:miter lim="800000"/>
              <a:headEnd/>
              <a:tailEnd/>
            </a:ln>
          </p:spPr>
          <p:txBody>
            <a:bodyPr wrap="none">
              <a:spAutoFit/>
            </a:bodyPr>
            <a:lstStyle/>
            <a:p>
              <a:r>
                <a:rPr lang="en-US" sz="1800" b="1"/>
                <a:t>Q</a:t>
              </a:r>
              <a:r>
                <a:rPr lang="en-US" sz="1800" b="1" baseline="-25000"/>
                <a:t>in</a:t>
              </a:r>
              <a:endParaRPr lang="en-US" sz="1800" b="1"/>
            </a:p>
          </p:txBody>
        </p:sp>
        <p:sp>
          <p:nvSpPr>
            <p:cNvPr id="5148" name="Rectangle 78"/>
            <p:cNvSpPr>
              <a:spLocks noChangeAspect="1" noChangeArrowheads="1"/>
            </p:cNvSpPr>
            <p:nvPr/>
          </p:nvSpPr>
          <p:spPr bwMode="auto">
            <a:xfrm>
              <a:off x="2921" y="2043"/>
              <a:ext cx="303" cy="76"/>
            </a:xfrm>
            <a:prstGeom prst="rect">
              <a:avLst/>
            </a:prstGeom>
            <a:noFill/>
            <a:ln w="9525">
              <a:solidFill>
                <a:schemeClr val="tx1"/>
              </a:solidFill>
              <a:miter lim="800000"/>
              <a:headEnd/>
              <a:tailEnd/>
            </a:ln>
          </p:spPr>
          <p:txBody>
            <a:bodyPr wrap="none" anchor="ctr"/>
            <a:lstStyle/>
            <a:p>
              <a:endParaRPr lang="en-US"/>
            </a:p>
          </p:txBody>
        </p:sp>
        <p:sp>
          <p:nvSpPr>
            <p:cNvPr id="5149" name="Line 79"/>
            <p:cNvSpPr>
              <a:spLocks noChangeAspect="1" noChangeShapeType="1"/>
            </p:cNvSpPr>
            <p:nvPr/>
          </p:nvSpPr>
          <p:spPr bwMode="auto">
            <a:xfrm flipV="1">
              <a:off x="2984" y="1793"/>
              <a:ext cx="260" cy="288"/>
            </a:xfrm>
            <a:prstGeom prst="line">
              <a:avLst/>
            </a:prstGeom>
            <a:noFill/>
            <a:ln w="38100">
              <a:solidFill>
                <a:schemeClr val="tx1"/>
              </a:solidFill>
              <a:round/>
              <a:headEnd/>
              <a:tailEnd type="triangle" w="med" len="med"/>
            </a:ln>
          </p:spPr>
          <p:txBody>
            <a:bodyPr wrap="none" anchor="ctr"/>
            <a:lstStyle/>
            <a:p>
              <a:endParaRPr lang="en-IN"/>
            </a:p>
          </p:txBody>
        </p:sp>
        <p:sp>
          <p:nvSpPr>
            <p:cNvPr id="5150" name="Text Box 80"/>
            <p:cNvSpPr txBox="1">
              <a:spLocks noChangeAspect="1" noChangeArrowheads="1"/>
            </p:cNvSpPr>
            <p:nvPr/>
          </p:nvSpPr>
          <p:spPr bwMode="auto">
            <a:xfrm>
              <a:off x="2967" y="1493"/>
              <a:ext cx="393" cy="231"/>
            </a:xfrm>
            <a:prstGeom prst="rect">
              <a:avLst/>
            </a:prstGeom>
            <a:noFill/>
            <a:ln w="9525">
              <a:noFill/>
              <a:miter lim="800000"/>
              <a:headEnd/>
              <a:tailEnd/>
            </a:ln>
          </p:spPr>
          <p:txBody>
            <a:bodyPr wrap="none">
              <a:spAutoFit/>
            </a:bodyPr>
            <a:lstStyle/>
            <a:p>
              <a:r>
                <a:rPr lang="en-US" sz="1800" b="1"/>
                <a:t>W</a:t>
              </a:r>
              <a:r>
                <a:rPr lang="en-US" sz="1800" b="1" baseline="-25000"/>
                <a:t>out</a:t>
              </a:r>
              <a:endParaRPr lang="en-US" sz="1800" b="1"/>
            </a:p>
          </p:txBody>
        </p:sp>
        <p:sp>
          <p:nvSpPr>
            <p:cNvPr id="5151" name="Line 81"/>
            <p:cNvSpPr>
              <a:spLocks noChangeAspect="1" noChangeShapeType="1"/>
            </p:cNvSpPr>
            <p:nvPr/>
          </p:nvSpPr>
          <p:spPr bwMode="auto">
            <a:xfrm rot="1562340">
              <a:off x="319" y="1893"/>
              <a:ext cx="383" cy="147"/>
            </a:xfrm>
            <a:prstGeom prst="line">
              <a:avLst/>
            </a:prstGeom>
            <a:noFill/>
            <a:ln w="38100">
              <a:solidFill>
                <a:schemeClr val="tx1"/>
              </a:solidFill>
              <a:round/>
              <a:headEnd/>
              <a:tailEnd type="triangle" w="med" len="med"/>
            </a:ln>
          </p:spPr>
          <p:txBody>
            <a:bodyPr wrap="none" anchor="ctr"/>
            <a:lstStyle/>
            <a:p>
              <a:endParaRPr lang="en-IN"/>
            </a:p>
          </p:txBody>
        </p:sp>
        <p:sp>
          <p:nvSpPr>
            <p:cNvPr id="5152" name="Text Box 82"/>
            <p:cNvSpPr txBox="1">
              <a:spLocks noChangeAspect="1" noChangeArrowheads="1"/>
            </p:cNvSpPr>
            <p:nvPr/>
          </p:nvSpPr>
          <p:spPr bwMode="auto">
            <a:xfrm>
              <a:off x="275" y="1602"/>
              <a:ext cx="340" cy="231"/>
            </a:xfrm>
            <a:prstGeom prst="rect">
              <a:avLst/>
            </a:prstGeom>
            <a:noFill/>
            <a:ln w="9525">
              <a:noFill/>
              <a:miter lim="800000"/>
              <a:headEnd/>
              <a:tailEnd/>
            </a:ln>
          </p:spPr>
          <p:txBody>
            <a:bodyPr wrap="none">
              <a:spAutoFit/>
            </a:bodyPr>
            <a:lstStyle/>
            <a:p>
              <a:r>
                <a:rPr lang="en-US" sz="1800" b="1"/>
                <a:t>W</a:t>
              </a:r>
              <a:r>
                <a:rPr lang="en-US" sz="1800" b="1" baseline="-25000"/>
                <a:t>in</a:t>
              </a:r>
              <a:endParaRPr lang="en-US" sz="1800" b="1"/>
            </a:p>
          </p:txBody>
        </p:sp>
      </p:grpSp>
      <p:sp>
        <p:nvSpPr>
          <p:cNvPr id="5127" name="Rectangle 84"/>
          <p:cNvSpPr>
            <a:spLocks noChangeAspect="1" noChangeArrowheads="1"/>
          </p:cNvSpPr>
          <p:nvPr/>
        </p:nvSpPr>
        <p:spPr bwMode="auto">
          <a:xfrm>
            <a:off x="623888" y="3208338"/>
            <a:ext cx="481012" cy="12065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57225" y="0"/>
            <a:ext cx="7772400" cy="536575"/>
          </a:xfrm>
        </p:spPr>
        <p:txBody>
          <a:bodyPr/>
          <a:lstStyle/>
          <a:p>
            <a:r>
              <a:rPr lang="en-US" sz="2800" b="1" smtClean="0"/>
              <a:t>Ideal Rankine Cycle - Energy analysis</a:t>
            </a:r>
          </a:p>
        </p:txBody>
      </p:sp>
      <p:sp>
        <p:nvSpPr>
          <p:cNvPr id="6147" name="Rectangle 3"/>
          <p:cNvSpPr>
            <a:spLocks noGrp="1" noChangeArrowheads="1"/>
          </p:cNvSpPr>
          <p:nvPr>
            <p:ph idx="1"/>
          </p:nvPr>
        </p:nvSpPr>
        <p:spPr>
          <a:xfrm>
            <a:off x="252413" y="654050"/>
            <a:ext cx="8710612" cy="1792288"/>
          </a:xfrm>
        </p:spPr>
        <p:txBody>
          <a:bodyPr/>
          <a:lstStyle/>
          <a:p>
            <a:pPr>
              <a:lnSpc>
                <a:spcPct val="90000"/>
              </a:lnSpc>
            </a:pPr>
            <a:r>
              <a:rPr lang="en-US" sz="2200" smtClean="0"/>
              <a:t>Assumptions: steady flow process, no generation, neglect KE and PE changes for all four devices,</a:t>
            </a:r>
          </a:p>
          <a:p>
            <a:pPr>
              <a:lnSpc>
                <a:spcPct val="90000"/>
              </a:lnSpc>
            </a:pPr>
            <a:r>
              <a:rPr lang="en-US" sz="2200" smtClean="0"/>
              <a:t>First Law: 0 = (net heat transfer in) - (net work out) + (net energy flow in)</a:t>
            </a:r>
          </a:p>
          <a:p>
            <a:pPr>
              <a:lnSpc>
                <a:spcPct val="90000"/>
              </a:lnSpc>
              <a:buFontTx/>
              <a:buNone/>
            </a:pPr>
            <a:r>
              <a:rPr lang="en-US" sz="2200" smtClean="0"/>
              <a:t>	</a:t>
            </a:r>
            <a:r>
              <a:rPr lang="en-US" sz="2400" b="1" smtClean="0">
                <a:solidFill>
                  <a:srgbClr val="0000FF"/>
                </a:solidFill>
                <a:sym typeface="Symbol" pitchFamily="18" charset="2"/>
              </a:rPr>
              <a:t>		</a:t>
            </a:r>
            <a:r>
              <a:rPr lang="en-US" sz="2200" smtClean="0"/>
              <a:t>0 = (q</a:t>
            </a:r>
            <a:r>
              <a:rPr lang="en-US" sz="2200" baseline="-25000" smtClean="0"/>
              <a:t>in</a:t>
            </a:r>
            <a:r>
              <a:rPr lang="en-US" sz="2200" smtClean="0"/>
              <a:t> - q</a:t>
            </a:r>
            <a:r>
              <a:rPr lang="en-US" sz="2200" baseline="-25000" smtClean="0"/>
              <a:t>out</a:t>
            </a:r>
            <a:r>
              <a:rPr lang="en-US" sz="2200" smtClean="0"/>
              <a:t>) - (W</a:t>
            </a:r>
            <a:r>
              <a:rPr lang="en-US" sz="2200" baseline="-25000" smtClean="0"/>
              <a:t>out</a:t>
            </a:r>
            <a:r>
              <a:rPr lang="en-US" sz="2200" smtClean="0"/>
              <a:t> - W</a:t>
            </a:r>
            <a:r>
              <a:rPr lang="en-US" sz="2200" baseline="-25000" smtClean="0"/>
              <a:t>in</a:t>
            </a:r>
            <a:r>
              <a:rPr lang="en-US" sz="2200" smtClean="0"/>
              <a:t>) + (h</a:t>
            </a:r>
            <a:r>
              <a:rPr lang="en-US" sz="2200" baseline="-25000" smtClean="0"/>
              <a:t>in</a:t>
            </a:r>
            <a:r>
              <a:rPr lang="en-US" sz="2200" smtClean="0"/>
              <a:t> - h</a:t>
            </a:r>
            <a:r>
              <a:rPr lang="en-US" sz="2200" baseline="-25000" smtClean="0"/>
              <a:t>out</a:t>
            </a:r>
            <a:r>
              <a:rPr lang="en-US" sz="2200" smtClean="0"/>
              <a:t>) </a:t>
            </a:r>
          </a:p>
        </p:txBody>
      </p:sp>
      <p:sp>
        <p:nvSpPr>
          <p:cNvPr id="6148" name="Line 5"/>
          <p:cNvSpPr>
            <a:spLocks noChangeShapeType="1"/>
          </p:cNvSpPr>
          <p:nvPr/>
        </p:nvSpPr>
        <p:spPr bwMode="auto">
          <a:xfrm>
            <a:off x="936625" y="5080000"/>
            <a:ext cx="2590800" cy="1588"/>
          </a:xfrm>
          <a:prstGeom prst="line">
            <a:avLst/>
          </a:prstGeom>
          <a:noFill/>
          <a:ln w="9525">
            <a:solidFill>
              <a:schemeClr val="tx1"/>
            </a:solidFill>
            <a:round/>
            <a:headEnd/>
            <a:tailEnd type="triangle" w="med" len="med"/>
          </a:ln>
        </p:spPr>
        <p:txBody>
          <a:bodyPr wrap="none" anchor="ctr"/>
          <a:lstStyle/>
          <a:p>
            <a:endParaRPr lang="en-IN"/>
          </a:p>
        </p:txBody>
      </p:sp>
      <p:sp>
        <p:nvSpPr>
          <p:cNvPr id="6149" name="Line 6"/>
          <p:cNvSpPr>
            <a:spLocks noChangeShapeType="1"/>
          </p:cNvSpPr>
          <p:nvPr/>
        </p:nvSpPr>
        <p:spPr bwMode="auto">
          <a:xfrm flipV="1">
            <a:off x="936625" y="2870200"/>
            <a:ext cx="1588" cy="2209800"/>
          </a:xfrm>
          <a:prstGeom prst="line">
            <a:avLst/>
          </a:prstGeom>
          <a:noFill/>
          <a:ln w="9525">
            <a:solidFill>
              <a:schemeClr val="tx1"/>
            </a:solidFill>
            <a:round/>
            <a:headEnd/>
            <a:tailEnd type="triangle" w="med" len="med"/>
          </a:ln>
        </p:spPr>
        <p:txBody>
          <a:bodyPr wrap="none" anchor="ctr"/>
          <a:lstStyle/>
          <a:p>
            <a:endParaRPr lang="en-IN"/>
          </a:p>
        </p:txBody>
      </p:sp>
      <p:sp>
        <p:nvSpPr>
          <p:cNvPr id="6150" name="Text Box 7"/>
          <p:cNvSpPr txBox="1">
            <a:spLocks noChangeArrowheads="1"/>
          </p:cNvSpPr>
          <p:nvPr/>
        </p:nvSpPr>
        <p:spPr bwMode="auto">
          <a:xfrm>
            <a:off x="492125" y="2606675"/>
            <a:ext cx="369888" cy="457200"/>
          </a:xfrm>
          <a:prstGeom prst="rect">
            <a:avLst/>
          </a:prstGeom>
          <a:noFill/>
          <a:ln w="9525">
            <a:noFill/>
            <a:miter lim="800000"/>
            <a:headEnd/>
            <a:tailEnd/>
          </a:ln>
        </p:spPr>
        <p:txBody>
          <a:bodyPr wrap="none">
            <a:spAutoFit/>
          </a:bodyPr>
          <a:lstStyle/>
          <a:p>
            <a:r>
              <a:rPr lang="en-US" sz="2400"/>
              <a:t>T</a:t>
            </a:r>
          </a:p>
        </p:txBody>
      </p:sp>
      <p:sp>
        <p:nvSpPr>
          <p:cNvPr id="6151" name="Freeform 8"/>
          <p:cNvSpPr>
            <a:spLocks/>
          </p:cNvSpPr>
          <p:nvPr/>
        </p:nvSpPr>
        <p:spPr bwMode="auto">
          <a:xfrm>
            <a:off x="1089025" y="2908300"/>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6152" name="Text Box 14"/>
          <p:cNvSpPr txBox="1">
            <a:spLocks noChangeArrowheads="1"/>
          </p:cNvSpPr>
          <p:nvPr/>
        </p:nvSpPr>
        <p:spPr bwMode="auto">
          <a:xfrm>
            <a:off x="3597275" y="4818063"/>
            <a:ext cx="282575" cy="396875"/>
          </a:xfrm>
          <a:prstGeom prst="rect">
            <a:avLst/>
          </a:prstGeom>
          <a:noFill/>
          <a:ln w="9525">
            <a:noFill/>
            <a:miter lim="800000"/>
            <a:headEnd/>
            <a:tailEnd/>
          </a:ln>
        </p:spPr>
        <p:txBody>
          <a:bodyPr wrap="none">
            <a:spAutoFit/>
          </a:bodyPr>
          <a:lstStyle/>
          <a:p>
            <a:r>
              <a:rPr lang="en-US"/>
              <a:t>s</a:t>
            </a:r>
          </a:p>
        </p:txBody>
      </p:sp>
      <p:grpSp>
        <p:nvGrpSpPr>
          <p:cNvPr id="2" name="Group 15"/>
          <p:cNvGrpSpPr>
            <a:grpSpLocks/>
          </p:cNvGrpSpPr>
          <p:nvPr/>
        </p:nvGrpSpPr>
        <p:grpSpPr bwMode="auto">
          <a:xfrm>
            <a:off x="911225" y="2598738"/>
            <a:ext cx="2454275" cy="2187575"/>
            <a:chOff x="1664" y="1101"/>
            <a:chExt cx="1546" cy="1378"/>
          </a:xfrm>
        </p:grpSpPr>
        <p:sp>
          <p:nvSpPr>
            <p:cNvPr id="6162" name="Freeform 16"/>
            <p:cNvSpPr>
              <a:spLocks/>
            </p:cNvSpPr>
            <p:nvPr/>
          </p:nvSpPr>
          <p:spPr bwMode="auto">
            <a:xfrm>
              <a:off x="1920" y="1314"/>
              <a:ext cx="1062" cy="966"/>
            </a:xfrm>
            <a:custGeom>
              <a:avLst/>
              <a:gdLst>
                <a:gd name="T0" fmla="*/ 0 w 1062"/>
                <a:gd name="T1" fmla="*/ 966 h 966"/>
                <a:gd name="T2" fmla="*/ 0 w 1062"/>
                <a:gd name="T3" fmla="*/ 762 h 966"/>
                <a:gd name="T4" fmla="*/ 186 w 1062"/>
                <a:gd name="T5" fmla="*/ 474 h 966"/>
                <a:gd name="T6" fmla="*/ 840 w 1062"/>
                <a:gd name="T7" fmla="*/ 474 h 966"/>
                <a:gd name="T8" fmla="*/ 1062 w 1062"/>
                <a:gd name="T9" fmla="*/ 0 h 966"/>
                <a:gd name="T10" fmla="*/ 1062 w 1062"/>
                <a:gd name="T11" fmla="*/ 966 h 966"/>
                <a:gd name="T12" fmla="*/ 0 w 1062"/>
                <a:gd name="T13" fmla="*/ 966 h 966"/>
                <a:gd name="T14" fmla="*/ 0 60000 65536"/>
                <a:gd name="T15" fmla="*/ 0 60000 65536"/>
                <a:gd name="T16" fmla="*/ 0 60000 65536"/>
                <a:gd name="T17" fmla="*/ 0 60000 65536"/>
                <a:gd name="T18" fmla="*/ 0 60000 65536"/>
                <a:gd name="T19" fmla="*/ 0 60000 65536"/>
                <a:gd name="T20" fmla="*/ 0 60000 65536"/>
                <a:gd name="T21" fmla="*/ 0 w 1062"/>
                <a:gd name="T22" fmla="*/ 0 h 966"/>
                <a:gd name="T23" fmla="*/ 1062 w 1062"/>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966">
                  <a:moveTo>
                    <a:pt x="0" y="966"/>
                  </a:moveTo>
                  <a:lnTo>
                    <a:pt x="0" y="762"/>
                  </a:lnTo>
                  <a:lnTo>
                    <a:pt x="186" y="474"/>
                  </a:lnTo>
                  <a:lnTo>
                    <a:pt x="840" y="474"/>
                  </a:lnTo>
                  <a:lnTo>
                    <a:pt x="1062" y="0"/>
                  </a:lnTo>
                  <a:lnTo>
                    <a:pt x="1062" y="966"/>
                  </a:lnTo>
                  <a:lnTo>
                    <a:pt x="0" y="966"/>
                  </a:lnTo>
                  <a:close/>
                </a:path>
              </a:pathLst>
            </a:custGeom>
            <a:noFill/>
            <a:ln w="38100">
              <a:solidFill>
                <a:srgbClr val="000080"/>
              </a:solidFill>
              <a:round/>
              <a:headEnd/>
              <a:tailEnd/>
            </a:ln>
          </p:spPr>
          <p:txBody>
            <a:bodyPr wrap="none" anchor="ctr"/>
            <a:lstStyle/>
            <a:p>
              <a:endParaRPr lang="en-US"/>
            </a:p>
          </p:txBody>
        </p:sp>
        <p:sp>
          <p:nvSpPr>
            <p:cNvPr id="6163" name="Text Box 17"/>
            <p:cNvSpPr txBox="1">
              <a:spLocks noChangeArrowheads="1"/>
            </p:cNvSpPr>
            <p:nvPr/>
          </p:nvSpPr>
          <p:spPr bwMode="auto">
            <a:xfrm>
              <a:off x="1724" y="2211"/>
              <a:ext cx="196" cy="250"/>
            </a:xfrm>
            <a:prstGeom prst="rect">
              <a:avLst/>
            </a:prstGeom>
            <a:noFill/>
            <a:ln w="9525">
              <a:noFill/>
              <a:miter lim="800000"/>
              <a:headEnd/>
              <a:tailEnd/>
            </a:ln>
          </p:spPr>
          <p:txBody>
            <a:bodyPr wrap="none">
              <a:spAutoFit/>
            </a:bodyPr>
            <a:lstStyle/>
            <a:p>
              <a:r>
                <a:rPr lang="en-US">
                  <a:solidFill>
                    <a:srgbClr val="000066"/>
                  </a:solidFill>
                </a:rPr>
                <a:t>1</a:t>
              </a:r>
              <a:endParaRPr lang="en-US"/>
            </a:p>
          </p:txBody>
        </p:sp>
        <p:sp>
          <p:nvSpPr>
            <p:cNvPr id="6164" name="Text Box 18"/>
            <p:cNvSpPr txBox="1">
              <a:spLocks noChangeArrowheads="1"/>
            </p:cNvSpPr>
            <p:nvPr/>
          </p:nvSpPr>
          <p:spPr bwMode="auto">
            <a:xfrm>
              <a:off x="1664" y="1857"/>
              <a:ext cx="196" cy="250"/>
            </a:xfrm>
            <a:prstGeom prst="rect">
              <a:avLst/>
            </a:prstGeom>
            <a:noFill/>
            <a:ln w="9525">
              <a:noFill/>
              <a:miter lim="800000"/>
              <a:headEnd/>
              <a:tailEnd/>
            </a:ln>
          </p:spPr>
          <p:txBody>
            <a:bodyPr wrap="none">
              <a:spAutoFit/>
            </a:bodyPr>
            <a:lstStyle/>
            <a:p>
              <a:r>
                <a:rPr lang="en-US">
                  <a:solidFill>
                    <a:srgbClr val="000066"/>
                  </a:solidFill>
                </a:rPr>
                <a:t>2</a:t>
              </a:r>
              <a:endParaRPr lang="en-US"/>
            </a:p>
          </p:txBody>
        </p:sp>
        <p:sp>
          <p:nvSpPr>
            <p:cNvPr id="6165" name="Text Box 19"/>
            <p:cNvSpPr txBox="1">
              <a:spLocks noChangeArrowheads="1"/>
            </p:cNvSpPr>
            <p:nvPr/>
          </p:nvSpPr>
          <p:spPr bwMode="auto">
            <a:xfrm>
              <a:off x="3014" y="1101"/>
              <a:ext cx="196" cy="250"/>
            </a:xfrm>
            <a:prstGeom prst="rect">
              <a:avLst/>
            </a:prstGeom>
            <a:noFill/>
            <a:ln w="9525">
              <a:noFill/>
              <a:miter lim="800000"/>
              <a:headEnd/>
              <a:tailEnd/>
            </a:ln>
          </p:spPr>
          <p:txBody>
            <a:bodyPr wrap="none">
              <a:spAutoFit/>
            </a:bodyPr>
            <a:lstStyle/>
            <a:p>
              <a:r>
                <a:rPr lang="en-US">
                  <a:solidFill>
                    <a:srgbClr val="000066"/>
                  </a:solidFill>
                </a:rPr>
                <a:t>3</a:t>
              </a:r>
              <a:endParaRPr lang="en-US"/>
            </a:p>
          </p:txBody>
        </p:sp>
        <p:sp>
          <p:nvSpPr>
            <p:cNvPr id="6166" name="Text Box 20"/>
            <p:cNvSpPr txBox="1">
              <a:spLocks noChangeArrowheads="1"/>
            </p:cNvSpPr>
            <p:nvPr/>
          </p:nvSpPr>
          <p:spPr bwMode="auto">
            <a:xfrm>
              <a:off x="2930" y="2229"/>
              <a:ext cx="196" cy="250"/>
            </a:xfrm>
            <a:prstGeom prst="rect">
              <a:avLst/>
            </a:prstGeom>
            <a:noFill/>
            <a:ln w="9525">
              <a:noFill/>
              <a:miter lim="800000"/>
              <a:headEnd/>
              <a:tailEnd/>
            </a:ln>
          </p:spPr>
          <p:txBody>
            <a:bodyPr wrap="none">
              <a:spAutoFit/>
            </a:bodyPr>
            <a:lstStyle/>
            <a:p>
              <a:r>
                <a:rPr lang="en-US">
                  <a:solidFill>
                    <a:srgbClr val="000066"/>
                  </a:solidFill>
                </a:rPr>
                <a:t>4</a:t>
              </a:r>
              <a:endParaRPr lang="en-US"/>
            </a:p>
          </p:txBody>
        </p:sp>
      </p:grpSp>
      <p:sp>
        <p:nvSpPr>
          <p:cNvPr id="6154" name="Text Box 21"/>
          <p:cNvSpPr txBox="1">
            <a:spLocks noChangeArrowheads="1"/>
          </p:cNvSpPr>
          <p:nvPr/>
        </p:nvSpPr>
        <p:spPr bwMode="auto">
          <a:xfrm>
            <a:off x="3744913" y="2487613"/>
            <a:ext cx="5108575" cy="2559050"/>
          </a:xfrm>
          <a:prstGeom prst="rect">
            <a:avLst/>
          </a:prstGeom>
          <a:noFill/>
          <a:ln w="9525">
            <a:noFill/>
            <a:miter lim="800000"/>
            <a:headEnd/>
            <a:tailEnd/>
          </a:ln>
        </p:spPr>
        <p:txBody>
          <a:bodyPr>
            <a:spAutoFit/>
          </a:bodyPr>
          <a:lstStyle/>
          <a:p>
            <a:pPr>
              <a:buFontTx/>
              <a:buChar char="•"/>
            </a:pPr>
            <a:r>
              <a:rPr lang="en-US" sz="2200"/>
              <a:t> 1-2: </a:t>
            </a:r>
            <a:r>
              <a:rPr lang="en-US" sz="2200" b="1" i="1">
                <a:solidFill>
                  <a:srgbClr val="FF0000"/>
                </a:solidFill>
              </a:rPr>
              <a:t>Pump</a:t>
            </a:r>
            <a:r>
              <a:rPr lang="en-US" sz="2200"/>
              <a:t> (q=0) </a:t>
            </a:r>
          </a:p>
          <a:p>
            <a:r>
              <a:rPr lang="en-US" sz="2200">
                <a:sym typeface="Wingdings" pitchFamily="2" charset="2"/>
              </a:rPr>
              <a:t></a:t>
            </a:r>
            <a:r>
              <a:rPr lang="en-US" sz="2200"/>
              <a:t> W</a:t>
            </a:r>
            <a:r>
              <a:rPr lang="en-US" sz="2200" baseline="-25000"/>
              <a:t>pump </a:t>
            </a:r>
            <a:r>
              <a:rPr lang="en-US" sz="2200"/>
              <a:t>= h</a:t>
            </a:r>
            <a:r>
              <a:rPr lang="en-US" sz="2200" baseline="-25000"/>
              <a:t>2 </a:t>
            </a:r>
            <a:r>
              <a:rPr lang="en-US" sz="2200"/>
              <a:t>- h</a:t>
            </a:r>
            <a:r>
              <a:rPr lang="en-US" sz="2200" baseline="-25000"/>
              <a:t>1 </a:t>
            </a:r>
            <a:r>
              <a:rPr lang="en-US" sz="2200"/>
              <a:t>= v(P</a:t>
            </a:r>
            <a:r>
              <a:rPr lang="en-US" sz="2200" baseline="-25000"/>
              <a:t>2</a:t>
            </a:r>
            <a:r>
              <a:rPr lang="en-US" sz="2200"/>
              <a:t>-P</a:t>
            </a:r>
            <a:r>
              <a:rPr lang="en-US" sz="2200" baseline="-25000"/>
              <a:t>1</a:t>
            </a:r>
            <a:r>
              <a:rPr lang="en-US" sz="2200"/>
              <a:t>)</a:t>
            </a:r>
          </a:p>
          <a:p>
            <a:pPr>
              <a:buFontTx/>
              <a:buChar char="•"/>
            </a:pPr>
            <a:endParaRPr lang="en-US" sz="2200"/>
          </a:p>
          <a:p>
            <a:pPr>
              <a:buFontTx/>
              <a:buChar char="•"/>
            </a:pPr>
            <a:r>
              <a:rPr lang="en-US" sz="2200"/>
              <a:t> 2-3: </a:t>
            </a:r>
            <a:r>
              <a:rPr lang="en-US" sz="2200" b="1" i="1">
                <a:solidFill>
                  <a:srgbClr val="FF0000"/>
                </a:solidFill>
              </a:rPr>
              <a:t>Boiler</a:t>
            </a:r>
            <a:r>
              <a:rPr lang="en-US" sz="2200"/>
              <a:t> (W=0) </a:t>
            </a:r>
            <a:r>
              <a:rPr lang="en-US" sz="2200">
                <a:sym typeface="Wingdings" pitchFamily="2" charset="2"/>
              </a:rPr>
              <a:t> </a:t>
            </a:r>
            <a:r>
              <a:rPr lang="en-US" sz="2200"/>
              <a:t>q</a:t>
            </a:r>
            <a:r>
              <a:rPr lang="en-US" sz="2200" baseline="-25000"/>
              <a:t>in</a:t>
            </a:r>
            <a:r>
              <a:rPr lang="en-US" sz="2200"/>
              <a:t> = h</a:t>
            </a:r>
            <a:r>
              <a:rPr lang="en-US" sz="2200" baseline="-25000"/>
              <a:t>3</a:t>
            </a:r>
            <a:r>
              <a:rPr lang="en-US" sz="2200"/>
              <a:t> - h</a:t>
            </a:r>
            <a:r>
              <a:rPr lang="en-US" sz="2200" baseline="-25000"/>
              <a:t>2</a:t>
            </a:r>
          </a:p>
          <a:p>
            <a:endParaRPr lang="en-US" sz="2200" baseline="-25000"/>
          </a:p>
          <a:p>
            <a:pPr>
              <a:buFontTx/>
              <a:buChar char="•"/>
            </a:pPr>
            <a:r>
              <a:rPr lang="en-US" sz="2200"/>
              <a:t> 3-4: </a:t>
            </a:r>
            <a:r>
              <a:rPr lang="en-US" sz="2200" b="1" i="1">
                <a:solidFill>
                  <a:srgbClr val="FF0000"/>
                </a:solidFill>
              </a:rPr>
              <a:t>Turbine</a:t>
            </a:r>
            <a:r>
              <a:rPr lang="en-US" sz="2200"/>
              <a:t> (q=0) </a:t>
            </a:r>
            <a:r>
              <a:rPr lang="en-US" sz="2200">
                <a:sym typeface="Wingdings" pitchFamily="2" charset="2"/>
              </a:rPr>
              <a:t></a:t>
            </a:r>
            <a:r>
              <a:rPr lang="en-US" sz="2200"/>
              <a:t> W</a:t>
            </a:r>
            <a:r>
              <a:rPr lang="en-US" sz="2200" baseline="-25000"/>
              <a:t>out</a:t>
            </a:r>
            <a:r>
              <a:rPr lang="en-US" sz="2200"/>
              <a:t> = h</a:t>
            </a:r>
            <a:r>
              <a:rPr lang="en-US" sz="2200" baseline="-25000"/>
              <a:t>3</a:t>
            </a:r>
            <a:r>
              <a:rPr lang="en-US" sz="2200"/>
              <a:t> - h</a:t>
            </a:r>
            <a:r>
              <a:rPr lang="en-US" sz="2200" baseline="-25000"/>
              <a:t>4</a:t>
            </a:r>
          </a:p>
          <a:p>
            <a:endParaRPr lang="en-US" sz="2200" baseline="-25000"/>
          </a:p>
          <a:p>
            <a:pPr>
              <a:buFontTx/>
              <a:buChar char="•"/>
            </a:pPr>
            <a:r>
              <a:rPr lang="en-US" sz="2200"/>
              <a:t> 4-1: </a:t>
            </a:r>
            <a:r>
              <a:rPr lang="en-US" sz="2200" b="1" i="1">
                <a:solidFill>
                  <a:srgbClr val="FF0000"/>
                </a:solidFill>
              </a:rPr>
              <a:t>Condenser</a:t>
            </a:r>
            <a:r>
              <a:rPr lang="en-US" sz="2200"/>
              <a:t> (W=0) </a:t>
            </a:r>
            <a:r>
              <a:rPr lang="en-US" sz="2200">
                <a:sym typeface="Wingdings" pitchFamily="2" charset="2"/>
              </a:rPr>
              <a:t></a:t>
            </a:r>
            <a:r>
              <a:rPr lang="en-US" sz="2200"/>
              <a:t> q</a:t>
            </a:r>
            <a:r>
              <a:rPr lang="en-US" sz="2200" baseline="-25000"/>
              <a:t>out</a:t>
            </a:r>
            <a:r>
              <a:rPr lang="en-US" sz="2200"/>
              <a:t> = h</a:t>
            </a:r>
            <a:r>
              <a:rPr lang="en-US" sz="2200" baseline="-25000"/>
              <a:t>4</a:t>
            </a:r>
            <a:r>
              <a:rPr lang="en-US" sz="2200"/>
              <a:t> - h</a:t>
            </a:r>
            <a:r>
              <a:rPr lang="en-US" sz="2200" baseline="-25000"/>
              <a:t>1</a:t>
            </a:r>
          </a:p>
        </p:txBody>
      </p:sp>
      <p:sp>
        <p:nvSpPr>
          <p:cNvPr id="6155" name="Text Box 22"/>
          <p:cNvSpPr txBox="1">
            <a:spLocks noChangeArrowheads="1"/>
          </p:cNvSpPr>
          <p:nvPr/>
        </p:nvSpPr>
        <p:spPr bwMode="auto">
          <a:xfrm>
            <a:off x="658813" y="5395913"/>
            <a:ext cx="7405687" cy="1096962"/>
          </a:xfrm>
          <a:prstGeom prst="rect">
            <a:avLst/>
          </a:prstGeom>
          <a:noFill/>
          <a:ln w="9525">
            <a:noFill/>
            <a:miter lim="800000"/>
            <a:headEnd/>
            <a:tailEnd/>
          </a:ln>
        </p:spPr>
        <p:txBody>
          <a:bodyPr wrap="none">
            <a:spAutoFit/>
          </a:bodyPr>
          <a:lstStyle/>
          <a:p>
            <a:r>
              <a:rPr lang="en-US" sz="2200" b="1" i="1">
                <a:solidFill>
                  <a:srgbClr val="FF0000"/>
                </a:solidFill>
              </a:rPr>
              <a:t>Thermal efficiency</a:t>
            </a:r>
            <a:r>
              <a:rPr lang="en-US" sz="2200"/>
              <a:t> </a:t>
            </a:r>
            <a:r>
              <a:rPr lang="en-US" sz="2200">
                <a:latin typeface="Symbol" pitchFamily="18" charset="2"/>
              </a:rPr>
              <a:t>h</a:t>
            </a:r>
            <a:r>
              <a:rPr lang="en-US" sz="2200"/>
              <a:t> = W</a:t>
            </a:r>
            <a:r>
              <a:rPr lang="en-US" sz="2200" baseline="-25000"/>
              <a:t>net</a:t>
            </a:r>
            <a:r>
              <a:rPr lang="en-US" sz="2200"/>
              <a:t>/q</a:t>
            </a:r>
            <a:r>
              <a:rPr lang="en-US" sz="2200" baseline="-25000"/>
              <a:t>in</a:t>
            </a:r>
            <a:r>
              <a:rPr lang="en-US" sz="2200"/>
              <a:t> = 1 - q</a:t>
            </a:r>
            <a:r>
              <a:rPr lang="en-US" sz="2200" baseline="-25000"/>
              <a:t>out</a:t>
            </a:r>
            <a:r>
              <a:rPr lang="en-US" sz="2200"/>
              <a:t>/q</a:t>
            </a:r>
            <a:r>
              <a:rPr lang="en-US" sz="2200" baseline="-25000"/>
              <a:t>in </a:t>
            </a:r>
            <a:r>
              <a:rPr lang="en-US" sz="2200"/>
              <a:t>= 1 - (h</a:t>
            </a:r>
            <a:r>
              <a:rPr lang="en-US" sz="2200" baseline="-25000"/>
              <a:t>4</a:t>
            </a:r>
            <a:r>
              <a:rPr lang="en-US" sz="2200"/>
              <a:t>-h</a:t>
            </a:r>
            <a:r>
              <a:rPr lang="en-US" sz="2200" baseline="-25000"/>
              <a:t>1</a:t>
            </a:r>
            <a:r>
              <a:rPr lang="en-US" sz="2200"/>
              <a:t>)/(h</a:t>
            </a:r>
            <a:r>
              <a:rPr lang="en-US" sz="2200" baseline="-25000"/>
              <a:t>3</a:t>
            </a:r>
            <a:r>
              <a:rPr lang="en-US" sz="2200"/>
              <a:t>-h</a:t>
            </a:r>
            <a:r>
              <a:rPr lang="en-US" sz="2200" baseline="-25000"/>
              <a:t>2</a:t>
            </a:r>
            <a:r>
              <a:rPr lang="en-US" sz="2200"/>
              <a:t>)</a:t>
            </a:r>
          </a:p>
          <a:p>
            <a:endParaRPr lang="en-US" sz="2200"/>
          </a:p>
          <a:p>
            <a:r>
              <a:rPr lang="en-US" sz="2200"/>
              <a:t>W</a:t>
            </a:r>
            <a:r>
              <a:rPr lang="en-US" sz="2200" baseline="-25000"/>
              <a:t>net</a:t>
            </a:r>
            <a:r>
              <a:rPr lang="en-US" sz="2200"/>
              <a:t> = W</a:t>
            </a:r>
            <a:r>
              <a:rPr lang="en-US" sz="2200" baseline="-25000"/>
              <a:t>out</a:t>
            </a:r>
            <a:r>
              <a:rPr lang="en-US" sz="2200"/>
              <a:t> - W</a:t>
            </a:r>
            <a:r>
              <a:rPr lang="en-US" sz="2200" baseline="-25000"/>
              <a:t>in</a:t>
            </a:r>
            <a:r>
              <a:rPr lang="en-US" sz="2200"/>
              <a:t> = (h</a:t>
            </a:r>
            <a:r>
              <a:rPr lang="en-US" sz="2200" baseline="-25000"/>
              <a:t>3</a:t>
            </a:r>
            <a:r>
              <a:rPr lang="en-US" sz="2200"/>
              <a:t>-h</a:t>
            </a:r>
            <a:r>
              <a:rPr lang="en-US" sz="2200" baseline="-25000"/>
              <a:t>4</a:t>
            </a:r>
            <a:r>
              <a:rPr lang="en-US" sz="2200"/>
              <a:t>) - (h</a:t>
            </a:r>
            <a:r>
              <a:rPr lang="en-US" sz="2200" baseline="-25000"/>
              <a:t>2</a:t>
            </a:r>
            <a:r>
              <a:rPr lang="en-US" sz="2200"/>
              <a:t>-h</a:t>
            </a:r>
            <a:r>
              <a:rPr lang="en-US" sz="2200" baseline="-25000"/>
              <a:t>1</a:t>
            </a:r>
            <a:r>
              <a:rPr lang="en-US" sz="2200"/>
              <a:t>) </a:t>
            </a:r>
          </a:p>
        </p:txBody>
      </p:sp>
      <p:sp>
        <p:nvSpPr>
          <p:cNvPr id="6156" name="Rectangle 23"/>
          <p:cNvSpPr>
            <a:spLocks noChangeArrowheads="1"/>
          </p:cNvSpPr>
          <p:nvPr/>
        </p:nvSpPr>
        <p:spPr bwMode="auto">
          <a:xfrm>
            <a:off x="4151313" y="2859088"/>
            <a:ext cx="2990850" cy="450850"/>
          </a:xfrm>
          <a:prstGeom prst="rect">
            <a:avLst/>
          </a:prstGeom>
          <a:noFill/>
          <a:ln w="28575">
            <a:solidFill>
              <a:srgbClr val="FF0000"/>
            </a:solidFill>
            <a:miter lim="800000"/>
            <a:headEnd/>
            <a:tailEnd/>
          </a:ln>
        </p:spPr>
        <p:txBody>
          <a:bodyPr wrap="none" anchor="ctr"/>
          <a:lstStyle/>
          <a:p>
            <a:endParaRPr lang="en-US"/>
          </a:p>
        </p:txBody>
      </p:sp>
      <p:sp>
        <p:nvSpPr>
          <p:cNvPr id="6157" name="Rectangle 24"/>
          <p:cNvSpPr>
            <a:spLocks noChangeArrowheads="1"/>
          </p:cNvSpPr>
          <p:nvPr/>
        </p:nvSpPr>
        <p:spPr bwMode="auto">
          <a:xfrm>
            <a:off x="6340475" y="3517900"/>
            <a:ext cx="1554163" cy="508000"/>
          </a:xfrm>
          <a:prstGeom prst="rect">
            <a:avLst/>
          </a:prstGeom>
          <a:noFill/>
          <a:ln w="28575">
            <a:solidFill>
              <a:srgbClr val="FF0000"/>
            </a:solidFill>
            <a:miter lim="800000"/>
            <a:headEnd/>
            <a:tailEnd/>
          </a:ln>
        </p:spPr>
        <p:txBody>
          <a:bodyPr wrap="none" anchor="ctr"/>
          <a:lstStyle/>
          <a:p>
            <a:endParaRPr lang="en-US"/>
          </a:p>
        </p:txBody>
      </p:sp>
      <p:sp>
        <p:nvSpPr>
          <p:cNvPr id="6158" name="Rectangle 25"/>
          <p:cNvSpPr>
            <a:spLocks noChangeArrowheads="1"/>
          </p:cNvSpPr>
          <p:nvPr/>
        </p:nvSpPr>
        <p:spPr bwMode="auto">
          <a:xfrm>
            <a:off x="6462713" y="4090988"/>
            <a:ext cx="1743075" cy="449262"/>
          </a:xfrm>
          <a:prstGeom prst="rect">
            <a:avLst/>
          </a:prstGeom>
          <a:noFill/>
          <a:ln w="28575">
            <a:solidFill>
              <a:srgbClr val="FF0000"/>
            </a:solidFill>
            <a:miter lim="800000"/>
            <a:headEnd/>
            <a:tailEnd/>
          </a:ln>
        </p:spPr>
        <p:txBody>
          <a:bodyPr wrap="none" anchor="ctr"/>
          <a:lstStyle/>
          <a:p>
            <a:endParaRPr lang="en-US"/>
          </a:p>
        </p:txBody>
      </p:sp>
      <p:sp>
        <p:nvSpPr>
          <p:cNvPr id="6159" name="Rectangle 26"/>
          <p:cNvSpPr>
            <a:spLocks noChangeArrowheads="1"/>
          </p:cNvSpPr>
          <p:nvPr/>
        </p:nvSpPr>
        <p:spPr bwMode="auto">
          <a:xfrm>
            <a:off x="6870700" y="4692650"/>
            <a:ext cx="1685925" cy="420688"/>
          </a:xfrm>
          <a:prstGeom prst="rect">
            <a:avLst/>
          </a:prstGeom>
          <a:noFill/>
          <a:ln w="28575">
            <a:solidFill>
              <a:srgbClr val="FF0000"/>
            </a:solidFill>
            <a:miter lim="800000"/>
            <a:headEnd/>
            <a:tailEnd/>
          </a:ln>
        </p:spPr>
        <p:txBody>
          <a:bodyPr wrap="none" anchor="ctr"/>
          <a:lstStyle/>
          <a:p>
            <a:endParaRPr lang="en-US"/>
          </a:p>
        </p:txBody>
      </p:sp>
      <p:sp>
        <p:nvSpPr>
          <p:cNvPr id="6160" name="Rectangle 27"/>
          <p:cNvSpPr>
            <a:spLocks noChangeArrowheads="1"/>
          </p:cNvSpPr>
          <p:nvPr/>
        </p:nvSpPr>
        <p:spPr bwMode="auto">
          <a:xfrm>
            <a:off x="5980113" y="5397500"/>
            <a:ext cx="2063750" cy="508000"/>
          </a:xfrm>
          <a:prstGeom prst="rect">
            <a:avLst/>
          </a:prstGeom>
          <a:noFill/>
          <a:ln w="28575">
            <a:solidFill>
              <a:srgbClr val="FF0000"/>
            </a:solidFill>
            <a:miter lim="800000"/>
            <a:headEnd/>
            <a:tailEnd/>
          </a:ln>
        </p:spPr>
        <p:txBody>
          <a:bodyPr wrap="none" anchor="ctr"/>
          <a:lstStyle/>
          <a:p>
            <a:endParaRPr lang="en-US"/>
          </a:p>
        </p:txBody>
      </p:sp>
      <p:sp>
        <p:nvSpPr>
          <p:cNvPr id="6161" name="Rectangle 28"/>
          <p:cNvSpPr>
            <a:spLocks noChangeArrowheads="1"/>
          </p:cNvSpPr>
          <p:nvPr/>
        </p:nvSpPr>
        <p:spPr bwMode="auto">
          <a:xfrm>
            <a:off x="631825" y="6088063"/>
            <a:ext cx="4181475" cy="449262"/>
          </a:xfrm>
          <a:prstGeom prst="rect">
            <a:avLst/>
          </a:prstGeom>
          <a:noFill/>
          <a:ln w="2857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65550" y="171450"/>
            <a:ext cx="5203825" cy="522288"/>
          </a:xfrm>
        </p:spPr>
        <p:txBody>
          <a:bodyPr/>
          <a:lstStyle/>
          <a:p>
            <a:r>
              <a:rPr lang="en-US" sz="2400" b="1" smtClean="0"/>
              <a:t>Example - Ideal Rankine Cycle</a:t>
            </a:r>
          </a:p>
        </p:txBody>
      </p:sp>
      <p:sp>
        <p:nvSpPr>
          <p:cNvPr id="7171" name="Rectangle 3"/>
          <p:cNvSpPr>
            <a:spLocks noChangeArrowheads="1"/>
          </p:cNvSpPr>
          <p:nvPr/>
        </p:nvSpPr>
        <p:spPr bwMode="auto">
          <a:xfrm>
            <a:off x="1773238" y="658813"/>
            <a:ext cx="914400" cy="606425"/>
          </a:xfrm>
          <a:prstGeom prst="rect">
            <a:avLst/>
          </a:prstGeom>
          <a:noFill/>
          <a:ln w="9525">
            <a:solidFill>
              <a:schemeClr val="tx1"/>
            </a:solidFill>
            <a:miter lim="800000"/>
            <a:headEnd/>
            <a:tailEnd/>
          </a:ln>
        </p:spPr>
        <p:txBody>
          <a:bodyPr wrap="none" anchor="ctr"/>
          <a:lstStyle/>
          <a:p>
            <a:endParaRPr lang="en-US"/>
          </a:p>
        </p:txBody>
      </p:sp>
      <p:sp>
        <p:nvSpPr>
          <p:cNvPr id="7172" name="Oval 4"/>
          <p:cNvSpPr>
            <a:spLocks noChangeArrowheads="1"/>
          </p:cNvSpPr>
          <p:nvPr/>
        </p:nvSpPr>
        <p:spPr bwMode="auto">
          <a:xfrm>
            <a:off x="2033588" y="2260600"/>
            <a:ext cx="523875" cy="661988"/>
          </a:xfrm>
          <a:prstGeom prst="ellipse">
            <a:avLst/>
          </a:prstGeom>
          <a:noFill/>
          <a:ln w="9525">
            <a:solidFill>
              <a:schemeClr val="tx1"/>
            </a:solidFill>
            <a:round/>
            <a:headEnd/>
            <a:tailEnd/>
          </a:ln>
        </p:spPr>
        <p:txBody>
          <a:bodyPr wrap="none" anchor="ctr"/>
          <a:lstStyle/>
          <a:p>
            <a:endParaRPr lang="en-US"/>
          </a:p>
        </p:txBody>
      </p:sp>
      <p:sp>
        <p:nvSpPr>
          <p:cNvPr id="7173" name="AutoShape 5"/>
          <p:cNvSpPr>
            <a:spLocks noChangeArrowheads="1"/>
          </p:cNvSpPr>
          <p:nvPr/>
        </p:nvSpPr>
        <p:spPr bwMode="auto">
          <a:xfrm rot="5400000">
            <a:off x="2714625" y="1492250"/>
            <a:ext cx="773113" cy="652463"/>
          </a:xfrm>
          <a:custGeom>
            <a:avLst/>
            <a:gdLst>
              <a:gd name="T0" fmla="*/ 676474 w 21600"/>
              <a:gd name="T1" fmla="*/ 326232 h 21600"/>
              <a:gd name="T2" fmla="*/ 386556 w 21600"/>
              <a:gd name="T3" fmla="*/ 652463 h 21600"/>
              <a:gd name="T4" fmla="*/ 96639 w 21600"/>
              <a:gd name="T5" fmla="*/ 326232 h 21600"/>
              <a:gd name="T6" fmla="*/ 38655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rot="10800000" vert="eaVert" wrap="none" anchor="ctr"/>
          <a:lstStyle/>
          <a:p>
            <a:pPr algn="ctr"/>
            <a:endParaRPr lang="en-US"/>
          </a:p>
        </p:txBody>
      </p:sp>
      <p:sp>
        <p:nvSpPr>
          <p:cNvPr id="7174" name="AutoShape 6"/>
          <p:cNvSpPr>
            <a:spLocks noChangeArrowheads="1"/>
          </p:cNvSpPr>
          <p:nvPr/>
        </p:nvSpPr>
        <p:spPr bwMode="auto">
          <a:xfrm rot="16200000" flipH="1">
            <a:off x="929482" y="1305719"/>
            <a:ext cx="773112" cy="914400"/>
          </a:xfrm>
          <a:custGeom>
            <a:avLst/>
            <a:gdLst>
              <a:gd name="T0" fmla="*/ 676473 w 21600"/>
              <a:gd name="T1" fmla="*/ 457200 h 21600"/>
              <a:gd name="T2" fmla="*/ 386556 w 21600"/>
              <a:gd name="T3" fmla="*/ 914400 h 21600"/>
              <a:gd name="T4" fmla="*/ 96639 w 21600"/>
              <a:gd name="T5" fmla="*/ 457200 h 21600"/>
              <a:gd name="T6" fmla="*/ 38655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7175" name="Freeform 7"/>
          <p:cNvSpPr>
            <a:spLocks/>
          </p:cNvSpPr>
          <p:nvPr/>
        </p:nvSpPr>
        <p:spPr bwMode="auto">
          <a:xfrm>
            <a:off x="2687638" y="935038"/>
            <a:ext cx="260350" cy="661987"/>
          </a:xfrm>
          <a:custGeom>
            <a:avLst/>
            <a:gdLst>
              <a:gd name="T0" fmla="*/ 0 w 288"/>
              <a:gd name="T1" fmla="*/ 0 h 576"/>
              <a:gd name="T2" fmla="*/ 288 w 288"/>
              <a:gd name="T3" fmla="*/ 0 h 576"/>
              <a:gd name="T4" fmla="*/ 288 w 288"/>
              <a:gd name="T5" fmla="*/ 576 h 576"/>
              <a:gd name="T6" fmla="*/ 0 60000 65536"/>
              <a:gd name="T7" fmla="*/ 0 60000 65536"/>
              <a:gd name="T8" fmla="*/ 0 60000 65536"/>
              <a:gd name="T9" fmla="*/ 0 w 288"/>
              <a:gd name="T10" fmla="*/ 0 h 576"/>
              <a:gd name="T11" fmla="*/ 288 w 288"/>
              <a:gd name="T12" fmla="*/ 576 h 576"/>
            </a:gdLst>
            <a:ahLst/>
            <a:cxnLst>
              <a:cxn ang="T6">
                <a:pos x="T0" y="T1"/>
              </a:cxn>
              <a:cxn ang="T7">
                <a:pos x="T2" y="T3"/>
              </a:cxn>
              <a:cxn ang="T8">
                <a:pos x="T4" y="T5"/>
              </a:cxn>
            </a:cxnLst>
            <a:rect l="T9" t="T10" r="T11" b="T12"/>
            <a:pathLst>
              <a:path w="288" h="576">
                <a:moveTo>
                  <a:pt x="0" y="0"/>
                </a:moveTo>
                <a:lnTo>
                  <a:pt x="288" y="0"/>
                </a:lnTo>
                <a:lnTo>
                  <a:pt x="288" y="576"/>
                </a:lnTo>
              </a:path>
            </a:pathLst>
          </a:custGeom>
          <a:noFill/>
          <a:ln w="31750">
            <a:solidFill>
              <a:schemeClr val="tx1"/>
            </a:solidFill>
            <a:round/>
            <a:headEnd/>
            <a:tailEnd type="triangle" w="med" len="med"/>
          </a:ln>
        </p:spPr>
        <p:txBody>
          <a:bodyPr wrap="none" anchor="ctr"/>
          <a:lstStyle/>
          <a:p>
            <a:endParaRPr lang="en-US"/>
          </a:p>
        </p:txBody>
      </p:sp>
      <p:sp>
        <p:nvSpPr>
          <p:cNvPr id="7176" name="Freeform 8"/>
          <p:cNvSpPr>
            <a:spLocks/>
          </p:cNvSpPr>
          <p:nvPr/>
        </p:nvSpPr>
        <p:spPr bwMode="auto">
          <a:xfrm>
            <a:off x="2557463" y="2149475"/>
            <a:ext cx="782637" cy="441325"/>
          </a:xfrm>
          <a:custGeom>
            <a:avLst/>
            <a:gdLst>
              <a:gd name="T0" fmla="*/ 864 w 864"/>
              <a:gd name="T1" fmla="*/ 0 h 384"/>
              <a:gd name="T2" fmla="*/ 864 w 864"/>
              <a:gd name="T3" fmla="*/ 384 h 384"/>
              <a:gd name="T4" fmla="*/ 0 w 864"/>
              <a:gd name="T5" fmla="*/ 384 h 384"/>
              <a:gd name="T6" fmla="*/ 0 60000 65536"/>
              <a:gd name="T7" fmla="*/ 0 60000 65536"/>
              <a:gd name="T8" fmla="*/ 0 60000 65536"/>
              <a:gd name="T9" fmla="*/ 0 w 864"/>
              <a:gd name="T10" fmla="*/ 0 h 384"/>
              <a:gd name="T11" fmla="*/ 864 w 864"/>
              <a:gd name="T12" fmla="*/ 384 h 384"/>
            </a:gdLst>
            <a:ahLst/>
            <a:cxnLst>
              <a:cxn ang="T6">
                <a:pos x="T0" y="T1"/>
              </a:cxn>
              <a:cxn ang="T7">
                <a:pos x="T2" y="T3"/>
              </a:cxn>
              <a:cxn ang="T8">
                <a:pos x="T4" y="T5"/>
              </a:cxn>
            </a:cxnLst>
            <a:rect l="T9" t="T10" r="T11" b="T12"/>
            <a:pathLst>
              <a:path w="864" h="384">
                <a:moveTo>
                  <a:pt x="864" y="0"/>
                </a:moveTo>
                <a:lnTo>
                  <a:pt x="864" y="384"/>
                </a:lnTo>
                <a:lnTo>
                  <a:pt x="0" y="384"/>
                </a:lnTo>
              </a:path>
            </a:pathLst>
          </a:custGeom>
          <a:noFill/>
          <a:ln w="31750">
            <a:solidFill>
              <a:schemeClr val="tx1"/>
            </a:solidFill>
            <a:round/>
            <a:headEnd/>
            <a:tailEnd type="triangle" w="med" len="med"/>
          </a:ln>
        </p:spPr>
        <p:txBody>
          <a:bodyPr wrap="none" anchor="ctr"/>
          <a:lstStyle/>
          <a:p>
            <a:endParaRPr lang="en-US"/>
          </a:p>
        </p:txBody>
      </p:sp>
      <p:sp>
        <p:nvSpPr>
          <p:cNvPr id="7177" name="Freeform 9"/>
          <p:cNvSpPr>
            <a:spLocks/>
          </p:cNvSpPr>
          <p:nvPr/>
        </p:nvSpPr>
        <p:spPr bwMode="auto">
          <a:xfrm>
            <a:off x="1293813" y="2038350"/>
            <a:ext cx="739775" cy="608013"/>
          </a:xfrm>
          <a:custGeom>
            <a:avLst/>
            <a:gdLst>
              <a:gd name="T0" fmla="*/ 816 w 816"/>
              <a:gd name="T1" fmla="*/ 528 h 528"/>
              <a:gd name="T2" fmla="*/ 0 w 816"/>
              <a:gd name="T3" fmla="*/ 528 h 528"/>
              <a:gd name="T4" fmla="*/ 0 w 816"/>
              <a:gd name="T5" fmla="*/ 0 h 528"/>
              <a:gd name="T6" fmla="*/ 0 60000 65536"/>
              <a:gd name="T7" fmla="*/ 0 60000 65536"/>
              <a:gd name="T8" fmla="*/ 0 60000 65536"/>
              <a:gd name="T9" fmla="*/ 0 w 816"/>
              <a:gd name="T10" fmla="*/ 0 h 528"/>
              <a:gd name="T11" fmla="*/ 816 w 816"/>
              <a:gd name="T12" fmla="*/ 528 h 528"/>
            </a:gdLst>
            <a:ahLst/>
            <a:cxnLst>
              <a:cxn ang="T6">
                <a:pos x="T0" y="T1"/>
              </a:cxn>
              <a:cxn ang="T7">
                <a:pos x="T2" y="T3"/>
              </a:cxn>
              <a:cxn ang="T8">
                <a:pos x="T4" y="T5"/>
              </a:cxn>
            </a:cxnLst>
            <a:rect l="T9" t="T10" r="T11" b="T12"/>
            <a:pathLst>
              <a:path w="816" h="528">
                <a:moveTo>
                  <a:pt x="816" y="528"/>
                </a:moveTo>
                <a:lnTo>
                  <a:pt x="0" y="528"/>
                </a:lnTo>
                <a:lnTo>
                  <a:pt x="0" y="0"/>
                </a:lnTo>
              </a:path>
            </a:pathLst>
          </a:custGeom>
          <a:noFill/>
          <a:ln w="31750">
            <a:solidFill>
              <a:schemeClr val="tx1"/>
            </a:solidFill>
            <a:round/>
            <a:headEnd/>
            <a:tailEnd type="triangle" w="med" len="med"/>
          </a:ln>
        </p:spPr>
        <p:txBody>
          <a:bodyPr wrap="none" anchor="ctr"/>
          <a:lstStyle/>
          <a:p>
            <a:endParaRPr lang="en-US"/>
          </a:p>
        </p:txBody>
      </p:sp>
      <p:sp>
        <p:nvSpPr>
          <p:cNvPr id="7178" name="Freeform 10"/>
          <p:cNvSpPr>
            <a:spLocks/>
          </p:cNvSpPr>
          <p:nvPr/>
        </p:nvSpPr>
        <p:spPr bwMode="auto">
          <a:xfrm>
            <a:off x="1119188" y="935038"/>
            <a:ext cx="654050" cy="496887"/>
          </a:xfrm>
          <a:custGeom>
            <a:avLst/>
            <a:gdLst>
              <a:gd name="T0" fmla="*/ 0 w 720"/>
              <a:gd name="T1" fmla="*/ 432 h 432"/>
              <a:gd name="T2" fmla="*/ 0 w 720"/>
              <a:gd name="T3" fmla="*/ 0 h 432"/>
              <a:gd name="T4" fmla="*/ 720 w 720"/>
              <a:gd name="T5" fmla="*/ 0 h 432"/>
              <a:gd name="T6" fmla="*/ 0 60000 65536"/>
              <a:gd name="T7" fmla="*/ 0 60000 65536"/>
              <a:gd name="T8" fmla="*/ 0 60000 65536"/>
              <a:gd name="T9" fmla="*/ 0 w 720"/>
              <a:gd name="T10" fmla="*/ 0 h 432"/>
              <a:gd name="T11" fmla="*/ 720 w 720"/>
              <a:gd name="T12" fmla="*/ 432 h 432"/>
            </a:gdLst>
            <a:ahLst/>
            <a:cxnLst>
              <a:cxn ang="T6">
                <a:pos x="T0" y="T1"/>
              </a:cxn>
              <a:cxn ang="T7">
                <a:pos x="T2" y="T3"/>
              </a:cxn>
              <a:cxn ang="T8">
                <a:pos x="T4" y="T5"/>
              </a:cxn>
            </a:cxnLst>
            <a:rect l="T9" t="T10" r="T11" b="T12"/>
            <a:pathLst>
              <a:path w="720" h="432">
                <a:moveTo>
                  <a:pt x="0" y="432"/>
                </a:moveTo>
                <a:lnTo>
                  <a:pt x="0" y="0"/>
                </a:lnTo>
                <a:lnTo>
                  <a:pt x="720" y="0"/>
                </a:lnTo>
              </a:path>
            </a:pathLst>
          </a:custGeom>
          <a:noFill/>
          <a:ln w="31750">
            <a:solidFill>
              <a:schemeClr val="tx1"/>
            </a:solidFill>
            <a:round/>
            <a:headEnd/>
            <a:tailEnd type="triangle" w="med" len="med"/>
          </a:ln>
        </p:spPr>
        <p:txBody>
          <a:bodyPr wrap="none" anchor="ctr"/>
          <a:lstStyle/>
          <a:p>
            <a:endParaRPr lang="en-US"/>
          </a:p>
        </p:txBody>
      </p:sp>
      <p:sp>
        <p:nvSpPr>
          <p:cNvPr id="7179" name="Text Box 12"/>
          <p:cNvSpPr txBox="1">
            <a:spLocks noChangeArrowheads="1"/>
          </p:cNvSpPr>
          <p:nvPr/>
        </p:nvSpPr>
        <p:spPr bwMode="auto">
          <a:xfrm>
            <a:off x="2990850" y="987425"/>
            <a:ext cx="987425" cy="396875"/>
          </a:xfrm>
          <a:prstGeom prst="rect">
            <a:avLst/>
          </a:prstGeom>
          <a:noFill/>
          <a:ln w="9525">
            <a:noFill/>
            <a:miter lim="800000"/>
            <a:headEnd/>
            <a:tailEnd/>
          </a:ln>
        </p:spPr>
        <p:txBody>
          <a:bodyPr wrap="none">
            <a:spAutoFit/>
          </a:bodyPr>
          <a:lstStyle/>
          <a:p>
            <a:r>
              <a:rPr lang="en-US"/>
              <a:t>Turbine</a:t>
            </a:r>
          </a:p>
        </p:txBody>
      </p:sp>
      <p:sp>
        <p:nvSpPr>
          <p:cNvPr id="7180" name="Text Box 13"/>
          <p:cNvSpPr txBox="1">
            <a:spLocks noChangeArrowheads="1"/>
          </p:cNvSpPr>
          <p:nvPr/>
        </p:nvSpPr>
        <p:spPr bwMode="auto">
          <a:xfrm>
            <a:off x="901700" y="1485900"/>
            <a:ext cx="762000" cy="396875"/>
          </a:xfrm>
          <a:prstGeom prst="rect">
            <a:avLst/>
          </a:prstGeom>
          <a:noFill/>
          <a:ln w="9525">
            <a:noFill/>
            <a:miter lim="800000"/>
            <a:headEnd/>
            <a:tailEnd/>
          </a:ln>
        </p:spPr>
        <p:txBody>
          <a:bodyPr wrap="none">
            <a:spAutoFit/>
          </a:bodyPr>
          <a:lstStyle/>
          <a:p>
            <a:r>
              <a:rPr lang="en-US"/>
              <a:t>pump</a:t>
            </a:r>
          </a:p>
        </p:txBody>
      </p:sp>
      <p:sp>
        <p:nvSpPr>
          <p:cNvPr id="7181" name="Text Box 14"/>
          <p:cNvSpPr txBox="1">
            <a:spLocks noChangeArrowheads="1"/>
          </p:cNvSpPr>
          <p:nvPr/>
        </p:nvSpPr>
        <p:spPr bwMode="auto">
          <a:xfrm>
            <a:off x="1806575" y="1958975"/>
            <a:ext cx="1212850" cy="396875"/>
          </a:xfrm>
          <a:prstGeom prst="rect">
            <a:avLst/>
          </a:prstGeom>
          <a:noFill/>
          <a:ln w="9525">
            <a:noFill/>
            <a:miter lim="800000"/>
            <a:headEnd/>
            <a:tailEnd/>
          </a:ln>
        </p:spPr>
        <p:txBody>
          <a:bodyPr wrap="none">
            <a:spAutoFit/>
          </a:bodyPr>
          <a:lstStyle/>
          <a:p>
            <a:r>
              <a:rPr lang="en-US"/>
              <a:t>condenser</a:t>
            </a:r>
          </a:p>
        </p:txBody>
      </p:sp>
      <p:sp>
        <p:nvSpPr>
          <p:cNvPr id="7182" name="Text Box 15"/>
          <p:cNvSpPr txBox="1">
            <a:spLocks noChangeArrowheads="1"/>
          </p:cNvSpPr>
          <p:nvPr/>
        </p:nvSpPr>
        <p:spPr bwMode="auto">
          <a:xfrm>
            <a:off x="1020763" y="2325688"/>
            <a:ext cx="311150" cy="396875"/>
          </a:xfrm>
          <a:prstGeom prst="rect">
            <a:avLst/>
          </a:prstGeom>
          <a:noFill/>
          <a:ln w="9525">
            <a:noFill/>
            <a:miter lim="800000"/>
            <a:headEnd/>
            <a:tailEnd/>
          </a:ln>
        </p:spPr>
        <p:txBody>
          <a:bodyPr wrap="none">
            <a:spAutoFit/>
          </a:bodyPr>
          <a:lstStyle/>
          <a:p>
            <a:r>
              <a:rPr lang="en-US"/>
              <a:t>1</a:t>
            </a:r>
          </a:p>
        </p:txBody>
      </p:sp>
      <p:sp>
        <p:nvSpPr>
          <p:cNvPr id="7183" name="Text Box 16"/>
          <p:cNvSpPr txBox="1">
            <a:spLocks noChangeArrowheads="1"/>
          </p:cNvSpPr>
          <p:nvPr/>
        </p:nvSpPr>
        <p:spPr bwMode="auto">
          <a:xfrm>
            <a:off x="1238250" y="503238"/>
            <a:ext cx="311150" cy="396875"/>
          </a:xfrm>
          <a:prstGeom prst="rect">
            <a:avLst/>
          </a:prstGeom>
          <a:noFill/>
          <a:ln w="9525">
            <a:noFill/>
            <a:miter lim="800000"/>
            <a:headEnd/>
            <a:tailEnd/>
          </a:ln>
        </p:spPr>
        <p:txBody>
          <a:bodyPr wrap="none">
            <a:spAutoFit/>
          </a:bodyPr>
          <a:lstStyle/>
          <a:p>
            <a:r>
              <a:rPr lang="en-US"/>
              <a:t>2</a:t>
            </a:r>
          </a:p>
        </p:txBody>
      </p:sp>
      <p:sp>
        <p:nvSpPr>
          <p:cNvPr id="7184" name="Text Box 17"/>
          <p:cNvSpPr txBox="1">
            <a:spLocks noChangeArrowheads="1"/>
          </p:cNvSpPr>
          <p:nvPr/>
        </p:nvSpPr>
        <p:spPr bwMode="auto">
          <a:xfrm>
            <a:off x="2892425" y="557213"/>
            <a:ext cx="311150" cy="396875"/>
          </a:xfrm>
          <a:prstGeom prst="rect">
            <a:avLst/>
          </a:prstGeom>
          <a:noFill/>
          <a:ln w="9525">
            <a:noFill/>
            <a:miter lim="800000"/>
            <a:headEnd/>
            <a:tailEnd/>
          </a:ln>
        </p:spPr>
        <p:txBody>
          <a:bodyPr wrap="none">
            <a:spAutoFit/>
          </a:bodyPr>
          <a:lstStyle/>
          <a:p>
            <a:r>
              <a:rPr lang="en-US"/>
              <a:t>3</a:t>
            </a:r>
          </a:p>
        </p:txBody>
      </p:sp>
      <p:sp>
        <p:nvSpPr>
          <p:cNvPr id="7185" name="Text Box 18"/>
          <p:cNvSpPr txBox="1">
            <a:spLocks noChangeArrowheads="1"/>
          </p:cNvSpPr>
          <p:nvPr/>
        </p:nvSpPr>
        <p:spPr bwMode="auto">
          <a:xfrm>
            <a:off x="3459163" y="2381250"/>
            <a:ext cx="311150" cy="396875"/>
          </a:xfrm>
          <a:prstGeom prst="rect">
            <a:avLst/>
          </a:prstGeom>
          <a:noFill/>
          <a:ln w="9525">
            <a:noFill/>
            <a:miter lim="800000"/>
            <a:headEnd/>
            <a:tailEnd/>
          </a:ln>
        </p:spPr>
        <p:txBody>
          <a:bodyPr wrap="none">
            <a:spAutoFit/>
          </a:bodyPr>
          <a:lstStyle/>
          <a:p>
            <a:r>
              <a:rPr lang="en-US"/>
              <a:t>4</a:t>
            </a:r>
          </a:p>
        </p:txBody>
      </p:sp>
      <p:sp>
        <p:nvSpPr>
          <p:cNvPr id="7186" name="Line 19"/>
          <p:cNvSpPr>
            <a:spLocks noChangeShapeType="1"/>
          </p:cNvSpPr>
          <p:nvPr/>
        </p:nvSpPr>
        <p:spPr bwMode="auto">
          <a:xfrm flipH="1">
            <a:off x="2111375" y="2676525"/>
            <a:ext cx="174625" cy="441325"/>
          </a:xfrm>
          <a:prstGeom prst="line">
            <a:avLst/>
          </a:prstGeom>
          <a:noFill/>
          <a:ln w="38100">
            <a:solidFill>
              <a:schemeClr val="tx1"/>
            </a:solidFill>
            <a:round/>
            <a:headEnd/>
            <a:tailEnd type="triangle" w="med" len="med"/>
          </a:ln>
        </p:spPr>
        <p:txBody>
          <a:bodyPr wrap="none" anchor="ctr"/>
          <a:lstStyle/>
          <a:p>
            <a:endParaRPr lang="en-IN"/>
          </a:p>
        </p:txBody>
      </p:sp>
      <p:sp>
        <p:nvSpPr>
          <p:cNvPr id="7187" name="Text Box 20"/>
          <p:cNvSpPr txBox="1">
            <a:spLocks noChangeArrowheads="1"/>
          </p:cNvSpPr>
          <p:nvPr/>
        </p:nvSpPr>
        <p:spPr bwMode="auto">
          <a:xfrm>
            <a:off x="1885950" y="3128963"/>
            <a:ext cx="579438" cy="396875"/>
          </a:xfrm>
          <a:prstGeom prst="rect">
            <a:avLst/>
          </a:prstGeom>
          <a:noFill/>
          <a:ln w="9525">
            <a:noFill/>
            <a:miter lim="800000"/>
            <a:headEnd/>
            <a:tailEnd/>
          </a:ln>
        </p:spPr>
        <p:txBody>
          <a:bodyPr wrap="none">
            <a:spAutoFit/>
          </a:bodyPr>
          <a:lstStyle/>
          <a:p>
            <a:r>
              <a:rPr lang="en-US"/>
              <a:t>Q</a:t>
            </a:r>
            <a:r>
              <a:rPr lang="en-US" baseline="-25000"/>
              <a:t>out</a:t>
            </a:r>
            <a:endParaRPr lang="en-US"/>
          </a:p>
        </p:txBody>
      </p:sp>
      <p:sp>
        <p:nvSpPr>
          <p:cNvPr id="7188" name="Line 21"/>
          <p:cNvSpPr>
            <a:spLocks noChangeShapeType="1"/>
          </p:cNvSpPr>
          <p:nvPr/>
        </p:nvSpPr>
        <p:spPr bwMode="auto">
          <a:xfrm flipH="1">
            <a:off x="2635250" y="411163"/>
            <a:ext cx="130175" cy="331787"/>
          </a:xfrm>
          <a:prstGeom prst="line">
            <a:avLst/>
          </a:prstGeom>
          <a:noFill/>
          <a:ln w="38100">
            <a:solidFill>
              <a:schemeClr val="tx1"/>
            </a:solidFill>
            <a:round/>
            <a:headEnd/>
            <a:tailEnd type="triangle" w="med" len="med"/>
          </a:ln>
        </p:spPr>
        <p:txBody>
          <a:bodyPr wrap="none" anchor="ctr"/>
          <a:lstStyle/>
          <a:p>
            <a:endParaRPr lang="en-IN"/>
          </a:p>
        </p:txBody>
      </p:sp>
      <p:sp>
        <p:nvSpPr>
          <p:cNvPr id="7189" name="Text Box 22"/>
          <p:cNvSpPr txBox="1">
            <a:spLocks noChangeArrowheads="1"/>
          </p:cNvSpPr>
          <p:nvPr/>
        </p:nvSpPr>
        <p:spPr bwMode="auto">
          <a:xfrm>
            <a:off x="2887663" y="146050"/>
            <a:ext cx="496887" cy="396875"/>
          </a:xfrm>
          <a:prstGeom prst="rect">
            <a:avLst/>
          </a:prstGeom>
          <a:noFill/>
          <a:ln w="9525">
            <a:noFill/>
            <a:miter lim="800000"/>
            <a:headEnd/>
            <a:tailEnd/>
          </a:ln>
        </p:spPr>
        <p:txBody>
          <a:bodyPr wrap="none">
            <a:spAutoFit/>
          </a:bodyPr>
          <a:lstStyle/>
          <a:p>
            <a:r>
              <a:rPr lang="en-US"/>
              <a:t>Q</a:t>
            </a:r>
            <a:r>
              <a:rPr lang="en-US" baseline="-25000"/>
              <a:t>in</a:t>
            </a:r>
            <a:endParaRPr lang="en-US"/>
          </a:p>
        </p:txBody>
      </p:sp>
      <p:sp>
        <p:nvSpPr>
          <p:cNvPr id="7190" name="Rectangle 23"/>
          <p:cNvSpPr>
            <a:spLocks noChangeArrowheads="1"/>
          </p:cNvSpPr>
          <p:nvPr/>
        </p:nvSpPr>
        <p:spPr bwMode="auto">
          <a:xfrm>
            <a:off x="3433763" y="1738313"/>
            <a:ext cx="347662" cy="109537"/>
          </a:xfrm>
          <a:prstGeom prst="rect">
            <a:avLst/>
          </a:prstGeom>
          <a:noFill/>
          <a:ln w="9525">
            <a:solidFill>
              <a:schemeClr val="tx1"/>
            </a:solidFill>
            <a:miter lim="800000"/>
            <a:headEnd/>
            <a:tailEnd/>
          </a:ln>
        </p:spPr>
        <p:txBody>
          <a:bodyPr wrap="none" anchor="ctr"/>
          <a:lstStyle/>
          <a:p>
            <a:endParaRPr lang="en-US"/>
          </a:p>
        </p:txBody>
      </p:sp>
      <p:sp>
        <p:nvSpPr>
          <p:cNvPr id="7191" name="Line 24"/>
          <p:cNvSpPr>
            <a:spLocks noChangeShapeType="1"/>
          </p:cNvSpPr>
          <p:nvPr/>
        </p:nvSpPr>
        <p:spPr bwMode="auto">
          <a:xfrm flipV="1">
            <a:off x="3724275" y="1239838"/>
            <a:ext cx="390525" cy="552450"/>
          </a:xfrm>
          <a:prstGeom prst="line">
            <a:avLst/>
          </a:prstGeom>
          <a:noFill/>
          <a:ln w="38100">
            <a:solidFill>
              <a:schemeClr val="tx1"/>
            </a:solidFill>
            <a:round/>
            <a:headEnd/>
            <a:tailEnd type="triangle" w="med" len="med"/>
          </a:ln>
        </p:spPr>
        <p:txBody>
          <a:bodyPr wrap="none" anchor="ctr"/>
          <a:lstStyle/>
          <a:p>
            <a:endParaRPr lang="en-IN"/>
          </a:p>
        </p:txBody>
      </p:sp>
      <p:sp>
        <p:nvSpPr>
          <p:cNvPr id="7192" name="Text Box 25"/>
          <p:cNvSpPr txBox="1">
            <a:spLocks noChangeArrowheads="1"/>
          </p:cNvSpPr>
          <p:nvPr/>
        </p:nvSpPr>
        <p:spPr bwMode="auto">
          <a:xfrm>
            <a:off x="3975100" y="754063"/>
            <a:ext cx="635000" cy="396875"/>
          </a:xfrm>
          <a:prstGeom prst="rect">
            <a:avLst/>
          </a:prstGeom>
          <a:noFill/>
          <a:ln w="9525">
            <a:noFill/>
            <a:miter lim="800000"/>
            <a:headEnd/>
            <a:tailEnd/>
          </a:ln>
        </p:spPr>
        <p:txBody>
          <a:bodyPr wrap="none">
            <a:spAutoFit/>
          </a:bodyPr>
          <a:lstStyle/>
          <a:p>
            <a:r>
              <a:rPr lang="en-US"/>
              <a:t>W</a:t>
            </a:r>
            <a:r>
              <a:rPr lang="en-US" baseline="-25000"/>
              <a:t>out</a:t>
            </a:r>
            <a:endParaRPr lang="en-US"/>
          </a:p>
        </p:txBody>
      </p:sp>
      <p:sp>
        <p:nvSpPr>
          <p:cNvPr id="7193" name="Line 26"/>
          <p:cNvSpPr>
            <a:spLocks noChangeShapeType="1"/>
          </p:cNvSpPr>
          <p:nvPr/>
        </p:nvSpPr>
        <p:spPr bwMode="auto">
          <a:xfrm>
            <a:off x="327025" y="1350963"/>
            <a:ext cx="565150" cy="276225"/>
          </a:xfrm>
          <a:prstGeom prst="line">
            <a:avLst/>
          </a:prstGeom>
          <a:noFill/>
          <a:ln w="38100">
            <a:solidFill>
              <a:schemeClr val="tx1"/>
            </a:solidFill>
            <a:round/>
            <a:headEnd/>
            <a:tailEnd type="triangle" w="med" len="med"/>
          </a:ln>
        </p:spPr>
        <p:txBody>
          <a:bodyPr wrap="none" anchor="ctr"/>
          <a:lstStyle/>
          <a:p>
            <a:endParaRPr lang="en-IN"/>
          </a:p>
        </p:txBody>
      </p:sp>
      <p:sp>
        <p:nvSpPr>
          <p:cNvPr id="7194" name="Text Box 27"/>
          <p:cNvSpPr txBox="1">
            <a:spLocks noChangeArrowheads="1"/>
          </p:cNvSpPr>
          <p:nvPr/>
        </p:nvSpPr>
        <p:spPr bwMode="auto">
          <a:xfrm>
            <a:off x="65088" y="1406525"/>
            <a:ext cx="552450" cy="396875"/>
          </a:xfrm>
          <a:prstGeom prst="rect">
            <a:avLst/>
          </a:prstGeom>
          <a:noFill/>
          <a:ln w="9525">
            <a:noFill/>
            <a:miter lim="800000"/>
            <a:headEnd/>
            <a:tailEnd/>
          </a:ln>
        </p:spPr>
        <p:txBody>
          <a:bodyPr wrap="none">
            <a:spAutoFit/>
          </a:bodyPr>
          <a:lstStyle/>
          <a:p>
            <a:r>
              <a:rPr lang="en-US"/>
              <a:t>W</a:t>
            </a:r>
            <a:r>
              <a:rPr lang="en-US" baseline="-25000"/>
              <a:t>in</a:t>
            </a:r>
            <a:endParaRPr lang="en-US"/>
          </a:p>
        </p:txBody>
      </p:sp>
      <p:sp>
        <p:nvSpPr>
          <p:cNvPr id="7195" name="Text Box 29"/>
          <p:cNvSpPr txBox="1">
            <a:spLocks noChangeArrowheads="1"/>
          </p:cNvSpPr>
          <p:nvPr/>
        </p:nvSpPr>
        <p:spPr bwMode="auto">
          <a:xfrm>
            <a:off x="1812925" y="762000"/>
            <a:ext cx="774700" cy="396875"/>
          </a:xfrm>
          <a:prstGeom prst="rect">
            <a:avLst/>
          </a:prstGeom>
          <a:noFill/>
          <a:ln w="9525">
            <a:noFill/>
            <a:miter lim="800000"/>
            <a:headEnd/>
            <a:tailEnd/>
          </a:ln>
        </p:spPr>
        <p:txBody>
          <a:bodyPr wrap="none">
            <a:spAutoFit/>
          </a:bodyPr>
          <a:lstStyle/>
          <a:p>
            <a:r>
              <a:rPr lang="en-US"/>
              <a:t>boiler</a:t>
            </a:r>
          </a:p>
        </p:txBody>
      </p:sp>
      <p:sp>
        <p:nvSpPr>
          <p:cNvPr id="7196" name="Text Box 30"/>
          <p:cNvSpPr txBox="1">
            <a:spLocks noChangeArrowheads="1"/>
          </p:cNvSpPr>
          <p:nvPr/>
        </p:nvSpPr>
        <p:spPr bwMode="auto">
          <a:xfrm>
            <a:off x="4321175" y="1387475"/>
            <a:ext cx="4343400" cy="4054475"/>
          </a:xfrm>
          <a:prstGeom prst="rect">
            <a:avLst/>
          </a:prstGeom>
          <a:noFill/>
          <a:ln w="9525">
            <a:noFill/>
            <a:miter lim="800000"/>
            <a:headEnd/>
            <a:tailEnd/>
          </a:ln>
        </p:spPr>
        <p:txBody>
          <a:bodyPr>
            <a:spAutoFit/>
          </a:bodyPr>
          <a:lstStyle/>
          <a:p>
            <a:r>
              <a:rPr lang="en-US"/>
              <a:t>Consider the Rankine power cycle as shown.  Steam enters the turbine as 100% saturated vapor at 6 MPa and saturated liquid enters the pump at a pressure of 0.01 MPa.  If the net power output of the cycle is 50 MW.  Determine (a) the thermal efficiency, (b) the mass flow rate of the system, (c) the rate of heat transfer into the boiler, (d) the mass flow rate of the cooling water from the condenser, in kg/s, if the cooling water enters at 20°C and exits at 40°C.</a:t>
            </a:r>
          </a:p>
        </p:txBody>
      </p:sp>
      <p:sp>
        <p:nvSpPr>
          <p:cNvPr id="7197" name="Line 31"/>
          <p:cNvSpPr>
            <a:spLocks noChangeShapeType="1"/>
          </p:cNvSpPr>
          <p:nvPr/>
        </p:nvSpPr>
        <p:spPr bwMode="auto">
          <a:xfrm>
            <a:off x="908050" y="6018213"/>
            <a:ext cx="2590800" cy="1587"/>
          </a:xfrm>
          <a:prstGeom prst="line">
            <a:avLst/>
          </a:prstGeom>
          <a:noFill/>
          <a:ln w="9525">
            <a:solidFill>
              <a:schemeClr val="tx1"/>
            </a:solidFill>
            <a:round/>
            <a:headEnd/>
            <a:tailEnd type="triangle" w="med" len="med"/>
          </a:ln>
        </p:spPr>
        <p:txBody>
          <a:bodyPr wrap="none" anchor="ctr"/>
          <a:lstStyle/>
          <a:p>
            <a:endParaRPr lang="en-IN"/>
          </a:p>
        </p:txBody>
      </p:sp>
      <p:sp>
        <p:nvSpPr>
          <p:cNvPr id="7198" name="Line 32"/>
          <p:cNvSpPr>
            <a:spLocks noChangeShapeType="1"/>
          </p:cNvSpPr>
          <p:nvPr/>
        </p:nvSpPr>
        <p:spPr bwMode="auto">
          <a:xfrm flipV="1">
            <a:off x="908050" y="3808413"/>
            <a:ext cx="1588" cy="2209800"/>
          </a:xfrm>
          <a:prstGeom prst="line">
            <a:avLst/>
          </a:prstGeom>
          <a:noFill/>
          <a:ln w="9525">
            <a:solidFill>
              <a:schemeClr val="tx1"/>
            </a:solidFill>
            <a:round/>
            <a:headEnd/>
            <a:tailEnd type="triangle" w="med" len="med"/>
          </a:ln>
        </p:spPr>
        <p:txBody>
          <a:bodyPr wrap="none" anchor="ctr"/>
          <a:lstStyle/>
          <a:p>
            <a:endParaRPr lang="en-IN"/>
          </a:p>
        </p:txBody>
      </p:sp>
      <p:sp>
        <p:nvSpPr>
          <p:cNvPr id="7199" name="Text Box 33"/>
          <p:cNvSpPr txBox="1">
            <a:spLocks noChangeArrowheads="1"/>
          </p:cNvSpPr>
          <p:nvPr/>
        </p:nvSpPr>
        <p:spPr bwMode="auto">
          <a:xfrm>
            <a:off x="463550" y="3544888"/>
            <a:ext cx="369888" cy="457200"/>
          </a:xfrm>
          <a:prstGeom prst="rect">
            <a:avLst/>
          </a:prstGeom>
          <a:noFill/>
          <a:ln w="9525">
            <a:noFill/>
            <a:miter lim="800000"/>
            <a:headEnd/>
            <a:tailEnd/>
          </a:ln>
        </p:spPr>
        <p:txBody>
          <a:bodyPr wrap="none">
            <a:spAutoFit/>
          </a:bodyPr>
          <a:lstStyle/>
          <a:p>
            <a:r>
              <a:rPr lang="en-US" sz="2400"/>
              <a:t>T</a:t>
            </a:r>
          </a:p>
        </p:txBody>
      </p:sp>
      <p:sp>
        <p:nvSpPr>
          <p:cNvPr id="7200" name="Freeform 34"/>
          <p:cNvSpPr>
            <a:spLocks/>
          </p:cNvSpPr>
          <p:nvPr/>
        </p:nvSpPr>
        <p:spPr bwMode="auto">
          <a:xfrm>
            <a:off x="1060450" y="3846513"/>
            <a:ext cx="2438400" cy="1943100"/>
          </a:xfrm>
          <a:custGeom>
            <a:avLst/>
            <a:gdLst>
              <a:gd name="T0" fmla="*/ 0 w 1536"/>
              <a:gd name="T1" fmla="*/ 1224 h 1224"/>
              <a:gd name="T2" fmla="*/ 192 w 1536"/>
              <a:gd name="T3" fmla="*/ 888 h 1224"/>
              <a:gd name="T4" fmla="*/ 336 w 1536"/>
              <a:gd name="T5" fmla="*/ 456 h 1224"/>
              <a:gd name="T6" fmla="*/ 480 w 1536"/>
              <a:gd name="T7" fmla="*/ 120 h 1224"/>
              <a:gd name="T8" fmla="*/ 720 w 1536"/>
              <a:gd name="T9" fmla="*/ 72 h 1224"/>
              <a:gd name="T10" fmla="*/ 1008 w 1536"/>
              <a:gd name="T11" fmla="*/ 552 h 1224"/>
              <a:gd name="T12" fmla="*/ 1200 w 1536"/>
              <a:gd name="T13" fmla="*/ 792 h 1224"/>
              <a:gd name="T14" fmla="*/ 1536 w 1536"/>
              <a:gd name="T15" fmla="*/ 1128 h 1224"/>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224"/>
              <a:gd name="T26" fmla="*/ 1536 w 1536"/>
              <a:gd name="T27" fmla="*/ 1224 h 1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224">
                <a:moveTo>
                  <a:pt x="0" y="1224"/>
                </a:moveTo>
                <a:cubicBezTo>
                  <a:pt x="68" y="1120"/>
                  <a:pt x="136" y="1016"/>
                  <a:pt x="192" y="888"/>
                </a:cubicBezTo>
                <a:cubicBezTo>
                  <a:pt x="248" y="760"/>
                  <a:pt x="288" y="584"/>
                  <a:pt x="336" y="456"/>
                </a:cubicBezTo>
                <a:cubicBezTo>
                  <a:pt x="384" y="328"/>
                  <a:pt x="416" y="184"/>
                  <a:pt x="480" y="120"/>
                </a:cubicBezTo>
                <a:cubicBezTo>
                  <a:pt x="544" y="56"/>
                  <a:pt x="632" y="0"/>
                  <a:pt x="720" y="72"/>
                </a:cubicBezTo>
                <a:cubicBezTo>
                  <a:pt x="808" y="144"/>
                  <a:pt x="928" y="432"/>
                  <a:pt x="1008" y="552"/>
                </a:cubicBezTo>
                <a:cubicBezTo>
                  <a:pt x="1088" y="672"/>
                  <a:pt x="1112" y="696"/>
                  <a:pt x="1200" y="792"/>
                </a:cubicBezTo>
                <a:cubicBezTo>
                  <a:pt x="1288" y="888"/>
                  <a:pt x="1480" y="1072"/>
                  <a:pt x="1536" y="1128"/>
                </a:cubicBezTo>
              </a:path>
            </a:pathLst>
          </a:custGeom>
          <a:noFill/>
          <a:ln w="9525">
            <a:solidFill>
              <a:schemeClr val="tx1"/>
            </a:solidFill>
            <a:round/>
            <a:headEnd/>
            <a:tailEnd/>
          </a:ln>
        </p:spPr>
        <p:txBody>
          <a:bodyPr wrap="none" anchor="ctr"/>
          <a:lstStyle/>
          <a:p>
            <a:endParaRPr lang="en-US"/>
          </a:p>
        </p:txBody>
      </p:sp>
      <p:sp>
        <p:nvSpPr>
          <p:cNvPr id="7201" name="Text Box 35"/>
          <p:cNvSpPr txBox="1">
            <a:spLocks noChangeArrowheads="1"/>
          </p:cNvSpPr>
          <p:nvPr/>
        </p:nvSpPr>
        <p:spPr bwMode="auto">
          <a:xfrm>
            <a:off x="3568700" y="5756275"/>
            <a:ext cx="282575" cy="396875"/>
          </a:xfrm>
          <a:prstGeom prst="rect">
            <a:avLst/>
          </a:prstGeom>
          <a:noFill/>
          <a:ln w="9525">
            <a:noFill/>
            <a:miter lim="800000"/>
            <a:headEnd/>
            <a:tailEnd/>
          </a:ln>
        </p:spPr>
        <p:txBody>
          <a:bodyPr wrap="none">
            <a:spAutoFit/>
          </a:bodyPr>
          <a:lstStyle/>
          <a:p>
            <a:r>
              <a:rPr lang="en-US"/>
              <a:t>s</a:t>
            </a:r>
          </a:p>
        </p:txBody>
      </p:sp>
      <p:sp>
        <p:nvSpPr>
          <p:cNvPr id="7202" name="Freeform 36"/>
          <p:cNvSpPr>
            <a:spLocks/>
          </p:cNvSpPr>
          <p:nvPr/>
        </p:nvSpPr>
        <p:spPr bwMode="auto">
          <a:xfrm>
            <a:off x="1196975" y="4359275"/>
            <a:ext cx="1284288" cy="1196975"/>
          </a:xfrm>
          <a:custGeom>
            <a:avLst/>
            <a:gdLst>
              <a:gd name="T0" fmla="*/ 0 w 809"/>
              <a:gd name="T1" fmla="*/ 754 h 754"/>
              <a:gd name="T2" fmla="*/ 0 w 809"/>
              <a:gd name="T3" fmla="*/ 518 h 754"/>
              <a:gd name="T4" fmla="*/ 300 w 809"/>
              <a:gd name="T5" fmla="*/ 0 h 754"/>
              <a:gd name="T6" fmla="*/ 809 w 809"/>
              <a:gd name="T7" fmla="*/ 0 h 754"/>
              <a:gd name="T8" fmla="*/ 809 w 809"/>
              <a:gd name="T9" fmla="*/ 754 h 754"/>
              <a:gd name="T10" fmla="*/ 0 w 809"/>
              <a:gd name="T11" fmla="*/ 754 h 754"/>
              <a:gd name="T12" fmla="*/ 0 60000 65536"/>
              <a:gd name="T13" fmla="*/ 0 60000 65536"/>
              <a:gd name="T14" fmla="*/ 0 60000 65536"/>
              <a:gd name="T15" fmla="*/ 0 60000 65536"/>
              <a:gd name="T16" fmla="*/ 0 60000 65536"/>
              <a:gd name="T17" fmla="*/ 0 60000 65536"/>
              <a:gd name="T18" fmla="*/ 0 w 809"/>
              <a:gd name="T19" fmla="*/ 0 h 754"/>
              <a:gd name="T20" fmla="*/ 809 w 809"/>
              <a:gd name="T21" fmla="*/ 754 h 754"/>
            </a:gdLst>
            <a:ahLst/>
            <a:cxnLst>
              <a:cxn ang="T12">
                <a:pos x="T0" y="T1"/>
              </a:cxn>
              <a:cxn ang="T13">
                <a:pos x="T2" y="T3"/>
              </a:cxn>
              <a:cxn ang="T14">
                <a:pos x="T4" y="T5"/>
              </a:cxn>
              <a:cxn ang="T15">
                <a:pos x="T6" y="T7"/>
              </a:cxn>
              <a:cxn ang="T16">
                <a:pos x="T8" y="T9"/>
              </a:cxn>
              <a:cxn ang="T17">
                <a:pos x="T10" y="T11"/>
              </a:cxn>
            </a:cxnLst>
            <a:rect l="T18" t="T19" r="T20" b="T21"/>
            <a:pathLst>
              <a:path w="809" h="754">
                <a:moveTo>
                  <a:pt x="0" y="754"/>
                </a:moveTo>
                <a:lnTo>
                  <a:pt x="0" y="518"/>
                </a:lnTo>
                <a:lnTo>
                  <a:pt x="300" y="0"/>
                </a:lnTo>
                <a:lnTo>
                  <a:pt x="809" y="0"/>
                </a:lnTo>
                <a:lnTo>
                  <a:pt x="809" y="754"/>
                </a:lnTo>
                <a:lnTo>
                  <a:pt x="0" y="754"/>
                </a:lnTo>
                <a:close/>
              </a:path>
            </a:pathLst>
          </a:custGeom>
          <a:noFill/>
          <a:ln w="9525">
            <a:solidFill>
              <a:schemeClr val="tx1"/>
            </a:solidFill>
            <a:round/>
            <a:headEnd/>
            <a:tailEnd/>
          </a:ln>
        </p:spPr>
        <p:txBody>
          <a:bodyPr wrap="none" anchor="ctr"/>
          <a:lstStyle/>
          <a:p>
            <a:endParaRPr lang="en-US"/>
          </a:p>
        </p:txBody>
      </p:sp>
      <p:sp>
        <p:nvSpPr>
          <p:cNvPr id="7203" name="Text Box 37"/>
          <p:cNvSpPr txBox="1">
            <a:spLocks noChangeArrowheads="1"/>
          </p:cNvSpPr>
          <p:nvPr/>
        </p:nvSpPr>
        <p:spPr bwMode="auto">
          <a:xfrm>
            <a:off x="1149350" y="5597525"/>
            <a:ext cx="311150" cy="396875"/>
          </a:xfrm>
          <a:prstGeom prst="rect">
            <a:avLst/>
          </a:prstGeom>
          <a:noFill/>
          <a:ln w="9525">
            <a:noFill/>
            <a:miter lim="800000"/>
            <a:headEnd/>
            <a:tailEnd/>
          </a:ln>
        </p:spPr>
        <p:txBody>
          <a:bodyPr wrap="none">
            <a:spAutoFit/>
          </a:bodyPr>
          <a:lstStyle/>
          <a:p>
            <a:r>
              <a:rPr lang="en-US"/>
              <a:t>1</a:t>
            </a:r>
          </a:p>
        </p:txBody>
      </p:sp>
      <p:sp>
        <p:nvSpPr>
          <p:cNvPr id="7204" name="Text Box 38"/>
          <p:cNvSpPr txBox="1">
            <a:spLocks noChangeArrowheads="1"/>
          </p:cNvSpPr>
          <p:nvPr/>
        </p:nvSpPr>
        <p:spPr bwMode="auto">
          <a:xfrm>
            <a:off x="889000" y="4862513"/>
            <a:ext cx="311150" cy="396875"/>
          </a:xfrm>
          <a:prstGeom prst="rect">
            <a:avLst/>
          </a:prstGeom>
          <a:noFill/>
          <a:ln w="9525">
            <a:noFill/>
            <a:miter lim="800000"/>
            <a:headEnd/>
            <a:tailEnd/>
          </a:ln>
        </p:spPr>
        <p:txBody>
          <a:bodyPr wrap="none">
            <a:spAutoFit/>
          </a:bodyPr>
          <a:lstStyle/>
          <a:p>
            <a:r>
              <a:rPr lang="en-US"/>
              <a:t>2</a:t>
            </a:r>
          </a:p>
        </p:txBody>
      </p:sp>
      <p:sp>
        <p:nvSpPr>
          <p:cNvPr id="7205" name="Text Box 39"/>
          <p:cNvSpPr txBox="1">
            <a:spLocks noChangeArrowheads="1"/>
          </p:cNvSpPr>
          <p:nvPr/>
        </p:nvSpPr>
        <p:spPr bwMode="auto">
          <a:xfrm>
            <a:off x="2505075" y="4024313"/>
            <a:ext cx="311150" cy="396875"/>
          </a:xfrm>
          <a:prstGeom prst="rect">
            <a:avLst/>
          </a:prstGeom>
          <a:noFill/>
          <a:ln w="9525">
            <a:noFill/>
            <a:miter lim="800000"/>
            <a:headEnd/>
            <a:tailEnd/>
          </a:ln>
        </p:spPr>
        <p:txBody>
          <a:bodyPr wrap="none">
            <a:spAutoFit/>
          </a:bodyPr>
          <a:lstStyle/>
          <a:p>
            <a:r>
              <a:rPr lang="en-US"/>
              <a:t>3</a:t>
            </a:r>
          </a:p>
        </p:txBody>
      </p:sp>
      <p:sp>
        <p:nvSpPr>
          <p:cNvPr id="7206" name="Text Box 40"/>
          <p:cNvSpPr txBox="1">
            <a:spLocks noChangeArrowheads="1"/>
          </p:cNvSpPr>
          <p:nvPr/>
        </p:nvSpPr>
        <p:spPr bwMode="auto">
          <a:xfrm>
            <a:off x="2389188" y="5540375"/>
            <a:ext cx="311150" cy="396875"/>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42950" y="-25400"/>
            <a:ext cx="7772400" cy="506413"/>
          </a:xfrm>
        </p:spPr>
        <p:txBody>
          <a:bodyPr/>
          <a:lstStyle/>
          <a:p>
            <a:r>
              <a:rPr lang="en-US" sz="2400" b="1" smtClean="0"/>
              <a:t>Solution</a:t>
            </a:r>
          </a:p>
        </p:txBody>
      </p:sp>
      <p:sp>
        <p:nvSpPr>
          <p:cNvPr id="8195" name="Text Box 3"/>
          <p:cNvSpPr txBox="1">
            <a:spLocks noChangeArrowheads="1"/>
          </p:cNvSpPr>
          <p:nvPr/>
        </p:nvSpPr>
        <p:spPr bwMode="auto">
          <a:xfrm>
            <a:off x="715963" y="749300"/>
            <a:ext cx="184150" cy="396875"/>
          </a:xfrm>
          <a:prstGeom prst="rect">
            <a:avLst/>
          </a:prstGeom>
          <a:noFill/>
          <a:ln w="9525">
            <a:noFill/>
            <a:miter lim="800000"/>
            <a:headEnd/>
            <a:tailEnd/>
          </a:ln>
        </p:spPr>
        <p:txBody>
          <a:bodyPr wrap="none">
            <a:spAutoFit/>
          </a:bodyPr>
          <a:lstStyle/>
          <a:p>
            <a:endParaRPr lang="en-US"/>
          </a:p>
        </p:txBody>
      </p:sp>
      <p:sp>
        <p:nvSpPr>
          <p:cNvPr id="8196" name="Text Box 4"/>
          <p:cNvSpPr txBox="1">
            <a:spLocks noChangeArrowheads="1"/>
          </p:cNvSpPr>
          <p:nvPr/>
        </p:nvSpPr>
        <p:spPr bwMode="auto">
          <a:xfrm>
            <a:off x="427038" y="619125"/>
            <a:ext cx="8570912" cy="5578475"/>
          </a:xfrm>
          <a:prstGeom prst="rect">
            <a:avLst/>
          </a:prstGeom>
          <a:noFill/>
          <a:ln w="9525">
            <a:noFill/>
            <a:miter lim="800000"/>
            <a:headEnd/>
            <a:tailEnd/>
          </a:ln>
        </p:spPr>
        <p:txBody>
          <a:bodyPr>
            <a:spAutoFit/>
          </a:bodyPr>
          <a:lstStyle/>
          <a:p>
            <a:pPr>
              <a:buFontTx/>
              <a:buChar char="•"/>
            </a:pPr>
            <a:r>
              <a:rPr lang="en-US"/>
              <a:t> At the inlet of turbine, P</a:t>
            </a:r>
            <a:r>
              <a:rPr lang="en-US" baseline="-25000"/>
              <a:t>3</a:t>
            </a:r>
            <a:r>
              <a:rPr lang="en-US"/>
              <a:t>=6MPa, 100% saturated vapor x</a:t>
            </a:r>
            <a:r>
              <a:rPr lang="en-US" baseline="-25000"/>
              <a:t>3</a:t>
            </a:r>
            <a:r>
              <a:rPr lang="en-US"/>
              <a:t>=1, from saturated table A-5, h</a:t>
            </a:r>
            <a:r>
              <a:rPr lang="en-US" baseline="-25000"/>
              <a:t>3</a:t>
            </a:r>
            <a:r>
              <a:rPr lang="en-US"/>
              <a:t>=h</a:t>
            </a:r>
            <a:r>
              <a:rPr lang="en-US" baseline="-25000"/>
              <a:t>g</a:t>
            </a:r>
            <a:r>
              <a:rPr lang="en-US"/>
              <a:t>=2784.3(kJ/kg), s</a:t>
            </a:r>
            <a:r>
              <a:rPr lang="en-US" baseline="-25000"/>
              <a:t>3</a:t>
            </a:r>
            <a:r>
              <a:rPr lang="en-US"/>
              <a:t>=s</a:t>
            </a:r>
            <a:r>
              <a:rPr lang="en-US" baseline="-25000"/>
              <a:t>g</a:t>
            </a:r>
            <a:r>
              <a:rPr lang="en-US"/>
              <a:t>=5.89(kJ/kg K)</a:t>
            </a:r>
          </a:p>
          <a:p>
            <a:endParaRPr lang="en-US"/>
          </a:p>
          <a:p>
            <a:pPr>
              <a:buFontTx/>
              <a:buChar char="•"/>
            </a:pPr>
            <a:r>
              <a:rPr lang="en-US"/>
              <a:t> From 3-4, isentropic expansion: s</a:t>
            </a:r>
            <a:r>
              <a:rPr lang="en-US" baseline="-25000"/>
              <a:t>3</a:t>
            </a:r>
            <a:r>
              <a:rPr lang="en-US"/>
              <a:t>=s</a:t>
            </a:r>
            <a:r>
              <a:rPr lang="en-US" baseline="-25000"/>
              <a:t>4</a:t>
            </a:r>
            <a:r>
              <a:rPr lang="en-US"/>
              <a:t>=5.89 (kJ/kg K)</a:t>
            </a:r>
          </a:p>
          <a:p>
            <a:endParaRPr lang="en-US"/>
          </a:p>
          <a:p>
            <a:pPr>
              <a:buFontTx/>
              <a:buChar char="•"/>
            </a:pPr>
            <a:r>
              <a:rPr lang="en-US"/>
              <a:t> From 4-1, isothermal process, T</a:t>
            </a:r>
            <a:r>
              <a:rPr lang="en-US" baseline="-25000"/>
              <a:t>4</a:t>
            </a:r>
            <a:r>
              <a:rPr lang="en-US"/>
              <a:t>=T</a:t>
            </a:r>
            <a:r>
              <a:rPr lang="en-US" baseline="-25000"/>
              <a:t>1</a:t>
            </a:r>
            <a:r>
              <a:rPr lang="en-US"/>
              <a:t>=45.8°C (why?)</a:t>
            </a:r>
          </a:p>
          <a:p>
            <a:r>
              <a:rPr lang="en-US"/>
              <a:t>From table A-5, when T=45.8°C, s</a:t>
            </a:r>
            <a:r>
              <a:rPr lang="en-US" baseline="-25000"/>
              <a:t>f4</a:t>
            </a:r>
            <a:r>
              <a:rPr lang="en-US"/>
              <a:t>=0.6491, s</a:t>
            </a:r>
            <a:r>
              <a:rPr lang="en-US" baseline="-25000"/>
              <a:t>fg4</a:t>
            </a:r>
            <a:r>
              <a:rPr lang="en-US"/>
              <a:t>=7.5019, h</a:t>
            </a:r>
            <a:r>
              <a:rPr lang="en-US" baseline="-25000"/>
              <a:t>f4</a:t>
            </a:r>
            <a:r>
              <a:rPr lang="en-US"/>
              <a:t>=191.8, h</a:t>
            </a:r>
            <a:r>
              <a:rPr lang="en-US" baseline="-25000"/>
              <a:t>fg4</a:t>
            </a:r>
            <a:r>
              <a:rPr lang="en-US"/>
              <a:t>=2392.8</a:t>
            </a:r>
          </a:p>
          <a:p>
            <a:r>
              <a:rPr lang="en-US"/>
              <a:t>x</a:t>
            </a:r>
            <a:r>
              <a:rPr lang="en-US" baseline="-25000"/>
              <a:t>4 </a:t>
            </a:r>
            <a:r>
              <a:rPr lang="en-US"/>
              <a:t>= (s</a:t>
            </a:r>
            <a:r>
              <a:rPr lang="en-US" baseline="-25000"/>
              <a:t>4</a:t>
            </a:r>
            <a:r>
              <a:rPr lang="en-US"/>
              <a:t>-s</a:t>
            </a:r>
            <a:r>
              <a:rPr lang="en-US" baseline="-25000"/>
              <a:t>f4</a:t>
            </a:r>
            <a:r>
              <a:rPr lang="en-US"/>
              <a:t>)/s</a:t>
            </a:r>
            <a:r>
              <a:rPr lang="en-US" baseline="-25000"/>
              <a:t>fg4 </a:t>
            </a:r>
            <a:r>
              <a:rPr lang="en-US"/>
              <a:t>= (5.89-0.6491)/7.5019 = 0.699</a:t>
            </a:r>
          </a:p>
          <a:p>
            <a:r>
              <a:rPr lang="en-US"/>
              <a:t>h</a:t>
            </a:r>
            <a:r>
              <a:rPr lang="en-US" baseline="-25000"/>
              <a:t>4 </a:t>
            </a:r>
            <a:r>
              <a:rPr lang="en-US"/>
              <a:t>= h</a:t>
            </a:r>
            <a:r>
              <a:rPr lang="en-US" baseline="-25000"/>
              <a:t>f4</a:t>
            </a:r>
            <a:r>
              <a:rPr lang="en-US"/>
              <a:t>+x</a:t>
            </a:r>
            <a:r>
              <a:rPr lang="en-US" baseline="-25000"/>
              <a:t>4</a:t>
            </a:r>
            <a:r>
              <a:rPr lang="en-US"/>
              <a:t>* h</a:t>
            </a:r>
            <a:r>
              <a:rPr lang="en-US" baseline="-25000"/>
              <a:t>fg4 </a:t>
            </a:r>
            <a:r>
              <a:rPr lang="en-US"/>
              <a:t>= 191.8+0.699(2392.8) = 1864.4 (kJ/kg)</a:t>
            </a:r>
          </a:p>
          <a:p>
            <a:endParaRPr lang="en-US"/>
          </a:p>
          <a:p>
            <a:pPr>
              <a:buFontTx/>
              <a:buChar char="•"/>
            </a:pPr>
            <a:r>
              <a:rPr lang="en-US"/>
              <a:t> At the inlet of the pump: saturated liquid h</a:t>
            </a:r>
            <a:r>
              <a:rPr lang="en-US" baseline="-25000"/>
              <a:t>1</a:t>
            </a:r>
            <a:r>
              <a:rPr lang="en-US"/>
              <a:t>=h</a:t>
            </a:r>
            <a:r>
              <a:rPr lang="en-US" baseline="-25000"/>
              <a:t>f1</a:t>
            </a:r>
            <a:r>
              <a:rPr lang="en-US"/>
              <a:t>=191.8</a:t>
            </a:r>
          </a:p>
          <a:p>
            <a:r>
              <a:rPr lang="en-US"/>
              <a:t>q</a:t>
            </a:r>
            <a:r>
              <a:rPr lang="en-US" baseline="-25000"/>
              <a:t>out</a:t>
            </a:r>
            <a:r>
              <a:rPr lang="en-US"/>
              <a:t> = h</a:t>
            </a:r>
            <a:r>
              <a:rPr lang="en-US" baseline="-25000"/>
              <a:t>4</a:t>
            </a:r>
            <a:r>
              <a:rPr lang="en-US"/>
              <a:t>-h</a:t>
            </a:r>
            <a:r>
              <a:rPr lang="en-US" baseline="-25000"/>
              <a:t>1</a:t>
            </a:r>
            <a:r>
              <a:rPr lang="en-US"/>
              <a:t>=1672.6(kJ/kg)</a:t>
            </a:r>
          </a:p>
          <a:p>
            <a:endParaRPr lang="en-US"/>
          </a:p>
          <a:p>
            <a:pPr>
              <a:buFontTx/>
              <a:buChar char="•"/>
            </a:pPr>
            <a:r>
              <a:rPr lang="en-US"/>
              <a:t> At the outlet of the pump: compressed liquid v</a:t>
            </a:r>
            <a:r>
              <a:rPr lang="en-US" baseline="-25000"/>
              <a:t>2</a:t>
            </a:r>
            <a:r>
              <a:rPr lang="en-US"/>
              <a:t>=v</a:t>
            </a:r>
            <a:r>
              <a:rPr lang="en-US" baseline="-25000"/>
              <a:t>1</a:t>
            </a:r>
            <a:r>
              <a:rPr lang="en-US"/>
              <a:t>=v</a:t>
            </a:r>
            <a:r>
              <a:rPr lang="en-US" baseline="-25000"/>
              <a:t>f1</a:t>
            </a:r>
            <a:r>
              <a:rPr lang="en-US"/>
              <a:t>=0.00101(m</a:t>
            </a:r>
            <a:r>
              <a:rPr lang="en-US" baseline="30000"/>
              <a:t>3</a:t>
            </a:r>
            <a:r>
              <a:rPr lang="en-US"/>
              <a:t>/kg)</a:t>
            </a:r>
          </a:p>
          <a:p>
            <a:r>
              <a:rPr lang="en-US"/>
              <a:t>work input to pump W</a:t>
            </a:r>
            <a:r>
              <a:rPr lang="en-US" baseline="-25000"/>
              <a:t>in</a:t>
            </a:r>
            <a:r>
              <a:rPr lang="en-US"/>
              <a:t> = h</a:t>
            </a:r>
            <a:r>
              <a:rPr lang="en-US" baseline="-25000"/>
              <a:t>2</a:t>
            </a:r>
            <a:r>
              <a:rPr lang="en-US"/>
              <a:t>-h</a:t>
            </a:r>
            <a:r>
              <a:rPr lang="en-US" baseline="-25000"/>
              <a:t>1</a:t>
            </a:r>
            <a:r>
              <a:rPr lang="en-US"/>
              <a:t> = v</a:t>
            </a:r>
            <a:r>
              <a:rPr lang="en-US" baseline="-25000"/>
              <a:t>1</a:t>
            </a:r>
            <a:r>
              <a:rPr lang="en-US"/>
              <a:t> (P</a:t>
            </a:r>
            <a:r>
              <a:rPr lang="en-US" baseline="-25000"/>
              <a:t>2</a:t>
            </a:r>
            <a:r>
              <a:rPr lang="en-US"/>
              <a:t>-P</a:t>
            </a:r>
            <a:r>
              <a:rPr lang="en-US" baseline="-25000"/>
              <a:t>1</a:t>
            </a:r>
            <a:r>
              <a:rPr lang="en-US"/>
              <a:t>) = 0.00101(6000-10) = 6.05</a:t>
            </a:r>
          </a:p>
          <a:p>
            <a:r>
              <a:rPr lang="en-US"/>
              <a:t>h</a:t>
            </a:r>
            <a:r>
              <a:rPr lang="en-US" baseline="-25000"/>
              <a:t>2</a:t>
            </a:r>
            <a:r>
              <a:rPr lang="en-US"/>
              <a:t> = h</a:t>
            </a:r>
            <a:r>
              <a:rPr lang="en-US" baseline="-25000"/>
              <a:t>1</a:t>
            </a:r>
            <a:r>
              <a:rPr lang="en-US"/>
              <a:t> + v</a:t>
            </a:r>
            <a:r>
              <a:rPr lang="en-US" baseline="-25000"/>
              <a:t>1</a:t>
            </a:r>
            <a:r>
              <a:rPr lang="en-US"/>
              <a:t> (P</a:t>
            </a:r>
            <a:r>
              <a:rPr lang="en-US" baseline="-25000"/>
              <a:t>2</a:t>
            </a:r>
            <a:r>
              <a:rPr lang="en-US"/>
              <a:t>-P</a:t>
            </a:r>
            <a:r>
              <a:rPr lang="en-US" baseline="-25000"/>
              <a:t>1</a:t>
            </a:r>
            <a:r>
              <a:rPr lang="en-US"/>
              <a:t>) =191.8 + 6.05 = 197.85 (kJ/kg)</a:t>
            </a:r>
          </a:p>
          <a:p>
            <a:endParaRPr lang="en-US"/>
          </a:p>
          <a:p>
            <a:pPr>
              <a:buFontTx/>
              <a:buChar char="•"/>
            </a:pPr>
            <a:r>
              <a:rPr lang="en-US"/>
              <a:t> In the boiler, q</a:t>
            </a:r>
            <a:r>
              <a:rPr lang="en-US" baseline="-25000"/>
              <a:t>in</a:t>
            </a:r>
            <a:r>
              <a:rPr lang="en-US"/>
              <a:t>=h</a:t>
            </a:r>
            <a:r>
              <a:rPr lang="en-US" baseline="-25000"/>
              <a:t>3</a:t>
            </a:r>
            <a:r>
              <a:rPr lang="en-US"/>
              <a:t>-h</a:t>
            </a:r>
            <a:r>
              <a:rPr lang="en-US" baseline="-25000"/>
              <a:t>2</a:t>
            </a:r>
            <a:r>
              <a:rPr lang="en-US"/>
              <a:t>=2784.3-197.85=2586.5(kJ/kg)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4375" y="19050"/>
            <a:ext cx="7772400" cy="493713"/>
          </a:xfrm>
        </p:spPr>
        <p:txBody>
          <a:bodyPr/>
          <a:lstStyle/>
          <a:p>
            <a:r>
              <a:rPr lang="en-US" sz="2400" b="1" smtClean="0"/>
              <a:t>Solution (cont.)</a:t>
            </a:r>
          </a:p>
        </p:txBody>
      </p:sp>
      <p:sp>
        <p:nvSpPr>
          <p:cNvPr id="9219" name="Text Box 3"/>
          <p:cNvSpPr txBox="1">
            <a:spLocks noChangeArrowheads="1"/>
          </p:cNvSpPr>
          <p:nvPr/>
        </p:nvSpPr>
        <p:spPr bwMode="auto">
          <a:xfrm>
            <a:off x="600075" y="704850"/>
            <a:ext cx="184150" cy="396875"/>
          </a:xfrm>
          <a:prstGeom prst="rect">
            <a:avLst/>
          </a:prstGeom>
          <a:noFill/>
          <a:ln w="9525">
            <a:noFill/>
            <a:miter lim="800000"/>
            <a:headEnd/>
            <a:tailEnd/>
          </a:ln>
        </p:spPr>
        <p:txBody>
          <a:bodyPr wrap="none">
            <a:spAutoFit/>
          </a:bodyPr>
          <a:lstStyle/>
          <a:p>
            <a:endParaRPr lang="en-US"/>
          </a:p>
        </p:txBody>
      </p:sp>
      <p:sp>
        <p:nvSpPr>
          <p:cNvPr id="9220" name="Text Box 4"/>
          <p:cNvSpPr txBox="1">
            <a:spLocks noChangeArrowheads="1"/>
          </p:cNvSpPr>
          <p:nvPr/>
        </p:nvSpPr>
        <p:spPr bwMode="auto">
          <a:xfrm>
            <a:off x="485775" y="661988"/>
            <a:ext cx="273050" cy="396875"/>
          </a:xfrm>
          <a:prstGeom prst="rect">
            <a:avLst/>
          </a:prstGeom>
          <a:noFill/>
          <a:ln w="9525">
            <a:noFill/>
            <a:miter lim="800000"/>
            <a:headEnd/>
            <a:tailEnd/>
          </a:ln>
        </p:spPr>
        <p:txBody>
          <a:bodyPr wrap="none">
            <a:spAutoFit/>
          </a:bodyPr>
          <a:lstStyle/>
          <a:p>
            <a:pPr>
              <a:buFontTx/>
              <a:buChar char="•"/>
            </a:pPr>
            <a:endParaRPr lang="en-US"/>
          </a:p>
        </p:txBody>
      </p:sp>
      <p:sp>
        <p:nvSpPr>
          <p:cNvPr id="9221" name="Text Box 5"/>
          <p:cNvSpPr txBox="1">
            <a:spLocks noChangeArrowheads="1"/>
          </p:cNvSpPr>
          <p:nvPr/>
        </p:nvSpPr>
        <p:spPr bwMode="auto">
          <a:xfrm>
            <a:off x="312738" y="655638"/>
            <a:ext cx="8618537" cy="4968875"/>
          </a:xfrm>
          <a:prstGeom prst="rect">
            <a:avLst/>
          </a:prstGeom>
          <a:noFill/>
          <a:ln w="9525">
            <a:noFill/>
            <a:miter lim="800000"/>
            <a:headEnd/>
            <a:tailEnd/>
          </a:ln>
        </p:spPr>
        <p:txBody>
          <a:bodyPr>
            <a:spAutoFit/>
          </a:bodyPr>
          <a:lstStyle/>
          <a:p>
            <a:r>
              <a:rPr lang="en-US"/>
              <a:t>(a) The thermal efficiency </a:t>
            </a:r>
            <a:r>
              <a:rPr lang="en-US">
                <a:latin typeface="Symbol" pitchFamily="18" charset="2"/>
              </a:rPr>
              <a:t>h </a:t>
            </a:r>
            <a:r>
              <a:rPr lang="en-US"/>
              <a:t>= 1-q</a:t>
            </a:r>
            <a:r>
              <a:rPr lang="en-US" baseline="-25000"/>
              <a:t>out</a:t>
            </a:r>
            <a:r>
              <a:rPr lang="en-US"/>
              <a:t>/q</a:t>
            </a:r>
            <a:r>
              <a:rPr lang="en-US" baseline="-25000"/>
              <a:t>in</a:t>
            </a:r>
            <a:r>
              <a:rPr lang="en-US"/>
              <a:t>= 1-1672.6/2586.5=0.353=35.3%</a:t>
            </a:r>
          </a:p>
          <a:p>
            <a:pPr>
              <a:buFontTx/>
              <a:buChar char="•"/>
            </a:pPr>
            <a:endParaRPr lang="en-US"/>
          </a:p>
          <a:p>
            <a:r>
              <a:rPr lang="en-US"/>
              <a:t>(b)  Net work output dW/dt=50MW=(dm/dt)(W</a:t>
            </a:r>
            <a:r>
              <a:rPr lang="en-US" baseline="-25000"/>
              <a:t>out</a:t>
            </a:r>
            <a:r>
              <a:rPr lang="en-US"/>
              <a:t>-W</a:t>
            </a:r>
            <a:r>
              <a:rPr lang="en-US" baseline="-25000"/>
              <a:t>in</a:t>
            </a:r>
            <a:r>
              <a:rPr lang="en-US"/>
              <a:t>)=(dm/dt)((h</a:t>
            </a:r>
            <a:r>
              <a:rPr lang="en-US" baseline="-25000"/>
              <a:t>3</a:t>
            </a:r>
            <a:r>
              <a:rPr lang="en-US"/>
              <a:t>-h</a:t>
            </a:r>
            <a:r>
              <a:rPr lang="en-US" baseline="-25000"/>
              <a:t>4</a:t>
            </a:r>
            <a:r>
              <a:rPr lang="en-US"/>
              <a:t>)-(h</a:t>
            </a:r>
            <a:r>
              <a:rPr lang="en-US" baseline="-25000"/>
              <a:t>2</a:t>
            </a:r>
            <a:r>
              <a:rPr lang="en-US"/>
              <a:t>-h</a:t>
            </a:r>
            <a:r>
              <a:rPr lang="en-US" baseline="-25000"/>
              <a:t>1</a:t>
            </a:r>
            <a:r>
              <a:rPr lang="en-US"/>
              <a:t>))</a:t>
            </a:r>
          </a:p>
          <a:p>
            <a:r>
              <a:rPr lang="en-US"/>
              <a:t>       mass flow rate (dm/dt)=50000/((2784.3- 1864.4 )-(197.85-191.8))=54.7(kg/s)</a:t>
            </a:r>
          </a:p>
          <a:p>
            <a:endParaRPr lang="en-US"/>
          </a:p>
          <a:p>
            <a:r>
              <a:rPr lang="en-US"/>
              <a:t>( c) heat transfer into the boiler q</a:t>
            </a:r>
            <a:r>
              <a:rPr lang="en-US" baseline="-25000"/>
              <a:t>in</a:t>
            </a:r>
            <a:r>
              <a:rPr lang="en-US"/>
              <a:t> = (dm/dt)(h</a:t>
            </a:r>
            <a:r>
              <a:rPr lang="en-US" baseline="-25000"/>
              <a:t>3</a:t>
            </a:r>
            <a:r>
              <a:rPr lang="en-US"/>
              <a:t>-h</a:t>
            </a:r>
            <a:r>
              <a:rPr lang="en-US" baseline="-25000"/>
              <a:t>2</a:t>
            </a:r>
            <a:r>
              <a:rPr lang="en-US"/>
              <a:t>)=54.7(2586.5)=141.5(MW)</a:t>
            </a:r>
          </a:p>
          <a:p>
            <a:endParaRPr lang="en-US"/>
          </a:p>
          <a:p>
            <a:r>
              <a:rPr lang="en-US"/>
              <a:t>(d) Inside the condenser, the cooling water is being heated from the heat transfered from the condensing steam.</a:t>
            </a:r>
          </a:p>
          <a:p>
            <a:r>
              <a:rPr lang="en-US"/>
              <a:t>	q</a:t>
            </a:r>
            <a:r>
              <a:rPr lang="en-US" baseline="-25000"/>
              <a:t> cooling water</a:t>
            </a:r>
            <a:r>
              <a:rPr lang="en-US"/>
              <a:t> = q</a:t>
            </a:r>
            <a:r>
              <a:rPr lang="en-US" baseline="-25000"/>
              <a:t>out </a:t>
            </a:r>
            <a:r>
              <a:rPr lang="en-US"/>
              <a:t>= (dm/dt)(h</a:t>
            </a:r>
            <a:r>
              <a:rPr lang="en-US" baseline="-25000"/>
              <a:t>4</a:t>
            </a:r>
            <a:r>
              <a:rPr lang="en-US"/>
              <a:t>-h</a:t>
            </a:r>
            <a:r>
              <a:rPr lang="en-US" baseline="-25000"/>
              <a:t>1</a:t>
            </a:r>
            <a:r>
              <a:rPr lang="en-US"/>
              <a:t>) = 54.7(1672.6) = 91.49 (MW)</a:t>
            </a:r>
          </a:p>
          <a:p>
            <a:endParaRPr lang="en-US"/>
          </a:p>
          <a:p>
            <a:r>
              <a:rPr lang="en-US"/>
              <a:t>	(dm/dt)</a:t>
            </a:r>
            <a:r>
              <a:rPr lang="en-US" baseline="-25000"/>
              <a:t>cooling water</a:t>
            </a:r>
            <a:r>
              <a:rPr lang="en-US"/>
              <a:t> C</a:t>
            </a:r>
            <a:r>
              <a:rPr lang="en-US" baseline="-25000"/>
              <a:t>p</a:t>
            </a:r>
            <a:r>
              <a:rPr lang="en-US"/>
              <a:t> (T</a:t>
            </a:r>
            <a:r>
              <a:rPr lang="en-US" baseline="-25000"/>
              <a:t>out</a:t>
            </a:r>
            <a:r>
              <a:rPr lang="en-US"/>
              <a:t> - T</a:t>
            </a:r>
            <a:r>
              <a:rPr lang="en-US" baseline="-25000"/>
              <a:t>in</a:t>
            </a:r>
            <a:r>
              <a:rPr lang="en-US"/>
              <a:t>) = q</a:t>
            </a:r>
            <a:r>
              <a:rPr lang="en-US" baseline="-25000"/>
              <a:t> cooling water</a:t>
            </a:r>
            <a:r>
              <a:rPr lang="en-US"/>
              <a:t> </a:t>
            </a:r>
          </a:p>
          <a:p>
            <a:r>
              <a:rPr lang="en-US"/>
              <a:t>	C </a:t>
            </a:r>
            <a:r>
              <a:rPr lang="en-US" baseline="-25000"/>
              <a:t>p, water</a:t>
            </a:r>
            <a:r>
              <a:rPr lang="en-US"/>
              <a:t> = 4.177(kJ/kg K)</a:t>
            </a:r>
          </a:p>
          <a:p>
            <a:r>
              <a:rPr lang="en-US"/>
              <a:t>	 (dm/dt)</a:t>
            </a:r>
            <a:r>
              <a:rPr lang="en-US" baseline="-25000"/>
              <a:t>cooling water</a:t>
            </a:r>
            <a:r>
              <a:rPr lang="en-US"/>
              <a:t> = 91490/(4.177*(40-20)) = 1095.2 (kg/s)</a:t>
            </a:r>
          </a:p>
          <a:p>
            <a:endParaRPr lang="en-US"/>
          </a:p>
          <a:p>
            <a:r>
              <a:rPr lang="en-US"/>
              <a:t>	</a:t>
            </a:r>
            <a:r>
              <a:rPr lang="en-US">
                <a:sym typeface="Wingdings" pitchFamily="2" charset="2"/>
              </a:rPr>
              <a:t></a:t>
            </a:r>
            <a:r>
              <a:rPr lang="en-US"/>
              <a:t>Very large amount of cooling water is needed </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108</TotalTime>
  <Words>1564</Words>
  <Application>Microsoft Office PowerPoint</Application>
  <PresentationFormat>On-screen Show (4:3)</PresentationFormat>
  <Paragraphs>344</Paragraphs>
  <Slides>48</Slides>
  <Notes>2</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Solstice</vt:lpstr>
      <vt:lpstr>Office Theme</vt:lpstr>
      <vt:lpstr>Slide 1</vt:lpstr>
      <vt:lpstr>A Vapor Power Cycle</vt:lpstr>
      <vt:lpstr>Optimization of a Vapor Power Plant</vt:lpstr>
      <vt:lpstr>Practical Problems Associated with a Power Plant  Using a Carnot Cycle</vt:lpstr>
      <vt:lpstr>Consider a modified cycle - A Rankine cycle</vt:lpstr>
      <vt:lpstr>Ideal Rankine Cycle - Energy analysis</vt:lpstr>
      <vt:lpstr>Example - Ideal Rankine Cycle</vt:lpstr>
      <vt:lpstr>Solution</vt:lpstr>
      <vt:lpstr>Solution (cont.)</vt:lpstr>
      <vt:lpstr>Thermal Efficiency – How to enhance it?</vt:lpstr>
      <vt:lpstr>Reheating</vt:lpstr>
      <vt:lpstr>Reheat Rankine Cycle</vt:lpstr>
      <vt:lpstr>Regeneration</vt:lpstr>
      <vt:lpstr>Regenerative Cycle</vt:lpstr>
      <vt:lpstr>Regenerative Cycle - Analysis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Madhu Maheswara Reddy</dc:creator>
  <cp:lastModifiedBy>YMMREDDY</cp:lastModifiedBy>
  <cp:revision>15</cp:revision>
  <dcterms:created xsi:type="dcterms:W3CDTF">2006-08-16T00:00:00Z</dcterms:created>
  <dcterms:modified xsi:type="dcterms:W3CDTF">2020-02-25T04:49:47Z</dcterms:modified>
</cp:coreProperties>
</file>