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1" r:id="rId15"/>
    <p:sldId id="272" r:id="rId16"/>
    <p:sldId id="273" r:id="rId17"/>
    <p:sldId id="275" r:id="rId18"/>
    <p:sldId id="276" r:id="rId19"/>
    <p:sldId id="277" r:id="rId20"/>
    <p:sldId id="278" r:id="rId21"/>
    <p:sldId id="279" r:id="rId22"/>
    <p:sldId id="280" r:id="rId23"/>
    <p:sldId id="281" r:id="rId24"/>
    <p:sldId id="282" r:id="rId25"/>
    <p:sldId id="300" r:id="rId26"/>
    <p:sldId id="303" r:id="rId27"/>
    <p:sldId id="304" r:id="rId28"/>
    <p:sldId id="305" r:id="rId29"/>
    <p:sldId id="307" r:id="rId30"/>
    <p:sldId id="306" r:id="rId31"/>
    <p:sldId id="308" r:id="rId32"/>
    <p:sldId id="309" r:id="rId33"/>
    <p:sldId id="310" r:id="rId34"/>
    <p:sldId id="311" r:id="rId35"/>
    <p:sldId id="312" r:id="rId36"/>
    <p:sldId id="313" r:id="rId37"/>
    <p:sldId id="321" r:id="rId38"/>
    <p:sldId id="296" r:id="rId39"/>
    <p:sldId id="297" r:id="rId40"/>
    <p:sldId id="325" r:id="rId41"/>
    <p:sldId id="324" r:id="rId42"/>
    <p:sldId id="314" r:id="rId43"/>
    <p:sldId id="315" r:id="rId44"/>
    <p:sldId id="316" r:id="rId45"/>
    <p:sldId id="318" r:id="rId46"/>
    <p:sldId id="323" r:id="rId47"/>
    <p:sldId id="301" r:id="rId48"/>
    <p:sldId id="317" r:id="rId49"/>
    <p:sldId id="302" r:id="rId50"/>
    <p:sldId id="293" r:id="rId51"/>
    <p:sldId id="283" r:id="rId52"/>
    <p:sldId id="284" r:id="rId53"/>
    <p:sldId id="285" r:id="rId54"/>
    <p:sldId id="286" r:id="rId55"/>
    <p:sldId id="319" r:id="rId56"/>
    <p:sldId id="299" r:id="rId57"/>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6" d="100"/>
          <a:sy n="56" d="100"/>
        </p:scale>
        <p:origin x="-1530" y="-102"/>
      </p:cViewPr>
      <p:guideLst>
        <p:guide orient="horz" pos="2880"/>
        <p:guide pos="2160"/>
      </p:guideLst>
    </p:cSldViewPr>
  </p:slideViewPr>
  <p:notesTextViewPr>
    <p:cViewPr>
      <p:scale>
        <a:sx n="100" d="100"/>
        <a:sy n="100" d="100"/>
      </p:scale>
      <p:origin x="0" y="0"/>
    </p:cViewPr>
  </p:notesTextViewPr>
  <p:sorterViewPr>
    <p:cViewPr>
      <p:scale>
        <a:sx n="66" d="100"/>
        <a:sy n="66" d="100"/>
      </p:scale>
      <p:origin x="0" y="505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100448" y="1275080"/>
            <a:ext cx="1857502" cy="695960"/>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8/18/2019</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25400">
              <a:lnSpc>
                <a:spcPts val="1645"/>
              </a:lnSpc>
            </a:pPr>
            <a:fld id="{81D60167-4931-47E6-BA6A-407CBD079E47}" type="slidenum">
              <a:rPr spc="-5" dirty="0"/>
              <a:pPr marL="25400">
                <a:lnSpc>
                  <a:spcPts val="1645"/>
                </a:lnSpc>
              </a:pPr>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8/18/2019</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25400">
              <a:lnSpc>
                <a:spcPts val="1645"/>
              </a:lnSpc>
            </a:pPr>
            <a:fld id="{81D60167-4931-47E6-BA6A-407CBD079E47}" type="slidenum">
              <a:rPr spc="-5" dirty="0"/>
              <a:pPr marL="25400">
                <a:lnSpc>
                  <a:spcPts val="1645"/>
                </a:lnSpc>
              </a:pPr>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8/18/2019</a:t>
            </a:fld>
            <a:endParaRPr lang="en-US"/>
          </a:p>
        </p:txBody>
      </p:sp>
      <p:sp>
        <p:nvSpPr>
          <p:cNvPr id="7" name="Holder 7"/>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25400">
              <a:lnSpc>
                <a:spcPts val="1645"/>
              </a:lnSpc>
            </a:pPr>
            <a:fld id="{81D60167-4931-47E6-BA6A-407CBD079E47}" type="slidenum">
              <a:rPr spc="-5" dirty="0"/>
              <a:pPr marL="25400">
                <a:lnSpc>
                  <a:spcPts val="1645"/>
                </a:lnSpc>
              </a:pPr>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8/18/2019</a:t>
            </a:fld>
            <a:endParaRPr lang="en-US"/>
          </a:p>
        </p:txBody>
      </p:sp>
      <p:sp>
        <p:nvSpPr>
          <p:cNvPr id="5" name="Holder 5"/>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25400">
              <a:lnSpc>
                <a:spcPts val="1645"/>
              </a:lnSpc>
            </a:pPr>
            <a:fld id="{81D60167-4931-47E6-BA6A-407CBD079E47}" type="slidenum">
              <a:rPr spc="-5" dirty="0"/>
              <a:pPr marL="25400">
                <a:lnSpc>
                  <a:spcPts val="1645"/>
                </a:lnSpc>
              </a:pPr>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8/18/2019</a:t>
            </a:fld>
            <a:endParaRPr lang="en-US"/>
          </a:p>
        </p:txBody>
      </p:sp>
      <p:sp>
        <p:nvSpPr>
          <p:cNvPr id="4" name="Holder 4"/>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25400">
              <a:lnSpc>
                <a:spcPts val="1645"/>
              </a:lnSpc>
            </a:pPr>
            <a:fld id="{81D60167-4931-47E6-BA6A-407CBD079E47}" type="slidenum">
              <a:rPr spc="-5" dirty="0"/>
              <a:pPr marL="25400">
                <a:lnSpc>
                  <a:spcPts val="1645"/>
                </a:lnSpc>
              </a:pPr>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100448" y="1275080"/>
            <a:ext cx="1857502" cy="695960"/>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a:xfrm>
            <a:off x="1221739" y="2469912"/>
            <a:ext cx="7614920" cy="40239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8/18/2019</a:t>
            </a:fld>
            <a:endParaRPr lang="en-US"/>
          </a:p>
        </p:txBody>
      </p:sp>
      <p:sp>
        <p:nvSpPr>
          <p:cNvPr id="6" name="Holder 6"/>
          <p:cNvSpPr>
            <a:spLocks noGrp="1"/>
          </p:cNvSpPr>
          <p:nvPr>
            <p:ph type="sldNum" sz="quarter" idx="7"/>
          </p:nvPr>
        </p:nvSpPr>
        <p:spPr>
          <a:xfrm>
            <a:off x="8598916" y="6750866"/>
            <a:ext cx="250190" cy="224154"/>
          </a:xfrm>
          <a:prstGeom prst="rect">
            <a:avLst/>
          </a:prstGeom>
        </p:spPr>
        <p:txBody>
          <a:bodyPr wrap="square" lIns="0" tIns="0" rIns="0" bIns="0">
            <a:spAutoFit/>
          </a:bodyPr>
          <a:lstStyle>
            <a:lvl1pPr>
              <a:defRPr sz="1400" b="0" i="0">
                <a:solidFill>
                  <a:schemeClr val="tx1"/>
                </a:solidFill>
                <a:latin typeface="Arial"/>
                <a:cs typeface="Arial"/>
              </a:defRPr>
            </a:lvl1pPr>
          </a:lstStyle>
          <a:p>
            <a:pPr marL="25400">
              <a:lnSpc>
                <a:spcPts val="1645"/>
              </a:lnSpc>
            </a:pPr>
            <a:fld id="{81D60167-4931-47E6-BA6A-407CBD079E47}" type="slidenum">
              <a:rPr spc="-5" dirty="0"/>
              <a:pPr marL="25400">
                <a:lnSpc>
                  <a:spcPts val="1645"/>
                </a:lnSpc>
              </a:pPr>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askiitians.com/biology/animal-kingdom/phylum-protozoa.html" TargetMode="External"/><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s://en.wikipedia.org/wiki/Cell_wall" TargetMode="External"/><Relationship Id="rId2" Type="http://schemas.openxmlformats.org/officeDocument/2006/relationships/hyperlink" Target="https://en.wikipedia.org/wiki/Chitin" TargetMode="External"/><Relationship Id="rId1" Type="http://schemas.openxmlformats.org/officeDocument/2006/relationships/slideLayout" Target="../slideLayouts/slideLayout2.xml"/><Relationship Id="rId6" Type="http://schemas.openxmlformats.org/officeDocument/2006/relationships/hyperlink" Target="https://en.wikipedia.org/wiki/Photosynthesis" TargetMode="External"/><Relationship Id="rId5" Type="http://schemas.openxmlformats.org/officeDocument/2006/relationships/hyperlink" Target="https://en.wikipedia.org/wiki/Digestive_enzyme" TargetMode="External"/><Relationship Id="rId4" Type="http://schemas.openxmlformats.org/officeDocument/2006/relationships/hyperlink" Target="https://en.wikipedia.org/wiki/Decompos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hyperlink" Target="https://schoolworkhelper.net/fungi-structure-and-function/" TargetMode="Externa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2785" y="1938020"/>
            <a:ext cx="4592320" cy="1031240"/>
          </a:xfrm>
          <a:prstGeom prst="rect">
            <a:avLst/>
          </a:prstGeom>
        </p:spPr>
        <p:txBody>
          <a:bodyPr vert="horz" wrap="square" lIns="0" tIns="12700" rIns="0" bIns="0" rtlCol="0">
            <a:spAutoFit/>
          </a:bodyPr>
          <a:lstStyle/>
          <a:p>
            <a:pPr marL="12700">
              <a:lnSpc>
                <a:spcPct val="100000"/>
              </a:lnSpc>
              <a:spcBef>
                <a:spcPts val="100"/>
              </a:spcBef>
            </a:pPr>
            <a:r>
              <a:rPr sz="6600" b="1" dirty="0">
                <a:latin typeface="Arial"/>
                <a:cs typeface="Arial"/>
              </a:rPr>
              <a:t>Cell</a:t>
            </a:r>
            <a:r>
              <a:rPr sz="6600" b="1" spc="-85" dirty="0">
                <a:latin typeface="Arial"/>
                <a:cs typeface="Arial"/>
              </a:rPr>
              <a:t> </a:t>
            </a:r>
            <a:r>
              <a:rPr sz="6600" b="1" dirty="0">
                <a:latin typeface="Arial"/>
                <a:cs typeface="Arial"/>
              </a:rPr>
              <a:t>Theory</a:t>
            </a:r>
            <a:endParaRPr sz="6600">
              <a:latin typeface="Arial"/>
              <a:cs typeface="Arial"/>
            </a:endParaRPr>
          </a:p>
        </p:txBody>
      </p:sp>
      <p:sp>
        <p:nvSpPr>
          <p:cNvPr id="3" name="object 3"/>
          <p:cNvSpPr txBox="1"/>
          <p:nvPr/>
        </p:nvSpPr>
        <p:spPr>
          <a:xfrm>
            <a:off x="8697976" y="6750866"/>
            <a:ext cx="149860" cy="224154"/>
          </a:xfrm>
          <a:prstGeom prst="rect">
            <a:avLst/>
          </a:prstGeom>
        </p:spPr>
        <p:txBody>
          <a:bodyPr vert="horz" wrap="square" lIns="0" tIns="0" rIns="0" bIns="0" rtlCol="0">
            <a:spAutoFit/>
          </a:bodyPr>
          <a:lstStyle/>
          <a:p>
            <a:pPr marL="25400">
              <a:lnSpc>
                <a:spcPts val="1645"/>
              </a:lnSpc>
            </a:pPr>
            <a:fld id="{81D60167-4931-47E6-BA6A-407CBD079E47}" type="slidenum">
              <a:rPr sz="1400" spc="-5" dirty="0">
                <a:latin typeface="Arial"/>
                <a:cs typeface="Arial"/>
              </a:rPr>
              <a:pPr marL="25400">
                <a:lnSpc>
                  <a:spcPts val="1645"/>
                </a:lnSpc>
              </a:pPr>
              <a:t>1</a:t>
            </a:fld>
            <a:endParaRPr sz="14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625331" y="6734047"/>
            <a:ext cx="198120" cy="238760"/>
          </a:xfrm>
          <a:prstGeom prst="rect">
            <a:avLst/>
          </a:prstGeom>
        </p:spPr>
        <p:txBody>
          <a:bodyPr vert="horz" wrap="square" lIns="0" tIns="12065" rIns="0" bIns="0" rtlCol="0">
            <a:spAutoFit/>
          </a:bodyPr>
          <a:lstStyle/>
          <a:p>
            <a:pPr marL="12700">
              <a:lnSpc>
                <a:spcPct val="100000"/>
              </a:lnSpc>
              <a:spcBef>
                <a:spcPts val="95"/>
              </a:spcBef>
            </a:pPr>
            <a:r>
              <a:rPr sz="1400" spc="-105" dirty="0">
                <a:latin typeface="Arial"/>
                <a:cs typeface="Arial"/>
              </a:rPr>
              <a:t>11</a:t>
            </a:r>
            <a:endParaRPr sz="1400">
              <a:latin typeface="Arial"/>
              <a:cs typeface="Arial"/>
            </a:endParaRPr>
          </a:p>
        </p:txBody>
      </p:sp>
      <p:sp>
        <p:nvSpPr>
          <p:cNvPr id="3" name="object 3"/>
          <p:cNvSpPr txBox="1">
            <a:spLocks noGrp="1"/>
          </p:cNvSpPr>
          <p:nvPr>
            <p:ph type="title"/>
          </p:nvPr>
        </p:nvSpPr>
        <p:spPr>
          <a:xfrm>
            <a:off x="3292855" y="1275080"/>
            <a:ext cx="3474085" cy="695960"/>
          </a:xfrm>
          <a:prstGeom prst="rect">
            <a:avLst/>
          </a:prstGeom>
        </p:spPr>
        <p:txBody>
          <a:bodyPr vert="horz" wrap="square" lIns="0" tIns="12065" rIns="0" bIns="0" rtlCol="0">
            <a:spAutoFit/>
          </a:bodyPr>
          <a:lstStyle/>
          <a:p>
            <a:pPr marL="12700">
              <a:lnSpc>
                <a:spcPct val="100000"/>
              </a:lnSpc>
              <a:spcBef>
                <a:spcPts val="95"/>
              </a:spcBef>
            </a:pPr>
            <a:r>
              <a:rPr spc="-5" dirty="0"/>
              <a:t>Robert</a:t>
            </a:r>
            <a:r>
              <a:rPr spc="-55" dirty="0"/>
              <a:t> </a:t>
            </a:r>
            <a:r>
              <a:rPr spc="-5" dirty="0"/>
              <a:t>Hooke</a:t>
            </a:r>
          </a:p>
        </p:txBody>
      </p:sp>
      <p:sp>
        <p:nvSpPr>
          <p:cNvPr id="4" name="object 4"/>
          <p:cNvSpPr txBox="1"/>
          <p:nvPr/>
        </p:nvSpPr>
        <p:spPr>
          <a:xfrm>
            <a:off x="841502" y="2389886"/>
            <a:ext cx="4949698" cy="4281300"/>
          </a:xfrm>
          <a:prstGeom prst="rect">
            <a:avLst/>
          </a:prstGeom>
        </p:spPr>
        <p:txBody>
          <a:bodyPr vert="horz" wrap="square" lIns="0" tIns="48895" rIns="0" bIns="0" rtlCol="0">
            <a:spAutoFit/>
          </a:bodyPr>
          <a:lstStyle/>
          <a:p>
            <a:pPr marL="355600" indent="-342900">
              <a:lnSpc>
                <a:spcPct val="100000"/>
              </a:lnSpc>
              <a:spcBef>
                <a:spcPts val="385"/>
              </a:spcBef>
              <a:buChar char="•"/>
              <a:tabLst>
                <a:tab pos="354965" algn="l"/>
                <a:tab pos="355600" algn="l"/>
              </a:tabLst>
            </a:pPr>
            <a:r>
              <a:rPr sz="2400" spc="-5" dirty="0">
                <a:latin typeface="Arial"/>
                <a:cs typeface="Arial"/>
              </a:rPr>
              <a:t>1635 </a:t>
            </a:r>
            <a:r>
              <a:rPr sz="2400" dirty="0">
                <a:latin typeface="Arial"/>
                <a:cs typeface="Arial"/>
              </a:rPr>
              <a:t>- </a:t>
            </a:r>
            <a:r>
              <a:rPr sz="2400" spc="-10" dirty="0">
                <a:latin typeface="Arial"/>
                <a:cs typeface="Arial"/>
              </a:rPr>
              <a:t>1703</a:t>
            </a:r>
            <a:endParaRPr sz="2400">
              <a:latin typeface="Arial"/>
              <a:cs typeface="Arial"/>
            </a:endParaRPr>
          </a:p>
          <a:p>
            <a:pPr marL="355600" indent="-342900">
              <a:lnSpc>
                <a:spcPct val="100000"/>
              </a:lnSpc>
              <a:spcBef>
                <a:spcPts val="290"/>
              </a:spcBef>
              <a:buChar char="•"/>
              <a:tabLst>
                <a:tab pos="354965" algn="l"/>
                <a:tab pos="355600" algn="l"/>
              </a:tabLst>
            </a:pPr>
            <a:r>
              <a:rPr sz="2400" spc="-5" dirty="0">
                <a:latin typeface="Arial"/>
                <a:cs typeface="Arial"/>
              </a:rPr>
              <a:t>Englishman</a:t>
            </a:r>
            <a:endParaRPr sz="2400">
              <a:latin typeface="Arial"/>
              <a:cs typeface="Arial"/>
            </a:endParaRPr>
          </a:p>
          <a:p>
            <a:pPr marL="355600" marR="375920" indent="-342900">
              <a:lnSpc>
                <a:spcPts val="2590"/>
              </a:lnSpc>
              <a:spcBef>
                <a:spcPts val="615"/>
              </a:spcBef>
              <a:buChar char="•"/>
              <a:tabLst>
                <a:tab pos="354965" algn="l"/>
                <a:tab pos="355600" algn="l"/>
              </a:tabLst>
            </a:pPr>
            <a:r>
              <a:rPr sz="2400" spc="-5" dirty="0">
                <a:latin typeface="Arial"/>
                <a:cs typeface="Arial"/>
              </a:rPr>
              <a:t>developed an </a:t>
            </a:r>
            <a:r>
              <a:rPr sz="2400" spc="-10" dirty="0">
                <a:latin typeface="Arial"/>
                <a:cs typeface="Arial"/>
              </a:rPr>
              <a:t>improved  microscope</a:t>
            </a:r>
            <a:endParaRPr sz="2400">
              <a:latin typeface="Arial"/>
              <a:cs typeface="Arial"/>
            </a:endParaRPr>
          </a:p>
          <a:p>
            <a:pPr marL="355600" indent="-342900">
              <a:lnSpc>
                <a:spcPct val="100000"/>
              </a:lnSpc>
              <a:spcBef>
                <a:spcPts val="250"/>
              </a:spcBef>
              <a:buChar char="•"/>
              <a:tabLst>
                <a:tab pos="354965" algn="l"/>
                <a:tab pos="355600" algn="l"/>
              </a:tabLst>
            </a:pPr>
            <a:r>
              <a:rPr sz="2400" spc="-5" dirty="0">
                <a:latin typeface="Arial"/>
                <a:cs typeface="Arial"/>
              </a:rPr>
              <a:t>observed small</a:t>
            </a:r>
            <a:r>
              <a:rPr sz="2400" spc="-10" dirty="0">
                <a:latin typeface="Arial"/>
                <a:cs typeface="Arial"/>
              </a:rPr>
              <a:t> organisms</a:t>
            </a:r>
            <a:endParaRPr sz="2400">
              <a:latin typeface="Arial"/>
              <a:cs typeface="Arial"/>
            </a:endParaRPr>
          </a:p>
          <a:p>
            <a:pPr marL="355600" marR="274320" indent="-342900">
              <a:lnSpc>
                <a:spcPts val="2590"/>
              </a:lnSpc>
              <a:spcBef>
                <a:spcPts val="620"/>
              </a:spcBef>
              <a:buChar char="•"/>
              <a:tabLst>
                <a:tab pos="354965" algn="l"/>
                <a:tab pos="355600" algn="l"/>
              </a:tabLst>
            </a:pPr>
            <a:r>
              <a:rPr sz="2400" spc="-5" dirty="0">
                <a:latin typeface="Arial"/>
                <a:cs typeface="Arial"/>
              </a:rPr>
              <a:t>1665 </a:t>
            </a:r>
            <a:r>
              <a:rPr sz="2400" dirty="0">
                <a:latin typeface="Arial"/>
                <a:cs typeface="Arial"/>
              </a:rPr>
              <a:t>- </a:t>
            </a:r>
            <a:r>
              <a:rPr sz="2400" spc="-5" dirty="0">
                <a:latin typeface="Arial"/>
                <a:cs typeface="Arial"/>
              </a:rPr>
              <a:t>noted </a:t>
            </a:r>
            <a:r>
              <a:rPr sz="2400" spc="-10" dirty="0">
                <a:latin typeface="Arial"/>
                <a:cs typeface="Arial"/>
              </a:rPr>
              <a:t>box-like  </a:t>
            </a:r>
            <a:r>
              <a:rPr sz="2400" spc="-5" dirty="0">
                <a:latin typeface="Arial"/>
                <a:cs typeface="Arial"/>
              </a:rPr>
              <a:t>structures in thin slice of  cork</a:t>
            </a:r>
            <a:endParaRPr sz="2400">
              <a:latin typeface="Arial"/>
              <a:cs typeface="Arial"/>
            </a:endParaRPr>
          </a:p>
          <a:p>
            <a:pPr marL="355600" indent="-342900">
              <a:lnSpc>
                <a:spcPct val="100000"/>
              </a:lnSpc>
              <a:spcBef>
                <a:spcPts val="250"/>
              </a:spcBef>
              <a:buChar char="•"/>
              <a:tabLst>
                <a:tab pos="354965" algn="l"/>
                <a:tab pos="355600" algn="l"/>
              </a:tabLst>
            </a:pPr>
            <a:r>
              <a:rPr sz="2400" spc="-5" dirty="0">
                <a:latin typeface="Arial"/>
                <a:cs typeface="Arial"/>
              </a:rPr>
              <a:t>viewed plant cell</a:t>
            </a:r>
            <a:r>
              <a:rPr sz="2400" spc="20" dirty="0">
                <a:latin typeface="Arial"/>
                <a:cs typeface="Arial"/>
              </a:rPr>
              <a:t> </a:t>
            </a:r>
            <a:r>
              <a:rPr sz="2400" spc="-10" dirty="0">
                <a:latin typeface="Arial"/>
                <a:cs typeface="Arial"/>
              </a:rPr>
              <a:t>walls</a:t>
            </a:r>
            <a:endParaRPr sz="2400">
              <a:latin typeface="Arial"/>
              <a:cs typeface="Arial"/>
            </a:endParaRPr>
          </a:p>
          <a:p>
            <a:pPr marL="355600" indent="-342900">
              <a:lnSpc>
                <a:spcPct val="100000"/>
              </a:lnSpc>
              <a:spcBef>
                <a:spcPts val="290"/>
              </a:spcBef>
              <a:tabLst>
                <a:tab pos="354965" algn="l"/>
                <a:tab pos="355600" algn="l"/>
              </a:tabLst>
            </a:pPr>
            <a:r>
              <a:rPr lang="en-IN" sz="2400" spc="-5" dirty="0" smtClean="0">
                <a:latin typeface="Arial"/>
                <a:cs typeface="Arial"/>
              </a:rPr>
              <a:t>    </a:t>
            </a:r>
            <a:r>
              <a:rPr sz="2400" spc="-5" smtClean="0">
                <a:latin typeface="Arial"/>
                <a:cs typeface="Arial"/>
              </a:rPr>
              <a:t>called</a:t>
            </a:r>
            <a:r>
              <a:rPr sz="2400" spc="10" smtClean="0">
                <a:latin typeface="Arial"/>
                <a:cs typeface="Arial"/>
              </a:rPr>
              <a:t> </a:t>
            </a:r>
            <a:r>
              <a:rPr sz="2400" spc="-10" dirty="0">
                <a:latin typeface="Arial"/>
                <a:cs typeface="Arial"/>
              </a:rPr>
              <a:t>cells</a:t>
            </a:r>
            <a:endParaRPr sz="2400">
              <a:latin typeface="Arial"/>
              <a:cs typeface="Arial"/>
            </a:endParaRPr>
          </a:p>
          <a:p>
            <a:pPr marL="355600" marR="140335" indent="-342900">
              <a:lnSpc>
                <a:spcPts val="2590"/>
              </a:lnSpc>
              <a:spcBef>
                <a:spcPts val="615"/>
              </a:spcBef>
              <a:buChar char="•"/>
              <a:tabLst>
                <a:tab pos="354965" algn="l"/>
                <a:tab pos="355600" algn="l"/>
              </a:tabLst>
            </a:pPr>
            <a:r>
              <a:rPr sz="2400" spc="-5" dirty="0">
                <a:latin typeface="Arial"/>
                <a:cs typeface="Arial"/>
              </a:rPr>
              <a:t>reminded him of </a:t>
            </a:r>
            <a:r>
              <a:rPr sz="2400" spc="-10" dirty="0">
                <a:latin typeface="Arial"/>
                <a:cs typeface="Arial"/>
              </a:rPr>
              <a:t>sleeping  </a:t>
            </a:r>
            <a:r>
              <a:rPr sz="2400" spc="-5" dirty="0">
                <a:latin typeface="Arial"/>
                <a:cs typeface="Arial"/>
              </a:rPr>
              <a:t>rooms in</a:t>
            </a:r>
            <a:r>
              <a:rPr sz="2400" spc="5" dirty="0">
                <a:latin typeface="Arial"/>
                <a:cs typeface="Arial"/>
              </a:rPr>
              <a:t> </a:t>
            </a:r>
            <a:r>
              <a:rPr sz="2400" spc="-10" dirty="0">
                <a:latin typeface="Arial"/>
                <a:cs typeface="Arial"/>
              </a:rPr>
              <a:t>monasteries</a:t>
            </a:r>
            <a:endParaRPr sz="2400">
              <a:latin typeface="Arial"/>
              <a:cs typeface="Arial"/>
            </a:endParaRPr>
          </a:p>
        </p:txBody>
      </p:sp>
      <p:pic>
        <p:nvPicPr>
          <p:cNvPr id="50178" name="Picture 2" descr="Related image"/>
          <p:cNvPicPr>
            <a:picLocks noChangeAspect="1" noChangeArrowheads="1"/>
          </p:cNvPicPr>
          <p:nvPr/>
        </p:nvPicPr>
        <p:blipFill>
          <a:blip r:embed="rId2"/>
          <a:srcRect/>
          <a:stretch>
            <a:fillRect/>
          </a:stretch>
        </p:blipFill>
        <p:spPr bwMode="auto">
          <a:xfrm>
            <a:off x="5943600" y="2362200"/>
            <a:ext cx="3124200" cy="419300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2855" y="1275080"/>
            <a:ext cx="3474085" cy="1058623"/>
          </a:xfrm>
          <a:prstGeom prst="rect">
            <a:avLst/>
          </a:prstGeom>
        </p:spPr>
        <p:txBody>
          <a:bodyPr vert="horz" wrap="square" lIns="0" tIns="12065" rIns="0" bIns="0" rtlCol="0">
            <a:spAutoFit/>
          </a:bodyPr>
          <a:lstStyle/>
          <a:p>
            <a:pPr marL="12700" algn="ctr">
              <a:lnSpc>
                <a:spcPct val="100000"/>
              </a:lnSpc>
              <a:spcBef>
                <a:spcPts val="95"/>
              </a:spcBef>
            </a:pPr>
            <a:r>
              <a:rPr spc="-5"/>
              <a:t>Robert</a:t>
            </a:r>
            <a:r>
              <a:rPr spc="-55"/>
              <a:t> </a:t>
            </a:r>
            <a:r>
              <a:rPr spc="-5" smtClean="0"/>
              <a:t>Hooke</a:t>
            </a:r>
            <a:r>
              <a:rPr lang="en-IN" spc="-5" dirty="0" smtClean="0"/>
              <a:t/>
            </a:r>
            <a:br>
              <a:rPr lang="en-IN" spc="-5" dirty="0" smtClean="0"/>
            </a:br>
            <a:r>
              <a:rPr lang="en-IN" sz="2400" spc="-5" dirty="0" smtClean="0"/>
              <a:t>Microscope</a:t>
            </a:r>
            <a:endParaRPr sz="2400" spc="-5" dirty="0"/>
          </a:p>
        </p:txBody>
      </p:sp>
      <p:sp>
        <p:nvSpPr>
          <p:cNvPr id="3" name="object 3"/>
          <p:cNvSpPr/>
          <p:nvPr/>
        </p:nvSpPr>
        <p:spPr>
          <a:xfrm>
            <a:off x="2938272" y="2435351"/>
            <a:ext cx="4181855" cy="412394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645"/>
              </a:lnSpc>
            </a:pPr>
            <a:fld id="{81D60167-4931-47E6-BA6A-407CBD079E47}" type="slidenum">
              <a:rPr spc="-5" dirty="0"/>
              <a:pPr marL="25400">
                <a:lnSpc>
                  <a:spcPts val="1645"/>
                </a:lnSpc>
              </a:pPr>
              <a:t>11</a:t>
            </a:fld>
            <a:endParaRPr spc="-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1066800"/>
            <a:ext cx="5562600" cy="1058623"/>
          </a:xfrm>
          <a:prstGeom prst="rect">
            <a:avLst/>
          </a:prstGeom>
        </p:spPr>
        <p:txBody>
          <a:bodyPr vert="horz" wrap="square" lIns="0" tIns="12065" rIns="0" bIns="0" rtlCol="0">
            <a:spAutoFit/>
          </a:bodyPr>
          <a:lstStyle/>
          <a:p>
            <a:pPr marL="12700" algn="ctr">
              <a:lnSpc>
                <a:spcPct val="100000"/>
              </a:lnSpc>
              <a:spcBef>
                <a:spcPts val="95"/>
              </a:spcBef>
            </a:pPr>
            <a:r>
              <a:rPr spc="-5"/>
              <a:t>Robert</a:t>
            </a:r>
            <a:r>
              <a:rPr spc="-55"/>
              <a:t> </a:t>
            </a:r>
            <a:r>
              <a:rPr spc="-5" smtClean="0"/>
              <a:t>Hooke</a:t>
            </a:r>
            <a:r>
              <a:rPr lang="en-IN" spc="-5" dirty="0" smtClean="0"/>
              <a:t/>
            </a:r>
            <a:br>
              <a:rPr lang="en-IN" spc="-5" dirty="0" smtClean="0"/>
            </a:br>
            <a:r>
              <a:rPr lang="en-IN" sz="2400" spc="-5" dirty="0" smtClean="0"/>
              <a:t>Dead Cork Tissue under microscope</a:t>
            </a:r>
            <a:endParaRPr sz="2400" spc="-5" dirty="0"/>
          </a:p>
        </p:txBody>
      </p:sp>
      <p:sp>
        <p:nvSpPr>
          <p:cNvPr id="3" name="object 3"/>
          <p:cNvSpPr/>
          <p:nvPr/>
        </p:nvSpPr>
        <p:spPr>
          <a:xfrm>
            <a:off x="2938272" y="2435351"/>
            <a:ext cx="4178046" cy="412394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645"/>
              </a:lnSpc>
            </a:pPr>
            <a:fld id="{81D60167-4931-47E6-BA6A-407CBD079E47}" type="slidenum">
              <a:rPr spc="-5" dirty="0"/>
              <a:pPr marL="25400">
                <a:lnSpc>
                  <a:spcPts val="1645"/>
                </a:lnSpc>
              </a:pPr>
              <a:t>12</a:t>
            </a:fld>
            <a:endParaRPr spc="-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2855" y="1275080"/>
            <a:ext cx="3474085" cy="695960"/>
          </a:xfrm>
          <a:prstGeom prst="rect">
            <a:avLst/>
          </a:prstGeom>
        </p:spPr>
        <p:txBody>
          <a:bodyPr vert="horz" wrap="square" lIns="0" tIns="12065" rIns="0" bIns="0" rtlCol="0">
            <a:spAutoFit/>
          </a:bodyPr>
          <a:lstStyle/>
          <a:p>
            <a:pPr marL="12700">
              <a:lnSpc>
                <a:spcPct val="100000"/>
              </a:lnSpc>
              <a:spcBef>
                <a:spcPts val="95"/>
              </a:spcBef>
            </a:pPr>
            <a:r>
              <a:rPr spc="-5" dirty="0"/>
              <a:t>Robert</a:t>
            </a:r>
            <a:r>
              <a:rPr spc="-55" dirty="0"/>
              <a:t> </a:t>
            </a:r>
            <a:r>
              <a:rPr spc="-5" dirty="0"/>
              <a:t>Hooke</a:t>
            </a:r>
          </a:p>
        </p:txBody>
      </p:sp>
      <p:sp>
        <p:nvSpPr>
          <p:cNvPr id="3" name="object 3"/>
          <p:cNvSpPr txBox="1"/>
          <p:nvPr/>
        </p:nvSpPr>
        <p:spPr>
          <a:xfrm>
            <a:off x="841502" y="2828797"/>
            <a:ext cx="3961129" cy="2988310"/>
          </a:xfrm>
          <a:prstGeom prst="rect">
            <a:avLst/>
          </a:prstGeom>
        </p:spPr>
        <p:txBody>
          <a:bodyPr vert="horz" wrap="square" lIns="0" tIns="53975" rIns="0" bIns="0" rtlCol="0">
            <a:spAutoFit/>
          </a:bodyPr>
          <a:lstStyle/>
          <a:p>
            <a:pPr marL="355600" marR="633095" indent="-342900">
              <a:lnSpc>
                <a:spcPts val="2590"/>
              </a:lnSpc>
              <a:spcBef>
                <a:spcPts val="425"/>
              </a:spcBef>
              <a:buChar char="•"/>
              <a:tabLst>
                <a:tab pos="438784" algn="l"/>
                <a:tab pos="439420" algn="l"/>
              </a:tabLst>
            </a:pPr>
            <a:r>
              <a:rPr sz="2400" spc="-5" dirty="0">
                <a:latin typeface="Arial"/>
                <a:cs typeface="Arial"/>
              </a:rPr>
              <a:t>Made drawings of </a:t>
            </a:r>
            <a:r>
              <a:rPr sz="2400" spc="-10" dirty="0">
                <a:latin typeface="Arial"/>
                <a:cs typeface="Arial"/>
              </a:rPr>
              <a:t>his  observations</a:t>
            </a:r>
            <a:endParaRPr sz="2400">
              <a:latin typeface="Arial"/>
              <a:cs typeface="Arial"/>
            </a:endParaRPr>
          </a:p>
          <a:p>
            <a:pPr>
              <a:lnSpc>
                <a:spcPct val="100000"/>
              </a:lnSpc>
              <a:spcBef>
                <a:spcPts val="10"/>
              </a:spcBef>
              <a:buFont typeface="Arial"/>
              <a:buChar char="•"/>
            </a:pPr>
            <a:endParaRPr sz="3250">
              <a:latin typeface="Times New Roman"/>
              <a:cs typeface="Times New Roman"/>
            </a:endParaRPr>
          </a:p>
          <a:p>
            <a:pPr marL="355600" marR="5080" indent="-342900">
              <a:lnSpc>
                <a:spcPts val="2590"/>
              </a:lnSpc>
              <a:buChar char="•"/>
              <a:tabLst>
                <a:tab pos="354965" algn="l"/>
                <a:tab pos="355600" algn="l"/>
              </a:tabLst>
            </a:pPr>
            <a:r>
              <a:rPr sz="2400" spc="-5" dirty="0">
                <a:latin typeface="Arial"/>
                <a:cs typeface="Arial"/>
              </a:rPr>
              <a:t>Drawing of cork </a:t>
            </a:r>
            <a:r>
              <a:rPr sz="2400" dirty="0">
                <a:latin typeface="Arial"/>
                <a:cs typeface="Arial"/>
              </a:rPr>
              <a:t>- </a:t>
            </a:r>
            <a:r>
              <a:rPr sz="2400" spc="-5" dirty="0">
                <a:latin typeface="Arial"/>
                <a:cs typeface="Arial"/>
              </a:rPr>
              <a:t>plant </a:t>
            </a:r>
            <a:r>
              <a:rPr sz="2400" spc="-10" dirty="0">
                <a:latin typeface="Arial"/>
                <a:cs typeface="Arial"/>
              </a:rPr>
              <a:t>cell  </a:t>
            </a:r>
            <a:r>
              <a:rPr sz="2400" spc="-5" dirty="0">
                <a:latin typeface="Arial"/>
                <a:cs typeface="Arial"/>
              </a:rPr>
              <a:t>walls</a:t>
            </a:r>
            <a:endParaRPr sz="2400">
              <a:latin typeface="Arial"/>
              <a:cs typeface="Arial"/>
            </a:endParaRPr>
          </a:p>
          <a:p>
            <a:pPr>
              <a:lnSpc>
                <a:spcPct val="100000"/>
              </a:lnSpc>
              <a:spcBef>
                <a:spcPts val="30"/>
              </a:spcBef>
              <a:buFont typeface="Arial"/>
              <a:buChar char="•"/>
            </a:pPr>
            <a:endParaRPr sz="2950">
              <a:latin typeface="Times New Roman"/>
              <a:cs typeface="Times New Roman"/>
            </a:endParaRPr>
          </a:p>
          <a:p>
            <a:pPr marL="354965" indent="-342265">
              <a:lnSpc>
                <a:spcPts val="2735"/>
              </a:lnSpc>
              <a:buChar char="•"/>
              <a:tabLst>
                <a:tab pos="354965" algn="l"/>
                <a:tab pos="355600" algn="l"/>
              </a:tabLst>
            </a:pPr>
            <a:r>
              <a:rPr sz="2400" spc="-5" dirty="0">
                <a:latin typeface="Arial"/>
                <a:cs typeface="Arial"/>
              </a:rPr>
              <a:t>Published drawings</a:t>
            </a:r>
            <a:r>
              <a:rPr sz="2400" spc="35" dirty="0">
                <a:latin typeface="Arial"/>
                <a:cs typeface="Arial"/>
              </a:rPr>
              <a:t> </a:t>
            </a:r>
            <a:r>
              <a:rPr sz="2400" spc="-10" dirty="0">
                <a:latin typeface="Arial"/>
                <a:cs typeface="Arial"/>
              </a:rPr>
              <a:t>in</a:t>
            </a:r>
            <a:endParaRPr sz="2400">
              <a:latin typeface="Arial"/>
              <a:cs typeface="Arial"/>
            </a:endParaRPr>
          </a:p>
          <a:p>
            <a:pPr marL="355600">
              <a:lnSpc>
                <a:spcPts val="2735"/>
              </a:lnSpc>
            </a:pPr>
            <a:r>
              <a:rPr sz="2400" i="1" spc="-5" dirty="0">
                <a:latin typeface="Arial"/>
                <a:cs typeface="Arial"/>
              </a:rPr>
              <a:t>Micrographia </a:t>
            </a:r>
            <a:r>
              <a:rPr sz="2400" spc="-5" dirty="0">
                <a:latin typeface="Arial"/>
                <a:cs typeface="Arial"/>
              </a:rPr>
              <a:t>in</a:t>
            </a:r>
            <a:r>
              <a:rPr sz="2400" spc="15" dirty="0">
                <a:latin typeface="Arial"/>
                <a:cs typeface="Arial"/>
              </a:rPr>
              <a:t> </a:t>
            </a:r>
            <a:r>
              <a:rPr sz="2400" spc="-10" dirty="0">
                <a:latin typeface="Arial"/>
                <a:cs typeface="Arial"/>
              </a:rPr>
              <a:t>1665</a:t>
            </a:r>
            <a:endParaRPr sz="2400">
              <a:latin typeface="Arial"/>
              <a:cs typeface="Arial"/>
            </a:endParaRPr>
          </a:p>
        </p:txBody>
      </p:sp>
      <p:sp>
        <p:nvSpPr>
          <p:cNvPr id="4" name="object 4"/>
          <p:cNvSpPr/>
          <p:nvPr/>
        </p:nvSpPr>
        <p:spPr>
          <a:xfrm>
            <a:off x="5099303" y="2460497"/>
            <a:ext cx="3820667" cy="4073652"/>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645"/>
              </a:lnSpc>
            </a:pPr>
            <a:fld id="{81D60167-4931-47E6-BA6A-407CBD079E47}" type="slidenum">
              <a:rPr spc="-5" dirty="0"/>
              <a:pPr marL="25400">
                <a:lnSpc>
                  <a:spcPts val="1645"/>
                </a:lnSpc>
              </a:pPr>
              <a:t>13</a:t>
            </a:fld>
            <a:endParaRPr spc="-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8858" y="1275080"/>
            <a:ext cx="3442335" cy="695960"/>
          </a:xfrm>
          <a:prstGeom prst="rect">
            <a:avLst/>
          </a:prstGeom>
        </p:spPr>
        <p:txBody>
          <a:bodyPr vert="horz" wrap="square" lIns="0" tIns="12065" rIns="0" bIns="0" rtlCol="0">
            <a:spAutoFit/>
          </a:bodyPr>
          <a:lstStyle/>
          <a:p>
            <a:pPr marL="12700">
              <a:lnSpc>
                <a:spcPct val="100000"/>
              </a:lnSpc>
              <a:spcBef>
                <a:spcPts val="95"/>
              </a:spcBef>
            </a:pPr>
            <a:r>
              <a:rPr spc="-5" dirty="0"/>
              <a:t>Robert</a:t>
            </a:r>
            <a:r>
              <a:rPr spc="-55" dirty="0"/>
              <a:t> </a:t>
            </a:r>
            <a:r>
              <a:rPr spc="-5" dirty="0"/>
              <a:t>Brown</a:t>
            </a:r>
          </a:p>
        </p:txBody>
      </p:sp>
      <p:sp>
        <p:nvSpPr>
          <p:cNvPr id="3" name="object 3"/>
          <p:cNvSpPr txBox="1"/>
          <p:nvPr/>
        </p:nvSpPr>
        <p:spPr>
          <a:xfrm>
            <a:off x="5184902" y="2376465"/>
            <a:ext cx="2980055" cy="1988820"/>
          </a:xfrm>
          <a:prstGeom prst="rect">
            <a:avLst/>
          </a:prstGeom>
        </p:spPr>
        <p:txBody>
          <a:bodyPr vert="horz" wrap="square" lIns="0" tIns="97790" rIns="0" bIns="0" rtlCol="0">
            <a:spAutoFit/>
          </a:bodyPr>
          <a:lstStyle/>
          <a:p>
            <a:pPr marL="355600" indent="-342900">
              <a:lnSpc>
                <a:spcPct val="100000"/>
              </a:lnSpc>
              <a:spcBef>
                <a:spcPts val="770"/>
              </a:spcBef>
              <a:buChar char="•"/>
              <a:tabLst>
                <a:tab pos="354965" algn="l"/>
                <a:tab pos="355600" algn="l"/>
              </a:tabLst>
            </a:pPr>
            <a:r>
              <a:rPr sz="2800" dirty="0">
                <a:latin typeface="Arial"/>
                <a:cs typeface="Arial"/>
              </a:rPr>
              <a:t>1773 -</a:t>
            </a:r>
            <a:r>
              <a:rPr sz="2800" spc="-20" dirty="0">
                <a:latin typeface="Arial"/>
                <a:cs typeface="Arial"/>
              </a:rPr>
              <a:t> </a:t>
            </a:r>
            <a:r>
              <a:rPr sz="2800" dirty="0">
                <a:latin typeface="Arial"/>
                <a:cs typeface="Arial"/>
              </a:rPr>
              <a:t>1858</a:t>
            </a:r>
            <a:endParaRPr sz="2800">
              <a:latin typeface="Arial"/>
              <a:cs typeface="Arial"/>
            </a:endParaRPr>
          </a:p>
          <a:p>
            <a:pPr marL="354965" indent="-342265">
              <a:lnSpc>
                <a:spcPct val="100000"/>
              </a:lnSpc>
              <a:spcBef>
                <a:spcPts val="670"/>
              </a:spcBef>
              <a:buChar char="•"/>
              <a:tabLst>
                <a:tab pos="354965" algn="l"/>
                <a:tab pos="355600" algn="l"/>
              </a:tabLst>
            </a:pPr>
            <a:r>
              <a:rPr sz="2800" dirty="0">
                <a:latin typeface="Arial"/>
                <a:cs typeface="Arial"/>
              </a:rPr>
              <a:t>Scottish</a:t>
            </a:r>
            <a:r>
              <a:rPr sz="2800" spc="-95" dirty="0">
                <a:latin typeface="Arial"/>
                <a:cs typeface="Arial"/>
              </a:rPr>
              <a:t> </a:t>
            </a:r>
            <a:r>
              <a:rPr sz="2800" dirty="0">
                <a:latin typeface="Arial"/>
                <a:cs typeface="Arial"/>
              </a:rPr>
              <a:t>botanist</a:t>
            </a:r>
            <a:endParaRPr sz="2800">
              <a:latin typeface="Arial"/>
              <a:cs typeface="Arial"/>
            </a:endParaRPr>
          </a:p>
          <a:p>
            <a:pPr marL="355600" marR="259715" indent="-342900">
              <a:lnSpc>
                <a:spcPct val="100000"/>
              </a:lnSpc>
              <a:spcBef>
                <a:spcPts val="675"/>
              </a:spcBef>
              <a:buChar char="•"/>
              <a:tabLst>
                <a:tab pos="354965" algn="l"/>
                <a:tab pos="355600" algn="l"/>
              </a:tabLst>
            </a:pPr>
            <a:r>
              <a:rPr sz="2800" dirty="0">
                <a:latin typeface="Arial"/>
                <a:cs typeface="Arial"/>
              </a:rPr>
              <a:t>discovered</a:t>
            </a:r>
            <a:r>
              <a:rPr sz="2800" spc="-90" dirty="0">
                <a:latin typeface="Arial"/>
                <a:cs typeface="Arial"/>
              </a:rPr>
              <a:t> </a:t>
            </a:r>
            <a:r>
              <a:rPr sz="2800" dirty="0">
                <a:latin typeface="Arial"/>
                <a:cs typeface="Arial"/>
              </a:rPr>
              <a:t>cell  nucleus</a:t>
            </a:r>
            <a:endParaRPr sz="2800">
              <a:latin typeface="Arial"/>
              <a:cs typeface="Arial"/>
            </a:endParaRPr>
          </a:p>
        </p:txBody>
      </p:sp>
      <p:sp>
        <p:nvSpPr>
          <p:cNvPr id="4" name="object 4"/>
          <p:cNvSpPr/>
          <p:nvPr/>
        </p:nvSpPr>
        <p:spPr>
          <a:xfrm>
            <a:off x="1358992" y="2439509"/>
            <a:ext cx="3379538" cy="4115629"/>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645"/>
              </a:lnSpc>
            </a:pPr>
            <a:fld id="{81D60167-4931-47E6-BA6A-407CBD079E47}" type="slidenum">
              <a:rPr spc="-5" dirty="0"/>
              <a:pPr marL="25400">
                <a:lnSpc>
                  <a:spcPts val="1645"/>
                </a:lnSpc>
              </a:pPr>
              <a:t>14</a:t>
            </a:fld>
            <a:endParaRPr spc="-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5270" y="1275080"/>
            <a:ext cx="4469130" cy="695960"/>
          </a:xfrm>
          <a:prstGeom prst="rect">
            <a:avLst/>
          </a:prstGeom>
        </p:spPr>
        <p:txBody>
          <a:bodyPr vert="horz" wrap="square" lIns="0" tIns="12065" rIns="0" bIns="0" rtlCol="0">
            <a:spAutoFit/>
          </a:bodyPr>
          <a:lstStyle/>
          <a:p>
            <a:pPr marL="12700">
              <a:lnSpc>
                <a:spcPct val="100000"/>
              </a:lnSpc>
              <a:spcBef>
                <a:spcPts val="95"/>
              </a:spcBef>
            </a:pPr>
            <a:r>
              <a:rPr spc="-5" dirty="0"/>
              <a:t>Matthias</a:t>
            </a:r>
            <a:r>
              <a:rPr spc="-40" dirty="0"/>
              <a:t> </a:t>
            </a:r>
            <a:r>
              <a:rPr spc="-5" dirty="0"/>
              <a:t>Shleiden</a:t>
            </a:r>
          </a:p>
        </p:txBody>
      </p:sp>
      <p:sp>
        <p:nvSpPr>
          <p:cNvPr id="3" name="object 3"/>
          <p:cNvSpPr/>
          <p:nvPr/>
        </p:nvSpPr>
        <p:spPr>
          <a:xfrm>
            <a:off x="1150900" y="2439509"/>
            <a:ext cx="3791566" cy="411562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184902" y="2389886"/>
            <a:ext cx="3554095" cy="3317240"/>
          </a:xfrm>
          <a:prstGeom prst="rect">
            <a:avLst/>
          </a:prstGeom>
        </p:spPr>
        <p:txBody>
          <a:bodyPr vert="horz" wrap="square" lIns="0" tIns="85725" rIns="0" bIns="0" rtlCol="0">
            <a:spAutoFit/>
          </a:bodyPr>
          <a:lstStyle/>
          <a:p>
            <a:pPr marL="355600" indent="-342900">
              <a:lnSpc>
                <a:spcPct val="100000"/>
              </a:lnSpc>
              <a:spcBef>
                <a:spcPts val="675"/>
              </a:spcBef>
              <a:buChar char="•"/>
              <a:tabLst>
                <a:tab pos="354965" algn="l"/>
                <a:tab pos="355600" algn="l"/>
              </a:tabLst>
            </a:pPr>
            <a:r>
              <a:rPr sz="2400" spc="-5" dirty="0">
                <a:latin typeface="Arial"/>
                <a:cs typeface="Arial"/>
              </a:rPr>
              <a:t>1814 </a:t>
            </a:r>
            <a:r>
              <a:rPr sz="2400" dirty="0">
                <a:latin typeface="Arial"/>
                <a:cs typeface="Arial"/>
              </a:rPr>
              <a:t>- </a:t>
            </a:r>
            <a:r>
              <a:rPr sz="2400" spc="-10" dirty="0">
                <a:latin typeface="Arial"/>
                <a:cs typeface="Arial"/>
              </a:rPr>
              <a:t>1881</a:t>
            </a:r>
            <a:endParaRPr sz="2400">
              <a:latin typeface="Arial"/>
              <a:cs typeface="Arial"/>
            </a:endParaRPr>
          </a:p>
          <a:p>
            <a:pPr marL="355600" indent="-342900">
              <a:lnSpc>
                <a:spcPct val="100000"/>
              </a:lnSpc>
              <a:spcBef>
                <a:spcPts val="575"/>
              </a:spcBef>
              <a:buChar char="•"/>
              <a:tabLst>
                <a:tab pos="354965" algn="l"/>
                <a:tab pos="355600" algn="l"/>
              </a:tabLst>
            </a:pPr>
            <a:r>
              <a:rPr sz="2400" spc="-10" dirty="0">
                <a:latin typeface="Arial"/>
                <a:cs typeface="Arial"/>
              </a:rPr>
              <a:t>German</a:t>
            </a:r>
            <a:endParaRPr sz="2400">
              <a:latin typeface="Arial"/>
              <a:cs typeface="Arial"/>
            </a:endParaRPr>
          </a:p>
          <a:p>
            <a:pPr marL="355600" marR="140970" indent="-342900">
              <a:lnSpc>
                <a:spcPct val="100000"/>
              </a:lnSpc>
              <a:spcBef>
                <a:spcPts val="575"/>
              </a:spcBef>
              <a:buChar char="•"/>
              <a:tabLst>
                <a:tab pos="354965" algn="l"/>
                <a:tab pos="355600" algn="l"/>
              </a:tabLst>
            </a:pPr>
            <a:r>
              <a:rPr sz="2400" spc="-5" dirty="0">
                <a:latin typeface="Arial"/>
                <a:cs typeface="Arial"/>
              </a:rPr>
              <a:t>Studied plant structure  under</a:t>
            </a:r>
            <a:r>
              <a:rPr sz="2400" spc="5" dirty="0">
                <a:latin typeface="Arial"/>
                <a:cs typeface="Arial"/>
              </a:rPr>
              <a:t> </a:t>
            </a:r>
            <a:r>
              <a:rPr sz="2400" spc="-10" dirty="0">
                <a:latin typeface="Arial"/>
                <a:cs typeface="Arial"/>
              </a:rPr>
              <a:t>microscope</a:t>
            </a:r>
            <a:endParaRPr sz="2400">
              <a:latin typeface="Arial"/>
              <a:cs typeface="Arial"/>
            </a:endParaRPr>
          </a:p>
          <a:p>
            <a:pPr marL="355600" marR="5080" indent="-342900">
              <a:lnSpc>
                <a:spcPct val="100000"/>
              </a:lnSpc>
              <a:spcBef>
                <a:spcPts val="580"/>
              </a:spcBef>
              <a:buChar char="•"/>
              <a:tabLst>
                <a:tab pos="354965" algn="l"/>
                <a:tab pos="355600" algn="l"/>
              </a:tabLst>
            </a:pPr>
            <a:r>
              <a:rPr sz="2400" spc="-5" dirty="0">
                <a:latin typeface="Arial"/>
                <a:cs typeface="Arial"/>
              </a:rPr>
              <a:t>Proposed that all </a:t>
            </a:r>
            <a:r>
              <a:rPr sz="2400" spc="-10" dirty="0">
                <a:latin typeface="Arial"/>
                <a:cs typeface="Arial"/>
              </a:rPr>
              <a:t>plants  </a:t>
            </a:r>
            <a:r>
              <a:rPr sz="2400" spc="-5" dirty="0">
                <a:latin typeface="Arial"/>
                <a:cs typeface="Arial"/>
              </a:rPr>
              <a:t>composed of</a:t>
            </a:r>
            <a:r>
              <a:rPr sz="2400" spc="5" dirty="0">
                <a:latin typeface="Arial"/>
                <a:cs typeface="Arial"/>
              </a:rPr>
              <a:t> </a:t>
            </a:r>
            <a:r>
              <a:rPr sz="2400" spc="-10" dirty="0">
                <a:latin typeface="Arial"/>
                <a:cs typeface="Arial"/>
              </a:rPr>
              <a:t>cells</a:t>
            </a:r>
            <a:endParaRPr sz="2400">
              <a:latin typeface="Arial"/>
              <a:cs typeface="Arial"/>
            </a:endParaRPr>
          </a:p>
          <a:p>
            <a:pPr marL="355600" marR="717550" indent="-342900">
              <a:lnSpc>
                <a:spcPct val="100000"/>
              </a:lnSpc>
              <a:spcBef>
                <a:spcPts val="575"/>
              </a:spcBef>
              <a:buChar char="•"/>
              <a:tabLst>
                <a:tab pos="354965" algn="l"/>
                <a:tab pos="355600" algn="l"/>
              </a:tabLst>
            </a:pPr>
            <a:r>
              <a:rPr sz="2400" spc="-5" dirty="0">
                <a:latin typeface="Arial"/>
                <a:cs typeface="Arial"/>
              </a:rPr>
              <a:t>Co-founder of </a:t>
            </a:r>
            <a:r>
              <a:rPr sz="2400" spc="-10" dirty="0">
                <a:latin typeface="Arial"/>
                <a:cs typeface="Arial"/>
              </a:rPr>
              <a:t>Cell  Theory</a:t>
            </a:r>
            <a:endParaRPr sz="24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645"/>
              </a:lnSpc>
            </a:pPr>
            <a:fld id="{81D60167-4931-47E6-BA6A-407CBD079E47}" type="slidenum">
              <a:rPr spc="-5" dirty="0"/>
              <a:pPr marL="25400">
                <a:lnSpc>
                  <a:spcPts val="1645"/>
                </a:lnSpc>
              </a:pPr>
              <a:t>15</a:t>
            </a:fld>
            <a:endParaRPr spc="-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8026" y="1275080"/>
            <a:ext cx="4563745" cy="695960"/>
          </a:xfrm>
          <a:prstGeom prst="rect">
            <a:avLst/>
          </a:prstGeom>
        </p:spPr>
        <p:txBody>
          <a:bodyPr vert="horz" wrap="square" lIns="0" tIns="12065" rIns="0" bIns="0" rtlCol="0">
            <a:spAutoFit/>
          </a:bodyPr>
          <a:lstStyle/>
          <a:p>
            <a:pPr marL="12700">
              <a:lnSpc>
                <a:spcPct val="100000"/>
              </a:lnSpc>
              <a:spcBef>
                <a:spcPts val="95"/>
              </a:spcBef>
            </a:pPr>
            <a:r>
              <a:rPr spc="-5" dirty="0"/>
              <a:t>Theador</a:t>
            </a:r>
            <a:r>
              <a:rPr spc="-35" dirty="0"/>
              <a:t> </a:t>
            </a:r>
            <a:r>
              <a:rPr spc="-5" dirty="0"/>
              <a:t>Schwann</a:t>
            </a:r>
          </a:p>
        </p:txBody>
      </p:sp>
      <p:sp>
        <p:nvSpPr>
          <p:cNvPr id="3" name="object 3"/>
          <p:cNvSpPr txBox="1"/>
          <p:nvPr/>
        </p:nvSpPr>
        <p:spPr>
          <a:xfrm>
            <a:off x="5184902" y="2389886"/>
            <a:ext cx="3589654" cy="3683000"/>
          </a:xfrm>
          <a:prstGeom prst="rect">
            <a:avLst/>
          </a:prstGeom>
        </p:spPr>
        <p:txBody>
          <a:bodyPr vert="horz" wrap="square" lIns="0" tIns="48895" rIns="0" bIns="0" rtlCol="0">
            <a:spAutoFit/>
          </a:bodyPr>
          <a:lstStyle/>
          <a:p>
            <a:pPr marL="355600" indent="-342900">
              <a:lnSpc>
                <a:spcPct val="100000"/>
              </a:lnSpc>
              <a:spcBef>
                <a:spcPts val="385"/>
              </a:spcBef>
              <a:buChar char="•"/>
              <a:tabLst>
                <a:tab pos="354965" algn="l"/>
                <a:tab pos="355600" algn="l"/>
              </a:tabLst>
            </a:pPr>
            <a:r>
              <a:rPr sz="2400" spc="-5" dirty="0">
                <a:latin typeface="Arial"/>
                <a:cs typeface="Arial"/>
              </a:rPr>
              <a:t>1810 </a:t>
            </a:r>
            <a:r>
              <a:rPr sz="2400" dirty="0">
                <a:latin typeface="Arial"/>
                <a:cs typeface="Arial"/>
              </a:rPr>
              <a:t>- </a:t>
            </a:r>
            <a:r>
              <a:rPr sz="2400" spc="-10" dirty="0">
                <a:latin typeface="Arial"/>
                <a:cs typeface="Arial"/>
              </a:rPr>
              <a:t>1882</a:t>
            </a:r>
            <a:endParaRPr sz="2400">
              <a:latin typeface="Arial"/>
              <a:cs typeface="Arial"/>
            </a:endParaRPr>
          </a:p>
          <a:p>
            <a:pPr marL="355600" indent="-342900">
              <a:lnSpc>
                <a:spcPct val="100000"/>
              </a:lnSpc>
              <a:spcBef>
                <a:spcPts val="290"/>
              </a:spcBef>
              <a:buChar char="•"/>
              <a:tabLst>
                <a:tab pos="354965" algn="l"/>
                <a:tab pos="355600" algn="l"/>
              </a:tabLst>
            </a:pPr>
            <a:r>
              <a:rPr sz="2400" spc="-5" dirty="0">
                <a:latin typeface="Arial"/>
                <a:cs typeface="Arial"/>
              </a:rPr>
              <a:t>Examined animal</a:t>
            </a:r>
            <a:r>
              <a:rPr sz="2400" spc="-20" dirty="0">
                <a:latin typeface="Arial"/>
                <a:cs typeface="Arial"/>
              </a:rPr>
              <a:t> </a:t>
            </a:r>
            <a:r>
              <a:rPr sz="2400" spc="-10" dirty="0">
                <a:latin typeface="Arial"/>
                <a:cs typeface="Arial"/>
              </a:rPr>
              <a:t>tissue</a:t>
            </a:r>
            <a:endParaRPr sz="2400">
              <a:latin typeface="Arial"/>
              <a:cs typeface="Arial"/>
            </a:endParaRPr>
          </a:p>
          <a:p>
            <a:pPr marL="355600" marR="6985" indent="-342900">
              <a:lnSpc>
                <a:spcPts val="2590"/>
              </a:lnSpc>
              <a:spcBef>
                <a:spcPts val="615"/>
              </a:spcBef>
              <a:buChar char="•"/>
              <a:tabLst>
                <a:tab pos="354965" algn="l"/>
                <a:tab pos="355600" algn="l"/>
              </a:tabLst>
            </a:pPr>
            <a:r>
              <a:rPr sz="2400" spc="-5" dirty="0">
                <a:latin typeface="Arial"/>
                <a:cs typeface="Arial"/>
              </a:rPr>
              <a:t>Observed structures  similar to what </a:t>
            </a:r>
            <a:r>
              <a:rPr sz="2400" spc="-10" dirty="0">
                <a:latin typeface="Arial"/>
                <a:cs typeface="Arial"/>
              </a:rPr>
              <a:t>Shleiden  </a:t>
            </a:r>
            <a:r>
              <a:rPr sz="2400" spc="-5" dirty="0">
                <a:latin typeface="Arial"/>
                <a:cs typeface="Arial"/>
              </a:rPr>
              <a:t>observed in</a:t>
            </a:r>
            <a:r>
              <a:rPr sz="2400" spc="10" dirty="0">
                <a:latin typeface="Arial"/>
                <a:cs typeface="Arial"/>
              </a:rPr>
              <a:t> </a:t>
            </a:r>
            <a:r>
              <a:rPr sz="2400" spc="-10" dirty="0">
                <a:latin typeface="Arial"/>
                <a:cs typeface="Arial"/>
              </a:rPr>
              <a:t>plants</a:t>
            </a:r>
            <a:endParaRPr sz="2400">
              <a:latin typeface="Arial"/>
              <a:cs typeface="Arial"/>
            </a:endParaRPr>
          </a:p>
          <a:p>
            <a:pPr marL="355600" marR="480059" indent="-342900" algn="just">
              <a:lnSpc>
                <a:spcPts val="2590"/>
              </a:lnSpc>
              <a:spcBef>
                <a:spcPts val="580"/>
              </a:spcBef>
              <a:buChar char="•"/>
              <a:tabLst>
                <a:tab pos="439420" algn="l"/>
              </a:tabLst>
            </a:pPr>
            <a:r>
              <a:rPr sz="2400" spc="-5" dirty="0">
                <a:latin typeface="Arial"/>
                <a:cs typeface="Arial"/>
              </a:rPr>
              <a:t>Stated that all </a:t>
            </a:r>
            <a:r>
              <a:rPr sz="2400" spc="-10" dirty="0">
                <a:latin typeface="Arial"/>
                <a:cs typeface="Arial"/>
              </a:rPr>
              <a:t>living  </a:t>
            </a:r>
            <a:r>
              <a:rPr sz="2400" spc="-5" dirty="0">
                <a:latin typeface="Arial"/>
                <a:cs typeface="Arial"/>
              </a:rPr>
              <a:t>things were made of  </a:t>
            </a:r>
            <a:r>
              <a:rPr sz="2400" spc="-10" dirty="0">
                <a:latin typeface="Arial"/>
                <a:cs typeface="Arial"/>
              </a:rPr>
              <a:t>cells</a:t>
            </a:r>
            <a:endParaRPr sz="2400">
              <a:latin typeface="Arial"/>
              <a:cs typeface="Arial"/>
            </a:endParaRPr>
          </a:p>
          <a:p>
            <a:pPr marL="355600" marR="752475" indent="-342900">
              <a:lnSpc>
                <a:spcPts val="2590"/>
              </a:lnSpc>
              <a:spcBef>
                <a:spcPts val="585"/>
              </a:spcBef>
              <a:buChar char="•"/>
              <a:tabLst>
                <a:tab pos="354965" algn="l"/>
                <a:tab pos="355600" algn="l"/>
              </a:tabLst>
            </a:pPr>
            <a:r>
              <a:rPr sz="2400" spc="-5" dirty="0">
                <a:latin typeface="Arial"/>
                <a:cs typeface="Arial"/>
              </a:rPr>
              <a:t>Co-founder of </a:t>
            </a:r>
            <a:r>
              <a:rPr sz="2400" spc="-10" dirty="0">
                <a:latin typeface="Arial"/>
                <a:cs typeface="Arial"/>
              </a:rPr>
              <a:t>Cell  Theory</a:t>
            </a:r>
            <a:endParaRPr sz="2400">
              <a:latin typeface="Arial"/>
              <a:cs typeface="Arial"/>
            </a:endParaRPr>
          </a:p>
        </p:txBody>
      </p:sp>
      <p:sp>
        <p:nvSpPr>
          <p:cNvPr id="4" name="object 4"/>
          <p:cNvSpPr/>
          <p:nvPr/>
        </p:nvSpPr>
        <p:spPr>
          <a:xfrm>
            <a:off x="1142585" y="2680647"/>
            <a:ext cx="3812353" cy="3632938"/>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645"/>
              </a:lnSpc>
            </a:pPr>
            <a:fld id="{81D60167-4931-47E6-BA6A-407CBD079E47}" type="slidenum">
              <a:rPr spc="-5" dirty="0"/>
              <a:pPr marL="25400">
                <a:lnSpc>
                  <a:spcPts val="1645"/>
                </a:lnSpc>
              </a:pPr>
              <a:t>16</a:t>
            </a:fld>
            <a:endParaRPr spc="-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37407" y="1275080"/>
            <a:ext cx="3784600" cy="695960"/>
          </a:xfrm>
          <a:prstGeom prst="rect">
            <a:avLst/>
          </a:prstGeom>
        </p:spPr>
        <p:txBody>
          <a:bodyPr vert="horz" wrap="square" lIns="0" tIns="12065" rIns="0" bIns="0" rtlCol="0">
            <a:spAutoFit/>
          </a:bodyPr>
          <a:lstStyle/>
          <a:p>
            <a:pPr marL="12700">
              <a:lnSpc>
                <a:spcPct val="100000"/>
              </a:lnSpc>
              <a:spcBef>
                <a:spcPts val="95"/>
              </a:spcBef>
            </a:pPr>
            <a:r>
              <a:rPr spc="-5" dirty="0"/>
              <a:t>Rudolf</a:t>
            </a:r>
            <a:r>
              <a:rPr spc="-45" dirty="0"/>
              <a:t> </a:t>
            </a:r>
            <a:r>
              <a:rPr spc="-5" dirty="0"/>
              <a:t>Virchow</a:t>
            </a:r>
          </a:p>
        </p:txBody>
      </p:sp>
      <p:sp>
        <p:nvSpPr>
          <p:cNvPr id="3" name="object 3"/>
          <p:cNvSpPr txBox="1"/>
          <p:nvPr/>
        </p:nvSpPr>
        <p:spPr>
          <a:xfrm>
            <a:off x="917702" y="2376465"/>
            <a:ext cx="3712210" cy="2927350"/>
          </a:xfrm>
          <a:prstGeom prst="rect">
            <a:avLst/>
          </a:prstGeom>
        </p:spPr>
        <p:txBody>
          <a:bodyPr vert="horz" wrap="square" lIns="0" tIns="97790" rIns="0" bIns="0" rtlCol="0">
            <a:spAutoFit/>
          </a:bodyPr>
          <a:lstStyle/>
          <a:p>
            <a:pPr marL="355600" indent="-342900">
              <a:lnSpc>
                <a:spcPct val="100000"/>
              </a:lnSpc>
              <a:spcBef>
                <a:spcPts val="770"/>
              </a:spcBef>
              <a:buChar char="•"/>
              <a:tabLst>
                <a:tab pos="354965" algn="l"/>
                <a:tab pos="355600" algn="l"/>
              </a:tabLst>
            </a:pPr>
            <a:r>
              <a:rPr sz="2800" dirty="0">
                <a:latin typeface="Arial"/>
                <a:cs typeface="Arial"/>
              </a:rPr>
              <a:t>1821 -</a:t>
            </a:r>
            <a:r>
              <a:rPr sz="2800" spc="-10" dirty="0">
                <a:latin typeface="Arial"/>
                <a:cs typeface="Arial"/>
              </a:rPr>
              <a:t> </a:t>
            </a:r>
            <a:r>
              <a:rPr sz="2800" dirty="0">
                <a:latin typeface="Arial"/>
                <a:cs typeface="Arial"/>
              </a:rPr>
              <a:t>1902</a:t>
            </a:r>
            <a:endParaRPr sz="2800">
              <a:latin typeface="Arial"/>
              <a:cs typeface="Arial"/>
            </a:endParaRPr>
          </a:p>
          <a:p>
            <a:pPr marL="355600" indent="-342900">
              <a:lnSpc>
                <a:spcPct val="100000"/>
              </a:lnSpc>
              <a:spcBef>
                <a:spcPts val="670"/>
              </a:spcBef>
              <a:buChar char="•"/>
              <a:tabLst>
                <a:tab pos="354965" algn="l"/>
                <a:tab pos="355600" algn="l"/>
              </a:tabLst>
            </a:pPr>
            <a:r>
              <a:rPr sz="2800" dirty="0">
                <a:latin typeface="Arial"/>
                <a:cs typeface="Arial"/>
              </a:rPr>
              <a:t>German</a:t>
            </a:r>
            <a:endParaRPr sz="2800">
              <a:latin typeface="Arial"/>
              <a:cs typeface="Arial"/>
            </a:endParaRPr>
          </a:p>
          <a:p>
            <a:pPr marL="354965" indent="-342265">
              <a:lnSpc>
                <a:spcPct val="100000"/>
              </a:lnSpc>
              <a:spcBef>
                <a:spcPts val="675"/>
              </a:spcBef>
              <a:buChar char="•"/>
              <a:tabLst>
                <a:tab pos="354965" algn="l"/>
                <a:tab pos="355600" algn="l"/>
              </a:tabLst>
            </a:pPr>
            <a:r>
              <a:rPr sz="2800" dirty="0">
                <a:latin typeface="Arial"/>
                <a:cs typeface="Arial"/>
              </a:rPr>
              <a:t>doctor</a:t>
            </a:r>
            <a:endParaRPr sz="2800">
              <a:latin typeface="Arial"/>
              <a:cs typeface="Arial"/>
            </a:endParaRPr>
          </a:p>
          <a:p>
            <a:pPr marL="355600" marR="5080" indent="-342900">
              <a:lnSpc>
                <a:spcPct val="100000"/>
              </a:lnSpc>
              <a:spcBef>
                <a:spcPts val="670"/>
              </a:spcBef>
              <a:buChar char="•"/>
              <a:tabLst>
                <a:tab pos="354965" algn="l"/>
                <a:tab pos="355600" algn="l"/>
              </a:tabLst>
            </a:pPr>
            <a:r>
              <a:rPr sz="2800" dirty="0">
                <a:latin typeface="Arial"/>
                <a:cs typeface="Arial"/>
              </a:rPr>
              <a:t>showed that cells</a:t>
            </a:r>
            <a:r>
              <a:rPr sz="2800" spc="-100" dirty="0">
                <a:latin typeface="Arial"/>
                <a:cs typeface="Arial"/>
              </a:rPr>
              <a:t> </a:t>
            </a:r>
            <a:r>
              <a:rPr sz="2800" dirty="0">
                <a:latin typeface="Arial"/>
                <a:cs typeface="Arial"/>
              </a:rPr>
              <a:t>are  result of division of  preexisting</a:t>
            </a:r>
            <a:r>
              <a:rPr sz="2800" spc="-10" dirty="0">
                <a:latin typeface="Arial"/>
                <a:cs typeface="Arial"/>
              </a:rPr>
              <a:t> </a:t>
            </a:r>
            <a:r>
              <a:rPr sz="2800" dirty="0">
                <a:latin typeface="Arial"/>
                <a:cs typeface="Arial"/>
              </a:rPr>
              <a:t>cells</a:t>
            </a:r>
            <a:endParaRPr sz="2800">
              <a:latin typeface="Arial"/>
              <a:cs typeface="Arial"/>
            </a:endParaRPr>
          </a:p>
        </p:txBody>
      </p:sp>
      <p:sp>
        <p:nvSpPr>
          <p:cNvPr id="4" name="object 4"/>
          <p:cNvSpPr/>
          <p:nvPr/>
        </p:nvSpPr>
        <p:spPr>
          <a:xfrm>
            <a:off x="5361432" y="2435351"/>
            <a:ext cx="3296411" cy="412394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645"/>
              </a:lnSpc>
            </a:pPr>
            <a:fld id="{81D60167-4931-47E6-BA6A-407CBD079E47}" type="slidenum">
              <a:rPr spc="-5" dirty="0"/>
              <a:pPr marL="25400">
                <a:lnSpc>
                  <a:spcPts val="1645"/>
                </a:lnSpc>
              </a:pPr>
              <a:t>17</a:t>
            </a:fld>
            <a:endParaRPr spc="-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645"/>
              </a:lnSpc>
            </a:pPr>
            <a:fld id="{81D60167-4931-47E6-BA6A-407CBD079E47}" type="slidenum">
              <a:rPr spc="-5" dirty="0"/>
              <a:pPr marL="25400">
                <a:lnSpc>
                  <a:spcPts val="1645"/>
                </a:lnSpc>
              </a:pPr>
              <a:t>18</a:t>
            </a:fld>
            <a:endParaRPr spc="-5" dirty="0"/>
          </a:p>
        </p:txBody>
      </p:sp>
      <p:sp>
        <p:nvSpPr>
          <p:cNvPr id="2" name="object 2"/>
          <p:cNvSpPr txBox="1">
            <a:spLocks noGrp="1"/>
          </p:cNvSpPr>
          <p:nvPr>
            <p:ph type="title"/>
          </p:nvPr>
        </p:nvSpPr>
        <p:spPr>
          <a:xfrm>
            <a:off x="3136645" y="1275080"/>
            <a:ext cx="3784600" cy="695960"/>
          </a:xfrm>
          <a:prstGeom prst="rect">
            <a:avLst/>
          </a:prstGeom>
        </p:spPr>
        <p:txBody>
          <a:bodyPr vert="horz" wrap="square" lIns="0" tIns="12065" rIns="0" bIns="0" rtlCol="0">
            <a:spAutoFit/>
          </a:bodyPr>
          <a:lstStyle/>
          <a:p>
            <a:pPr marL="12700">
              <a:lnSpc>
                <a:spcPct val="100000"/>
              </a:lnSpc>
              <a:spcBef>
                <a:spcPts val="95"/>
              </a:spcBef>
            </a:pPr>
            <a:r>
              <a:rPr spc="-5" dirty="0"/>
              <a:t>Rudolf</a:t>
            </a:r>
            <a:r>
              <a:rPr spc="-45" dirty="0"/>
              <a:t> </a:t>
            </a:r>
            <a:r>
              <a:rPr spc="-5" dirty="0"/>
              <a:t>Virchow</a:t>
            </a:r>
          </a:p>
        </p:txBody>
      </p:sp>
      <p:sp>
        <p:nvSpPr>
          <p:cNvPr id="3" name="object 3"/>
          <p:cNvSpPr txBox="1"/>
          <p:nvPr/>
        </p:nvSpPr>
        <p:spPr>
          <a:xfrm>
            <a:off x="1221739" y="2460751"/>
            <a:ext cx="7846061" cy="3682418"/>
          </a:xfrm>
          <a:prstGeom prst="rect">
            <a:avLst/>
          </a:prstGeom>
        </p:spPr>
        <p:txBody>
          <a:bodyPr vert="horz" wrap="square" lIns="0" tIns="12065" rIns="0" bIns="0" rtlCol="0">
            <a:spAutoFit/>
          </a:bodyPr>
          <a:lstStyle/>
          <a:p>
            <a:pPr marL="355600" marR="5080" indent="-342900">
              <a:lnSpc>
                <a:spcPct val="100000"/>
              </a:lnSpc>
              <a:spcBef>
                <a:spcPts val="95"/>
              </a:spcBef>
              <a:buChar char="•"/>
              <a:tabLst>
                <a:tab pos="354965" algn="l"/>
                <a:tab pos="355600" algn="l"/>
              </a:tabLst>
            </a:pPr>
            <a:r>
              <a:rPr sz="3200" spc="-10" dirty="0">
                <a:latin typeface="Arial"/>
                <a:cs typeface="Arial"/>
              </a:rPr>
              <a:t>Virchow’s idea contradicted </a:t>
            </a:r>
            <a:r>
              <a:rPr sz="3200" spc="-5" dirty="0">
                <a:latin typeface="Arial"/>
                <a:cs typeface="Arial"/>
              </a:rPr>
              <a:t>the </a:t>
            </a:r>
            <a:r>
              <a:rPr sz="3200" spc="-10" dirty="0">
                <a:latin typeface="Arial"/>
                <a:cs typeface="Arial"/>
              </a:rPr>
              <a:t>idea of  spontaneous generation (idea that  nonliving things could </a:t>
            </a:r>
            <a:r>
              <a:rPr sz="3200" spc="-5" dirty="0">
                <a:latin typeface="Arial"/>
                <a:cs typeface="Arial"/>
              </a:rPr>
              <a:t>give rise </a:t>
            </a:r>
            <a:r>
              <a:rPr sz="3200" spc="-10" dirty="0">
                <a:latin typeface="Arial"/>
                <a:cs typeface="Arial"/>
              </a:rPr>
              <a:t>to  organisms)</a:t>
            </a:r>
            <a:endParaRPr sz="3200">
              <a:latin typeface="Arial"/>
              <a:cs typeface="Arial"/>
            </a:endParaRPr>
          </a:p>
          <a:p>
            <a:pPr>
              <a:lnSpc>
                <a:spcPct val="100000"/>
              </a:lnSpc>
              <a:spcBef>
                <a:spcPts val="30"/>
              </a:spcBef>
              <a:buFont typeface="Arial"/>
              <a:buChar char="•"/>
            </a:pPr>
            <a:endParaRPr sz="4650">
              <a:latin typeface="Times New Roman"/>
              <a:cs typeface="Times New Roman"/>
            </a:endParaRPr>
          </a:p>
          <a:p>
            <a:pPr marL="355600" marR="118745" indent="-342900">
              <a:lnSpc>
                <a:spcPct val="100000"/>
              </a:lnSpc>
              <a:buChar char="•"/>
              <a:tabLst>
                <a:tab pos="354965" algn="l"/>
                <a:tab pos="355600" algn="l"/>
              </a:tabLst>
            </a:pPr>
            <a:r>
              <a:rPr sz="3200" spc="-5" dirty="0">
                <a:latin typeface="Arial"/>
                <a:cs typeface="Arial"/>
              </a:rPr>
              <a:t>Also, </a:t>
            </a:r>
            <a:r>
              <a:rPr sz="3200" spc="-10" dirty="0">
                <a:latin typeface="Arial"/>
                <a:cs typeface="Arial"/>
              </a:rPr>
              <a:t>developed </a:t>
            </a:r>
            <a:r>
              <a:rPr sz="3200" spc="-5" dirty="0">
                <a:latin typeface="Arial"/>
                <a:cs typeface="Arial"/>
              </a:rPr>
              <a:t>a </a:t>
            </a:r>
            <a:r>
              <a:rPr sz="3200" spc="-10" dirty="0">
                <a:latin typeface="Arial"/>
                <a:cs typeface="Arial"/>
              </a:rPr>
              <a:t>standard method of  autopsy </a:t>
            </a:r>
            <a:r>
              <a:rPr sz="3200" spc="-5" dirty="0">
                <a:latin typeface="Arial"/>
                <a:cs typeface="Arial"/>
              </a:rPr>
              <a:t>that is still </a:t>
            </a:r>
            <a:r>
              <a:rPr sz="3200" spc="-10" dirty="0">
                <a:latin typeface="Arial"/>
                <a:cs typeface="Arial"/>
              </a:rPr>
              <a:t>used</a:t>
            </a:r>
            <a:r>
              <a:rPr sz="3200" spc="-15" dirty="0">
                <a:latin typeface="Arial"/>
                <a:cs typeface="Arial"/>
              </a:rPr>
              <a:t> </a:t>
            </a:r>
            <a:r>
              <a:rPr sz="3200" spc="-10" dirty="0">
                <a:latin typeface="Arial"/>
                <a:cs typeface="Arial"/>
              </a:rPr>
              <a:t>today</a:t>
            </a:r>
            <a:endParaRPr sz="32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645"/>
              </a:lnSpc>
            </a:pPr>
            <a:fld id="{81D60167-4931-47E6-BA6A-407CBD079E47}" type="slidenum">
              <a:rPr spc="-5" dirty="0"/>
              <a:pPr marL="25400">
                <a:lnSpc>
                  <a:spcPts val="1645"/>
                </a:lnSpc>
              </a:pPr>
              <a:t>19</a:t>
            </a:fld>
            <a:endParaRPr spc="-5" dirty="0"/>
          </a:p>
        </p:txBody>
      </p:sp>
      <p:sp>
        <p:nvSpPr>
          <p:cNvPr id="2" name="object 2"/>
          <p:cNvSpPr txBox="1">
            <a:spLocks noGrp="1"/>
          </p:cNvSpPr>
          <p:nvPr>
            <p:ph type="title"/>
          </p:nvPr>
        </p:nvSpPr>
        <p:spPr>
          <a:xfrm>
            <a:off x="3581400" y="1143000"/>
            <a:ext cx="2882900" cy="695960"/>
          </a:xfrm>
          <a:prstGeom prst="rect">
            <a:avLst/>
          </a:prstGeom>
        </p:spPr>
        <p:txBody>
          <a:bodyPr vert="horz" wrap="square" lIns="0" tIns="12065" rIns="0" bIns="0" rtlCol="0">
            <a:spAutoFit/>
          </a:bodyPr>
          <a:lstStyle/>
          <a:p>
            <a:pPr marL="12700">
              <a:lnSpc>
                <a:spcPct val="100000"/>
              </a:lnSpc>
              <a:spcBef>
                <a:spcPts val="95"/>
              </a:spcBef>
            </a:pPr>
            <a:r>
              <a:rPr spc="-5" dirty="0"/>
              <a:t>Cell</a:t>
            </a:r>
            <a:r>
              <a:rPr spc="-60" dirty="0"/>
              <a:t> </a:t>
            </a:r>
            <a:r>
              <a:rPr spc="-5" dirty="0"/>
              <a:t>Theory</a:t>
            </a:r>
          </a:p>
        </p:txBody>
      </p:sp>
      <p:sp>
        <p:nvSpPr>
          <p:cNvPr id="3" name="object 3"/>
          <p:cNvSpPr txBox="1"/>
          <p:nvPr/>
        </p:nvSpPr>
        <p:spPr>
          <a:xfrm>
            <a:off x="1447800" y="2057400"/>
            <a:ext cx="7315200" cy="1859483"/>
          </a:xfrm>
          <a:prstGeom prst="rect">
            <a:avLst/>
          </a:prstGeom>
        </p:spPr>
        <p:txBody>
          <a:bodyPr vert="horz" wrap="square" lIns="0" tIns="12700" rIns="0" bIns="0" rtlCol="0">
            <a:spAutoFit/>
          </a:bodyPr>
          <a:lstStyle/>
          <a:p>
            <a:pPr marL="12700" marR="5080">
              <a:lnSpc>
                <a:spcPct val="100000"/>
              </a:lnSpc>
              <a:spcBef>
                <a:spcPts val="100"/>
              </a:spcBef>
            </a:pPr>
            <a:r>
              <a:rPr sz="4000" dirty="0">
                <a:latin typeface="Arial"/>
                <a:cs typeface="Arial"/>
              </a:rPr>
              <a:t>The combined work of  </a:t>
            </a:r>
            <a:r>
              <a:rPr sz="4000" spc="-5" dirty="0">
                <a:latin typeface="Arial"/>
                <a:cs typeface="Arial"/>
              </a:rPr>
              <a:t>Schleiden, Schwann, </a:t>
            </a:r>
            <a:r>
              <a:rPr sz="4000" dirty="0">
                <a:latin typeface="Arial"/>
                <a:cs typeface="Arial"/>
              </a:rPr>
              <a:t>&amp;  Virchow is known as</a:t>
            </a:r>
            <a:r>
              <a:rPr sz="4000" spc="-130" dirty="0">
                <a:latin typeface="Arial"/>
                <a:cs typeface="Arial"/>
              </a:rPr>
              <a:t> </a:t>
            </a:r>
            <a:r>
              <a:rPr sz="4000">
                <a:latin typeface="Arial"/>
                <a:cs typeface="Arial"/>
              </a:rPr>
              <a:t>the </a:t>
            </a:r>
            <a:r>
              <a:rPr lang="en-IN" sz="4000" dirty="0" smtClean="0">
                <a:latin typeface="Arial"/>
                <a:cs typeface="Arial"/>
              </a:rPr>
              <a:t>"</a:t>
            </a:r>
            <a:r>
              <a:rPr sz="4000" smtClean="0">
                <a:latin typeface="Arial"/>
                <a:cs typeface="Arial"/>
              </a:rPr>
              <a:t>Cell</a:t>
            </a:r>
            <a:r>
              <a:rPr sz="4000" spc="-15" smtClean="0">
                <a:latin typeface="Arial"/>
                <a:cs typeface="Arial"/>
              </a:rPr>
              <a:t> </a:t>
            </a:r>
            <a:r>
              <a:rPr sz="4000" smtClean="0">
                <a:latin typeface="Arial"/>
                <a:cs typeface="Arial"/>
              </a:rPr>
              <a:t>Theory</a:t>
            </a:r>
            <a:r>
              <a:rPr lang="en-IN" sz="4000" dirty="0" smtClean="0">
                <a:latin typeface="Arial"/>
                <a:cs typeface="Arial"/>
              </a:rPr>
              <a:t>"</a:t>
            </a:r>
            <a:r>
              <a:rPr sz="4000" smtClean="0">
                <a:latin typeface="Arial"/>
                <a:cs typeface="Arial"/>
              </a:rPr>
              <a:t>.</a:t>
            </a:r>
            <a:endParaRPr sz="40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065" rIns="0" bIns="0" rtlCol="0">
            <a:spAutoFit/>
          </a:bodyPr>
          <a:lstStyle/>
          <a:p>
            <a:pPr marL="12700">
              <a:lnSpc>
                <a:spcPct val="100000"/>
              </a:lnSpc>
              <a:spcBef>
                <a:spcPts val="95"/>
              </a:spcBef>
            </a:pPr>
            <a:r>
              <a:rPr spc="-5" dirty="0"/>
              <a:t>Review</a:t>
            </a:r>
          </a:p>
        </p:txBody>
      </p:sp>
      <p:sp>
        <p:nvSpPr>
          <p:cNvPr id="4" name="object 4"/>
          <p:cNvSpPr txBox="1"/>
          <p:nvPr/>
        </p:nvSpPr>
        <p:spPr>
          <a:xfrm>
            <a:off x="8697976" y="6750866"/>
            <a:ext cx="149860" cy="224154"/>
          </a:xfrm>
          <a:prstGeom prst="rect">
            <a:avLst/>
          </a:prstGeom>
        </p:spPr>
        <p:txBody>
          <a:bodyPr vert="horz" wrap="square" lIns="0" tIns="0" rIns="0" bIns="0" rtlCol="0">
            <a:spAutoFit/>
          </a:bodyPr>
          <a:lstStyle/>
          <a:p>
            <a:pPr marL="25400">
              <a:lnSpc>
                <a:spcPts val="1645"/>
              </a:lnSpc>
            </a:pPr>
            <a:fld id="{81D60167-4931-47E6-BA6A-407CBD079E47}" type="slidenum">
              <a:rPr sz="1400" spc="-5" dirty="0">
                <a:latin typeface="Arial"/>
                <a:cs typeface="Arial"/>
              </a:rPr>
              <a:pPr marL="25400">
                <a:lnSpc>
                  <a:spcPts val="1645"/>
                </a:lnSpc>
              </a:pPr>
              <a:t>2</a:t>
            </a:fld>
            <a:endParaRPr sz="1400">
              <a:latin typeface="Arial"/>
              <a:cs typeface="Arial"/>
            </a:endParaRPr>
          </a:p>
        </p:txBody>
      </p:sp>
      <p:sp>
        <p:nvSpPr>
          <p:cNvPr id="3" name="object 3"/>
          <p:cNvSpPr txBox="1"/>
          <p:nvPr/>
        </p:nvSpPr>
        <p:spPr>
          <a:xfrm>
            <a:off x="1221739" y="2460751"/>
            <a:ext cx="5507355" cy="513080"/>
          </a:xfrm>
          <a:prstGeom prst="rect">
            <a:avLst/>
          </a:prstGeom>
        </p:spPr>
        <p:txBody>
          <a:bodyPr vert="horz" wrap="square" lIns="0" tIns="12065" rIns="0" bIns="0" rtlCol="0">
            <a:spAutoFit/>
          </a:bodyPr>
          <a:lstStyle/>
          <a:p>
            <a:pPr marL="12700">
              <a:lnSpc>
                <a:spcPct val="100000"/>
              </a:lnSpc>
              <a:spcBef>
                <a:spcPts val="95"/>
              </a:spcBef>
            </a:pPr>
            <a:r>
              <a:rPr sz="3200" spc="-10" dirty="0">
                <a:latin typeface="Arial"/>
                <a:cs typeface="Arial"/>
              </a:rPr>
              <a:t>Characteristics </a:t>
            </a:r>
            <a:r>
              <a:rPr sz="3200" spc="-5" dirty="0">
                <a:latin typeface="Arial"/>
                <a:cs typeface="Arial"/>
              </a:rPr>
              <a:t>of </a:t>
            </a:r>
            <a:r>
              <a:rPr sz="3200" spc="-10" dirty="0">
                <a:latin typeface="Arial"/>
                <a:cs typeface="Arial"/>
              </a:rPr>
              <a:t>living</a:t>
            </a:r>
            <a:r>
              <a:rPr sz="3200" spc="35" dirty="0">
                <a:latin typeface="Arial"/>
                <a:cs typeface="Arial"/>
              </a:rPr>
              <a:t> </a:t>
            </a:r>
            <a:r>
              <a:rPr sz="3200" spc="-10" dirty="0">
                <a:latin typeface="Arial"/>
                <a:cs typeface="Arial"/>
              </a:rPr>
              <a:t>things.</a:t>
            </a:r>
            <a:endParaRPr sz="32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645"/>
              </a:lnSpc>
            </a:pPr>
            <a:fld id="{81D60167-4931-47E6-BA6A-407CBD079E47}" type="slidenum">
              <a:rPr spc="-5" dirty="0"/>
              <a:pPr marL="25400">
                <a:lnSpc>
                  <a:spcPts val="1645"/>
                </a:lnSpc>
              </a:pPr>
              <a:t>20</a:t>
            </a:fld>
            <a:endParaRPr spc="-5" dirty="0"/>
          </a:p>
        </p:txBody>
      </p:sp>
      <p:sp>
        <p:nvSpPr>
          <p:cNvPr id="2" name="object 2"/>
          <p:cNvSpPr txBox="1">
            <a:spLocks noGrp="1"/>
          </p:cNvSpPr>
          <p:nvPr>
            <p:ph type="title"/>
          </p:nvPr>
        </p:nvSpPr>
        <p:spPr>
          <a:xfrm>
            <a:off x="1396238" y="939800"/>
            <a:ext cx="7266305" cy="1366520"/>
          </a:xfrm>
          <a:prstGeom prst="rect">
            <a:avLst/>
          </a:prstGeom>
        </p:spPr>
        <p:txBody>
          <a:bodyPr vert="horz" wrap="square" lIns="0" tIns="12065" rIns="0" bIns="0" rtlCol="0">
            <a:spAutoFit/>
          </a:bodyPr>
          <a:lstStyle/>
          <a:p>
            <a:pPr marL="1737360" marR="5080" indent="-1725295">
              <a:lnSpc>
                <a:spcPct val="100000"/>
              </a:lnSpc>
              <a:spcBef>
                <a:spcPts val="95"/>
              </a:spcBef>
            </a:pPr>
            <a:r>
              <a:rPr spc="-5" dirty="0"/>
              <a:t>What were their contributions  to Cell Theory?</a:t>
            </a:r>
          </a:p>
        </p:txBody>
      </p:sp>
      <p:sp>
        <p:nvSpPr>
          <p:cNvPr id="3" name="object 3"/>
          <p:cNvSpPr txBox="1"/>
          <p:nvPr/>
        </p:nvSpPr>
        <p:spPr>
          <a:xfrm>
            <a:off x="1221739" y="2460751"/>
            <a:ext cx="2038350" cy="2853690"/>
          </a:xfrm>
          <a:prstGeom prst="rect">
            <a:avLst/>
          </a:prstGeom>
        </p:spPr>
        <p:txBody>
          <a:bodyPr vert="horz" wrap="square" lIns="0" tIns="12065" rIns="0" bIns="0" rtlCol="0">
            <a:spAutoFit/>
          </a:bodyPr>
          <a:lstStyle/>
          <a:p>
            <a:pPr marL="354965" indent="-342265">
              <a:lnSpc>
                <a:spcPct val="100000"/>
              </a:lnSpc>
              <a:spcBef>
                <a:spcPts val="95"/>
              </a:spcBef>
              <a:buChar char="•"/>
              <a:tabLst>
                <a:tab pos="354965" algn="l"/>
                <a:tab pos="355600" algn="l"/>
              </a:tabLst>
            </a:pPr>
            <a:r>
              <a:rPr sz="3200" spc="-10" dirty="0">
                <a:latin typeface="Arial"/>
                <a:cs typeface="Arial"/>
              </a:rPr>
              <a:t>Shleiden</a:t>
            </a:r>
            <a:endParaRPr sz="3200">
              <a:latin typeface="Arial"/>
              <a:cs typeface="Arial"/>
            </a:endParaRPr>
          </a:p>
          <a:p>
            <a:pPr>
              <a:lnSpc>
                <a:spcPct val="100000"/>
              </a:lnSpc>
              <a:spcBef>
                <a:spcPts val="30"/>
              </a:spcBef>
              <a:buFont typeface="Arial"/>
              <a:buChar char="•"/>
            </a:pPr>
            <a:endParaRPr sz="4650">
              <a:latin typeface="Times New Roman"/>
              <a:cs typeface="Times New Roman"/>
            </a:endParaRPr>
          </a:p>
          <a:p>
            <a:pPr marL="354965" indent="-342265">
              <a:lnSpc>
                <a:spcPct val="100000"/>
              </a:lnSpc>
              <a:buChar char="•"/>
              <a:tabLst>
                <a:tab pos="354965" algn="l"/>
                <a:tab pos="355600" algn="l"/>
              </a:tabLst>
            </a:pPr>
            <a:r>
              <a:rPr sz="3200" spc="-10" dirty="0">
                <a:latin typeface="Arial"/>
                <a:cs typeface="Arial"/>
              </a:rPr>
              <a:t>Schwann</a:t>
            </a:r>
            <a:endParaRPr sz="3200">
              <a:latin typeface="Arial"/>
              <a:cs typeface="Arial"/>
            </a:endParaRPr>
          </a:p>
          <a:p>
            <a:pPr>
              <a:lnSpc>
                <a:spcPct val="100000"/>
              </a:lnSpc>
              <a:spcBef>
                <a:spcPts val="30"/>
              </a:spcBef>
              <a:buFont typeface="Arial"/>
              <a:buChar char="•"/>
            </a:pPr>
            <a:endParaRPr sz="4650">
              <a:latin typeface="Times New Roman"/>
              <a:cs typeface="Times New Roman"/>
            </a:endParaRPr>
          </a:p>
          <a:p>
            <a:pPr marL="354965" indent="-342265">
              <a:lnSpc>
                <a:spcPct val="100000"/>
              </a:lnSpc>
              <a:buChar char="•"/>
              <a:tabLst>
                <a:tab pos="354965" algn="l"/>
                <a:tab pos="355600" algn="l"/>
              </a:tabLst>
            </a:pPr>
            <a:r>
              <a:rPr sz="3200" spc="-10" dirty="0">
                <a:latin typeface="Arial"/>
                <a:cs typeface="Arial"/>
              </a:rPr>
              <a:t>Virchow</a:t>
            </a:r>
            <a:endParaRPr sz="32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645"/>
              </a:lnSpc>
            </a:pPr>
            <a:fld id="{81D60167-4931-47E6-BA6A-407CBD079E47}" type="slidenum">
              <a:rPr spc="-5" dirty="0"/>
              <a:pPr marL="25400">
                <a:lnSpc>
                  <a:spcPts val="1645"/>
                </a:lnSpc>
              </a:pPr>
              <a:t>21</a:t>
            </a:fld>
            <a:endParaRPr spc="-5" dirty="0"/>
          </a:p>
        </p:txBody>
      </p:sp>
      <p:sp>
        <p:nvSpPr>
          <p:cNvPr id="2" name="object 2"/>
          <p:cNvSpPr txBox="1">
            <a:spLocks noGrp="1"/>
          </p:cNvSpPr>
          <p:nvPr>
            <p:ph type="title"/>
          </p:nvPr>
        </p:nvSpPr>
        <p:spPr>
          <a:xfrm>
            <a:off x="1396238" y="939800"/>
            <a:ext cx="7266305" cy="1366520"/>
          </a:xfrm>
          <a:prstGeom prst="rect">
            <a:avLst/>
          </a:prstGeom>
        </p:spPr>
        <p:txBody>
          <a:bodyPr vert="horz" wrap="square" lIns="0" tIns="12065" rIns="0" bIns="0" rtlCol="0">
            <a:spAutoFit/>
          </a:bodyPr>
          <a:lstStyle/>
          <a:p>
            <a:pPr marL="1737360" marR="5080" indent="-1725295">
              <a:lnSpc>
                <a:spcPct val="100000"/>
              </a:lnSpc>
              <a:spcBef>
                <a:spcPts val="95"/>
              </a:spcBef>
            </a:pPr>
            <a:r>
              <a:rPr spc="-5" dirty="0"/>
              <a:t>What were their contributions  to Cell Theory?</a:t>
            </a:r>
          </a:p>
        </p:txBody>
      </p:sp>
      <p:sp>
        <p:nvSpPr>
          <p:cNvPr id="3" name="object 3"/>
          <p:cNvSpPr txBox="1"/>
          <p:nvPr/>
        </p:nvSpPr>
        <p:spPr>
          <a:xfrm>
            <a:off x="1221739" y="2460751"/>
            <a:ext cx="7519034" cy="3829050"/>
          </a:xfrm>
          <a:prstGeom prst="rect">
            <a:avLst/>
          </a:prstGeom>
        </p:spPr>
        <p:txBody>
          <a:bodyPr vert="horz" wrap="square" lIns="0" tIns="12065" rIns="0" bIns="0" rtlCol="0">
            <a:spAutoFit/>
          </a:bodyPr>
          <a:lstStyle/>
          <a:p>
            <a:pPr marL="355600" indent="-342900">
              <a:lnSpc>
                <a:spcPct val="100000"/>
              </a:lnSpc>
              <a:spcBef>
                <a:spcPts val="95"/>
              </a:spcBef>
              <a:buChar char="•"/>
              <a:tabLst>
                <a:tab pos="354965" algn="l"/>
                <a:tab pos="355600" algn="l"/>
                <a:tab pos="2160270" algn="l"/>
              </a:tabLst>
            </a:pPr>
            <a:r>
              <a:rPr sz="3200" spc="-10" dirty="0">
                <a:latin typeface="Arial"/>
                <a:cs typeface="Arial"/>
              </a:rPr>
              <a:t>Shleiden	</a:t>
            </a:r>
            <a:r>
              <a:rPr sz="3200" spc="-5" dirty="0">
                <a:latin typeface="Arial"/>
                <a:cs typeface="Arial"/>
              </a:rPr>
              <a:t>- All </a:t>
            </a:r>
            <a:r>
              <a:rPr sz="3200" spc="-10" dirty="0">
                <a:latin typeface="Arial"/>
                <a:cs typeface="Arial"/>
              </a:rPr>
              <a:t>plants composed </a:t>
            </a:r>
            <a:r>
              <a:rPr sz="3200" spc="-5" dirty="0">
                <a:latin typeface="Arial"/>
                <a:cs typeface="Arial"/>
              </a:rPr>
              <a:t>of</a:t>
            </a:r>
            <a:r>
              <a:rPr sz="3200" dirty="0">
                <a:latin typeface="Arial"/>
                <a:cs typeface="Arial"/>
              </a:rPr>
              <a:t> </a:t>
            </a:r>
            <a:r>
              <a:rPr sz="3200" spc="-10" dirty="0">
                <a:latin typeface="Arial"/>
                <a:cs typeface="Arial"/>
              </a:rPr>
              <a:t>cells</a:t>
            </a:r>
            <a:endParaRPr sz="3200">
              <a:latin typeface="Arial"/>
              <a:cs typeface="Arial"/>
            </a:endParaRPr>
          </a:p>
          <a:p>
            <a:pPr>
              <a:lnSpc>
                <a:spcPct val="100000"/>
              </a:lnSpc>
              <a:spcBef>
                <a:spcPts val="30"/>
              </a:spcBef>
              <a:buFont typeface="Arial"/>
              <a:buChar char="•"/>
            </a:pPr>
            <a:endParaRPr sz="4650">
              <a:latin typeface="Times New Roman"/>
              <a:cs typeface="Times New Roman"/>
            </a:endParaRPr>
          </a:p>
          <a:p>
            <a:pPr marL="355600" marR="5080" indent="-342900">
              <a:lnSpc>
                <a:spcPct val="100000"/>
              </a:lnSpc>
              <a:buChar char="•"/>
              <a:tabLst>
                <a:tab pos="354965" algn="l"/>
                <a:tab pos="355600" algn="l"/>
              </a:tabLst>
            </a:pPr>
            <a:r>
              <a:rPr sz="3200" spc="-10" dirty="0">
                <a:latin typeface="Arial"/>
                <a:cs typeface="Arial"/>
              </a:rPr>
              <a:t>Schwann </a:t>
            </a:r>
            <a:r>
              <a:rPr sz="3200" spc="-5" dirty="0">
                <a:latin typeface="Arial"/>
                <a:cs typeface="Arial"/>
              </a:rPr>
              <a:t>- All </a:t>
            </a:r>
            <a:r>
              <a:rPr sz="3200" spc="-10" dirty="0">
                <a:latin typeface="Arial"/>
                <a:cs typeface="Arial"/>
              </a:rPr>
              <a:t>living things composed of  cells</a:t>
            </a:r>
            <a:endParaRPr sz="3200">
              <a:latin typeface="Arial"/>
              <a:cs typeface="Arial"/>
            </a:endParaRPr>
          </a:p>
          <a:p>
            <a:pPr>
              <a:lnSpc>
                <a:spcPct val="100000"/>
              </a:lnSpc>
              <a:spcBef>
                <a:spcPts val="30"/>
              </a:spcBef>
              <a:buFont typeface="Arial"/>
              <a:buChar char="•"/>
            </a:pPr>
            <a:endParaRPr sz="4650">
              <a:latin typeface="Times New Roman"/>
              <a:cs typeface="Times New Roman"/>
            </a:endParaRPr>
          </a:p>
          <a:p>
            <a:pPr marL="355600" marR="275590" indent="-342900">
              <a:lnSpc>
                <a:spcPct val="100000"/>
              </a:lnSpc>
              <a:buChar char="•"/>
              <a:tabLst>
                <a:tab pos="354965" algn="l"/>
                <a:tab pos="355600" algn="l"/>
              </a:tabLst>
            </a:pPr>
            <a:r>
              <a:rPr sz="3200" spc="-5" dirty="0">
                <a:latin typeface="Arial"/>
                <a:cs typeface="Arial"/>
              </a:rPr>
              <a:t>Virchow - Cells are </a:t>
            </a:r>
            <a:r>
              <a:rPr sz="3200" spc="-10" dirty="0">
                <a:latin typeface="Arial"/>
                <a:cs typeface="Arial"/>
              </a:rPr>
              <a:t>result </a:t>
            </a:r>
            <a:r>
              <a:rPr sz="3200" spc="-5" dirty="0">
                <a:latin typeface="Arial"/>
                <a:cs typeface="Arial"/>
              </a:rPr>
              <a:t>of </a:t>
            </a:r>
            <a:r>
              <a:rPr sz="3200" spc="-10" dirty="0">
                <a:latin typeface="Arial"/>
                <a:cs typeface="Arial"/>
              </a:rPr>
              <a:t>division of  preexisting cells</a:t>
            </a:r>
            <a:endParaRPr sz="32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645"/>
              </a:lnSpc>
            </a:pPr>
            <a:fld id="{81D60167-4931-47E6-BA6A-407CBD079E47}" type="slidenum">
              <a:rPr spc="-5" dirty="0"/>
              <a:pPr marL="25400">
                <a:lnSpc>
                  <a:spcPts val="1645"/>
                </a:lnSpc>
              </a:pPr>
              <a:t>22</a:t>
            </a:fld>
            <a:endParaRPr spc="-5" dirty="0"/>
          </a:p>
        </p:txBody>
      </p:sp>
      <p:sp>
        <p:nvSpPr>
          <p:cNvPr id="2" name="object 2"/>
          <p:cNvSpPr txBox="1">
            <a:spLocks noGrp="1"/>
          </p:cNvSpPr>
          <p:nvPr>
            <p:ph type="title"/>
          </p:nvPr>
        </p:nvSpPr>
        <p:spPr>
          <a:xfrm>
            <a:off x="1925066" y="939800"/>
            <a:ext cx="6208395" cy="1366520"/>
          </a:xfrm>
          <a:prstGeom prst="rect">
            <a:avLst/>
          </a:prstGeom>
        </p:spPr>
        <p:txBody>
          <a:bodyPr vert="horz" wrap="square" lIns="0" tIns="12065" rIns="0" bIns="0" rtlCol="0">
            <a:spAutoFit/>
          </a:bodyPr>
          <a:lstStyle/>
          <a:p>
            <a:pPr marL="842644" marR="5080" indent="-830580">
              <a:lnSpc>
                <a:spcPct val="100000"/>
              </a:lnSpc>
              <a:spcBef>
                <a:spcPts val="95"/>
              </a:spcBef>
            </a:pPr>
            <a:r>
              <a:rPr spc="-5" dirty="0"/>
              <a:t>Three Basic Principles of  Cell Theory -</a:t>
            </a:r>
            <a:r>
              <a:rPr spc="-15" dirty="0"/>
              <a:t> </a:t>
            </a:r>
            <a:r>
              <a:rPr sz="2800" dirty="0"/>
              <a:t>Review</a:t>
            </a:r>
            <a:endParaRPr sz="2800"/>
          </a:p>
        </p:txBody>
      </p:sp>
      <p:sp>
        <p:nvSpPr>
          <p:cNvPr id="3" name="object 3"/>
          <p:cNvSpPr txBox="1"/>
          <p:nvPr/>
        </p:nvSpPr>
        <p:spPr>
          <a:xfrm>
            <a:off x="1221745" y="2418857"/>
            <a:ext cx="7336155" cy="3482340"/>
          </a:xfrm>
          <a:prstGeom prst="rect">
            <a:avLst/>
          </a:prstGeom>
        </p:spPr>
        <p:txBody>
          <a:bodyPr vert="horz" wrap="square" lIns="0" tIns="61594" rIns="0" bIns="0" rtlCol="0">
            <a:spAutoFit/>
          </a:bodyPr>
          <a:lstStyle/>
          <a:p>
            <a:pPr marL="927100" marR="27305" indent="-914400">
              <a:lnSpc>
                <a:spcPts val="3020"/>
              </a:lnSpc>
              <a:spcBef>
                <a:spcPts val="484"/>
              </a:spcBef>
              <a:buAutoNum type="alphaUcPeriod"/>
              <a:tabLst>
                <a:tab pos="927100" algn="l"/>
                <a:tab pos="927735" algn="l"/>
              </a:tabLst>
            </a:pPr>
            <a:r>
              <a:rPr sz="2800" dirty="0">
                <a:latin typeface="Arial"/>
                <a:cs typeface="Arial"/>
              </a:rPr>
              <a:t>All living things are made of one or</a:t>
            </a:r>
            <a:r>
              <a:rPr sz="2800" spc="-80" dirty="0">
                <a:latin typeface="Arial"/>
                <a:cs typeface="Arial"/>
              </a:rPr>
              <a:t> </a:t>
            </a:r>
            <a:r>
              <a:rPr sz="2800" dirty="0">
                <a:latin typeface="Arial"/>
                <a:cs typeface="Arial"/>
              </a:rPr>
              <a:t>more  cells.</a:t>
            </a:r>
            <a:endParaRPr sz="2800">
              <a:latin typeface="Arial"/>
              <a:cs typeface="Arial"/>
            </a:endParaRPr>
          </a:p>
          <a:p>
            <a:pPr>
              <a:lnSpc>
                <a:spcPct val="100000"/>
              </a:lnSpc>
              <a:spcBef>
                <a:spcPts val="5"/>
              </a:spcBef>
              <a:buFont typeface="Arial"/>
              <a:buAutoNum type="alphaUcPeriod"/>
            </a:pPr>
            <a:endParaRPr sz="3800">
              <a:latin typeface="Times New Roman"/>
              <a:cs typeface="Times New Roman"/>
            </a:endParaRPr>
          </a:p>
          <a:p>
            <a:pPr marL="927100" marR="584200" indent="-914400">
              <a:lnSpc>
                <a:spcPts val="3020"/>
              </a:lnSpc>
              <a:buAutoNum type="alphaUcPeriod"/>
              <a:tabLst>
                <a:tab pos="927100" algn="l"/>
                <a:tab pos="927735" algn="l"/>
              </a:tabLst>
            </a:pPr>
            <a:r>
              <a:rPr sz="2800" dirty="0">
                <a:latin typeface="Arial"/>
                <a:cs typeface="Arial"/>
              </a:rPr>
              <a:t>Cells are the basic unit of structure</a:t>
            </a:r>
            <a:r>
              <a:rPr sz="2800" spc="-114" dirty="0">
                <a:latin typeface="Arial"/>
                <a:cs typeface="Arial"/>
              </a:rPr>
              <a:t> </a:t>
            </a:r>
            <a:r>
              <a:rPr sz="2800" dirty="0">
                <a:latin typeface="Arial"/>
                <a:cs typeface="Arial"/>
              </a:rPr>
              <a:t>&amp;  function in living</a:t>
            </a:r>
            <a:r>
              <a:rPr sz="2800" spc="-30" dirty="0">
                <a:latin typeface="Arial"/>
                <a:cs typeface="Arial"/>
              </a:rPr>
              <a:t> </a:t>
            </a:r>
            <a:r>
              <a:rPr sz="2800" dirty="0">
                <a:latin typeface="Arial"/>
                <a:cs typeface="Arial"/>
              </a:rPr>
              <a:t>things.</a:t>
            </a:r>
            <a:endParaRPr sz="2800">
              <a:latin typeface="Arial"/>
              <a:cs typeface="Arial"/>
            </a:endParaRPr>
          </a:p>
          <a:p>
            <a:pPr>
              <a:lnSpc>
                <a:spcPct val="100000"/>
              </a:lnSpc>
              <a:spcBef>
                <a:spcPts val="5"/>
              </a:spcBef>
              <a:buFont typeface="Arial"/>
              <a:buAutoNum type="alphaUcPeriod"/>
            </a:pPr>
            <a:endParaRPr sz="3800">
              <a:latin typeface="Times New Roman"/>
              <a:cs typeface="Times New Roman"/>
            </a:endParaRPr>
          </a:p>
          <a:p>
            <a:pPr marL="927100" marR="5080" indent="-914400">
              <a:lnSpc>
                <a:spcPts val="3020"/>
              </a:lnSpc>
              <a:buAutoNum type="alphaUcPeriod"/>
              <a:tabLst>
                <a:tab pos="927100" algn="l"/>
                <a:tab pos="927735" algn="l"/>
              </a:tabLst>
            </a:pPr>
            <a:r>
              <a:rPr sz="2800" dirty="0">
                <a:latin typeface="Arial"/>
                <a:cs typeface="Arial"/>
              </a:rPr>
              <a:t>Cells come only from the reproduction</a:t>
            </a:r>
            <a:r>
              <a:rPr sz="2800" spc="-75" dirty="0">
                <a:latin typeface="Arial"/>
                <a:cs typeface="Arial"/>
              </a:rPr>
              <a:t> </a:t>
            </a:r>
            <a:r>
              <a:rPr sz="2800" dirty="0">
                <a:latin typeface="Arial"/>
                <a:cs typeface="Arial"/>
              </a:rPr>
              <a:t>of  existing</a:t>
            </a:r>
            <a:r>
              <a:rPr sz="2800" spc="-10" dirty="0">
                <a:latin typeface="Arial"/>
                <a:cs typeface="Arial"/>
              </a:rPr>
              <a:t> </a:t>
            </a:r>
            <a:r>
              <a:rPr sz="2800" dirty="0">
                <a:latin typeface="Arial"/>
                <a:cs typeface="Arial"/>
              </a:rPr>
              <a:t>cells.</a:t>
            </a:r>
            <a:endParaRPr sz="28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645"/>
              </a:lnSpc>
            </a:pPr>
            <a:fld id="{81D60167-4931-47E6-BA6A-407CBD079E47}" type="slidenum">
              <a:rPr spc="-5" dirty="0"/>
              <a:pPr marL="25400">
                <a:lnSpc>
                  <a:spcPts val="1645"/>
                </a:lnSpc>
              </a:pPr>
              <a:t>23</a:t>
            </a:fld>
            <a:endParaRPr spc="-5" dirty="0"/>
          </a:p>
        </p:txBody>
      </p:sp>
      <p:sp>
        <p:nvSpPr>
          <p:cNvPr id="2" name="object 2"/>
          <p:cNvSpPr txBox="1">
            <a:spLocks noGrp="1"/>
          </p:cNvSpPr>
          <p:nvPr>
            <p:ph type="title"/>
          </p:nvPr>
        </p:nvSpPr>
        <p:spPr>
          <a:xfrm>
            <a:off x="2607817" y="1275080"/>
            <a:ext cx="4842510" cy="695960"/>
          </a:xfrm>
          <a:prstGeom prst="rect">
            <a:avLst/>
          </a:prstGeom>
        </p:spPr>
        <p:txBody>
          <a:bodyPr vert="horz" wrap="square" lIns="0" tIns="12065" rIns="0" bIns="0" rtlCol="0">
            <a:spAutoFit/>
          </a:bodyPr>
          <a:lstStyle/>
          <a:p>
            <a:pPr marL="12700">
              <a:lnSpc>
                <a:spcPct val="100000"/>
              </a:lnSpc>
              <a:spcBef>
                <a:spcPts val="95"/>
              </a:spcBef>
            </a:pPr>
            <a:r>
              <a:rPr spc="-5" dirty="0"/>
              <a:t>Two groups of</a:t>
            </a:r>
            <a:r>
              <a:rPr spc="-15" dirty="0"/>
              <a:t> </a:t>
            </a:r>
            <a:r>
              <a:rPr spc="-5" dirty="0"/>
              <a:t>cells</a:t>
            </a:r>
          </a:p>
        </p:txBody>
      </p:sp>
      <p:sp>
        <p:nvSpPr>
          <p:cNvPr id="3" name="object 3"/>
          <p:cNvSpPr txBox="1"/>
          <p:nvPr/>
        </p:nvSpPr>
        <p:spPr>
          <a:xfrm>
            <a:off x="1221739" y="3045968"/>
            <a:ext cx="6633845" cy="1683385"/>
          </a:xfrm>
          <a:prstGeom prst="rect">
            <a:avLst/>
          </a:prstGeom>
        </p:spPr>
        <p:txBody>
          <a:bodyPr vert="horz" wrap="square" lIns="0" tIns="12065" rIns="0" bIns="0" rtlCol="0">
            <a:spAutoFit/>
          </a:bodyPr>
          <a:lstStyle/>
          <a:p>
            <a:pPr marL="12700">
              <a:lnSpc>
                <a:spcPct val="100000"/>
              </a:lnSpc>
              <a:spcBef>
                <a:spcPts val="95"/>
              </a:spcBef>
            </a:pPr>
            <a:r>
              <a:rPr sz="3200" spc="-10" dirty="0">
                <a:latin typeface="Arial"/>
                <a:cs typeface="Arial"/>
              </a:rPr>
              <a:t>Cells </a:t>
            </a:r>
            <a:r>
              <a:rPr sz="3200" spc="-5" dirty="0">
                <a:latin typeface="Arial"/>
                <a:cs typeface="Arial"/>
              </a:rPr>
              <a:t>can be </a:t>
            </a:r>
            <a:r>
              <a:rPr sz="3200" spc="-10" dirty="0">
                <a:latin typeface="Arial"/>
                <a:cs typeface="Arial"/>
              </a:rPr>
              <a:t>divided </a:t>
            </a:r>
            <a:r>
              <a:rPr sz="3200" spc="-5" dirty="0">
                <a:latin typeface="Arial"/>
                <a:cs typeface="Arial"/>
              </a:rPr>
              <a:t>into two</a:t>
            </a:r>
            <a:r>
              <a:rPr sz="3200" spc="-10" dirty="0">
                <a:latin typeface="Arial"/>
                <a:cs typeface="Arial"/>
              </a:rPr>
              <a:t> groups:</a:t>
            </a:r>
            <a:endParaRPr sz="3200">
              <a:latin typeface="Arial"/>
              <a:cs typeface="Arial"/>
            </a:endParaRPr>
          </a:p>
          <a:p>
            <a:pPr>
              <a:lnSpc>
                <a:spcPct val="100000"/>
              </a:lnSpc>
              <a:spcBef>
                <a:spcPts val="30"/>
              </a:spcBef>
            </a:pPr>
            <a:endParaRPr sz="4650">
              <a:latin typeface="Times New Roman"/>
              <a:cs typeface="Times New Roman"/>
            </a:endParaRPr>
          </a:p>
          <a:p>
            <a:pPr marL="12700">
              <a:lnSpc>
                <a:spcPct val="100000"/>
              </a:lnSpc>
              <a:tabLst>
                <a:tab pos="2402840" algn="l"/>
              </a:tabLst>
            </a:pPr>
            <a:r>
              <a:rPr sz="3200" spc="-10" dirty="0">
                <a:latin typeface="Arial"/>
                <a:cs typeface="Arial"/>
              </a:rPr>
              <a:t>Prokaryotes	</a:t>
            </a:r>
            <a:r>
              <a:rPr sz="3200" spc="-5" dirty="0">
                <a:latin typeface="Arial"/>
                <a:cs typeface="Arial"/>
              </a:rPr>
              <a:t>and</a:t>
            </a:r>
            <a:r>
              <a:rPr sz="3200" spc="-15" dirty="0">
                <a:latin typeface="Arial"/>
                <a:cs typeface="Arial"/>
              </a:rPr>
              <a:t> </a:t>
            </a:r>
            <a:r>
              <a:rPr sz="3200" spc="-10" dirty="0">
                <a:latin typeface="Arial"/>
                <a:cs typeface="Arial"/>
              </a:rPr>
              <a:t>Eukaryotes</a:t>
            </a:r>
            <a:endParaRPr sz="32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6019800" y="5791200"/>
            <a:ext cx="2565400" cy="366395"/>
          </a:xfrm>
          <a:prstGeom prst="rect">
            <a:avLst/>
          </a:prstGeom>
        </p:spPr>
        <p:txBody>
          <a:bodyPr vert="horz" wrap="square" lIns="0" tIns="0" rIns="0" bIns="0" rtlCol="0">
            <a:spAutoFit/>
          </a:bodyPr>
          <a:lstStyle/>
          <a:p>
            <a:pPr marL="12700">
              <a:lnSpc>
                <a:spcPts val="2755"/>
              </a:lnSpc>
            </a:pPr>
            <a:r>
              <a:rPr sz="2400" spc="-5" dirty="0">
                <a:latin typeface="Arial"/>
                <a:cs typeface="Arial"/>
              </a:rPr>
              <a:t>Example </a:t>
            </a:r>
            <a:r>
              <a:rPr sz="2400" dirty="0">
                <a:latin typeface="Arial"/>
                <a:cs typeface="Arial"/>
              </a:rPr>
              <a:t>-</a:t>
            </a:r>
            <a:r>
              <a:rPr sz="2400" spc="-40" dirty="0">
                <a:latin typeface="Arial"/>
                <a:cs typeface="Arial"/>
              </a:rPr>
              <a:t> </a:t>
            </a:r>
            <a:r>
              <a:rPr sz="2400" spc="-10" dirty="0">
                <a:latin typeface="Arial"/>
                <a:cs typeface="Arial"/>
              </a:rPr>
              <a:t>bacteria</a:t>
            </a:r>
            <a:endParaRPr sz="2400">
              <a:latin typeface="Arial"/>
              <a:cs typeface="Arial"/>
            </a:endParaRPr>
          </a:p>
        </p:txBody>
      </p:sp>
      <p:sp>
        <p:nvSpPr>
          <p:cNvPr id="5" name="object 5"/>
          <p:cNvSpPr txBox="1"/>
          <p:nvPr/>
        </p:nvSpPr>
        <p:spPr>
          <a:xfrm>
            <a:off x="8598916" y="6750866"/>
            <a:ext cx="248920" cy="224154"/>
          </a:xfrm>
          <a:prstGeom prst="rect">
            <a:avLst/>
          </a:prstGeom>
        </p:spPr>
        <p:txBody>
          <a:bodyPr vert="horz" wrap="square" lIns="0" tIns="0" rIns="0" bIns="0" rtlCol="0">
            <a:spAutoFit/>
          </a:bodyPr>
          <a:lstStyle/>
          <a:p>
            <a:pPr marL="25400">
              <a:lnSpc>
                <a:spcPts val="1645"/>
              </a:lnSpc>
            </a:pPr>
            <a:fld id="{81D60167-4931-47E6-BA6A-407CBD079E47}" type="slidenum">
              <a:rPr sz="1400" spc="-5" dirty="0">
                <a:latin typeface="Arial"/>
                <a:cs typeface="Arial"/>
              </a:rPr>
              <a:pPr marL="25400">
                <a:lnSpc>
                  <a:spcPts val="1645"/>
                </a:lnSpc>
              </a:pPr>
              <a:t>24</a:t>
            </a:fld>
            <a:endParaRPr sz="1400">
              <a:latin typeface="Arial"/>
              <a:cs typeface="Arial"/>
            </a:endParaRPr>
          </a:p>
        </p:txBody>
      </p:sp>
      <p:sp>
        <p:nvSpPr>
          <p:cNvPr id="2" name="object 2"/>
          <p:cNvSpPr txBox="1">
            <a:spLocks noGrp="1"/>
          </p:cNvSpPr>
          <p:nvPr>
            <p:ph type="title"/>
          </p:nvPr>
        </p:nvSpPr>
        <p:spPr>
          <a:xfrm>
            <a:off x="1219200" y="762000"/>
            <a:ext cx="6831330" cy="1139190"/>
          </a:xfrm>
          <a:prstGeom prst="rect">
            <a:avLst/>
          </a:prstGeom>
        </p:spPr>
        <p:txBody>
          <a:bodyPr vert="horz" wrap="square" lIns="0" tIns="12065" rIns="0" bIns="0" rtlCol="0">
            <a:spAutoFit/>
          </a:bodyPr>
          <a:lstStyle/>
          <a:p>
            <a:pPr marL="1653539">
              <a:lnSpc>
                <a:spcPct val="100000"/>
              </a:lnSpc>
              <a:spcBef>
                <a:spcPts val="95"/>
              </a:spcBef>
            </a:pPr>
            <a:r>
              <a:rPr spc="-5" dirty="0"/>
              <a:t>Prokaryotes</a:t>
            </a:r>
            <a:r>
              <a:rPr spc="5" dirty="0"/>
              <a:t> </a:t>
            </a:r>
            <a:r>
              <a:rPr sz="2400" spc="-10" dirty="0"/>
              <a:t>Meaning</a:t>
            </a:r>
            <a:endParaRPr sz="2400"/>
          </a:p>
          <a:p>
            <a:pPr marL="12700">
              <a:lnSpc>
                <a:spcPct val="100000"/>
              </a:lnSpc>
              <a:spcBef>
                <a:spcPts val="130"/>
              </a:spcBef>
              <a:tabLst>
                <a:tab pos="2474595" algn="l"/>
              </a:tabLst>
            </a:pPr>
            <a:r>
              <a:rPr sz="2800" i="1" dirty="0">
                <a:latin typeface="Arial"/>
                <a:cs typeface="Arial"/>
              </a:rPr>
              <a:t>Pro</a:t>
            </a:r>
            <a:r>
              <a:rPr sz="2800" i="1" spc="-5" dirty="0">
                <a:latin typeface="Arial"/>
                <a:cs typeface="Arial"/>
              </a:rPr>
              <a:t> </a:t>
            </a:r>
            <a:r>
              <a:rPr sz="2800" i="1" dirty="0">
                <a:latin typeface="Arial"/>
                <a:cs typeface="Arial"/>
              </a:rPr>
              <a:t>=</a:t>
            </a:r>
            <a:r>
              <a:rPr sz="2800" i="1" spc="-5" dirty="0">
                <a:latin typeface="Arial"/>
                <a:cs typeface="Arial"/>
              </a:rPr>
              <a:t> </a:t>
            </a:r>
            <a:r>
              <a:rPr sz="2800" i="1" dirty="0">
                <a:latin typeface="Arial"/>
                <a:cs typeface="Arial"/>
              </a:rPr>
              <a:t>before	Karyote = kernel or</a:t>
            </a:r>
            <a:r>
              <a:rPr sz="2800" i="1" spc="-100" dirty="0">
                <a:latin typeface="Arial"/>
                <a:cs typeface="Arial"/>
              </a:rPr>
              <a:t> </a:t>
            </a:r>
            <a:r>
              <a:rPr sz="2800" i="1" dirty="0">
                <a:latin typeface="Arial"/>
                <a:cs typeface="Arial"/>
              </a:rPr>
              <a:t>nucleus</a:t>
            </a:r>
            <a:endParaRPr sz="2800">
              <a:latin typeface="Arial"/>
              <a:cs typeface="Arial"/>
            </a:endParaRPr>
          </a:p>
        </p:txBody>
      </p:sp>
      <p:sp>
        <p:nvSpPr>
          <p:cNvPr id="3" name="object 3"/>
          <p:cNvSpPr txBox="1"/>
          <p:nvPr/>
        </p:nvSpPr>
        <p:spPr>
          <a:xfrm>
            <a:off x="1219200" y="2209800"/>
            <a:ext cx="6916420" cy="3390900"/>
          </a:xfrm>
          <a:prstGeom prst="rect">
            <a:avLst/>
          </a:prstGeom>
        </p:spPr>
        <p:txBody>
          <a:bodyPr vert="horz" wrap="square" lIns="0" tIns="12700" rIns="0" bIns="0" rtlCol="0">
            <a:spAutoFit/>
          </a:bodyPr>
          <a:lstStyle/>
          <a:p>
            <a:pPr marL="546100" indent="-533400">
              <a:lnSpc>
                <a:spcPct val="100000"/>
              </a:lnSpc>
              <a:spcBef>
                <a:spcPts val="100"/>
              </a:spcBef>
              <a:buAutoNum type="alphaUcPeriod"/>
              <a:tabLst>
                <a:tab pos="545465" algn="l"/>
                <a:tab pos="546100" algn="l"/>
              </a:tabLst>
            </a:pPr>
            <a:r>
              <a:rPr sz="2400" spc="-5" dirty="0">
                <a:latin typeface="Arial"/>
                <a:cs typeface="Arial"/>
              </a:rPr>
              <a:t>Do not have a</a:t>
            </a:r>
            <a:r>
              <a:rPr sz="2400" spc="10" dirty="0">
                <a:latin typeface="Arial"/>
                <a:cs typeface="Arial"/>
              </a:rPr>
              <a:t> </a:t>
            </a:r>
            <a:r>
              <a:rPr sz="2400" spc="-10" dirty="0">
                <a:latin typeface="Arial"/>
                <a:cs typeface="Arial"/>
              </a:rPr>
              <a:t>nucleus</a:t>
            </a:r>
            <a:endParaRPr sz="2400">
              <a:latin typeface="Arial"/>
              <a:cs typeface="Arial"/>
            </a:endParaRPr>
          </a:p>
          <a:p>
            <a:pPr>
              <a:lnSpc>
                <a:spcPct val="100000"/>
              </a:lnSpc>
              <a:buFont typeface="Arial"/>
              <a:buAutoNum type="alphaUcPeriod"/>
            </a:pPr>
            <a:endParaRPr sz="2250">
              <a:latin typeface="Times New Roman"/>
              <a:cs typeface="Times New Roman"/>
            </a:endParaRPr>
          </a:p>
          <a:p>
            <a:pPr marL="546100" marR="5080" indent="-533400">
              <a:lnSpc>
                <a:spcPct val="110000"/>
              </a:lnSpc>
              <a:spcBef>
                <a:spcPts val="5"/>
              </a:spcBef>
              <a:buAutoNum type="alphaUcPeriod"/>
              <a:tabLst>
                <a:tab pos="545465" algn="l"/>
                <a:tab pos="546100" algn="l"/>
              </a:tabLst>
            </a:pPr>
            <a:r>
              <a:rPr sz="2400" spc="-5" dirty="0">
                <a:latin typeface="Arial"/>
                <a:cs typeface="Arial"/>
              </a:rPr>
              <a:t>Prokaryotic cells are generally smaller and </a:t>
            </a:r>
            <a:r>
              <a:rPr sz="2400" spc="-10" dirty="0">
                <a:latin typeface="Arial"/>
                <a:cs typeface="Arial"/>
              </a:rPr>
              <a:t>less  </a:t>
            </a:r>
            <a:r>
              <a:rPr sz="2400" spc="-5" dirty="0">
                <a:latin typeface="Arial"/>
                <a:cs typeface="Arial"/>
              </a:rPr>
              <a:t>complex than eukaryotic</a:t>
            </a:r>
            <a:r>
              <a:rPr sz="2400" spc="30" dirty="0">
                <a:latin typeface="Arial"/>
                <a:cs typeface="Arial"/>
              </a:rPr>
              <a:t> </a:t>
            </a:r>
            <a:r>
              <a:rPr sz="2400" spc="-10" dirty="0">
                <a:latin typeface="Arial"/>
                <a:cs typeface="Arial"/>
              </a:rPr>
              <a:t>cells</a:t>
            </a:r>
            <a:endParaRPr sz="2400">
              <a:latin typeface="Arial"/>
              <a:cs typeface="Arial"/>
            </a:endParaRPr>
          </a:p>
          <a:p>
            <a:pPr>
              <a:lnSpc>
                <a:spcPct val="100000"/>
              </a:lnSpc>
              <a:spcBef>
                <a:spcPts val="45"/>
              </a:spcBef>
              <a:buFont typeface="Arial"/>
              <a:buAutoNum type="alphaUcPeriod"/>
            </a:pPr>
            <a:endParaRPr sz="3250">
              <a:latin typeface="Times New Roman"/>
              <a:cs typeface="Times New Roman"/>
            </a:endParaRPr>
          </a:p>
          <a:p>
            <a:pPr marL="546100" marR="23495" indent="-533400">
              <a:lnSpc>
                <a:spcPts val="2590"/>
              </a:lnSpc>
              <a:buAutoNum type="alphaUcPeriod"/>
              <a:tabLst>
                <a:tab pos="545465" algn="l"/>
                <a:tab pos="546100" algn="l"/>
              </a:tabLst>
            </a:pPr>
            <a:r>
              <a:rPr sz="2400" spc="-5" dirty="0">
                <a:latin typeface="Arial"/>
                <a:cs typeface="Arial"/>
              </a:rPr>
              <a:t>Have genetic material (but it is not contained </a:t>
            </a:r>
            <a:r>
              <a:rPr sz="2400" spc="-10" dirty="0">
                <a:latin typeface="Arial"/>
                <a:cs typeface="Arial"/>
              </a:rPr>
              <a:t>in  nucleus)</a:t>
            </a:r>
            <a:endParaRPr sz="2400">
              <a:latin typeface="Arial"/>
              <a:cs typeface="Arial"/>
            </a:endParaRPr>
          </a:p>
          <a:p>
            <a:pPr>
              <a:lnSpc>
                <a:spcPct val="100000"/>
              </a:lnSpc>
              <a:spcBef>
                <a:spcPts val="25"/>
              </a:spcBef>
              <a:buFont typeface="Arial"/>
              <a:buAutoNum type="alphaUcPeriod"/>
            </a:pPr>
            <a:endParaRPr sz="2450">
              <a:latin typeface="Times New Roman"/>
              <a:cs typeface="Times New Roman"/>
            </a:endParaRPr>
          </a:p>
          <a:p>
            <a:pPr marL="487680" indent="-474980">
              <a:lnSpc>
                <a:spcPct val="100000"/>
              </a:lnSpc>
              <a:buAutoNum type="alphaUcPeriod"/>
              <a:tabLst>
                <a:tab pos="487680" algn="l"/>
                <a:tab pos="488315" algn="l"/>
              </a:tabLst>
            </a:pPr>
            <a:r>
              <a:rPr sz="2400" spc="-5" dirty="0">
                <a:latin typeface="Arial"/>
                <a:cs typeface="Arial"/>
              </a:rPr>
              <a:t>Carry out all activities of living</a:t>
            </a:r>
            <a:r>
              <a:rPr sz="2400" spc="5" dirty="0">
                <a:latin typeface="Arial"/>
                <a:cs typeface="Arial"/>
              </a:rPr>
              <a:t> </a:t>
            </a:r>
            <a:r>
              <a:rPr sz="2400" spc="-5" dirty="0">
                <a:latin typeface="Arial"/>
                <a:cs typeface="Arial"/>
              </a:rPr>
              <a:t>things.</a:t>
            </a:r>
            <a:endParaRPr sz="24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7620000" cy="677108"/>
          </a:xfrm>
        </p:spPr>
        <p:txBody>
          <a:bodyPr/>
          <a:lstStyle/>
          <a:p>
            <a:pPr algn="ctr"/>
            <a:r>
              <a:rPr lang="en-IN" dirty="0" smtClean="0"/>
              <a:t>Kingdom </a:t>
            </a:r>
            <a:r>
              <a:rPr lang="en-IN" dirty="0" err="1" smtClean="0"/>
              <a:t>Monera</a:t>
            </a:r>
            <a:endParaRPr lang="en-IN" dirty="0"/>
          </a:p>
        </p:txBody>
      </p:sp>
      <p:sp>
        <p:nvSpPr>
          <p:cNvPr id="3" name="Text Placeholder 2"/>
          <p:cNvSpPr>
            <a:spLocks noGrp="1"/>
          </p:cNvSpPr>
          <p:nvPr>
            <p:ph type="body" idx="1"/>
          </p:nvPr>
        </p:nvSpPr>
        <p:spPr>
          <a:xfrm>
            <a:off x="1143000" y="1524000"/>
            <a:ext cx="8077200" cy="5170646"/>
          </a:xfrm>
        </p:spPr>
        <p:txBody>
          <a:bodyPr/>
          <a:lstStyle/>
          <a:p>
            <a:r>
              <a:rPr lang="en-US" sz="2800" dirty="0" smtClean="0"/>
              <a:t>The kingdoms </a:t>
            </a:r>
            <a:r>
              <a:rPr lang="en-US" sz="2800" dirty="0" err="1" smtClean="0"/>
              <a:t>Monera</a:t>
            </a:r>
            <a:r>
              <a:rPr lang="en-US" sz="2800" dirty="0" smtClean="0"/>
              <a:t> which includes all the bacteria and the </a:t>
            </a:r>
            <a:r>
              <a:rPr lang="en-US" sz="2800" dirty="0" err="1" smtClean="0"/>
              <a:t>protoctista</a:t>
            </a:r>
            <a:r>
              <a:rPr lang="en-US" sz="2800" dirty="0" smtClean="0"/>
              <a:t> which includes the </a:t>
            </a:r>
            <a:r>
              <a:rPr lang="en-US" sz="2800" dirty="0" err="1" smtClean="0"/>
              <a:t>protoza</a:t>
            </a:r>
            <a:r>
              <a:rPr lang="en-US" sz="2800" dirty="0" smtClean="0"/>
              <a:t>, the diatoms and some algae are in a way the lowest among the living world. </a:t>
            </a:r>
          </a:p>
          <a:p>
            <a:endParaRPr lang="en-US" sz="2800" dirty="0" smtClean="0"/>
          </a:p>
          <a:p>
            <a:pPr lvl="0"/>
            <a:r>
              <a:rPr lang="en-US" sz="2800" dirty="0" smtClean="0"/>
              <a:t>All bacteria, majority of  </a:t>
            </a:r>
            <a:r>
              <a:rPr lang="en-US" sz="2800" dirty="0" err="1" smtClean="0"/>
              <a:t>Protoctists</a:t>
            </a:r>
            <a:r>
              <a:rPr lang="en-US" sz="2800" dirty="0" smtClean="0"/>
              <a:t> and many fungi are microscopic and generally referred to as microorganisms.</a:t>
            </a:r>
            <a:r>
              <a:rPr lang="en-US" sz="2800" i="1" dirty="0" smtClean="0"/>
              <a:t> </a:t>
            </a:r>
          </a:p>
          <a:p>
            <a:pPr lvl="0"/>
            <a:endParaRPr lang="en-US" sz="2800" i="1" dirty="0" smtClean="0"/>
          </a:p>
          <a:p>
            <a:pPr lvl="0"/>
            <a:r>
              <a:rPr lang="en-US" sz="2800" i="1" dirty="0" smtClean="0"/>
              <a:t>This emphasizes the fact that kingdom </a:t>
            </a:r>
            <a:r>
              <a:rPr lang="en-US" sz="2800" i="1" dirty="0" err="1" smtClean="0"/>
              <a:t>Monera</a:t>
            </a:r>
            <a:r>
              <a:rPr lang="en-US" sz="2800" i="1" dirty="0" smtClean="0"/>
              <a:t> is the only prokaryotic kingdom and also it is the most primitive;</a:t>
            </a:r>
            <a:endParaRPr lang="en-IN" sz="28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32936"/>
            <a:ext cx="7162800" cy="738664"/>
          </a:xfrm>
        </p:spPr>
        <p:txBody>
          <a:bodyPr/>
          <a:lstStyle/>
          <a:p>
            <a:pPr algn="ctr"/>
            <a:r>
              <a:rPr lang="en-US" sz="2400" b="1" dirty="0" smtClean="0"/>
              <a:t>KINGDOM MONERA </a:t>
            </a:r>
            <a:br>
              <a:rPr lang="en-US" sz="2400" b="1" dirty="0" smtClean="0"/>
            </a:br>
            <a:r>
              <a:rPr lang="en-US" sz="2400" b="1" dirty="0" smtClean="0"/>
              <a:t>Features: </a:t>
            </a:r>
            <a:endParaRPr lang="en-IN" sz="2400" dirty="0"/>
          </a:p>
        </p:txBody>
      </p:sp>
      <p:sp>
        <p:nvSpPr>
          <p:cNvPr id="3" name="Text Placeholder 2"/>
          <p:cNvSpPr>
            <a:spLocks noGrp="1"/>
          </p:cNvSpPr>
          <p:nvPr>
            <p:ph type="body" idx="1"/>
          </p:nvPr>
        </p:nvSpPr>
        <p:spPr>
          <a:xfrm>
            <a:off x="1066800" y="1600200"/>
            <a:ext cx="7924800" cy="4401205"/>
          </a:xfrm>
        </p:spPr>
        <p:txBody>
          <a:bodyPr/>
          <a:lstStyle/>
          <a:p>
            <a:pPr lvl="1" indent="-373063">
              <a:buFont typeface="Wingdings" pitchFamily="2" charset="2"/>
              <a:buChar char="q"/>
            </a:pPr>
            <a:r>
              <a:rPr lang="en-US" sz="2200" dirty="0" smtClean="0"/>
              <a:t>Includes the bacteria and </a:t>
            </a:r>
            <a:r>
              <a:rPr lang="en-US" sz="2200" dirty="0" err="1" smtClean="0"/>
              <a:t>cyanobacteria</a:t>
            </a:r>
            <a:r>
              <a:rPr lang="en-US" sz="2200" dirty="0" smtClean="0"/>
              <a:t> (commonly called blue-green algae).</a:t>
            </a:r>
            <a:r>
              <a:rPr lang="en-IN" sz="2200" dirty="0" smtClean="0"/>
              <a:t> </a:t>
            </a:r>
            <a:r>
              <a:rPr lang="en-US" sz="2200" dirty="0" smtClean="0"/>
              <a:t>Since only bacteria are prokaryotic (lacking a true nucleus), that is without nuclear membrane), </a:t>
            </a:r>
            <a:r>
              <a:rPr lang="en-US" sz="2200" dirty="0" err="1" smtClean="0"/>
              <a:t>monera</a:t>
            </a:r>
            <a:r>
              <a:rPr lang="en-US" sz="2200" dirty="0" smtClean="0"/>
              <a:t> is the only </a:t>
            </a:r>
            <a:r>
              <a:rPr lang="en-US" sz="2200" b="1" dirty="0" smtClean="0"/>
              <a:t>prokaryotic </a:t>
            </a:r>
            <a:r>
              <a:rPr lang="en-US" sz="2200" dirty="0" smtClean="0"/>
              <a:t>kingdom.</a:t>
            </a:r>
          </a:p>
          <a:p>
            <a:pPr lvl="1" indent="-373063"/>
            <a:endParaRPr lang="en-IN" sz="2200" dirty="0" smtClean="0"/>
          </a:p>
          <a:p>
            <a:pPr lvl="1" indent="-373063">
              <a:buFont typeface="Wingdings" pitchFamily="2" charset="2"/>
              <a:buChar char="q"/>
            </a:pPr>
            <a:r>
              <a:rPr lang="en-US" sz="2200" b="1" i="1" dirty="0" smtClean="0">
                <a:solidFill>
                  <a:srgbClr val="FF0000"/>
                </a:solidFill>
              </a:rPr>
              <a:t>Bacteria were the first organisms to evolve on planet earth after life originated around 3.5 billion years ago and were the only organisms on earth for almost the next two billion years.</a:t>
            </a:r>
          </a:p>
          <a:p>
            <a:pPr lvl="1" indent="-373063"/>
            <a:endParaRPr lang="en-IN" sz="2200" dirty="0" smtClean="0"/>
          </a:p>
          <a:p>
            <a:pPr lvl="1" indent="-373063">
              <a:buFont typeface="Wingdings" pitchFamily="2" charset="2"/>
              <a:buChar char="q"/>
            </a:pPr>
            <a:r>
              <a:rPr lang="en-US" sz="2200" dirty="0" smtClean="0"/>
              <a:t>All bacteria and </a:t>
            </a:r>
            <a:r>
              <a:rPr lang="en-US" sz="2200" dirty="0" err="1" smtClean="0"/>
              <a:t>cyanobacteria</a:t>
            </a:r>
            <a:r>
              <a:rPr lang="en-US" sz="2200" dirty="0" smtClean="0"/>
              <a:t> are single celled or </a:t>
            </a:r>
            <a:r>
              <a:rPr lang="en-US" sz="2200" b="1" dirty="0" smtClean="0"/>
              <a:t>unicellular </a:t>
            </a:r>
            <a:r>
              <a:rPr lang="en-US" sz="2200" dirty="0" smtClean="0"/>
              <a:t>(</a:t>
            </a:r>
            <a:r>
              <a:rPr lang="en-US" sz="2200" dirty="0" err="1" smtClean="0"/>
              <a:t>monere</a:t>
            </a:r>
            <a:r>
              <a:rPr lang="en-US" sz="2200" dirty="0" smtClean="0"/>
              <a:t> : single)</a:t>
            </a:r>
          </a:p>
          <a:p>
            <a:pPr lvl="1" indent="-373063"/>
            <a:endParaRPr lang="en-IN" sz="2200" dirty="0" smtClean="0"/>
          </a:p>
          <a:p>
            <a:pPr lvl="1" indent="-373063">
              <a:buFont typeface="Wingdings" pitchFamily="2" charset="2"/>
              <a:buChar char="q"/>
            </a:pPr>
            <a:r>
              <a:rPr lang="en-US" sz="2200" dirty="0" err="1" smtClean="0"/>
              <a:t>Monerans</a:t>
            </a:r>
            <a:r>
              <a:rPr lang="en-US" sz="2200" dirty="0" smtClean="0"/>
              <a:t> are also the most numerous of all living organisms.</a:t>
            </a:r>
            <a:endParaRPr lang="en-IN" sz="22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057400" y="609600"/>
            <a:ext cx="6019800" cy="830997"/>
          </a:xfrm>
          <a:prstGeom prst="rect">
            <a:avLst/>
          </a:prstGeom>
        </p:spPr>
        <p:txBody>
          <a:bodyPr wrap="square">
            <a:spAutoFit/>
          </a:bodyPr>
          <a:lstStyle/>
          <a:p>
            <a:pPr algn="ctr"/>
            <a:r>
              <a:rPr lang="en-IN" sz="2400" b="1" dirty="0" smtClean="0"/>
              <a:t>KINGDOM MONERA  </a:t>
            </a:r>
          </a:p>
          <a:p>
            <a:pPr algn="ctr"/>
            <a:r>
              <a:rPr lang="en-IN" sz="2400" b="1" dirty="0" smtClean="0"/>
              <a:t>STRUCTURE OF A BACTERIAL CELL</a:t>
            </a:r>
          </a:p>
        </p:txBody>
      </p:sp>
      <p:sp>
        <p:nvSpPr>
          <p:cNvPr id="24" name="Rectangle 23"/>
          <p:cNvSpPr/>
          <p:nvPr/>
        </p:nvSpPr>
        <p:spPr>
          <a:xfrm>
            <a:off x="1066800" y="1524000"/>
            <a:ext cx="7924800" cy="923330"/>
          </a:xfrm>
          <a:prstGeom prst="rect">
            <a:avLst/>
          </a:prstGeom>
        </p:spPr>
        <p:txBody>
          <a:bodyPr wrap="square">
            <a:spAutoFit/>
          </a:bodyPr>
          <a:lstStyle/>
          <a:p>
            <a:pPr algn="ctr"/>
            <a:r>
              <a:rPr lang="en-US" b="1" dirty="0" smtClean="0"/>
              <a:t>The single celled </a:t>
            </a:r>
            <a:r>
              <a:rPr lang="en-US" b="1" dirty="0" err="1" smtClean="0"/>
              <a:t>bacterum</a:t>
            </a:r>
            <a:r>
              <a:rPr lang="en-US" b="1" dirty="0" smtClean="0"/>
              <a:t> has a cell wall made of compound </a:t>
            </a:r>
            <a:r>
              <a:rPr lang="en-US" b="1" dirty="0" err="1" smtClean="0"/>
              <a:t>peptido-glycan</a:t>
            </a:r>
            <a:r>
              <a:rPr lang="en-US" b="1" dirty="0" smtClean="0"/>
              <a:t> 	covering the cell membrane; a single chromosome. </a:t>
            </a:r>
          </a:p>
          <a:p>
            <a:pPr algn="ctr"/>
            <a:r>
              <a:rPr lang="en-US" b="1" dirty="0" smtClean="0"/>
              <a:t>The cell has </a:t>
            </a:r>
            <a:r>
              <a:rPr lang="en-US" b="1" dirty="0" err="1" smtClean="0"/>
              <a:t>ribosomes</a:t>
            </a:r>
            <a:r>
              <a:rPr lang="en-US" b="1" dirty="0" smtClean="0"/>
              <a:t> but no membrane bound organelles.</a:t>
            </a:r>
            <a:endParaRPr lang="en-IN" b="1" dirty="0"/>
          </a:p>
        </p:txBody>
      </p:sp>
      <p:sp>
        <p:nvSpPr>
          <p:cNvPr id="27" name="object 2"/>
          <p:cNvSpPr/>
          <p:nvPr/>
        </p:nvSpPr>
        <p:spPr>
          <a:xfrm>
            <a:off x="1066800" y="2514600"/>
            <a:ext cx="3275717" cy="2133600"/>
          </a:xfrm>
          <a:prstGeom prst="rect">
            <a:avLst/>
          </a:prstGeom>
          <a:blipFill>
            <a:blip r:embed="rId2" cstate="print"/>
            <a:stretch>
              <a:fillRect/>
            </a:stretch>
          </a:blipFill>
        </p:spPr>
        <p:txBody>
          <a:bodyPr wrap="square" lIns="0" tIns="0" rIns="0" bIns="0" rtlCol="0"/>
          <a:lstStyle/>
          <a:p>
            <a:endParaRPr/>
          </a:p>
        </p:txBody>
      </p:sp>
      <p:sp>
        <p:nvSpPr>
          <p:cNvPr id="28" name="object 2"/>
          <p:cNvSpPr/>
          <p:nvPr/>
        </p:nvSpPr>
        <p:spPr>
          <a:xfrm>
            <a:off x="5715000" y="2438400"/>
            <a:ext cx="3352800" cy="2209800"/>
          </a:xfrm>
          <a:prstGeom prst="rect">
            <a:avLst/>
          </a:prstGeom>
          <a:blipFill>
            <a:blip r:embed="rId3" cstate="print"/>
            <a:stretch>
              <a:fillRect/>
            </a:stretch>
          </a:blipFill>
        </p:spPr>
        <p:txBody>
          <a:bodyPr wrap="square" lIns="0" tIns="0" rIns="0" bIns="0" rtlCol="0"/>
          <a:lstStyle/>
          <a:p>
            <a:endParaRPr/>
          </a:p>
        </p:txBody>
      </p:sp>
      <p:sp>
        <p:nvSpPr>
          <p:cNvPr id="29" name="object 2"/>
          <p:cNvSpPr/>
          <p:nvPr/>
        </p:nvSpPr>
        <p:spPr>
          <a:xfrm>
            <a:off x="3352801" y="4800600"/>
            <a:ext cx="3124200" cy="244978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57400" y="1447800"/>
            <a:ext cx="6096000" cy="5029200"/>
          </a:xfrm>
          <a:prstGeom prst="rect">
            <a:avLst/>
          </a:prstGeom>
          <a:blipFill>
            <a:blip r:embed="rId2" cstate="print"/>
            <a:stretch>
              <a:fillRect/>
            </a:stretch>
          </a:blipFill>
        </p:spPr>
        <p:txBody>
          <a:bodyPr wrap="square" lIns="0" tIns="0" rIns="0" bIns="0" rtlCol="0"/>
          <a:lstStyle/>
          <a:p>
            <a:endParaRPr/>
          </a:p>
        </p:txBody>
      </p:sp>
      <p:sp>
        <p:nvSpPr>
          <p:cNvPr id="3" name="Rectangle 2"/>
          <p:cNvSpPr/>
          <p:nvPr/>
        </p:nvSpPr>
        <p:spPr>
          <a:xfrm>
            <a:off x="2438400" y="838200"/>
            <a:ext cx="5619616" cy="369332"/>
          </a:xfrm>
          <a:prstGeom prst="rect">
            <a:avLst/>
          </a:prstGeom>
        </p:spPr>
        <p:txBody>
          <a:bodyPr wrap="none">
            <a:spAutoFit/>
          </a:bodyPr>
          <a:lstStyle/>
          <a:p>
            <a:pPr algn="ctr"/>
            <a:r>
              <a:rPr lang="en-IN" b="1" dirty="0" smtClean="0"/>
              <a:t>SIMPLE STRUCTURE OF A BACTERIAL CELL- Diagrammatic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7772400" cy="430887"/>
          </a:xfrm>
        </p:spPr>
        <p:txBody>
          <a:bodyPr/>
          <a:lstStyle/>
          <a:p>
            <a:pPr algn="ctr"/>
            <a:r>
              <a:rPr lang="en-IN" sz="2800" b="1" dirty="0" smtClean="0">
                <a:latin typeface="+mn-lt"/>
              </a:rPr>
              <a:t>Bacterial Cell structure-description</a:t>
            </a:r>
            <a:endParaRPr lang="en-IN" sz="2800" b="1" dirty="0">
              <a:latin typeface="+mn-lt"/>
            </a:endParaRPr>
          </a:p>
        </p:txBody>
      </p:sp>
      <p:sp>
        <p:nvSpPr>
          <p:cNvPr id="3" name="Text Placeholder 2"/>
          <p:cNvSpPr>
            <a:spLocks noGrp="1"/>
          </p:cNvSpPr>
          <p:nvPr>
            <p:ph type="body" idx="1"/>
          </p:nvPr>
        </p:nvSpPr>
        <p:spPr>
          <a:xfrm>
            <a:off x="762000" y="990600"/>
            <a:ext cx="8686800" cy="6093976"/>
          </a:xfrm>
        </p:spPr>
        <p:txBody>
          <a:bodyPr/>
          <a:lstStyle/>
          <a:p>
            <a:r>
              <a:rPr lang="en-IN" b="1" u="sng" dirty="0" smtClean="0"/>
              <a:t>Cell wall</a:t>
            </a:r>
          </a:p>
          <a:p>
            <a:r>
              <a:rPr lang="en-IN" dirty="0" smtClean="0"/>
              <a:t>All prokaryotes have a rigid cell wall, which protects and gives shape to the cell. The cell wall is made up of a chemical, </a:t>
            </a:r>
            <a:r>
              <a:rPr lang="en-IN" dirty="0" err="1" smtClean="0"/>
              <a:t>peptidoglycan</a:t>
            </a:r>
            <a:r>
              <a:rPr lang="en-IN" dirty="0" smtClean="0"/>
              <a:t>, unique to bacteria.</a:t>
            </a:r>
          </a:p>
          <a:p>
            <a:r>
              <a:rPr lang="en-IN" b="1" u="sng" dirty="0" err="1" smtClean="0"/>
              <a:t>Pili</a:t>
            </a:r>
            <a:r>
              <a:rPr lang="en-IN" b="1" u="sng" dirty="0" smtClean="0"/>
              <a:t> (Singular : </a:t>
            </a:r>
            <a:r>
              <a:rPr lang="en-IN" b="1" u="sng" dirty="0" err="1" smtClean="0"/>
              <a:t>pilus</a:t>
            </a:r>
            <a:r>
              <a:rPr lang="en-IN" b="1" u="sng" dirty="0" smtClean="0"/>
              <a:t>)</a:t>
            </a:r>
          </a:p>
          <a:p>
            <a:r>
              <a:rPr lang="en-IN" dirty="0" err="1" smtClean="0"/>
              <a:t>Pili</a:t>
            </a:r>
            <a:r>
              <a:rPr lang="en-IN" dirty="0" smtClean="0"/>
              <a:t> are short and thin thread like structures projecting out from the cell wall in some bacteria.</a:t>
            </a:r>
          </a:p>
          <a:p>
            <a:r>
              <a:rPr lang="en-IN" b="1" u="sng" dirty="0" smtClean="0"/>
              <a:t>Flagella</a:t>
            </a:r>
          </a:p>
          <a:p>
            <a:r>
              <a:rPr lang="en-IN" dirty="0" smtClean="0"/>
              <a:t>Some bacteria move with the help of one or two flagella. Flagella are longer and thicker than </a:t>
            </a:r>
            <a:r>
              <a:rPr lang="en-IN" dirty="0" err="1" smtClean="0"/>
              <a:t>pili</a:t>
            </a:r>
            <a:r>
              <a:rPr lang="en-IN" dirty="0" smtClean="0"/>
              <a:t>. Their structure is different from flagella of eukaryotes.</a:t>
            </a:r>
          </a:p>
          <a:p>
            <a:r>
              <a:rPr lang="en-IN" b="1" u="sng" dirty="0" smtClean="0"/>
              <a:t>Plasma Membrane</a:t>
            </a:r>
          </a:p>
          <a:p>
            <a:r>
              <a:rPr lang="en-IN" dirty="0" smtClean="0"/>
              <a:t>Plasma membrane, present below the cell wall, encloses the cytoplasm and other cell contents. It is made up of lipids and proteins, as in eukaryotes.</a:t>
            </a:r>
          </a:p>
          <a:p>
            <a:r>
              <a:rPr lang="en-IN" dirty="0" smtClean="0"/>
              <a:t> </a:t>
            </a:r>
            <a:r>
              <a:rPr lang="en-IN" b="1" u="sng" dirty="0" smtClean="0"/>
              <a:t>Genetic Material</a:t>
            </a:r>
          </a:p>
          <a:p>
            <a:r>
              <a:rPr lang="en-IN" dirty="0" smtClean="0"/>
              <a:t>One circular chromosome made of a double helical molecule of DNA is located  in a region of the cytoplasm called </a:t>
            </a:r>
            <a:r>
              <a:rPr lang="en-IN" dirty="0" err="1" smtClean="0"/>
              <a:t>nucleoid</a:t>
            </a:r>
            <a:r>
              <a:rPr lang="en-IN" dirty="0" smtClean="0"/>
              <a:t>. Since the chromosome is not lodged within a true nucleus, bacteria are termed prokaryotes. Hence </a:t>
            </a:r>
            <a:r>
              <a:rPr lang="en-IN" dirty="0" err="1" smtClean="0"/>
              <a:t>Monera</a:t>
            </a:r>
            <a:r>
              <a:rPr lang="en-IN" dirty="0" smtClean="0"/>
              <a:t> is the prokaryotic kingdom. Apart from the chromosome many species of bacteria possess rings of DNA called plasmids, which replicate along with bacterial chromosome and bear genes for antibiotic resistance, sex factor etc.</a:t>
            </a:r>
          </a:p>
          <a:p>
            <a:r>
              <a:rPr lang="en-IN" b="1" u="sng" dirty="0" smtClean="0"/>
              <a:t>Cell Organelles</a:t>
            </a:r>
          </a:p>
          <a:p>
            <a:r>
              <a:rPr lang="en-IN" dirty="0" smtClean="0"/>
              <a:t>Membrane bound organelles like endoplasmic reticulum, mitochondria, chloroplast, </a:t>
            </a:r>
            <a:r>
              <a:rPr lang="en-IN" dirty="0" err="1" smtClean="0"/>
              <a:t>golgi</a:t>
            </a:r>
            <a:r>
              <a:rPr lang="en-IN" dirty="0" smtClean="0"/>
              <a:t> complex are absent. Only </a:t>
            </a:r>
            <a:r>
              <a:rPr lang="en-IN" dirty="0" err="1" smtClean="0"/>
              <a:t>ribosomes</a:t>
            </a:r>
            <a:r>
              <a:rPr lang="en-IN" dirty="0" smtClean="0"/>
              <a:t> are present, which are different from those of eukaryotes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14800" y="914400"/>
            <a:ext cx="1857502" cy="695960"/>
          </a:xfrm>
          <a:prstGeom prst="rect">
            <a:avLst/>
          </a:prstGeom>
        </p:spPr>
        <p:txBody>
          <a:bodyPr vert="horz" wrap="square" lIns="0" tIns="12065" rIns="0" bIns="0" rtlCol="0">
            <a:spAutoFit/>
          </a:bodyPr>
          <a:lstStyle/>
          <a:p>
            <a:pPr marL="12700">
              <a:lnSpc>
                <a:spcPct val="100000"/>
              </a:lnSpc>
              <a:spcBef>
                <a:spcPts val="95"/>
              </a:spcBef>
            </a:pPr>
            <a:r>
              <a:rPr spc="-5" dirty="0"/>
              <a:t>Review</a:t>
            </a:r>
          </a:p>
        </p:txBody>
      </p:sp>
      <p:sp>
        <p:nvSpPr>
          <p:cNvPr id="3" name="object 3"/>
          <p:cNvSpPr txBox="1"/>
          <p:nvPr/>
        </p:nvSpPr>
        <p:spPr>
          <a:xfrm>
            <a:off x="1219200" y="1676400"/>
            <a:ext cx="7924800" cy="4703445"/>
          </a:xfrm>
          <a:prstGeom prst="rect">
            <a:avLst/>
          </a:prstGeom>
        </p:spPr>
        <p:txBody>
          <a:bodyPr vert="horz" wrap="square" lIns="0" tIns="62230" rIns="0" bIns="0" rtlCol="0">
            <a:spAutoFit/>
          </a:bodyPr>
          <a:lstStyle/>
          <a:p>
            <a:pPr marL="12700">
              <a:lnSpc>
                <a:spcPct val="100000"/>
              </a:lnSpc>
              <a:spcBef>
                <a:spcPts val="490"/>
              </a:spcBef>
            </a:pPr>
            <a:r>
              <a:rPr sz="3200" b="1" spc="-5" dirty="0">
                <a:latin typeface="Arial"/>
                <a:cs typeface="Arial"/>
              </a:rPr>
              <a:t>Living things</a:t>
            </a:r>
            <a:r>
              <a:rPr sz="3200" b="1" spc="-40" dirty="0">
                <a:latin typeface="Arial"/>
                <a:cs typeface="Arial"/>
              </a:rPr>
              <a:t> </a:t>
            </a:r>
            <a:r>
              <a:rPr sz="3200" b="1" spc="-5" dirty="0">
                <a:latin typeface="Arial"/>
                <a:cs typeface="Arial"/>
              </a:rPr>
              <a:t>-</a:t>
            </a:r>
            <a:endParaRPr sz="3200">
              <a:latin typeface="Arial"/>
              <a:cs typeface="Arial"/>
            </a:endParaRPr>
          </a:p>
          <a:p>
            <a:pPr marL="622300" indent="-609600">
              <a:lnSpc>
                <a:spcPct val="100000"/>
              </a:lnSpc>
              <a:spcBef>
                <a:spcPts val="345"/>
              </a:spcBef>
              <a:buAutoNum type="arabicPeriod"/>
              <a:tabLst>
                <a:tab pos="621665" algn="l"/>
                <a:tab pos="622300" algn="l"/>
              </a:tabLst>
            </a:pPr>
            <a:r>
              <a:rPr sz="2800" dirty="0">
                <a:latin typeface="Arial"/>
                <a:cs typeface="Arial"/>
              </a:rPr>
              <a:t>Are made up of units called</a:t>
            </a:r>
            <a:r>
              <a:rPr sz="2800" spc="-10" dirty="0">
                <a:latin typeface="Arial"/>
                <a:cs typeface="Arial"/>
              </a:rPr>
              <a:t> </a:t>
            </a:r>
            <a:r>
              <a:rPr sz="2800" b="1" dirty="0">
                <a:latin typeface="Arial"/>
                <a:cs typeface="Arial"/>
              </a:rPr>
              <a:t>cells.</a:t>
            </a:r>
            <a:endParaRPr sz="2800">
              <a:latin typeface="Arial"/>
              <a:cs typeface="Arial"/>
            </a:endParaRPr>
          </a:p>
          <a:p>
            <a:pPr marL="621665" indent="-608965">
              <a:lnSpc>
                <a:spcPct val="100000"/>
              </a:lnSpc>
              <a:spcBef>
                <a:spcPts val="335"/>
              </a:spcBef>
              <a:buAutoNum type="arabicPeriod"/>
              <a:tabLst>
                <a:tab pos="621665" algn="l"/>
                <a:tab pos="622300" algn="l"/>
              </a:tabLst>
            </a:pPr>
            <a:r>
              <a:rPr sz="2800" b="1" dirty="0">
                <a:latin typeface="Arial"/>
                <a:cs typeface="Arial"/>
              </a:rPr>
              <a:t>Reproduce.</a:t>
            </a:r>
            <a:endParaRPr sz="2800">
              <a:latin typeface="Arial"/>
              <a:cs typeface="Arial"/>
            </a:endParaRPr>
          </a:p>
          <a:p>
            <a:pPr marL="622300" marR="765810" indent="-609600">
              <a:lnSpc>
                <a:spcPts val="3020"/>
              </a:lnSpc>
              <a:spcBef>
                <a:spcPts val="720"/>
              </a:spcBef>
              <a:buAutoNum type="arabicPeriod"/>
              <a:tabLst>
                <a:tab pos="621665" algn="l"/>
                <a:tab pos="622935" algn="l"/>
              </a:tabLst>
            </a:pPr>
            <a:r>
              <a:rPr sz="2800" dirty="0">
                <a:latin typeface="Arial"/>
                <a:cs typeface="Arial"/>
              </a:rPr>
              <a:t>Are based on a universal </a:t>
            </a:r>
            <a:r>
              <a:rPr sz="2800" b="1" dirty="0">
                <a:latin typeface="Arial"/>
                <a:cs typeface="Arial"/>
              </a:rPr>
              <a:t>genetic</a:t>
            </a:r>
            <a:r>
              <a:rPr sz="2800" b="1" spc="-65" dirty="0">
                <a:latin typeface="Arial"/>
                <a:cs typeface="Arial"/>
              </a:rPr>
              <a:t> </a:t>
            </a:r>
            <a:r>
              <a:rPr sz="2800" b="1" dirty="0">
                <a:latin typeface="Arial"/>
                <a:cs typeface="Arial"/>
              </a:rPr>
              <a:t>code  </a:t>
            </a:r>
            <a:r>
              <a:rPr sz="2800" b="1" spc="-5" dirty="0">
                <a:latin typeface="Arial"/>
                <a:cs typeface="Arial"/>
              </a:rPr>
              <a:t>(DNA)</a:t>
            </a:r>
            <a:r>
              <a:rPr sz="2800" spc="-5" dirty="0">
                <a:latin typeface="Arial"/>
                <a:cs typeface="Arial"/>
              </a:rPr>
              <a:t>.</a:t>
            </a:r>
            <a:endParaRPr sz="2800">
              <a:latin typeface="Arial"/>
              <a:cs typeface="Arial"/>
            </a:endParaRPr>
          </a:p>
          <a:p>
            <a:pPr marL="621665" indent="-608965">
              <a:lnSpc>
                <a:spcPct val="100000"/>
              </a:lnSpc>
              <a:spcBef>
                <a:spcPts val="300"/>
              </a:spcBef>
              <a:buAutoNum type="arabicPeriod"/>
              <a:tabLst>
                <a:tab pos="621665" algn="l"/>
                <a:tab pos="622300" algn="l"/>
              </a:tabLst>
            </a:pPr>
            <a:r>
              <a:rPr sz="2800" b="1" spc="-5" dirty="0">
                <a:latin typeface="Arial"/>
                <a:cs typeface="Arial"/>
              </a:rPr>
              <a:t>Grow and</a:t>
            </a:r>
            <a:r>
              <a:rPr sz="2800" b="1" spc="-10" dirty="0">
                <a:latin typeface="Arial"/>
                <a:cs typeface="Arial"/>
              </a:rPr>
              <a:t> </a:t>
            </a:r>
            <a:r>
              <a:rPr sz="2800" b="1" spc="-5" dirty="0">
                <a:latin typeface="Arial"/>
                <a:cs typeface="Arial"/>
              </a:rPr>
              <a:t>develop.</a:t>
            </a:r>
            <a:endParaRPr sz="2800">
              <a:latin typeface="Arial"/>
              <a:cs typeface="Arial"/>
            </a:endParaRPr>
          </a:p>
          <a:p>
            <a:pPr marL="621665" indent="-608965">
              <a:lnSpc>
                <a:spcPct val="100000"/>
              </a:lnSpc>
              <a:spcBef>
                <a:spcPts val="335"/>
              </a:spcBef>
              <a:buAutoNum type="arabicPeriod"/>
              <a:tabLst>
                <a:tab pos="621665" algn="l"/>
                <a:tab pos="622300" algn="l"/>
              </a:tabLst>
            </a:pPr>
            <a:r>
              <a:rPr sz="2800" dirty="0">
                <a:latin typeface="Arial"/>
                <a:cs typeface="Arial"/>
              </a:rPr>
              <a:t>Obtain and use </a:t>
            </a:r>
            <a:r>
              <a:rPr sz="2800" b="1" dirty="0">
                <a:latin typeface="Arial"/>
                <a:cs typeface="Arial"/>
              </a:rPr>
              <a:t>materials and</a:t>
            </a:r>
            <a:r>
              <a:rPr sz="2800" b="1" spc="-30" dirty="0">
                <a:latin typeface="Arial"/>
                <a:cs typeface="Arial"/>
              </a:rPr>
              <a:t> </a:t>
            </a:r>
            <a:r>
              <a:rPr sz="2800" b="1" dirty="0">
                <a:latin typeface="Arial"/>
                <a:cs typeface="Arial"/>
              </a:rPr>
              <a:t>energy.</a:t>
            </a:r>
            <a:endParaRPr sz="2800">
              <a:latin typeface="Arial"/>
              <a:cs typeface="Arial"/>
            </a:endParaRPr>
          </a:p>
          <a:p>
            <a:pPr marL="621665" indent="-608965">
              <a:lnSpc>
                <a:spcPct val="100000"/>
              </a:lnSpc>
              <a:spcBef>
                <a:spcPts val="335"/>
              </a:spcBef>
              <a:buAutoNum type="arabicPeriod"/>
              <a:tabLst>
                <a:tab pos="621665" algn="l"/>
                <a:tab pos="622300" algn="l"/>
              </a:tabLst>
            </a:pPr>
            <a:r>
              <a:rPr sz="2800" b="1" spc="-5" dirty="0">
                <a:latin typeface="Arial"/>
                <a:cs typeface="Arial"/>
              </a:rPr>
              <a:t>Respond </a:t>
            </a:r>
            <a:r>
              <a:rPr sz="2800" dirty="0">
                <a:latin typeface="Arial"/>
                <a:cs typeface="Arial"/>
              </a:rPr>
              <a:t>to their</a:t>
            </a:r>
            <a:r>
              <a:rPr sz="2800" spc="5" dirty="0">
                <a:latin typeface="Arial"/>
                <a:cs typeface="Arial"/>
              </a:rPr>
              <a:t> </a:t>
            </a:r>
            <a:r>
              <a:rPr sz="2800" b="1" dirty="0">
                <a:latin typeface="Arial"/>
                <a:cs typeface="Arial"/>
              </a:rPr>
              <a:t>environment.</a:t>
            </a:r>
            <a:endParaRPr sz="2800">
              <a:latin typeface="Arial"/>
              <a:cs typeface="Arial"/>
            </a:endParaRPr>
          </a:p>
          <a:p>
            <a:pPr marL="622300" indent="-609600">
              <a:lnSpc>
                <a:spcPct val="100000"/>
              </a:lnSpc>
              <a:spcBef>
                <a:spcPts val="335"/>
              </a:spcBef>
              <a:buAutoNum type="arabicPeriod"/>
              <a:tabLst>
                <a:tab pos="621665" algn="l"/>
                <a:tab pos="622935" algn="l"/>
              </a:tabLst>
            </a:pPr>
            <a:r>
              <a:rPr sz="2800" dirty="0">
                <a:latin typeface="Arial"/>
                <a:cs typeface="Arial"/>
              </a:rPr>
              <a:t>Maintain a </a:t>
            </a:r>
            <a:r>
              <a:rPr sz="2800" b="1" dirty="0">
                <a:latin typeface="Arial"/>
                <a:cs typeface="Arial"/>
              </a:rPr>
              <a:t>stable internal</a:t>
            </a:r>
            <a:r>
              <a:rPr sz="2800" b="1" spc="-30" dirty="0">
                <a:latin typeface="Arial"/>
                <a:cs typeface="Arial"/>
              </a:rPr>
              <a:t> </a:t>
            </a:r>
            <a:r>
              <a:rPr sz="2800" b="1" dirty="0">
                <a:latin typeface="Arial"/>
                <a:cs typeface="Arial"/>
              </a:rPr>
              <a:t>environment.</a:t>
            </a:r>
            <a:endParaRPr sz="2800">
              <a:latin typeface="Arial"/>
              <a:cs typeface="Arial"/>
            </a:endParaRPr>
          </a:p>
          <a:p>
            <a:pPr marL="622300" indent="-609600">
              <a:lnSpc>
                <a:spcPct val="100000"/>
              </a:lnSpc>
              <a:spcBef>
                <a:spcPts val="335"/>
              </a:spcBef>
              <a:buAutoNum type="arabicPeriod"/>
              <a:tabLst>
                <a:tab pos="621665" algn="l"/>
                <a:tab pos="622935" algn="l"/>
              </a:tabLst>
            </a:pPr>
            <a:r>
              <a:rPr sz="2800" dirty="0">
                <a:latin typeface="Arial"/>
                <a:cs typeface="Arial"/>
              </a:rPr>
              <a:t>When taken as a group, </a:t>
            </a:r>
            <a:r>
              <a:rPr sz="2800" b="1" dirty="0">
                <a:latin typeface="Arial"/>
                <a:cs typeface="Arial"/>
              </a:rPr>
              <a:t>change over</a:t>
            </a:r>
            <a:r>
              <a:rPr sz="2800" b="1" spc="-65" dirty="0">
                <a:latin typeface="Arial"/>
                <a:cs typeface="Arial"/>
              </a:rPr>
              <a:t> </a:t>
            </a:r>
            <a:r>
              <a:rPr sz="2800" b="1" spc="-40" dirty="0">
                <a:latin typeface="Arial"/>
                <a:cs typeface="Arial"/>
              </a:rPr>
              <a:t>time.</a:t>
            </a:r>
            <a:r>
              <a:rPr sz="2100" spc="-60" baseline="17857" dirty="0">
                <a:latin typeface="Arial"/>
                <a:cs typeface="Arial"/>
              </a:rPr>
              <a:t>3</a:t>
            </a:r>
            <a:endParaRPr sz="2100" baseline="17857">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90600"/>
            <a:ext cx="8458200" cy="6555641"/>
          </a:xfrm>
          <a:prstGeom prst="rect">
            <a:avLst/>
          </a:prstGeom>
        </p:spPr>
        <p:txBody>
          <a:bodyPr wrap="square">
            <a:spAutoFit/>
          </a:bodyPr>
          <a:lstStyle/>
          <a:p>
            <a:pPr marL="541338" indent="-355600" defTabSz="982663"/>
            <a:r>
              <a:rPr lang="en-IN" sz="2000" b="1" dirty="0" smtClean="0"/>
              <a:t>A.	Nutrition</a:t>
            </a:r>
          </a:p>
          <a:p>
            <a:pPr marL="541338" indent="-355600" defTabSz="982663"/>
            <a:r>
              <a:rPr lang="en-IN" sz="2000" dirty="0" smtClean="0"/>
              <a:t>	The four nutritional categories found in bacteria are :</a:t>
            </a:r>
          </a:p>
          <a:p>
            <a:pPr marL="541338" indent="-355600" defTabSz="982663">
              <a:tabLst>
                <a:tab pos="896938" algn="l"/>
                <a:tab pos="2235200" algn="l"/>
              </a:tabLst>
            </a:pPr>
            <a:r>
              <a:rPr lang="en-IN" sz="2000" dirty="0" smtClean="0"/>
              <a:t>	(</a:t>
            </a:r>
            <a:r>
              <a:rPr lang="en-IN" sz="2000" dirty="0" err="1" smtClean="0"/>
              <a:t>i</a:t>
            </a:r>
            <a:r>
              <a:rPr lang="en-IN" sz="2000" dirty="0" smtClean="0"/>
              <a:t>) 	</a:t>
            </a:r>
            <a:r>
              <a:rPr lang="en-IN" sz="2000" dirty="0" err="1" smtClean="0"/>
              <a:t>Autotrophs</a:t>
            </a:r>
            <a:r>
              <a:rPr lang="en-IN" sz="2000" dirty="0" smtClean="0"/>
              <a:t>   -  synthesize their own organic  food.</a:t>
            </a:r>
          </a:p>
          <a:p>
            <a:pPr marL="541338" indent="-355600" defTabSz="982663">
              <a:tabLst>
                <a:tab pos="896938" algn="l"/>
                <a:tab pos="2235200" algn="l"/>
              </a:tabLst>
            </a:pPr>
            <a:r>
              <a:rPr lang="en-IN" sz="2000" dirty="0" smtClean="0"/>
              <a:t>	(ii)	</a:t>
            </a:r>
            <a:r>
              <a:rPr lang="en-IN" sz="2000" dirty="0" err="1" smtClean="0"/>
              <a:t>Saprotrophs</a:t>
            </a:r>
            <a:r>
              <a:rPr lang="en-IN" sz="2000" dirty="0" smtClean="0"/>
              <a:t> -  feed on dead and decaying matter.</a:t>
            </a:r>
          </a:p>
          <a:p>
            <a:pPr marL="541338" indent="-355600" defTabSz="982663">
              <a:tabLst>
                <a:tab pos="896938" algn="l"/>
                <a:tab pos="2235200" algn="l"/>
              </a:tabLst>
            </a:pPr>
            <a:r>
              <a:rPr lang="en-IN" sz="2000" dirty="0" smtClean="0"/>
              <a:t>	(iii)	</a:t>
            </a:r>
            <a:r>
              <a:rPr lang="en-IN" sz="2000" dirty="0" err="1" smtClean="0"/>
              <a:t>Symbionts</a:t>
            </a:r>
            <a:r>
              <a:rPr lang="en-IN" sz="2000" dirty="0" smtClean="0"/>
              <a:t>	-  use food from other living organisms with which they	 	    are associated for mutual benefit.</a:t>
            </a:r>
          </a:p>
          <a:p>
            <a:pPr marL="541338" indent="-355600" defTabSz="982663">
              <a:tabLst>
                <a:tab pos="896938" algn="l"/>
                <a:tab pos="2235200" algn="l"/>
              </a:tabLst>
            </a:pPr>
            <a:r>
              <a:rPr lang="en-IN" sz="2000" dirty="0" smtClean="0"/>
              <a:t>	(iv)	Parasites	-  absorb food from living organisms and cause harm to	 	    them.</a:t>
            </a:r>
          </a:p>
          <a:p>
            <a:pPr marL="541338" indent="-355600" defTabSz="982663">
              <a:tabLst>
                <a:tab pos="896938" algn="l"/>
                <a:tab pos="2151063" algn="l"/>
              </a:tabLst>
            </a:pPr>
            <a:endParaRPr lang="en-IN" sz="2000" dirty="0" smtClean="0"/>
          </a:p>
          <a:p>
            <a:pPr marL="541338" indent="-355600" defTabSz="982663"/>
            <a:r>
              <a:rPr lang="en-IN" sz="2000" b="1" dirty="0" smtClean="0"/>
              <a:t>B.	Respiration</a:t>
            </a:r>
          </a:p>
          <a:p>
            <a:pPr marL="541338" indent="-355600" defTabSz="982663"/>
            <a:r>
              <a:rPr lang="en-IN" sz="2000" dirty="0" smtClean="0"/>
              <a:t>	Respiration in bacteria may be either</a:t>
            </a:r>
          </a:p>
          <a:p>
            <a:pPr marL="541338" indent="-355600" defTabSz="982663"/>
            <a:r>
              <a:rPr lang="en-IN" sz="2000" dirty="0" smtClean="0"/>
              <a:t>		(</a:t>
            </a:r>
            <a:r>
              <a:rPr lang="en-IN" sz="2000" dirty="0" err="1" smtClean="0"/>
              <a:t>i</a:t>
            </a:r>
            <a:r>
              <a:rPr lang="en-IN" sz="2000" dirty="0" smtClean="0"/>
              <a:t>)	aerobic i.e. using oxygen for respiration or</a:t>
            </a:r>
          </a:p>
          <a:p>
            <a:pPr marL="541338" indent="-355600" defTabSz="982663"/>
            <a:r>
              <a:rPr lang="en-IN" sz="2000" dirty="0" smtClean="0"/>
              <a:t>		(ii)	anaerobic i.e. respiration in the absence of oxygen.</a:t>
            </a:r>
          </a:p>
          <a:p>
            <a:pPr marL="541338" indent="-355600" defTabSz="982663"/>
            <a:r>
              <a:rPr lang="en-IN" sz="2000" dirty="0" smtClean="0"/>
              <a:t>	Cellular respiration or breakdown of food to release energy occurs in </a:t>
            </a:r>
            <a:r>
              <a:rPr lang="en-IN" sz="2000" dirty="0" err="1" smtClean="0"/>
              <a:t>mesosomes</a:t>
            </a:r>
            <a:r>
              <a:rPr lang="en-IN" sz="2000" dirty="0" smtClean="0"/>
              <a:t> which are the inner extensions of the cell membrane.</a:t>
            </a:r>
          </a:p>
          <a:p>
            <a:pPr marL="541338" indent="-355600" defTabSz="982663"/>
            <a:endParaRPr lang="en-IN" sz="2000" dirty="0" smtClean="0"/>
          </a:p>
          <a:p>
            <a:pPr marL="541338" indent="-355600" defTabSz="982663"/>
            <a:r>
              <a:rPr lang="en-IN" sz="2000" b="1" dirty="0" smtClean="0"/>
              <a:t>C.	Reproduction</a:t>
            </a:r>
          </a:p>
          <a:p>
            <a:pPr marL="541338" indent="-355600" defTabSz="982663"/>
            <a:r>
              <a:rPr lang="en-IN" sz="2000" dirty="0" smtClean="0"/>
              <a:t>		(</a:t>
            </a:r>
            <a:r>
              <a:rPr lang="en-IN" sz="2000" dirty="0" err="1" smtClean="0"/>
              <a:t>i</a:t>
            </a:r>
            <a:r>
              <a:rPr lang="en-IN" sz="2000" dirty="0" smtClean="0"/>
              <a:t>)	Asexual Reproduction</a:t>
            </a:r>
          </a:p>
          <a:p>
            <a:pPr marL="541338" indent="-355600" defTabSz="982663"/>
            <a:r>
              <a:rPr lang="en-IN" sz="2000" dirty="0" smtClean="0"/>
              <a:t>	Bacteria reproduce asexually by binary fission under favourable conditions it takes about 20 minutes for one bacteria to divide into two by binary fission.</a:t>
            </a:r>
            <a:endParaRPr lang="en-IN" sz="2000" dirty="0"/>
          </a:p>
        </p:txBody>
      </p:sp>
      <p:sp>
        <p:nvSpPr>
          <p:cNvPr id="3" name="Rectangle 2"/>
          <p:cNvSpPr/>
          <p:nvPr/>
        </p:nvSpPr>
        <p:spPr>
          <a:xfrm>
            <a:off x="2971800" y="457200"/>
            <a:ext cx="5107745" cy="523220"/>
          </a:xfrm>
          <a:prstGeom prst="rect">
            <a:avLst/>
          </a:prstGeom>
        </p:spPr>
        <p:txBody>
          <a:bodyPr wrap="none">
            <a:spAutoFit/>
          </a:bodyPr>
          <a:lstStyle/>
          <a:p>
            <a:r>
              <a:rPr lang="en-IN" sz="2800" b="1" dirty="0" err="1" smtClean="0"/>
              <a:t>Monera</a:t>
            </a:r>
            <a:r>
              <a:rPr lang="en-IN" sz="2800" b="1" dirty="0" smtClean="0"/>
              <a:t> - General body functions</a:t>
            </a:r>
            <a:endParaRPr lang="en-IN" sz="28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8229600" cy="861774"/>
          </a:xfrm>
        </p:spPr>
        <p:txBody>
          <a:bodyPr/>
          <a:lstStyle/>
          <a:p>
            <a:pPr lvl="1" algn="ctr"/>
            <a:r>
              <a:rPr lang="en-IN" sz="3200" dirty="0" smtClean="0"/>
              <a:t>Reproduction in </a:t>
            </a:r>
            <a:r>
              <a:rPr lang="en-IN" sz="3200" dirty="0" err="1" smtClean="0"/>
              <a:t>Monerans</a:t>
            </a:r>
            <a:r>
              <a:rPr lang="en-IN" sz="2400" dirty="0" smtClean="0">
                <a:latin typeface="+mj-lt"/>
              </a:rPr>
              <a:t/>
            </a:r>
            <a:br>
              <a:rPr lang="en-IN" sz="2400" dirty="0" smtClean="0">
                <a:latin typeface="+mj-lt"/>
              </a:rPr>
            </a:br>
            <a:r>
              <a:rPr lang="en-IN" sz="2400" dirty="0" err="1" smtClean="0">
                <a:latin typeface="+mj-lt"/>
              </a:rPr>
              <a:t>i</a:t>
            </a:r>
            <a:r>
              <a:rPr lang="en-IN" sz="2400" dirty="0" smtClean="0">
                <a:latin typeface="+mj-lt"/>
              </a:rPr>
              <a:t>) </a:t>
            </a:r>
            <a:r>
              <a:rPr lang="en-US" sz="2400" b="1" dirty="0" smtClean="0">
                <a:latin typeface="+mj-lt"/>
              </a:rPr>
              <a:t> </a:t>
            </a:r>
            <a:r>
              <a:rPr lang="en-US" sz="2400" b="1" dirty="0">
                <a:latin typeface="+mj-lt"/>
              </a:rPr>
              <a:t>Asexual </a:t>
            </a:r>
            <a:r>
              <a:rPr lang="en-US" sz="2400" b="1" dirty="0" smtClean="0">
                <a:latin typeface="+mj-lt"/>
              </a:rPr>
              <a:t>Reproduction</a:t>
            </a:r>
            <a:endParaRPr lang="en-IN" sz="2400" dirty="0">
              <a:latin typeface="+mj-lt"/>
            </a:endParaRPr>
          </a:p>
        </p:txBody>
      </p:sp>
      <p:pic>
        <p:nvPicPr>
          <p:cNvPr id="9" name="Picture 5"/>
          <p:cNvPicPr>
            <a:picLocks noChangeAspect="1" noChangeArrowheads="1"/>
          </p:cNvPicPr>
          <p:nvPr/>
        </p:nvPicPr>
        <p:blipFill>
          <a:blip r:embed="rId2"/>
          <a:srcRect/>
          <a:stretch>
            <a:fillRect/>
          </a:stretch>
        </p:blipFill>
        <p:spPr bwMode="auto">
          <a:xfrm>
            <a:off x="2514600" y="2362200"/>
            <a:ext cx="4791252" cy="41148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75081"/>
            <a:ext cx="8305800" cy="2400657"/>
          </a:xfrm>
        </p:spPr>
        <p:txBody>
          <a:bodyPr/>
          <a:lstStyle/>
          <a:p>
            <a:pPr lvl="1"/>
            <a:r>
              <a:rPr lang="en-US" sz="2400" dirty="0" smtClean="0">
                <a:latin typeface="+mj-lt"/>
              </a:rPr>
              <a:t>	ii). Sexual </a:t>
            </a:r>
            <a:r>
              <a:rPr lang="en-US" sz="2400" dirty="0">
                <a:latin typeface="+mj-lt"/>
              </a:rPr>
              <a:t>Reproduction</a:t>
            </a:r>
            <a:r>
              <a:rPr lang="en-IN" sz="2400" dirty="0">
                <a:latin typeface="+mj-lt"/>
              </a:rPr>
              <a:t/>
            </a:r>
            <a:br>
              <a:rPr lang="en-IN" sz="2400" dirty="0">
                <a:latin typeface="+mj-lt"/>
              </a:rPr>
            </a:br>
            <a:r>
              <a:rPr lang="en-US" sz="2400" b="1" dirty="0">
                <a:latin typeface="+mj-lt"/>
              </a:rPr>
              <a:t> </a:t>
            </a:r>
            <a:r>
              <a:rPr lang="en-US" dirty="0" smtClean="0"/>
              <a:t>Some </a:t>
            </a:r>
            <a:r>
              <a:rPr lang="en-US" dirty="0"/>
              <a:t>bacteria show a primitive mode of sexual reproduction. </a:t>
            </a:r>
            <a:r>
              <a:rPr lang="en-US" dirty="0" smtClean="0"/>
              <a:t/>
            </a:r>
            <a:br>
              <a:rPr lang="en-US" dirty="0" smtClean="0"/>
            </a:br>
            <a:r>
              <a:rPr lang="en-US" dirty="0" smtClean="0"/>
              <a:t>It </a:t>
            </a:r>
            <a:r>
              <a:rPr lang="en-US" dirty="0"/>
              <a:t>is different from sexual reproduction in higher form. </a:t>
            </a:r>
            <a:r>
              <a:rPr lang="en-US" dirty="0" smtClean="0"/>
              <a:t/>
            </a:r>
            <a:br>
              <a:rPr lang="en-US" dirty="0" smtClean="0"/>
            </a:br>
            <a:r>
              <a:rPr lang="en-US" dirty="0" smtClean="0"/>
              <a:t>The </a:t>
            </a:r>
            <a:r>
              <a:rPr lang="en-US" dirty="0"/>
              <a:t>steps are:</a:t>
            </a:r>
            <a:r>
              <a:rPr lang="en-IN" dirty="0"/>
              <a:t/>
            </a:r>
            <a:br>
              <a:rPr lang="en-IN" dirty="0"/>
            </a:br>
            <a:r>
              <a:rPr lang="en-IN" dirty="0" smtClean="0"/>
              <a:t>	A. </a:t>
            </a:r>
            <a:r>
              <a:rPr lang="en-US" dirty="0" smtClean="0"/>
              <a:t>Two </a:t>
            </a:r>
            <a:r>
              <a:rPr lang="en-US" dirty="0"/>
              <a:t>conjugating (lie very close for exchange of genes) bacteria </a:t>
            </a:r>
            <a:r>
              <a:rPr lang="en-US" dirty="0" smtClean="0"/>
              <a:t>are			held </a:t>
            </a:r>
            <a:r>
              <a:rPr lang="en-US" dirty="0"/>
              <a:t>together by </a:t>
            </a:r>
            <a:r>
              <a:rPr lang="en-US" dirty="0" err="1"/>
              <a:t>pili</a:t>
            </a:r>
            <a:r>
              <a:rPr lang="en-US" dirty="0"/>
              <a:t>.</a:t>
            </a:r>
            <a:r>
              <a:rPr lang="en-IN" sz="1600" dirty="0"/>
              <a:t/>
            </a:r>
            <a:br>
              <a:rPr lang="en-IN" sz="1600" dirty="0"/>
            </a:br>
            <a:r>
              <a:rPr lang="en-IN" sz="1600" dirty="0" smtClean="0"/>
              <a:t>	B.  </a:t>
            </a:r>
            <a:r>
              <a:rPr lang="en-US" dirty="0" smtClean="0"/>
              <a:t>A </a:t>
            </a:r>
            <a:r>
              <a:rPr lang="en-US" dirty="0"/>
              <a:t>segment of DNA strand is transferred from one bacterium </a:t>
            </a:r>
            <a:r>
              <a:rPr lang="en-US" dirty="0" smtClean="0"/>
              <a:t>to			another </a:t>
            </a:r>
            <a:r>
              <a:rPr lang="en-US" dirty="0"/>
              <a:t>bacterium.</a:t>
            </a:r>
            <a:endParaRPr lang="en-IN" dirty="0"/>
          </a:p>
        </p:txBody>
      </p:sp>
      <p:pic>
        <p:nvPicPr>
          <p:cNvPr id="4" name="Picture 6"/>
          <p:cNvPicPr>
            <a:picLocks noChangeAspect="1" noChangeArrowheads="1"/>
          </p:cNvPicPr>
          <p:nvPr/>
        </p:nvPicPr>
        <p:blipFill>
          <a:blip r:embed="rId2"/>
          <a:srcRect/>
          <a:stretch>
            <a:fillRect/>
          </a:stretch>
        </p:blipFill>
        <p:spPr bwMode="auto">
          <a:xfrm>
            <a:off x="1447800" y="3810000"/>
            <a:ext cx="7751301" cy="23622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620000" cy="738664"/>
          </a:xfrm>
        </p:spPr>
        <p:txBody>
          <a:bodyPr/>
          <a:lstStyle/>
          <a:p>
            <a:pPr algn="ctr"/>
            <a:r>
              <a:rPr lang="en-IN" sz="2400" dirty="0" smtClean="0">
                <a:latin typeface="+mj-lt"/>
              </a:rPr>
              <a:t>Diversity and Evolution of Life: </a:t>
            </a:r>
            <a:br>
              <a:rPr lang="en-IN" sz="2400" dirty="0" smtClean="0">
                <a:latin typeface="+mj-lt"/>
              </a:rPr>
            </a:br>
            <a:r>
              <a:rPr lang="en-IN" sz="2400" dirty="0" smtClean="0">
                <a:latin typeface="+mj-lt"/>
                <a:ea typeface="+mn-ea"/>
                <a:cs typeface="+mn-cs"/>
              </a:rPr>
              <a:t>Beneficial and harmful bacteria</a:t>
            </a:r>
            <a:endParaRPr lang="en-IN" sz="2400" dirty="0">
              <a:latin typeface="+mj-lt"/>
            </a:endParaRPr>
          </a:p>
        </p:txBody>
      </p:sp>
      <p:sp>
        <p:nvSpPr>
          <p:cNvPr id="3" name="Text Placeholder 2"/>
          <p:cNvSpPr>
            <a:spLocks noGrp="1"/>
          </p:cNvSpPr>
          <p:nvPr>
            <p:ph type="body" idx="1"/>
          </p:nvPr>
        </p:nvSpPr>
        <p:spPr>
          <a:xfrm>
            <a:off x="609600" y="1370647"/>
            <a:ext cx="8915400" cy="6124754"/>
          </a:xfrm>
        </p:spPr>
        <p:txBody>
          <a:bodyPr/>
          <a:lstStyle/>
          <a:p>
            <a:r>
              <a:rPr lang="en-IN" dirty="0" smtClean="0"/>
              <a:t>They harm humans  and animals by causing many diseases. On the other hand, some bacteria are very useful.</a:t>
            </a:r>
          </a:p>
          <a:p>
            <a:r>
              <a:rPr lang="en-IN" dirty="0" smtClean="0"/>
              <a:t> </a:t>
            </a:r>
            <a:r>
              <a:rPr lang="en-IN" sz="2000" b="1" u="sng" dirty="0" smtClean="0"/>
              <a:t> Beneficial and harmful bacteria:</a:t>
            </a:r>
          </a:p>
          <a:p>
            <a:r>
              <a:rPr lang="en-IN" dirty="0" smtClean="0"/>
              <a:t> </a:t>
            </a:r>
          </a:p>
          <a:p>
            <a:r>
              <a:rPr lang="en-IN" b="1" u="sng" dirty="0" smtClean="0"/>
              <a:t>Diseases Caused By Bacteria</a:t>
            </a:r>
          </a:p>
          <a:p>
            <a:pPr marL="812800" indent="-271463">
              <a:tabLst>
                <a:tab pos="3944938" algn="l"/>
              </a:tabLst>
            </a:pPr>
            <a:r>
              <a:rPr lang="en-IN" dirty="0" smtClean="0"/>
              <a:t>Beneficial Activities of Bacteria </a:t>
            </a:r>
          </a:p>
          <a:p>
            <a:pPr marL="812800" indent="-271463">
              <a:tabLst>
                <a:tab pos="3944938" algn="l"/>
              </a:tabLst>
            </a:pPr>
            <a:r>
              <a:rPr lang="en-IN" b="1" u="sng" dirty="0" smtClean="0"/>
              <a:t>Name of Bacterium	Name of Diseases Caused</a:t>
            </a:r>
          </a:p>
          <a:p>
            <a:pPr marL="812800" indent="-271463">
              <a:tabLst>
                <a:tab pos="3944938" algn="l"/>
              </a:tabLst>
            </a:pPr>
            <a:r>
              <a:rPr lang="en-IN" dirty="0" smtClean="0"/>
              <a:t>1.	</a:t>
            </a:r>
            <a:r>
              <a:rPr lang="en-IN" dirty="0" err="1" smtClean="0"/>
              <a:t>Vibrio</a:t>
            </a:r>
            <a:r>
              <a:rPr lang="en-IN" dirty="0" smtClean="0"/>
              <a:t> </a:t>
            </a:r>
            <a:r>
              <a:rPr lang="en-IN" dirty="0" err="1" smtClean="0"/>
              <a:t>cholerae</a:t>
            </a:r>
            <a:r>
              <a:rPr lang="en-IN" dirty="0" smtClean="0"/>
              <a:t>	Cholera</a:t>
            </a:r>
          </a:p>
          <a:p>
            <a:pPr marL="812800" indent="-271463">
              <a:tabLst>
                <a:tab pos="3944938" algn="l"/>
              </a:tabLst>
            </a:pPr>
            <a:r>
              <a:rPr lang="en-IN" dirty="0" smtClean="0"/>
              <a:t>2.	Salmonella </a:t>
            </a:r>
            <a:r>
              <a:rPr lang="en-IN" dirty="0" err="1" smtClean="0"/>
              <a:t>typhi</a:t>
            </a:r>
            <a:r>
              <a:rPr lang="en-IN" dirty="0" smtClean="0"/>
              <a:t>	Typhoid</a:t>
            </a:r>
          </a:p>
          <a:p>
            <a:pPr marL="812800" indent="-271463">
              <a:tabLst>
                <a:tab pos="3944938" algn="l"/>
              </a:tabLst>
            </a:pPr>
            <a:r>
              <a:rPr lang="en-IN" dirty="0" smtClean="0"/>
              <a:t>3.	Clostridium </a:t>
            </a:r>
            <a:r>
              <a:rPr lang="en-IN" dirty="0" err="1" smtClean="0"/>
              <a:t>tetani</a:t>
            </a:r>
            <a:r>
              <a:rPr lang="en-IN" dirty="0" smtClean="0"/>
              <a:t>	Tetanus</a:t>
            </a:r>
          </a:p>
          <a:p>
            <a:pPr marL="812800" indent="-271463">
              <a:tabLst>
                <a:tab pos="3944938" algn="l"/>
              </a:tabLst>
            </a:pPr>
            <a:r>
              <a:rPr lang="en-IN" dirty="0" smtClean="0"/>
              <a:t>4.	</a:t>
            </a:r>
            <a:r>
              <a:rPr lang="en-IN" dirty="0" err="1" smtClean="0"/>
              <a:t>Corynebacterium</a:t>
            </a:r>
            <a:r>
              <a:rPr lang="en-IN" dirty="0" smtClean="0"/>
              <a:t> </a:t>
            </a:r>
            <a:r>
              <a:rPr lang="en-IN" dirty="0" err="1" smtClean="0"/>
              <a:t>diptheriae</a:t>
            </a:r>
            <a:r>
              <a:rPr lang="en-IN" dirty="0" smtClean="0"/>
              <a:t>	Diphtheria</a:t>
            </a:r>
          </a:p>
          <a:p>
            <a:pPr marL="812800" indent="-271463">
              <a:tabLst>
                <a:tab pos="3944938" algn="l"/>
              </a:tabLst>
            </a:pPr>
            <a:r>
              <a:rPr lang="en-IN" dirty="0" smtClean="0"/>
              <a:t>5.	Mycobacterium tuberculosis	</a:t>
            </a:r>
            <a:r>
              <a:rPr lang="en-IN" dirty="0" err="1" smtClean="0"/>
              <a:t>Tuberculosis</a:t>
            </a:r>
            <a:endParaRPr lang="en-IN" dirty="0" smtClean="0"/>
          </a:p>
          <a:p>
            <a:r>
              <a:rPr lang="en-IN" b="1" u="sng" dirty="0" smtClean="0"/>
              <a:t>Bacterium Activities</a:t>
            </a:r>
          </a:p>
          <a:p>
            <a:pPr marL="812800" indent="-271463">
              <a:tabLst>
                <a:tab pos="3233738" algn="l"/>
              </a:tabLst>
            </a:pPr>
            <a:r>
              <a:rPr lang="en-IN" dirty="0" smtClean="0"/>
              <a:t>1.	</a:t>
            </a:r>
            <a:r>
              <a:rPr lang="en-IN" dirty="0" err="1" smtClean="0"/>
              <a:t>Rhizobium</a:t>
            </a:r>
            <a:r>
              <a:rPr lang="en-IN" dirty="0" smtClean="0"/>
              <a:t>: 	Found in roots of legumes, (Peas, grams, Pulses etc)	 	fixes atmospheric nitrogen as ammonia, which is then	converted into useful amino acid.</a:t>
            </a:r>
          </a:p>
          <a:p>
            <a:pPr marL="812800" indent="-271463">
              <a:tabLst>
                <a:tab pos="3233738" algn="l"/>
              </a:tabLst>
            </a:pPr>
            <a:r>
              <a:rPr lang="en-IN" dirty="0" smtClean="0"/>
              <a:t>2.	</a:t>
            </a:r>
            <a:r>
              <a:rPr lang="en-IN" dirty="0" err="1" smtClean="0"/>
              <a:t>Azotobacter</a:t>
            </a:r>
            <a:r>
              <a:rPr lang="en-IN" dirty="0" smtClean="0"/>
              <a:t>	Makes the soil fertile. It fixes atmospheric nitrogen in 	the soil.</a:t>
            </a:r>
          </a:p>
          <a:p>
            <a:pPr marL="812800" indent="-271463">
              <a:tabLst>
                <a:tab pos="3233738" algn="l"/>
              </a:tabLst>
            </a:pPr>
            <a:r>
              <a:rPr lang="en-IN" dirty="0" smtClean="0"/>
              <a:t>3.	</a:t>
            </a:r>
            <a:r>
              <a:rPr lang="en-IN" dirty="0" err="1" smtClean="0"/>
              <a:t>Streptomycetes</a:t>
            </a:r>
            <a:r>
              <a:rPr lang="en-IN" dirty="0" smtClean="0"/>
              <a:t>	Produces Streptomycin antibiotic.</a:t>
            </a:r>
          </a:p>
          <a:p>
            <a:pPr marL="812800" indent="-271463">
              <a:tabLst>
                <a:tab pos="3233738" algn="l"/>
              </a:tabLst>
            </a:pPr>
            <a:r>
              <a:rPr lang="en-IN" dirty="0" smtClean="0"/>
              <a:t>4.	Lactobacillus	Ferments lactose (milk sugar) to lactic acid. 			This helps in setting of milk into curd.</a:t>
            </a:r>
          </a:p>
          <a:p>
            <a:pPr marL="812800" indent="-271463">
              <a:tabLst>
                <a:tab pos="3233738" algn="l"/>
              </a:tabLst>
            </a:pPr>
            <a:r>
              <a:rPr lang="en-IN" dirty="0" smtClean="0"/>
              <a:t>5.	</a:t>
            </a:r>
            <a:r>
              <a:rPr lang="en-IN" dirty="0" err="1" smtClean="0"/>
              <a:t>Methanogenic</a:t>
            </a:r>
            <a:r>
              <a:rPr lang="en-IN" dirty="0" smtClean="0"/>
              <a:t> bacteria	Sewage treatment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620000" cy="492443"/>
          </a:xfrm>
        </p:spPr>
        <p:txBody>
          <a:bodyPr/>
          <a:lstStyle/>
          <a:p>
            <a:pPr algn="ctr"/>
            <a:r>
              <a:rPr lang="en-IN" sz="3200" dirty="0" err="1" smtClean="0"/>
              <a:t>Cyanobacteria</a:t>
            </a:r>
            <a:endParaRPr lang="en-IN" sz="3200" dirty="0"/>
          </a:p>
        </p:txBody>
      </p:sp>
      <p:sp>
        <p:nvSpPr>
          <p:cNvPr id="3" name="Text Placeholder 2"/>
          <p:cNvSpPr>
            <a:spLocks noGrp="1"/>
          </p:cNvSpPr>
          <p:nvPr>
            <p:ph type="body" idx="1"/>
          </p:nvPr>
        </p:nvSpPr>
        <p:spPr>
          <a:xfrm>
            <a:off x="914400" y="990600"/>
            <a:ext cx="8229600" cy="1384995"/>
          </a:xfrm>
        </p:spPr>
        <p:txBody>
          <a:bodyPr/>
          <a:lstStyle/>
          <a:p>
            <a:pPr marL="439738" indent="-355600">
              <a:buFont typeface="Wingdings" pitchFamily="2" charset="2"/>
              <a:buChar char="q"/>
            </a:pPr>
            <a:r>
              <a:rPr lang="en-IN" dirty="0" smtClean="0"/>
              <a:t>These were earlier called the </a:t>
            </a:r>
            <a:r>
              <a:rPr lang="en-IN" b="1" dirty="0" smtClean="0"/>
              <a:t>blue green algae</a:t>
            </a:r>
            <a:r>
              <a:rPr lang="en-IN" dirty="0" smtClean="0"/>
              <a:t>. A very successful group on primitive earth. </a:t>
            </a:r>
          </a:p>
          <a:p>
            <a:pPr marL="439738" indent="-355600">
              <a:buFont typeface="Wingdings" pitchFamily="2" charset="2"/>
              <a:buChar char="q"/>
            </a:pPr>
            <a:r>
              <a:rPr lang="en-IN" dirty="0" smtClean="0"/>
              <a:t>They could carry out photosynthesis and the oxygen releases during the process changed the earth’s atmosphere and gradually the level of oxygen increased in the earth’s atmosphere.</a:t>
            </a:r>
          </a:p>
        </p:txBody>
      </p:sp>
      <p:pic>
        <p:nvPicPr>
          <p:cNvPr id="9" name="Picture 6"/>
          <p:cNvPicPr>
            <a:picLocks noChangeAspect="1" noChangeArrowheads="1"/>
          </p:cNvPicPr>
          <p:nvPr/>
        </p:nvPicPr>
        <p:blipFill>
          <a:blip r:embed="rId2"/>
          <a:srcRect/>
          <a:stretch>
            <a:fillRect/>
          </a:stretch>
        </p:blipFill>
        <p:spPr bwMode="auto">
          <a:xfrm>
            <a:off x="1219201" y="2362200"/>
            <a:ext cx="7966364" cy="35052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371600" y="1905000"/>
          <a:ext cx="7620000" cy="3048000"/>
        </p:xfrm>
        <a:graphic>
          <a:graphicData uri="http://schemas.openxmlformats.org/drawingml/2006/table">
            <a:tbl>
              <a:tblPr/>
              <a:tblGrid>
                <a:gridCol w="3613608"/>
                <a:gridCol w="4006392"/>
              </a:tblGrid>
              <a:tr h="331906">
                <a:tc>
                  <a:txBody>
                    <a:bodyPr/>
                    <a:lstStyle/>
                    <a:p>
                      <a:pPr marL="796290" marR="992505" algn="ctr">
                        <a:spcBef>
                          <a:spcPts val="245"/>
                        </a:spcBef>
                        <a:spcAft>
                          <a:spcPts val="0"/>
                        </a:spcAft>
                      </a:pPr>
                      <a:r>
                        <a:rPr lang="en-US" sz="2000" b="1" dirty="0">
                          <a:latin typeface="+mj-lt"/>
                          <a:ea typeface="Times New Roman"/>
                          <a:cs typeface="Times New Roman"/>
                        </a:rPr>
                        <a:t>Bacteria</a:t>
                      </a:r>
                      <a:endParaRPr lang="en-IN" sz="2000" dirty="0">
                        <a:latin typeface="+mj-lt"/>
                        <a:ea typeface="Times New Roman"/>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9790">
                        <a:spcBef>
                          <a:spcPts val="245"/>
                        </a:spcBef>
                        <a:spcAft>
                          <a:spcPts val="0"/>
                        </a:spcAft>
                      </a:pPr>
                      <a:r>
                        <a:rPr lang="en-US" sz="2000" b="1">
                          <a:latin typeface="+mj-lt"/>
                          <a:ea typeface="Times New Roman"/>
                          <a:cs typeface="Times New Roman"/>
                        </a:rPr>
                        <a:t>Cyanobacteria</a:t>
                      </a:r>
                      <a:endParaRPr lang="en-IN" sz="200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094">
                <a:tc>
                  <a:txBody>
                    <a:bodyPr/>
                    <a:lstStyle/>
                    <a:p>
                      <a:pPr marL="360363" lvl="0" indent="-258763">
                        <a:spcBef>
                          <a:spcPts val="605"/>
                        </a:spcBef>
                        <a:spcAft>
                          <a:spcPts val="0"/>
                        </a:spcAft>
                        <a:buSzPts val="1200"/>
                        <a:buFont typeface="Times New Roman"/>
                        <a:buAutoNum type="arabicPeriod"/>
                        <a:tabLst>
                          <a:tab pos="471805" algn="l"/>
                          <a:tab pos="473075" algn="l"/>
                        </a:tabLst>
                      </a:pPr>
                      <a:r>
                        <a:rPr lang="en-US" sz="2000" spc="-150" dirty="0">
                          <a:latin typeface="+mj-lt"/>
                          <a:ea typeface="Times New Roman"/>
                          <a:cs typeface="Times New Roman"/>
                        </a:rPr>
                        <a:t>Smaller</a:t>
                      </a:r>
                      <a:r>
                        <a:rPr lang="en-US" sz="2000" spc="150" dirty="0">
                          <a:latin typeface="+mj-lt"/>
                          <a:ea typeface="Times New Roman"/>
                          <a:cs typeface="Times New Roman"/>
                        </a:rPr>
                        <a:t> </a:t>
                      </a:r>
                      <a:r>
                        <a:rPr lang="en-US" sz="2000" spc="-150" dirty="0">
                          <a:latin typeface="+mj-lt"/>
                          <a:ea typeface="Times New Roman"/>
                          <a:cs typeface="Times New Roman"/>
                        </a:rPr>
                        <a:t>cells</a:t>
                      </a:r>
                      <a:endParaRPr lang="en-IN" sz="2000" spc="-150" dirty="0">
                        <a:latin typeface="+mj-lt"/>
                        <a:ea typeface="Times New Roman"/>
                        <a:cs typeface="Times New Roman"/>
                      </a:endParaRPr>
                    </a:p>
                    <a:p>
                      <a:pPr marL="360363" lvl="0" indent="-258763">
                        <a:spcBef>
                          <a:spcPts val="540"/>
                        </a:spcBef>
                        <a:spcAft>
                          <a:spcPts val="0"/>
                        </a:spcAft>
                        <a:buSzPts val="1200"/>
                        <a:buFont typeface="Times New Roman"/>
                        <a:buAutoNum type="arabicPeriod"/>
                        <a:tabLst>
                          <a:tab pos="472440" algn="l"/>
                          <a:tab pos="473075" algn="l"/>
                        </a:tabLst>
                      </a:pPr>
                      <a:r>
                        <a:rPr lang="en-US" sz="2000" spc="-150" dirty="0">
                          <a:latin typeface="+mj-lt"/>
                          <a:ea typeface="Times New Roman"/>
                          <a:cs typeface="Times New Roman"/>
                        </a:rPr>
                        <a:t>May have</a:t>
                      </a:r>
                      <a:r>
                        <a:rPr lang="en-US" sz="2000" spc="-80" dirty="0">
                          <a:latin typeface="+mj-lt"/>
                          <a:ea typeface="Times New Roman"/>
                          <a:cs typeface="Times New Roman"/>
                        </a:rPr>
                        <a:t> </a:t>
                      </a:r>
                      <a:r>
                        <a:rPr lang="en-US" sz="2000" spc="-150" dirty="0">
                          <a:latin typeface="+mj-lt"/>
                          <a:ea typeface="Times New Roman"/>
                          <a:cs typeface="Times New Roman"/>
                        </a:rPr>
                        <a:t>flagella</a:t>
                      </a:r>
                      <a:endParaRPr lang="en-IN" sz="2000" spc="-150" dirty="0">
                        <a:latin typeface="+mj-lt"/>
                        <a:ea typeface="Times New Roman"/>
                        <a:cs typeface="Times New Roman"/>
                      </a:endParaRPr>
                    </a:p>
                    <a:p>
                      <a:pPr marL="360363" marR="372110" lvl="0" indent="-258763">
                        <a:lnSpc>
                          <a:spcPct val="112000"/>
                        </a:lnSpc>
                        <a:spcBef>
                          <a:spcPts val="540"/>
                        </a:spcBef>
                        <a:spcAft>
                          <a:spcPts val="0"/>
                        </a:spcAft>
                        <a:buSzPts val="1200"/>
                        <a:buFont typeface="Times New Roman"/>
                        <a:buAutoNum type="arabicPeriod"/>
                        <a:tabLst>
                          <a:tab pos="472440" algn="l"/>
                          <a:tab pos="473075" algn="l"/>
                        </a:tabLst>
                      </a:pPr>
                      <a:r>
                        <a:rPr lang="en-US" sz="2000" spc="-150" dirty="0">
                          <a:latin typeface="+mj-lt"/>
                          <a:ea typeface="Times New Roman"/>
                          <a:cs typeface="Times New Roman"/>
                        </a:rPr>
                        <a:t>Some bacteria (green) carry out photosynthesis in a different way and do not release</a:t>
                      </a:r>
                      <a:r>
                        <a:rPr lang="en-US" sz="2000" spc="90" dirty="0">
                          <a:latin typeface="+mj-lt"/>
                          <a:ea typeface="Times New Roman"/>
                          <a:cs typeface="Times New Roman"/>
                        </a:rPr>
                        <a:t> </a:t>
                      </a:r>
                      <a:r>
                        <a:rPr lang="en-US" sz="2000" spc="-150" dirty="0">
                          <a:latin typeface="+mj-lt"/>
                          <a:ea typeface="Times New Roman"/>
                          <a:cs typeface="Times New Roman"/>
                        </a:rPr>
                        <a:t>oxygen</a:t>
                      </a:r>
                      <a:endParaRPr lang="en-IN" sz="2000" spc="-150" dirty="0">
                        <a:latin typeface="+mj-lt"/>
                        <a:ea typeface="Times New Roman"/>
                        <a:cs typeface="Times New Roman"/>
                      </a:endParaRPr>
                    </a:p>
                    <a:p>
                      <a:pPr marL="360363" marR="436245" lvl="0" indent="-258763">
                        <a:lnSpc>
                          <a:spcPct val="112000"/>
                        </a:lnSpc>
                        <a:spcBef>
                          <a:spcPts val="365"/>
                        </a:spcBef>
                        <a:spcAft>
                          <a:spcPts val="0"/>
                        </a:spcAft>
                        <a:buSzPts val="1200"/>
                        <a:buFont typeface="Times New Roman"/>
                        <a:buAutoNum type="arabicPeriod"/>
                        <a:tabLst>
                          <a:tab pos="472440" algn="l"/>
                          <a:tab pos="473075" algn="l"/>
                        </a:tabLst>
                      </a:pPr>
                      <a:r>
                        <a:rPr lang="en-US" sz="2000" spc="-150" dirty="0">
                          <a:latin typeface="+mj-lt"/>
                          <a:ea typeface="Times New Roman"/>
                          <a:cs typeface="Times New Roman"/>
                        </a:rPr>
                        <a:t>Sexual reproduction </a:t>
                      </a:r>
                      <a:r>
                        <a:rPr lang="en-US" sz="2000" spc="-40" dirty="0">
                          <a:latin typeface="+mj-lt"/>
                          <a:ea typeface="Times New Roman"/>
                          <a:cs typeface="Times New Roman"/>
                        </a:rPr>
                        <a:t>by </a:t>
                      </a:r>
                      <a:r>
                        <a:rPr lang="en-US" sz="2000" spc="-150" dirty="0">
                          <a:latin typeface="+mj-lt"/>
                          <a:ea typeface="Times New Roman"/>
                          <a:cs typeface="Times New Roman"/>
                        </a:rPr>
                        <a:t>conjugation.</a:t>
                      </a:r>
                      <a:endParaRPr lang="en-IN" sz="2000" spc="-150" dirty="0">
                        <a:latin typeface="+mj-lt"/>
                        <a:ea typeface="Times New Roman"/>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258763">
                        <a:spcBef>
                          <a:spcPts val="605"/>
                        </a:spcBef>
                        <a:spcAft>
                          <a:spcPts val="0"/>
                        </a:spcAft>
                        <a:buSzPts val="1200"/>
                        <a:buFont typeface="Times New Roman"/>
                        <a:buAutoNum type="arabicPeriod"/>
                        <a:tabLst>
                          <a:tab pos="541338" algn="l"/>
                        </a:tabLst>
                      </a:pPr>
                      <a:r>
                        <a:rPr lang="en-US" sz="2000" spc="-50" dirty="0">
                          <a:latin typeface="+mj-lt"/>
                          <a:ea typeface="Times New Roman"/>
                          <a:cs typeface="Times New Roman"/>
                        </a:rPr>
                        <a:t>Comparatively larger</a:t>
                      </a:r>
                      <a:r>
                        <a:rPr lang="en-US" sz="2000" spc="-75" dirty="0">
                          <a:latin typeface="+mj-lt"/>
                          <a:ea typeface="Times New Roman"/>
                          <a:cs typeface="Times New Roman"/>
                        </a:rPr>
                        <a:t> </a:t>
                      </a:r>
                      <a:r>
                        <a:rPr lang="en-US" sz="2000" spc="-50" dirty="0">
                          <a:latin typeface="+mj-lt"/>
                          <a:ea typeface="Times New Roman"/>
                          <a:cs typeface="Times New Roman"/>
                        </a:rPr>
                        <a:t>cells</a:t>
                      </a:r>
                      <a:endParaRPr lang="en-IN" sz="2000" spc="-50" dirty="0">
                        <a:latin typeface="+mj-lt"/>
                        <a:ea typeface="Times New Roman"/>
                        <a:cs typeface="Times New Roman"/>
                      </a:endParaRPr>
                    </a:p>
                    <a:p>
                      <a:pPr marL="342900" lvl="0" indent="-258763">
                        <a:spcBef>
                          <a:spcPts val="540"/>
                        </a:spcBef>
                        <a:spcAft>
                          <a:spcPts val="0"/>
                        </a:spcAft>
                        <a:buSzPts val="1200"/>
                        <a:buFont typeface="Times New Roman"/>
                        <a:buAutoNum type="arabicPeriod"/>
                        <a:tabLst>
                          <a:tab pos="541338" algn="l"/>
                        </a:tabLst>
                      </a:pPr>
                      <a:r>
                        <a:rPr lang="en-US" sz="2000" spc="-50" dirty="0">
                          <a:latin typeface="+mj-lt"/>
                          <a:ea typeface="Times New Roman"/>
                          <a:cs typeface="Times New Roman"/>
                        </a:rPr>
                        <a:t>Do not have</a:t>
                      </a:r>
                      <a:r>
                        <a:rPr lang="en-US" sz="2000" spc="105" dirty="0">
                          <a:latin typeface="+mj-lt"/>
                          <a:ea typeface="Times New Roman"/>
                          <a:cs typeface="Times New Roman"/>
                        </a:rPr>
                        <a:t> </a:t>
                      </a:r>
                      <a:r>
                        <a:rPr lang="en-US" sz="2000" spc="-50" dirty="0">
                          <a:latin typeface="+mj-lt"/>
                          <a:ea typeface="Times New Roman"/>
                          <a:cs typeface="Times New Roman"/>
                        </a:rPr>
                        <a:t>flagella.</a:t>
                      </a:r>
                      <a:endParaRPr lang="en-IN" sz="2000" spc="-50" dirty="0">
                        <a:latin typeface="+mj-lt"/>
                        <a:ea typeface="Times New Roman"/>
                        <a:cs typeface="Times New Roman"/>
                      </a:endParaRPr>
                    </a:p>
                    <a:p>
                      <a:pPr marL="342900" marR="96520" lvl="0" indent="-258763">
                        <a:lnSpc>
                          <a:spcPct val="112000"/>
                        </a:lnSpc>
                        <a:spcBef>
                          <a:spcPts val="540"/>
                        </a:spcBef>
                        <a:spcAft>
                          <a:spcPts val="0"/>
                        </a:spcAft>
                        <a:buSzPts val="1200"/>
                        <a:buFont typeface="Times New Roman"/>
                        <a:buAutoNum type="arabicPeriod"/>
                        <a:tabLst>
                          <a:tab pos="541338" algn="l"/>
                        </a:tabLst>
                      </a:pPr>
                      <a:r>
                        <a:rPr lang="en-US" sz="2000" spc="-50" dirty="0">
                          <a:latin typeface="+mj-lt"/>
                          <a:ea typeface="Times New Roman"/>
                          <a:cs typeface="Times New Roman"/>
                        </a:rPr>
                        <a:t>They all carry out photosynthesis in the usual manner as in green plants and release</a:t>
                      </a:r>
                      <a:r>
                        <a:rPr lang="en-US" sz="2000" spc="90" dirty="0">
                          <a:latin typeface="+mj-lt"/>
                          <a:ea typeface="Times New Roman"/>
                          <a:cs typeface="Times New Roman"/>
                        </a:rPr>
                        <a:t> </a:t>
                      </a:r>
                      <a:r>
                        <a:rPr lang="en-US" sz="2000" spc="-50" dirty="0">
                          <a:latin typeface="+mj-lt"/>
                          <a:ea typeface="Times New Roman"/>
                          <a:cs typeface="Times New Roman"/>
                        </a:rPr>
                        <a:t>oxygen</a:t>
                      </a:r>
                      <a:endParaRPr lang="en-IN" sz="2000" spc="-50" dirty="0">
                        <a:latin typeface="+mj-lt"/>
                        <a:ea typeface="Times New Roman"/>
                        <a:cs typeface="Times New Roman"/>
                      </a:endParaRPr>
                    </a:p>
                    <a:p>
                      <a:pPr marL="342900" marR="581025" lvl="0" indent="-258763">
                        <a:lnSpc>
                          <a:spcPct val="112000"/>
                        </a:lnSpc>
                        <a:spcAft>
                          <a:spcPts val="0"/>
                        </a:spcAft>
                        <a:buSzPts val="1200"/>
                        <a:buFont typeface="Times New Roman"/>
                        <a:buAutoNum type="arabicPeriod"/>
                        <a:tabLst>
                          <a:tab pos="541338" algn="l"/>
                        </a:tabLst>
                      </a:pPr>
                      <a:r>
                        <a:rPr lang="en-US" sz="2000" spc="-50" dirty="0">
                          <a:latin typeface="+mj-lt"/>
                          <a:ea typeface="Times New Roman"/>
                          <a:cs typeface="Times New Roman"/>
                        </a:rPr>
                        <a:t>Conjugation has not </a:t>
                      </a:r>
                      <a:r>
                        <a:rPr lang="en-US" sz="2000" spc="-15" dirty="0">
                          <a:latin typeface="+mj-lt"/>
                          <a:ea typeface="Times New Roman"/>
                          <a:cs typeface="Times New Roman"/>
                        </a:rPr>
                        <a:t>been </a:t>
                      </a:r>
                      <a:r>
                        <a:rPr lang="en-US" sz="2000" spc="-50" dirty="0">
                          <a:latin typeface="+mj-lt"/>
                          <a:ea typeface="Times New Roman"/>
                          <a:cs typeface="Times New Roman"/>
                        </a:rPr>
                        <a:t>observed.</a:t>
                      </a:r>
                      <a:endParaRPr lang="en-IN" sz="2000" spc="-50" dirty="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914400" y="609600"/>
            <a:ext cx="7924800" cy="523220"/>
          </a:xfrm>
          <a:prstGeom prst="rect">
            <a:avLst/>
          </a:prstGeom>
        </p:spPr>
        <p:txBody>
          <a:bodyPr wrap="square">
            <a:spAutoFit/>
          </a:bodyPr>
          <a:lstStyle/>
          <a:p>
            <a:pPr algn="ctr" defTabSz="720000" fontAlgn="base">
              <a:spcBef>
                <a:spcPct val="0"/>
              </a:spcBef>
              <a:spcAft>
                <a:spcPct val="0"/>
              </a:spcAft>
              <a:tabLst>
                <a:tab pos="180000" algn="l"/>
              </a:tabLst>
            </a:pPr>
            <a:r>
              <a:rPr lang="en-US" sz="2800" b="1" dirty="0" smtClean="0">
                <a:ea typeface="Times New Roman" pitchFamily="18" charset="0"/>
                <a:cs typeface="Arial" pitchFamily="34" charset="0"/>
              </a:rPr>
              <a:t>Differences between Bacteria and </a:t>
            </a:r>
            <a:r>
              <a:rPr lang="en-US" sz="2800" b="1" dirty="0" err="1" smtClean="0">
                <a:ea typeface="Times New Roman" pitchFamily="18" charset="0"/>
                <a:cs typeface="Arial" pitchFamily="34" charset="0"/>
              </a:rPr>
              <a:t>Cyanobacteria</a:t>
            </a:r>
            <a:endParaRPr lang="en-US" sz="2800" b="1" dirty="0" smtClean="0">
              <a:ea typeface="Times New Roman" pitchFamily="18"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467600" cy="677108"/>
          </a:xfrm>
        </p:spPr>
        <p:txBody>
          <a:bodyPr/>
          <a:lstStyle/>
          <a:p>
            <a:pPr algn="ctr"/>
            <a:r>
              <a:rPr lang="en-IN" dirty="0" err="1" smtClean="0"/>
              <a:t>Archaebacteria</a:t>
            </a:r>
            <a:endParaRPr lang="en-IN" dirty="0"/>
          </a:p>
        </p:txBody>
      </p:sp>
      <p:sp>
        <p:nvSpPr>
          <p:cNvPr id="3" name="Text Placeholder 2"/>
          <p:cNvSpPr>
            <a:spLocks noGrp="1"/>
          </p:cNvSpPr>
          <p:nvPr>
            <p:ph type="body" idx="1"/>
          </p:nvPr>
        </p:nvSpPr>
        <p:spPr>
          <a:xfrm>
            <a:off x="838200" y="1371600"/>
            <a:ext cx="8534400" cy="5170646"/>
          </a:xfrm>
        </p:spPr>
        <p:txBody>
          <a:bodyPr/>
          <a:lstStyle/>
          <a:p>
            <a:r>
              <a:rPr lang="en-IN" sz="2800" dirty="0" smtClean="0"/>
              <a:t>Kingdom </a:t>
            </a:r>
            <a:r>
              <a:rPr lang="en-IN" sz="2800" dirty="0" err="1" smtClean="0"/>
              <a:t>Monera</a:t>
            </a:r>
            <a:r>
              <a:rPr lang="en-IN" sz="2800" dirty="0" smtClean="0"/>
              <a:t> includes two groups:-</a:t>
            </a:r>
          </a:p>
          <a:p>
            <a:pPr marL="812800" indent="-457200"/>
            <a:r>
              <a:rPr lang="en-IN" sz="2800" b="1" dirty="0" smtClean="0"/>
              <a:t>1.	</a:t>
            </a:r>
            <a:r>
              <a:rPr lang="en-IN" sz="2800" b="1" dirty="0" err="1" smtClean="0"/>
              <a:t>Archaebacteria</a:t>
            </a:r>
            <a:r>
              <a:rPr lang="en-IN" sz="2800" b="1" dirty="0" smtClean="0"/>
              <a:t> and</a:t>
            </a:r>
          </a:p>
          <a:p>
            <a:pPr marL="812800" indent="-457200"/>
            <a:r>
              <a:rPr lang="en-IN" sz="2800" b="1" dirty="0" smtClean="0"/>
              <a:t>2.	</a:t>
            </a:r>
            <a:r>
              <a:rPr lang="en-IN" sz="2800" b="1" dirty="0" err="1" smtClean="0"/>
              <a:t>Eubacteria</a:t>
            </a:r>
            <a:endParaRPr lang="en-IN" sz="2800" b="1" dirty="0" smtClean="0"/>
          </a:p>
          <a:p>
            <a:r>
              <a:rPr lang="en-IN" sz="2800" u="sng" dirty="0" err="1" smtClean="0"/>
              <a:t>Archaebacteria</a:t>
            </a:r>
            <a:r>
              <a:rPr lang="en-IN" sz="2800" dirty="0" smtClean="0"/>
              <a:t> </a:t>
            </a:r>
            <a:r>
              <a:rPr lang="en-IN" sz="2800" b="1" i="1" dirty="0" smtClean="0"/>
              <a:t>includes </a:t>
            </a:r>
            <a:r>
              <a:rPr lang="en-IN" sz="2800" dirty="0" smtClean="0"/>
              <a:t>bacteria that live in </a:t>
            </a:r>
            <a:r>
              <a:rPr lang="en-IN" sz="2800" u="sng" dirty="0" smtClean="0"/>
              <a:t>unusual environments </a:t>
            </a:r>
            <a:r>
              <a:rPr lang="en-IN" sz="2800" dirty="0" smtClean="0"/>
              <a:t>particularly at low levels of oxygen.        Main </a:t>
            </a:r>
            <a:r>
              <a:rPr lang="en-IN" sz="2800" b="1" i="1" dirty="0" smtClean="0"/>
              <a:t>types</a:t>
            </a:r>
            <a:r>
              <a:rPr lang="en-IN" sz="2800" dirty="0" smtClean="0"/>
              <a:t> of </a:t>
            </a:r>
            <a:r>
              <a:rPr lang="en-IN" sz="2800" dirty="0" err="1" smtClean="0"/>
              <a:t>Archaebacteria</a:t>
            </a:r>
            <a:r>
              <a:rPr lang="en-IN" sz="2800" dirty="0" smtClean="0"/>
              <a:t> are</a:t>
            </a:r>
          </a:p>
          <a:p>
            <a:pPr marL="812800" indent="-457200"/>
            <a:r>
              <a:rPr lang="en-IN" sz="2800" dirty="0" smtClean="0"/>
              <a:t>•	</a:t>
            </a:r>
            <a:r>
              <a:rPr lang="en-IN" sz="2800" dirty="0" err="1" smtClean="0"/>
              <a:t>Methanogenic</a:t>
            </a:r>
            <a:r>
              <a:rPr lang="en-IN" sz="2800" dirty="0" smtClean="0"/>
              <a:t> bacteria that live in sewage and intestinal tracts of animals</a:t>
            </a:r>
          </a:p>
          <a:p>
            <a:pPr marL="812800" indent="-457200"/>
            <a:r>
              <a:rPr lang="en-IN" sz="2800" dirty="0" smtClean="0"/>
              <a:t>•	</a:t>
            </a:r>
            <a:r>
              <a:rPr lang="en-IN" sz="2800" dirty="0" err="1" smtClean="0"/>
              <a:t>Thermoacidophilic</a:t>
            </a:r>
            <a:r>
              <a:rPr lang="en-IN" sz="2800" dirty="0" smtClean="0"/>
              <a:t> bacteria that live in hot springs.</a:t>
            </a:r>
          </a:p>
          <a:p>
            <a:pPr marL="812800" indent="-457200"/>
            <a:r>
              <a:rPr lang="en-IN" sz="2800" dirty="0" smtClean="0"/>
              <a:t>•	</a:t>
            </a:r>
            <a:r>
              <a:rPr lang="en-IN" sz="2800" dirty="0" err="1" smtClean="0"/>
              <a:t>Halophilic</a:t>
            </a:r>
            <a:r>
              <a:rPr lang="en-IN" sz="2800" dirty="0" smtClean="0"/>
              <a:t> bacteria live in salty conditions e.g. where hot sun concentrates sea water.</a:t>
            </a:r>
          </a:p>
          <a:p>
            <a:pPr marL="457200" indent="-457200"/>
            <a:r>
              <a:rPr lang="en-IN" sz="2800" u="sng" dirty="0" err="1" smtClean="0"/>
              <a:t>Eubacteria</a:t>
            </a:r>
            <a:r>
              <a:rPr lang="en-IN" sz="2800" dirty="0" smtClean="0"/>
              <a:t> </a:t>
            </a:r>
            <a:r>
              <a:rPr lang="en-IN" sz="2800" b="1" i="1" dirty="0" smtClean="0"/>
              <a:t>include </a:t>
            </a:r>
            <a:r>
              <a:rPr lang="en-IN" sz="2800" dirty="0" err="1" smtClean="0"/>
              <a:t>cyanobacteria</a:t>
            </a:r>
            <a:r>
              <a:rPr lang="en-IN" sz="2800" dirty="0" smtClean="0"/>
              <a:t> and all other bacteria.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6034">
              <a:lnSpc>
                <a:spcPts val="1645"/>
              </a:lnSpc>
            </a:pPr>
            <a:fld id="{81D60167-4931-47E6-BA6A-407CBD079E47}" type="slidenum">
              <a:rPr spc="-5" dirty="0"/>
              <a:pPr marL="26034">
                <a:lnSpc>
                  <a:spcPts val="1645"/>
                </a:lnSpc>
              </a:pPr>
              <a:t>37</a:t>
            </a:fld>
            <a:endParaRPr spc="-5" dirty="0"/>
          </a:p>
        </p:txBody>
      </p:sp>
      <p:sp>
        <p:nvSpPr>
          <p:cNvPr id="2" name="object 2"/>
          <p:cNvSpPr txBox="1">
            <a:spLocks noGrp="1"/>
          </p:cNvSpPr>
          <p:nvPr>
            <p:ph type="title"/>
          </p:nvPr>
        </p:nvSpPr>
        <p:spPr>
          <a:xfrm>
            <a:off x="3276600" y="609600"/>
            <a:ext cx="2821940" cy="695960"/>
          </a:xfrm>
          <a:prstGeom prst="rect">
            <a:avLst/>
          </a:prstGeom>
        </p:spPr>
        <p:txBody>
          <a:bodyPr vert="horz" wrap="square" lIns="0" tIns="12065" rIns="0" bIns="0" rtlCol="0">
            <a:spAutoFit/>
          </a:bodyPr>
          <a:lstStyle/>
          <a:p>
            <a:pPr marL="12700">
              <a:lnSpc>
                <a:spcPct val="100000"/>
              </a:lnSpc>
              <a:spcBef>
                <a:spcPts val="95"/>
              </a:spcBef>
            </a:pPr>
            <a:r>
              <a:rPr spc="-5" dirty="0"/>
              <a:t>Eukaryotes</a:t>
            </a:r>
          </a:p>
        </p:txBody>
      </p:sp>
      <p:sp>
        <p:nvSpPr>
          <p:cNvPr id="3" name="object 3"/>
          <p:cNvSpPr txBox="1"/>
          <p:nvPr/>
        </p:nvSpPr>
        <p:spPr>
          <a:xfrm>
            <a:off x="1524000" y="1371600"/>
            <a:ext cx="1441450" cy="452755"/>
          </a:xfrm>
          <a:prstGeom prst="rect">
            <a:avLst/>
          </a:prstGeom>
        </p:spPr>
        <p:txBody>
          <a:bodyPr vert="horz" wrap="square" lIns="0" tIns="12700" rIns="0" bIns="0" rtlCol="0">
            <a:spAutoFit/>
          </a:bodyPr>
          <a:lstStyle/>
          <a:p>
            <a:pPr marL="12700">
              <a:lnSpc>
                <a:spcPct val="100000"/>
              </a:lnSpc>
              <a:spcBef>
                <a:spcPts val="100"/>
              </a:spcBef>
            </a:pPr>
            <a:r>
              <a:rPr sz="2800" dirty="0">
                <a:latin typeface="Arial"/>
                <a:cs typeface="Arial"/>
              </a:rPr>
              <a:t>eu =</a:t>
            </a:r>
            <a:r>
              <a:rPr sz="2800" spc="-90" dirty="0">
                <a:latin typeface="Arial"/>
                <a:cs typeface="Arial"/>
              </a:rPr>
              <a:t> </a:t>
            </a:r>
            <a:r>
              <a:rPr sz="2800" dirty="0">
                <a:latin typeface="Arial"/>
                <a:cs typeface="Arial"/>
              </a:rPr>
              <a:t>true</a:t>
            </a:r>
            <a:endParaRPr sz="2800">
              <a:latin typeface="Arial"/>
              <a:cs typeface="Arial"/>
            </a:endParaRPr>
          </a:p>
        </p:txBody>
      </p:sp>
      <p:sp>
        <p:nvSpPr>
          <p:cNvPr id="4" name="object 4"/>
          <p:cNvSpPr txBox="1"/>
          <p:nvPr/>
        </p:nvSpPr>
        <p:spPr>
          <a:xfrm>
            <a:off x="4800600" y="1295400"/>
            <a:ext cx="4312920" cy="452755"/>
          </a:xfrm>
          <a:prstGeom prst="rect">
            <a:avLst/>
          </a:prstGeom>
        </p:spPr>
        <p:txBody>
          <a:bodyPr vert="horz" wrap="square" lIns="0" tIns="12700" rIns="0" bIns="0" rtlCol="0">
            <a:spAutoFit/>
          </a:bodyPr>
          <a:lstStyle/>
          <a:p>
            <a:pPr marL="12700">
              <a:lnSpc>
                <a:spcPct val="100000"/>
              </a:lnSpc>
              <a:spcBef>
                <a:spcPts val="100"/>
              </a:spcBef>
            </a:pPr>
            <a:r>
              <a:rPr sz="2800" dirty="0">
                <a:latin typeface="Arial"/>
                <a:cs typeface="Arial"/>
              </a:rPr>
              <a:t>karyote = kernal or</a:t>
            </a:r>
            <a:r>
              <a:rPr sz="2800" spc="-80" dirty="0">
                <a:latin typeface="Arial"/>
                <a:cs typeface="Arial"/>
              </a:rPr>
              <a:t> </a:t>
            </a:r>
            <a:r>
              <a:rPr sz="2800" dirty="0">
                <a:latin typeface="Arial"/>
                <a:cs typeface="Arial"/>
              </a:rPr>
              <a:t>nucleus</a:t>
            </a:r>
            <a:endParaRPr sz="2800">
              <a:latin typeface="Arial"/>
              <a:cs typeface="Arial"/>
            </a:endParaRPr>
          </a:p>
        </p:txBody>
      </p:sp>
      <p:sp>
        <p:nvSpPr>
          <p:cNvPr id="5" name="object 5"/>
          <p:cNvSpPr txBox="1"/>
          <p:nvPr/>
        </p:nvSpPr>
        <p:spPr>
          <a:xfrm>
            <a:off x="990600" y="1981200"/>
            <a:ext cx="8229600" cy="4126258"/>
          </a:xfrm>
          <a:prstGeom prst="rect">
            <a:avLst/>
          </a:prstGeom>
        </p:spPr>
        <p:txBody>
          <a:bodyPr vert="horz" wrap="square" lIns="0" tIns="0" rIns="0" bIns="0" rtlCol="0">
            <a:spAutoFit/>
          </a:bodyPr>
          <a:lstStyle/>
          <a:p>
            <a:pPr marL="546100" indent="-435609">
              <a:lnSpc>
                <a:spcPts val="3060"/>
              </a:lnSpc>
              <a:buSzPct val="116666"/>
              <a:buAutoNum type="alphaUcPeriod"/>
              <a:tabLst>
                <a:tab pos="643255" algn="l"/>
                <a:tab pos="643890" algn="l"/>
              </a:tabLst>
            </a:pPr>
            <a:r>
              <a:rPr sz="2400" spc="-5" dirty="0">
                <a:latin typeface="Arial"/>
                <a:cs typeface="Arial"/>
              </a:rPr>
              <a:t>Have a true</a:t>
            </a:r>
            <a:r>
              <a:rPr sz="2400" spc="5" dirty="0">
                <a:latin typeface="Arial"/>
                <a:cs typeface="Arial"/>
              </a:rPr>
              <a:t> </a:t>
            </a:r>
            <a:r>
              <a:rPr sz="2400" spc="-10" dirty="0">
                <a:latin typeface="Arial"/>
                <a:cs typeface="Arial"/>
              </a:rPr>
              <a:t>nucleus</a:t>
            </a:r>
            <a:endParaRPr sz="2400">
              <a:latin typeface="Arial"/>
              <a:cs typeface="Arial"/>
            </a:endParaRPr>
          </a:p>
          <a:p>
            <a:pPr>
              <a:lnSpc>
                <a:spcPct val="100000"/>
              </a:lnSpc>
              <a:spcBef>
                <a:spcPts val="15"/>
              </a:spcBef>
              <a:buAutoNum type="alphaUcPeriod"/>
            </a:pPr>
            <a:endParaRPr sz="3000">
              <a:latin typeface="Times New Roman"/>
              <a:cs typeface="Times New Roman"/>
            </a:endParaRPr>
          </a:p>
          <a:p>
            <a:pPr marL="545465" indent="-532765">
              <a:lnSpc>
                <a:spcPct val="100000"/>
              </a:lnSpc>
              <a:buAutoNum type="alphaUcPeriod"/>
              <a:tabLst>
                <a:tab pos="545465" algn="l"/>
                <a:tab pos="546100" algn="l"/>
              </a:tabLst>
            </a:pPr>
            <a:r>
              <a:rPr sz="2400" spc="-5" dirty="0">
                <a:latin typeface="Arial"/>
                <a:cs typeface="Arial"/>
              </a:rPr>
              <a:t>Generally larger and more complex</a:t>
            </a:r>
            <a:r>
              <a:rPr sz="2400" spc="45" dirty="0">
                <a:latin typeface="Arial"/>
                <a:cs typeface="Arial"/>
              </a:rPr>
              <a:t> </a:t>
            </a:r>
            <a:r>
              <a:rPr sz="2400" spc="-10" dirty="0">
                <a:latin typeface="Arial"/>
                <a:cs typeface="Arial"/>
              </a:rPr>
              <a:t>cells</a:t>
            </a:r>
            <a:endParaRPr sz="2400">
              <a:latin typeface="Arial"/>
              <a:cs typeface="Arial"/>
            </a:endParaRPr>
          </a:p>
          <a:p>
            <a:pPr>
              <a:lnSpc>
                <a:spcPct val="100000"/>
              </a:lnSpc>
              <a:spcBef>
                <a:spcPts val="5"/>
              </a:spcBef>
              <a:buAutoNum type="alphaUcPeriod"/>
            </a:pPr>
            <a:endParaRPr sz="3000">
              <a:latin typeface="Times New Roman"/>
              <a:cs typeface="Times New Roman"/>
            </a:endParaRPr>
          </a:p>
          <a:p>
            <a:pPr marL="545465" indent="-532765">
              <a:lnSpc>
                <a:spcPct val="100000"/>
              </a:lnSpc>
              <a:buAutoNum type="alphaUcPeriod"/>
              <a:tabLst>
                <a:tab pos="545465" algn="l"/>
                <a:tab pos="546100" algn="l"/>
              </a:tabLst>
            </a:pPr>
            <a:r>
              <a:rPr sz="2400" spc="-5" dirty="0">
                <a:latin typeface="Arial"/>
                <a:cs typeface="Arial"/>
              </a:rPr>
              <a:t>Have genetic material in</a:t>
            </a:r>
            <a:r>
              <a:rPr sz="2400" spc="40" dirty="0">
                <a:latin typeface="Arial"/>
                <a:cs typeface="Arial"/>
              </a:rPr>
              <a:t> </a:t>
            </a:r>
            <a:r>
              <a:rPr sz="2400" spc="-10" dirty="0">
                <a:latin typeface="Arial"/>
                <a:cs typeface="Arial"/>
              </a:rPr>
              <a:t>nucleus</a:t>
            </a:r>
            <a:endParaRPr sz="2400">
              <a:latin typeface="Arial"/>
              <a:cs typeface="Arial"/>
            </a:endParaRPr>
          </a:p>
          <a:p>
            <a:pPr>
              <a:lnSpc>
                <a:spcPct val="100000"/>
              </a:lnSpc>
              <a:spcBef>
                <a:spcPts val="5"/>
              </a:spcBef>
              <a:buAutoNum type="alphaUcPeriod"/>
            </a:pPr>
            <a:endParaRPr sz="2750">
              <a:latin typeface="Times New Roman"/>
              <a:cs typeface="Times New Roman"/>
            </a:endParaRPr>
          </a:p>
          <a:p>
            <a:pPr marL="546100" marR="1177925" indent="-533400">
              <a:lnSpc>
                <a:spcPct val="110000"/>
              </a:lnSpc>
              <a:buAutoNum type="alphaUcPeriod"/>
              <a:tabLst>
                <a:tab pos="545465" algn="l"/>
                <a:tab pos="546100" algn="l"/>
              </a:tabLst>
            </a:pPr>
            <a:r>
              <a:rPr sz="2400" spc="-5" dirty="0">
                <a:latin typeface="Arial"/>
                <a:cs typeface="Arial"/>
              </a:rPr>
              <a:t>Some are uni-cellular </a:t>
            </a:r>
            <a:r>
              <a:rPr sz="2400" spc="-10">
                <a:latin typeface="Arial"/>
                <a:cs typeface="Arial"/>
              </a:rPr>
              <a:t>organisms </a:t>
            </a:r>
            <a:r>
              <a:rPr sz="2400" spc="-5" smtClean="0">
                <a:latin typeface="Arial"/>
                <a:cs typeface="Arial"/>
              </a:rPr>
              <a:t>Others</a:t>
            </a:r>
            <a:r>
              <a:rPr lang="en-IN" sz="2400" spc="-5" dirty="0" smtClean="0">
                <a:latin typeface="Arial"/>
                <a:cs typeface="Arial"/>
              </a:rPr>
              <a:t> </a:t>
            </a:r>
            <a:r>
              <a:rPr sz="2400" spc="-5" smtClean="0">
                <a:latin typeface="Arial"/>
                <a:cs typeface="Arial"/>
              </a:rPr>
              <a:t>multi-cellular</a:t>
            </a:r>
            <a:r>
              <a:rPr sz="2400" smtClean="0">
                <a:latin typeface="Arial"/>
                <a:cs typeface="Arial"/>
              </a:rPr>
              <a:t> </a:t>
            </a:r>
            <a:r>
              <a:rPr sz="2400" spc="-10" dirty="0">
                <a:latin typeface="Arial"/>
                <a:cs typeface="Arial"/>
              </a:rPr>
              <a:t>organisms</a:t>
            </a:r>
            <a:endParaRPr sz="2400">
              <a:latin typeface="Arial"/>
              <a:cs typeface="Arial"/>
            </a:endParaRPr>
          </a:p>
          <a:p>
            <a:pPr>
              <a:lnSpc>
                <a:spcPct val="100000"/>
              </a:lnSpc>
              <a:spcBef>
                <a:spcPts val="5"/>
              </a:spcBef>
              <a:buAutoNum type="alphaUcPeriod"/>
            </a:pPr>
            <a:endParaRPr sz="3000">
              <a:latin typeface="Times New Roman"/>
              <a:cs typeface="Times New Roman"/>
            </a:endParaRPr>
          </a:p>
          <a:p>
            <a:pPr marL="469900" indent="-457200">
              <a:lnSpc>
                <a:spcPct val="100000"/>
              </a:lnSpc>
              <a:spcBef>
                <a:spcPts val="5"/>
              </a:spcBef>
              <a:buAutoNum type="alphaUcPeriod"/>
              <a:tabLst>
                <a:tab pos="469900" algn="l"/>
                <a:tab pos="470534" algn="l"/>
              </a:tabLst>
            </a:pPr>
            <a:r>
              <a:rPr sz="2400" spc="-5" dirty="0">
                <a:latin typeface="Arial"/>
                <a:cs typeface="Arial"/>
              </a:rPr>
              <a:t>Examples </a:t>
            </a:r>
            <a:r>
              <a:rPr sz="2400" dirty="0">
                <a:latin typeface="Arial"/>
                <a:cs typeface="Arial"/>
              </a:rPr>
              <a:t>- </a:t>
            </a:r>
            <a:r>
              <a:rPr sz="2400" spc="-5" dirty="0">
                <a:latin typeface="Arial"/>
                <a:cs typeface="Arial"/>
              </a:rPr>
              <a:t>plants, animals, fungi,</a:t>
            </a:r>
            <a:r>
              <a:rPr sz="2400" spc="-55" dirty="0">
                <a:latin typeface="Arial"/>
                <a:cs typeface="Arial"/>
              </a:rPr>
              <a:t> </a:t>
            </a:r>
            <a:r>
              <a:rPr sz="2400" spc="-5" dirty="0">
                <a:latin typeface="Arial"/>
                <a:cs typeface="Arial"/>
              </a:rPr>
              <a:t>protists</a:t>
            </a:r>
            <a:endParaRPr sz="24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38191" y="1171747"/>
            <a:ext cx="7582016" cy="537916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6034">
              <a:lnSpc>
                <a:spcPts val="1645"/>
              </a:lnSpc>
            </a:pPr>
            <a:fld id="{81D60167-4931-47E6-BA6A-407CBD079E47}" type="slidenum">
              <a:rPr spc="-5" dirty="0"/>
              <a:pPr marL="26034">
                <a:lnSpc>
                  <a:spcPts val="1645"/>
                </a:lnSpc>
              </a:pPr>
              <a:t>38</a:t>
            </a:fld>
            <a:endParaRPr spc="-5"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034">
              <a:lnSpc>
                <a:spcPts val="1645"/>
              </a:lnSpc>
            </a:pPr>
            <a:fld id="{81D60167-4931-47E6-BA6A-407CBD079E47}" type="slidenum">
              <a:rPr spc="-5" dirty="0"/>
              <a:pPr marL="26034">
                <a:lnSpc>
                  <a:spcPts val="1645"/>
                </a:lnSpc>
              </a:pPr>
              <a:t>39</a:t>
            </a:fld>
            <a:endParaRPr spc="-5" dirty="0"/>
          </a:p>
        </p:txBody>
      </p:sp>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5" dirty="0"/>
              <a:t>Review</a:t>
            </a:r>
          </a:p>
        </p:txBody>
      </p:sp>
      <p:sp>
        <p:nvSpPr>
          <p:cNvPr id="3" name="object 3"/>
          <p:cNvSpPr txBox="1"/>
          <p:nvPr/>
        </p:nvSpPr>
        <p:spPr>
          <a:xfrm>
            <a:off x="1221739" y="2460751"/>
            <a:ext cx="7155815" cy="1000760"/>
          </a:xfrm>
          <a:prstGeom prst="rect">
            <a:avLst/>
          </a:prstGeom>
        </p:spPr>
        <p:txBody>
          <a:bodyPr vert="horz" wrap="square" lIns="0" tIns="12065" rIns="0" bIns="0" rtlCol="0">
            <a:spAutoFit/>
          </a:bodyPr>
          <a:lstStyle/>
          <a:p>
            <a:pPr marL="355600" marR="5080" indent="-342900">
              <a:lnSpc>
                <a:spcPct val="100000"/>
              </a:lnSpc>
              <a:spcBef>
                <a:spcPts val="95"/>
              </a:spcBef>
              <a:buChar char="•"/>
              <a:tabLst>
                <a:tab pos="354965" algn="l"/>
                <a:tab pos="355600" algn="l"/>
              </a:tabLst>
            </a:pPr>
            <a:r>
              <a:rPr sz="3200" spc="-5" dirty="0">
                <a:latin typeface="Arial"/>
                <a:cs typeface="Arial"/>
              </a:rPr>
              <a:t>Major </a:t>
            </a:r>
            <a:r>
              <a:rPr sz="3200" spc="-10" dirty="0">
                <a:latin typeface="Arial"/>
                <a:cs typeface="Arial"/>
              </a:rPr>
              <a:t>differences between prokaryote  </a:t>
            </a:r>
            <a:r>
              <a:rPr sz="3200" spc="-5" dirty="0">
                <a:latin typeface="Arial"/>
                <a:cs typeface="Arial"/>
              </a:rPr>
              <a:t>and </a:t>
            </a:r>
            <a:r>
              <a:rPr sz="3200" spc="-10" dirty="0">
                <a:latin typeface="Arial"/>
                <a:cs typeface="Arial"/>
              </a:rPr>
              <a:t>eukaryote</a:t>
            </a:r>
            <a:r>
              <a:rPr sz="3200" spc="-20" dirty="0">
                <a:latin typeface="Arial"/>
                <a:cs typeface="Arial"/>
              </a:rPr>
              <a:t> </a:t>
            </a:r>
            <a:r>
              <a:rPr sz="3200" spc="-10" dirty="0">
                <a:latin typeface="Arial"/>
                <a:cs typeface="Arial"/>
              </a:rPr>
              <a:t>cells</a:t>
            </a:r>
            <a:endParaRPr sz="32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8697976" y="6750866"/>
            <a:ext cx="149860" cy="224154"/>
          </a:xfrm>
          <a:prstGeom prst="rect">
            <a:avLst/>
          </a:prstGeom>
        </p:spPr>
        <p:txBody>
          <a:bodyPr vert="horz" wrap="square" lIns="0" tIns="0" rIns="0" bIns="0" rtlCol="0">
            <a:spAutoFit/>
          </a:bodyPr>
          <a:lstStyle/>
          <a:p>
            <a:pPr marL="25400">
              <a:lnSpc>
                <a:spcPts val="1645"/>
              </a:lnSpc>
            </a:pPr>
            <a:fld id="{81D60167-4931-47E6-BA6A-407CBD079E47}" type="slidenum">
              <a:rPr sz="1400" spc="-5" dirty="0">
                <a:latin typeface="Arial"/>
                <a:cs typeface="Arial"/>
              </a:rPr>
              <a:pPr marL="25400">
                <a:lnSpc>
                  <a:spcPts val="1645"/>
                </a:lnSpc>
              </a:pPr>
              <a:t>4</a:t>
            </a:fld>
            <a:endParaRPr sz="1400">
              <a:latin typeface="Arial"/>
              <a:cs typeface="Arial"/>
            </a:endParaRPr>
          </a:p>
        </p:txBody>
      </p:sp>
      <p:sp>
        <p:nvSpPr>
          <p:cNvPr id="2" name="object 2"/>
          <p:cNvSpPr txBox="1">
            <a:spLocks noGrp="1"/>
          </p:cNvSpPr>
          <p:nvPr>
            <p:ph type="title"/>
          </p:nvPr>
        </p:nvSpPr>
        <p:spPr>
          <a:xfrm>
            <a:off x="4114800" y="762000"/>
            <a:ext cx="1857502" cy="695960"/>
          </a:xfrm>
          <a:prstGeom prst="rect">
            <a:avLst/>
          </a:prstGeom>
        </p:spPr>
        <p:txBody>
          <a:bodyPr vert="horz" wrap="square" lIns="0" tIns="12065" rIns="0" bIns="0" rtlCol="0">
            <a:spAutoFit/>
          </a:bodyPr>
          <a:lstStyle/>
          <a:p>
            <a:pPr marL="12700">
              <a:lnSpc>
                <a:spcPct val="100000"/>
              </a:lnSpc>
              <a:spcBef>
                <a:spcPts val="95"/>
              </a:spcBef>
            </a:pPr>
            <a:r>
              <a:rPr spc="-5" dirty="0"/>
              <a:t>Review</a:t>
            </a:r>
          </a:p>
        </p:txBody>
      </p:sp>
      <p:sp>
        <p:nvSpPr>
          <p:cNvPr id="3" name="object 3"/>
          <p:cNvSpPr txBox="1"/>
          <p:nvPr/>
        </p:nvSpPr>
        <p:spPr>
          <a:xfrm>
            <a:off x="1143000" y="1828800"/>
            <a:ext cx="8153400" cy="3677160"/>
          </a:xfrm>
          <a:prstGeom prst="rect">
            <a:avLst/>
          </a:prstGeom>
        </p:spPr>
        <p:txBody>
          <a:bodyPr vert="horz" wrap="square" lIns="0" tIns="57150" rIns="360000" bIns="0" rtlCol="0">
            <a:spAutoFit/>
          </a:bodyPr>
          <a:lstStyle/>
          <a:p>
            <a:pPr marL="12700">
              <a:lnSpc>
                <a:spcPct val="100000"/>
              </a:lnSpc>
              <a:spcBef>
                <a:spcPts val="450"/>
              </a:spcBef>
            </a:pPr>
            <a:r>
              <a:rPr sz="2400" b="1" dirty="0">
                <a:latin typeface="Arial" pitchFamily="34" charset="0"/>
                <a:cs typeface="Arial" pitchFamily="34" charset="0"/>
              </a:rPr>
              <a:t>Living things</a:t>
            </a:r>
            <a:r>
              <a:rPr sz="2400" b="1" spc="-20" dirty="0">
                <a:latin typeface="Arial" pitchFamily="34" charset="0"/>
                <a:cs typeface="Arial" pitchFamily="34" charset="0"/>
              </a:rPr>
              <a:t> </a:t>
            </a:r>
            <a:r>
              <a:rPr sz="2400" b="1" dirty="0">
                <a:latin typeface="Arial" pitchFamily="34" charset="0"/>
                <a:cs typeface="Arial" pitchFamily="34" charset="0"/>
              </a:rPr>
              <a:t>-</a:t>
            </a:r>
            <a:endParaRPr sz="2400">
              <a:latin typeface="Arial" pitchFamily="34" charset="0"/>
              <a:cs typeface="Arial" pitchFamily="34" charset="0"/>
            </a:endParaRPr>
          </a:p>
          <a:p>
            <a:pPr marL="12700" marR="2104390">
              <a:lnSpc>
                <a:spcPct val="110000"/>
              </a:lnSpc>
              <a:spcBef>
                <a:spcPts val="10"/>
              </a:spcBef>
            </a:pPr>
            <a:r>
              <a:rPr lang="en-IN" sz="2400" b="1" spc="-10" dirty="0" smtClean="0">
                <a:latin typeface="Arial" pitchFamily="34" charset="0"/>
                <a:cs typeface="Arial" pitchFamily="34" charset="0"/>
              </a:rPr>
              <a:t>...are made up of </a:t>
            </a:r>
            <a:r>
              <a:rPr sz="2400" b="1" spc="-10" smtClean="0">
                <a:latin typeface="Arial" pitchFamily="34" charset="0"/>
                <a:cs typeface="Arial" pitchFamily="34" charset="0"/>
              </a:rPr>
              <a:t>Cells  </a:t>
            </a:r>
            <a:r>
              <a:rPr lang="en-IN" sz="2400" b="1" spc="-5" dirty="0" smtClean="0">
                <a:latin typeface="Arial" pitchFamily="34" charset="0"/>
                <a:cs typeface="Arial" pitchFamily="34" charset="0"/>
              </a:rPr>
              <a:t> </a:t>
            </a:r>
          </a:p>
          <a:p>
            <a:pPr marL="12700" marR="2104390">
              <a:lnSpc>
                <a:spcPct val="110000"/>
              </a:lnSpc>
              <a:spcBef>
                <a:spcPts val="10"/>
              </a:spcBef>
            </a:pPr>
            <a:r>
              <a:rPr lang="en-IN" sz="2400" b="1" spc="-5" dirty="0" smtClean="0">
                <a:latin typeface="Arial" pitchFamily="34" charset="0"/>
                <a:cs typeface="Arial" pitchFamily="34" charset="0"/>
              </a:rPr>
              <a:t>...contain Materials and energy </a:t>
            </a:r>
          </a:p>
          <a:p>
            <a:pPr marL="12700" marR="2104390" defTabSz="900000">
              <a:lnSpc>
                <a:spcPct val="110000"/>
              </a:lnSpc>
              <a:spcBef>
                <a:spcPts val="10"/>
              </a:spcBef>
              <a:tabLst>
                <a:tab pos="180000" algn="l"/>
              </a:tabLst>
            </a:pPr>
            <a:r>
              <a:rPr lang="en-IN" sz="2400" b="1" spc="-5" dirty="0" smtClean="0">
                <a:latin typeface="Arial" pitchFamily="34" charset="0"/>
                <a:cs typeface="Arial" pitchFamily="34" charset="0"/>
              </a:rPr>
              <a:t>... Maintain Stable</a:t>
            </a:r>
            <a:r>
              <a:rPr lang="en-IN" sz="2400" b="1" spc="-5" dirty="0">
                <a:latin typeface="Arial" pitchFamily="34" charset="0"/>
                <a:cs typeface="Arial" pitchFamily="34" charset="0"/>
              </a:rPr>
              <a:t> </a:t>
            </a:r>
            <a:r>
              <a:rPr lang="en-IN" sz="2400" b="1" spc="-5" dirty="0" smtClean="0">
                <a:latin typeface="Arial" pitchFamily="34" charset="0"/>
                <a:cs typeface="Arial" pitchFamily="34" charset="0"/>
              </a:rPr>
              <a:t>internal environment</a:t>
            </a:r>
          </a:p>
          <a:p>
            <a:pPr marL="12700" marR="2104390">
              <a:lnSpc>
                <a:spcPct val="110000"/>
              </a:lnSpc>
              <a:spcBef>
                <a:spcPts val="10"/>
              </a:spcBef>
            </a:pPr>
            <a:r>
              <a:rPr lang="en-IN" sz="2400" b="1" spc="-5" dirty="0" smtClean="0">
                <a:latin typeface="Arial" pitchFamily="34" charset="0"/>
                <a:cs typeface="Arial" pitchFamily="34" charset="0"/>
              </a:rPr>
              <a:t>... Grow</a:t>
            </a:r>
          </a:p>
          <a:p>
            <a:pPr marL="12700" marR="2104390">
              <a:lnSpc>
                <a:spcPct val="110000"/>
              </a:lnSpc>
              <a:spcBef>
                <a:spcPts val="10"/>
              </a:spcBef>
            </a:pPr>
            <a:r>
              <a:rPr lang="en-IN" sz="2400" b="1" spc="-5" dirty="0" smtClean="0">
                <a:latin typeface="Arial" pitchFamily="34" charset="0"/>
                <a:cs typeface="Arial" pitchFamily="34" charset="0"/>
              </a:rPr>
              <a:t>...they Respond to Environment </a:t>
            </a:r>
          </a:p>
          <a:p>
            <a:pPr marL="12700" marR="2104390">
              <a:lnSpc>
                <a:spcPct val="110000"/>
              </a:lnSpc>
              <a:spcBef>
                <a:spcPts val="10"/>
              </a:spcBef>
            </a:pPr>
            <a:r>
              <a:rPr lang="en-IN" sz="2400" b="1" spc="-5" dirty="0" smtClean="0">
                <a:latin typeface="Arial" pitchFamily="34" charset="0"/>
                <a:cs typeface="Arial" pitchFamily="34" charset="0"/>
              </a:rPr>
              <a:t>...they carry Genetic</a:t>
            </a:r>
            <a:r>
              <a:rPr lang="en-IN" sz="2400" b="1" spc="-75" dirty="0" smtClean="0">
                <a:latin typeface="Arial" pitchFamily="34" charset="0"/>
                <a:cs typeface="Arial" pitchFamily="34" charset="0"/>
              </a:rPr>
              <a:t> </a:t>
            </a:r>
            <a:r>
              <a:rPr lang="en-IN" sz="2400" b="1" spc="-10" dirty="0" smtClean="0">
                <a:latin typeface="Arial" pitchFamily="34" charset="0"/>
                <a:cs typeface="Arial" pitchFamily="34" charset="0"/>
              </a:rPr>
              <a:t>code</a:t>
            </a:r>
            <a:endParaRPr lang="en-IN" sz="2400" b="1" spc="-5" dirty="0" smtClean="0">
              <a:latin typeface="Arial" pitchFamily="34" charset="0"/>
              <a:cs typeface="Arial" pitchFamily="34" charset="0"/>
            </a:endParaRPr>
          </a:p>
          <a:p>
            <a:pPr marL="12700" marR="2104390">
              <a:lnSpc>
                <a:spcPct val="110000"/>
              </a:lnSpc>
              <a:spcBef>
                <a:spcPts val="10"/>
              </a:spcBef>
            </a:pPr>
            <a:r>
              <a:rPr lang="en-IN" sz="2400" b="1" spc="-10" dirty="0" smtClean="0">
                <a:latin typeface="Arial" pitchFamily="34" charset="0"/>
                <a:cs typeface="Arial" pitchFamily="34" charset="0"/>
              </a:rPr>
              <a:t>...they </a:t>
            </a:r>
            <a:r>
              <a:rPr sz="2400" b="1" spc="-10" smtClean="0">
                <a:latin typeface="Arial" pitchFamily="34" charset="0"/>
                <a:cs typeface="Arial" pitchFamily="34" charset="0"/>
              </a:rPr>
              <a:t>Reproduce</a:t>
            </a:r>
            <a:endParaRPr sz="2400">
              <a:latin typeface="Arial" pitchFamily="34" charset="0"/>
              <a:cs typeface="Arial" pitchFamily="34" charset="0"/>
            </a:endParaRPr>
          </a:p>
          <a:p>
            <a:pPr marL="12700" marR="5080">
              <a:lnSpc>
                <a:spcPct val="110000"/>
              </a:lnSpc>
            </a:pPr>
            <a:r>
              <a:rPr lang="en-IN" sz="2400" b="1" spc="-5" dirty="0" smtClean="0">
                <a:latin typeface="Arial" pitchFamily="34" charset="0"/>
                <a:cs typeface="Arial" pitchFamily="34" charset="0"/>
              </a:rPr>
              <a:t>...they </a:t>
            </a:r>
            <a:r>
              <a:rPr sz="2400" b="1" spc="-5" smtClean="0">
                <a:latin typeface="Arial" pitchFamily="34" charset="0"/>
                <a:cs typeface="Arial" pitchFamily="34" charset="0"/>
              </a:rPr>
              <a:t>Change </a:t>
            </a:r>
            <a:r>
              <a:rPr sz="2400" b="1" spc="-5" dirty="0">
                <a:latin typeface="Arial" pitchFamily="34" charset="0"/>
                <a:cs typeface="Arial" pitchFamily="34" charset="0"/>
              </a:rPr>
              <a:t>over</a:t>
            </a:r>
            <a:r>
              <a:rPr sz="2400" b="1" spc="5" dirty="0">
                <a:latin typeface="Arial" pitchFamily="34" charset="0"/>
                <a:cs typeface="Arial" pitchFamily="34" charset="0"/>
              </a:rPr>
              <a:t> </a:t>
            </a:r>
            <a:r>
              <a:rPr sz="2400" b="1" spc="-5">
                <a:latin typeface="Arial" pitchFamily="34" charset="0"/>
                <a:cs typeface="Arial" pitchFamily="34" charset="0"/>
              </a:rPr>
              <a:t>time</a:t>
            </a:r>
            <a:r>
              <a:rPr sz="2400" b="1" spc="-5" smtClean="0">
                <a:latin typeface="Arial" pitchFamily="34" charset="0"/>
                <a:cs typeface="Arial" pitchFamily="34" charset="0"/>
              </a:rPr>
              <a:t>.</a:t>
            </a:r>
            <a:endParaRPr sz="2400">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descr="Illustration depicting a prokaryotic cell and a eukaryotic cell, with their important features labe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73732" name="AutoShape 4" descr="Illustration depicting a prokaryotic cell and a eukaryotic cell, with their important features labe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73734" name="AutoShape 6" descr="Illustration depicting a prokaryotic cell and a eukaryotic cell, with their important features labe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73736" name="Picture 8" descr="Prokaryotic vs. Eukaryotic cell"/>
          <p:cNvPicPr>
            <a:picLocks noChangeAspect="1" noChangeArrowheads="1"/>
          </p:cNvPicPr>
          <p:nvPr/>
        </p:nvPicPr>
        <p:blipFill>
          <a:blip r:embed="rId2"/>
          <a:srcRect/>
          <a:stretch>
            <a:fillRect/>
          </a:stretch>
        </p:blipFill>
        <p:spPr bwMode="auto">
          <a:xfrm>
            <a:off x="838200" y="838200"/>
            <a:ext cx="8033487" cy="51816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nptel.ac.in/courses/102103012/module1/lec1/images/6.png"/>
          <p:cNvPicPr>
            <a:picLocks noChangeAspect="1" noChangeArrowheads="1"/>
          </p:cNvPicPr>
          <p:nvPr/>
        </p:nvPicPr>
        <p:blipFill>
          <a:blip r:embed="rId2"/>
          <a:srcRect/>
          <a:stretch>
            <a:fillRect/>
          </a:stretch>
        </p:blipFill>
        <p:spPr bwMode="auto">
          <a:xfrm>
            <a:off x="1600200" y="533400"/>
            <a:ext cx="7315200" cy="666607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848600" cy="923330"/>
          </a:xfrm>
        </p:spPr>
        <p:txBody>
          <a:bodyPr/>
          <a:lstStyle/>
          <a:p>
            <a:pPr algn="ctr"/>
            <a:r>
              <a:rPr lang="en-IN" sz="3200" b="1" dirty="0" smtClean="0">
                <a:latin typeface="+mj-lt"/>
              </a:rPr>
              <a:t>KINGDOM PROTOCTISTA </a:t>
            </a:r>
            <a:br>
              <a:rPr lang="en-IN" sz="3200" b="1" dirty="0" smtClean="0">
                <a:latin typeface="+mj-lt"/>
              </a:rPr>
            </a:br>
            <a:r>
              <a:rPr lang="en-IN" sz="2800" i="1" dirty="0" smtClean="0">
                <a:latin typeface="+mj-lt"/>
              </a:rPr>
              <a:t>(UNICELLULAR </a:t>
            </a:r>
            <a:r>
              <a:rPr lang="en-IN" sz="2800" i="1" dirty="0" smtClean="0">
                <a:latin typeface="+mj-lt"/>
              </a:rPr>
              <a:t>EUKARYOTES)</a:t>
            </a:r>
            <a:endParaRPr lang="en-IN" sz="2800" i="1" dirty="0">
              <a:latin typeface="+mj-lt"/>
            </a:endParaRPr>
          </a:p>
        </p:txBody>
      </p:sp>
      <p:sp>
        <p:nvSpPr>
          <p:cNvPr id="3" name="Text Placeholder 2"/>
          <p:cNvSpPr>
            <a:spLocks noGrp="1"/>
          </p:cNvSpPr>
          <p:nvPr>
            <p:ph type="body" idx="1"/>
          </p:nvPr>
        </p:nvSpPr>
        <p:spPr>
          <a:xfrm>
            <a:off x="762000" y="1687354"/>
            <a:ext cx="8610600" cy="5170646"/>
          </a:xfrm>
        </p:spPr>
        <p:txBody>
          <a:bodyPr/>
          <a:lstStyle/>
          <a:p>
            <a:pPr marL="355600" indent="-269875">
              <a:buFont typeface="Wingdings" pitchFamily="2" charset="2"/>
              <a:buChar char="§"/>
            </a:pPr>
            <a:r>
              <a:rPr lang="en-IN" sz="2400" dirty="0" err="1" smtClean="0"/>
              <a:t>Protoctista</a:t>
            </a:r>
            <a:r>
              <a:rPr lang="en-IN" sz="2400" dirty="0" smtClean="0"/>
              <a:t> </a:t>
            </a:r>
            <a:r>
              <a:rPr lang="en-IN" sz="2400" dirty="0" smtClean="0"/>
              <a:t>are unicellular eukaryotes. Protozoa and diatoms and algae are included in it.</a:t>
            </a:r>
          </a:p>
          <a:p>
            <a:pPr marL="355600" indent="-269875">
              <a:buFont typeface="Wingdings" pitchFamily="2" charset="2"/>
              <a:buChar char="§"/>
            </a:pPr>
            <a:r>
              <a:rPr lang="en-IN" sz="2400" dirty="0" smtClean="0"/>
              <a:t>They have membrane bound organelles such as nucleus with chromosomes enclosed in nuclear membrane, mitochondria, chloroplast (in photosynthetic </a:t>
            </a:r>
            <a:r>
              <a:rPr lang="en-IN" sz="2400" dirty="0" err="1" smtClean="0"/>
              <a:t>protoctists</a:t>
            </a:r>
            <a:r>
              <a:rPr lang="en-IN" sz="2400" dirty="0" smtClean="0"/>
              <a:t> only), </a:t>
            </a:r>
            <a:r>
              <a:rPr lang="en-IN" sz="2400" dirty="0" err="1" smtClean="0"/>
              <a:t>golgi</a:t>
            </a:r>
            <a:r>
              <a:rPr lang="en-IN" sz="2400" dirty="0" smtClean="0"/>
              <a:t> bodies and endoplasmic reticulum.</a:t>
            </a:r>
          </a:p>
          <a:p>
            <a:pPr marL="355600" indent="-269875">
              <a:buFont typeface="Wingdings" pitchFamily="2" charset="2"/>
              <a:buChar char="§"/>
            </a:pPr>
            <a:r>
              <a:rPr lang="en-IN" sz="2400" dirty="0" smtClean="0"/>
              <a:t>Mitochondria are the respiratory organelles.</a:t>
            </a:r>
          </a:p>
          <a:p>
            <a:pPr marL="355600" indent="-269875">
              <a:buFont typeface="Wingdings" pitchFamily="2" charset="2"/>
              <a:buChar char="§"/>
            </a:pPr>
            <a:r>
              <a:rPr lang="en-IN" sz="2400" dirty="0" err="1" smtClean="0"/>
              <a:t>Protoctists</a:t>
            </a:r>
            <a:r>
              <a:rPr lang="en-IN" sz="2400" dirty="0" smtClean="0"/>
              <a:t> are either photosynthetic, parasitic or </a:t>
            </a:r>
            <a:r>
              <a:rPr lang="en-IN" sz="2400" dirty="0" err="1" smtClean="0"/>
              <a:t>saprotrophic</a:t>
            </a:r>
            <a:r>
              <a:rPr lang="en-IN" sz="2400" dirty="0" smtClean="0"/>
              <a:t>.</a:t>
            </a:r>
          </a:p>
          <a:p>
            <a:pPr marL="355600" indent="-269875">
              <a:buFont typeface="Wingdings" pitchFamily="2" charset="2"/>
              <a:buChar char="§"/>
            </a:pPr>
            <a:r>
              <a:rPr lang="en-IN" sz="2400" dirty="0" smtClean="0"/>
              <a:t>For locomotion, </a:t>
            </a:r>
            <a:r>
              <a:rPr lang="en-IN" sz="2400" dirty="0" err="1" smtClean="0"/>
              <a:t>protoctists</a:t>
            </a:r>
            <a:r>
              <a:rPr lang="en-IN" sz="2400" dirty="0" smtClean="0"/>
              <a:t> may have cilia or flagella (Fig.) having 9 + </a:t>
            </a:r>
            <a:r>
              <a:rPr lang="en-IN" sz="2400" u="sng" dirty="0" smtClean="0"/>
              <a:t>2</a:t>
            </a:r>
            <a:r>
              <a:rPr lang="en-IN" sz="2400" dirty="0" smtClean="0"/>
              <a:t> arrangement of microtubules unlike those of bacteria, which have the 9 + </a:t>
            </a:r>
            <a:r>
              <a:rPr lang="en-IN" sz="2400" u="sng" dirty="0" smtClean="0"/>
              <a:t>1 </a:t>
            </a:r>
            <a:r>
              <a:rPr lang="en-IN" sz="2400" dirty="0" smtClean="0"/>
              <a:t>arrangement of microtubules.</a:t>
            </a:r>
          </a:p>
          <a:p>
            <a:pPr marL="355600" indent="-269875">
              <a:buFont typeface="Wingdings" pitchFamily="2" charset="2"/>
              <a:buChar char="§"/>
            </a:pPr>
            <a:r>
              <a:rPr lang="en-IN" sz="2400" dirty="0" smtClean="0"/>
              <a:t>They reproduce both asexually and sexually.</a:t>
            </a:r>
          </a:p>
          <a:p>
            <a:pPr marL="355600" indent="-269875">
              <a:buFont typeface="Wingdings" pitchFamily="2" charset="2"/>
              <a:buChar char="§"/>
            </a:pPr>
            <a:r>
              <a:rPr lang="en-IN" sz="2400" dirty="0" smtClean="0"/>
              <a:t>Some </a:t>
            </a:r>
            <a:r>
              <a:rPr lang="en-IN" sz="2400" dirty="0" err="1" smtClean="0"/>
              <a:t>protoctists</a:t>
            </a:r>
            <a:r>
              <a:rPr lang="en-IN" sz="2400" dirty="0" smtClean="0"/>
              <a:t> are beneficial to humans while others are harmful</a:t>
            </a:r>
            <a:r>
              <a:rPr lang="en-IN" sz="2400" dirty="0" smtClean="0"/>
              <a:t>.</a:t>
            </a:r>
            <a:endParaRPr lang="en-IN" sz="2400"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543800" cy="401320"/>
          </a:xfrm>
        </p:spPr>
        <p:txBody>
          <a:bodyPr>
            <a:normAutofit fontScale="90000"/>
          </a:bodyPr>
          <a:lstStyle/>
          <a:p>
            <a:pPr lvl="2" algn="ctr"/>
            <a:r>
              <a:rPr lang="en-US" sz="3600" b="1" dirty="0">
                <a:latin typeface="+mj-lt"/>
              </a:rPr>
              <a:t>Classification of </a:t>
            </a:r>
            <a:r>
              <a:rPr lang="en-US" sz="3600" b="1" dirty="0" err="1" smtClean="0">
                <a:latin typeface="+mj-lt"/>
              </a:rPr>
              <a:t>Protoctista</a:t>
            </a:r>
            <a:endParaRPr lang="en-IN" sz="3600" dirty="0">
              <a:latin typeface="+mj-lt"/>
            </a:endParaRPr>
          </a:p>
        </p:txBody>
      </p:sp>
      <p:sp>
        <p:nvSpPr>
          <p:cNvPr id="4" name="Rectangle 3"/>
          <p:cNvSpPr/>
          <p:nvPr/>
        </p:nvSpPr>
        <p:spPr>
          <a:xfrm>
            <a:off x="838200" y="1066800"/>
            <a:ext cx="8686800" cy="6093976"/>
          </a:xfrm>
          <a:prstGeom prst="rect">
            <a:avLst/>
          </a:prstGeom>
        </p:spPr>
        <p:txBody>
          <a:bodyPr wrap="square">
            <a:spAutoFit/>
          </a:bodyPr>
          <a:lstStyle/>
          <a:p>
            <a:r>
              <a:rPr lang="en-US" sz="3000" dirty="0" smtClean="0"/>
              <a:t>The </a:t>
            </a:r>
            <a:r>
              <a:rPr lang="en-US" sz="3000" b="1" u="sng" dirty="0" smtClean="0"/>
              <a:t>kingdom</a:t>
            </a:r>
            <a:r>
              <a:rPr lang="en-US" sz="3000" b="1" dirty="0" smtClean="0"/>
              <a:t> </a:t>
            </a:r>
            <a:r>
              <a:rPr lang="en-US" sz="3000" b="1" dirty="0" err="1" smtClean="0"/>
              <a:t>protoctista</a:t>
            </a:r>
            <a:r>
              <a:rPr lang="en-US" sz="3000" b="1" dirty="0" smtClean="0"/>
              <a:t> </a:t>
            </a:r>
            <a:r>
              <a:rPr lang="en-US" sz="3000" dirty="0" smtClean="0"/>
              <a:t>includes –</a:t>
            </a:r>
          </a:p>
          <a:p>
            <a:pPr marL="812800" indent="-373063">
              <a:tabLst>
                <a:tab pos="2506663" algn="l"/>
                <a:tab pos="3675063" algn="l"/>
              </a:tabLst>
            </a:pPr>
            <a:r>
              <a:rPr lang="en-US" sz="3000" b="1" u="sng" dirty="0" smtClean="0"/>
              <a:t>Phylum</a:t>
            </a:r>
            <a:r>
              <a:rPr lang="en-US" sz="3000" b="1" dirty="0" smtClean="0"/>
              <a:t> Protozoa </a:t>
            </a:r>
            <a:r>
              <a:rPr lang="en-US" sz="3000" dirty="0" smtClean="0"/>
              <a:t>which has the following four classes :</a:t>
            </a:r>
            <a:r>
              <a:rPr lang="en-IN" sz="3000" dirty="0" smtClean="0"/>
              <a:t/>
            </a:r>
            <a:br>
              <a:rPr lang="en-IN" sz="3000" dirty="0" smtClean="0"/>
            </a:br>
            <a:r>
              <a:rPr lang="en-US" sz="3000" dirty="0" err="1" smtClean="0"/>
              <a:t>Rhizopoda</a:t>
            </a:r>
            <a:r>
              <a:rPr lang="en-US" sz="3000" dirty="0" smtClean="0"/>
              <a:t>:	Example </a:t>
            </a:r>
            <a:r>
              <a:rPr lang="en-US" sz="3000" i="1" dirty="0" smtClean="0"/>
              <a:t>Amoeba</a:t>
            </a:r>
            <a:r>
              <a:rPr lang="en-IN" sz="3000" dirty="0" smtClean="0"/>
              <a:t/>
            </a:r>
            <a:br>
              <a:rPr lang="en-IN" sz="3000" dirty="0" smtClean="0"/>
            </a:br>
            <a:r>
              <a:rPr lang="en-US" sz="3000" dirty="0" err="1" smtClean="0"/>
              <a:t>Flagellata</a:t>
            </a:r>
            <a:r>
              <a:rPr lang="en-US" sz="3000" dirty="0" smtClean="0"/>
              <a:t>:	Example </a:t>
            </a:r>
            <a:r>
              <a:rPr lang="en-US" sz="3000" i="1" dirty="0" smtClean="0"/>
              <a:t>Euglena</a:t>
            </a:r>
            <a:r>
              <a:rPr lang="en-IN" sz="3000" dirty="0" smtClean="0"/>
              <a:t/>
            </a:r>
            <a:br>
              <a:rPr lang="en-IN" sz="3000" dirty="0" smtClean="0"/>
            </a:br>
            <a:r>
              <a:rPr lang="en-US" sz="3000" dirty="0" err="1" smtClean="0"/>
              <a:t>Ciliata</a:t>
            </a:r>
            <a:r>
              <a:rPr lang="en-US" sz="3000" dirty="0" smtClean="0"/>
              <a:t>:	Example </a:t>
            </a:r>
            <a:r>
              <a:rPr lang="en-US" sz="3000" i="1" dirty="0" smtClean="0"/>
              <a:t>Paramecium</a:t>
            </a:r>
            <a:r>
              <a:rPr lang="en-IN" sz="3000" dirty="0" smtClean="0"/>
              <a:t/>
            </a:r>
            <a:br>
              <a:rPr lang="en-IN" sz="3000" dirty="0" smtClean="0"/>
            </a:br>
            <a:r>
              <a:rPr lang="en-US" sz="3000" dirty="0" err="1" smtClean="0"/>
              <a:t>Sporozoa</a:t>
            </a:r>
            <a:r>
              <a:rPr lang="en-US" sz="3000" dirty="0" smtClean="0"/>
              <a:t>:	Example </a:t>
            </a:r>
            <a:r>
              <a:rPr lang="en-US" sz="3000" i="1" dirty="0" smtClean="0"/>
              <a:t>Plasmodium</a:t>
            </a:r>
            <a:endParaRPr lang="en-IN" sz="3000" i="1" dirty="0" smtClean="0"/>
          </a:p>
          <a:p>
            <a:pPr marL="812800" indent="-373063">
              <a:tabLst>
                <a:tab pos="2506663" algn="l"/>
                <a:tab pos="3675063" algn="l"/>
              </a:tabLst>
            </a:pPr>
            <a:r>
              <a:rPr lang="en-US" sz="3000" b="1" dirty="0" smtClean="0"/>
              <a:t>Phylum </a:t>
            </a:r>
            <a:r>
              <a:rPr lang="en-US" sz="3000" b="1" dirty="0" err="1" smtClean="0"/>
              <a:t>Bacillariophyta</a:t>
            </a:r>
            <a:r>
              <a:rPr lang="en-US" sz="3000" b="1" dirty="0" smtClean="0"/>
              <a:t> </a:t>
            </a:r>
            <a:r>
              <a:rPr lang="en-US" sz="3000" dirty="0" smtClean="0"/>
              <a:t>	: Example diatoms </a:t>
            </a:r>
          </a:p>
          <a:p>
            <a:pPr marL="439738" indent="-439738">
              <a:tabLst>
                <a:tab pos="2235200" algn="l"/>
                <a:tab pos="3675063" algn="l"/>
              </a:tabLst>
            </a:pPr>
            <a:r>
              <a:rPr lang="en-US" sz="3000" dirty="0" smtClean="0"/>
              <a:t>The algae belong to:-</a:t>
            </a:r>
            <a:r>
              <a:rPr lang="en-IN" sz="3000" dirty="0" smtClean="0"/>
              <a:t/>
            </a:r>
            <a:br>
              <a:rPr lang="en-IN" sz="3000" dirty="0" smtClean="0"/>
            </a:br>
            <a:r>
              <a:rPr lang="en-US" sz="3000" b="1" dirty="0" smtClean="0"/>
              <a:t>Phylum </a:t>
            </a:r>
            <a:r>
              <a:rPr lang="en-US" sz="3000" b="1" dirty="0" err="1" smtClean="0"/>
              <a:t>Chlorophyta</a:t>
            </a:r>
            <a:r>
              <a:rPr lang="en-US" sz="3000" b="1" dirty="0" smtClean="0"/>
              <a:t> </a:t>
            </a:r>
            <a:r>
              <a:rPr lang="en-US" sz="3000" dirty="0" smtClean="0"/>
              <a:t>: 	Example </a:t>
            </a:r>
            <a:r>
              <a:rPr lang="en-US" sz="3000" i="1" dirty="0" smtClean="0"/>
              <a:t>Chlorella</a:t>
            </a:r>
            <a:r>
              <a:rPr lang="en-IN" sz="3000" dirty="0" smtClean="0"/>
              <a:t/>
            </a:r>
            <a:br>
              <a:rPr lang="en-IN" sz="3000" dirty="0" smtClean="0"/>
            </a:br>
            <a:r>
              <a:rPr lang="en-US" sz="3000" b="1" dirty="0" smtClean="0"/>
              <a:t>Phylum </a:t>
            </a:r>
            <a:r>
              <a:rPr lang="en-US" sz="3000" b="1" dirty="0" err="1" smtClean="0"/>
              <a:t>Phaeophyta</a:t>
            </a:r>
            <a:r>
              <a:rPr lang="en-US" sz="3000" b="1" dirty="0" smtClean="0"/>
              <a:t> </a:t>
            </a:r>
            <a:r>
              <a:rPr lang="en-US" sz="3000" dirty="0" smtClean="0"/>
              <a:t>: 	Example Brown algae</a:t>
            </a:r>
            <a:r>
              <a:rPr lang="en-IN" sz="3000" dirty="0" smtClean="0"/>
              <a:t/>
            </a:r>
            <a:br>
              <a:rPr lang="en-IN" sz="3000" dirty="0" smtClean="0"/>
            </a:br>
            <a:r>
              <a:rPr lang="en-US" sz="3000" b="1" dirty="0" smtClean="0"/>
              <a:t>Phylum </a:t>
            </a:r>
            <a:r>
              <a:rPr lang="en-US" sz="3000" b="1" dirty="0" err="1" smtClean="0"/>
              <a:t>Rhodophyta</a:t>
            </a:r>
            <a:r>
              <a:rPr lang="en-US" sz="3000" b="1" dirty="0" smtClean="0"/>
              <a:t> </a:t>
            </a:r>
            <a:r>
              <a:rPr lang="en-US" sz="3000" dirty="0" smtClean="0"/>
              <a:t>: 	</a:t>
            </a:r>
            <a:r>
              <a:rPr lang="en-US" sz="3000" dirty="0" err="1" smtClean="0"/>
              <a:t>Exmaple</a:t>
            </a:r>
            <a:r>
              <a:rPr lang="en-US" sz="3000" dirty="0" smtClean="0"/>
              <a:t> Red algae</a:t>
            </a:r>
            <a:r>
              <a:rPr lang="en-IN" sz="3000" dirty="0" smtClean="0"/>
              <a:t/>
            </a:r>
            <a:br>
              <a:rPr lang="en-IN" sz="3000" dirty="0" smtClean="0"/>
            </a:br>
            <a:r>
              <a:rPr lang="en-US" sz="3000" b="1" dirty="0" smtClean="0"/>
              <a:t>Phylum </a:t>
            </a:r>
            <a:r>
              <a:rPr lang="en-US" sz="3000" b="1" dirty="0" err="1" smtClean="0"/>
              <a:t>Oomycota</a:t>
            </a:r>
            <a:r>
              <a:rPr lang="en-US" sz="3000" dirty="0" smtClean="0"/>
              <a:t>: 	</a:t>
            </a:r>
            <a:r>
              <a:rPr lang="en-US" sz="3000" dirty="0" smtClean="0"/>
              <a:t>	Example </a:t>
            </a:r>
            <a:r>
              <a:rPr lang="en-US" sz="3000" dirty="0" err="1" smtClean="0"/>
              <a:t>Phytophthora</a:t>
            </a:r>
            <a:endParaRPr lang="en-IN" sz="3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838200"/>
            <a:ext cx="8229600" cy="5632311"/>
          </a:xfrm>
          <a:prstGeom prst="rect">
            <a:avLst/>
          </a:prstGeom>
        </p:spPr>
        <p:txBody>
          <a:bodyPr wrap="square">
            <a:spAutoFit/>
          </a:bodyPr>
          <a:lstStyle/>
          <a:p>
            <a:pPr marL="355600" indent="-271463"/>
            <a:r>
              <a:rPr lang="en-IN" b="1" dirty="0" smtClean="0"/>
              <a:t>Some examples of </a:t>
            </a:r>
            <a:r>
              <a:rPr lang="en-IN" b="1" dirty="0" err="1" smtClean="0"/>
              <a:t>Protoctists</a:t>
            </a:r>
            <a:endParaRPr lang="en-IN" b="1" dirty="0" smtClean="0"/>
          </a:p>
          <a:p>
            <a:pPr marL="355600" indent="-271463"/>
            <a:r>
              <a:rPr lang="en-IN" b="1" dirty="0" smtClean="0"/>
              <a:t>1.	Amoeba</a:t>
            </a:r>
          </a:p>
          <a:p>
            <a:pPr marL="355600" indent="-271463"/>
            <a:r>
              <a:rPr lang="en-IN" dirty="0" smtClean="0"/>
              <a:t>	Amoeba </a:t>
            </a:r>
            <a:r>
              <a:rPr lang="en-IN" dirty="0" smtClean="0"/>
              <a:t>is commonly found in the mud in fresh water ponds and ditches containing decaying leaves.</a:t>
            </a:r>
          </a:p>
          <a:p>
            <a:pPr marL="355600" indent="-271463"/>
            <a:r>
              <a:rPr lang="en-IN" dirty="0" smtClean="0"/>
              <a:t>	–	It has blunt pseudopodia for locomotion.</a:t>
            </a:r>
          </a:p>
          <a:p>
            <a:pPr marL="355600" indent="-271463"/>
            <a:r>
              <a:rPr lang="en-IN" dirty="0" smtClean="0"/>
              <a:t>	–	It captures food by pseudopodia to form a food vacuole.</a:t>
            </a:r>
          </a:p>
          <a:p>
            <a:pPr marL="355600" indent="-271463"/>
            <a:r>
              <a:rPr lang="en-IN" dirty="0" smtClean="0"/>
              <a:t>	–	It has a contractile vacuole for </a:t>
            </a:r>
            <a:r>
              <a:rPr lang="en-IN" dirty="0" err="1" smtClean="0"/>
              <a:t>osmoregulation</a:t>
            </a:r>
            <a:r>
              <a:rPr lang="en-IN" dirty="0" smtClean="0"/>
              <a:t>.</a:t>
            </a:r>
          </a:p>
          <a:p>
            <a:pPr marL="355600" indent="-271463"/>
            <a:r>
              <a:rPr lang="en-IN" dirty="0" smtClean="0"/>
              <a:t>	--	Reproduction : . Asexual reproduction is by binary fission. Sexual 	reproduction is absent in Amoeba</a:t>
            </a:r>
          </a:p>
          <a:p>
            <a:pPr marL="355600" indent="-271463"/>
            <a:r>
              <a:rPr lang="en-IN" b="1" dirty="0" smtClean="0"/>
              <a:t>2.	</a:t>
            </a:r>
            <a:r>
              <a:rPr lang="en-IN" b="1" dirty="0" err="1" smtClean="0"/>
              <a:t>Entamoeba</a:t>
            </a:r>
            <a:endParaRPr lang="en-IN" b="1" dirty="0" smtClean="0"/>
          </a:p>
          <a:p>
            <a:pPr marL="355600" indent="-271463"/>
            <a:r>
              <a:rPr lang="en-IN" dirty="0" smtClean="0"/>
              <a:t>	One common species is </a:t>
            </a:r>
            <a:r>
              <a:rPr lang="en-IN" dirty="0" err="1" smtClean="0"/>
              <a:t>Entamoeba</a:t>
            </a:r>
            <a:r>
              <a:rPr lang="en-IN" dirty="0" smtClean="0"/>
              <a:t> </a:t>
            </a:r>
            <a:r>
              <a:rPr lang="en-IN" dirty="0" err="1" smtClean="0"/>
              <a:t>histolytica</a:t>
            </a:r>
            <a:r>
              <a:rPr lang="en-IN" dirty="0" smtClean="0"/>
              <a:t> which cause amoebic dysentery in humans. It is amoeboid in form. New host gets infected when the cyst is swallowed along with contaminated food or water. The cyst bursts and releases </a:t>
            </a:r>
            <a:r>
              <a:rPr lang="en-IN" dirty="0" err="1" smtClean="0"/>
              <a:t>Entamoeba</a:t>
            </a:r>
            <a:r>
              <a:rPr lang="en-IN" dirty="0" smtClean="0"/>
              <a:t>  in the intestines where it causes local abscesses (open injury). The symptoms of amoebic dysentery are abdominal pain, nausea, blood and mucus with stool.</a:t>
            </a:r>
          </a:p>
          <a:p>
            <a:pPr marL="355600" indent="-271463"/>
            <a:r>
              <a:rPr lang="en-IN" b="1" dirty="0" smtClean="0"/>
              <a:t>3.	Plasmodium </a:t>
            </a:r>
            <a:r>
              <a:rPr lang="en-IN" dirty="0" smtClean="0"/>
              <a:t>(The malarial parasite)</a:t>
            </a:r>
          </a:p>
          <a:p>
            <a:pPr marL="355600" indent="-271463"/>
            <a:r>
              <a:rPr lang="en-IN" dirty="0" smtClean="0"/>
              <a:t>	The life cycle of Plasmodium has both asexual and sexual phases.</a:t>
            </a:r>
          </a:p>
          <a:p>
            <a:pPr marL="355600" indent="-271463"/>
            <a:r>
              <a:rPr lang="en-IN" dirty="0" smtClean="0"/>
              <a:t>	–	The asexual phase is spent in the human blood.</a:t>
            </a:r>
          </a:p>
          <a:p>
            <a:pPr marL="355600" indent="-271463"/>
            <a:r>
              <a:rPr lang="en-IN" dirty="0" smtClean="0"/>
              <a:t>	–	Sexual phase is spent in the female Anopheles mosquito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icture of protozoans"/>
          <p:cNvPicPr>
            <a:picLocks noChangeAspect="1" noChangeArrowheads="1"/>
          </p:cNvPicPr>
          <p:nvPr/>
        </p:nvPicPr>
        <p:blipFill>
          <a:blip r:embed="rId2"/>
          <a:srcRect/>
          <a:stretch>
            <a:fillRect/>
          </a:stretch>
        </p:blipFill>
        <p:spPr bwMode="auto">
          <a:xfrm rot="5400000">
            <a:off x="1685365" y="5248838"/>
            <a:ext cx="2801470" cy="1447800"/>
          </a:xfrm>
          <a:prstGeom prst="rect">
            <a:avLst/>
          </a:prstGeom>
          <a:noFill/>
        </p:spPr>
      </p:pic>
      <p:sp>
        <p:nvSpPr>
          <p:cNvPr id="1027" name="Rectangle 3"/>
          <p:cNvSpPr>
            <a:spLocks noChangeArrowheads="1"/>
          </p:cNvSpPr>
          <p:nvPr/>
        </p:nvSpPr>
        <p:spPr bwMode="auto">
          <a:xfrm>
            <a:off x="533400" y="762000"/>
            <a:ext cx="3962400" cy="846386"/>
          </a:xfrm>
          <a:prstGeom prst="rect">
            <a:avLst/>
          </a:prstGeom>
          <a:solidFill>
            <a:srgbClr val="F3F3F3"/>
          </a:solidFill>
          <a:ln w="9525">
            <a:noFill/>
            <a:miter lim="800000"/>
            <a:headEnd/>
            <a:tailEnd/>
          </a:ln>
          <a:effectLst/>
        </p:spPr>
        <p:txBody>
          <a:bodyPr vert="horz" wrap="square" lIns="0" tIns="0" rIns="0" bIns="0" numCol="1" anchor="ctr" anchorCtr="0" compatLnSpc="1">
            <a:prstTxWarp prst="textNoShape">
              <a:avLst/>
            </a:prstTxWarp>
            <a:spAutoFit/>
          </a:bodyPr>
          <a:lstStyle/>
          <a:p>
            <a:pPr marL="185738" marR="0" lvl="0" indent="-185738" algn="l" defTabSz="914400" rtl="0" eaLnBrk="1" fontAlgn="base" latinLnBrk="0" hangingPunct="1">
              <a:lnSpc>
                <a:spcPct val="100000"/>
              </a:lnSpc>
              <a:spcBef>
                <a:spcPts val="200"/>
              </a:spcBef>
              <a:spcAft>
                <a:spcPct val="0"/>
              </a:spcAft>
              <a:buClrTx/>
              <a:buSzTx/>
              <a:buFontTx/>
              <a:buChar char="•"/>
              <a:tabLst/>
            </a:pPr>
            <a:r>
              <a:rPr kumimoji="0" lang="en-US" sz="1000" b="0" i="0" u="sng" strike="noStrike" cap="none" normalizeH="0" baseline="0" dirty="0" smtClean="0">
                <a:ln>
                  <a:noFill/>
                </a:ln>
                <a:solidFill>
                  <a:srgbClr val="4C4C4C"/>
                </a:solidFill>
                <a:effectLst/>
                <a:latin typeface="Open Sans" pitchFamily="34" charset="0"/>
                <a:cs typeface="Open Sans" pitchFamily="34" charset="0"/>
                <a:hlinkClick r:id="rId3"/>
              </a:rPr>
              <a:t>PROTOZOANS:</a:t>
            </a:r>
            <a:br>
              <a:rPr kumimoji="0" lang="en-US" sz="1000" b="0" i="0" u="sng" strike="noStrike" cap="none" normalizeH="0" baseline="0" dirty="0" smtClean="0">
                <a:ln>
                  <a:noFill/>
                </a:ln>
                <a:solidFill>
                  <a:srgbClr val="4C4C4C"/>
                </a:solidFill>
                <a:effectLst/>
                <a:latin typeface="Open Sans" pitchFamily="34" charset="0"/>
                <a:cs typeface="Open Sans" pitchFamily="34" charset="0"/>
                <a:hlinkClick r:id="rId3"/>
              </a:rPr>
            </a:br>
            <a:r>
              <a:rPr kumimoji="0" lang="en-US" sz="1000" b="0" i="0" u="sng" strike="noStrike" cap="none" normalizeH="0" baseline="0" dirty="0" smtClean="0">
                <a:ln>
                  <a:noFill/>
                </a:ln>
                <a:solidFill>
                  <a:srgbClr val="4C4C4C"/>
                </a:solidFill>
                <a:effectLst/>
                <a:latin typeface="Open Sans" pitchFamily="34" charset="0"/>
                <a:cs typeface="Open Sans" pitchFamily="34" charset="0"/>
                <a:hlinkClick r:id="rId3"/>
              </a:rPr>
              <a:t>Class 1. </a:t>
            </a:r>
            <a:r>
              <a:rPr kumimoji="0" lang="en-US" sz="1000" b="0" i="0" u="sng" strike="noStrike" cap="none" normalizeH="0" baseline="0" dirty="0" err="1" smtClean="0">
                <a:ln>
                  <a:noFill/>
                </a:ln>
                <a:solidFill>
                  <a:srgbClr val="4C4C4C"/>
                </a:solidFill>
                <a:effectLst/>
                <a:latin typeface="Open Sans" pitchFamily="34" charset="0"/>
                <a:cs typeface="Open Sans" pitchFamily="34" charset="0"/>
                <a:hlinkClick r:id="rId3"/>
              </a:rPr>
              <a:t>Flagellata</a:t>
            </a:r>
            <a:r>
              <a:rPr kumimoji="0" lang="en-US" sz="1000" b="0" i="0" u="sng" strike="noStrike" cap="none" normalizeH="0" baseline="0" dirty="0" smtClean="0">
                <a:ln>
                  <a:noFill/>
                </a:ln>
                <a:solidFill>
                  <a:srgbClr val="4C4C4C"/>
                </a:solidFill>
                <a:effectLst/>
                <a:latin typeface="Open Sans" pitchFamily="34" charset="0"/>
                <a:cs typeface="Open Sans" pitchFamily="34" charset="0"/>
                <a:hlinkClick r:id="rId3"/>
              </a:rPr>
              <a:t> or </a:t>
            </a:r>
            <a:r>
              <a:rPr kumimoji="0" lang="en-US" sz="1000" b="0" i="0" u="sng" strike="noStrike" cap="none" normalizeH="0" baseline="0" dirty="0" err="1" smtClean="0">
                <a:ln>
                  <a:noFill/>
                </a:ln>
                <a:solidFill>
                  <a:srgbClr val="4C4C4C"/>
                </a:solidFill>
                <a:effectLst/>
                <a:latin typeface="Open Sans" pitchFamily="34" charset="0"/>
                <a:cs typeface="Open Sans" pitchFamily="34" charset="0"/>
                <a:hlinkClick r:id="rId3"/>
              </a:rPr>
              <a:t>Mastigophora</a:t>
            </a:r>
            <a:endParaRPr kumimoji="0" lang="en-US" sz="900" b="0" i="0" u="none" strike="noStrike" cap="none" normalizeH="0" baseline="0" dirty="0" smtClean="0">
              <a:ln>
                <a:noFill/>
              </a:ln>
              <a:solidFill>
                <a:srgbClr val="4C4C4C"/>
              </a:solidFill>
              <a:effectLst/>
              <a:latin typeface="Open Sans" pitchFamily="34" charset="0"/>
              <a:cs typeface="Open Sans" pitchFamily="34" charset="0"/>
            </a:endParaRPr>
          </a:p>
          <a:p>
            <a:pPr marL="185738" marR="0" lvl="0" indent="-185738" algn="l" defTabSz="914400" rtl="0" eaLnBrk="0" fontAlgn="base" latinLnBrk="0" hangingPunct="0">
              <a:lnSpc>
                <a:spcPct val="100000"/>
              </a:lnSpc>
              <a:spcBef>
                <a:spcPts val="200"/>
              </a:spcBef>
              <a:spcAft>
                <a:spcPct val="0"/>
              </a:spcAft>
              <a:buClrTx/>
              <a:buSzTx/>
              <a:buFontTx/>
              <a:buChar char="•"/>
              <a:tabLst/>
            </a:pPr>
            <a:r>
              <a:rPr kumimoji="0" lang="en-US" sz="1000" b="0" i="0" u="none" strike="noStrike" cap="none" normalizeH="0" baseline="0" dirty="0" smtClean="0">
                <a:ln>
                  <a:noFill/>
                </a:ln>
                <a:solidFill>
                  <a:srgbClr val="EC8002"/>
                </a:solidFill>
                <a:effectLst/>
                <a:latin typeface="Open Sans" pitchFamily="34" charset="0"/>
                <a:cs typeface="Open Sans" pitchFamily="34" charset="0"/>
                <a:hlinkClick r:id="rId3"/>
              </a:rPr>
              <a:t>Class 2. </a:t>
            </a:r>
            <a:r>
              <a:rPr kumimoji="0" lang="en-US" sz="1000" b="0" i="0" u="none" strike="noStrike" cap="none" normalizeH="0" baseline="0" dirty="0" err="1" smtClean="0">
                <a:ln>
                  <a:noFill/>
                </a:ln>
                <a:solidFill>
                  <a:srgbClr val="EC8002"/>
                </a:solidFill>
                <a:effectLst/>
                <a:latin typeface="Open Sans" pitchFamily="34" charset="0"/>
                <a:cs typeface="Open Sans" pitchFamily="34" charset="0"/>
                <a:hlinkClick r:id="rId3"/>
              </a:rPr>
              <a:t>Rhizopoda</a:t>
            </a:r>
            <a:endParaRPr kumimoji="0" lang="en-US" sz="900" b="0" i="0" u="none" strike="noStrike" cap="none" normalizeH="0" baseline="0" dirty="0" smtClean="0">
              <a:ln>
                <a:noFill/>
              </a:ln>
              <a:solidFill>
                <a:srgbClr val="4C4C4C"/>
              </a:solidFill>
              <a:effectLst/>
              <a:latin typeface="Open Sans" pitchFamily="34" charset="0"/>
              <a:cs typeface="Open Sans" pitchFamily="34" charset="0"/>
            </a:endParaRPr>
          </a:p>
          <a:p>
            <a:pPr marL="185738" marR="0" lvl="0" indent="-185738" algn="l" defTabSz="914400" rtl="0" eaLnBrk="0" fontAlgn="base" latinLnBrk="0" hangingPunct="0">
              <a:lnSpc>
                <a:spcPct val="100000"/>
              </a:lnSpc>
              <a:spcBef>
                <a:spcPts val="200"/>
              </a:spcBef>
              <a:spcAft>
                <a:spcPct val="0"/>
              </a:spcAft>
              <a:buClrTx/>
              <a:buSzTx/>
              <a:buFontTx/>
              <a:buChar char="•"/>
              <a:tabLst/>
            </a:pPr>
            <a:r>
              <a:rPr kumimoji="0" lang="en-US" sz="1000" b="0" i="0" u="none" strike="noStrike" cap="none" normalizeH="0" baseline="0" dirty="0" smtClean="0">
                <a:ln>
                  <a:noFill/>
                </a:ln>
                <a:solidFill>
                  <a:srgbClr val="EC8002"/>
                </a:solidFill>
                <a:effectLst/>
                <a:latin typeface="Open Sans" pitchFamily="34" charset="0"/>
                <a:cs typeface="Open Sans" pitchFamily="34" charset="0"/>
                <a:hlinkClick r:id="rId3"/>
              </a:rPr>
              <a:t>Class 3. </a:t>
            </a:r>
            <a:r>
              <a:rPr kumimoji="0" lang="en-US" sz="1000" b="0" i="0" u="none" strike="noStrike" cap="none" normalizeH="0" baseline="0" dirty="0" err="1" smtClean="0">
                <a:ln>
                  <a:noFill/>
                </a:ln>
                <a:solidFill>
                  <a:srgbClr val="EC8002"/>
                </a:solidFill>
                <a:effectLst/>
                <a:latin typeface="Open Sans" pitchFamily="34" charset="0"/>
                <a:cs typeface="Open Sans" pitchFamily="34" charset="0"/>
                <a:hlinkClick r:id="rId3"/>
              </a:rPr>
              <a:t>Ciliophora</a:t>
            </a:r>
            <a:endParaRPr kumimoji="0" lang="en-US" sz="900" b="0" i="0" u="none" strike="noStrike" cap="none" normalizeH="0" baseline="0" dirty="0" smtClean="0">
              <a:ln>
                <a:noFill/>
              </a:ln>
              <a:solidFill>
                <a:srgbClr val="4C4C4C"/>
              </a:solidFill>
              <a:effectLst/>
              <a:latin typeface="Open Sans" pitchFamily="34" charset="0"/>
              <a:cs typeface="Open Sans" pitchFamily="34" charset="0"/>
            </a:endParaRPr>
          </a:p>
          <a:p>
            <a:pPr marL="185738" marR="0" lvl="0" indent="-185738" algn="l" defTabSz="914400" rtl="0" eaLnBrk="0" fontAlgn="base" latinLnBrk="0" hangingPunct="0">
              <a:lnSpc>
                <a:spcPct val="100000"/>
              </a:lnSpc>
              <a:spcBef>
                <a:spcPts val="200"/>
              </a:spcBef>
              <a:spcAft>
                <a:spcPct val="0"/>
              </a:spcAft>
              <a:buClrTx/>
              <a:buSzTx/>
              <a:buFontTx/>
              <a:buChar char="•"/>
              <a:tabLst/>
            </a:pPr>
            <a:r>
              <a:rPr kumimoji="0" lang="en-US" sz="1000" b="0" i="0" u="none" strike="noStrike" cap="none" normalizeH="0" baseline="0" dirty="0" smtClean="0">
                <a:ln>
                  <a:noFill/>
                </a:ln>
                <a:solidFill>
                  <a:srgbClr val="EC8002"/>
                </a:solidFill>
                <a:effectLst/>
                <a:latin typeface="Open Sans" pitchFamily="34" charset="0"/>
                <a:cs typeface="Open Sans" pitchFamily="34" charset="0"/>
                <a:hlinkClick r:id="rId3"/>
              </a:rPr>
              <a:t>Class 4. </a:t>
            </a:r>
            <a:r>
              <a:rPr kumimoji="0" lang="en-US" sz="1000" b="0" i="0" u="none" strike="noStrike" cap="none" normalizeH="0" baseline="0" dirty="0" err="1" smtClean="0">
                <a:ln>
                  <a:noFill/>
                </a:ln>
                <a:solidFill>
                  <a:srgbClr val="EC8002"/>
                </a:solidFill>
                <a:effectLst/>
                <a:latin typeface="Open Sans" pitchFamily="34" charset="0"/>
                <a:cs typeface="Open Sans" pitchFamily="34" charset="0"/>
                <a:hlinkClick r:id="rId3"/>
              </a:rPr>
              <a:t>Sporozoa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9" name="Picture 5" descr="Classification of Protozoa"/>
          <p:cNvPicPr>
            <a:picLocks noChangeAspect="1" noChangeArrowheads="1"/>
          </p:cNvPicPr>
          <p:nvPr/>
        </p:nvPicPr>
        <p:blipFill>
          <a:blip r:embed="rId4"/>
          <a:srcRect/>
          <a:stretch>
            <a:fillRect/>
          </a:stretch>
        </p:blipFill>
        <p:spPr bwMode="auto">
          <a:xfrm>
            <a:off x="3962400" y="685800"/>
            <a:ext cx="4848225" cy="3419475"/>
          </a:xfrm>
          <a:prstGeom prst="rect">
            <a:avLst/>
          </a:prstGeom>
          <a:noFill/>
        </p:spPr>
      </p:pic>
      <p:pic>
        <p:nvPicPr>
          <p:cNvPr id="1031" name="Picture 7" descr="Related image"/>
          <p:cNvPicPr>
            <a:picLocks noChangeAspect="1" noChangeArrowheads="1"/>
          </p:cNvPicPr>
          <p:nvPr/>
        </p:nvPicPr>
        <p:blipFill>
          <a:blip r:embed="rId5"/>
          <a:srcRect/>
          <a:stretch>
            <a:fillRect/>
          </a:stretch>
        </p:blipFill>
        <p:spPr bwMode="auto">
          <a:xfrm rot="5400000">
            <a:off x="36830" y="5297170"/>
            <a:ext cx="2603500" cy="1457960"/>
          </a:xfrm>
          <a:prstGeom prst="rect">
            <a:avLst/>
          </a:prstGeom>
          <a:noFill/>
        </p:spPr>
      </p:pic>
      <p:pic>
        <p:nvPicPr>
          <p:cNvPr id="1033" name="Picture 9" descr="Related image"/>
          <p:cNvPicPr>
            <a:picLocks noChangeAspect="1" noChangeArrowheads="1"/>
          </p:cNvPicPr>
          <p:nvPr/>
        </p:nvPicPr>
        <p:blipFill>
          <a:blip r:embed="rId6"/>
          <a:srcRect/>
          <a:stretch>
            <a:fillRect/>
          </a:stretch>
        </p:blipFill>
        <p:spPr bwMode="auto">
          <a:xfrm rot="5400000">
            <a:off x="3834962" y="5232838"/>
            <a:ext cx="1905000" cy="1497724"/>
          </a:xfrm>
          <a:prstGeom prst="rect">
            <a:avLst/>
          </a:prstGeom>
          <a:noFill/>
        </p:spPr>
      </p:pic>
      <p:pic>
        <p:nvPicPr>
          <p:cNvPr id="1035" name="Picture 11" descr="Image result for image of sporozoan plasmodium\"/>
          <p:cNvPicPr>
            <a:picLocks noChangeAspect="1" noChangeArrowheads="1"/>
          </p:cNvPicPr>
          <p:nvPr/>
        </p:nvPicPr>
        <p:blipFill>
          <a:blip r:embed="rId7"/>
          <a:srcRect/>
          <a:stretch>
            <a:fillRect/>
          </a:stretch>
        </p:blipFill>
        <p:spPr bwMode="auto">
          <a:xfrm>
            <a:off x="6248400" y="4876800"/>
            <a:ext cx="2743200" cy="1886726"/>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22295" y="1275080"/>
            <a:ext cx="4815205" cy="695960"/>
          </a:xfrm>
          <a:prstGeom prst="rect">
            <a:avLst/>
          </a:prstGeom>
        </p:spPr>
        <p:txBody>
          <a:bodyPr vert="horz" wrap="square" lIns="0" tIns="12065" rIns="0" bIns="0" rtlCol="0">
            <a:spAutoFit/>
          </a:bodyPr>
          <a:lstStyle/>
          <a:p>
            <a:pPr marL="12700" algn="ctr">
              <a:lnSpc>
                <a:spcPct val="100000"/>
              </a:lnSpc>
              <a:spcBef>
                <a:spcPts val="95"/>
              </a:spcBef>
            </a:pPr>
            <a:r>
              <a:rPr spc="-5" smtClean="0"/>
              <a:t>Protists</a:t>
            </a:r>
            <a:endParaRPr sz="3600"/>
          </a:p>
        </p:txBody>
      </p:sp>
      <p:sp>
        <p:nvSpPr>
          <p:cNvPr id="3" name="object 3"/>
          <p:cNvSpPr/>
          <p:nvPr/>
        </p:nvSpPr>
        <p:spPr>
          <a:xfrm>
            <a:off x="1066800" y="2209800"/>
            <a:ext cx="3813047" cy="3282695"/>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034">
              <a:lnSpc>
                <a:spcPts val="1645"/>
              </a:lnSpc>
            </a:pPr>
            <a:fld id="{81D60167-4931-47E6-BA6A-407CBD079E47}" type="slidenum">
              <a:rPr spc="-5" dirty="0"/>
              <a:pPr marL="26034">
                <a:lnSpc>
                  <a:spcPts val="1645"/>
                </a:lnSpc>
              </a:pPr>
              <a:t>46</a:t>
            </a:fld>
            <a:endParaRPr spc="-5" dirty="0"/>
          </a:p>
        </p:txBody>
      </p:sp>
      <p:sp>
        <p:nvSpPr>
          <p:cNvPr id="5" name="object 3"/>
          <p:cNvSpPr/>
          <p:nvPr/>
        </p:nvSpPr>
        <p:spPr>
          <a:xfrm>
            <a:off x="5334000" y="2279905"/>
            <a:ext cx="3790950" cy="3206495"/>
          </a:xfrm>
          <a:prstGeom prst="rect">
            <a:avLst/>
          </a:prstGeom>
          <a:blipFill>
            <a:blip r:embed="rId3" cstate="print"/>
            <a:stretch>
              <a:fillRect/>
            </a:stretch>
          </a:blipFill>
        </p:spPr>
        <p:txBody>
          <a:bodyPr wrap="square" lIns="0" tIns="0" rIns="0" bIns="0" rtlCol="0"/>
          <a:lstStyle/>
          <a:p>
            <a:endParaRPr/>
          </a:p>
        </p:txBody>
      </p:sp>
      <p:sp>
        <p:nvSpPr>
          <p:cNvPr id="6" name="Rectangle 5"/>
          <p:cNvSpPr/>
          <p:nvPr/>
        </p:nvSpPr>
        <p:spPr>
          <a:xfrm>
            <a:off x="2057400" y="5791200"/>
            <a:ext cx="1846596" cy="461665"/>
          </a:xfrm>
          <a:prstGeom prst="rect">
            <a:avLst/>
          </a:prstGeom>
        </p:spPr>
        <p:txBody>
          <a:bodyPr wrap="none">
            <a:spAutoFit/>
          </a:bodyPr>
          <a:lstStyle/>
          <a:p>
            <a:r>
              <a:rPr lang="en-IN" spc="-5" dirty="0" smtClean="0"/>
              <a:t>(</a:t>
            </a:r>
            <a:r>
              <a:rPr lang="en-IN" sz="2400" b="1" spc="-5" dirty="0" smtClean="0"/>
              <a:t>green</a:t>
            </a:r>
            <a:r>
              <a:rPr lang="en-IN" sz="2400" b="1" spc="-25" dirty="0" smtClean="0"/>
              <a:t> </a:t>
            </a:r>
            <a:r>
              <a:rPr lang="en-IN" sz="2400" b="1" spc="-5" dirty="0" smtClean="0"/>
              <a:t>Algae)</a:t>
            </a:r>
            <a:endParaRPr lang="en-IN" sz="2400" b="1" dirty="0"/>
          </a:p>
        </p:txBody>
      </p:sp>
      <p:sp>
        <p:nvSpPr>
          <p:cNvPr id="7" name="Rectangle 6"/>
          <p:cNvSpPr/>
          <p:nvPr/>
        </p:nvSpPr>
        <p:spPr>
          <a:xfrm>
            <a:off x="6781800" y="5791200"/>
            <a:ext cx="1402243" cy="461665"/>
          </a:xfrm>
          <a:prstGeom prst="rect">
            <a:avLst/>
          </a:prstGeom>
        </p:spPr>
        <p:txBody>
          <a:bodyPr wrap="none">
            <a:spAutoFit/>
          </a:bodyPr>
          <a:lstStyle/>
          <a:p>
            <a:r>
              <a:rPr lang="en-IN" sz="2400" b="1" spc="-10" dirty="0" smtClean="0"/>
              <a:t>seaweed)</a:t>
            </a:r>
            <a:endParaRPr lang="en-IN" sz="24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7620000" cy="369332"/>
          </a:xfrm>
        </p:spPr>
        <p:txBody>
          <a:bodyPr/>
          <a:lstStyle/>
          <a:p>
            <a:pPr algn="ctr"/>
            <a:r>
              <a:rPr lang="en-IN" sz="2400" dirty="0" smtClean="0"/>
              <a:t>Kingdom </a:t>
            </a:r>
            <a:r>
              <a:rPr lang="en-IN" sz="2400" dirty="0" err="1" smtClean="0"/>
              <a:t>Protista</a:t>
            </a:r>
            <a:endParaRPr lang="en-IN" sz="2400" dirty="0"/>
          </a:p>
        </p:txBody>
      </p:sp>
      <p:sp>
        <p:nvSpPr>
          <p:cNvPr id="3" name="Text Placeholder 2"/>
          <p:cNvSpPr>
            <a:spLocks noGrp="1"/>
          </p:cNvSpPr>
          <p:nvPr>
            <p:ph type="body" idx="1"/>
          </p:nvPr>
        </p:nvSpPr>
        <p:spPr>
          <a:xfrm>
            <a:off x="1371600" y="1143000"/>
            <a:ext cx="7614920" cy="6093976"/>
          </a:xfrm>
        </p:spPr>
        <p:txBody>
          <a:bodyPr/>
          <a:lstStyle/>
          <a:p>
            <a:pPr marL="355600" indent="-271463">
              <a:tabLst>
                <a:tab pos="711200" algn="l"/>
              </a:tabLst>
            </a:pPr>
            <a:r>
              <a:rPr lang="en-IN" b="1" dirty="0" smtClean="0"/>
              <a:t>4.	Euglena</a:t>
            </a:r>
            <a:r>
              <a:rPr lang="en-IN" dirty="0" smtClean="0"/>
              <a:t> – A fresh water Flagellate</a:t>
            </a:r>
          </a:p>
          <a:p>
            <a:pPr marL="355600" indent="-271463">
              <a:tabLst>
                <a:tab pos="711200" algn="l"/>
              </a:tabLst>
            </a:pPr>
            <a:r>
              <a:rPr lang="en-IN" dirty="0" smtClean="0"/>
              <a:t>	Euglena is abundantly found in stagnant waters such as pools, ponds, ditches etc. containing decaying organic matter.  The organism has the following parts...</a:t>
            </a:r>
          </a:p>
          <a:p>
            <a:pPr marL="355600" indent="-271463">
              <a:tabLst>
                <a:tab pos="711200" algn="l"/>
              </a:tabLst>
            </a:pPr>
            <a:r>
              <a:rPr lang="en-IN" dirty="0" smtClean="0"/>
              <a:t>		Pellicle - elastic body covering made up of protein.</a:t>
            </a:r>
          </a:p>
          <a:p>
            <a:pPr marL="355600" indent="-271463">
              <a:tabLst>
                <a:tab pos="711200" algn="l"/>
              </a:tabLst>
            </a:pPr>
            <a:r>
              <a:rPr lang="en-IN" dirty="0" smtClean="0"/>
              <a:t>		</a:t>
            </a:r>
            <a:r>
              <a:rPr lang="en-IN" dirty="0" err="1" smtClean="0"/>
              <a:t>Cytostome</a:t>
            </a:r>
            <a:r>
              <a:rPr lang="en-IN" dirty="0" smtClean="0"/>
              <a:t> and Reservoir - the cell mouth leading into a tubular 	</a:t>
            </a:r>
            <a:r>
              <a:rPr lang="en-IN" dirty="0" err="1" smtClean="0"/>
              <a:t>cytopharynx</a:t>
            </a:r>
            <a:r>
              <a:rPr lang="en-IN" dirty="0" smtClean="0"/>
              <a:t>  which opens into a vesicle called reservoir.</a:t>
            </a:r>
          </a:p>
          <a:p>
            <a:pPr marL="355600" indent="-271463">
              <a:tabLst>
                <a:tab pos="711200" algn="l"/>
              </a:tabLst>
            </a:pPr>
            <a:r>
              <a:rPr lang="en-IN" dirty="0" smtClean="0"/>
              <a:t>		Stigma - a prominent red pigment spot. It is sensitive to light.</a:t>
            </a:r>
          </a:p>
          <a:p>
            <a:pPr marL="355600" indent="-271463">
              <a:tabLst>
                <a:tab pos="711200" algn="l"/>
              </a:tabLst>
            </a:pPr>
            <a:r>
              <a:rPr lang="en-IN" dirty="0" smtClean="0"/>
              <a:t>		Contractile Vacuole - for </a:t>
            </a:r>
            <a:r>
              <a:rPr lang="en-IN" dirty="0" err="1" smtClean="0"/>
              <a:t>osmoregulation</a:t>
            </a:r>
            <a:r>
              <a:rPr lang="en-IN" dirty="0" smtClean="0"/>
              <a:t>.</a:t>
            </a:r>
          </a:p>
          <a:p>
            <a:pPr marL="355600" indent="-271463">
              <a:tabLst>
                <a:tab pos="711200" algn="l"/>
              </a:tabLst>
            </a:pPr>
            <a:r>
              <a:rPr lang="en-IN" dirty="0" smtClean="0"/>
              <a:t>		Flagellum - for propulsion in water.</a:t>
            </a:r>
          </a:p>
          <a:p>
            <a:pPr marL="355600" indent="-271463">
              <a:tabLst>
                <a:tab pos="711200" algn="l"/>
              </a:tabLst>
            </a:pPr>
            <a:r>
              <a:rPr lang="en-IN" dirty="0" smtClean="0"/>
              <a:t>		Chloroplast - contain green coloured chlorophyll is for </a:t>
            </a:r>
            <a:r>
              <a:rPr lang="en-IN" dirty="0" err="1" smtClean="0"/>
              <a:t>photosynthes</a:t>
            </a:r>
            <a:r>
              <a:rPr lang="en-IN" dirty="0" smtClean="0"/>
              <a:t>.</a:t>
            </a:r>
          </a:p>
          <a:p>
            <a:pPr marL="355600" indent="-271463">
              <a:tabLst>
                <a:tab pos="711200" algn="l"/>
              </a:tabLst>
            </a:pPr>
            <a:r>
              <a:rPr lang="en-IN" dirty="0" smtClean="0"/>
              <a:t>		Reproduction - is by binary fission.</a:t>
            </a:r>
          </a:p>
          <a:p>
            <a:pPr marL="355600" indent="-271463">
              <a:tabLst>
                <a:tab pos="711200" algn="l"/>
              </a:tabLst>
            </a:pPr>
            <a:r>
              <a:rPr lang="en-IN" b="1" dirty="0" smtClean="0"/>
              <a:t>5.	The Diatoms</a:t>
            </a:r>
          </a:p>
          <a:p>
            <a:pPr marL="355600" indent="-271463">
              <a:tabLst>
                <a:tab pos="711200" algn="l"/>
              </a:tabLst>
            </a:pPr>
            <a:r>
              <a:rPr lang="en-IN" dirty="0" smtClean="0"/>
              <a:t>	–	The diatoms are found in both fresh and salt water and in moist soil.</a:t>
            </a:r>
          </a:p>
          <a:p>
            <a:pPr marL="355600" indent="-271463">
              <a:tabLst>
                <a:tab pos="711200" algn="l"/>
              </a:tabLst>
            </a:pPr>
            <a:r>
              <a:rPr lang="en-IN" dirty="0" smtClean="0"/>
              <a:t>	–	Thousands of species of diatoms form food for aquatic animals.</a:t>
            </a:r>
          </a:p>
          <a:p>
            <a:pPr marL="355600" indent="-271463">
              <a:tabLst>
                <a:tab pos="711200" algn="l"/>
              </a:tabLst>
            </a:pPr>
            <a:r>
              <a:rPr lang="en-IN" dirty="0" smtClean="0"/>
              <a:t>	–	Diatoms are either unicellular, colonial or filamentous and occur in a 	wide variety of shapes.</a:t>
            </a:r>
          </a:p>
          <a:p>
            <a:pPr marL="355600" indent="-271463">
              <a:tabLst>
                <a:tab pos="711200" algn="l"/>
              </a:tabLst>
            </a:pPr>
            <a:r>
              <a:rPr lang="en-IN" dirty="0" smtClean="0"/>
              <a:t>	–	Each cell has a single prominent nucleus and plastids. They produce 	shells (cell walls) containing silica.</a:t>
            </a:r>
          </a:p>
          <a:p>
            <a:pPr marL="355600" indent="-271463">
              <a:tabLst>
                <a:tab pos="711200" algn="l"/>
              </a:tabLst>
            </a:pPr>
            <a:r>
              <a:rPr lang="en-IN" b="1" dirty="0" smtClean="0"/>
              <a:t>6.	Other Algae</a:t>
            </a:r>
          </a:p>
          <a:p>
            <a:pPr marL="355600" indent="-271463">
              <a:tabLst>
                <a:tab pos="711200" algn="l"/>
              </a:tabLst>
            </a:pPr>
            <a:r>
              <a:rPr lang="en-IN" dirty="0" smtClean="0"/>
              <a:t> 	–	Algae can be unicellular e.g. </a:t>
            </a:r>
            <a:r>
              <a:rPr lang="en-IN" dirty="0" err="1" smtClean="0"/>
              <a:t>Chlamydomonas</a:t>
            </a:r>
            <a:r>
              <a:rPr lang="en-IN" dirty="0" smtClean="0"/>
              <a:t>  or multi-cellular like 	Spirogyra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8915400" cy="6524863"/>
          </a:xfrm>
          <a:prstGeom prst="rect">
            <a:avLst/>
          </a:prstGeom>
        </p:spPr>
        <p:txBody>
          <a:bodyPr wrap="square">
            <a:spAutoFit/>
          </a:bodyPr>
          <a:lstStyle/>
          <a:p>
            <a:pPr marL="541338" indent="-355600"/>
            <a:r>
              <a:rPr lang="en-IN" sz="2000" dirty="0" smtClean="0"/>
              <a:t>– 	Algae can prepare their own food by photosynthesis as they contain chlorophyll. Some algae have other pigments also e.g. </a:t>
            </a:r>
            <a:r>
              <a:rPr lang="en-IN" sz="2000" b="1" i="1" dirty="0" smtClean="0"/>
              <a:t>blue pigment (</a:t>
            </a:r>
            <a:r>
              <a:rPr lang="en-IN" sz="2000" b="1" i="1" dirty="0" err="1" smtClean="0"/>
              <a:t>Phycocyanin</a:t>
            </a:r>
            <a:r>
              <a:rPr lang="en-IN" sz="2000" b="1" i="1" dirty="0" smtClean="0"/>
              <a:t>), a brown pigment (</a:t>
            </a:r>
            <a:r>
              <a:rPr lang="en-IN" sz="2000" b="1" i="1" dirty="0" err="1" smtClean="0"/>
              <a:t>Fucoxanthin</a:t>
            </a:r>
            <a:r>
              <a:rPr lang="en-IN" sz="2000" b="1" i="1" dirty="0" smtClean="0"/>
              <a:t>) or a red pigment (</a:t>
            </a:r>
            <a:r>
              <a:rPr lang="en-IN" sz="2000" b="1" i="1" dirty="0" err="1" smtClean="0"/>
              <a:t>Phycoerythrin</a:t>
            </a:r>
            <a:r>
              <a:rPr lang="en-IN" sz="2000" b="1" i="1" dirty="0" smtClean="0"/>
              <a:t>)</a:t>
            </a:r>
            <a:r>
              <a:rPr lang="en-IN" sz="2000" dirty="0" smtClean="0"/>
              <a:t>. Depending on the pigment present, the algae are called blue, green, brown or red algae.</a:t>
            </a:r>
          </a:p>
          <a:p>
            <a:pPr marL="541338" indent="-355600"/>
            <a:r>
              <a:rPr lang="en-IN" sz="2000" dirty="0" smtClean="0"/>
              <a:t>–	Structurally the algae have a definite cell wall, cell membrane, a nucleus, cytoplasm and </a:t>
            </a:r>
            <a:r>
              <a:rPr lang="en-IN" sz="2000" dirty="0" err="1" smtClean="0"/>
              <a:t>choloroplast</a:t>
            </a:r>
            <a:r>
              <a:rPr lang="en-IN" sz="2000" dirty="0" smtClean="0"/>
              <a:t>. The chloroplast is cup-shaped in </a:t>
            </a:r>
            <a:r>
              <a:rPr lang="en-IN" sz="2000" dirty="0" err="1" smtClean="0"/>
              <a:t>Chlamydomonas</a:t>
            </a:r>
            <a:r>
              <a:rPr lang="en-IN" sz="2000" dirty="0" smtClean="0"/>
              <a:t> and ribbon-shaped in Spirogyra. </a:t>
            </a:r>
            <a:r>
              <a:rPr lang="en-IN" sz="2000" dirty="0" err="1" smtClean="0"/>
              <a:t>Pyrenoid</a:t>
            </a:r>
            <a:r>
              <a:rPr lang="en-IN" sz="2000" dirty="0" smtClean="0"/>
              <a:t> bodies are attached to chloroplasts.</a:t>
            </a:r>
          </a:p>
          <a:p>
            <a:pPr marL="541338" indent="-355600"/>
            <a:r>
              <a:rPr lang="en-IN" dirty="0" smtClean="0"/>
              <a:t>	</a:t>
            </a:r>
          </a:p>
          <a:p>
            <a:pPr marL="541338" indent="-355600"/>
            <a:r>
              <a:rPr lang="en-IN" sz="2000" b="1" u="sng" dirty="0" smtClean="0"/>
              <a:t>Usefulness of Algae</a:t>
            </a:r>
          </a:p>
          <a:p>
            <a:pPr marL="541338" indent="-355600">
              <a:buFont typeface="Wingdings" pitchFamily="2" charset="2"/>
              <a:buChar char="ü"/>
            </a:pPr>
            <a:r>
              <a:rPr lang="en-IN" sz="2000" dirty="0" smtClean="0"/>
              <a:t>Provide food for fish as part of phytoplankton (organisms floating on the water surface)</a:t>
            </a:r>
          </a:p>
          <a:p>
            <a:pPr marL="541338" indent="-355600">
              <a:buFont typeface="Wingdings" pitchFamily="2" charset="2"/>
              <a:buChar char="ü"/>
            </a:pPr>
            <a:r>
              <a:rPr lang="en-IN" sz="2000" dirty="0" smtClean="0"/>
              <a:t>These are rich sources of vitamins A and E.</a:t>
            </a:r>
          </a:p>
          <a:p>
            <a:pPr marL="541338" indent="-355600">
              <a:buFont typeface="Wingdings" pitchFamily="2" charset="2"/>
              <a:buChar char="ü"/>
            </a:pPr>
            <a:r>
              <a:rPr lang="en-IN" sz="2000" dirty="0" smtClean="0"/>
              <a:t>Many marine forms are important sources of iodine, potassium and other minerals.</a:t>
            </a:r>
          </a:p>
          <a:p>
            <a:pPr marL="541338" indent="-355600">
              <a:buFont typeface="Wingdings" pitchFamily="2" charset="2"/>
              <a:buChar char="ü"/>
            </a:pPr>
            <a:r>
              <a:rPr lang="en-IN" sz="2000" dirty="0" smtClean="0"/>
              <a:t>Blue-green algae increase the soil fertility by fixing atmospheric nitrogen.</a:t>
            </a:r>
          </a:p>
          <a:p>
            <a:pPr marL="541338" indent="-355600">
              <a:buFont typeface="Wingdings" pitchFamily="2" charset="2"/>
              <a:buChar char="ü"/>
            </a:pPr>
            <a:r>
              <a:rPr lang="en-IN" sz="2000" dirty="0" smtClean="0"/>
              <a:t>Some algae can fix atmospheric nitrogen, so they are a source of natural fertilizer for the plants.</a:t>
            </a:r>
          </a:p>
          <a:p>
            <a:pPr marL="541338" indent="-355600">
              <a:buFont typeface="Wingdings" pitchFamily="2" charset="2"/>
              <a:buChar char="ü"/>
            </a:pPr>
            <a:r>
              <a:rPr lang="en-IN" sz="2000" dirty="0" smtClean="0"/>
              <a:t>A group of algae (diatoms) deposit silica in their walls. After their death these algae are preserved as fossils. Their deposits in large amounts are used as f </a:t>
            </a:r>
            <a:r>
              <a:rPr lang="en-IN" sz="2000" dirty="0" err="1" smtClean="0"/>
              <a:t>lters</a:t>
            </a:r>
            <a:r>
              <a:rPr lang="en-IN" sz="2000" dirty="0" smtClean="0"/>
              <a:t>, and for lining of furnaces.</a:t>
            </a:r>
            <a:endParaRPr lang="en-IN"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0"/>
            <a:ext cx="7315200" cy="677108"/>
          </a:xfrm>
        </p:spPr>
        <p:txBody>
          <a:bodyPr/>
          <a:lstStyle/>
          <a:p>
            <a:pPr algn="ctr"/>
            <a:r>
              <a:rPr lang="en-IN" dirty="0" smtClean="0"/>
              <a:t>Kingdom Fungi</a:t>
            </a:r>
            <a:endParaRPr lang="en-IN" dirty="0"/>
          </a:p>
        </p:txBody>
      </p:sp>
      <p:sp>
        <p:nvSpPr>
          <p:cNvPr id="3" name="Text Placeholder 2"/>
          <p:cNvSpPr>
            <a:spLocks noGrp="1"/>
          </p:cNvSpPr>
          <p:nvPr>
            <p:ph type="body" idx="1"/>
          </p:nvPr>
        </p:nvSpPr>
        <p:spPr>
          <a:xfrm>
            <a:off x="1219200" y="1752600"/>
            <a:ext cx="7614920" cy="5816977"/>
          </a:xfrm>
        </p:spPr>
        <p:txBody>
          <a:bodyPr/>
          <a:lstStyle/>
          <a:p>
            <a:r>
              <a:rPr lang="en-IN" dirty="0" smtClean="0"/>
              <a:t>The kingdom Fungi includes a diverse group of organisms that are neither plant nor animal. A characteristic that places fungi in a different kingdom from plants, bacteria, and some </a:t>
            </a:r>
            <a:r>
              <a:rPr lang="en-IN" dirty="0" err="1" smtClean="0"/>
              <a:t>protists</a:t>
            </a:r>
            <a:r>
              <a:rPr lang="en-IN" dirty="0" smtClean="0"/>
              <a:t> is </a:t>
            </a:r>
            <a:r>
              <a:rPr lang="en-IN" dirty="0" smtClean="0">
                <a:hlinkClick r:id="rId2" tooltip="Chitin"/>
              </a:rPr>
              <a:t>chitin</a:t>
            </a:r>
            <a:r>
              <a:rPr lang="en-IN" dirty="0" smtClean="0"/>
              <a:t> in their </a:t>
            </a:r>
            <a:r>
              <a:rPr lang="en-IN" dirty="0" smtClean="0">
                <a:hlinkClick r:id="rId3" tooltip="Cell wall"/>
              </a:rPr>
              <a:t>cell </a:t>
            </a:r>
            <a:r>
              <a:rPr lang="en-IN" dirty="0" err="1" smtClean="0">
                <a:hlinkClick r:id="rId3" tooltip="Cell wall"/>
              </a:rPr>
              <a:t>walls</a:t>
            </a:r>
            <a:r>
              <a:rPr lang="en-IN" dirty="0" err="1" smtClean="0"/>
              <a:t>.They</a:t>
            </a:r>
            <a:r>
              <a:rPr lang="en-IN" dirty="0" smtClean="0"/>
              <a:t> absorb nutrition from other organisms while playing the important role of ecological decomposers.</a:t>
            </a:r>
          </a:p>
          <a:p>
            <a:r>
              <a:rPr lang="en-IN" dirty="0" smtClean="0"/>
              <a:t>These unique </a:t>
            </a:r>
            <a:r>
              <a:rPr lang="en-IN" dirty="0" err="1" smtClean="0"/>
              <a:t>multicellular</a:t>
            </a:r>
            <a:r>
              <a:rPr lang="en-IN" dirty="0" smtClean="0"/>
              <a:t> eukaryotes include edible examples like mushrooms and organisms such as yeast, which makes our bread rise and ferments our beer and wine. Fungi are the principal </a:t>
            </a:r>
            <a:r>
              <a:rPr lang="en-IN" dirty="0" smtClean="0">
                <a:hlinkClick r:id="rId4" tooltip="Decomposer"/>
              </a:rPr>
              <a:t>decomposers</a:t>
            </a:r>
            <a:r>
              <a:rPr lang="en-IN" dirty="0" smtClean="0"/>
              <a:t> in ecological systems and their impact on our world as decomposers is absolutely crucial to every ecosystem.</a:t>
            </a:r>
          </a:p>
          <a:p>
            <a:r>
              <a:rPr lang="en-IN" dirty="0" smtClean="0"/>
              <a:t>Members of the kingdom Fungi are </a:t>
            </a:r>
            <a:r>
              <a:rPr lang="en-IN" b="1" dirty="0" smtClean="0"/>
              <a:t>eukaryotes</a:t>
            </a:r>
            <a:r>
              <a:rPr lang="en-IN" dirty="0" smtClean="0"/>
              <a:t>, meaning they have complex cells with a nucleus and organelles. Most are </a:t>
            </a:r>
            <a:r>
              <a:rPr lang="en-IN" b="1" dirty="0" err="1" smtClean="0"/>
              <a:t>multicellular</a:t>
            </a:r>
            <a:r>
              <a:rPr lang="en-IN" dirty="0" smtClean="0"/>
              <a:t>, with the exception of single-celled yeast. Structurally, fungi are made up of individual feathery filaments called </a:t>
            </a:r>
            <a:r>
              <a:rPr lang="en-IN" b="1" dirty="0" err="1" smtClean="0"/>
              <a:t>hyphae</a:t>
            </a:r>
            <a:r>
              <a:rPr lang="en-IN" dirty="0" smtClean="0"/>
              <a:t>.</a:t>
            </a:r>
          </a:p>
          <a:p>
            <a:r>
              <a:rPr lang="en-IN" dirty="0" smtClean="0"/>
              <a:t>The </a:t>
            </a:r>
            <a:r>
              <a:rPr lang="en-IN" dirty="0" err="1" smtClean="0"/>
              <a:t>hyphae</a:t>
            </a:r>
            <a:r>
              <a:rPr lang="en-IN" dirty="0" smtClean="0"/>
              <a:t> group together to form a conglomerate called the </a:t>
            </a:r>
            <a:r>
              <a:rPr lang="en-IN" b="1" dirty="0" smtClean="0"/>
              <a:t>mycelium</a:t>
            </a:r>
            <a:r>
              <a:rPr lang="en-IN" dirty="0" smtClean="0"/>
              <a:t>. You may notice that when you cut into a mushroom, it has a spongy feel. This is because it is actually made up of a mass of very tightly packed </a:t>
            </a:r>
            <a:r>
              <a:rPr lang="en-IN" dirty="0" err="1" smtClean="0"/>
              <a:t>hyphae</a:t>
            </a:r>
            <a:r>
              <a:rPr lang="en-IN" dirty="0" smtClean="0"/>
              <a:t>, and thus, is not exactly solid.</a:t>
            </a:r>
          </a:p>
          <a:p>
            <a:r>
              <a:rPr lang="en-IN" dirty="0" smtClean="0"/>
              <a:t>  Similar to animals, all fungi are </a:t>
            </a:r>
            <a:r>
              <a:rPr lang="en-IN" b="1" dirty="0" smtClean="0"/>
              <a:t>heterotrophic</a:t>
            </a:r>
            <a:r>
              <a:rPr lang="en-IN" dirty="0" smtClean="0"/>
              <a:t>, meaning that they cannot make their own food like plants; they acquire their food by absorbing dissolved molecules, typically by secreting </a:t>
            </a:r>
            <a:r>
              <a:rPr lang="en-IN" dirty="0" smtClean="0">
                <a:hlinkClick r:id="rId5" tooltip="Digestive enzyme"/>
              </a:rPr>
              <a:t>digestive enzymes</a:t>
            </a:r>
            <a:r>
              <a:rPr lang="en-IN" dirty="0" smtClean="0"/>
              <a:t> into their environment. Fungi do not </a:t>
            </a:r>
            <a:r>
              <a:rPr lang="en-IN" dirty="0" smtClean="0">
                <a:hlinkClick r:id="rId6" tooltip="Photosynthesis"/>
              </a:rPr>
              <a:t>photosynthesize</a:t>
            </a:r>
            <a:r>
              <a:rPr lang="en-IN" dirty="0" smtClean="0"/>
              <a:t>. Growth is their means of mobility, except for spores (a few of which are flagellated), which may travel through the air or water. </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8697976" y="6750866"/>
            <a:ext cx="149860" cy="224154"/>
          </a:xfrm>
          <a:prstGeom prst="rect">
            <a:avLst/>
          </a:prstGeom>
        </p:spPr>
        <p:txBody>
          <a:bodyPr vert="horz" wrap="square" lIns="0" tIns="0" rIns="0" bIns="0" rtlCol="0">
            <a:spAutoFit/>
          </a:bodyPr>
          <a:lstStyle/>
          <a:p>
            <a:pPr marL="25400">
              <a:lnSpc>
                <a:spcPts val="1645"/>
              </a:lnSpc>
            </a:pPr>
            <a:fld id="{81D60167-4931-47E6-BA6A-407CBD079E47}" type="slidenum">
              <a:rPr sz="1400" spc="-5" dirty="0">
                <a:latin typeface="Arial"/>
                <a:cs typeface="Arial"/>
              </a:rPr>
              <a:pPr marL="25400">
                <a:lnSpc>
                  <a:spcPts val="1645"/>
                </a:lnSpc>
              </a:pPr>
              <a:t>5</a:t>
            </a:fld>
            <a:endParaRPr sz="1400">
              <a:latin typeface="Arial"/>
              <a:cs typeface="Arial"/>
            </a:endParaRPr>
          </a:p>
        </p:txBody>
      </p:sp>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5" dirty="0"/>
              <a:t>Review</a:t>
            </a:r>
          </a:p>
        </p:txBody>
      </p:sp>
      <p:sp>
        <p:nvSpPr>
          <p:cNvPr id="3" name="object 3"/>
          <p:cNvSpPr txBox="1"/>
          <p:nvPr/>
        </p:nvSpPr>
        <p:spPr>
          <a:xfrm>
            <a:off x="1221739" y="2460751"/>
            <a:ext cx="6818630" cy="3441700"/>
          </a:xfrm>
          <a:prstGeom prst="rect">
            <a:avLst/>
          </a:prstGeom>
        </p:spPr>
        <p:txBody>
          <a:bodyPr vert="horz" wrap="square" lIns="0" tIns="12065" rIns="0" bIns="0" rtlCol="0">
            <a:spAutoFit/>
          </a:bodyPr>
          <a:lstStyle/>
          <a:p>
            <a:pPr marL="354965" indent="-342265">
              <a:lnSpc>
                <a:spcPct val="100000"/>
              </a:lnSpc>
              <a:spcBef>
                <a:spcPts val="95"/>
              </a:spcBef>
              <a:buChar char="•"/>
              <a:tabLst>
                <a:tab pos="354965" algn="l"/>
                <a:tab pos="355600" algn="l"/>
              </a:tabLst>
            </a:pPr>
            <a:r>
              <a:rPr sz="3200" spc="-10" dirty="0">
                <a:latin typeface="Arial"/>
                <a:cs typeface="Arial"/>
              </a:rPr>
              <a:t>Microscopes</a:t>
            </a:r>
            <a:endParaRPr sz="3200">
              <a:latin typeface="Arial"/>
              <a:cs typeface="Arial"/>
            </a:endParaRPr>
          </a:p>
          <a:p>
            <a:pPr>
              <a:lnSpc>
                <a:spcPct val="100000"/>
              </a:lnSpc>
            </a:pPr>
            <a:endParaRPr sz="4600">
              <a:latin typeface="Times New Roman"/>
              <a:cs typeface="Times New Roman"/>
            </a:endParaRPr>
          </a:p>
          <a:p>
            <a:pPr marL="469900">
              <a:lnSpc>
                <a:spcPct val="100000"/>
              </a:lnSpc>
            </a:pPr>
            <a:r>
              <a:rPr sz="2800" b="1" dirty="0">
                <a:latin typeface="Arial"/>
                <a:cs typeface="Arial"/>
              </a:rPr>
              <a:t>Light</a:t>
            </a:r>
            <a:r>
              <a:rPr sz="2800" b="1" spc="-5" dirty="0">
                <a:latin typeface="Arial"/>
                <a:cs typeface="Arial"/>
              </a:rPr>
              <a:t> </a:t>
            </a:r>
            <a:r>
              <a:rPr sz="2800" b="1" dirty="0">
                <a:latin typeface="Arial"/>
                <a:cs typeface="Arial"/>
              </a:rPr>
              <a:t>Microscopes</a:t>
            </a:r>
            <a:endParaRPr sz="2800">
              <a:latin typeface="Arial"/>
              <a:cs typeface="Arial"/>
            </a:endParaRPr>
          </a:p>
          <a:p>
            <a:pPr marL="927100">
              <a:lnSpc>
                <a:spcPct val="100000"/>
              </a:lnSpc>
              <a:spcBef>
                <a:spcPts val="590"/>
              </a:spcBef>
            </a:pPr>
            <a:r>
              <a:rPr sz="2400" spc="-5" dirty="0">
                <a:latin typeface="Arial"/>
                <a:cs typeface="Arial"/>
              </a:rPr>
              <a:t>Light that passes through</a:t>
            </a:r>
            <a:r>
              <a:rPr sz="2400" spc="40" dirty="0">
                <a:latin typeface="Arial"/>
                <a:cs typeface="Arial"/>
              </a:rPr>
              <a:t> </a:t>
            </a:r>
            <a:r>
              <a:rPr sz="2400" spc="-10" dirty="0">
                <a:latin typeface="Arial"/>
                <a:cs typeface="Arial"/>
              </a:rPr>
              <a:t>specimen.</a:t>
            </a:r>
            <a:endParaRPr sz="2400">
              <a:latin typeface="Arial"/>
              <a:cs typeface="Arial"/>
            </a:endParaRPr>
          </a:p>
          <a:p>
            <a:pPr>
              <a:lnSpc>
                <a:spcPct val="100000"/>
              </a:lnSpc>
              <a:spcBef>
                <a:spcPts val="35"/>
              </a:spcBef>
            </a:pPr>
            <a:endParaRPr sz="3550">
              <a:latin typeface="Times New Roman"/>
              <a:cs typeface="Times New Roman"/>
            </a:endParaRPr>
          </a:p>
          <a:p>
            <a:pPr marL="469900">
              <a:lnSpc>
                <a:spcPct val="100000"/>
              </a:lnSpc>
            </a:pPr>
            <a:r>
              <a:rPr sz="2800" b="1" dirty="0">
                <a:latin typeface="Arial"/>
                <a:cs typeface="Arial"/>
              </a:rPr>
              <a:t>Electron</a:t>
            </a:r>
            <a:r>
              <a:rPr sz="2800" b="1" spc="-10" dirty="0">
                <a:latin typeface="Arial"/>
                <a:cs typeface="Arial"/>
              </a:rPr>
              <a:t> </a:t>
            </a:r>
            <a:r>
              <a:rPr sz="2800" b="1" dirty="0">
                <a:latin typeface="Arial"/>
                <a:cs typeface="Arial"/>
              </a:rPr>
              <a:t>Microscopes</a:t>
            </a:r>
            <a:endParaRPr sz="2800">
              <a:latin typeface="Arial"/>
              <a:cs typeface="Arial"/>
            </a:endParaRPr>
          </a:p>
          <a:p>
            <a:pPr marL="927100">
              <a:lnSpc>
                <a:spcPct val="100000"/>
              </a:lnSpc>
              <a:spcBef>
                <a:spcPts val="585"/>
              </a:spcBef>
            </a:pPr>
            <a:r>
              <a:rPr sz="2400" spc="-5" dirty="0">
                <a:latin typeface="Arial"/>
                <a:cs typeface="Arial"/>
              </a:rPr>
              <a:t>Use beams of electrons to produce</a:t>
            </a:r>
            <a:r>
              <a:rPr sz="2400" spc="30" dirty="0">
                <a:latin typeface="Arial"/>
                <a:cs typeface="Arial"/>
              </a:rPr>
              <a:t> </a:t>
            </a:r>
            <a:r>
              <a:rPr sz="2400" spc="-10" dirty="0">
                <a:latin typeface="Arial"/>
                <a:cs typeface="Arial"/>
              </a:rPr>
              <a:t>images.</a:t>
            </a:r>
            <a:endParaRPr sz="240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43400" y="685800"/>
            <a:ext cx="1424305" cy="695960"/>
          </a:xfrm>
          <a:prstGeom prst="rect">
            <a:avLst/>
          </a:prstGeom>
        </p:spPr>
        <p:txBody>
          <a:bodyPr vert="horz" wrap="square" lIns="0" tIns="12065" rIns="0" bIns="0" rtlCol="0">
            <a:spAutoFit/>
          </a:bodyPr>
          <a:lstStyle/>
          <a:p>
            <a:pPr marL="12700">
              <a:lnSpc>
                <a:spcPct val="100000"/>
              </a:lnSpc>
              <a:spcBef>
                <a:spcPts val="95"/>
              </a:spcBef>
            </a:pPr>
            <a:r>
              <a:rPr spc="-5" dirty="0"/>
              <a:t>Fungi</a:t>
            </a:r>
          </a:p>
        </p:txBody>
      </p:sp>
      <p:sp>
        <p:nvSpPr>
          <p:cNvPr id="3" name="object 3"/>
          <p:cNvSpPr/>
          <p:nvPr/>
        </p:nvSpPr>
        <p:spPr>
          <a:xfrm>
            <a:off x="5029200" y="2514600"/>
            <a:ext cx="4147218" cy="289753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034">
              <a:lnSpc>
                <a:spcPts val="1645"/>
              </a:lnSpc>
            </a:pPr>
            <a:fld id="{81D60167-4931-47E6-BA6A-407CBD079E47}" type="slidenum">
              <a:rPr spc="-5" dirty="0"/>
              <a:pPr marL="26034">
                <a:lnSpc>
                  <a:spcPts val="1645"/>
                </a:lnSpc>
              </a:pPr>
              <a:t>50</a:t>
            </a:fld>
            <a:endParaRPr spc="-5" dirty="0"/>
          </a:p>
        </p:txBody>
      </p:sp>
      <p:sp>
        <p:nvSpPr>
          <p:cNvPr id="5" name="object 3"/>
          <p:cNvSpPr/>
          <p:nvPr/>
        </p:nvSpPr>
        <p:spPr>
          <a:xfrm>
            <a:off x="1752600" y="2057400"/>
            <a:ext cx="2563367" cy="32004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6034">
              <a:lnSpc>
                <a:spcPts val="1645"/>
              </a:lnSpc>
            </a:pPr>
            <a:fld id="{81D60167-4931-47E6-BA6A-407CBD079E47}" type="slidenum">
              <a:rPr spc="-5" dirty="0"/>
              <a:pPr marL="26034">
                <a:lnSpc>
                  <a:spcPts val="1645"/>
                </a:lnSpc>
              </a:pPr>
              <a:t>51</a:t>
            </a:fld>
            <a:endParaRPr spc="-5" dirty="0"/>
          </a:p>
        </p:txBody>
      </p:sp>
      <p:pic>
        <p:nvPicPr>
          <p:cNvPr id="15362" name="Picture 2" descr="Monochrome micrograph showing Penicillium hyphae as long, transparent, tube-like structures a few micrometres across. Conidiophores branch out laterally from the hyphae, terminating in bundles of phialides on which spherical condidiophores are arranged like beads on a string. Septa are faintly visible as dark lines crossing the hyphae."/>
          <p:cNvPicPr>
            <a:picLocks noChangeAspect="1" noChangeArrowheads="1"/>
          </p:cNvPicPr>
          <p:nvPr/>
        </p:nvPicPr>
        <p:blipFill>
          <a:blip r:embed="rId2"/>
          <a:srcRect/>
          <a:stretch>
            <a:fillRect/>
          </a:stretch>
        </p:blipFill>
        <p:spPr bwMode="auto">
          <a:xfrm>
            <a:off x="762000" y="609600"/>
            <a:ext cx="3143250" cy="1847851"/>
          </a:xfrm>
          <a:prstGeom prst="rect">
            <a:avLst/>
          </a:prstGeom>
          <a:noFill/>
        </p:spPr>
      </p:pic>
      <p:pic>
        <p:nvPicPr>
          <p:cNvPr id="15364" name="Picture 4" descr="Microscopic view of five spherical structures; one of the spheres is considerably smaller than the rest and attached to one of the larger spheres"/>
          <p:cNvPicPr>
            <a:picLocks noChangeAspect="1" noChangeArrowheads="1"/>
          </p:cNvPicPr>
          <p:nvPr/>
        </p:nvPicPr>
        <p:blipFill>
          <a:blip r:embed="rId3"/>
          <a:srcRect/>
          <a:stretch>
            <a:fillRect/>
          </a:stretch>
        </p:blipFill>
        <p:spPr bwMode="auto">
          <a:xfrm>
            <a:off x="4572000" y="533400"/>
            <a:ext cx="2289175" cy="2289175"/>
          </a:xfrm>
          <a:prstGeom prst="rect">
            <a:avLst/>
          </a:prstGeom>
          <a:noFill/>
        </p:spPr>
      </p:pic>
      <p:pic>
        <p:nvPicPr>
          <p:cNvPr id="15366" name="Picture 6" descr="https://upload.wikimedia.org/wikipedia/commons/1/1c/Penicillium_notatum.jpg"/>
          <p:cNvPicPr>
            <a:picLocks noChangeAspect="1" noChangeArrowheads="1"/>
          </p:cNvPicPr>
          <p:nvPr/>
        </p:nvPicPr>
        <p:blipFill>
          <a:blip r:embed="rId4" cstate="print"/>
          <a:srcRect/>
          <a:stretch>
            <a:fillRect/>
          </a:stretch>
        </p:blipFill>
        <p:spPr bwMode="auto">
          <a:xfrm>
            <a:off x="7315200" y="2209800"/>
            <a:ext cx="2141034" cy="2057400"/>
          </a:xfrm>
          <a:prstGeom prst="rect">
            <a:avLst/>
          </a:prstGeom>
          <a:noFill/>
        </p:spPr>
      </p:pic>
      <p:pic>
        <p:nvPicPr>
          <p:cNvPr id="15368" name="Picture 8" descr="Two light yellow-green mushrooms with stems and caps, one smaller and still in the ground, the larger one pulled out and laid beside the other to show its bulbous stem with a ring"/>
          <p:cNvPicPr>
            <a:picLocks noChangeAspect="1" noChangeArrowheads="1"/>
          </p:cNvPicPr>
          <p:nvPr/>
        </p:nvPicPr>
        <p:blipFill>
          <a:blip r:embed="rId5"/>
          <a:srcRect/>
          <a:stretch>
            <a:fillRect/>
          </a:stretch>
        </p:blipFill>
        <p:spPr bwMode="auto">
          <a:xfrm>
            <a:off x="762000" y="2895600"/>
            <a:ext cx="3081461" cy="4109899"/>
          </a:xfrm>
          <a:prstGeom prst="rect">
            <a:avLst/>
          </a:prstGeom>
          <a:noFill/>
        </p:spPr>
      </p:pic>
      <p:pic>
        <p:nvPicPr>
          <p:cNvPr id="15370" name="Picture 10" descr="https://upload.wikimedia.org/wikipedia/commons/f/f8/Asian_mushrooms.jpg"/>
          <p:cNvPicPr>
            <a:picLocks noChangeAspect="1" noChangeArrowheads="1"/>
          </p:cNvPicPr>
          <p:nvPr/>
        </p:nvPicPr>
        <p:blipFill>
          <a:blip r:embed="rId6" cstate="print"/>
          <a:srcRect/>
          <a:stretch>
            <a:fillRect/>
          </a:stretch>
        </p:blipFill>
        <p:spPr bwMode="auto">
          <a:xfrm>
            <a:off x="4953000" y="4724400"/>
            <a:ext cx="3965575" cy="2184164"/>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6034">
              <a:lnSpc>
                <a:spcPts val="1645"/>
              </a:lnSpc>
            </a:pPr>
            <a:fld id="{81D60167-4931-47E6-BA6A-407CBD079E47}" type="slidenum">
              <a:rPr spc="-5" dirty="0"/>
              <a:pPr marL="26034">
                <a:lnSpc>
                  <a:spcPts val="1645"/>
                </a:lnSpc>
              </a:pPr>
              <a:t>52</a:t>
            </a:fld>
            <a:endParaRPr spc="-5" dirty="0"/>
          </a:p>
        </p:txBody>
      </p:sp>
      <p:sp>
        <p:nvSpPr>
          <p:cNvPr id="14337" name="Rectangle 1"/>
          <p:cNvSpPr>
            <a:spLocks noChangeArrowheads="1"/>
          </p:cNvSpPr>
          <p:nvPr/>
        </p:nvSpPr>
        <p:spPr bwMode="auto">
          <a:xfrm>
            <a:off x="0" y="0"/>
            <a:ext cx="10058400" cy="7325082"/>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541338" marR="0" lvl="0" indent="-168275" algn="l"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3B3F4A"/>
                </a:solidFill>
                <a:effectLst/>
                <a:latin typeface="+mj-lt"/>
                <a:cs typeface="Arial" pitchFamily="34" charset="0"/>
              </a:rPr>
              <a:t>General Characteristics of Fungi:</a:t>
            </a:r>
            <a:endParaRPr kumimoji="0" lang="en-US" sz="2800" b="0" i="0" u="none" strike="noStrike" cap="none" normalizeH="0" baseline="0" dirty="0" smtClean="0">
              <a:ln>
                <a:noFill/>
              </a:ln>
              <a:solidFill>
                <a:srgbClr val="3B3F4A"/>
              </a:solidFill>
              <a:effectLst/>
              <a:latin typeface="+mj-lt"/>
              <a:cs typeface="Arial" pitchFamily="34" charset="0"/>
            </a:endParaRPr>
          </a:p>
          <a:p>
            <a:pPr marL="711200" marR="0" lvl="0" indent="-35560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3B3F4A"/>
                </a:solidFill>
                <a:effectLst/>
                <a:latin typeface="+mj-lt"/>
                <a:cs typeface="Open Sans" pitchFamily="34" charset="0"/>
              </a:rPr>
              <a:t>Eukaryotic</a:t>
            </a:r>
          </a:p>
          <a:p>
            <a:pPr marL="711200" marR="0" lvl="0" indent="-35560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3B3F4A"/>
                </a:solidFill>
                <a:effectLst/>
                <a:latin typeface="+mj-lt"/>
                <a:cs typeface="Open Sans" pitchFamily="34" charset="0"/>
              </a:rPr>
              <a:t>Decomposers – the best recyclers around</a:t>
            </a:r>
          </a:p>
          <a:p>
            <a:pPr marL="711200" marR="0" lvl="0" indent="-35560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3B3F4A"/>
                </a:solidFill>
                <a:effectLst/>
                <a:latin typeface="+mj-lt"/>
                <a:cs typeface="Open Sans" pitchFamily="34" charset="0"/>
              </a:rPr>
              <a:t>No chlorophyll – non photosynthetic</a:t>
            </a:r>
          </a:p>
          <a:p>
            <a:pPr marL="711200" marR="0" lvl="0" indent="-35560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3B3F4A"/>
                </a:solidFill>
                <a:effectLst/>
                <a:latin typeface="+mj-lt"/>
                <a:cs typeface="Open Sans" pitchFamily="34" charset="0"/>
              </a:rPr>
              <a:t>Most </a:t>
            </a:r>
            <a:r>
              <a:rPr kumimoji="0" lang="en-US" sz="2800" b="0" i="0" u="none" strike="noStrike" cap="none" normalizeH="0" baseline="0" dirty="0" err="1" smtClean="0">
                <a:ln>
                  <a:noFill/>
                </a:ln>
                <a:solidFill>
                  <a:srgbClr val="3B3F4A"/>
                </a:solidFill>
                <a:effectLst/>
                <a:latin typeface="+mj-lt"/>
                <a:cs typeface="Open Sans" pitchFamily="34" charset="0"/>
              </a:rPr>
              <a:t>multicellular</a:t>
            </a:r>
            <a:r>
              <a:rPr kumimoji="0" lang="en-US" sz="2800" b="0" i="0" u="none" strike="noStrike" cap="none" normalizeH="0" baseline="0" dirty="0" smtClean="0">
                <a:ln>
                  <a:noFill/>
                </a:ln>
                <a:solidFill>
                  <a:srgbClr val="3B3F4A"/>
                </a:solidFill>
                <a:effectLst/>
                <a:latin typeface="+mj-lt"/>
                <a:cs typeface="Open Sans" pitchFamily="34" charset="0"/>
              </a:rPr>
              <a:t> (</a:t>
            </a:r>
            <a:r>
              <a:rPr kumimoji="0" lang="en-US" sz="2800" b="0" i="0" u="none" strike="noStrike" cap="none" normalizeH="0" baseline="0" dirty="0" err="1" smtClean="0">
                <a:ln>
                  <a:noFill/>
                </a:ln>
                <a:solidFill>
                  <a:srgbClr val="3B3F4A"/>
                </a:solidFill>
                <a:effectLst/>
                <a:latin typeface="+mj-lt"/>
                <a:cs typeface="Open Sans" pitchFamily="34" charset="0"/>
              </a:rPr>
              <a:t>hyphae</a:t>
            </a:r>
            <a:r>
              <a:rPr kumimoji="0" lang="en-US" sz="2800" b="0" i="0" u="none" strike="noStrike" cap="none" normalizeH="0" baseline="0" dirty="0" smtClean="0">
                <a:ln>
                  <a:noFill/>
                </a:ln>
                <a:solidFill>
                  <a:srgbClr val="3B3F4A"/>
                </a:solidFill>
                <a:effectLst/>
                <a:latin typeface="+mj-lt"/>
                <a:cs typeface="Open Sans" pitchFamily="34" charset="0"/>
              </a:rPr>
              <a:t>) –some unicellular (yeast)</a:t>
            </a:r>
          </a:p>
          <a:p>
            <a:pPr marL="711200" marR="0" lvl="0" indent="-35560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3B3F4A"/>
                </a:solidFill>
                <a:effectLst/>
                <a:latin typeface="+mj-lt"/>
                <a:cs typeface="Open Sans" pitchFamily="34" charset="0"/>
              </a:rPr>
              <a:t>Non-motile</a:t>
            </a:r>
          </a:p>
          <a:p>
            <a:pPr marL="711200" marR="0" lvl="0" indent="-35560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3B3F4A"/>
                </a:solidFill>
                <a:effectLst/>
                <a:latin typeface="+mj-lt"/>
                <a:cs typeface="Open Sans" pitchFamily="34" charset="0"/>
              </a:rPr>
              <a:t>Cell walls made of </a:t>
            </a:r>
            <a:r>
              <a:rPr kumimoji="0" lang="en-US" sz="2800" b="1" i="0" u="sng" strike="noStrike" cap="none" normalizeH="0" baseline="0" dirty="0" smtClean="0">
                <a:ln>
                  <a:noFill/>
                </a:ln>
                <a:solidFill>
                  <a:srgbClr val="3B3F4A"/>
                </a:solidFill>
                <a:effectLst/>
                <a:latin typeface="+mj-lt"/>
                <a:cs typeface="Open Sans" pitchFamily="34" charset="0"/>
              </a:rPr>
              <a:t>chitin</a:t>
            </a:r>
            <a:r>
              <a:rPr kumimoji="0" lang="en-US" sz="2800" b="0" i="0" u="none" strike="noStrike" cap="none" normalizeH="0" baseline="0" dirty="0" smtClean="0">
                <a:ln>
                  <a:noFill/>
                </a:ln>
                <a:solidFill>
                  <a:srgbClr val="3B3F4A"/>
                </a:solidFill>
                <a:effectLst/>
                <a:latin typeface="+mj-lt"/>
                <a:cs typeface="Open Sans" pitchFamily="34" charset="0"/>
              </a:rPr>
              <a:t> </a:t>
            </a:r>
            <a:r>
              <a:rPr kumimoji="0" lang="en-US" sz="2800" b="0" i="1" u="none" strike="noStrike" cap="none" normalizeH="0" baseline="0" dirty="0" smtClean="0">
                <a:ln>
                  <a:noFill/>
                </a:ln>
                <a:solidFill>
                  <a:srgbClr val="3B3F4A"/>
                </a:solidFill>
                <a:effectLst/>
                <a:latin typeface="+mj-lt"/>
                <a:cs typeface="Open Sans" pitchFamily="34" charset="0"/>
              </a:rPr>
              <a:t>(kite-in) </a:t>
            </a:r>
            <a:r>
              <a:rPr kumimoji="0" lang="en-US" sz="2800" b="0" i="0" u="none" strike="noStrike" cap="none" normalizeH="0" baseline="0" dirty="0" smtClean="0">
                <a:ln>
                  <a:noFill/>
                </a:ln>
                <a:solidFill>
                  <a:srgbClr val="3B3F4A"/>
                </a:solidFill>
                <a:effectLst/>
                <a:latin typeface="+mj-lt"/>
                <a:cs typeface="Open Sans" pitchFamily="34" charset="0"/>
              </a:rPr>
              <a:t>instead of cellulose like that of a plant</a:t>
            </a:r>
          </a:p>
          <a:p>
            <a:pPr marL="711200" marR="0" lvl="0" indent="-35560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3B3F4A"/>
                </a:solidFill>
                <a:effectLst/>
                <a:latin typeface="+mj-lt"/>
                <a:cs typeface="Open Sans" pitchFamily="34" charset="0"/>
              </a:rPr>
              <a:t>Are </a:t>
            </a:r>
            <a:r>
              <a:rPr kumimoji="0" lang="en-US" sz="2800" b="1" i="0" u="none" strike="noStrike" cap="none" normalizeH="0" baseline="0" dirty="0" smtClean="0">
                <a:ln>
                  <a:noFill/>
                </a:ln>
                <a:solidFill>
                  <a:srgbClr val="3B3F4A"/>
                </a:solidFill>
                <a:effectLst/>
                <a:latin typeface="+mj-lt"/>
                <a:cs typeface="Open Sans" pitchFamily="34" charset="0"/>
              </a:rPr>
              <a:t>more related to animals</a:t>
            </a:r>
            <a:r>
              <a:rPr kumimoji="0" lang="en-US" sz="2800" b="0" i="0" u="none" strike="noStrike" cap="none" normalizeH="0" baseline="0" dirty="0" smtClean="0">
                <a:ln>
                  <a:noFill/>
                </a:ln>
                <a:solidFill>
                  <a:srgbClr val="3B3F4A"/>
                </a:solidFill>
                <a:effectLst/>
                <a:latin typeface="+mj-lt"/>
                <a:cs typeface="Open Sans" pitchFamily="34" charset="0"/>
              </a:rPr>
              <a:t> than plant kingdom</a:t>
            </a:r>
          </a:p>
          <a:p>
            <a:pPr marL="711200" marR="0" lvl="0" indent="-35560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3B3F4A"/>
                </a:solidFill>
                <a:effectLst/>
                <a:latin typeface="+mj-lt"/>
                <a:cs typeface="Open Sans" pitchFamily="34" charset="0"/>
              </a:rPr>
              <a:t>Lack true roots, leaves and stems</a:t>
            </a:r>
          </a:p>
          <a:p>
            <a:pPr marL="711200" marR="0" lvl="0" indent="-35560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3B3F4A"/>
                </a:solidFill>
                <a:effectLst/>
                <a:latin typeface="+mj-lt"/>
                <a:cs typeface="Open Sans" pitchFamily="34" charset="0"/>
              </a:rPr>
              <a:t>Absorptive </a:t>
            </a:r>
            <a:r>
              <a:rPr kumimoji="0" lang="en-US" sz="2800" b="0" i="0" u="none" strike="noStrike" cap="none" normalizeH="0" baseline="0" dirty="0" err="1" smtClean="0">
                <a:ln>
                  <a:noFill/>
                </a:ln>
                <a:solidFill>
                  <a:srgbClr val="3B3F4A"/>
                </a:solidFill>
                <a:effectLst/>
                <a:latin typeface="+mj-lt"/>
                <a:cs typeface="Open Sans" pitchFamily="34" charset="0"/>
              </a:rPr>
              <a:t>heterotrophs</a:t>
            </a:r>
            <a:r>
              <a:rPr lang="en-US" sz="2800" dirty="0" smtClean="0">
                <a:solidFill>
                  <a:srgbClr val="3B3F4A"/>
                </a:solidFill>
                <a:latin typeface="+mj-lt"/>
                <a:cs typeface="Open Sans" pitchFamily="34" charset="0"/>
              </a:rPr>
              <a:t> </a:t>
            </a:r>
            <a:r>
              <a:rPr kumimoji="0" lang="en-US" sz="2800" b="0" i="0" u="none" strike="noStrike" cap="none" normalizeH="0" baseline="0" dirty="0" smtClean="0">
                <a:ln>
                  <a:noFill/>
                </a:ln>
                <a:solidFill>
                  <a:srgbClr val="3B3F4A"/>
                </a:solidFill>
                <a:effectLst/>
                <a:latin typeface="+mj-lt"/>
                <a:cs typeface="Open Sans" pitchFamily="34" charset="0"/>
              </a:rPr>
              <a:t>-Digest food externally and then absorb it</a:t>
            </a:r>
          </a:p>
          <a:p>
            <a:pPr marL="711200" marR="0" lvl="0" indent="-355600" algn="l" defTabSz="914400" rtl="0" eaLnBrk="0" fontAlgn="base" latinLnBrk="0" hangingPunct="0">
              <a:lnSpc>
                <a:spcPct val="100000"/>
              </a:lnSpc>
              <a:spcBef>
                <a:spcPct val="0"/>
              </a:spcBef>
              <a:spcAft>
                <a:spcPct val="0"/>
              </a:spcAft>
              <a:buClrTx/>
              <a:buSzTx/>
              <a:buFontTx/>
              <a:buChar char="•"/>
              <a:tabLst/>
            </a:pPr>
            <a:r>
              <a:rPr kumimoji="0" lang="en-US" sz="2800" b="0" i="1" u="none" strike="noStrike" cap="none" normalizeH="0" baseline="0" dirty="0" smtClean="0">
                <a:ln>
                  <a:noFill/>
                </a:ln>
                <a:solidFill>
                  <a:srgbClr val="3B3F4A"/>
                </a:solidFill>
                <a:effectLst/>
                <a:latin typeface="+mj-lt"/>
                <a:cs typeface="Open Sans" pitchFamily="34" charset="0"/>
              </a:rPr>
              <a:t>Lack of chlorophyll affects the lifestyle of fungi…</a:t>
            </a:r>
            <a:endParaRPr kumimoji="0" lang="en-US" sz="2800" b="0" i="0" u="none" strike="noStrike" cap="none" normalizeH="0" baseline="0" dirty="0" smtClean="0">
              <a:ln>
                <a:noFill/>
              </a:ln>
              <a:solidFill>
                <a:srgbClr val="3B3F4A"/>
              </a:solidFill>
              <a:effectLst/>
              <a:latin typeface="+mj-lt"/>
              <a:cs typeface="Open Sans" pitchFamily="34" charset="0"/>
            </a:endParaRPr>
          </a:p>
          <a:p>
            <a:pPr marL="711200" marR="0" lvl="0" indent="-35560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3B3F4A"/>
                </a:solidFill>
                <a:effectLst/>
                <a:latin typeface="+mj-lt"/>
                <a:cs typeface="Open Sans" pitchFamily="34" charset="0"/>
              </a:rPr>
              <a:t>Not dependant on light</a:t>
            </a:r>
          </a:p>
          <a:p>
            <a:pPr marL="711200" marR="0" lvl="0" indent="-35560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3B3F4A"/>
                </a:solidFill>
                <a:effectLst/>
                <a:latin typeface="+mj-lt"/>
                <a:cs typeface="Open Sans" pitchFamily="34" charset="0"/>
              </a:rPr>
              <a:t>Can occupy dark habitats</a:t>
            </a:r>
          </a:p>
          <a:p>
            <a:pPr marL="711200" marR="0" lvl="0" indent="-35560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3B3F4A"/>
                </a:solidFill>
                <a:effectLst/>
                <a:latin typeface="+mj-lt"/>
                <a:cs typeface="Open Sans" pitchFamily="34" charset="0"/>
              </a:rPr>
              <a:t>Can grow in any direction</a:t>
            </a:r>
          </a:p>
          <a:p>
            <a:pPr marL="711200" marR="0" lvl="0" indent="-35560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3B3F4A"/>
                </a:solidFill>
                <a:effectLst/>
                <a:latin typeface="+mj-lt"/>
                <a:cs typeface="Open Sans" pitchFamily="34" charset="0"/>
              </a:rPr>
              <a:t>Can invade the interior of</a:t>
            </a:r>
            <a:r>
              <a:rPr kumimoji="0" lang="en-US" sz="2800" b="0" i="0" u="none" strike="noStrike" cap="none" normalizeH="0" dirty="0" smtClean="0">
                <a:ln>
                  <a:noFill/>
                </a:ln>
                <a:solidFill>
                  <a:srgbClr val="3B3F4A"/>
                </a:solidFill>
                <a:effectLst/>
                <a:latin typeface="+mj-lt"/>
                <a:cs typeface="Open Sans" pitchFamily="34" charset="0"/>
              </a:rPr>
              <a:t> </a:t>
            </a:r>
            <a:r>
              <a:rPr kumimoji="0" lang="en-US" sz="2800" b="0" i="0" u="none" strike="noStrike" cap="none" normalizeH="0" baseline="0" dirty="0" smtClean="0">
                <a:ln>
                  <a:noFill/>
                </a:ln>
                <a:solidFill>
                  <a:srgbClr val="3B3F4A"/>
                </a:solidFill>
                <a:effectLst/>
                <a:latin typeface="+mj-lt"/>
                <a:cs typeface="Open Sans" pitchFamily="34" charset="0"/>
              </a:rPr>
              <a:t>a substrate with</a:t>
            </a:r>
            <a:r>
              <a:rPr kumimoji="0" lang="en-US" sz="2800" b="0" i="0" u="none" strike="noStrike" cap="none" normalizeH="0" dirty="0" smtClean="0">
                <a:ln>
                  <a:noFill/>
                </a:ln>
                <a:solidFill>
                  <a:srgbClr val="3B3F4A"/>
                </a:solidFill>
                <a:effectLst/>
                <a:latin typeface="+mj-lt"/>
                <a:cs typeface="Open Sans" pitchFamily="34" charset="0"/>
              </a:rPr>
              <a:t> </a:t>
            </a:r>
            <a:r>
              <a:rPr kumimoji="0" lang="en-US" sz="2800" b="0" i="0" u="none" strike="noStrike" cap="none" normalizeH="0" baseline="0" dirty="0" smtClean="0">
                <a:ln>
                  <a:noFill/>
                </a:ln>
                <a:solidFill>
                  <a:srgbClr val="3B3F4A"/>
                </a:solidFill>
                <a:effectLst/>
                <a:latin typeface="+mj-lt"/>
                <a:cs typeface="Open Sans" pitchFamily="34" charset="0"/>
              </a:rPr>
              <a:t>absorptive filaments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6034">
              <a:lnSpc>
                <a:spcPts val="1645"/>
              </a:lnSpc>
            </a:pPr>
            <a:fld id="{81D60167-4931-47E6-BA6A-407CBD079E47}" type="slidenum">
              <a:rPr spc="-5" dirty="0"/>
              <a:pPr marL="26034">
                <a:lnSpc>
                  <a:spcPts val="1645"/>
                </a:lnSpc>
              </a:pPr>
              <a:t>53</a:t>
            </a:fld>
            <a:endParaRPr spc="-5" dirty="0"/>
          </a:p>
        </p:txBody>
      </p:sp>
      <p:sp>
        <p:nvSpPr>
          <p:cNvPr id="4" name="Rectangle 3"/>
          <p:cNvSpPr/>
          <p:nvPr/>
        </p:nvSpPr>
        <p:spPr>
          <a:xfrm>
            <a:off x="838200" y="609600"/>
            <a:ext cx="8305800" cy="3785652"/>
          </a:xfrm>
          <a:prstGeom prst="rect">
            <a:avLst/>
          </a:prstGeom>
        </p:spPr>
        <p:txBody>
          <a:bodyPr wrap="square">
            <a:spAutoFit/>
          </a:bodyPr>
          <a:lstStyle/>
          <a:p>
            <a:pPr marL="439738" lvl="0" indent="-271463" eaLnBrk="0" fontAlgn="base" hangingPunct="0">
              <a:spcBef>
                <a:spcPct val="0"/>
              </a:spcBef>
              <a:spcAft>
                <a:spcPct val="0"/>
              </a:spcAft>
            </a:pPr>
            <a:r>
              <a:rPr lang="en-US" sz="2400" b="1" dirty="0" smtClean="0">
                <a:solidFill>
                  <a:srgbClr val="3B3F4A"/>
                </a:solidFill>
                <a:cs typeface="Open Sans" pitchFamily="34" charset="0"/>
              </a:rPr>
              <a:t>Structures</a:t>
            </a:r>
            <a:endParaRPr lang="en-US" sz="2400" dirty="0" smtClean="0">
              <a:cs typeface="Arial" pitchFamily="34" charset="0"/>
            </a:endParaRPr>
          </a:p>
          <a:p>
            <a:pPr marL="439738" lvl="0" indent="-271463" eaLnBrk="0" fontAlgn="base" hangingPunct="0">
              <a:spcBef>
                <a:spcPct val="0"/>
              </a:spcBef>
              <a:spcAft>
                <a:spcPct val="0"/>
              </a:spcAft>
              <a:buFontTx/>
              <a:buChar char="•"/>
            </a:pPr>
            <a:r>
              <a:rPr lang="en-US" sz="2400" dirty="0" smtClean="0">
                <a:solidFill>
                  <a:srgbClr val="3B3F4A"/>
                </a:solidFill>
                <a:cs typeface="Open Sans" pitchFamily="34" charset="0"/>
              </a:rPr>
              <a:t>Body of fungus made of tiny filaments or tubes called </a:t>
            </a:r>
            <a:r>
              <a:rPr lang="en-US" sz="2400" b="1" u="sng" dirty="0" err="1" smtClean="0">
                <a:solidFill>
                  <a:srgbClr val="3B3F4A"/>
                </a:solidFill>
                <a:cs typeface="Open Sans" pitchFamily="34" charset="0"/>
              </a:rPr>
              <a:t>hyphae</a:t>
            </a:r>
            <a:r>
              <a:rPr lang="en-US" sz="2400" dirty="0" smtClean="0">
                <a:solidFill>
                  <a:srgbClr val="3B3F4A"/>
                </a:solidFill>
                <a:cs typeface="Open Sans" pitchFamily="34" charset="0"/>
              </a:rPr>
              <a:t>.</a:t>
            </a:r>
          </a:p>
          <a:p>
            <a:pPr marL="439738" lvl="0" indent="-271463" eaLnBrk="0" fontAlgn="base" hangingPunct="0">
              <a:spcBef>
                <a:spcPct val="0"/>
              </a:spcBef>
              <a:spcAft>
                <a:spcPct val="0"/>
              </a:spcAft>
              <a:buFontTx/>
              <a:buChar char="•"/>
            </a:pPr>
            <a:r>
              <a:rPr lang="en-US" sz="2400" dirty="0" smtClean="0">
                <a:solidFill>
                  <a:srgbClr val="3B3F4A"/>
                </a:solidFill>
                <a:cs typeface="Open Sans" pitchFamily="34" charset="0"/>
              </a:rPr>
              <a:t>Contain cytoplasm and nuclei (more than 1)</a:t>
            </a:r>
          </a:p>
          <a:p>
            <a:pPr marL="439738" lvl="0" indent="-271463" eaLnBrk="0" fontAlgn="base" hangingPunct="0">
              <a:spcBef>
                <a:spcPct val="0"/>
              </a:spcBef>
              <a:spcAft>
                <a:spcPct val="0"/>
              </a:spcAft>
              <a:buFontTx/>
              <a:buChar char="•"/>
            </a:pPr>
            <a:r>
              <a:rPr lang="en-US" sz="2400" dirty="0" smtClean="0">
                <a:solidFill>
                  <a:srgbClr val="3B3F4A"/>
                </a:solidFill>
                <a:cs typeface="Open Sans" pitchFamily="34" charset="0"/>
              </a:rPr>
              <a:t>Each </a:t>
            </a:r>
            <a:r>
              <a:rPr lang="en-US" sz="2400" dirty="0" err="1" smtClean="0">
                <a:solidFill>
                  <a:srgbClr val="3B3F4A"/>
                </a:solidFill>
                <a:cs typeface="Open Sans" pitchFamily="34" charset="0"/>
              </a:rPr>
              <a:t>hyphae</a:t>
            </a:r>
            <a:r>
              <a:rPr lang="en-US" sz="2400" dirty="0" smtClean="0">
                <a:solidFill>
                  <a:srgbClr val="3B3F4A"/>
                </a:solidFill>
                <a:cs typeface="Open Sans" pitchFamily="34" charset="0"/>
              </a:rPr>
              <a:t> is one continuous cell</a:t>
            </a:r>
          </a:p>
          <a:p>
            <a:pPr marL="439738" lvl="0" indent="-271463" eaLnBrk="0" fontAlgn="base" hangingPunct="0">
              <a:spcBef>
                <a:spcPct val="0"/>
              </a:spcBef>
              <a:spcAft>
                <a:spcPct val="0"/>
              </a:spcAft>
              <a:buFontTx/>
              <a:buChar char="•"/>
            </a:pPr>
            <a:r>
              <a:rPr lang="en-US" sz="2400" dirty="0" smtClean="0">
                <a:solidFill>
                  <a:srgbClr val="3B3F4A"/>
                </a:solidFill>
                <a:cs typeface="Open Sans" pitchFamily="34" charset="0"/>
              </a:rPr>
              <a:t>Cell wall made of chitin</a:t>
            </a:r>
          </a:p>
          <a:p>
            <a:pPr marL="439738" lvl="0" indent="-271463" eaLnBrk="0" fontAlgn="base" hangingPunct="0">
              <a:spcBef>
                <a:spcPct val="0"/>
              </a:spcBef>
              <a:spcAft>
                <a:spcPct val="0"/>
              </a:spcAft>
              <a:buFontTx/>
              <a:buChar char="•"/>
            </a:pPr>
            <a:r>
              <a:rPr lang="en-US" sz="2400" dirty="0" smtClean="0">
                <a:solidFill>
                  <a:srgbClr val="3B3F4A"/>
                </a:solidFill>
                <a:cs typeface="Open Sans" pitchFamily="34" charset="0"/>
              </a:rPr>
              <a:t>A tangled mess of </a:t>
            </a:r>
            <a:r>
              <a:rPr lang="en-US" sz="2400" dirty="0" err="1" smtClean="0">
                <a:solidFill>
                  <a:srgbClr val="3B3F4A"/>
                </a:solidFill>
                <a:cs typeface="Open Sans" pitchFamily="34" charset="0"/>
              </a:rPr>
              <a:t>hyphae</a:t>
            </a:r>
            <a:r>
              <a:rPr lang="en-US" sz="2400" dirty="0" smtClean="0">
                <a:solidFill>
                  <a:srgbClr val="3B3F4A"/>
                </a:solidFill>
                <a:cs typeface="Open Sans" pitchFamily="34" charset="0"/>
              </a:rPr>
              <a:t> is called </a:t>
            </a:r>
            <a:r>
              <a:rPr lang="en-US" sz="2400" b="1" u="sng" dirty="0" smtClean="0">
                <a:solidFill>
                  <a:srgbClr val="3B3F4A"/>
                </a:solidFill>
                <a:cs typeface="Open Sans" pitchFamily="34" charset="0"/>
              </a:rPr>
              <a:t>mycelium</a:t>
            </a:r>
            <a:endParaRPr lang="en-US" sz="2400" dirty="0" smtClean="0">
              <a:solidFill>
                <a:srgbClr val="3B3F4A"/>
              </a:solidFill>
              <a:cs typeface="Open Sans" pitchFamily="34" charset="0"/>
            </a:endParaRPr>
          </a:p>
          <a:p>
            <a:pPr marL="439738" lvl="0" indent="-271463" eaLnBrk="0" fontAlgn="base" hangingPunct="0">
              <a:spcBef>
                <a:spcPct val="0"/>
              </a:spcBef>
              <a:spcAft>
                <a:spcPct val="0"/>
              </a:spcAft>
              <a:buFontTx/>
              <a:buChar char="•"/>
            </a:pPr>
            <a:r>
              <a:rPr lang="en-US" sz="2400" b="1" u="sng" dirty="0" smtClean="0">
                <a:solidFill>
                  <a:srgbClr val="3B3F4A"/>
                </a:solidFill>
                <a:cs typeface="Open Sans" pitchFamily="34" charset="0"/>
              </a:rPr>
              <a:t>Rhizoids</a:t>
            </a:r>
            <a:r>
              <a:rPr lang="en-US" sz="2400" dirty="0" smtClean="0">
                <a:solidFill>
                  <a:srgbClr val="3B3F4A"/>
                </a:solidFill>
                <a:cs typeface="Open Sans" pitchFamily="34" charset="0"/>
              </a:rPr>
              <a:t> are root-like parts of fungi that anchor them to the substrate  </a:t>
            </a:r>
            <a:r>
              <a:rPr lang="en-US" sz="2400" i="1" dirty="0" smtClean="0">
                <a:solidFill>
                  <a:srgbClr val="3B3F4A"/>
                </a:solidFill>
                <a:cs typeface="Open Sans" pitchFamily="34" charset="0"/>
              </a:rPr>
              <a:t>(whatever they are bonding to)</a:t>
            </a:r>
            <a:endParaRPr lang="en-US" sz="2400" dirty="0" smtClean="0">
              <a:solidFill>
                <a:srgbClr val="3B3F4A"/>
              </a:solidFill>
              <a:cs typeface="Open Sans" pitchFamily="34" charset="0"/>
            </a:endParaRPr>
          </a:p>
          <a:p>
            <a:pPr marL="439738" lvl="0" indent="-271463" eaLnBrk="0" fontAlgn="base" hangingPunct="0">
              <a:spcBef>
                <a:spcPct val="0"/>
              </a:spcBef>
              <a:spcAft>
                <a:spcPct val="0"/>
              </a:spcAft>
              <a:buFontTx/>
              <a:buChar char="•"/>
            </a:pPr>
            <a:r>
              <a:rPr lang="en-US" sz="2400" b="1" dirty="0" smtClean="0">
                <a:solidFill>
                  <a:srgbClr val="3B3F4A"/>
                </a:solidFill>
                <a:cs typeface="Open Sans" pitchFamily="34" charset="0"/>
              </a:rPr>
              <a:t>Mycelium increase the surface area of the fungi to absorb more nutrients.</a:t>
            </a:r>
            <a:endParaRPr lang="en-IN" sz="2400" dirty="0"/>
          </a:p>
        </p:txBody>
      </p:sp>
      <p:pic>
        <p:nvPicPr>
          <p:cNvPr id="5" name="Picture 2" descr="https://swh-826d.kxcdn.com/wp-content/uploads/2019/06/Fungi.jpg"/>
          <p:cNvPicPr>
            <a:picLocks noChangeAspect="1" noChangeArrowheads="1"/>
          </p:cNvPicPr>
          <p:nvPr/>
        </p:nvPicPr>
        <p:blipFill>
          <a:blip r:embed="rId2"/>
          <a:srcRect/>
          <a:stretch>
            <a:fillRect/>
          </a:stretch>
        </p:blipFill>
        <p:spPr bwMode="auto">
          <a:xfrm>
            <a:off x="5638800" y="5486400"/>
            <a:ext cx="2876550" cy="1590676"/>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6034">
              <a:lnSpc>
                <a:spcPts val="1645"/>
              </a:lnSpc>
            </a:pPr>
            <a:fld id="{81D60167-4931-47E6-BA6A-407CBD079E47}" type="slidenum">
              <a:rPr spc="-5" dirty="0"/>
              <a:pPr marL="26034">
                <a:lnSpc>
                  <a:spcPts val="1645"/>
                </a:lnSpc>
              </a:pPr>
              <a:t>54</a:t>
            </a:fld>
            <a:endParaRPr spc="-5" dirty="0"/>
          </a:p>
        </p:txBody>
      </p:sp>
      <p:sp>
        <p:nvSpPr>
          <p:cNvPr id="4" name="Rectangle 3"/>
          <p:cNvSpPr/>
          <p:nvPr/>
        </p:nvSpPr>
        <p:spPr>
          <a:xfrm>
            <a:off x="838200" y="808435"/>
            <a:ext cx="8686800" cy="5847755"/>
          </a:xfrm>
          <a:prstGeom prst="rect">
            <a:avLst/>
          </a:prstGeom>
        </p:spPr>
        <p:txBody>
          <a:bodyPr wrap="square">
            <a:spAutoFit/>
          </a:bodyPr>
          <a:lstStyle/>
          <a:p>
            <a:pPr lvl="0" algn="ctr" eaLnBrk="0" fontAlgn="base" hangingPunct="0">
              <a:spcBef>
                <a:spcPct val="0"/>
              </a:spcBef>
              <a:spcAft>
                <a:spcPct val="0"/>
              </a:spcAft>
            </a:pPr>
            <a:r>
              <a:rPr lang="en-US" sz="3200" b="1" dirty="0" smtClean="0">
                <a:solidFill>
                  <a:srgbClr val="3B3F4A"/>
                </a:solidFill>
                <a:latin typeface="Roboto"/>
                <a:cs typeface="Arial" pitchFamily="34" charset="0"/>
              </a:rPr>
              <a:t>CLASSIFICATION OF FUNGI:</a:t>
            </a:r>
            <a:endParaRPr lang="en-US" sz="3200" dirty="0" smtClean="0">
              <a:solidFill>
                <a:srgbClr val="3B3F4A"/>
              </a:solidFill>
              <a:latin typeface="Roboto"/>
              <a:cs typeface="Open Sans" pitchFamily="34" charset="0"/>
            </a:endParaRPr>
          </a:p>
          <a:p>
            <a:pPr marL="439738" lvl="1" indent="-254000" eaLnBrk="0" fontAlgn="base" hangingPunct="0">
              <a:spcBef>
                <a:spcPct val="0"/>
              </a:spcBef>
              <a:spcAft>
                <a:spcPct val="0"/>
              </a:spcAft>
              <a:buFont typeface="Arial" pitchFamily="34" charset="0"/>
              <a:buChar char="•"/>
            </a:pPr>
            <a:r>
              <a:rPr lang="en-US" sz="2800" dirty="0" smtClean="0">
                <a:solidFill>
                  <a:srgbClr val="3B3F4A"/>
                </a:solidFill>
                <a:latin typeface="+mj-lt"/>
                <a:cs typeface="Open Sans" pitchFamily="34" charset="0"/>
              </a:rPr>
              <a:t>Fungi can be classified into </a:t>
            </a:r>
            <a:r>
              <a:rPr lang="en-US" sz="2800" b="1" dirty="0" smtClean="0">
                <a:solidFill>
                  <a:srgbClr val="3B3F4A"/>
                </a:solidFill>
                <a:latin typeface="+mj-lt"/>
                <a:cs typeface="Open Sans" pitchFamily="34" charset="0"/>
              </a:rPr>
              <a:t>5 groups</a:t>
            </a:r>
          </a:p>
          <a:p>
            <a:pPr marL="439738" lvl="0" indent="-254000" eaLnBrk="0" fontAlgn="base" hangingPunct="0">
              <a:spcBef>
                <a:spcPct val="0"/>
              </a:spcBef>
              <a:spcAft>
                <a:spcPct val="0"/>
              </a:spcAft>
              <a:buFont typeface="Arial" pitchFamily="34" charset="0"/>
              <a:buChar char="•"/>
            </a:pPr>
            <a:r>
              <a:rPr lang="en-US" sz="2800" dirty="0" smtClean="0">
                <a:solidFill>
                  <a:srgbClr val="3B3F4A"/>
                </a:solidFill>
                <a:latin typeface="+mj-lt"/>
                <a:cs typeface="Open Sans" pitchFamily="34" charset="0"/>
              </a:rPr>
              <a:t>Fungi evolved from an aquatic, flagellated ancestor</a:t>
            </a:r>
          </a:p>
          <a:p>
            <a:pPr marL="439738" lvl="0" indent="-254000" eaLnBrk="0" fontAlgn="base" hangingPunct="0">
              <a:spcBef>
                <a:spcPct val="0"/>
              </a:spcBef>
              <a:spcAft>
                <a:spcPct val="0"/>
              </a:spcAft>
              <a:buFont typeface="Arial" pitchFamily="34" charset="0"/>
              <a:buChar char="•"/>
            </a:pPr>
            <a:r>
              <a:rPr lang="en-US" sz="2800" b="1" dirty="0" err="1" smtClean="0">
                <a:solidFill>
                  <a:srgbClr val="3B3F4A"/>
                </a:solidFill>
                <a:latin typeface="+mj-lt"/>
                <a:cs typeface="Open Sans" pitchFamily="34" charset="0"/>
              </a:rPr>
              <a:t>Chytrids</a:t>
            </a:r>
            <a:endParaRPr lang="en-US" sz="2800" dirty="0" smtClean="0">
              <a:solidFill>
                <a:srgbClr val="3B3F4A"/>
              </a:solidFill>
              <a:latin typeface="+mj-lt"/>
              <a:cs typeface="Open Sans" pitchFamily="34" charset="0"/>
            </a:endParaRPr>
          </a:p>
          <a:p>
            <a:pPr marL="439738" lvl="0" indent="-254000" eaLnBrk="0" fontAlgn="base" hangingPunct="0">
              <a:spcBef>
                <a:spcPct val="0"/>
              </a:spcBef>
              <a:spcAft>
                <a:spcPct val="0"/>
              </a:spcAft>
              <a:buFont typeface="Arial" pitchFamily="34" charset="0"/>
              <a:buChar char="•"/>
            </a:pPr>
            <a:r>
              <a:rPr lang="en-US" sz="2800" b="1" dirty="0" err="1" smtClean="0">
                <a:solidFill>
                  <a:srgbClr val="3B3F4A"/>
                </a:solidFill>
                <a:latin typeface="+mj-lt"/>
                <a:cs typeface="Open Sans" pitchFamily="34" charset="0"/>
              </a:rPr>
              <a:t>Glomeromycetes</a:t>
            </a:r>
            <a:r>
              <a:rPr lang="en-US" sz="2800" b="1" dirty="0" smtClean="0">
                <a:solidFill>
                  <a:srgbClr val="3B3F4A"/>
                </a:solidFill>
                <a:latin typeface="+mj-lt"/>
                <a:cs typeface="Open Sans" pitchFamily="34" charset="0"/>
              </a:rPr>
              <a:t> (</a:t>
            </a:r>
            <a:r>
              <a:rPr lang="en-US" sz="2800" b="1" dirty="0" err="1" smtClean="0">
                <a:solidFill>
                  <a:srgbClr val="3B3F4A"/>
                </a:solidFill>
                <a:latin typeface="+mj-lt"/>
                <a:cs typeface="Open Sans" pitchFamily="34" charset="0"/>
              </a:rPr>
              <a:t>Mycorrhizae</a:t>
            </a:r>
            <a:r>
              <a:rPr lang="en-US" sz="2800" b="1" dirty="0" smtClean="0">
                <a:solidFill>
                  <a:srgbClr val="3B3F4A"/>
                </a:solidFill>
                <a:latin typeface="+mj-lt"/>
                <a:cs typeface="Open Sans" pitchFamily="34" charset="0"/>
              </a:rPr>
              <a:t> fungi)</a:t>
            </a:r>
            <a:endParaRPr lang="en-US" sz="2800" dirty="0" smtClean="0">
              <a:solidFill>
                <a:srgbClr val="3B3F4A"/>
              </a:solidFill>
              <a:latin typeface="+mj-lt"/>
              <a:cs typeface="Open Sans" pitchFamily="34" charset="0"/>
            </a:endParaRPr>
          </a:p>
          <a:p>
            <a:pPr marL="439738" lvl="0" indent="-254000" eaLnBrk="0" fontAlgn="base" hangingPunct="0">
              <a:spcBef>
                <a:spcPct val="0"/>
              </a:spcBef>
              <a:spcAft>
                <a:spcPct val="0"/>
              </a:spcAft>
              <a:buFont typeface="Arial" pitchFamily="34" charset="0"/>
              <a:buChar char="•"/>
            </a:pPr>
            <a:r>
              <a:rPr lang="en-US" sz="2800" b="1" dirty="0" err="1" smtClean="0">
                <a:solidFill>
                  <a:srgbClr val="3B3F4A"/>
                </a:solidFill>
                <a:latin typeface="+mj-lt"/>
                <a:cs typeface="Open Sans" pitchFamily="34" charset="0"/>
              </a:rPr>
              <a:t>Mycorrhizae</a:t>
            </a:r>
            <a:r>
              <a:rPr lang="en-US" sz="2800" dirty="0" smtClean="0">
                <a:solidFill>
                  <a:srgbClr val="3B3F4A"/>
                </a:solidFill>
                <a:latin typeface="+mj-lt"/>
                <a:cs typeface="Open Sans" pitchFamily="34" charset="0"/>
              </a:rPr>
              <a:t> are mutually beneficial associations of </a:t>
            </a:r>
            <a:r>
              <a:rPr lang="en-US" sz="2800" b="1" dirty="0" smtClean="0">
                <a:solidFill>
                  <a:srgbClr val="3B3F4A"/>
                </a:solidFill>
                <a:latin typeface="+mj-lt"/>
                <a:cs typeface="Open Sans" pitchFamily="34" charset="0"/>
              </a:rPr>
              <a:t>plant roots and fungi</a:t>
            </a:r>
            <a:endParaRPr lang="en-US" sz="2400" dirty="0" smtClean="0">
              <a:solidFill>
                <a:srgbClr val="3B3F4A"/>
              </a:solidFill>
              <a:latin typeface="+mj-lt"/>
              <a:cs typeface="Open Sans" pitchFamily="34" charset="0"/>
            </a:endParaRPr>
          </a:p>
          <a:p>
            <a:pPr marL="627063" lvl="0" indent="-254000" eaLnBrk="0" fontAlgn="base" hangingPunct="0">
              <a:spcBef>
                <a:spcPct val="0"/>
              </a:spcBef>
              <a:spcAft>
                <a:spcPct val="0"/>
              </a:spcAft>
              <a:buFont typeface="Wingdings" pitchFamily="2" charset="2"/>
              <a:buChar char="q"/>
            </a:pPr>
            <a:r>
              <a:rPr lang="en-US" sz="2400" dirty="0" smtClean="0">
                <a:solidFill>
                  <a:srgbClr val="3B3F4A"/>
                </a:solidFill>
                <a:latin typeface="+mj-lt"/>
                <a:cs typeface="Open Sans" pitchFamily="34" charset="0"/>
              </a:rPr>
              <a:t>	Common and may have enabled plants to colonize land</a:t>
            </a:r>
          </a:p>
          <a:p>
            <a:pPr marL="627063" lvl="0" indent="-254000" eaLnBrk="0" fontAlgn="base" hangingPunct="0">
              <a:spcBef>
                <a:spcPct val="0"/>
              </a:spcBef>
              <a:spcAft>
                <a:spcPct val="0"/>
              </a:spcAft>
              <a:buFont typeface="Wingdings" pitchFamily="2" charset="2"/>
              <a:buChar char="q"/>
            </a:pPr>
            <a:r>
              <a:rPr lang="en-US" sz="2400" dirty="0" smtClean="0">
                <a:solidFill>
                  <a:srgbClr val="3B3F4A"/>
                </a:solidFill>
                <a:latin typeface="+mj-lt"/>
                <a:cs typeface="Open Sans" pitchFamily="34" charset="0"/>
              </a:rPr>
              <a:t>	Help create an extending network for the plant to absorb more nutrients and water</a:t>
            </a:r>
          </a:p>
          <a:p>
            <a:pPr marL="439738" lvl="0" indent="-254000" eaLnBrk="0" fontAlgn="base" hangingPunct="0">
              <a:spcBef>
                <a:spcPct val="0"/>
              </a:spcBef>
              <a:spcAft>
                <a:spcPct val="0"/>
              </a:spcAft>
              <a:buFont typeface="Arial" pitchFamily="34" charset="0"/>
              <a:buChar char="•"/>
            </a:pPr>
            <a:r>
              <a:rPr lang="en-US" sz="2800" b="1" dirty="0" err="1" smtClean="0">
                <a:solidFill>
                  <a:srgbClr val="3B3F4A"/>
                </a:solidFill>
                <a:latin typeface="+mj-lt"/>
                <a:cs typeface="Open Sans" pitchFamily="34" charset="0"/>
              </a:rPr>
              <a:t>Ascomycetes</a:t>
            </a:r>
            <a:r>
              <a:rPr lang="en-US" sz="2800" b="1" dirty="0" smtClean="0">
                <a:solidFill>
                  <a:srgbClr val="3B3F4A"/>
                </a:solidFill>
                <a:latin typeface="+mj-lt"/>
                <a:cs typeface="Open Sans" pitchFamily="34" charset="0"/>
              </a:rPr>
              <a:t> (Sac fungi) </a:t>
            </a:r>
            <a:r>
              <a:rPr lang="en-US" sz="2800" b="1" dirty="0" err="1" smtClean="0">
                <a:solidFill>
                  <a:srgbClr val="3B3F4A"/>
                </a:solidFill>
                <a:latin typeface="+mj-lt"/>
                <a:cs typeface="Open Sans" pitchFamily="34" charset="0"/>
              </a:rPr>
              <a:t>e.g.,</a:t>
            </a:r>
            <a:r>
              <a:rPr lang="en-US" sz="2800" dirty="0" err="1" smtClean="0">
                <a:solidFill>
                  <a:srgbClr val="3B3F4A"/>
                </a:solidFill>
                <a:latin typeface="+mj-lt"/>
                <a:cs typeface="Open Sans" pitchFamily="34" charset="0"/>
              </a:rPr>
              <a:t>Truffles</a:t>
            </a:r>
            <a:r>
              <a:rPr lang="en-US" sz="2800" dirty="0" smtClean="0">
                <a:solidFill>
                  <a:srgbClr val="3B3F4A"/>
                </a:solidFill>
                <a:latin typeface="+mj-lt"/>
                <a:cs typeface="Open Sans" pitchFamily="34" charset="0"/>
              </a:rPr>
              <a:t> and yeast</a:t>
            </a:r>
            <a:endParaRPr lang="en-US" sz="2800" dirty="0" smtClean="0">
              <a:latin typeface="+mj-lt"/>
              <a:cs typeface="Arial" pitchFamily="34" charset="0"/>
            </a:endParaRPr>
          </a:p>
          <a:p>
            <a:pPr marL="439738" lvl="0" indent="-254000" eaLnBrk="0" fontAlgn="base" hangingPunct="0">
              <a:spcBef>
                <a:spcPct val="0"/>
              </a:spcBef>
              <a:spcAft>
                <a:spcPct val="0"/>
              </a:spcAft>
              <a:buFont typeface="Arial" pitchFamily="34" charset="0"/>
              <a:buChar char="•"/>
            </a:pPr>
            <a:r>
              <a:rPr lang="en-US" sz="2800" b="1" dirty="0" err="1" smtClean="0">
                <a:solidFill>
                  <a:srgbClr val="3B3F4A"/>
                </a:solidFill>
                <a:latin typeface="+mj-lt"/>
                <a:cs typeface="Open Sans" pitchFamily="34" charset="0"/>
              </a:rPr>
              <a:t>Basidiomycetes</a:t>
            </a:r>
            <a:r>
              <a:rPr lang="en-US" sz="2800" b="1" dirty="0" smtClean="0">
                <a:solidFill>
                  <a:srgbClr val="3B3F4A"/>
                </a:solidFill>
                <a:latin typeface="+mj-lt"/>
                <a:cs typeface="Open Sans" pitchFamily="34" charset="0"/>
              </a:rPr>
              <a:t> (club fungi) e.g., </a:t>
            </a:r>
            <a:r>
              <a:rPr lang="en-US" sz="2800" u="sng" dirty="0" smtClean="0">
                <a:solidFill>
                  <a:srgbClr val="3B3F4A"/>
                </a:solidFill>
                <a:latin typeface="+mj-lt"/>
                <a:cs typeface="Open Sans" pitchFamily="34" charset="0"/>
              </a:rPr>
              <a:t>Puff ball </a:t>
            </a:r>
            <a:r>
              <a:rPr lang="en-US" sz="2800" dirty="0" smtClean="0">
                <a:solidFill>
                  <a:srgbClr val="3B3F4A"/>
                </a:solidFill>
                <a:latin typeface="+mj-lt"/>
                <a:cs typeface="Open Sans" pitchFamily="34" charset="0"/>
              </a:rPr>
              <a:t>mushroom</a:t>
            </a:r>
            <a:endParaRPr lang="en-US" sz="2800" dirty="0" smtClean="0">
              <a:latin typeface="+mj-lt"/>
              <a:cs typeface="Arial" pitchFamily="34" charset="0"/>
            </a:endParaRPr>
          </a:p>
          <a:p>
            <a:pPr marL="439738" lvl="0" indent="-254000" eaLnBrk="0" fontAlgn="base" hangingPunct="0">
              <a:spcBef>
                <a:spcPct val="0"/>
              </a:spcBef>
              <a:spcAft>
                <a:spcPct val="0"/>
              </a:spcAft>
              <a:buFont typeface="Arial" pitchFamily="34" charset="0"/>
              <a:buChar char="•"/>
            </a:pPr>
            <a:r>
              <a:rPr lang="en-US" sz="2800" b="1" dirty="0" err="1" smtClean="0">
                <a:solidFill>
                  <a:srgbClr val="3B3F4A"/>
                </a:solidFill>
                <a:latin typeface="+mj-lt"/>
                <a:cs typeface="Open Sans" pitchFamily="34" charset="0"/>
              </a:rPr>
              <a:t>Zygomycetes</a:t>
            </a:r>
            <a:r>
              <a:rPr lang="en-US" sz="2800" b="1" dirty="0" smtClean="0">
                <a:solidFill>
                  <a:srgbClr val="3B3F4A"/>
                </a:solidFill>
                <a:latin typeface="+mj-lt"/>
                <a:cs typeface="Open Sans" pitchFamily="34" charset="0"/>
              </a:rPr>
              <a:t> (zygote fungi)</a:t>
            </a:r>
            <a:endParaRPr lang="en-US" sz="2800" dirty="0" smtClean="0">
              <a:solidFill>
                <a:srgbClr val="3B3F4A"/>
              </a:solidFill>
              <a:latin typeface="+mj-lt"/>
              <a:cs typeface="Open Sans" pitchFamily="34" charset="0"/>
            </a:endParaRPr>
          </a:p>
          <a:p>
            <a:pPr lvl="0" eaLnBrk="0" fontAlgn="base" hangingPunct="0">
              <a:spcBef>
                <a:spcPct val="0"/>
              </a:spcBef>
              <a:spcAft>
                <a:spcPct val="0"/>
              </a:spcAft>
            </a:pPr>
            <a:endParaRPr lang="en-US" dirty="0" smtClean="0">
              <a:solidFill>
                <a:srgbClr val="3B3F4A"/>
              </a:solidFill>
              <a:latin typeface="Open Sans" pitchFamily="34" charset="0"/>
              <a:cs typeface="Open Sans"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93046"/>
            <a:ext cx="8305800" cy="6217087"/>
          </a:xfrm>
          <a:prstGeom prst="rect">
            <a:avLst/>
          </a:prstGeom>
        </p:spPr>
        <p:txBody>
          <a:bodyPr wrap="square">
            <a:spAutoFit/>
          </a:bodyPr>
          <a:lstStyle/>
          <a:p>
            <a:r>
              <a:rPr lang="en-IN" sz="2000" b="1" u="sng" dirty="0" smtClean="0"/>
              <a:t>Fungus Reproduction:</a:t>
            </a:r>
            <a:endParaRPr lang="en-IN" sz="2000" u="sng" dirty="0" smtClean="0"/>
          </a:p>
          <a:p>
            <a:r>
              <a:rPr lang="en-IN" dirty="0" smtClean="0"/>
              <a:t>Fungi produce spores in </a:t>
            </a:r>
            <a:r>
              <a:rPr lang="en-IN" u="sng" dirty="0" smtClean="0"/>
              <a:t>both</a:t>
            </a:r>
            <a:r>
              <a:rPr lang="en-IN" dirty="0" smtClean="0"/>
              <a:t> asexual and sexual life cycles</a:t>
            </a:r>
          </a:p>
          <a:p>
            <a:r>
              <a:rPr lang="en-IN" dirty="0" smtClean="0"/>
              <a:t>Mushrooms let out spores from their pores that are carried by the wind to meet other spores and become a new fungi</a:t>
            </a:r>
          </a:p>
          <a:p>
            <a:r>
              <a:rPr lang="en-IN" dirty="0" smtClean="0"/>
              <a:t>Yeast are unicellular and divide into new fungal cells </a:t>
            </a:r>
            <a:r>
              <a:rPr lang="en-IN" b="1" dirty="0" smtClean="0"/>
              <a:t>(mitosis)</a:t>
            </a:r>
            <a:endParaRPr lang="en-IN" dirty="0" smtClean="0"/>
          </a:p>
          <a:p>
            <a:endParaRPr lang="en-IN" b="1" dirty="0" smtClean="0">
              <a:hlinkClick r:id="rId2"/>
            </a:endParaRPr>
          </a:p>
          <a:p>
            <a:pPr fontAlgn="ctr"/>
            <a:r>
              <a:rPr lang="en-IN" b="1" u="sng" dirty="0" smtClean="0">
                <a:hlinkClick r:id="rId2"/>
              </a:rPr>
              <a:t>Fungi Structure and Function</a:t>
            </a:r>
          </a:p>
          <a:p>
            <a:pPr marL="355600" indent="-271463"/>
            <a:r>
              <a:rPr lang="en-IN" dirty="0" smtClean="0"/>
              <a:t>o   In some fungi, </a:t>
            </a:r>
            <a:r>
              <a:rPr lang="en-IN" b="1" dirty="0" smtClean="0"/>
              <a:t>fusion of haploid </a:t>
            </a:r>
            <a:r>
              <a:rPr lang="en-IN" b="1" dirty="0" err="1" smtClean="0"/>
              <a:t>hypha</a:t>
            </a:r>
            <a:r>
              <a:rPr lang="en-IN" dirty="0" smtClean="0"/>
              <a:t> produces a </a:t>
            </a:r>
            <a:r>
              <a:rPr lang="en-IN" b="1" dirty="0" err="1" smtClean="0"/>
              <a:t>heterokaryotic</a:t>
            </a:r>
            <a:r>
              <a:rPr lang="en-IN" b="1" dirty="0" smtClean="0"/>
              <a:t> stage </a:t>
            </a:r>
            <a:r>
              <a:rPr lang="en-IN" dirty="0" smtClean="0"/>
              <a:t>containing nuclei from two parents </a:t>
            </a:r>
            <a:r>
              <a:rPr lang="en-IN" i="1" dirty="0" smtClean="0"/>
              <a:t>(fusion of cytoplasm)</a:t>
            </a:r>
            <a:endParaRPr lang="en-IN" dirty="0" smtClean="0"/>
          </a:p>
          <a:p>
            <a:pPr marL="355600" indent="-271463"/>
            <a:r>
              <a:rPr lang="en-IN" dirty="0" smtClean="0"/>
              <a:t>o   After the nuclei fuse, meiosis produces </a:t>
            </a:r>
            <a:r>
              <a:rPr lang="en-IN" b="1" dirty="0" smtClean="0"/>
              <a:t>haploid spores </a:t>
            </a:r>
            <a:r>
              <a:rPr lang="en-IN" i="1" dirty="0" smtClean="0"/>
              <a:t>(can grow in fungi and are the asexual part of the life cycle)</a:t>
            </a:r>
            <a:endParaRPr lang="en-IN" dirty="0" smtClean="0"/>
          </a:p>
          <a:p>
            <a:endParaRPr lang="en-IN" b="1" dirty="0" smtClean="0"/>
          </a:p>
          <a:p>
            <a:r>
              <a:rPr lang="en-IN" b="1" u="sng" dirty="0" smtClean="0"/>
              <a:t>General</a:t>
            </a:r>
            <a:r>
              <a:rPr lang="en-IN" u="sng" dirty="0" smtClean="0"/>
              <a:t> </a:t>
            </a:r>
            <a:r>
              <a:rPr lang="en-IN" b="1" u="sng" dirty="0" smtClean="0"/>
              <a:t>Fungi Reproduction Cycles:</a:t>
            </a:r>
            <a:endParaRPr lang="en-IN" u="sng" dirty="0" smtClean="0"/>
          </a:p>
          <a:p>
            <a:r>
              <a:rPr lang="en-IN" dirty="0" smtClean="0"/>
              <a:t>But fungal groups do </a:t>
            </a:r>
            <a:r>
              <a:rPr lang="en-IN" b="1" i="1" dirty="0" smtClean="0"/>
              <a:t>differ</a:t>
            </a:r>
            <a:r>
              <a:rPr lang="en-IN" dirty="0" smtClean="0"/>
              <a:t> in their life cycles and reproductive structures</a:t>
            </a:r>
          </a:p>
          <a:p>
            <a:endParaRPr lang="en-IN" b="1" dirty="0" smtClean="0"/>
          </a:p>
          <a:p>
            <a:r>
              <a:rPr lang="en-IN" b="1" u="sng" dirty="0" smtClean="0"/>
              <a:t>Reproduction in </a:t>
            </a:r>
            <a:r>
              <a:rPr lang="en-IN" b="1" u="sng" dirty="0" err="1" smtClean="0"/>
              <a:t>Basidiomycetes</a:t>
            </a:r>
            <a:r>
              <a:rPr lang="en-IN" b="1" dirty="0" smtClean="0"/>
              <a:t>:          </a:t>
            </a:r>
            <a:r>
              <a:rPr lang="en-IN" dirty="0" err="1" smtClean="0"/>
              <a:t>Basidiomycota</a:t>
            </a:r>
            <a:r>
              <a:rPr lang="en-IN" dirty="0" smtClean="0"/>
              <a:t> </a:t>
            </a:r>
            <a:r>
              <a:rPr lang="en-IN" i="1" dirty="0" smtClean="0"/>
              <a:t>(typical mushroom)</a:t>
            </a:r>
            <a:endParaRPr lang="en-IN" dirty="0" smtClean="0"/>
          </a:p>
          <a:p>
            <a:r>
              <a:rPr lang="en-IN" dirty="0" smtClean="0"/>
              <a:t>ASCOMYCOTA</a:t>
            </a:r>
          </a:p>
          <a:p>
            <a:endParaRPr lang="en-IN" dirty="0" smtClean="0"/>
          </a:p>
          <a:p>
            <a:r>
              <a:rPr lang="en-IN" b="1" u="sng" dirty="0" smtClean="0"/>
              <a:t>3 Modes of Nutrition in Fungi:</a:t>
            </a:r>
          </a:p>
          <a:p>
            <a:pPr marL="427037" indent="-342900">
              <a:buFont typeface="+mj-lt"/>
              <a:buAutoNum type="arabicPeriod"/>
            </a:pPr>
            <a:r>
              <a:rPr lang="en-IN" dirty="0" smtClean="0"/>
              <a:t>Saprophytes</a:t>
            </a:r>
          </a:p>
          <a:p>
            <a:pPr marL="427037" indent="-342900">
              <a:buFont typeface="+mj-lt"/>
              <a:buAutoNum type="arabicPeriod"/>
            </a:pPr>
            <a:r>
              <a:rPr lang="en-IN" dirty="0" smtClean="0"/>
              <a:t>Parasites</a:t>
            </a:r>
          </a:p>
          <a:p>
            <a:pPr marL="427037" indent="-342900">
              <a:buFont typeface="+mj-lt"/>
              <a:buAutoNum type="arabicPeriod"/>
            </a:pPr>
            <a:r>
              <a:rPr lang="en-IN" dirty="0" err="1" smtClean="0"/>
              <a:t>Mutualists</a:t>
            </a:r>
            <a:r>
              <a:rPr lang="en-IN" dirty="0" smtClean="0"/>
              <a:t> (</a:t>
            </a:r>
            <a:r>
              <a:rPr lang="en-IN" dirty="0" err="1" smtClean="0"/>
              <a:t>symbionts</a:t>
            </a:r>
            <a:r>
              <a:rPr lang="en-IN" dirty="0" smtClean="0"/>
              <a:t>)</a:t>
            </a:r>
            <a:endParaRPr lang="en-IN"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cdn.thinglink.me/api/image/465289284291657728/1240/10/scaletowidth"/>
          <p:cNvPicPr>
            <a:picLocks noChangeAspect="1" noChangeArrowheads="1"/>
          </p:cNvPicPr>
          <p:nvPr/>
        </p:nvPicPr>
        <p:blipFill>
          <a:blip r:embed="rId2"/>
          <a:srcRect/>
          <a:stretch>
            <a:fillRect/>
          </a:stretch>
        </p:blipFill>
        <p:spPr bwMode="auto">
          <a:xfrm>
            <a:off x="990600" y="685800"/>
            <a:ext cx="7873006" cy="610293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8697976" y="6750866"/>
            <a:ext cx="149860" cy="224154"/>
          </a:xfrm>
          <a:prstGeom prst="rect">
            <a:avLst/>
          </a:prstGeom>
        </p:spPr>
        <p:txBody>
          <a:bodyPr vert="horz" wrap="square" lIns="0" tIns="0" rIns="0" bIns="0" rtlCol="0">
            <a:spAutoFit/>
          </a:bodyPr>
          <a:lstStyle/>
          <a:p>
            <a:pPr marL="25400">
              <a:lnSpc>
                <a:spcPts val="1645"/>
              </a:lnSpc>
            </a:pPr>
            <a:fld id="{81D60167-4931-47E6-BA6A-407CBD079E47}" type="slidenum">
              <a:rPr sz="1400" spc="-5" dirty="0">
                <a:latin typeface="Arial"/>
                <a:cs typeface="Arial"/>
              </a:rPr>
              <a:pPr marL="25400">
                <a:lnSpc>
                  <a:spcPts val="1645"/>
                </a:lnSpc>
              </a:pPr>
              <a:t>6</a:t>
            </a:fld>
            <a:endParaRPr sz="1400">
              <a:latin typeface="Arial"/>
              <a:cs typeface="Arial"/>
            </a:endParaRPr>
          </a:p>
        </p:txBody>
      </p:sp>
      <p:sp>
        <p:nvSpPr>
          <p:cNvPr id="2" name="object 2"/>
          <p:cNvSpPr txBox="1"/>
          <p:nvPr/>
        </p:nvSpPr>
        <p:spPr>
          <a:xfrm>
            <a:off x="1219200" y="2362200"/>
            <a:ext cx="7449184" cy="2658745"/>
          </a:xfrm>
          <a:prstGeom prst="rect">
            <a:avLst/>
          </a:prstGeom>
        </p:spPr>
        <p:txBody>
          <a:bodyPr vert="horz" wrap="square" lIns="0" tIns="12065" rIns="0" bIns="0" rtlCol="0">
            <a:spAutoFit/>
          </a:bodyPr>
          <a:lstStyle/>
          <a:p>
            <a:pPr marL="355600" marR="5080" indent="-342900">
              <a:lnSpc>
                <a:spcPct val="100000"/>
              </a:lnSpc>
              <a:spcBef>
                <a:spcPts val="95"/>
              </a:spcBef>
              <a:buChar char="•"/>
              <a:tabLst>
                <a:tab pos="354965" algn="l"/>
                <a:tab pos="355600" algn="l"/>
              </a:tabLst>
            </a:pPr>
            <a:r>
              <a:rPr sz="3200" spc="-5" dirty="0">
                <a:latin typeface="Arial"/>
                <a:cs typeface="Arial"/>
              </a:rPr>
              <a:t>Most </a:t>
            </a:r>
            <a:r>
              <a:rPr sz="3200" spc="-10" dirty="0">
                <a:latin typeface="Arial"/>
                <a:cs typeface="Arial"/>
              </a:rPr>
              <a:t>cells </a:t>
            </a:r>
            <a:r>
              <a:rPr sz="3200" spc="-5" dirty="0">
                <a:latin typeface="Arial"/>
                <a:cs typeface="Arial"/>
              </a:rPr>
              <a:t>are too </a:t>
            </a:r>
            <a:r>
              <a:rPr sz="3200" spc="-10" dirty="0">
                <a:latin typeface="Arial"/>
                <a:cs typeface="Arial"/>
              </a:rPr>
              <a:t>small </a:t>
            </a:r>
            <a:r>
              <a:rPr sz="3200" spc="-5" dirty="0">
                <a:latin typeface="Arial"/>
                <a:cs typeface="Arial"/>
              </a:rPr>
              <a:t>to be </a:t>
            </a:r>
            <a:r>
              <a:rPr sz="3200" spc="-10" dirty="0">
                <a:latin typeface="Arial"/>
                <a:cs typeface="Arial"/>
              </a:rPr>
              <a:t>seen with  unaided eye.</a:t>
            </a:r>
            <a:endParaRPr sz="3200">
              <a:latin typeface="Arial"/>
              <a:cs typeface="Arial"/>
            </a:endParaRPr>
          </a:p>
          <a:p>
            <a:pPr>
              <a:lnSpc>
                <a:spcPct val="100000"/>
              </a:lnSpc>
              <a:spcBef>
                <a:spcPts val="30"/>
              </a:spcBef>
              <a:buFont typeface="Arial"/>
              <a:buChar char="•"/>
            </a:pPr>
            <a:endParaRPr sz="4650">
              <a:latin typeface="Times New Roman"/>
              <a:cs typeface="Times New Roman"/>
            </a:endParaRPr>
          </a:p>
          <a:p>
            <a:pPr marL="355600" marR="96520" indent="-342900">
              <a:lnSpc>
                <a:spcPct val="100000"/>
              </a:lnSpc>
              <a:buChar char="•"/>
              <a:tabLst>
                <a:tab pos="354965" algn="l"/>
                <a:tab pos="355600" algn="l"/>
              </a:tabLst>
            </a:pPr>
            <a:r>
              <a:rPr sz="3200" spc="-5" dirty="0">
                <a:latin typeface="Arial"/>
                <a:cs typeface="Arial"/>
              </a:rPr>
              <a:t>Before 17th </a:t>
            </a:r>
            <a:r>
              <a:rPr sz="3200" spc="-10" dirty="0">
                <a:latin typeface="Arial"/>
                <a:cs typeface="Arial"/>
              </a:rPr>
              <a:t>century, </a:t>
            </a:r>
            <a:r>
              <a:rPr sz="3200" spc="-5" dirty="0">
                <a:latin typeface="Arial"/>
                <a:cs typeface="Arial"/>
              </a:rPr>
              <a:t>no one </a:t>
            </a:r>
            <a:r>
              <a:rPr sz="3200" spc="-10" dirty="0">
                <a:latin typeface="Arial"/>
                <a:cs typeface="Arial"/>
              </a:rPr>
              <a:t>knew cells  existed.</a:t>
            </a:r>
            <a:endParaRPr sz="32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11438" y="6734047"/>
            <a:ext cx="124460"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Arial"/>
                <a:cs typeface="Arial"/>
              </a:rPr>
              <a:t>8</a:t>
            </a:r>
            <a:endParaRPr sz="1400">
              <a:latin typeface="Arial"/>
              <a:cs typeface="Arial"/>
            </a:endParaRPr>
          </a:p>
        </p:txBody>
      </p:sp>
      <p:sp>
        <p:nvSpPr>
          <p:cNvPr id="3" name="object 3"/>
          <p:cNvSpPr txBox="1">
            <a:spLocks noGrp="1"/>
          </p:cNvSpPr>
          <p:nvPr>
            <p:ph type="title"/>
          </p:nvPr>
        </p:nvSpPr>
        <p:spPr>
          <a:xfrm>
            <a:off x="1939544" y="1275080"/>
            <a:ext cx="6179820" cy="695960"/>
          </a:xfrm>
          <a:prstGeom prst="rect">
            <a:avLst/>
          </a:prstGeom>
        </p:spPr>
        <p:txBody>
          <a:bodyPr vert="horz" wrap="square" lIns="0" tIns="12065" rIns="0" bIns="0" rtlCol="0">
            <a:spAutoFit/>
          </a:bodyPr>
          <a:lstStyle/>
          <a:p>
            <a:pPr marL="12700">
              <a:lnSpc>
                <a:spcPct val="100000"/>
              </a:lnSpc>
              <a:spcBef>
                <a:spcPts val="95"/>
              </a:spcBef>
            </a:pPr>
            <a:r>
              <a:rPr spc="-5" dirty="0"/>
              <a:t>Anton van</a:t>
            </a:r>
            <a:r>
              <a:rPr spc="-20" dirty="0"/>
              <a:t> </a:t>
            </a:r>
            <a:r>
              <a:rPr spc="-5" dirty="0"/>
              <a:t>Leeuwenhoek</a:t>
            </a:r>
          </a:p>
        </p:txBody>
      </p:sp>
      <p:sp>
        <p:nvSpPr>
          <p:cNvPr id="4" name="object 4"/>
          <p:cNvSpPr/>
          <p:nvPr/>
        </p:nvSpPr>
        <p:spPr>
          <a:xfrm>
            <a:off x="1226058" y="2435351"/>
            <a:ext cx="3641597" cy="412394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565902" y="2615438"/>
            <a:ext cx="2332355" cy="2585720"/>
          </a:xfrm>
          <a:prstGeom prst="rect">
            <a:avLst/>
          </a:prstGeom>
        </p:spPr>
        <p:txBody>
          <a:bodyPr vert="horz" wrap="square" lIns="0" tIns="12700" rIns="0" bIns="0" rtlCol="0">
            <a:spAutoFit/>
          </a:bodyPr>
          <a:lstStyle/>
          <a:p>
            <a:pPr marL="12700">
              <a:lnSpc>
                <a:spcPct val="100000"/>
              </a:lnSpc>
              <a:spcBef>
                <a:spcPts val="100"/>
              </a:spcBef>
              <a:buChar char="•"/>
              <a:tabLst>
                <a:tab pos="203200" algn="l"/>
              </a:tabLst>
            </a:pPr>
            <a:r>
              <a:rPr sz="2400" spc="-5" dirty="0">
                <a:latin typeface="Arial"/>
                <a:cs typeface="Arial"/>
              </a:rPr>
              <a:t>1632 </a:t>
            </a:r>
            <a:r>
              <a:rPr sz="2400" dirty="0">
                <a:latin typeface="Arial"/>
                <a:cs typeface="Arial"/>
              </a:rPr>
              <a:t>-</a:t>
            </a:r>
            <a:r>
              <a:rPr sz="2400" spc="-5" dirty="0">
                <a:latin typeface="Arial"/>
                <a:cs typeface="Arial"/>
              </a:rPr>
              <a:t> </a:t>
            </a:r>
            <a:r>
              <a:rPr sz="2400" spc="-10" dirty="0">
                <a:latin typeface="Arial"/>
                <a:cs typeface="Arial"/>
              </a:rPr>
              <a:t>1723</a:t>
            </a:r>
            <a:endParaRPr sz="2400">
              <a:latin typeface="Arial"/>
              <a:cs typeface="Arial"/>
            </a:endParaRPr>
          </a:p>
          <a:p>
            <a:pPr>
              <a:lnSpc>
                <a:spcPct val="100000"/>
              </a:lnSpc>
              <a:spcBef>
                <a:spcPts val="5"/>
              </a:spcBef>
              <a:buFont typeface="Arial"/>
              <a:buChar char="•"/>
            </a:pPr>
            <a:endParaRPr sz="2500">
              <a:latin typeface="Times New Roman"/>
              <a:cs typeface="Times New Roman"/>
            </a:endParaRPr>
          </a:p>
          <a:p>
            <a:pPr marL="12700">
              <a:lnSpc>
                <a:spcPct val="100000"/>
              </a:lnSpc>
              <a:buChar char="•"/>
              <a:tabLst>
                <a:tab pos="203200" algn="l"/>
              </a:tabLst>
            </a:pPr>
            <a:r>
              <a:rPr sz="2400" spc="-5" dirty="0">
                <a:latin typeface="Arial"/>
                <a:cs typeface="Arial"/>
              </a:rPr>
              <a:t>Dutch scientist</a:t>
            </a:r>
            <a:endParaRPr sz="2400">
              <a:latin typeface="Arial"/>
              <a:cs typeface="Arial"/>
            </a:endParaRPr>
          </a:p>
          <a:p>
            <a:pPr marL="927100">
              <a:lnSpc>
                <a:spcPct val="100000"/>
              </a:lnSpc>
            </a:pPr>
            <a:r>
              <a:rPr sz="2400" spc="-10" dirty="0">
                <a:latin typeface="Arial"/>
                <a:cs typeface="Arial"/>
              </a:rPr>
              <a:t>(Holland)</a:t>
            </a:r>
            <a:endParaRPr sz="2400">
              <a:latin typeface="Arial"/>
              <a:cs typeface="Arial"/>
            </a:endParaRPr>
          </a:p>
          <a:p>
            <a:pPr>
              <a:lnSpc>
                <a:spcPct val="100000"/>
              </a:lnSpc>
              <a:spcBef>
                <a:spcPts val="5"/>
              </a:spcBef>
            </a:pPr>
            <a:endParaRPr sz="2500">
              <a:latin typeface="Times New Roman"/>
              <a:cs typeface="Times New Roman"/>
            </a:endParaRPr>
          </a:p>
          <a:p>
            <a:pPr marL="12700" marR="5080">
              <a:lnSpc>
                <a:spcPct val="100000"/>
              </a:lnSpc>
              <a:buChar char="•"/>
              <a:tabLst>
                <a:tab pos="203200" algn="l"/>
              </a:tabLst>
            </a:pPr>
            <a:r>
              <a:rPr sz="2400" spc="-5" dirty="0">
                <a:latin typeface="Arial"/>
                <a:cs typeface="Arial"/>
              </a:rPr>
              <a:t>Made 1st</a:t>
            </a:r>
            <a:r>
              <a:rPr sz="2400" spc="-55" dirty="0">
                <a:latin typeface="Arial"/>
                <a:cs typeface="Arial"/>
              </a:rPr>
              <a:t> </a:t>
            </a:r>
            <a:r>
              <a:rPr sz="2400" spc="-10" dirty="0">
                <a:latin typeface="Arial"/>
                <a:cs typeface="Arial"/>
              </a:rPr>
              <a:t>hand-  </a:t>
            </a:r>
            <a:r>
              <a:rPr sz="2400" spc="-5" dirty="0">
                <a:latin typeface="Arial"/>
                <a:cs typeface="Arial"/>
              </a:rPr>
              <a:t>held</a:t>
            </a:r>
            <a:r>
              <a:rPr sz="2400" spc="-10" dirty="0">
                <a:latin typeface="Arial"/>
                <a:cs typeface="Arial"/>
              </a:rPr>
              <a:t> microscope</a:t>
            </a:r>
            <a:endParaRPr sz="2400">
              <a:latin typeface="Arial"/>
              <a:cs typeface="Arial"/>
            </a:endParaRPr>
          </a:p>
        </p:txBody>
      </p:sp>
      <p:sp>
        <p:nvSpPr>
          <p:cNvPr id="6" name="object 6"/>
          <p:cNvSpPr txBox="1"/>
          <p:nvPr/>
        </p:nvSpPr>
        <p:spPr>
          <a:xfrm>
            <a:off x="5565902" y="5541517"/>
            <a:ext cx="2601595" cy="1488440"/>
          </a:xfrm>
          <a:prstGeom prst="rect">
            <a:avLst/>
          </a:prstGeom>
        </p:spPr>
        <p:txBody>
          <a:bodyPr vert="horz" wrap="square" lIns="0" tIns="12700" rIns="0" bIns="0" rtlCol="0">
            <a:spAutoFit/>
          </a:bodyPr>
          <a:lstStyle/>
          <a:p>
            <a:pPr marL="12700" marR="5080">
              <a:lnSpc>
                <a:spcPct val="100000"/>
              </a:lnSpc>
              <a:spcBef>
                <a:spcPts val="100"/>
              </a:spcBef>
              <a:tabLst>
                <a:tab pos="1910714" algn="l"/>
              </a:tabLst>
            </a:pPr>
            <a:r>
              <a:rPr sz="2400" spc="-10" dirty="0">
                <a:latin typeface="Arial"/>
                <a:cs typeface="Arial"/>
              </a:rPr>
              <a:t>•Observed  microscopic  organism</a:t>
            </a:r>
            <a:r>
              <a:rPr sz="2400" spc="-5" dirty="0">
                <a:latin typeface="Arial"/>
                <a:cs typeface="Arial"/>
              </a:rPr>
              <a:t>s</a:t>
            </a:r>
            <a:r>
              <a:rPr sz="2400" spc="20" dirty="0">
                <a:latin typeface="Arial"/>
                <a:cs typeface="Arial"/>
              </a:rPr>
              <a:t> </a:t>
            </a:r>
            <a:r>
              <a:rPr sz="2400" spc="-10" dirty="0">
                <a:latin typeface="Arial"/>
                <a:cs typeface="Arial"/>
              </a:rPr>
              <a:t>i</a:t>
            </a:r>
            <a:r>
              <a:rPr sz="2400" spc="-5" dirty="0">
                <a:latin typeface="Arial"/>
                <a:cs typeface="Arial"/>
              </a:rPr>
              <a:t>n</a:t>
            </a:r>
            <a:r>
              <a:rPr sz="2400" dirty="0">
                <a:latin typeface="Arial"/>
                <a:cs typeface="Arial"/>
              </a:rPr>
              <a:t>	</a:t>
            </a:r>
            <a:r>
              <a:rPr sz="2400" spc="-10" dirty="0">
                <a:latin typeface="Arial"/>
                <a:cs typeface="Arial"/>
              </a:rPr>
              <a:t>pond  water</a:t>
            </a:r>
            <a:endParaRPr sz="24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9544" y="1275080"/>
            <a:ext cx="6179820" cy="695960"/>
          </a:xfrm>
          <a:prstGeom prst="rect">
            <a:avLst/>
          </a:prstGeom>
        </p:spPr>
        <p:txBody>
          <a:bodyPr vert="horz" wrap="square" lIns="0" tIns="12065" rIns="0" bIns="0" rtlCol="0">
            <a:spAutoFit/>
          </a:bodyPr>
          <a:lstStyle/>
          <a:p>
            <a:pPr marL="12700">
              <a:lnSpc>
                <a:spcPct val="100000"/>
              </a:lnSpc>
              <a:spcBef>
                <a:spcPts val="95"/>
              </a:spcBef>
            </a:pPr>
            <a:r>
              <a:rPr spc="-5" dirty="0"/>
              <a:t>Anton van</a:t>
            </a:r>
            <a:r>
              <a:rPr spc="-20" dirty="0"/>
              <a:t> </a:t>
            </a:r>
            <a:r>
              <a:rPr spc="-5" dirty="0"/>
              <a:t>Leeuwenhoek</a:t>
            </a:r>
          </a:p>
        </p:txBody>
      </p:sp>
      <p:sp>
        <p:nvSpPr>
          <p:cNvPr id="3" name="object 3"/>
          <p:cNvSpPr/>
          <p:nvPr/>
        </p:nvSpPr>
        <p:spPr>
          <a:xfrm>
            <a:off x="1138427" y="2564225"/>
            <a:ext cx="7781543" cy="383709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8599678" y="6750866"/>
            <a:ext cx="248920" cy="224154"/>
          </a:xfrm>
          <a:prstGeom prst="rect">
            <a:avLst/>
          </a:prstGeom>
        </p:spPr>
        <p:txBody>
          <a:bodyPr vert="horz" wrap="square" lIns="0" tIns="0" rIns="0" bIns="0" rtlCol="0">
            <a:spAutoFit/>
          </a:bodyPr>
          <a:lstStyle/>
          <a:p>
            <a:pPr marL="25400">
              <a:lnSpc>
                <a:spcPts val="1645"/>
              </a:lnSpc>
            </a:pPr>
            <a:fld id="{81D60167-4931-47E6-BA6A-407CBD079E47}" type="slidenum">
              <a:rPr sz="1400" spc="-5" dirty="0">
                <a:latin typeface="Arial"/>
                <a:cs typeface="Arial"/>
              </a:rPr>
              <a:pPr marL="25400">
                <a:lnSpc>
                  <a:spcPts val="1645"/>
                </a:lnSpc>
              </a:pPr>
              <a:t>8</a:t>
            </a:fld>
            <a:endParaRPr sz="14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9544" y="1275080"/>
            <a:ext cx="6179820" cy="695960"/>
          </a:xfrm>
          <a:prstGeom prst="rect">
            <a:avLst/>
          </a:prstGeom>
        </p:spPr>
        <p:txBody>
          <a:bodyPr vert="horz" wrap="square" lIns="0" tIns="12065" rIns="0" bIns="0" rtlCol="0">
            <a:spAutoFit/>
          </a:bodyPr>
          <a:lstStyle/>
          <a:p>
            <a:pPr marL="12700">
              <a:lnSpc>
                <a:spcPct val="100000"/>
              </a:lnSpc>
              <a:spcBef>
                <a:spcPts val="95"/>
              </a:spcBef>
            </a:pPr>
            <a:r>
              <a:rPr spc="-5" dirty="0"/>
              <a:t>Anton van</a:t>
            </a:r>
            <a:r>
              <a:rPr spc="-20" dirty="0"/>
              <a:t> </a:t>
            </a:r>
            <a:r>
              <a:rPr spc="-5" dirty="0"/>
              <a:t>Leeuwenhoek</a:t>
            </a:r>
          </a:p>
        </p:txBody>
      </p:sp>
      <p:sp>
        <p:nvSpPr>
          <p:cNvPr id="3" name="object 3"/>
          <p:cNvSpPr/>
          <p:nvPr/>
        </p:nvSpPr>
        <p:spPr>
          <a:xfrm>
            <a:off x="2269235" y="2435351"/>
            <a:ext cx="5519928" cy="412394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8599678" y="6750866"/>
            <a:ext cx="248920" cy="224154"/>
          </a:xfrm>
          <a:prstGeom prst="rect">
            <a:avLst/>
          </a:prstGeom>
        </p:spPr>
        <p:txBody>
          <a:bodyPr vert="horz" wrap="square" lIns="0" tIns="0" rIns="0" bIns="0" rtlCol="0">
            <a:spAutoFit/>
          </a:bodyPr>
          <a:lstStyle/>
          <a:p>
            <a:pPr marL="25400">
              <a:lnSpc>
                <a:spcPts val="1645"/>
              </a:lnSpc>
            </a:pPr>
            <a:fld id="{81D60167-4931-47E6-BA6A-407CBD079E47}" type="slidenum">
              <a:rPr sz="1400" spc="-5" dirty="0">
                <a:latin typeface="Arial"/>
                <a:cs typeface="Arial"/>
              </a:rPr>
              <a:pPr marL="25400">
                <a:lnSpc>
                  <a:spcPts val="1645"/>
                </a:lnSpc>
              </a:pPr>
              <a:t>9</a:t>
            </a:fld>
            <a:endParaRPr sz="14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439</TotalTime>
  <Words>1433</Words>
  <Application>Microsoft Office PowerPoint</Application>
  <PresentationFormat>Custom</PresentationFormat>
  <Paragraphs>379</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Cell Theory</vt:lpstr>
      <vt:lpstr>Review</vt:lpstr>
      <vt:lpstr>Review</vt:lpstr>
      <vt:lpstr>Review</vt:lpstr>
      <vt:lpstr>Review</vt:lpstr>
      <vt:lpstr>Slide 6</vt:lpstr>
      <vt:lpstr>Anton van Leeuwenhoek</vt:lpstr>
      <vt:lpstr>Anton van Leeuwenhoek</vt:lpstr>
      <vt:lpstr>Anton van Leeuwenhoek</vt:lpstr>
      <vt:lpstr>Robert Hooke</vt:lpstr>
      <vt:lpstr>Robert Hooke Microscope</vt:lpstr>
      <vt:lpstr>Robert Hooke Dead Cork Tissue under microscope</vt:lpstr>
      <vt:lpstr>Robert Hooke</vt:lpstr>
      <vt:lpstr>Robert Brown</vt:lpstr>
      <vt:lpstr>Matthias Shleiden</vt:lpstr>
      <vt:lpstr>Theador Schwann</vt:lpstr>
      <vt:lpstr>Rudolf Virchow</vt:lpstr>
      <vt:lpstr>Rudolf Virchow</vt:lpstr>
      <vt:lpstr>Cell Theory</vt:lpstr>
      <vt:lpstr>What were their contributions  to Cell Theory?</vt:lpstr>
      <vt:lpstr>What were their contributions  to Cell Theory?</vt:lpstr>
      <vt:lpstr>Three Basic Principles of  Cell Theory - Review</vt:lpstr>
      <vt:lpstr>Two groups of cells</vt:lpstr>
      <vt:lpstr>Prokaryotes Meaning Pro = before Karyote = kernel or nucleus</vt:lpstr>
      <vt:lpstr>Kingdom Monera</vt:lpstr>
      <vt:lpstr>KINGDOM MONERA  Features: </vt:lpstr>
      <vt:lpstr>Slide 27</vt:lpstr>
      <vt:lpstr>Slide 28</vt:lpstr>
      <vt:lpstr>Bacterial Cell structure-description</vt:lpstr>
      <vt:lpstr>Slide 30</vt:lpstr>
      <vt:lpstr>Reproduction in Monerans i)  Asexual Reproduction</vt:lpstr>
      <vt:lpstr> ii). Sexual Reproduction  Some bacteria show a primitive mode of sexual reproduction.  It is different from sexual reproduction in higher form.  The steps are:  A. Two conjugating (lie very close for exchange of genes) bacteria are   held together by pili.  B.  A segment of DNA strand is transferred from one bacterium to   another bacterium.</vt:lpstr>
      <vt:lpstr>Diversity and Evolution of Life:  Beneficial and harmful bacteria</vt:lpstr>
      <vt:lpstr>Cyanobacteria</vt:lpstr>
      <vt:lpstr>Slide 35</vt:lpstr>
      <vt:lpstr>Archaebacteria</vt:lpstr>
      <vt:lpstr>Eukaryotes</vt:lpstr>
      <vt:lpstr>Slide 38</vt:lpstr>
      <vt:lpstr>Review</vt:lpstr>
      <vt:lpstr>Slide 40</vt:lpstr>
      <vt:lpstr>Slide 41</vt:lpstr>
      <vt:lpstr>KINGDOM PROTOCTISTA  (UNICELLULAR EUKARYOTES)</vt:lpstr>
      <vt:lpstr>Classification of Protoctista</vt:lpstr>
      <vt:lpstr>Slide 44</vt:lpstr>
      <vt:lpstr>Slide 45</vt:lpstr>
      <vt:lpstr>Protists</vt:lpstr>
      <vt:lpstr>Kingdom Protista</vt:lpstr>
      <vt:lpstr>Slide 48</vt:lpstr>
      <vt:lpstr>Kingdom Fungi</vt:lpstr>
      <vt:lpstr>Fungi</vt:lpstr>
      <vt:lpstr>Slide 51</vt:lpstr>
      <vt:lpstr>Slide 52</vt:lpstr>
      <vt:lpstr>Slide 53</vt:lpstr>
      <vt:lpstr>Slide 54</vt:lpstr>
      <vt:lpstr>Slide 55</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Cell Theory.ppt [Compatibility Mode]</dc:title>
  <dc:creator>PCharles</dc:creator>
  <cp:lastModifiedBy>H.P</cp:lastModifiedBy>
  <cp:revision>43</cp:revision>
  <dcterms:created xsi:type="dcterms:W3CDTF">2019-07-26T04:48:53Z</dcterms:created>
  <dcterms:modified xsi:type="dcterms:W3CDTF">2019-08-18T17:41:49Z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2013-02-07T00:00:00Z</vt:filetime>
  </property>
  <property fmtid="{D5CDD505-2E9C-101B-9397-08002B2CF9AE}" pid="3" name="Creator">
    <vt:lpwstr>PScript5.dll Version 5.2.2</vt:lpwstr>
  </property>
  <property fmtid="{D5CDD505-2E9C-101B-9397-08002B2CF9AE}" pid="4" name="LastSaved">
    <vt:filetime>2019-07-26T00:00:00Z</vt:filetime>
  </property>
</Properties>
</file>