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9" r:id="rId7"/>
    <p:sldId id="268" r:id="rId8"/>
    <p:sldId id="266" r:id="rId9"/>
    <p:sldId id="267" r:id="rId10"/>
    <p:sldId id="264" r:id="rId11"/>
    <p:sldId id="265" r:id="rId12"/>
    <p:sldId id="263" r:id="rId13"/>
    <p:sldId id="262" r:id="rId14"/>
    <p:sldId id="260"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212A475-F4D0-49EA-AF97-01F4E15B2B1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12A475-F4D0-49EA-AF97-01F4E15B2B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12A475-F4D0-49EA-AF97-01F4E15B2B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12A475-F4D0-49EA-AF97-01F4E15B2B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12A475-F4D0-49EA-AF97-01F4E15B2B1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12A475-F4D0-49EA-AF97-01F4E15B2B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212A475-F4D0-49EA-AF97-01F4E15B2B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212A475-F4D0-49EA-AF97-01F4E15B2B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212A475-F4D0-49EA-AF97-01F4E15B2B1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12A475-F4D0-49EA-AF97-01F4E15B2B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02DB6DA-A871-4930-A6EC-ED218E757E54}" type="datetimeFigureOut">
              <a:rPr lang="en-US" smtClean="0"/>
              <a:pPr/>
              <a:t>23-Jan-20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12A475-F4D0-49EA-AF97-01F4E15B2B1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02DB6DA-A871-4930-A6EC-ED218E757E54}" type="datetimeFigureOut">
              <a:rPr lang="en-US" smtClean="0"/>
              <a:pPr/>
              <a:t>23-Jan-20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212A475-F4D0-49EA-AF97-01F4E15B2B1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54502"/>
          </a:xfrm>
        </p:spPr>
        <p:txBody>
          <a:bodyPr>
            <a:normAutofit/>
          </a:bodyPr>
          <a:lstStyle/>
          <a:p>
            <a:pPr algn="ctr"/>
            <a:r>
              <a:rPr lang="en-US" sz="2400" dirty="0" smtClean="0">
                <a:effectLst/>
                <a:latin typeface="Verdana" pitchFamily="34" charset="0"/>
                <a:ea typeface="Verdana" pitchFamily="34" charset="0"/>
                <a:cs typeface="Verdana" pitchFamily="34" charset="0"/>
              </a:rPr>
              <a:t>UNIT -II</a:t>
            </a:r>
            <a:endParaRPr lang="en-US" sz="2400" dirty="0">
              <a:effectLst/>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1447800" y="1143000"/>
            <a:ext cx="7406640" cy="5410200"/>
          </a:xfrm>
        </p:spPr>
        <p:txBody>
          <a:bodyPr>
            <a:normAutofit lnSpcReduction="10000"/>
          </a:bodyPr>
          <a:lstStyle/>
          <a:p>
            <a:r>
              <a:rPr lang="en-US" sz="1800" b="1" dirty="0" smtClean="0">
                <a:latin typeface="Verdana" pitchFamily="34" charset="0"/>
                <a:ea typeface="Verdana" pitchFamily="34" charset="0"/>
                <a:cs typeface="Verdana" pitchFamily="34" charset="0"/>
              </a:rPr>
              <a:t>TYPES OF NATURAL DISASTERS</a:t>
            </a:r>
          </a:p>
          <a:p>
            <a:pPr marL="370332" indent="-342900">
              <a:buAutoNum type="arabicParenR"/>
            </a:pPr>
            <a:endParaRPr lang="en-US" sz="1800" b="1" dirty="0">
              <a:latin typeface="Verdana" pitchFamily="34" charset="0"/>
              <a:ea typeface="Verdana" pitchFamily="34" charset="0"/>
              <a:cs typeface="Verdana" pitchFamily="34" charset="0"/>
            </a:endParaRPr>
          </a:p>
          <a:p>
            <a:pPr marL="370332" indent="-342900">
              <a:buAutoNum type="arabicParenR"/>
            </a:pPr>
            <a:r>
              <a:rPr lang="en-US" sz="1800" b="1" dirty="0" err="1" smtClean="0">
                <a:latin typeface="Verdana" pitchFamily="34" charset="0"/>
                <a:ea typeface="Verdana" pitchFamily="34" charset="0"/>
                <a:cs typeface="Verdana" pitchFamily="34" charset="0"/>
              </a:rPr>
              <a:t>Hydrometereological</a:t>
            </a:r>
            <a:r>
              <a:rPr lang="en-US" sz="1800" b="1" dirty="0" smtClean="0">
                <a:latin typeface="Verdana" pitchFamily="34" charset="0"/>
                <a:ea typeface="Verdana" pitchFamily="34" charset="0"/>
                <a:cs typeface="Verdana" pitchFamily="34" charset="0"/>
              </a:rPr>
              <a:t> Disasters</a:t>
            </a:r>
            <a:endParaRPr lang="en-US" sz="1800" dirty="0" smtClean="0">
              <a:latin typeface="Verdana" pitchFamily="34" charset="0"/>
              <a:ea typeface="Verdana" pitchFamily="34" charset="0"/>
              <a:cs typeface="Verdana" pitchFamily="34" charset="0"/>
            </a:endParaRPr>
          </a:p>
          <a:p>
            <a:pPr marL="370332" indent="-342900">
              <a:buFont typeface="Wingdings" pitchFamily="2" charset="2"/>
              <a:buChar char="Ø"/>
            </a:pPr>
            <a:r>
              <a:rPr lang="en-US" sz="1800" dirty="0" smtClean="0">
                <a:latin typeface="Verdana" pitchFamily="34" charset="0"/>
                <a:ea typeface="Verdana" pitchFamily="34" charset="0"/>
                <a:cs typeface="Verdana" pitchFamily="34" charset="0"/>
              </a:rPr>
              <a:t>Cyclones</a:t>
            </a:r>
          </a:p>
          <a:p>
            <a:pPr marL="370332" indent="-342900">
              <a:buFont typeface="Wingdings" pitchFamily="2" charset="2"/>
              <a:buChar char="Ø"/>
            </a:pPr>
            <a:r>
              <a:rPr lang="en-US" sz="1800" dirty="0" smtClean="0">
                <a:latin typeface="Verdana" pitchFamily="34" charset="0"/>
                <a:ea typeface="Verdana" pitchFamily="34" charset="0"/>
                <a:cs typeface="Verdana" pitchFamily="34" charset="0"/>
              </a:rPr>
              <a:t>Floods</a:t>
            </a:r>
          </a:p>
          <a:p>
            <a:pPr marL="370332" indent="-342900">
              <a:buFont typeface="Wingdings" pitchFamily="2" charset="2"/>
              <a:buChar char="Ø"/>
            </a:pPr>
            <a:r>
              <a:rPr lang="en-US" sz="1800" dirty="0" smtClean="0">
                <a:latin typeface="Verdana" pitchFamily="34" charset="0"/>
                <a:ea typeface="Verdana" pitchFamily="34" charset="0"/>
                <a:cs typeface="Verdana" pitchFamily="34" charset="0"/>
              </a:rPr>
              <a:t>Drought</a:t>
            </a:r>
          </a:p>
          <a:p>
            <a:pPr marL="370332" indent="-342900">
              <a:buFont typeface="Wingdings" pitchFamily="2" charset="2"/>
              <a:buChar char="Ø"/>
            </a:pPr>
            <a:r>
              <a:rPr lang="en-US" sz="1800" dirty="0" smtClean="0">
                <a:latin typeface="Verdana" pitchFamily="34" charset="0"/>
                <a:ea typeface="Verdana" pitchFamily="34" charset="0"/>
                <a:cs typeface="Verdana" pitchFamily="34" charset="0"/>
              </a:rPr>
              <a:t>Desertification</a:t>
            </a:r>
          </a:p>
          <a:p>
            <a:pPr marL="370332" indent="-342900">
              <a:buFont typeface="Wingdings" pitchFamily="2" charset="2"/>
              <a:buChar char="Ø"/>
            </a:pPr>
            <a:r>
              <a:rPr lang="en-US" sz="1800" dirty="0" smtClean="0">
                <a:latin typeface="Verdana" pitchFamily="34" charset="0"/>
                <a:ea typeface="Verdana" pitchFamily="34" charset="0"/>
                <a:cs typeface="Verdana" pitchFamily="34" charset="0"/>
              </a:rPr>
              <a:t>Thunderstorms</a:t>
            </a:r>
          </a:p>
          <a:p>
            <a:pPr marL="370332" indent="-342900">
              <a:buFont typeface="Wingdings" pitchFamily="2" charset="2"/>
              <a:buChar char="Ø"/>
            </a:pPr>
            <a:r>
              <a:rPr lang="en-US" sz="1800" dirty="0" smtClean="0">
                <a:latin typeface="Verdana" pitchFamily="34" charset="0"/>
                <a:ea typeface="Verdana" pitchFamily="34" charset="0"/>
                <a:cs typeface="Verdana" pitchFamily="34" charset="0"/>
              </a:rPr>
              <a:t>Hail storms</a:t>
            </a:r>
          </a:p>
          <a:p>
            <a:endParaRPr lang="en-US" sz="1800" dirty="0" smtClean="0">
              <a:latin typeface="Verdana" pitchFamily="34" charset="0"/>
              <a:ea typeface="Verdana" pitchFamily="34" charset="0"/>
              <a:cs typeface="Verdana" pitchFamily="34" charset="0"/>
            </a:endParaRPr>
          </a:p>
          <a:p>
            <a:r>
              <a:rPr lang="en-US" sz="1800" dirty="0" smtClean="0">
                <a:latin typeface="Verdana" pitchFamily="34" charset="0"/>
                <a:ea typeface="Verdana" pitchFamily="34" charset="0"/>
                <a:cs typeface="Verdana" pitchFamily="34" charset="0"/>
              </a:rPr>
              <a:t>2) </a:t>
            </a:r>
            <a:r>
              <a:rPr lang="en-US" sz="1800" b="1" dirty="0" smtClean="0">
                <a:latin typeface="Verdana" pitchFamily="34" charset="0"/>
                <a:ea typeface="Verdana" pitchFamily="34" charset="0"/>
                <a:cs typeface="Verdana" pitchFamily="34" charset="0"/>
              </a:rPr>
              <a:t>Geographical based Disasters</a:t>
            </a:r>
          </a:p>
          <a:p>
            <a:endParaRPr lang="en-US" sz="1800" dirty="0" smtClean="0">
              <a:latin typeface="Verdana" pitchFamily="34" charset="0"/>
              <a:ea typeface="Verdana" pitchFamily="34" charset="0"/>
              <a:cs typeface="Verdana" pitchFamily="34" charset="0"/>
            </a:endParaRPr>
          </a:p>
          <a:p>
            <a:pPr>
              <a:buFont typeface="Wingdings" pitchFamily="2" charset="2"/>
              <a:buChar char="Ø"/>
            </a:pPr>
            <a:r>
              <a:rPr lang="en-US" sz="1800" dirty="0" smtClean="0">
                <a:latin typeface="Verdana" pitchFamily="34" charset="0"/>
                <a:ea typeface="Verdana" pitchFamily="34" charset="0"/>
                <a:cs typeface="Verdana" pitchFamily="34" charset="0"/>
              </a:rPr>
              <a:t> Earth quake</a:t>
            </a:r>
          </a:p>
          <a:p>
            <a:pPr>
              <a:buFont typeface="Wingdings" pitchFamily="2" charset="2"/>
              <a:buChar char="Ø"/>
            </a:pPr>
            <a:r>
              <a:rPr lang="en-US" sz="1800" dirty="0" smtClean="0">
                <a:latin typeface="Verdana" pitchFamily="34" charset="0"/>
                <a:ea typeface="Verdana" pitchFamily="34" charset="0"/>
                <a:cs typeface="Verdana" pitchFamily="34" charset="0"/>
              </a:rPr>
              <a:t> Tsunami</a:t>
            </a:r>
          </a:p>
          <a:p>
            <a:pPr>
              <a:buFont typeface="Wingdings" pitchFamily="2" charset="2"/>
              <a:buChar char="Ø"/>
            </a:pPr>
            <a:r>
              <a:rPr lang="en-US" sz="1800" dirty="0" smtClean="0">
                <a:latin typeface="Verdana" pitchFamily="34" charset="0"/>
                <a:ea typeface="Verdana" pitchFamily="34" charset="0"/>
                <a:cs typeface="Verdana" pitchFamily="34" charset="0"/>
              </a:rPr>
              <a:t> Landslides</a:t>
            </a:r>
          </a:p>
          <a:p>
            <a:pPr>
              <a:buFont typeface="Wingdings" pitchFamily="2" charset="2"/>
              <a:buChar char="Ø"/>
            </a:pPr>
            <a:r>
              <a:rPr lang="en-US" sz="1800" dirty="0" smtClean="0">
                <a:latin typeface="Verdana" pitchFamily="34" charset="0"/>
                <a:ea typeface="Verdana" pitchFamily="34" charset="0"/>
                <a:cs typeface="Verdana" pitchFamily="34" charset="0"/>
              </a:rPr>
              <a:t> Avalanches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95400" y="381000"/>
          <a:ext cx="7696200" cy="5481206"/>
        </p:xfrm>
        <a:graphic>
          <a:graphicData uri="http://schemas.openxmlformats.org/drawingml/2006/table">
            <a:tbl>
              <a:tblPr firstRow="1" bandRow="1">
                <a:tableStyleId>{5C22544A-7EE6-4342-B048-85BDC9FD1C3A}</a:tableStyleId>
              </a:tblPr>
              <a:tblGrid>
                <a:gridCol w="1066800"/>
                <a:gridCol w="2209800"/>
                <a:gridCol w="1341120"/>
                <a:gridCol w="1539240"/>
                <a:gridCol w="1539240"/>
              </a:tblGrid>
              <a:tr h="990600">
                <a:tc>
                  <a:txBody>
                    <a:bodyPr/>
                    <a:lstStyle/>
                    <a:p>
                      <a:pPr marL="0" marR="0" algn="ctr" rtl="0" eaLnBrk="1" latinLnBrk="0" hangingPunct="1">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S.No</a:t>
                      </a:r>
                    </a:p>
                  </a:txBody>
                  <a:tcPr/>
                </a:tc>
                <a:tc>
                  <a:txBody>
                    <a:bodyPr/>
                    <a:lstStyle/>
                    <a:p>
                      <a:pPr marL="0" marR="0" algn="ctr" rtl="0" eaLnBrk="1" latinLnBrk="0" hangingPunct="1">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States / Union Territories</a:t>
                      </a:r>
                    </a:p>
                  </a:txBody>
                  <a:tcPr/>
                </a:tc>
                <a:tc>
                  <a:txBody>
                    <a:bodyPr/>
                    <a:lstStyle/>
                    <a:p>
                      <a:pPr marL="0" marR="0" algn="ctr" rtl="0" eaLnBrk="1" latinLnBrk="0" hangingPunct="1">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Length of Coastline (km)</a:t>
                      </a:r>
                    </a:p>
                  </a:txBody>
                  <a:tcPr/>
                </a:tc>
                <a:tc>
                  <a:txBody>
                    <a:bodyPr/>
                    <a:lstStyle/>
                    <a:p>
                      <a:pPr marL="0" marR="0" algn="ctr" rtl="0" eaLnBrk="1" latinLnBrk="0" hangingPunct="1">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Area</a:t>
                      </a:r>
                    </a:p>
                    <a:p>
                      <a:pPr marL="0" marR="0" algn="ctr" rtl="0" eaLnBrk="1" latinLnBrk="0" hangingPunct="1">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(000’ km2)</a:t>
                      </a:r>
                    </a:p>
                    <a:p>
                      <a:pPr marL="0" marR="0" algn="ctr" rtl="0" eaLnBrk="1" latinLnBrk="0" hangingPunct="1">
                        <a:spcBef>
                          <a:spcPts val="300"/>
                        </a:spcBef>
                        <a:spcAft>
                          <a:spcPts val="300"/>
                        </a:spcAft>
                      </a:pPr>
                      <a:endParaRPr kumimoji="0" lang="en-US" sz="1700" kern="1200" dirty="0" smtClean="0">
                        <a:solidFill>
                          <a:schemeClr val="tx2">
                            <a:shade val="30000"/>
                            <a:satMod val="150000"/>
                          </a:schemeClr>
                        </a:solidFill>
                        <a:latin typeface="Verdana" pitchFamily="34" charset="0"/>
                        <a:ea typeface="Verdana" pitchFamily="34" charset="0"/>
                        <a:cs typeface="Verdana" pitchFamily="34" charset="0"/>
                      </a:endParaRPr>
                    </a:p>
                  </a:txBody>
                  <a:tcPr/>
                </a:tc>
                <a:tc>
                  <a:txBody>
                    <a:bodyPr/>
                    <a:lstStyle/>
                    <a:p>
                      <a:pPr marL="0" marR="0" algn="ctr" rtl="0" eaLnBrk="1" latinLnBrk="0" hangingPunct="1">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Population (million)</a:t>
                      </a:r>
                    </a:p>
                  </a:txBody>
                  <a:tcPr/>
                </a:tc>
              </a:tr>
              <a:tr h="312255">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1</a:t>
                      </a:r>
                    </a:p>
                  </a:txBody>
                  <a:tcPr marL="68580" marR="68580" marT="0" marB="0"/>
                </a:tc>
                <a:tc>
                  <a:txBody>
                    <a:bodyPr/>
                    <a:lstStyle/>
                    <a:p>
                      <a:pPr marL="0" marR="0" algn="l">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Gujarat</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1,600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196.00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4.12</a:t>
                      </a:r>
                    </a:p>
                  </a:txBody>
                  <a:tcPr marL="68580" marR="68580" marT="0" marB="0"/>
                </a:tc>
              </a:tr>
              <a:tr h="312255">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2</a:t>
                      </a:r>
                    </a:p>
                  </a:txBody>
                  <a:tcPr marL="68580" marR="68580" marT="0" marB="0"/>
                </a:tc>
                <a:tc>
                  <a:txBody>
                    <a:bodyPr/>
                    <a:lstStyle/>
                    <a:p>
                      <a:pPr marL="0" marR="0" algn="l">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Maharashtra</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840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307.70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7.87</a:t>
                      </a:r>
                    </a:p>
                  </a:txBody>
                  <a:tcPr marL="68580" marR="68580" marT="0" marB="0"/>
                </a:tc>
              </a:tr>
              <a:tr h="312255">
                <a:tc>
                  <a:txBody>
                    <a:bodyPr/>
                    <a:lstStyle/>
                    <a:p>
                      <a:pPr algn="ct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3</a:t>
                      </a:r>
                    </a:p>
                  </a:txBody>
                  <a:tcPr/>
                </a:tc>
                <a:tc>
                  <a:txBody>
                    <a:bodyPr/>
                    <a:lstStyle/>
                    <a:p>
                      <a:pPr marL="0" marR="0" algn="l">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Goa</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300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3.70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0.12</a:t>
                      </a:r>
                    </a:p>
                  </a:txBody>
                  <a:tcPr marL="68580" marR="68580" marT="0" marB="0"/>
                </a:tc>
              </a:tr>
              <a:tr h="312255">
                <a:tc>
                  <a:txBody>
                    <a:bodyPr/>
                    <a:lstStyle/>
                    <a:p>
                      <a:pPr algn="ct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4</a:t>
                      </a:r>
                    </a:p>
                  </a:txBody>
                  <a:tcPr/>
                </a:tc>
                <a:tc>
                  <a:txBody>
                    <a:bodyPr/>
                    <a:lstStyle/>
                    <a:p>
                      <a:pPr algn="l"/>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Karnataka</a:t>
                      </a:r>
                    </a:p>
                  </a:txBody>
                  <a:tcPr/>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400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191.80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4.48</a:t>
                      </a:r>
                    </a:p>
                  </a:txBody>
                  <a:tcPr marL="68580" marR="68580" marT="0" marB="0"/>
                </a:tc>
              </a:tr>
              <a:tr h="312255">
                <a:tc>
                  <a:txBody>
                    <a:bodyPr/>
                    <a:lstStyle/>
                    <a:p>
                      <a:pPr algn="ct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5</a:t>
                      </a:r>
                    </a:p>
                  </a:txBody>
                  <a:tcPr/>
                </a:tc>
                <a:tc>
                  <a:txBody>
                    <a:bodyPr/>
                    <a:lstStyle/>
                    <a:p>
                      <a:pPr algn="l"/>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West Bengal</a:t>
                      </a:r>
                    </a:p>
                  </a:txBody>
                  <a:tcPr/>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950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 88.70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6.80</a:t>
                      </a:r>
                    </a:p>
                  </a:txBody>
                  <a:tcPr marL="68580" marR="68580" marT="0" marB="0"/>
                </a:tc>
              </a:tr>
              <a:tr h="312255">
                <a:tc>
                  <a:txBody>
                    <a:bodyPr/>
                    <a:lstStyle/>
                    <a:p>
                      <a:pPr algn="ct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6</a:t>
                      </a:r>
                    </a:p>
                  </a:txBody>
                  <a:tcPr/>
                </a:tc>
                <a:tc>
                  <a:txBody>
                    <a:bodyPr/>
                    <a:lstStyle/>
                    <a:p>
                      <a:pPr algn="l"/>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Tamil Nadu</a:t>
                      </a:r>
                    </a:p>
                  </a:txBody>
                  <a:tcPr/>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720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130.10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5.56</a:t>
                      </a:r>
                    </a:p>
                  </a:txBody>
                  <a:tcPr marL="68580" marR="68580" marT="0" marB="0"/>
                </a:tc>
              </a:tr>
              <a:tr h="312255">
                <a:tc>
                  <a:txBody>
                    <a:bodyPr/>
                    <a:lstStyle/>
                    <a:p>
                      <a:pPr algn="ct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7</a:t>
                      </a:r>
                    </a:p>
                  </a:txBody>
                  <a:tcPr/>
                </a:tc>
                <a:tc>
                  <a:txBody>
                    <a:bodyPr/>
                    <a:lstStyle/>
                    <a:p>
                      <a:pPr algn="l"/>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Orissa</a:t>
                      </a:r>
                    </a:p>
                  </a:txBody>
                  <a:tcPr/>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560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155.70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3.15</a:t>
                      </a:r>
                    </a:p>
                  </a:txBody>
                  <a:tcPr marL="68580" marR="68580" marT="0" marB="0"/>
                </a:tc>
              </a:tr>
              <a:tr h="228930">
                <a:tc>
                  <a:txBody>
                    <a:bodyPr/>
                    <a:lstStyle/>
                    <a:p>
                      <a:pPr algn="ct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8</a:t>
                      </a:r>
                    </a:p>
                  </a:txBody>
                  <a:tcPr/>
                </a:tc>
                <a:tc>
                  <a:txBody>
                    <a:bodyPr/>
                    <a:lstStyle/>
                    <a:p>
                      <a:pPr algn="l"/>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Kerala</a:t>
                      </a:r>
                    </a:p>
                  </a:txBody>
                  <a:tcPr/>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1,014</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39.00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2.90</a:t>
                      </a:r>
                    </a:p>
                  </a:txBody>
                  <a:tcPr marL="68580" marR="68580" marT="0" marB="0"/>
                </a:tc>
              </a:tr>
              <a:tr h="335610">
                <a:tc>
                  <a:txBody>
                    <a:bodyPr/>
                    <a:lstStyle/>
                    <a:p>
                      <a:pPr algn="ct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9</a:t>
                      </a:r>
                    </a:p>
                  </a:txBody>
                  <a:tcPr/>
                </a:tc>
                <a:tc>
                  <a:txBody>
                    <a:bodyPr/>
                    <a:lstStyle/>
                    <a:p>
                      <a:pPr algn="l"/>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Andhra Pradesh</a:t>
                      </a:r>
                    </a:p>
                  </a:txBody>
                  <a:tcPr/>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960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275.00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6.63</a:t>
                      </a:r>
                    </a:p>
                  </a:txBody>
                  <a:tcPr marL="68580" marR="68580" marT="0" marB="0"/>
                </a:tc>
              </a:tr>
              <a:tr h="508114">
                <a:tc>
                  <a:txBody>
                    <a:bodyPr/>
                    <a:lstStyle/>
                    <a:p>
                      <a:pPr algn="ct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10</a:t>
                      </a:r>
                    </a:p>
                  </a:txBody>
                  <a:tcPr/>
                </a:tc>
                <a:tc>
                  <a:txBody>
                    <a:bodyPr/>
                    <a:lstStyle/>
                    <a:p>
                      <a:pPr algn="l"/>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Andaman &amp; Nicobar Islands</a:t>
                      </a:r>
                    </a:p>
                  </a:txBody>
                  <a:tcPr/>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8.50</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0.03</a:t>
                      </a:r>
                    </a:p>
                  </a:txBody>
                  <a:tcPr marL="68580" marR="68580" marT="0" marB="0"/>
                </a:tc>
              </a:tr>
              <a:tr h="513296">
                <a:tc>
                  <a:txBody>
                    <a:bodyPr/>
                    <a:lstStyle/>
                    <a:p>
                      <a:pPr algn="ct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11</a:t>
                      </a:r>
                    </a:p>
                  </a:txBody>
                  <a:tcPr/>
                </a:tc>
                <a:tc>
                  <a:txBody>
                    <a:bodyPr/>
                    <a:lstStyle/>
                    <a:p>
                      <a:pPr algn="l"/>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Lakshadweep</a:t>
                      </a:r>
                    </a:p>
                  </a:txBody>
                  <a:tcPr/>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a:t>
                      </a:r>
                    </a:p>
                  </a:txBody>
                  <a:tcPr marL="68580" marR="68580" marT="0" marB="0"/>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0.03</a:t>
                      </a:r>
                    </a:p>
                  </a:txBody>
                  <a:tcPr marL="68580" marR="68580" marT="0" marB="0"/>
                </a:tc>
                <a:tc>
                  <a:txBody>
                    <a:bodyPr/>
                    <a:lstStyle/>
                    <a:p>
                      <a:pPr marL="0" marR="0" algn="ctr">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0.005</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00200" y="1143000"/>
          <a:ext cx="6934201" cy="4748787"/>
        </p:xfrm>
        <a:graphic>
          <a:graphicData uri="http://schemas.openxmlformats.org/drawingml/2006/table">
            <a:tbl>
              <a:tblPr firstRow="1" bandRow="1">
                <a:tableStyleId>{5C22544A-7EE6-4342-B048-85BDC9FD1C3A}</a:tableStyleId>
              </a:tblPr>
              <a:tblGrid>
                <a:gridCol w="838200"/>
                <a:gridCol w="838200"/>
                <a:gridCol w="3352800"/>
                <a:gridCol w="1905001"/>
              </a:tblGrid>
              <a:tr h="379107">
                <a:tc>
                  <a:txBody>
                    <a:bodyPr/>
                    <a:lstStyle/>
                    <a:p>
                      <a:pPr marL="0" marR="0" algn="ctr" rtl="0" eaLnBrk="1" latinLnBrk="0" hangingPunct="1">
                        <a:lnSpc>
                          <a:spcPct val="115000"/>
                        </a:lnSpc>
                        <a:spcBef>
                          <a:spcPts val="300"/>
                        </a:spcBef>
                        <a:spcAft>
                          <a:spcPts val="300"/>
                        </a:spcAft>
                      </a:pPr>
                      <a:r>
                        <a:rPr kumimoji="0" lang="en-US" sz="1700" kern="1200" dirty="0" smtClean="0">
                          <a:solidFill>
                            <a:schemeClr val="tx2">
                              <a:shade val="30000"/>
                              <a:satMod val="150000"/>
                            </a:schemeClr>
                          </a:solidFill>
                          <a:latin typeface="Verdana" pitchFamily="34" charset="0"/>
                          <a:ea typeface="Verdana" pitchFamily="34" charset="0"/>
                          <a:cs typeface="Verdana" pitchFamily="34" charset="0"/>
                        </a:rPr>
                        <a:t>S.No</a:t>
                      </a:r>
                      <a:endParaRPr kumimoji="0" lang="en-US" sz="1700" kern="1200" dirty="0">
                        <a:solidFill>
                          <a:schemeClr val="tx2">
                            <a:shade val="30000"/>
                            <a:satMod val="150000"/>
                          </a:schemeClr>
                        </a:solidFill>
                        <a:latin typeface="Verdana" pitchFamily="34" charset="0"/>
                        <a:ea typeface="Verdana" pitchFamily="34" charset="0"/>
                        <a:cs typeface="Verdana" pitchFamily="34" charset="0"/>
                      </a:endParaRPr>
                    </a:p>
                  </a:txBody>
                  <a:tcPr marL="68580" marR="68580" marT="0" marB="0"/>
                </a:tc>
                <a:tc>
                  <a:txBody>
                    <a:bodyPr/>
                    <a:lstStyle/>
                    <a:p>
                      <a:pPr marL="0" marR="0" algn="ctr"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Year</a:t>
                      </a:r>
                    </a:p>
                  </a:txBody>
                  <a:tcPr marL="68580" marR="68580" marT="0" marB="0"/>
                </a:tc>
                <a:tc>
                  <a:txBody>
                    <a:bodyPr/>
                    <a:lstStyle/>
                    <a:p>
                      <a:pPr marL="0" marR="0" algn="ctr"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Area</a:t>
                      </a:r>
                    </a:p>
                  </a:txBody>
                  <a:tcPr marL="68580" marR="68580" marT="0" marB="0"/>
                </a:tc>
                <a:tc>
                  <a:txBody>
                    <a:bodyPr/>
                    <a:lstStyle/>
                    <a:p>
                      <a:pPr marL="0" marR="0" algn="ctr"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Death Toll</a:t>
                      </a:r>
                    </a:p>
                  </a:txBody>
                  <a:tcPr marL="68580" marR="68580" marT="0" marB="0"/>
                </a:tc>
              </a:tr>
              <a:tr h="379107">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1</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1971</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Eastern Coast</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9658</a:t>
                      </a:r>
                    </a:p>
                  </a:txBody>
                  <a:tcPr marL="68580" marR="68580" marT="0" marB="0"/>
                </a:tc>
              </a:tr>
              <a:tr h="578610">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2</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1972</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Andhra Pradesh &amp; Orissa</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100</a:t>
                      </a:r>
                    </a:p>
                  </a:txBody>
                  <a:tcPr marL="68580" marR="68580" marT="0" marB="0"/>
                </a:tc>
              </a:tr>
              <a:tr h="379107">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3</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1977</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Chennai, Kerala &amp; AP</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14204</a:t>
                      </a:r>
                    </a:p>
                  </a:txBody>
                  <a:tcPr marL="68580" marR="68580" marT="0" marB="0"/>
                </a:tc>
              </a:tr>
              <a:tr h="379107">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4</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1979</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Andhra Pradesh</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594</a:t>
                      </a:r>
                    </a:p>
                  </a:txBody>
                  <a:tcPr marL="68580" marR="68580" marT="0" marB="0"/>
                </a:tc>
              </a:tr>
              <a:tr h="379107">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5</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1981</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Gujarat</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470</a:t>
                      </a:r>
                    </a:p>
                  </a:txBody>
                  <a:tcPr marL="68580" marR="68580" marT="0" marB="0"/>
                </a:tc>
              </a:tr>
              <a:tr h="379107">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6</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1982</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Gujarat &amp; Maharashtra</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500</a:t>
                      </a:r>
                    </a:p>
                  </a:txBody>
                  <a:tcPr marL="68580" marR="68580" marT="0" marB="0"/>
                </a:tc>
              </a:tr>
              <a:tr h="379107">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7</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1984</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Tamilnadu &amp; AP</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512</a:t>
                      </a:r>
                    </a:p>
                  </a:txBody>
                  <a:tcPr marL="68580" marR="68580" marT="0" marB="0"/>
                </a:tc>
              </a:tr>
              <a:tr h="379107">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8</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1985</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Andhra Pradesh</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5000</a:t>
                      </a:r>
                    </a:p>
                  </a:txBody>
                  <a:tcPr marL="68580" marR="68580" marT="0" marB="0"/>
                </a:tc>
              </a:tr>
              <a:tr h="379107">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9</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1990</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Andhra Pradesh</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957</a:t>
                      </a:r>
                    </a:p>
                  </a:txBody>
                  <a:tcPr marL="68580" marR="68580" marT="0" marB="0"/>
                </a:tc>
              </a:tr>
              <a:tr h="379107">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10</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1990</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a:solidFill>
                            <a:schemeClr val="tx2">
                              <a:shade val="30000"/>
                              <a:satMod val="150000"/>
                            </a:schemeClr>
                          </a:solidFill>
                          <a:latin typeface="Verdana" pitchFamily="34" charset="0"/>
                          <a:ea typeface="Verdana" pitchFamily="34" charset="0"/>
                          <a:cs typeface="Verdana" pitchFamily="34" charset="0"/>
                        </a:rPr>
                        <a:t>Andhra Pradesh</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250</a:t>
                      </a:r>
                    </a:p>
                  </a:txBody>
                  <a:tcPr marL="68580" marR="68580" marT="0" marB="0"/>
                </a:tc>
              </a:tr>
              <a:tr h="379107">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11</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1999</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Orissa</a:t>
                      </a:r>
                    </a:p>
                  </a:txBody>
                  <a:tcPr marL="68580" marR="68580" marT="0" marB="0"/>
                </a:tc>
                <a:tc>
                  <a:txBody>
                    <a:bodyPr/>
                    <a:lstStyle/>
                    <a:p>
                      <a:pPr marL="0" marR="0" algn="l" rtl="0" eaLnBrk="1" latinLnBrk="0" hangingPunct="1">
                        <a:lnSpc>
                          <a:spcPct val="115000"/>
                        </a:lnSpc>
                        <a:spcBef>
                          <a:spcPts val="300"/>
                        </a:spcBef>
                        <a:spcAft>
                          <a:spcPts val="300"/>
                        </a:spcAft>
                      </a:pPr>
                      <a:r>
                        <a:rPr kumimoji="0" lang="en-US" sz="1700" kern="1200" dirty="0">
                          <a:solidFill>
                            <a:schemeClr val="tx2">
                              <a:shade val="30000"/>
                              <a:satMod val="150000"/>
                            </a:schemeClr>
                          </a:solidFill>
                          <a:latin typeface="Verdana" pitchFamily="34" charset="0"/>
                          <a:ea typeface="Verdana" pitchFamily="34" charset="0"/>
                          <a:cs typeface="Verdana" pitchFamily="34" charset="0"/>
                        </a:rPr>
                        <a:t>8913</a:t>
                      </a:r>
                    </a:p>
                  </a:txBody>
                  <a:tcPr marL="68580" marR="68580" marT="0" marB="0"/>
                </a:tc>
              </a:tr>
            </a:tbl>
          </a:graphicData>
        </a:graphic>
      </p:graphicFrame>
      <p:sp>
        <p:nvSpPr>
          <p:cNvPr id="5121" name="Rectangle 1"/>
          <p:cNvSpPr>
            <a:spLocks noChangeArrowheads="1"/>
          </p:cNvSpPr>
          <p:nvPr/>
        </p:nvSpPr>
        <p:spPr bwMode="auto">
          <a:xfrm>
            <a:off x="990600" y="533400"/>
            <a:ext cx="8153400" cy="3539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Death associate with noteworthy Tropical Cyclones </a:t>
            </a:r>
            <a:endParaRPr kumimoji="0" lang="en-US" sz="17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1143000"/>
          </a:xfrm>
        </p:spPr>
        <p:txBody>
          <a:bodyPr>
            <a:normAutofit/>
          </a:bodyPr>
          <a:lstStyle/>
          <a:p>
            <a:r>
              <a:rPr lang="en-US" sz="1700" b="1" dirty="0" smtClean="0">
                <a:solidFill>
                  <a:schemeClr val="tx1"/>
                </a:solidFill>
                <a:effectLst/>
                <a:latin typeface="Verdana" pitchFamily="34" charset="0"/>
                <a:ea typeface="Verdana" pitchFamily="34" charset="0"/>
                <a:cs typeface="Verdana" pitchFamily="34" charset="0"/>
              </a:rPr>
              <a:t>Warning</a:t>
            </a:r>
            <a:endParaRPr lang="en-US" sz="1700" b="1" dirty="0">
              <a:solidFill>
                <a:schemeClr val="tx1"/>
              </a:solidFill>
              <a:effectLst/>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1447800" y="1066800"/>
            <a:ext cx="7498080" cy="5638800"/>
          </a:xfrm>
        </p:spPr>
        <p:txBody>
          <a:bodyPr>
            <a:noAutofit/>
          </a:bodyPr>
          <a:lstStyle/>
          <a:p>
            <a:pPr algn="just"/>
            <a:r>
              <a:rPr lang="en-US" sz="1700" dirty="0" smtClean="0">
                <a:solidFill>
                  <a:schemeClr val="tx2">
                    <a:shade val="30000"/>
                    <a:satMod val="150000"/>
                  </a:schemeClr>
                </a:solidFill>
                <a:latin typeface="Verdana" pitchFamily="34" charset="0"/>
                <a:ea typeface="Verdana" pitchFamily="34" charset="0"/>
                <a:cs typeface="Verdana" pitchFamily="34" charset="0"/>
              </a:rPr>
              <a:t>India has one of the best cyclone warning systems in the world. </a:t>
            </a:r>
          </a:p>
          <a:p>
            <a:pPr algn="just"/>
            <a:r>
              <a:rPr lang="en-US" sz="1700" dirty="0" smtClean="0">
                <a:solidFill>
                  <a:schemeClr val="tx2">
                    <a:shade val="30000"/>
                    <a:satMod val="150000"/>
                  </a:schemeClr>
                </a:solidFill>
                <a:latin typeface="Verdana" pitchFamily="34" charset="0"/>
                <a:ea typeface="Verdana" pitchFamily="34" charset="0"/>
                <a:cs typeface="Verdana" pitchFamily="34" charset="0"/>
              </a:rPr>
              <a:t>The India Meteorological Department (IMD) is the nodal department for wind detection, tracking and forecasting cyclones. </a:t>
            </a:r>
          </a:p>
          <a:p>
            <a:pPr algn="just"/>
            <a:r>
              <a:rPr lang="en-US" sz="1700" dirty="0" smtClean="0">
                <a:solidFill>
                  <a:schemeClr val="tx2">
                    <a:shade val="30000"/>
                    <a:satMod val="150000"/>
                  </a:schemeClr>
                </a:solidFill>
                <a:latin typeface="Verdana" pitchFamily="34" charset="0"/>
                <a:ea typeface="Verdana" pitchFamily="34" charset="0"/>
                <a:cs typeface="Verdana" pitchFamily="34" charset="0"/>
              </a:rPr>
              <a:t>Cyclone tracking is done through INSAT satellite. </a:t>
            </a:r>
          </a:p>
          <a:p>
            <a:pPr algn="just"/>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r>
              <a:rPr lang="en-US" sz="1700" dirty="0" smtClean="0">
                <a:solidFill>
                  <a:schemeClr val="tx2">
                    <a:shade val="30000"/>
                    <a:satMod val="150000"/>
                  </a:schemeClr>
                </a:solidFill>
                <a:latin typeface="Verdana" pitchFamily="34" charset="0"/>
                <a:ea typeface="Verdana" pitchFamily="34" charset="0"/>
                <a:cs typeface="Verdana" pitchFamily="34" charset="0"/>
              </a:rPr>
              <a:t>The cyclone warning are issued to State Government officials in four stages: i.e.</a:t>
            </a:r>
          </a:p>
          <a:p>
            <a:pPr algn="just">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(i)   pre-cyclone watch issued 72 hours in advance,</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(ii)  cyclone alert issued at least 48 hours in advance ,</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(iii) cyclone warning issued at least 24 hours in advance, and</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(iv) as post landfall outlook issued at least 12 hours in advance  </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of expected time of landfall.</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Cyclone warning is disseminated by satellite based disaster warning systems, radio, television, telephone, fax, public announcements.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700" b="1" dirty="0" smtClean="0">
                <a:solidFill>
                  <a:schemeClr val="tx2">
                    <a:shade val="30000"/>
                    <a:satMod val="150000"/>
                  </a:schemeClr>
                </a:solidFill>
                <a:effectLst/>
                <a:latin typeface="Verdana" pitchFamily="34" charset="0"/>
                <a:ea typeface="Verdana" pitchFamily="34" charset="0"/>
                <a:cs typeface="Verdana" pitchFamily="34" charset="0"/>
              </a:rPr>
              <a:t>Effects of cyclone</a:t>
            </a:r>
            <a:endParaRPr lang="en-US" sz="1700" b="1" dirty="0">
              <a:solidFill>
                <a:schemeClr val="tx2">
                  <a:shade val="30000"/>
                  <a:satMod val="150000"/>
                </a:schemeClr>
              </a:solidFill>
              <a:effectLst/>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lnSpcReduction="10000"/>
          </a:bodyPr>
          <a:lstStyle/>
          <a:p>
            <a:pPr>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Physical damage </a:t>
            </a:r>
          </a:p>
          <a:p>
            <a:pPr algn="just">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Structures will be damaged or destroyed by the wind   </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force, flooding and storm surge</a:t>
            </a: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Light pitched roofs of most structures(industrial buildings) will suffer severe damage.</a:t>
            </a:r>
          </a:p>
          <a:p>
            <a:pPr algn="just">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Casualties and public heath</a:t>
            </a:r>
          </a:p>
          <a:p>
            <a:pPr algn="just">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contamination of water supplies may lead to viral outbreaks, diarrhea, and malaria</a:t>
            </a:r>
          </a:p>
          <a:p>
            <a:pPr algn="just">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Water supplies</a:t>
            </a:r>
          </a:p>
          <a:p>
            <a:pPr algn="just">
              <a:buNone/>
            </a:pPr>
            <a:endParaRPr lang="en-US" sz="1700" b="1"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Ground and pipe water supply may get contaminated by flood waters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498080" cy="6858000"/>
          </a:xfrm>
        </p:spPr>
        <p:txBody>
          <a:bodyPr>
            <a:normAutofit fontScale="92500" lnSpcReduction="20000"/>
          </a:bodyPr>
          <a:lstStyle/>
          <a:p>
            <a:pPr>
              <a:buNone/>
            </a:pPr>
            <a:endParaRPr lang="en-US" dirty="0" smtClean="0"/>
          </a:p>
          <a:p>
            <a:pPr algn="just">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Crops and food supplies</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high winds and rains ruin the standing crop and food stock lying in low lying areas. </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Plantation type crops such as banana and coconut are extremely vulnerable.</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Salt from the sea water may get deposited on the agricultural land and increase the salinity.</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The loss of the crop may lead to acute food shortage</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Communication</a:t>
            </a:r>
          </a:p>
          <a:p>
            <a:pPr algn="just">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severe disruption in the communication links </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electricity and communication towers, telephone poles, telephone lines are destroyed</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Transport lines (road and rail) may be curtailed</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Lack of proper communication affects effective distribution of relief materials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838200"/>
          </a:xfrm>
        </p:spPr>
        <p:txBody>
          <a:bodyPr>
            <a:normAutofit/>
          </a:bodyPr>
          <a:lstStyle/>
          <a:p>
            <a:pPr marL="365760" indent="-283464" algn="ctr">
              <a:spcBef>
                <a:spcPts val="600"/>
              </a:spcBef>
              <a:buClr>
                <a:schemeClr val="accent1"/>
              </a:buClr>
              <a:buSzPct val="80000"/>
            </a:pPr>
            <a:r>
              <a:rPr lang="en-US" sz="1800" b="1" dirty="0" smtClean="0">
                <a:solidFill>
                  <a:schemeClr val="tx2">
                    <a:shade val="30000"/>
                    <a:satMod val="150000"/>
                  </a:schemeClr>
                </a:solidFill>
                <a:effectLst/>
                <a:latin typeface="Verdana" pitchFamily="34" charset="0"/>
                <a:ea typeface="Verdana" pitchFamily="34" charset="0"/>
                <a:cs typeface="Verdana" pitchFamily="34" charset="0"/>
              </a:rPr>
              <a:t>Possible Risk Reduction Measures</a:t>
            </a:r>
          </a:p>
        </p:txBody>
      </p:sp>
      <p:sp>
        <p:nvSpPr>
          <p:cNvPr id="3" name="Content Placeholder 2"/>
          <p:cNvSpPr>
            <a:spLocks noGrp="1"/>
          </p:cNvSpPr>
          <p:nvPr>
            <p:ph idx="1"/>
          </p:nvPr>
        </p:nvSpPr>
        <p:spPr>
          <a:xfrm>
            <a:off x="1435608" y="1066800"/>
            <a:ext cx="7498080" cy="5791200"/>
          </a:xfrm>
        </p:spPr>
        <p:txBody>
          <a:bodyPr>
            <a:normAutofit fontScale="92500" lnSpcReduction="10000"/>
          </a:bodyPr>
          <a:lstStyle/>
          <a:p>
            <a:pPr>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Coastal belt plantation</a:t>
            </a:r>
          </a:p>
          <a:p>
            <a:pPr>
              <a:buNone/>
            </a:pPr>
            <a:endParaRPr lang="en-US" sz="1600" b="1"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green belt plantation along the coastal line in a scientific interweaving pattern can reduce the effect of the hazard.</a:t>
            </a: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Providing a cover through green belt sustains less damage.</a:t>
            </a: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Forests act as a wide buffer zone against strong winds and flash       floods. </a:t>
            </a: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Without the forest the cyclone travel freely inland.</a:t>
            </a: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The lack of protective forest cover allows water to inundate large areas and cause destruction.</a:t>
            </a:r>
          </a:p>
          <a:p>
            <a:pPr algn="just">
              <a:buNone/>
            </a:pPr>
            <a:r>
              <a:rPr lang="en-US" sz="1600" dirty="0" smtClean="0">
                <a:solidFill>
                  <a:schemeClr val="tx2">
                    <a:shade val="30000"/>
                    <a:satMod val="150000"/>
                  </a:schemeClr>
                </a:solidFill>
                <a:latin typeface="Verdana" pitchFamily="34" charset="0"/>
                <a:ea typeface="Verdana" pitchFamily="34" charset="0"/>
                <a:cs typeface="Verdana" pitchFamily="34" charset="0"/>
              </a:rPr>
              <a:t>	</a:t>
            </a:r>
          </a:p>
          <a:p>
            <a:pPr algn="just">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Hazard mapping</a:t>
            </a:r>
          </a:p>
          <a:p>
            <a:pPr algn="just">
              <a:buFont typeface="Wingdings" pitchFamily="2" charset="2"/>
              <a:buChar char="Ø"/>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Meteorological records of the wind speed and the directions give the probability of the winds in the region</a:t>
            </a: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A hazard map will illustrate the areas vulnerable to cyclone in any given year.</a:t>
            </a: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It will be useful to estimate the severity of the cyclone and various damage intensities in the region. </a:t>
            </a: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The map is prepared with data inputs of past climatological records, history of wind speed, frequency of flooding etc</a:t>
            </a:r>
          </a:p>
          <a:p>
            <a:pPr algn="just">
              <a:buFont typeface="Wingdings" pitchFamily="2" charset="2"/>
              <a:buChar char="Ø"/>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85000" lnSpcReduction="20000"/>
          </a:bodyPr>
          <a:lstStyle/>
          <a:p>
            <a:pPr>
              <a:buNone/>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a:p>
            <a:pPr>
              <a:buNone/>
            </a:pPr>
            <a:r>
              <a:rPr lang="en-US" sz="1600" b="1" dirty="0" smtClean="0">
                <a:solidFill>
                  <a:schemeClr val="tx2">
                    <a:shade val="30000"/>
                    <a:satMod val="150000"/>
                  </a:schemeClr>
                </a:solidFill>
                <a:latin typeface="Verdana" pitchFamily="34" charset="0"/>
                <a:ea typeface="Verdana" pitchFamily="34" charset="0"/>
                <a:cs typeface="Verdana" pitchFamily="34" charset="0"/>
              </a:rPr>
              <a:t>Land use control</a:t>
            </a:r>
          </a:p>
          <a:p>
            <a:pPr>
              <a:buNone/>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a:p>
            <a:pPr>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Least critical activities are placed in vulnerable areas.</a:t>
            </a:r>
          </a:p>
          <a:p>
            <a:pPr>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Location of settlements in the flood plains is at utmost risk.</a:t>
            </a:r>
          </a:p>
          <a:p>
            <a:pPr>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Siting of key facilities must be marked in the land use.</a:t>
            </a:r>
          </a:p>
          <a:p>
            <a:pPr>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Policies should be in place to regulate land use and building codes should be enforced</a:t>
            </a:r>
          </a:p>
          <a:p>
            <a:pPr>
              <a:buFont typeface="Wingdings" pitchFamily="2" charset="2"/>
              <a:buChar char="Ø"/>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r>
              <a:rPr lang="en-US" sz="1600" b="1" dirty="0" smtClean="0">
                <a:solidFill>
                  <a:schemeClr val="tx2">
                    <a:shade val="30000"/>
                    <a:satMod val="150000"/>
                  </a:schemeClr>
                </a:solidFill>
                <a:latin typeface="Verdana" pitchFamily="34" charset="0"/>
                <a:ea typeface="Verdana" pitchFamily="34" charset="0"/>
                <a:cs typeface="Verdana" pitchFamily="34" charset="0"/>
              </a:rPr>
              <a:t>Engineered structures</a:t>
            </a:r>
          </a:p>
          <a:p>
            <a:pPr algn="just">
              <a:buNone/>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a:p>
            <a:pPr marL="425196" indent="-342900" algn="just">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Structures need to be built to withstand wind forces. </a:t>
            </a:r>
          </a:p>
          <a:p>
            <a:pPr marL="425196" indent="-342900" algn="just">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Good site selection is also important.</a:t>
            </a:r>
          </a:p>
          <a:p>
            <a:pPr marL="425196" indent="-342900" algn="just">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Majority of the buildings in coastal areas are built with locally available materials and have no engineering inputs. </a:t>
            </a:r>
          </a:p>
          <a:p>
            <a:pPr algn="just">
              <a:buNone/>
            </a:pPr>
            <a:r>
              <a:rPr lang="en-US" sz="1600" dirty="0" smtClean="0">
                <a:solidFill>
                  <a:schemeClr val="tx2">
                    <a:shade val="30000"/>
                    <a:satMod val="150000"/>
                  </a:schemeClr>
                </a:solidFill>
                <a:latin typeface="Verdana" pitchFamily="34" charset="0"/>
                <a:ea typeface="Verdana" pitchFamily="34" charset="0"/>
                <a:cs typeface="Verdana" pitchFamily="34" charset="0"/>
              </a:rPr>
              <a:t>	</a:t>
            </a:r>
          </a:p>
          <a:p>
            <a:pPr algn="just">
              <a:buNone/>
            </a:pPr>
            <a:r>
              <a:rPr lang="en-US" sz="1600" dirty="0" smtClean="0">
                <a:solidFill>
                  <a:schemeClr val="tx2">
                    <a:shade val="30000"/>
                    <a:satMod val="150000"/>
                  </a:schemeClr>
                </a:solidFill>
                <a:latin typeface="Verdana" pitchFamily="34" charset="0"/>
                <a:ea typeface="Verdana" pitchFamily="34" charset="0"/>
                <a:cs typeface="Verdana" pitchFamily="34" charset="0"/>
              </a:rPr>
              <a:t>Good construction practice should be adopted such as:</a:t>
            </a:r>
          </a:p>
          <a:p>
            <a:pPr algn="just">
              <a:buNone/>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Cyclonic wind storms inundate the coastal areas. It is advised to construct on stilts or on earth mound. </a:t>
            </a:r>
          </a:p>
          <a:p>
            <a:pPr algn="just">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Houses can be strengthened to resist wind and flood damage. All elements holding the structures need to be properly anchored to resist the uplift or flying off of the objects. </a:t>
            </a:r>
          </a:p>
          <a:p>
            <a:pPr algn="just">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For example, avoid large overhangs of roofs, and the projections should be tied down.</a:t>
            </a:r>
          </a:p>
          <a:p>
            <a:pPr>
              <a:buFont typeface="Wingdings" pitchFamily="2" charset="2"/>
              <a:buChar char="Ø"/>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rcRect/>
          <a:stretch>
            <a:fillRect/>
          </a:stretch>
        </p:blipFill>
        <p:spPr bwMode="auto">
          <a:xfrm>
            <a:off x="2209800" y="0"/>
            <a:ext cx="5934075" cy="4389120"/>
          </a:xfrm>
          <a:prstGeom prst="rect">
            <a:avLst/>
          </a:prstGeom>
          <a:noFill/>
          <a:ln w="9525">
            <a:noFill/>
            <a:miter lim="800000"/>
            <a:headEnd/>
            <a:tailEnd/>
          </a:ln>
        </p:spPr>
      </p:pic>
      <p:sp>
        <p:nvSpPr>
          <p:cNvPr id="5" name="Rectangle 4"/>
          <p:cNvSpPr/>
          <p:nvPr/>
        </p:nvSpPr>
        <p:spPr>
          <a:xfrm>
            <a:off x="1371600" y="4648200"/>
            <a:ext cx="7620000" cy="1631216"/>
          </a:xfrm>
          <a:prstGeom prst="rect">
            <a:avLst/>
          </a:prstGeom>
        </p:spPr>
        <p:txBody>
          <a:bodyPr wrap="square">
            <a:spAutoFit/>
          </a:bodyPr>
          <a:lstStyle/>
          <a:p>
            <a:pPr algn="just">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A row of planted trees will act as a shield. It reduces the energy.</a:t>
            </a:r>
          </a:p>
          <a:p>
            <a:pPr algn="just">
              <a:buFont typeface="Wingdings" pitchFamily="2" charset="2"/>
              <a:buChar char="Ø"/>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Buildings should be wind and water resistant.</a:t>
            </a:r>
          </a:p>
          <a:p>
            <a:pPr algn="just">
              <a:buFont typeface="Wingdings" pitchFamily="2" charset="2"/>
              <a:buChar char="Ø"/>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600" dirty="0" smtClean="0">
                <a:solidFill>
                  <a:schemeClr val="tx2">
                    <a:shade val="30000"/>
                    <a:satMod val="150000"/>
                  </a:schemeClr>
                </a:solidFill>
                <a:latin typeface="Verdana" pitchFamily="34" charset="0"/>
                <a:ea typeface="Verdana" pitchFamily="34" charset="0"/>
                <a:cs typeface="Verdana" pitchFamily="34" charset="0"/>
              </a:rPr>
              <a:t>Buildings storing food supplies must be protected against the winds  </a:t>
            </a:r>
          </a:p>
          <a:p>
            <a:pPr algn="just"/>
            <a:r>
              <a:rPr lang="en-US" sz="1600" dirty="0" smtClean="0">
                <a:solidFill>
                  <a:schemeClr val="tx2">
                    <a:shade val="30000"/>
                    <a:satMod val="150000"/>
                  </a:schemeClr>
                </a:solidFill>
                <a:latin typeface="Verdana" pitchFamily="34" charset="0"/>
                <a:ea typeface="Verdana" pitchFamily="34" charset="0"/>
                <a:cs typeface="Verdana" pitchFamily="34" charset="0"/>
              </a:rPr>
              <a:t>   and water.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629400"/>
          </a:xfrm>
        </p:spPr>
        <p:txBody>
          <a:bodyPr>
            <a:normAutofit fontScale="55000" lnSpcReduction="20000"/>
          </a:bodyPr>
          <a:lstStyle/>
          <a:p>
            <a:pPr>
              <a:buNone/>
            </a:pPr>
            <a:endParaRPr lang="en-US" sz="16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endParaRPr lang="en-US" sz="29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2900" dirty="0" smtClean="0">
                <a:solidFill>
                  <a:schemeClr val="tx2">
                    <a:shade val="30000"/>
                    <a:satMod val="150000"/>
                  </a:schemeClr>
                </a:solidFill>
                <a:latin typeface="Verdana" pitchFamily="34" charset="0"/>
                <a:ea typeface="Verdana" pitchFamily="34" charset="0"/>
                <a:cs typeface="Verdana" pitchFamily="34" charset="0"/>
              </a:rPr>
              <a:t>Protect river embankments.</a:t>
            </a:r>
          </a:p>
          <a:p>
            <a:pPr algn="just">
              <a:buFont typeface="Wingdings" pitchFamily="2" charset="2"/>
              <a:buChar char="Ø"/>
            </a:pPr>
            <a:endParaRPr lang="en-US" sz="29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2900" dirty="0" smtClean="0">
                <a:solidFill>
                  <a:schemeClr val="tx2">
                    <a:shade val="30000"/>
                    <a:satMod val="150000"/>
                  </a:schemeClr>
                </a:solidFill>
                <a:latin typeface="Verdana" pitchFamily="34" charset="0"/>
                <a:ea typeface="Verdana" pitchFamily="34" charset="0"/>
                <a:cs typeface="Verdana" pitchFamily="34" charset="0"/>
              </a:rPr>
              <a:t>Communication lines should be installed underground.</a:t>
            </a:r>
          </a:p>
          <a:p>
            <a:pPr algn="just">
              <a:buFont typeface="Wingdings" pitchFamily="2" charset="2"/>
              <a:buChar char="Ø"/>
            </a:pPr>
            <a:endParaRPr lang="en-US" sz="29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2900" dirty="0" smtClean="0">
                <a:solidFill>
                  <a:schemeClr val="tx2">
                    <a:shade val="30000"/>
                    <a:satMod val="150000"/>
                  </a:schemeClr>
                </a:solidFill>
                <a:latin typeface="Verdana" pitchFamily="34" charset="0"/>
                <a:ea typeface="Verdana" pitchFamily="34" charset="0"/>
                <a:cs typeface="Verdana" pitchFamily="34" charset="0"/>
              </a:rPr>
              <a:t>Provide strong halls for community shelter in vulnerable locations</a:t>
            </a:r>
          </a:p>
          <a:p>
            <a:endParaRPr lang="en-US" sz="2900" dirty="0" smtClean="0">
              <a:solidFill>
                <a:schemeClr val="tx2">
                  <a:shade val="30000"/>
                  <a:satMod val="150000"/>
                </a:schemeClr>
              </a:solidFill>
              <a:latin typeface="Verdana" pitchFamily="34" charset="0"/>
              <a:ea typeface="Verdana" pitchFamily="34" charset="0"/>
              <a:cs typeface="Verdana" pitchFamily="34" charset="0"/>
            </a:endParaRPr>
          </a:p>
          <a:p>
            <a:pPr>
              <a:buNone/>
            </a:pPr>
            <a:r>
              <a:rPr lang="en-US" sz="2900" b="1" dirty="0" smtClean="0">
                <a:solidFill>
                  <a:schemeClr val="tx2">
                    <a:shade val="30000"/>
                    <a:satMod val="150000"/>
                  </a:schemeClr>
                </a:solidFill>
                <a:latin typeface="Verdana" pitchFamily="34" charset="0"/>
                <a:ea typeface="Verdana" pitchFamily="34" charset="0"/>
                <a:cs typeface="Verdana" pitchFamily="34" charset="0"/>
              </a:rPr>
              <a:t>Flood management</a:t>
            </a:r>
          </a:p>
          <a:p>
            <a:endParaRPr lang="en-US" sz="29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2900" dirty="0" smtClean="0">
                <a:solidFill>
                  <a:schemeClr val="tx2">
                    <a:shade val="30000"/>
                    <a:satMod val="150000"/>
                  </a:schemeClr>
                </a:solidFill>
                <a:latin typeface="Verdana" pitchFamily="34" charset="0"/>
                <a:ea typeface="Verdana" pitchFamily="34" charset="0"/>
                <a:cs typeface="Verdana" pitchFamily="34" charset="0"/>
              </a:rPr>
              <a:t>Torrential rains, strong wind and storm range leads to flooding in the cyclone affected areas.</a:t>
            </a:r>
          </a:p>
          <a:p>
            <a:pPr algn="just"/>
            <a:endParaRPr lang="en-US" sz="29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2900" dirty="0" smtClean="0">
                <a:solidFill>
                  <a:schemeClr val="tx2">
                    <a:shade val="30000"/>
                    <a:satMod val="150000"/>
                  </a:schemeClr>
                </a:solidFill>
                <a:latin typeface="Verdana" pitchFamily="34" charset="0"/>
                <a:ea typeface="Verdana" pitchFamily="34" charset="0"/>
                <a:cs typeface="Verdana" pitchFamily="34" charset="0"/>
              </a:rPr>
              <a:t>There are possibilities of landslides too.</a:t>
            </a:r>
          </a:p>
          <a:p>
            <a:endParaRPr lang="en-US" sz="29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2900" dirty="0" smtClean="0">
                <a:solidFill>
                  <a:schemeClr val="tx2">
                    <a:shade val="30000"/>
                    <a:satMod val="150000"/>
                  </a:schemeClr>
                </a:solidFill>
                <a:latin typeface="Verdana" pitchFamily="34" charset="0"/>
                <a:ea typeface="Verdana" pitchFamily="34" charset="0"/>
                <a:cs typeface="Verdana" pitchFamily="34" charset="0"/>
              </a:rPr>
              <a:t>Improving vegetation cover–The roots of the plants and trees keep the soil intact and prevent erosion and slow runoff to prevent or lessen flooding. </a:t>
            </a:r>
          </a:p>
          <a:p>
            <a:pPr algn="just"/>
            <a:endParaRPr lang="en-US" sz="29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2900" dirty="0" smtClean="0">
                <a:solidFill>
                  <a:schemeClr val="tx2">
                    <a:shade val="30000"/>
                    <a:satMod val="150000"/>
                  </a:schemeClr>
                </a:solidFill>
                <a:latin typeface="Verdana" pitchFamily="34" charset="0"/>
                <a:ea typeface="Verdana" pitchFamily="34" charset="0"/>
                <a:cs typeface="Verdana" pitchFamily="34" charset="0"/>
              </a:rPr>
              <a:t>The use of tree planted in rows will act as a windbreak. Coastal shelterbelt plantations can be developed to break severe wind speeds. It minimizes devastating effects. </a:t>
            </a:r>
          </a:p>
          <a:p>
            <a:pPr algn="just"/>
            <a:endParaRPr lang="en-US" sz="29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2900" dirty="0" smtClean="0">
                <a:solidFill>
                  <a:schemeClr val="tx2">
                    <a:shade val="30000"/>
                    <a:satMod val="150000"/>
                  </a:schemeClr>
                </a:solidFill>
                <a:latin typeface="Verdana" pitchFamily="34" charset="0"/>
                <a:ea typeface="Verdana" pitchFamily="34" charset="0"/>
                <a:cs typeface="Verdana" pitchFamily="34" charset="0"/>
              </a:rPr>
              <a:t>The Orissa calamity has also highlighted the need for urgent measures like shelterbelt plantation along cyclone-prone coastal areas. </a:t>
            </a:r>
          </a:p>
          <a:p>
            <a:endParaRPr lang="en-US" sz="2900" dirty="0" smtClean="0">
              <a:solidFill>
                <a:schemeClr val="tx2">
                  <a:shade val="30000"/>
                  <a:satMod val="150000"/>
                </a:schemeClr>
              </a:solidFill>
              <a:latin typeface="Verdana" pitchFamily="34" charset="0"/>
              <a:ea typeface="Verdana" pitchFamily="34" charset="0"/>
              <a:cs typeface="Verdana" pitchFamily="34"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r>
              <a:rPr lang="en-US" sz="3600" dirty="0" smtClean="0">
                <a:effectLst/>
                <a:latin typeface="Verdana" pitchFamily="34" charset="0"/>
                <a:ea typeface="Verdana" pitchFamily="34" charset="0"/>
                <a:cs typeface="Verdana" pitchFamily="34" charset="0"/>
              </a:rPr>
              <a:t/>
            </a:r>
            <a:br>
              <a:rPr lang="en-US" sz="3600" dirty="0" smtClean="0">
                <a:effectLst/>
                <a:latin typeface="Verdana" pitchFamily="34" charset="0"/>
                <a:ea typeface="Verdana" pitchFamily="34" charset="0"/>
                <a:cs typeface="Verdana" pitchFamily="34" charset="0"/>
              </a:rPr>
            </a:br>
            <a:r>
              <a:rPr lang="en-US" sz="3600" dirty="0" smtClean="0">
                <a:effectLst/>
                <a:latin typeface="Verdana" pitchFamily="34" charset="0"/>
                <a:ea typeface="Verdana" pitchFamily="34" charset="0"/>
                <a:cs typeface="Verdana" pitchFamily="34" charset="0"/>
              </a:rPr>
              <a:t>Hydrometereological Disasters</a:t>
            </a:r>
            <a:r>
              <a:rPr lang="en-US" sz="4400" dirty="0" smtClean="0">
                <a:latin typeface="Verdana" pitchFamily="34" charset="0"/>
                <a:ea typeface="Verdana" pitchFamily="34" charset="0"/>
                <a:cs typeface="Verdana" pitchFamily="34" charset="0"/>
              </a:rPr>
              <a:t/>
            </a:r>
            <a:br>
              <a:rPr lang="en-US" sz="4400" dirty="0" smtClean="0">
                <a:latin typeface="Verdana" pitchFamily="34" charset="0"/>
                <a:ea typeface="Verdana" pitchFamily="34" charset="0"/>
                <a:cs typeface="Verdana" pitchFamily="34" charset="0"/>
              </a:rPr>
            </a:br>
            <a:endParaRPr lang="en-US" dirty="0"/>
          </a:p>
        </p:txBody>
      </p:sp>
      <p:sp>
        <p:nvSpPr>
          <p:cNvPr id="3" name="Content Placeholder 2"/>
          <p:cNvSpPr>
            <a:spLocks noGrp="1"/>
          </p:cNvSpPr>
          <p:nvPr>
            <p:ph idx="1"/>
          </p:nvPr>
        </p:nvSpPr>
        <p:spPr/>
        <p:txBody>
          <a:bodyPr>
            <a:normAutofit fontScale="92500"/>
          </a:bodyPr>
          <a:lstStyle/>
          <a:p>
            <a:pPr>
              <a:buNone/>
            </a:pPr>
            <a:r>
              <a:rPr lang="en-US" sz="1800" b="1" dirty="0" smtClean="0">
                <a:solidFill>
                  <a:schemeClr val="tx2">
                    <a:shade val="30000"/>
                    <a:satMod val="150000"/>
                  </a:schemeClr>
                </a:solidFill>
                <a:latin typeface="Verdana" pitchFamily="34" charset="0"/>
                <a:ea typeface="Verdana" pitchFamily="34" charset="0"/>
                <a:cs typeface="Verdana" pitchFamily="34" charset="0"/>
              </a:rPr>
              <a:t>Cyclones</a:t>
            </a:r>
          </a:p>
          <a:p>
            <a:pPr algn="just">
              <a:buNone/>
            </a:pPr>
            <a:r>
              <a:rPr lang="en-US" sz="1800" dirty="0" smtClean="0">
                <a:solidFill>
                  <a:schemeClr val="tx2">
                    <a:shade val="30000"/>
                    <a:satMod val="150000"/>
                  </a:schemeClr>
                </a:solidFill>
                <a:latin typeface="Verdana" pitchFamily="34" charset="0"/>
                <a:ea typeface="Verdana" pitchFamily="34" charset="0"/>
                <a:cs typeface="Verdana" pitchFamily="34" charset="0"/>
              </a:rPr>
              <a:t>	</a:t>
            </a:r>
          </a:p>
          <a:p>
            <a:pPr algn="just">
              <a:buNone/>
            </a:pPr>
            <a:r>
              <a:rPr lang="en-US" sz="1800" dirty="0" smtClean="0">
                <a:solidFill>
                  <a:schemeClr val="tx2">
                    <a:shade val="30000"/>
                    <a:satMod val="150000"/>
                  </a:schemeClr>
                </a:solidFill>
                <a:latin typeface="Verdana" pitchFamily="34" charset="0"/>
                <a:ea typeface="Verdana" pitchFamily="34" charset="0"/>
                <a:cs typeface="Verdana" pitchFamily="34" charset="0"/>
              </a:rPr>
              <a:t>	Cyclone is a region of low atmospheric pressure surrounded by high atmospheric pressure resulting in swirling atmospheric disturbance accompanied by powerful winds blowing in anticlockwise direction in the Northern Hemisphere and in the clockwise direction in the Southern Hemisphere</a:t>
            </a:r>
          </a:p>
          <a:p>
            <a:pPr algn="just">
              <a:buNone/>
            </a:pPr>
            <a:endParaRPr lang="en-US" sz="1800" dirty="0" smtClean="0"/>
          </a:p>
          <a:p>
            <a:pPr algn="just">
              <a:buNone/>
            </a:pPr>
            <a:r>
              <a:rPr lang="en-US" sz="1800" dirty="0" smtClean="0">
                <a:solidFill>
                  <a:schemeClr val="tx2">
                    <a:shade val="30000"/>
                    <a:satMod val="150000"/>
                  </a:schemeClr>
                </a:solidFill>
                <a:latin typeface="Verdana" pitchFamily="34" charset="0"/>
                <a:ea typeface="Verdana" pitchFamily="34" charset="0"/>
                <a:cs typeface="Verdana" pitchFamily="34" charset="0"/>
              </a:rPr>
              <a:t>	They occur mainly in  tropical and  temperate regions </a:t>
            </a:r>
          </a:p>
          <a:p>
            <a:pPr algn="just">
              <a:buNone/>
            </a:pPr>
            <a:endParaRPr lang="en-US" sz="18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r>
              <a:rPr lang="en-US" sz="1800" b="1" dirty="0" smtClean="0">
                <a:solidFill>
                  <a:schemeClr val="tx2">
                    <a:shade val="30000"/>
                    <a:satMod val="150000"/>
                  </a:schemeClr>
                </a:solidFill>
                <a:latin typeface="Verdana" pitchFamily="34" charset="0"/>
                <a:ea typeface="Verdana" pitchFamily="34" charset="0"/>
                <a:cs typeface="Verdana" pitchFamily="34" charset="0"/>
              </a:rPr>
              <a:t>General Characteristics</a:t>
            </a:r>
          </a:p>
          <a:p>
            <a:pPr algn="just">
              <a:buNone/>
            </a:pPr>
            <a:endParaRPr lang="en-US" sz="1800" dirty="0" smtClean="0">
              <a:solidFill>
                <a:schemeClr val="tx2">
                  <a:shade val="30000"/>
                  <a:satMod val="150000"/>
                </a:schemeClr>
              </a:solidFill>
              <a:latin typeface="Verdana" pitchFamily="34" charset="0"/>
              <a:ea typeface="Verdana" pitchFamily="34" charset="0"/>
              <a:cs typeface="Verdana" pitchFamily="34" charset="0"/>
            </a:endParaRPr>
          </a:p>
          <a:p>
            <a:pPr>
              <a:buFont typeface="Wingdings" pitchFamily="2" charset="2"/>
              <a:buChar char="Ø"/>
            </a:pPr>
            <a:r>
              <a:rPr lang="en-US" sz="1800" dirty="0" smtClean="0">
                <a:solidFill>
                  <a:schemeClr val="tx2">
                    <a:shade val="30000"/>
                    <a:satMod val="150000"/>
                  </a:schemeClr>
                </a:solidFill>
                <a:latin typeface="Verdana" pitchFamily="34" charset="0"/>
                <a:ea typeface="Verdana" pitchFamily="34" charset="0"/>
                <a:cs typeface="Verdana" pitchFamily="34" charset="0"/>
              </a:rPr>
              <a:t>Strong winds</a:t>
            </a:r>
          </a:p>
          <a:p>
            <a:pPr>
              <a:buFont typeface="Wingdings" pitchFamily="2" charset="2"/>
              <a:buChar char="Ø"/>
            </a:pPr>
            <a:r>
              <a:rPr lang="en-US" sz="1800" dirty="0" smtClean="0">
                <a:solidFill>
                  <a:schemeClr val="tx2">
                    <a:shade val="30000"/>
                    <a:satMod val="150000"/>
                  </a:schemeClr>
                </a:solidFill>
                <a:latin typeface="Verdana" pitchFamily="34" charset="0"/>
                <a:ea typeface="Verdana" pitchFamily="34" charset="0"/>
                <a:cs typeface="Verdana" pitchFamily="34" charset="0"/>
              </a:rPr>
              <a:t>Exceptional rain</a:t>
            </a:r>
          </a:p>
          <a:p>
            <a:pPr>
              <a:buFont typeface="Wingdings" pitchFamily="2" charset="2"/>
              <a:buChar char="Ø"/>
            </a:pPr>
            <a:r>
              <a:rPr lang="en-US" sz="1800" dirty="0" smtClean="0">
                <a:solidFill>
                  <a:schemeClr val="tx2">
                    <a:shade val="30000"/>
                    <a:satMod val="150000"/>
                  </a:schemeClr>
                </a:solidFill>
                <a:latin typeface="Verdana" pitchFamily="34" charset="0"/>
                <a:ea typeface="Verdana" pitchFamily="34" charset="0"/>
                <a:cs typeface="Verdana" pitchFamily="34" charset="0"/>
              </a:rPr>
              <a:t>Storm surge</a:t>
            </a:r>
          </a:p>
          <a:p>
            <a:pPr algn="just">
              <a:buNone/>
            </a:pPr>
            <a:endParaRPr lang="en-US" sz="1800" dirty="0" smtClean="0">
              <a:solidFill>
                <a:schemeClr val="tx2">
                  <a:shade val="30000"/>
                  <a:satMod val="150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324600"/>
          </a:xfrm>
        </p:spPr>
        <p:txBody>
          <a:bodyPr>
            <a:normAutofit/>
          </a:bodyPr>
          <a:lstStyle/>
          <a:p>
            <a:pPr>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Various Names of cyclones</a:t>
            </a:r>
          </a:p>
          <a:p>
            <a:pPr>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Typhoons in the Northwest Pacific Ocean west of the dateline</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Hurricanes in the North Atlantic Ocean, the Northeast Pacific Ocean east of the dateline, or the South Pacific Ocean.</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Tropical cyclones - the Southwest Pacific Ocean and Southeast Indian Ocean.</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Severe cyclonic storm” (the North Indian Ocean)</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Tropical cyclone (the Southwest Indian Ocean)</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Willie-Willie in Australia</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Tornado in South America</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700" b="1" dirty="0" smtClean="0">
                <a:solidFill>
                  <a:schemeClr val="tx2">
                    <a:shade val="30000"/>
                    <a:satMod val="150000"/>
                  </a:schemeClr>
                </a:solidFill>
                <a:effectLst/>
                <a:latin typeface="Verdana" pitchFamily="34" charset="0"/>
                <a:ea typeface="Verdana" pitchFamily="34" charset="0"/>
                <a:cs typeface="Verdana" pitchFamily="34" charset="0"/>
              </a:rPr>
              <a:t>Stages of Cyclone Formation</a:t>
            </a:r>
          </a:p>
        </p:txBody>
      </p:sp>
      <p:sp>
        <p:nvSpPr>
          <p:cNvPr id="3" name="Content Placeholder 2"/>
          <p:cNvSpPr>
            <a:spLocks noGrp="1"/>
          </p:cNvSpPr>
          <p:nvPr>
            <p:ph idx="1"/>
          </p:nvPr>
        </p:nvSpPr>
        <p:spPr/>
        <p:txBody>
          <a:bodyPr>
            <a:normAutofit/>
          </a:bodyPr>
          <a:lstStyle/>
          <a:p>
            <a:pPr>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buNone/>
            </a:pPr>
            <a:r>
              <a:rPr lang="en-US" sz="1700" dirty="0" smtClean="0">
                <a:solidFill>
                  <a:schemeClr val="tx2">
                    <a:shade val="30000"/>
                    <a:satMod val="150000"/>
                  </a:schemeClr>
                </a:solidFill>
                <a:latin typeface="Verdana" pitchFamily="34" charset="0"/>
                <a:ea typeface="Verdana" pitchFamily="34" charset="0"/>
                <a:cs typeface="Verdana" pitchFamily="34" charset="0"/>
              </a:rPr>
              <a:t>The development of a cyclone covers three stages namely</a:t>
            </a:r>
          </a:p>
          <a:p>
            <a:endParaRPr lang="en-US" sz="1700" b="1" dirty="0" smtClean="0">
              <a:solidFill>
                <a:schemeClr val="tx2">
                  <a:shade val="30000"/>
                  <a:satMod val="150000"/>
                </a:schemeClr>
              </a:solidFill>
              <a:latin typeface="Verdana" pitchFamily="34" charset="0"/>
              <a:ea typeface="Verdana" pitchFamily="34" charset="0"/>
              <a:cs typeface="Verdana" pitchFamily="34" charset="0"/>
            </a:endParaRPr>
          </a:p>
          <a:p>
            <a:r>
              <a:rPr lang="en-US" sz="1700" b="1" dirty="0" smtClean="0">
                <a:solidFill>
                  <a:schemeClr val="tx2">
                    <a:shade val="30000"/>
                    <a:satMod val="150000"/>
                  </a:schemeClr>
                </a:solidFill>
                <a:latin typeface="Verdana" pitchFamily="34" charset="0"/>
                <a:ea typeface="Verdana" pitchFamily="34" charset="0"/>
                <a:cs typeface="Verdana" pitchFamily="34" charset="0"/>
              </a:rPr>
              <a:t>Formation and initial development state</a:t>
            </a:r>
          </a:p>
          <a:p>
            <a:endParaRPr lang="en-US" sz="1700" b="1" dirty="0" smtClean="0">
              <a:solidFill>
                <a:schemeClr val="tx2">
                  <a:shade val="30000"/>
                  <a:satMod val="150000"/>
                </a:schemeClr>
              </a:solidFill>
              <a:latin typeface="Verdana" pitchFamily="34" charset="0"/>
              <a:ea typeface="Verdana" pitchFamily="34" charset="0"/>
              <a:cs typeface="Verdana" pitchFamily="34" charset="0"/>
            </a:endParaRPr>
          </a:p>
          <a:p>
            <a:r>
              <a:rPr lang="en-US" sz="1700" b="1" dirty="0" smtClean="0">
                <a:solidFill>
                  <a:schemeClr val="tx2">
                    <a:shade val="30000"/>
                    <a:satMod val="150000"/>
                  </a:schemeClr>
                </a:solidFill>
                <a:latin typeface="Verdana" pitchFamily="34" charset="0"/>
                <a:ea typeface="Verdana" pitchFamily="34" charset="0"/>
                <a:cs typeface="Verdana" pitchFamily="34" charset="0"/>
              </a:rPr>
              <a:t>Fully matured</a:t>
            </a:r>
          </a:p>
          <a:p>
            <a:endParaRPr lang="en-US" sz="1700" b="1" dirty="0" smtClean="0">
              <a:solidFill>
                <a:schemeClr val="tx2">
                  <a:shade val="30000"/>
                  <a:satMod val="150000"/>
                </a:schemeClr>
              </a:solidFill>
              <a:latin typeface="Verdana" pitchFamily="34" charset="0"/>
              <a:ea typeface="Verdana" pitchFamily="34" charset="0"/>
              <a:cs typeface="Verdana" pitchFamily="34" charset="0"/>
            </a:endParaRPr>
          </a:p>
          <a:p>
            <a:r>
              <a:rPr lang="en-US" sz="1700" b="1" dirty="0" smtClean="0">
                <a:solidFill>
                  <a:schemeClr val="tx2">
                    <a:shade val="30000"/>
                    <a:satMod val="150000"/>
                  </a:schemeClr>
                </a:solidFill>
                <a:latin typeface="Verdana" pitchFamily="34" charset="0"/>
                <a:ea typeface="Verdana" pitchFamily="34" charset="0"/>
                <a:cs typeface="Verdana" pitchFamily="34" charset="0"/>
              </a:rPr>
              <a:t>Weakening or decay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lnSpcReduction="10000"/>
          </a:bodyPr>
          <a:lstStyle/>
          <a:p>
            <a:pPr algn="just">
              <a:buNone/>
            </a:pPr>
            <a:endParaRPr lang="en-US" sz="1700" b="1"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endParaRPr lang="en-US" sz="1700" b="1"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Formation and initial development state: </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Four atmospheric/ oceanic conditions are necessary for the formation of a cyclone namely:</a:t>
            </a:r>
          </a:p>
          <a:p>
            <a:pPr algn="just">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A warm sea temperature in excess of 26 degree centigrade, to a depth of 60 meters, which provides abundant water vapor  in the air by evaporation.</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High relative humidity (degree to which the air is saturated by water vapor) of the atmosphere to a height of about 7000 meters, facilitates condensation of water vapor into droplets and clouds, releases heat energy and induces drop in pressure.</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Atmospheric instability (an above average decrease of temperature with altitude) encourages considerable vertical cumulus cloud convection when condensation of rising air occurs.</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A location of at least 4-5 latitude degrees from the Equator allow the influence of the force due to the earth’s rotation (Coriolis force) to take effect in inducing cyclonic wind circulation around low pressure centers.</a:t>
            </a:r>
          </a:p>
          <a:p>
            <a:pPr algn="just">
              <a:buFont typeface="Wingdings" pitchFamily="2" charset="2"/>
              <a:buChar char="Ø"/>
            </a:pPr>
            <a:endParaRPr lang="en-US" sz="1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lstStyle/>
          <a:p>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Fully matured</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a:t>
            </a: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The main feature of a fully mature tropical cyclone is a spiral pattern of highly turbulent giant cumulus thundercloud bands. These bands spiral inwards and form a dense highly active central cloud core which raps around a relatively calm zone.</a:t>
            </a:r>
          </a:p>
          <a:p>
            <a:pPr algn="just">
              <a:buFont typeface="Wingdings" pitchFamily="2" charset="2"/>
              <a:buChar char="Ø"/>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Font typeface="Wingdings" pitchFamily="2" charset="2"/>
              <a:buChar char="Ø"/>
            </a:pPr>
            <a:r>
              <a:rPr lang="en-US" sz="1700" dirty="0" smtClean="0">
                <a:solidFill>
                  <a:schemeClr val="tx2">
                    <a:shade val="30000"/>
                    <a:satMod val="150000"/>
                  </a:schemeClr>
                </a:solidFill>
                <a:latin typeface="Verdana" pitchFamily="34" charset="0"/>
                <a:ea typeface="Verdana" pitchFamily="34" charset="0"/>
                <a:cs typeface="Verdana" pitchFamily="34" charset="0"/>
              </a:rPr>
              <a:t>This is called the </a:t>
            </a:r>
            <a:r>
              <a:rPr lang="en-US" sz="1700" b="1" dirty="0" smtClean="0">
                <a:solidFill>
                  <a:schemeClr val="tx2">
                    <a:shade val="30000"/>
                    <a:satMod val="150000"/>
                  </a:schemeClr>
                </a:solidFill>
                <a:latin typeface="Verdana" pitchFamily="34" charset="0"/>
                <a:ea typeface="Verdana" pitchFamily="34" charset="0"/>
                <a:cs typeface="Verdana" pitchFamily="34" charset="0"/>
              </a:rPr>
              <a:t>“eye </a:t>
            </a:r>
            <a:r>
              <a:rPr lang="en-US" sz="1700" dirty="0" smtClean="0">
                <a:solidFill>
                  <a:schemeClr val="tx2">
                    <a:shade val="30000"/>
                    <a:satMod val="150000"/>
                  </a:schemeClr>
                </a:solidFill>
                <a:latin typeface="Verdana" pitchFamily="34" charset="0"/>
                <a:ea typeface="Verdana" pitchFamily="34" charset="0"/>
                <a:cs typeface="Verdana" pitchFamily="34" charset="0"/>
              </a:rPr>
              <a:t>“of a cyclone. The eye looks like a black hole or a dot surrounded by thick clouds. The outer circumference of the thick cloud is called the ‘eye wall’.</a:t>
            </a:r>
          </a:p>
          <a:p>
            <a:pPr>
              <a:buNone/>
            </a:pPr>
            <a:endParaRPr lang="en-US" dirty="0"/>
          </a:p>
        </p:txBody>
      </p:sp>
      <p:pic>
        <p:nvPicPr>
          <p:cNvPr id="4" name="Picture 3"/>
          <p:cNvPicPr/>
          <p:nvPr/>
        </p:nvPicPr>
        <p:blipFill>
          <a:blip r:embed="rId2"/>
          <a:srcRect/>
          <a:stretch>
            <a:fillRect/>
          </a:stretch>
        </p:blipFill>
        <p:spPr bwMode="auto">
          <a:xfrm>
            <a:off x="3505200" y="3886200"/>
            <a:ext cx="27432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a:bodyPr>
          <a:lstStyle/>
          <a:p>
            <a:pPr>
              <a:buNone/>
            </a:pPr>
            <a:endParaRPr lang="en-US" sz="1700" b="1" dirty="0" smtClean="0">
              <a:solidFill>
                <a:schemeClr val="tx2">
                  <a:shade val="30000"/>
                  <a:satMod val="150000"/>
                </a:schemeClr>
              </a:solidFill>
              <a:latin typeface="Verdana" pitchFamily="34" charset="0"/>
              <a:ea typeface="Verdana" pitchFamily="34" charset="0"/>
              <a:cs typeface="Verdana" pitchFamily="34" charset="0"/>
            </a:endParaRPr>
          </a:p>
          <a:p>
            <a:pPr>
              <a:buNone/>
            </a:pPr>
            <a:endParaRPr lang="en-US" sz="1700" b="1" dirty="0" smtClean="0">
              <a:solidFill>
                <a:schemeClr val="tx2">
                  <a:shade val="30000"/>
                  <a:satMod val="150000"/>
                </a:schemeClr>
              </a:solidFill>
              <a:latin typeface="Verdana" pitchFamily="34" charset="0"/>
              <a:ea typeface="Verdana" pitchFamily="34" charset="0"/>
              <a:cs typeface="Verdana" pitchFamily="34" charset="0"/>
            </a:endParaRPr>
          </a:p>
          <a:p>
            <a:pPr>
              <a:buNone/>
            </a:pPr>
            <a:r>
              <a:rPr lang="en-US" sz="1700" b="1" dirty="0" smtClean="0">
                <a:solidFill>
                  <a:schemeClr val="tx2">
                    <a:shade val="30000"/>
                    <a:satMod val="150000"/>
                  </a:schemeClr>
                </a:solidFill>
                <a:latin typeface="Verdana" pitchFamily="34" charset="0"/>
                <a:ea typeface="Verdana" pitchFamily="34" charset="0"/>
                <a:cs typeface="Verdana" pitchFamily="34" charset="0"/>
              </a:rPr>
              <a:t>Weakening or decay:</a:t>
            </a:r>
          </a:p>
          <a:p>
            <a:pPr>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A tropical cyclone begins to weaken as soon as its source of warm moist </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air is abruptly cut off. It happens,</a:t>
            </a:r>
          </a:p>
          <a:p>
            <a:pPr>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a:t>
            </a:r>
          </a:p>
          <a:p>
            <a:pPr>
              <a:buNone/>
            </a:pPr>
            <a:r>
              <a:rPr lang="en-US" sz="1700" dirty="0" smtClean="0">
                <a:solidFill>
                  <a:schemeClr val="tx2">
                    <a:shade val="30000"/>
                    <a:satMod val="150000"/>
                  </a:schemeClr>
                </a:solidFill>
                <a:latin typeface="Verdana" pitchFamily="34" charset="0"/>
                <a:ea typeface="Verdana" pitchFamily="34" charset="0"/>
                <a:cs typeface="Verdana" pitchFamily="34" charset="0"/>
              </a:rPr>
              <a:t>when the cyclone hits the land, </a:t>
            </a:r>
          </a:p>
          <a:p>
            <a:pPr>
              <a:buNone/>
            </a:pPr>
            <a:r>
              <a:rPr lang="en-US" sz="1700" dirty="0" smtClean="0">
                <a:solidFill>
                  <a:schemeClr val="tx2">
                    <a:shade val="30000"/>
                    <a:satMod val="150000"/>
                  </a:schemeClr>
                </a:solidFill>
                <a:latin typeface="Verdana" pitchFamily="34" charset="0"/>
                <a:ea typeface="Verdana" pitchFamily="34" charset="0"/>
                <a:cs typeface="Verdana" pitchFamily="34" charset="0"/>
              </a:rPr>
              <a:t>Or</a:t>
            </a:r>
          </a:p>
          <a:p>
            <a:pPr>
              <a:buNone/>
            </a:pPr>
            <a:r>
              <a:rPr lang="en-US" sz="1700" dirty="0" smtClean="0">
                <a:solidFill>
                  <a:schemeClr val="tx2">
                    <a:shade val="30000"/>
                    <a:satMod val="150000"/>
                  </a:schemeClr>
                </a:solidFill>
                <a:latin typeface="Verdana" pitchFamily="34" charset="0"/>
                <a:ea typeface="Verdana" pitchFamily="34" charset="0"/>
                <a:cs typeface="Verdana" pitchFamily="34" charset="0"/>
              </a:rPr>
              <a:t>the cyclone moves to a higher altitude</a:t>
            </a:r>
          </a:p>
          <a:p>
            <a:pPr>
              <a:buNone/>
            </a:pPr>
            <a:r>
              <a:rPr lang="en-US" sz="1700" dirty="0" smtClean="0">
                <a:solidFill>
                  <a:schemeClr val="tx2">
                    <a:shade val="30000"/>
                    <a:satMod val="150000"/>
                  </a:schemeClr>
                </a:solidFill>
                <a:latin typeface="Verdana" pitchFamily="34" charset="0"/>
                <a:ea typeface="Verdana" pitchFamily="34" charset="0"/>
                <a:cs typeface="Verdana" pitchFamily="34" charset="0"/>
              </a:rPr>
              <a:t>Or</a:t>
            </a:r>
          </a:p>
          <a:p>
            <a:pPr>
              <a:buNone/>
            </a:pPr>
            <a:r>
              <a:rPr lang="en-US" sz="1700" dirty="0" smtClean="0">
                <a:solidFill>
                  <a:schemeClr val="tx2">
                    <a:shade val="30000"/>
                    <a:satMod val="150000"/>
                  </a:schemeClr>
                </a:solidFill>
                <a:latin typeface="Verdana" pitchFamily="34" charset="0"/>
                <a:ea typeface="Verdana" pitchFamily="34" charset="0"/>
                <a:cs typeface="Verdana" pitchFamily="34" charset="0"/>
              </a:rPr>
              <a:t>when there is the interference of another low pressure.</a:t>
            </a:r>
          </a:p>
          <a:p>
            <a:pPr>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r>
              <a:rPr lang="en-US" sz="1700" dirty="0" smtClean="0">
                <a:solidFill>
                  <a:schemeClr val="tx2">
                    <a:shade val="30000"/>
                    <a:satMod val="150000"/>
                  </a:schemeClr>
                </a:solidFill>
                <a:latin typeface="Verdana" pitchFamily="34" charset="0"/>
                <a:ea typeface="Verdana" pitchFamily="34" charset="0"/>
                <a:cs typeface="Verdana" pitchFamily="34" charset="0"/>
              </a:rPr>
              <a:t>Cyclone may last for less than 24 hours to more than 3 weeks. </a:t>
            </a:r>
          </a:p>
          <a:p>
            <a:pPr algn="just"/>
            <a:r>
              <a:rPr lang="en-US" sz="1700" dirty="0" smtClean="0">
                <a:solidFill>
                  <a:schemeClr val="tx2">
                    <a:shade val="30000"/>
                    <a:satMod val="150000"/>
                  </a:schemeClr>
                </a:solidFill>
                <a:latin typeface="Verdana" pitchFamily="34" charset="0"/>
                <a:ea typeface="Verdana" pitchFamily="34" charset="0"/>
                <a:cs typeface="Verdana" pitchFamily="34" charset="0"/>
              </a:rPr>
              <a:t>On an average the life cycle of a cyclone takes six days.</a:t>
            </a:r>
          </a:p>
          <a:p>
            <a:pPr algn="just"/>
            <a:r>
              <a:rPr lang="en-US" sz="1700" dirty="0" smtClean="0">
                <a:solidFill>
                  <a:schemeClr val="tx2">
                    <a:shade val="30000"/>
                    <a:satMod val="150000"/>
                  </a:schemeClr>
                </a:solidFill>
                <a:latin typeface="Verdana" pitchFamily="34" charset="0"/>
                <a:ea typeface="Verdana" pitchFamily="34" charset="0"/>
                <a:cs typeface="Verdana" pitchFamily="34" charset="0"/>
              </a:rPr>
              <a:t>The longest cyclone is typhoon John which lasted for 31 days (August to September, 1994 in the north east and north west pacific basins).</a:t>
            </a:r>
          </a:p>
          <a:p>
            <a:pPr>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819400" y="609600"/>
            <a:ext cx="4678378" cy="4800600"/>
          </a:xfrm>
          <a:prstGeom prst="rect">
            <a:avLst/>
          </a:prstGeom>
          <a:noFill/>
          <a:ln w="9525">
            <a:noFill/>
            <a:miter lim="800000"/>
            <a:headEnd/>
            <a:tailEnd/>
          </a:ln>
          <a:effectLst/>
        </p:spPr>
      </p:pic>
      <p:sp>
        <p:nvSpPr>
          <p:cNvPr id="5" name="TextBox 4"/>
          <p:cNvSpPr txBox="1"/>
          <p:nvPr/>
        </p:nvSpPr>
        <p:spPr>
          <a:xfrm>
            <a:off x="2971800" y="5638800"/>
            <a:ext cx="4572000" cy="369332"/>
          </a:xfrm>
          <a:prstGeom prst="rect">
            <a:avLst/>
          </a:prstGeom>
          <a:noFill/>
        </p:spPr>
        <p:txBody>
          <a:bodyPr wrap="square" rtlCol="0">
            <a:spAutoFit/>
          </a:bodyPr>
          <a:lstStyle/>
          <a:p>
            <a:pPr algn="ctr"/>
            <a:r>
              <a:rPr lang="en-US" dirty="0" smtClean="0"/>
              <a:t>Stages of cyclone formation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fontScale="25000" lnSpcReduction="20000"/>
          </a:bodyPr>
          <a:lstStyle/>
          <a:p>
            <a:pPr algn="just">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endParaRPr lang="en-US" sz="17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endParaRPr lang="en-US" sz="5200" b="1"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endParaRPr lang="en-US" sz="6400" b="1"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r>
              <a:rPr lang="en-US" sz="6400" b="1" dirty="0" smtClean="0">
                <a:solidFill>
                  <a:schemeClr val="tx2">
                    <a:shade val="30000"/>
                    <a:satMod val="150000"/>
                  </a:schemeClr>
                </a:solidFill>
                <a:latin typeface="Verdana" pitchFamily="34" charset="0"/>
                <a:ea typeface="Verdana" pitchFamily="34" charset="0"/>
                <a:cs typeface="Verdana" pitchFamily="34" charset="0"/>
              </a:rPr>
              <a:t>Indian Cyclones</a:t>
            </a:r>
          </a:p>
          <a:p>
            <a:pPr algn="just">
              <a:buNone/>
            </a:pPr>
            <a:endParaRPr lang="en-US" sz="43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endParaRPr lang="en-US" sz="4300" dirty="0" smtClean="0">
              <a:solidFill>
                <a:schemeClr val="tx2">
                  <a:shade val="30000"/>
                  <a:satMod val="150000"/>
                </a:schemeClr>
              </a:solidFill>
              <a:latin typeface="Verdana" pitchFamily="34" charset="0"/>
              <a:ea typeface="Verdana" pitchFamily="34" charset="0"/>
              <a:cs typeface="Verdana" pitchFamily="34" charset="0"/>
            </a:endParaRPr>
          </a:p>
          <a:p>
            <a:pPr marL="425196" indent="-342900" algn="just">
              <a:buFont typeface="+mj-lt"/>
              <a:buAutoNum type="arabicPeriod"/>
            </a:pPr>
            <a:r>
              <a:rPr lang="en-US" sz="6400" dirty="0" smtClean="0">
                <a:solidFill>
                  <a:schemeClr val="tx2">
                    <a:shade val="30000"/>
                    <a:satMod val="150000"/>
                  </a:schemeClr>
                </a:solidFill>
                <a:latin typeface="Verdana" pitchFamily="34" charset="0"/>
                <a:ea typeface="Verdana" pitchFamily="34" charset="0"/>
                <a:cs typeface="Verdana" pitchFamily="34" charset="0"/>
              </a:rPr>
              <a:t>7516.6 kilometers long Indian coastline is the earth’s most cyclone battered stretch of the world.</a:t>
            </a:r>
          </a:p>
          <a:p>
            <a:pPr marL="425196" indent="-342900" algn="just">
              <a:buFont typeface="+mj-lt"/>
              <a:buAutoNum type="arabicPeriod"/>
            </a:pPr>
            <a:endParaRPr lang="en-US" sz="6400" dirty="0" smtClean="0">
              <a:solidFill>
                <a:schemeClr val="tx2">
                  <a:shade val="30000"/>
                  <a:satMod val="150000"/>
                </a:schemeClr>
              </a:solidFill>
              <a:latin typeface="Verdana" pitchFamily="34" charset="0"/>
              <a:ea typeface="Verdana" pitchFamily="34" charset="0"/>
              <a:cs typeface="Verdana" pitchFamily="34" charset="0"/>
            </a:endParaRPr>
          </a:p>
          <a:p>
            <a:pPr marL="425196" indent="-342900" algn="just">
              <a:buFont typeface="+mj-lt"/>
              <a:buAutoNum type="arabicPeriod"/>
            </a:pPr>
            <a:r>
              <a:rPr lang="en-US" sz="6400" dirty="0" smtClean="0">
                <a:solidFill>
                  <a:schemeClr val="tx2">
                    <a:shade val="30000"/>
                    <a:satMod val="150000"/>
                  </a:schemeClr>
                </a:solidFill>
                <a:latin typeface="Verdana" pitchFamily="34" charset="0"/>
                <a:ea typeface="Verdana" pitchFamily="34" charset="0"/>
                <a:cs typeface="Verdana" pitchFamily="34" charset="0"/>
              </a:rPr>
              <a:t>Around 8 per cent of the total land area in India is prone to cyclones.</a:t>
            </a:r>
          </a:p>
          <a:p>
            <a:pPr marL="425196" indent="-342900" algn="just">
              <a:buFont typeface="+mj-lt"/>
              <a:buAutoNum type="arabicPeriod"/>
            </a:pPr>
            <a:endParaRPr lang="en-US" sz="6400" dirty="0" smtClean="0">
              <a:solidFill>
                <a:schemeClr val="tx2">
                  <a:shade val="30000"/>
                  <a:satMod val="150000"/>
                </a:schemeClr>
              </a:solidFill>
              <a:latin typeface="Verdana" pitchFamily="34" charset="0"/>
              <a:ea typeface="Verdana" pitchFamily="34" charset="0"/>
              <a:cs typeface="Verdana" pitchFamily="34" charset="0"/>
            </a:endParaRPr>
          </a:p>
          <a:p>
            <a:pPr marL="425196" indent="-342900" algn="just">
              <a:buFont typeface="+mj-lt"/>
              <a:buAutoNum type="arabicPeriod"/>
            </a:pPr>
            <a:r>
              <a:rPr lang="en-US" sz="6400" dirty="0" smtClean="0">
                <a:solidFill>
                  <a:schemeClr val="tx2">
                    <a:shade val="30000"/>
                    <a:satMod val="150000"/>
                  </a:schemeClr>
                </a:solidFill>
                <a:latin typeface="Verdana" pitchFamily="34" charset="0"/>
                <a:ea typeface="Verdana" pitchFamily="34" charset="0"/>
                <a:cs typeface="Verdana" pitchFamily="34" charset="0"/>
              </a:rPr>
              <a:t>About two-third of the cyclones that occur in the Indian coastline occur in the Bay of Bengal.</a:t>
            </a:r>
          </a:p>
          <a:p>
            <a:pPr marL="425196" indent="-342900" algn="just">
              <a:buFont typeface="+mj-lt"/>
              <a:buAutoNum type="arabicPeriod"/>
            </a:pPr>
            <a:endParaRPr lang="en-US" sz="6400" dirty="0" smtClean="0">
              <a:solidFill>
                <a:schemeClr val="tx2">
                  <a:shade val="30000"/>
                  <a:satMod val="150000"/>
                </a:schemeClr>
              </a:solidFill>
              <a:latin typeface="Verdana" pitchFamily="34" charset="0"/>
              <a:ea typeface="Verdana" pitchFamily="34" charset="0"/>
              <a:cs typeface="Verdana" pitchFamily="34" charset="0"/>
            </a:endParaRPr>
          </a:p>
          <a:p>
            <a:pPr marL="425196" indent="-342900" algn="just">
              <a:buFont typeface="+mj-lt"/>
              <a:buAutoNum type="arabicPeriod"/>
            </a:pPr>
            <a:r>
              <a:rPr lang="en-US" sz="6400" dirty="0" smtClean="0">
                <a:solidFill>
                  <a:schemeClr val="tx2">
                    <a:shade val="30000"/>
                    <a:satMod val="150000"/>
                  </a:schemeClr>
                </a:solidFill>
                <a:latin typeface="Verdana" pitchFamily="34" charset="0"/>
                <a:ea typeface="Verdana" pitchFamily="34" charset="0"/>
                <a:cs typeface="Verdana" pitchFamily="34" charset="0"/>
              </a:rPr>
              <a:t>Five or six tropical cyclones occur every year, of which two or three could be severe.</a:t>
            </a:r>
          </a:p>
          <a:p>
            <a:pPr marL="425196" indent="-342900" algn="just">
              <a:buFont typeface="+mj-lt"/>
              <a:buAutoNum type="arabicPeriod"/>
            </a:pPr>
            <a:endParaRPr lang="en-US" sz="6400" dirty="0" smtClean="0">
              <a:solidFill>
                <a:schemeClr val="tx2">
                  <a:shade val="30000"/>
                  <a:satMod val="150000"/>
                </a:schemeClr>
              </a:solidFill>
              <a:latin typeface="Verdana" pitchFamily="34" charset="0"/>
              <a:ea typeface="Verdana" pitchFamily="34" charset="0"/>
              <a:cs typeface="Verdana" pitchFamily="34" charset="0"/>
            </a:endParaRPr>
          </a:p>
          <a:p>
            <a:pPr marL="425196" indent="-342900" algn="just">
              <a:buFont typeface="+mj-lt"/>
              <a:buAutoNum type="arabicPeriod"/>
            </a:pPr>
            <a:r>
              <a:rPr lang="en-US" sz="6400" dirty="0" smtClean="0">
                <a:solidFill>
                  <a:schemeClr val="tx2">
                    <a:shade val="30000"/>
                    <a:satMod val="150000"/>
                  </a:schemeClr>
                </a:solidFill>
                <a:latin typeface="Verdana" pitchFamily="34" charset="0"/>
                <a:ea typeface="Verdana" pitchFamily="34" charset="0"/>
                <a:cs typeface="Verdana" pitchFamily="34" charset="0"/>
              </a:rPr>
              <a:t>Winds move with a speed between 65 Km/h and 117 Km/h for cyclonic storms and for severe cyclonic storm they move between 119 Km/h and 164</a:t>
            </a:r>
          </a:p>
          <a:p>
            <a:pPr algn="just">
              <a:buNone/>
            </a:pPr>
            <a:r>
              <a:rPr lang="en-US" sz="6400" dirty="0" smtClean="0">
                <a:solidFill>
                  <a:schemeClr val="tx2">
                    <a:shade val="30000"/>
                    <a:satMod val="150000"/>
                  </a:schemeClr>
                </a:solidFill>
                <a:latin typeface="Verdana" pitchFamily="34" charset="0"/>
                <a:ea typeface="Verdana" pitchFamily="34" charset="0"/>
                <a:cs typeface="Verdana" pitchFamily="34" charset="0"/>
              </a:rPr>
              <a:t>	</a:t>
            </a:r>
          </a:p>
          <a:p>
            <a:pPr algn="just">
              <a:buNone/>
            </a:pPr>
            <a:r>
              <a:rPr lang="en-US" sz="6400" dirty="0" smtClean="0">
                <a:solidFill>
                  <a:schemeClr val="tx2">
                    <a:shade val="30000"/>
                    <a:satMod val="150000"/>
                  </a:schemeClr>
                </a:solidFill>
                <a:latin typeface="Verdana" pitchFamily="34" charset="0"/>
                <a:ea typeface="Verdana" pitchFamily="34" charset="0"/>
                <a:cs typeface="Verdana" pitchFamily="34" charset="0"/>
              </a:rPr>
              <a:t>	</a:t>
            </a:r>
          </a:p>
          <a:p>
            <a:pPr algn="just">
              <a:buNone/>
            </a:pPr>
            <a:r>
              <a:rPr lang="en-US" sz="6400" dirty="0" smtClean="0">
                <a:solidFill>
                  <a:schemeClr val="tx2">
                    <a:shade val="30000"/>
                    <a:satMod val="150000"/>
                  </a:schemeClr>
                </a:solidFill>
                <a:latin typeface="Verdana" pitchFamily="34" charset="0"/>
                <a:ea typeface="Verdana" pitchFamily="34" charset="0"/>
                <a:cs typeface="Verdana" pitchFamily="34" charset="0"/>
              </a:rPr>
              <a:t>	</a:t>
            </a:r>
          </a:p>
          <a:p>
            <a:pPr algn="just">
              <a:buNone/>
            </a:pPr>
            <a:endParaRPr lang="en-US" sz="64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endParaRPr lang="en-US" sz="64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endParaRPr lang="en-US" sz="6400" dirty="0" smtClean="0">
              <a:solidFill>
                <a:schemeClr val="tx2">
                  <a:shade val="30000"/>
                  <a:satMod val="150000"/>
                </a:schemeClr>
              </a:solidFill>
              <a:latin typeface="Verdana" pitchFamily="34" charset="0"/>
              <a:ea typeface="Verdana" pitchFamily="34" charset="0"/>
              <a:cs typeface="Verdana" pitchFamily="34" charset="0"/>
            </a:endParaRPr>
          </a:p>
          <a:p>
            <a:pPr algn="just">
              <a:buNone/>
            </a:pPr>
            <a:r>
              <a:rPr lang="en-US" sz="6400" dirty="0" smtClean="0">
                <a:solidFill>
                  <a:schemeClr val="tx2">
                    <a:shade val="30000"/>
                    <a:satMod val="150000"/>
                  </a:schemeClr>
                </a:solidFill>
                <a:latin typeface="Verdana" pitchFamily="34" charset="0"/>
                <a:ea typeface="Verdana" pitchFamily="34" charset="0"/>
                <a:cs typeface="Verdana" pitchFamily="34" charset="0"/>
              </a:rPr>
              <a:t>    </a:t>
            </a:r>
          </a:p>
          <a:p>
            <a:pPr algn="just">
              <a:buNone/>
            </a:pPr>
            <a:r>
              <a:rPr lang="en-US" sz="6400" dirty="0" smtClean="0">
                <a:solidFill>
                  <a:schemeClr val="tx2">
                    <a:shade val="30000"/>
                    <a:satMod val="150000"/>
                  </a:schemeClr>
                </a:solidFill>
                <a:latin typeface="Verdana" pitchFamily="34" charset="0"/>
                <a:ea typeface="Verdana" pitchFamily="34" charset="0"/>
                <a:cs typeface="Verdana" pitchFamily="34" charset="0"/>
              </a:rPr>
              <a:t>    </a:t>
            </a:r>
          </a:p>
          <a:p>
            <a:pPr algn="just">
              <a:buNone/>
            </a:pPr>
            <a:r>
              <a:rPr lang="en-US" sz="1700" dirty="0" smtClean="0">
                <a:solidFill>
                  <a:schemeClr val="tx2">
                    <a:shade val="30000"/>
                    <a:satMod val="150000"/>
                  </a:schemeClr>
                </a:solidFill>
                <a:latin typeface="Verdana" pitchFamily="34" charset="0"/>
                <a:ea typeface="Verdana" pitchFamily="34" charset="0"/>
                <a:cs typeface="Verdana" pitchFamily="34" charset="0"/>
              </a:rPr>
              <a:t>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334</TotalTime>
  <Words>934</Words>
  <Application>Microsoft Office PowerPoint</Application>
  <PresentationFormat>On-screen Show (4:3)</PresentationFormat>
  <Paragraphs>330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UNIT -II</vt:lpstr>
      <vt:lpstr> Hydrometereological Disasters </vt:lpstr>
      <vt:lpstr>PowerPoint Presentation</vt:lpstr>
      <vt:lpstr>Stages of Cyclone 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Warning</vt:lpstr>
      <vt:lpstr>Effects of cyclone</vt:lpstr>
      <vt:lpstr>PowerPoint Presentation</vt:lpstr>
      <vt:lpstr>Possible Risk Reduction Measures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dc:title>
  <dc:creator>Shivachandra</dc:creator>
  <cp:lastModifiedBy>lenovo</cp:lastModifiedBy>
  <cp:revision>50</cp:revision>
  <dcterms:created xsi:type="dcterms:W3CDTF">2013-11-25T05:39:32Z</dcterms:created>
  <dcterms:modified xsi:type="dcterms:W3CDTF">2020-01-23T17:43:38Z</dcterms:modified>
</cp:coreProperties>
</file>