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8" r:id="rId17"/>
    <p:sldId id="271" r:id="rId18"/>
    <p:sldId id="277" r:id="rId19"/>
    <p:sldId id="272" r:id="rId20"/>
    <p:sldId id="273" r:id="rId21"/>
    <p:sldId id="274" r:id="rId22"/>
    <p:sldId id="275" r:id="rId23"/>
    <p:sldId id="276"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7BD173F-494E-4604-A280-01A9EF4C33E4}" type="datetimeFigureOut">
              <a:rPr lang="en-US" smtClean="0"/>
              <a:pPr/>
              <a:t>12-Dec-18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397D3F40-3872-4895-ADA0-6459D9BFD8D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BD173F-494E-4604-A280-01A9EF4C33E4}" type="datetimeFigureOut">
              <a:rPr lang="en-US" smtClean="0"/>
              <a:pPr/>
              <a:t>12-Dec-18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7D3F40-3872-4895-ADA0-6459D9BFD8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BD173F-494E-4604-A280-01A9EF4C33E4}" type="datetimeFigureOut">
              <a:rPr lang="en-US" smtClean="0"/>
              <a:pPr/>
              <a:t>12-Dec-18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7D3F40-3872-4895-ADA0-6459D9BFD8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BD173F-494E-4604-A280-01A9EF4C33E4}" type="datetimeFigureOut">
              <a:rPr lang="en-US" smtClean="0"/>
              <a:pPr/>
              <a:t>12-Dec-18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7D3F40-3872-4895-ADA0-6459D9BFD8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7BD173F-494E-4604-A280-01A9EF4C33E4}" type="datetimeFigureOut">
              <a:rPr lang="en-US" smtClean="0"/>
              <a:pPr/>
              <a:t>12-Dec-18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7D3F40-3872-4895-ADA0-6459D9BFD8D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BD173F-494E-4604-A280-01A9EF4C33E4}" type="datetimeFigureOut">
              <a:rPr lang="en-US" smtClean="0"/>
              <a:pPr/>
              <a:t>12-Dec-18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7D3F40-3872-4895-ADA0-6459D9BFD8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BD173F-494E-4604-A280-01A9EF4C33E4}" type="datetimeFigureOut">
              <a:rPr lang="en-US" smtClean="0"/>
              <a:pPr/>
              <a:t>12-Dec-18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97D3F40-3872-4895-ADA0-6459D9BFD8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7BD173F-494E-4604-A280-01A9EF4C33E4}" type="datetimeFigureOut">
              <a:rPr lang="en-US" smtClean="0"/>
              <a:pPr/>
              <a:t>12-Dec-18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97D3F40-3872-4895-ADA0-6459D9BFD8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7BD173F-494E-4604-A280-01A9EF4C33E4}" type="datetimeFigureOut">
              <a:rPr lang="en-US" smtClean="0"/>
              <a:pPr/>
              <a:t>12-Dec-18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97D3F40-3872-4895-ADA0-6459D9BFD8D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BD173F-494E-4604-A280-01A9EF4C33E4}" type="datetimeFigureOut">
              <a:rPr lang="en-US" smtClean="0"/>
              <a:pPr/>
              <a:t>12-Dec-18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7D3F40-3872-4895-ADA0-6459D9BFD8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7BD173F-494E-4604-A280-01A9EF4C33E4}" type="datetimeFigureOut">
              <a:rPr lang="en-US" smtClean="0"/>
              <a:pPr/>
              <a:t>12-Dec-18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7D3F40-3872-4895-ADA0-6459D9BFD8D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7BD173F-494E-4604-A280-01A9EF4C33E4}" type="datetimeFigureOut">
              <a:rPr lang="en-US" smtClean="0"/>
              <a:pPr/>
              <a:t>12-Dec-18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97D3F40-3872-4895-ADA0-6459D9BFD8D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81200"/>
            <a:ext cx="8153400" cy="2590800"/>
          </a:xfrm>
        </p:spPr>
        <p:txBody>
          <a:bodyPr>
            <a:normAutofit/>
          </a:bodyPr>
          <a:lstStyle/>
          <a:p>
            <a:pPr algn="ctr"/>
            <a:r>
              <a:rPr lang="en-US" sz="45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DISASTER</a:t>
            </a:r>
            <a:r>
              <a:rPr lang="en-US" sz="45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en-US" sz="45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MITIGATION</a:t>
            </a:r>
            <a:br>
              <a:rPr lang="en-US" sz="45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sz="45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AND </a:t>
            </a:r>
            <a:br>
              <a:rPr lang="en-US" sz="45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en-US" sz="45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MANAGEMENT</a:t>
            </a:r>
            <a:endParaRPr lang="en-US" sz="4500" b="1"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lstStyle/>
          <a:p>
            <a:pPr algn="ctr"/>
            <a:r>
              <a:rPr lang="en-US" sz="1800" b="1" dirty="0" smtClean="0">
                <a:solidFill>
                  <a:srgbClr val="FF0000"/>
                </a:solidFill>
                <a:effectLst/>
                <a:latin typeface="Verdana" pitchFamily="34" charset="0"/>
                <a:ea typeface="Verdana" pitchFamily="34" charset="0"/>
                <a:cs typeface="Verdana" pitchFamily="34" charset="0"/>
              </a:rPr>
              <a:t>DISTRIBUTION</a:t>
            </a:r>
            <a:r>
              <a:rPr lang="en-US" dirty="0" smtClean="0"/>
              <a:t> </a:t>
            </a:r>
            <a:r>
              <a:rPr lang="en-US" sz="1800" b="1" dirty="0" smtClean="0">
                <a:solidFill>
                  <a:srgbClr val="FF0000"/>
                </a:solidFill>
                <a:effectLst/>
                <a:latin typeface="Verdana" pitchFamily="34" charset="0"/>
                <a:ea typeface="Verdana" pitchFamily="34" charset="0"/>
                <a:cs typeface="Verdana" pitchFamily="34" charset="0"/>
              </a:rPr>
              <a:t>OF</a:t>
            </a:r>
            <a:r>
              <a:rPr lang="en-US" dirty="0" smtClean="0"/>
              <a:t> </a:t>
            </a:r>
            <a:r>
              <a:rPr lang="en-US" sz="1800" b="1" dirty="0" smtClean="0">
                <a:solidFill>
                  <a:srgbClr val="FF0000"/>
                </a:solidFill>
                <a:effectLst/>
                <a:latin typeface="Verdana" pitchFamily="34" charset="0"/>
                <a:ea typeface="Verdana" pitchFamily="34" charset="0"/>
                <a:cs typeface="Verdana" pitchFamily="34" charset="0"/>
              </a:rPr>
              <a:t>DISASTERS</a:t>
            </a:r>
            <a:endParaRPr lang="en-US" sz="1800" b="1" dirty="0">
              <a:solidFill>
                <a:srgbClr val="FF0000"/>
              </a:solidFill>
              <a:effectLst/>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a:srcRect/>
          <a:stretch>
            <a:fillRect/>
          </a:stretch>
        </p:blipFill>
        <p:spPr bwMode="auto">
          <a:xfrm>
            <a:off x="1371600" y="1295400"/>
            <a:ext cx="737235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66800" y="914400"/>
          <a:ext cx="8001000" cy="4196080"/>
        </p:xfrm>
        <a:graphic>
          <a:graphicData uri="http://schemas.openxmlformats.org/drawingml/2006/table">
            <a:tbl>
              <a:tblPr firstRow="1" bandRow="1">
                <a:tableStyleId>{5C22544A-7EE6-4342-B048-85BDC9FD1C3A}</a:tableStyleId>
              </a:tblPr>
              <a:tblGrid>
                <a:gridCol w="2000250"/>
                <a:gridCol w="2000250"/>
                <a:gridCol w="2400300"/>
                <a:gridCol w="1600200"/>
              </a:tblGrid>
              <a:tr h="370840">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Name of the Event</a:t>
                      </a:r>
                    </a:p>
                  </a:txBody>
                  <a:tcPr/>
                </a:tc>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Year</a:t>
                      </a:r>
                    </a:p>
                  </a:txBody>
                  <a:tcPr/>
                </a:tc>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Country &amp; Region</a:t>
                      </a:r>
                    </a:p>
                  </a:txBody>
                  <a:tcPr/>
                </a:tc>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Fatalities</a:t>
                      </a:r>
                    </a:p>
                  </a:txBody>
                  <a:tcPr/>
                </a:tc>
              </a:tr>
              <a:tr h="370840">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Earthquake</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1556</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China, Shaanxi</a:t>
                      </a:r>
                    </a:p>
                  </a:txBody>
                  <a:tcPr/>
                </a:tc>
                <a:tc>
                  <a:txBody>
                    <a:bodyPr/>
                    <a:lstStyle/>
                    <a:p>
                      <a:pPr algn="l"/>
                      <a:r>
                        <a:rPr kumimoji="0" lang="en-US" sz="1400" kern="1200" baseline="0" dirty="0" smtClean="0">
                          <a:solidFill>
                            <a:schemeClr val="dk1"/>
                          </a:solidFill>
                          <a:latin typeface="Verdana" pitchFamily="34" charset="0"/>
                          <a:ea typeface="Verdana" pitchFamily="34" charset="0"/>
                          <a:cs typeface="Verdana" pitchFamily="34" charset="0"/>
                        </a:rPr>
                        <a:t>830000</a:t>
                      </a:r>
                    </a:p>
                  </a:txBody>
                  <a:tcPr/>
                </a:tc>
              </a:tr>
              <a:tr h="370840">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Yellow River Flood</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1887</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China</a:t>
                      </a:r>
                    </a:p>
                  </a:txBody>
                  <a:tcPr/>
                </a:tc>
                <a:tc>
                  <a:txBody>
                    <a:bodyPr/>
                    <a:lstStyle/>
                    <a:p>
                      <a:pPr algn="l"/>
                      <a:r>
                        <a:rPr kumimoji="0" lang="en-US" sz="1400" kern="1200" baseline="0" dirty="0" smtClean="0">
                          <a:solidFill>
                            <a:schemeClr val="dk1"/>
                          </a:solidFill>
                          <a:latin typeface="Verdana" pitchFamily="34" charset="0"/>
                          <a:ea typeface="Verdana" pitchFamily="34" charset="0"/>
                          <a:cs typeface="Verdana" pitchFamily="34" charset="0"/>
                        </a:rPr>
                        <a:t>900,000 </a:t>
                      </a:r>
                    </a:p>
                    <a:p>
                      <a:pPr algn="l"/>
                      <a:r>
                        <a:rPr kumimoji="0" lang="en-US" sz="1400" kern="1200" baseline="0" dirty="0" smtClean="0">
                          <a:solidFill>
                            <a:schemeClr val="dk1"/>
                          </a:solidFill>
                          <a:latin typeface="Verdana" pitchFamily="34" charset="0"/>
                          <a:ea typeface="Verdana" pitchFamily="34" charset="0"/>
                          <a:cs typeface="Verdana" pitchFamily="34" charset="0"/>
                        </a:rPr>
                        <a:t>     – 2,00,0000</a:t>
                      </a:r>
                    </a:p>
                  </a:txBody>
                  <a:tcPr/>
                </a:tc>
              </a:tr>
              <a:tr h="370840">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Great Chinese Famine</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1985-1961</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China</a:t>
                      </a:r>
                    </a:p>
                  </a:txBody>
                  <a:tcPr/>
                </a:tc>
                <a:tc>
                  <a:txBody>
                    <a:bodyPr/>
                    <a:lstStyle/>
                    <a:p>
                      <a:pPr algn="l"/>
                      <a:r>
                        <a:rPr kumimoji="0" lang="en-US" sz="1400" kern="1200" baseline="0" dirty="0" smtClean="0">
                          <a:solidFill>
                            <a:schemeClr val="dk1"/>
                          </a:solidFill>
                          <a:latin typeface="Verdana" pitchFamily="34" charset="0"/>
                          <a:ea typeface="Verdana" pitchFamily="34" charset="0"/>
                          <a:cs typeface="Verdana" pitchFamily="34" charset="0"/>
                        </a:rPr>
                        <a:t>15,000,000    </a:t>
                      </a:r>
                    </a:p>
                    <a:p>
                      <a:pPr algn="l"/>
                      <a:r>
                        <a:rPr kumimoji="0" lang="en-US" sz="1400" kern="1200" baseline="0" dirty="0" smtClean="0">
                          <a:solidFill>
                            <a:schemeClr val="dk1"/>
                          </a:solidFill>
                          <a:latin typeface="Verdana" pitchFamily="34" charset="0"/>
                          <a:ea typeface="Verdana" pitchFamily="34" charset="0"/>
                          <a:cs typeface="Verdana" pitchFamily="34" charset="0"/>
                        </a:rPr>
                        <a:t>       -</a:t>
                      </a:r>
                    </a:p>
                    <a:p>
                      <a:pPr algn="l"/>
                      <a:r>
                        <a:rPr kumimoji="0" lang="en-US" sz="1400" kern="1200" baseline="0" dirty="0" smtClean="0">
                          <a:solidFill>
                            <a:schemeClr val="dk1"/>
                          </a:solidFill>
                          <a:latin typeface="Verdana" pitchFamily="34" charset="0"/>
                          <a:ea typeface="Verdana" pitchFamily="34" charset="0"/>
                          <a:cs typeface="Verdana" pitchFamily="34" charset="0"/>
                        </a:rPr>
                        <a:t>43,000,000</a:t>
                      </a:r>
                    </a:p>
                  </a:txBody>
                  <a:tcPr/>
                </a:tc>
              </a:tr>
              <a:tr h="370840">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Bhola Cyclone</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1970</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West Bengal</a:t>
                      </a:r>
                    </a:p>
                  </a:txBody>
                  <a:tcPr/>
                </a:tc>
                <a:tc>
                  <a:txBody>
                    <a:bodyPr/>
                    <a:lstStyle/>
                    <a:p>
                      <a:pPr algn="l"/>
                      <a:r>
                        <a:rPr kumimoji="0" lang="en-US" sz="1400" kern="1200" baseline="0" dirty="0" smtClean="0">
                          <a:solidFill>
                            <a:schemeClr val="dk1"/>
                          </a:solidFill>
                          <a:latin typeface="Verdana" pitchFamily="34" charset="0"/>
                          <a:ea typeface="Verdana" pitchFamily="34" charset="0"/>
                          <a:cs typeface="Verdana" pitchFamily="34" charset="0"/>
                        </a:rPr>
                        <a:t>500,000</a:t>
                      </a:r>
                    </a:p>
                  </a:txBody>
                  <a:tcPr/>
                </a:tc>
              </a:tr>
              <a:tr h="370840">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Bangladesh Cyclone</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1991</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Bangladesh</a:t>
                      </a:r>
                    </a:p>
                  </a:txBody>
                  <a:tcPr/>
                </a:tc>
                <a:tc>
                  <a:txBody>
                    <a:bodyPr/>
                    <a:lstStyle/>
                    <a:p>
                      <a:pPr algn="l"/>
                      <a:r>
                        <a:rPr kumimoji="0" lang="en-US" sz="1400" kern="1200" baseline="0" dirty="0" smtClean="0">
                          <a:solidFill>
                            <a:schemeClr val="dk1"/>
                          </a:solidFill>
                          <a:latin typeface="Verdana" pitchFamily="34" charset="0"/>
                          <a:ea typeface="Verdana" pitchFamily="34" charset="0"/>
                          <a:cs typeface="Verdana" pitchFamily="34" charset="0"/>
                        </a:rPr>
                        <a:t>139,000</a:t>
                      </a:r>
                    </a:p>
                  </a:txBody>
                  <a:tcPr/>
                </a:tc>
              </a:tr>
              <a:tr h="370840">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Tsunami</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2004</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Indonesia, India</a:t>
                      </a:r>
                    </a:p>
                    <a:p>
                      <a:r>
                        <a:rPr kumimoji="0" lang="en-US" sz="1400" kern="1200" baseline="0" dirty="0" smtClean="0">
                          <a:solidFill>
                            <a:schemeClr val="dk1"/>
                          </a:solidFill>
                          <a:latin typeface="Verdana" pitchFamily="34" charset="0"/>
                          <a:ea typeface="Verdana" pitchFamily="34" charset="0"/>
                          <a:cs typeface="Verdana" pitchFamily="34" charset="0"/>
                        </a:rPr>
                        <a:t>Srilanka,Malaysia</a:t>
                      </a:r>
                    </a:p>
                    <a:p>
                      <a:r>
                        <a:rPr kumimoji="0" lang="en-US" sz="1400" kern="1200" baseline="0" dirty="0" smtClean="0">
                          <a:solidFill>
                            <a:schemeClr val="dk1"/>
                          </a:solidFill>
                          <a:latin typeface="Verdana" pitchFamily="34" charset="0"/>
                          <a:ea typeface="Verdana" pitchFamily="34" charset="0"/>
                          <a:cs typeface="Verdana" pitchFamily="34" charset="0"/>
                        </a:rPr>
                        <a:t>Bangladesh</a:t>
                      </a:r>
                    </a:p>
                    <a:p>
                      <a:r>
                        <a:rPr kumimoji="0" lang="en-US" sz="1400" kern="1200" baseline="0" dirty="0" smtClean="0">
                          <a:solidFill>
                            <a:schemeClr val="dk1"/>
                          </a:solidFill>
                          <a:latin typeface="Verdana" pitchFamily="34" charset="0"/>
                          <a:ea typeface="Verdana" pitchFamily="34" charset="0"/>
                          <a:cs typeface="Verdana" pitchFamily="34" charset="0"/>
                        </a:rPr>
                        <a:t>Thailand</a:t>
                      </a:r>
                    </a:p>
                  </a:txBody>
                  <a:tcPr/>
                </a:tc>
                <a:tc>
                  <a:txBody>
                    <a:bodyPr/>
                    <a:lstStyle/>
                    <a:p>
                      <a:pPr algn="l"/>
                      <a:r>
                        <a:rPr kumimoji="0" lang="en-US" sz="1400" kern="1200" baseline="0" dirty="0" smtClean="0">
                          <a:solidFill>
                            <a:schemeClr val="dk1"/>
                          </a:solidFill>
                          <a:latin typeface="Verdana" pitchFamily="34" charset="0"/>
                          <a:ea typeface="Verdana" pitchFamily="34" charset="0"/>
                          <a:cs typeface="Verdana" pitchFamily="34" charset="0"/>
                        </a:rPr>
                        <a:t>230,210</a:t>
                      </a:r>
                    </a:p>
                  </a:txBody>
                  <a:tcPr/>
                </a:tc>
              </a:tr>
              <a:tr h="370840">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Earthquake</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2010</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Haiti</a:t>
                      </a:r>
                    </a:p>
                  </a:txBody>
                  <a:tcPr/>
                </a:tc>
                <a:tc>
                  <a:txBody>
                    <a:bodyPr/>
                    <a:lstStyle/>
                    <a:p>
                      <a:pPr algn="l"/>
                      <a:r>
                        <a:rPr kumimoji="0" lang="en-US" sz="1400" kern="1200" baseline="0" dirty="0" smtClean="0">
                          <a:solidFill>
                            <a:schemeClr val="dk1"/>
                          </a:solidFill>
                          <a:latin typeface="Verdana" pitchFamily="34" charset="0"/>
                          <a:ea typeface="Verdana" pitchFamily="34" charset="0"/>
                          <a:cs typeface="Verdana" pitchFamily="34" charset="0"/>
                        </a:rPr>
                        <a:t>316,000</a:t>
                      </a:r>
                    </a:p>
                  </a:txBody>
                  <a:tcPr/>
                </a:tc>
              </a:tr>
            </a:tbl>
          </a:graphicData>
        </a:graphic>
      </p:graphicFrame>
      <p:sp>
        <p:nvSpPr>
          <p:cNvPr id="6" name="Rectangle 5"/>
          <p:cNvSpPr/>
          <p:nvPr/>
        </p:nvSpPr>
        <p:spPr>
          <a:xfrm>
            <a:off x="990600" y="381000"/>
            <a:ext cx="8153400" cy="369332"/>
          </a:xfrm>
          <a:prstGeom prst="rect">
            <a:avLst/>
          </a:prstGeom>
        </p:spPr>
        <p:txBody>
          <a:bodyPr wrap="square">
            <a:spAutoFit/>
          </a:bodyPr>
          <a:lstStyle/>
          <a:p>
            <a:pPr algn="ctr"/>
            <a:r>
              <a:rPr lang="en-US" b="1" dirty="0" smtClean="0">
                <a:solidFill>
                  <a:srgbClr val="FF0000"/>
                </a:solidFill>
                <a:latin typeface="Verdana" pitchFamily="34" charset="0"/>
                <a:ea typeface="Verdana" pitchFamily="34" charset="0"/>
                <a:cs typeface="Verdana" pitchFamily="34" charset="0"/>
              </a:rPr>
              <a:t>World’s Deadliest Disasters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95400" y="914400"/>
          <a:ext cx="7620000" cy="5784368"/>
        </p:xfrm>
        <a:graphic>
          <a:graphicData uri="http://schemas.openxmlformats.org/drawingml/2006/table">
            <a:tbl>
              <a:tblPr firstRow="1" bandRow="1">
                <a:tableStyleId>{5C22544A-7EE6-4342-B048-85BDC9FD1C3A}</a:tableStyleId>
              </a:tblPr>
              <a:tblGrid>
                <a:gridCol w="1905000"/>
                <a:gridCol w="1905000"/>
                <a:gridCol w="1905000"/>
                <a:gridCol w="1905000"/>
              </a:tblGrid>
              <a:tr h="565741">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Name of the Event</a:t>
                      </a:r>
                    </a:p>
                  </a:txBody>
                  <a:tcPr/>
                </a:tc>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Year</a:t>
                      </a:r>
                    </a:p>
                  </a:txBody>
                  <a:tcPr/>
                </a:tc>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Country &amp; Region</a:t>
                      </a:r>
                    </a:p>
                  </a:txBody>
                  <a:tcPr/>
                </a:tc>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Fatalities</a:t>
                      </a:r>
                    </a:p>
                  </a:txBody>
                  <a:tcPr/>
                </a:tc>
              </a:tr>
              <a:tr h="327771">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Earthquake</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1737</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Bengal</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300,000 deaths</a:t>
                      </a:r>
                    </a:p>
                  </a:txBody>
                  <a:tcPr/>
                </a:tc>
              </a:tr>
              <a:tr h="1011488">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Great Famine</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1876-1878</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Southern India</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58.5 Million affected</a:t>
                      </a:r>
                    </a:p>
                    <a:p>
                      <a:r>
                        <a:rPr kumimoji="0" lang="en-US" sz="1400" kern="1200" baseline="0" dirty="0" smtClean="0">
                          <a:solidFill>
                            <a:schemeClr val="dk1"/>
                          </a:solidFill>
                          <a:latin typeface="Verdana" pitchFamily="34" charset="0"/>
                          <a:ea typeface="Verdana" pitchFamily="34" charset="0"/>
                          <a:cs typeface="Verdana" pitchFamily="34" charset="0"/>
                        </a:rPr>
                        <a:t>5.5 million deaths due to starvation</a:t>
                      </a:r>
                    </a:p>
                  </a:txBody>
                  <a:tcPr/>
                </a:tc>
              </a:tr>
              <a:tr h="565741">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The Indian Famine</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1896-1897</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Whole India</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1.25 – 10 Million deaths</a:t>
                      </a:r>
                    </a:p>
                  </a:txBody>
                  <a:tcPr/>
                </a:tc>
              </a:tr>
              <a:tr h="565741">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Drought</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1972</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India</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200 Million affected</a:t>
                      </a:r>
                    </a:p>
                  </a:txBody>
                  <a:tcPr/>
                </a:tc>
              </a:tr>
              <a:tr h="565741">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Drought</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1987</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Haryana</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300 Million affected</a:t>
                      </a:r>
                    </a:p>
                  </a:txBody>
                  <a:tcPr/>
                </a:tc>
              </a:tr>
              <a:tr h="565741">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Orissa Super Cyclone</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1999</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Orissa</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10000 deaths</a:t>
                      </a:r>
                    </a:p>
                  </a:txBody>
                  <a:tcPr/>
                </a:tc>
              </a:tr>
              <a:tr h="808202">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Gujarat Earthquake</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2001</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Bhuj</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25000 deaths</a:t>
                      </a:r>
                    </a:p>
                    <a:p>
                      <a:r>
                        <a:rPr kumimoji="0" lang="en-US" sz="1400" kern="1200" baseline="0" dirty="0" smtClean="0">
                          <a:solidFill>
                            <a:schemeClr val="dk1"/>
                          </a:solidFill>
                          <a:latin typeface="Verdana" pitchFamily="34" charset="0"/>
                          <a:ea typeface="Verdana" pitchFamily="34" charset="0"/>
                          <a:cs typeface="Verdana" pitchFamily="34" charset="0"/>
                        </a:rPr>
                        <a:t>6.3 million affected</a:t>
                      </a:r>
                    </a:p>
                  </a:txBody>
                  <a:tcPr/>
                </a:tc>
              </a:tr>
              <a:tr h="808202">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Floods</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2013</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Uttarakhand</a:t>
                      </a:r>
                    </a:p>
                  </a:txBody>
                  <a:tcPr/>
                </a:tc>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100000 affected</a:t>
                      </a:r>
                    </a:p>
                  </a:txBody>
                  <a:tcPr/>
                </a:tc>
              </a:tr>
            </a:tbl>
          </a:graphicData>
        </a:graphic>
      </p:graphicFrame>
      <p:sp>
        <p:nvSpPr>
          <p:cNvPr id="5" name="Rectangle 4"/>
          <p:cNvSpPr/>
          <p:nvPr/>
        </p:nvSpPr>
        <p:spPr>
          <a:xfrm>
            <a:off x="990600" y="381000"/>
            <a:ext cx="8153400" cy="369332"/>
          </a:xfrm>
          <a:prstGeom prst="rect">
            <a:avLst/>
          </a:prstGeom>
        </p:spPr>
        <p:txBody>
          <a:bodyPr wrap="square">
            <a:spAutoFit/>
          </a:bodyPr>
          <a:lstStyle/>
          <a:p>
            <a:pPr algn="ctr"/>
            <a:r>
              <a:rPr lang="en-US" b="1" dirty="0" smtClean="0">
                <a:solidFill>
                  <a:srgbClr val="FF0000"/>
                </a:solidFill>
                <a:latin typeface="Verdana" pitchFamily="34" charset="0"/>
                <a:ea typeface="Verdana" pitchFamily="34" charset="0"/>
                <a:cs typeface="Verdana" pitchFamily="34" charset="0"/>
              </a:rPr>
              <a:t>India’s Deadliest Disasters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47800" y="990600"/>
            <a:ext cx="7285939"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3999" y="990600"/>
            <a:ext cx="7287768" cy="5541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600200"/>
            <a:ext cx="3121367" cy="307777"/>
          </a:xfrm>
          <a:prstGeom prst="rect">
            <a:avLst/>
          </a:prstGeom>
        </p:spPr>
        <p:txBody>
          <a:bodyPr wrap="none">
            <a:spAutoFit/>
          </a:bodyPr>
          <a:lstStyle/>
          <a:p>
            <a:r>
              <a:rPr lang="en-US" sz="1400" b="1" dirty="0" smtClean="0">
                <a:solidFill>
                  <a:schemeClr val="dk1"/>
                </a:solidFill>
                <a:latin typeface="Verdana" pitchFamily="34" charset="0"/>
                <a:ea typeface="Verdana" pitchFamily="34" charset="0"/>
                <a:cs typeface="Verdana" pitchFamily="34" charset="0"/>
              </a:rPr>
              <a:t>Disaster Events (1900-2009)</a:t>
            </a:r>
          </a:p>
        </p:txBody>
      </p:sp>
      <p:pic>
        <p:nvPicPr>
          <p:cNvPr id="4099" name="Picture 3"/>
          <p:cNvPicPr>
            <a:picLocks noChangeAspect="1" noChangeArrowheads="1"/>
          </p:cNvPicPr>
          <p:nvPr/>
        </p:nvPicPr>
        <p:blipFill>
          <a:blip r:embed="rId2"/>
          <a:srcRect/>
          <a:stretch>
            <a:fillRect/>
          </a:stretch>
        </p:blipFill>
        <p:spPr bwMode="auto">
          <a:xfrm>
            <a:off x="1371600" y="2286000"/>
            <a:ext cx="7315200" cy="1892119"/>
          </a:xfrm>
          <a:prstGeom prst="rect">
            <a:avLst/>
          </a:prstGeom>
          <a:noFill/>
          <a:ln w="9525">
            <a:noFill/>
            <a:miter lim="800000"/>
            <a:headEnd/>
            <a:tailEnd/>
          </a:ln>
          <a:effectLst/>
        </p:spPr>
      </p:pic>
      <p:sp>
        <p:nvSpPr>
          <p:cNvPr id="7" name="Rectangle 6"/>
          <p:cNvSpPr/>
          <p:nvPr/>
        </p:nvSpPr>
        <p:spPr>
          <a:xfrm>
            <a:off x="5181600" y="1600200"/>
            <a:ext cx="3272050" cy="307777"/>
          </a:xfrm>
          <a:prstGeom prst="rect">
            <a:avLst/>
          </a:prstGeom>
        </p:spPr>
        <p:txBody>
          <a:bodyPr wrap="none">
            <a:spAutoFit/>
          </a:bodyPr>
          <a:lstStyle/>
          <a:p>
            <a:r>
              <a:rPr lang="en-US" sz="1400" b="1" dirty="0" smtClean="0">
                <a:solidFill>
                  <a:schemeClr val="dk1"/>
                </a:solidFill>
                <a:latin typeface="Verdana" pitchFamily="34" charset="0"/>
                <a:ea typeface="Verdana" pitchFamily="34" charset="0"/>
                <a:cs typeface="Verdana" pitchFamily="34" charset="0"/>
              </a:rPr>
              <a:t>Disaster Deaths (1900 - 2009)</a:t>
            </a:r>
          </a:p>
        </p:txBody>
      </p:sp>
      <p:sp>
        <p:nvSpPr>
          <p:cNvPr id="8" name="Rectangle 7"/>
          <p:cNvSpPr/>
          <p:nvPr/>
        </p:nvSpPr>
        <p:spPr>
          <a:xfrm>
            <a:off x="4267200" y="4343400"/>
            <a:ext cx="4572000" cy="230832"/>
          </a:xfrm>
          <a:prstGeom prst="rect">
            <a:avLst/>
          </a:prstGeom>
        </p:spPr>
        <p:txBody>
          <a:bodyPr>
            <a:spAutoFit/>
          </a:bodyPr>
          <a:lstStyle/>
          <a:p>
            <a:r>
              <a:rPr lang="en-US" sz="900" b="1" dirty="0" smtClean="0">
                <a:solidFill>
                  <a:schemeClr val="dk1"/>
                </a:solidFill>
                <a:latin typeface="Verdana" pitchFamily="34" charset="0"/>
                <a:ea typeface="Verdana" pitchFamily="34" charset="0"/>
                <a:cs typeface="Verdana" pitchFamily="34" charset="0"/>
              </a:rPr>
              <a:t>Source: Centre for Research on Epidemiology of Disasters (CRED)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95400" y="914400"/>
          <a:ext cx="7620000" cy="5607423"/>
        </p:xfrm>
        <a:graphic>
          <a:graphicData uri="http://schemas.openxmlformats.org/drawingml/2006/table">
            <a:tbl>
              <a:tblPr firstRow="1" bandRow="1">
                <a:tableStyleId>{5C22544A-7EE6-4342-B048-85BDC9FD1C3A}</a:tableStyleId>
              </a:tblPr>
              <a:tblGrid>
                <a:gridCol w="2209800"/>
                <a:gridCol w="762000"/>
                <a:gridCol w="2133600"/>
                <a:gridCol w="2514600"/>
              </a:tblGrid>
              <a:tr h="565741">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Name of the Event</a:t>
                      </a:r>
                    </a:p>
                  </a:txBody>
                  <a:tcPr/>
                </a:tc>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Year</a:t>
                      </a:r>
                    </a:p>
                  </a:txBody>
                  <a:tcPr/>
                </a:tc>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Country &amp; Region</a:t>
                      </a:r>
                    </a:p>
                  </a:txBody>
                  <a:tcPr/>
                </a:tc>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Fatalities</a:t>
                      </a:r>
                    </a:p>
                  </a:txBody>
                  <a:tcPr/>
                </a:tc>
              </a:tr>
              <a:tr h="327771">
                <a:tc>
                  <a:txBody>
                    <a:bodyPr/>
                    <a:lstStyle/>
                    <a:p>
                      <a:r>
                        <a:rPr kumimoji="0" lang="en-US" sz="1400" b="0" i="0" kern="1200" dirty="0" smtClean="0">
                          <a:solidFill>
                            <a:schemeClr val="dk1"/>
                          </a:solidFill>
                          <a:latin typeface="Verdana" pitchFamily="34" charset="0"/>
                          <a:ea typeface="Verdana" pitchFamily="34" charset="0"/>
                          <a:cs typeface="Verdana" pitchFamily="34" charset="0"/>
                        </a:rPr>
                        <a:t>London’s Killer Fog</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1952</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London</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12,000 deaths</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r>
              <a:tr h="478088">
                <a:tc>
                  <a:txBody>
                    <a:bodyPr/>
                    <a:lstStyle/>
                    <a:p>
                      <a:r>
                        <a:rPr kumimoji="0" lang="en-US" sz="1400" b="0" i="0" kern="1200" dirty="0" smtClean="0">
                          <a:solidFill>
                            <a:schemeClr val="dk1"/>
                          </a:solidFill>
                          <a:latin typeface="Verdana" pitchFamily="34" charset="0"/>
                          <a:ea typeface="Verdana" pitchFamily="34" charset="0"/>
                          <a:cs typeface="Verdana" pitchFamily="34" charset="0"/>
                        </a:rPr>
                        <a:t>The Al-</a:t>
                      </a:r>
                      <a:r>
                        <a:rPr kumimoji="0" lang="en-US" sz="1400" b="0" i="0" kern="1200" dirty="0" err="1" smtClean="0">
                          <a:solidFill>
                            <a:schemeClr val="dk1"/>
                          </a:solidFill>
                          <a:latin typeface="Verdana" pitchFamily="34" charset="0"/>
                          <a:ea typeface="Verdana" pitchFamily="34" charset="0"/>
                          <a:cs typeface="Verdana" pitchFamily="34" charset="0"/>
                        </a:rPr>
                        <a:t>Mishraq</a:t>
                      </a:r>
                      <a:r>
                        <a:rPr kumimoji="0" lang="en-US" sz="1400" b="0" i="0" kern="1200" dirty="0" smtClean="0">
                          <a:solidFill>
                            <a:schemeClr val="dk1"/>
                          </a:solidFill>
                          <a:latin typeface="Verdana" pitchFamily="34" charset="0"/>
                          <a:ea typeface="Verdana" pitchFamily="34" charset="0"/>
                          <a:cs typeface="Verdana" pitchFamily="34" charset="0"/>
                        </a:rPr>
                        <a:t> Fire</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2003</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kern="1200" baseline="0" dirty="0" smtClean="0">
                          <a:solidFill>
                            <a:schemeClr val="dk1"/>
                          </a:solidFill>
                          <a:latin typeface="Verdana" pitchFamily="34" charset="0"/>
                          <a:ea typeface="Verdana" pitchFamily="34" charset="0"/>
                          <a:cs typeface="Verdana" pitchFamily="34" charset="0"/>
                        </a:rPr>
                        <a:t>Iraq</a:t>
                      </a:r>
                    </a:p>
                  </a:txBody>
                  <a:tcPr/>
                </a:tc>
                <a:tc>
                  <a:txBody>
                    <a:bodyPr/>
                    <a:lstStyle/>
                    <a:p>
                      <a:r>
                        <a:rPr kumimoji="0" lang="en-US" sz="1400" b="0" kern="1200" baseline="0" dirty="0" smtClean="0">
                          <a:solidFill>
                            <a:schemeClr val="dk1"/>
                          </a:solidFill>
                          <a:latin typeface="Verdana" pitchFamily="34" charset="0"/>
                          <a:ea typeface="Verdana" pitchFamily="34" charset="0"/>
                          <a:cs typeface="Verdana" pitchFamily="34" charset="0"/>
                        </a:rPr>
                        <a:t>Environmental Damages</a:t>
                      </a:r>
                    </a:p>
                  </a:txBody>
                  <a:tcPr/>
                </a:tc>
              </a:tr>
              <a:tr h="565741">
                <a:tc>
                  <a:txBody>
                    <a:bodyPr/>
                    <a:lstStyle/>
                    <a:p>
                      <a:r>
                        <a:rPr kumimoji="0" lang="en-US" sz="1400" b="0" i="0" kern="1200" dirty="0" smtClean="0">
                          <a:solidFill>
                            <a:schemeClr val="dk1"/>
                          </a:solidFill>
                          <a:latin typeface="Verdana" pitchFamily="34" charset="0"/>
                          <a:ea typeface="Verdana" pitchFamily="34" charset="0"/>
                          <a:cs typeface="Verdana" pitchFamily="34" charset="0"/>
                        </a:rPr>
                        <a:t>The Nuclear Power Plant Explosion in Chernobyl</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1986</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Chernobyl, Russia</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100,000 fatal cancers</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r>
              <a:tr h="335280">
                <a:tc>
                  <a:txBody>
                    <a:bodyPr/>
                    <a:lstStyle/>
                    <a:p>
                      <a:r>
                        <a:rPr kumimoji="0" lang="en-US" sz="1400" b="0" i="0" kern="1200" dirty="0" smtClean="0">
                          <a:solidFill>
                            <a:schemeClr val="dk1"/>
                          </a:solidFill>
                          <a:latin typeface="Verdana" pitchFamily="34" charset="0"/>
                          <a:ea typeface="Verdana" pitchFamily="34" charset="0"/>
                          <a:cs typeface="Verdana" pitchFamily="34" charset="0"/>
                        </a:rPr>
                        <a:t>The Kuwait Oil Fires</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1991</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Kuwait</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kern="1200" baseline="0" dirty="0" smtClean="0">
                          <a:solidFill>
                            <a:schemeClr val="dk1"/>
                          </a:solidFill>
                          <a:latin typeface="Verdana" pitchFamily="34" charset="0"/>
                          <a:ea typeface="Verdana" pitchFamily="34" charset="0"/>
                          <a:cs typeface="Verdana" pitchFamily="34" charset="0"/>
                        </a:rPr>
                        <a:t>Environmental Damages</a:t>
                      </a:r>
                    </a:p>
                  </a:txBody>
                  <a:tcPr/>
                </a:tc>
              </a:tr>
              <a:tr h="607739">
                <a:tc>
                  <a:txBody>
                    <a:bodyPr/>
                    <a:lstStyle/>
                    <a:p>
                      <a:r>
                        <a:rPr kumimoji="0" lang="en-US" sz="1400" b="0" i="0" kern="1200" dirty="0" smtClean="0">
                          <a:solidFill>
                            <a:schemeClr val="dk1"/>
                          </a:solidFill>
                          <a:latin typeface="Verdana" pitchFamily="34" charset="0"/>
                          <a:ea typeface="Verdana" pitchFamily="34" charset="0"/>
                          <a:cs typeface="Verdana" pitchFamily="34" charset="0"/>
                        </a:rPr>
                        <a:t>The Destruction of the Aral Sea</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1960</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Russia</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baseline="0" dirty="0" smtClean="0">
                          <a:solidFill>
                            <a:schemeClr val="dk1"/>
                          </a:solidFill>
                          <a:latin typeface="Verdana" pitchFamily="34" charset="0"/>
                          <a:ea typeface="Verdana" pitchFamily="34" charset="0"/>
                          <a:cs typeface="Verdana" pitchFamily="34" charset="0"/>
                        </a:rPr>
                        <a:t>Environmental Damages</a:t>
                      </a:r>
                    </a:p>
                    <a:p>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r>
              <a:tr h="565741">
                <a:tc>
                  <a:txBody>
                    <a:bodyPr/>
                    <a:lstStyle/>
                    <a:p>
                      <a:r>
                        <a:rPr kumimoji="0" lang="en-US" sz="1400" b="0" i="0" kern="1200" dirty="0" smtClean="0">
                          <a:solidFill>
                            <a:schemeClr val="dk1"/>
                          </a:solidFill>
                          <a:latin typeface="Verdana" pitchFamily="34" charset="0"/>
                          <a:ea typeface="Verdana" pitchFamily="34" charset="0"/>
                          <a:cs typeface="Verdana" pitchFamily="34" charset="0"/>
                        </a:rPr>
                        <a:t>The Exxon Valdez Oil Spill</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1989</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Alaska</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11 million gallons of oil spilled</a:t>
                      </a:r>
                    </a:p>
                    <a:p>
                      <a:r>
                        <a:rPr kumimoji="0" lang="en-US" sz="1400" b="0" i="0" kern="1200" dirty="0" smtClean="0">
                          <a:solidFill>
                            <a:schemeClr val="dk1"/>
                          </a:solidFill>
                          <a:latin typeface="Verdana" pitchFamily="34" charset="0"/>
                          <a:ea typeface="Verdana" pitchFamily="34" charset="0"/>
                          <a:cs typeface="Verdana" pitchFamily="34" charset="0"/>
                        </a:rPr>
                        <a:t>Quarter Million birds were killed</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r>
              <a:tr h="808202">
                <a:tc>
                  <a:txBody>
                    <a:bodyPr/>
                    <a:lstStyle/>
                    <a:p>
                      <a:r>
                        <a:rPr kumimoji="0" lang="en-US" sz="1400" b="0" i="0" kern="1200" dirty="0" smtClean="0">
                          <a:solidFill>
                            <a:schemeClr val="dk1"/>
                          </a:solidFill>
                          <a:latin typeface="Verdana" pitchFamily="34" charset="0"/>
                          <a:ea typeface="Verdana" pitchFamily="34" charset="0"/>
                          <a:cs typeface="Verdana" pitchFamily="34" charset="0"/>
                        </a:rPr>
                        <a:t>Dioxin Pollution</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1976</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 Italy</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many children were affected by the serious skin disease</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r>
              <a:tr h="808202">
                <a:tc>
                  <a:txBody>
                    <a:bodyPr/>
                    <a:lstStyle/>
                    <a:p>
                      <a:r>
                        <a:rPr kumimoji="0" lang="en-US" sz="1400" b="0" i="0" kern="1200" dirty="0" smtClean="0">
                          <a:solidFill>
                            <a:schemeClr val="dk1"/>
                          </a:solidFill>
                          <a:latin typeface="Verdana" pitchFamily="34" charset="0"/>
                          <a:ea typeface="Verdana" pitchFamily="34" charset="0"/>
                          <a:cs typeface="Verdana" pitchFamily="34" charset="0"/>
                        </a:rPr>
                        <a:t>The Union Carbide Gas Leak</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1984</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Bhopal, India</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c>
                  <a:txBody>
                    <a:bodyPr/>
                    <a:lstStyle/>
                    <a:p>
                      <a:r>
                        <a:rPr kumimoji="0" lang="en-US" sz="1400" b="0" i="0" kern="1200" dirty="0" smtClean="0">
                          <a:solidFill>
                            <a:schemeClr val="dk1"/>
                          </a:solidFill>
                          <a:latin typeface="Verdana" pitchFamily="34" charset="0"/>
                          <a:ea typeface="Verdana" pitchFamily="34" charset="0"/>
                          <a:cs typeface="Verdana" pitchFamily="34" charset="0"/>
                        </a:rPr>
                        <a:t>Over 500,000 </a:t>
                      </a:r>
                      <a:r>
                        <a:rPr kumimoji="0" lang="en-US" sz="1400" b="0" i="0" kern="1200" baseline="0" dirty="0" smtClean="0">
                          <a:solidFill>
                            <a:schemeClr val="dk1"/>
                          </a:solidFill>
                          <a:latin typeface="Verdana" pitchFamily="34" charset="0"/>
                          <a:ea typeface="Verdana" pitchFamily="34" charset="0"/>
                          <a:cs typeface="Verdana" pitchFamily="34" charset="0"/>
                        </a:rPr>
                        <a:t> affected and 15000 died</a:t>
                      </a:r>
                      <a:endParaRPr kumimoji="0" lang="en-US" sz="1400" b="0" kern="1200" baseline="0" dirty="0" smtClean="0">
                        <a:solidFill>
                          <a:schemeClr val="dk1"/>
                        </a:solidFill>
                        <a:latin typeface="Verdana" pitchFamily="34" charset="0"/>
                        <a:ea typeface="Verdana" pitchFamily="34" charset="0"/>
                        <a:cs typeface="Verdana" pitchFamily="34" charset="0"/>
                      </a:endParaRPr>
                    </a:p>
                  </a:txBody>
                  <a:tcPr/>
                </a:tc>
              </a:tr>
            </a:tbl>
          </a:graphicData>
        </a:graphic>
      </p:graphicFrame>
      <p:sp>
        <p:nvSpPr>
          <p:cNvPr id="6" name="Rectangle 5"/>
          <p:cNvSpPr/>
          <p:nvPr/>
        </p:nvSpPr>
        <p:spPr>
          <a:xfrm>
            <a:off x="2971800" y="228600"/>
            <a:ext cx="3629520" cy="369332"/>
          </a:xfrm>
          <a:prstGeom prst="rect">
            <a:avLst/>
          </a:prstGeom>
        </p:spPr>
        <p:txBody>
          <a:bodyPr wrap="none">
            <a:spAutoFit/>
          </a:bodyPr>
          <a:lstStyle/>
          <a:p>
            <a:pPr algn="ctr"/>
            <a:r>
              <a:rPr lang="en-US" b="1" dirty="0" smtClean="0">
                <a:solidFill>
                  <a:srgbClr val="FF0000"/>
                </a:solidFill>
                <a:latin typeface="Verdana" pitchFamily="34" charset="0"/>
                <a:ea typeface="Verdana" pitchFamily="34" charset="0"/>
                <a:cs typeface="Verdana" pitchFamily="34" charset="0"/>
              </a:rPr>
              <a:t>Worst Man Made Disasters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371600" y="838200"/>
            <a:ext cx="7256584" cy="5486400"/>
          </a:xfrm>
          <a:prstGeom prst="rect">
            <a:avLst/>
          </a:prstGeom>
          <a:noFill/>
          <a:ln w="9525">
            <a:noFill/>
            <a:miter lim="800000"/>
            <a:headEnd/>
            <a:tailEnd/>
          </a:ln>
          <a:effectLst/>
        </p:spPr>
      </p:pic>
      <p:sp>
        <p:nvSpPr>
          <p:cNvPr id="5" name="Rectangle 4"/>
          <p:cNvSpPr/>
          <p:nvPr/>
        </p:nvSpPr>
        <p:spPr>
          <a:xfrm>
            <a:off x="990600" y="228600"/>
            <a:ext cx="8153400" cy="369332"/>
          </a:xfrm>
          <a:prstGeom prst="rect">
            <a:avLst/>
          </a:prstGeom>
        </p:spPr>
        <p:txBody>
          <a:bodyPr wrap="square">
            <a:spAutoFit/>
          </a:bodyPr>
          <a:lstStyle/>
          <a:p>
            <a:pPr algn="ctr"/>
            <a:r>
              <a:rPr lang="en-US" b="1" dirty="0" smtClean="0">
                <a:solidFill>
                  <a:srgbClr val="FF0000"/>
                </a:solidFill>
                <a:latin typeface="Verdana" pitchFamily="34" charset="0"/>
                <a:ea typeface="Verdana" pitchFamily="34" charset="0"/>
                <a:cs typeface="Verdana" pitchFamily="34" charset="0"/>
              </a:rPr>
              <a:t>Major Disasters in India from 1980-2010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000" b="1" dirty="0" smtClean="0">
                <a:solidFill>
                  <a:srgbClr val="FF0000"/>
                </a:solidFill>
                <a:latin typeface="Verdana" pitchFamily="34" charset="0"/>
                <a:ea typeface="Verdana" pitchFamily="34" charset="0"/>
                <a:cs typeface="Verdana" pitchFamily="34" charset="0"/>
              </a:rPr>
              <a:t/>
            </a:r>
            <a:br>
              <a:rPr lang="en-US" sz="2000" b="1" dirty="0" smtClean="0">
                <a:solidFill>
                  <a:srgbClr val="FF0000"/>
                </a:solidFill>
                <a:latin typeface="Verdana" pitchFamily="34" charset="0"/>
                <a:ea typeface="Verdana" pitchFamily="34" charset="0"/>
                <a:cs typeface="Verdana" pitchFamily="34" charset="0"/>
              </a:rPr>
            </a:br>
            <a:r>
              <a:rPr lang="en-US" sz="2000" b="1" dirty="0" smtClean="0">
                <a:solidFill>
                  <a:srgbClr val="FF0000"/>
                </a:solidFill>
                <a:latin typeface="Verdana" pitchFamily="34" charset="0"/>
                <a:ea typeface="Verdana" pitchFamily="34" charset="0"/>
                <a:cs typeface="Verdana" pitchFamily="34" charset="0"/>
              </a:rPr>
              <a:t/>
            </a:r>
            <a:br>
              <a:rPr lang="en-US" sz="2000" b="1" dirty="0" smtClean="0">
                <a:solidFill>
                  <a:srgbClr val="FF0000"/>
                </a:solidFill>
                <a:latin typeface="Verdana" pitchFamily="34" charset="0"/>
                <a:ea typeface="Verdana" pitchFamily="34" charset="0"/>
                <a:cs typeface="Verdana" pitchFamily="34" charset="0"/>
              </a:rPr>
            </a:br>
            <a:r>
              <a:rPr lang="en-US" sz="2000" b="1" dirty="0" smtClean="0">
                <a:solidFill>
                  <a:srgbClr val="FF0000"/>
                </a:solidFill>
                <a:effectLst/>
                <a:latin typeface="Verdana" pitchFamily="34" charset="0"/>
                <a:ea typeface="Verdana" pitchFamily="34" charset="0"/>
                <a:cs typeface="Verdana" pitchFamily="34" charset="0"/>
              </a:rPr>
              <a:t>International Decade for Disaster Reduction</a:t>
            </a:r>
            <a:br>
              <a:rPr lang="en-US" sz="2000" b="1" dirty="0" smtClean="0">
                <a:solidFill>
                  <a:srgbClr val="FF0000"/>
                </a:solidFill>
                <a:effectLst/>
                <a:latin typeface="Verdana" pitchFamily="34" charset="0"/>
                <a:ea typeface="Verdana" pitchFamily="34" charset="0"/>
                <a:cs typeface="Verdana" pitchFamily="34" charset="0"/>
              </a:rPr>
            </a:br>
            <a:r>
              <a:rPr lang="en-US" sz="2000" b="1" dirty="0" smtClean="0">
                <a:solidFill>
                  <a:srgbClr val="FF0000"/>
                </a:solidFill>
                <a:effectLst/>
                <a:latin typeface="Verdana" pitchFamily="34" charset="0"/>
                <a:ea typeface="Verdana" pitchFamily="34" charset="0"/>
                <a:cs typeface="Verdana" pitchFamily="34" charset="0"/>
              </a:rPr>
              <a:t> (Jan 1st 1990-1999)</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buNone/>
            </a:pPr>
            <a:r>
              <a:rPr lang="en-US" sz="1400" dirty="0" smtClean="0">
                <a:solidFill>
                  <a:schemeClr val="dk1"/>
                </a:solidFill>
                <a:latin typeface="Verdana" pitchFamily="34" charset="0"/>
                <a:ea typeface="Verdana" pitchFamily="34" charset="0"/>
                <a:cs typeface="Verdana" pitchFamily="34" charset="0"/>
              </a:rPr>
              <a:t>Resolution was first passed on 11 Dec 1987 to designate 1990-1999 as Natural</a:t>
            </a:r>
          </a:p>
          <a:p>
            <a:pPr algn="just">
              <a:buNone/>
            </a:pPr>
            <a:r>
              <a:rPr lang="en-US" sz="1400" dirty="0" smtClean="0">
                <a:solidFill>
                  <a:schemeClr val="dk1"/>
                </a:solidFill>
                <a:latin typeface="Verdana" pitchFamily="34" charset="0"/>
                <a:ea typeface="Verdana" pitchFamily="34" charset="0"/>
                <a:cs typeface="Verdana" pitchFamily="34" charset="0"/>
              </a:rPr>
              <a:t>disaster reduction decade (Resolution 42/169)</a:t>
            </a:r>
          </a:p>
          <a:p>
            <a:pPr algn="just">
              <a:buNone/>
            </a:pPr>
            <a:endParaRPr lang="en-US" sz="1400" dirty="0" smtClean="0">
              <a:solidFill>
                <a:schemeClr val="dk1"/>
              </a:solidFill>
              <a:latin typeface="Verdana" pitchFamily="34" charset="0"/>
              <a:ea typeface="Verdana" pitchFamily="34" charset="0"/>
              <a:cs typeface="Verdana" pitchFamily="34" charset="0"/>
            </a:endParaRPr>
          </a:p>
          <a:p>
            <a:pPr algn="just">
              <a:buNone/>
            </a:pPr>
            <a:r>
              <a:rPr lang="en-US" sz="1400" dirty="0" smtClean="0">
                <a:solidFill>
                  <a:schemeClr val="dk1"/>
                </a:solidFill>
                <a:latin typeface="Verdana" pitchFamily="34" charset="0"/>
                <a:ea typeface="Verdana" pitchFamily="34" charset="0"/>
                <a:cs typeface="Verdana" pitchFamily="34" charset="0"/>
              </a:rPr>
              <a:t>Second Wednesday of October is International Day for Natural Disaster</a:t>
            </a:r>
          </a:p>
          <a:p>
            <a:pPr algn="just">
              <a:buNone/>
            </a:pPr>
            <a:r>
              <a:rPr lang="en-US" sz="1400" dirty="0" smtClean="0">
                <a:solidFill>
                  <a:schemeClr val="dk1"/>
                </a:solidFill>
                <a:latin typeface="Verdana" pitchFamily="34" charset="0"/>
                <a:ea typeface="Verdana" pitchFamily="34" charset="0"/>
                <a:cs typeface="Verdana" pitchFamily="34" charset="0"/>
              </a:rPr>
              <a:t>Reduction during the decade</a:t>
            </a:r>
          </a:p>
          <a:p>
            <a:pPr marL="0" algn="just">
              <a:buNone/>
            </a:pPr>
            <a:endParaRPr lang="en-US" sz="1400" dirty="0" smtClean="0">
              <a:solidFill>
                <a:schemeClr val="dk1"/>
              </a:solidFill>
              <a:latin typeface="Verdana" pitchFamily="34" charset="0"/>
              <a:ea typeface="Verdana" pitchFamily="34" charset="0"/>
              <a:cs typeface="Verdana" pitchFamily="34" charset="0"/>
            </a:endParaRPr>
          </a:p>
          <a:p>
            <a:pPr marL="0" algn="just">
              <a:buNone/>
            </a:pPr>
            <a:r>
              <a:rPr lang="en-US" sz="1400" dirty="0" smtClean="0">
                <a:solidFill>
                  <a:schemeClr val="dk1"/>
                </a:solidFill>
                <a:latin typeface="Verdana" pitchFamily="34" charset="0"/>
                <a:ea typeface="Verdana" pitchFamily="34" charset="0"/>
                <a:cs typeface="Verdana" pitchFamily="34" charset="0"/>
              </a:rPr>
              <a:t> The Objective is to reduce through concerted international action</a:t>
            </a:r>
          </a:p>
          <a:p>
            <a:pPr marL="0" algn="just">
              <a:buNone/>
            </a:pPr>
            <a:endParaRPr lang="en-US" sz="1400" dirty="0" smtClean="0">
              <a:solidFill>
                <a:schemeClr val="dk1"/>
              </a:solidFill>
              <a:latin typeface="Verdana" pitchFamily="34" charset="0"/>
              <a:ea typeface="Verdana" pitchFamily="34" charset="0"/>
              <a:cs typeface="Verdana" pitchFamily="34" charset="0"/>
            </a:endParaRPr>
          </a:p>
          <a:p>
            <a:pPr marL="0" algn="just">
              <a:buFont typeface="Wingdings" pitchFamily="2" charset="2"/>
              <a:buChar char="Ø"/>
            </a:pPr>
            <a:r>
              <a:rPr lang="en-US" sz="1400" dirty="0" smtClean="0">
                <a:solidFill>
                  <a:schemeClr val="dk1"/>
                </a:solidFill>
                <a:latin typeface="Verdana" pitchFamily="34" charset="0"/>
                <a:ea typeface="Verdana" pitchFamily="34" charset="0"/>
                <a:cs typeface="Verdana" pitchFamily="34" charset="0"/>
              </a:rPr>
              <a:t>     the loss of life</a:t>
            </a:r>
          </a:p>
          <a:p>
            <a:pPr marL="0" algn="just">
              <a:buFont typeface="Wingdings" pitchFamily="2" charset="2"/>
              <a:buChar char="Ø"/>
            </a:pPr>
            <a:r>
              <a:rPr lang="en-US" sz="1400" dirty="0" smtClean="0">
                <a:solidFill>
                  <a:schemeClr val="dk1"/>
                </a:solidFill>
                <a:latin typeface="Verdana" pitchFamily="34" charset="0"/>
                <a:ea typeface="Verdana" pitchFamily="34" charset="0"/>
                <a:cs typeface="Verdana" pitchFamily="34" charset="0"/>
              </a:rPr>
              <a:t>     property damage</a:t>
            </a:r>
          </a:p>
          <a:p>
            <a:pPr marL="0" algn="just">
              <a:buFont typeface="Wingdings" pitchFamily="2" charset="2"/>
              <a:buChar char="Ø"/>
            </a:pPr>
            <a:r>
              <a:rPr lang="en-US" sz="1400" dirty="0" smtClean="0">
                <a:solidFill>
                  <a:schemeClr val="dk1"/>
                </a:solidFill>
                <a:latin typeface="Verdana" pitchFamily="34" charset="0"/>
                <a:ea typeface="Verdana" pitchFamily="34" charset="0"/>
                <a:cs typeface="Verdana" pitchFamily="34" charset="0"/>
              </a:rPr>
              <a:t>     social and </a:t>
            </a:r>
          </a:p>
          <a:p>
            <a:pPr marL="0" algn="just">
              <a:buFont typeface="Wingdings" pitchFamily="2" charset="2"/>
              <a:buChar char="Ø"/>
            </a:pPr>
            <a:r>
              <a:rPr lang="en-US" sz="1400" dirty="0" smtClean="0">
                <a:solidFill>
                  <a:schemeClr val="dk1"/>
                </a:solidFill>
                <a:latin typeface="Verdana" pitchFamily="34" charset="0"/>
                <a:ea typeface="Verdana" pitchFamily="34" charset="0"/>
                <a:cs typeface="Verdana" pitchFamily="34" charset="0"/>
              </a:rPr>
              <a:t>     economic damage </a:t>
            </a:r>
          </a:p>
          <a:p>
            <a:pPr marL="0" algn="just">
              <a:buNone/>
            </a:pPr>
            <a:endParaRPr lang="en-US" sz="1400" dirty="0" smtClean="0">
              <a:solidFill>
                <a:schemeClr val="dk1"/>
              </a:solidFill>
              <a:latin typeface="Verdana" pitchFamily="34" charset="0"/>
              <a:ea typeface="Verdana" pitchFamily="34" charset="0"/>
              <a:cs typeface="Verdana" pitchFamily="34" charset="0"/>
            </a:endParaRPr>
          </a:p>
          <a:p>
            <a:pPr marL="0" algn="just">
              <a:buNone/>
            </a:pPr>
            <a:r>
              <a:rPr lang="en-US" sz="1400" dirty="0" smtClean="0">
                <a:solidFill>
                  <a:schemeClr val="dk1"/>
                </a:solidFill>
                <a:latin typeface="Verdana" pitchFamily="34" charset="0"/>
                <a:ea typeface="Verdana" pitchFamily="34" charset="0"/>
                <a:cs typeface="Verdana" pitchFamily="34" charset="0"/>
              </a:rPr>
              <a:t> caused due to earth quakes, cyclones, tsunamis, drought etc and other  </a:t>
            </a:r>
          </a:p>
          <a:p>
            <a:pPr marL="0" algn="just">
              <a:buNone/>
            </a:pPr>
            <a:r>
              <a:rPr lang="en-US" sz="1400" dirty="0" smtClean="0">
                <a:solidFill>
                  <a:schemeClr val="dk1"/>
                </a:solidFill>
                <a:latin typeface="Verdana" pitchFamily="34" charset="0"/>
                <a:ea typeface="Verdana" pitchFamily="34" charset="0"/>
                <a:cs typeface="Verdana" pitchFamily="34" charset="0"/>
              </a:rPr>
              <a:t> calamities of natural origin.</a:t>
            </a:r>
          </a:p>
          <a:p>
            <a:pPr marL="0">
              <a:buNone/>
            </a:pPr>
            <a:endParaRPr lang="en-US" sz="1400" dirty="0">
              <a:solidFill>
                <a:schemeClr val="dk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381000"/>
            <a:ext cx="7498080" cy="5562600"/>
          </a:xfrm>
        </p:spPr>
        <p:txBody>
          <a:bodyPr>
            <a:normAutofit/>
          </a:bodyPr>
          <a:lstStyle/>
          <a:p>
            <a:pPr algn="just">
              <a:buNone/>
            </a:pPr>
            <a:r>
              <a:rPr lang="en-US" sz="1400" b="1" dirty="0" smtClean="0">
                <a:solidFill>
                  <a:schemeClr val="dk1"/>
                </a:solidFill>
                <a:latin typeface="Verdana" pitchFamily="34" charset="0"/>
                <a:ea typeface="Verdana" pitchFamily="34" charset="0"/>
                <a:cs typeface="Verdana" pitchFamily="34" charset="0"/>
              </a:rPr>
              <a:t>The goals of the decade are as below</a:t>
            </a:r>
          </a:p>
          <a:p>
            <a:pPr algn="just">
              <a:buNone/>
            </a:pPr>
            <a:endParaRPr lang="en-US" sz="1400" dirty="0" smtClean="0">
              <a:solidFill>
                <a:schemeClr val="dk1"/>
              </a:solidFill>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solidFill>
                  <a:schemeClr val="dk1"/>
                </a:solidFill>
                <a:latin typeface="Verdana" pitchFamily="34" charset="0"/>
                <a:ea typeface="Verdana" pitchFamily="34" charset="0"/>
                <a:cs typeface="Verdana" pitchFamily="34" charset="0"/>
              </a:rPr>
              <a:t>To improve the capacity if each country to mitigate the effects of natural disasters effectively, paying special attention to assisting countries in assessment of disaster damage potential and in the establishment of early warning systems and disaster resistant structures when and where required.</a:t>
            </a:r>
          </a:p>
          <a:p>
            <a:pPr lvl="0" algn="just">
              <a:buFont typeface="Wingdings" pitchFamily="2" charset="2"/>
              <a:buChar char="Ø"/>
            </a:pPr>
            <a:endParaRPr lang="en-US" sz="1400" dirty="0" smtClean="0">
              <a:solidFill>
                <a:schemeClr val="dk1"/>
              </a:solidFill>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solidFill>
                  <a:schemeClr val="dk1"/>
                </a:solidFill>
                <a:latin typeface="Verdana" pitchFamily="34" charset="0"/>
                <a:ea typeface="Verdana" pitchFamily="34" charset="0"/>
                <a:cs typeface="Verdana" pitchFamily="34" charset="0"/>
              </a:rPr>
              <a:t>To devise appropriate guidelines and strategies for applying existing scientific and technical knowledge taking in to account the cultural and economic diversity among nations.</a:t>
            </a:r>
          </a:p>
          <a:p>
            <a:pPr lvl="0" algn="just">
              <a:buFont typeface="Wingdings" pitchFamily="2" charset="2"/>
              <a:buChar char="Ø"/>
            </a:pPr>
            <a:endParaRPr lang="en-US" sz="1400" dirty="0" smtClean="0">
              <a:solidFill>
                <a:schemeClr val="dk1"/>
              </a:solidFill>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solidFill>
                  <a:schemeClr val="dk1"/>
                </a:solidFill>
                <a:latin typeface="Verdana" pitchFamily="34" charset="0"/>
                <a:ea typeface="Verdana" pitchFamily="34" charset="0"/>
                <a:cs typeface="Verdana" pitchFamily="34" charset="0"/>
              </a:rPr>
              <a:t>To foster scientific and engineering endeavors aimed at closing critical gaps in knowledge in order to reduce loss of property and life.</a:t>
            </a:r>
          </a:p>
          <a:p>
            <a:pPr lvl="0" algn="just">
              <a:buFont typeface="Wingdings" pitchFamily="2" charset="2"/>
              <a:buChar char="Ø"/>
            </a:pPr>
            <a:endParaRPr lang="en-US" sz="1400" dirty="0" smtClean="0">
              <a:solidFill>
                <a:schemeClr val="dk1"/>
              </a:solidFill>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solidFill>
                  <a:schemeClr val="dk1"/>
                </a:solidFill>
                <a:latin typeface="Verdana" pitchFamily="34" charset="0"/>
                <a:ea typeface="Verdana" pitchFamily="34" charset="0"/>
                <a:cs typeface="Verdana" pitchFamily="34" charset="0"/>
              </a:rPr>
              <a:t>To disseminate existing and new technological information related to measures for assessment, prediction and mitigation of natural disasters.</a:t>
            </a:r>
          </a:p>
          <a:p>
            <a:pPr lvl="0" algn="just">
              <a:buFont typeface="Wingdings" pitchFamily="2" charset="2"/>
              <a:buChar char="Ø"/>
            </a:pPr>
            <a:endParaRPr lang="en-US" sz="1400" dirty="0" smtClean="0">
              <a:solidFill>
                <a:schemeClr val="dk1"/>
              </a:solidFill>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solidFill>
                  <a:schemeClr val="dk1"/>
                </a:solidFill>
                <a:latin typeface="Verdana" pitchFamily="34" charset="0"/>
                <a:ea typeface="Verdana" pitchFamily="34" charset="0"/>
                <a:cs typeface="Verdana" pitchFamily="34" charset="0"/>
              </a:rPr>
              <a:t>To develop measures for assessment, prediction, prevention and mitigation of natural disasters through programmes of technical assistance and knowledge transfer, demonstration projects, tailored to specific disasters and locations and to evaluate the effectiveness of those programmes.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b="1" dirty="0" smtClean="0"/>
              <a:t/>
            </a:r>
            <a:br>
              <a:rPr lang="en-US" b="1" dirty="0" smtClean="0"/>
            </a:br>
            <a:r>
              <a:rPr lang="en-US" sz="2000" b="1" dirty="0" smtClean="0">
                <a:solidFill>
                  <a:srgbClr val="FF0000"/>
                </a:solidFill>
                <a:effectLst/>
                <a:latin typeface="Verdana" pitchFamily="34" charset="0"/>
                <a:ea typeface="Verdana" pitchFamily="34" charset="0"/>
                <a:cs typeface="Verdana" pitchFamily="34" charset="0"/>
              </a:rPr>
              <a:t>What is a Disaster?</a:t>
            </a:r>
            <a:br>
              <a:rPr lang="en-US" sz="2000" b="1" dirty="0" smtClean="0">
                <a:solidFill>
                  <a:srgbClr val="FF0000"/>
                </a:solidFill>
                <a:effectLst/>
                <a:latin typeface="Verdana" pitchFamily="34" charset="0"/>
                <a:ea typeface="Verdana" pitchFamily="34" charset="0"/>
                <a:cs typeface="Verdana" pitchFamily="34" charset="0"/>
              </a:rPr>
            </a:br>
            <a:endParaRPr lang="en-US" sz="2000" b="1" dirty="0">
              <a:solidFill>
                <a:srgbClr val="FF0000"/>
              </a:solidFill>
              <a:effectLst/>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fontScale="92500" lnSpcReduction="10000"/>
          </a:bodyPr>
          <a:lstStyle/>
          <a:p>
            <a:pPr lvl="0" algn="just"/>
            <a:r>
              <a:rPr lang="en-US" sz="1700" dirty="0" smtClean="0">
                <a:latin typeface="Verdana" pitchFamily="34" charset="0"/>
                <a:ea typeface="Verdana" pitchFamily="34" charset="0"/>
                <a:cs typeface="Verdana" pitchFamily="34" charset="0"/>
              </a:rPr>
              <a:t>Disaster is a sudden, calamitous event bringing great damage, loss, and destruction and devastation to life and property.</a:t>
            </a:r>
          </a:p>
          <a:p>
            <a:pPr lvl="0" algn="just">
              <a:buNone/>
            </a:pPr>
            <a:endParaRPr lang="en-US" sz="1700" b="1" dirty="0" smtClean="0">
              <a:latin typeface="Verdana" pitchFamily="34" charset="0"/>
              <a:ea typeface="Verdana" pitchFamily="34" charset="0"/>
              <a:cs typeface="Verdana" pitchFamily="34" charset="0"/>
            </a:endParaRPr>
          </a:p>
          <a:p>
            <a:pPr lvl="0" algn="just"/>
            <a:r>
              <a:rPr lang="en-US" sz="1700" dirty="0" smtClean="0">
                <a:latin typeface="Verdana" pitchFamily="34" charset="0"/>
                <a:ea typeface="Verdana" pitchFamily="34" charset="0"/>
                <a:cs typeface="Verdana" pitchFamily="34" charset="0"/>
              </a:rPr>
              <a:t>WHO defines Disaster as "any occurrence that causes damage, ecological disruption, loss of human life, deterioration of health and health services, on a scale sufficient to warrant an extraordinary response from outside the affected community or area”.</a:t>
            </a:r>
          </a:p>
          <a:p>
            <a:pPr>
              <a:buNone/>
            </a:pPr>
            <a:endParaRPr lang="en-US" sz="1700" dirty="0" smtClean="0">
              <a:latin typeface="Verdana" pitchFamily="34" charset="0"/>
              <a:ea typeface="Verdana" pitchFamily="34" charset="0"/>
              <a:cs typeface="Verdana" pitchFamily="34" charset="0"/>
            </a:endParaRPr>
          </a:p>
          <a:p>
            <a:pPr>
              <a:buNone/>
            </a:pPr>
            <a:r>
              <a:rPr lang="en-US" sz="1700" dirty="0" smtClean="0">
                <a:solidFill>
                  <a:srgbClr val="FF0000"/>
                </a:solidFill>
                <a:latin typeface="Verdana" pitchFamily="34" charset="0"/>
                <a:ea typeface="Verdana" pitchFamily="34" charset="0"/>
                <a:cs typeface="Verdana" pitchFamily="34" charset="0"/>
              </a:rPr>
              <a:t>But as Civil Students, we can say as:</a:t>
            </a:r>
          </a:p>
          <a:p>
            <a:pPr>
              <a:buNone/>
            </a:pPr>
            <a:endParaRPr lang="en-US" sz="1700" dirty="0" smtClean="0">
              <a:latin typeface="Verdana" pitchFamily="34" charset="0"/>
              <a:ea typeface="Verdana" pitchFamily="34" charset="0"/>
              <a:cs typeface="Verdana" pitchFamily="34" charset="0"/>
            </a:endParaRPr>
          </a:p>
          <a:p>
            <a:pPr algn="just"/>
            <a:r>
              <a:rPr lang="en-US" sz="1700" dirty="0" smtClean="0">
                <a:latin typeface="Verdana" pitchFamily="34" charset="0"/>
                <a:ea typeface="Verdana" pitchFamily="34" charset="0"/>
                <a:cs typeface="Verdana" pitchFamily="34" charset="0"/>
              </a:rPr>
              <a:t>It is a natural accident, which causes great damage to life, property and Structures which cannot be reused.</a:t>
            </a:r>
          </a:p>
          <a:p>
            <a:pPr algn="just">
              <a:buNone/>
            </a:pPr>
            <a:endParaRPr lang="en-US" sz="1700" dirty="0" smtClean="0">
              <a:latin typeface="Verdana" pitchFamily="34" charset="0"/>
              <a:ea typeface="Verdana" pitchFamily="34" charset="0"/>
              <a:cs typeface="Verdana" pitchFamily="34" charset="0"/>
            </a:endParaRPr>
          </a:p>
          <a:p>
            <a:pPr algn="just"/>
            <a:r>
              <a:rPr lang="en-US" sz="1700" dirty="0" smtClean="0">
                <a:latin typeface="Verdana" pitchFamily="34" charset="0"/>
                <a:ea typeface="Verdana" pitchFamily="34" charset="0"/>
                <a:cs typeface="Verdana" pitchFamily="34" charset="0"/>
              </a:rPr>
              <a:t>It may also be termed as “a serious disruption of the functioning of society, causing widespread human, material or environmental losses which exceed the ability of the affected society to cope using its own resources.”</a:t>
            </a:r>
            <a:endParaRPr lang="en-US" sz="1700" b="1" dirty="0" smtClean="0">
              <a:latin typeface="Verdana" pitchFamily="34" charset="0"/>
              <a:ea typeface="Verdana" pitchFamily="34" charset="0"/>
              <a:cs typeface="Verdana" pitchFamily="34" charset="0"/>
            </a:endParaRP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85800"/>
            <a:ext cx="7498080" cy="5715000"/>
          </a:xfrm>
        </p:spPr>
        <p:txBody>
          <a:bodyPr>
            <a:normAutofit lnSpcReduction="10000"/>
          </a:bodyPr>
          <a:lstStyle/>
          <a:p>
            <a:pPr algn="just">
              <a:buNone/>
            </a:pPr>
            <a:r>
              <a:rPr lang="en-US" sz="1800" b="1" dirty="0" smtClean="0">
                <a:latin typeface="Verdana" pitchFamily="34" charset="0"/>
                <a:ea typeface="Verdana" pitchFamily="34" charset="0"/>
                <a:cs typeface="Verdana" pitchFamily="34" charset="0"/>
              </a:rPr>
              <a:t>Policy Measures to be taken up at National Level</a:t>
            </a:r>
          </a:p>
          <a:p>
            <a:pPr algn="just">
              <a:buNone/>
            </a:pPr>
            <a:endParaRPr lang="en-US" sz="1800" dirty="0" smtClean="0">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latin typeface="Verdana" pitchFamily="34" charset="0"/>
                <a:ea typeface="Verdana" pitchFamily="34" charset="0"/>
                <a:cs typeface="Verdana" pitchFamily="34" charset="0"/>
              </a:rPr>
              <a:t>To formulate national disaster mitigation programmes as well as economic, land use and insurance policies for disaster prevention and particularly in developing countries to integrate them fully in to their national development programmes.</a:t>
            </a:r>
          </a:p>
          <a:p>
            <a:pPr lvl="0" algn="just">
              <a:buFont typeface="Wingdings" pitchFamily="2" charset="2"/>
              <a:buChar char="Ø"/>
            </a:pPr>
            <a:endParaRPr lang="en-US" sz="1400" dirty="0" smtClean="0">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latin typeface="Verdana" pitchFamily="34" charset="0"/>
                <a:ea typeface="Verdana" pitchFamily="34" charset="0"/>
                <a:cs typeface="Verdana" pitchFamily="34" charset="0"/>
              </a:rPr>
              <a:t>To participate during the decade in concerted international action for the reduction of natural disasters and as appropriate establish national committees in cooperation with the relevant scientific and technological communities and other concerned sectors with a view to attaining the objectives and goals of the decade.</a:t>
            </a:r>
          </a:p>
          <a:p>
            <a:pPr lvl="0" algn="just">
              <a:buFont typeface="Wingdings" pitchFamily="2" charset="2"/>
              <a:buChar char="Ø"/>
            </a:pPr>
            <a:endParaRPr lang="en-US" sz="1400" dirty="0" smtClean="0">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latin typeface="Verdana" pitchFamily="34" charset="0"/>
                <a:ea typeface="Verdana" pitchFamily="34" charset="0"/>
                <a:cs typeface="Verdana" pitchFamily="34" charset="0"/>
              </a:rPr>
              <a:t>To encourage their local administrations to take appropriate steps to mobilize necessary support from the public and private sectors and to contribute to the achievement of the purposes of the decade.</a:t>
            </a:r>
          </a:p>
          <a:p>
            <a:pPr lvl="0" algn="just">
              <a:buFont typeface="Wingdings" pitchFamily="2" charset="2"/>
              <a:buChar char="Ø"/>
            </a:pPr>
            <a:endParaRPr lang="en-US" sz="1400" dirty="0" smtClean="0">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latin typeface="Verdana" pitchFamily="34" charset="0"/>
                <a:ea typeface="Verdana" pitchFamily="34" charset="0"/>
                <a:cs typeface="Verdana" pitchFamily="34" charset="0"/>
              </a:rPr>
              <a:t>To keep the Secretary General informed of the plans of their countries and of assistance that can be provided so that United Nations may become an international centre for the exchange of information and the coordination of international efforts concerning activities in support of the objectives and goals of the decade thus enabling each state to benefit from the experience of other countries.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533400"/>
            <a:ext cx="7333488" cy="5943600"/>
          </a:xfrm>
        </p:spPr>
        <p:txBody>
          <a:bodyPr>
            <a:normAutofit fontScale="92500"/>
          </a:bodyPr>
          <a:lstStyle/>
          <a:p>
            <a:pPr>
              <a:buNone/>
            </a:pPr>
            <a:r>
              <a:rPr lang="en-US" sz="1900" b="1" dirty="0" smtClean="0">
                <a:latin typeface="Verdana" pitchFamily="34" charset="0"/>
                <a:ea typeface="Verdana" pitchFamily="34" charset="0"/>
                <a:cs typeface="Verdana" pitchFamily="34" charset="0"/>
              </a:rPr>
              <a:t>Policy Measures to be taken up at National Level</a:t>
            </a:r>
          </a:p>
          <a:p>
            <a:pPr>
              <a:buNone/>
            </a:pPr>
            <a:endParaRPr lang="en-US" b="1" dirty="0" smtClean="0">
              <a:latin typeface="Verdana" pitchFamily="34" charset="0"/>
              <a:ea typeface="Verdana" pitchFamily="34" charset="0"/>
              <a:cs typeface="Verdana" pitchFamily="34" charset="0"/>
            </a:endParaRPr>
          </a:p>
          <a:p>
            <a:pPr lvl="0" algn="just">
              <a:buFont typeface="Wingdings" pitchFamily="2" charset="2"/>
              <a:buChar char="Ø"/>
            </a:pPr>
            <a:r>
              <a:rPr lang="en-US" sz="1500" dirty="0" smtClean="0">
                <a:latin typeface="Verdana" pitchFamily="34" charset="0"/>
                <a:ea typeface="Verdana" pitchFamily="34" charset="0"/>
                <a:cs typeface="Verdana" pitchFamily="34" charset="0"/>
              </a:rPr>
              <a:t>To take measures as appropriate , to increase public awareness of damage risk probabilities and of the significance of preparedness, prevention, relief and short term recovery activities with respect to natural disasters and to enhance community preparedness through education, training, taking in to account the specific role of the new media.</a:t>
            </a:r>
          </a:p>
          <a:p>
            <a:pPr lvl="0" algn="just">
              <a:buFont typeface="Wingdings" pitchFamily="2" charset="2"/>
              <a:buChar char="Ø"/>
            </a:pPr>
            <a:endParaRPr lang="en-US" sz="1500" dirty="0" smtClean="0">
              <a:latin typeface="Verdana" pitchFamily="34" charset="0"/>
              <a:ea typeface="Verdana" pitchFamily="34" charset="0"/>
              <a:cs typeface="Verdana" pitchFamily="34" charset="0"/>
            </a:endParaRPr>
          </a:p>
          <a:p>
            <a:pPr lvl="0" algn="just">
              <a:buFont typeface="Wingdings" pitchFamily="2" charset="2"/>
              <a:buChar char="Ø"/>
            </a:pPr>
            <a:r>
              <a:rPr lang="en-US" sz="1500" dirty="0" smtClean="0">
                <a:latin typeface="Verdana" pitchFamily="34" charset="0"/>
                <a:ea typeface="Verdana" pitchFamily="34" charset="0"/>
                <a:cs typeface="Verdana" pitchFamily="34" charset="0"/>
              </a:rPr>
              <a:t>To pay due attention to the impact of natural disasters on health care, particularly to activities to reduce the vulnerability of hospitals and health centers, as well as the impact on food storage facilities, human shelter and other social and economic infrastructures.</a:t>
            </a:r>
          </a:p>
          <a:p>
            <a:pPr lvl="0" algn="just">
              <a:buFont typeface="Wingdings" pitchFamily="2" charset="2"/>
              <a:buChar char="Ø"/>
            </a:pPr>
            <a:endParaRPr lang="en-US" sz="1500" dirty="0" smtClean="0">
              <a:latin typeface="Verdana" pitchFamily="34" charset="0"/>
              <a:ea typeface="Verdana" pitchFamily="34" charset="0"/>
              <a:cs typeface="Verdana" pitchFamily="34" charset="0"/>
            </a:endParaRPr>
          </a:p>
          <a:p>
            <a:pPr lvl="0" algn="just">
              <a:buFont typeface="Wingdings" pitchFamily="2" charset="2"/>
              <a:buChar char="Ø"/>
            </a:pPr>
            <a:r>
              <a:rPr lang="en-US" sz="1500" dirty="0" smtClean="0">
                <a:latin typeface="Verdana" pitchFamily="34" charset="0"/>
                <a:ea typeface="Verdana" pitchFamily="34" charset="0"/>
                <a:cs typeface="Verdana" pitchFamily="34" charset="0"/>
              </a:rPr>
              <a:t>To improve the early international availability of appropriate emergency supplies through the storage or earmarking of such supplies in disaster prone areas</a:t>
            </a:r>
          </a:p>
          <a:p>
            <a:pPr lvl="0" algn="just">
              <a:buFont typeface="Wingdings" pitchFamily="2" charset="2"/>
              <a:buChar char="Ø"/>
            </a:pPr>
            <a:endParaRPr lang="en-US" sz="1500" dirty="0" smtClean="0">
              <a:latin typeface="Verdana" pitchFamily="34" charset="0"/>
              <a:ea typeface="Verdana" pitchFamily="34" charset="0"/>
              <a:cs typeface="Verdana" pitchFamily="34" charset="0"/>
            </a:endParaRPr>
          </a:p>
          <a:p>
            <a:pPr algn="just">
              <a:buFont typeface="Wingdings" pitchFamily="2" charset="2"/>
              <a:buChar char="Ø"/>
            </a:pPr>
            <a:r>
              <a:rPr lang="en-US" sz="1500" dirty="0" smtClean="0">
                <a:latin typeface="Verdana" pitchFamily="34" charset="0"/>
                <a:ea typeface="Verdana" pitchFamily="34" charset="0"/>
                <a:cs typeface="Verdana" pitchFamily="34" charset="0"/>
              </a:rPr>
              <a:t>Scientific and technological institutions, financial institutions , including banks and industrial enterprises, foundations and other related non-governmental organizations are encouraged to support and participate fully in the programmes and activities of the decade prepared and implemented by the international community, including governments, international organizations and non-governmental organizations.</a:t>
            </a:r>
            <a:endParaRPr lang="en-US" sz="15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r>
              <a:rPr lang="en-US" sz="2000" b="1" dirty="0" smtClean="0">
                <a:effectLst/>
                <a:latin typeface="Verdana" pitchFamily="34" charset="0"/>
                <a:ea typeface="Verdana" pitchFamily="34" charset="0"/>
                <a:cs typeface="Verdana" pitchFamily="34" charset="0"/>
              </a:rPr>
              <a:t>Actions to be taken by United Nations</a:t>
            </a:r>
            <a:r>
              <a:rPr lang="en-US" sz="1800" dirty="0" smtClean="0">
                <a:effectLst/>
                <a:latin typeface="Verdana" pitchFamily="34" charset="0"/>
                <a:ea typeface="Verdana" pitchFamily="34" charset="0"/>
                <a:cs typeface="Verdana" pitchFamily="34" charset="0"/>
              </a:rPr>
              <a:t/>
            </a:r>
            <a:br>
              <a:rPr lang="en-US" sz="1800" dirty="0" smtClean="0">
                <a:effectLst/>
                <a:latin typeface="Verdana" pitchFamily="34" charset="0"/>
                <a:ea typeface="Verdana" pitchFamily="34" charset="0"/>
                <a:cs typeface="Verdana" pitchFamily="34" charset="0"/>
              </a:rPr>
            </a:br>
            <a:endParaRPr lang="en-US" sz="1800" dirty="0">
              <a:effectLst/>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1371600" y="762000"/>
            <a:ext cx="7498080" cy="4800600"/>
          </a:xfrm>
        </p:spPr>
        <p:txBody>
          <a:bodyPr>
            <a:noAutofit/>
          </a:bodyPr>
          <a:lstStyle/>
          <a:p>
            <a:pPr lvl="0" algn="just">
              <a:buFont typeface="Wingdings" pitchFamily="2" charset="2"/>
              <a:buChar char="Ø"/>
            </a:pPr>
            <a:endParaRPr lang="en-US" sz="1400" dirty="0" smtClean="0">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latin typeface="Verdana" pitchFamily="34" charset="0"/>
                <a:ea typeface="Verdana" pitchFamily="34" charset="0"/>
                <a:cs typeface="Verdana" pitchFamily="34" charset="0"/>
              </a:rPr>
              <a:t>The organs, organizations and bodies of the United Nations System are urged to accord priority, as appropriate and in a concerted manner, to natural disaster preparedness, prevention, relief and short term recovery, including economic damage risk assessment, in their operational activities, the Secretary- General is requested in this regard, to ensure that adequate means are made available to the Office of the United Nations Disaster Relief Coordinator so that it may diligently discharge its specific role and responsibilities in the field of disaster mitigation and response in conformity with its mandate as contained in general assembly resolution 2816(XXVI).</a:t>
            </a:r>
          </a:p>
          <a:p>
            <a:pPr lvl="0" algn="just">
              <a:buFont typeface="Wingdings" pitchFamily="2" charset="2"/>
              <a:buChar char="Ø"/>
            </a:pPr>
            <a:endParaRPr lang="en-US" sz="1400" dirty="0" smtClean="0">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latin typeface="Verdana" pitchFamily="34" charset="0"/>
                <a:ea typeface="Verdana" pitchFamily="34" charset="0"/>
                <a:cs typeface="Verdana" pitchFamily="34" charset="0"/>
              </a:rPr>
              <a:t>The Secretary General is requested, in close association with the relevant organizations of the United Nations System, in particular through the department of Public Information of the Secretariat, as well as national information authorities, to assist in the formulation and implementation during the Decade of public information programmes aimed at raising public awareness of disaster prevention.</a:t>
            </a:r>
          </a:p>
          <a:p>
            <a:pPr lvl="0" algn="just">
              <a:buFont typeface="Wingdings" pitchFamily="2" charset="2"/>
              <a:buChar char="Ø"/>
            </a:pPr>
            <a:endParaRPr lang="en-US" sz="1400" dirty="0" smtClean="0">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latin typeface="Verdana" pitchFamily="34" charset="0"/>
                <a:ea typeface="Verdana" pitchFamily="34" charset="0"/>
                <a:cs typeface="Verdana" pitchFamily="34" charset="0"/>
              </a:rPr>
              <a:t>The United Nations Resident Coordinators and the field representatives are requested to work closely and in a coordinated manner with governments to achieve the objectives and goals of the decade.</a:t>
            </a:r>
          </a:p>
          <a:p>
            <a:pPr lvl="0" algn="just">
              <a:buFont typeface="Wingdings" pitchFamily="2" charset="2"/>
              <a:buChar char="Ø"/>
            </a:pPr>
            <a:endParaRPr lang="en-US" sz="14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a:buFont typeface="Wingdings" pitchFamily="2" charset="2"/>
              <a:buChar char="Ø"/>
            </a:pPr>
            <a:r>
              <a:rPr lang="en-US" sz="1400" dirty="0" smtClean="0">
                <a:latin typeface="Verdana" pitchFamily="34" charset="0"/>
                <a:ea typeface="Verdana" pitchFamily="34" charset="0"/>
                <a:cs typeface="Verdana" pitchFamily="34" charset="0"/>
              </a:rPr>
              <a:t>The regional commissioners are urged to play an active role in implementing the activities of the decade, considering that natural disasters often transcend national boundaries.</a:t>
            </a:r>
          </a:p>
          <a:p>
            <a:pPr lvl="0" algn="just">
              <a:buFont typeface="Wingdings" pitchFamily="2" charset="2"/>
              <a:buChar char="Ø"/>
            </a:pPr>
            <a:endParaRPr lang="en-US" sz="1400" dirty="0" smtClean="0">
              <a:latin typeface="Verdana" pitchFamily="34" charset="0"/>
              <a:ea typeface="Verdana" pitchFamily="34" charset="0"/>
              <a:cs typeface="Verdana" pitchFamily="34" charset="0"/>
            </a:endParaRPr>
          </a:p>
          <a:p>
            <a:pPr lvl="0" algn="just">
              <a:buFont typeface="Wingdings" pitchFamily="2" charset="2"/>
              <a:buChar char="Ø"/>
            </a:pPr>
            <a:r>
              <a:rPr lang="en-US" sz="1400" dirty="0" smtClean="0">
                <a:latin typeface="Verdana" pitchFamily="34" charset="0"/>
                <a:ea typeface="Verdana" pitchFamily="34" charset="0"/>
                <a:cs typeface="Verdana" pitchFamily="34" charset="0"/>
              </a:rPr>
              <a:t>The Secretary General is requested to designate the Director General for Development and International Economic Cooperation in accordance with his mandate as set out in General Assembly resolution 32/197 of 20</a:t>
            </a:r>
            <a:r>
              <a:rPr lang="en-US" sz="1400" baseline="30000" dirty="0" smtClean="0">
                <a:latin typeface="Verdana" pitchFamily="34" charset="0"/>
                <a:ea typeface="Verdana" pitchFamily="34" charset="0"/>
                <a:cs typeface="Verdana" pitchFamily="34" charset="0"/>
              </a:rPr>
              <a:t>th</a:t>
            </a:r>
            <a:r>
              <a:rPr lang="en-US" sz="1400" dirty="0" smtClean="0">
                <a:latin typeface="Verdana" pitchFamily="34" charset="0"/>
                <a:ea typeface="Verdana" pitchFamily="34" charset="0"/>
                <a:cs typeface="Verdana" pitchFamily="34" charset="0"/>
              </a:rPr>
              <a:t> December 1977, as the focal point for overview and coordination of programmes and activities of the UN system referred to in the present resolution in close cooperation with the Office of the United Nations Disaster Relief Coordinator and as appropriate in consultation with the Director Of the Secretariat of the Decade.</a:t>
            </a:r>
          </a:p>
          <a:p>
            <a:pPr lvl="0" algn="just">
              <a:buFont typeface="Wingdings" pitchFamily="2" charset="2"/>
              <a:buChar char="Ø"/>
            </a:pPr>
            <a:endParaRPr lang="en-US" sz="1400" dirty="0" smtClean="0">
              <a:latin typeface="Verdana" pitchFamily="34" charset="0"/>
              <a:ea typeface="Verdana" pitchFamily="34" charset="0"/>
              <a:cs typeface="Verdana" pitchFamily="34" charset="0"/>
            </a:endParaRPr>
          </a:p>
          <a:p>
            <a:pPr algn="just">
              <a:buFont typeface="Wingdings" pitchFamily="2" charset="2"/>
              <a:buChar char="Ø"/>
            </a:pPr>
            <a:r>
              <a:rPr lang="en-US" sz="1400" dirty="0" smtClean="0">
                <a:latin typeface="Verdana" pitchFamily="34" charset="0"/>
                <a:ea typeface="Verdana" pitchFamily="34" charset="0"/>
                <a:cs typeface="Verdana" pitchFamily="34" charset="0"/>
              </a:rPr>
              <a:t>The Secretary General is requested to report biennially (2 years) to the General Assembly, through the Economic and Social Council on the activities of the decade.</a:t>
            </a:r>
          </a:p>
          <a:p>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63562"/>
          </a:xfrm>
        </p:spPr>
        <p:txBody>
          <a:bodyPr>
            <a:normAutofit fontScale="90000"/>
          </a:bodyPr>
          <a:lstStyle/>
          <a:p>
            <a:r>
              <a:rPr lang="en-US" sz="2000" b="1" dirty="0" smtClean="0">
                <a:effectLst/>
                <a:latin typeface="Verdana" pitchFamily="34" charset="0"/>
                <a:ea typeface="Verdana" pitchFamily="34" charset="0"/>
                <a:cs typeface="Verdana" pitchFamily="34" charset="0"/>
              </a:rPr>
              <a:t/>
            </a:r>
            <a:br>
              <a:rPr lang="en-US" sz="2000" b="1" dirty="0" smtClean="0">
                <a:effectLst/>
                <a:latin typeface="Verdana" pitchFamily="34" charset="0"/>
                <a:ea typeface="Verdana" pitchFamily="34" charset="0"/>
                <a:cs typeface="Verdana" pitchFamily="34" charset="0"/>
              </a:rPr>
            </a:br>
            <a:r>
              <a:rPr lang="en-US" sz="2000" b="1" dirty="0" smtClean="0">
                <a:effectLst/>
                <a:latin typeface="Verdana" pitchFamily="34" charset="0"/>
                <a:ea typeface="Verdana" pitchFamily="34" charset="0"/>
                <a:cs typeface="Verdana" pitchFamily="34" charset="0"/>
              </a:rPr>
              <a:t>Organizational Arrangements during the Decade</a:t>
            </a:r>
            <a:r>
              <a:rPr lang="en-US" dirty="0" smtClean="0"/>
              <a:t/>
            </a:r>
            <a:br>
              <a:rPr lang="en-US" dirty="0" smtClean="0"/>
            </a:br>
            <a:endParaRPr lang="en-US" dirty="0"/>
          </a:p>
        </p:txBody>
      </p:sp>
      <p:sp>
        <p:nvSpPr>
          <p:cNvPr id="3" name="Content Placeholder 2"/>
          <p:cNvSpPr>
            <a:spLocks noGrp="1"/>
          </p:cNvSpPr>
          <p:nvPr>
            <p:ph idx="1"/>
          </p:nvPr>
        </p:nvSpPr>
        <p:spPr>
          <a:xfrm>
            <a:off x="1447800" y="990600"/>
            <a:ext cx="7498080" cy="4800600"/>
          </a:xfrm>
        </p:spPr>
        <p:txBody>
          <a:bodyPr>
            <a:normAutofit lnSpcReduction="10000"/>
          </a:bodyPr>
          <a:lstStyle/>
          <a:p>
            <a:pPr>
              <a:buFont typeface="Wingdings" pitchFamily="2" charset="2"/>
              <a:buChar char="Ø"/>
            </a:pPr>
            <a:r>
              <a:rPr lang="en-US" sz="1400" b="1" dirty="0" smtClean="0">
                <a:latin typeface="Verdana" pitchFamily="34" charset="0"/>
                <a:ea typeface="Verdana" pitchFamily="34" charset="0"/>
                <a:cs typeface="Verdana" pitchFamily="34" charset="0"/>
              </a:rPr>
              <a:t>Special High Level Council</a:t>
            </a:r>
          </a:p>
          <a:p>
            <a:pPr>
              <a:buNone/>
            </a:pPr>
            <a:endParaRPr lang="en-US" sz="1400" b="1" dirty="0" smtClean="0">
              <a:latin typeface="Verdana" pitchFamily="34" charset="0"/>
              <a:ea typeface="Verdana" pitchFamily="34" charset="0"/>
              <a:cs typeface="Verdana" pitchFamily="34" charset="0"/>
            </a:endParaRPr>
          </a:p>
          <a:p>
            <a:pPr lvl="1"/>
            <a:r>
              <a:rPr lang="en-US" sz="1400" dirty="0" smtClean="0">
                <a:latin typeface="Verdana" pitchFamily="34" charset="0"/>
                <a:ea typeface="Verdana" pitchFamily="34" charset="0"/>
                <a:cs typeface="Verdana" pitchFamily="34" charset="0"/>
              </a:rPr>
              <a:t>internationally prominent persons </a:t>
            </a:r>
          </a:p>
          <a:p>
            <a:pPr lvl="1"/>
            <a:r>
              <a:rPr lang="en-US" sz="1400" dirty="0" smtClean="0">
                <a:latin typeface="Verdana" pitchFamily="34" charset="0"/>
                <a:ea typeface="Verdana" pitchFamily="34" charset="0"/>
                <a:cs typeface="Verdana" pitchFamily="34" charset="0"/>
              </a:rPr>
              <a:t>to promote public awareness and mobilize the necessary support from the public and private sectors</a:t>
            </a:r>
          </a:p>
          <a:p>
            <a:pPr lvl="1"/>
            <a:endParaRPr lang="en-US" sz="1400" b="1" dirty="0" smtClean="0">
              <a:latin typeface="Verdana" pitchFamily="34" charset="0"/>
              <a:ea typeface="Verdana" pitchFamily="34" charset="0"/>
              <a:cs typeface="Verdana" pitchFamily="34" charset="0"/>
            </a:endParaRPr>
          </a:p>
          <a:p>
            <a:pPr>
              <a:buFont typeface="Wingdings" pitchFamily="2" charset="2"/>
              <a:buChar char="Ø"/>
            </a:pPr>
            <a:r>
              <a:rPr lang="en-US" sz="1400" b="1" dirty="0" smtClean="0">
                <a:latin typeface="Verdana" pitchFamily="34" charset="0"/>
                <a:ea typeface="Verdana" pitchFamily="34" charset="0"/>
                <a:cs typeface="Verdana" pitchFamily="34" charset="0"/>
              </a:rPr>
              <a:t>Scientific and Technical Committee</a:t>
            </a:r>
          </a:p>
          <a:p>
            <a:pPr>
              <a:buNone/>
            </a:pPr>
            <a:endParaRPr lang="en-US" sz="1400" b="1" dirty="0" smtClean="0">
              <a:latin typeface="Verdana" pitchFamily="34" charset="0"/>
              <a:ea typeface="Verdana" pitchFamily="34" charset="0"/>
              <a:cs typeface="Verdana" pitchFamily="34" charset="0"/>
            </a:endParaRPr>
          </a:p>
          <a:p>
            <a:pPr lvl="1"/>
            <a:r>
              <a:rPr lang="en-US" sz="1400" dirty="0" smtClean="0">
                <a:latin typeface="Verdana" pitchFamily="34" charset="0"/>
                <a:ea typeface="Verdana" pitchFamily="34" charset="0"/>
                <a:cs typeface="Verdana" pitchFamily="34" charset="0"/>
              </a:rPr>
              <a:t>20-25 eminent experts</a:t>
            </a:r>
          </a:p>
          <a:p>
            <a:pPr lvl="1"/>
            <a:r>
              <a:rPr lang="en-US" sz="1400" dirty="0" smtClean="0">
                <a:latin typeface="Verdana" pitchFamily="34" charset="0"/>
                <a:ea typeface="Verdana" pitchFamily="34" charset="0"/>
                <a:cs typeface="Verdana" pitchFamily="34" charset="0"/>
              </a:rPr>
              <a:t>Identify gaps in technical knowledge</a:t>
            </a:r>
            <a:r>
              <a:rPr lang="en-US" sz="1400" b="1" dirty="0" smtClean="0">
                <a:latin typeface="Verdana" pitchFamily="34" charset="0"/>
                <a:ea typeface="Verdana" pitchFamily="34" charset="0"/>
                <a:cs typeface="Verdana" pitchFamily="34" charset="0"/>
              </a:rPr>
              <a:t> </a:t>
            </a:r>
          </a:p>
          <a:p>
            <a:pPr lvl="1"/>
            <a:endParaRPr lang="en-US" sz="1400" b="1" dirty="0" smtClean="0">
              <a:latin typeface="Verdana" pitchFamily="34" charset="0"/>
              <a:ea typeface="Verdana" pitchFamily="34" charset="0"/>
              <a:cs typeface="Verdana" pitchFamily="34" charset="0"/>
            </a:endParaRPr>
          </a:p>
          <a:p>
            <a:pPr>
              <a:buFont typeface="Wingdings" pitchFamily="2" charset="2"/>
              <a:buChar char="Ø"/>
            </a:pPr>
            <a:r>
              <a:rPr lang="en-US" sz="1400" b="1" dirty="0" smtClean="0">
                <a:latin typeface="Verdana" pitchFamily="34" charset="0"/>
                <a:ea typeface="Verdana" pitchFamily="34" charset="0"/>
                <a:cs typeface="Verdana" pitchFamily="34" charset="0"/>
              </a:rPr>
              <a:t>Secretariat</a:t>
            </a:r>
          </a:p>
          <a:p>
            <a:endParaRPr lang="en-US" sz="1400" b="1" dirty="0" smtClean="0">
              <a:latin typeface="Verdana" pitchFamily="34" charset="0"/>
              <a:ea typeface="Verdana" pitchFamily="34" charset="0"/>
              <a:cs typeface="Verdana" pitchFamily="34" charset="0"/>
            </a:endParaRPr>
          </a:p>
          <a:p>
            <a:pPr>
              <a:buFont typeface="Wingdings" pitchFamily="2" charset="2"/>
              <a:buChar char="Ø"/>
            </a:pPr>
            <a:r>
              <a:rPr lang="en-US" sz="1400" b="1" dirty="0" smtClean="0">
                <a:latin typeface="Verdana" pitchFamily="34" charset="0"/>
                <a:ea typeface="Verdana" pitchFamily="34" charset="0"/>
                <a:cs typeface="Verdana" pitchFamily="34" charset="0"/>
              </a:rPr>
              <a:t>Financial Arrangements</a:t>
            </a:r>
          </a:p>
          <a:p>
            <a:endParaRPr lang="en-US" sz="1400" b="1" dirty="0" smtClean="0">
              <a:latin typeface="Verdana" pitchFamily="34" charset="0"/>
              <a:ea typeface="Verdana" pitchFamily="34" charset="0"/>
              <a:cs typeface="Verdana" pitchFamily="34" charset="0"/>
            </a:endParaRPr>
          </a:p>
          <a:p>
            <a:pPr>
              <a:buFont typeface="Wingdings" pitchFamily="2" charset="2"/>
              <a:buChar char="Ø"/>
            </a:pPr>
            <a:r>
              <a:rPr lang="en-US" sz="1400" b="1" dirty="0" smtClean="0">
                <a:latin typeface="Verdana" pitchFamily="34" charset="0"/>
                <a:ea typeface="Verdana" pitchFamily="34" charset="0"/>
                <a:cs typeface="Verdana" pitchFamily="34" charset="0"/>
              </a:rPr>
              <a:t>Review</a:t>
            </a:r>
          </a:p>
          <a:p>
            <a:pPr>
              <a:buFont typeface="Wingdings" pitchFamily="2" charset="2"/>
              <a:buChar char="Ø"/>
            </a:pPr>
            <a:endParaRPr lang="en-US" sz="1400" b="1" dirty="0" smtClean="0">
              <a:latin typeface="Verdana" pitchFamily="34" charset="0"/>
              <a:ea typeface="Verdana" pitchFamily="34" charset="0"/>
              <a:cs typeface="Verdana" pitchFamily="34" charset="0"/>
            </a:endParaRPr>
          </a:p>
          <a:p>
            <a:pPr lvl="1"/>
            <a:r>
              <a:rPr lang="en-US" sz="1400" dirty="0" smtClean="0">
                <a:latin typeface="Verdana" pitchFamily="34" charset="0"/>
                <a:ea typeface="Verdana" pitchFamily="34" charset="0"/>
                <a:cs typeface="Verdana" pitchFamily="34" charset="0"/>
              </a:rPr>
              <a:t>Midterm review has been conducted in 1994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normAutofit fontScale="47500" lnSpcReduction="20000"/>
          </a:bodyPr>
          <a:lstStyle/>
          <a:p>
            <a:pPr>
              <a:buNone/>
            </a:pPr>
            <a:r>
              <a:rPr lang="en-US" sz="3800" b="1" dirty="0" smtClean="0">
                <a:solidFill>
                  <a:srgbClr val="FF0000"/>
                </a:solidFill>
                <a:latin typeface="Verdana" pitchFamily="34" charset="0"/>
                <a:ea typeface="Verdana" pitchFamily="34" charset="0"/>
                <a:cs typeface="Verdana" pitchFamily="34" charset="0"/>
              </a:rPr>
              <a:t>Damages by Disasters</a:t>
            </a:r>
          </a:p>
          <a:p>
            <a:pPr>
              <a:buNone/>
            </a:pPr>
            <a:endParaRPr lang="en-US" sz="2900" dirty="0" smtClean="0">
              <a:solidFill>
                <a:srgbClr val="FF0000"/>
              </a:solidFill>
              <a:latin typeface="Verdana" pitchFamily="34" charset="0"/>
              <a:ea typeface="Verdana" pitchFamily="34" charset="0"/>
              <a:cs typeface="Verdana" pitchFamily="34" charset="0"/>
            </a:endParaRPr>
          </a:p>
          <a:p>
            <a:pPr algn="just"/>
            <a:r>
              <a:rPr lang="en-US" sz="2900" dirty="0" smtClean="0">
                <a:latin typeface="Verdana" pitchFamily="34" charset="0"/>
                <a:ea typeface="Verdana" pitchFamily="34" charset="0"/>
                <a:cs typeface="Verdana" pitchFamily="34" charset="0"/>
              </a:rPr>
              <a:t>Damages done by disasters are inevitable and they cannot be reduced and predicted and only method is to manage them and mitigate them. The damage caused by disasters is immeasurable.</a:t>
            </a:r>
          </a:p>
          <a:p>
            <a:endParaRPr lang="en-US" sz="2900" dirty="0" smtClean="0">
              <a:latin typeface="Verdana" pitchFamily="34" charset="0"/>
              <a:ea typeface="Verdana" pitchFamily="34" charset="0"/>
              <a:cs typeface="Verdana" pitchFamily="34" charset="0"/>
            </a:endParaRPr>
          </a:p>
          <a:p>
            <a:pPr>
              <a:buNone/>
            </a:pPr>
            <a:r>
              <a:rPr lang="en-US" sz="2900" dirty="0" smtClean="0">
                <a:latin typeface="Verdana" pitchFamily="34" charset="0"/>
                <a:ea typeface="Verdana" pitchFamily="34" charset="0"/>
                <a:cs typeface="Verdana" pitchFamily="34" charset="0"/>
              </a:rPr>
              <a:t>The damage caused by disasters depends on:</a:t>
            </a:r>
          </a:p>
          <a:p>
            <a:pPr>
              <a:buNone/>
            </a:pPr>
            <a:endParaRPr lang="en-US" sz="2900" dirty="0" smtClean="0">
              <a:latin typeface="Verdana" pitchFamily="34" charset="0"/>
              <a:ea typeface="Verdana" pitchFamily="34" charset="0"/>
              <a:cs typeface="Verdana" pitchFamily="34" charset="0"/>
            </a:endParaRPr>
          </a:p>
          <a:p>
            <a:pPr lvl="1">
              <a:buFont typeface="Wingdings" pitchFamily="2" charset="2"/>
              <a:buChar char="Ø"/>
            </a:pPr>
            <a:r>
              <a:rPr lang="en-US" sz="2900" dirty="0" smtClean="0">
                <a:latin typeface="Verdana" pitchFamily="34" charset="0"/>
                <a:ea typeface="Verdana" pitchFamily="34" charset="0"/>
                <a:cs typeface="Verdana" pitchFamily="34" charset="0"/>
              </a:rPr>
              <a:t>Geographical location of place</a:t>
            </a:r>
          </a:p>
          <a:p>
            <a:pPr lvl="1">
              <a:buFont typeface="Wingdings" pitchFamily="2" charset="2"/>
              <a:buChar char="Ø"/>
            </a:pPr>
            <a:r>
              <a:rPr lang="en-US" sz="2900" dirty="0" smtClean="0">
                <a:latin typeface="Verdana" pitchFamily="34" charset="0"/>
                <a:ea typeface="Verdana" pitchFamily="34" charset="0"/>
                <a:cs typeface="Verdana" pitchFamily="34" charset="0"/>
              </a:rPr>
              <a:t>Climate of the place</a:t>
            </a:r>
          </a:p>
          <a:p>
            <a:pPr lvl="1">
              <a:buFont typeface="Wingdings" pitchFamily="2" charset="2"/>
              <a:buChar char="Ø"/>
            </a:pPr>
            <a:r>
              <a:rPr lang="en-US" sz="2900" dirty="0" smtClean="0">
                <a:latin typeface="Verdana" pitchFamily="34" charset="0"/>
                <a:ea typeface="Verdana" pitchFamily="34" charset="0"/>
                <a:cs typeface="Verdana" pitchFamily="34" charset="0"/>
              </a:rPr>
              <a:t>Type of Surface of Earth and</a:t>
            </a:r>
          </a:p>
          <a:p>
            <a:pPr lvl="1">
              <a:buFont typeface="Wingdings" pitchFamily="2" charset="2"/>
              <a:buChar char="Ø"/>
            </a:pPr>
            <a:r>
              <a:rPr lang="en-US" sz="2900" dirty="0" smtClean="0">
                <a:latin typeface="Verdana" pitchFamily="34" charset="0"/>
                <a:ea typeface="Verdana" pitchFamily="34" charset="0"/>
                <a:cs typeface="Verdana" pitchFamily="34" charset="0"/>
              </a:rPr>
              <a:t>Degree of Vulnerability</a:t>
            </a:r>
          </a:p>
          <a:p>
            <a:pPr lvl="1">
              <a:buNone/>
            </a:pPr>
            <a:endParaRPr lang="en-US" sz="2900" dirty="0" smtClean="0">
              <a:latin typeface="Verdana" pitchFamily="34" charset="0"/>
              <a:ea typeface="Verdana" pitchFamily="34" charset="0"/>
              <a:cs typeface="Verdana" pitchFamily="34" charset="0"/>
            </a:endParaRPr>
          </a:p>
          <a:p>
            <a:pPr>
              <a:buNone/>
            </a:pPr>
            <a:r>
              <a:rPr lang="en-US" sz="2900" dirty="0" smtClean="0">
                <a:latin typeface="Verdana" pitchFamily="34" charset="0"/>
                <a:ea typeface="Verdana" pitchFamily="34" charset="0"/>
                <a:cs typeface="Verdana" pitchFamily="34" charset="0"/>
              </a:rPr>
              <a:t>A disaster may have the following main features:- </a:t>
            </a:r>
          </a:p>
          <a:p>
            <a:pPr lvl="1">
              <a:buFont typeface="Wingdings" pitchFamily="2" charset="2"/>
              <a:buChar char="Ø"/>
            </a:pPr>
            <a:r>
              <a:rPr lang="en-US" sz="2900" dirty="0" smtClean="0">
                <a:latin typeface="Verdana" pitchFamily="34" charset="0"/>
                <a:ea typeface="Verdana" pitchFamily="34" charset="0"/>
                <a:cs typeface="Verdana" pitchFamily="34" charset="0"/>
              </a:rPr>
              <a:t>Unpredictability</a:t>
            </a:r>
          </a:p>
          <a:p>
            <a:pPr lvl="1">
              <a:buFont typeface="Wingdings" pitchFamily="2" charset="2"/>
              <a:buChar char="Ø"/>
            </a:pPr>
            <a:r>
              <a:rPr lang="en-US" sz="2900" dirty="0" smtClean="0">
                <a:latin typeface="Verdana" pitchFamily="34" charset="0"/>
                <a:ea typeface="Verdana" pitchFamily="34" charset="0"/>
                <a:cs typeface="Verdana" pitchFamily="34" charset="0"/>
              </a:rPr>
              <a:t>Unfamiliarity</a:t>
            </a:r>
          </a:p>
          <a:p>
            <a:pPr lvl="1">
              <a:buFont typeface="Wingdings" pitchFamily="2" charset="2"/>
              <a:buChar char="Ø"/>
            </a:pPr>
            <a:r>
              <a:rPr lang="en-US" sz="2900" dirty="0" smtClean="0">
                <a:latin typeface="Verdana" pitchFamily="34" charset="0"/>
                <a:ea typeface="Verdana" pitchFamily="34" charset="0"/>
                <a:cs typeface="Verdana" pitchFamily="34" charset="0"/>
              </a:rPr>
              <a:t>Speed</a:t>
            </a:r>
          </a:p>
          <a:p>
            <a:pPr lvl="1">
              <a:buFont typeface="Wingdings" pitchFamily="2" charset="2"/>
              <a:buChar char="Ø"/>
            </a:pPr>
            <a:r>
              <a:rPr lang="en-US" sz="2900" dirty="0" smtClean="0">
                <a:latin typeface="Verdana" pitchFamily="34" charset="0"/>
                <a:ea typeface="Verdana" pitchFamily="34" charset="0"/>
                <a:cs typeface="Verdana" pitchFamily="34" charset="0"/>
              </a:rPr>
              <a:t>Urgency</a:t>
            </a:r>
          </a:p>
          <a:p>
            <a:pPr lvl="1">
              <a:buFont typeface="Wingdings" pitchFamily="2" charset="2"/>
              <a:buChar char="Ø"/>
            </a:pPr>
            <a:r>
              <a:rPr lang="en-US" sz="2900" dirty="0" smtClean="0">
                <a:latin typeface="Verdana" pitchFamily="34" charset="0"/>
                <a:ea typeface="Verdana" pitchFamily="34" charset="0"/>
                <a:cs typeface="Verdana" pitchFamily="34" charset="0"/>
              </a:rPr>
              <a:t>Uncertainty and</a:t>
            </a:r>
          </a:p>
          <a:p>
            <a:pPr lvl="1">
              <a:buFont typeface="Wingdings" pitchFamily="2" charset="2"/>
              <a:buChar char="Ø"/>
            </a:pPr>
            <a:r>
              <a:rPr lang="en-US" sz="2900" dirty="0" smtClean="0">
                <a:latin typeface="Verdana" pitchFamily="34" charset="0"/>
                <a:ea typeface="Verdana" pitchFamily="34" charset="0"/>
                <a:cs typeface="Verdana" pitchFamily="34" charset="0"/>
              </a:rPr>
              <a:t>Threat</a:t>
            </a:r>
          </a:p>
          <a:p>
            <a:pPr lvl="0">
              <a:buNone/>
            </a:pPr>
            <a:endParaRPr lang="en-US" sz="2900" dirty="0" smtClean="0">
              <a:latin typeface="Verdana" pitchFamily="34" charset="0"/>
              <a:ea typeface="Verdana" pitchFamily="34" charset="0"/>
              <a:cs typeface="Verdana" pitchFamily="34" charset="0"/>
            </a:endParaRPr>
          </a:p>
          <a:p>
            <a:pPr algn="just">
              <a:buNone/>
            </a:pPr>
            <a:r>
              <a:rPr lang="en-US" sz="2900" dirty="0" smtClean="0">
                <a:latin typeface="Verdana" pitchFamily="34" charset="0"/>
                <a:ea typeface="Verdana" pitchFamily="34" charset="0"/>
                <a:cs typeface="Verdana" pitchFamily="34" charset="0"/>
              </a:rPr>
              <a:t>	This influences the mental, socio-economic, political and cultural state of the affected area.</a:t>
            </a:r>
          </a:p>
          <a:p>
            <a:pPr algn="just">
              <a:buNone/>
            </a:pPr>
            <a:r>
              <a:rPr lang="en-US" sz="2900" dirty="0" smtClean="0">
                <a:latin typeface="Verdana" pitchFamily="34" charset="0"/>
                <a:ea typeface="Verdana" pitchFamily="34" charset="0"/>
                <a:cs typeface="Verdana" pitchFamily="34" charset="0"/>
              </a:rPr>
              <a:t>	Vulnerability, Hazards and Risk are the main key points when ever disaster mitigation and management is considered.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rmAutofit lnSpcReduction="10000"/>
          </a:bodyPr>
          <a:lstStyle/>
          <a:p>
            <a:pPr lvl="1">
              <a:lnSpc>
                <a:spcPct val="80000"/>
              </a:lnSpc>
              <a:buNone/>
            </a:pPr>
            <a:endParaRPr lang="en-US" sz="1400" dirty="0" smtClean="0">
              <a:latin typeface="Verdana" pitchFamily="34" charset="0"/>
              <a:ea typeface="Verdana" pitchFamily="34" charset="0"/>
              <a:cs typeface="Verdana" pitchFamily="34" charset="0"/>
            </a:endParaRPr>
          </a:p>
          <a:p>
            <a:pPr lvl="1">
              <a:lnSpc>
                <a:spcPct val="80000"/>
              </a:lnSpc>
              <a:buNone/>
            </a:pPr>
            <a:r>
              <a:rPr lang="en-US" sz="1800" b="1" dirty="0" smtClean="0">
                <a:solidFill>
                  <a:srgbClr val="FF0000"/>
                </a:solidFill>
                <a:latin typeface="Verdana" pitchFamily="34" charset="0"/>
                <a:ea typeface="Verdana" pitchFamily="34" charset="0"/>
                <a:cs typeface="Verdana" pitchFamily="34" charset="0"/>
              </a:rPr>
              <a:t>What is Vulnerability?</a:t>
            </a:r>
          </a:p>
          <a:p>
            <a:pPr lvl="1">
              <a:lnSpc>
                <a:spcPct val="80000"/>
              </a:lnSpc>
              <a:buNone/>
            </a:pPr>
            <a:endParaRPr lang="en-US" sz="1400" dirty="0" smtClean="0">
              <a:latin typeface="Verdana" pitchFamily="34" charset="0"/>
              <a:ea typeface="Verdana" pitchFamily="34" charset="0"/>
              <a:cs typeface="Verdana" pitchFamily="34" charset="0"/>
            </a:endParaRPr>
          </a:p>
          <a:p>
            <a:pPr lvl="1" algn="just">
              <a:lnSpc>
                <a:spcPct val="80000"/>
              </a:lnSpc>
              <a:buFont typeface="Wingdings" pitchFamily="2" charset="2"/>
              <a:buChar char="Ø"/>
            </a:pPr>
            <a:r>
              <a:rPr lang="en-US" sz="1400" dirty="0" smtClean="0">
                <a:latin typeface="Verdana" pitchFamily="34" charset="0"/>
                <a:ea typeface="Verdana" pitchFamily="34" charset="0"/>
                <a:cs typeface="Verdana" pitchFamily="34" charset="0"/>
              </a:rPr>
              <a:t>Vulnerability may be defined as “The extent to which a community, structure, services or geographic area is likely to be damaged or disrupted by the impact of particular hazard, on account of their nature, construction and proximity to hazardous terrains or a disaster prone area</a:t>
            </a:r>
          </a:p>
          <a:p>
            <a:pPr lvl="1" algn="just">
              <a:lnSpc>
                <a:spcPct val="80000"/>
              </a:lnSpc>
              <a:buNone/>
            </a:pPr>
            <a:r>
              <a:rPr lang="en-US" sz="1400" dirty="0" smtClean="0">
                <a:latin typeface="Verdana" pitchFamily="34" charset="0"/>
                <a:ea typeface="Verdana" pitchFamily="34" charset="0"/>
                <a:cs typeface="Verdana" pitchFamily="34" charset="0"/>
              </a:rPr>
              <a:t>	</a:t>
            </a:r>
          </a:p>
          <a:p>
            <a:pPr lvl="1" algn="just">
              <a:lnSpc>
                <a:spcPct val="80000"/>
              </a:lnSpc>
              <a:buNone/>
            </a:pPr>
            <a:r>
              <a:rPr lang="en-US" sz="1400" dirty="0" smtClean="0">
                <a:latin typeface="Verdana" pitchFamily="34" charset="0"/>
                <a:ea typeface="Verdana" pitchFamily="34" charset="0"/>
                <a:cs typeface="Verdana" pitchFamily="34" charset="0"/>
              </a:rPr>
              <a:t>	Vulnerabilities can be categorized into </a:t>
            </a:r>
          </a:p>
          <a:p>
            <a:pPr lvl="1" algn="just">
              <a:lnSpc>
                <a:spcPct val="80000"/>
              </a:lnSpc>
              <a:buNone/>
            </a:pPr>
            <a:endParaRPr lang="en-US" sz="1400" dirty="0" smtClean="0">
              <a:latin typeface="Verdana" pitchFamily="34" charset="0"/>
              <a:ea typeface="Verdana" pitchFamily="34" charset="0"/>
              <a:cs typeface="Verdana" pitchFamily="34" charset="0"/>
            </a:endParaRPr>
          </a:p>
          <a:p>
            <a:pPr lvl="3" algn="just">
              <a:lnSpc>
                <a:spcPct val="80000"/>
              </a:lnSpc>
              <a:buFont typeface="Wingdings" pitchFamily="2" charset="2"/>
              <a:buChar char="Ø"/>
            </a:pPr>
            <a:r>
              <a:rPr lang="en-US" sz="1400" dirty="0" smtClean="0">
                <a:latin typeface="Verdana" pitchFamily="34" charset="0"/>
                <a:ea typeface="Verdana" pitchFamily="34" charset="0"/>
                <a:cs typeface="Verdana" pitchFamily="34" charset="0"/>
              </a:rPr>
              <a:t>Physical and </a:t>
            </a:r>
          </a:p>
          <a:p>
            <a:pPr lvl="3" algn="just">
              <a:lnSpc>
                <a:spcPct val="80000"/>
              </a:lnSpc>
              <a:buFont typeface="Wingdings" pitchFamily="2" charset="2"/>
              <a:buChar char="Ø"/>
            </a:pPr>
            <a:r>
              <a:rPr lang="en-US" sz="1400" dirty="0" smtClean="0">
                <a:latin typeface="Verdana" pitchFamily="34" charset="0"/>
                <a:ea typeface="Verdana" pitchFamily="34" charset="0"/>
                <a:cs typeface="Verdana" pitchFamily="34" charset="0"/>
              </a:rPr>
              <a:t>Socio-economic vulnerability</a:t>
            </a:r>
          </a:p>
          <a:p>
            <a:pPr lvl="3" algn="just">
              <a:lnSpc>
                <a:spcPct val="80000"/>
              </a:lnSpc>
              <a:buFont typeface="Wingdings" pitchFamily="2" charset="2"/>
              <a:buChar char="Ø"/>
            </a:pPr>
            <a:endParaRPr lang="en-US" sz="1400" dirty="0" smtClean="0">
              <a:latin typeface="Verdana" pitchFamily="34" charset="0"/>
              <a:ea typeface="Verdana" pitchFamily="34" charset="0"/>
              <a:cs typeface="Verdana" pitchFamily="34" charset="0"/>
            </a:endParaRPr>
          </a:p>
          <a:p>
            <a:pPr lvl="1" algn="just">
              <a:lnSpc>
                <a:spcPct val="80000"/>
              </a:lnSpc>
              <a:buNone/>
            </a:pPr>
            <a:r>
              <a:rPr lang="en-US" sz="1400" b="1" dirty="0" smtClean="0">
                <a:solidFill>
                  <a:srgbClr val="FF0000"/>
                </a:solidFill>
                <a:latin typeface="Verdana" pitchFamily="34" charset="0"/>
                <a:ea typeface="Verdana" pitchFamily="34" charset="0"/>
                <a:cs typeface="Verdana" pitchFamily="34" charset="0"/>
              </a:rPr>
              <a:t>Physical Vulnerability: </a:t>
            </a:r>
          </a:p>
          <a:p>
            <a:pPr lvl="1" algn="just">
              <a:lnSpc>
                <a:spcPct val="80000"/>
              </a:lnSpc>
              <a:buNone/>
            </a:pPr>
            <a:endParaRPr lang="en-US" sz="1400" dirty="0" smtClean="0">
              <a:solidFill>
                <a:srgbClr val="FF0000"/>
              </a:solidFill>
              <a:latin typeface="Verdana" pitchFamily="34" charset="0"/>
              <a:ea typeface="Verdana" pitchFamily="34" charset="0"/>
              <a:cs typeface="Verdana" pitchFamily="34" charset="0"/>
            </a:endParaRPr>
          </a:p>
          <a:p>
            <a:pPr lvl="1" algn="just">
              <a:lnSpc>
                <a:spcPct val="110000"/>
              </a:lnSpc>
              <a:spcBef>
                <a:spcPts val="0"/>
              </a:spcBef>
              <a:buFont typeface="Wingdings" pitchFamily="2" charset="2"/>
              <a:buChar char="Ø"/>
            </a:pPr>
            <a:r>
              <a:rPr lang="en-US" sz="1400" dirty="0" smtClean="0">
                <a:latin typeface="Verdana" pitchFamily="34" charset="0"/>
                <a:ea typeface="Verdana" pitchFamily="34" charset="0"/>
                <a:cs typeface="Verdana" pitchFamily="34" charset="0"/>
              </a:rPr>
              <a:t>It includes who and what may be damaged or destroyed by natural hazard such as earth-quakes or floods.</a:t>
            </a:r>
          </a:p>
          <a:p>
            <a:pPr lvl="1" algn="just">
              <a:lnSpc>
                <a:spcPct val="110000"/>
              </a:lnSpc>
              <a:spcBef>
                <a:spcPts val="0"/>
              </a:spcBef>
              <a:buNone/>
            </a:pPr>
            <a:endParaRPr lang="en-US" sz="1400" dirty="0" smtClean="0">
              <a:latin typeface="Verdana" pitchFamily="34" charset="0"/>
              <a:ea typeface="Verdana" pitchFamily="34" charset="0"/>
              <a:cs typeface="Verdana" pitchFamily="34" charset="0"/>
            </a:endParaRPr>
          </a:p>
          <a:p>
            <a:pPr lvl="1" algn="just">
              <a:lnSpc>
                <a:spcPct val="110000"/>
              </a:lnSpc>
              <a:spcBef>
                <a:spcPts val="0"/>
              </a:spcBef>
              <a:buFont typeface="Wingdings" pitchFamily="2" charset="2"/>
              <a:buChar char="Ø"/>
            </a:pPr>
            <a:r>
              <a:rPr lang="en-US" sz="1400" dirty="0" smtClean="0">
                <a:latin typeface="Verdana" pitchFamily="34" charset="0"/>
                <a:ea typeface="Verdana" pitchFamily="34" charset="0"/>
                <a:cs typeface="Verdana" pitchFamily="34" charset="0"/>
              </a:rPr>
              <a:t>It is based on the physical condition of people and elements at risk, such as </a:t>
            </a:r>
          </a:p>
          <a:p>
            <a:pPr lvl="1" algn="just">
              <a:lnSpc>
                <a:spcPct val="110000"/>
              </a:lnSpc>
              <a:spcBef>
                <a:spcPts val="0"/>
              </a:spcBef>
              <a:buNone/>
            </a:pPr>
            <a:r>
              <a:rPr lang="en-US" sz="1400" dirty="0" smtClean="0">
                <a:latin typeface="Verdana" pitchFamily="34" charset="0"/>
                <a:ea typeface="Verdana" pitchFamily="34" charset="0"/>
                <a:cs typeface="Verdana" pitchFamily="34" charset="0"/>
              </a:rPr>
              <a:t>    buildings, infrastructure etc; and their proximity, location and nature of the  hazard.</a:t>
            </a:r>
          </a:p>
          <a:p>
            <a:pPr lvl="1" algn="just">
              <a:lnSpc>
                <a:spcPct val="110000"/>
              </a:lnSpc>
              <a:spcBef>
                <a:spcPts val="0"/>
              </a:spcBef>
              <a:buNone/>
            </a:pPr>
            <a:endParaRPr lang="en-US" sz="1400" dirty="0" smtClean="0">
              <a:latin typeface="Verdana" pitchFamily="34" charset="0"/>
              <a:ea typeface="Verdana" pitchFamily="34" charset="0"/>
              <a:cs typeface="Verdana" pitchFamily="34" charset="0"/>
            </a:endParaRPr>
          </a:p>
          <a:p>
            <a:pPr lvl="1" algn="just">
              <a:lnSpc>
                <a:spcPct val="110000"/>
              </a:lnSpc>
              <a:spcBef>
                <a:spcPts val="0"/>
              </a:spcBef>
              <a:buFont typeface="Wingdings" pitchFamily="2" charset="2"/>
              <a:buChar char="Ø"/>
            </a:pPr>
            <a:r>
              <a:rPr lang="en-US" sz="1400" dirty="0" smtClean="0">
                <a:latin typeface="Verdana" pitchFamily="34" charset="0"/>
                <a:ea typeface="Verdana" pitchFamily="34" charset="0"/>
                <a:cs typeface="Verdana" pitchFamily="34" charset="0"/>
              </a:rPr>
              <a:t>It also relates to the technical capability of building and structures to resist the </a:t>
            </a:r>
          </a:p>
          <a:p>
            <a:pPr lvl="1" algn="just">
              <a:lnSpc>
                <a:spcPct val="110000"/>
              </a:lnSpc>
              <a:spcBef>
                <a:spcPts val="0"/>
              </a:spcBef>
              <a:buNone/>
            </a:pPr>
            <a:r>
              <a:rPr lang="en-US" sz="1400" dirty="0" smtClean="0">
                <a:latin typeface="Verdana" pitchFamily="34" charset="0"/>
                <a:ea typeface="Verdana" pitchFamily="34" charset="0"/>
                <a:cs typeface="Verdana" pitchFamily="34" charset="0"/>
              </a:rPr>
              <a:t>    forces acting upon them during a hazard event.</a:t>
            </a:r>
          </a:p>
          <a:p>
            <a:pPr lvl="1" algn="just">
              <a:lnSpc>
                <a:spcPct val="110000"/>
              </a:lnSpc>
              <a:spcBef>
                <a:spcPts val="0"/>
              </a:spcBef>
              <a:buNone/>
            </a:pPr>
            <a:endParaRPr lang="en-US" sz="1400" dirty="0" smtClean="0">
              <a:latin typeface="Verdana" pitchFamily="34" charset="0"/>
              <a:ea typeface="Verdana" pitchFamily="34" charset="0"/>
              <a:cs typeface="Verdana" pitchFamily="34" charset="0"/>
            </a:endParaRPr>
          </a:p>
          <a:p>
            <a:pPr lvl="1" algn="just">
              <a:lnSpc>
                <a:spcPct val="110000"/>
              </a:lnSpc>
              <a:spcBef>
                <a:spcPts val="0"/>
              </a:spcBef>
              <a:buFont typeface="Wingdings" pitchFamily="2" charset="2"/>
              <a:buChar char="Ø"/>
            </a:pPr>
            <a:r>
              <a:rPr lang="en-US" sz="1400" dirty="0" smtClean="0">
                <a:latin typeface="Verdana" pitchFamily="34" charset="0"/>
                <a:ea typeface="Verdana" pitchFamily="34" charset="0"/>
                <a:cs typeface="Verdana" pitchFamily="34" charset="0"/>
              </a:rPr>
              <a:t>Unchecked growth of settlements in unsafe areas exposes the people to the hazard. </a:t>
            </a:r>
          </a:p>
          <a:p>
            <a:pPr lvl="1" algn="just">
              <a:lnSpc>
                <a:spcPct val="110000"/>
              </a:lnSpc>
              <a:spcBef>
                <a:spcPts val="0"/>
              </a:spcBef>
              <a:buNone/>
            </a:pPr>
            <a:endParaRPr lang="en-US" sz="1400" dirty="0" smtClean="0">
              <a:latin typeface="Verdana" pitchFamily="34" charset="0"/>
              <a:ea typeface="Verdana" pitchFamily="34" charset="0"/>
              <a:cs typeface="Verdana" pitchFamily="34" charset="0"/>
            </a:endParaRPr>
          </a:p>
          <a:p>
            <a:pPr lvl="1" algn="just">
              <a:lnSpc>
                <a:spcPct val="110000"/>
              </a:lnSpc>
              <a:spcBef>
                <a:spcPts val="0"/>
              </a:spcBef>
              <a:buFont typeface="Wingdings" pitchFamily="2" charset="2"/>
              <a:buChar char="Ø"/>
            </a:pPr>
            <a:r>
              <a:rPr lang="en-US" sz="1400" dirty="0" smtClean="0">
                <a:latin typeface="Verdana" pitchFamily="34" charset="0"/>
                <a:ea typeface="Verdana" pitchFamily="34" charset="0"/>
                <a:cs typeface="Verdana" pitchFamily="34" charset="0"/>
              </a:rPr>
              <a:t>In case of an earth-quake or landslide the ground may fail and the houses on the </a:t>
            </a:r>
          </a:p>
          <a:p>
            <a:pPr lvl="1" algn="just">
              <a:lnSpc>
                <a:spcPct val="110000"/>
              </a:lnSpc>
              <a:spcBef>
                <a:spcPts val="0"/>
              </a:spcBef>
              <a:buNone/>
            </a:pPr>
            <a:r>
              <a:rPr lang="en-US" sz="1400" dirty="0" smtClean="0">
                <a:latin typeface="Verdana" pitchFamily="34" charset="0"/>
                <a:ea typeface="Verdana" pitchFamily="34" charset="0"/>
                <a:cs typeface="Verdana" pitchFamily="34" charset="0"/>
              </a:rPr>
              <a:t>    top may topple or slide and affect the settlements at the lower level even if they are designed well for earthquake forces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rmAutofit/>
          </a:bodyPr>
          <a:lstStyle/>
          <a:p>
            <a:pPr>
              <a:buNone/>
            </a:pPr>
            <a:endParaRPr lang="en-US" sz="1400" dirty="0" smtClean="0">
              <a:solidFill>
                <a:srgbClr val="FF0000"/>
              </a:solidFill>
              <a:latin typeface="Verdana" pitchFamily="34" charset="0"/>
              <a:ea typeface="Verdana" pitchFamily="34" charset="0"/>
              <a:cs typeface="Verdana" pitchFamily="34" charset="0"/>
            </a:endParaRPr>
          </a:p>
          <a:p>
            <a:pPr>
              <a:buNone/>
            </a:pPr>
            <a:r>
              <a:rPr lang="en-US" sz="1400" b="1" dirty="0" smtClean="0">
                <a:solidFill>
                  <a:srgbClr val="FF0000"/>
                </a:solidFill>
                <a:latin typeface="Verdana" pitchFamily="34" charset="0"/>
                <a:ea typeface="Verdana" pitchFamily="34" charset="0"/>
                <a:cs typeface="Verdana" pitchFamily="34" charset="0"/>
              </a:rPr>
              <a:t>Socio-economic Vulnerability</a:t>
            </a:r>
          </a:p>
          <a:p>
            <a:pPr>
              <a:buNone/>
            </a:pPr>
            <a:endParaRPr lang="en-US" sz="1400" dirty="0" smtClean="0">
              <a:latin typeface="Verdana" pitchFamily="34" charset="0"/>
              <a:ea typeface="Verdana" pitchFamily="34" charset="0"/>
              <a:cs typeface="Verdana" pitchFamily="34" charset="0"/>
            </a:endParaRPr>
          </a:p>
          <a:p>
            <a:pPr algn="just">
              <a:spcBef>
                <a:spcPts val="0"/>
              </a:spcBef>
              <a:buFont typeface="Wingdings" pitchFamily="2" charset="2"/>
              <a:buChar char="Ø"/>
            </a:pPr>
            <a:r>
              <a:rPr lang="en-US" sz="1400" dirty="0" smtClean="0">
                <a:latin typeface="Verdana" pitchFamily="34" charset="0"/>
                <a:ea typeface="Verdana" pitchFamily="34" charset="0"/>
                <a:cs typeface="Verdana" pitchFamily="34" charset="0"/>
              </a:rPr>
              <a:t>The degree to which a population is affected by a hazard will not merely lie in the physical components of vulnerability but also on the socio-economic</a:t>
            </a:r>
          </a:p>
          <a:p>
            <a:pPr algn="just">
              <a:spcBef>
                <a:spcPts val="0"/>
              </a:spcBef>
              <a:buNone/>
            </a:pPr>
            <a:r>
              <a:rPr lang="en-US" sz="1400" dirty="0" smtClean="0">
                <a:latin typeface="Verdana" pitchFamily="34" charset="0"/>
                <a:ea typeface="Verdana" pitchFamily="34" charset="0"/>
                <a:cs typeface="Verdana" pitchFamily="34" charset="0"/>
              </a:rPr>
              <a:t>     conditions. </a:t>
            </a:r>
          </a:p>
          <a:p>
            <a:pPr algn="just">
              <a:spcBef>
                <a:spcPts val="0"/>
              </a:spcBef>
              <a:buNone/>
            </a:pPr>
            <a:endParaRPr lang="en-US" sz="1400" dirty="0" smtClean="0">
              <a:latin typeface="Verdana" pitchFamily="34" charset="0"/>
              <a:ea typeface="Verdana" pitchFamily="34" charset="0"/>
              <a:cs typeface="Verdana" pitchFamily="34" charset="0"/>
            </a:endParaRPr>
          </a:p>
          <a:p>
            <a:pPr algn="just">
              <a:spcBef>
                <a:spcPts val="0"/>
              </a:spcBef>
              <a:buFont typeface="Wingdings" pitchFamily="2" charset="2"/>
              <a:buChar char="Ø"/>
            </a:pPr>
            <a:r>
              <a:rPr lang="en-US" sz="1400" dirty="0" smtClean="0">
                <a:latin typeface="Verdana" pitchFamily="34" charset="0"/>
                <a:ea typeface="Verdana" pitchFamily="34" charset="0"/>
                <a:cs typeface="Verdana" pitchFamily="34" charset="0"/>
              </a:rPr>
              <a:t>The socio-economic condition of the people also determines the intensity of the impact. </a:t>
            </a:r>
          </a:p>
          <a:p>
            <a:pPr algn="just">
              <a:spcBef>
                <a:spcPts val="0"/>
              </a:spcBef>
              <a:buFont typeface="Wingdings" pitchFamily="2" charset="2"/>
              <a:buChar char="Ø"/>
            </a:pPr>
            <a:endParaRPr lang="en-US" sz="1400" dirty="0" smtClean="0">
              <a:latin typeface="Verdana" pitchFamily="34" charset="0"/>
              <a:ea typeface="Verdana" pitchFamily="34" charset="0"/>
              <a:cs typeface="Verdana" pitchFamily="34" charset="0"/>
            </a:endParaRPr>
          </a:p>
          <a:p>
            <a:pPr algn="just">
              <a:spcBef>
                <a:spcPts val="0"/>
              </a:spcBef>
              <a:buFont typeface="Wingdings" pitchFamily="2" charset="2"/>
              <a:buChar char="Ø"/>
            </a:pPr>
            <a:r>
              <a:rPr lang="en-US" sz="1400" dirty="0" smtClean="0">
                <a:latin typeface="Verdana" pitchFamily="34" charset="0"/>
                <a:ea typeface="Verdana" pitchFamily="34" charset="0"/>
                <a:cs typeface="Verdana" pitchFamily="34" charset="0"/>
              </a:rPr>
              <a:t>For example, people who are poor and living in the sea coast don’t have the</a:t>
            </a:r>
          </a:p>
          <a:p>
            <a:pPr algn="just">
              <a:spcBef>
                <a:spcPts val="0"/>
              </a:spcBef>
              <a:buNone/>
            </a:pPr>
            <a:r>
              <a:rPr lang="en-US" sz="1400" dirty="0" smtClean="0">
                <a:latin typeface="Verdana" pitchFamily="34" charset="0"/>
                <a:ea typeface="Verdana" pitchFamily="34" charset="0"/>
                <a:cs typeface="Verdana" pitchFamily="34" charset="0"/>
              </a:rPr>
              <a:t>     money to construct strong concrete houses. They are generally at risk and lose their shelters whenever there is strong wind or cyclone. Because of their</a:t>
            </a:r>
          </a:p>
          <a:p>
            <a:pPr algn="just">
              <a:spcBef>
                <a:spcPts val="0"/>
              </a:spcBef>
              <a:buNone/>
            </a:pPr>
            <a:r>
              <a:rPr lang="en-US" sz="1400" dirty="0" smtClean="0">
                <a:latin typeface="Verdana" pitchFamily="34" charset="0"/>
                <a:ea typeface="Verdana" pitchFamily="34" charset="0"/>
                <a:cs typeface="Verdana" pitchFamily="34" charset="0"/>
              </a:rPr>
              <a:t>     poverty they too are not able to rebuild their houses</a:t>
            </a:r>
          </a:p>
          <a:p>
            <a:pPr>
              <a:buNone/>
            </a:pPr>
            <a:endParaRPr lang="en-US" sz="1400" dirty="0" smtClean="0">
              <a:latin typeface="Verdana" pitchFamily="34" charset="0"/>
              <a:ea typeface="Verdana" pitchFamily="34" charset="0"/>
              <a:cs typeface="Verdana" pitchFamily="34" charset="0"/>
            </a:endParaRPr>
          </a:p>
        </p:txBody>
      </p:sp>
      <p:pic>
        <p:nvPicPr>
          <p:cNvPr id="3075" name="Picture 3"/>
          <p:cNvPicPr>
            <a:picLocks noChangeAspect="1" noChangeArrowheads="1"/>
          </p:cNvPicPr>
          <p:nvPr/>
        </p:nvPicPr>
        <p:blipFill>
          <a:blip r:embed="rId2"/>
          <a:srcRect/>
          <a:stretch>
            <a:fillRect/>
          </a:stretch>
        </p:blipFill>
        <p:spPr bwMode="auto">
          <a:xfrm>
            <a:off x="1447800" y="3657600"/>
            <a:ext cx="7448550" cy="2828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wrap="square">
            <a:noAutofit/>
          </a:bodyPr>
          <a:lstStyle/>
          <a:p>
            <a:pPr algn="just">
              <a:buFont typeface="Wingdings" pitchFamily="2" charset="2"/>
              <a:buChar char="Ø"/>
            </a:pPr>
            <a:endParaRPr lang="en-US" sz="1600" dirty="0" smtClean="0">
              <a:solidFill>
                <a:srgbClr val="FF0000"/>
              </a:solidFill>
              <a:latin typeface="Verdana" pitchFamily="34" charset="0"/>
              <a:ea typeface="Verdana" pitchFamily="34" charset="0"/>
              <a:cs typeface="Verdana" pitchFamily="34" charset="0"/>
            </a:endParaRPr>
          </a:p>
          <a:p>
            <a:pPr algn="just">
              <a:buNone/>
            </a:pPr>
            <a:endParaRPr lang="en-US" dirty="0"/>
          </a:p>
        </p:txBody>
      </p:sp>
      <p:sp>
        <p:nvSpPr>
          <p:cNvPr id="5" name="Rectangle 4"/>
          <p:cNvSpPr/>
          <p:nvPr/>
        </p:nvSpPr>
        <p:spPr>
          <a:xfrm>
            <a:off x="990600" y="0"/>
            <a:ext cx="8153400" cy="6894195"/>
          </a:xfrm>
          <a:prstGeom prst="rect">
            <a:avLst/>
          </a:prstGeom>
        </p:spPr>
        <p:txBody>
          <a:bodyPr wrap="square">
            <a:spAutoFit/>
          </a:bodyPr>
          <a:lstStyle/>
          <a:p>
            <a:pPr>
              <a:buNone/>
            </a:pPr>
            <a:endParaRPr lang="en-US" dirty="0" smtClean="0">
              <a:solidFill>
                <a:srgbClr val="FF0000"/>
              </a:solidFill>
              <a:latin typeface="Verdana" pitchFamily="34" charset="0"/>
              <a:ea typeface="Verdana" pitchFamily="34" charset="0"/>
              <a:cs typeface="Verdana" pitchFamily="34" charset="0"/>
            </a:endParaRPr>
          </a:p>
          <a:p>
            <a:pPr>
              <a:buNone/>
            </a:pPr>
            <a:endParaRPr lang="en-US" dirty="0">
              <a:solidFill>
                <a:srgbClr val="FF0000"/>
              </a:solidFill>
              <a:latin typeface="Verdana" pitchFamily="34" charset="0"/>
              <a:ea typeface="Verdana" pitchFamily="34" charset="0"/>
              <a:cs typeface="Verdana" pitchFamily="34" charset="0"/>
            </a:endParaRPr>
          </a:p>
          <a:p>
            <a:pPr>
              <a:buNone/>
            </a:pPr>
            <a:r>
              <a:rPr lang="en-US" sz="1400" b="1" dirty="0" smtClean="0">
                <a:solidFill>
                  <a:srgbClr val="FF0000"/>
                </a:solidFill>
                <a:latin typeface="Verdana" pitchFamily="34" charset="0"/>
                <a:ea typeface="Verdana" pitchFamily="34" charset="0"/>
                <a:cs typeface="Verdana" pitchFamily="34" charset="0"/>
              </a:rPr>
              <a:t>What is capacity?</a:t>
            </a:r>
          </a:p>
          <a:p>
            <a:pPr>
              <a:buNone/>
            </a:pPr>
            <a:endParaRPr lang="en-US" sz="1400" dirty="0" smtClean="0">
              <a:solidFill>
                <a:srgbClr val="FF0000"/>
              </a:solidFill>
              <a:latin typeface="Verdana" pitchFamily="34" charset="0"/>
              <a:ea typeface="Verdana" pitchFamily="34" charset="0"/>
              <a:cs typeface="Verdana" pitchFamily="34" charset="0"/>
            </a:endParaRPr>
          </a:p>
          <a:p>
            <a:pPr algn="just"/>
            <a:r>
              <a:rPr lang="en-US" sz="1400" dirty="0" smtClean="0">
                <a:latin typeface="Verdana" pitchFamily="34" charset="0"/>
                <a:ea typeface="Verdana" pitchFamily="34" charset="0"/>
                <a:cs typeface="Verdana" pitchFamily="34" charset="0"/>
              </a:rPr>
              <a:t>Capacity can be defined as “resources, means and strengths which exist in households and communities and which enable them to cope with, withstand, prepare for, prevent, mitigate or quickly recover from a disaster”. People’s capacity can also be taken into account. Capacities could be:</a:t>
            </a:r>
          </a:p>
          <a:p>
            <a:pPr algn="just">
              <a:buFont typeface="Wingdings" pitchFamily="2" charset="2"/>
              <a:buChar char="Ø"/>
            </a:pPr>
            <a:endParaRPr lang="en-US" sz="1400" dirty="0" smtClean="0">
              <a:latin typeface="Verdana" pitchFamily="34" charset="0"/>
              <a:ea typeface="Verdana" pitchFamily="34" charset="0"/>
              <a:cs typeface="Verdana" pitchFamily="34" charset="0"/>
            </a:endParaRPr>
          </a:p>
          <a:p>
            <a:pPr algn="just">
              <a:buFont typeface="Wingdings" pitchFamily="2" charset="2"/>
              <a:buChar char="Ø"/>
            </a:pPr>
            <a:r>
              <a:rPr lang="en-US" sz="1400" dirty="0" smtClean="0">
                <a:solidFill>
                  <a:srgbClr val="FF0000"/>
                </a:solidFill>
                <a:latin typeface="Verdana" pitchFamily="34" charset="0"/>
                <a:ea typeface="Verdana" pitchFamily="34" charset="0"/>
                <a:cs typeface="Verdana" pitchFamily="34" charset="0"/>
              </a:rPr>
              <a:t>Physical Capacity</a:t>
            </a:r>
          </a:p>
          <a:p>
            <a:pPr algn="just"/>
            <a:endParaRPr lang="en-US" sz="1400" dirty="0" smtClean="0">
              <a:solidFill>
                <a:srgbClr val="FF0000"/>
              </a:solidFill>
              <a:latin typeface="Verdana" pitchFamily="34" charset="0"/>
              <a:ea typeface="Verdana" pitchFamily="34" charset="0"/>
              <a:cs typeface="Verdana" pitchFamily="34" charset="0"/>
            </a:endParaRPr>
          </a:p>
          <a:p>
            <a:pPr algn="just">
              <a:buFont typeface="Wingdings" pitchFamily="2" charset="2"/>
              <a:buChar char="Ø"/>
            </a:pPr>
            <a:r>
              <a:rPr lang="en-US" sz="1400" dirty="0" smtClean="0">
                <a:solidFill>
                  <a:srgbClr val="FF0000"/>
                </a:solidFill>
                <a:latin typeface="Verdana" pitchFamily="34" charset="0"/>
                <a:ea typeface="Verdana" pitchFamily="34" charset="0"/>
                <a:cs typeface="Verdana" pitchFamily="34" charset="0"/>
              </a:rPr>
              <a:t>Socio-economic Capacity</a:t>
            </a:r>
            <a:endParaRPr lang="en-US" sz="1400" dirty="0" smtClean="0">
              <a:latin typeface="Verdana" pitchFamily="34" charset="0"/>
              <a:ea typeface="Verdana" pitchFamily="34" charset="0"/>
              <a:cs typeface="Verdana" pitchFamily="34" charset="0"/>
            </a:endParaRPr>
          </a:p>
          <a:p>
            <a:pPr>
              <a:spcBef>
                <a:spcPts val="0"/>
              </a:spcBef>
              <a:buNone/>
            </a:pPr>
            <a:endParaRPr lang="en-US" sz="1400" dirty="0">
              <a:solidFill>
                <a:prstClr val="black"/>
              </a:solidFill>
              <a:latin typeface="Verdana" pitchFamily="34" charset="0"/>
              <a:ea typeface="Verdana" pitchFamily="34" charset="0"/>
              <a:cs typeface="Verdana" pitchFamily="34" charset="0"/>
            </a:endParaRPr>
          </a:p>
          <a:p>
            <a:pPr algn="ctr">
              <a:spcBef>
                <a:spcPts val="0"/>
              </a:spcBef>
              <a:buNone/>
            </a:pPr>
            <a:r>
              <a:rPr lang="en-US" sz="1400" b="1" dirty="0" smtClean="0">
                <a:solidFill>
                  <a:srgbClr val="FF0000"/>
                </a:solidFill>
                <a:latin typeface="Verdana" pitchFamily="34" charset="0"/>
                <a:ea typeface="Verdana" pitchFamily="34" charset="0"/>
                <a:cs typeface="Verdana" pitchFamily="34" charset="0"/>
              </a:rPr>
              <a:t>Hazards are always prevalent, but the hazard becomes a disaster only when </a:t>
            </a:r>
          </a:p>
          <a:p>
            <a:pPr algn="ctr">
              <a:spcBef>
                <a:spcPts val="0"/>
              </a:spcBef>
              <a:buNone/>
            </a:pPr>
            <a:r>
              <a:rPr lang="en-US" sz="1400" b="1" dirty="0" smtClean="0">
                <a:solidFill>
                  <a:srgbClr val="FF0000"/>
                </a:solidFill>
                <a:latin typeface="Verdana" pitchFamily="34" charset="0"/>
                <a:ea typeface="Verdana" pitchFamily="34" charset="0"/>
                <a:cs typeface="Verdana" pitchFamily="34" charset="0"/>
              </a:rPr>
              <a:t>there is greater vulnerability and less of capacity to cope with it</a:t>
            </a:r>
          </a:p>
          <a:p>
            <a:endParaRPr lang="en-US" sz="1400" b="1" dirty="0" smtClean="0"/>
          </a:p>
          <a:p>
            <a:r>
              <a:rPr lang="en-US" sz="1400" b="1" dirty="0">
                <a:solidFill>
                  <a:srgbClr val="FF0000"/>
                </a:solidFill>
                <a:latin typeface="Verdana" pitchFamily="34" charset="0"/>
                <a:ea typeface="Verdana" pitchFamily="34" charset="0"/>
                <a:cs typeface="Verdana" pitchFamily="34" charset="0"/>
              </a:rPr>
              <a:t>What is risk?</a:t>
            </a:r>
          </a:p>
          <a:p>
            <a:endParaRPr lang="en-US" sz="1400" dirty="0">
              <a:latin typeface="Verdana" pitchFamily="34" charset="0"/>
              <a:ea typeface="Verdana" pitchFamily="34" charset="0"/>
              <a:cs typeface="Verdana" pitchFamily="34" charset="0"/>
            </a:endParaRPr>
          </a:p>
          <a:p>
            <a:pPr algn="just"/>
            <a:r>
              <a:rPr lang="en-US" sz="1400" dirty="0">
                <a:latin typeface="Verdana" pitchFamily="34" charset="0"/>
                <a:ea typeface="Verdana" pitchFamily="34" charset="0"/>
                <a:cs typeface="Verdana" pitchFamily="34" charset="0"/>
              </a:rPr>
              <a:t>Risk is a “measure of the expected losses due to a hazard event occurring in a given area over a specific time period. </a:t>
            </a:r>
            <a:endParaRPr lang="en-US" sz="1400" dirty="0" smtClean="0">
              <a:latin typeface="Verdana" pitchFamily="34" charset="0"/>
              <a:ea typeface="Verdana" pitchFamily="34" charset="0"/>
              <a:cs typeface="Verdana" pitchFamily="34" charset="0"/>
            </a:endParaRPr>
          </a:p>
          <a:p>
            <a:pPr algn="just"/>
            <a:endParaRPr lang="en-US" sz="1400" dirty="0">
              <a:latin typeface="Verdana" pitchFamily="34" charset="0"/>
              <a:ea typeface="Verdana" pitchFamily="34" charset="0"/>
              <a:cs typeface="Verdana" pitchFamily="34" charset="0"/>
            </a:endParaRPr>
          </a:p>
          <a:p>
            <a:pPr algn="just"/>
            <a:r>
              <a:rPr lang="en-US" sz="1400" dirty="0" smtClean="0">
                <a:latin typeface="Verdana" pitchFamily="34" charset="0"/>
                <a:ea typeface="Verdana" pitchFamily="34" charset="0"/>
                <a:cs typeface="Verdana" pitchFamily="34" charset="0"/>
              </a:rPr>
              <a:t>Risk </a:t>
            </a:r>
            <a:r>
              <a:rPr lang="en-US" sz="1400" dirty="0">
                <a:latin typeface="Verdana" pitchFamily="34" charset="0"/>
                <a:ea typeface="Verdana" pitchFamily="34" charset="0"/>
                <a:cs typeface="Verdana" pitchFamily="34" charset="0"/>
              </a:rPr>
              <a:t>is a function of the probability of particular hazardous event and the losses each would cause</a:t>
            </a:r>
            <a:r>
              <a:rPr lang="en-US" sz="1400" dirty="0" smtClean="0">
                <a:latin typeface="Verdana" pitchFamily="34" charset="0"/>
                <a:ea typeface="Verdana" pitchFamily="34" charset="0"/>
                <a:cs typeface="Verdana" pitchFamily="34" charset="0"/>
              </a:rPr>
              <a:t>.” The </a:t>
            </a:r>
            <a:r>
              <a:rPr lang="en-US" sz="1400" dirty="0">
                <a:latin typeface="Verdana" pitchFamily="34" charset="0"/>
                <a:ea typeface="Verdana" pitchFamily="34" charset="0"/>
                <a:cs typeface="Verdana" pitchFamily="34" charset="0"/>
              </a:rPr>
              <a:t>level of risk depends upon:</a:t>
            </a:r>
          </a:p>
          <a:p>
            <a:r>
              <a:rPr lang="en-US" sz="1400" dirty="0">
                <a:latin typeface="Verdana" pitchFamily="34" charset="0"/>
                <a:ea typeface="Verdana" pitchFamily="34" charset="0"/>
                <a:cs typeface="Verdana" pitchFamily="34" charset="0"/>
              </a:rPr>
              <a:t> </a:t>
            </a:r>
          </a:p>
          <a:p>
            <a:pPr lvl="1">
              <a:buFont typeface="Wingdings" pitchFamily="2" charset="2"/>
              <a:buChar char="Ø"/>
            </a:pPr>
            <a:r>
              <a:rPr lang="en-US" sz="1400" dirty="0">
                <a:latin typeface="Verdana" pitchFamily="34" charset="0"/>
                <a:ea typeface="Verdana" pitchFamily="34" charset="0"/>
                <a:cs typeface="Verdana" pitchFamily="34" charset="0"/>
              </a:rPr>
              <a:t>Nature of the hazard</a:t>
            </a:r>
          </a:p>
          <a:p>
            <a:pPr lvl="1">
              <a:buFont typeface="Wingdings" pitchFamily="2" charset="2"/>
              <a:buChar char="Ø"/>
            </a:pPr>
            <a:r>
              <a:rPr lang="en-US" sz="1400" dirty="0">
                <a:latin typeface="Verdana" pitchFamily="34" charset="0"/>
                <a:ea typeface="Verdana" pitchFamily="34" charset="0"/>
                <a:cs typeface="Verdana" pitchFamily="34" charset="0"/>
              </a:rPr>
              <a:t>Vulnerability of the elements which are affected</a:t>
            </a:r>
          </a:p>
          <a:p>
            <a:pPr lvl="1">
              <a:buFont typeface="Wingdings" pitchFamily="2" charset="2"/>
              <a:buChar char="Ø"/>
            </a:pPr>
            <a:r>
              <a:rPr lang="en-US" sz="1400" dirty="0">
                <a:latin typeface="Verdana" pitchFamily="34" charset="0"/>
                <a:ea typeface="Verdana" pitchFamily="34" charset="0"/>
                <a:cs typeface="Verdana" pitchFamily="34" charset="0"/>
              </a:rPr>
              <a:t>Economic value of those elements</a:t>
            </a:r>
          </a:p>
          <a:p>
            <a:endParaRPr lang="en-US" sz="1400" dirty="0" smtClean="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A </a:t>
            </a:r>
            <a:r>
              <a:rPr lang="en-US" sz="1400" dirty="0">
                <a:latin typeface="Verdana" pitchFamily="34" charset="0"/>
                <a:ea typeface="Verdana" pitchFamily="34" charset="0"/>
                <a:cs typeface="Verdana" pitchFamily="34" charset="0"/>
              </a:rPr>
              <a:t>community/locality is said to be at </a:t>
            </a:r>
            <a:r>
              <a:rPr lang="en-US" sz="1400" dirty="0" smtClean="0">
                <a:latin typeface="Verdana" pitchFamily="34" charset="0"/>
                <a:ea typeface="Verdana" pitchFamily="34" charset="0"/>
                <a:cs typeface="Verdana" pitchFamily="34" charset="0"/>
              </a:rPr>
              <a:t>‘risk 'when </a:t>
            </a:r>
            <a:r>
              <a:rPr lang="en-US" sz="1400" dirty="0">
                <a:latin typeface="Verdana" pitchFamily="34" charset="0"/>
                <a:ea typeface="Verdana" pitchFamily="34" charset="0"/>
                <a:cs typeface="Verdana" pitchFamily="34" charset="0"/>
              </a:rPr>
              <a:t>it is exposed to hazards and is likely to be adversely affected by its impact. </a:t>
            </a:r>
            <a:endParaRPr lang="en-US" sz="1400" b="1" dirty="0">
              <a:solidFill>
                <a:srgbClr val="FF0000"/>
              </a:solidFill>
              <a:latin typeface="Verdana" pitchFamily="34" charset="0"/>
              <a:ea typeface="Verdana" pitchFamily="34" charset="0"/>
              <a:cs typeface="Verdana" pitchFamily="34" charset="0"/>
            </a:endParaRPr>
          </a:p>
          <a:p>
            <a:pPr algn="ctr">
              <a:spcBef>
                <a:spcPts val="0"/>
              </a:spcBef>
              <a:buNone/>
            </a:pP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
            <a:ext cx="8153400" cy="6705600"/>
          </a:xfrm>
        </p:spPr>
        <p:txBody>
          <a:bodyPr>
            <a:normAutofit/>
          </a:bodyPr>
          <a:lstStyle/>
          <a:p>
            <a:pPr>
              <a:buNone/>
            </a:pPr>
            <a:endParaRPr lang="en-US" sz="1400" dirty="0" smtClean="0">
              <a:latin typeface="Verdana" pitchFamily="34" charset="0"/>
              <a:ea typeface="Verdana" pitchFamily="34" charset="0"/>
              <a:cs typeface="Verdana" pitchFamily="34" charset="0"/>
            </a:endParaRPr>
          </a:p>
          <a:p>
            <a:pPr>
              <a:buNone/>
            </a:pPr>
            <a:r>
              <a:rPr lang="en-US" sz="1400" b="1" dirty="0" smtClean="0">
                <a:solidFill>
                  <a:srgbClr val="FF0000"/>
                </a:solidFill>
                <a:latin typeface="Verdana" pitchFamily="34" charset="0"/>
                <a:ea typeface="Verdana" pitchFamily="34" charset="0"/>
                <a:cs typeface="Verdana" pitchFamily="34" charset="0"/>
              </a:rPr>
              <a:t>Types of Disasters</a:t>
            </a:r>
          </a:p>
          <a:p>
            <a:pPr>
              <a:buNone/>
            </a:pPr>
            <a:endParaRPr lang="en-US" sz="1400" dirty="0" smtClean="0">
              <a:latin typeface="Verdana" pitchFamily="34" charset="0"/>
              <a:ea typeface="Verdana" pitchFamily="34" charset="0"/>
              <a:cs typeface="Verdana" pitchFamily="34" charset="0"/>
            </a:endParaRPr>
          </a:p>
          <a:p>
            <a:pPr lvl="0">
              <a:buFont typeface="Wingdings" pitchFamily="2" charset="2"/>
              <a:buChar char="Ø"/>
            </a:pPr>
            <a:r>
              <a:rPr lang="en-US" sz="1400" dirty="0" smtClean="0">
                <a:latin typeface="Verdana" pitchFamily="34" charset="0"/>
                <a:ea typeface="Verdana" pitchFamily="34" charset="0"/>
                <a:cs typeface="Verdana" pitchFamily="34" charset="0"/>
              </a:rPr>
              <a:t>Natural Disasters </a:t>
            </a:r>
          </a:p>
          <a:p>
            <a:pPr lvl="0">
              <a:buFont typeface="Wingdings" pitchFamily="2" charset="2"/>
              <a:buChar char="Ø"/>
            </a:pPr>
            <a:r>
              <a:rPr lang="en-US" sz="1400" dirty="0" smtClean="0">
                <a:latin typeface="Verdana" pitchFamily="34" charset="0"/>
                <a:ea typeface="Verdana" pitchFamily="34" charset="0"/>
                <a:cs typeface="Verdana" pitchFamily="34" charset="0"/>
              </a:rPr>
              <a:t>Artificial Disasters(Man/Human Made)</a:t>
            </a:r>
          </a:p>
          <a:p>
            <a:pPr>
              <a:buNone/>
            </a:pPr>
            <a:endParaRPr lang="en-US" sz="1400" dirty="0" smtClean="0">
              <a:latin typeface="Verdana" pitchFamily="34" charset="0"/>
              <a:ea typeface="Verdana" pitchFamily="34" charset="0"/>
              <a:cs typeface="Verdana" pitchFamily="34" charset="0"/>
            </a:endParaRPr>
          </a:p>
          <a:p>
            <a:pPr lvl="0">
              <a:buClr>
                <a:srgbClr val="3891A7"/>
              </a:buClr>
              <a:buNone/>
            </a:pPr>
            <a:endParaRPr lang="en-US" sz="1400" b="1" dirty="0" smtClean="0">
              <a:solidFill>
                <a:srgbClr val="FF0000"/>
              </a:solidFill>
              <a:latin typeface="Verdana" pitchFamily="34" charset="0"/>
              <a:ea typeface="Verdana" pitchFamily="34" charset="0"/>
              <a:cs typeface="Verdana" pitchFamily="34" charset="0"/>
            </a:endParaRPr>
          </a:p>
          <a:p>
            <a:pPr>
              <a:buNone/>
            </a:pPr>
            <a:endParaRPr lang="en-US" dirty="0" smtClean="0"/>
          </a:p>
        </p:txBody>
      </p:sp>
      <p:graphicFrame>
        <p:nvGraphicFramePr>
          <p:cNvPr id="4" name="Table 3"/>
          <p:cNvGraphicFramePr>
            <a:graphicFrameLocks noGrp="1"/>
          </p:cNvGraphicFramePr>
          <p:nvPr/>
        </p:nvGraphicFramePr>
        <p:xfrm>
          <a:off x="1828800" y="1752600"/>
          <a:ext cx="6096000" cy="35966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tx1"/>
                          </a:solidFill>
                          <a:latin typeface="Verdana" pitchFamily="34" charset="0"/>
                          <a:ea typeface="Verdana" pitchFamily="34" charset="0"/>
                          <a:cs typeface="Verdana" pitchFamily="34" charset="0"/>
                        </a:rPr>
                        <a:t>Natural Disasters</a:t>
                      </a:r>
                    </a:p>
                    <a:p>
                      <a:pPr marL="0" algn="l" rtl="0" eaLnBrk="1" latinLnBrk="0" hangingPunct="1"/>
                      <a:endParaRPr kumimoji="0" lang="en-US" sz="1400" b="0" kern="1200" dirty="0" smtClean="0">
                        <a:solidFill>
                          <a:schemeClr val="tx1"/>
                        </a:solidFill>
                        <a:latin typeface="Verdana" pitchFamily="34" charset="0"/>
                        <a:ea typeface="Verdana" pitchFamily="34" charset="0"/>
                        <a:cs typeface="Verdana" pitchFamily="34" charset="0"/>
                      </a:endParaRPr>
                    </a:p>
                  </a:txBody>
                  <a:tcPr/>
                </a:tc>
                <a:tc>
                  <a:txBody>
                    <a:bodyPr/>
                    <a:lstStyle/>
                    <a:p>
                      <a:pPr>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Earthquakes</a:t>
                      </a:r>
                    </a:p>
                    <a:p>
                      <a:pPr>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Landslides</a:t>
                      </a:r>
                    </a:p>
                    <a:p>
                      <a:pPr>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Floods</a:t>
                      </a:r>
                    </a:p>
                    <a:p>
                      <a:pPr>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River erosion</a:t>
                      </a:r>
                    </a:p>
                    <a:p>
                      <a:pPr>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Cyclones</a:t>
                      </a:r>
                    </a:p>
                    <a:p>
                      <a:pPr>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Tsunami</a:t>
                      </a:r>
                    </a:p>
                    <a:p>
                      <a:pPr>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Forest Fires etc…</a:t>
                      </a:r>
                    </a:p>
                    <a:p>
                      <a:endParaRPr kumimoji="0" lang="en-US" sz="1400" b="0" kern="1200" dirty="0" smtClean="0">
                        <a:solidFill>
                          <a:schemeClr val="tx1"/>
                        </a:solidFill>
                        <a:latin typeface="Verdana" pitchFamily="34" charset="0"/>
                        <a:ea typeface="Verdana" pitchFamily="34" charset="0"/>
                        <a:cs typeface="Verdana"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tx1"/>
                          </a:solidFill>
                          <a:latin typeface="Verdana" pitchFamily="34" charset="0"/>
                          <a:ea typeface="Verdana" pitchFamily="34" charset="0"/>
                          <a:cs typeface="Verdana" pitchFamily="34" charset="0"/>
                        </a:rPr>
                        <a:t>Artificial Disasters</a:t>
                      </a:r>
                    </a:p>
                    <a:p>
                      <a:pPr marL="0" algn="l" rtl="0" eaLnBrk="1" latinLnBrk="0" hangingPunct="1"/>
                      <a:endParaRPr kumimoji="0" lang="en-US" sz="1400" b="0" kern="1200" dirty="0" smtClean="0">
                        <a:solidFill>
                          <a:schemeClr val="tx1"/>
                        </a:solidFill>
                        <a:latin typeface="Verdana" pitchFamily="34" charset="0"/>
                        <a:ea typeface="Verdana" pitchFamily="34" charset="0"/>
                        <a:cs typeface="Verdana" pitchFamily="34" charset="0"/>
                      </a:endParaRPr>
                    </a:p>
                  </a:txBody>
                  <a:tcPr/>
                </a:tc>
                <a:tc>
                  <a:txBody>
                    <a:bodyPr/>
                    <a:lstStyle/>
                    <a:p>
                      <a:pPr lvl="0">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Nuclear Disasters</a:t>
                      </a:r>
                    </a:p>
                    <a:p>
                      <a:pPr lvl="0">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Chemical Disasters</a:t>
                      </a:r>
                    </a:p>
                    <a:p>
                      <a:pPr lvl="0">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Industrial Disasters</a:t>
                      </a:r>
                    </a:p>
                    <a:p>
                      <a:pPr lvl="0">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Mine Disasters</a:t>
                      </a:r>
                    </a:p>
                    <a:p>
                      <a:pPr lvl="0">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Biological Disasters</a:t>
                      </a:r>
                    </a:p>
                    <a:p>
                      <a:pPr lvl="0">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Traffic accidents</a:t>
                      </a:r>
                    </a:p>
                    <a:p>
                      <a:pPr lvl="0">
                        <a:buFont typeface="Wingdings" pitchFamily="2" charset="2"/>
                        <a:buChar char="Ø"/>
                      </a:pPr>
                      <a:r>
                        <a:rPr kumimoji="0" lang="en-US" sz="1400" b="0" kern="1200" dirty="0" smtClean="0">
                          <a:solidFill>
                            <a:schemeClr val="tx1"/>
                          </a:solidFill>
                          <a:latin typeface="Verdana" pitchFamily="34" charset="0"/>
                          <a:ea typeface="Verdana" pitchFamily="34" charset="0"/>
                          <a:cs typeface="Verdana" pitchFamily="34" charset="0"/>
                        </a:rPr>
                        <a:t>Stampede</a:t>
                      </a:r>
                    </a:p>
                    <a:p>
                      <a:endParaRPr kumimoji="0" lang="en-US" sz="1400" b="0" kern="1200" dirty="0" smtClean="0">
                        <a:solidFill>
                          <a:schemeClr val="tx1"/>
                        </a:solidFill>
                        <a:latin typeface="Verdana" pitchFamily="34" charset="0"/>
                        <a:ea typeface="Verdana" pitchFamily="34" charset="0"/>
                        <a:cs typeface="Verdana"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0"/>
            <a:ext cx="8153400" cy="6858000"/>
          </a:xfrm>
        </p:spPr>
        <p:txBody>
          <a:bodyPr>
            <a:normAutofit/>
          </a:bodyPr>
          <a:lstStyle/>
          <a:p>
            <a:pPr algn="ctr">
              <a:buNone/>
            </a:pPr>
            <a:endParaRPr lang="en-US" sz="1400" b="1" dirty="0" smtClean="0">
              <a:solidFill>
                <a:srgbClr val="FF0000"/>
              </a:solidFill>
              <a:latin typeface="Verdana" pitchFamily="34" charset="0"/>
              <a:ea typeface="Verdana" pitchFamily="34" charset="0"/>
              <a:cs typeface="Verdana" pitchFamily="34" charset="0"/>
            </a:endParaRPr>
          </a:p>
          <a:p>
            <a:pPr algn="ctr">
              <a:buNone/>
            </a:pPr>
            <a:r>
              <a:rPr lang="en-US" sz="1800" b="1" dirty="0" smtClean="0">
                <a:solidFill>
                  <a:srgbClr val="FF0000"/>
                </a:solidFill>
                <a:latin typeface="Verdana" pitchFamily="34" charset="0"/>
                <a:ea typeface="Verdana" pitchFamily="34" charset="0"/>
                <a:cs typeface="Verdana" pitchFamily="34" charset="0"/>
              </a:rPr>
              <a:t>Various Types of Hazards</a:t>
            </a:r>
          </a:p>
          <a:p>
            <a:pPr algn="ctr">
              <a:buNone/>
            </a:pPr>
            <a:endParaRPr lang="en-US" sz="1400" b="1" dirty="0" smtClean="0">
              <a:solidFill>
                <a:srgbClr val="FF0000"/>
              </a:solidFill>
              <a:latin typeface="Verdana" pitchFamily="34" charset="0"/>
              <a:ea typeface="Verdana" pitchFamily="34" charset="0"/>
              <a:cs typeface="Verdana" pitchFamily="34" charset="0"/>
            </a:endParaRPr>
          </a:p>
        </p:txBody>
      </p:sp>
      <p:graphicFrame>
        <p:nvGraphicFramePr>
          <p:cNvPr id="4" name="Table 3"/>
          <p:cNvGraphicFramePr>
            <a:graphicFrameLocks noGrp="1"/>
          </p:cNvGraphicFramePr>
          <p:nvPr/>
        </p:nvGraphicFramePr>
        <p:xfrm>
          <a:off x="1143000" y="838200"/>
          <a:ext cx="7696200" cy="5577840"/>
        </p:xfrm>
        <a:graphic>
          <a:graphicData uri="http://schemas.openxmlformats.org/drawingml/2006/table">
            <a:tbl>
              <a:tblPr firstRow="1" bandRow="1">
                <a:tableStyleId>{5C22544A-7EE6-4342-B048-85BDC9FD1C3A}</a:tableStyleId>
              </a:tblPr>
              <a:tblGrid>
                <a:gridCol w="3848100"/>
                <a:gridCol w="3848100"/>
              </a:tblGrid>
              <a:tr h="235529">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Types</a:t>
                      </a:r>
                    </a:p>
                  </a:txBody>
                  <a:tcPr/>
                </a:tc>
                <a:tc>
                  <a:txBody>
                    <a:bodyPr/>
                    <a:lstStyle/>
                    <a:p>
                      <a:pPr algn="ctr"/>
                      <a:r>
                        <a:rPr kumimoji="0" lang="en-US" sz="1400" kern="1200" baseline="0" dirty="0" smtClean="0">
                          <a:solidFill>
                            <a:schemeClr val="dk1"/>
                          </a:solidFill>
                          <a:latin typeface="Verdana" pitchFamily="34" charset="0"/>
                          <a:ea typeface="Verdana" pitchFamily="34" charset="0"/>
                          <a:cs typeface="Verdana" pitchFamily="34" charset="0"/>
                        </a:rPr>
                        <a:t>Hazards</a:t>
                      </a:r>
                    </a:p>
                  </a:txBody>
                  <a:tcPr/>
                </a:tc>
              </a:tr>
              <a:tr h="1103438">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Geological Hazards </a:t>
                      </a:r>
                      <a:endParaRPr lang="en-US" sz="1400" dirty="0">
                        <a:latin typeface="Verdana" pitchFamily="34" charset="0"/>
                        <a:ea typeface="Verdana" pitchFamily="34" charset="0"/>
                        <a:cs typeface="Verdana" pitchFamily="34" charset="0"/>
                      </a:endParaRPr>
                    </a:p>
                  </a:txBody>
                  <a:tcPr/>
                </a:tc>
                <a:tc>
                  <a:txBody>
                    <a:bodyPr/>
                    <a:lstStyle/>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Earthquake</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Landslide</a:t>
                      </a:r>
                    </a:p>
                    <a:p>
                      <a:pPr marL="342900" indent="-342900">
                        <a:buFont typeface="+mj-lt"/>
                        <a:buAutoNum type="arabicPeriod"/>
                      </a:pPr>
                      <a:r>
                        <a:rPr kumimoji="0" lang="pl-PL" sz="1400" kern="1200" baseline="0" dirty="0" smtClean="0">
                          <a:solidFill>
                            <a:schemeClr val="dk1"/>
                          </a:solidFill>
                          <a:latin typeface="Verdana" pitchFamily="34" charset="0"/>
                          <a:ea typeface="Verdana" pitchFamily="34" charset="0"/>
                          <a:cs typeface="Verdana" pitchFamily="34" charset="0"/>
                        </a:rPr>
                        <a:t>Tsunami </a:t>
                      </a:r>
                      <a:endParaRPr kumimoji="0" lang="en-US" sz="1400" kern="1200" baseline="0" dirty="0" smtClean="0">
                        <a:solidFill>
                          <a:schemeClr val="dk1"/>
                        </a:solidFill>
                        <a:latin typeface="Verdana" pitchFamily="34" charset="0"/>
                        <a:ea typeface="Verdana" pitchFamily="34" charset="0"/>
                        <a:cs typeface="Verdana" pitchFamily="34" charset="0"/>
                      </a:endParaRPr>
                    </a:p>
                    <a:p>
                      <a:pPr marL="342900" indent="-342900">
                        <a:buFont typeface="+mj-lt"/>
                        <a:buAutoNum type="arabicPeriod"/>
                      </a:pPr>
                      <a:r>
                        <a:rPr kumimoji="0" lang="pl-PL" sz="1400" kern="1200" baseline="0" dirty="0" smtClean="0">
                          <a:solidFill>
                            <a:schemeClr val="dk1"/>
                          </a:solidFill>
                          <a:latin typeface="Verdana" pitchFamily="34" charset="0"/>
                          <a:ea typeface="Verdana" pitchFamily="34" charset="0"/>
                          <a:cs typeface="Verdana" pitchFamily="34" charset="0"/>
                        </a:rPr>
                        <a:t>Dam burst</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Volcanic eruption  Mine Fire</a:t>
                      </a:r>
                      <a:endParaRPr lang="en-US" sz="1400" dirty="0">
                        <a:latin typeface="Verdana" pitchFamily="34" charset="0"/>
                        <a:ea typeface="Verdana" pitchFamily="34" charset="0"/>
                        <a:cs typeface="Verdana" pitchFamily="34" charset="0"/>
                      </a:endParaRPr>
                    </a:p>
                  </a:txBody>
                  <a:tcPr/>
                </a:tc>
              </a:tr>
              <a:tr h="1974574">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Water &amp; Climatic Hazards</a:t>
                      </a:r>
                      <a:endParaRPr lang="en-US" sz="1400" dirty="0">
                        <a:latin typeface="Verdana" pitchFamily="34" charset="0"/>
                        <a:ea typeface="Verdana" pitchFamily="34" charset="0"/>
                        <a:cs typeface="Verdana" pitchFamily="34" charset="0"/>
                      </a:endParaRPr>
                    </a:p>
                  </a:txBody>
                  <a:tcPr/>
                </a:tc>
                <a:tc>
                  <a:txBody>
                    <a:bodyPr/>
                    <a:lstStyle/>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Tropical Cyclone</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Tornado and Hurricane </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Floods</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Drought</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Hailstorm</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Cloudburst</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Landslide</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Heat &amp; Cold wave</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Snow Avalanche</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Sea erosion</a:t>
                      </a:r>
                      <a:endParaRPr lang="en-US" sz="1400" dirty="0">
                        <a:latin typeface="Verdana" pitchFamily="34" charset="0"/>
                        <a:ea typeface="Verdana" pitchFamily="34" charset="0"/>
                        <a:cs typeface="Verdana" pitchFamily="34" charset="0"/>
                      </a:endParaRPr>
                    </a:p>
                  </a:txBody>
                  <a:tcPr/>
                </a:tc>
              </a:tr>
              <a:tr h="235529">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Environmental Hazards</a:t>
                      </a:r>
                    </a:p>
                  </a:txBody>
                  <a:tcPr/>
                </a:tc>
                <a:tc>
                  <a:txBody>
                    <a:bodyPr/>
                    <a:lstStyle/>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Environmental pollutions</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Deforestation</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Desertification</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Pest Infection</a:t>
                      </a:r>
                    </a:p>
                  </a:txBody>
                  <a:tcPr/>
                </a:tc>
              </a:tr>
              <a:tr h="235529">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Biological</a:t>
                      </a:r>
                    </a:p>
                  </a:txBody>
                  <a:tcPr/>
                </a:tc>
                <a:tc>
                  <a:txBody>
                    <a:bodyPr/>
                    <a:lstStyle/>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Human / Animal Epidemics</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Pest attacks</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Food poisoning</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Weapons of Mass Destruction</a:t>
                      </a: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43000" y="838200"/>
          <a:ext cx="7696200" cy="3382812"/>
        </p:xfrm>
        <a:graphic>
          <a:graphicData uri="http://schemas.openxmlformats.org/drawingml/2006/table">
            <a:tbl>
              <a:tblPr firstRow="1" bandRow="1">
                <a:tableStyleId>{5C22544A-7EE6-4342-B048-85BDC9FD1C3A}</a:tableStyleId>
              </a:tblPr>
              <a:tblGrid>
                <a:gridCol w="3848100"/>
                <a:gridCol w="3848100"/>
              </a:tblGrid>
              <a:tr h="235529">
                <a:tc>
                  <a:txBody>
                    <a:bodyPr/>
                    <a:lstStyle/>
                    <a:p>
                      <a:pPr marL="0" algn="ctr" rtl="0" eaLnBrk="1" latinLnBrk="0" hangingPunct="1"/>
                      <a:r>
                        <a:rPr kumimoji="0" lang="en-US" sz="1400" b="1" kern="1200" baseline="0" dirty="0" smtClean="0">
                          <a:solidFill>
                            <a:schemeClr val="dk1"/>
                          </a:solidFill>
                          <a:latin typeface="Verdana" pitchFamily="34" charset="0"/>
                          <a:ea typeface="Verdana" pitchFamily="34" charset="0"/>
                          <a:cs typeface="Verdana" pitchFamily="34" charset="0"/>
                        </a:rPr>
                        <a:t>Types</a:t>
                      </a:r>
                    </a:p>
                  </a:txBody>
                  <a:tcPr/>
                </a:tc>
                <a:tc>
                  <a:txBody>
                    <a:bodyPr/>
                    <a:lstStyle/>
                    <a:p>
                      <a:pPr marL="0" algn="ctr" rtl="0" eaLnBrk="1" latinLnBrk="0" hangingPunct="1"/>
                      <a:r>
                        <a:rPr kumimoji="0" lang="en-US" sz="1400" b="1" kern="1200" baseline="0" dirty="0" smtClean="0">
                          <a:solidFill>
                            <a:schemeClr val="dk1"/>
                          </a:solidFill>
                          <a:latin typeface="Verdana" pitchFamily="34" charset="0"/>
                          <a:ea typeface="Verdana" pitchFamily="34" charset="0"/>
                          <a:cs typeface="Verdana" pitchFamily="34" charset="0"/>
                        </a:rPr>
                        <a:t>Hazards</a:t>
                      </a:r>
                    </a:p>
                  </a:txBody>
                  <a:tcPr/>
                </a:tc>
              </a:tr>
              <a:tr h="1103438">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Chemical, Industrial and Nuclear Accidents</a:t>
                      </a:r>
                    </a:p>
                  </a:txBody>
                  <a:tcPr/>
                </a:tc>
                <a:tc>
                  <a:txBody>
                    <a:bodyPr/>
                    <a:lstStyle/>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Chemical disasters</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Industrial disasters</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Oil spills/Fires</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Nuclear</a:t>
                      </a:r>
                    </a:p>
                  </a:txBody>
                  <a:tcPr/>
                </a:tc>
              </a:tr>
              <a:tr h="1974574">
                <a:tc>
                  <a:txBody>
                    <a:bodyPr/>
                    <a:lstStyle/>
                    <a:p>
                      <a:r>
                        <a:rPr kumimoji="0" lang="en-US" sz="1400" kern="1200" baseline="0" dirty="0" smtClean="0">
                          <a:solidFill>
                            <a:schemeClr val="dk1"/>
                          </a:solidFill>
                          <a:latin typeface="Verdana" pitchFamily="34" charset="0"/>
                          <a:ea typeface="Verdana" pitchFamily="34" charset="0"/>
                          <a:cs typeface="Verdana" pitchFamily="34" charset="0"/>
                        </a:rPr>
                        <a:t>Accident related</a:t>
                      </a:r>
                    </a:p>
                  </a:txBody>
                  <a:tcPr/>
                </a:tc>
                <a:tc>
                  <a:txBody>
                    <a:bodyPr/>
                    <a:lstStyle/>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Boat / Road / Train accidents / air crash, Rural / Urban fires, Bomb /serial bomb blasts</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Forest fires</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Building collapse</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Electric Accidents</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Festival related disasters(Stampede)</a:t>
                      </a:r>
                    </a:p>
                    <a:p>
                      <a:pPr marL="342900" indent="-342900">
                        <a:buFont typeface="+mj-lt"/>
                        <a:buAutoNum type="arabicPeriod"/>
                      </a:pPr>
                      <a:r>
                        <a:rPr kumimoji="0" lang="en-US" sz="1400" kern="1200" baseline="0" dirty="0" smtClean="0">
                          <a:solidFill>
                            <a:schemeClr val="dk1"/>
                          </a:solidFill>
                          <a:latin typeface="Verdana" pitchFamily="34" charset="0"/>
                          <a:ea typeface="Verdana" pitchFamily="34" charset="0"/>
                          <a:cs typeface="Verdana" pitchFamily="34" charset="0"/>
                        </a:rPr>
                        <a:t>Mine flooding</a:t>
                      </a:r>
                    </a:p>
                  </a:txBody>
                  <a:tcPr/>
                </a:tc>
              </a:tr>
            </a:tbl>
          </a:graphicData>
        </a:graphic>
      </p:graphicFrame>
      <p:sp>
        <p:nvSpPr>
          <p:cNvPr id="3" name="Rectangle 2"/>
          <p:cNvSpPr/>
          <p:nvPr/>
        </p:nvSpPr>
        <p:spPr>
          <a:xfrm>
            <a:off x="990600" y="228600"/>
            <a:ext cx="8153400" cy="369332"/>
          </a:xfrm>
          <a:prstGeom prst="rect">
            <a:avLst/>
          </a:prstGeom>
        </p:spPr>
        <p:txBody>
          <a:bodyPr wrap="square">
            <a:spAutoFit/>
          </a:bodyPr>
          <a:lstStyle/>
          <a:p>
            <a:pPr algn="ctr">
              <a:buNone/>
            </a:pPr>
            <a:r>
              <a:rPr lang="en-US" b="1" dirty="0" smtClean="0">
                <a:solidFill>
                  <a:srgbClr val="FF0000"/>
                </a:solidFill>
                <a:latin typeface="Verdana" pitchFamily="34" charset="0"/>
                <a:ea typeface="Verdana" pitchFamily="34" charset="0"/>
                <a:cs typeface="Verdana" pitchFamily="34" charset="0"/>
              </a:rPr>
              <a:t>Various Types of Hazards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524</TotalTime>
  <Words>1931</Words>
  <Application>Microsoft Office PowerPoint</Application>
  <PresentationFormat>On-screen Show (4:3)</PresentationFormat>
  <Paragraphs>355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DISASTER MITIGATION  AND  MANAGEMENT</vt:lpstr>
      <vt:lpstr> What is a Disaster?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DISTRIBUTION OF DISASTERS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International Decade for Disaster Reduction  (Jan 1st 1990-1999) </vt:lpstr>
      <vt:lpstr>PowerPoint Presentation</vt:lpstr>
      <vt:lpstr>PowerPoint Presentation</vt:lpstr>
      <vt:lpstr>PowerPoint Presentation</vt:lpstr>
      <vt:lpstr>Actions to be taken by United Nations </vt:lpstr>
      <vt:lpstr>PowerPoint Presentation</vt:lpstr>
      <vt:lpstr> Organizational Arrangements during the Decade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MITIGATION  AND  MANAGEMENT</dc:title>
  <dc:creator>Shivachandra</dc:creator>
  <cp:lastModifiedBy>lenovo</cp:lastModifiedBy>
  <cp:revision>51</cp:revision>
  <dcterms:created xsi:type="dcterms:W3CDTF">2013-11-04T05:15:31Z</dcterms:created>
  <dcterms:modified xsi:type="dcterms:W3CDTF">2018-12-12T06:07:55Z</dcterms:modified>
</cp:coreProperties>
</file>