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74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DISASTER MITIGATION AND MANAGEMENT</a:t>
            </a:r>
            <a:endParaRPr lang="en-I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UNIT - V</a:t>
            </a:r>
            <a:endParaRPr lang="en-IN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20px-Em_cyc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286000"/>
            <a:ext cx="20955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nhl011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447800"/>
            <a:ext cx="368617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5334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Disaster Management Cycle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MITIGATION</a:t>
            </a:r>
            <a:endParaRPr lang="en-IN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000" dirty="0" smtClean="0"/>
              <a:t>Mitigation measures or efforts are an attempt to prevent hazards from developing in to disasters</a:t>
            </a:r>
          </a:p>
          <a:p>
            <a:pPr algn="just"/>
            <a:r>
              <a:rPr lang="en-US" sz="3000" dirty="0" smtClean="0"/>
              <a:t>It focuses on long term measures for reducing or eliminating risk</a:t>
            </a:r>
          </a:p>
          <a:p>
            <a:pPr algn="just"/>
            <a:r>
              <a:rPr lang="en-US" sz="3000" dirty="0" smtClean="0"/>
              <a:t>Mitigation measures can be Structural or Non-Structural</a:t>
            </a:r>
          </a:p>
          <a:p>
            <a:pPr algn="just"/>
            <a:r>
              <a:rPr lang="en-US" sz="3000" dirty="0" smtClean="0"/>
              <a:t>Structural measures can be technological solutions such as Flood leaves , earthquake resistant structures etc but it may have adverse effects on eco system</a:t>
            </a:r>
            <a:endParaRPr lang="en-IN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/>
            <a:r>
              <a:rPr lang="en-US" sz="3000" dirty="0" smtClean="0"/>
              <a:t>Non-structural measures include legislation, land-use planning and insurance</a:t>
            </a:r>
          </a:p>
          <a:p>
            <a:pPr algn="just"/>
            <a:r>
              <a:rPr lang="en-US" sz="3000" dirty="0" smtClean="0"/>
              <a:t>Mitigation measures include providing regulations such as mandatory evacuations, communication of potential risks to the public</a:t>
            </a:r>
          </a:p>
          <a:p>
            <a:pPr algn="just"/>
            <a:r>
              <a:rPr lang="en-US" sz="3000" dirty="0" smtClean="0"/>
              <a:t>A precursor activity to mitigation is identification of risks</a:t>
            </a:r>
          </a:p>
          <a:p>
            <a:pPr algn="just"/>
            <a:r>
              <a:rPr lang="en-US" sz="3000" dirty="0" smtClean="0"/>
              <a:t>Hazard specific risk(</a:t>
            </a:r>
            <a:r>
              <a:rPr lang="en-US" sz="3000" dirty="0" err="1" smtClean="0"/>
              <a:t>R</a:t>
            </a:r>
            <a:r>
              <a:rPr lang="en-US" sz="3000" baseline="-25000" dirty="0" err="1" smtClean="0"/>
              <a:t>h</a:t>
            </a:r>
            <a:r>
              <a:rPr lang="en-US" sz="3000" dirty="0" smtClean="0"/>
              <a:t>) is calculated by </a:t>
            </a:r>
          </a:p>
          <a:p>
            <a:pPr algn="ctr">
              <a:buNone/>
            </a:pPr>
            <a:r>
              <a:rPr lang="en-US" sz="3000" dirty="0" err="1" smtClean="0"/>
              <a:t>R</a:t>
            </a:r>
            <a:r>
              <a:rPr lang="en-US" sz="3000" baseline="-25000" dirty="0" err="1" smtClean="0"/>
              <a:t>h</a:t>
            </a:r>
            <a:r>
              <a:rPr lang="en-US" sz="3000" dirty="0" smtClean="0"/>
              <a:t> = H X </a:t>
            </a:r>
            <a:r>
              <a:rPr lang="en-US" sz="3000" dirty="0" err="1" smtClean="0"/>
              <a:t>V</a:t>
            </a:r>
            <a:r>
              <a:rPr lang="en-US" sz="3000" baseline="-25000" dirty="0" err="1" smtClean="0"/>
              <a:t>h</a:t>
            </a:r>
            <a:endParaRPr lang="en-US" sz="3000" dirty="0" smtClean="0"/>
          </a:p>
          <a:p>
            <a:pPr algn="ctr">
              <a:buNone/>
            </a:pPr>
            <a:r>
              <a:rPr lang="en-US" sz="3000" dirty="0" smtClean="0"/>
              <a:t>Where H is Hazard  and V is Vulnerability</a:t>
            </a:r>
            <a:endParaRPr lang="en-US" sz="3000" baseline="-25000" dirty="0" smtClean="0"/>
          </a:p>
          <a:p>
            <a:pPr algn="just"/>
            <a:endParaRPr lang="en-IN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PREPAREDNESS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000" dirty="0" smtClean="0"/>
              <a:t>It is a continuous cycle of </a:t>
            </a:r>
          </a:p>
          <a:p>
            <a:pPr algn="ctr">
              <a:buNone/>
            </a:pPr>
            <a:endParaRPr lang="en-US" sz="3000" dirty="0" smtClean="0"/>
          </a:p>
          <a:p>
            <a:pPr algn="just"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Planning , Organizing , Training , Equipping</a:t>
            </a:r>
          </a:p>
          <a:p>
            <a:pPr algn="just"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Exercising , evaluation and improvement activities</a:t>
            </a:r>
            <a:r>
              <a:rPr lang="en-US" sz="3000" dirty="0" smtClean="0"/>
              <a:t> </a:t>
            </a:r>
          </a:p>
          <a:p>
            <a:pPr algn="ctr">
              <a:buNone/>
            </a:pPr>
            <a:endParaRPr lang="en-US" sz="3000" dirty="0" smtClean="0"/>
          </a:p>
          <a:p>
            <a:pPr algn="ctr">
              <a:buNone/>
            </a:pPr>
            <a:r>
              <a:rPr lang="en-US" sz="3000" dirty="0" smtClean="0"/>
              <a:t>to ensure </a:t>
            </a:r>
          </a:p>
          <a:p>
            <a:pPr algn="ctr">
              <a:buNone/>
            </a:pPr>
            <a:endParaRPr lang="en-US" sz="3000" dirty="0" smtClean="0"/>
          </a:p>
          <a:p>
            <a:pPr algn="just"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effective coordination , enhancement of capabilities</a:t>
            </a:r>
          </a:p>
          <a:p>
            <a:pPr algn="just"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to prevent,  protect against, respond to, recover</a:t>
            </a:r>
          </a:p>
          <a:p>
            <a:pPr algn="just"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from and mitigate the effects of disasters</a:t>
            </a:r>
            <a:endParaRPr lang="en-IN" sz="3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000" dirty="0" smtClean="0"/>
              <a:t>Common preparedness measures include: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000" dirty="0" smtClean="0"/>
              <a:t>Communication plans with easily understandable terminology and methods</a:t>
            </a:r>
          </a:p>
          <a:p>
            <a:pPr marL="514350" indent="-514350" algn="just">
              <a:buFont typeface="+mj-lt"/>
              <a:buAutoNum type="arabicPeriod"/>
            </a:pPr>
            <a:endParaRPr lang="en-US" sz="20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2000" dirty="0" smtClean="0"/>
              <a:t>Proper maintenance and training of emergency services</a:t>
            </a:r>
          </a:p>
          <a:p>
            <a:pPr marL="514350" indent="-514350" algn="just">
              <a:buFont typeface="+mj-lt"/>
              <a:buAutoNum type="arabicPeriod"/>
            </a:pPr>
            <a:endParaRPr lang="en-US" sz="20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2000" dirty="0" smtClean="0"/>
              <a:t>Development and exercise of emergency population warning methods combined with emergency shelters and evacuation plans</a:t>
            </a:r>
          </a:p>
          <a:p>
            <a:pPr marL="514350" indent="-514350" algn="just">
              <a:buFont typeface="+mj-lt"/>
              <a:buAutoNum type="arabicPeriod"/>
            </a:pPr>
            <a:endParaRPr lang="en-US" sz="20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2000" dirty="0" smtClean="0"/>
              <a:t>Stockpiling, inventory and maintain disaster supplies and equipment</a:t>
            </a:r>
          </a:p>
          <a:p>
            <a:pPr marL="514350" indent="-514350" algn="just">
              <a:buFont typeface="+mj-lt"/>
              <a:buAutoNum type="arabicPeriod"/>
            </a:pPr>
            <a:endParaRPr lang="en-US" sz="20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2000" dirty="0" smtClean="0"/>
              <a:t>Develop organizations of trained volunteers among civilian populations</a:t>
            </a:r>
          </a:p>
          <a:p>
            <a:pPr marL="514350" indent="-514350" algn="just">
              <a:buFont typeface="+mj-lt"/>
              <a:buAutoNum type="arabicPeriod"/>
            </a:pPr>
            <a:endParaRPr lang="en-US" sz="20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2000" dirty="0" smtClean="0"/>
              <a:t>Casualty prediction</a:t>
            </a:r>
          </a:p>
          <a:p>
            <a:pPr marL="514350" indent="-514350" algn="just">
              <a:buNone/>
            </a:pPr>
            <a:endParaRPr lang="en-US" sz="2000" dirty="0" smtClean="0"/>
          </a:p>
          <a:p>
            <a:pPr marL="514350" indent="-514350" algn="just">
              <a:buNone/>
            </a:pPr>
            <a:r>
              <a:rPr lang="en-US" sz="2000" dirty="0" smtClean="0"/>
              <a:t>Examples: Red Cross, Federal emergency Management Agency</a:t>
            </a:r>
            <a:endParaRPr lang="en-I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RESPONSE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smtClean="0"/>
              <a:t>This phase includes mobilization of necessary</a:t>
            </a:r>
          </a:p>
          <a:p>
            <a:pPr algn="just">
              <a:buNone/>
            </a:pPr>
            <a:r>
              <a:rPr lang="en-US" dirty="0" smtClean="0"/>
              <a:t>emergency services and first responders in the</a:t>
            </a:r>
          </a:p>
          <a:p>
            <a:pPr algn="just">
              <a:buNone/>
            </a:pPr>
            <a:r>
              <a:rPr lang="en-US" dirty="0" smtClean="0"/>
              <a:t>Disaster areas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These services include</a:t>
            </a:r>
          </a:p>
          <a:p>
            <a:pPr marL="514350" indent="-514350" algn="just">
              <a:buAutoNum type="arabicParenR"/>
            </a:pPr>
            <a:r>
              <a:rPr lang="en-US" dirty="0" smtClean="0"/>
              <a:t>Fire fighters</a:t>
            </a:r>
          </a:p>
          <a:p>
            <a:pPr marL="514350" indent="-514350" algn="just">
              <a:buAutoNum type="arabicParenR"/>
            </a:pPr>
            <a:r>
              <a:rPr lang="en-US" dirty="0" smtClean="0"/>
              <a:t>Police</a:t>
            </a:r>
          </a:p>
          <a:p>
            <a:pPr marL="514350" indent="-514350" algn="just">
              <a:buAutoNum type="arabicParenR"/>
            </a:pPr>
            <a:r>
              <a:rPr lang="en-US" dirty="0" smtClean="0"/>
              <a:t>Ambulance</a:t>
            </a:r>
          </a:p>
          <a:p>
            <a:pPr marL="514350" indent="-514350" algn="just">
              <a:buAutoNum type="arabicParenR"/>
            </a:pPr>
            <a:r>
              <a:rPr lang="en-US" dirty="0" smtClean="0"/>
              <a:t>Disaster relief operation(Military)</a:t>
            </a:r>
          </a:p>
          <a:p>
            <a:pPr marL="514350" indent="-514350" algn="just">
              <a:buAutoNum type="arabicParenR"/>
            </a:pPr>
            <a:r>
              <a:rPr lang="en-US" dirty="0" smtClean="0"/>
              <a:t>Special Rescue teams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4958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A well rehearsed emergency plan during</a:t>
            </a:r>
          </a:p>
          <a:p>
            <a:pPr algn="just">
              <a:buNone/>
            </a:pPr>
            <a:r>
              <a:rPr lang="en-US" dirty="0" smtClean="0"/>
              <a:t>preparedness phases helps in efficient</a:t>
            </a:r>
          </a:p>
          <a:p>
            <a:pPr algn="just">
              <a:buNone/>
            </a:pPr>
            <a:r>
              <a:rPr lang="en-US" dirty="0" smtClean="0"/>
              <a:t>coordination of rescue.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Discipline and Agility(</a:t>
            </a:r>
            <a:r>
              <a:rPr lang="en-US" dirty="0" err="1" smtClean="0"/>
              <a:t>Creativity,Improvisation</a:t>
            </a:r>
            <a:r>
              <a:rPr lang="en-US" dirty="0" smtClean="0"/>
              <a:t> and </a:t>
            </a:r>
          </a:p>
          <a:p>
            <a:pPr algn="just">
              <a:buNone/>
            </a:pPr>
            <a:r>
              <a:rPr lang="en-US" dirty="0" smtClean="0"/>
              <a:t>adaptability) are very important while responding </a:t>
            </a:r>
          </a:p>
          <a:p>
            <a:pPr algn="just">
              <a:buNone/>
            </a:pPr>
            <a:r>
              <a:rPr lang="en-US" dirty="0" smtClean="0"/>
              <a:t>to a disaster.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RECOVERY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The aim of recovery is to restore the affected area to its previous state.</a:t>
            </a:r>
          </a:p>
          <a:p>
            <a:pPr algn="just"/>
            <a:r>
              <a:rPr lang="en-US" dirty="0" smtClean="0"/>
              <a:t>Recovery efforts are made after the immediate needs are addressed.</a:t>
            </a:r>
          </a:p>
          <a:p>
            <a:pPr algn="just"/>
            <a:r>
              <a:rPr lang="en-US" dirty="0" smtClean="0"/>
              <a:t>It involves rebuilding destroyed property,re-employment and repair of essential infrastructure</a:t>
            </a:r>
          </a:p>
          <a:p>
            <a:pPr algn="just"/>
            <a:r>
              <a:rPr lang="en-US" dirty="0" smtClean="0"/>
              <a:t>Reduce the pre-disaster risk inherent in the community by “Build Back Better”</a:t>
            </a:r>
          </a:p>
          <a:p>
            <a:pPr algn="just"/>
            <a:r>
              <a:rPr lang="en-US" dirty="0" smtClean="0"/>
              <a:t>Effective mitigative measures should be applied during the recovery phase to reduce future losses.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endParaRPr lang="en-US" b="1" dirty="0" smtClean="0"/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4Rs</a:t>
            </a:r>
            <a:r>
              <a:rPr lang="en-US" dirty="0" smtClean="0"/>
              <a:t> is a term used to describe the emergency management cycle locally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R</a:t>
            </a:r>
            <a:r>
              <a:rPr lang="en-US" dirty="0" smtClean="0"/>
              <a:t>eduction = Mitigation</a:t>
            </a:r>
          </a:p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R</a:t>
            </a:r>
            <a:r>
              <a:rPr lang="en-US" dirty="0" smtClean="0"/>
              <a:t>eadiness = Preparedness</a:t>
            </a:r>
          </a:p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R</a:t>
            </a:r>
            <a:r>
              <a:rPr lang="en-US" dirty="0" smtClean="0"/>
              <a:t>esponse</a:t>
            </a:r>
          </a:p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R</a:t>
            </a:r>
            <a:r>
              <a:rPr lang="en-US" dirty="0" smtClean="0"/>
              <a:t>ecovery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PROFILE OF INDIA</a:t>
            </a:r>
            <a:endParaRPr lang="en-I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History of disasters during last three decades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431 Disasters occurred in India during last thirty(30) years</a:t>
            </a:r>
          </a:p>
          <a:p>
            <a:pPr algn="just">
              <a:buFont typeface="Wingdings" pitchFamily="2" charset="2"/>
              <a:buChar char="Ø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1,43,039 people died</a:t>
            </a:r>
          </a:p>
          <a:p>
            <a:pPr algn="just"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US$ 4800 crore loss has been incurred approximately</a:t>
            </a:r>
            <a:endParaRPr lang="en-IN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</a:rPr>
              <a:t>VULNERABILITY</a:t>
            </a:r>
            <a:r>
              <a:rPr lang="en-US" dirty="0" smtClean="0">
                <a:solidFill>
                  <a:srgbClr val="FF0000"/>
                </a:solidFill>
              </a:rPr>
              <a:t> PROFILE OF INDIA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India is highly Vulnerable to disaster due to its unique Geo-Climatic and Socio-economic conditions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Highly vulnerable to floods,drought,cyclones,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earthquakes,landslides,avalanches,forest fires</a:t>
            </a:r>
          </a:p>
          <a:p>
            <a:pPr algn="just"/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58.6% of landmass is prone to Earthquakes of moderate to very high intensity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12% of landmass(40 Million hectares) is prone to floods and river erosion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5,700km of coastline out of 7516 km is prone to cyclones and tsunamis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68% of cultivable land is vulnerable to drought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Hilly areas are at risk from landslides and avalanches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686800" cy="5440363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Human induced Factors responsible for increased disasters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Demographic Pressure</a:t>
            </a:r>
          </a:p>
          <a:p>
            <a:pPr algn="just">
              <a:buFont typeface="Wingdings" pitchFamily="2" charset="2"/>
              <a:buChar char="ü"/>
            </a:pPr>
            <a:endParaRPr lang="en-US" sz="4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Deteriorating environmental conditions</a:t>
            </a:r>
          </a:p>
          <a:p>
            <a:pPr algn="just">
              <a:buFont typeface="Wingdings" pitchFamily="2" charset="2"/>
              <a:buChar char="ü"/>
            </a:pPr>
            <a:endParaRPr lang="en-US" sz="4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Deforestation</a:t>
            </a:r>
          </a:p>
          <a:p>
            <a:pPr algn="just">
              <a:buFont typeface="Wingdings" pitchFamily="2" charset="2"/>
              <a:buChar char="ü"/>
            </a:pPr>
            <a:endParaRPr lang="en-US" sz="4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Unscientific development</a:t>
            </a:r>
          </a:p>
          <a:p>
            <a:pPr algn="just">
              <a:buFont typeface="Wingdings" pitchFamily="2" charset="2"/>
              <a:buChar char="ü"/>
            </a:pPr>
            <a:endParaRPr lang="en-US" sz="4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Faulty agricultural practices and grazing</a:t>
            </a:r>
          </a:p>
          <a:p>
            <a:pPr algn="just">
              <a:buFont typeface="Wingdings" pitchFamily="2" charset="2"/>
              <a:buChar char="ü"/>
            </a:pPr>
            <a:endParaRPr lang="en-US" sz="4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Unplanned urbanization</a:t>
            </a:r>
          </a:p>
          <a:p>
            <a:pPr algn="just"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400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Losses due to disasters in India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>
              <a:buNone/>
            </a:pP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Total economic loss due to disaster is accounted for 2% of GDP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>
              <a:buNone/>
            </a:pPr>
            <a:endParaRPr lang="en-IN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143000"/>
          <a:ext cx="6096000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Year</a:t>
                      </a:r>
                      <a:endParaRPr lang="en-IN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Losses</a:t>
                      </a:r>
                      <a:endParaRPr lang="en-IN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1991- 1995</a:t>
                      </a:r>
                      <a:endParaRPr lang="en-IN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36,000 Cr</a:t>
                      </a:r>
                      <a:endParaRPr lang="en-IN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1996-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2000</a:t>
                      </a:r>
                      <a:endParaRPr lang="en-IN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54,000 Cr</a:t>
                      </a:r>
                      <a:endParaRPr lang="en-IN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2001- 2005</a:t>
                      </a:r>
                      <a:endParaRPr lang="en-IN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86,000 Cr</a:t>
                      </a:r>
                      <a:endParaRPr lang="en-IN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32766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Disaster Type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Damage caused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Floods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32%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Tropical Cyclones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30%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Droughts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22%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Earth</a:t>
                      </a:r>
                      <a:r>
                        <a:rPr lang="en-US" baseline="0" dirty="0" smtClean="0"/>
                        <a:t>quakes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10%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Other</a:t>
                      </a:r>
                      <a:r>
                        <a:rPr lang="en-US" baseline="0" dirty="0" smtClean="0"/>
                        <a:t> disasters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6%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4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DISASTER MANAGEMENT</a:t>
            </a:r>
            <a:endParaRPr lang="en-IN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Emergency Management is the discipline of dealing with and avoiding risks</a:t>
            </a:r>
          </a:p>
          <a:p>
            <a:pPr algn="just"/>
            <a:r>
              <a:rPr lang="en-US" dirty="0" smtClean="0"/>
              <a:t>It involves preparing for disaster before it occurs, disaster response, supporting and rebuilding society after disasters have occurred.</a:t>
            </a:r>
          </a:p>
          <a:p>
            <a:pPr algn="just"/>
            <a:r>
              <a:rPr lang="en-US" dirty="0" smtClean="0"/>
              <a:t>It is a continuous process of managing hazards from converting to disasters.</a:t>
            </a:r>
          </a:p>
          <a:p>
            <a:pPr algn="just"/>
            <a:r>
              <a:rPr lang="en-US" dirty="0" smtClean="0"/>
              <a:t>It involves thorough integration of emergency plans at all levels of government and non-government involvement.</a:t>
            </a:r>
          </a:p>
          <a:p>
            <a:pPr algn="just"/>
            <a:r>
              <a:rPr lang="en-US" dirty="0" smtClean="0"/>
              <a:t>It involves a long term work on infrastructure, public awareness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Disaster/Emergency Management Cycle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495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000" dirty="0" smtClean="0"/>
              <a:t>The Process of Disaster Management involves</a:t>
            </a:r>
          </a:p>
          <a:p>
            <a:pPr algn="just">
              <a:buNone/>
            </a:pPr>
            <a:r>
              <a:rPr lang="en-US" sz="3000" dirty="0" smtClean="0"/>
              <a:t>four phases</a:t>
            </a:r>
          </a:p>
          <a:p>
            <a:pPr marL="514350" indent="-514350">
              <a:buAutoNum type="arabicParenR"/>
            </a:pPr>
            <a:r>
              <a:rPr lang="en-US" sz="3000" dirty="0" smtClean="0"/>
              <a:t>Mitigation</a:t>
            </a:r>
          </a:p>
          <a:p>
            <a:pPr marL="514350" indent="-514350">
              <a:buAutoNum type="arabicParenR"/>
            </a:pPr>
            <a:r>
              <a:rPr lang="en-US" sz="3000" dirty="0" smtClean="0"/>
              <a:t>Preparedness</a:t>
            </a:r>
          </a:p>
          <a:p>
            <a:pPr marL="514350" indent="-514350">
              <a:buAutoNum type="arabicParenR"/>
            </a:pPr>
            <a:r>
              <a:rPr lang="en-US" sz="3000" dirty="0" smtClean="0"/>
              <a:t>Response</a:t>
            </a:r>
          </a:p>
          <a:p>
            <a:pPr marL="514350" indent="-514350">
              <a:buAutoNum type="arabicParenR"/>
            </a:pPr>
            <a:r>
              <a:rPr lang="en-US" sz="3000" dirty="0" smtClean="0"/>
              <a:t>Recovery</a:t>
            </a:r>
          </a:p>
          <a:p>
            <a:pPr marL="514350" indent="-514350" algn="just">
              <a:buNone/>
            </a:pPr>
            <a:r>
              <a:rPr lang="en-US" sz="3000" dirty="0" smtClean="0"/>
              <a:t>	All the above four phases occur in a cyclic</a:t>
            </a:r>
          </a:p>
          <a:p>
            <a:pPr marL="514350" indent="-514350" algn="just">
              <a:buNone/>
            </a:pPr>
            <a:r>
              <a:rPr lang="en-US" sz="3000" dirty="0" smtClean="0"/>
              <a:t>	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662</Words>
  <Application>Microsoft Office PowerPoint</Application>
  <PresentationFormat>On-screen Show (4:3)</PresentationFormat>
  <Paragraphs>152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DISASTER MITIGATION AND MANAGEMENT</vt:lpstr>
      <vt:lpstr>PROFILE OF INDIA</vt:lpstr>
      <vt:lpstr>VULNERABILITY PROFILE OF INDIA</vt:lpstr>
      <vt:lpstr>Slide 4</vt:lpstr>
      <vt:lpstr>Slide 5</vt:lpstr>
      <vt:lpstr>Slide 6</vt:lpstr>
      <vt:lpstr>Slide 7</vt:lpstr>
      <vt:lpstr>Slide 8</vt:lpstr>
      <vt:lpstr>Disaster/Emergency Management Cycle</vt:lpstr>
      <vt:lpstr>Slide 10</vt:lpstr>
      <vt:lpstr>MITIGATION</vt:lpstr>
      <vt:lpstr>Slide 12</vt:lpstr>
      <vt:lpstr>PREPAREDNESS</vt:lpstr>
      <vt:lpstr>Slide 14</vt:lpstr>
      <vt:lpstr>RESPONSE</vt:lpstr>
      <vt:lpstr>Slide 16</vt:lpstr>
      <vt:lpstr>RECOVERY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DISASTER MITIGATION AND MANAGEMENT</dc:title>
  <dc:creator>Anupama</dc:creator>
  <cp:lastModifiedBy>Shivachandra</cp:lastModifiedBy>
  <cp:revision>30</cp:revision>
  <dcterms:created xsi:type="dcterms:W3CDTF">2006-08-16T00:00:00Z</dcterms:created>
  <dcterms:modified xsi:type="dcterms:W3CDTF">2015-03-16T07:26:20Z</dcterms:modified>
</cp:coreProperties>
</file>