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7" r:id="rId4"/>
    <p:sldId id="276" r:id="rId5"/>
    <p:sldId id="263" r:id="rId6"/>
    <p:sldId id="271" r:id="rId7"/>
    <p:sldId id="274" r:id="rId8"/>
    <p:sldId id="275" r:id="rId9"/>
    <p:sldId id="270" r:id="rId10"/>
    <p:sldId id="264" r:id="rId11"/>
    <p:sldId id="265" r:id="rId12"/>
    <p:sldId id="267" r:id="rId13"/>
    <p:sldId id="266" r:id="rId14"/>
    <p:sldId id="288" r:id="rId15"/>
    <p:sldId id="269" r:id="rId16"/>
    <p:sldId id="272" r:id="rId17"/>
    <p:sldId id="273" r:id="rId18"/>
    <p:sldId id="289" r:id="rId19"/>
    <p:sldId id="290" r:id="rId20"/>
    <p:sldId id="291" r:id="rId21"/>
    <p:sldId id="295" r:id="rId22"/>
    <p:sldId id="292" r:id="rId23"/>
    <p:sldId id="293" r:id="rId24"/>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7" autoAdjust="0"/>
    <p:restoredTop sz="946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37EDF2-C0DF-4BB0-B03E-024085B38BD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077F91E-19DD-4F30-B8AE-DE51806CE33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B76D0D9-1882-42E4-A9E2-DAB04DC6FB4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8D15AD8-06A0-4709-9E32-504B1D87AB9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32734B-7EB1-4DC0-BF5B-760A47D1067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F1190F5-64F0-46FF-865A-2E15CAB826C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8A9E09-6F85-4A47-8757-373EE937A4E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C689E3E-3F44-428D-B52C-481910FCDEE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41FE745-7457-4ABA-A71E-ABBA263970B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D8FE9D-7768-4F2B-9AB7-9EA3EB5981C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5B74CB3-7931-49DB-BC8E-758B2580089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4EB79DCD-CF6E-46F5-AA0A-67F5150DF47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unnel-pic"/>
          <p:cNvPicPr>
            <a:picLocks noChangeAspect="1" noChangeArrowheads="1"/>
          </p:cNvPicPr>
          <p:nvPr/>
        </p:nvPicPr>
        <p:blipFill>
          <a:blip r:embed="rId2" cstate="print"/>
          <a:srcRect/>
          <a:stretch>
            <a:fillRect/>
          </a:stretch>
        </p:blipFill>
        <p:spPr bwMode="auto">
          <a:xfrm>
            <a:off x="0" y="3505200"/>
            <a:ext cx="3978275" cy="4000500"/>
          </a:xfrm>
          <a:prstGeom prst="rect">
            <a:avLst/>
          </a:prstGeom>
          <a:noFill/>
          <a:ln w="9525">
            <a:noFill/>
            <a:miter lim="800000"/>
            <a:headEnd/>
            <a:tailEnd/>
          </a:ln>
        </p:spPr>
      </p:pic>
      <p:pic>
        <p:nvPicPr>
          <p:cNvPr id="2051" name="Picture 3" descr="GGBridge_lg"/>
          <p:cNvPicPr>
            <a:picLocks noChangeAspect="1" noChangeArrowheads="1"/>
          </p:cNvPicPr>
          <p:nvPr/>
        </p:nvPicPr>
        <p:blipFill>
          <a:blip r:embed="rId3" cstate="print"/>
          <a:srcRect/>
          <a:stretch>
            <a:fillRect/>
          </a:stretch>
        </p:blipFill>
        <p:spPr bwMode="auto">
          <a:xfrm>
            <a:off x="0" y="0"/>
            <a:ext cx="4937125" cy="3703638"/>
          </a:xfrm>
          <a:prstGeom prst="rect">
            <a:avLst/>
          </a:prstGeom>
          <a:noFill/>
          <a:ln w="9525">
            <a:noFill/>
            <a:miter lim="800000"/>
            <a:headEnd/>
            <a:tailEnd/>
          </a:ln>
        </p:spPr>
      </p:pic>
      <p:sp>
        <p:nvSpPr>
          <p:cNvPr id="2052" name="Text Box 4"/>
          <p:cNvSpPr txBox="1">
            <a:spLocks noChangeArrowheads="1"/>
          </p:cNvSpPr>
          <p:nvPr/>
        </p:nvSpPr>
        <p:spPr bwMode="auto">
          <a:xfrm>
            <a:off x="990600" y="533400"/>
            <a:ext cx="7086600" cy="579438"/>
          </a:xfrm>
          <a:prstGeom prst="rect">
            <a:avLst/>
          </a:prstGeom>
          <a:noFill/>
          <a:ln w="9525">
            <a:noFill/>
            <a:miter lim="800000"/>
            <a:headEnd/>
            <a:tailEnd/>
          </a:ln>
        </p:spPr>
        <p:txBody>
          <a:bodyPr>
            <a:spAutoFit/>
          </a:bodyPr>
          <a:lstStyle/>
          <a:p>
            <a:pPr algn="ctr">
              <a:spcBef>
                <a:spcPct val="50000"/>
              </a:spcBef>
            </a:pPr>
            <a:r>
              <a:rPr lang="cy-GB" sz="3200">
                <a:latin typeface="Comic Sans MS" pitchFamily="66" charset="0"/>
              </a:rPr>
              <a:t>CIVIL ENGINEERING</a:t>
            </a:r>
            <a:endParaRPr lang="en-GB" sz="3200">
              <a:latin typeface="Comic Sans MS" pitchFamily="66" charset="0"/>
            </a:endParaRPr>
          </a:p>
        </p:txBody>
      </p:sp>
      <p:pic>
        <p:nvPicPr>
          <p:cNvPr id="2053" name="Picture 5" descr="openhouse_webpage"/>
          <p:cNvPicPr>
            <a:picLocks noChangeAspect="1" noChangeArrowheads="1"/>
          </p:cNvPicPr>
          <p:nvPr/>
        </p:nvPicPr>
        <p:blipFill>
          <a:blip r:embed="rId4" cstate="print"/>
          <a:srcRect/>
          <a:stretch>
            <a:fillRect/>
          </a:stretch>
        </p:blipFill>
        <p:spPr bwMode="auto">
          <a:xfrm>
            <a:off x="3657600" y="3662363"/>
            <a:ext cx="5486400" cy="3195637"/>
          </a:xfrm>
          <a:prstGeom prst="rect">
            <a:avLst/>
          </a:prstGeom>
          <a:noFill/>
          <a:ln w="9525">
            <a:noFill/>
            <a:miter lim="800000"/>
            <a:headEnd/>
            <a:tailEnd/>
          </a:ln>
        </p:spPr>
      </p:pic>
      <p:pic>
        <p:nvPicPr>
          <p:cNvPr id="2054" name="Picture 6" descr="arch%20dam_2"/>
          <p:cNvPicPr>
            <a:picLocks noChangeAspect="1" noChangeArrowheads="1"/>
          </p:cNvPicPr>
          <p:nvPr/>
        </p:nvPicPr>
        <p:blipFill>
          <a:blip r:embed="rId5" cstate="print"/>
          <a:srcRect/>
          <a:stretch>
            <a:fillRect/>
          </a:stretch>
        </p:blipFill>
        <p:spPr bwMode="auto">
          <a:xfrm>
            <a:off x="7205663" y="0"/>
            <a:ext cx="1938337"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0243" name="Text Box 3"/>
          <p:cNvSpPr txBox="1">
            <a:spLocks noChangeArrowheads="1"/>
          </p:cNvSpPr>
          <p:nvPr/>
        </p:nvSpPr>
        <p:spPr bwMode="auto">
          <a:xfrm>
            <a:off x="609600" y="2209800"/>
            <a:ext cx="5562600" cy="457200"/>
          </a:xfrm>
          <a:prstGeom prst="rect">
            <a:avLst/>
          </a:prstGeom>
          <a:noFill/>
          <a:ln w="9525">
            <a:noFill/>
            <a:miter lim="800000"/>
            <a:headEnd/>
            <a:tailEnd/>
          </a:ln>
        </p:spPr>
        <p:txBody>
          <a:bodyPr>
            <a:spAutoFit/>
          </a:bodyPr>
          <a:lstStyle/>
          <a:p>
            <a:pPr>
              <a:spcBef>
                <a:spcPct val="50000"/>
              </a:spcBef>
              <a:buFontTx/>
              <a:buChar char="•"/>
            </a:pPr>
            <a:r>
              <a:rPr lang="en-GB" dirty="0">
                <a:latin typeface="Comic Sans MS" pitchFamily="66" charset="0"/>
              </a:rPr>
              <a:t>Valley shape and rock structure</a:t>
            </a:r>
          </a:p>
        </p:txBody>
      </p:sp>
      <p:sp>
        <p:nvSpPr>
          <p:cNvPr id="10244" name="Text Box 4"/>
          <p:cNvSpPr txBox="1">
            <a:spLocks noChangeArrowheads="1"/>
          </p:cNvSpPr>
          <p:nvPr/>
        </p:nvSpPr>
        <p:spPr bwMode="auto">
          <a:xfrm>
            <a:off x="609600" y="3048000"/>
            <a:ext cx="78486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Foundation strength</a:t>
            </a:r>
          </a:p>
        </p:txBody>
      </p:sp>
      <p:sp>
        <p:nvSpPr>
          <p:cNvPr id="10245" name="Text Box 5"/>
          <p:cNvSpPr txBox="1">
            <a:spLocks noChangeArrowheads="1"/>
          </p:cNvSpPr>
          <p:nvPr/>
        </p:nvSpPr>
        <p:spPr bwMode="auto">
          <a:xfrm>
            <a:off x="609600" y="3886200"/>
            <a:ext cx="79248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Porosity and permeability</a:t>
            </a:r>
          </a:p>
        </p:txBody>
      </p:sp>
      <p:sp>
        <p:nvSpPr>
          <p:cNvPr id="10246" name="Text Box 6"/>
          <p:cNvSpPr txBox="1">
            <a:spLocks noChangeArrowheads="1"/>
          </p:cNvSpPr>
          <p:nvPr/>
        </p:nvSpPr>
        <p:spPr bwMode="auto">
          <a:xfrm>
            <a:off x="609600" y="4800600"/>
            <a:ext cx="6858000" cy="82232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Zones of structural weakness and high permeability</a:t>
            </a:r>
          </a:p>
        </p:txBody>
      </p:sp>
      <p:sp>
        <p:nvSpPr>
          <p:cNvPr id="11271" name="Rectangle 7"/>
          <p:cNvSpPr>
            <a:spLocks noChangeArrowheads="1"/>
          </p:cNvSpPr>
          <p:nvPr/>
        </p:nvSpPr>
        <p:spPr bwMode="auto">
          <a:xfrm>
            <a:off x="304800" y="152400"/>
            <a:ext cx="8382000" cy="1800225"/>
          </a:xfrm>
          <a:prstGeom prst="rect">
            <a:avLst/>
          </a:prstGeom>
          <a:noFill/>
          <a:ln w="9525">
            <a:noFill/>
            <a:miter lim="800000"/>
            <a:headEnd/>
            <a:tailEnd/>
          </a:ln>
        </p:spPr>
        <p:txBody>
          <a:bodyPr>
            <a:spAutoFit/>
          </a:bodyPr>
          <a:lstStyle/>
          <a:p>
            <a:r>
              <a:rPr lang="en-GB" sz="2800" b="1">
                <a:latin typeface="Comic Sans MS" pitchFamily="66" charset="0"/>
              </a:rPr>
              <a:t>In building major structures like arch dams and gravity dams </a:t>
            </a:r>
            <a:r>
              <a:rPr lang="en-GB" sz="2800" b="1" u="sng">
                <a:latin typeface="Comic Sans MS" pitchFamily="66" charset="0"/>
              </a:rPr>
              <a:t>geological factors</a:t>
            </a:r>
            <a:r>
              <a:rPr lang="en-GB" sz="2800" b="1">
                <a:latin typeface="Comic Sans MS" pitchFamily="66" charset="0"/>
              </a:rPr>
              <a:t> and </a:t>
            </a:r>
            <a:r>
              <a:rPr lang="en-GB" sz="2800" b="1" u="sng">
                <a:latin typeface="Comic Sans MS" pitchFamily="66" charset="0"/>
              </a:rPr>
              <a:t>geological rock properties</a:t>
            </a:r>
            <a:r>
              <a:rPr lang="en-GB" sz="2800" b="1">
                <a:latin typeface="Comic Sans MS" pitchFamily="66" charset="0"/>
              </a:rPr>
              <a:t> must be taken into account. These include: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P spid="10245" grpId="0" autoUpdateAnimBg="0"/>
      <p:bldP spid="102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1267" name="Text Box 3"/>
          <p:cNvSpPr txBox="1">
            <a:spLocks noChangeArrowheads="1"/>
          </p:cNvSpPr>
          <p:nvPr/>
        </p:nvSpPr>
        <p:spPr bwMode="auto">
          <a:xfrm>
            <a:off x="381000" y="762000"/>
            <a:ext cx="8229600" cy="822325"/>
          </a:xfrm>
          <a:prstGeom prst="rect">
            <a:avLst/>
          </a:prstGeom>
          <a:noFill/>
          <a:ln w="9525">
            <a:noFill/>
            <a:miter lim="800000"/>
            <a:headEnd/>
            <a:tailEnd/>
          </a:ln>
        </p:spPr>
        <p:txBody>
          <a:bodyPr>
            <a:spAutoFit/>
          </a:bodyPr>
          <a:lstStyle/>
          <a:p>
            <a:pPr>
              <a:spcBef>
                <a:spcPct val="50000"/>
              </a:spcBef>
            </a:pPr>
            <a:r>
              <a:rPr lang="en-GB" u="sng">
                <a:solidFill>
                  <a:srgbClr val="FF0000"/>
                </a:solidFill>
                <a:latin typeface="Comic Sans MS" pitchFamily="66" charset="0"/>
              </a:rPr>
              <a:t>Narrow</a:t>
            </a:r>
            <a:r>
              <a:rPr lang="en-GB">
                <a:solidFill>
                  <a:srgbClr val="FF0000"/>
                </a:solidFill>
                <a:latin typeface="Comic Sans MS" pitchFamily="66" charset="0"/>
              </a:rPr>
              <a:t>, </a:t>
            </a:r>
            <a:r>
              <a:rPr lang="en-GB" u="sng">
                <a:solidFill>
                  <a:srgbClr val="FF0000"/>
                </a:solidFill>
                <a:latin typeface="Comic Sans MS" pitchFamily="66" charset="0"/>
              </a:rPr>
              <a:t>deep</a:t>
            </a:r>
            <a:r>
              <a:rPr lang="en-GB">
                <a:solidFill>
                  <a:srgbClr val="FF0000"/>
                </a:solidFill>
                <a:latin typeface="Comic Sans MS" pitchFamily="66" charset="0"/>
              </a:rPr>
              <a:t> and </a:t>
            </a:r>
            <a:r>
              <a:rPr lang="en-GB" u="sng">
                <a:solidFill>
                  <a:srgbClr val="FF0000"/>
                </a:solidFill>
                <a:latin typeface="Comic Sans MS" pitchFamily="66" charset="0"/>
              </a:rPr>
              <a:t>steep-sided</a:t>
            </a:r>
            <a:r>
              <a:rPr lang="en-GB">
                <a:solidFill>
                  <a:srgbClr val="FF0000"/>
                </a:solidFill>
                <a:latin typeface="Comic Sans MS" pitchFamily="66" charset="0"/>
              </a:rPr>
              <a:t> valleys are the key characteristics looked for in valley shape. This is due to:</a:t>
            </a:r>
          </a:p>
        </p:txBody>
      </p:sp>
      <p:sp>
        <p:nvSpPr>
          <p:cNvPr id="11268" name="Text Box 4"/>
          <p:cNvSpPr txBox="1">
            <a:spLocks noChangeArrowheads="1"/>
          </p:cNvSpPr>
          <p:nvPr/>
        </p:nvSpPr>
        <p:spPr bwMode="auto">
          <a:xfrm>
            <a:off x="228600" y="4267200"/>
            <a:ext cx="2133600" cy="228282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Valley constriction minimises dam length reducing costs</a:t>
            </a:r>
          </a:p>
        </p:txBody>
      </p:sp>
      <p:sp>
        <p:nvSpPr>
          <p:cNvPr id="11269" name="Text Box 5"/>
          <p:cNvSpPr txBox="1">
            <a:spLocks noChangeArrowheads="1"/>
          </p:cNvSpPr>
          <p:nvPr/>
        </p:nvSpPr>
        <p:spPr bwMode="auto">
          <a:xfrm>
            <a:off x="6858000" y="5029200"/>
            <a:ext cx="2286000" cy="155257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Narrow width of dam makes it structurally stronger</a:t>
            </a:r>
          </a:p>
        </p:txBody>
      </p:sp>
      <p:sp>
        <p:nvSpPr>
          <p:cNvPr id="11270" name="Text Box 6"/>
          <p:cNvSpPr txBox="1">
            <a:spLocks noChangeArrowheads="1"/>
          </p:cNvSpPr>
          <p:nvPr/>
        </p:nvSpPr>
        <p:spPr bwMode="auto">
          <a:xfrm>
            <a:off x="304800" y="2209800"/>
            <a:ext cx="2057400" cy="155257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Deep valleys maximise water storage</a:t>
            </a:r>
          </a:p>
        </p:txBody>
      </p:sp>
      <p:sp>
        <p:nvSpPr>
          <p:cNvPr id="12295" name="Rectangle 7"/>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1. Valley Shape:</a:t>
            </a:r>
          </a:p>
        </p:txBody>
      </p:sp>
      <p:pic>
        <p:nvPicPr>
          <p:cNvPr id="11278" name="Picture 14" descr="Untitled-1"/>
          <p:cNvPicPr>
            <a:picLocks noChangeAspect="1" noChangeArrowheads="1"/>
          </p:cNvPicPr>
          <p:nvPr/>
        </p:nvPicPr>
        <p:blipFill>
          <a:blip r:embed="rId2" cstate="print"/>
          <a:srcRect/>
          <a:stretch>
            <a:fillRect/>
          </a:stretch>
        </p:blipFill>
        <p:spPr bwMode="auto">
          <a:xfrm>
            <a:off x="2667000" y="1600200"/>
            <a:ext cx="3989388" cy="5103813"/>
          </a:xfrm>
          <a:prstGeom prst="rect">
            <a:avLst/>
          </a:prstGeom>
          <a:noFill/>
          <a:ln w="9525">
            <a:noFill/>
            <a:miter lim="800000"/>
            <a:headEnd/>
            <a:tailEnd/>
          </a:ln>
        </p:spPr>
      </p:pic>
      <p:sp>
        <p:nvSpPr>
          <p:cNvPr id="11281" name="Line 17"/>
          <p:cNvSpPr>
            <a:spLocks noChangeShapeType="1"/>
          </p:cNvSpPr>
          <p:nvPr/>
        </p:nvSpPr>
        <p:spPr bwMode="auto">
          <a:xfrm flipH="1" flipV="1">
            <a:off x="4495800" y="5181600"/>
            <a:ext cx="2286000" cy="533400"/>
          </a:xfrm>
          <a:prstGeom prst="line">
            <a:avLst/>
          </a:prstGeom>
          <a:noFill/>
          <a:ln w="38100">
            <a:solidFill>
              <a:schemeClr val="tx1"/>
            </a:solidFill>
            <a:round/>
            <a:headEnd/>
            <a:tailEnd type="triangle" w="med" len="med"/>
          </a:ln>
        </p:spPr>
        <p:txBody>
          <a:bodyPr/>
          <a:lstStyle/>
          <a:p>
            <a:endParaRPr lang="en-US"/>
          </a:p>
        </p:txBody>
      </p:sp>
      <p:sp>
        <p:nvSpPr>
          <p:cNvPr id="11282" name="Line 18"/>
          <p:cNvSpPr>
            <a:spLocks noChangeShapeType="1"/>
          </p:cNvSpPr>
          <p:nvPr/>
        </p:nvSpPr>
        <p:spPr bwMode="auto">
          <a:xfrm>
            <a:off x="2133600" y="3124200"/>
            <a:ext cx="2590800" cy="609600"/>
          </a:xfrm>
          <a:prstGeom prst="line">
            <a:avLst/>
          </a:prstGeom>
          <a:noFill/>
          <a:ln w="38100">
            <a:solidFill>
              <a:schemeClr val="tx1"/>
            </a:solidFill>
            <a:round/>
            <a:headEnd/>
            <a:tailEnd type="triangle" w="med" len="med"/>
          </a:ln>
        </p:spPr>
        <p:txBody>
          <a:bodyPr/>
          <a:lstStyle/>
          <a:p>
            <a:endParaRPr lang="en-US"/>
          </a:p>
        </p:txBody>
      </p:sp>
      <p:sp>
        <p:nvSpPr>
          <p:cNvPr id="11284" name="Line 20"/>
          <p:cNvSpPr>
            <a:spLocks noChangeShapeType="1"/>
          </p:cNvSpPr>
          <p:nvPr/>
        </p:nvSpPr>
        <p:spPr bwMode="auto">
          <a:xfrm>
            <a:off x="2133600" y="5181600"/>
            <a:ext cx="1752600" cy="0"/>
          </a:xfrm>
          <a:prstGeom prst="line">
            <a:avLst/>
          </a:prstGeom>
          <a:noFill/>
          <a:ln w="38100">
            <a:solidFill>
              <a:schemeClr val="tx1"/>
            </a:solidFill>
            <a:round/>
            <a:headEnd/>
            <a:tailEnd type="triangle" w="med" len="med"/>
          </a:ln>
        </p:spPr>
        <p:txBody>
          <a:bodyPr/>
          <a:lstStyle/>
          <a:p>
            <a:endParaRPr lang="en-US"/>
          </a:p>
        </p:txBody>
      </p:sp>
      <p:sp>
        <p:nvSpPr>
          <p:cNvPr id="11286" name="Text Box 22"/>
          <p:cNvSpPr txBox="1">
            <a:spLocks noChangeArrowheads="1"/>
          </p:cNvSpPr>
          <p:nvPr/>
        </p:nvSpPr>
        <p:spPr bwMode="auto">
          <a:xfrm>
            <a:off x="6705600" y="1600200"/>
            <a:ext cx="2438400" cy="228282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Ideally, above a chosen dam site a valley should </a:t>
            </a:r>
            <a:r>
              <a:rPr lang="en-GB" u="sng">
                <a:latin typeface="Comic Sans MS" pitchFamily="66" charset="0"/>
              </a:rPr>
              <a:t>widen</a:t>
            </a:r>
            <a:r>
              <a:rPr lang="en-GB">
                <a:latin typeface="Comic Sans MS" pitchFamily="66" charset="0"/>
              </a:rPr>
              <a:t> and remain as </a:t>
            </a:r>
            <a:r>
              <a:rPr lang="en-GB" u="sng">
                <a:latin typeface="Comic Sans MS" pitchFamily="66" charset="0"/>
              </a:rPr>
              <a:t>flat</a:t>
            </a:r>
            <a:r>
              <a:rPr lang="en-GB">
                <a:latin typeface="Comic Sans MS" pitchFamily="66" charset="0"/>
              </a:rPr>
              <a:t> as possible</a:t>
            </a:r>
          </a:p>
        </p:txBody>
      </p:sp>
      <p:sp>
        <p:nvSpPr>
          <p:cNvPr id="11287" name="Line 23"/>
          <p:cNvSpPr>
            <a:spLocks noChangeShapeType="1"/>
          </p:cNvSpPr>
          <p:nvPr/>
        </p:nvSpPr>
        <p:spPr bwMode="auto">
          <a:xfrm flipH="1">
            <a:off x="5029200" y="2362200"/>
            <a:ext cx="1752600" cy="83820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2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28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2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28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27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69" grpId="0" autoUpdateAnimBg="0"/>
      <p:bldP spid="11270" grpId="0" autoUpdateAnimBg="0"/>
      <p:bldP spid="11281" grpId="0" animBg="1"/>
      <p:bldP spid="11282" grpId="0" animBg="1"/>
      <p:bldP spid="11284" grpId="0" animBg="1"/>
      <p:bldP spid="11286" grpId="0" autoUpdateAnimBg="0"/>
      <p:bldP spid="1128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3315" name="Text Box 3"/>
          <p:cNvSpPr txBox="1">
            <a:spLocks noChangeArrowheads="1"/>
          </p:cNvSpPr>
          <p:nvPr/>
        </p:nvSpPr>
        <p:spPr bwMode="auto">
          <a:xfrm>
            <a:off x="228600" y="914400"/>
            <a:ext cx="8229600" cy="822325"/>
          </a:xfrm>
          <a:prstGeom prst="rect">
            <a:avLst/>
          </a:prstGeom>
          <a:noFill/>
          <a:ln w="9525">
            <a:noFill/>
            <a:miter lim="800000"/>
            <a:headEnd/>
            <a:tailEnd/>
          </a:ln>
        </p:spPr>
        <p:txBody>
          <a:bodyPr>
            <a:spAutoFit/>
          </a:bodyPr>
          <a:lstStyle/>
          <a:p>
            <a:pPr>
              <a:spcBef>
                <a:spcPct val="50000"/>
              </a:spcBef>
            </a:pPr>
            <a:r>
              <a:rPr lang="en-GB">
                <a:solidFill>
                  <a:srgbClr val="FF0000"/>
                </a:solidFill>
                <a:latin typeface="Comic Sans MS" pitchFamily="66" charset="0"/>
              </a:rPr>
              <a:t>The </a:t>
            </a:r>
            <a:r>
              <a:rPr lang="en-GB" u="sng">
                <a:solidFill>
                  <a:srgbClr val="FF0000"/>
                </a:solidFill>
                <a:latin typeface="Comic Sans MS" pitchFamily="66" charset="0"/>
              </a:rPr>
              <a:t>rock structure</a:t>
            </a:r>
            <a:r>
              <a:rPr lang="en-GB">
                <a:solidFill>
                  <a:srgbClr val="FF0000"/>
                </a:solidFill>
                <a:latin typeface="Comic Sans MS" pitchFamily="66" charset="0"/>
              </a:rPr>
              <a:t> surrounding the reservoir has to be looked at carefully:</a:t>
            </a:r>
          </a:p>
        </p:txBody>
      </p:sp>
      <p:sp>
        <p:nvSpPr>
          <p:cNvPr id="13316" name="Text Box 4"/>
          <p:cNvSpPr txBox="1">
            <a:spLocks noChangeArrowheads="1"/>
          </p:cNvSpPr>
          <p:nvPr/>
        </p:nvSpPr>
        <p:spPr bwMode="auto">
          <a:xfrm>
            <a:off x="228600" y="1981200"/>
            <a:ext cx="4953000" cy="228282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Synclinally folded rocks dip towards the reservoir, reducing possible leakage but increasing their liability to slip into the reservoir. Anticlines increase leakage but are less prone to slip.</a:t>
            </a:r>
          </a:p>
        </p:txBody>
      </p:sp>
      <p:sp>
        <p:nvSpPr>
          <p:cNvPr id="13317" name="Text Box 5"/>
          <p:cNvSpPr txBox="1">
            <a:spLocks noChangeArrowheads="1"/>
          </p:cNvSpPr>
          <p:nvPr/>
        </p:nvSpPr>
        <p:spPr bwMode="auto">
          <a:xfrm>
            <a:off x="228600" y="5791200"/>
            <a:ext cx="8915400" cy="82232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Other zones of weakness include fault zones which must be avoided. Also fault zones may have associated earthquakes.</a:t>
            </a:r>
          </a:p>
        </p:txBody>
      </p:sp>
      <p:sp>
        <p:nvSpPr>
          <p:cNvPr id="13318" name="Rectangle 7"/>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2. Rock Structure:</a:t>
            </a:r>
          </a:p>
        </p:txBody>
      </p:sp>
      <p:sp>
        <p:nvSpPr>
          <p:cNvPr id="13321" name="Text Box 9"/>
          <p:cNvSpPr txBox="1">
            <a:spLocks noChangeArrowheads="1"/>
          </p:cNvSpPr>
          <p:nvPr/>
        </p:nvSpPr>
        <p:spPr bwMode="auto">
          <a:xfrm>
            <a:off x="228600" y="4419600"/>
            <a:ext cx="8763000" cy="118745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The rocks of the valley sides must not be liable to slippage because as the reservoir fills, the water table rises to lubricate zones of weakness.</a:t>
            </a:r>
          </a:p>
        </p:txBody>
      </p:sp>
      <p:pic>
        <p:nvPicPr>
          <p:cNvPr id="13323" name="Picture 11" descr="middletown-syncline-diagram"/>
          <p:cNvPicPr>
            <a:picLocks noChangeAspect="1" noChangeArrowheads="1"/>
          </p:cNvPicPr>
          <p:nvPr/>
        </p:nvPicPr>
        <p:blipFill>
          <a:blip r:embed="rId2" cstate="print"/>
          <a:srcRect/>
          <a:stretch>
            <a:fillRect/>
          </a:stretch>
        </p:blipFill>
        <p:spPr bwMode="auto">
          <a:xfrm>
            <a:off x="5287963" y="1752600"/>
            <a:ext cx="3856037" cy="2589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3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2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utoUpdateAnimBg="0"/>
      <p:bldP spid="13317" grpId="0" autoUpdateAnimBg="0"/>
      <p:bldP spid="1332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2291" name="Text Box 3"/>
          <p:cNvSpPr txBox="1">
            <a:spLocks noChangeArrowheads="1"/>
          </p:cNvSpPr>
          <p:nvPr/>
        </p:nvSpPr>
        <p:spPr bwMode="auto">
          <a:xfrm>
            <a:off x="914400" y="2209800"/>
            <a:ext cx="2286000" cy="457200"/>
          </a:xfrm>
          <a:prstGeom prst="rect">
            <a:avLst/>
          </a:prstGeom>
          <a:noFill/>
          <a:ln w="9525">
            <a:noFill/>
            <a:miter lim="800000"/>
            <a:headEnd/>
            <a:tailEnd/>
          </a:ln>
        </p:spPr>
        <p:txBody>
          <a:bodyPr>
            <a:spAutoFit/>
          </a:bodyPr>
          <a:lstStyle/>
          <a:p>
            <a:pPr>
              <a:spcBef>
                <a:spcPct val="50000"/>
              </a:spcBef>
            </a:pPr>
            <a:r>
              <a:rPr lang="en-GB" b="1" u="sng">
                <a:solidFill>
                  <a:schemeClr val="bg1"/>
                </a:solidFill>
                <a:latin typeface="Comic Sans MS" pitchFamily="66" charset="0"/>
              </a:rPr>
              <a:t>Gravity Dams</a:t>
            </a:r>
          </a:p>
        </p:txBody>
      </p:sp>
      <p:sp>
        <p:nvSpPr>
          <p:cNvPr id="14340" name="Rectangle 7"/>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3. Foundation Strength:</a:t>
            </a:r>
          </a:p>
        </p:txBody>
      </p:sp>
      <p:sp>
        <p:nvSpPr>
          <p:cNvPr id="12303" name="Text Box 15"/>
          <p:cNvSpPr txBox="1">
            <a:spLocks noChangeArrowheads="1"/>
          </p:cNvSpPr>
          <p:nvPr/>
        </p:nvSpPr>
        <p:spPr bwMode="auto">
          <a:xfrm>
            <a:off x="0" y="620688"/>
            <a:ext cx="8686800" cy="5447645"/>
          </a:xfrm>
          <a:prstGeom prst="rect">
            <a:avLst/>
          </a:prstGeom>
          <a:noFill/>
          <a:ln w="9525">
            <a:noFill/>
            <a:miter lim="800000"/>
            <a:headEnd/>
            <a:tailEnd/>
          </a:ln>
        </p:spPr>
        <p:txBody>
          <a:bodyPr>
            <a:spAutoFit/>
          </a:bodyPr>
          <a:lstStyle/>
          <a:p>
            <a:pPr>
              <a:spcBef>
                <a:spcPct val="50000"/>
              </a:spcBef>
            </a:pPr>
            <a:r>
              <a:rPr lang="en-GB" dirty="0">
                <a:solidFill>
                  <a:srgbClr val="FF0000"/>
                </a:solidFill>
                <a:latin typeface="Comic Sans MS" pitchFamily="66" charset="0"/>
              </a:rPr>
              <a:t>Obviously </a:t>
            </a:r>
            <a:r>
              <a:rPr lang="en-GB" u="sng" dirty="0">
                <a:solidFill>
                  <a:srgbClr val="FF0000"/>
                </a:solidFill>
                <a:latin typeface="Comic Sans MS" pitchFamily="66" charset="0"/>
              </a:rPr>
              <a:t>good foundations</a:t>
            </a:r>
            <a:r>
              <a:rPr lang="en-GB" dirty="0">
                <a:solidFill>
                  <a:srgbClr val="FF0000"/>
                </a:solidFill>
                <a:latin typeface="Comic Sans MS" pitchFamily="66" charset="0"/>
              </a:rPr>
              <a:t> are highly desirable because the force of the dam must not exceed the strength of the ground. Or it will fail</a:t>
            </a:r>
            <a:r>
              <a:rPr lang="en-GB" dirty="0" smtClean="0">
                <a:solidFill>
                  <a:srgbClr val="FF0000"/>
                </a:solidFill>
                <a:latin typeface="Comic Sans MS" pitchFamily="66" charset="0"/>
              </a:rPr>
              <a:t>!</a:t>
            </a:r>
          </a:p>
          <a:p>
            <a:pPr>
              <a:spcBef>
                <a:spcPct val="50000"/>
              </a:spcBef>
            </a:pPr>
            <a:endParaRPr lang="en-GB" dirty="0">
              <a:solidFill>
                <a:srgbClr val="FF0000"/>
              </a:solidFill>
              <a:latin typeface="Comic Sans MS" pitchFamily="66" charset="0"/>
            </a:endParaRPr>
          </a:p>
          <a:p>
            <a:pPr>
              <a:spcBef>
                <a:spcPct val="50000"/>
              </a:spcBef>
              <a:buFontTx/>
              <a:buChar char="•"/>
            </a:pPr>
            <a:r>
              <a:rPr lang="en-GB" dirty="0" smtClean="0">
                <a:latin typeface="Comic Sans MS" pitchFamily="66" charset="0"/>
              </a:rPr>
              <a:t>Site to serve as a foundation for major dams depends on factors:</a:t>
            </a:r>
          </a:p>
          <a:p>
            <a:pPr marL="457200" indent="-457200">
              <a:spcBef>
                <a:spcPct val="50000"/>
              </a:spcBef>
              <a:buFont typeface="+mj-lt"/>
              <a:buAutoNum type="alphaLcPeriod"/>
            </a:pPr>
            <a:r>
              <a:rPr lang="en-GB" sz="2000" dirty="0" smtClean="0">
                <a:latin typeface="Comic Sans MS" pitchFamily="66" charset="0"/>
              </a:rPr>
              <a:t>Existing rock type</a:t>
            </a:r>
          </a:p>
          <a:p>
            <a:pPr marL="457200" indent="-457200">
              <a:spcBef>
                <a:spcPct val="50000"/>
              </a:spcBef>
              <a:buFont typeface="+mj-lt"/>
              <a:buAutoNum type="alphaLcPeriod"/>
            </a:pPr>
            <a:r>
              <a:rPr lang="en-GB" sz="2000" dirty="0" smtClean="0">
                <a:latin typeface="Comic Sans MS" pitchFamily="66" charset="0"/>
              </a:rPr>
              <a:t>Extent of weathering it has undergone</a:t>
            </a:r>
          </a:p>
          <a:p>
            <a:pPr marL="457200" indent="-457200">
              <a:spcBef>
                <a:spcPct val="50000"/>
              </a:spcBef>
              <a:buFont typeface="+mj-lt"/>
              <a:buAutoNum type="alphaLcPeriod"/>
            </a:pPr>
            <a:r>
              <a:rPr lang="en-GB" sz="2000" dirty="0" smtClean="0">
                <a:latin typeface="Comic Sans MS" pitchFamily="66" charset="0"/>
              </a:rPr>
              <a:t>Occurrence of intrusions</a:t>
            </a:r>
          </a:p>
          <a:p>
            <a:pPr marL="457200" indent="-457200">
              <a:spcBef>
                <a:spcPct val="50000"/>
              </a:spcBef>
              <a:buFont typeface="+mj-lt"/>
              <a:buAutoNum type="alphaLcPeriod"/>
            </a:pPr>
            <a:r>
              <a:rPr lang="en-GB" sz="2000" dirty="0" smtClean="0">
                <a:latin typeface="Comic Sans MS" pitchFamily="66" charset="0"/>
              </a:rPr>
              <a:t>Extent of fracturing</a:t>
            </a:r>
          </a:p>
          <a:p>
            <a:pPr marL="457200" indent="-457200">
              <a:spcBef>
                <a:spcPct val="50000"/>
              </a:spcBef>
              <a:buFont typeface="+mj-lt"/>
              <a:buAutoNum type="alphaLcPeriod"/>
            </a:pPr>
            <a:r>
              <a:rPr lang="en-GB" sz="2000" dirty="0" smtClean="0">
                <a:latin typeface="Comic Sans MS" pitchFamily="66" charset="0"/>
              </a:rPr>
              <a:t>Occurrence of geological structures – Faults, Joints</a:t>
            </a:r>
          </a:p>
          <a:p>
            <a:pPr marL="457200" indent="-457200">
              <a:spcBef>
                <a:spcPct val="50000"/>
              </a:spcBef>
              <a:buFont typeface="+mj-lt"/>
              <a:buAutoNum type="alphaLcPeriod"/>
            </a:pPr>
            <a:r>
              <a:rPr lang="en-GB" sz="2000" dirty="0" smtClean="0">
                <a:latin typeface="Comic Sans MS" pitchFamily="66" charset="0"/>
              </a:rPr>
              <a:t>Mode and number of rock types</a:t>
            </a:r>
            <a:endParaRPr lang="en-GB" sz="2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P spid="1230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395536" y="548680"/>
            <a:ext cx="8568952" cy="5847755"/>
          </a:xfrm>
          <a:prstGeom prst="rect">
            <a:avLst/>
          </a:prstGeom>
          <a:noFill/>
          <a:ln w="9525">
            <a:noFill/>
            <a:miter lim="800000"/>
            <a:headEnd/>
            <a:tailEnd/>
          </a:ln>
        </p:spPr>
        <p:txBody>
          <a:bodyPr wrap="square">
            <a:spAutoFit/>
          </a:bodyPr>
          <a:lstStyle/>
          <a:p>
            <a:pPr>
              <a:spcBef>
                <a:spcPct val="50000"/>
              </a:spcBef>
            </a:pPr>
            <a:r>
              <a:rPr lang="en-GB" b="1" u="sng" dirty="0" smtClean="0">
                <a:solidFill>
                  <a:srgbClr val="FF0000"/>
                </a:solidFill>
                <a:latin typeface="Comic Sans MS" pitchFamily="66" charset="0"/>
              </a:rPr>
              <a:t>Suitability of Rocks as Foundation</a:t>
            </a:r>
          </a:p>
          <a:p>
            <a:pPr>
              <a:spcBef>
                <a:spcPct val="50000"/>
              </a:spcBef>
              <a:buFont typeface="Wingdings" pitchFamily="2" charset="2"/>
              <a:buChar char="Ø"/>
            </a:pPr>
            <a:r>
              <a:rPr lang="en-GB" sz="2000" dirty="0">
                <a:latin typeface="Comic Sans MS" pitchFamily="66" charset="0"/>
              </a:rPr>
              <a:t> </a:t>
            </a:r>
            <a:r>
              <a:rPr lang="en-GB" sz="2000" u="sng" dirty="0" smtClean="0">
                <a:latin typeface="Comic Sans MS" pitchFamily="66" charset="0"/>
              </a:rPr>
              <a:t>Igneous rocks: </a:t>
            </a:r>
            <a:r>
              <a:rPr lang="en-GB" sz="2000" dirty="0" smtClean="0">
                <a:latin typeface="Comic Sans MS" pitchFamily="66" charset="0"/>
              </a:rPr>
              <a:t>Massive Plutonic and/or </a:t>
            </a:r>
            <a:r>
              <a:rPr lang="en-GB" sz="2000" dirty="0" err="1" smtClean="0">
                <a:latin typeface="Comic Sans MS" pitchFamily="66" charset="0"/>
              </a:rPr>
              <a:t>Hypabassal</a:t>
            </a:r>
            <a:r>
              <a:rPr lang="en-GB" sz="2000" dirty="0" smtClean="0">
                <a:latin typeface="Comic Sans MS" pitchFamily="66" charset="0"/>
              </a:rPr>
              <a:t> igneous rocks (Granite, </a:t>
            </a:r>
            <a:r>
              <a:rPr lang="en-GB" sz="2000" dirty="0" err="1" smtClean="0">
                <a:latin typeface="Comic Sans MS" pitchFamily="66" charset="0"/>
              </a:rPr>
              <a:t>Syenites</a:t>
            </a:r>
            <a:r>
              <a:rPr lang="en-GB" sz="2000" dirty="0" smtClean="0">
                <a:latin typeface="Comic Sans MS" pitchFamily="66" charset="0"/>
              </a:rPr>
              <a:t>, </a:t>
            </a:r>
            <a:r>
              <a:rPr lang="en-GB" sz="2000" dirty="0" err="1" smtClean="0">
                <a:latin typeface="Comic Sans MS" pitchFamily="66" charset="0"/>
              </a:rPr>
              <a:t>gabbro</a:t>
            </a:r>
            <a:r>
              <a:rPr lang="en-GB" sz="2000" dirty="0" smtClean="0">
                <a:latin typeface="Comic Sans MS" pitchFamily="66" charset="0"/>
              </a:rPr>
              <a:t> etc.,) are most desirable as they are very strong and durable (not effected by weathering). </a:t>
            </a:r>
          </a:p>
          <a:p>
            <a:pPr>
              <a:spcBef>
                <a:spcPct val="50000"/>
              </a:spcBef>
            </a:pPr>
            <a:endParaRPr lang="en-GB" sz="2000" dirty="0" smtClean="0">
              <a:latin typeface="Comic Sans MS" pitchFamily="66" charset="0"/>
            </a:endParaRPr>
          </a:p>
          <a:p>
            <a:pPr>
              <a:spcBef>
                <a:spcPct val="50000"/>
              </a:spcBef>
              <a:buFont typeface="Wingdings" pitchFamily="2" charset="2"/>
              <a:buChar char="Ø"/>
            </a:pPr>
            <a:r>
              <a:rPr lang="en-GB" sz="2000" u="sng" dirty="0" smtClean="0">
                <a:latin typeface="Comic Sans MS" pitchFamily="66" charset="0"/>
              </a:rPr>
              <a:t>Sedimentary rocks</a:t>
            </a:r>
            <a:r>
              <a:rPr lang="en-GB" sz="2000" dirty="0" smtClean="0">
                <a:latin typeface="Comic Sans MS" pitchFamily="66" charset="0"/>
              </a:rPr>
              <a:t>: Bedding and its orientation, thickness of beds, nature and extent of compaction and cementation, grain size etc., influence the strength and durability of the rock. Sandstone -well cemented types and limestone – if massive, are considered competent and suitable for dam foundation. Whereas </a:t>
            </a:r>
            <a:r>
              <a:rPr lang="en-GB" sz="2000" dirty="0" err="1" smtClean="0">
                <a:latin typeface="Comic Sans MS" pitchFamily="66" charset="0"/>
              </a:rPr>
              <a:t>laterites</a:t>
            </a:r>
            <a:r>
              <a:rPr lang="en-GB" sz="2000" dirty="0" smtClean="0">
                <a:latin typeface="Comic Sans MS" pitchFamily="66" charset="0"/>
              </a:rPr>
              <a:t>, </a:t>
            </a:r>
            <a:r>
              <a:rPr lang="en-GB" sz="2000" dirty="0" err="1" smtClean="0">
                <a:latin typeface="Comic Sans MS" pitchFamily="66" charset="0"/>
              </a:rPr>
              <a:t>shales</a:t>
            </a:r>
            <a:r>
              <a:rPr lang="en-GB" sz="2000" dirty="0">
                <a:latin typeface="Comic Sans MS" pitchFamily="66" charset="0"/>
              </a:rPr>
              <a:t> </a:t>
            </a:r>
            <a:r>
              <a:rPr lang="en-GB" sz="2000" dirty="0" smtClean="0">
                <a:latin typeface="Comic Sans MS" pitchFamily="66" charset="0"/>
              </a:rPr>
              <a:t>are most undesirable.</a:t>
            </a:r>
          </a:p>
          <a:p>
            <a:pPr>
              <a:spcBef>
                <a:spcPct val="50000"/>
              </a:spcBef>
            </a:pPr>
            <a:endParaRPr lang="en-GB" sz="2000" dirty="0" smtClean="0">
              <a:latin typeface="Comic Sans MS" pitchFamily="66" charset="0"/>
            </a:endParaRPr>
          </a:p>
          <a:p>
            <a:pPr>
              <a:spcBef>
                <a:spcPct val="50000"/>
              </a:spcBef>
              <a:buFont typeface="Wingdings" pitchFamily="2" charset="2"/>
              <a:buChar char="Ø"/>
            </a:pPr>
            <a:r>
              <a:rPr lang="en-GB" sz="2000" dirty="0">
                <a:latin typeface="Comic Sans MS" pitchFamily="66" charset="0"/>
              </a:rPr>
              <a:t> </a:t>
            </a:r>
            <a:r>
              <a:rPr lang="en-GB" sz="2000" u="sng" dirty="0" smtClean="0">
                <a:latin typeface="Comic Sans MS" pitchFamily="66" charset="0"/>
              </a:rPr>
              <a:t>Metamorphic rocks: </a:t>
            </a:r>
            <a:r>
              <a:rPr lang="en-GB" sz="2000" dirty="0" smtClean="0">
                <a:latin typeface="Comic Sans MS" pitchFamily="66" charset="0"/>
              </a:rPr>
              <a:t>Gneisses are generally competent, unless the posses very high degree of foliation. Quartzite is considered to desirable as it is very hard and highly resistant to </a:t>
            </a:r>
            <a:r>
              <a:rPr lang="en-GB" sz="2000" dirty="0" err="1" smtClean="0">
                <a:latin typeface="Comic Sans MS" pitchFamily="66" charset="0"/>
              </a:rPr>
              <a:t>weathering.Schists</a:t>
            </a:r>
            <a:r>
              <a:rPr lang="en-GB" sz="2000" dirty="0" smtClean="0">
                <a:latin typeface="Comic Sans MS" pitchFamily="66" charset="0"/>
              </a:rPr>
              <a:t>, Marbles, Slates etc., are considered unsuitable for dam sites.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5363" name="Text Box 3"/>
          <p:cNvSpPr txBox="1">
            <a:spLocks noChangeArrowheads="1"/>
          </p:cNvSpPr>
          <p:nvPr/>
        </p:nvSpPr>
        <p:spPr bwMode="auto">
          <a:xfrm>
            <a:off x="304800" y="381000"/>
            <a:ext cx="5562600" cy="457200"/>
          </a:xfrm>
          <a:prstGeom prst="rect">
            <a:avLst/>
          </a:prstGeom>
          <a:noFill/>
          <a:ln w="9525">
            <a:noFill/>
            <a:miter lim="800000"/>
            <a:headEnd/>
            <a:tailEnd/>
          </a:ln>
        </p:spPr>
        <p:txBody>
          <a:bodyPr>
            <a:spAutoFit/>
          </a:bodyPr>
          <a:lstStyle/>
          <a:p>
            <a:pPr>
              <a:spcBef>
                <a:spcPct val="50000"/>
              </a:spcBef>
            </a:pPr>
            <a:r>
              <a:rPr lang="en-GB" b="1" u="sng">
                <a:latin typeface="Comic Sans MS" pitchFamily="66" charset="0"/>
              </a:rPr>
              <a:t>Gravity Dams</a:t>
            </a:r>
          </a:p>
        </p:txBody>
      </p:sp>
      <p:pic>
        <p:nvPicPr>
          <p:cNvPr id="15370" name="Picture 10" descr="gravity dam loch sloy"/>
          <p:cNvPicPr>
            <a:picLocks noChangeAspect="1" noChangeArrowheads="1"/>
          </p:cNvPicPr>
          <p:nvPr/>
        </p:nvPicPr>
        <p:blipFill>
          <a:blip r:embed="rId2" cstate="print"/>
          <a:srcRect/>
          <a:stretch>
            <a:fillRect/>
          </a:stretch>
        </p:blipFill>
        <p:spPr bwMode="auto">
          <a:xfrm>
            <a:off x="152400" y="1752600"/>
            <a:ext cx="4876800" cy="3581400"/>
          </a:xfrm>
          <a:prstGeom prst="rect">
            <a:avLst/>
          </a:prstGeom>
          <a:noFill/>
          <a:ln w="9525">
            <a:noFill/>
            <a:miter lim="800000"/>
            <a:headEnd/>
            <a:tailEnd/>
          </a:ln>
        </p:spPr>
      </p:pic>
      <p:sp>
        <p:nvSpPr>
          <p:cNvPr id="15371" name="Text Box 11"/>
          <p:cNvSpPr txBox="1">
            <a:spLocks noChangeArrowheads="1"/>
          </p:cNvSpPr>
          <p:nvPr/>
        </p:nvSpPr>
        <p:spPr bwMode="auto">
          <a:xfrm>
            <a:off x="228600" y="914400"/>
            <a:ext cx="8915400" cy="118745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Where foundations are weak (clays and mudstones) gravity dams made out of earth are used, in order to spread the weight.</a:t>
            </a:r>
          </a:p>
        </p:txBody>
      </p:sp>
      <p:sp>
        <p:nvSpPr>
          <p:cNvPr id="15372" name="Text Box 12"/>
          <p:cNvSpPr txBox="1">
            <a:spLocks noChangeArrowheads="1"/>
          </p:cNvSpPr>
          <p:nvPr/>
        </p:nvSpPr>
        <p:spPr bwMode="auto">
          <a:xfrm>
            <a:off x="152400" y="5410200"/>
            <a:ext cx="5334000" cy="155257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On firmer foundations (igneous and metamorphic rocks) gravity dams made out of concrete and masonry are used.</a:t>
            </a:r>
          </a:p>
        </p:txBody>
      </p:sp>
      <p:sp>
        <p:nvSpPr>
          <p:cNvPr id="15373" name="Line 13"/>
          <p:cNvSpPr>
            <a:spLocks noChangeShapeType="1"/>
          </p:cNvSpPr>
          <p:nvPr/>
        </p:nvSpPr>
        <p:spPr bwMode="auto">
          <a:xfrm flipH="1" flipV="1">
            <a:off x="1066800" y="3429000"/>
            <a:ext cx="457200" cy="2057400"/>
          </a:xfrm>
          <a:prstGeom prst="line">
            <a:avLst/>
          </a:prstGeom>
          <a:noFill/>
          <a:ln w="38100">
            <a:solidFill>
              <a:schemeClr val="tx1"/>
            </a:solidFill>
            <a:round/>
            <a:headEnd/>
            <a:tailEnd type="triangle" w="med" len="med"/>
          </a:ln>
        </p:spPr>
        <p:txBody>
          <a:bodyPr/>
          <a:lstStyle/>
          <a:p>
            <a:endParaRPr lang="en-US"/>
          </a:p>
        </p:txBody>
      </p:sp>
      <p:sp>
        <p:nvSpPr>
          <p:cNvPr id="15374" name="Text Box 14"/>
          <p:cNvSpPr txBox="1">
            <a:spLocks noChangeArrowheads="1"/>
          </p:cNvSpPr>
          <p:nvPr/>
        </p:nvSpPr>
        <p:spPr bwMode="auto">
          <a:xfrm>
            <a:off x="5029200" y="1752600"/>
            <a:ext cx="3962400" cy="301307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The foundations for gravity dams should show limited compaction when loaded with the weight of the dam. Consequently deeply weathered sites or poorly consolidated glacial deposits are avoided.</a:t>
            </a:r>
          </a:p>
        </p:txBody>
      </p:sp>
      <p:sp>
        <p:nvSpPr>
          <p:cNvPr id="15375" name="Line 15"/>
          <p:cNvSpPr>
            <a:spLocks noChangeShapeType="1"/>
          </p:cNvSpPr>
          <p:nvPr/>
        </p:nvSpPr>
        <p:spPr bwMode="auto">
          <a:xfrm flipH="1">
            <a:off x="3733800" y="2971800"/>
            <a:ext cx="1371600" cy="76200"/>
          </a:xfrm>
          <a:prstGeom prst="line">
            <a:avLst/>
          </a:prstGeom>
          <a:noFill/>
          <a:ln w="38100">
            <a:solidFill>
              <a:schemeClr val="tx1"/>
            </a:solidFill>
            <a:round/>
            <a:headEnd/>
            <a:tailEnd type="triangle" w="med" len="med"/>
          </a:ln>
        </p:spPr>
        <p:txBody>
          <a:bodyPr/>
          <a:lstStyle/>
          <a:p>
            <a:endParaRPr lang="en-US"/>
          </a:p>
        </p:txBody>
      </p:sp>
      <p:sp>
        <p:nvSpPr>
          <p:cNvPr id="15376" name="Text Box 16"/>
          <p:cNvSpPr txBox="1">
            <a:spLocks noChangeArrowheads="1"/>
          </p:cNvSpPr>
          <p:nvPr/>
        </p:nvSpPr>
        <p:spPr bwMode="auto">
          <a:xfrm>
            <a:off x="5638800" y="5105400"/>
            <a:ext cx="3352800" cy="155257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Existing fractures or bedding should be minimal, and should dip upstream.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3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7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7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7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autoUpdateAnimBg="0"/>
      <p:bldP spid="15372" grpId="0" autoUpdateAnimBg="0"/>
      <p:bldP spid="15373" grpId="0" animBg="1"/>
      <p:bldP spid="15374" grpId="0" autoUpdateAnimBg="0"/>
      <p:bldP spid="15375" grpId="0" animBg="1"/>
      <p:bldP spid="1537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8" name="Picture 6" descr="elatazar_dam_1"/>
          <p:cNvPicPr>
            <a:picLocks noChangeAspect="1" noChangeArrowheads="1"/>
          </p:cNvPicPr>
          <p:nvPr/>
        </p:nvPicPr>
        <p:blipFill>
          <a:blip r:embed="rId2" cstate="print"/>
          <a:srcRect/>
          <a:stretch>
            <a:fillRect/>
          </a:stretch>
        </p:blipFill>
        <p:spPr bwMode="auto">
          <a:xfrm>
            <a:off x="152400" y="228600"/>
            <a:ext cx="4297363" cy="3017838"/>
          </a:xfrm>
          <a:prstGeom prst="rect">
            <a:avLst/>
          </a:prstGeom>
          <a:noFill/>
          <a:ln w="9525">
            <a:noFill/>
            <a:miter lim="800000"/>
            <a:headEnd/>
            <a:tailEnd/>
          </a:ln>
        </p:spPr>
      </p:pic>
      <p:sp>
        <p:nvSpPr>
          <p:cNvPr id="16387"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2" name="Text Box 3"/>
          <p:cNvSpPr txBox="1">
            <a:spLocks noChangeArrowheads="1"/>
          </p:cNvSpPr>
          <p:nvPr/>
        </p:nvSpPr>
        <p:spPr bwMode="auto">
          <a:xfrm>
            <a:off x="304800" y="381000"/>
            <a:ext cx="3276600" cy="457200"/>
          </a:xfrm>
          <a:prstGeom prst="rect">
            <a:avLst/>
          </a:prstGeom>
          <a:noFill/>
          <a:ln w="9525">
            <a:noFill/>
            <a:miter lim="800000"/>
            <a:headEnd/>
            <a:tailEnd/>
          </a:ln>
        </p:spPr>
        <p:txBody>
          <a:bodyPr>
            <a:spAutoFit/>
          </a:bodyPr>
          <a:lstStyle/>
          <a:p>
            <a:pPr>
              <a:spcBef>
                <a:spcPct val="50000"/>
              </a:spcBef>
            </a:pPr>
            <a:r>
              <a:rPr lang="en-GB" b="1" u="sng">
                <a:solidFill>
                  <a:schemeClr val="bg1"/>
                </a:solidFill>
                <a:latin typeface="Comic Sans MS" pitchFamily="66" charset="0"/>
              </a:rPr>
              <a:t>Arch Dams</a:t>
            </a:r>
          </a:p>
        </p:txBody>
      </p:sp>
      <p:sp>
        <p:nvSpPr>
          <p:cNvPr id="18439" name="Text Box 7"/>
          <p:cNvSpPr txBox="1">
            <a:spLocks noChangeArrowheads="1"/>
          </p:cNvSpPr>
          <p:nvPr/>
        </p:nvSpPr>
        <p:spPr bwMode="auto">
          <a:xfrm>
            <a:off x="4038600" y="304800"/>
            <a:ext cx="4876800" cy="118745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The construction of arch dams relies on the rock mass strength of the valley sides.</a:t>
            </a:r>
          </a:p>
        </p:txBody>
      </p:sp>
      <p:sp>
        <p:nvSpPr>
          <p:cNvPr id="18441" name="Text Box 9"/>
          <p:cNvSpPr txBox="1">
            <a:spLocks noChangeArrowheads="1"/>
          </p:cNvSpPr>
          <p:nvPr/>
        </p:nvSpPr>
        <p:spPr bwMode="auto">
          <a:xfrm>
            <a:off x="4114800" y="1600200"/>
            <a:ext cx="4724400" cy="155257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Where there is sufficient strength, thin arch dams, which are cheap and economical to build, may be adequate.</a:t>
            </a:r>
          </a:p>
        </p:txBody>
      </p:sp>
      <p:sp>
        <p:nvSpPr>
          <p:cNvPr id="18442" name="Text Box 10"/>
          <p:cNvSpPr txBox="1">
            <a:spLocks noChangeArrowheads="1"/>
          </p:cNvSpPr>
          <p:nvPr/>
        </p:nvSpPr>
        <p:spPr bwMode="auto">
          <a:xfrm>
            <a:off x="152400" y="3429000"/>
            <a:ext cx="8610600" cy="118745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However, since the stresses imposed in such situations are horizontal instead of vertical, an absence of fractures parallel to the valley sides is essential.</a:t>
            </a:r>
          </a:p>
        </p:txBody>
      </p:sp>
      <p:sp>
        <p:nvSpPr>
          <p:cNvPr id="18444" name="Line 12"/>
          <p:cNvSpPr>
            <a:spLocks noChangeShapeType="1"/>
          </p:cNvSpPr>
          <p:nvPr/>
        </p:nvSpPr>
        <p:spPr bwMode="auto">
          <a:xfrm flipH="1">
            <a:off x="762000" y="1981200"/>
            <a:ext cx="990600" cy="304800"/>
          </a:xfrm>
          <a:prstGeom prst="line">
            <a:avLst/>
          </a:prstGeom>
          <a:noFill/>
          <a:ln w="38100">
            <a:solidFill>
              <a:schemeClr val="tx1"/>
            </a:solidFill>
            <a:round/>
            <a:headEnd/>
            <a:tailEnd type="triangle" w="med" len="med"/>
          </a:ln>
        </p:spPr>
        <p:txBody>
          <a:bodyPr/>
          <a:lstStyle/>
          <a:p>
            <a:endParaRPr lang="en-US"/>
          </a:p>
        </p:txBody>
      </p:sp>
      <p:sp>
        <p:nvSpPr>
          <p:cNvPr id="18445" name="Line 13"/>
          <p:cNvSpPr>
            <a:spLocks noChangeShapeType="1"/>
          </p:cNvSpPr>
          <p:nvPr/>
        </p:nvSpPr>
        <p:spPr bwMode="auto">
          <a:xfrm>
            <a:off x="2209800" y="1905000"/>
            <a:ext cx="1066800" cy="0"/>
          </a:xfrm>
          <a:prstGeom prst="line">
            <a:avLst/>
          </a:prstGeom>
          <a:noFill/>
          <a:ln w="38100">
            <a:solidFill>
              <a:schemeClr val="tx1"/>
            </a:solidFill>
            <a:round/>
            <a:headEnd/>
            <a:tailEnd type="triangle" w="med" len="med"/>
          </a:ln>
        </p:spPr>
        <p:txBody>
          <a:bodyPr/>
          <a:lstStyle/>
          <a:p>
            <a:endParaRPr lang="en-US"/>
          </a:p>
        </p:txBody>
      </p:sp>
      <p:sp>
        <p:nvSpPr>
          <p:cNvPr id="18447" name="Text Box 15"/>
          <p:cNvSpPr txBox="1">
            <a:spLocks noChangeArrowheads="1"/>
          </p:cNvSpPr>
          <p:nvPr/>
        </p:nvSpPr>
        <p:spPr bwMode="auto">
          <a:xfrm>
            <a:off x="152400" y="4876800"/>
            <a:ext cx="8610600" cy="118745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In general, only rocks with very high rock mass strength are suitable for building arch dams, and in all cases uniformity of the rock body is desirable.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4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4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4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44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44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8439" grpId="0" autoUpdateAnimBg="0"/>
      <p:bldP spid="18441" grpId="0" autoUpdateAnimBg="0"/>
      <p:bldP spid="18442" grpId="0" autoUpdateAnimBg="0"/>
      <p:bldP spid="18444" grpId="0" animBg="1"/>
      <p:bldP spid="18445" grpId="0" animBg="1"/>
      <p:bldP spid="1844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7411" name="Text Box 3"/>
          <p:cNvSpPr txBox="1">
            <a:spLocks noChangeArrowheads="1"/>
          </p:cNvSpPr>
          <p:nvPr/>
        </p:nvSpPr>
        <p:spPr bwMode="auto">
          <a:xfrm>
            <a:off x="914400" y="2209800"/>
            <a:ext cx="2286000" cy="457200"/>
          </a:xfrm>
          <a:prstGeom prst="rect">
            <a:avLst/>
          </a:prstGeom>
          <a:noFill/>
          <a:ln w="9525">
            <a:noFill/>
            <a:miter lim="800000"/>
            <a:headEnd/>
            <a:tailEnd/>
          </a:ln>
        </p:spPr>
        <p:txBody>
          <a:bodyPr>
            <a:spAutoFit/>
          </a:bodyPr>
          <a:lstStyle/>
          <a:p>
            <a:pPr>
              <a:spcBef>
                <a:spcPct val="50000"/>
              </a:spcBef>
            </a:pPr>
            <a:r>
              <a:rPr lang="en-GB" b="1" u="sng">
                <a:solidFill>
                  <a:schemeClr val="bg1"/>
                </a:solidFill>
                <a:latin typeface="Comic Sans MS" pitchFamily="66" charset="0"/>
              </a:rPr>
              <a:t>Gravity Dams</a:t>
            </a:r>
          </a:p>
        </p:txBody>
      </p:sp>
      <p:sp>
        <p:nvSpPr>
          <p:cNvPr id="17412" name="Rectangle 4"/>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4. Porosity &amp; Permeability:</a:t>
            </a:r>
          </a:p>
        </p:txBody>
      </p:sp>
      <p:sp>
        <p:nvSpPr>
          <p:cNvPr id="19461" name="Text Box 5"/>
          <p:cNvSpPr txBox="1">
            <a:spLocks noChangeArrowheads="1"/>
          </p:cNvSpPr>
          <p:nvPr/>
        </p:nvSpPr>
        <p:spPr bwMode="auto">
          <a:xfrm>
            <a:off x="228600" y="914400"/>
            <a:ext cx="8229600" cy="1187450"/>
          </a:xfrm>
          <a:prstGeom prst="rect">
            <a:avLst/>
          </a:prstGeom>
          <a:noFill/>
          <a:ln w="9525">
            <a:noFill/>
            <a:miter lim="800000"/>
            <a:headEnd/>
            <a:tailEnd/>
          </a:ln>
        </p:spPr>
        <p:txBody>
          <a:bodyPr>
            <a:spAutoFit/>
          </a:bodyPr>
          <a:lstStyle/>
          <a:p>
            <a:pPr>
              <a:spcBef>
                <a:spcPct val="50000"/>
              </a:spcBef>
            </a:pPr>
            <a:r>
              <a:rPr lang="en-GB">
                <a:solidFill>
                  <a:srgbClr val="FF0000"/>
                </a:solidFill>
                <a:latin typeface="Comic Sans MS" pitchFamily="66" charset="0"/>
              </a:rPr>
              <a:t>The porosity and permeability of the rocks surrounding the reservoir and the dam indicate sources of </a:t>
            </a:r>
            <a:r>
              <a:rPr lang="en-GB" u="sng">
                <a:solidFill>
                  <a:srgbClr val="FF0000"/>
                </a:solidFill>
                <a:latin typeface="Comic Sans MS" pitchFamily="66" charset="0"/>
              </a:rPr>
              <a:t>potential leakage</a:t>
            </a:r>
            <a:r>
              <a:rPr lang="en-GB">
                <a:solidFill>
                  <a:srgbClr val="FF0000"/>
                </a:solidFill>
                <a:latin typeface="Comic Sans MS" pitchFamily="66" charset="0"/>
              </a:rPr>
              <a:t>. Such as:</a:t>
            </a:r>
          </a:p>
        </p:txBody>
      </p:sp>
      <p:sp>
        <p:nvSpPr>
          <p:cNvPr id="19462" name="Text Box 6"/>
          <p:cNvSpPr txBox="1">
            <a:spLocks noChangeArrowheads="1"/>
          </p:cNvSpPr>
          <p:nvPr/>
        </p:nvSpPr>
        <p:spPr bwMode="auto">
          <a:xfrm>
            <a:off x="381000" y="2286000"/>
            <a:ext cx="49530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Permeable soils</a:t>
            </a:r>
          </a:p>
        </p:txBody>
      </p:sp>
      <p:sp>
        <p:nvSpPr>
          <p:cNvPr id="19463" name="Text Box 7"/>
          <p:cNvSpPr txBox="1">
            <a:spLocks noChangeArrowheads="1"/>
          </p:cNvSpPr>
          <p:nvPr/>
        </p:nvSpPr>
        <p:spPr bwMode="auto">
          <a:xfrm>
            <a:off x="3200400" y="2286000"/>
            <a:ext cx="22860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Aquifers</a:t>
            </a:r>
          </a:p>
        </p:txBody>
      </p:sp>
      <p:sp>
        <p:nvSpPr>
          <p:cNvPr id="19464" name="Text Box 8"/>
          <p:cNvSpPr txBox="1">
            <a:spLocks noChangeArrowheads="1"/>
          </p:cNvSpPr>
          <p:nvPr/>
        </p:nvSpPr>
        <p:spPr bwMode="auto">
          <a:xfrm>
            <a:off x="5029200" y="2286000"/>
            <a:ext cx="22860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Faults</a:t>
            </a:r>
          </a:p>
        </p:txBody>
      </p:sp>
      <p:sp>
        <p:nvSpPr>
          <p:cNvPr id="19465" name="Text Box 9"/>
          <p:cNvSpPr txBox="1">
            <a:spLocks noChangeArrowheads="1"/>
          </p:cNvSpPr>
          <p:nvPr/>
        </p:nvSpPr>
        <p:spPr bwMode="auto">
          <a:xfrm>
            <a:off x="6553200" y="2286000"/>
            <a:ext cx="22860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Joints</a:t>
            </a:r>
          </a:p>
        </p:txBody>
      </p:sp>
      <p:sp>
        <p:nvSpPr>
          <p:cNvPr id="19466" name="Text Box 10"/>
          <p:cNvSpPr txBox="1">
            <a:spLocks noChangeArrowheads="1"/>
          </p:cNvSpPr>
          <p:nvPr/>
        </p:nvSpPr>
        <p:spPr bwMode="auto">
          <a:xfrm>
            <a:off x="304800" y="3810000"/>
            <a:ext cx="8077200" cy="1187450"/>
          </a:xfrm>
          <a:prstGeom prst="rect">
            <a:avLst/>
          </a:prstGeom>
          <a:noFill/>
          <a:ln w="9525">
            <a:noFill/>
            <a:miter lim="800000"/>
            <a:headEnd/>
            <a:tailEnd/>
          </a:ln>
        </p:spPr>
        <p:txBody>
          <a:bodyPr>
            <a:spAutoFit/>
          </a:bodyPr>
          <a:lstStyle/>
          <a:p>
            <a:pPr>
              <a:spcBef>
                <a:spcPct val="50000"/>
              </a:spcBef>
            </a:pPr>
            <a:r>
              <a:rPr lang="en-GB">
                <a:solidFill>
                  <a:srgbClr val="FF0000"/>
                </a:solidFill>
                <a:latin typeface="Comic Sans MS" pitchFamily="66" charset="0"/>
              </a:rPr>
              <a:t>A dam should not be built on a </a:t>
            </a:r>
            <a:r>
              <a:rPr lang="en-GB" u="sng">
                <a:solidFill>
                  <a:srgbClr val="FF0000"/>
                </a:solidFill>
                <a:latin typeface="Comic Sans MS" pitchFamily="66" charset="0"/>
              </a:rPr>
              <a:t>permeable base</a:t>
            </a:r>
            <a:r>
              <a:rPr lang="en-GB">
                <a:solidFill>
                  <a:srgbClr val="FF0000"/>
                </a:solidFill>
                <a:latin typeface="Comic Sans MS" pitchFamily="66" charset="0"/>
              </a:rPr>
              <a:t> because leakage under a dam generates pressure which lifts the dam and may cause it to fail.</a:t>
            </a:r>
          </a:p>
        </p:txBody>
      </p:sp>
      <p:sp>
        <p:nvSpPr>
          <p:cNvPr id="19467" name="Text Box 11"/>
          <p:cNvSpPr txBox="1">
            <a:spLocks noChangeArrowheads="1"/>
          </p:cNvSpPr>
          <p:nvPr/>
        </p:nvSpPr>
        <p:spPr bwMode="auto">
          <a:xfrm>
            <a:off x="381000" y="2971800"/>
            <a:ext cx="81534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Beds dipping away from the reservoir e.g. anticlines</a:t>
            </a:r>
          </a:p>
        </p:txBody>
      </p:sp>
      <p:sp>
        <p:nvSpPr>
          <p:cNvPr id="19468" name="Text Box 12"/>
          <p:cNvSpPr txBox="1">
            <a:spLocks noChangeArrowheads="1"/>
          </p:cNvSpPr>
          <p:nvPr/>
        </p:nvSpPr>
        <p:spPr bwMode="auto">
          <a:xfrm>
            <a:off x="304800" y="5257800"/>
            <a:ext cx="8077200" cy="822325"/>
          </a:xfrm>
          <a:prstGeom prst="rect">
            <a:avLst/>
          </a:prstGeom>
          <a:noFill/>
          <a:ln w="9525">
            <a:noFill/>
            <a:miter lim="800000"/>
            <a:headEnd/>
            <a:tailEnd/>
          </a:ln>
        </p:spPr>
        <p:txBody>
          <a:bodyPr>
            <a:spAutoFit/>
          </a:bodyPr>
          <a:lstStyle/>
          <a:p>
            <a:pPr>
              <a:spcBef>
                <a:spcPct val="50000"/>
              </a:spcBef>
            </a:pPr>
            <a:r>
              <a:rPr lang="en-GB">
                <a:solidFill>
                  <a:srgbClr val="FF0000"/>
                </a:solidFill>
                <a:latin typeface="Comic Sans MS" pitchFamily="66" charset="0"/>
              </a:rPr>
              <a:t>Rocks with calcite cement may become more permeable as the calcite dissolves away.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6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6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6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6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utoUpdateAnimBg="0"/>
      <p:bldP spid="19462" grpId="0" autoUpdateAnimBg="0"/>
      <p:bldP spid="19463" grpId="0" autoUpdateAnimBg="0"/>
      <p:bldP spid="19464" grpId="0" autoUpdateAnimBg="0"/>
      <p:bldP spid="19465" grpId="0" autoUpdateAnimBg="0"/>
      <p:bldP spid="19466" grpId="0" autoUpdateAnimBg="0"/>
      <p:bldP spid="19467" grpId="0" autoUpdateAnimBg="0"/>
      <p:bldP spid="1946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131840" y="188640"/>
            <a:ext cx="3096344" cy="461665"/>
          </a:xfrm>
          <a:prstGeom prst="rect">
            <a:avLst/>
          </a:prstGeom>
          <a:noFill/>
          <a:ln w="9525">
            <a:noFill/>
            <a:miter lim="800000"/>
            <a:headEnd/>
            <a:tailEnd/>
          </a:ln>
        </p:spPr>
        <p:txBody>
          <a:bodyPr wrap="square">
            <a:spAutoFit/>
          </a:bodyPr>
          <a:lstStyle/>
          <a:p>
            <a:pPr>
              <a:spcBef>
                <a:spcPct val="50000"/>
              </a:spcBef>
            </a:pPr>
            <a:r>
              <a:rPr lang="en-GB" b="1" dirty="0" smtClean="0">
                <a:solidFill>
                  <a:srgbClr val="FF0000"/>
                </a:solidFill>
                <a:latin typeface="Comic Sans MS" pitchFamily="66" charset="0"/>
              </a:rPr>
              <a:t>Parts of a Dam</a:t>
            </a:r>
            <a:endParaRPr lang="en-GB" b="1" dirty="0">
              <a:solidFill>
                <a:srgbClr val="FF0000"/>
              </a:solidFill>
              <a:latin typeface="Comic Sans MS" pitchFamily="66" charset="0"/>
            </a:endParaRPr>
          </a:p>
        </p:txBody>
      </p:sp>
      <p:pic>
        <p:nvPicPr>
          <p:cNvPr id="3" name="Picture 2" descr="dam-illustration.png"/>
          <p:cNvPicPr>
            <a:picLocks noChangeAspect="1"/>
          </p:cNvPicPr>
          <p:nvPr/>
        </p:nvPicPr>
        <p:blipFill>
          <a:blip r:embed="rId2" cstate="print"/>
          <a:stretch>
            <a:fillRect/>
          </a:stretch>
        </p:blipFill>
        <p:spPr>
          <a:xfrm>
            <a:off x="323528" y="692696"/>
            <a:ext cx="8568952" cy="5976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627784" y="332656"/>
            <a:ext cx="2376264" cy="461665"/>
          </a:xfrm>
          <a:prstGeom prst="rect">
            <a:avLst/>
          </a:prstGeom>
          <a:noFill/>
          <a:ln w="9525">
            <a:noFill/>
            <a:miter lim="800000"/>
            <a:headEnd/>
            <a:tailEnd/>
          </a:ln>
        </p:spPr>
        <p:txBody>
          <a:bodyPr wrap="square">
            <a:spAutoFit/>
          </a:bodyPr>
          <a:lstStyle/>
          <a:p>
            <a:pPr>
              <a:spcBef>
                <a:spcPct val="50000"/>
              </a:spcBef>
            </a:pPr>
            <a:r>
              <a:rPr lang="en-GB" b="1" dirty="0" smtClean="0">
                <a:solidFill>
                  <a:srgbClr val="FF0000"/>
                </a:solidFill>
                <a:latin typeface="Comic Sans MS" pitchFamily="66" charset="0"/>
              </a:rPr>
              <a:t>Buttress dams</a:t>
            </a:r>
            <a:endParaRPr lang="en-GB" b="1" dirty="0">
              <a:solidFill>
                <a:srgbClr val="FF0000"/>
              </a:solidFill>
              <a:latin typeface="Comic Sans MS" pitchFamily="66" charset="0"/>
            </a:endParaRPr>
          </a:p>
        </p:txBody>
      </p:sp>
      <p:sp>
        <p:nvSpPr>
          <p:cNvPr id="4" name="Rectangle 3"/>
          <p:cNvSpPr/>
          <p:nvPr/>
        </p:nvSpPr>
        <p:spPr>
          <a:xfrm>
            <a:off x="251520" y="836712"/>
            <a:ext cx="8424936" cy="1631216"/>
          </a:xfrm>
          <a:prstGeom prst="rect">
            <a:avLst/>
          </a:prstGeom>
        </p:spPr>
        <p:txBody>
          <a:bodyPr wrap="square">
            <a:spAutoFit/>
          </a:bodyPr>
          <a:lstStyle/>
          <a:p>
            <a:pPr algn="just"/>
            <a:r>
              <a:rPr lang="en-US" sz="2000" dirty="0">
                <a:latin typeface="Comic Sans MS" pitchFamily="66" charset="0"/>
              </a:rPr>
              <a:t>A buttress dam or hollow dam is a dam with a solid, water-tight upstream side that is supported at intervals on the downstream side by a series of buttresses or supports. The dam wall may be straight or curved. Most buttress dams are made of reinforced concrete and are heavy, pushing the dam into the </a:t>
            </a:r>
            <a:r>
              <a:rPr lang="en-US" sz="2000" dirty="0" smtClean="0">
                <a:latin typeface="Comic Sans MS" pitchFamily="66" charset="0"/>
              </a:rPr>
              <a:t>ground.</a:t>
            </a:r>
            <a:endParaRPr lang="en-US" sz="2000" dirty="0">
              <a:latin typeface="Comic Sans MS" pitchFamily="66" charset="0"/>
            </a:endParaRPr>
          </a:p>
        </p:txBody>
      </p:sp>
      <p:pic>
        <p:nvPicPr>
          <p:cNvPr id="5" name="Picture 4" descr="buttressforces.gif"/>
          <p:cNvPicPr>
            <a:picLocks noChangeAspect="1"/>
          </p:cNvPicPr>
          <p:nvPr/>
        </p:nvPicPr>
        <p:blipFill>
          <a:blip r:embed="rId2" cstate="print"/>
          <a:stretch>
            <a:fillRect/>
          </a:stretch>
        </p:blipFill>
        <p:spPr>
          <a:xfrm>
            <a:off x="0" y="2564904"/>
            <a:ext cx="3995936" cy="3024336"/>
          </a:xfrm>
          <a:prstGeom prst="rect">
            <a:avLst/>
          </a:prstGeom>
        </p:spPr>
      </p:pic>
      <p:pic>
        <p:nvPicPr>
          <p:cNvPr id="6" name="Picture 5" descr="buttress-dam.jpg"/>
          <p:cNvPicPr>
            <a:picLocks noChangeAspect="1"/>
          </p:cNvPicPr>
          <p:nvPr/>
        </p:nvPicPr>
        <p:blipFill>
          <a:blip r:embed="rId3" cstate="print"/>
          <a:srcRect l="9151"/>
          <a:stretch>
            <a:fillRect/>
          </a:stretch>
        </p:blipFill>
        <p:spPr>
          <a:xfrm>
            <a:off x="3995936" y="2492896"/>
            <a:ext cx="5004048" cy="40692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2400" y="228600"/>
            <a:ext cx="8001000" cy="457200"/>
          </a:xfrm>
          <a:prstGeom prst="rect">
            <a:avLst/>
          </a:prstGeom>
          <a:noFill/>
          <a:ln w="9525">
            <a:noFill/>
            <a:miter lim="800000"/>
            <a:headEnd/>
            <a:tailEnd/>
          </a:ln>
        </p:spPr>
        <p:txBody>
          <a:bodyPr>
            <a:spAutoFit/>
          </a:bodyPr>
          <a:lstStyle/>
          <a:p>
            <a:pPr>
              <a:spcBef>
                <a:spcPct val="50000"/>
              </a:spcBef>
            </a:pPr>
            <a:r>
              <a:rPr lang="cy-GB">
                <a:latin typeface="Comic Sans MS" pitchFamily="66" charset="0"/>
              </a:rPr>
              <a:t>Civil engineering work includes:</a:t>
            </a:r>
            <a:endParaRPr lang="en-GB">
              <a:latin typeface="Comic Sans MS" pitchFamily="66" charset="0"/>
            </a:endParaRPr>
          </a:p>
        </p:txBody>
      </p:sp>
      <p:sp>
        <p:nvSpPr>
          <p:cNvPr id="30723" name="Text Box 3"/>
          <p:cNvSpPr txBox="1">
            <a:spLocks noChangeArrowheads="1"/>
          </p:cNvSpPr>
          <p:nvPr/>
        </p:nvSpPr>
        <p:spPr bwMode="auto">
          <a:xfrm>
            <a:off x="152400" y="838200"/>
            <a:ext cx="2438400" cy="4054475"/>
          </a:xfrm>
          <a:prstGeom prst="rect">
            <a:avLst/>
          </a:prstGeom>
          <a:noFill/>
          <a:ln w="9525">
            <a:noFill/>
            <a:miter lim="800000"/>
            <a:headEnd/>
            <a:tailEnd/>
          </a:ln>
        </p:spPr>
        <p:txBody>
          <a:bodyPr>
            <a:spAutoFit/>
          </a:bodyPr>
          <a:lstStyle/>
          <a:p>
            <a:pPr>
              <a:spcBef>
                <a:spcPct val="50000"/>
              </a:spcBef>
              <a:buFontTx/>
              <a:buChar char="•"/>
            </a:pPr>
            <a:r>
              <a:rPr lang="cy-GB" sz="2000">
                <a:latin typeface="Comic Sans MS" pitchFamily="66" charset="0"/>
              </a:rPr>
              <a:t> dams</a:t>
            </a:r>
          </a:p>
          <a:p>
            <a:pPr>
              <a:spcBef>
                <a:spcPct val="50000"/>
              </a:spcBef>
              <a:buFontTx/>
              <a:buChar char="•"/>
            </a:pPr>
            <a:r>
              <a:rPr lang="cy-GB" sz="2000">
                <a:latin typeface="Comic Sans MS" pitchFamily="66" charset="0"/>
              </a:rPr>
              <a:t> embankments</a:t>
            </a:r>
          </a:p>
          <a:p>
            <a:pPr>
              <a:spcBef>
                <a:spcPct val="50000"/>
              </a:spcBef>
              <a:buFontTx/>
              <a:buChar char="•"/>
            </a:pPr>
            <a:r>
              <a:rPr lang="cy-GB" sz="2000">
                <a:latin typeface="Comic Sans MS" pitchFamily="66" charset="0"/>
              </a:rPr>
              <a:t> motorways</a:t>
            </a:r>
          </a:p>
          <a:p>
            <a:pPr>
              <a:spcBef>
                <a:spcPct val="50000"/>
              </a:spcBef>
              <a:buFontTx/>
              <a:buChar char="•"/>
            </a:pPr>
            <a:r>
              <a:rPr lang="cy-GB" sz="2000">
                <a:latin typeface="Comic Sans MS" pitchFamily="66" charset="0"/>
              </a:rPr>
              <a:t> bridges</a:t>
            </a:r>
          </a:p>
          <a:p>
            <a:pPr>
              <a:spcBef>
                <a:spcPct val="50000"/>
              </a:spcBef>
              <a:buFontTx/>
              <a:buChar char="•"/>
            </a:pPr>
            <a:r>
              <a:rPr lang="cy-GB" sz="2000">
                <a:latin typeface="Comic Sans MS" pitchFamily="66" charset="0"/>
              </a:rPr>
              <a:t> buildings</a:t>
            </a:r>
          </a:p>
          <a:p>
            <a:pPr>
              <a:spcBef>
                <a:spcPct val="50000"/>
              </a:spcBef>
              <a:buFontTx/>
              <a:buChar char="•"/>
            </a:pPr>
            <a:r>
              <a:rPr lang="cy-GB" sz="2000">
                <a:latin typeface="Comic Sans MS" pitchFamily="66" charset="0"/>
              </a:rPr>
              <a:t> cuttings</a:t>
            </a:r>
          </a:p>
          <a:p>
            <a:pPr>
              <a:spcBef>
                <a:spcPct val="50000"/>
              </a:spcBef>
              <a:buFontTx/>
              <a:buChar char="•"/>
            </a:pPr>
            <a:r>
              <a:rPr lang="cy-GB" sz="2000">
                <a:latin typeface="Comic Sans MS" pitchFamily="66" charset="0"/>
              </a:rPr>
              <a:t> quarries</a:t>
            </a:r>
          </a:p>
          <a:p>
            <a:pPr>
              <a:spcBef>
                <a:spcPct val="50000"/>
              </a:spcBef>
              <a:buFontTx/>
              <a:buChar char="•"/>
            </a:pPr>
            <a:r>
              <a:rPr lang="cy-GB" sz="2000">
                <a:latin typeface="Comic Sans MS" pitchFamily="66" charset="0"/>
              </a:rPr>
              <a:t> tunnels</a:t>
            </a:r>
          </a:p>
          <a:p>
            <a:pPr>
              <a:spcBef>
                <a:spcPct val="50000"/>
              </a:spcBef>
              <a:buFontTx/>
              <a:buChar char="•"/>
            </a:pPr>
            <a:r>
              <a:rPr lang="cy-GB" sz="2000">
                <a:latin typeface="Comic Sans MS" pitchFamily="66" charset="0"/>
              </a:rPr>
              <a:t> mines</a:t>
            </a:r>
            <a:endParaRPr lang="en-GB" sz="2000">
              <a:latin typeface="Comic Sans MS" pitchFamily="66" charset="0"/>
            </a:endParaRPr>
          </a:p>
        </p:txBody>
      </p:sp>
      <p:sp>
        <p:nvSpPr>
          <p:cNvPr id="30724" name="Text Box 4"/>
          <p:cNvSpPr txBox="1">
            <a:spLocks noChangeArrowheads="1"/>
          </p:cNvSpPr>
          <p:nvPr/>
        </p:nvSpPr>
        <p:spPr bwMode="auto">
          <a:xfrm>
            <a:off x="3048000" y="1447800"/>
            <a:ext cx="4648200" cy="396875"/>
          </a:xfrm>
          <a:prstGeom prst="rect">
            <a:avLst/>
          </a:prstGeom>
          <a:noFill/>
          <a:ln w="9525">
            <a:noFill/>
            <a:miter lim="800000"/>
            <a:headEnd/>
            <a:tailEnd/>
          </a:ln>
        </p:spPr>
        <p:txBody>
          <a:bodyPr>
            <a:spAutoFit/>
          </a:bodyPr>
          <a:lstStyle/>
          <a:p>
            <a:pPr>
              <a:spcBef>
                <a:spcPct val="50000"/>
              </a:spcBef>
            </a:pPr>
            <a:r>
              <a:rPr lang="cy-GB" sz="2000">
                <a:latin typeface="Comic Sans MS" pitchFamily="66" charset="0"/>
              </a:rPr>
              <a:t>All these need to take into account:</a:t>
            </a:r>
            <a:endParaRPr lang="en-GB" sz="2000">
              <a:latin typeface="Comic Sans MS" pitchFamily="66" charset="0"/>
            </a:endParaRPr>
          </a:p>
        </p:txBody>
      </p:sp>
      <p:sp>
        <p:nvSpPr>
          <p:cNvPr id="30725" name="Text Box 5"/>
          <p:cNvSpPr txBox="1">
            <a:spLocks noChangeArrowheads="1"/>
          </p:cNvSpPr>
          <p:nvPr/>
        </p:nvSpPr>
        <p:spPr bwMode="auto">
          <a:xfrm>
            <a:off x="2971800" y="2209800"/>
            <a:ext cx="5029200" cy="100488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cy-GB">
                <a:solidFill>
                  <a:srgbClr val="FF0000"/>
                </a:solidFill>
                <a:latin typeface="Comic Sans MS" pitchFamily="66" charset="0"/>
              </a:rPr>
              <a:t>Geological factors</a:t>
            </a:r>
          </a:p>
          <a:p>
            <a:pPr marL="457200" indent="-457200">
              <a:spcBef>
                <a:spcPct val="50000"/>
              </a:spcBef>
              <a:buFontTx/>
              <a:buAutoNum type="arabicPeriod"/>
            </a:pPr>
            <a:r>
              <a:rPr lang="cy-GB">
                <a:solidFill>
                  <a:srgbClr val="FF0000"/>
                </a:solidFill>
                <a:latin typeface="Comic Sans MS" pitchFamily="66" charset="0"/>
              </a:rPr>
              <a:t>Geological rock properties</a:t>
            </a:r>
            <a:endParaRPr lang="en-GB">
              <a:solidFill>
                <a:srgbClr val="FF0000"/>
              </a:solidFill>
              <a:latin typeface="Comic Sans MS" pitchFamily="66" charset="0"/>
            </a:endParaRPr>
          </a:p>
        </p:txBody>
      </p:sp>
      <p:sp>
        <p:nvSpPr>
          <p:cNvPr id="30726" name="Text Box 6"/>
          <p:cNvSpPr txBox="1">
            <a:spLocks noChangeArrowheads="1"/>
          </p:cNvSpPr>
          <p:nvPr/>
        </p:nvSpPr>
        <p:spPr bwMode="auto">
          <a:xfrm>
            <a:off x="2971800" y="3429000"/>
            <a:ext cx="3200400" cy="3270250"/>
          </a:xfrm>
          <a:prstGeom prst="rect">
            <a:avLst/>
          </a:prstGeom>
          <a:noFill/>
          <a:ln w="9525">
            <a:noFill/>
            <a:miter lim="800000"/>
            <a:headEnd/>
            <a:tailEnd/>
          </a:ln>
        </p:spPr>
        <p:txBody>
          <a:bodyPr>
            <a:spAutoFit/>
          </a:bodyPr>
          <a:lstStyle/>
          <a:p>
            <a:pPr>
              <a:spcBef>
                <a:spcPct val="50000"/>
              </a:spcBef>
              <a:buFontTx/>
              <a:buChar char="•"/>
            </a:pPr>
            <a:r>
              <a:rPr lang="cy-GB" sz="1600">
                <a:latin typeface="Comic Sans MS" pitchFamily="66" charset="0"/>
              </a:rPr>
              <a:t> rock type</a:t>
            </a:r>
          </a:p>
          <a:p>
            <a:pPr>
              <a:spcBef>
                <a:spcPct val="50000"/>
              </a:spcBef>
              <a:buFontTx/>
              <a:buChar char="•"/>
            </a:pPr>
            <a:r>
              <a:rPr lang="cy-GB" sz="1600">
                <a:latin typeface="Comic Sans MS" pitchFamily="66" charset="0"/>
              </a:rPr>
              <a:t> fracture/joints</a:t>
            </a:r>
          </a:p>
          <a:p>
            <a:pPr>
              <a:spcBef>
                <a:spcPct val="50000"/>
              </a:spcBef>
              <a:buFontTx/>
              <a:buChar char="•"/>
            </a:pPr>
            <a:r>
              <a:rPr lang="cy-GB" sz="1600">
                <a:latin typeface="Comic Sans MS" pitchFamily="66" charset="0"/>
              </a:rPr>
              <a:t> weathering</a:t>
            </a:r>
          </a:p>
          <a:p>
            <a:pPr>
              <a:spcBef>
                <a:spcPct val="50000"/>
              </a:spcBef>
              <a:buFontTx/>
              <a:buChar char="•"/>
            </a:pPr>
            <a:r>
              <a:rPr lang="cy-GB" sz="1600">
                <a:latin typeface="Comic Sans MS" pitchFamily="66" charset="0"/>
              </a:rPr>
              <a:t> dip of rocks</a:t>
            </a:r>
          </a:p>
          <a:p>
            <a:pPr>
              <a:spcBef>
                <a:spcPct val="50000"/>
              </a:spcBef>
              <a:buFontTx/>
              <a:buChar char="•"/>
            </a:pPr>
            <a:r>
              <a:rPr lang="cy-GB" sz="1600">
                <a:latin typeface="Comic Sans MS" pitchFamily="66" charset="0"/>
              </a:rPr>
              <a:t> folding/faulting</a:t>
            </a:r>
          </a:p>
          <a:p>
            <a:pPr>
              <a:spcBef>
                <a:spcPct val="50000"/>
              </a:spcBef>
              <a:buFontTx/>
              <a:buChar char="•"/>
            </a:pPr>
            <a:r>
              <a:rPr lang="cy-GB" sz="1600">
                <a:latin typeface="Comic Sans MS" pitchFamily="66" charset="0"/>
              </a:rPr>
              <a:t> cleavage</a:t>
            </a:r>
          </a:p>
          <a:p>
            <a:pPr>
              <a:spcBef>
                <a:spcPct val="50000"/>
              </a:spcBef>
              <a:buFontTx/>
              <a:buChar char="•"/>
            </a:pPr>
            <a:r>
              <a:rPr lang="cy-GB" sz="1600">
                <a:latin typeface="Comic Sans MS" pitchFamily="66" charset="0"/>
              </a:rPr>
              <a:t> water table depth</a:t>
            </a:r>
          </a:p>
          <a:p>
            <a:pPr>
              <a:spcBef>
                <a:spcPct val="50000"/>
              </a:spcBef>
              <a:buFontTx/>
              <a:buChar char="•"/>
            </a:pPr>
            <a:r>
              <a:rPr lang="cy-GB" sz="1600">
                <a:latin typeface="Comic Sans MS" pitchFamily="66" charset="0"/>
              </a:rPr>
              <a:t> porosity/permeability</a:t>
            </a:r>
          </a:p>
          <a:p>
            <a:pPr>
              <a:spcBef>
                <a:spcPct val="50000"/>
              </a:spcBef>
              <a:buFontTx/>
              <a:buChar char="•"/>
            </a:pPr>
            <a:r>
              <a:rPr lang="cy-GB" sz="1600">
                <a:latin typeface="Comic Sans MS" pitchFamily="66" charset="0"/>
              </a:rPr>
              <a:t> rock strength</a:t>
            </a:r>
            <a:endParaRPr lang="en-GB" sz="1600">
              <a:latin typeface="Comic Sans MS" pitchFamily="66" charset="0"/>
            </a:endParaRPr>
          </a:p>
        </p:txBody>
      </p:sp>
      <p:sp>
        <p:nvSpPr>
          <p:cNvPr id="30727" name="AutoShape 7"/>
          <p:cNvSpPr>
            <a:spLocks/>
          </p:cNvSpPr>
          <p:nvPr/>
        </p:nvSpPr>
        <p:spPr bwMode="auto">
          <a:xfrm>
            <a:off x="5364163" y="3429000"/>
            <a:ext cx="503237" cy="2447925"/>
          </a:xfrm>
          <a:prstGeom prst="rightBrace">
            <a:avLst>
              <a:gd name="adj1" fmla="val 40536"/>
              <a:gd name="adj2" fmla="val 50000"/>
            </a:avLst>
          </a:prstGeom>
          <a:noFill/>
          <a:ln w="9525">
            <a:solidFill>
              <a:schemeClr val="tx1"/>
            </a:solidFill>
            <a:round/>
            <a:headEnd/>
            <a:tailEnd/>
          </a:ln>
        </p:spPr>
        <p:txBody>
          <a:bodyPr wrap="none" anchor="ctr"/>
          <a:lstStyle/>
          <a:p>
            <a:endParaRPr lang="en-US"/>
          </a:p>
        </p:txBody>
      </p:sp>
      <p:sp>
        <p:nvSpPr>
          <p:cNvPr id="30728" name="Text Box 8"/>
          <p:cNvSpPr txBox="1">
            <a:spLocks noChangeArrowheads="1"/>
          </p:cNvSpPr>
          <p:nvPr/>
        </p:nvSpPr>
        <p:spPr bwMode="auto">
          <a:xfrm>
            <a:off x="6011863" y="4437063"/>
            <a:ext cx="2843212" cy="396875"/>
          </a:xfrm>
          <a:prstGeom prst="rect">
            <a:avLst/>
          </a:prstGeom>
          <a:noFill/>
          <a:ln w="9525">
            <a:noFill/>
            <a:miter lim="800000"/>
            <a:headEnd/>
            <a:tailEnd/>
          </a:ln>
        </p:spPr>
        <p:txBody>
          <a:bodyPr>
            <a:spAutoFit/>
          </a:bodyPr>
          <a:lstStyle/>
          <a:p>
            <a:pPr>
              <a:spcBef>
                <a:spcPct val="50000"/>
              </a:spcBef>
            </a:pPr>
            <a:r>
              <a:rPr lang="en-GB" sz="2000">
                <a:latin typeface="Comic Sans MS" pitchFamily="66" charset="0"/>
              </a:rPr>
              <a:t>Geological factors</a:t>
            </a:r>
          </a:p>
        </p:txBody>
      </p:sp>
      <p:sp>
        <p:nvSpPr>
          <p:cNvPr id="30729" name="Text Box 9"/>
          <p:cNvSpPr txBox="1">
            <a:spLocks noChangeArrowheads="1"/>
          </p:cNvSpPr>
          <p:nvPr/>
        </p:nvSpPr>
        <p:spPr bwMode="auto">
          <a:xfrm>
            <a:off x="6011863" y="6165850"/>
            <a:ext cx="2303462" cy="396875"/>
          </a:xfrm>
          <a:prstGeom prst="rect">
            <a:avLst/>
          </a:prstGeom>
          <a:noFill/>
          <a:ln w="9525">
            <a:noFill/>
            <a:miter lim="800000"/>
            <a:headEnd/>
            <a:tailEnd/>
          </a:ln>
        </p:spPr>
        <p:txBody>
          <a:bodyPr>
            <a:spAutoFit/>
          </a:bodyPr>
          <a:lstStyle/>
          <a:p>
            <a:pPr>
              <a:spcBef>
                <a:spcPct val="50000"/>
              </a:spcBef>
            </a:pPr>
            <a:r>
              <a:rPr lang="en-GB" sz="2000">
                <a:latin typeface="Comic Sans MS" pitchFamily="66" charset="0"/>
              </a:rPr>
              <a:t>Rock properties</a:t>
            </a:r>
          </a:p>
        </p:txBody>
      </p:sp>
      <p:sp>
        <p:nvSpPr>
          <p:cNvPr id="30730" name="AutoShape 10"/>
          <p:cNvSpPr>
            <a:spLocks/>
          </p:cNvSpPr>
          <p:nvPr/>
        </p:nvSpPr>
        <p:spPr bwMode="auto">
          <a:xfrm>
            <a:off x="5364163" y="6092825"/>
            <a:ext cx="503237" cy="503238"/>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3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24" grpId="0" autoUpdateAnimBg="0"/>
      <p:bldP spid="30725" grpId="0" autoUpdateAnimBg="0"/>
      <p:bldP spid="30726" grpId="0" autoUpdateAnimBg="0"/>
      <p:bldP spid="30727" grpId="0" animBg="1"/>
      <p:bldP spid="30728" grpId="0"/>
      <p:bldP spid="30729" grpId="0"/>
      <p:bldP spid="307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627784" y="110976"/>
            <a:ext cx="2376264" cy="461665"/>
          </a:xfrm>
          <a:prstGeom prst="rect">
            <a:avLst/>
          </a:prstGeom>
          <a:noFill/>
          <a:ln w="9525">
            <a:noFill/>
            <a:miter lim="800000"/>
            <a:headEnd/>
            <a:tailEnd/>
          </a:ln>
        </p:spPr>
        <p:txBody>
          <a:bodyPr wrap="square">
            <a:spAutoFit/>
          </a:bodyPr>
          <a:lstStyle/>
          <a:p>
            <a:pPr>
              <a:spcBef>
                <a:spcPct val="50000"/>
              </a:spcBef>
            </a:pPr>
            <a:r>
              <a:rPr lang="en-GB" b="1" dirty="0" smtClean="0">
                <a:solidFill>
                  <a:srgbClr val="FF0000"/>
                </a:solidFill>
                <a:latin typeface="Comic Sans MS" pitchFamily="66" charset="0"/>
              </a:rPr>
              <a:t>Earthen dams</a:t>
            </a:r>
            <a:endParaRPr lang="en-GB" b="1" dirty="0">
              <a:solidFill>
                <a:srgbClr val="FF0000"/>
              </a:solidFill>
              <a:latin typeface="Comic Sans MS" pitchFamily="66" charset="0"/>
            </a:endParaRPr>
          </a:p>
        </p:txBody>
      </p:sp>
      <p:sp>
        <p:nvSpPr>
          <p:cNvPr id="3" name="Rectangle 2"/>
          <p:cNvSpPr/>
          <p:nvPr/>
        </p:nvSpPr>
        <p:spPr>
          <a:xfrm>
            <a:off x="323528" y="543024"/>
            <a:ext cx="4824536" cy="3308598"/>
          </a:xfrm>
          <a:prstGeom prst="rect">
            <a:avLst/>
          </a:prstGeom>
        </p:spPr>
        <p:txBody>
          <a:bodyPr wrap="square">
            <a:spAutoFit/>
          </a:bodyPr>
          <a:lstStyle/>
          <a:p>
            <a:pPr algn="just"/>
            <a:r>
              <a:rPr lang="en-US" sz="1900" dirty="0" smtClean="0">
                <a:latin typeface="Comic Sans MS" pitchFamily="66" charset="0"/>
              </a:rPr>
              <a:t>Earth fill</a:t>
            </a:r>
            <a:r>
              <a:rPr lang="en-US" sz="1900" dirty="0">
                <a:latin typeface="Comic Sans MS" pitchFamily="66" charset="0"/>
              </a:rPr>
              <a:t> dam, also called Earth Dam, </a:t>
            </a:r>
            <a:r>
              <a:rPr lang="en-US" sz="1900" dirty="0" smtClean="0">
                <a:latin typeface="Comic Sans MS" pitchFamily="66" charset="0"/>
              </a:rPr>
              <a:t>or Embankment Dam</a:t>
            </a:r>
            <a:r>
              <a:rPr lang="en-US" sz="1900" dirty="0">
                <a:latin typeface="Comic Sans MS" pitchFamily="66" charset="0"/>
              </a:rPr>
              <a:t>, dam built up by compacting successive layers </a:t>
            </a:r>
            <a:r>
              <a:rPr lang="en-US" sz="1900" dirty="0" smtClean="0">
                <a:latin typeface="Comic Sans MS" pitchFamily="66" charset="0"/>
              </a:rPr>
              <a:t>of earth, using </a:t>
            </a:r>
            <a:r>
              <a:rPr lang="en-US" sz="1900" dirty="0">
                <a:latin typeface="Comic Sans MS" pitchFamily="66" charset="0"/>
              </a:rPr>
              <a:t>the most impervious materials to form a core and </a:t>
            </a:r>
            <a:r>
              <a:rPr lang="en-US" sz="1900" dirty="0" smtClean="0">
                <a:latin typeface="Comic Sans MS" pitchFamily="66" charset="0"/>
              </a:rPr>
              <a:t>placing more </a:t>
            </a:r>
            <a:r>
              <a:rPr lang="en-US" sz="1900" dirty="0">
                <a:latin typeface="Comic Sans MS" pitchFamily="66" charset="0"/>
              </a:rPr>
              <a:t>permeable substances on the upstream and downstream </a:t>
            </a:r>
            <a:r>
              <a:rPr lang="en-US" sz="1900" dirty="0" smtClean="0">
                <a:latin typeface="Comic Sans MS" pitchFamily="66" charset="0"/>
              </a:rPr>
              <a:t>sides.</a:t>
            </a:r>
          </a:p>
          <a:p>
            <a:pPr algn="just"/>
            <a:r>
              <a:rPr lang="en-US" sz="1900" dirty="0">
                <a:latin typeface="Comic Sans MS" pitchFamily="66" charset="0"/>
              </a:rPr>
              <a:t>	</a:t>
            </a:r>
            <a:r>
              <a:rPr lang="en-US" sz="1900" dirty="0" smtClean="0">
                <a:latin typeface="Comic Sans MS" pitchFamily="66" charset="0"/>
              </a:rPr>
              <a:t>These are planned in places where underlying materials are too weak to support a masonry dam (where competent rocks are at deeper depths). </a:t>
            </a:r>
            <a:endParaRPr lang="en-US" sz="1900" dirty="0">
              <a:latin typeface="Comic Sans MS" pitchFamily="66" charset="0"/>
            </a:endParaRPr>
          </a:p>
        </p:txBody>
      </p:sp>
      <p:pic>
        <p:nvPicPr>
          <p:cNvPr id="4" name="Picture 3" descr="embankmentforces.gif"/>
          <p:cNvPicPr>
            <a:picLocks noChangeAspect="1"/>
          </p:cNvPicPr>
          <p:nvPr/>
        </p:nvPicPr>
        <p:blipFill>
          <a:blip r:embed="rId2" cstate="print"/>
          <a:stretch>
            <a:fillRect/>
          </a:stretch>
        </p:blipFill>
        <p:spPr>
          <a:xfrm>
            <a:off x="5148064" y="687040"/>
            <a:ext cx="3995936" cy="3312368"/>
          </a:xfrm>
          <a:prstGeom prst="rect">
            <a:avLst/>
          </a:prstGeom>
        </p:spPr>
      </p:pic>
      <p:pic>
        <p:nvPicPr>
          <p:cNvPr id="5" name="Picture 4" descr="download.jpg"/>
          <p:cNvPicPr>
            <a:picLocks noChangeAspect="1"/>
          </p:cNvPicPr>
          <p:nvPr/>
        </p:nvPicPr>
        <p:blipFill>
          <a:blip r:embed="rId3" cstate="print"/>
          <a:stretch>
            <a:fillRect/>
          </a:stretch>
        </p:blipFill>
        <p:spPr>
          <a:xfrm>
            <a:off x="1403648" y="3861048"/>
            <a:ext cx="6336704" cy="29969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79388" y="620713"/>
            <a:ext cx="3529012" cy="461962"/>
          </a:xfrm>
          <a:prstGeom prst="rect">
            <a:avLst/>
          </a:prstGeom>
          <a:noFill/>
          <a:ln w="9525">
            <a:noFill/>
            <a:miter lim="800000"/>
            <a:headEnd/>
            <a:tailEnd/>
          </a:ln>
        </p:spPr>
        <p:txBody>
          <a:bodyPr>
            <a:spAutoFit/>
          </a:bodyPr>
          <a:lstStyle/>
          <a:p>
            <a:r>
              <a:rPr lang="en-GB" u="sng">
                <a:solidFill>
                  <a:srgbClr val="FF0000"/>
                </a:solidFill>
                <a:latin typeface="Comic Sans MS" pitchFamily="66" charset="0"/>
              </a:rPr>
              <a:t>Geological Factors</a:t>
            </a:r>
          </a:p>
        </p:txBody>
      </p:sp>
      <p:sp>
        <p:nvSpPr>
          <p:cNvPr id="4" name="TextBox 3"/>
          <p:cNvSpPr txBox="1">
            <a:spLocks noChangeArrowheads="1"/>
          </p:cNvSpPr>
          <p:nvPr/>
        </p:nvSpPr>
        <p:spPr bwMode="auto">
          <a:xfrm>
            <a:off x="5106988" y="631825"/>
            <a:ext cx="4067175" cy="461963"/>
          </a:xfrm>
          <a:prstGeom prst="rect">
            <a:avLst/>
          </a:prstGeom>
          <a:noFill/>
          <a:ln w="9525">
            <a:noFill/>
            <a:miter lim="800000"/>
            <a:headEnd/>
            <a:tailEnd/>
          </a:ln>
        </p:spPr>
        <p:txBody>
          <a:bodyPr>
            <a:spAutoFit/>
          </a:bodyPr>
          <a:lstStyle/>
          <a:p>
            <a:r>
              <a:rPr lang="en-GB" u="sng">
                <a:solidFill>
                  <a:srgbClr val="FF0000"/>
                </a:solidFill>
                <a:latin typeface="Comic Sans MS" pitchFamily="66" charset="0"/>
              </a:rPr>
              <a:t>Rock Properties</a:t>
            </a:r>
          </a:p>
        </p:txBody>
      </p:sp>
      <p:sp>
        <p:nvSpPr>
          <p:cNvPr id="5" name="TextBox 4"/>
          <p:cNvSpPr txBox="1">
            <a:spLocks noChangeArrowheads="1"/>
          </p:cNvSpPr>
          <p:nvPr/>
        </p:nvSpPr>
        <p:spPr bwMode="auto">
          <a:xfrm>
            <a:off x="2843213" y="5084763"/>
            <a:ext cx="3529012" cy="461962"/>
          </a:xfrm>
          <a:prstGeom prst="rect">
            <a:avLst/>
          </a:prstGeom>
          <a:noFill/>
          <a:ln w="9525">
            <a:noFill/>
            <a:miter lim="800000"/>
            <a:headEnd/>
            <a:tailEnd/>
          </a:ln>
        </p:spPr>
        <p:txBody>
          <a:bodyPr>
            <a:spAutoFit/>
          </a:bodyPr>
          <a:lstStyle/>
          <a:p>
            <a:r>
              <a:rPr lang="en-GB" u="sng">
                <a:solidFill>
                  <a:srgbClr val="FF0000"/>
                </a:solidFill>
                <a:latin typeface="Comic Sans MS" pitchFamily="66" charset="0"/>
              </a:rPr>
              <a:t>Hydrogeology</a:t>
            </a:r>
          </a:p>
        </p:txBody>
      </p:sp>
      <p:sp>
        <p:nvSpPr>
          <p:cNvPr id="6" name="TextBox 5"/>
          <p:cNvSpPr txBox="1">
            <a:spLocks noChangeArrowheads="1"/>
          </p:cNvSpPr>
          <p:nvPr/>
        </p:nvSpPr>
        <p:spPr bwMode="auto">
          <a:xfrm>
            <a:off x="38100" y="1169988"/>
            <a:ext cx="3670300" cy="1539875"/>
          </a:xfrm>
          <a:prstGeom prst="rect">
            <a:avLst/>
          </a:prstGeom>
          <a:noFill/>
          <a:ln w="9525">
            <a:noFill/>
            <a:miter lim="800000"/>
            <a:headEnd/>
            <a:tailEnd/>
          </a:ln>
        </p:spPr>
        <p:txBody>
          <a:bodyPr>
            <a:spAutoFit/>
          </a:bodyPr>
          <a:lstStyle/>
          <a:p>
            <a:pPr marL="342900" indent="-342900">
              <a:buFont typeface="Arial" charset="0"/>
              <a:buChar char="•"/>
            </a:pPr>
            <a:r>
              <a:rPr lang="en-GB" sz="2000">
                <a:latin typeface="Comic Sans MS" pitchFamily="66" charset="0"/>
              </a:rPr>
              <a:t>Rock type</a:t>
            </a:r>
          </a:p>
          <a:p>
            <a:pPr marL="342900" indent="-342900">
              <a:buFont typeface="Arial" charset="0"/>
              <a:buChar char="•"/>
            </a:pPr>
            <a:r>
              <a:rPr lang="en-GB" sz="2000">
                <a:latin typeface="Comic Sans MS" pitchFamily="66" charset="0"/>
              </a:rPr>
              <a:t>Weathering</a:t>
            </a:r>
          </a:p>
          <a:p>
            <a:pPr marL="342900" indent="-342900">
              <a:buFont typeface="Arial" charset="0"/>
              <a:buChar char="•"/>
            </a:pPr>
            <a:r>
              <a:rPr lang="en-GB" sz="2000">
                <a:latin typeface="Comic Sans MS" pitchFamily="66" charset="0"/>
              </a:rPr>
              <a:t>Structural weaknesses </a:t>
            </a:r>
            <a:r>
              <a:rPr lang="en-GB" sz="1400">
                <a:latin typeface="Comic Sans MS" pitchFamily="66" charset="0"/>
              </a:rPr>
              <a:t>(bedding, joints, faults &amp; cleavage)</a:t>
            </a:r>
          </a:p>
          <a:p>
            <a:pPr marL="342900" indent="-342900">
              <a:buFont typeface="Arial" charset="0"/>
              <a:buChar char="•"/>
            </a:pPr>
            <a:r>
              <a:rPr lang="en-GB" sz="2000">
                <a:latin typeface="Comic Sans MS" pitchFamily="66" charset="0"/>
              </a:rPr>
              <a:t>Depth to rockhead</a:t>
            </a:r>
          </a:p>
        </p:txBody>
      </p:sp>
      <p:sp>
        <p:nvSpPr>
          <p:cNvPr id="7" name="TextBox 6"/>
          <p:cNvSpPr txBox="1">
            <a:spLocks noChangeArrowheads="1"/>
          </p:cNvSpPr>
          <p:nvPr/>
        </p:nvSpPr>
        <p:spPr bwMode="auto">
          <a:xfrm>
            <a:off x="5219700" y="1322388"/>
            <a:ext cx="3673475" cy="1016000"/>
          </a:xfrm>
          <a:prstGeom prst="rect">
            <a:avLst/>
          </a:prstGeom>
          <a:noFill/>
          <a:ln w="9525">
            <a:noFill/>
            <a:miter lim="800000"/>
            <a:headEnd/>
            <a:tailEnd/>
          </a:ln>
        </p:spPr>
        <p:txBody>
          <a:bodyPr>
            <a:spAutoFit/>
          </a:bodyPr>
          <a:lstStyle/>
          <a:p>
            <a:pPr marL="342900" indent="-342900">
              <a:buFont typeface="Arial" charset="0"/>
              <a:buChar char="•"/>
            </a:pPr>
            <a:r>
              <a:rPr lang="en-GB" sz="2000">
                <a:latin typeface="Comic Sans MS" pitchFamily="66" charset="0"/>
              </a:rPr>
              <a:t>Rock strength</a:t>
            </a:r>
          </a:p>
          <a:p>
            <a:pPr marL="342900" indent="-342900">
              <a:buFont typeface="Arial" charset="0"/>
              <a:buChar char="•"/>
            </a:pPr>
            <a:r>
              <a:rPr lang="en-GB" sz="2000">
                <a:latin typeface="Comic Sans MS" pitchFamily="66" charset="0"/>
              </a:rPr>
              <a:t>Porosity</a:t>
            </a:r>
          </a:p>
          <a:p>
            <a:pPr marL="342900" indent="-342900">
              <a:buFont typeface="Arial" charset="0"/>
              <a:buChar char="•"/>
            </a:pPr>
            <a:r>
              <a:rPr lang="en-GB" sz="2000">
                <a:latin typeface="Comic Sans MS" pitchFamily="66" charset="0"/>
              </a:rPr>
              <a:t>Permeability</a:t>
            </a:r>
          </a:p>
        </p:txBody>
      </p:sp>
      <p:sp>
        <p:nvSpPr>
          <p:cNvPr id="8" name="TextBox 7"/>
          <p:cNvSpPr txBox="1">
            <a:spLocks noChangeArrowheads="1"/>
          </p:cNvSpPr>
          <p:nvPr/>
        </p:nvSpPr>
        <p:spPr bwMode="auto">
          <a:xfrm>
            <a:off x="2843213" y="5561013"/>
            <a:ext cx="3673475" cy="401637"/>
          </a:xfrm>
          <a:prstGeom prst="rect">
            <a:avLst/>
          </a:prstGeom>
          <a:noFill/>
          <a:ln w="9525">
            <a:noFill/>
            <a:miter lim="800000"/>
            <a:headEnd/>
            <a:tailEnd/>
          </a:ln>
        </p:spPr>
        <p:txBody>
          <a:bodyPr>
            <a:spAutoFit/>
          </a:bodyPr>
          <a:lstStyle/>
          <a:p>
            <a:pPr marL="342900" indent="-342900">
              <a:buFont typeface="Arial" charset="0"/>
              <a:buChar char="•"/>
            </a:pPr>
            <a:r>
              <a:rPr lang="en-GB" sz="2000">
                <a:latin typeface="Comic Sans MS" pitchFamily="66" charset="0"/>
              </a:rPr>
              <a:t>Depth to water table</a:t>
            </a:r>
          </a:p>
        </p:txBody>
      </p:sp>
      <p:sp>
        <p:nvSpPr>
          <p:cNvPr id="9" name="Rectangle 8"/>
          <p:cNvSpPr/>
          <p:nvPr/>
        </p:nvSpPr>
        <p:spPr>
          <a:xfrm>
            <a:off x="1619672" y="3212976"/>
            <a:ext cx="5686173" cy="923330"/>
          </a:xfrm>
          <a:prstGeom prst="rect">
            <a:avLst/>
          </a:prstGeom>
          <a:noFill/>
          <a:ln w="19050">
            <a:solidFill>
              <a:schemeClr val="accent2">
                <a:lumMod val="60000"/>
                <a:lumOff val="40000"/>
              </a:schemeClr>
            </a:solidFill>
          </a:ln>
        </p:spPr>
        <p:txBody>
          <a:bodyPr wrap="none">
            <a:spAutoFit/>
          </a:bodyPr>
          <a:lstStyle/>
          <a:p>
            <a:pPr algn="ctr">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rPr>
              <a:t>Civil Engineering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build="p"/>
      <p:bldP spid="7" grpId="0" build="p"/>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332656"/>
            <a:ext cx="6192688" cy="461665"/>
          </a:xfrm>
          <a:prstGeom prst="rect">
            <a:avLst/>
          </a:prstGeom>
        </p:spPr>
        <p:txBody>
          <a:bodyPr wrap="square">
            <a:spAutoFit/>
          </a:bodyPr>
          <a:lstStyle/>
          <a:p>
            <a:r>
              <a:rPr lang="en-US" b="1" dirty="0" smtClean="0">
                <a:solidFill>
                  <a:srgbClr val="FF0000"/>
                </a:solidFill>
                <a:latin typeface="Comic Sans MS" pitchFamily="66" charset="0"/>
              </a:rPr>
              <a:t>Geology of Major Dam sites in INDIA</a:t>
            </a:r>
            <a:endParaRPr lang="en-US" b="1" dirty="0">
              <a:solidFill>
                <a:srgbClr val="FF0000"/>
              </a:solidFill>
              <a:latin typeface="Comic Sans MS" pitchFamily="66" charset="0"/>
            </a:endParaRPr>
          </a:p>
        </p:txBody>
      </p:sp>
      <p:sp>
        <p:nvSpPr>
          <p:cNvPr id="4" name="Rectangle 3"/>
          <p:cNvSpPr/>
          <p:nvPr/>
        </p:nvSpPr>
        <p:spPr>
          <a:xfrm>
            <a:off x="395536" y="836712"/>
            <a:ext cx="8136904" cy="2554545"/>
          </a:xfrm>
          <a:prstGeom prst="rect">
            <a:avLst/>
          </a:prstGeom>
        </p:spPr>
        <p:txBody>
          <a:bodyPr wrap="square">
            <a:spAutoFit/>
          </a:bodyPr>
          <a:lstStyle/>
          <a:p>
            <a:pPr marL="457200" indent="-457200"/>
            <a:r>
              <a:rPr lang="en-US" sz="2000" b="1" dirty="0" err="1" smtClean="0">
                <a:latin typeface="Comic Sans MS" pitchFamily="66" charset="0"/>
              </a:rPr>
              <a:t>Bhakra</a:t>
            </a:r>
            <a:r>
              <a:rPr lang="en-US" sz="2000" b="1" dirty="0" smtClean="0">
                <a:latin typeface="Comic Sans MS" pitchFamily="66" charset="0"/>
              </a:rPr>
              <a:t> – </a:t>
            </a:r>
            <a:r>
              <a:rPr lang="en-US" sz="2000" b="1" dirty="0" err="1" smtClean="0">
                <a:latin typeface="Comic Sans MS" pitchFamily="66" charset="0"/>
              </a:rPr>
              <a:t>Nangal</a:t>
            </a:r>
            <a:r>
              <a:rPr lang="en-US" sz="2000" b="1" dirty="0" smtClean="0">
                <a:latin typeface="Comic Sans MS" pitchFamily="66" charset="0"/>
              </a:rPr>
              <a:t> Project – Punjab</a:t>
            </a:r>
          </a:p>
          <a:p>
            <a:pPr marL="457200" indent="-457200" algn="just">
              <a:buFont typeface="Wingdings" pitchFamily="2" charset="2"/>
              <a:buChar char="ü"/>
            </a:pPr>
            <a:r>
              <a:rPr lang="en-US" sz="2000" dirty="0" smtClean="0">
                <a:latin typeface="Comic Sans MS" pitchFamily="66" charset="0"/>
              </a:rPr>
              <a:t>It is located on a thick Sandstone beds intercalated with bands of Silt stones and lies in southern limb of </a:t>
            </a:r>
            <a:r>
              <a:rPr lang="en-US" sz="2000" dirty="0" err="1" smtClean="0">
                <a:latin typeface="Comic Sans MS" pitchFamily="66" charset="0"/>
              </a:rPr>
              <a:t>Ramgarh-Dhar</a:t>
            </a:r>
            <a:r>
              <a:rPr lang="en-US" sz="2000" dirty="0" smtClean="0">
                <a:latin typeface="Comic Sans MS" pitchFamily="66" charset="0"/>
              </a:rPr>
              <a:t> Anticline.</a:t>
            </a:r>
          </a:p>
          <a:p>
            <a:pPr marL="457200" indent="-457200" algn="just">
              <a:buFont typeface="Wingdings" pitchFamily="2" charset="2"/>
              <a:buChar char="ü"/>
            </a:pPr>
            <a:r>
              <a:rPr lang="en-US" sz="2000" dirty="0" smtClean="0">
                <a:latin typeface="Comic Sans MS" pitchFamily="66" charset="0"/>
              </a:rPr>
              <a:t>Downstream Dip – 70</a:t>
            </a:r>
            <a:r>
              <a:rPr lang="en-US" sz="2000" dirty="0" smtClean="0">
                <a:latin typeface="Comic Sans MS" pitchFamily="66" charset="0"/>
                <a:sym typeface="Symbol"/>
              </a:rPr>
              <a:t></a:t>
            </a:r>
          </a:p>
          <a:p>
            <a:pPr marL="457200" indent="-457200" algn="just">
              <a:buFont typeface="Wingdings" pitchFamily="2" charset="2"/>
              <a:buChar char="ü"/>
            </a:pPr>
            <a:r>
              <a:rPr lang="en-US" sz="2000" dirty="0" smtClean="0">
                <a:latin typeface="Comic Sans MS" pitchFamily="66" charset="0"/>
                <a:sym typeface="Symbol"/>
              </a:rPr>
              <a:t>Strike – Slightly oblique (NW-SE).</a:t>
            </a:r>
          </a:p>
          <a:p>
            <a:pPr marL="457200" indent="-457200" algn="just">
              <a:buFont typeface="Wingdings" pitchFamily="2" charset="2"/>
              <a:buChar char="ü"/>
            </a:pPr>
            <a:r>
              <a:rPr lang="en-US" sz="2000" dirty="0" err="1" smtClean="0">
                <a:latin typeface="Comic Sans MS" pitchFamily="66" charset="0"/>
                <a:sym typeface="Symbol"/>
              </a:rPr>
              <a:t>Claystones</a:t>
            </a:r>
            <a:r>
              <a:rPr lang="en-US" sz="2000" dirty="0" smtClean="0">
                <a:latin typeface="Comic Sans MS" pitchFamily="66" charset="0"/>
                <a:sym typeface="Symbol"/>
              </a:rPr>
              <a:t> – 30m (Upstream), 76m (downstream), 9m (band in middle third section of dam).</a:t>
            </a:r>
            <a:r>
              <a:rPr lang="en-US" sz="2000" dirty="0">
                <a:latin typeface="Comic Sans MS" pitchFamily="66" charset="0"/>
                <a:sym typeface="Symbol"/>
              </a:rPr>
              <a:t>	</a:t>
            </a:r>
            <a:endParaRPr lang="en-US" sz="2000" dirty="0" smtClean="0">
              <a:latin typeface="Comic Sans MS" pitchFamily="66" charset="0"/>
              <a:sym typeface="Symbol"/>
            </a:endParaRPr>
          </a:p>
        </p:txBody>
      </p:sp>
      <p:pic>
        <p:nvPicPr>
          <p:cNvPr id="5" name="Picture 4" descr="Bhakra Dam.jpg"/>
          <p:cNvPicPr>
            <a:picLocks noChangeAspect="1"/>
          </p:cNvPicPr>
          <p:nvPr/>
        </p:nvPicPr>
        <p:blipFill>
          <a:blip r:embed="rId2" cstate="print"/>
          <a:stretch>
            <a:fillRect/>
          </a:stretch>
        </p:blipFill>
        <p:spPr>
          <a:xfrm>
            <a:off x="611560" y="3356992"/>
            <a:ext cx="7992888" cy="313184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985433"/>
          </a:xfrm>
          <a:prstGeom prst="rect">
            <a:avLst/>
          </a:prstGeom>
        </p:spPr>
        <p:txBody>
          <a:bodyPr wrap="square">
            <a:spAutoFit/>
          </a:bodyPr>
          <a:lstStyle/>
          <a:p>
            <a:r>
              <a:rPr lang="en-US" sz="2000" b="1" dirty="0" err="1" smtClean="0">
                <a:latin typeface="Comic Sans MS" pitchFamily="66" charset="0"/>
              </a:rPr>
              <a:t>Nagarjuna</a:t>
            </a:r>
            <a:r>
              <a:rPr lang="en-US" sz="2000" b="1" smtClean="0">
                <a:latin typeface="Comic Sans MS" pitchFamily="66" charset="0"/>
              </a:rPr>
              <a:t> sagar</a:t>
            </a:r>
            <a:r>
              <a:rPr lang="en-US" sz="2000" b="1" dirty="0" smtClean="0">
                <a:latin typeface="Comic Sans MS" pitchFamily="66" charset="0"/>
              </a:rPr>
              <a:t> Dam</a:t>
            </a:r>
          </a:p>
          <a:p>
            <a:pPr algn="just">
              <a:lnSpc>
                <a:spcPct val="150000"/>
              </a:lnSpc>
              <a:buFont typeface="Wingdings" pitchFamily="2" charset="2"/>
              <a:buChar char="ü"/>
            </a:pPr>
            <a:r>
              <a:rPr lang="en-US" sz="1600" dirty="0">
                <a:latin typeface="Comic Sans MS" pitchFamily="66" charset="0"/>
              </a:rPr>
              <a:t> </a:t>
            </a:r>
            <a:r>
              <a:rPr lang="en-US" sz="1600" dirty="0" smtClean="0">
                <a:latin typeface="Comic Sans MS" pitchFamily="66" charset="0"/>
              </a:rPr>
              <a:t>The rock types exposed in and around the dam sites are the Granite-Gneisses of the peninsular gneissic complex and the </a:t>
            </a:r>
            <a:r>
              <a:rPr lang="en-US" sz="1600" dirty="0" err="1" smtClean="0">
                <a:latin typeface="Comic Sans MS" pitchFamily="66" charset="0"/>
              </a:rPr>
              <a:t>Quartzites</a:t>
            </a:r>
            <a:r>
              <a:rPr lang="en-US" sz="1600" dirty="0" smtClean="0">
                <a:latin typeface="Comic Sans MS" pitchFamily="66" charset="0"/>
              </a:rPr>
              <a:t> and </a:t>
            </a:r>
            <a:r>
              <a:rPr lang="en-US" sz="1600" dirty="0" err="1" smtClean="0">
                <a:latin typeface="Comic Sans MS" pitchFamily="66" charset="0"/>
              </a:rPr>
              <a:t>shales</a:t>
            </a:r>
            <a:r>
              <a:rPr lang="en-US" sz="1600" dirty="0" smtClean="0">
                <a:latin typeface="Comic Sans MS" pitchFamily="66" charset="0"/>
              </a:rPr>
              <a:t> belonging to </a:t>
            </a:r>
            <a:r>
              <a:rPr lang="en-US" sz="1600" dirty="0" err="1" smtClean="0">
                <a:latin typeface="Comic Sans MS" pitchFamily="66" charset="0"/>
              </a:rPr>
              <a:t>Srisailam</a:t>
            </a:r>
            <a:r>
              <a:rPr lang="en-US" sz="1600" dirty="0" smtClean="0">
                <a:latin typeface="Comic Sans MS" pitchFamily="66" charset="0"/>
              </a:rPr>
              <a:t> stage of </a:t>
            </a:r>
            <a:r>
              <a:rPr lang="en-US" sz="1600" dirty="0" err="1" smtClean="0">
                <a:latin typeface="Comic Sans MS" pitchFamily="66" charset="0"/>
              </a:rPr>
              <a:t>Cudappah</a:t>
            </a:r>
            <a:r>
              <a:rPr lang="en-US" sz="1600" dirty="0" smtClean="0">
                <a:latin typeface="Comic Sans MS" pitchFamily="66" charset="0"/>
              </a:rPr>
              <a:t> systems. Few dolerite dykes intrusive into granite-gneisses.</a:t>
            </a:r>
          </a:p>
          <a:p>
            <a:pPr algn="just">
              <a:lnSpc>
                <a:spcPct val="150000"/>
              </a:lnSpc>
              <a:buFont typeface="Wingdings" pitchFamily="2" charset="2"/>
              <a:buChar char="ü"/>
            </a:pPr>
            <a:r>
              <a:rPr lang="en-US" sz="1600" dirty="0">
                <a:latin typeface="Comic Sans MS" pitchFamily="66" charset="0"/>
              </a:rPr>
              <a:t> </a:t>
            </a:r>
            <a:r>
              <a:rPr lang="en-US" sz="1600" dirty="0" smtClean="0">
                <a:latin typeface="Comic Sans MS" pitchFamily="66" charset="0"/>
              </a:rPr>
              <a:t>Strike – N 60</a:t>
            </a:r>
            <a:r>
              <a:rPr lang="en-US" sz="1600" dirty="0" smtClean="0">
                <a:latin typeface="Comic Sans MS" pitchFamily="66" charset="0"/>
                <a:sym typeface="Symbol"/>
              </a:rPr>
              <a:t> W-S 60 E and N 40 E-S 40 W.</a:t>
            </a:r>
          </a:p>
          <a:p>
            <a:pPr algn="just">
              <a:lnSpc>
                <a:spcPct val="150000"/>
              </a:lnSpc>
              <a:buFont typeface="Wingdings" pitchFamily="2" charset="2"/>
              <a:buChar char="ü"/>
            </a:pPr>
            <a:r>
              <a:rPr lang="en-US" sz="1600" dirty="0">
                <a:latin typeface="Comic Sans MS" pitchFamily="66" charset="0"/>
                <a:sym typeface="Symbol"/>
              </a:rPr>
              <a:t> </a:t>
            </a:r>
            <a:r>
              <a:rPr lang="en-US" sz="1600" dirty="0" err="1" smtClean="0">
                <a:latin typeface="Comic Sans MS" pitchFamily="66" charset="0"/>
                <a:sym typeface="Symbol"/>
              </a:rPr>
              <a:t>Quartizes</a:t>
            </a:r>
            <a:r>
              <a:rPr lang="en-US" sz="1600" dirty="0" smtClean="0">
                <a:latin typeface="Comic Sans MS" pitchFamily="66" charset="0"/>
                <a:sym typeface="Symbol"/>
              </a:rPr>
              <a:t> and </a:t>
            </a:r>
            <a:r>
              <a:rPr lang="en-US" sz="1600" dirty="0" err="1" smtClean="0">
                <a:latin typeface="Comic Sans MS" pitchFamily="66" charset="0"/>
                <a:sym typeface="Symbol"/>
              </a:rPr>
              <a:t>shales</a:t>
            </a:r>
            <a:r>
              <a:rPr lang="en-US" sz="1600" dirty="0" smtClean="0">
                <a:latin typeface="Comic Sans MS" pitchFamily="66" charset="0"/>
                <a:sym typeface="Symbol"/>
              </a:rPr>
              <a:t> are -  3 to 5 dip towards downstream.</a:t>
            </a:r>
          </a:p>
          <a:p>
            <a:pPr algn="just">
              <a:lnSpc>
                <a:spcPct val="150000"/>
              </a:lnSpc>
              <a:buFont typeface="Wingdings" pitchFamily="2" charset="2"/>
              <a:buChar char="ü"/>
            </a:pPr>
            <a:r>
              <a:rPr lang="en-US" sz="1600" dirty="0">
                <a:latin typeface="Comic Sans MS" pitchFamily="66" charset="0"/>
                <a:sym typeface="Symbol"/>
              </a:rPr>
              <a:t> </a:t>
            </a:r>
            <a:r>
              <a:rPr lang="en-US" sz="1600" dirty="0" smtClean="0">
                <a:latin typeface="Comic Sans MS" pitchFamily="66" charset="0"/>
                <a:sym typeface="Symbol"/>
              </a:rPr>
              <a:t>Minor Faults rarely exceeding 0.60-0.91m are observed in </a:t>
            </a:r>
            <a:r>
              <a:rPr lang="en-US" sz="1600" dirty="0" err="1" smtClean="0">
                <a:latin typeface="Comic Sans MS" pitchFamily="66" charset="0"/>
                <a:sym typeface="Symbol"/>
              </a:rPr>
              <a:t>Quartzites</a:t>
            </a:r>
            <a:r>
              <a:rPr lang="en-US" sz="1600" dirty="0" smtClean="0">
                <a:latin typeface="Comic Sans MS" pitchFamily="66" charset="0"/>
                <a:sym typeface="Symbol"/>
              </a:rPr>
              <a:t> and </a:t>
            </a:r>
            <a:r>
              <a:rPr lang="en-US" sz="1600" dirty="0" err="1" smtClean="0">
                <a:latin typeface="Comic Sans MS" pitchFamily="66" charset="0"/>
                <a:sym typeface="Symbol"/>
              </a:rPr>
              <a:t>shales</a:t>
            </a:r>
            <a:r>
              <a:rPr lang="en-US" sz="1600" dirty="0" smtClean="0">
                <a:latin typeface="Comic Sans MS" pitchFamily="66" charset="0"/>
                <a:sym typeface="Symbol"/>
              </a:rPr>
              <a:t>.</a:t>
            </a:r>
          </a:p>
          <a:p>
            <a:pPr algn="just">
              <a:lnSpc>
                <a:spcPct val="150000"/>
              </a:lnSpc>
              <a:buFont typeface="Wingdings" pitchFamily="2" charset="2"/>
              <a:buChar char="ü"/>
            </a:pPr>
            <a:r>
              <a:rPr lang="en-US" sz="1600" dirty="0" smtClean="0">
                <a:latin typeface="Comic Sans MS" pitchFamily="66" charset="0"/>
                <a:sym typeface="Symbol"/>
              </a:rPr>
              <a:t>Weathering of granite gneisses are limited to 0.6-4.6m.</a:t>
            </a:r>
            <a:endParaRPr lang="en-US" sz="1600" dirty="0">
              <a:latin typeface="Comic Sans MS" pitchFamily="66" charset="0"/>
            </a:endParaRPr>
          </a:p>
        </p:txBody>
      </p:sp>
      <p:pic>
        <p:nvPicPr>
          <p:cNvPr id="3" name="Picture 2" descr="Nagarjuna sagar dam.jpg"/>
          <p:cNvPicPr>
            <a:picLocks noChangeAspect="1"/>
          </p:cNvPicPr>
          <p:nvPr/>
        </p:nvPicPr>
        <p:blipFill>
          <a:blip r:embed="rId2" cstate="print"/>
          <a:stretch>
            <a:fillRect/>
          </a:stretch>
        </p:blipFill>
        <p:spPr>
          <a:xfrm>
            <a:off x="0" y="3284984"/>
            <a:ext cx="9144000" cy="357301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cstate="print"/>
          <a:srcRect/>
          <a:stretch>
            <a:fillRect/>
          </a:stretch>
        </p:blipFill>
        <p:spPr bwMode="auto">
          <a:xfrm>
            <a:off x="0" y="333375"/>
            <a:ext cx="9134475"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23850" y="1844675"/>
            <a:ext cx="3124200" cy="2530475"/>
          </a:xfrm>
          <a:prstGeom prst="rect">
            <a:avLst/>
          </a:prstGeom>
          <a:noFill/>
          <a:ln w="9525">
            <a:noFill/>
            <a:miter lim="800000"/>
            <a:headEnd/>
            <a:tailEnd/>
          </a:ln>
        </p:spPr>
        <p:txBody>
          <a:bodyPr>
            <a:spAutoFit/>
          </a:bodyPr>
          <a:lstStyle/>
          <a:p>
            <a:pPr algn="ctr">
              <a:spcBef>
                <a:spcPct val="50000"/>
              </a:spcBef>
            </a:pPr>
            <a:r>
              <a:rPr lang="en-GB" sz="4000" b="1">
                <a:latin typeface="Comic Sans MS" pitchFamily="66" charset="0"/>
              </a:rPr>
              <a:t>Dams </a:t>
            </a:r>
          </a:p>
          <a:p>
            <a:pPr algn="ctr">
              <a:spcBef>
                <a:spcPct val="50000"/>
              </a:spcBef>
            </a:pPr>
            <a:r>
              <a:rPr lang="en-GB" sz="4000" b="1">
                <a:latin typeface="Comic Sans MS" pitchFamily="66" charset="0"/>
              </a:rPr>
              <a:t>&amp; </a:t>
            </a:r>
          </a:p>
          <a:p>
            <a:pPr algn="ctr">
              <a:spcBef>
                <a:spcPct val="50000"/>
              </a:spcBef>
            </a:pPr>
            <a:r>
              <a:rPr lang="en-GB" sz="4000" b="1">
                <a:latin typeface="Comic Sans MS" pitchFamily="66" charset="0"/>
              </a:rPr>
              <a:t>Reservoirs</a:t>
            </a:r>
          </a:p>
        </p:txBody>
      </p:sp>
      <p:pic>
        <p:nvPicPr>
          <p:cNvPr id="5123" name="Picture 5" descr="Untitled-1"/>
          <p:cNvPicPr>
            <a:picLocks noChangeAspect="1" noChangeArrowheads="1"/>
          </p:cNvPicPr>
          <p:nvPr/>
        </p:nvPicPr>
        <p:blipFill>
          <a:blip r:embed="rId2" cstate="print"/>
          <a:srcRect/>
          <a:stretch>
            <a:fillRect/>
          </a:stretch>
        </p:blipFill>
        <p:spPr bwMode="auto">
          <a:xfrm>
            <a:off x="3819525" y="0"/>
            <a:ext cx="53609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9" name="Picture 13" descr="light bulb"/>
          <p:cNvPicPr>
            <a:picLocks noChangeAspect="1" noChangeArrowheads="1"/>
          </p:cNvPicPr>
          <p:nvPr/>
        </p:nvPicPr>
        <p:blipFill>
          <a:blip r:embed="rId2" cstate="print"/>
          <a:srcRect/>
          <a:stretch>
            <a:fillRect/>
          </a:stretch>
        </p:blipFill>
        <p:spPr bwMode="auto">
          <a:xfrm>
            <a:off x="228600" y="1371600"/>
            <a:ext cx="1117600" cy="1333500"/>
          </a:xfrm>
          <a:prstGeom prst="rect">
            <a:avLst/>
          </a:prstGeom>
          <a:noFill/>
          <a:ln w="12700">
            <a:solidFill>
              <a:srgbClr val="000000"/>
            </a:solidFill>
            <a:miter lim="800000"/>
            <a:headEnd/>
            <a:tailEnd/>
          </a:ln>
        </p:spPr>
      </p:pic>
      <p:pic>
        <p:nvPicPr>
          <p:cNvPr id="9228" name="Picture 12" descr="flooding"/>
          <p:cNvPicPr>
            <a:picLocks noChangeAspect="1" noChangeArrowheads="1"/>
          </p:cNvPicPr>
          <p:nvPr/>
        </p:nvPicPr>
        <p:blipFill>
          <a:blip r:embed="rId3" cstate="print"/>
          <a:srcRect/>
          <a:stretch>
            <a:fillRect/>
          </a:stretch>
        </p:blipFill>
        <p:spPr bwMode="auto">
          <a:xfrm>
            <a:off x="152400" y="3429000"/>
            <a:ext cx="3511550" cy="3262313"/>
          </a:xfrm>
          <a:prstGeom prst="rect">
            <a:avLst/>
          </a:prstGeom>
          <a:noFill/>
          <a:ln w="12700">
            <a:solidFill>
              <a:srgbClr val="000000"/>
            </a:solidFill>
            <a:miter lim="800000"/>
            <a:headEnd/>
            <a:tailEnd/>
          </a:ln>
        </p:spPr>
      </p:pic>
      <p:pic>
        <p:nvPicPr>
          <p:cNvPr id="9227" name="Picture 11" descr="man%20drinking%20water"/>
          <p:cNvPicPr>
            <a:picLocks noChangeAspect="1" noChangeArrowheads="1"/>
          </p:cNvPicPr>
          <p:nvPr/>
        </p:nvPicPr>
        <p:blipFill>
          <a:blip r:embed="rId4" cstate="print"/>
          <a:srcRect/>
          <a:stretch>
            <a:fillRect/>
          </a:stretch>
        </p:blipFill>
        <p:spPr bwMode="auto">
          <a:xfrm>
            <a:off x="3962400" y="1905000"/>
            <a:ext cx="2343150" cy="3257550"/>
          </a:xfrm>
          <a:prstGeom prst="rect">
            <a:avLst/>
          </a:prstGeom>
          <a:noFill/>
          <a:ln w="12700">
            <a:noFill/>
            <a:miter lim="800000"/>
            <a:headEnd/>
            <a:tailEnd/>
          </a:ln>
        </p:spPr>
      </p:pic>
      <p:pic>
        <p:nvPicPr>
          <p:cNvPr id="9225" name="Picture 9" descr="irrigation"/>
          <p:cNvPicPr>
            <a:picLocks noChangeAspect="1" noChangeArrowheads="1"/>
          </p:cNvPicPr>
          <p:nvPr/>
        </p:nvPicPr>
        <p:blipFill>
          <a:blip r:embed="rId5" cstate="print"/>
          <a:srcRect/>
          <a:stretch>
            <a:fillRect/>
          </a:stretch>
        </p:blipFill>
        <p:spPr bwMode="auto">
          <a:xfrm>
            <a:off x="6400800" y="2819400"/>
            <a:ext cx="2597150" cy="3886200"/>
          </a:xfrm>
          <a:prstGeom prst="rect">
            <a:avLst/>
          </a:prstGeom>
          <a:noFill/>
          <a:ln w="12700">
            <a:solidFill>
              <a:srgbClr val="000000"/>
            </a:solidFill>
            <a:miter lim="800000"/>
            <a:headEnd/>
            <a:tailEnd/>
          </a:ln>
        </p:spPr>
      </p:pic>
      <p:sp>
        <p:nvSpPr>
          <p:cNvPr id="9219" name="Text Box 3"/>
          <p:cNvSpPr txBox="1">
            <a:spLocks noChangeArrowheads="1"/>
          </p:cNvSpPr>
          <p:nvPr/>
        </p:nvSpPr>
        <p:spPr bwMode="auto">
          <a:xfrm>
            <a:off x="4038600" y="1371600"/>
            <a:ext cx="2209800" cy="457200"/>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Water supply</a:t>
            </a:r>
          </a:p>
        </p:txBody>
      </p:sp>
      <p:sp>
        <p:nvSpPr>
          <p:cNvPr id="9220" name="Text Box 4"/>
          <p:cNvSpPr txBox="1">
            <a:spLocks noChangeArrowheads="1"/>
          </p:cNvSpPr>
          <p:nvPr/>
        </p:nvSpPr>
        <p:spPr bwMode="auto">
          <a:xfrm>
            <a:off x="1447800" y="1371600"/>
            <a:ext cx="1828800" cy="82232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Power generation</a:t>
            </a:r>
          </a:p>
        </p:txBody>
      </p:sp>
      <p:sp>
        <p:nvSpPr>
          <p:cNvPr id="9221" name="Text Box 5"/>
          <p:cNvSpPr txBox="1">
            <a:spLocks noChangeArrowheads="1"/>
          </p:cNvSpPr>
          <p:nvPr/>
        </p:nvSpPr>
        <p:spPr bwMode="auto">
          <a:xfrm>
            <a:off x="6553200" y="2971800"/>
            <a:ext cx="1905000" cy="457200"/>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Irrigation</a:t>
            </a:r>
          </a:p>
        </p:txBody>
      </p:sp>
      <p:sp>
        <p:nvSpPr>
          <p:cNvPr id="9222" name="Text Box 6"/>
          <p:cNvSpPr txBox="1">
            <a:spLocks noChangeArrowheads="1"/>
          </p:cNvSpPr>
          <p:nvPr/>
        </p:nvSpPr>
        <p:spPr bwMode="auto">
          <a:xfrm>
            <a:off x="152400" y="6248400"/>
            <a:ext cx="2590800" cy="457200"/>
          </a:xfrm>
          <a:prstGeom prst="rect">
            <a:avLst/>
          </a:prstGeom>
          <a:noFill/>
          <a:ln w="9525">
            <a:noFill/>
            <a:miter lim="800000"/>
            <a:headEnd/>
            <a:tailEnd/>
          </a:ln>
        </p:spPr>
        <p:txBody>
          <a:bodyPr>
            <a:spAutoFit/>
          </a:bodyPr>
          <a:lstStyle/>
          <a:p>
            <a:pPr>
              <a:spcBef>
                <a:spcPct val="50000"/>
              </a:spcBef>
            </a:pPr>
            <a:r>
              <a:rPr lang="en-GB">
                <a:solidFill>
                  <a:schemeClr val="bg1"/>
                </a:solidFill>
                <a:latin typeface="Comic Sans MS" pitchFamily="66" charset="0"/>
              </a:rPr>
              <a:t>Flood control</a:t>
            </a:r>
          </a:p>
        </p:txBody>
      </p:sp>
      <p:sp>
        <p:nvSpPr>
          <p:cNvPr id="6154" name="Rectangle 7"/>
          <p:cNvSpPr>
            <a:spLocks noChangeArrowheads="1"/>
          </p:cNvSpPr>
          <p:nvPr/>
        </p:nvSpPr>
        <p:spPr bwMode="auto">
          <a:xfrm>
            <a:off x="152400" y="152400"/>
            <a:ext cx="8305800" cy="946150"/>
          </a:xfrm>
          <a:prstGeom prst="rect">
            <a:avLst/>
          </a:prstGeom>
          <a:noFill/>
          <a:ln w="9525">
            <a:noFill/>
            <a:miter lim="800000"/>
            <a:headEnd/>
            <a:tailEnd/>
          </a:ln>
        </p:spPr>
        <p:txBody>
          <a:bodyPr>
            <a:spAutoFit/>
          </a:bodyPr>
          <a:lstStyle/>
          <a:p>
            <a:r>
              <a:rPr lang="en-GB" sz="2800" b="1">
                <a:latin typeface="Comic Sans MS" pitchFamily="66" charset="0"/>
              </a:rPr>
              <a:t>Dams &amp; reservoirs are constructed for a wide range of uses: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29"/>
                                        </p:tgtEl>
                                        <p:attrNameLst>
                                          <p:attrName>style.visibility</p:attrName>
                                        </p:attrNameLst>
                                      </p:cBhvr>
                                      <p:to>
                                        <p:strVal val="visible"/>
                                      </p:to>
                                    </p:set>
                                    <p:anim calcmode="lin" valueType="num">
                                      <p:cBhvr additive="base">
                                        <p:cTn id="7" dur="500" fill="hold"/>
                                        <p:tgtEl>
                                          <p:spTgt spid="9229"/>
                                        </p:tgtEl>
                                        <p:attrNameLst>
                                          <p:attrName>ppt_x</p:attrName>
                                        </p:attrNameLst>
                                      </p:cBhvr>
                                      <p:tavLst>
                                        <p:tav tm="0">
                                          <p:val>
                                            <p:strVal val="0-#ppt_w/2"/>
                                          </p:val>
                                        </p:tav>
                                        <p:tav tm="100000">
                                          <p:val>
                                            <p:strVal val="#ppt_x"/>
                                          </p:val>
                                        </p:tav>
                                      </p:tavLst>
                                    </p:anim>
                                    <p:anim calcmode="lin" valueType="num">
                                      <p:cBhvr additive="base">
                                        <p:cTn id="8" dur="500" fill="hold"/>
                                        <p:tgtEl>
                                          <p:spTgt spid="922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22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9228"/>
                                        </p:tgtEl>
                                        <p:attrNameLst>
                                          <p:attrName>style.visibility</p:attrName>
                                        </p:attrNameLst>
                                      </p:cBhvr>
                                      <p:to>
                                        <p:strVal val="visible"/>
                                      </p:to>
                                    </p:set>
                                    <p:anim calcmode="lin" valueType="num">
                                      <p:cBhvr additive="base">
                                        <p:cTn id="17" dur="500" fill="hold"/>
                                        <p:tgtEl>
                                          <p:spTgt spid="9228"/>
                                        </p:tgtEl>
                                        <p:attrNameLst>
                                          <p:attrName>ppt_x</p:attrName>
                                        </p:attrNameLst>
                                      </p:cBhvr>
                                      <p:tavLst>
                                        <p:tav tm="0">
                                          <p:val>
                                            <p:strVal val="0-#ppt_w/2"/>
                                          </p:val>
                                        </p:tav>
                                        <p:tav tm="100000">
                                          <p:val>
                                            <p:strVal val="#ppt_x"/>
                                          </p:val>
                                        </p:tav>
                                      </p:tavLst>
                                    </p:anim>
                                    <p:anim calcmode="lin" valueType="num">
                                      <p:cBhvr additive="base">
                                        <p:cTn id="18" dur="500" fill="hold"/>
                                        <p:tgtEl>
                                          <p:spTgt spid="922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2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9227"/>
                                        </p:tgtEl>
                                        <p:attrNameLst>
                                          <p:attrName>style.visibility</p:attrName>
                                        </p:attrNameLst>
                                      </p:cBhvr>
                                      <p:to>
                                        <p:strVal val="visible"/>
                                      </p:to>
                                    </p:set>
                                    <p:anim calcmode="lin" valueType="num">
                                      <p:cBhvr additive="base">
                                        <p:cTn id="27" dur="500" fill="hold"/>
                                        <p:tgtEl>
                                          <p:spTgt spid="9227"/>
                                        </p:tgtEl>
                                        <p:attrNameLst>
                                          <p:attrName>ppt_x</p:attrName>
                                        </p:attrNameLst>
                                      </p:cBhvr>
                                      <p:tavLst>
                                        <p:tav tm="0">
                                          <p:val>
                                            <p:strVal val="1+#ppt_w/2"/>
                                          </p:val>
                                        </p:tav>
                                        <p:tav tm="100000">
                                          <p:val>
                                            <p:strVal val="#ppt_x"/>
                                          </p:val>
                                        </p:tav>
                                      </p:tavLst>
                                    </p:anim>
                                    <p:anim calcmode="lin" valueType="num">
                                      <p:cBhvr additive="base">
                                        <p:cTn id="28"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21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9225"/>
                                        </p:tgtEl>
                                        <p:attrNameLst>
                                          <p:attrName>style.visibility</p:attrName>
                                        </p:attrNameLst>
                                      </p:cBhvr>
                                      <p:to>
                                        <p:strVal val="visible"/>
                                      </p:to>
                                    </p:set>
                                    <p:anim calcmode="lin" valueType="num">
                                      <p:cBhvr additive="base">
                                        <p:cTn id="37" dur="500" fill="hold"/>
                                        <p:tgtEl>
                                          <p:spTgt spid="9225"/>
                                        </p:tgtEl>
                                        <p:attrNameLst>
                                          <p:attrName>ppt_x</p:attrName>
                                        </p:attrNameLst>
                                      </p:cBhvr>
                                      <p:tavLst>
                                        <p:tav tm="0">
                                          <p:val>
                                            <p:strVal val="1+#ppt_w/2"/>
                                          </p:val>
                                        </p:tav>
                                        <p:tav tm="100000">
                                          <p:val>
                                            <p:strVal val="#ppt_x"/>
                                          </p:val>
                                        </p:tav>
                                      </p:tavLst>
                                    </p:anim>
                                    <p:anim calcmode="lin" valueType="num">
                                      <p:cBhvr additive="base">
                                        <p:cTn id="38" dur="500" fill="hold"/>
                                        <p:tgtEl>
                                          <p:spTgt spid="922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P spid="9220" grpId="0" autoUpdateAnimBg="0"/>
      <p:bldP spid="9221" grpId="0" autoUpdateAnimBg="0"/>
      <p:bldP spid="92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2" descr="grandcoulee_dam_1"/>
          <p:cNvPicPr>
            <a:picLocks noChangeAspect="1" noChangeArrowheads="1"/>
          </p:cNvPicPr>
          <p:nvPr/>
        </p:nvPicPr>
        <p:blipFill>
          <a:blip r:embed="rId2" cstate="print"/>
          <a:srcRect/>
          <a:stretch>
            <a:fillRect/>
          </a:stretch>
        </p:blipFill>
        <p:spPr bwMode="auto">
          <a:xfrm>
            <a:off x="838200" y="2057400"/>
            <a:ext cx="2857500" cy="4560888"/>
          </a:xfrm>
          <a:prstGeom prst="rect">
            <a:avLst/>
          </a:prstGeom>
          <a:noFill/>
          <a:ln w="9525">
            <a:noFill/>
            <a:miter lim="800000"/>
            <a:headEnd/>
            <a:tailEnd/>
          </a:ln>
        </p:spPr>
      </p:pic>
      <p:pic>
        <p:nvPicPr>
          <p:cNvPr id="17411" name="Picture 3" descr="elatazar_dam_1"/>
          <p:cNvPicPr>
            <a:picLocks noChangeAspect="1" noChangeArrowheads="1"/>
          </p:cNvPicPr>
          <p:nvPr/>
        </p:nvPicPr>
        <p:blipFill>
          <a:blip r:embed="rId3" cstate="print"/>
          <a:srcRect/>
          <a:stretch>
            <a:fillRect/>
          </a:stretch>
        </p:blipFill>
        <p:spPr bwMode="auto">
          <a:xfrm>
            <a:off x="4572000" y="3657600"/>
            <a:ext cx="4297363" cy="3017838"/>
          </a:xfrm>
          <a:prstGeom prst="rect">
            <a:avLst/>
          </a:prstGeom>
          <a:noFill/>
          <a:ln w="9525">
            <a:noFill/>
            <a:miter lim="800000"/>
            <a:headEnd/>
            <a:tailEnd/>
          </a:ln>
        </p:spPr>
      </p:pic>
      <p:sp>
        <p:nvSpPr>
          <p:cNvPr id="17412" name="Rectangle 4"/>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7413" name="Text Box 5"/>
          <p:cNvSpPr txBox="1">
            <a:spLocks noChangeArrowheads="1"/>
          </p:cNvSpPr>
          <p:nvPr/>
        </p:nvSpPr>
        <p:spPr bwMode="auto">
          <a:xfrm>
            <a:off x="914400" y="2209800"/>
            <a:ext cx="2286000" cy="457200"/>
          </a:xfrm>
          <a:prstGeom prst="rect">
            <a:avLst/>
          </a:prstGeom>
          <a:noFill/>
          <a:ln w="9525">
            <a:noFill/>
            <a:miter lim="800000"/>
            <a:headEnd/>
            <a:tailEnd/>
          </a:ln>
        </p:spPr>
        <p:txBody>
          <a:bodyPr>
            <a:spAutoFit/>
          </a:bodyPr>
          <a:lstStyle/>
          <a:p>
            <a:pPr>
              <a:spcBef>
                <a:spcPct val="50000"/>
              </a:spcBef>
            </a:pPr>
            <a:r>
              <a:rPr lang="en-GB" b="1" u="sng">
                <a:solidFill>
                  <a:schemeClr val="bg1"/>
                </a:solidFill>
                <a:latin typeface="Comic Sans MS" pitchFamily="66" charset="0"/>
              </a:rPr>
              <a:t>Gravity Dams</a:t>
            </a:r>
          </a:p>
        </p:txBody>
      </p:sp>
      <p:sp>
        <p:nvSpPr>
          <p:cNvPr id="7174" name="Rectangle 6"/>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Types of Dams</a:t>
            </a:r>
          </a:p>
        </p:txBody>
      </p:sp>
      <p:sp>
        <p:nvSpPr>
          <p:cNvPr id="17415" name="Text Box 7"/>
          <p:cNvSpPr txBox="1">
            <a:spLocks noChangeArrowheads="1"/>
          </p:cNvSpPr>
          <p:nvPr/>
        </p:nvSpPr>
        <p:spPr bwMode="auto">
          <a:xfrm>
            <a:off x="381000" y="1066800"/>
            <a:ext cx="8229600" cy="822325"/>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There are many different designs of dam, which include two principal types:</a:t>
            </a:r>
          </a:p>
        </p:txBody>
      </p:sp>
      <p:sp>
        <p:nvSpPr>
          <p:cNvPr id="17416" name="Text Box 8"/>
          <p:cNvSpPr txBox="1">
            <a:spLocks noChangeArrowheads="1"/>
          </p:cNvSpPr>
          <p:nvPr/>
        </p:nvSpPr>
        <p:spPr bwMode="auto">
          <a:xfrm>
            <a:off x="4648200" y="3733800"/>
            <a:ext cx="2590800" cy="457200"/>
          </a:xfrm>
          <a:prstGeom prst="rect">
            <a:avLst/>
          </a:prstGeom>
          <a:noFill/>
          <a:ln w="9525">
            <a:noFill/>
            <a:miter lim="800000"/>
            <a:headEnd/>
            <a:tailEnd/>
          </a:ln>
        </p:spPr>
        <p:txBody>
          <a:bodyPr>
            <a:spAutoFit/>
          </a:bodyPr>
          <a:lstStyle/>
          <a:p>
            <a:pPr>
              <a:spcBef>
                <a:spcPct val="50000"/>
              </a:spcBef>
            </a:pPr>
            <a:r>
              <a:rPr lang="en-GB" b="1">
                <a:solidFill>
                  <a:schemeClr val="bg1"/>
                </a:solidFill>
                <a:latin typeface="Comic Sans MS" pitchFamily="66" charset="0"/>
              </a:rPr>
              <a:t> </a:t>
            </a:r>
            <a:r>
              <a:rPr lang="en-GB" b="1" u="sng">
                <a:solidFill>
                  <a:schemeClr val="bg1"/>
                </a:solidFill>
                <a:latin typeface="Comic Sans MS" pitchFamily="66" charset="0"/>
              </a:rPr>
              <a:t>Arch Dams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4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74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utoUpdateAnimBg="0"/>
      <p:bldP spid="17415" grpId="0" autoUpdateAnimBg="0"/>
      <p:bldP spid="1741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3" name="Picture 13" descr="arch-dam-photo"/>
          <p:cNvPicPr>
            <a:picLocks noChangeAspect="1" noChangeArrowheads="1"/>
          </p:cNvPicPr>
          <p:nvPr/>
        </p:nvPicPr>
        <p:blipFill>
          <a:blip r:embed="rId2" cstate="print"/>
          <a:srcRect/>
          <a:stretch>
            <a:fillRect/>
          </a:stretch>
        </p:blipFill>
        <p:spPr bwMode="auto">
          <a:xfrm>
            <a:off x="4876800" y="0"/>
            <a:ext cx="4267200" cy="3028950"/>
          </a:xfrm>
          <a:prstGeom prst="rect">
            <a:avLst/>
          </a:prstGeom>
          <a:noFill/>
          <a:ln w="9525">
            <a:noFill/>
            <a:miter lim="800000"/>
            <a:headEnd/>
            <a:tailEnd/>
          </a:ln>
        </p:spPr>
      </p:pic>
      <p:pic>
        <p:nvPicPr>
          <p:cNvPr id="20490" name="Picture 10" descr="archforces"/>
          <p:cNvPicPr>
            <a:picLocks noChangeAspect="1" noChangeArrowheads="1"/>
          </p:cNvPicPr>
          <p:nvPr/>
        </p:nvPicPr>
        <p:blipFill>
          <a:blip r:embed="rId3" cstate="print"/>
          <a:srcRect/>
          <a:stretch>
            <a:fillRect/>
          </a:stretch>
        </p:blipFill>
        <p:spPr bwMode="auto">
          <a:xfrm>
            <a:off x="0" y="0"/>
            <a:ext cx="4308475" cy="2274888"/>
          </a:xfrm>
          <a:prstGeom prst="rect">
            <a:avLst/>
          </a:prstGeom>
          <a:noFill/>
          <a:ln w="9525">
            <a:noFill/>
            <a:miter lim="800000"/>
            <a:headEnd/>
            <a:tailEnd/>
          </a:ln>
        </p:spPr>
      </p:pic>
      <p:pic>
        <p:nvPicPr>
          <p:cNvPr id="20488" name="Picture 8" descr="gravity dam loch sloy"/>
          <p:cNvPicPr>
            <a:picLocks noChangeAspect="1" noChangeArrowheads="1"/>
          </p:cNvPicPr>
          <p:nvPr/>
        </p:nvPicPr>
        <p:blipFill>
          <a:blip r:embed="rId4" cstate="print"/>
          <a:srcRect/>
          <a:stretch>
            <a:fillRect/>
          </a:stretch>
        </p:blipFill>
        <p:spPr bwMode="auto">
          <a:xfrm>
            <a:off x="0" y="3276600"/>
            <a:ext cx="4876800" cy="3581400"/>
          </a:xfrm>
          <a:prstGeom prst="rect">
            <a:avLst/>
          </a:prstGeom>
          <a:noFill/>
          <a:ln w="9525">
            <a:noFill/>
            <a:miter lim="800000"/>
            <a:headEnd/>
            <a:tailEnd/>
          </a:ln>
        </p:spPr>
      </p:pic>
      <p:pic>
        <p:nvPicPr>
          <p:cNvPr id="20489" name="Picture 9" descr="gravityforces"/>
          <p:cNvPicPr>
            <a:picLocks noChangeAspect="1" noChangeArrowheads="1"/>
          </p:cNvPicPr>
          <p:nvPr/>
        </p:nvPicPr>
        <p:blipFill>
          <a:blip r:embed="rId5" cstate="print"/>
          <a:srcRect/>
          <a:stretch>
            <a:fillRect/>
          </a:stretch>
        </p:blipFill>
        <p:spPr bwMode="auto">
          <a:xfrm>
            <a:off x="4954588" y="4572000"/>
            <a:ext cx="4297362" cy="2286000"/>
          </a:xfrm>
          <a:prstGeom prst="rect">
            <a:avLst/>
          </a:prstGeom>
          <a:noFill/>
          <a:ln w="9525">
            <a:noFill/>
            <a:miter lim="800000"/>
            <a:headEnd/>
            <a:tailEnd/>
          </a:ln>
        </p:spPr>
      </p:pic>
      <p:sp>
        <p:nvSpPr>
          <p:cNvPr id="20491" name="Text Box 11"/>
          <p:cNvSpPr txBox="1">
            <a:spLocks noChangeArrowheads="1"/>
          </p:cNvSpPr>
          <p:nvPr/>
        </p:nvSpPr>
        <p:spPr bwMode="auto">
          <a:xfrm>
            <a:off x="611188" y="6165850"/>
            <a:ext cx="2286000" cy="457200"/>
          </a:xfrm>
          <a:prstGeom prst="rect">
            <a:avLst/>
          </a:prstGeom>
          <a:noFill/>
          <a:ln w="9525">
            <a:noFill/>
            <a:miter lim="800000"/>
            <a:headEnd/>
            <a:tailEnd/>
          </a:ln>
        </p:spPr>
        <p:txBody>
          <a:bodyPr>
            <a:spAutoFit/>
          </a:bodyPr>
          <a:lstStyle/>
          <a:p>
            <a:pPr>
              <a:spcBef>
                <a:spcPct val="50000"/>
              </a:spcBef>
            </a:pPr>
            <a:r>
              <a:rPr lang="en-GB" b="1" u="sng">
                <a:solidFill>
                  <a:schemeClr val="bg1"/>
                </a:solidFill>
                <a:latin typeface="Comic Sans MS" pitchFamily="66" charset="0"/>
              </a:rPr>
              <a:t>Gravity Dam</a:t>
            </a:r>
          </a:p>
        </p:txBody>
      </p:sp>
      <p:sp>
        <p:nvSpPr>
          <p:cNvPr id="20492" name="Text Box 12"/>
          <p:cNvSpPr txBox="1">
            <a:spLocks noChangeArrowheads="1"/>
          </p:cNvSpPr>
          <p:nvPr/>
        </p:nvSpPr>
        <p:spPr bwMode="auto">
          <a:xfrm>
            <a:off x="5868988" y="0"/>
            <a:ext cx="2590800" cy="457200"/>
          </a:xfrm>
          <a:prstGeom prst="rect">
            <a:avLst/>
          </a:prstGeom>
          <a:noFill/>
          <a:ln w="9525">
            <a:noFill/>
            <a:miter lim="800000"/>
            <a:headEnd/>
            <a:tailEnd/>
          </a:ln>
        </p:spPr>
        <p:txBody>
          <a:bodyPr>
            <a:spAutoFit/>
          </a:bodyPr>
          <a:lstStyle/>
          <a:p>
            <a:pPr>
              <a:spcBef>
                <a:spcPct val="50000"/>
              </a:spcBef>
            </a:pPr>
            <a:r>
              <a:rPr lang="en-GB" b="1">
                <a:solidFill>
                  <a:schemeClr val="bg1"/>
                </a:solidFill>
                <a:latin typeface="Comic Sans MS" pitchFamily="66" charset="0"/>
              </a:rPr>
              <a:t> </a:t>
            </a:r>
            <a:r>
              <a:rPr lang="en-GB" b="1" u="sng">
                <a:solidFill>
                  <a:schemeClr val="bg1"/>
                </a:solidFill>
                <a:latin typeface="Comic Sans MS" pitchFamily="66" charset="0"/>
              </a:rPr>
              <a:t>Arch Dam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04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04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9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0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utoUpdateAnimBg="0"/>
      <p:bldP spid="204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07950" y="188913"/>
            <a:ext cx="3578225" cy="1187450"/>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When building dams &amp; reservoirs geologists must take into account:</a:t>
            </a:r>
          </a:p>
        </p:txBody>
      </p:sp>
      <p:sp>
        <p:nvSpPr>
          <p:cNvPr id="21507" name="Text Box 3"/>
          <p:cNvSpPr txBox="1">
            <a:spLocks noChangeArrowheads="1"/>
          </p:cNvSpPr>
          <p:nvPr/>
        </p:nvSpPr>
        <p:spPr bwMode="auto">
          <a:xfrm>
            <a:off x="107950" y="1989138"/>
            <a:ext cx="37084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 geological structures</a:t>
            </a:r>
          </a:p>
        </p:txBody>
      </p:sp>
      <p:sp>
        <p:nvSpPr>
          <p:cNvPr id="21508" name="Text Box 4"/>
          <p:cNvSpPr txBox="1">
            <a:spLocks noChangeArrowheads="1"/>
          </p:cNvSpPr>
          <p:nvPr/>
        </p:nvSpPr>
        <p:spPr bwMode="auto">
          <a:xfrm>
            <a:off x="107950" y="2684463"/>
            <a:ext cx="3708400" cy="457200"/>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 rock properties</a:t>
            </a:r>
          </a:p>
        </p:txBody>
      </p:sp>
      <p:pic>
        <p:nvPicPr>
          <p:cNvPr id="9221" name="Picture 5" descr="gravity dam loch sloy"/>
          <p:cNvPicPr>
            <a:picLocks noChangeAspect="1" noChangeArrowheads="1"/>
          </p:cNvPicPr>
          <p:nvPr/>
        </p:nvPicPr>
        <p:blipFill>
          <a:blip r:embed="rId2" cstate="print"/>
          <a:srcRect/>
          <a:stretch>
            <a:fillRect/>
          </a:stretch>
        </p:blipFill>
        <p:spPr bwMode="auto">
          <a:xfrm>
            <a:off x="0" y="3276600"/>
            <a:ext cx="4876800" cy="3581400"/>
          </a:xfrm>
          <a:prstGeom prst="rect">
            <a:avLst/>
          </a:prstGeom>
          <a:noFill/>
          <a:ln w="9525">
            <a:noFill/>
            <a:miter lim="800000"/>
            <a:headEnd/>
            <a:tailEnd/>
          </a:ln>
        </p:spPr>
      </p:pic>
      <p:pic>
        <p:nvPicPr>
          <p:cNvPr id="9222" name="Picture 6" descr="Untitled-1"/>
          <p:cNvPicPr>
            <a:picLocks noChangeAspect="1" noChangeArrowheads="1"/>
          </p:cNvPicPr>
          <p:nvPr/>
        </p:nvPicPr>
        <p:blipFill>
          <a:blip r:embed="rId3" cstate="print"/>
          <a:srcRect/>
          <a:stretch>
            <a:fillRect/>
          </a:stretch>
        </p:blipFill>
        <p:spPr bwMode="auto">
          <a:xfrm>
            <a:off x="3819525" y="0"/>
            <a:ext cx="5360988"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P spid="2150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228600" y="228600"/>
            <a:ext cx="8610600" cy="1295400"/>
          </a:xfrm>
        </p:spPr>
        <p:txBody>
          <a:bodyPr/>
          <a:lstStyle/>
          <a:p>
            <a:pPr algn="l" eaLnBrk="1" hangingPunct="1"/>
            <a:r>
              <a:rPr lang="en-GB" sz="2800" b="1" smtClean="0">
                <a:solidFill>
                  <a:schemeClr val="tx1"/>
                </a:solidFill>
                <a:latin typeface="Comic Sans MS" pitchFamily="66" charset="0"/>
              </a:rPr>
              <a:t/>
            </a:r>
            <a:br>
              <a:rPr lang="en-GB" sz="2800" b="1" smtClean="0">
                <a:solidFill>
                  <a:schemeClr val="tx1"/>
                </a:solidFill>
                <a:latin typeface="Comic Sans MS" pitchFamily="66" charset="0"/>
              </a:rPr>
            </a:br>
            <a:endParaRPr lang="en-GB" sz="2800" b="1" smtClean="0">
              <a:solidFill>
                <a:schemeClr val="tx1"/>
              </a:solidFill>
              <a:latin typeface="Comic Sans MS" pitchFamily="66" charset="0"/>
            </a:endParaRPr>
          </a:p>
        </p:txBody>
      </p:sp>
      <p:sp>
        <p:nvSpPr>
          <p:cNvPr id="16389" name="Text Box 5"/>
          <p:cNvSpPr txBox="1">
            <a:spLocks noChangeArrowheads="1"/>
          </p:cNvSpPr>
          <p:nvPr/>
        </p:nvSpPr>
        <p:spPr bwMode="auto">
          <a:xfrm>
            <a:off x="381000" y="1066800"/>
            <a:ext cx="2286000" cy="457200"/>
          </a:xfrm>
          <a:prstGeom prst="rect">
            <a:avLst/>
          </a:prstGeom>
          <a:noFill/>
          <a:ln w="9525">
            <a:noFill/>
            <a:miter lim="800000"/>
            <a:headEnd/>
            <a:tailEnd/>
          </a:ln>
        </p:spPr>
        <p:txBody>
          <a:bodyPr>
            <a:spAutoFit/>
          </a:bodyPr>
          <a:lstStyle/>
          <a:p>
            <a:pPr>
              <a:spcBef>
                <a:spcPct val="50000"/>
              </a:spcBef>
            </a:pPr>
            <a:r>
              <a:rPr lang="en-GB" b="1" u="sng">
                <a:latin typeface="Comic Sans MS" pitchFamily="66" charset="0"/>
              </a:rPr>
              <a:t>Gravity Dams</a:t>
            </a:r>
          </a:p>
        </p:txBody>
      </p:sp>
      <p:sp>
        <p:nvSpPr>
          <p:cNvPr id="10244" name="Rectangle 6"/>
          <p:cNvSpPr>
            <a:spLocks noChangeArrowheads="1"/>
          </p:cNvSpPr>
          <p:nvPr/>
        </p:nvSpPr>
        <p:spPr bwMode="auto">
          <a:xfrm>
            <a:off x="304800" y="152400"/>
            <a:ext cx="8382000" cy="519113"/>
          </a:xfrm>
          <a:prstGeom prst="rect">
            <a:avLst/>
          </a:prstGeom>
          <a:noFill/>
          <a:ln w="9525">
            <a:noFill/>
            <a:miter lim="800000"/>
            <a:headEnd/>
            <a:tailEnd/>
          </a:ln>
        </p:spPr>
        <p:txBody>
          <a:bodyPr>
            <a:spAutoFit/>
          </a:bodyPr>
          <a:lstStyle/>
          <a:p>
            <a:r>
              <a:rPr lang="en-GB" sz="2800" b="1">
                <a:latin typeface="Comic Sans MS" pitchFamily="66" charset="0"/>
              </a:rPr>
              <a:t>Types of Dams Across Constricted Valleys</a:t>
            </a:r>
          </a:p>
        </p:txBody>
      </p:sp>
      <p:sp>
        <p:nvSpPr>
          <p:cNvPr id="16392" name="Text Box 8"/>
          <p:cNvSpPr txBox="1">
            <a:spLocks noChangeArrowheads="1"/>
          </p:cNvSpPr>
          <p:nvPr/>
        </p:nvSpPr>
        <p:spPr bwMode="auto">
          <a:xfrm>
            <a:off x="4572000" y="3886200"/>
            <a:ext cx="2590800" cy="457200"/>
          </a:xfrm>
          <a:prstGeom prst="rect">
            <a:avLst/>
          </a:prstGeom>
          <a:noFill/>
          <a:ln w="9525">
            <a:noFill/>
            <a:miter lim="800000"/>
            <a:headEnd/>
            <a:tailEnd/>
          </a:ln>
        </p:spPr>
        <p:txBody>
          <a:bodyPr>
            <a:spAutoFit/>
          </a:bodyPr>
          <a:lstStyle/>
          <a:p>
            <a:pPr>
              <a:spcBef>
                <a:spcPct val="50000"/>
              </a:spcBef>
            </a:pPr>
            <a:r>
              <a:rPr lang="en-GB" b="1">
                <a:solidFill>
                  <a:schemeClr val="bg1"/>
                </a:solidFill>
                <a:latin typeface="Comic Sans MS" pitchFamily="66" charset="0"/>
              </a:rPr>
              <a:t> </a:t>
            </a:r>
            <a:r>
              <a:rPr lang="en-GB" b="1" u="sng">
                <a:latin typeface="Comic Sans MS" pitchFamily="66" charset="0"/>
              </a:rPr>
              <a:t>Arch Dams</a:t>
            </a:r>
          </a:p>
        </p:txBody>
      </p:sp>
      <p:pic>
        <p:nvPicPr>
          <p:cNvPr id="16393" name="Picture 9" descr="archforces"/>
          <p:cNvPicPr>
            <a:picLocks noChangeAspect="1" noChangeArrowheads="1"/>
          </p:cNvPicPr>
          <p:nvPr/>
        </p:nvPicPr>
        <p:blipFill>
          <a:blip r:embed="rId2" cstate="print"/>
          <a:srcRect/>
          <a:stretch>
            <a:fillRect/>
          </a:stretch>
        </p:blipFill>
        <p:spPr bwMode="auto">
          <a:xfrm>
            <a:off x="152400" y="4419600"/>
            <a:ext cx="4308475" cy="2274888"/>
          </a:xfrm>
          <a:prstGeom prst="rect">
            <a:avLst/>
          </a:prstGeom>
          <a:noFill/>
          <a:ln w="9525">
            <a:noFill/>
            <a:miter lim="800000"/>
            <a:headEnd/>
            <a:tailEnd/>
          </a:ln>
        </p:spPr>
      </p:pic>
      <p:pic>
        <p:nvPicPr>
          <p:cNvPr id="16394" name="Picture 10" descr="gravityforces"/>
          <p:cNvPicPr>
            <a:picLocks noChangeAspect="1" noChangeArrowheads="1"/>
          </p:cNvPicPr>
          <p:nvPr/>
        </p:nvPicPr>
        <p:blipFill>
          <a:blip r:embed="rId3" cstate="print"/>
          <a:srcRect/>
          <a:stretch>
            <a:fillRect/>
          </a:stretch>
        </p:blipFill>
        <p:spPr bwMode="auto">
          <a:xfrm>
            <a:off x="4572000" y="1219200"/>
            <a:ext cx="4297363" cy="2286000"/>
          </a:xfrm>
          <a:prstGeom prst="rect">
            <a:avLst/>
          </a:prstGeom>
          <a:noFill/>
          <a:ln w="9525">
            <a:noFill/>
            <a:miter lim="800000"/>
            <a:headEnd/>
            <a:tailEnd/>
          </a:ln>
        </p:spPr>
      </p:pic>
      <p:sp>
        <p:nvSpPr>
          <p:cNvPr id="16395" name="Text Box 11"/>
          <p:cNvSpPr txBox="1">
            <a:spLocks noChangeArrowheads="1"/>
          </p:cNvSpPr>
          <p:nvPr/>
        </p:nvSpPr>
        <p:spPr bwMode="auto">
          <a:xfrm>
            <a:off x="457200" y="1676400"/>
            <a:ext cx="4343400" cy="228282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These rely on their weight to hold them in position and thereby impound the water. They are usually made from reinforced earth, masonry or concrete.</a:t>
            </a:r>
          </a:p>
        </p:txBody>
      </p:sp>
      <p:sp>
        <p:nvSpPr>
          <p:cNvPr id="16396" name="Text Box 12"/>
          <p:cNvSpPr txBox="1">
            <a:spLocks noChangeArrowheads="1"/>
          </p:cNvSpPr>
          <p:nvPr/>
        </p:nvSpPr>
        <p:spPr bwMode="auto">
          <a:xfrm>
            <a:off x="3962400" y="4343400"/>
            <a:ext cx="5181600" cy="2282825"/>
          </a:xfrm>
          <a:prstGeom prst="rect">
            <a:avLst/>
          </a:prstGeom>
          <a:noFill/>
          <a:ln w="9525">
            <a:noFill/>
            <a:miter lim="800000"/>
            <a:headEnd/>
            <a:tailEnd/>
          </a:ln>
        </p:spPr>
        <p:txBody>
          <a:bodyPr>
            <a:spAutoFit/>
          </a:bodyPr>
          <a:lstStyle/>
          <a:p>
            <a:pPr>
              <a:spcBef>
                <a:spcPct val="50000"/>
              </a:spcBef>
              <a:buFontTx/>
              <a:buChar char="•"/>
            </a:pPr>
            <a:r>
              <a:rPr lang="en-GB">
                <a:latin typeface="Comic Sans MS" pitchFamily="66" charset="0"/>
              </a:rPr>
              <a:t>The arch squeezes together as the water pushes against it. The stress of the impounded water is also transmitted horizontally into the rock of the valley sides. These are made from thin concrete walls.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3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9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639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utoUpdateAnimBg="0"/>
      <p:bldP spid="16392" grpId="0" autoUpdateAnimBg="0"/>
      <p:bldP spid="16395" grpId="0" autoUpdateAnimBg="0"/>
      <p:bldP spid="16396"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3363</TotalTime>
  <Words>1113</Words>
  <Application>Microsoft Office PowerPoint</Application>
  <PresentationFormat>On-screen Show (4:3)</PresentationFormat>
  <Paragraphs>139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Slide 1</vt:lpstr>
      <vt:lpstr>Slide 2</vt:lpstr>
      <vt:lpstr>Slide 3</vt:lpstr>
      <vt:lpstr>Slide 4</vt:lpstr>
      <vt:lpstr>Slide 5</vt:lpstr>
      <vt:lpstr> </vt:lpstr>
      <vt:lpstr>Slide 7</vt:lpstr>
      <vt:lpstr>Slide 8</vt:lpstr>
      <vt:lpstr> </vt:lpstr>
      <vt:lpstr> </vt:lpstr>
      <vt:lpstr> </vt:lpstr>
      <vt:lpstr> </vt:lpstr>
      <vt:lpstr> </vt:lpstr>
      <vt:lpstr>Slide 14</vt:lpstr>
      <vt:lpstr> </vt:lpstr>
      <vt:lpstr> </vt:lpstr>
      <vt:lpstr> </vt:lpstr>
      <vt:lpstr>Slide 18</vt:lpstr>
      <vt:lpstr>Slide 19</vt:lpstr>
      <vt:lpstr>Slide 20</vt:lpstr>
      <vt:lpstr>Slide 21</vt:lpstr>
      <vt:lpstr>Slide 22</vt:lpstr>
      <vt:lpstr>Slide 23</vt:lpstr>
    </vt:vector>
  </TitlesOfParts>
  <Company>Oldbury Wells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Nash</dc:creator>
  <cp:lastModifiedBy>MARY</cp:lastModifiedBy>
  <cp:revision>31</cp:revision>
  <dcterms:created xsi:type="dcterms:W3CDTF">2002-03-11T20:25:25Z</dcterms:created>
  <dcterms:modified xsi:type="dcterms:W3CDTF">2018-09-27T17:54:49Z</dcterms:modified>
</cp:coreProperties>
</file>