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2" r:id="rId14"/>
    <p:sldId id="283" r:id="rId15"/>
    <p:sldId id="269" r:id="rId16"/>
    <p:sldId id="284" r:id="rId17"/>
    <p:sldId id="270" r:id="rId18"/>
    <p:sldId id="271" r:id="rId19"/>
    <p:sldId id="272" r:id="rId20"/>
    <p:sldId id="285" r:id="rId21"/>
    <p:sldId id="273" r:id="rId22"/>
    <p:sldId id="286" r:id="rId23"/>
    <p:sldId id="274" r:id="rId24"/>
    <p:sldId id="287" r:id="rId25"/>
    <p:sldId id="289" r:id="rId26"/>
    <p:sldId id="290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AB03-7326-4C7D-995C-B9A01044F063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1B3A7-FFA3-43FF-9283-59967F960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18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67577" indent="-224325" algn="r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16227" indent="-224325" algn="r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364878" indent="-224325" algn="r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13528" indent="-224325" algn="r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71B303-3D3A-4588-A7F7-7E4AAA9856AB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AEF510-9443-474C-B80B-8EBF92B67E1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4E4A0A1-B841-44E9-9092-FEF0D027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76600"/>
            <a:ext cx="5638800" cy="914400"/>
          </a:xfrm>
        </p:spPr>
        <p:txBody>
          <a:bodyPr/>
          <a:lstStyle/>
          <a:p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0" y="914400"/>
            <a:ext cx="7086600" cy="2362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METHODIST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COLLEGE OF ENGINEERING &amp; TECHNOLOGY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0" y="30479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Disadvantages of sole proprietorships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39486" y="1676400"/>
            <a:ext cx="654231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smtClean="0"/>
              <a:t>Sole </a:t>
            </a:r>
            <a:r>
              <a:rPr lang="en-US" sz="3200" b="1"/>
              <a:t>proprietorship is limited by his/her skills  </a:t>
            </a:r>
            <a:r>
              <a:rPr lang="en-US" sz="3200" b="1" smtClean="0"/>
              <a:t>and </a:t>
            </a:r>
            <a:r>
              <a:rPr lang="en-US" sz="3200" b="1"/>
              <a:t>abilities</a:t>
            </a:r>
            <a:r>
              <a:rPr lang="en-US" sz="3200" b="1" smtClean="0"/>
              <a:t>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/>
              <a:t>Uncertain </a:t>
            </a:r>
            <a:r>
              <a:rPr lang="en-US" sz="3200" b="1" smtClean="0"/>
              <a:t>life</a:t>
            </a:r>
            <a:endParaRPr lang="en-US" sz="3200" b="1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b="1" smtClean="0"/>
              <a:t>You are “it” – illness or injury that prevents you from working may cause you to close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Bankruptcy or incarceration will dissolve your business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The </a:t>
            </a:r>
            <a:r>
              <a:rPr lang="en-US" b="1"/>
              <a:t>death of the owner </a:t>
            </a:r>
            <a:r>
              <a:rPr lang="en-US" b="1" smtClean="0"/>
              <a:t>automatically </a:t>
            </a:r>
            <a:r>
              <a:rPr lang="en-US" b="1"/>
              <a:t>dissolves the business</a:t>
            </a:r>
            <a:r>
              <a:rPr lang="en-US" b="1" smtClean="0"/>
              <a:t>.</a:t>
            </a:r>
            <a:endParaRPr lang="en-US" b="1"/>
          </a:p>
        </p:txBody>
      </p:sp>
      <p:pic>
        <p:nvPicPr>
          <p:cNvPr id="4098" name="Picture 2" descr="C:\Documents and Settings\DeborahBurns\Local Settings\Temporary Internet Files\Content.IE5\MPPX5SZ7\MC9000200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40" y="1828800"/>
            <a:ext cx="3434568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7746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662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/>
              <a:t>Partnership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4114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A form of business ownership in which two or more people share the assets, liabilities, and profits.</a:t>
            </a:r>
          </a:p>
        </p:txBody>
      </p:sp>
      <p:pic>
        <p:nvPicPr>
          <p:cNvPr id="7172" name="Picture 4" descr="j0290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7574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766132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7148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Advantages of partnerships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665" y="1040691"/>
            <a:ext cx="868680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Fairly easy &amp; inexpensive to start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May pay attorney if you develop a partnership agreement</a:t>
            </a:r>
            <a:endParaRPr lang="en-US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Combined resources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Team with partners with different  skills, experience, contacts, &amp; capital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Sharing responsibilities makes business run more efficiently &amp; smoothly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Increase the amount of capital to run the business. Lenders may be more willing to lend or extend credit </a:t>
            </a:r>
            <a:endParaRPr lang="en-US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Decreased Competition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Combining like businesses will decrease or eliminate competition</a:t>
            </a:r>
            <a:endParaRPr lang="en-US" b="1" dirty="0"/>
          </a:p>
        </p:txBody>
      </p:sp>
      <p:pic>
        <p:nvPicPr>
          <p:cNvPr id="13316" name="Picture 4" descr="BD066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167"/>
            <a:ext cx="304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830920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bbie\AppData\Local\Microsoft\Windows\Temporary Internet Files\Content.IE5\J3YXU787\MC9102210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03" b="89832" l="2002" r="100000">
                        <a14:foregroundMark x1="13604" y1="24138" x2="13604" y2="2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85994"/>
            <a:ext cx="5867400" cy="2302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Advantages of </a:t>
            </a:r>
            <a:r>
              <a:rPr lang="en-US" sz="4000" b="1" dirty="0" smtClean="0">
                <a:solidFill>
                  <a:srgbClr val="FFFF00"/>
                </a:solidFill>
              </a:rPr>
              <a:t>partnerships cont.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" y="990599"/>
            <a:ext cx="9050594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Reduced expenses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When two or more businesses combine expenses are no longer being duplicated</a:t>
            </a:r>
          </a:p>
          <a:p>
            <a:pPr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Ex. promotion, office space, supplies, utilities</a:t>
            </a:r>
            <a:endParaRPr lang="en-US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Business </a:t>
            </a:r>
            <a:r>
              <a:rPr lang="en-US" sz="3200" b="1" dirty="0"/>
              <a:t>losses are shared by all partners.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/>
              <a:t>The partnership does not pay income tax on profits</a:t>
            </a:r>
            <a:r>
              <a:rPr lang="en-US" sz="3200" b="1" dirty="0" smtClean="0"/>
              <a:t>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Each partner pays income tax on her/his individual share of the profit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428323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bbie\AppData\Local\Microsoft\Windows\Temporary Internet Files\Content.IE5\38G5OOR8\MC9000568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06" y="2286000"/>
            <a:ext cx="1706880" cy="1586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Disadvantages of </a:t>
            </a:r>
            <a:r>
              <a:rPr lang="en-US" sz="4000" b="1" dirty="0" smtClean="0">
                <a:solidFill>
                  <a:srgbClr val="FFFF00"/>
                </a:solidFill>
              </a:rPr>
              <a:t>partnerships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786581"/>
            <a:ext cx="8991600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Unlimited liability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Each </a:t>
            </a:r>
            <a:r>
              <a:rPr lang="en-US" b="1" dirty="0"/>
              <a:t>owner in a general partnership has unlimited liability</a:t>
            </a:r>
            <a:r>
              <a:rPr lang="en-US" b="1" dirty="0" smtClean="0"/>
              <a:t>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Each partner can lose personal assets to pay business debt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In a limited partnership, the liability is limited to the amount invested in the business</a:t>
            </a:r>
            <a:endParaRPr lang="en-US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Limited Capital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Although partners may bring more capital to the business than sole proprietors, it is still limited to what each can contribute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Some lenders may still be reluctant to lend large amounts 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Difficulty in ending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Withdrawing can be complicated if there is no written partnership agreement</a:t>
            </a:r>
          </a:p>
          <a:p>
            <a:pPr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By law profits must be divided equally if no agreement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8992184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Disadvantages of </a:t>
            </a:r>
            <a:r>
              <a:rPr lang="en-US" sz="4000" b="1" dirty="0" smtClean="0">
                <a:solidFill>
                  <a:srgbClr val="FFFF00"/>
                </a:solidFill>
              </a:rPr>
              <a:t>partnerships cont.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854075"/>
            <a:ext cx="899160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/>
              <a:t>Partnerships may lead to disagreements</a:t>
            </a:r>
            <a:r>
              <a:rPr lang="en-US" sz="3200" b="1" dirty="0" smtClean="0"/>
              <a:t>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May disagree on business goals, finances, responsibilities, &amp; division of profits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Can affect the efficiency of the business, morale of employees, &amp; success or failure of the venture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Developing a detailed partnership agreement often helps resolve the conflict because it addresses many issues that cause potential disagreements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In 1916, the U.S. government developed the </a:t>
            </a:r>
            <a:r>
              <a:rPr lang="en-US" b="1" i="1" dirty="0" smtClean="0">
                <a:solidFill>
                  <a:srgbClr val="FF0000"/>
                </a:solidFill>
              </a:rPr>
              <a:t>Uniform Partnership Act</a:t>
            </a:r>
            <a:r>
              <a:rPr lang="en-US" b="1" dirty="0" smtClean="0"/>
              <a:t> (updated in 1997)</a:t>
            </a:r>
            <a:r>
              <a:rPr lang="en-US" b="1" dirty="0"/>
              <a:t> </a:t>
            </a:r>
            <a:r>
              <a:rPr lang="en-US" b="1" dirty="0" smtClean="0"/>
              <a:t>which serves as a guide for legally formulating a general partnership agreement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A limited partnership is more formal &amp; specific in nature &amp; is governed by the </a:t>
            </a:r>
            <a:r>
              <a:rPr lang="en-US" b="1" i="1" dirty="0" smtClean="0">
                <a:solidFill>
                  <a:srgbClr val="FF0000"/>
                </a:solidFill>
              </a:rPr>
              <a:t>Uniform Limited Partnership Act (ULPA)</a:t>
            </a:r>
          </a:p>
        </p:txBody>
      </p:sp>
    </p:spTree>
    <p:extLst>
      <p:ext uri="{BB962C8B-B14F-4D97-AF65-F5344CB8AC3E}">
        <p14:creationId xmlns="" xmlns:p14="http://schemas.microsoft.com/office/powerpoint/2010/main" val="295989352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Disadvantages of </a:t>
            </a:r>
            <a:r>
              <a:rPr lang="en-US" sz="4000" b="1" dirty="0" smtClean="0">
                <a:solidFill>
                  <a:srgbClr val="FFFF00"/>
                </a:solidFill>
              </a:rPr>
              <a:t>partnerships cont.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7652" y="1295400"/>
            <a:ext cx="6415548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600" b="1" dirty="0" smtClean="0"/>
              <a:t>Uncertain life/Transferability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Unless specified in a detailed partnership agreement, bankruptcy, death &amp; the withdrawal or admittance of a new partner dissolves the partnership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Remaining partners may start a new partnership if they have the money to buy the former partner’s share</a:t>
            </a:r>
          </a:p>
        </p:txBody>
      </p:sp>
      <p:pic>
        <p:nvPicPr>
          <p:cNvPr id="5" name="Picture 2" descr="C:\Users\Debbie\AppData\Local\Microsoft\Windows\Temporary Internet Files\Content.IE5\38G5OOR8\MC9000568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657600" cy="3399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89940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278427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Corporation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665" y="1143000"/>
            <a:ext cx="6705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b="1" dirty="0"/>
              <a:t>A business that is chartered by a state and legally operates apart from its owners</a:t>
            </a:r>
            <a:r>
              <a:rPr lang="en-US" sz="3600" b="1" dirty="0" smtClean="0"/>
              <a:t>.</a:t>
            </a:r>
          </a:p>
          <a:p>
            <a:pPr marL="571500" indent="-571500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b="1" dirty="0" smtClean="0"/>
              <a:t>Owned by stockholders who have purchased units or shares of the company</a:t>
            </a:r>
            <a:endParaRPr lang="en-US" sz="3600" b="1" dirty="0"/>
          </a:p>
        </p:txBody>
      </p:sp>
      <p:pic>
        <p:nvPicPr>
          <p:cNvPr id="9221" name="Picture 5" descr="BD0717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97" y="4038600"/>
            <a:ext cx="3657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15172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bbie\AppData\Local\Microsoft\Windows\Temporary Internet Files\Content.IE5\J3YXU787\MC9000566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486">
            <a:off x="6324601" y="925193"/>
            <a:ext cx="2590800" cy="2393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228599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Types of corporations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1" y="930275"/>
            <a:ext cx="746760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000" b="1" i="1" dirty="0">
                <a:solidFill>
                  <a:srgbClr val="FF0000"/>
                </a:solidFill>
              </a:rPr>
              <a:t>C-corporation</a:t>
            </a:r>
            <a:r>
              <a:rPr lang="en-US" sz="3000" b="1" dirty="0">
                <a:solidFill>
                  <a:srgbClr val="FF0000"/>
                </a:solidFill>
              </a:rPr>
              <a:t>:  </a:t>
            </a:r>
            <a:r>
              <a:rPr lang="en-US" sz="3000" b="1" dirty="0"/>
              <a:t>The most common form of                                                                                                                                                                                                                          corporation.  It protects the entrepreneur from being personally sued for the actions and debts of </a:t>
            </a:r>
            <a:r>
              <a:rPr lang="en-US" sz="3000" b="1" dirty="0" smtClean="0"/>
              <a:t>the </a:t>
            </a:r>
            <a:r>
              <a:rPr lang="en-US" sz="3000" b="1" dirty="0"/>
              <a:t>corporation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000" b="1" i="1" dirty="0">
                <a:solidFill>
                  <a:srgbClr val="FF0000"/>
                </a:solidFill>
              </a:rPr>
              <a:t>Subchapter S corporation</a:t>
            </a:r>
            <a:r>
              <a:rPr lang="en-US" sz="3000" b="1" dirty="0">
                <a:solidFill>
                  <a:srgbClr val="FF0000"/>
                </a:solidFill>
              </a:rPr>
              <a:t>:  </a:t>
            </a:r>
            <a:r>
              <a:rPr lang="en-US" sz="3000" b="1" dirty="0"/>
              <a:t>A corporation that is taxed like a sole proprietorship or partnership. 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000" b="1" i="1" dirty="0">
                <a:solidFill>
                  <a:srgbClr val="FF0000"/>
                </a:solidFill>
              </a:rPr>
              <a:t>Nonprofit corporation</a:t>
            </a:r>
            <a:r>
              <a:rPr lang="en-US" sz="3000" b="1" dirty="0">
                <a:solidFill>
                  <a:srgbClr val="FF0000"/>
                </a:solidFill>
              </a:rPr>
              <a:t>:  </a:t>
            </a:r>
            <a:r>
              <a:rPr lang="en-US" sz="3000" b="1" dirty="0"/>
              <a:t>Legal entities that make money for reasons other than the owner’s profit</a:t>
            </a:r>
            <a:r>
              <a:rPr lang="en-US" sz="3000" b="1" dirty="0" smtClean="0"/>
              <a:t>.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000" b="1" i="1" dirty="0" smtClean="0">
                <a:solidFill>
                  <a:srgbClr val="FF0000"/>
                </a:solidFill>
              </a:rPr>
              <a:t>Limited </a:t>
            </a:r>
            <a:r>
              <a:rPr lang="en-US" sz="3000" b="1" i="1" dirty="0">
                <a:solidFill>
                  <a:srgbClr val="FF0000"/>
                </a:solidFill>
              </a:rPr>
              <a:t>Liability Company (LLC):</a:t>
            </a:r>
            <a:r>
              <a:rPr lang="en-US" sz="3000" b="1" dirty="0">
                <a:solidFill>
                  <a:srgbClr val="FF0000"/>
                </a:solidFill>
              </a:rPr>
              <a:t>  </a:t>
            </a:r>
            <a:r>
              <a:rPr lang="en-US" sz="3000" b="1" dirty="0"/>
              <a:t>A </a:t>
            </a:r>
            <a:r>
              <a:rPr lang="en-US" sz="3000" b="1" dirty="0" smtClean="0"/>
              <a:t>form </a:t>
            </a:r>
            <a:r>
              <a:rPr lang="en-US" sz="3000" b="1" dirty="0"/>
              <a:t>of                                                                                                                                                                                                                  business ownership that provides limited liability and tax advantages.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en-US" sz="3000" b="1" dirty="0"/>
          </a:p>
        </p:txBody>
      </p:sp>
    </p:spTree>
    <p:extLst>
      <p:ext uri="{BB962C8B-B14F-4D97-AF65-F5344CB8AC3E}">
        <p14:creationId xmlns="" xmlns:p14="http://schemas.microsoft.com/office/powerpoint/2010/main" val="12806763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6764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Advantages of corporations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" y="838835"/>
            <a:ext cx="758952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Financial Power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Can </a:t>
            </a:r>
            <a:r>
              <a:rPr lang="en-US" b="1" dirty="0"/>
              <a:t>raise money </a:t>
            </a:r>
            <a:r>
              <a:rPr lang="en-US" b="1" dirty="0" smtClean="0"/>
              <a:t>quickly by </a:t>
            </a:r>
            <a:r>
              <a:rPr lang="en-US" b="1" dirty="0"/>
              <a:t>issuing shares of stock</a:t>
            </a:r>
            <a:r>
              <a:rPr lang="en-US" b="1" dirty="0" smtClean="0"/>
              <a:t>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Because it is closely regulated by the government, financial institutions are more willing to lend larger amounts of capital</a:t>
            </a:r>
            <a:endParaRPr lang="en-US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Limited Liability</a:t>
            </a:r>
            <a:endParaRPr lang="en-US" sz="3200" b="1" dirty="0"/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Owners </a:t>
            </a:r>
            <a:r>
              <a:rPr lang="en-US" b="1" dirty="0"/>
              <a:t>are liable only up to the amount of  their investments</a:t>
            </a:r>
            <a:r>
              <a:rPr lang="en-US" b="1" dirty="0" smtClean="0"/>
              <a:t>. Personal assets cannot be used to pay business debt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Unlimited life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May exist indefinitely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The death or withdrawal of an owner/stockholder does not affect the life span of the corporation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endParaRPr lang="en-US" b="1" dirty="0"/>
          </a:p>
        </p:txBody>
      </p:sp>
      <p:pic>
        <p:nvPicPr>
          <p:cNvPr id="5122" name="Picture 2" descr="C:\Users\Debbie\AppData\Local\Microsoft\Windows\Temporary Internet Files\Content.IE5\CA4VNUO7\MC900018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62485"/>
            <a:ext cx="3048000" cy="144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917220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Types of B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usiness Ownership</a:t>
            </a:r>
            <a:endParaRPr lang="en-US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80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6764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Advantages of </a:t>
            </a:r>
            <a:r>
              <a:rPr lang="en-US" sz="4000" b="1" dirty="0" smtClean="0">
                <a:solidFill>
                  <a:srgbClr val="FFFF00"/>
                </a:solidFill>
              </a:rPr>
              <a:t>corporations cont.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76962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Easy-to-transfer ownership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Ownership simply transferred by selling stock to someone else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New stock certificate is issued in the name of new stockholder. No permission is required by others</a:t>
            </a:r>
            <a:endParaRPr lang="en-US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The </a:t>
            </a:r>
            <a:r>
              <a:rPr lang="en-US" sz="3200" b="1" dirty="0"/>
              <a:t>business can hire experts to                                                                                                                                                                                                                                 professionally manage each aspect of the                                                                                                                                                                                                                       business</a:t>
            </a:r>
            <a:r>
              <a:rPr lang="en-US" sz="3200" b="1" dirty="0" smtClean="0"/>
              <a:t>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Can result in a more efficiently run organization</a:t>
            </a:r>
            <a:endParaRPr lang="en-US" b="1" dirty="0"/>
          </a:p>
        </p:txBody>
      </p:sp>
      <p:pic>
        <p:nvPicPr>
          <p:cNvPr id="6147" name="Picture 3" descr="C:\Users\Debbie\AppData\Local\Microsoft\Windows\Temporary Internet Files\Content.IE5\CA4VNUO7\MC9000602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4" y="3886200"/>
            <a:ext cx="1993392" cy="2776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139855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Disadvantages of corporations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" y="869315"/>
            <a:ext cx="897636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Difficulty in forming &amp; operating</a:t>
            </a:r>
          </a:p>
          <a:p>
            <a:pPr marL="400050"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Legal </a:t>
            </a:r>
            <a:r>
              <a:rPr lang="en-US" b="1" dirty="0"/>
              <a:t>assistance is needed to start a </a:t>
            </a:r>
            <a:r>
              <a:rPr lang="en-US" b="1" dirty="0" smtClean="0"/>
              <a:t>corporation</a:t>
            </a:r>
          </a:p>
          <a:p>
            <a:pPr marL="857250" lvl="3" eaLnBrk="1" hangingPunct="1">
              <a:spcBef>
                <a:spcPts val="600"/>
              </a:spcBef>
              <a:buFontTx/>
              <a:buChar char="•"/>
            </a:pPr>
            <a:r>
              <a:rPr lang="en-US" sz="1800" b="1" dirty="0" smtClean="0"/>
              <a:t>Lawyer fees can be very expensive</a:t>
            </a:r>
          </a:p>
          <a:p>
            <a:pPr marL="400050"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Must request approval from the State &amp; register the Articles of Incorporation</a:t>
            </a:r>
          </a:p>
          <a:p>
            <a:pPr marL="400050"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Decisions about value &amp; class of stock &amp; shareholder voting rights</a:t>
            </a:r>
            <a:r>
              <a:rPr lang="en-US" sz="3200" b="1" dirty="0" smtClean="0"/>
              <a:t>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/>
              <a:t>Corporations are subject to more government regulations than </a:t>
            </a:r>
            <a:r>
              <a:rPr lang="en-US" sz="3200" b="1" dirty="0" smtClean="0"/>
              <a:t>partnerships</a:t>
            </a:r>
            <a:r>
              <a:rPr lang="en-US" sz="3200" b="1" dirty="0"/>
              <a:t> or sole proprietorships.</a:t>
            </a:r>
            <a:endParaRPr lang="en-US" sz="3200" b="1" dirty="0" smtClean="0"/>
          </a:p>
          <a:p>
            <a:pPr marL="400050"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Reporting &amp; taxation requirements vary from state to state</a:t>
            </a:r>
            <a:r>
              <a:rPr lang="en-US" sz="3200" b="1" dirty="0" smtClean="0"/>
              <a:t> </a:t>
            </a:r>
          </a:p>
          <a:p>
            <a:pPr marL="400050"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Required to keep detailed reports for stockholders &amp; to keep them informed of certain corporate transactions, meetings, &amp; voting rights</a:t>
            </a:r>
          </a:p>
          <a:p>
            <a:pPr marL="400050"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New charter must be approved if corporate activities change</a:t>
            </a:r>
            <a:r>
              <a:rPr lang="en-US" sz="3200" b="1" dirty="0" smtClean="0"/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/>
          </a:p>
        </p:txBody>
      </p:sp>
      <p:pic>
        <p:nvPicPr>
          <p:cNvPr id="7170" name="Picture 2" descr="C:\Users\Debbie\AppData\Local\Microsoft\Windows\Temporary Internet Files\Content.IE5\CA4VNUO7\MC9000189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30" y="189270"/>
            <a:ext cx="2403673" cy="2020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450691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4905" y="2286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Disadvantages of corporations</a:t>
            </a:r>
          </a:p>
        </p:txBody>
      </p:sp>
      <p:pic>
        <p:nvPicPr>
          <p:cNvPr id="8194" name="Picture 2" descr="C:\Users\Debbie\AppData\Local\Microsoft\Windows\Temporary Internet Files\Content.IE5\38G5OOR8\MC9001493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22" y="1127759"/>
            <a:ext cx="3794299" cy="2772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14748" y="3657600"/>
            <a:ext cx="8970982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/>
              <a:t>Separate owners &amp; managers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Stockholders are not generally involved in the day-to-day operation of the corporation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Stockholders form a board of directors to make decisions about the business &amp; managers carry out these decisions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Separation of ownership &amp; management provides more opportunity for irregularities or misunderstandings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08267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FontTx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Dual taxation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Corporation is taxed on profits from the company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Shareholders are taxed on the dividends they earn on their investments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2323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</a:rPr>
              <a:t>Hybrid forms of Business Ownership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8153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 dirty="0" smtClean="0"/>
              <a:t>Limited Liability Company (LLC)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 dirty="0" smtClean="0"/>
              <a:t>Limited Liability Partnership (LLP)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 dirty="0" smtClean="0"/>
              <a:t>Both combine various elements of sole proprietorships, partnerships, &amp; corporations into one package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83074503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6764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Advantages of </a:t>
            </a:r>
            <a:r>
              <a:rPr lang="en-US" sz="4000" b="1" dirty="0" smtClean="0">
                <a:solidFill>
                  <a:srgbClr val="FFFF00"/>
                </a:solidFill>
              </a:rPr>
              <a:t>Hybrid Businesses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143000"/>
            <a:ext cx="7467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Cost to start &amp; operate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Generally less expensive than corporations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No dual taxation - requires less paperwork &amp; regulation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LLPs are designed for business professionals such as lawyers &amp; doctors</a:t>
            </a:r>
          </a:p>
          <a:p>
            <a:pPr lvl="2" eaLnBrk="1" hangingPunct="1">
              <a:spcBef>
                <a:spcPts val="600"/>
              </a:spcBef>
              <a:buFontTx/>
              <a:buChar char="•"/>
            </a:pPr>
            <a:r>
              <a:rPr lang="en-US" sz="1800" b="1" dirty="0" smtClean="0">
                <a:solidFill>
                  <a:prstClr val="white"/>
                </a:solidFill>
              </a:rPr>
              <a:t>Partners might need to carry a required amount of liability insurance</a:t>
            </a:r>
            <a:endParaRPr lang="en-US" sz="1800" b="1" dirty="0">
              <a:solidFill>
                <a:prstClr val="white"/>
              </a:solidFill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Limited Liability</a:t>
            </a:r>
            <a:endParaRPr lang="en-US" sz="3200" b="1" dirty="0">
              <a:solidFill>
                <a:prstClr val="white"/>
              </a:solidFill>
            </a:endParaRP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Personal assets cannot be used to pay business debt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Owners (members) lose only what they have invested in the business if it fails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>
              <a:solidFill>
                <a:prstClr val="white"/>
              </a:solidFill>
            </a:endParaRP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9218" name="Picture 2" descr="C:\Users\Debbie\AppData\Local\Microsoft\Windows\Temporary Internet Files\Content.IE5\J3YXU787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659626" cy="2659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807681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6764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Advantages of </a:t>
            </a:r>
            <a:r>
              <a:rPr lang="en-US" sz="4000" b="1" dirty="0" smtClean="0">
                <a:solidFill>
                  <a:srgbClr val="FFFF00"/>
                </a:solidFill>
              </a:rPr>
              <a:t>Hybrid Businesses cont.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" y="838835"/>
            <a:ext cx="7360920" cy="65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Taxation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LLCs &amp; LLPs pay taxes on personal income-tax returns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Since they are not considered separate entities (like corporations) they are not subject to dual taxation</a:t>
            </a:r>
            <a:endParaRPr lang="en-US" b="1" dirty="0">
              <a:solidFill>
                <a:prstClr val="white"/>
              </a:solidFill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Combined resources</a:t>
            </a:r>
            <a:endParaRPr lang="en-US" sz="3200" b="1" dirty="0">
              <a:solidFill>
                <a:prstClr val="white"/>
              </a:solidFill>
            </a:endParaRP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Often have more owners &amp; tend to have a wider pool of financial resources, skills, talents, &amp; contacts</a:t>
            </a:r>
            <a:endParaRPr lang="en-US" sz="3200" b="1" dirty="0">
              <a:solidFill>
                <a:prstClr val="white"/>
              </a:solidFill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Life span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Hybrids are required to dissolve after a specific time period</a:t>
            </a:r>
          </a:p>
          <a:p>
            <a:pPr lvl="2" eaLnBrk="1" hangingPunct="1">
              <a:spcBef>
                <a:spcPts val="600"/>
              </a:spcBef>
              <a:buFontTx/>
              <a:buChar char="•"/>
            </a:pPr>
            <a:r>
              <a:rPr lang="en-US" sz="1800" b="1" dirty="0" smtClean="0">
                <a:solidFill>
                  <a:prstClr val="white"/>
                </a:solidFill>
              </a:rPr>
              <a:t>Depending on the state registered in, usually between 30 &amp; 40 years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Owners can decide if they want to reorganize or let it dissolve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Debbie\AppData\Local\Microsoft\Windows\Temporary Internet Files\Content.IE5\38G5OOR8\MC9001493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0209">
            <a:off x="6653879" y="2731493"/>
            <a:ext cx="2566059" cy="1874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18816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6009" y="381000"/>
            <a:ext cx="8837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Advantages of </a:t>
            </a:r>
            <a:r>
              <a:rPr lang="en-US" sz="4000" b="1" dirty="0" smtClean="0">
                <a:solidFill>
                  <a:srgbClr val="FFFF00"/>
                </a:solidFill>
              </a:rPr>
              <a:t>Hybrid Businesses cont.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6009" y="1371600"/>
            <a:ext cx="6483391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Flexibility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Number of members permitted in LLCs are unlimited</a:t>
            </a:r>
          </a:p>
          <a:p>
            <a:pPr lvl="2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Sub S corporations must have 100 or fewer shareholders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Most states require only one member to establish a business as a hybrid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Members are permitted to run the company or to allow others to manage it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Membership changes do not automatically dissolve the company</a:t>
            </a:r>
          </a:p>
        </p:txBody>
      </p:sp>
      <p:pic>
        <p:nvPicPr>
          <p:cNvPr id="10243" name="Picture 3" descr="C:\Users\Debbie\AppData\Local\Microsoft\Windows\Temporary Internet Files\Content.IE5\DB47VKSG\MC900090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29" y="4696521"/>
            <a:ext cx="2952826" cy="2161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738552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204966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Disadvantages </a:t>
            </a:r>
            <a:r>
              <a:rPr lang="en-US" sz="4000" b="1" dirty="0">
                <a:solidFill>
                  <a:srgbClr val="FFFF00"/>
                </a:solidFill>
              </a:rPr>
              <a:t>of </a:t>
            </a:r>
            <a:r>
              <a:rPr lang="en-US" sz="4000" b="1" dirty="0" smtClean="0">
                <a:solidFill>
                  <a:srgbClr val="FFFF00"/>
                </a:solidFill>
              </a:rPr>
              <a:t>hybrids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916" y="4124047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Verification of each state’s statutes can be costly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22475"/>
            <a:ext cx="8791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FontTx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Requirements &amp; laws to establish &amp; operate hybrids vary from state to state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Problematic for businesses that operate in more than one state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No universal guidelines from state to state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9556753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84" charset="0"/>
              </a:rPr>
              <a:t>Objectives</a:t>
            </a:r>
            <a:endParaRPr lang="en-US" sz="6000" smtClean="0"/>
          </a:p>
        </p:txBody>
      </p:sp>
      <p:grpSp>
        <p:nvGrpSpPr>
          <p:cNvPr id="3104" name="Group 32"/>
          <p:cNvGrpSpPr>
            <a:grpSpLocks/>
          </p:cNvGrpSpPr>
          <p:nvPr/>
        </p:nvGrpSpPr>
        <p:grpSpPr bwMode="auto">
          <a:xfrm>
            <a:off x="381000" y="2438400"/>
            <a:ext cx="9067801" cy="1982788"/>
            <a:chOff x="336" y="1056"/>
            <a:chExt cx="5712" cy="1249"/>
          </a:xfrm>
        </p:grpSpPr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056" y="1200"/>
              <a:ext cx="4992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3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Summarize the advantages and disadvantages of the most common types of business ownership.</a:t>
              </a:r>
              <a:endParaRPr lang="en-US" sz="3600" b="0" dirty="0"/>
            </a:p>
          </p:txBody>
        </p:sp>
        <p:pic>
          <p:nvPicPr>
            <p:cNvPr id="3080" name="Picture 27" descr="Obj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647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242254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Three basic forms of business ownership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67000" y="234950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/>
              <a:t>Sole proprietorship</a:t>
            </a:r>
          </a:p>
        </p:txBody>
      </p:sp>
      <p:pic>
        <p:nvPicPr>
          <p:cNvPr id="5124" name="Picture 4" descr="j02972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343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j00906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60700"/>
            <a:ext cx="28448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BD049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52600"/>
            <a:ext cx="20034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36900" y="3825875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/>
              <a:t>Partnership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67000" y="54483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/>
              <a:t>Corporation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1569660"/>
            <a:ext cx="6873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Your choice depends on your needs &amp; goals</a:t>
            </a:r>
            <a:endParaRPr lang="en-US"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47401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8" grpId="0" autoUpdateAnimBg="0"/>
      <p:bldP spid="51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01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Sole proprietorship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2767737"/>
            <a:ext cx="441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4400" b="1"/>
              <a:t>A business owned and operated by </a:t>
            </a:r>
            <a:r>
              <a:rPr lang="en-US" sz="4400" b="1" smtClean="0"/>
              <a:t>one </a:t>
            </a:r>
            <a:r>
              <a:rPr lang="en-US" sz="4400" b="1"/>
              <a:t>person</a:t>
            </a:r>
            <a:r>
              <a:rPr lang="en-US" sz="4400" b="1" smtClean="0"/>
              <a:t>.</a:t>
            </a:r>
            <a:endParaRPr lang="en-US" sz="4400" b="1"/>
          </a:p>
        </p:txBody>
      </p:sp>
      <p:pic>
        <p:nvPicPr>
          <p:cNvPr id="6150" name="Picture 6" descr="AG0046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0670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859797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286839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Advantages of sole proprietorships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1134068"/>
            <a:ext cx="6553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/>
              <a:t>Easy and inexpensive to create</a:t>
            </a:r>
            <a:r>
              <a:rPr lang="en-US" sz="3200" b="1" smtClean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b="1" smtClean="0"/>
              <a:t>Unless you need certification or local permits, government intervention is minimal</a:t>
            </a:r>
            <a:endParaRPr lang="en-US" sz="32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/>
              <a:t>Owner makes all business </a:t>
            </a:r>
            <a:r>
              <a:rPr lang="en-US" sz="3200" b="1" smtClean="0"/>
              <a:t>decisions &amp; has control over all aspects of the business.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smtClean="0"/>
              <a:t>Flexibility in scheduling to meet owner’s needs</a:t>
            </a:r>
            <a:endParaRPr lang="en-US" sz="3200" b="1"/>
          </a:p>
        </p:txBody>
      </p:sp>
      <p:pic>
        <p:nvPicPr>
          <p:cNvPr id="1027" name="Picture 3" descr="C:\Documents and Settings\DeborahBurns\Local Settings\Temporary Internet Files\Content.IE5\MPPX5SZ7\MC900431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93" y="3765557"/>
            <a:ext cx="2717807" cy="271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221223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286839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Advantages of sole </a:t>
            </a:r>
            <a:r>
              <a:rPr lang="en-US" sz="4400" b="1" smtClean="0">
                <a:solidFill>
                  <a:srgbClr val="FFFF00"/>
                </a:solidFill>
              </a:rPr>
              <a:t>proprietorships cont.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95600" y="1676400"/>
            <a:ext cx="6019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smtClean="0"/>
              <a:t>Owner </a:t>
            </a:r>
            <a:r>
              <a:rPr lang="en-US" sz="3200" b="1" dirty="0"/>
              <a:t>receives all profits</a:t>
            </a:r>
            <a:r>
              <a:rPr lang="en-US" sz="3200" b="1" dirty="0" smtClean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smtClean="0"/>
              <a:t>Privacy – owner is the only one who knows details of the business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smtClean="0"/>
              <a:t>Secret ideas, formulas, or recipes</a:t>
            </a:r>
            <a:endParaRPr lang="en-US" sz="32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smtClean="0"/>
              <a:t>Ability to act quickly in making decisions – no checking with others</a:t>
            </a:r>
          </a:p>
        </p:txBody>
      </p:sp>
      <p:pic>
        <p:nvPicPr>
          <p:cNvPr id="11270" name="Picture 6" descr="PE0154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" y="1447800"/>
            <a:ext cx="286246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181479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286839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Advantages of sole </a:t>
            </a:r>
            <a:r>
              <a:rPr lang="en-US" sz="4400" b="1" smtClean="0">
                <a:solidFill>
                  <a:srgbClr val="FFFF00"/>
                </a:solidFill>
              </a:rPr>
              <a:t>proprietorships cont.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894" y="1721958"/>
            <a:ext cx="67818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smtClean="0"/>
              <a:t>Tax advantages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Business </a:t>
            </a:r>
            <a:r>
              <a:rPr lang="en-US" b="1"/>
              <a:t>itself pays no </a:t>
            </a:r>
            <a:r>
              <a:rPr lang="en-US" b="1" smtClean="0"/>
              <a:t>taxes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Taxes </a:t>
            </a:r>
            <a:r>
              <a:rPr lang="en-US" b="1"/>
              <a:t>are paid as personal income of </a:t>
            </a:r>
            <a:r>
              <a:rPr lang="en-US" b="1" smtClean="0"/>
              <a:t>owner which is usually lower than corporate taxes</a:t>
            </a:r>
            <a:endParaRPr lang="en-US" b="1"/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Many business expenses are deductible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smtClean="0"/>
              <a:t>Easy to close/dissolve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Pay employees and creditors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Sell your equipment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Notify customers if possible</a:t>
            </a:r>
          </a:p>
        </p:txBody>
      </p:sp>
      <p:pic>
        <p:nvPicPr>
          <p:cNvPr id="2050" name="Picture 2" descr="C:\Documents and Settings\DeborahBurns\Local Settings\Temporary Internet Files\Content.IE5\XQS66GBC\MC9001493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429000"/>
            <a:ext cx="4169791" cy="3046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004465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-2498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Disadvantages of sole proprietorships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921841"/>
            <a:ext cx="77724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/>
              <a:t>Owner has unlimited liability for all debts and                                                                                                                                                                                                                  actions of the business. 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i="1"/>
              <a:t>Unlimited liability</a:t>
            </a:r>
            <a:r>
              <a:rPr lang="en-US" b="1"/>
              <a:t>:  The debts of the business may be paid from the personal assets of the owner.</a:t>
            </a:r>
            <a:r>
              <a:rPr lang="en-US"/>
              <a:t> </a:t>
            </a:r>
            <a:endParaRPr lang="en-US" smtClean="0"/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If you cannot pay business debt with business income, bill collectors can take your personal assets (home, car)</a:t>
            </a:r>
            <a:endParaRPr lang="en-US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/>
              <a:t>Difficult to raise capital</a:t>
            </a:r>
            <a:r>
              <a:rPr lang="en-US" sz="3200" b="1" smtClean="0"/>
              <a:t>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Banks/lenders consider sole proprietorships to be a high-risk investment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Needs include paying employees, purchasing equipment &amp; inventory, &amp; running the business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b="1" smtClean="0"/>
              <a:t>Expansions can be delayed or halted causing you to lose business to your competition</a:t>
            </a:r>
            <a:endParaRPr lang="en-US" b="1"/>
          </a:p>
        </p:txBody>
      </p:sp>
      <p:pic>
        <p:nvPicPr>
          <p:cNvPr id="3074" name="Picture 2" descr="C:\Documents and Settings\DeborahBurns\Local Settings\Temporary Internet Files\Content.IE5\XQS66GBC\MC9004413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841">
            <a:off x="7021320" y="2220720"/>
            <a:ext cx="2357928" cy="2357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196777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232</TotalTime>
  <Words>1464</Words>
  <Application>Microsoft Office PowerPoint</Application>
  <PresentationFormat>On-screen Show (4:3)</PresentationFormat>
  <Paragraphs>161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ENTREPRENEURSHIP</vt:lpstr>
      <vt:lpstr>Types of Business Ownership</vt:lpstr>
      <vt:lpstr>Objectives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Johnston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Burns</dc:creator>
  <cp:lastModifiedBy>Akumarthy</cp:lastModifiedBy>
  <cp:revision>24</cp:revision>
  <dcterms:created xsi:type="dcterms:W3CDTF">2012-09-07T16:07:28Z</dcterms:created>
  <dcterms:modified xsi:type="dcterms:W3CDTF">2019-12-27T06:20:04Z</dcterms:modified>
</cp:coreProperties>
</file>