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1" r:id="rId2"/>
    <p:sldId id="265" r:id="rId3"/>
    <p:sldId id="257" r:id="rId4"/>
    <p:sldId id="272" r:id="rId5"/>
    <p:sldId id="273" r:id="rId6"/>
    <p:sldId id="274" r:id="rId7"/>
    <p:sldId id="256" r:id="rId8"/>
    <p:sldId id="275" r:id="rId9"/>
    <p:sldId id="276" r:id="rId10"/>
    <p:sldId id="277" r:id="rId11"/>
    <p:sldId id="258" r:id="rId12"/>
    <p:sldId id="270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269BC-8ECF-426A-8DC6-E782AB1F7AE8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A5C48-2C4C-49EB-B8DB-30BDB4193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E73DA3-68B2-47DF-8515-2ED7F8EF5400}" type="slidenum">
              <a:rPr lang="en-US" smtClean="0">
                <a:latin typeface="Times"/>
                <a:ea typeface="MS PGothic" pitchFamily="34" charset="-128"/>
              </a:rPr>
              <a:pPr/>
              <a:t>7</a:t>
            </a:fld>
            <a:endParaRPr lang="en-US" smtClean="0">
              <a:latin typeface="Times"/>
              <a:ea typeface="MS PGothic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19FCDA-57E3-4E28-B87E-DA44F67D9792}" type="slidenum">
              <a:rPr lang="en-US" smtClean="0">
                <a:latin typeface="Times"/>
                <a:ea typeface="MS PGothic" pitchFamily="34" charset="-128"/>
              </a:rPr>
              <a:pPr/>
              <a:t>11</a:t>
            </a:fld>
            <a:endParaRPr lang="en-US" smtClean="0">
              <a:latin typeface="Times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ustompartnet.com/wu/images/rapid-prototyping/fdm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stompartnet.com/wu/images/rapid-prototyping/fdm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Solid-Based Rapid Prototyping Systems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</a:pPr>
            <a:r>
              <a:rPr lang="en-US"/>
              <a:t>Starting material is a solid</a:t>
            </a:r>
          </a:p>
          <a:p>
            <a:pPr marL="457200" indent="-457200">
              <a:spcBef>
                <a:spcPts val="1200"/>
              </a:spcBef>
            </a:pPr>
            <a:r>
              <a:rPr lang="en-US"/>
              <a:t>Solid-based RP systems include the following processes: 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sz="2400"/>
              <a:t>Laminated object manufacturing 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sz="2400"/>
              <a:t>Fused deposition modeling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81000" y="381000"/>
            <a:ext cx="43875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/>
              <a:t>KEY APPLICATION AREAS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143000"/>
            <a:ext cx="54864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1" indent="-285750" eaLnBrk="0" hangingPunct="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</a:rPr>
              <a:t>Conceptual </a:t>
            </a:r>
            <a:r>
              <a:rPr lang="en-US" sz="2400" dirty="0" smtClean="0">
                <a:latin typeface="Arial" pitchFamily="34" charset="0"/>
              </a:rPr>
              <a:t>Models</a:t>
            </a:r>
          </a:p>
          <a:p>
            <a:pPr marL="285750" lvl="1" indent="-285750" eaLnBrk="0" hangingPunct="0">
              <a:buFont typeface="Arial" pitchFamily="34" charset="0"/>
              <a:buChar char="•"/>
            </a:pPr>
            <a:endParaRPr lang="en-US" sz="2400" dirty="0">
              <a:latin typeface="Arial" pitchFamily="34" charset="0"/>
            </a:endParaRPr>
          </a:p>
          <a:p>
            <a:pPr marL="285750" lvl="1" indent="-285750" eaLnBrk="0" hangingPunct="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</a:rPr>
              <a:t>Engineering </a:t>
            </a:r>
            <a:r>
              <a:rPr lang="en-US" sz="2400" dirty="0" smtClean="0">
                <a:latin typeface="Arial" pitchFamily="34" charset="0"/>
              </a:rPr>
              <a:t>Models</a:t>
            </a:r>
          </a:p>
          <a:p>
            <a:pPr marL="285750" lvl="1" indent="-285750" eaLnBrk="0" hangingPunct="0">
              <a:buFont typeface="Arial" pitchFamily="34" charset="0"/>
              <a:buChar char="•"/>
            </a:pPr>
            <a:endParaRPr lang="en-US" sz="2400" dirty="0">
              <a:latin typeface="Arial" pitchFamily="34" charset="0"/>
            </a:endParaRPr>
          </a:p>
          <a:p>
            <a:pPr marL="285750" lvl="1" indent="-285750" eaLnBrk="0" hangingPunct="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</a:rPr>
              <a:t>Functional Testing </a:t>
            </a:r>
            <a:r>
              <a:rPr lang="en-US" sz="2400" dirty="0" smtClean="0">
                <a:latin typeface="Arial" pitchFamily="34" charset="0"/>
              </a:rPr>
              <a:t>Prototypes</a:t>
            </a:r>
          </a:p>
          <a:p>
            <a:pPr marL="285750" lvl="1" indent="-285750" eaLnBrk="0" hangingPunct="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</a:endParaRPr>
          </a:p>
          <a:p>
            <a:pPr marL="285750" lvl="1" indent="-285750" eaLnBrk="0" hangingPunct="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Aerospace-human supporting rovers</a:t>
            </a:r>
          </a:p>
          <a:p>
            <a:pPr marL="285750" lvl="1" indent="-285750" eaLnBrk="0" hangingPunct="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</a:endParaRPr>
          </a:p>
          <a:p>
            <a:pPr marL="285750" lvl="1" indent="-285750" eaLnBrk="0" hangingPunct="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Automotive – automobile parts</a:t>
            </a:r>
          </a:p>
          <a:p>
            <a:pPr marL="285750" lvl="1" indent="-285750" eaLnBrk="0" hangingPunct="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</a:endParaRPr>
          </a:p>
          <a:p>
            <a:pPr marL="285750" lvl="1" indent="-285750" eaLnBrk="0" hangingPunct="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Commercial – mobile covers</a:t>
            </a:r>
          </a:p>
          <a:p>
            <a:pPr marL="285750" lvl="1" indent="-285750" eaLnBrk="0" hangingPunct="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</a:endParaRPr>
          </a:p>
          <a:p>
            <a:pPr marL="285750" lvl="1" indent="-285750" eaLnBrk="0" hangingPunct="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Medical – drug injection system </a:t>
            </a:r>
            <a:endParaRPr lang="en-US" sz="2400" dirty="0">
              <a:latin typeface="Arial" pitchFamily="34" charset="0"/>
            </a:endParaRPr>
          </a:p>
          <a:p>
            <a:pPr eaLnBrk="0" hangingPunct="0"/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76213"/>
            <a:ext cx="8578850" cy="1066800"/>
          </a:xfrm>
        </p:spPr>
        <p:txBody>
          <a:bodyPr/>
          <a:lstStyle/>
          <a:p>
            <a:r>
              <a:rPr lang="en-US" sz="3600" smtClean="0"/>
              <a:t>Fused Deposition Modeling (FDM)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1C440FC-2EE0-499C-A860-3C506AE4D6D9}" type="slidenum">
              <a:rPr lang="en-US">
                <a:latin typeface="Helvetica"/>
                <a:ea typeface="MS PGothic" pitchFamily="34" charset="-128"/>
              </a:rPr>
              <a:pPr/>
              <a:t>11</a:t>
            </a:fld>
            <a:endParaRPr lang="en-US">
              <a:latin typeface="Helvetica"/>
              <a:ea typeface="MS PGothic" pitchFamily="34" charset="-128"/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315913" y="4646613"/>
            <a:ext cx="2800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KEY APPLICATION AREAS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1775" y="1612900"/>
          <a:ext cx="4233334" cy="2921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1889"/>
                <a:gridCol w="196144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Maximum build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20” x 20” x 20”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Resolution in (</a:t>
                      </a:r>
                      <a:r>
                        <a:rPr lang="en-US" sz="1600" dirty="0" err="1" smtClean="0">
                          <a:latin typeface="Arial"/>
                          <a:cs typeface="Arial"/>
                        </a:rPr>
                        <a:t>x,y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+/- (0.002” - 0.005”)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Resolution in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+/- (0.002”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-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 0.01”)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Speed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Slow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Cost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Medium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Available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Thermoplastics (ABS, PC,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ULTEM…)</a:t>
                      </a:r>
                    </a:p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60" name="TextBox 10"/>
          <p:cNvSpPr txBox="1">
            <a:spLocks noChangeArrowheads="1"/>
          </p:cNvSpPr>
          <p:nvPr/>
        </p:nvSpPr>
        <p:spPr bwMode="auto">
          <a:xfrm>
            <a:off x="271463" y="1073150"/>
            <a:ext cx="15827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KEY METRICS</a:t>
            </a:r>
          </a:p>
        </p:txBody>
      </p:sp>
      <p:sp>
        <p:nvSpPr>
          <p:cNvPr id="18461" name="TextBox 11"/>
          <p:cNvSpPr txBox="1">
            <a:spLocks noChangeArrowheads="1"/>
          </p:cNvSpPr>
          <p:nvPr/>
        </p:nvSpPr>
        <p:spPr bwMode="auto">
          <a:xfrm>
            <a:off x="5376863" y="1171575"/>
            <a:ext cx="1595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/>
              <a:t>ADVANTAGES</a:t>
            </a:r>
          </a:p>
        </p:txBody>
      </p:sp>
      <p:sp>
        <p:nvSpPr>
          <p:cNvPr id="18462" name="TextBox 12"/>
          <p:cNvSpPr txBox="1">
            <a:spLocks noChangeArrowheads="1"/>
          </p:cNvSpPr>
          <p:nvPr/>
        </p:nvSpPr>
        <p:spPr bwMode="auto">
          <a:xfrm>
            <a:off x="5634038" y="5440363"/>
            <a:ext cx="1941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/>
              <a:t>DISADVANTAGES</a:t>
            </a:r>
          </a:p>
        </p:txBody>
      </p:sp>
      <p:sp>
        <p:nvSpPr>
          <p:cNvPr id="18463" name="Rectangle 13"/>
          <p:cNvSpPr>
            <a:spLocks noChangeArrowheads="1"/>
          </p:cNvSpPr>
          <p:nvPr/>
        </p:nvSpPr>
        <p:spPr bwMode="auto">
          <a:xfrm>
            <a:off x="4756150" y="1550988"/>
            <a:ext cx="40497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1600">
                <a:latin typeface="Arial" pitchFamily="34" charset="0"/>
              </a:rPr>
              <a:t>Economical (inexpensive materials)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1600">
                <a:latin typeface="Arial" pitchFamily="34" charset="0"/>
              </a:rPr>
              <a:t>Enables multiple colors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1600">
                <a:latin typeface="Arial" pitchFamily="34" charset="0"/>
              </a:rPr>
              <a:t>Easy to build DIY kits (one of the most common technologies for home 3D printing)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1600">
                <a:latin typeface="Arial" pitchFamily="34" charset="0"/>
              </a:rPr>
              <a:t>A wide range of materials possible by loading the polymer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1600">
              <a:latin typeface="Arial" pitchFamily="34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1600">
              <a:latin typeface="Arial" pitchFamily="34" charset="0"/>
            </a:endParaRPr>
          </a:p>
        </p:txBody>
      </p:sp>
      <p:sp>
        <p:nvSpPr>
          <p:cNvPr id="18464" name="Rectangle 14"/>
          <p:cNvSpPr>
            <a:spLocks noChangeArrowheads="1"/>
          </p:cNvSpPr>
          <p:nvPr/>
        </p:nvSpPr>
        <p:spPr bwMode="auto">
          <a:xfrm>
            <a:off x="4756150" y="5838825"/>
            <a:ext cx="4359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1600">
                <a:latin typeface="Arial" pitchFamily="34" charset="0"/>
              </a:rPr>
              <a:t>Materials suite currently limited to thermoplastics (may be resolved by loading) </a:t>
            </a:r>
          </a:p>
        </p:txBody>
      </p:sp>
      <p:pic>
        <p:nvPicPr>
          <p:cNvPr id="18465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3362325"/>
            <a:ext cx="279876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6" name="TextBox 2"/>
          <p:cNvSpPr txBox="1">
            <a:spLocks noChangeArrowheads="1"/>
          </p:cNvSpPr>
          <p:nvPr/>
        </p:nvSpPr>
        <p:spPr bwMode="auto">
          <a:xfrm>
            <a:off x="350838" y="5010150"/>
            <a:ext cx="4095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 eaLnBrk="0" hangingPunct="0">
              <a:buFont typeface="Arial" pitchFamily="34" charset="0"/>
              <a:buChar char="•"/>
            </a:pPr>
            <a:r>
              <a:rPr lang="en-US" sz="1600">
                <a:latin typeface="Arial" pitchFamily="34" charset="0"/>
              </a:rPr>
              <a:t>Conceptual Models</a:t>
            </a:r>
          </a:p>
          <a:p>
            <a:pPr marL="285750" lvl="1" indent="-285750" eaLnBrk="0" hangingPunct="0">
              <a:buFont typeface="Arial" pitchFamily="34" charset="0"/>
              <a:buChar char="•"/>
            </a:pPr>
            <a:r>
              <a:rPr lang="en-US" sz="1600">
                <a:latin typeface="Arial" pitchFamily="34" charset="0"/>
              </a:rPr>
              <a:t>Engineering Models</a:t>
            </a:r>
          </a:p>
          <a:p>
            <a:pPr marL="285750" lvl="1" indent="-285750" eaLnBrk="0" hangingPunct="0">
              <a:buFont typeface="Arial" pitchFamily="34" charset="0"/>
              <a:buChar char="•"/>
            </a:pPr>
            <a:r>
              <a:rPr lang="en-US" sz="1600">
                <a:latin typeface="Arial" pitchFamily="34" charset="0"/>
              </a:rPr>
              <a:t>Functional Testing Prototypes </a:t>
            </a:r>
          </a:p>
          <a:p>
            <a:pPr eaLnBrk="0" hangingPunct="0"/>
            <a:endParaRPr lang="en-US" sz="1100"/>
          </a:p>
        </p:txBody>
      </p:sp>
      <p:sp>
        <p:nvSpPr>
          <p:cNvPr id="18467" name="TextBox 4"/>
          <p:cNvSpPr txBox="1">
            <a:spLocks noChangeArrowheads="1"/>
          </p:cNvSpPr>
          <p:nvPr/>
        </p:nvSpPr>
        <p:spPr bwMode="auto">
          <a:xfrm>
            <a:off x="5597525" y="5105400"/>
            <a:ext cx="22145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www.redeyeondemand.com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33413" y="319088"/>
            <a:ext cx="4646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FDM: companies and applications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49288" y="1360488"/>
            <a:ext cx="659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FDM™ is a patented technology of Stratasys™ Inc. </a:t>
            </a:r>
          </a:p>
        </p:txBody>
      </p:sp>
      <p:pic>
        <p:nvPicPr>
          <p:cNvPr id="46085" name="Picture 5" descr="MonkeyCin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13" y="4541838"/>
            <a:ext cx="2581275" cy="2212975"/>
          </a:xfrm>
          <a:prstGeom prst="rect">
            <a:avLst/>
          </a:prstGeom>
          <a:noFill/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201988" y="5799138"/>
            <a:ext cx="5454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1"/>
              <a:t>Monkey Cinquefoil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/>
              <a:t>Designed by Prof Carlo Sequin, UC Berkeley</a:t>
            </a:r>
          </a:p>
          <a:p>
            <a:pPr eaLnBrk="0" hangingPunct="0"/>
            <a:r>
              <a:rPr lang="en-US" sz="1800"/>
              <a:t>5 monkey-saddles closed into a single edged toroidal ring</a:t>
            </a:r>
          </a:p>
        </p:txBody>
      </p:sp>
      <p:pic>
        <p:nvPicPr>
          <p:cNvPr id="46091" name="Picture 11" descr="model_g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2189163"/>
            <a:ext cx="2125663" cy="2125662"/>
          </a:xfrm>
          <a:prstGeom prst="rect">
            <a:avLst/>
          </a:prstGeom>
          <a:noFill/>
        </p:spPr>
      </p:pic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3313113" y="3106738"/>
            <a:ext cx="4737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1"/>
              <a:t>Gear assembly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/>
              <a:t>Toy design using FDM models of different colors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79495" cy="75111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Fused Deposition Modeling- FDM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30626" cy="355690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Developed by S. Scott Crump in the late 1980s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Commercialized in early 1990s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Principle of laying down molten material in layers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Nozzle is heated to melt the thermoplastics material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print head moves on X-Y Axis to draw the layer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platform drops down on Z for each layer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Separate dissolvable support material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Several material and color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D0B74-CD2A-4DFB-A6EC-3D126D23EF63}" type="slidenum">
              <a:rPr lang="he-IL" altLang="zh-CN" smtClean="0"/>
              <a:pPr>
                <a:defRPr/>
              </a:pPr>
              <a:t>2</a:t>
            </a:fld>
            <a:endParaRPr lang="it-IT" altLang="zh-CN"/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7924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Fused Deposition Modeling (FDM) is an additive manufacturing technology.</a:t>
            </a:r>
          </a:p>
          <a:p>
            <a:endParaRPr lang="en-US" sz="2400" dirty="0" smtClean="0"/>
          </a:p>
          <a:p>
            <a:r>
              <a:rPr lang="en-US" sz="2400" dirty="0" smtClean="0"/>
              <a:t>Used for modeling, prototyping and production applications.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90525" y="176213"/>
            <a:ext cx="8229600" cy="1066800"/>
          </a:xfrm>
        </p:spPr>
        <p:txBody>
          <a:bodyPr/>
          <a:lstStyle/>
          <a:p>
            <a:r>
              <a:rPr lang="en-US" sz="3600" dirty="0" smtClean="0"/>
              <a:t>Fused Deposition Modeling (FDM)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7788"/>
            <a:ext cx="4533900" cy="1317625"/>
          </a:xfrm>
        </p:spPr>
        <p:txBody>
          <a:bodyPr>
            <a:normAutofit fontScale="85000" lnSpcReduction="10000"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1800" dirty="0" smtClean="0">
                <a:latin typeface="Helvetica"/>
                <a:cs typeface="Helvetica"/>
              </a:rPr>
              <a:t>The fused deposition modeling (FDM) technology was developed by S. Scott Crump in the late 1980s and was commercialized in 1990. The double material approach was developed by </a:t>
            </a:r>
            <a:r>
              <a:rPr lang="en-US" sz="1800" dirty="0" err="1" smtClean="0">
                <a:latin typeface="Helvetica"/>
                <a:cs typeface="Helvetica"/>
              </a:rPr>
              <a:t>Stratasys</a:t>
            </a:r>
            <a:r>
              <a:rPr lang="en-US" sz="1800" dirty="0" smtClean="0">
                <a:latin typeface="Helvetica"/>
                <a:cs typeface="Helvetica"/>
              </a:rPr>
              <a:t> in 1999.</a:t>
            </a:r>
            <a:endParaRPr lang="en-US" sz="1800" dirty="0">
              <a:latin typeface="Arial"/>
              <a:cs typeface="Arial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800" dirty="0" smtClean="0">
              <a:latin typeface="Arial"/>
              <a:cs typeface="Arial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8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5F6B5B2-A280-4E8A-84EC-818E72BEF7C2}" type="slidenum">
              <a:rPr lang="en-US">
                <a:latin typeface="Helvetica"/>
                <a:ea typeface="MS PGothic" pitchFamily="34" charset="-128"/>
              </a:rPr>
              <a:pPr/>
              <a:t>3</a:t>
            </a:fld>
            <a:endParaRPr lang="en-US">
              <a:latin typeface="Helvetica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3525" y="1016000"/>
            <a:ext cx="2713038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 dirty="0">
                <a:latin typeface="Helvetica" charset="0"/>
                <a:ea typeface="ＭＳ Ｐゴシック" charset="0"/>
                <a:cs typeface="+mn-cs"/>
              </a:rPr>
              <a:t>Current market leaders</a:t>
            </a:r>
          </a:p>
          <a:p>
            <a:pPr marL="285750" indent="-285750" eaLnBrk="0" hangingPunct="0">
              <a:buFontTx/>
              <a:buChar char="-"/>
              <a:defRPr/>
            </a:pPr>
            <a:r>
              <a:rPr lang="en-US" sz="1800" dirty="0" err="1">
                <a:latin typeface="Helvetica" charset="0"/>
                <a:ea typeface="ＭＳ Ｐゴシック" charset="0"/>
                <a:cs typeface="+mn-cs"/>
              </a:rPr>
              <a:t>Stratasys</a:t>
            </a:r>
            <a:r>
              <a:rPr lang="en-US" sz="1800" dirty="0">
                <a:latin typeface="Helvetica" charset="0"/>
                <a:ea typeface="ＭＳ Ｐゴシック" charset="0"/>
                <a:cs typeface="+mn-cs"/>
              </a:rPr>
              <a:t>, Inc.</a:t>
            </a: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5683250" y="5956300"/>
            <a:ext cx="24336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/>
              <a:t>Stratasys Dimension SST 1200</a:t>
            </a:r>
          </a:p>
        </p:txBody>
      </p:sp>
      <p:pic>
        <p:nvPicPr>
          <p:cNvPr id="17415" name="Picture 2" descr="complex model built of a number of separate parts each made by fused deposition model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3173413"/>
            <a:ext cx="200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stratasys dimension sst 1200.jpg"/>
          <p:cNvPicPr>
            <a:picLocks noChangeAspect="1"/>
          </p:cNvPicPr>
          <p:nvPr/>
        </p:nvPicPr>
        <p:blipFill>
          <a:blip r:embed="rId3"/>
          <a:srcRect l="24667" r="21333"/>
          <a:stretch>
            <a:fillRect/>
          </a:stretch>
        </p:blipFill>
        <p:spPr bwMode="auto">
          <a:xfrm>
            <a:off x="5842000" y="1771650"/>
            <a:ext cx="21304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30475" y="2551113"/>
            <a:ext cx="2282825" cy="2008187"/>
            <a:chOff x="2621515" y="2642603"/>
            <a:chExt cx="2283153" cy="2007066"/>
          </a:xfrm>
        </p:grpSpPr>
        <p:pic>
          <p:nvPicPr>
            <p:cNvPr id="17422" name="Picture 4" descr="http://www.cs.berkeley.edu/~sequin/ART/BRIDGES2006/ArtExhibit_Sequin/Ribbon_Tetru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7408" y="2668469"/>
              <a:ext cx="2108708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Rectangle 6"/>
            <p:cNvSpPr>
              <a:spLocks noChangeArrowheads="1"/>
            </p:cNvSpPr>
            <p:nvPr/>
          </p:nvSpPr>
          <p:spPr bwMode="auto">
            <a:xfrm>
              <a:off x="2621515" y="2642603"/>
              <a:ext cx="228315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100" b="1" i="1"/>
                <a:t>"Ribbon Tetrus" (Carlo Séquin)</a:t>
              </a:r>
              <a:endParaRPr lang="en-US" sz="1100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065338" y="4703763"/>
            <a:ext cx="2198687" cy="1993900"/>
            <a:chOff x="2478964" y="4562533"/>
            <a:chExt cx="2317889" cy="2123111"/>
          </a:xfrm>
        </p:grpSpPr>
        <p:pic>
          <p:nvPicPr>
            <p:cNvPr id="17420" name="Picture 8" descr="FDM_jaw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13993" y="4562533"/>
              <a:ext cx="2155468" cy="2112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2478964" y="6242766"/>
              <a:ext cx="2317889" cy="4428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50" b="1" dirty="0">
                  <a:latin typeface="Helvetica" charset="0"/>
                  <a:ea typeface="ＭＳ Ｐゴシック" charset="0"/>
                  <a:cs typeface="+mn-cs"/>
                </a:rPr>
                <a:t>Courtesy, Dr. Robin Richards, University College London, UK</a:t>
              </a:r>
            </a:p>
          </p:txBody>
        </p:sp>
      </p:grp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582613" y="4872038"/>
            <a:ext cx="1473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100" b="1">
                <a:solidFill>
                  <a:schemeClr val="bg1"/>
                </a:solidFill>
              </a:rPr>
              <a:t>www.nybro.com.au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b="1" dirty="0" smtClean="0"/>
              <a:t>Step 1: Pre-processing</a:t>
            </a:r>
          </a:p>
          <a:p>
            <a:endParaRPr lang="en-US" dirty="0" smtClean="0"/>
          </a:p>
          <a:p>
            <a:pPr algn="just"/>
            <a:r>
              <a:rPr lang="en-US" sz="2400" dirty="0" smtClean="0"/>
              <a:t>	A CAD model is constructed, then 	converted 	into the STL format ready for the FDM process.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733794"/>
            <a:ext cx="8229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2:Production</a:t>
            </a:r>
          </a:p>
          <a:p>
            <a:endParaRPr lang="en-US" dirty="0" smtClean="0"/>
          </a:p>
          <a:p>
            <a:r>
              <a:rPr lang="en-US" sz="2400" dirty="0" smtClean="0"/>
              <a:t>	FDM machine processes .STL file by creating sliced 	layers of the model.</a:t>
            </a:r>
          </a:p>
          <a:p>
            <a:endParaRPr lang="en-US" sz="2400" dirty="0" smtClean="0"/>
          </a:p>
          <a:p>
            <a:r>
              <a:rPr lang="en-US" sz="2400" dirty="0" smtClean="0"/>
              <a:t>	The first layer of the physical model is created</a:t>
            </a:r>
          </a:p>
          <a:p>
            <a:endParaRPr lang="en-US" sz="2400" dirty="0" smtClean="0"/>
          </a:p>
          <a:p>
            <a:r>
              <a:rPr lang="en-US" sz="2400" dirty="0" smtClean="0"/>
              <a:t>	The model is then lowered by the thickness of the 	next layer.</a:t>
            </a:r>
          </a:p>
          <a:p>
            <a:endParaRPr lang="en-US" sz="2400" dirty="0" smtClean="0"/>
          </a:p>
          <a:p>
            <a:r>
              <a:rPr lang="en-US" sz="2400" dirty="0" smtClean="0"/>
              <a:t>	The process is repeated until completion of the model.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438400" y="101025"/>
            <a:ext cx="3830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</a:rPr>
              <a:t>FDM process steps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724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3: Post processing</a:t>
            </a:r>
          </a:p>
          <a:p>
            <a:endParaRPr lang="en-US" sz="2800" b="1" dirty="0" smtClean="0"/>
          </a:p>
          <a:p>
            <a:r>
              <a:rPr lang="en-US" sz="2400" dirty="0" smtClean="0"/>
              <a:t>The model and any supports are removed by washing or stripping it away. </a:t>
            </a:r>
          </a:p>
          <a:p>
            <a:endParaRPr lang="en-US" sz="2400" dirty="0" smtClean="0"/>
          </a:p>
          <a:p>
            <a:r>
              <a:rPr lang="en-US" sz="2400" dirty="0" smtClean="0"/>
              <a:t>The surface of the model is then finished and cleaned</a:t>
            </a:r>
          </a:p>
          <a:p>
            <a:endParaRPr lang="en-US" dirty="0"/>
          </a:p>
        </p:txBody>
      </p:sp>
      <p:pic>
        <p:nvPicPr>
          <p:cNvPr id="3" name="Picture 2" descr="C:\Users\user\Desktop\Screenshot_2018-09-16-17-38-02-022_com.google.android.youtube.png"/>
          <p:cNvPicPr/>
          <p:nvPr/>
        </p:nvPicPr>
        <p:blipFill>
          <a:blip r:embed="rId2"/>
          <a:srcRect l="26442" r="24840" b="11538"/>
          <a:stretch>
            <a:fillRect/>
          </a:stretch>
        </p:blipFill>
        <p:spPr bwMode="auto">
          <a:xfrm>
            <a:off x="4572000" y="1676400"/>
            <a:ext cx="43434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used Deposition Modeling (FDM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4000"/>
          <a:stretch>
            <a:fillRect/>
          </a:stretch>
        </p:blipFill>
        <p:spPr bwMode="auto">
          <a:xfrm>
            <a:off x="588311" y="457200"/>
            <a:ext cx="764349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8229600" cy="1066800"/>
          </a:xfrm>
        </p:spPr>
        <p:txBody>
          <a:bodyPr/>
          <a:lstStyle/>
          <a:p>
            <a:r>
              <a:rPr lang="en-US" sz="3600" dirty="0" smtClean="0"/>
              <a:t>Fused Deposition Modeling (FDM) Process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541853C-AF0B-4A48-9950-83E84416E19E}" type="slidenum">
              <a:rPr lang="en-US">
                <a:latin typeface="Helvetica"/>
                <a:ea typeface="MS PGothic" pitchFamily="34" charset="-128"/>
              </a:rPr>
              <a:pPr/>
              <a:t>7</a:t>
            </a:fld>
            <a:endParaRPr lang="en-US">
              <a:latin typeface="Helvetica"/>
              <a:ea typeface="MS PGothic" pitchFamily="34" charset="-128"/>
            </a:endParaRPr>
          </a:p>
        </p:txBody>
      </p:sp>
      <p:pic>
        <p:nvPicPr>
          <p:cNvPr id="16388" name="Picture 2" descr="Fused Deposition Modeling (FDM)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38400"/>
            <a:ext cx="451167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3513" y="1103313"/>
            <a:ext cx="66182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buFont typeface="Wingdings" pitchFamily="2" charset="2"/>
              <a:buChar char="§"/>
            </a:pPr>
            <a:r>
              <a:rPr lang="en-US" dirty="0"/>
              <a:t>A spool of </a:t>
            </a:r>
            <a:r>
              <a:rPr lang="en-US" dirty="0" smtClean="0"/>
              <a:t>thermoplastic </a:t>
            </a:r>
            <a:r>
              <a:rPr lang="en-US" dirty="0"/>
              <a:t>wire (typically </a:t>
            </a:r>
            <a:r>
              <a:rPr lang="en-US" dirty="0" smtClean="0"/>
              <a:t>acrylonitrile </a:t>
            </a:r>
            <a:r>
              <a:rPr lang="en-US" dirty="0"/>
              <a:t>butadiene styrene (ABS)) with a 0.012 in (300 </a:t>
            </a:r>
            <a:r>
              <a:rPr lang="en-US" dirty="0" err="1">
                <a:ea typeface="Helvetica"/>
                <a:cs typeface="Helvetica"/>
              </a:rPr>
              <a:t>μm</a:t>
            </a:r>
            <a:r>
              <a:rPr lang="en-US" dirty="0">
                <a:ea typeface="Helvetica"/>
                <a:cs typeface="Helvetica"/>
              </a:rPr>
              <a:t>) diameter</a:t>
            </a:r>
            <a:r>
              <a:rPr lang="en-US" dirty="0"/>
              <a:t> is continuously supplied to a nozzle</a:t>
            </a:r>
          </a:p>
          <a:p>
            <a:pPr marL="342900" indent="-342900" eaLnBrk="0" hangingPunct="0">
              <a:buFont typeface="Wingdings" pitchFamily="2" charset="2"/>
              <a:buChar char="§"/>
            </a:pPr>
            <a:endParaRPr lang="en-US" dirty="0"/>
          </a:p>
          <a:p>
            <a:pPr marL="342900" indent="-342900" algn="just" eaLnBrk="0" hangingPunct="0">
              <a:buFont typeface="Wingdings" pitchFamily="2" charset="2"/>
              <a:buChar char="§"/>
            </a:pPr>
            <a:r>
              <a:rPr lang="en-US" dirty="0"/>
              <a:t>The nozzle heats up the wire and extrudes a hot, </a:t>
            </a:r>
            <a:r>
              <a:rPr lang="en-US" dirty="0" err="1"/>
              <a:t>viscos</a:t>
            </a:r>
            <a:r>
              <a:rPr lang="en-US" dirty="0"/>
              <a:t> strand (like squeezing toothpaste of </a:t>
            </a:r>
            <a:r>
              <a:rPr lang="en-US" dirty="0" err="1"/>
              <a:t>of</a:t>
            </a:r>
            <a:r>
              <a:rPr lang="en-US" dirty="0"/>
              <a:t> a tube</a:t>
            </a:r>
            <a:r>
              <a:rPr lang="en-US" dirty="0" smtClean="0"/>
              <a:t>).</a:t>
            </a:r>
            <a:endParaRPr lang="en-US" dirty="0">
              <a:ea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971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buFont typeface="Wingdings" pitchFamily="2" charset="2"/>
              <a:buChar char="§"/>
            </a:pPr>
            <a:r>
              <a:rPr lang="en-US" dirty="0" smtClean="0">
                <a:ea typeface="Helvetica"/>
                <a:cs typeface="Helvetica"/>
              </a:rPr>
              <a:t>A computer controls the nozzle movement along the x- and y-axes, and each cross-section of the prototype is produced by melting the plastic wire that solidifies on cooling. </a:t>
            </a:r>
          </a:p>
          <a:p>
            <a:pPr marL="342900" indent="-342900" eaLnBrk="0" hangingPunct="0">
              <a:buFont typeface="Wingdings" pitchFamily="2" charset="2"/>
              <a:buChar char="§"/>
            </a:pPr>
            <a:endParaRPr lang="en-US" dirty="0" smtClean="0">
              <a:ea typeface="Helvetica"/>
              <a:cs typeface="Helvetica"/>
            </a:endParaRPr>
          </a:p>
          <a:p>
            <a:pPr marL="342900" indent="-342900" algn="just" eaLnBrk="0" hangingPunct="0">
              <a:buFont typeface="Wingdings" pitchFamily="2" charset="2"/>
              <a:buChar char="§"/>
            </a:pPr>
            <a:r>
              <a:rPr lang="en-US" dirty="0" smtClean="0">
                <a:ea typeface="Helvetica"/>
                <a:cs typeface="Helvetica"/>
              </a:rPr>
              <a:t>In the newest models, </a:t>
            </a:r>
            <a:r>
              <a:rPr lang="en-US" dirty="0" smtClean="0"/>
              <a:t>a second nozzle carries a support wax that can easily be removed afterward, allowing construction of more complex parts. The most common support material is marketed by </a:t>
            </a:r>
            <a:r>
              <a:rPr lang="en-US" dirty="0" err="1" smtClean="0"/>
              <a:t>Stratasys</a:t>
            </a:r>
            <a:r>
              <a:rPr lang="en-US" dirty="0" smtClean="0"/>
              <a:t> under the name </a:t>
            </a:r>
            <a:r>
              <a:rPr lang="en-US" dirty="0" err="1" smtClean="0"/>
              <a:t>WaterWorks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609600" y="228600"/>
            <a:ext cx="24911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/>
              <a:t>ADVANTAGES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28600" y="838200"/>
            <a:ext cx="8382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</a:rPr>
              <a:t>FDM is clean, simple to use.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</a:rPr>
              <a:t>Thermoplastic parts can endure exposure to heat, chemical, humid or dry environments, mechanical stress.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</a:rPr>
              <a:t>Soluble support materials make it possible to produce complex geometric and cavities that would be difficult to build with traditional manufacturing methods.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</a:rPr>
              <a:t>Economical </a:t>
            </a:r>
            <a:r>
              <a:rPr lang="en-US" sz="2000" dirty="0">
                <a:latin typeface="Arial" pitchFamily="34" charset="0"/>
              </a:rPr>
              <a:t>(inexpensive materials</a:t>
            </a:r>
            <a:r>
              <a:rPr lang="en-US" sz="2000" dirty="0" smtClean="0">
                <a:latin typeface="Arial" pitchFamily="34" charset="0"/>
              </a:rPr>
              <a:t>)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2000" dirty="0">
              <a:latin typeface="Arial" pitchFamily="34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Enables multiple </a:t>
            </a:r>
            <a:r>
              <a:rPr lang="en-US" sz="2000" dirty="0" smtClean="0">
                <a:latin typeface="Arial" pitchFamily="34" charset="0"/>
              </a:rPr>
              <a:t>colors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2000" dirty="0">
              <a:latin typeface="Arial" pitchFamily="34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Easy to build DIY kits (one of the most common technologies for home 3D printing</a:t>
            </a:r>
            <a:r>
              <a:rPr lang="en-US" sz="2000" dirty="0" smtClean="0">
                <a:latin typeface="Arial" pitchFamily="34" charset="0"/>
              </a:rPr>
              <a:t>)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2000" dirty="0">
              <a:latin typeface="Arial" pitchFamily="34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</a:rPr>
              <a:t>A wide range of materials possible by loading the </a:t>
            </a:r>
            <a:r>
              <a:rPr lang="en-US" sz="2000" dirty="0" smtClean="0">
                <a:latin typeface="Arial" pitchFamily="34" charset="0"/>
              </a:rPr>
              <a:t>polymer</a:t>
            </a:r>
            <a:endParaRPr lang="en-US" sz="20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381000" y="457200"/>
            <a:ext cx="30471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/>
              <a:t>DISADVANTAGES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04800" y="1371600"/>
            <a:ext cx="7924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</a:rPr>
              <a:t>Materials suite currently limited </a:t>
            </a:r>
            <a:r>
              <a:rPr lang="en-US" sz="2400" dirty="0" smtClean="0">
                <a:latin typeface="Arial" pitchFamily="34" charset="0"/>
              </a:rPr>
              <a:t>to  thermoplastics.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The extrusion head must continue moving or else material bumps up.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Supports are required.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Part strength is weak perpendicular to the build axis.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As layer increases, the build up increases.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Temperature fluctuation during production could lead to </a:t>
            </a:r>
            <a:r>
              <a:rPr lang="en-US" sz="2400" dirty="0" err="1" smtClean="0">
                <a:latin typeface="Arial" pitchFamily="34" charset="0"/>
              </a:rPr>
              <a:t>delamination</a:t>
            </a:r>
            <a:r>
              <a:rPr lang="en-US" sz="2400" dirty="0" smtClean="0">
                <a:latin typeface="Arial" pitchFamily="34" charset="0"/>
              </a:rPr>
              <a:t>. </a:t>
            </a:r>
            <a:endParaRPr lang="en-US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650</Words>
  <Application>Microsoft Office PowerPoint</Application>
  <PresentationFormat>On-screen Show (4:3)</PresentationFormat>
  <Paragraphs>128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Solid-Based Rapid Prototyping Systems</vt:lpstr>
      <vt:lpstr>Fused Deposition Modeling- FDM</vt:lpstr>
      <vt:lpstr>Fused Deposition Modeling (FDM)</vt:lpstr>
      <vt:lpstr>Slide 4</vt:lpstr>
      <vt:lpstr>Slide 5</vt:lpstr>
      <vt:lpstr>Slide 6</vt:lpstr>
      <vt:lpstr>Fused Deposition Modeling (FDM) Process</vt:lpstr>
      <vt:lpstr>Slide 8</vt:lpstr>
      <vt:lpstr>Slide 9</vt:lpstr>
      <vt:lpstr>Slide 10</vt:lpstr>
      <vt:lpstr>Fused Deposition Modeling (FDM)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Fused Deposition Modeling (FDM)</dc:title>
  <dc:creator>user</dc:creator>
  <cp:lastModifiedBy>user</cp:lastModifiedBy>
  <cp:revision>30</cp:revision>
  <dcterms:created xsi:type="dcterms:W3CDTF">2006-08-16T00:00:00Z</dcterms:created>
  <dcterms:modified xsi:type="dcterms:W3CDTF">2018-09-16T15:36:11Z</dcterms:modified>
</cp:coreProperties>
</file>