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6" r:id="rId3"/>
    <p:sldId id="260" r:id="rId4"/>
    <p:sldId id="265" r:id="rId5"/>
    <p:sldId id="258" r:id="rId6"/>
    <p:sldId id="269" r:id="rId7"/>
    <p:sldId id="268" r:id="rId8"/>
    <p:sldId id="259" r:id="rId9"/>
    <p:sldId id="262" r:id="rId10"/>
    <p:sldId id="270" r:id="rId11"/>
    <p:sldId id="261" r:id="rId12"/>
    <p:sldId id="277" r:id="rId13"/>
    <p:sldId id="279" r:id="rId14"/>
  </p:sldIdLst>
  <p:sldSz cx="9144000" cy="6858000" type="screen4x3"/>
  <p:notesSz cx="6958013" cy="9244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0998"/>
    <a:srgbClr val="8A0015"/>
    <a:srgbClr val="B4001A"/>
    <a:srgbClr val="3B0550"/>
    <a:srgbClr val="0066FF"/>
    <a:srgbClr val="CC3399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1763" y="0"/>
            <a:ext cx="3014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80463"/>
            <a:ext cx="3014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1763" y="8780463"/>
            <a:ext cx="3014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5BFE867C-D1B7-4E18-8936-0B9501EE2A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604D94-EB2B-4C3E-AB4D-7B4A92C2CC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CE10A3-B360-41A4-8B8B-4D29D49078A6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C745A-C916-490A-AB54-32E9F4EE888A}" type="slidenum">
              <a:rPr lang="en-US"/>
              <a:pPr/>
              <a:t>10</a:t>
            </a:fld>
            <a:endParaRPr lang="en-US"/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FC722-811E-4D6B-BBA5-1816F82BEBFF}" type="slidenum">
              <a:rPr lang="en-US"/>
              <a:pPr/>
              <a:t>11</a:t>
            </a:fld>
            <a:endParaRPr lang="en-US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10DA3-728B-44DE-9468-D30498E304ED}" type="slidenum">
              <a:rPr lang="en-US"/>
              <a:pPr/>
              <a:t>2</a:t>
            </a:fld>
            <a:endParaRPr lang="en-US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98102-05C1-402A-A8AC-44578271BC22}" type="slidenum">
              <a:rPr lang="en-US"/>
              <a:pPr/>
              <a:t>3</a:t>
            </a:fld>
            <a:endParaRPr lang="en-US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BC4D3A-E183-4995-9F89-13984F39F214}" type="slidenum">
              <a:rPr lang="en-US"/>
              <a:pPr/>
              <a:t>4</a:t>
            </a:fld>
            <a:endParaRPr lang="en-US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45448-849E-4F9A-A06C-53D97DB24E89}" type="slidenum">
              <a:rPr lang="en-US"/>
              <a:pPr/>
              <a:t>5</a:t>
            </a:fld>
            <a:endParaRPr lang="en-US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A4B56-F660-403A-A390-B8141E720B92}" type="slidenum">
              <a:rPr lang="en-US"/>
              <a:pPr/>
              <a:t>6</a:t>
            </a:fld>
            <a:endParaRPr lang="en-US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A2E89-D60C-4763-850A-032270B7360D}" type="slidenum">
              <a:rPr lang="en-US"/>
              <a:pPr/>
              <a:t>7</a:t>
            </a:fld>
            <a:endParaRPr lang="en-US"/>
          </a:p>
        </p:txBody>
      </p:sp>
      <p:sp>
        <p:nvSpPr>
          <p:cNvPr id="3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86B1D-FDAC-4005-9D43-888BBF175B52}" type="slidenum">
              <a:rPr lang="en-US"/>
              <a:pPr/>
              <a:t>8</a:t>
            </a:fld>
            <a:endParaRPr lang="en-US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D17E5-D446-4EC3-A55C-AF71A539C97D}" type="slidenum">
              <a:rPr lang="en-US"/>
              <a:pPr/>
              <a:t>9</a:t>
            </a:fld>
            <a:endParaRPr lang="en-US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65CDE-4C49-49C7-893A-C16DC80310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C2178-88DA-412F-9A6A-9C83AD9024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73CD-0845-4D1F-9A48-589ECD1885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926E7-786C-4966-8684-DE159E51FE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1E9EA-7624-43E5-8770-37500C7AC9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44ABF-B5E8-42AF-9A73-66F60148C3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4BD5C-1861-4129-82D8-E66FAAED4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186B-EFDF-4FC7-AB54-808B6266A3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AC61B-C724-41A8-B207-4742884B87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A5C27-E9E2-4DA0-BDD4-999DE2EEE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56E27-B7CD-4085-93DC-9F1D4D642D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1A14D2-1B6F-47A8-B67B-C27363704F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creativeglazes.com/tiles/tools/sponge-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r>
              <a:rPr lang="en-US"/>
              <a:t>Groundwater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3" name="Picture 5" descr="welldiagram8051_tm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572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457200"/>
            <a:ext cx="3657600" cy="5516563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sz="4000" b="1" u="sng" dirty="0">
                <a:solidFill>
                  <a:schemeClr val="accent2"/>
                </a:solidFill>
              </a:rPr>
              <a:t>cone of depression (dips down)</a:t>
            </a:r>
            <a:r>
              <a:rPr lang="en-US" dirty="0"/>
              <a:t> forms along the water table when a well is dug.  </a:t>
            </a:r>
          </a:p>
          <a:p>
            <a:r>
              <a:rPr lang="en-US" dirty="0"/>
              <a:t>Over pumping will lower the cone of depression. </a:t>
            </a:r>
          </a:p>
        </p:txBody>
      </p:sp>
      <p:pic>
        <p:nvPicPr>
          <p:cNvPr id="20485" name="Picture 5" descr="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46038"/>
            <a:ext cx="4721225" cy="6811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87363"/>
          </a:xfrm>
        </p:spPr>
        <p:txBody>
          <a:bodyPr/>
          <a:lstStyle/>
          <a:p>
            <a:r>
              <a:rPr lang="en-US" sz="4000"/>
              <a:t>Aquifers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7" name="Picture 5" descr="waterwe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-228600"/>
            <a:ext cx="1414463" cy="2286000"/>
          </a:xfrm>
          <a:prstGeom prst="rect">
            <a:avLst/>
          </a:prstGeom>
          <a:noFill/>
        </p:spPr>
      </p:pic>
      <p:pic>
        <p:nvPicPr>
          <p:cNvPr id="8199" name="Picture 7" descr="aquifersandwel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33400"/>
            <a:ext cx="83058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poros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karst_ca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334962"/>
          </a:xfrm>
        </p:spPr>
        <p:txBody>
          <a:bodyPr/>
          <a:lstStyle/>
          <a:p>
            <a:r>
              <a:rPr lang="en-US" b="1" u="sng"/>
              <a:t>Groundwater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5165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  <a:r>
              <a:rPr lang="en-US" b="1">
                <a:solidFill>
                  <a:srgbClr val="CC3399"/>
                </a:solidFill>
              </a:rPr>
              <a:t>INFILTRATE = sink into (soak into).</a:t>
            </a:r>
          </a:p>
          <a:p>
            <a:r>
              <a:rPr lang="en-US"/>
              <a:t>When precipitation falls, it will </a:t>
            </a:r>
            <a:r>
              <a:rPr lang="en-US" b="1">
                <a:solidFill>
                  <a:srgbClr val="CC3399"/>
                </a:solidFill>
              </a:rPr>
              <a:t>runoff</a:t>
            </a:r>
            <a:r>
              <a:rPr lang="en-US"/>
              <a:t> of </a:t>
            </a:r>
            <a:r>
              <a:rPr lang="en-US" b="1" u="sng">
                <a:solidFill>
                  <a:schemeClr val="accent2"/>
                </a:solidFill>
              </a:rPr>
              <a:t>IMPERMEABLE</a:t>
            </a:r>
            <a:r>
              <a:rPr lang="en-US"/>
              <a:t> surfaces, and it will </a:t>
            </a:r>
            <a:r>
              <a:rPr lang="en-US" b="1">
                <a:solidFill>
                  <a:srgbClr val="CC3399"/>
                </a:solidFill>
              </a:rPr>
              <a:t>INFILTRATE</a:t>
            </a:r>
            <a:r>
              <a:rPr lang="en-US"/>
              <a:t> </a:t>
            </a:r>
            <a:r>
              <a:rPr lang="en-US" b="1" u="sng">
                <a:solidFill>
                  <a:schemeClr val="accent2"/>
                </a:solidFill>
              </a:rPr>
              <a:t>PERMEABLE</a:t>
            </a:r>
            <a:r>
              <a:rPr lang="en-US"/>
              <a:t> surfaces.</a:t>
            </a:r>
          </a:p>
          <a:p>
            <a:endParaRPr lang="en-US"/>
          </a:p>
        </p:txBody>
      </p:sp>
      <p:pic>
        <p:nvPicPr>
          <p:cNvPr id="13317" name="Picture 5" descr="jump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984500"/>
            <a:ext cx="4724400" cy="3444875"/>
          </a:xfrm>
          <a:prstGeom prst="rect">
            <a:avLst/>
          </a:prstGeom>
          <a:noFill/>
        </p:spPr>
      </p:pic>
      <p:pic>
        <p:nvPicPr>
          <p:cNvPr id="13319" name="Picture 7" descr="h20g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0"/>
            <a:ext cx="4572000" cy="3398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Permeable</a:t>
            </a:r>
          </a:p>
        </p:txBody>
      </p:sp>
      <p:pic>
        <p:nvPicPr>
          <p:cNvPr id="7172" name="Picture 4" descr="forest6.jpg (47123 bytes)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2819400"/>
            <a:ext cx="5181600" cy="3435350"/>
          </a:xfrm>
          <a:noFill/>
          <a:ln/>
        </p:spPr>
      </p:pic>
      <p:pic>
        <p:nvPicPr>
          <p:cNvPr id="7174" name="Picture 6" descr="sponge-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290638"/>
            <a:ext cx="2286000" cy="2047875"/>
          </a:xfrm>
          <a:prstGeom prst="rect">
            <a:avLst/>
          </a:prstGeom>
          <a:noFill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09600" y="1676400"/>
            <a:ext cx="480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/>
              <a:t>Permeable-</a:t>
            </a:r>
            <a:r>
              <a:rPr lang="en-US" sz="2400" b="1"/>
              <a:t> </a:t>
            </a:r>
            <a:r>
              <a:rPr lang="en-US" sz="2800" b="1" u="sng">
                <a:solidFill>
                  <a:schemeClr val="accent2"/>
                </a:solidFill>
              </a:rPr>
              <a:t>water CAN move through the material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 flipV="1">
            <a:off x="6781800" y="2667000"/>
            <a:ext cx="228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019800" y="3810000"/>
            <a:ext cx="2690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Example: </a:t>
            </a:r>
            <a:r>
              <a:rPr lang="en-US" sz="3200" b="1" u="sng">
                <a:solidFill>
                  <a:schemeClr val="accent2"/>
                </a:solidFill>
              </a:rPr>
              <a:t>Sponge</a:t>
            </a:r>
            <a:endParaRPr lang="en-US" sz="2000" b="1" u="sng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Impermeable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3505200" cy="4419600"/>
          </a:xfrm>
        </p:spPr>
        <p:txBody>
          <a:bodyPr/>
          <a:lstStyle/>
          <a:p>
            <a:r>
              <a:rPr lang="en-US" sz="3600" b="1"/>
              <a:t>Impermeable</a:t>
            </a:r>
            <a:r>
              <a:rPr lang="en-US"/>
              <a:t>- </a:t>
            </a:r>
            <a:r>
              <a:rPr lang="en-US" b="1" u="sng">
                <a:solidFill>
                  <a:schemeClr val="accent2"/>
                </a:solidFill>
              </a:rPr>
              <a:t>water CANNOT move through the object</a:t>
            </a:r>
          </a:p>
        </p:txBody>
      </p:sp>
      <p:pic>
        <p:nvPicPr>
          <p:cNvPr id="12295" name="Picture 7" descr="parking%20lot%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295400"/>
            <a:ext cx="5257800" cy="3943350"/>
          </a:xfrm>
          <a:prstGeom prst="rect">
            <a:avLst/>
          </a:prstGeom>
          <a:noFill/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2743200" y="4267200"/>
            <a:ext cx="1600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914400" y="5105400"/>
            <a:ext cx="4113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/>
              <a:t>Impermeable</a:t>
            </a:r>
          </a:p>
          <a:p>
            <a:r>
              <a:rPr lang="en-US"/>
              <a:t>Example: </a:t>
            </a:r>
            <a:r>
              <a:rPr lang="en-US" sz="2400" b="1" u="sng">
                <a:solidFill>
                  <a:schemeClr val="accent2"/>
                </a:solidFill>
              </a:rPr>
              <a:t>Asphalt or Concrete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/>
              <a:t>Zones of Groundwater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762000"/>
            <a:ext cx="40386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FF6699"/>
                </a:solidFill>
              </a:rPr>
              <a:t>Zone of Aeration</a:t>
            </a:r>
            <a:r>
              <a:rPr lang="en-US">
                <a:solidFill>
                  <a:srgbClr val="FF6699"/>
                </a:solidFill>
              </a:rPr>
              <a:t> – </a:t>
            </a:r>
            <a:r>
              <a:rPr lang="en-US" b="1" u="sng">
                <a:solidFill>
                  <a:srgbClr val="CC3399"/>
                </a:solidFill>
              </a:rPr>
              <a:t>pores filled w/ air &amp; Water</a:t>
            </a:r>
          </a:p>
          <a:p>
            <a:pPr>
              <a:buFontTx/>
              <a:buNone/>
            </a:pPr>
            <a:endParaRPr lang="en-US" b="1" u="sng">
              <a:solidFill>
                <a:srgbClr val="CC3399"/>
              </a:solidFill>
            </a:endParaRPr>
          </a:p>
          <a:p>
            <a:pPr>
              <a:buFontTx/>
              <a:buNone/>
            </a:pPr>
            <a:r>
              <a:rPr lang="en-US" b="1">
                <a:solidFill>
                  <a:srgbClr val="FF6699"/>
                </a:solidFill>
              </a:rPr>
              <a:t>Zone of saturation</a:t>
            </a:r>
            <a:r>
              <a:rPr lang="en-US">
                <a:solidFill>
                  <a:srgbClr val="FF6699"/>
                </a:solidFill>
              </a:rPr>
              <a:t> – </a:t>
            </a:r>
            <a:r>
              <a:rPr lang="en-US" b="1" u="sng">
                <a:solidFill>
                  <a:srgbClr val="CC3399"/>
                </a:solidFill>
              </a:rPr>
              <a:t>all pores filled w/ Water</a:t>
            </a:r>
          </a:p>
          <a:p>
            <a:pPr>
              <a:buFontTx/>
              <a:buNone/>
            </a:pPr>
            <a:endParaRPr lang="en-US" b="1" u="sng">
              <a:solidFill>
                <a:srgbClr val="CC3399"/>
              </a:solidFill>
            </a:endParaRPr>
          </a:p>
          <a:p>
            <a:pPr>
              <a:buFontTx/>
              <a:buNone/>
            </a:pPr>
            <a:r>
              <a:rPr lang="en-US" b="1">
                <a:solidFill>
                  <a:schemeClr val="accent2"/>
                </a:solidFill>
              </a:rPr>
              <a:t>Water Table</a:t>
            </a:r>
            <a:r>
              <a:rPr lang="en-US">
                <a:solidFill>
                  <a:schemeClr val="accent2"/>
                </a:solidFill>
              </a:rPr>
              <a:t> – </a:t>
            </a:r>
            <a:r>
              <a:rPr lang="en-US" b="1" u="sng">
                <a:solidFill>
                  <a:schemeClr val="accent2"/>
                </a:solidFill>
              </a:rPr>
              <a:t>division b/w zone of aeration &amp; zone of saturation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85800"/>
            <a:ext cx="4232275" cy="5715000"/>
          </a:xfrm>
          <a:prstGeom prst="rect">
            <a:avLst/>
          </a:prstGeom>
          <a:noFill/>
        </p:spPr>
      </p:pic>
      <p:sp>
        <p:nvSpPr>
          <p:cNvPr id="4107" name="Line 11"/>
          <p:cNvSpPr>
            <a:spLocks noChangeShapeType="1"/>
          </p:cNvSpPr>
          <p:nvPr/>
        </p:nvSpPr>
        <p:spPr bwMode="auto">
          <a:xfrm flipH="1" flipV="1">
            <a:off x="3429000" y="3200400"/>
            <a:ext cx="1295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3429000" y="9906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>
            <a:off x="3124200" y="3048000"/>
            <a:ext cx="1600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CC3399"/>
                </a:solidFill>
              </a:rPr>
              <a:t>Water table well</a:t>
            </a:r>
            <a:r>
              <a:rPr lang="en-US" sz="2800" b="1" dirty="0"/>
              <a:t>: a well that reaches the </a:t>
            </a:r>
            <a:r>
              <a:rPr lang="en-US" sz="2800" b="1" u="sng" dirty="0">
                <a:solidFill>
                  <a:schemeClr val="accent2"/>
                </a:solidFill>
              </a:rPr>
              <a:t>water table</a:t>
            </a:r>
            <a:r>
              <a:rPr lang="en-US" sz="2800" b="1" dirty="0"/>
              <a:t>, the water must be </a:t>
            </a:r>
            <a:r>
              <a:rPr lang="en-US" sz="2800" b="1" u="sng" dirty="0">
                <a:solidFill>
                  <a:schemeClr val="accent2"/>
                </a:solidFill>
              </a:rPr>
              <a:t>pumped</a:t>
            </a:r>
            <a:r>
              <a:rPr lang="en-US" sz="2800" b="1" dirty="0"/>
              <a:t> out.</a:t>
            </a:r>
          </a:p>
        </p:txBody>
      </p:sp>
      <p:pic>
        <p:nvPicPr>
          <p:cNvPr id="19461" name="Picture 5" descr="wsci_02_img02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8610600" cy="4384675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0" y="53340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3399"/>
                </a:solidFill>
              </a:rPr>
              <a:t>Artesian well</a:t>
            </a:r>
            <a:r>
              <a:rPr lang="en-US" b="1"/>
              <a:t>: </a:t>
            </a:r>
            <a:r>
              <a:rPr lang="en-US" sz="3200" b="1"/>
              <a:t>a well that reaches a confined </a:t>
            </a:r>
            <a:r>
              <a:rPr lang="en-US" sz="3200" b="1" u="sng">
                <a:solidFill>
                  <a:schemeClr val="accent2"/>
                </a:solidFill>
              </a:rPr>
              <a:t>aquifer</a:t>
            </a:r>
            <a:r>
              <a:rPr lang="en-US" sz="3200" b="1"/>
              <a:t>, the water flows due to </a:t>
            </a:r>
            <a:r>
              <a:rPr lang="en-US" sz="3200" b="1" u="sng">
                <a:solidFill>
                  <a:schemeClr val="accent2"/>
                </a:solidFill>
              </a:rPr>
              <a:t>pressure</a:t>
            </a:r>
            <a:r>
              <a:rPr lang="en-US" sz="3200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6934200" cy="533400"/>
          </a:xfrm>
        </p:spPr>
        <p:txBody>
          <a:bodyPr/>
          <a:lstStyle/>
          <a:p>
            <a:r>
              <a:rPr lang="en-US"/>
              <a:t>Porosity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457200" y="533400"/>
            <a:ext cx="8686800" cy="3368675"/>
          </a:xfrm>
        </p:spPr>
        <p:txBody>
          <a:bodyPr/>
          <a:lstStyle/>
          <a:p>
            <a:pPr>
              <a:buFontTx/>
              <a:buNone/>
            </a:pPr>
            <a:r>
              <a:rPr lang="en-US" u="sng">
                <a:solidFill>
                  <a:srgbClr val="CC3399"/>
                </a:solidFill>
              </a:rPr>
              <a:t>Porosity</a:t>
            </a:r>
            <a:r>
              <a:rPr lang="en-US"/>
              <a:t>: Amount of </a:t>
            </a:r>
            <a:r>
              <a:rPr lang="en-US" b="1" u="sng"/>
              <a:t>open space</a:t>
            </a:r>
            <a:r>
              <a:rPr lang="en-US"/>
              <a:t> in rocks and sediment that can </a:t>
            </a:r>
            <a:r>
              <a:rPr lang="en-US" b="1" u="sng"/>
              <a:t>hold water (and air).</a:t>
            </a:r>
          </a:p>
          <a:p>
            <a:r>
              <a:rPr lang="en-US" sz="2800" b="1" u="sng"/>
              <a:t>Rounded</a:t>
            </a:r>
            <a:r>
              <a:rPr lang="en-US" sz="2800"/>
              <a:t> sediments of the </a:t>
            </a:r>
            <a:r>
              <a:rPr lang="en-US" sz="2800" b="1" u="sng"/>
              <a:t>same size</a:t>
            </a:r>
            <a:r>
              <a:rPr lang="en-US" sz="2800"/>
              <a:t> can hold </a:t>
            </a:r>
            <a:r>
              <a:rPr lang="en-US" sz="2800" b="1" u="sng"/>
              <a:t>more water</a:t>
            </a:r>
            <a:r>
              <a:rPr lang="en-US" sz="2800"/>
              <a:t> than odd shaped sediments of different sizes.</a:t>
            </a:r>
          </a:p>
        </p:txBody>
      </p:sp>
      <p:pic>
        <p:nvPicPr>
          <p:cNvPr id="18436" name="Picture 5" descr="19_02"/>
          <p:cNvPicPr>
            <a:picLocks noChangeAspect="1" noChangeArrowheads="1"/>
          </p:cNvPicPr>
          <p:nvPr/>
        </p:nvPicPr>
        <p:blipFill>
          <a:blip r:embed="rId3"/>
          <a:srcRect l="33855" t="39812" r="54604" b="41893"/>
          <a:stretch>
            <a:fillRect/>
          </a:stretch>
        </p:blipFill>
        <p:spPr bwMode="auto">
          <a:xfrm>
            <a:off x="457200" y="2895600"/>
            <a:ext cx="3602038" cy="3962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7" name="Picture 6" descr="19_02"/>
          <p:cNvPicPr>
            <a:picLocks noChangeAspect="1" noChangeArrowheads="1"/>
          </p:cNvPicPr>
          <p:nvPr/>
        </p:nvPicPr>
        <p:blipFill>
          <a:blip r:embed="rId3"/>
          <a:srcRect l="33855" t="63237" r="54605" b="17905"/>
          <a:stretch>
            <a:fillRect/>
          </a:stretch>
        </p:blipFill>
        <p:spPr bwMode="auto">
          <a:xfrm>
            <a:off x="5181600" y="2895600"/>
            <a:ext cx="3490913" cy="3962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6173788" y="6172200"/>
            <a:ext cx="18954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Low porosity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1073150" y="6172200"/>
            <a:ext cx="19637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High porosity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Groundwater intersects the surface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800"/>
              <a:t>Water comes out of the ground when the groundwater meets the surface.  It can be a </a:t>
            </a:r>
            <a:r>
              <a:rPr lang="en-US" sz="2800" b="1" u="sng">
                <a:solidFill>
                  <a:schemeClr val="accent2"/>
                </a:solidFill>
              </a:rPr>
              <a:t>spring, a lake, or a stream.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9144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/>
              <a:t>Aquifers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0066FF"/>
                </a:solidFill>
              </a:rPr>
              <a:t>What is an Aquifer?</a:t>
            </a:r>
            <a:r>
              <a:rPr lang="en-US" sz="2800" b="1" u="sng">
                <a:solidFill>
                  <a:srgbClr val="FF6699"/>
                </a:solidFill>
              </a:rPr>
              <a:t>  A layer of permeable rock with high porosity that lets water move freely</a:t>
            </a:r>
            <a:r>
              <a:rPr lang="en-US" sz="2800">
                <a:solidFill>
                  <a:srgbClr val="FF6699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en-US" sz="2800">
              <a:solidFill>
                <a:srgbClr val="FF669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0066FF"/>
                </a:solidFill>
              </a:rPr>
              <a:t>Why are they so important?</a:t>
            </a:r>
            <a:r>
              <a:rPr lang="en-US" sz="2800" b="1" u="sng">
                <a:solidFill>
                  <a:srgbClr val="CC3399"/>
                </a:solidFill>
              </a:rPr>
              <a:t> Most drinking water comes from aquifers</a:t>
            </a:r>
            <a:r>
              <a:rPr lang="en-US" sz="2800">
                <a:solidFill>
                  <a:srgbClr val="FF6699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sz="2800">
              <a:solidFill>
                <a:srgbClr val="FF669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6699"/>
                </a:solidFill>
              </a:rPr>
              <a:t>Wells dug into a </a:t>
            </a:r>
            <a:r>
              <a:rPr lang="en-US" sz="2800" b="1" u="sng">
                <a:solidFill>
                  <a:srgbClr val="CC3399"/>
                </a:solidFill>
              </a:rPr>
              <a:t>confined aquifer</a:t>
            </a:r>
            <a:r>
              <a:rPr lang="en-US" sz="2800">
                <a:solidFill>
                  <a:srgbClr val="FF6699"/>
                </a:solidFill>
              </a:rPr>
              <a:t> will give the most consistent supply of fresh water.</a:t>
            </a:r>
          </a:p>
          <a:p>
            <a:pPr>
              <a:lnSpc>
                <a:spcPct val="90000"/>
              </a:lnSpc>
            </a:pPr>
            <a:endParaRPr lang="en-US" sz="2800">
              <a:solidFill>
                <a:srgbClr val="FF669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6699"/>
                </a:solidFill>
              </a:rPr>
              <a:t>Water flows in an aquifer the same way it would flow on earth’s surface.  It flows down slope.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306</Words>
  <Application>Microsoft Office PowerPoint</Application>
  <PresentationFormat>On-screen Show (4:3)</PresentationFormat>
  <Paragraphs>48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Default Design</vt:lpstr>
      <vt:lpstr>Groundwater</vt:lpstr>
      <vt:lpstr>Groundwater</vt:lpstr>
      <vt:lpstr>Permeable</vt:lpstr>
      <vt:lpstr>Impermeable</vt:lpstr>
      <vt:lpstr>Zones of Groundwater</vt:lpstr>
      <vt:lpstr>Slide 6</vt:lpstr>
      <vt:lpstr>Porosity</vt:lpstr>
      <vt:lpstr>Groundwater intersects the surface</vt:lpstr>
      <vt:lpstr>Aquifers</vt:lpstr>
      <vt:lpstr>Slide 10</vt:lpstr>
      <vt:lpstr>Aquifers</vt:lpstr>
      <vt:lpstr>Slide 12</vt:lpstr>
      <vt:lpstr>Slide 13</vt:lpstr>
    </vt:vector>
  </TitlesOfParts>
  <Company>Suffolk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Groundwater</dc:title>
  <dc:creator>kriaxselle</dc:creator>
  <cp:lastModifiedBy>MARY</cp:lastModifiedBy>
  <cp:revision>13</cp:revision>
  <cp:lastPrinted>2011-03-22T15:49:53Z</cp:lastPrinted>
  <dcterms:created xsi:type="dcterms:W3CDTF">2006-02-24T19:20:21Z</dcterms:created>
  <dcterms:modified xsi:type="dcterms:W3CDTF">2018-09-10T14:20:17Z</dcterms:modified>
</cp:coreProperties>
</file>