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EB9D-EB41-444E-91B6-5828BCF08A0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921C2-4501-4134-B4D3-D8B03F787D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4ED8D-FB23-403A-8C0A-C5127AAACBD8}" type="slidenum">
              <a:rPr lang="en-US"/>
              <a:pPr/>
              <a:t>1</a:t>
            </a:fld>
            <a:endParaRPr lang="en-US"/>
          </a:p>
        </p:txBody>
      </p:sp>
      <p:sp>
        <p:nvSpPr>
          <p:cNvPr id="287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66BF1-050F-4342-B53E-2CED3226F813}" type="slidenum">
              <a:rPr lang="en-US"/>
              <a:pPr/>
              <a:t>10</a:t>
            </a:fld>
            <a:endParaRPr lang="en-US"/>
          </a:p>
        </p:txBody>
      </p:sp>
      <p:sp>
        <p:nvSpPr>
          <p:cNvPr id="293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49589-53BB-4AA3-87E0-2290C1CDA702}" type="slidenum">
              <a:rPr lang="en-US"/>
              <a:pPr/>
              <a:t>11</a:t>
            </a:fld>
            <a:endParaRPr lang="en-US"/>
          </a:p>
        </p:txBody>
      </p:sp>
      <p:sp>
        <p:nvSpPr>
          <p:cNvPr id="294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F2919-C057-428B-B80C-AB1A5975F62A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BC01C-8AC0-4BD5-A587-170B0EEA56CD}" type="slidenum">
              <a:rPr lang="en-US"/>
              <a:pPr/>
              <a:t>13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-25000"/>
              <a:t>7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09ECE-00BA-4A08-8494-A43EBC28A2C4}" type="slidenum">
              <a:rPr lang="en-US"/>
              <a:pPr/>
              <a:t>14</a:t>
            </a:fld>
            <a:endParaRPr lang="en-US"/>
          </a:p>
        </p:txBody>
      </p:sp>
      <p:sp>
        <p:nvSpPr>
          <p:cNvPr id="29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34C3C-427B-463F-B94F-D57AB4E4825D}" type="slidenum">
              <a:rPr lang="en-US"/>
              <a:pPr/>
              <a:t>15</a:t>
            </a:fld>
            <a:endParaRPr lang="en-US"/>
          </a:p>
        </p:txBody>
      </p:sp>
      <p:sp>
        <p:nvSpPr>
          <p:cNvPr id="297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0B20E-DA15-4A10-890A-7A400378E424}" type="slidenum">
              <a:rPr lang="en-US"/>
              <a:pPr/>
              <a:t>16</a:t>
            </a:fld>
            <a:endParaRPr lang="en-US"/>
          </a:p>
        </p:txBody>
      </p:sp>
      <p:sp>
        <p:nvSpPr>
          <p:cNvPr id="29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DD773-D4F2-4CC9-A672-14252803F0B3}" type="slidenum">
              <a:rPr lang="en-US"/>
              <a:pPr/>
              <a:t>17</a:t>
            </a:fld>
            <a:endParaRPr lang="en-US"/>
          </a:p>
        </p:txBody>
      </p:sp>
      <p:sp>
        <p:nvSpPr>
          <p:cNvPr id="300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79B4E-3409-4068-8711-01B392FC4E7C}" type="slidenum">
              <a:rPr lang="en-US"/>
              <a:pPr/>
              <a:t>2</a:t>
            </a:fld>
            <a:endParaRPr lang="en-US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67DDE-55DF-4C18-B1C0-FF202A5C385C}" type="slidenum">
              <a:rPr lang="en-US"/>
              <a:pPr/>
              <a:t>3</a:t>
            </a:fld>
            <a:endParaRPr 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0DCB7-A50F-4FBF-9F74-24BB4BE6248E}" type="slidenum">
              <a:rPr lang="en-US"/>
              <a:pPr/>
              <a:t>4</a:t>
            </a:fld>
            <a:endParaRPr lang="en-US"/>
          </a:p>
        </p:txBody>
      </p:sp>
      <p:sp>
        <p:nvSpPr>
          <p:cNvPr id="315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15" y="4343713"/>
            <a:ext cx="5028370" cy="41138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5E2CF-94A9-486C-BCFA-E1D2D3D2A6E7}" type="slidenum">
              <a:rPr lang="en-US"/>
              <a:pPr/>
              <a:t>5</a:t>
            </a:fld>
            <a:endParaRPr lang="en-US"/>
          </a:p>
        </p:txBody>
      </p:sp>
      <p:sp>
        <p:nvSpPr>
          <p:cNvPr id="288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48B13-4D7B-468B-8D69-89C6D3FA8D4D}" type="slidenum">
              <a:rPr lang="en-US"/>
              <a:pPr/>
              <a:t>6</a:t>
            </a:fld>
            <a:endParaRPr lang="en-US"/>
          </a:p>
        </p:txBody>
      </p:sp>
      <p:sp>
        <p:nvSpPr>
          <p:cNvPr id="289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BC94A-FA5A-430D-B764-9CFA3369DA98}" type="slidenum">
              <a:rPr lang="en-US"/>
              <a:pPr/>
              <a:t>7</a:t>
            </a:fld>
            <a:endParaRPr lang="en-US"/>
          </a:p>
        </p:txBody>
      </p:sp>
      <p:sp>
        <p:nvSpPr>
          <p:cNvPr id="290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0CB7A-D1B0-472B-95D4-DB24C43FC7AD}" type="slidenum">
              <a:rPr lang="en-US"/>
              <a:pPr/>
              <a:t>8</a:t>
            </a:fld>
            <a:endParaRPr lang="en-US"/>
          </a:p>
        </p:txBody>
      </p:sp>
      <p:sp>
        <p:nvSpPr>
          <p:cNvPr id="291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A1077-D99F-4197-BCD8-2E0DEEC5FAC0}" type="slidenum">
              <a:rPr lang="en-US"/>
              <a:pPr/>
              <a:t>9</a:t>
            </a:fld>
            <a:endParaRPr lang="en-US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A2C405C9-E199-4592-B3FB-35C58E0F7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FBEC-C824-4F40-8020-F05DDCBA0E3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4C38-B644-4213-B030-4332B9AD0F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FAFFC-ADC8-40E0-8712-E2FE017DC06B}" type="slidenum">
              <a:rPr lang="en-US"/>
              <a:pPr/>
              <a:t>1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Insertion Sort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Idea: like sorting a hand of playing cards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Start with an empty left hand and the cards facing down on the table.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Remove one card at a time from the table, and insert it into the correct position in the left hand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compare it with each of the cards already in the hand, from right to left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cards held in the left hand are sorted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these cards were originally the top cards of the pile on the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E12CF-D741-43AF-B411-CFA7082A86DD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5694362" cy="483393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b="1"/>
              <a:t>Initialization: </a:t>
            </a:r>
          </a:p>
          <a:p>
            <a:pPr lvl="1">
              <a:lnSpc>
                <a:spcPct val="130000"/>
              </a:lnSpc>
            </a:pPr>
            <a:r>
              <a:rPr lang="en-US"/>
              <a:t>Just before the first iteration, </a:t>
            </a:r>
            <a:r>
              <a:rPr lang="en-US">
                <a:latin typeface="Comic Sans MS" pitchFamily="66" charset="0"/>
              </a:rPr>
              <a:t>j = 2</a:t>
            </a:r>
            <a:r>
              <a:rPr lang="en-US"/>
              <a:t>: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/>
              <a:t>the subarray </a:t>
            </a:r>
            <a:r>
              <a:rPr lang="en-US">
                <a:latin typeface="Comic Sans MS" pitchFamily="66" charset="0"/>
              </a:rPr>
              <a:t>A[1 . . j-1]</a:t>
            </a:r>
            <a:r>
              <a:rPr lang="en-US"/>
              <a:t>  = </a:t>
            </a:r>
            <a:r>
              <a:rPr lang="en-US">
                <a:latin typeface="Comic Sans MS" pitchFamily="66" charset="0"/>
              </a:rPr>
              <a:t>A[1],</a:t>
            </a:r>
            <a:r>
              <a:rPr lang="en-US"/>
              <a:t> (the element originally in </a:t>
            </a:r>
            <a:r>
              <a:rPr lang="en-US">
                <a:latin typeface="Comic Sans MS" pitchFamily="66" charset="0"/>
              </a:rPr>
              <a:t>A[1]</a:t>
            </a:r>
            <a:r>
              <a:rPr lang="en-US"/>
              <a:t>) – is sorted</a:t>
            </a:r>
          </a:p>
        </p:txBody>
      </p:sp>
      <p:graphicFrame>
        <p:nvGraphicFramePr>
          <p:cNvPr id="216068" name="Object 4"/>
          <p:cNvGraphicFramePr>
            <a:graphicFrameLocks noChangeAspect="1"/>
          </p:cNvGraphicFramePr>
          <p:nvPr/>
        </p:nvGraphicFramePr>
        <p:xfrm>
          <a:off x="6065838" y="1341438"/>
          <a:ext cx="2527300" cy="1395412"/>
        </p:xfrm>
        <a:graphic>
          <a:graphicData uri="http://schemas.openxmlformats.org/presentationml/2006/ole">
            <p:oleObj spid="_x0000_s3074" name="Paint Shop Pro Image" r:id="rId4" imgW="2526829" imgH="1395500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F3EC7-0FD0-485E-82E3-DAEC06E84405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r>
              <a:rPr lang="en-US" b="1"/>
              <a:t>Maintenance: </a:t>
            </a:r>
          </a:p>
          <a:p>
            <a:pPr lvl="1"/>
            <a:r>
              <a:rPr lang="en-US"/>
              <a:t>the </a:t>
            </a:r>
            <a:r>
              <a:rPr lang="en-US" b="1"/>
              <a:t>while </a:t>
            </a:r>
            <a:r>
              <a:rPr lang="en-US"/>
              <a:t>inner loop moves </a:t>
            </a:r>
            <a:r>
              <a:rPr lang="en-US">
                <a:latin typeface="Comic Sans MS" pitchFamily="66" charset="0"/>
              </a:rPr>
              <a:t>A[j -1], A[j -2], A[j -3],</a:t>
            </a:r>
            <a:r>
              <a:rPr lang="en-US"/>
              <a:t> and so on, by one position to the right until the proper position for </a:t>
            </a:r>
            <a:r>
              <a:rPr lang="en-US">
                <a:latin typeface="Comic Sans MS" pitchFamily="66" charset="0"/>
              </a:rPr>
              <a:t>key</a:t>
            </a:r>
            <a:r>
              <a:rPr lang="en-US" i="1"/>
              <a:t> </a:t>
            </a:r>
            <a:r>
              <a:rPr lang="en-US"/>
              <a:t>(which has the value that started out in </a:t>
            </a:r>
            <a:r>
              <a:rPr lang="en-US">
                <a:latin typeface="Comic Sans MS" pitchFamily="66" charset="0"/>
              </a:rPr>
              <a:t>A[j]</a:t>
            </a:r>
            <a:r>
              <a:rPr lang="en-US"/>
              <a:t>) is found  </a:t>
            </a:r>
          </a:p>
          <a:p>
            <a:pPr lvl="1"/>
            <a:r>
              <a:rPr lang="en-US"/>
              <a:t>At that point, the value of </a:t>
            </a:r>
            <a:r>
              <a:rPr lang="en-US">
                <a:latin typeface="Comic Sans MS" pitchFamily="66" charset="0"/>
              </a:rPr>
              <a:t>key</a:t>
            </a:r>
            <a:r>
              <a:rPr lang="en-US" i="1"/>
              <a:t> </a:t>
            </a:r>
            <a:r>
              <a:rPr lang="en-US"/>
              <a:t>is placed into this position.</a:t>
            </a:r>
          </a:p>
        </p:txBody>
      </p: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2398713" y="4014788"/>
          <a:ext cx="2574925" cy="1385887"/>
        </p:xfrm>
        <a:graphic>
          <a:graphicData uri="http://schemas.openxmlformats.org/presentationml/2006/ole">
            <p:oleObj spid="_x0000_s4098" name="Paint Shop Pro Image" r:id="rId4" imgW="2575610" imgH="1385741" progId="PaintShopPro">
              <p:embed/>
            </p:oleObj>
          </a:graphicData>
        </a:graphic>
      </p:graphicFrame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5065713" y="3998913"/>
          <a:ext cx="2527300" cy="1414462"/>
        </p:xfrm>
        <a:graphic>
          <a:graphicData uri="http://schemas.openxmlformats.org/presentationml/2006/ole">
            <p:oleObj spid="_x0000_s4099" name="Paint Shop Pro Image" r:id="rId5" imgW="2526829" imgH="1414634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C83BB-2204-4D05-B77C-55B84F686FB6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r>
              <a:rPr lang="en-US" b="1"/>
              <a:t>Termination: </a:t>
            </a:r>
          </a:p>
          <a:p>
            <a:pPr lvl="1"/>
            <a:r>
              <a:rPr lang="en-US"/>
              <a:t>The outer </a:t>
            </a:r>
            <a:r>
              <a:rPr lang="en-US" b="1"/>
              <a:t>for </a:t>
            </a:r>
            <a:r>
              <a:rPr lang="en-US"/>
              <a:t>loop ends when </a:t>
            </a:r>
            <a:r>
              <a:rPr lang="en-US">
                <a:latin typeface="Comic Sans MS" pitchFamily="66" charset="0"/>
              </a:rPr>
              <a:t>j = n + 1</a:t>
            </a:r>
            <a:r>
              <a:rPr lang="en-US">
                <a:sym typeface="Symbol" pitchFamily="18" charset="2"/>
              </a:rPr>
              <a:t>  </a:t>
            </a:r>
            <a:r>
              <a:rPr lang="en-US">
                <a:latin typeface="Comic Sans MS" pitchFamily="66" charset="0"/>
              </a:rPr>
              <a:t>j-1 = n</a:t>
            </a:r>
            <a:endParaRPr lang="en-US">
              <a:latin typeface="Comic Sans MS" pitchFamily="66" charset="0"/>
              <a:sym typeface="Symbol" pitchFamily="18" charset="2"/>
            </a:endParaRPr>
          </a:p>
          <a:p>
            <a:pPr lvl="1"/>
            <a:r>
              <a:rPr lang="en-US"/>
              <a:t>Replace </a:t>
            </a:r>
            <a:r>
              <a:rPr lang="en-US">
                <a:latin typeface="Comic Sans MS" pitchFamily="66" charset="0"/>
              </a:rPr>
              <a:t>n</a:t>
            </a:r>
            <a:r>
              <a:rPr lang="en-US" i="1"/>
              <a:t> </a:t>
            </a:r>
            <a:r>
              <a:rPr lang="en-US"/>
              <a:t>with </a:t>
            </a:r>
            <a:r>
              <a:rPr lang="en-US">
                <a:latin typeface="Comic Sans MS" pitchFamily="66" charset="0"/>
              </a:rPr>
              <a:t>j-1</a:t>
            </a:r>
            <a:r>
              <a:rPr lang="en-US"/>
              <a:t> in the loop invariant: </a:t>
            </a:r>
          </a:p>
          <a:p>
            <a:pPr lvl="2"/>
            <a:r>
              <a:rPr lang="en-US"/>
              <a:t>the subarray </a:t>
            </a:r>
            <a:r>
              <a:rPr lang="en-US">
                <a:latin typeface="Comic Sans MS" pitchFamily="66" charset="0"/>
              </a:rPr>
              <a:t>A[1 . . n]</a:t>
            </a:r>
            <a:r>
              <a:rPr lang="en-US"/>
              <a:t> consists of the elements originally in </a:t>
            </a:r>
            <a:r>
              <a:rPr lang="en-US">
                <a:latin typeface="Comic Sans MS" pitchFamily="66" charset="0"/>
              </a:rPr>
              <a:t>A[1 . . n],</a:t>
            </a:r>
            <a:r>
              <a:rPr lang="en-US"/>
              <a:t> but in sorted order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entire array is sorted!	</a:t>
            </a:r>
          </a:p>
        </p:txBody>
      </p:sp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1824038" y="3246438"/>
          <a:ext cx="2546350" cy="1423987"/>
        </p:xfrm>
        <a:graphic>
          <a:graphicData uri="http://schemas.openxmlformats.org/presentationml/2006/ole">
            <p:oleObj spid="_x0000_s5122" name="Paint Shop Pro Image" r:id="rId4" imgW="2546341" imgH="1424390" progId="PaintShopPro">
              <p:embed/>
            </p:oleObj>
          </a:graphicData>
        </a:graphic>
      </p:graphicFrame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4491038" y="3506788"/>
          <a:ext cx="2643187" cy="946150"/>
        </p:xfrm>
        <a:graphic>
          <a:graphicData uri="http://schemas.openxmlformats.org/presentationml/2006/ole">
            <p:oleObj spid="_x0000_s5123" name="Paint Shop Pro Image" r:id="rId5" imgW="2643902" imgH="946341" progId="PaintShopPro">
              <p:embed/>
            </p:oleObj>
          </a:graphicData>
        </a:graphic>
      </p:graphicFrame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7173913" y="325755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j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6546850" y="325755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j - 1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573088" y="5773738"/>
            <a:ext cx="757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Invariant</a:t>
            </a:r>
            <a:r>
              <a:rPr lang="en-US" sz="2000"/>
              <a:t>: at the start of the </a:t>
            </a:r>
            <a:r>
              <a:rPr lang="en-US" sz="2000" b="1"/>
              <a:t>for</a:t>
            </a:r>
            <a:r>
              <a:rPr lang="en-US" sz="2000"/>
              <a:t> loop the elements in </a:t>
            </a:r>
            <a:r>
              <a:rPr lang="en-US" sz="2000">
                <a:latin typeface="Comic Sans MS" pitchFamily="66" charset="0"/>
              </a:rPr>
              <a:t>A[1 . . j-1] </a:t>
            </a:r>
            <a:r>
              <a:rPr lang="en-US" sz="2000"/>
              <a:t>are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/>
              <a:t>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1F51F-D32C-4C76-9AB6-719C92165955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Insertion Sort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96063" y="1184275"/>
            <a:ext cx="2133600" cy="50768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cost	 times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        n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	   n-1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0	   n-1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	   n-1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5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6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7 </a:t>
            </a:r>
            <a:endParaRPr lang="en-US" sz="240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	    n-1	</a:t>
            </a:r>
            <a:r>
              <a:rPr lang="en-US" sz="2400">
                <a:solidFill>
                  <a:schemeClr val="tx1"/>
                </a:solidFill>
              </a:rPr>
              <a:t>   </a:t>
            </a:r>
            <a:endParaRPr lang="en-US" sz="2400" baseline="-25000">
              <a:solidFill>
                <a:schemeClr val="tx1"/>
              </a:solidFill>
            </a:endParaRPr>
          </a:p>
        </p:txBody>
      </p:sp>
      <p:graphicFrame>
        <p:nvGraphicFramePr>
          <p:cNvPr id="220164" name="Object 4"/>
          <p:cNvGraphicFramePr>
            <a:graphicFrameLocks noChangeAspect="1"/>
          </p:cNvGraphicFramePr>
          <p:nvPr/>
        </p:nvGraphicFramePr>
        <p:xfrm>
          <a:off x="7789863" y="3367088"/>
          <a:ext cx="833437" cy="539750"/>
        </p:xfrm>
        <a:graphic>
          <a:graphicData uri="http://schemas.openxmlformats.org/presentationml/2006/ole">
            <p:oleObj spid="_x0000_s6146" name="Equation" r:id="rId4" imgW="469800" imgH="304560" progId="Equation.3">
              <p:embed/>
            </p:oleObj>
          </a:graphicData>
        </a:graphic>
      </p:graphicFrame>
      <p:graphicFrame>
        <p:nvGraphicFramePr>
          <p:cNvPr id="220165" name="Object 5"/>
          <p:cNvGraphicFramePr>
            <a:graphicFrameLocks noChangeAspect="1"/>
          </p:cNvGraphicFramePr>
          <p:nvPr/>
        </p:nvGraphicFramePr>
        <p:xfrm>
          <a:off x="7789863" y="3827463"/>
          <a:ext cx="1354137" cy="531812"/>
        </p:xfrm>
        <a:graphic>
          <a:graphicData uri="http://schemas.openxmlformats.org/presentationml/2006/ole">
            <p:oleObj spid="_x0000_s6147" name="Equation" r:id="rId5" imgW="774360" imgH="304560" progId="Equation.3">
              <p:embed/>
            </p:oleObj>
          </a:graphicData>
        </a:graphic>
      </p:graphicFrame>
      <p:graphicFrame>
        <p:nvGraphicFramePr>
          <p:cNvPr id="220166" name="Object 6"/>
          <p:cNvGraphicFramePr>
            <a:graphicFrameLocks noChangeAspect="1"/>
          </p:cNvGraphicFramePr>
          <p:nvPr/>
        </p:nvGraphicFramePr>
        <p:xfrm>
          <a:off x="7789863" y="4281488"/>
          <a:ext cx="1354137" cy="531812"/>
        </p:xfrm>
        <a:graphic>
          <a:graphicData uri="http://schemas.openxmlformats.org/presentationml/2006/ole">
            <p:oleObj spid="_x0000_s6148" name="Equation" r:id="rId6" imgW="774360" imgH="304560" progId="Equation.3">
              <p:embed/>
            </p:oleObj>
          </a:graphicData>
        </a:graphic>
      </p:graphicFrame>
      <p:graphicFrame>
        <p:nvGraphicFramePr>
          <p:cNvPr id="220167" name="Object 7"/>
          <p:cNvGraphicFramePr>
            <a:graphicFrameLocks noChangeAspect="1"/>
          </p:cNvGraphicFramePr>
          <p:nvPr/>
        </p:nvGraphicFramePr>
        <p:xfrm>
          <a:off x="246063" y="5711825"/>
          <a:ext cx="8707437" cy="819150"/>
        </p:xfrm>
        <a:graphic>
          <a:graphicData uri="http://schemas.openxmlformats.org/presentationml/2006/ole">
            <p:oleObj spid="_x0000_s6149" name="Equation" r:id="rId7" imgW="4724280" imgH="444240" progId="Equation.3">
              <p:embed/>
            </p:oleObj>
          </a:graphicData>
        </a:graphic>
      </p:graphicFrame>
      <p:sp>
        <p:nvSpPr>
          <p:cNvPr id="220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63525" y="1155700"/>
            <a:ext cx="8229600" cy="507682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INSERTION-SORT</a:t>
            </a:r>
            <a:r>
              <a:rPr lang="en-US" i="1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b="1">
                <a:solidFill>
                  <a:schemeClr val="tx1"/>
                </a:solidFill>
              </a:rPr>
              <a:t>	</a:t>
            </a:r>
            <a:r>
              <a:rPr lang="en-US" sz="2400" b="1">
                <a:solidFill>
                  <a:schemeClr val="tx1"/>
                </a:solidFill>
              </a:rPr>
              <a:t>for </a:t>
            </a:r>
            <a:r>
              <a:rPr lang="en-US" sz="2400">
                <a:solidFill>
                  <a:schemeClr val="tx1"/>
                </a:solidFill>
              </a:rPr>
              <a:t>j ← 2 </a:t>
            </a:r>
            <a:r>
              <a:rPr lang="en-US" sz="2400" b="1">
                <a:solidFill>
                  <a:schemeClr val="tx1"/>
                </a:solidFill>
              </a:rPr>
              <a:t>to </a:t>
            </a:r>
            <a:r>
              <a:rPr lang="en-US" sz="2400">
                <a:solidFill>
                  <a:schemeClr val="tx1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		do </a:t>
            </a:r>
            <a:r>
              <a:rPr lang="en-US" sz="2400">
                <a:solidFill>
                  <a:schemeClr val="tx1"/>
                </a:solidFill>
              </a:rPr>
              <a:t>key ← A[ j ]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		  Insert A[ j ] into the sorted sequence A[1 . . j -1]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	     </a:t>
            </a:r>
            <a:r>
              <a:rPr lang="en-US" sz="2400">
                <a:solidFill>
                  <a:schemeClr val="tx1"/>
                </a:solidFill>
              </a:rPr>
              <a:t>i ← j - 1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		     while </a:t>
            </a:r>
            <a:r>
              <a:rPr lang="en-US" sz="2400">
                <a:solidFill>
                  <a:schemeClr val="tx1"/>
                </a:solidFill>
              </a:rPr>
              <a:t>i &gt; 0 and A[i] &gt; key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	</a:t>
            </a:r>
            <a:r>
              <a:rPr lang="en-US" sz="2400" b="1">
                <a:solidFill>
                  <a:schemeClr val="tx1"/>
                </a:solidFill>
              </a:rPr>
              <a:t>do </a:t>
            </a:r>
            <a:r>
              <a:rPr lang="en-US" sz="2400">
                <a:solidFill>
                  <a:schemeClr val="tx1"/>
                </a:solidFill>
              </a:rPr>
              <a:t>A[i + 1] ← A[i]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	      i ← i – 1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     A[i + 1] ← key</a:t>
            </a:r>
          </a:p>
        </p:txBody>
      </p:sp>
      <p:sp>
        <p:nvSpPr>
          <p:cNvPr id="220169" name="AutoShape 9"/>
          <p:cNvSpPr>
            <a:spLocks noChangeArrowheads="1"/>
          </p:cNvSpPr>
          <p:nvPr/>
        </p:nvSpPr>
        <p:spPr bwMode="auto">
          <a:xfrm rot="-8014074">
            <a:off x="1223170" y="27170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1243013" y="5391150"/>
            <a:ext cx="595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j</a:t>
            </a:r>
            <a:r>
              <a:rPr lang="en-US"/>
              <a:t>: # of times the while statement is executed at iteration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D7A73-4487-4DC1-9EB2-0AB1332DC177}" type="slidenum">
              <a:rPr lang="en-US"/>
              <a:pPr/>
              <a:t>14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Best Case Analysis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533400"/>
            <a:ext cx="8478837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array is already sorted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omic Sans MS" pitchFamily="66" charset="0"/>
              </a:rPr>
              <a:t>A[</a:t>
            </a:r>
            <a:r>
              <a:rPr lang="en-US" dirty="0" err="1">
                <a:latin typeface="Comic Sans MS" pitchFamily="66" charset="0"/>
              </a:rPr>
              <a:t>i</a:t>
            </a:r>
            <a:r>
              <a:rPr lang="en-US" dirty="0">
                <a:latin typeface="Comic Sans MS" pitchFamily="66" charset="0"/>
              </a:rPr>
              <a:t>] ≤ key </a:t>
            </a:r>
            <a:r>
              <a:rPr lang="en-US" dirty="0"/>
              <a:t>upon the first time the </a:t>
            </a:r>
            <a:r>
              <a:rPr lang="en-US" b="1" dirty="0"/>
              <a:t>while </a:t>
            </a:r>
            <a:r>
              <a:rPr lang="en-US" dirty="0"/>
              <a:t>loop test is run (when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j </a:t>
            </a:r>
            <a:r>
              <a:rPr lang="en-US" dirty="0"/>
              <a:t>-1)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t</a:t>
            </a:r>
            <a:r>
              <a:rPr lang="en-US" baseline="-25000" dirty="0" err="1">
                <a:latin typeface="Comic Sans MS" pitchFamily="66" charset="0"/>
              </a:rPr>
              <a:t>j</a:t>
            </a:r>
            <a:r>
              <a:rPr lang="en-US" i="1" dirty="0"/>
              <a:t> </a:t>
            </a:r>
            <a:r>
              <a:rPr lang="en-US" dirty="0"/>
              <a:t>= 1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mic Sans MS" pitchFamily="66" charset="0"/>
              </a:rPr>
              <a:t>T(n) = c</a:t>
            </a:r>
            <a:r>
              <a:rPr lang="en-US" baseline="-25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n + c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(n -1) + c</a:t>
            </a:r>
            <a:r>
              <a:rPr lang="en-US" baseline="-25000" dirty="0">
                <a:latin typeface="Comic Sans MS" pitchFamily="66" charset="0"/>
              </a:rPr>
              <a:t>4</a:t>
            </a:r>
            <a:r>
              <a:rPr lang="en-US" dirty="0">
                <a:latin typeface="Comic Sans MS" pitchFamily="66" charset="0"/>
              </a:rPr>
              <a:t>(n -1) + c</a:t>
            </a:r>
            <a:r>
              <a:rPr lang="en-US" baseline="-25000" dirty="0"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(n -1) + c</a:t>
            </a:r>
            <a:r>
              <a:rPr lang="en-US" baseline="-25000" dirty="0">
                <a:latin typeface="Comic Sans MS" pitchFamily="66" charset="0"/>
              </a:rPr>
              <a:t>8</a:t>
            </a:r>
            <a:r>
              <a:rPr lang="en-US" dirty="0">
                <a:latin typeface="Comic Sans MS" pitchFamily="66" charset="0"/>
              </a:rPr>
              <a:t>(n-1) = (c</a:t>
            </a:r>
            <a:r>
              <a:rPr lang="en-US" baseline="-25000" dirty="0">
                <a:latin typeface="Comic Sans MS" pitchFamily="66" charset="0"/>
              </a:rPr>
              <a:t>1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4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8</a:t>
            </a:r>
            <a:r>
              <a:rPr lang="en-US" dirty="0">
                <a:latin typeface="Comic Sans MS" pitchFamily="66" charset="0"/>
              </a:rPr>
              <a:t>)n + (c</a:t>
            </a:r>
            <a:r>
              <a:rPr lang="en-US" baseline="-25000" dirty="0">
                <a:latin typeface="Comic Sans MS" pitchFamily="66" charset="0"/>
              </a:rPr>
              <a:t>2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4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 + c</a:t>
            </a:r>
            <a:r>
              <a:rPr lang="en-US" baseline="-25000" dirty="0">
                <a:latin typeface="Comic Sans MS" pitchFamily="66" charset="0"/>
              </a:rPr>
              <a:t>8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mic Sans MS" pitchFamily="66" charset="0"/>
              </a:rPr>
              <a:t>= an + b = 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dirty="0">
                <a:latin typeface="Comic Sans MS" pitchFamily="66" charset="0"/>
              </a:rPr>
              <a:t>(n)	</a:t>
            </a:r>
            <a:endParaRPr lang="en-US" baseline="30000" dirty="0">
              <a:latin typeface="Comic Sans MS" pitchFamily="66" charset="0"/>
            </a:endParaRP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5297487" y="1066800"/>
            <a:ext cx="384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rgbClr val="DD0111"/>
                </a:solidFill>
              </a:rPr>
              <a:t>“while </a:t>
            </a:r>
            <a:r>
              <a:rPr lang="en-US" sz="2400" dirty="0" err="1">
                <a:solidFill>
                  <a:srgbClr val="DD0111"/>
                </a:solidFill>
              </a:rPr>
              <a:t>i</a:t>
            </a:r>
            <a:r>
              <a:rPr lang="en-US" sz="2400" dirty="0">
                <a:solidFill>
                  <a:srgbClr val="DD0111"/>
                </a:solidFill>
              </a:rPr>
              <a:t> &gt; 0 and A[</a:t>
            </a:r>
            <a:r>
              <a:rPr lang="en-US" sz="2400" dirty="0" err="1">
                <a:solidFill>
                  <a:srgbClr val="DD0111"/>
                </a:solidFill>
              </a:rPr>
              <a:t>i</a:t>
            </a:r>
            <a:r>
              <a:rPr lang="en-US" sz="2400" dirty="0">
                <a:solidFill>
                  <a:srgbClr val="DD0111"/>
                </a:solidFill>
              </a:rPr>
              <a:t>] &gt; key”</a:t>
            </a:r>
          </a:p>
        </p:txBody>
      </p:sp>
      <p:graphicFrame>
        <p:nvGraphicFramePr>
          <p:cNvPr id="222213" name="Object 5"/>
          <p:cNvGraphicFramePr>
            <a:graphicFrameLocks noChangeAspect="1"/>
          </p:cNvGraphicFramePr>
          <p:nvPr/>
        </p:nvGraphicFramePr>
        <p:xfrm>
          <a:off x="152400" y="6038850"/>
          <a:ext cx="8707438" cy="819150"/>
        </p:xfrm>
        <a:graphic>
          <a:graphicData uri="http://schemas.openxmlformats.org/presentationml/2006/ole">
            <p:oleObj spid="_x0000_s7170" name="Equation" r:id="rId4" imgW="4724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AF3A3D-8B67-4061-8576-9CF084FEC2CB}" type="slidenum">
              <a:rPr lang="en-US"/>
              <a:pPr/>
              <a:t>15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Analysis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32775" cy="56435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The array is in reverse sorted order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Always </a:t>
            </a:r>
            <a:r>
              <a:rPr lang="en-US" sz="2000">
                <a:latin typeface="Comic Sans MS" pitchFamily="66" charset="0"/>
              </a:rPr>
              <a:t>A[i] &gt; key</a:t>
            </a:r>
            <a:r>
              <a:rPr lang="en-US" sz="2000"/>
              <a:t> in </a:t>
            </a:r>
            <a:r>
              <a:rPr lang="en-US" sz="2000" b="1"/>
              <a:t>while</a:t>
            </a:r>
            <a:r>
              <a:rPr lang="en-US" sz="2000"/>
              <a:t> loop test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Have to compare </a:t>
            </a:r>
            <a:r>
              <a:rPr lang="en-US" sz="2000">
                <a:latin typeface="Comic Sans MS" pitchFamily="66" charset="0"/>
              </a:rPr>
              <a:t>key</a:t>
            </a:r>
            <a:r>
              <a:rPr lang="en-US" sz="2000" i="1"/>
              <a:t> </a:t>
            </a:r>
            <a:r>
              <a:rPr lang="en-US" sz="2000"/>
              <a:t>with all elements to the left of the </a:t>
            </a:r>
            <a:r>
              <a:rPr lang="en-US" sz="2000">
                <a:latin typeface="Comic Sans MS" pitchFamily="66" charset="0"/>
              </a:rPr>
              <a:t>j</a:t>
            </a:r>
            <a:r>
              <a:rPr lang="en-US" sz="2000" i="1"/>
              <a:t>-</a:t>
            </a:r>
            <a:r>
              <a:rPr lang="en-US" sz="2000"/>
              <a:t>th position </a:t>
            </a:r>
            <a:r>
              <a:rPr lang="en-US" sz="2000">
                <a:sym typeface="Symbol" pitchFamily="18" charset="2"/>
              </a:rPr>
              <a:t> </a:t>
            </a:r>
            <a:r>
              <a:rPr lang="en-US" sz="2000"/>
              <a:t>compare with</a:t>
            </a:r>
            <a:r>
              <a:rPr lang="en-US" sz="2000">
                <a:latin typeface="Comic Sans MS" pitchFamily="66" charset="0"/>
              </a:rPr>
              <a:t> j-1</a:t>
            </a:r>
            <a:r>
              <a:rPr lang="en-US" sz="2000"/>
              <a:t> elements </a:t>
            </a:r>
            <a:r>
              <a:rPr lang="en-US" sz="2000">
                <a:sym typeface="Symbol" pitchFamily="18" charset="2"/>
              </a:rPr>
              <a:t> </a:t>
            </a:r>
            <a:r>
              <a:rPr lang="en-US" sz="2000"/>
              <a:t>t</a:t>
            </a:r>
            <a:r>
              <a:rPr lang="en-US" sz="2000" baseline="-25000">
                <a:latin typeface="Comic Sans MS" pitchFamily="66" charset="0"/>
              </a:rPr>
              <a:t>j</a:t>
            </a:r>
            <a:r>
              <a:rPr lang="en-US" sz="2000">
                <a:latin typeface="Comic Sans MS" pitchFamily="66" charset="0"/>
              </a:rPr>
              <a:t> = j</a:t>
            </a:r>
            <a:r>
              <a:rPr lang="en-US" sz="2000" i="1"/>
              <a:t> </a:t>
            </a:r>
            <a:endParaRPr lang="en-US" sz="2000"/>
          </a:p>
          <a:p>
            <a:endParaRPr lang="en-US" sz="3200"/>
          </a:p>
          <a:p>
            <a:endParaRPr lang="en-US" sz="2400"/>
          </a:p>
          <a:p>
            <a:endParaRPr lang="en-US" sz="2400"/>
          </a:p>
          <a:p>
            <a:pPr lvl="1">
              <a:buFontTx/>
              <a:buNone/>
            </a:pPr>
            <a:r>
              <a:rPr lang="en-US" sz="2000">
                <a:latin typeface="Comic Sans MS" pitchFamily="66" charset="0"/>
              </a:rPr>
              <a:t> 				</a:t>
            </a:r>
          </a:p>
          <a:p>
            <a:pPr lvl="1">
              <a:buFontTx/>
              <a:buNone/>
            </a:pPr>
            <a:r>
              <a:rPr lang="en-US" sz="2000">
                <a:latin typeface="Comic Sans MS" pitchFamily="66" charset="0"/>
              </a:rPr>
              <a:t>					</a:t>
            </a:r>
            <a:r>
              <a:rPr lang="en-US" sz="2000"/>
              <a:t>a quadratic function of n</a:t>
            </a:r>
          </a:p>
          <a:p>
            <a:endParaRPr lang="en-US" sz="1600">
              <a:latin typeface="Comic Sans MS" pitchFamily="66" charset="0"/>
            </a:endParaRPr>
          </a:p>
          <a:p>
            <a:r>
              <a:rPr lang="en-US" sz="2400">
                <a:latin typeface="Comic Sans MS" pitchFamily="66" charset="0"/>
              </a:rPr>
              <a:t>T(n) =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400">
                <a:latin typeface="Comic Sans MS" pitchFamily="66" charset="0"/>
              </a:rPr>
              <a:t>(n</a:t>
            </a:r>
            <a:r>
              <a:rPr lang="en-US" sz="2400" baseline="30000">
                <a:latin typeface="Comic Sans MS" pitchFamily="66" charset="0"/>
              </a:rPr>
              <a:t>2</a:t>
            </a:r>
            <a:r>
              <a:rPr lang="en-US" sz="2400">
                <a:latin typeface="Comic Sans MS" pitchFamily="66" charset="0"/>
              </a:rPr>
              <a:t>)</a:t>
            </a:r>
            <a:r>
              <a:rPr lang="en-US" sz="2400"/>
              <a:t>  		order of growth in </a:t>
            </a:r>
            <a:r>
              <a:rPr lang="en-US" sz="2400">
                <a:latin typeface="Comic Sans MS" pitchFamily="66" charset="0"/>
              </a:rPr>
              <a:t>n</a:t>
            </a:r>
            <a:r>
              <a:rPr lang="en-US" sz="2400" baseline="30000">
                <a:latin typeface="Comic Sans MS" pitchFamily="66" charset="0"/>
              </a:rPr>
              <a:t>2</a:t>
            </a:r>
            <a:endParaRPr lang="en-US" sz="2400">
              <a:latin typeface="Comic Sans MS" pitchFamily="66" charset="0"/>
            </a:endParaRP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78013" y="3160713"/>
          <a:ext cx="4549775" cy="519112"/>
        </p:xfrm>
        <a:graphic>
          <a:graphicData uri="http://schemas.openxmlformats.org/presentationml/2006/ole">
            <p:oleObj spid="_x0000_s9218" name="Equation" r:id="rId4" imgW="3898800" imgH="444240" progId="Equation.DSMT4">
              <p:embed/>
            </p:oleObj>
          </a:graphicData>
        </a:graphic>
      </p:graphicFrame>
      <p:graphicFrame>
        <p:nvGraphicFramePr>
          <p:cNvPr id="22323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01663" y="3886200"/>
          <a:ext cx="7986712" cy="658813"/>
        </p:xfrm>
        <a:graphic>
          <a:graphicData uri="http://schemas.openxmlformats.org/presentationml/2006/ole">
            <p:oleObj spid="_x0000_s9219" name="Equation" r:id="rId5" imgW="5232240" imgH="431640" progId="Equation.3">
              <p:embed/>
            </p:oleObj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1139825" y="4702175"/>
          <a:ext cx="1897063" cy="428625"/>
        </p:xfrm>
        <a:graphic>
          <a:graphicData uri="http://schemas.openxmlformats.org/presentationml/2006/ole">
            <p:oleObj spid="_x0000_s9220" name="Equation" r:id="rId6" imgW="901440" imgH="203040" progId="Equation.3">
              <p:embed/>
            </p:oleObj>
          </a:graphicData>
        </a:graphic>
      </p:graphicFrame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64175" y="1258888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DD0111"/>
                </a:solidFill>
              </a:rPr>
              <a:t>“while </a:t>
            </a:r>
            <a:r>
              <a:rPr lang="en-US" sz="2400">
                <a:solidFill>
                  <a:srgbClr val="DD0111"/>
                </a:solidFill>
              </a:rPr>
              <a:t>i &gt; 0 and A[i] &gt; key”</a:t>
            </a:r>
          </a:p>
        </p:txBody>
      </p:sp>
      <p:graphicFrame>
        <p:nvGraphicFramePr>
          <p:cNvPr id="223240" name="Object 8"/>
          <p:cNvGraphicFramePr>
            <a:graphicFrameLocks noChangeAspect="1"/>
          </p:cNvGraphicFramePr>
          <p:nvPr/>
        </p:nvGraphicFramePr>
        <p:xfrm>
          <a:off x="211138" y="5819775"/>
          <a:ext cx="8707437" cy="819150"/>
        </p:xfrm>
        <a:graphic>
          <a:graphicData uri="http://schemas.openxmlformats.org/presentationml/2006/ole">
            <p:oleObj spid="_x0000_s9221" name="Equation" r:id="rId7" imgW="4724280" imgH="444240" progId="Equation.3">
              <p:embed/>
            </p:oleObj>
          </a:graphicData>
        </a:graphic>
      </p:graphicFrame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901700" y="31892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using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6800850" y="32099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have:</a:t>
            </a:r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3735388" y="3570288"/>
            <a:ext cx="50641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H="1">
            <a:off x="5808663" y="3587750"/>
            <a:ext cx="130175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>
            <a:off x="6313488" y="3570288"/>
            <a:ext cx="81915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98DC9-5A30-4BD1-A8B1-DE5C5971FDB9}" type="slidenum">
              <a:rPr lang="en-US"/>
              <a:pPr/>
              <a:t>16</a:t>
            </a:fld>
            <a:endParaRPr lang="en-US"/>
          </a:p>
        </p:txBody>
      </p:sp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1219200" y="5029200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auto">
          <a:xfrm>
            <a:off x="1219200" y="4419600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3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71438"/>
            <a:ext cx="8229600" cy="906462"/>
          </a:xfrm>
        </p:spPr>
        <p:txBody>
          <a:bodyPr>
            <a:normAutofit fontScale="90000"/>
          </a:bodyPr>
          <a:lstStyle/>
          <a:p>
            <a:r>
              <a:rPr lang="en-US" sz="3600"/>
              <a:t>Comparisons and Exchanges in Insertion Sort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438" y="1214438"/>
            <a:ext cx="6624637" cy="5418137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INSERTION-SORT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j ← 2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do </a:t>
            </a:r>
            <a:r>
              <a:rPr lang="en-US" sz="2400" dirty="0">
                <a:solidFill>
                  <a:schemeClr val="tx1"/>
                </a:solidFill>
              </a:rPr>
              <a:t>key ← A[ j 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	  Insert A[ j ] into the sorted sequence A[1 . . j -1]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j - 1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		     while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&gt; 0 and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 &gt; key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</a:t>
            </a:r>
            <a:r>
              <a:rPr lang="en-US" sz="2400" b="1" dirty="0">
                <a:solidFill>
                  <a:schemeClr val="tx1"/>
                </a:solidFill>
              </a:rPr>
              <a:t>do </a:t>
            </a:r>
            <a:r>
              <a:rPr lang="en-US" sz="2400" dirty="0">
                <a:solidFill>
                  <a:schemeClr val="tx1"/>
                </a:solidFill>
              </a:rPr>
              <a:t>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     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← 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– 1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     A[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+ 1] ← key</a:t>
            </a:r>
            <a:endParaRPr lang="en-US" sz="2400" dirty="0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6462713" y="1250950"/>
            <a:ext cx="2133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 dirty="0"/>
              <a:t>cost	 times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>
                <a:latin typeface="Comic Sans MS" pitchFamily="66" charset="0"/>
              </a:rPr>
              <a:t> c</a:t>
            </a:r>
            <a:r>
              <a:rPr lang="en-US" sz="2400" baseline="-25000" dirty="0">
                <a:latin typeface="Comic Sans MS" pitchFamily="66" charset="0"/>
              </a:rPr>
              <a:t>1</a:t>
            </a:r>
            <a:r>
              <a:rPr lang="en-US" sz="2400" dirty="0">
                <a:latin typeface="Comic Sans MS" pitchFamily="66" charset="0"/>
              </a:rPr>
              <a:t>          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 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0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4</a:t>
            </a:r>
            <a:r>
              <a:rPr lang="en-US" sz="2400" dirty="0">
                <a:latin typeface="Comic Sans MS" pitchFamily="66" charset="0"/>
              </a:rPr>
              <a:t>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5</a:t>
            </a:r>
            <a:r>
              <a:rPr lang="en-US" sz="2400" dirty="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6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7 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latin typeface="Comic Sans MS" pitchFamily="66" charset="0"/>
              </a:rPr>
              <a:t>  c</a:t>
            </a:r>
            <a:r>
              <a:rPr lang="en-US" sz="2400" baseline="-25000" dirty="0">
                <a:latin typeface="Comic Sans MS" pitchFamily="66" charset="0"/>
              </a:rPr>
              <a:t>8</a:t>
            </a:r>
            <a:r>
              <a:rPr lang="en-US" sz="2400" dirty="0">
                <a:latin typeface="Comic Sans MS" pitchFamily="66" charset="0"/>
              </a:rPr>
              <a:t>	    n-1	</a:t>
            </a:r>
            <a:r>
              <a:rPr lang="en-US" sz="2400" dirty="0"/>
              <a:t>   </a:t>
            </a:r>
            <a:endParaRPr lang="en-US" sz="2400" baseline="-25000" dirty="0"/>
          </a:p>
        </p:txBody>
      </p:sp>
      <p:graphicFrame>
        <p:nvGraphicFramePr>
          <p:cNvPr id="224263" name="Object 7"/>
          <p:cNvGraphicFramePr>
            <a:graphicFrameLocks noChangeAspect="1"/>
          </p:cNvGraphicFramePr>
          <p:nvPr/>
        </p:nvGraphicFramePr>
        <p:xfrm>
          <a:off x="7694613" y="4084638"/>
          <a:ext cx="833437" cy="539750"/>
        </p:xfrm>
        <a:graphic>
          <a:graphicData uri="http://schemas.openxmlformats.org/presentationml/2006/ole">
            <p:oleObj spid="_x0000_s10242" name="Equation" r:id="rId4" imgW="469800" imgH="304560" progId="Equation.3">
              <p:embed/>
            </p:oleObj>
          </a:graphicData>
        </a:graphic>
      </p:graphicFrame>
      <p:graphicFrame>
        <p:nvGraphicFramePr>
          <p:cNvPr id="224264" name="Object 8"/>
          <p:cNvGraphicFramePr>
            <a:graphicFrameLocks noChangeAspect="1"/>
          </p:cNvGraphicFramePr>
          <p:nvPr/>
        </p:nvGraphicFramePr>
        <p:xfrm>
          <a:off x="7620000" y="4648200"/>
          <a:ext cx="1354137" cy="531813"/>
        </p:xfrm>
        <a:graphic>
          <a:graphicData uri="http://schemas.openxmlformats.org/presentationml/2006/ole">
            <p:oleObj spid="_x0000_s10243" name="Equation" r:id="rId5" imgW="774360" imgH="304560" progId="Equation.3">
              <p:embed/>
            </p:oleObj>
          </a:graphicData>
        </a:graphic>
      </p:graphicFrame>
      <p:graphicFrame>
        <p:nvGraphicFramePr>
          <p:cNvPr id="224265" name="Object 9"/>
          <p:cNvGraphicFramePr>
            <a:graphicFrameLocks noChangeAspect="1"/>
          </p:cNvGraphicFramePr>
          <p:nvPr/>
        </p:nvGraphicFramePr>
        <p:xfrm>
          <a:off x="7694613" y="5243513"/>
          <a:ext cx="1354137" cy="531812"/>
        </p:xfrm>
        <a:graphic>
          <a:graphicData uri="http://schemas.openxmlformats.org/presentationml/2006/ole">
            <p:oleObj spid="_x0000_s10244" name="Equation" r:id="rId6" imgW="774360" imgH="30456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81400" y="3657600"/>
            <a:ext cx="2933700" cy="831850"/>
            <a:chOff x="2289" y="2246"/>
            <a:chExt cx="1848" cy="524"/>
          </a:xfrm>
        </p:grpSpPr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2289" y="2246"/>
              <a:ext cx="1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sym typeface="Symbol" pitchFamily="18" charset="2"/>
                </a:rPr>
                <a:t></a:t>
              </a:r>
              <a:r>
                <a:rPr lang="en-US">
                  <a:sym typeface="Symbol" pitchFamily="18" charset="2"/>
                </a:rPr>
                <a:t> 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en-US" sz="2800" baseline="300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/2 </a:t>
              </a:r>
              <a:r>
                <a:rPr lang="en-US" sz="24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comparisons</a:t>
              </a:r>
            </a:p>
          </p:txBody>
        </p:sp>
        <p:sp>
          <p:nvSpPr>
            <p:cNvPr id="224268" name="Freeform 12"/>
            <p:cNvSpPr>
              <a:spLocks/>
            </p:cNvSpPr>
            <p:nvPr/>
          </p:nvSpPr>
          <p:spPr bwMode="auto">
            <a:xfrm>
              <a:off x="3536" y="2500"/>
              <a:ext cx="208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86201" y="5195887"/>
            <a:ext cx="2684462" cy="885825"/>
            <a:chOff x="2448" y="3273"/>
            <a:chExt cx="1691" cy="558"/>
          </a:xfrm>
        </p:grpSpPr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2448" y="3504"/>
              <a:ext cx="16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C0000"/>
                  </a:solidFill>
                  <a:sym typeface="Symbol" pitchFamily="18" charset="2"/>
                </a:rPr>
                <a:t>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en-US" sz="2800" baseline="30000" dirty="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 sz="2800" dirty="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/2 </a:t>
              </a:r>
              <a:r>
                <a:rPr lang="en-US" sz="2400" dirty="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exchanges</a:t>
              </a:r>
            </a:p>
          </p:txBody>
        </p:sp>
        <p:sp>
          <p:nvSpPr>
            <p:cNvPr id="224271" name="Freeform 15"/>
            <p:cNvSpPr>
              <a:spLocks/>
            </p:cNvSpPr>
            <p:nvPr/>
          </p:nvSpPr>
          <p:spPr bwMode="auto">
            <a:xfrm rot="7371790" flipH="1">
              <a:off x="3570" y="3242"/>
              <a:ext cx="208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110"/>
                </a:cxn>
                <a:cxn ang="0">
                  <a:pos x="208" y="270"/>
                </a:cxn>
              </a:cxnLst>
              <a:rect l="0" t="0" r="r" b="b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2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12D3F-1A99-4BE3-85EA-2966F652D96B}" type="slidenum">
              <a:rPr lang="en-US"/>
              <a:pPr/>
              <a:t>17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 - Summary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Good running time for “almost sorted” arrays </a:t>
            </a:r>
            <a:r>
              <a:rPr lang="en-US">
                <a:sym typeface="Symbol" pitchFamily="18" charset="2"/>
              </a:rPr>
              <a:t>(n)</a:t>
            </a:r>
          </a:p>
          <a:p>
            <a:r>
              <a:rPr lang="en-US">
                <a:sym typeface="Symbol" pitchFamily="18" charset="2"/>
              </a:rPr>
              <a:t>Disadvantages</a:t>
            </a:r>
          </a:p>
          <a:p>
            <a:pPr lvl="1"/>
            <a:r>
              <a:rPr lang="en-US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(n</a:t>
            </a:r>
            <a:r>
              <a:rPr lang="en-US" baseline="3000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>
                <a:sym typeface="Symbol" pitchFamily="18" charset="2"/>
              </a:rPr>
              <a:t> running time in </a:t>
            </a:r>
            <a:r>
              <a:rPr lang="en-US">
                <a:solidFill>
                  <a:srgbClr val="CC0000"/>
                </a:solidFill>
                <a:sym typeface="Symbol" pitchFamily="18" charset="2"/>
              </a:rPr>
              <a:t>worst</a:t>
            </a:r>
            <a:r>
              <a:rPr lang="en-US">
                <a:sym typeface="Symbol" pitchFamily="18" charset="2"/>
              </a:rPr>
              <a:t> and </a:t>
            </a:r>
            <a:r>
              <a:rPr lang="en-US">
                <a:solidFill>
                  <a:srgbClr val="CC0000"/>
                </a:solidFill>
                <a:sym typeface="Symbol" pitchFamily="18" charset="2"/>
              </a:rPr>
              <a:t>average</a:t>
            </a:r>
            <a:r>
              <a:rPr lang="en-US">
                <a:sym typeface="Symbol" pitchFamily="18" charset="2"/>
              </a:rPr>
              <a:t> case</a:t>
            </a:r>
          </a:p>
          <a:p>
            <a:pPr lvl="1"/>
            <a:r>
              <a:rPr lang="en-US">
                <a:solidFill>
                  <a:srgbClr val="CC0000"/>
                </a:solidFill>
                <a:sym typeface="Symbol" pitchFamily="18" charset="2"/>
              </a:rPr>
              <a:t> n</a:t>
            </a:r>
            <a:r>
              <a:rPr lang="en-US" baseline="3000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CC0000"/>
                </a:solidFill>
                <a:sym typeface="Symbol" pitchFamily="18" charset="2"/>
              </a:rPr>
              <a:t>/2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olidFill>
                  <a:srgbClr val="CC0000"/>
                </a:solidFill>
                <a:sym typeface="Symbol" pitchFamily="18" charset="2"/>
              </a:rPr>
              <a:t>comparisons</a:t>
            </a:r>
            <a:r>
              <a:rPr lang="en-US">
                <a:sym typeface="Symbol" pitchFamily="18" charset="2"/>
              </a:rPr>
              <a:t> and </a:t>
            </a:r>
            <a:r>
              <a:rPr lang="en-US">
                <a:solidFill>
                  <a:srgbClr val="CC0000"/>
                </a:solidFill>
                <a:sym typeface="Symbol" pitchFamily="18" charset="2"/>
              </a:rPr>
              <a:t>exchanges</a:t>
            </a:r>
            <a:endParaRPr lang="en-US" baseline="30000">
              <a:solidFill>
                <a:srgbClr val="CC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// Program to sort array using insertion sort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const </a:t>
            </a:r>
            <a:r>
              <a:rPr lang="en-US" dirty="0" err="1"/>
              <a:t>int</a:t>
            </a:r>
            <a:r>
              <a:rPr lang="en-US" dirty="0"/>
              <a:t> MAX = 10 ;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class </a:t>
            </a:r>
            <a:r>
              <a:rPr lang="en-US" dirty="0"/>
              <a:t>array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private :</a:t>
            </a:r>
          </a:p>
          <a:p>
            <a:pPr>
              <a:buNone/>
            </a:pPr>
            <a:r>
              <a:rPr lang="en-US" dirty="0"/>
              <a:t> 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[MAX] ;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count ;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public :</a:t>
            </a:r>
          </a:p>
          <a:p>
            <a:pPr>
              <a:buNone/>
            </a:pPr>
            <a:r>
              <a:rPr lang="en-US" dirty="0"/>
              <a:t> 		array( ) ;</a:t>
            </a:r>
          </a:p>
          <a:p>
            <a:pPr>
              <a:buNone/>
            </a:pPr>
            <a:r>
              <a:rPr lang="en-US" dirty="0"/>
              <a:t>		void add ( </a:t>
            </a:r>
            <a:r>
              <a:rPr lang="en-US" dirty="0" err="1"/>
              <a:t>int</a:t>
            </a:r>
            <a:r>
              <a:rPr lang="en-US" dirty="0"/>
              <a:t> item ) ;</a:t>
            </a:r>
          </a:p>
          <a:p>
            <a:pPr>
              <a:buNone/>
            </a:pPr>
            <a:r>
              <a:rPr lang="en-US" dirty="0"/>
              <a:t>		void sort( ) ;</a:t>
            </a:r>
          </a:p>
          <a:p>
            <a:pPr>
              <a:buNone/>
            </a:pPr>
            <a:r>
              <a:rPr lang="en-US" dirty="0"/>
              <a:t>		void display( ) ;</a:t>
            </a:r>
          </a:p>
          <a:p>
            <a:pPr>
              <a:buNone/>
            </a:pPr>
            <a:r>
              <a:rPr lang="en-US" dirty="0"/>
              <a:t>} 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// </a:t>
            </a:r>
            <a:r>
              <a:rPr lang="en-US" dirty="0" err="1"/>
              <a:t>initalises</a:t>
            </a:r>
            <a:r>
              <a:rPr lang="en-US" dirty="0"/>
              <a:t> data member</a:t>
            </a:r>
          </a:p>
          <a:p>
            <a:pPr>
              <a:buNone/>
            </a:pPr>
            <a:r>
              <a:rPr lang="en-US" dirty="0"/>
              <a:t>array :: array( 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count = 0 ;</a:t>
            </a:r>
          </a:p>
          <a:p>
            <a:pPr>
              <a:buNone/>
            </a:pPr>
            <a:r>
              <a:rPr lang="en-US" dirty="0"/>
              <a:t>	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 ; </a:t>
            </a:r>
            <a:r>
              <a:rPr lang="en-US" dirty="0" err="1"/>
              <a:t>i</a:t>
            </a:r>
            <a:r>
              <a:rPr lang="en-US" dirty="0"/>
              <a:t> &lt; MAX ; </a:t>
            </a:r>
            <a:r>
              <a:rPr lang="en-US" dirty="0" err="1"/>
              <a:t>i</a:t>
            </a:r>
            <a:r>
              <a:rPr lang="en-US" dirty="0"/>
              <a:t>++ 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0 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FDDE45-DF69-494F-8FFA-36F63E9CE51C}" type="slidenum">
              <a:rPr lang="en-US"/>
              <a:pPr/>
              <a:t>2</a:t>
            </a:fld>
            <a:endParaRPr lang="en-US"/>
          </a:p>
        </p:txBody>
      </p:sp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4398963" y="1989138"/>
            <a:ext cx="4259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990033"/>
                </a:solidFill>
              </a:rPr>
              <a:t>To insert 12, we need to make room for it by moving first 36 and then 24.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0" y="617538"/>
            <a:ext cx="6327775" cy="258762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r>
              <a:rPr lang="en-US" altLang="en-US"/>
              <a:t>Insertion Sort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310277" name="AutoShape 5"/>
            <p:cNvSpPr>
              <a:spLocks noChangeArrowheads="1"/>
            </p:cNvSpPr>
            <p:nvPr/>
          </p:nvSpPr>
          <p:spPr bwMode="auto">
            <a:xfrm rot="204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78" name="AutoShape 6"/>
            <p:cNvSpPr>
              <a:spLocks noChangeArrowheads="1"/>
            </p:cNvSpPr>
            <p:nvPr/>
          </p:nvSpPr>
          <p:spPr bwMode="auto">
            <a:xfrm rot="2118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79" name="AutoShape 7"/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80" name="Rectangle 8"/>
            <p:cNvSpPr>
              <a:spLocks noChangeArrowheads="1"/>
            </p:cNvSpPr>
            <p:nvPr/>
          </p:nvSpPr>
          <p:spPr bwMode="auto">
            <a:xfrm rot="20460000">
              <a:off x="556" y="1981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6</a:t>
              </a:r>
            </a:p>
          </p:txBody>
        </p:sp>
        <p:sp>
          <p:nvSpPr>
            <p:cNvPr id="310281" name="Rectangle 9"/>
            <p:cNvSpPr>
              <a:spLocks noChangeArrowheads="1"/>
            </p:cNvSpPr>
            <p:nvPr/>
          </p:nvSpPr>
          <p:spPr bwMode="auto">
            <a:xfrm rot="21180000">
              <a:off x="938" y="1934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10</a:t>
              </a:r>
            </a:p>
          </p:txBody>
        </p:sp>
        <p:sp>
          <p:nvSpPr>
            <p:cNvPr id="310282" name="Rectangle 10"/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</p:grpSp>
      <p:sp>
        <p:nvSpPr>
          <p:cNvPr id="310283" name="AutoShape 11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  <p:sp>
        <p:nvSpPr>
          <p:cNvPr id="310285" name="AutoShape 13"/>
          <p:cNvSpPr>
            <a:spLocks noChangeArrowheads="1"/>
          </p:cNvSpPr>
          <p:nvPr/>
        </p:nvSpPr>
        <p:spPr bwMode="auto">
          <a:xfrm rot="1740000" flipH="1">
            <a:off x="2784475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Rectangle 14"/>
          <p:cNvSpPr>
            <a:spLocks noChangeArrowheads="1"/>
          </p:cNvSpPr>
          <p:nvPr/>
        </p:nvSpPr>
        <p:spPr bwMode="auto">
          <a:xfrm rot="1500000">
            <a:off x="2913063" y="3317875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// adds a new element to the array</a:t>
            </a:r>
          </a:p>
          <a:p>
            <a:pPr>
              <a:buNone/>
            </a:pPr>
            <a:r>
              <a:rPr lang="en-US" sz="2800" dirty="0"/>
              <a:t>void array :: add ( </a:t>
            </a:r>
            <a:r>
              <a:rPr lang="en-US" sz="2800" dirty="0" err="1"/>
              <a:t>int</a:t>
            </a:r>
            <a:r>
              <a:rPr lang="en-US" sz="2800" dirty="0"/>
              <a:t> item )</a:t>
            </a:r>
          </a:p>
          <a:p>
            <a:pPr>
              <a:buNone/>
            </a:pPr>
            <a:r>
              <a:rPr lang="en-US" sz="2800" dirty="0"/>
              <a:t>{</a:t>
            </a:r>
          </a:p>
          <a:p>
            <a:pPr>
              <a:buNone/>
            </a:pPr>
            <a:r>
              <a:rPr lang="en-US" sz="2800" dirty="0"/>
              <a:t>	if ( count &lt; MAX )</a:t>
            </a:r>
          </a:p>
          <a:p>
            <a:pPr>
              <a:buNone/>
            </a:pPr>
            <a:r>
              <a:rPr lang="en-US" sz="2800" dirty="0"/>
              <a:t>	{</a:t>
            </a: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 err="1"/>
              <a:t>arr</a:t>
            </a:r>
            <a:r>
              <a:rPr lang="en-US" sz="2800" dirty="0"/>
              <a:t>[count] = item ;</a:t>
            </a:r>
          </a:p>
          <a:p>
            <a:pPr>
              <a:buNone/>
            </a:pPr>
            <a:r>
              <a:rPr lang="en-US" sz="2800" dirty="0"/>
              <a:t>		count++ ;</a:t>
            </a:r>
          </a:p>
          <a:p>
            <a:pPr>
              <a:buNone/>
            </a:pPr>
            <a:r>
              <a:rPr lang="en-US" sz="2800" dirty="0"/>
              <a:t>	}</a:t>
            </a:r>
          </a:p>
          <a:p>
            <a:pPr>
              <a:buNone/>
            </a:pPr>
            <a:r>
              <a:rPr lang="en-US" sz="2800" dirty="0"/>
              <a:t>	else</a:t>
            </a:r>
          </a:p>
          <a:p>
            <a:pPr>
              <a:buNone/>
            </a:pPr>
            <a:r>
              <a:rPr lang="en-US" sz="2800" dirty="0"/>
              <a:t>		</a:t>
            </a:r>
            <a:r>
              <a:rPr lang="en-US" sz="2800" dirty="0" err="1"/>
              <a:t>cout</a:t>
            </a:r>
            <a:r>
              <a:rPr lang="en-US" sz="2800" dirty="0"/>
              <a:t> &lt;&lt; "\</a:t>
            </a:r>
            <a:r>
              <a:rPr lang="en-US" sz="2800" dirty="0" err="1"/>
              <a:t>nArray</a:t>
            </a:r>
            <a:r>
              <a:rPr lang="en-US" sz="2800" dirty="0"/>
              <a:t> is full" &lt;&lt; </a:t>
            </a:r>
            <a:r>
              <a:rPr lang="en-US" sz="2800" dirty="0" err="1"/>
              <a:t>endl</a:t>
            </a:r>
            <a:r>
              <a:rPr lang="en-US" sz="2800" dirty="0"/>
              <a:t> ;</a:t>
            </a:r>
          </a:p>
          <a:p>
            <a:pPr>
              <a:buNone/>
            </a:pPr>
            <a:r>
              <a:rPr lang="en-US" sz="2800" dirty="0"/>
              <a:t>}</a:t>
            </a:r>
          </a:p>
          <a:p>
            <a:pPr>
              <a:buNone/>
            </a:pPr>
            <a:r>
              <a:rPr lang="en-US" sz="2800" dirty="0"/>
              <a:t> 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// sorts array using insertion sort method</a:t>
            </a:r>
          </a:p>
          <a:p>
            <a:pPr>
              <a:buNone/>
            </a:pPr>
            <a:r>
              <a:rPr lang="en-US" dirty="0"/>
              <a:t>void array :: sort( )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temp ;</a:t>
            </a:r>
          </a:p>
          <a:p>
            <a:pPr>
              <a:buNone/>
            </a:pPr>
            <a:r>
              <a:rPr lang="en-US" dirty="0"/>
              <a:t>	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 ; </a:t>
            </a:r>
            <a:r>
              <a:rPr lang="en-US" dirty="0" err="1"/>
              <a:t>i</a:t>
            </a:r>
            <a:r>
              <a:rPr lang="en-US" dirty="0"/>
              <a:t> &lt;= count - 1 ; </a:t>
            </a:r>
            <a:r>
              <a:rPr lang="en-US" dirty="0" err="1"/>
              <a:t>i</a:t>
            </a:r>
            <a:r>
              <a:rPr lang="en-US" dirty="0"/>
              <a:t>++ )</a:t>
            </a:r>
          </a:p>
          <a:p>
            <a:pPr>
              <a:buNone/>
            </a:pPr>
            <a:r>
              <a:rPr lang="en-US" dirty="0"/>
              <a:t>	{</a:t>
            </a:r>
          </a:p>
          <a:p>
            <a:pPr>
              <a:buNone/>
            </a:pPr>
            <a:r>
              <a:rPr lang="en-US" dirty="0"/>
              <a:t>		for ( </a:t>
            </a:r>
            <a:r>
              <a:rPr lang="en-US" dirty="0" err="1"/>
              <a:t>int</a:t>
            </a:r>
            <a:r>
              <a:rPr lang="en-US" dirty="0"/>
              <a:t> j = 0 ; j &lt; </a:t>
            </a:r>
            <a:r>
              <a:rPr lang="en-US" dirty="0" err="1"/>
              <a:t>i</a:t>
            </a:r>
            <a:r>
              <a:rPr lang="en-US" dirty="0"/>
              <a:t> ; j++ 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{</a:t>
            </a:r>
            <a:r>
              <a:rPr lang="en-US" dirty="0"/>
              <a:t>	if ( </a:t>
            </a:r>
            <a:r>
              <a:rPr lang="en-US" dirty="0" err="1"/>
              <a:t>arr</a:t>
            </a:r>
            <a:r>
              <a:rPr lang="en-US" dirty="0"/>
              <a:t>[j] &gt;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)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smtClean="0"/>
              <a:t>{</a:t>
            </a:r>
            <a:r>
              <a:rPr lang="en-US" dirty="0"/>
              <a:t>	temp = </a:t>
            </a:r>
            <a:r>
              <a:rPr lang="en-US" dirty="0" err="1"/>
              <a:t>arr</a:t>
            </a:r>
            <a:r>
              <a:rPr lang="en-US" dirty="0"/>
              <a:t>[j] ;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 err="1"/>
              <a:t>arr</a:t>
            </a:r>
            <a:r>
              <a:rPr lang="en-US" dirty="0"/>
              <a:t>[j]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;</a:t>
            </a:r>
          </a:p>
          <a:p>
            <a:pPr>
              <a:buNone/>
            </a:pPr>
            <a:r>
              <a:rPr lang="en-US" dirty="0"/>
              <a:t> 				for ( </a:t>
            </a:r>
            <a:r>
              <a:rPr lang="en-US" dirty="0" err="1"/>
              <a:t>int</a:t>
            </a:r>
            <a:r>
              <a:rPr lang="en-US" dirty="0"/>
              <a:t> k = </a:t>
            </a:r>
            <a:r>
              <a:rPr lang="en-US" dirty="0" err="1"/>
              <a:t>i</a:t>
            </a:r>
            <a:r>
              <a:rPr lang="en-US" dirty="0"/>
              <a:t> ; k &gt; j ; k-- )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dirty="0" err="1"/>
              <a:t>arr</a:t>
            </a:r>
            <a:r>
              <a:rPr lang="en-US" dirty="0"/>
              <a:t>[k] = </a:t>
            </a:r>
            <a:r>
              <a:rPr lang="en-US" dirty="0" err="1"/>
              <a:t>arr</a:t>
            </a:r>
            <a:r>
              <a:rPr lang="en-US" dirty="0"/>
              <a:t>[k - 1] ;</a:t>
            </a:r>
          </a:p>
          <a:p>
            <a:pPr>
              <a:buNone/>
            </a:pPr>
            <a:r>
              <a:rPr lang="en-US" dirty="0"/>
              <a:t> 				</a:t>
            </a:r>
            <a:r>
              <a:rPr lang="en-US" dirty="0" err="1"/>
              <a:t>arr</a:t>
            </a:r>
            <a:r>
              <a:rPr lang="en-US" dirty="0"/>
              <a:t>[k + 1] = temp ;</a:t>
            </a:r>
          </a:p>
          <a:p>
            <a:pPr>
              <a:buNone/>
            </a:pPr>
            <a:r>
              <a:rPr lang="en-US" dirty="0"/>
              <a:t>			}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} } }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// displays elements of array</a:t>
            </a:r>
          </a:p>
          <a:p>
            <a:pPr>
              <a:buNone/>
            </a:pPr>
            <a:r>
              <a:rPr lang="en-US" dirty="0"/>
              <a:t>void array :: display( 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 ; </a:t>
            </a:r>
            <a:r>
              <a:rPr lang="en-US" dirty="0" err="1"/>
              <a:t>i</a:t>
            </a:r>
            <a:r>
              <a:rPr lang="en-US" dirty="0"/>
              <a:t> &lt; count ; </a:t>
            </a:r>
            <a:r>
              <a:rPr lang="en-US" dirty="0" err="1"/>
              <a:t>i</a:t>
            </a:r>
            <a:r>
              <a:rPr lang="en-US" dirty="0"/>
              <a:t>++ )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&lt;&lt; "\t" 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 ;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void main( )</a:t>
            </a:r>
          </a:p>
          <a:p>
            <a:pPr>
              <a:buNone/>
            </a:pPr>
            <a:r>
              <a:rPr lang="en-US" sz="2400" dirty="0" smtClean="0"/>
              <a:t>{</a:t>
            </a:r>
            <a:r>
              <a:rPr lang="en-US" sz="2400" dirty="0"/>
              <a:t>	array a ;</a:t>
            </a:r>
          </a:p>
          <a:p>
            <a:pPr>
              <a:buNone/>
            </a:pPr>
            <a:r>
              <a:rPr lang="en-US" sz="2400" dirty="0"/>
              <a:t> 	</a:t>
            </a:r>
            <a:r>
              <a:rPr lang="en-US" sz="2400" dirty="0" err="1"/>
              <a:t>a.add</a:t>
            </a:r>
            <a:r>
              <a:rPr lang="en-US" sz="2400" dirty="0"/>
              <a:t> ( 25 )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a.add</a:t>
            </a:r>
            <a:r>
              <a:rPr lang="en-US" sz="2400" dirty="0"/>
              <a:t> ( 17 )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a.add</a:t>
            </a:r>
            <a:r>
              <a:rPr lang="en-US" sz="2400" dirty="0"/>
              <a:t> ( 31 )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a.add</a:t>
            </a:r>
            <a:r>
              <a:rPr lang="en-US" sz="2400" dirty="0"/>
              <a:t> ( 13 )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a.add</a:t>
            </a:r>
            <a:r>
              <a:rPr lang="en-US" sz="2400" dirty="0"/>
              <a:t> ( 2 ) ;</a:t>
            </a:r>
          </a:p>
          <a:p>
            <a:pPr>
              <a:buNone/>
            </a:pPr>
            <a:r>
              <a:rPr lang="en-US" sz="2400" dirty="0"/>
              <a:t> 	</a:t>
            </a:r>
            <a:r>
              <a:rPr lang="en-US" sz="2400" dirty="0" err="1"/>
              <a:t>cout</a:t>
            </a:r>
            <a:r>
              <a:rPr lang="en-US" sz="2400" dirty="0"/>
              <a:t> &lt;&lt; "\</a:t>
            </a:r>
            <a:r>
              <a:rPr lang="en-US" sz="2400" dirty="0" err="1"/>
              <a:t>nInsertion</a:t>
            </a:r>
            <a:r>
              <a:rPr lang="en-US" sz="2400" dirty="0"/>
              <a:t> sort.\n"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cout</a:t>
            </a:r>
            <a:r>
              <a:rPr lang="en-US" sz="2400" dirty="0"/>
              <a:t> &lt;&lt; "\</a:t>
            </a:r>
            <a:r>
              <a:rPr lang="en-US" sz="2400" dirty="0" err="1"/>
              <a:t>nArray</a:t>
            </a:r>
            <a:r>
              <a:rPr lang="en-US" sz="2400" dirty="0"/>
              <a:t> before sorting:" &lt;&lt; </a:t>
            </a:r>
            <a:r>
              <a:rPr lang="en-US" sz="2400" dirty="0" err="1"/>
              <a:t>endl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a.display</a:t>
            </a:r>
            <a:r>
              <a:rPr lang="en-US" sz="2400" dirty="0"/>
              <a:t>( ) ;</a:t>
            </a:r>
          </a:p>
          <a:p>
            <a:pPr>
              <a:buNone/>
            </a:pPr>
            <a:r>
              <a:rPr lang="en-US" sz="2400" dirty="0"/>
              <a:t> 	</a:t>
            </a:r>
            <a:r>
              <a:rPr lang="en-US" sz="2400" dirty="0" err="1"/>
              <a:t>a.sort</a:t>
            </a:r>
            <a:r>
              <a:rPr lang="en-US" sz="2400" dirty="0"/>
              <a:t>( )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cout</a:t>
            </a:r>
            <a:r>
              <a:rPr lang="en-US" sz="2400" dirty="0"/>
              <a:t> &lt;&lt; "\</a:t>
            </a:r>
            <a:r>
              <a:rPr lang="en-US" sz="2400" dirty="0" err="1"/>
              <a:t>nArray</a:t>
            </a:r>
            <a:r>
              <a:rPr lang="en-US" sz="2400" dirty="0"/>
              <a:t> after insertion sorting:" &lt;&lt; </a:t>
            </a:r>
            <a:r>
              <a:rPr lang="en-US" sz="2400" dirty="0" err="1"/>
              <a:t>endl</a:t>
            </a:r>
            <a:r>
              <a:rPr lang="en-US" sz="2400" dirty="0"/>
              <a:t> 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a.display</a:t>
            </a:r>
            <a:r>
              <a:rPr lang="en-US" sz="2400" dirty="0"/>
              <a:t>( ) ;</a:t>
            </a:r>
          </a:p>
          <a:p>
            <a:pPr>
              <a:buNone/>
            </a:pPr>
            <a:r>
              <a:rPr lang="en-US" sz="2400" dirty="0"/>
              <a:t>}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36D083-3BFD-42C6-BC40-FE5EA9AAE3E3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312323" name="AutoShape 3"/>
            <p:cNvSpPr>
              <a:spLocks noChangeArrowheads="1"/>
            </p:cNvSpPr>
            <p:nvPr/>
          </p:nvSpPr>
          <p:spPr bwMode="auto">
            <a:xfrm rot="204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24" name="AutoShape 4"/>
            <p:cNvSpPr>
              <a:spLocks noChangeArrowheads="1"/>
            </p:cNvSpPr>
            <p:nvPr/>
          </p:nvSpPr>
          <p:spPr bwMode="auto">
            <a:xfrm rot="2118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25" name="AutoShape 5"/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26" name="Rectangle 6"/>
            <p:cNvSpPr>
              <a:spLocks noChangeArrowheads="1"/>
            </p:cNvSpPr>
            <p:nvPr/>
          </p:nvSpPr>
          <p:spPr bwMode="auto">
            <a:xfrm rot="20460000">
              <a:off x="556" y="1981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6</a:t>
              </a:r>
            </a:p>
          </p:txBody>
        </p:sp>
        <p:sp>
          <p:nvSpPr>
            <p:cNvPr id="312327" name="Rectangle 7"/>
            <p:cNvSpPr>
              <a:spLocks noChangeArrowheads="1"/>
            </p:cNvSpPr>
            <p:nvPr/>
          </p:nvSpPr>
          <p:spPr bwMode="auto">
            <a:xfrm rot="21180000">
              <a:off x="938" y="1934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10</a:t>
              </a:r>
            </a:p>
          </p:txBody>
        </p:sp>
        <p:sp>
          <p:nvSpPr>
            <p:cNvPr id="312328" name="Rectangle 8"/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</p:grpSp>
      <p:sp>
        <p:nvSpPr>
          <p:cNvPr id="312330" name="Rectangle 10"/>
          <p:cNvSpPr>
            <a:spLocks noGrp="1" noChangeArrowheads="1"/>
          </p:cNvSpPr>
          <p:nvPr>
            <p:ph type="title"/>
          </p:nvPr>
        </p:nvSpPr>
        <p:spPr>
          <a:xfrm>
            <a:off x="423863" y="358775"/>
            <a:ext cx="6424612" cy="388938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r>
              <a:rPr lang="en-US" altLang="en-US"/>
              <a:t>Insertion Sort</a:t>
            </a:r>
          </a:p>
        </p:txBody>
      </p:sp>
      <p:sp>
        <p:nvSpPr>
          <p:cNvPr id="312331" name="AutoShape 11"/>
          <p:cNvSpPr>
            <a:spLocks noChangeArrowheads="1"/>
          </p:cNvSpPr>
          <p:nvPr/>
        </p:nvSpPr>
        <p:spPr bwMode="auto">
          <a:xfrm rot="1740000" flipH="1">
            <a:off x="3506788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2" name="Rectangle 12"/>
          <p:cNvSpPr>
            <a:spLocks noChangeArrowheads="1"/>
          </p:cNvSpPr>
          <p:nvPr/>
        </p:nvSpPr>
        <p:spPr bwMode="auto">
          <a:xfrm rot="1500000">
            <a:off x="3635375" y="3317875"/>
            <a:ext cx="636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36</a:t>
            </a:r>
          </a:p>
        </p:txBody>
      </p:sp>
      <p:sp>
        <p:nvSpPr>
          <p:cNvPr id="312333" name="AutoShape 13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4" name="Rectangle 14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5E7B98-7A9D-4DAB-8D8D-A9913735174D}" type="slidenum">
              <a:rPr lang="en-US"/>
              <a:pPr/>
              <a:t>4</a:t>
            </a:fld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230188"/>
            <a:ext cx="6494462" cy="517525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r>
              <a:rPr lang="en-US" altLang="en-US"/>
              <a:t>Insertion Sort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 rot="20400000">
            <a:off x="779463" y="3081338"/>
            <a:ext cx="728662" cy="108743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3" name="AutoShape 5"/>
          <p:cNvSpPr>
            <a:spLocks noChangeArrowheads="1"/>
          </p:cNvSpPr>
          <p:nvPr/>
        </p:nvSpPr>
        <p:spPr bwMode="auto">
          <a:xfrm rot="21180000">
            <a:off x="1477963" y="2933700"/>
            <a:ext cx="727075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 rot="20460000">
            <a:off x="882650" y="3144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6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 rot="21180000">
            <a:off x="1489075" y="3070225"/>
            <a:ext cx="636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51150" y="2935288"/>
            <a:ext cx="1420813" cy="1300162"/>
            <a:chOff x="1796" y="1849"/>
            <a:chExt cx="895" cy="819"/>
          </a:xfrm>
        </p:grpSpPr>
        <p:sp>
          <p:nvSpPr>
            <p:cNvPr id="314377" name="AutoShape 9"/>
            <p:cNvSpPr>
              <a:spLocks noChangeArrowheads="1"/>
            </p:cNvSpPr>
            <p:nvPr/>
          </p:nvSpPr>
          <p:spPr bwMode="auto">
            <a:xfrm rot="720000">
              <a:off x="1796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8" name="AutoShape 10"/>
            <p:cNvSpPr>
              <a:spLocks noChangeArrowheads="1"/>
            </p:cNvSpPr>
            <p:nvPr/>
          </p:nvSpPr>
          <p:spPr bwMode="auto">
            <a:xfrm rot="1740000" flipH="1">
              <a:off x="2209" y="1984"/>
              <a:ext cx="460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79" name="Rectangle 11"/>
            <p:cNvSpPr>
              <a:spLocks noChangeArrowheads="1"/>
            </p:cNvSpPr>
            <p:nvPr/>
          </p:nvSpPr>
          <p:spPr bwMode="auto">
            <a:xfrm rot="480000">
              <a:off x="1860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  <p:sp>
          <p:nvSpPr>
            <p:cNvPr id="314380" name="Rectangle 12"/>
            <p:cNvSpPr>
              <a:spLocks noChangeArrowheads="1"/>
            </p:cNvSpPr>
            <p:nvPr/>
          </p:nvSpPr>
          <p:spPr bwMode="auto">
            <a:xfrm rot="1500000">
              <a:off x="2290" y="2090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36</a:t>
              </a:r>
            </a:p>
          </p:txBody>
        </p:sp>
      </p:grpSp>
      <p:sp>
        <p:nvSpPr>
          <p:cNvPr id="314381" name="AutoShape 13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EEDBC6-6E33-418A-835B-69F35283EB6C}" type="slidenum">
              <a:rPr lang="en-US"/>
              <a:pPr/>
              <a:t>5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pic>
        <p:nvPicPr>
          <p:cNvPr id="28057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 l="1018" t="18683" r="5267" b="65454"/>
          <a:stretch>
            <a:fillRect/>
          </a:stretch>
        </p:blipFill>
        <p:spPr>
          <a:xfrm>
            <a:off x="1992313" y="3756025"/>
            <a:ext cx="5068887" cy="855663"/>
          </a:xfrm>
          <a:noFill/>
          <a:ln/>
        </p:spPr>
      </p:pic>
      <p:sp>
        <p:nvSpPr>
          <p:cNvPr id="280587" name="Line 11"/>
          <p:cNvSpPr>
            <a:spLocks noChangeShapeType="1"/>
          </p:cNvSpPr>
          <p:nvPr/>
        </p:nvSpPr>
        <p:spPr bwMode="auto">
          <a:xfrm>
            <a:off x="3644900" y="3611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2311400" y="1960563"/>
            <a:ext cx="4335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5      2      4      6      1      3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3867150" y="149542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input array 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1809750" y="330676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left sub-array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4705350" y="332263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right sub-array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1717675" y="2832100"/>
            <a:ext cx="572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at each iteration, the array is divided in two sub-arrays: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2586038" y="458787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sorted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841875" y="449103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unsorted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39268-54F2-4F60-B59A-508F6FB90358}" type="slidenum">
              <a:rPr lang="en-US"/>
              <a:pPr/>
              <a:t>6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pic>
        <p:nvPicPr>
          <p:cNvPr id="2795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 l="1018" t="4437" r="5267" b="9506"/>
          <a:stretch>
            <a:fillRect/>
          </a:stretch>
        </p:blipFill>
        <p:spPr>
          <a:xfrm>
            <a:off x="501650" y="1552575"/>
            <a:ext cx="5068888" cy="4641850"/>
          </a:xfrm>
          <a:noFill/>
          <a:ln/>
        </p:spPr>
      </p:pic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5683250" y="1290638"/>
          <a:ext cx="1989138" cy="865187"/>
        </p:xfrm>
        <a:graphic>
          <a:graphicData uri="http://schemas.openxmlformats.org/presentationml/2006/ole">
            <p:oleObj spid="_x0000_s1026" name="Paint Shop Pro Image" r:id="rId5" imgW="2526829" imgH="1395500" progId="PaintShopPro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5637213" y="2127250"/>
          <a:ext cx="2108200" cy="912813"/>
        </p:xfrm>
        <a:graphic>
          <a:graphicData uri="http://schemas.openxmlformats.org/presentationml/2006/ole">
            <p:oleObj spid="_x0000_s1027" name="Paint Shop Pro Image" r:id="rId6" imgW="2575610" imgH="1385741" progId="PaintShopPro">
              <p:embed/>
            </p:oleObj>
          </a:graphicData>
        </a:graphic>
      </p:graphicFrame>
      <p:graphicFrame>
        <p:nvGraphicFramePr>
          <p:cNvPr id="279559" name="Object 7"/>
          <p:cNvGraphicFramePr>
            <a:graphicFrameLocks noChangeAspect="1"/>
          </p:cNvGraphicFramePr>
          <p:nvPr/>
        </p:nvGraphicFramePr>
        <p:xfrm>
          <a:off x="5557838" y="3032125"/>
          <a:ext cx="2138362" cy="974725"/>
        </p:xfrm>
        <a:graphic>
          <a:graphicData uri="http://schemas.openxmlformats.org/presentationml/2006/ole">
            <p:oleObj spid="_x0000_s1028" name="Paint Shop Pro Image" r:id="rId7" imgW="2526829" imgH="1414634" progId="PaintShopPro">
              <p:embed/>
            </p:oleObj>
          </a:graphicData>
        </a:graphic>
      </p:graphicFrame>
      <p:graphicFrame>
        <p:nvGraphicFramePr>
          <p:cNvPr id="279560" name="Object 8"/>
          <p:cNvGraphicFramePr>
            <a:graphicFrameLocks noChangeAspect="1"/>
          </p:cNvGraphicFramePr>
          <p:nvPr/>
        </p:nvGraphicFramePr>
        <p:xfrm>
          <a:off x="5526088" y="3976688"/>
          <a:ext cx="2271712" cy="917575"/>
        </p:xfrm>
        <a:graphic>
          <a:graphicData uri="http://schemas.openxmlformats.org/presentationml/2006/ole">
            <p:oleObj spid="_x0000_s1029" name="Paint Shop Pro Image" r:id="rId8" imgW="2712195" imgH="1453659" progId="PaintShopPro">
              <p:embed/>
            </p:oleObj>
          </a:graphicData>
        </a:graphic>
      </p:graphicFrame>
      <p:graphicFrame>
        <p:nvGraphicFramePr>
          <p:cNvPr id="279561" name="Object 9"/>
          <p:cNvGraphicFramePr>
            <a:graphicFrameLocks noChangeAspect="1"/>
          </p:cNvGraphicFramePr>
          <p:nvPr/>
        </p:nvGraphicFramePr>
        <p:xfrm>
          <a:off x="5603875" y="4879975"/>
          <a:ext cx="2108200" cy="942975"/>
        </p:xfrm>
        <a:graphic>
          <a:graphicData uri="http://schemas.openxmlformats.org/presentationml/2006/ole">
            <p:oleObj spid="_x0000_s1030" name="Paint Shop Pro Image" r:id="rId9" imgW="2546341" imgH="1424390" progId="PaintShopPro">
              <p:embed/>
            </p:oleObj>
          </a:graphicData>
        </a:graphic>
      </p:graphicFrame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1298575" y="1325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2173288" y="2209800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3095625" y="29876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>
            <a:off x="3919538" y="38639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>
            <a:off x="4714875" y="47148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70D7B-F718-46EA-AA08-8E10C8716774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/>
              <a:t>INSERTION-SORT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17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INSERTION-SORT</a:t>
            </a:r>
            <a:r>
              <a:rPr lang="en-US" i="1" dirty="0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for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j ← 2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do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key</a:t>
            </a:r>
            <a:r>
              <a:rPr lang="en-US" dirty="0">
                <a:solidFill>
                  <a:schemeClr val="tx1"/>
                </a:solidFill>
              </a:rPr>
              <a:t> ←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A[ j 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	      Insert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A[ j ]</a:t>
            </a:r>
            <a:r>
              <a:rPr lang="en-US" sz="2000" dirty="0">
                <a:solidFill>
                  <a:schemeClr val="tx1"/>
                </a:solidFill>
              </a:rPr>
              <a:t> into the sorted sequence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A[1 . . j -1]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← j - 1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while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&gt; 0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A[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] &gt; key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b="1" dirty="0">
                <a:solidFill>
                  <a:schemeClr val="tx1"/>
                </a:solidFill>
              </a:rPr>
              <a:t>do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A[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+ 1] ← A[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]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	     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← 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– 1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A[</a:t>
            </a:r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+ 1] ← key</a:t>
            </a:r>
          </a:p>
          <a:p>
            <a:r>
              <a:rPr lang="en-US" dirty="0">
                <a:solidFill>
                  <a:schemeClr val="tx1"/>
                </a:solidFill>
              </a:rPr>
              <a:t>Insertion sort – sorts the elements in place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6300" y="1328738"/>
            <a:ext cx="4267200" cy="762000"/>
            <a:chOff x="528" y="1392"/>
            <a:chExt cx="2688" cy="4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212998" name="Rectangle 6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12999" name="Rectangle 7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213000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13001" name="Rectangle 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213002" name="Rectangle 10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13003" name="Rectangle 11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13004" name="Rectangle 1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13005" name="Rectangle 13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13006" name="Line 14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07" name="Line 15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08" name="Line 16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09" name="Line 17"/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0" name="Line 18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1" name="Line 19"/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2" name="Line 20"/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3" name="Line 21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4" name="Line 22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5" name="Line 23"/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13016" name="Line 24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 anchorCtr="1"/>
              <a:lstStyle/>
              <a:p>
                <a:endParaRPr lang="en-US"/>
              </a:p>
            </p:txBody>
          </p:sp>
        </p:grpSp>
        <p:sp>
          <p:nvSpPr>
            <p:cNvPr id="213017" name="Text Box 25"/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13018" name="Text Box 26"/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13019" name="Text Box 27"/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13020" name="Text Box 28"/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13021" name="Text Box 29"/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13022" name="Text Box 30"/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13023" name="Text Box 31"/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13024" name="Text Box 32"/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476875" y="2243138"/>
            <a:ext cx="1022350" cy="595312"/>
            <a:chOff x="3936" y="2448"/>
            <a:chExt cx="644" cy="375"/>
          </a:xfrm>
        </p:grpSpPr>
        <p:sp>
          <p:nvSpPr>
            <p:cNvPr id="213026" name="Text Box 34"/>
            <p:cNvSpPr txBox="1">
              <a:spLocks noChangeArrowheads="1"/>
            </p:cNvSpPr>
            <p:nvPr/>
          </p:nvSpPr>
          <p:spPr bwMode="auto">
            <a:xfrm>
              <a:off x="4224" y="2592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key</a:t>
              </a:r>
            </a:p>
          </p:txBody>
        </p:sp>
        <p:sp>
          <p:nvSpPr>
            <p:cNvPr id="213027" name="Line 35"/>
            <p:cNvSpPr>
              <a:spLocks noChangeShapeType="1"/>
            </p:cNvSpPr>
            <p:nvPr/>
          </p:nvSpPr>
          <p:spPr bwMode="auto">
            <a:xfrm flipH="1">
              <a:off x="3936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28" name="Line 36"/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029" name="AutoShape 37"/>
          <p:cNvSpPr>
            <a:spLocks noChangeArrowheads="1"/>
          </p:cNvSpPr>
          <p:nvPr/>
        </p:nvSpPr>
        <p:spPr bwMode="auto">
          <a:xfrm rot="-8014074">
            <a:off x="1583531" y="2988469"/>
            <a:ext cx="131763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6B59C-CBB0-4A83-97A8-480BA5A35D61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508000" y="1892300"/>
            <a:ext cx="2484438" cy="471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Invariant for Insertion Sort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903913"/>
          </a:xfrm>
        </p:spPr>
        <p:txBody>
          <a:bodyPr/>
          <a:lstStyle/>
          <a:p>
            <a:endParaRPr lang="en-US" sz="200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z="2400"/>
              <a:t> </a:t>
            </a:r>
            <a:r>
              <a:rPr lang="en-US" sz="2400">
                <a:solidFill>
                  <a:schemeClr val="tx1"/>
                </a:solidFill>
              </a:rPr>
              <a:t>INSERTION-SORT</a:t>
            </a:r>
            <a:r>
              <a:rPr lang="en-US" sz="2400" i="1">
                <a:solidFill>
                  <a:schemeClr val="tx1"/>
                </a:solidFill>
              </a:rPr>
              <a:t>(A)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	for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j ← 2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b="1">
                <a:solidFill>
                  <a:schemeClr val="tx1"/>
                </a:solidFill>
              </a:rPr>
              <a:t>to </a:t>
            </a:r>
            <a:r>
              <a:rPr lang="en-US" sz="2400">
                <a:solidFill>
                  <a:schemeClr val="tx1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		do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key</a:t>
            </a:r>
            <a:r>
              <a:rPr lang="en-US" sz="2400">
                <a:solidFill>
                  <a:schemeClr val="tx1"/>
                </a:solidFill>
              </a:rPr>
              <a:t> ←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A[ j ]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en-US" sz="2000">
                <a:solidFill>
                  <a:schemeClr val="tx1"/>
                </a:solidFill>
              </a:rPr>
              <a:t>	      Insert 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A[ j ]</a:t>
            </a:r>
            <a:r>
              <a:rPr lang="en-US" sz="2000">
                <a:solidFill>
                  <a:schemeClr val="tx1"/>
                </a:solidFill>
              </a:rPr>
              <a:t> into the sorted sequence </a:t>
            </a:r>
            <a:r>
              <a:rPr lang="en-US" sz="2000">
                <a:solidFill>
                  <a:schemeClr val="tx1"/>
                </a:solidFill>
                <a:latin typeface="Comic Sans MS" pitchFamily="66" charset="0"/>
              </a:rPr>
              <a:t>A[1 . . j -1]</a:t>
            </a:r>
            <a:endParaRPr lang="en-US" sz="200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		    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i ← j - 1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tx1"/>
                </a:solidFill>
              </a:rPr>
              <a:t>		     while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i &gt; 0</a:t>
            </a:r>
            <a:r>
              <a:rPr lang="en-US" sz="2400">
                <a:solidFill>
                  <a:schemeClr val="tx1"/>
                </a:solidFill>
              </a:rPr>
              <a:t> and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A[i] &gt; key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	</a:t>
            </a:r>
            <a:r>
              <a:rPr lang="en-US" sz="2400" b="1">
                <a:solidFill>
                  <a:schemeClr val="tx1"/>
                </a:solidFill>
              </a:rPr>
              <a:t>do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A[i + 1] ← A[i]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	     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i ← i – 1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	     </a:t>
            </a:r>
            <a:r>
              <a:rPr lang="en-US" sz="2400">
                <a:solidFill>
                  <a:schemeClr val="tx1"/>
                </a:solidFill>
                <a:latin typeface="Comic Sans MS" pitchFamily="66" charset="0"/>
              </a:rPr>
              <a:t>A[i + 1] ← key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573088" y="5773738"/>
            <a:ext cx="757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Invariant</a:t>
            </a:r>
            <a:r>
              <a:rPr lang="en-US" sz="2000"/>
              <a:t>: at the start of the </a:t>
            </a:r>
            <a:r>
              <a:rPr lang="en-US" sz="2000" b="1"/>
              <a:t>for</a:t>
            </a:r>
            <a:r>
              <a:rPr lang="en-US" sz="2000"/>
              <a:t> loop the elements in </a:t>
            </a:r>
            <a:r>
              <a:rPr lang="en-US" sz="2000">
                <a:latin typeface="Comic Sans MS" pitchFamily="66" charset="0"/>
              </a:rPr>
              <a:t>A[1 . . j-1] </a:t>
            </a:r>
            <a:r>
              <a:rPr lang="en-US" sz="2000"/>
              <a:t>are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/>
              <a:t>in sorted order</a:t>
            </a:r>
          </a:p>
        </p:txBody>
      </p:sp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5683250" y="1258888"/>
          <a:ext cx="2711450" cy="1454150"/>
        </p:xfrm>
        <a:graphic>
          <a:graphicData uri="http://schemas.openxmlformats.org/presentationml/2006/ole">
            <p:oleObj spid="_x0000_s2050" name="Paint Shop Pro Image" r:id="rId4" imgW="2712195" imgH="1453659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9440DD-CD82-40D4-BEE0-2906C322E395}" type="slidenum">
              <a:rPr lang="en-US"/>
              <a:pPr/>
              <a:t>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Proving Loop Invariants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5165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Proving loop invariants works like induction</a:t>
            </a:r>
          </a:p>
          <a:p>
            <a:pPr>
              <a:lnSpc>
                <a:spcPct val="120000"/>
              </a:lnSpc>
            </a:pPr>
            <a:r>
              <a:rPr lang="en-US" sz="2400" b="1"/>
              <a:t>Initialization (base case):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It is true prior to the first iteration of the loop</a:t>
            </a:r>
          </a:p>
          <a:p>
            <a:pPr>
              <a:lnSpc>
                <a:spcPct val="120000"/>
              </a:lnSpc>
            </a:pPr>
            <a:r>
              <a:rPr lang="en-US" sz="2400" b="1"/>
              <a:t>Maintenance (inductive step):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If it is true before an iteration of the loop, it remains true before the next iteration</a:t>
            </a:r>
          </a:p>
          <a:p>
            <a:pPr>
              <a:lnSpc>
                <a:spcPct val="120000"/>
              </a:lnSpc>
            </a:pPr>
            <a:r>
              <a:rPr lang="en-US" sz="2400" b="1"/>
              <a:t>Termination: 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When the loop terminates, the invariant gives us a useful property that helps show that the algorithm is correct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Stop the induction when the loop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768</Words>
  <Application>Microsoft Office PowerPoint</Application>
  <PresentationFormat>On-screen Show (4:3)</PresentationFormat>
  <Paragraphs>278</Paragraphs>
  <Slides>23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Paint Shop Pro Image</vt:lpstr>
      <vt:lpstr>Microsoft Equation 3.0</vt:lpstr>
      <vt:lpstr>MathType 5.0 Equation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INSERTION-SORT</vt:lpstr>
      <vt:lpstr>Loop Invariant for Insertion Sort</vt:lpstr>
      <vt:lpstr>Proving Loop Invariants</vt:lpstr>
      <vt:lpstr>Loop Invariant for Insertion Sort</vt:lpstr>
      <vt:lpstr>Loop Invariant for Insertion Sort</vt:lpstr>
      <vt:lpstr>Loop Invariant for Insertion Sort</vt:lpstr>
      <vt:lpstr>Analysis of Insertion Sort</vt:lpstr>
      <vt:lpstr>Best Case Analysis</vt:lpstr>
      <vt:lpstr>Worst Case Analysis</vt:lpstr>
      <vt:lpstr>Comparisons and Exchanges in Insertion Sort</vt:lpstr>
      <vt:lpstr>Insertion Sort - Summary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Sort</dc:title>
  <dc:creator>onlie</dc:creator>
  <cp:lastModifiedBy>onlie</cp:lastModifiedBy>
  <cp:revision>12</cp:revision>
  <dcterms:created xsi:type="dcterms:W3CDTF">2017-09-19T04:05:26Z</dcterms:created>
  <dcterms:modified xsi:type="dcterms:W3CDTF">2017-09-19T04:31:56Z</dcterms:modified>
</cp:coreProperties>
</file>