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0" r:id="rId2"/>
    <p:sldId id="257" r:id="rId3"/>
    <p:sldId id="262" r:id="rId4"/>
    <p:sldId id="271" r:id="rId5"/>
    <p:sldId id="272" r:id="rId6"/>
    <p:sldId id="267" r:id="rId7"/>
    <p:sldId id="256" r:id="rId8"/>
    <p:sldId id="260" r:id="rId9"/>
    <p:sldId id="265" r:id="rId10"/>
    <p:sldId id="261" r:id="rId11"/>
    <p:sldId id="268" r:id="rId12"/>
    <p:sldId id="269" r:id="rId13"/>
    <p:sldId id="258" r:id="rId14"/>
    <p:sldId id="264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0C4DB-CF30-4F9D-999D-7C76060F7AE8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02B42-3D9D-47C2-BCF4-8F6566D1F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5B950D8-83B6-48C5-9D56-F2348A2A26E5}" type="slidenum">
              <a:rPr lang="en-US" smtClean="0">
                <a:latin typeface="Times"/>
                <a:ea typeface="MS PGothic" pitchFamily="34" charset="-128"/>
              </a:rPr>
              <a:pPr/>
              <a:t>7</a:t>
            </a:fld>
            <a:endParaRPr lang="en-US" smtClean="0">
              <a:latin typeface="Times"/>
              <a:ea typeface="MS PGothic" pitchFamily="34" charset="-128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A7FA38-045E-4BFC-AC84-3DE6FF309D7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cubictechnologies.com/Prototyping/index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165100"/>
            <a:ext cx="8077200" cy="1066800"/>
          </a:xfrm>
        </p:spPr>
        <p:txBody>
          <a:bodyPr/>
          <a:lstStyle/>
          <a:p>
            <a:r>
              <a:rPr lang="en-US" sz="3600" dirty="0" smtClean="0"/>
              <a:t>Laminated Object Manufacturing (LOM)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1752600"/>
            <a:ext cx="3733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HISTORY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MATERIALS USED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PROCESS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ADVANTAGES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DISADVANTAGES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APPLICATIONS</a:t>
            </a:r>
            <a:endParaRPr lang="en-US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2971800" y="1066800"/>
            <a:ext cx="20183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 smtClean="0">
                <a:solidFill>
                  <a:prstClr val="black"/>
                </a:solidFill>
              </a:rPr>
              <a:t>CONTENTS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1"/>
          <p:cNvSpPr txBox="1">
            <a:spLocks noChangeArrowheads="1"/>
          </p:cNvSpPr>
          <p:nvPr/>
        </p:nvSpPr>
        <p:spPr bwMode="auto">
          <a:xfrm>
            <a:off x="914400" y="457200"/>
            <a:ext cx="2971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3200" b="1" dirty="0"/>
              <a:t>ADVANTAGES</a:t>
            </a: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457200" y="1066800"/>
            <a:ext cx="81534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 eaLnBrk="0" hangingPunct="0"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</a:rPr>
              <a:t>Relatively high-speed </a:t>
            </a:r>
            <a:r>
              <a:rPr lang="en-US" sz="2400" dirty="0" smtClean="0">
                <a:latin typeface="Arial" pitchFamily="34" charset="0"/>
              </a:rPr>
              <a:t>process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endParaRPr lang="en-US" sz="2400" dirty="0">
              <a:latin typeface="Arial" pitchFamily="34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</a:rPr>
              <a:t>Low cost (readily available materials</a:t>
            </a:r>
            <a:r>
              <a:rPr lang="en-US" sz="2400" dirty="0" smtClean="0">
                <a:latin typeface="Arial" pitchFamily="34" charset="0"/>
              </a:rPr>
              <a:t>)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endParaRPr lang="en-US" sz="2400" dirty="0">
              <a:latin typeface="Arial" pitchFamily="34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</a:rPr>
              <a:t>Large builds possible (no chemical reactions</a:t>
            </a:r>
            <a:r>
              <a:rPr lang="en-US" sz="2400" dirty="0" smtClean="0">
                <a:latin typeface="Arial" pitchFamily="34" charset="0"/>
              </a:rPr>
              <a:t>)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endParaRPr lang="en-US" sz="2400" dirty="0">
              <a:latin typeface="Arial" pitchFamily="34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</a:rPr>
              <a:t>Parts can be used immediately after the process (no need for post-curing</a:t>
            </a:r>
            <a:r>
              <a:rPr lang="en-US" sz="2400" dirty="0" smtClean="0">
                <a:latin typeface="Arial" pitchFamily="34" charset="0"/>
              </a:rPr>
              <a:t>)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endParaRPr lang="en-US" sz="2400" dirty="0">
              <a:latin typeface="Arial" pitchFamily="34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</a:rPr>
              <a:t>No additional support structure is required (the part is self-supported</a:t>
            </a:r>
            <a:r>
              <a:rPr lang="en-US" sz="2400" dirty="0" smtClean="0">
                <a:latin typeface="Arial" pitchFamily="34" charset="0"/>
              </a:rPr>
              <a:t>)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endParaRPr lang="en-US" sz="2400" dirty="0" smtClean="0">
              <a:latin typeface="Arial" pitchFamily="34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</a:rPr>
              <a:t>A variety of organic and inorganic materials can be used</a:t>
            </a:r>
          </a:p>
          <a:p>
            <a:pPr marL="457200" indent="-457200" eaLnBrk="0" hangingPunct="0"/>
            <a:endParaRPr lang="en-US" sz="2400" dirty="0" smtClean="0">
              <a:latin typeface="Arial" pitchFamily="34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</a:rPr>
              <a:t>Environmentally friendly </a:t>
            </a:r>
            <a:endParaRPr lang="en-US" sz="24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2"/>
          <p:cNvSpPr txBox="1">
            <a:spLocks noChangeArrowheads="1"/>
          </p:cNvSpPr>
          <p:nvPr/>
        </p:nvSpPr>
        <p:spPr bwMode="auto">
          <a:xfrm>
            <a:off x="304800" y="457200"/>
            <a:ext cx="304718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 dirty="0"/>
              <a:t>DISADVANTAGES</a:t>
            </a:r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304800" y="1066800"/>
            <a:ext cx="82296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 eaLnBrk="0" hangingPunct="0"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</a:rPr>
              <a:t>Removal of the scrap material is </a:t>
            </a:r>
            <a:r>
              <a:rPr lang="en-US" sz="2400" dirty="0" smtClean="0">
                <a:latin typeface="Arial" pitchFamily="34" charset="0"/>
              </a:rPr>
              <a:t>laborious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endParaRPr lang="en-US" sz="2400" dirty="0" smtClean="0">
              <a:latin typeface="Arial" pitchFamily="34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</a:rPr>
              <a:t>Emission of smoke or fumes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endParaRPr lang="en-US" sz="2400" dirty="0" smtClean="0">
              <a:latin typeface="Arial" pitchFamily="34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</a:rPr>
              <a:t>Can be fire hazard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endParaRPr lang="en-US" sz="2400" dirty="0" smtClean="0">
              <a:latin typeface="Arial" pitchFamily="34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</a:rPr>
              <a:t>Finish, accuracy and stability of objects not as good as materials used with other RP methods </a:t>
            </a:r>
            <a:endParaRPr lang="en-US" sz="2400" dirty="0" smtClean="0">
              <a:latin typeface="Arial" pitchFamily="34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endParaRPr lang="en-US" sz="2400" dirty="0">
              <a:latin typeface="Arial" pitchFamily="34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</a:rPr>
              <a:t>The ‘z’ resolution is not as high as for other </a:t>
            </a:r>
            <a:r>
              <a:rPr lang="en-US" sz="2400" dirty="0" smtClean="0">
                <a:latin typeface="Arial" pitchFamily="34" charset="0"/>
              </a:rPr>
              <a:t>technologies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endParaRPr lang="en-US" sz="2400" dirty="0">
              <a:latin typeface="Arial" pitchFamily="34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</a:rPr>
              <a:t>Limited material set </a:t>
            </a:r>
            <a:endParaRPr lang="en-US" sz="2400" dirty="0" smtClean="0">
              <a:latin typeface="Arial" pitchFamily="34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endParaRPr lang="en-US" sz="2400" dirty="0">
              <a:latin typeface="Arial" pitchFamily="34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</a:rPr>
              <a:t>Need for sealing step to keep moisture out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381000" y="762000"/>
            <a:ext cx="43875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 dirty="0"/>
              <a:t>KEY APPLICATION AREAS</a:t>
            </a:r>
          </a:p>
        </p:txBody>
      </p:sp>
      <p:sp>
        <p:nvSpPr>
          <p:cNvPr id="5" name="TextBox 15"/>
          <p:cNvSpPr txBox="1">
            <a:spLocks noChangeArrowheads="1"/>
          </p:cNvSpPr>
          <p:nvPr/>
        </p:nvSpPr>
        <p:spPr bwMode="auto">
          <a:xfrm>
            <a:off x="457200" y="1524000"/>
            <a:ext cx="6019800" cy="284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lvl="1" indent="-285750" eaLnBrk="0" hangingPunct="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</a:rPr>
              <a:t>Investment casting Pattern Making</a:t>
            </a:r>
          </a:p>
          <a:p>
            <a:pPr marL="285750" lvl="1" indent="-285750" eaLnBrk="0" hangingPunct="0">
              <a:buFont typeface="Arial" pitchFamily="34" charset="0"/>
              <a:buChar char="•"/>
            </a:pPr>
            <a:endParaRPr lang="en-US" sz="2400" dirty="0" smtClean="0">
              <a:latin typeface="Arial" pitchFamily="34" charset="0"/>
            </a:endParaRPr>
          </a:p>
          <a:p>
            <a:pPr marL="285750" lvl="1" indent="-285750" eaLnBrk="0" hangingPunct="0">
              <a:buFont typeface="Arial" pitchFamily="34" charset="0"/>
              <a:buChar char="•"/>
            </a:pPr>
            <a:r>
              <a:rPr lang="en-US" sz="2400" smtClean="0">
                <a:latin typeface="Arial" pitchFamily="34" charset="0"/>
              </a:rPr>
              <a:t>Concept verification</a:t>
            </a:r>
            <a:endParaRPr lang="en-US" sz="2400" dirty="0" smtClean="0">
              <a:latin typeface="Arial" pitchFamily="34" charset="0"/>
            </a:endParaRPr>
          </a:p>
          <a:p>
            <a:pPr marL="285750" lvl="1" indent="-285750" eaLnBrk="0" hangingPunct="0">
              <a:buFont typeface="Arial" pitchFamily="34" charset="0"/>
              <a:buChar char="•"/>
            </a:pPr>
            <a:endParaRPr lang="en-US" sz="2400" dirty="0" smtClean="0">
              <a:latin typeface="Arial" pitchFamily="34" charset="0"/>
            </a:endParaRPr>
          </a:p>
          <a:p>
            <a:pPr marL="285750" lvl="1" indent="-285750" eaLnBrk="0" hangingPunct="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</a:rPr>
              <a:t>Masters for silicon–rubber injection tools</a:t>
            </a:r>
          </a:p>
          <a:p>
            <a:pPr marL="285750" lvl="1" indent="-285750" eaLnBrk="0" hangingPunct="0">
              <a:buFont typeface="Arial" pitchFamily="34" charset="0"/>
              <a:buChar char="•"/>
            </a:pPr>
            <a:endParaRPr lang="en-US" sz="2400" dirty="0">
              <a:latin typeface="Arial" pitchFamily="34" charset="0"/>
            </a:endParaRPr>
          </a:p>
          <a:p>
            <a:pPr marL="285750" lvl="1" indent="-285750" eaLnBrk="0" hangingPunct="0"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</a:rPr>
              <a:t>Decorative Objects</a:t>
            </a:r>
          </a:p>
          <a:p>
            <a:pPr eaLnBrk="0" hangingPunct="0"/>
            <a:endParaRPr lang="en-US" sz="11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863" y="255588"/>
            <a:ext cx="8720137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Laminated Object Manufacturing (LOM)</a:t>
            </a:r>
            <a:endParaRPr lang="en-US" dirty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9F023EA-95CE-4545-9921-3DF0E8ADC0C7}" type="slidenum">
              <a:rPr lang="en-US">
                <a:latin typeface="Helvetica"/>
                <a:ea typeface="MS PGothic" pitchFamily="34" charset="-128"/>
              </a:rPr>
              <a:pPr/>
              <a:t>13</a:t>
            </a:fld>
            <a:endParaRPr lang="en-US">
              <a:latin typeface="Helvetica"/>
              <a:ea typeface="MS PGothic" pitchFamily="34" charset="-12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1828800"/>
          <a:ext cx="4953000" cy="3886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8110"/>
                <a:gridCol w="2294890"/>
              </a:tblGrid>
              <a:tr h="8971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/>
                          <a:cs typeface="Arial"/>
                        </a:rPr>
                        <a:t>Maximum build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  <a:cs typeface="Arial"/>
                        </a:rPr>
                        <a:t>40in</a:t>
                      </a:r>
                      <a:r>
                        <a:rPr lang="en-US" baseline="0" dirty="0" smtClean="0">
                          <a:latin typeface="Arial"/>
                          <a:cs typeface="Arial"/>
                        </a:rPr>
                        <a:t> x 40in x 20in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2201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/>
                          <a:cs typeface="Arial"/>
                        </a:rPr>
                        <a:t>Resolution in (</a:t>
                      </a:r>
                      <a:r>
                        <a:rPr lang="en-US" sz="1800" dirty="0" err="1" smtClean="0">
                          <a:latin typeface="Arial"/>
                          <a:cs typeface="Arial"/>
                        </a:rPr>
                        <a:t>x,y</a:t>
                      </a:r>
                      <a:r>
                        <a:rPr lang="en-US" sz="1800" dirty="0" smtClean="0">
                          <a:latin typeface="Arial"/>
                          <a:cs typeface="Arial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  <a:cs typeface="Arial"/>
                        </a:rPr>
                        <a:t>+/-</a:t>
                      </a:r>
                      <a:r>
                        <a:rPr lang="en-US" baseline="0" dirty="0" smtClean="0">
                          <a:latin typeface="Arial"/>
                          <a:cs typeface="Arial"/>
                        </a:rPr>
                        <a:t> .004 in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2201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/>
                          <a:cs typeface="Arial"/>
                        </a:rPr>
                        <a:t>Resolution in 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  <a:cs typeface="Arial"/>
                        </a:rPr>
                        <a:t>Variable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2201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/>
                          <a:cs typeface="Arial"/>
                        </a:rPr>
                        <a:t>Speed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  <a:cs typeface="Arial"/>
                        </a:rPr>
                        <a:t>Medium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2201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/>
                          <a:cs typeface="Arial"/>
                        </a:rPr>
                        <a:t>Cost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  <a:cs typeface="Arial"/>
                        </a:rPr>
                        <a:t>Low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90101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/>
                          <a:cs typeface="Arial"/>
                        </a:rPr>
                        <a:t>Available 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/>
                          <a:cs typeface="Arial"/>
                        </a:rPr>
                        <a:t>Paper,</a:t>
                      </a:r>
                      <a:r>
                        <a:rPr lang="en-US" baseline="0" dirty="0" smtClean="0">
                          <a:latin typeface="Arial"/>
                          <a:cs typeface="Arial"/>
                        </a:rPr>
                        <a:t> Plastic Sheet</a:t>
                      </a:r>
                      <a:endParaRPr lang="en-US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388" name="TextBox 10"/>
          <p:cNvSpPr txBox="1">
            <a:spLocks noChangeArrowheads="1"/>
          </p:cNvSpPr>
          <p:nvPr/>
        </p:nvSpPr>
        <p:spPr bwMode="auto">
          <a:xfrm>
            <a:off x="381000" y="1295400"/>
            <a:ext cx="18694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/>
              <a:t>KEY METRICS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LOM Examples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FEA1-4A10-41CB-99C8-8C0CCDE2CE68}" type="slidenum">
              <a:rPr lang="en-US"/>
              <a:pPr/>
              <a:t>14</a:t>
            </a:fld>
            <a:endParaRPr lang="en-US"/>
          </a:p>
        </p:txBody>
      </p:sp>
      <p:pic>
        <p:nvPicPr>
          <p:cNvPr id="25603" name="Picture 3" descr="E:\4400\project\lom\page5_files\lompar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438400"/>
            <a:ext cx="2690813" cy="3429000"/>
          </a:xfrm>
          <a:prstGeom prst="rect">
            <a:avLst/>
          </a:prstGeom>
          <a:noFill/>
        </p:spPr>
      </p:pic>
      <p:pic>
        <p:nvPicPr>
          <p:cNvPr id="25605" name="Picture 5" descr="E:\4400\project\lom\page9_files\rapid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2438400"/>
            <a:ext cx="2486025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633413" y="319088"/>
            <a:ext cx="418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LOM: companies, applications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727075" y="1265238"/>
            <a:ext cx="60404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en-US" sz="2000"/>
              <a:t>Original technology developed by Helisys Inc.;</a:t>
            </a:r>
          </a:p>
          <a:p>
            <a:pPr algn="just">
              <a:tabLst>
                <a:tab pos="457200" algn="l"/>
              </a:tabLst>
            </a:pPr>
            <a:r>
              <a:rPr lang="en-US" sz="2000"/>
              <a:t>Helisys acquired by Corum.</a:t>
            </a:r>
          </a:p>
          <a:p>
            <a:pPr algn="just">
              <a:tabLst>
                <a:tab pos="457200" algn="l"/>
              </a:tabLst>
            </a:pPr>
            <a:endParaRPr lang="en-US" sz="2000"/>
          </a:p>
          <a:p>
            <a:pPr algn="just">
              <a:tabLst>
                <a:tab pos="457200" algn="l"/>
              </a:tabLst>
            </a:pPr>
            <a:r>
              <a:rPr lang="en-US" sz="2000"/>
              <a:t>1. Cubic Technologies Inc [www.cubictechnologies.com]</a:t>
            </a:r>
          </a:p>
          <a:p>
            <a:pPr algn="just">
              <a:tabLst>
                <a:tab pos="457200" algn="l"/>
              </a:tabLst>
            </a:pPr>
            <a:r>
              <a:rPr lang="en-US" sz="2000"/>
              <a:t>2. KIRA Corp, Japan [www.kiracorp.co.jp]</a:t>
            </a:r>
          </a:p>
        </p:txBody>
      </p:sp>
      <p:pic>
        <p:nvPicPr>
          <p:cNvPr id="48133" name="Picture 5" descr="prototypi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00163" y="3167063"/>
            <a:ext cx="2487612" cy="3267075"/>
          </a:xfrm>
          <a:prstGeom prst="rect">
            <a:avLst/>
          </a:prstGeom>
          <a:noFill/>
        </p:spPr>
      </p:pic>
      <p:pic>
        <p:nvPicPr>
          <p:cNvPr id="48135" name="Picture 7" descr="bottol_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68775" y="3152775"/>
            <a:ext cx="2517775" cy="3294063"/>
          </a:xfrm>
          <a:prstGeom prst="rect">
            <a:avLst/>
          </a:prstGeom>
          <a:noFill/>
        </p:spPr>
      </p:pic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1352550" y="6464300"/>
            <a:ext cx="1836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[source: Corum Inc]</a:t>
            </a: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4248150" y="6464300"/>
            <a:ext cx="2446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[source: KIRA corporation]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165100"/>
            <a:ext cx="9196388" cy="1066800"/>
          </a:xfrm>
        </p:spPr>
        <p:txBody>
          <a:bodyPr/>
          <a:lstStyle/>
          <a:p>
            <a:r>
              <a:rPr lang="en-US" sz="3600" dirty="0" smtClean="0"/>
              <a:t>Laminated Object Manufacturing (LOM)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36538" y="1573213"/>
            <a:ext cx="4533900" cy="1665287"/>
          </a:xfrm>
        </p:spPr>
        <p:txBody>
          <a:bodyPr/>
          <a:lstStyle/>
          <a:p>
            <a:pPr marL="0" indent="0" algn="just">
              <a:buFont typeface="Georgia" pitchFamily="18" charset="0"/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Laminated Object Manufacturing (LOM) was developed by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Helisys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of Torrance, CA, in the 1990s.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Helisys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went out of business in 2000 and their LOM equipment is now serviced by Cubic Technologies.</a:t>
            </a:r>
          </a:p>
          <a:p>
            <a:pPr marL="0" indent="0" algn="just">
              <a:buFont typeface="Georgia" pitchFamily="18" charset="0"/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Font typeface="Georgia" pitchFamily="18" charset="0"/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Georgia" pitchFamily="18" charset="0"/>
              <a:buNone/>
            </a:pPr>
            <a:endParaRPr lang="en-US" sz="180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6DC4DEE-7B9C-4929-ABD8-A680FB90A8DA}" type="slidenum">
              <a:rPr lang="en-US">
                <a:latin typeface="Helvetica"/>
                <a:ea typeface="MS PGothic" pitchFamily="34" charset="-128"/>
              </a:rPr>
              <a:pPr/>
              <a:t>2</a:t>
            </a:fld>
            <a:endParaRPr lang="en-US">
              <a:latin typeface="Helvetica"/>
              <a:ea typeface="MS PGothic" pitchFamily="34" charset="-128"/>
            </a:endParaRPr>
          </a:p>
        </p:txBody>
      </p:sp>
      <p:sp>
        <p:nvSpPr>
          <p:cNvPr id="14341" name="TextBox 6"/>
          <p:cNvSpPr txBox="1">
            <a:spLocks noChangeArrowheads="1"/>
          </p:cNvSpPr>
          <p:nvPr/>
        </p:nvSpPr>
        <p:spPr bwMode="auto">
          <a:xfrm>
            <a:off x="6227763" y="3787775"/>
            <a:ext cx="14255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Equipment picture</a:t>
            </a:r>
          </a:p>
        </p:txBody>
      </p:sp>
      <p:pic>
        <p:nvPicPr>
          <p:cNvPr id="14342" name="Picture 6" descr="Excess material is removed from the LOM rapid prototype to reveal the physical &quot;wood like&quot; model of the object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975" y="3900488"/>
            <a:ext cx="2133600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2" descr="lom.gif (89877 bytes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74963" y="4838700"/>
            <a:ext cx="20574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36838" y="3071813"/>
            <a:ext cx="2438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343525" y="1016000"/>
            <a:ext cx="3300413" cy="1477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b="1" dirty="0">
                <a:latin typeface="Helvetica" charset="0"/>
                <a:ea typeface="ＭＳ Ｐゴシック" charset="0"/>
                <a:cs typeface="+mn-cs"/>
              </a:rPr>
              <a:t>Current market leaders</a:t>
            </a:r>
          </a:p>
          <a:p>
            <a:pPr marL="285750" indent="-285750" eaLnBrk="0" hangingPunct="0">
              <a:buFontTx/>
              <a:buChar char="-"/>
              <a:defRPr/>
            </a:pPr>
            <a:r>
              <a:rPr lang="en-US" sz="1800" dirty="0" err="1">
                <a:latin typeface="Helvetica" charset="0"/>
                <a:ea typeface="ＭＳ Ｐゴシック" charset="0"/>
                <a:cs typeface="+mn-cs"/>
              </a:rPr>
              <a:t>Mcor</a:t>
            </a:r>
            <a:r>
              <a:rPr lang="en-US" sz="1800" dirty="0">
                <a:latin typeface="Helvetica" charset="0"/>
                <a:ea typeface="ＭＳ Ｐゴシック" charset="0"/>
                <a:cs typeface="+mn-cs"/>
              </a:rPr>
              <a:t> Technologies (Ireland)</a:t>
            </a:r>
          </a:p>
          <a:p>
            <a:pPr marL="285750" indent="-285750" eaLnBrk="0" hangingPunct="0">
              <a:buFontTx/>
              <a:buChar char="-"/>
              <a:defRPr/>
            </a:pPr>
            <a:r>
              <a:rPr lang="en-US" sz="1800" dirty="0" err="1">
                <a:latin typeface="Helvetica" charset="0"/>
                <a:ea typeface="ＭＳ Ｐゴシック" charset="0"/>
                <a:cs typeface="+mn-cs"/>
              </a:rPr>
              <a:t>Solido</a:t>
            </a:r>
            <a:r>
              <a:rPr lang="en-US" sz="1800" dirty="0">
                <a:latin typeface="Helvetica" charset="0"/>
                <a:ea typeface="ＭＳ Ｐゴシック" charset="0"/>
                <a:cs typeface="+mn-cs"/>
              </a:rPr>
              <a:t> (Israel)</a:t>
            </a:r>
          </a:p>
          <a:p>
            <a:pPr marL="285750" indent="-285750" eaLnBrk="0" hangingPunct="0">
              <a:buFontTx/>
              <a:buChar char="-"/>
              <a:defRPr/>
            </a:pPr>
            <a:r>
              <a:rPr lang="en-US" sz="1800" dirty="0" err="1">
                <a:latin typeface="Helvetica" charset="0"/>
                <a:ea typeface="ＭＳ Ｐゴシック" charset="0"/>
                <a:cs typeface="+mn-cs"/>
              </a:rPr>
              <a:t>Strataconception</a:t>
            </a:r>
            <a:r>
              <a:rPr lang="en-US" sz="1800" dirty="0">
                <a:latin typeface="Helvetica" charset="0"/>
                <a:ea typeface="ＭＳ Ｐゴシック" charset="0"/>
                <a:cs typeface="+mn-cs"/>
              </a:rPr>
              <a:t> (France)</a:t>
            </a:r>
          </a:p>
          <a:p>
            <a:pPr marL="285750" indent="-285750" eaLnBrk="0" hangingPunct="0">
              <a:buFontTx/>
              <a:buChar char="-"/>
              <a:defRPr/>
            </a:pPr>
            <a:r>
              <a:rPr lang="en-US" sz="1800" dirty="0" err="1">
                <a:latin typeface="Helvetica" charset="0"/>
                <a:ea typeface="ＭＳ Ｐゴシック" charset="0"/>
                <a:cs typeface="+mn-cs"/>
              </a:rPr>
              <a:t>Kira</a:t>
            </a:r>
            <a:r>
              <a:rPr lang="en-US" sz="1800" dirty="0">
                <a:latin typeface="Helvetica" charset="0"/>
                <a:ea typeface="ＭＳ Ｐゴシック" charset="0"/>
                <a:cs typeface="+mn-cs"/>
              </a:rPr>
              <a:t> Corporation (Japan)</a:t>
            </a:r>
          </a:p>
        </p:txBody>
      </p:sp>
      <p:pic>
        <p:nvPicPr>
          <p:cNvPr id="14346" name="Picture 10" descr="Mcor Matrix 300+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73688" y="2863850"/>
            <a:ext cx="3308350" cy="257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7" name="TextBox 11"/>
          <p:cNvSpPr txBox="1">
            <a:spLocks noChangeArrowheads="1"/>
          </p:cNvSpPr>
          <p:nvPr/>
        </p:nvSpPr>
        <p:spPr bwMode="auto">
          <a:xfrm>
            <a:off x="5537200" y="5449888"/>
            <a:ext cx="32908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1"/>
              <a:t>Mcor Technologies Matrix 300+ </a:t>
            </a:r>
          </a:p>
          <a:p>
            <a:pPr algn="ctr" eaLnBrk="0" hangingPunct="0"/>
            <a:r>
              <a:rPr lang="en-US" b="1"/>
              <a:t>(uses A4 paper and water-based adhesive)</a:t>
            </a:r>
          </a:p>
        </p:txBody>
      </p:sp>
      <p:sp>
        <p:nvSpPr>
          <p:cNvPr id="14348" name="TextBox 5"/>
          <p:cNvSpPr txBox="1">
            <a:spLocks noChangeArrowheads="1"/>
          </p:cNvSpPr>
          <p:nvPr/>
        </p:nvSpPr>
        <p:spPr bwMode="auto">
          <a:xfrm>
            <a:off x="427038" y="5740400"/>
            <a:ext cx="23764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/>
              <a:t>Courtesy, Cubic Technologies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/>
              <a:t>Laminated Object Manufacturing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Called LOM.   (Helisys)</a:t>
            </a:r>
          </a:p>
          <a:p>
            <a:r>
              <a:rPr lang="en-US" sz="2800"/>
              <a:t>Paper is coated heat-activated glue so it will stick.  (spool)</a:t>
            </a:r>
          </a:p>
          <a:p>
            <a:r>
              <a:rPr lang="en-US" sz="2800"/>
              <a:t>Paper is bonded with last piece with heated rollers.</a:t>
            </a:r>
          </a:p>
          <a:p>
            <a:r>
              <a:rPr lang="en-US" sz="2800"/>
              <a:t>Design is cut out of paper with a laser.</a:t>
            </a:r>
          </a:p>
          <a:p>
            <a:r>
              <a:rPr lang="en-US" sz="2800"/>
              <a:t>The excess paper is cross hatched for removal.</a:t>
            </a:r>
          </a:p>
          <a:p>
            <a:r>
              <a:rPr lang="en-US" sz="2800"/>
              <a:t>Produces large parts.</a:t>
            </a:r>
          </a:p>
          <a:p>
            <a:pPr lvl="1"/>
            <a:r>
              <a:rPr lang="en-US" sz="2400"/>
              <a:t>Wood like texture</a:t>
            </a:r>
          </a:p>
          <a:p>
            <a:pPr>
              <a:buFontTx/>
              <a:buNone/>
            </a:pPr>
            <a:endParaRPr lang="en-US" sz="280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0871-388E-487A-A7D3-76612364A5C6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981200"/>
            <a:ext cx="739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In this technology, objects are built by gluing profiled pieces of paper, plastic, or another material in a layered manner.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The </a:t>
            </a:r>
            <a:r>
              <a:rPr lang="en-US" sz="2400" dirty="0" smtClean="0"/>
              <a:t>paper used is has one of its surfaces coated with a glue that melts when heated. </a:t>
            </a:r>
            <a:endParaRPr lang="en-US" sz="24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077200" cy="622300"/>
          </a:xfrm>
        </p:spPr>
        <p:txBody>
          <a:bodyPr/>
          <a:lstStyle/>
          <a:p>
            <a:r>
              <a:rPr lang="en-US" sz="3600" dirty="0" smtClean="0"/>
              <a:t>Laminated Object Manufacturing (LOM)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685800"/>
            <a:ext cx="7543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Materials Used: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While </a:t>
            </a:r>
            <a:r>
              <a:rPr lang="en-US" sz="2400" dirty="0" smtClean="0"/>
              <a:t>the original system had used Kraft paper, other materials were introduced progressively.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Polymeric </a:t>
            </a:r>
            <a:r>
              <a:rPr lang="en-US" sz="2400" dirty="0" smtClean="0"/>
              <a:t>material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Polymer </a:t>
            </a:r>
            <a:r>
              <a:rPr lang="en-US" sz="2400" dirty="0" smtClean="0"/>
              <a:t>matrix </a:t>
            </a:r>
            <a:r>
              <a:rPr lang="en-US" sz="2400" dirty="0" smtClean="0"/>
              <a:t>composite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Composites </a:t>
            </a:r>
            <a:r>
              <a:rPr lang="en-US" sz="2400" dirty="0" smtClean="0"/>
              <a:t>for </a:t>
            </a:r>
            <a:r>
              <a:rPr lang="en-US" sz="2400" dirty="0" smtClean="0"/>
              <a:t>tooling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Metals 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Ceramics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876" y="654462"/>
            <a:ext cx="7086124" cy="490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311150"/>
            <a:ext cx="8651875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Laminated Object Manufacturing (LOM)</a:t>
            </a: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2BBDB22-C4D7-41DA-92BE-64AC782F77C0}" type="slidenum">
              <a:rPr lang="en-US">
                <a:latin typeface="Helvetica"/>
                <a:ea typeface="MS PGothic" pitchFamily="34" charset="-128"/>
              </a:rPr>
              <a:pPr/>
              <a:t>7</a:t>
            </a:fld>
            <a:endParaRPr lang="en-US">
              <a:latin typeface="Helvetica"/>
              <a:ea typeface="MS PGothic" pitchFamily="34" charset="-128"/>
            </a:endParaRP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304800" y="1219200"/>
            <a:ext cx="5638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buFontTx/>
              <a:buAutoNum type="arabicPeriod"/>
            </a:pPr>
            <a:r>
              <a:rPr lang="en-US" sz="2000" dirty="0"/>
              <a:t>Sheets of material (paper, plastic, ceramic, or composite) are either precut or rolled. </a:t>
            </a:r>
          </a:p>
          <a:p>
            <a:pPr marL="342900" indent="-342900" eaLnBrk="0" hangingPunct="0">
              <a:buFontTx/>
              <a:buAutoNum type="arabicPeriod"/>
            </a:pPr>
            <a:r>
              <a:rPr lang="en-US" sz="2000" dirty="0"/>
              <a:t>A new sheet is loaded on the build platform and glued to the layer underneath.</a:t>
            </a:r>
          </a:p>
          <a:p>
            <a:pPr marL="342900" indent="-342900" eaLnBrk="0" hangingPunct="0">
              <a:buFontTx/>
              <a:buAutoNum type="arabicPeriod"/>
            </a:pPr>
            <a:r>
              <a:rPr lang="en-US" sz="2000" dirty="0"/>
              <a:t>A laser beam is used to cut the desired contour on the top layer.</a:t>
            </a:r>
          </a:p>
          <a:p>
            <a:pPr marL="342900" indent="-342900" eaLnBrk="0" hangingPunct="0">
              <a:buFontTx/>
              <a:buAutoNum type="arabicPeriod"/>
            </a:pPr>
            <a:r>
              <a:rPr lang="en-US" sz="2000" dirty="0"/>
              <a:t>The sections to be removed are diced in cross-hatched squares; the diced scrap remains in place to support the build.</a:t>
            </a:r>
          </a:p>
          <a:p>
            <a:pPr marL="342900" indent="-342900" eaLnBrk="0" hangingPunct="0">
              <a:buFontTx/>
              <a:buAutoNum type="arabicPeriod"/>
            </a:pPr>
            <a:r>
              <a:rPr lang="en-US" sz="2000" dirty="0"/>
              <a:t>The platform is lowered and another sheet is loaded. The process is repeated. </a:t>
            </a:r>
          </a:p>
          <a:p>
            <a:pPr marL="342900" indent="-342900" eaLnBrk="0" hangingPunct="0">
              <a:buFontTx/>
              <a:buAutoNum type="arabicPeriod"/>
            </a:pPr>
            <a:r>
              <a:rPr lang="en-US" sz="2000" dirty="0"/>
              <a:t>The product comes out as a rectangular block of laminated material containing the prototype and the scrap cubes. The scrap/support material is separated from the prototype part.</a:t>
            </a:r>
          </a:p>
        </p:txBody>
      </p:sp>
      <p:pic>
        <p:nvPicPr>
          <p:cNvPr id="13317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70245" y="4343400"/>
            <a:ext cx="3373755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5638800"/>
            <a:ext cx="6934200" cy="38258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en-US" sz="2000" smtClean="0"/>
              <a:t>Figure 34.5  Laminated object manufacturing.</a:t>
            </a:r>
          </a:p>
        </p:txBody>
      </p:sp>
      <p:pic>
        <p:nvPicPr>
          <p:cNvPr id="38915" name="Picture 7" descr="w0495-n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1447800"/>
            <a:ext cx="5943600" cy="407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Text Box 8"/>
          <p:cNvSpPr txBox="1">
            <a:spLocks noChangeArrowheads="1"/>
          </p:cNvSpPr>
          <p:nvPr/>
        </p:nvSpPr>
        <p:spPr bwMode="auto">
          <a:xfrm>
            <a:off x="1524000" y="457200"/>
            <a:ext cx="655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6699"/>
                </a:solidFill>
                <a:latin typeface="Arial" pitchFamily="34" charset="0"/>
              </a:rPr>
              <a:t>Laminated Object Manufacturing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633413" y="319088"/>
            <a:ext cx="46610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Laminated Object Modeling (LOM)</a:t>
            </a:r>
            <a:r>
              <a:rPr lang="en-US" sz="2400" dirty="0"/>
              <a:t> 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304800" y="914400"/>
            <a:ext cx="6934200" cy="489364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400" dirty="0" smtClean="0"/>
              <a:t>Paper </a:t>
            </a:r>
            <a:r>
              <a:rPr lang="en-US" sz="2400" dirty="0"/>
              <a:t>is pulled across the table</a:t>
            </a:r>
          </a:p>
          <a:p>
            <a:pPr algn="just"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400" dirty="0" smtClean="0"/>
              <a:t>Laser </a:t>
            </a:r>
            <a:r>
              <a:rPr lang="en-US" sz="2400" dirty="0"/>
              <a:t>beam cuts the </a:t>
            </a:r>
            <a:r>
              <a:rPr lang="en-US" sz="2400" b="1" i="1" dirty="0"/>
              <a:t>outline</a:t>
            </a:r>
            <a:r>
              <a:rPr lang="en-US" sz="2400" dirty="0"/>
              <a:t> of the part, plus </a:t>
            </a:r>
            <a:r>
              <a:rPr lang="en-US" sz="2400" dirty="0" smtClean="0"/>
              <a:t>	removal </a:t>
            </a:r>
            <a:r>
              <a:rPr lang="en-US" sz="2400" dirty="0"/>
              <a:t>grids</a:t>
            </a:r>
          </a:p>
          <a:p>
            <a:pPr algn="just"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400" dirty="0" smtClean="0"/>
              <a:t>A </a:t>
            </a:r>
            <a:r>
              <a:rPr lang="en-US" sz="2400" dirty="0"/>
              <a:t>large, fixed size rectangle surrounding the part is </a:t>
            </a:r>
            <a:r>
              <a:rPr lang="en-US" sz="2400" dirty="0" smtClean="0"/>
              <a:t>	also </a:t>
            </a:r>
            <a:r>
              <a:rPr lang="en-US" sz="2400" dirty="0"/>
              <a:t>cut.</a:t>
            </a:r>
          </a:p>
          <a:p>
            <a:pPr algn="just"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400" dirty="0" smtClean="0"/>
              <a:t>The </a:t>
            </a:r>
            <a:r>
              <a:rPr lang="en-US" sz="2400" dirty="0"/>
              <a:t>table is lowered by t (= paper thickness)</a:t>
            </a:r>
          </a:p>
          <a:p>
            <a:pPr algn="just"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400" dirty="0" smtClean="0"/>
              <a:t>Fresh </a:t>
            </a:r>
            <a:r>
              <a:rPr lang="en-US" sz="2400" dirty="0"/>
              <a:t>paper rolled on top of the previous layer</a:t>
            </a:r>
          </a:p>
          <a:p>
            <a:pPr algn="just"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400" dirty="0" smtClean="0"/>
              <a:t>Laser </a:t>
            </a:r>
            <a:r>
              <a:rPr lang="en-US" sz="2400" dirty="0"/>
              <a:t>cuts new layer </a:t>
            </a:r>
          </a:p>
          <a:p>
            <a:pPr algn="just"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400" dirty="0" smtClean="0"/>
              <a:t>A </a:t>
            </a:r>
            <a:r>
              <a:rPr lang="en-US" sz="2400" dirty="0"/>
              <a:t>heated roller activates glue to stick the </a:t>
            </a:r>
            <a:endParaRPr lang="en-US" sz="2400" dirty="0" smtClean="0"/>
          </a:p>
          <a:p>
            <a:pPr algn="just">
              <a:tabLst>
                <a:tab pos="457200" algn="l"/>
              </a:tabLst>
            </a:pPr>
            <a:r>
              <a:rPr lang="en-US" sz="2400" dirty="0" smtClean="0"/>
              <a:t>	</a:t>
            </a:r>
            <a:r>
              <a:rPr lang="en-US" sz="2400" dirty="0" smtClean="0"/>
              <a:t>fresh </a:t>
            </a:r>
            <a:r>
              <a:rPr lang="en-US" sz="2400" dirty="0"/>
              <a:t>layer</a:t>
            </a:r>
          </a:p>
          <a:p>
            <a:pPr algn="just"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400" dirty="0" smtClean="0"/>
              <a:t>Repeat </a:t>
            </a:r>
            <a:r>
              <a:rPr lang="en-US" sz="2400" dirty="0"/>
              <a:t>steps 4-7 to complete part</a:t>
            </a:r>
          </a:p>
          <a:p>
            <a:pPr algn="just"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400" dirty="0" smtClean="0"/>
              <a:t>Break </a:t>
            </a:r>
            <a:r>
              <a:rPr lang="en-US" sz="2400" dirty="0"/>
              <a:t>away removal </a:t>
            </a:r>
            <a:r>
              <a:rPr lang="en-US" sz="2400" dirty="0" smtClean="0"/>
              <a:t>blocks  </a:t>
            </a:r>
            <a:r>
              <a:rPr lang="en-US" sz="2400" dirty="0"/>
              <a:t>to get final </a:t>
            </a:r>
            <a:endParaRPr lang="en-US" sz="2400" dirty="0" smtClean="0"/>
          </a:p>
          <a:p>
            <a:pPr algn="just">
              <a:tabLst>
                <a:tab pos="457200" algn="l"/>
              </a:tabLst>
            </a:pPr>
            <a:r>
              <a:rPr lang="en-US" sz="2400" dirty="0" smtClean="0"/>
              <a:t>	</a:t>
            </a:r>
            <a:r>
              <a:rPr lang="en-US" sz="2400" dirty="0" smtClean="0"/>
              <a:t>part</a:t>
            </a:r>
            <a:endParaRPr lang="en-US" sz="2400" dirty="0"/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70550" y="3888892"/>
            <a:ext cx="3473450" cy="2969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206</TotalTime>
  <Words>609</Words>
  <Application>Microsoft Office PowerPoint</Application>
  <PresentationFormat>On-screen Show (4:3)</PresentationFormat>
  <Paragraphs>137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Laminated Object Manufacturing (LOM)</vt:lpstr>
      <vt:lpstr>Laminated Object Manufacturing (LOM)</vt:lpstr>
      <vt:lpstr>Laminated Object Manufacturing</vt:lpstr>
      <vt:lpstr>Laminated Object Manufacturing (LOM)</vt:lpstr>
      <vt:lpstr>Slide 5</vt:lpstr>
      <vt:lpstr>Slide 6</vt:lpstr>
      <vt:lpstr>Laminated Object Manufacturing (LOM)</vt:lpstr>
      <vt:lpstr>Slide 8</vt:lpstr>
      <vt:lpstr>Slide 9</vt:lpstr>
      <vt:lpstr>Slide 10</vt:lpstr>
      <vt:lpstr>Slide 11</vt:lpstr>
      <vt:lpstr>Slide 12</vt:lpstr>
      <vt:lpstr>Laminated Object Manufacturing (LOM)</vt:lpstr>
      <vt:lpstr>LOM Examples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Laminated Object Manufacturing (LOM)</dc:title>
  <dc:creator>user</dc:creator>
  <cp:lastModifiedBy>user</cp:lastModifiedBy>
  <cp:revision>13</cp:revision>
  <dcterms:created xsi:type="dcterms:W3CDTF">2006-08-16T00:00:00Z</dcterms:created>
  <dcterms:modified xsi:type="dcterms:W3CDTF">2018-09-16T11:23:05Z</dcterms:modified>
</cp:coreProperties>
</file>