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7575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Entrepreneurship Development 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LINKAGE B/W MSME AND LARGE COMPANIES</a:t>
            </a:r>
          </a:p>
          <a:p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43000" indent="-1143000" fontAlgn="t">
              <a:buNone/>
            </a:pPr>
            <a:r>
              <a:rPr lang="en-US" sz="5800" dirty="0" smtClean="0">
                <a:solidFill>
                  <a:srgbClr val="FF0000"/>
                </a:solidFill>
              </a:rPr>
              <a:t>1. Job subcontracting</a:t>
            </a:r>
          </a:p>
          <a:p>
            <a:pPr marL="514350" indent="-514350" fontAlgn="t">
              <a:buNone/>
            </a:pPr>
            <a:r>
              <a:rPr lang="en-US" sz="4200" dirty="0" smtClean="0"/>
              <a:t>	The large business provides materials and components to small units </a:t>
            </a:r>
          </a:p>
          <a:p>
            <a:pPr marL="514350" indent="-514350" fontAlgn="t">
              <a:buNone/>
            </a:pPr>
            <a:r>
              <a:rPr lang="en-US" sz="4200" dirty="0" smtClean="0"/>
              <a:t>	who process the same into finished goods.</a:t>
            </a:r>
          </a:p>
          <a:p>
            <a:pPr fontAlgn="t">
              <a:buNone/>
            </a:pPr>
            <a:r>
              <a:rPr lang="en-US" sz="4200" b="1" dirty="0" smtClean="0"/>
              <a:t>	</a:t>
            </a:r>
          </a:p>
          <a:p>
            <a:pPr fontAlgn="t">
              <a:buNone/>
            </a:pPr>
            <a:r>
              <a:rPr lang="en-US" sz="5900" dirty="0" smtClean="0">
                <a:solidFill>
                  <a:srgbClr val="FF0000"/>
                </a:solidFill>
              </a:rPr>
              <a:t>2. Purchase subcontracting</a:t>
            </a:r>
          </a:p>
          <a:p>
            <a:pPr marL="514350" indent="-514350" fontAlgn="t">
              <a:buNone/>
            </a:pPr>
            <a:r>
              <a:rPr lang="en-US" dirty="0" smtClean="0"/>
              <a:t>	</a:t>
            </a:r>
            <a:r>
              <a:rPr lang="en-US" sz="4200" dirty="0" smtClean="0"/>
              <a:t>In this case the material is procured by small unit who manufactures a specific part or component needed by a particular large unit.</a:t>
            </a:r>
          </a:p>
          <a:p>
            <a:pPr marL="514350" indent="-514350" fontAlgn="t">
              <a:buNone/>
            </a:pPr>
            <a:endParaRPr lang="en-US" sz="5900" dirty="0" smtClean="0"/>
          </a:p>
          <a:p>
            <a:pPr marL="514350" indent="-514350" fontAlgn="t">
              <a:buNone/>
            </a:pPr>
            <a:r>
              <a:rPr lang="en-US" sz="5900" dirty="0" smtClean="0">
                <a:solidFill>
                  <a:srgbClr val="FF0000"/>
                </a:solidFill>
              </a:rPr>
              <a:t>3. Complementary: </a:t>
            </a:r>
          </a:p>
          <a:p>
            <a:pPr marL="514350" indent="-514350" fontAlgn="t">
              <a:buNone/>
            </a:pPr>
            <a:r>
              <a:rPr lang="en-US" dirty="0" smtClean="0"/>
              <a:t>	</a:t>
            </a:r>
            <a:r>
              <a:rPr lang="en-US" sz="4200" dirty="0" smtClean="0"/>
              <a:t>In this case the product manufactured by small company is purchased by a big unit as accessory like plastic dust covers for video recorders, electronic passive components, packaging.. Etc.</a:t>
            </a:r>
          </a:p>
          <a:p>
            <a:pPr fontAlgn="t">
              <a:buNone/>
            </a:pPr>
            <a:endParaRPr lang="en-US" dirty="0" smtClean="0"/>
          </a:p>
          <a:p>
            <a:pPr fontAlgn="t">
              <a:buNone/>
            </a:pPr>
            <a:r>
              <a:rPr lang="en-US" b="1" dirty="0" smtClean="0"/>
              <a:t>	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fontAlgn="t"/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THE RELATIONSHIP BETWEEN </a:t>
            </a:r>
            <a:b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SMALL AND BIG BUSINESS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fontAlgn="t"/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THE RELATIONSHIP BETWEEN </a:t>
            </a:r>
            <a:b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SMALL AND BIG BUSINESS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t">
              <a:buNone/>
            </a:pPr>
            <a:r>
              <a:rPr lang="en-US" b="1" dirty="0" smtClean="0"/>
              <a:t>	</a:t>
            </a:r>
            <a:endParaRPr lang="en-US" dirty="0" smtClean="0"/>
          </a:p>
          <a:p>
            <a:pPr fontAlgn="t">
              <a:buNone/>
            </a:pPr>
            <a:r>
              <a:rPr lang="en-US" dirty="0" smtClean="0"/>
              <a:t>	</a:t>
            </a:r>
            <a:r>
              <a:rPr lang="en-US" sz="4000" dirty="0" smtClean="0">
                <a:solidFill>
                  <a:srgbClr val="FF0000"/>
                </a:solidFill>
              </a:rPr>
              <a:t>4. Merchandising or commercial trading: </a:t>
            </a:r>
          </a:p>
          <a:p>
            <a:pPr fontAlgn="t">
              <a:buNone/>
            </a:pPr>
            <a:r>
              <a:rPr lang="en-US" dirty="0" smtClean="0"/>
              <a:t>		</a:t>
            </a:r>
            <a:r>
              <a:rPr lang="en-US" sz="2900" dirty="0" smtClean="0"/>
              <a:t>In this case the small units manufacture the goods and big units on 	the strength of their financial power market it with their own brands 	like fans, washing machines, refrigerators etc.</a:t>
            </a:r>
          </a:p>
          <a:p>
            <a:pPr fontAlgn="t">
              <a:buNone/>
            </a:pPr>
            <a:endParaRPr lang="en-US" b="1" dirty="0" smtClean="0"/>
          </a:p>
          <a:p>
            <a:pPr fontAlgn="t">
              <a:buNone/>
            </a:pPr>
            <a:r>
              <a:rPr lang="en-US" sz="4000" b="1" dirty="0" smtClean="0"/>
              <a:t>	</a:t>
            </a:r>
            <a:r>
              <a:rPr lang="en-US" sz="4000" dirty="0" smtClean="0">
                <a:solidFill>
                  <a:srgbClr val="FF0000"/>
                </a:solidFill>
              </a:rPr>
              <a:t>5. Maintenance and repair services: </a:t>
            </a:r>
          </a:p>
          <a:p>
            <a:pPr fontAlgn="t">
              <a:buNone/>
            </a:pPr>
            <a:r>
              <a:rPr lang="en-US" dirty="0" smtClean="0"/>
              <a:t>		</a:t>
            </a:r>
            <a:r>
              <a:rPr lang="en-US" sz="2900" dirty="0" smtClean="0"/>
              <a:t>Many large enterprises give the operation and maintenance contract 	to the small companies due to being more economical and helpful.</a:t>
            </a:r>
          </a:p>
          <a:p>
            <a:pPr fontAlgn="t">
              <a:buNone/>
            </a:pPr>
            <a:endParaRPr lang="en-US" dirty="0" smtClean="0"/>
          </a:p>
          <a:p>
            <a:pPr fontAlgn="t">
              <a:buNone/>
            </a:pPr>
            <a:r>
              <a:rPr lang="en-US" dirty="0" smtClean="0"/>
              <a:t>	</a:t>
            </a:r>
            <a:r>
              <a:rPr lang="en-US" sz="4000" dirty="0" smtClean="0">
                <a:solidFill>
                  <a:srgbClr val="FF0000"/>
                </a:solidFill>
              </a:rPr>
              <a:t>6. Social benefits: </a:t>
            </a:r>
          </a:p>
          <a:p>
            <a:pPr fontAlgn="t">
              <a:buNone/>
            </a:pPr>
            <a:r>
              <a:rPr lang="en-US" dirty="0" smtClean="0"/>
              <a:t>		</a:t>
            </a:r>
            <a:r>
              <a:rPr lang="en-US" sz="2900" dirty="0" smtClean="0"/>
              <a:t>Employment generation, decentralization of industrial benefits etc.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LINKAGES B/W MSME &amp; LARG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Production Linkages for Increasing Marketing and Trade In more general terms, a distinction can be made between three main modalities of linkages in industry, namely: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Alliances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Clustering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Networking.</a:t>
            </a:r>
          </a:p>
          <a:p>
            <a:pPr marL="514350" indent="-514350">
              <a:buNone/>
            </a:pPr>
            <a:r>
              <a:rPr lang="en-US" sz="2800" dirty="0" smtClean="0"/>
              <a:t>Linkages between SMEs and Large Industries for Increased Markets and Trade: </a:t>
            </a:r>
          </a:p>
          <a:p>
            <a:pPr marL="514350" indent="-514350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Alliances: </a:t>
            </a:r>
          </a:p>
          <a:p>
            <a:pPr>
              <a:buNone/>
            </a:pPr>
            <a:r>
              <a:rPr lang="en-US" sz="2400" dirty="0" smtClean="0"/>
              <a:t>	An alliance is formed by firms coming together in some contractual arrangement. The well known types of contractual arrangements include the following: 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Subcontracting: </a:t>
            </a:r>
          </a:p>
          <a:p>
            <a:pPr>
              <a:buNone/>
            </a:pPr>
            <a:r>
              <a:rPr lang="en-US" sz="2400" dirty="0" smtClean="0"/>
              <a:t>	Involves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buying supplies from another </a:t>
            </a:r>
            <a:r>
              <a:rPr lang="en-US" sz="2400" dirty="0" smtClean="0"/>
              <a:t>firm and working closely on detailed specifications for a complex product. 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Licensing: </a:t>
            </a:r>
          </a:p>
          <a:p>
            <a:pPr>
              <a:buNone/>
            </a:pPr>
            <a:r>
              <a:rPr lang="en-US" sz="2400" dirty="0" smtClean="0"/>
              <a:t>	Includes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permission to manufacture </a:t>
            </a:r>
            <a:r>
              <a:rPr lang="en-US" sz="2400" dirty="0" smtClean="0"/>
              <a:t>a product under license, to distribute a product and to include product in another design. 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LINKAGES B/W MSME &amp; LARG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Joint-venture: </a:t>
            </a:r>
          </a:p>
          <a:p>
            <a:pPr>
              <a:buNone/>
            </a:pPr>
            <a:r>
              <a:rPr lang="en-US" sz="2400" dirty="0" smtClean="0"/>
              <a:t>	Involves 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creation of a third firm </a:t>
            </a:r>
            <a:r>
              <a:rPr lang="en-US" sz="2400" dirty="0" smtClean="0"/>
              <a:t>to manufacture or market a product which had been developed by the entrepreneurial firm. Equity was usually shared by the partners. 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Strategic alliance: </a:t>
            </a:r>
          </a:p>
          <a:p>
            <a:pPr>
              <a:buNone/>
            </a:pPr>
            <a:r>
              <a:rPr lang="en-US" sz="2400" dirty="0" smtClean="0"/>
              <a:t>	Which is essentially a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joint-venture without the creation of a third firm </a:t>
            </a:r>
            <a:r>
              <a:rPr lang="en-US" sz="2400" dirty="0" smtClean="0"/>
              <a:t>and no equity is involved 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Consortium: </a:t>
            </a:r>
          </a:p>
          <a:p>
            <a:pPr>
              <a:buNone/>
            </a:pPr>
            <a:r>
              <a:rPr lang="en-US" sz="2400" dirty="0" smtClean="0"/>
              <a:t>	Which is usually a group of firms joining together in a buying group to purchase components or equipment which they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mutually share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LINKAGES B/W MSME &amp; LARG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74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Entrepreneurship Development </vt:lpstr>
      <vt:lpstr>THE RELATIONSHIP BETWEEN  SMALL AND BIG BUSINESS</vt:lpstr>
      <vt:lpstr>THE RELATIONSHIP BETWEEN  SMALL AND BIG BUSINESS</vt:lpstr>
      <vt:lpstr>LINKAGES B/W MSME &amp; LARG</vt:lpstr>
      <vt:lpstr>Slide 5</vt:lpstr>
      <vt:lpstr>Slide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Administration &amp; Financial Management</dc:title>
  <dc:creator>Akumarthy</dc:creator>
  <cp:lastModifiedBy>Akumarthy</cp:lastModifiedBy>
  <cp:revision>61</cp:revision>
  <dcterms:created xsi:type="dcterms:W3CDTF">2019-07-20T10:56:10Z</dcterms:created>
  <dcterms:modified xsi:type="dcterms:W3CDTF">2020-02-05T08:28:26Z</dcterms:modified>
</cp:coreProperties>
</file>