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1"/>
  </p:notesMasterIdLst>
  <p:sldIdLst>
    <p:sldId id="256" r:id="rId2"/>
    <p:sldId id="319" r:id="rId3"/>
    <p:sldId id="312" r:id="rId4"/>
    <p:sldId id="314" r:id="rId5"/>
    <p:sldId id="302" r:id="rId6"/>
    <p:sldId id="303" r:id="rId7"/>
    <p:sldId id="260" r:id="rId8"/>
    <p:sldId id="294" r:id="rId9"/>
    <p:sldId id="262" r:id="rId10"/>
    <p:sldId id="318" r:id="rId11"/>
    <p:sldId id="283" r:id="rId12"/>
    <p:sldId id="285" r:id="rId13"/>
    <p:sldId id="313" r:id="rId14"/>
    <p:sldId id="304" r:id="rId15"/>
    <p:sldId id="311" r:id="rId16"/>
    <p:sldId id="309" r:id="rId17"/>
    <p:sldId id="320" r:id="rId18"/>
    <p:sldId id="321" r:id="rId19"/>
    <p:sldId id="306" r:id="rId20"/>
    <p:sldId id="307" r:id="rId21"/>
    <p:sldId id="308" r:id="rId22"/>
    <p:sldId id="315" r:id="rId23"/>
    <p:sldId id="317" r:id="rId24"/>
    <p:sldId id="322" r:id="rId25"/>
    <p:sldId id="323" r:id="rId26"/>
    <p:sldId id="325" r:id="rId27"/>
    <p:sldId id="326" r:id="rId28"/>
    <p:sldId id="324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FFC60-BBD7-45B9-BB4D-967744480EC0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CB877-F039-48A1-9EE4-1ED43893B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B877-F039-48A1-9EE4-1ED43893B36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B877-F039-48A1-9EE4-1ED43893B36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81-9302-48D6-8F12-55A90984C7C2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010-3C1A-4FBD-A46B-FE3CF3E48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81-9302-48D6-8F12-55A90984C7C2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010-3C1A-4FBD-A46B-FE3CF3E48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81-9302-48D6-8F12-55A90984C7C2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010-3C1A-4FBD-A46B-FE3CF3E48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81-9302-48D6-8F12-55A90984C7C2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010-3C1A-4FBD-A46B-FE3CF3E48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81-9302-48D6-8F12-55A90984C7C2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010-3C1A-4FBD-A46B-FE3CF3E48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81-9302-48D6-8F12-55A90984C7C2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010-3C1A-4FBD-A46B-FE3CF3E48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81-9302-48D6-8F12-55A90984C7C2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010-3C1A-4FBD-A46B-FE3CF3E48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81-9302-48D6-8F12-55A90984C7C2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010-3C1A-4FBD-A46B-FE3CF3E48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81-9302-48D6-8F12-55A90984C7C2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010-3C1A-4FBD-A46B-FE3CF3E48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81-9302-48D6-8F12-55A90984C7C2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010-3C1A-4FBD-A46B-FE3CF3E48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81-9302-48D6-8F12-55A90984C7C2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010-3C1A-4FBD-A46B-FE3CF3E48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5481-9302-48D6-8F12-55A90984C7C2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45010-3C1A-4FBD-A46B-FE3CF3E48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3352800"/>
            <a:ext cx="2209800" cy="12954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b="1" dirty="0" smtClean="0">
              <a:solidFill>
                <a:srgbClr val="C00000"/>
              </a:solidFill>
            </a:endParaRPr>
          </a:p>
          <a:p>
            <a:pPr algn="l"/>
            <a:endParaRPr lang="en-US" b="1" dirty="0" smtClean="0">
              <a:solidFill>
                <a:srgbClr val="00B0F0"/>
              </a:solidFill>
            </a:endParaRPr>
          </a:p>
          <a:p>
            <a:pPr algn="l"/>
            <a:r>
              <a:rPr lang="en-US" sz="7200" b="1" dirty="0" smtClean="0">
                <a:solidFill>
                  <a:srgbClr val="00B0F0"/>
                </a:solidFill>
              </a:rPr>
              <a:t>PREPARED BY </a:t>
            </a:r>
            <a:endParaRPr lang="en-US" sz="7200" b="1" dirty="0">
              <a:solidFill>
                <a:srgbClr val="00B0F0"/>
              </a:solidFill>
            </a:endParaRPr>
          </a:p>
          <a:p>
            <a:pPr algn="l"/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pPr marL="514350" indent="-514350" algn="l">
              <a:buClr>
                <a:schemeClr val="tx1"/>
              </a:buClr>
              <a:buSzPct val="95000"/>
            </a:pPr>
            <a:r>
              <a:rPr lang="en-US" sz="7200" b="1" dirty="0" smtClean="0">
                <a:solidFill>
                  <a:srgbClr val="00B050"/>
                </a:solidFill>
              </a:rPr>
              <a:t>PRABHAKAR.K</a:t>
            </a:r>
            <a:endParaRPr lang="en-US" sz="7200" b="1" dirty="0">
              <a:solidFill>
                <a:srgbClr val="00B05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/>
              <a:t> </a:t>
            </a:r>
            <a:endParaRPr lang="en-US" b="1" dirty="0"/>
          </a:p>
          <a:p>
            <a:pPr algn="l"/>
            <a:r>
              <a:rPr lang="en-US" b="1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8686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METAL CUTTING AND MACHINE TOOLS</a:t>
            </a:r>
          </a:p>
          <a:p>
            <a:pPr algn="ctr"/>
            <a:endParaRPr lang="en-US" sz="24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Cont…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B0F0"/>
                </a:solidFill>
              </a:rPr>
              <a:t>It is estimated that 40% of the all cutting tools used in the industry are coated.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Titanium nitride is one of the first coatings and most widely used one., it provides low friction ,high hardness ,higher refractoriness, resistance to flank wear ,good adhesion to the substrate.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Titanium carbide has high resistance to flank wear.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Aluminum oxide coating have higher refractoriness and resist crater wear as well as flank wear .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Multiple coatings generally provide higher tool life and offer broader use for machining different work materials.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Used for machining cast-iron , alloy steels , stainless steels and super alloys.</a:t>
            </a:r>
            <a:endParaRPr lang="en-US" sz="1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66800"/>
            <a:ext cx="84582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DIAMONDS:  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Diamond is e Hardest Known material its Knops hardness is 8000 kg/sq.mm</a:t>
            </a:r>
          </a:p>
          <a:p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This can be used as a cutting tool material,</a:t>
            </a:r>
          </a:p>
          <a:p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It has most of the desirable properties of cutting tool materials such as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High Hot hardness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Good thermal conductivity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Low coefficient of friction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Non adherence to most of e materials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Good wear resistance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It is very costly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Possibility of oxidation in air</a:t>
            </a:r>
          </a:p>
          <a:p>
            <a:endParaRPr lang="en-US" b="1" dirty="0" smtClean="0">
              <a:solidFill>
                <a:srgbClr val="00B0F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abhakar\Documents\paper\20190108_111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"/>
            <a:ext cx="4038599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GEOMETYRY OF CUTTING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SINGLE POINT CUTTING TOOL USED IN LATHE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TOOL NOMENCLATURE IN AMERICAN STANDARDS ASSOCIATON SYSTEM 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TOOL NOMENCLATURE IN ORTHOGONAL RAKE SYSTEM.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ANGLES OF SINGLE POINT CUTTING TOOL</a:t>
            </a:r>
            <a:endParaRPr lang="en-US" dirty="0"/>
          </a:p>
        </p:txBody>
      </p:sp>
      <p:pic>
        <p:nvPicPr>
          <p:cNvPr id="1026" name="Picture 2" descr="D:\MC &amp;M T VIDEOLECTURES\s p t 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229" y="1600200"/>
            <a:ext cx="49275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 GEOMETRY IN A S A - SYSTEM.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dirty="0" smtClean="0"/>
              <a:t>A S A </a:t>
            </a:r>
            <a:r>
              <a:rPr lang="en-US" dirty="0" smtClean="0"/>
              <a:t>-  </a:t>
            </a:r>
            <a:r>
              <a:rPr lang="en-US" sz="1300" dirty="0" smtClean="0"/>
              <a:t>(American standard Association ) </a:t>
            </a:r>
            <a:endParaRPr lang="en-US" sz="1300" dirty="0"/>
          </a:p>
        </p:txBody>
      </p:sp>
      <p:pic>
        <p:nvPicPr>
          <p:cNvPr id="1026" name="Picture 2" descr="D:\MC &amp;M T VIDEOLECTURES\american standard association syst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23" y="1600200"/>
            <a:ext cx="70787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geometry in  O R S system</a:t>
            </a:r>
            <a:endParaRPr lang="en-US" dirty="0"/>
          </a:p>
        </p:txBody>
      </p:sp>
      <p:pic>
        <p:nvPicPr>
          <p:cNvPr id="5122" name="Picture 2" descr="D:\MC &amp;M T VIDEOLECTURES\o r syst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OF   DRILL BIT</a:t>
            </a:r>
            <a:endParaRPr lang="en-IN" dirty="0"/>
          </a:p>
        </p:txBody>
      </p:sp>
      <p:pic>
        <p:nvPicPr>
          <p:cNvPr id="1026" name="Picture 2" descr="D:\Drill point angl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852" y="1600200"/>
            <a:ext cx="490629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GEOMETRY OF PLAIN MILLING CUTTER</a:t>
            </a:r>
            <a:endParaRPr lang="en-IN" dirty="0"/>
          </a:p>
        </p:txBody>
      </p:sp>
      <p:pic>
        <p:nvPicPr>
          <p:cNvPr id="2050" name="Picture 2" descr="D:\GEOMETRY OF PLAIN MILLING CUT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400190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CHIP FORMATION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7" name="Picture 3" descr="D:\MC &amp;M T VIDEOLECTURES\chip form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4696" y="1600200"/>
            <a:ext cx="529460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U N I T - 01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7543800" cy="19811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CUTTING TOOL MATERIALS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TOOL GEOMETRY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CHIP FORMATION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DISCONTINUOUS CHIP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D:\MC &amp;M T VIDEOLECTURES\dis cnt chi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7905" y="1600200"/>
            <a:ext cx="73081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CONTINUOUS  CHIP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078" name="Picture 6" descr="D:\MC &amp;M T VIDEOLECTURES\cont chi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9141" y="1600200"/>
            <a:ext cx="52057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CONTINUOUS CHIP WITH BUILTUPDEGE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D:\MC &amp;M T VIDEOLECTURES\CONT CHIP WITH B UP ED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424" y="1600200"/>
            <a:ext cx="69531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5052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Chip breakers: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a)Groove type. </a:t>
            </a:r>
            <a:br>
              <a:rPr lang="en-US" b="1" dirty="0" smtClean="0"/>
            </a:br>
            <a:r>
              <a:rPr lang="en-US" b="1" dirty="0" smtClean="0"/>
              <a:t>b) Step type. </a:t>
            </a:r>
            <a:br>
              <a:rPr lang="en-US" b="1" dirty="0" smtClean="0"/>
            </a:br>
            <a:r>
              <a:rPr lang="en-US" b="1" dirty="0" smtClean="0"/>
              <a:t>c)Secondary rake type .</a:t>
            </a:r>
            <a:br>
              <a:rPr lang="en-US" b="1" dirty="0" smtClean="0"/>
            </a:br>
            <a:r>
              <a:rPr lang="en-US" b="1" dirty="0" smtClean="0"/>
              <a:t>d) Clamp type</a:t>
            </a:r>
            <a:endParaRPr lang="en-US" b="1" dirty="0"/>
          </a:p>
        </p:txBody>
      </p:sp>
      <p:pic>
        <p:nvPicPr>
          <p:cNvPr id="1026" name="Picture 2" descr="D:\chip breakers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65721"/>
            <a:ext cx="3810000" cy="1420678"/>
          </a:xfrm>
          <a:prstGeom prst="rect">
            <a:avLst/>
          </a:prstGeom>
          <a:noFill/>
        </p:spPr>
      </p:pic>
      <p:pic>
        <p:nvPicPr>
          <p:cNvPr id="5" name="Picture 2" descr="D:\chip breaker-2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015976"/>
            <a:ext cx="4481205" cy="1470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 Oblique Cutting.</a:t>
            </a:r>
            <a:endParaRPr lang="en-IN" dirty="0"/>
          </a:p>
        </p:txBody>
      </p:sp>
      <p:pic>
        <p:nvPicPr>
          <p:cNvPr id="3074" name="Picture 2" descr="C:\Users\mechlab\Downloads\20200131_154345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35004"/>
            <a:ext cx="9144000" cy="4389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POPULAR METAL CUTTING THEORIES</a:t>
            </a:r>
            <a:endParaRPr lang="en-IN" dirty="0"/>
          </a:p>
        </p:txBody>
      </p:sp>
      <p:pic>
        <p:nvPicPr>
          <p:cNvPr id="1026" name="Picture 2" descr="D: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68159"/>
            <a:ext cx="8229600" cy="3190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EARNST- MERCHANT  THEORY</a:t>
            </a:r>
            <a:endParaRPr lang="en-IN" dirty="0"/>
          </a:p>
        </p:txBody>
      </p:sp>
      <p:pic>
        <p:nvPicPr>
          <p:cNvPr id="1026" name="Picture 2" descr="D:\2 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42606"/>
            <a:ext cx="8229600" cy="324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 AND SHAFFERS THEORY</a:t>
            </a:r>
            <a:endParaRPr lang="en-IN" dirty="0"/>
          </a:p>
        </p:txBody>
      </p:sp>
      <p:pic>
        <p:nvPicPr>
          <p:cNvPr id="2050" name="Picture 2" descr="D:\2 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519" y="1600200"/>
            <a:ext cx="602296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>CONT</a:t>
            </a:r>
            <a:r>
              <a:rPr lang="en-US" dirty="0" smtClean="0"/>
              <a:t>…</a:t>
            </a:r>
            <a:endParaRPr lang="en-IN" dirty="0"/>
          </a:p>
        </p:txBody>
      </p:sp>
      <p:pic>
        <p:nvPicPr>
          <p:cNvPr id="3074" name="Picture 2" descr="D: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9767"/>
            <a:ext cx="8229600" cy="1866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0265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CUTTING TOOL MATERIAL AND THEIR PROPERTIES</a:t>
            </a:r>
            <a:b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6021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DESIRED PROPERTIES OF THE CUTTING TOOL MATERIALS.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HIGH HOT HARDNESS  </a:t>
            </a:r>
            <a:endParaRPr lang="en-US" sz="900" b="1" dirty="0" smtClean="0">
              <a:solidFill>
                <a:srgbClr val="00B0F0"/>
              </a:solidFill>
            </a:endParaRPr>
          </a:p>
          <a:p>
            <a:r>
              <a:rPr lang="en-US" sz="1800" b="1" dirty="0" smtClean="0">
                <a:solidFill>
                  <a:srgbClr val="00B0F0"/>
                </a:solidFill>
              </a:rPr>
              <a:t>HIGH WEAR RESISTANCE TO ENSURE  LONGER TOOL LIFE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HIGH IMPACT RESISTANCE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HIGH ABRASION RESISTANCE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HIGH HEAT CONDUCTIVITY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HIGH STRENGTH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LOW COEFFICIANT OF FRICTION AT  CHIP-TOOL-WORK PIECE  INTERFACE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TOUGHNESS </a:t>
            </a:r>
            <a:r>
              <a:rPr lang="en-US" sz="900" b="1" dirty="0" smtClean="0">
                <a:solidFill>
                  <a:srgbClr val="00B0F0"/>
                </a:solidFill>
              </a:rPr>
              <a:t>( ABILITY TO RESIST SHOCKS)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SHOULD BE AVAILABLE IN THE MARCKET AT MODERATE PRICE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SHOULBE ABLE TO BE FABRICATED AND SHAPED EASILY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IF IT IS TO BE USED IN THE FORM OF BRAZED TIPS , ITS OTHER PHYSICAL PROPERTIES LIKE TENSILE STRENGTH ,THERMAL CONDUCTIVITY ,COEFFICIANT OF TRHERMAL EXPANSION ,MODULUS OF ELASTICITY  ETC. SHOULD BE AS CLOSE AS  POSSIBLE  TO THE SHANK MAERIAL TO AVOID CRACKING. </a:t>
            </a: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CUTTING TOOL MATERIALS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HIGH CARBON STEELS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HIGH SPEED STEELS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STELLITES (OR) CAST ALLOYS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CEMENTED CARBIDES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COATED CEMENTED CARBIDES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DIAMONDS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CBN ( CUBIC BORAN NITRIDE 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HIGH CARBON STEELS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629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This is e earliest tool material used 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Plain carbon steels having a carbon percentage as high as 0.6 to 1.5  percent are used.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Small alloying elements such as Manganese , Silicon , Tungsten, Molybdenum, chromium and vanadium is added.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Hot hardness with stands up to 200  - 250 </a:t>
            </a:r>
            <a:r>
              <a:rPr lang="en-US" sz="1800" baseline="30000" dirty="0" smtClean="0">
                <a:solidFill>
                  <a:srgbClr val="00B0F0"/>
                </a:solidFill>
              </a:rPr>
              <a:t>O</a:t>
            </a:r>
            <a:r>
              <a:rPr lang="en-US" sz="1800" dirty="0" smtClean="0">
                <a:solidFill>
                  <a:srgbClr val="00B0F0"/>
                </a:solidFill>
              </a:rPr>
              <a:t> C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These are mainly used for hand tools and are  suitable for low cutting speeds about 0.15 m/sec. 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These are easily forgeable and easy to heat treat.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These are less costly. 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used for machining of Magnesium, brass , aluminum,  etc.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These are used for machining of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HIGH SPEED STEELS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Taylor and White developed this tool in </a:t>
            </a:r>
            <a:r>
              <a:rPr lang="en-US" sz="1800" dirty="0" smtClean="0"/>
              <a:t>20</a:t>
            </a:r>
            <a:r>
              <a:rPr lang="en-US" sz="1800" baseline="30000" dirty="0" smtClean="0"/>
              <a:t>th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century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is suitable for high cutting speed of 0.5 m/sec to 0.75 m/sec.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consists of significant quantities of tungsten, molybdenum , chromium and Vanadium.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By adding tungsten and Molybdenum the hardness increases . Tungsten is expensive while molybdenum is less in cost.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Molybdenum tool steels are more popular.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HSS tools are high hot  hardness , good wear resistant , high toughness and are available at reasonable cost.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Toughness of HSS  tools are highest among all the cutting tool materials</a:t>
            </a:r>
          </a:p>
          <a:p>
            <a:r>
              <a:rPr lang="en-US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Hardness of HSS tools are good up to </a:t>
            </a:r>
            <a:r>
              <a:rPr lang="en-US" sz="1800" dirty="0" smtClean="0">
                <a:solidFill>
                  <a:srgbClr val="00B0F0"/>
                </a:solidFill>
              </a:rPr>
              <a:t>650</a:t>
            </a:r>
            <a:r>
              <a:rPr lang="en-US" sz="1800" baseline="30000" dirty="0" smtClean="0">
                <a:solidFill>
                  <a:srgbClr val="00B0F0"/>
                </a:solidFill>
              </a:rPr>
              <a:t>O</a:t>
            </a:r>
            <a:r>
              <a:rPr lang="en-US" sz="1800" dirty="0" smtClean="0">
                <a:solidFill>
                  <a:srgbClr val="00B0F0"/>
                </a:solidFill>
              </a:rPr>
              <a:t> c.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Typical composition of H.S.S. materials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AISI  steel  M 42   CARBON- 1.10, CROMIUM – 3.75 ,VANADIUM -1.15,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TUNGSTEN (W) -1.5 , MOLYBDENUM -9.5 ,COBALT – 8.25  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/>
          </a:bodyPr>
          <a:lstStyle/>
          <a:p>
            <a:pPr lvl="0"/>
            <a:r>
              <a:rPr lang="en-US" sz="1800" dirty="0" smtClean="0"/>
              <a:t>It is a non ferrous alloy consisting mainly of cobalt , tungsten and chromium. Plus other  elements added are tantalum ,molybdenum and born.</a:t>
            </a:r>
          </a:p>
          <a:p>
            <a:pPr lvl="0"/>
            <a:r>
              <a:rPr lang="en-US" sz="1800" dirty="0" smtClean="0"/>
              <a:t>It has good shock and wear resistance properties.</a:t>
            </a:r>
          </a:p>
          <a:p>
            <a:pPr lvl="0"/>
            <a:r>
              <a:rPr lang="en-US" sz="1800" dirty="0" smtClean="0">
                <a:solidFill>
                  <a:srgbClr val="0070C0"/>
                </a:solidFill>
              </a:rPr>
              <a:t>Hot hardness with stands up to 920</a:t>
            </a:r>
            <a:r>
              <a:rPr lang="en-US" sz="1800" baseline="30000" dirty="0" smtClean="0">
                <a:solidFill>
                  <a:srgbClr val="0070C0"/>
                </a:solidFill>
              </a:rPr>
              <a:t>o</a:t>
            </a:r>
            <a:r>
              <a:rPr lang="en-US" sz="1800" dirty="0" smtClean="0">
                <a:solidFill>
                  <a:srgbClr val="0070C0"/>
                </a:solidFill>
              </a:rPr>
              <a:t> c</a:t>
            </a:r>
          </a:p>
          <a:p>
            <a:pPr lvl="0"/>
            <a:r>
              <a:rPr lang="en-US" sz="1800" dirty="0" smtClean="0"/>
              <a:t>It is used for machining  of  hard bronzes ,cast-iron, malleable iron etc. </a:t>
            </a:r>
          </a:p>
          <a:p>
            <a:pPr lvl="0"/>
            <a:r>
              <a:rPr lang="en-US" sz="1800" dirty="0" smtClean="0"/>
              <a:t>This tools can be operated at the double the speed of H S </a:t>
            </a:r>
            <a:r>
              <a:rPr lang="en-US" sz="1800" dirty="0" err="1" smtClean="0"/>
              <a:t>S</a:t>
            </a:r>
            <a:r>
              <a:rPr lang="en-US" sz="1800" dirty="0" smtClean="0"/>
              <a:t>. tools.</a:t>
            </a:r>
          </a:p>
          <a:p>
            <a:r>
              <a:rPr lang="en-US" sz="1800" dirty="0" smtClean="0"/>
              <a:t> stellites cannot be easily machined  by conventional methods , only by grinding we can be machined.</a:t>
            </a:r>
          </a:p>
          <a:p>
            <a:r>
              <a:rPr lang="en-US" sz="1800" dirty="0" smtClean="0"/>
              <a:t>The composition of stellites be as follows.</a:t>
            </a:r>
          </a:p>
          <a:p>
            <a:r>
              <a:rPr lang="en-US" sz="1800" dirty="0" smtClean="0"/>
              <a:t>Cobalt – 40-50 %</a:t>
            </a:r>
          </a:p>
          <a:p>
            <a:r>
              <a:rPr lang="en-US" sz="1800" dirty="0" smtClean="0"/>
              <a:t>Chromium – 25-35 %</a:t>
            </a:r>
          </a:p>
          <a:p>
            <a:r>
              <a:rPr lang="en-US" sz="1800" dirty="0" smtClean="0"/>
              <a:t>Tungsten -1.5 – 3%</a:t>
            </a:r>
          </a:p>
          <a:p>
            <a:r>
              <a:rPr lang="en-US" sz="1800" dirty="0" smtClean="0"/>
              <a:t>Carbon -  1-4% </a:t>
            </a:r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685800" y="304800"/>
            <a:ext cx="5974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STELLITES (OR )CAST ALLOYS </a:t>
            </a:r>
            <a:endParaRPr lang="en-US" sz="36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55009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The invention of cc happened around 1926 in Germany by Far.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CC are produced by cold compaction of tungsten carbide powder in a binder such as cobalt, followed by liquid phase sintering , at high pressure  1500 kg/sq cm. to 4000 kg/sq cm. and high temperature  over 1500 deg.cent.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The cutting speeds used are  3 to 6 times that of H.S.S. are possible.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c.c. tools are more brittle and expensive.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CC are being expensive are available in the form of inserts form in different shapes such as a triangle , Square , Diamond , round etc. each of the edge acts as a cutting edge.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Cc tools are suitable for lower cutting speeds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Hot hardness with stands up to 1000 </a:t>
            </a:r>
            <a:r>
              <a:rPr lang="en-US" b="1" dirty="0" err="1" smtClean="0">
                <a:solidFill>
                  <a:srgbClr val="0070C0"/>
                </a:solidFill>
              </a:rPr>
              <a:t>deg.c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Used for machining of all materials up to medium strength and hardness.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 S O classification  of c </a:t>
            </a:r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 tools P 10,P 20 ,P30 ,P40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       M20  , K20  etc.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07371" y="152400"/>
            <a:ext cx="4549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IN" sz="36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CEMENTED CARBIDES</a:t>
            </a:r>
            <a:r>
              <a:rPr lang="en-US" sz="36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5344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 </a:t>
            </a:r>
            <a:r>
              <a:rPr lang="en-US" b="1" dirty="0" smtClean="0">
                <a:solidFill>
                  <a:srgbClr val="00B050"/>
                </a:solidFill>
              </a:rPr>
              <a:t>COATED CEMENTED CARBIDES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1800" b="1" dirty="0" smtClean="0">
                <a:solidFill>
                  <a:srgbClr val="00B0F0"/>
                </a:solidFill>
              </a:rPr>
              <a:t>Several coatings and coating methods have been developed for cutting tools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Thin coating about 5 micrometer has been used on cemented carbide tools.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Ceramic coatings used are hard materials and there fore provide a good abrasion resistance, they also have excellent high temperature properties , such as high resistance to diffusion wear , superior oxidation wear resistance and high hardness.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Good lubricating properties of the coatings minimize the friction at the tool chip and tool work pieces interfaces ,there by lowering the cutting temperature , this leads to the lower forces generated during machining compared to uncoated tools .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The life of the coated tool is  often two to three times than that of the uncoated tools .these can be used at higher cutting speeds, thus increasing the productivity.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The coating need to be metallurgically bonded to the substrate . These coatings such as titanium carbide , titanium nitride , aluminum oxide , hafnium  nitride , hafnium carbide ,  single or multiple coatings of the above are deposited generally on the carbide tool bits , by the chemical vapor deposition  ( C V D ) process.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The chemical reaction necessary to deposit the required coating takes place close to the substrate , the coating is deposited atom by atom on to the surface, there by providing  a very strong adhesion between the coating and the substrate.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F0"/>
                </a:solidFill>
              </a:rPr>
              <a:t>   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934</Words>
  <Application>Microsoft Office PowerPoint</Application>
  <PresentationFormat>On-screen Show (4:3)</PresentationFormat>
  <Paragraphs>157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U N I T - 01</vt:lpstr>
      <vt:lpstr> CUTTING TOOL MATERIAL AND THEIR PROPERTIES </vt:lpstr>
      <vt:lpstr>CUTTING TOOL MATERIALS</vt:lpstr>
      <vt:lpstr>HIGH CARBON STEELS</vt:lpstr>
      <vt:lpstr>HIGH SPEED STEELS</vt:lpstr>
      <vt:lpstr>Slide 7</vt:lpstr>
      <vt:lpstr>Slide 8</vt:lpstr>
      <vt:lpstr>Slide 9</vt:lpstr>
      <vt:lpstr>Cont…</vt:lpstr>
      <vt:lpstr>Slide 11</vt:lpstr>
      <vt:lpstr>Slide 12</vt:lpstr>
      <vt:lpstr>GEOMETYRY OF CUTTING TOOLS</vt:lpstr>
      <vt:lpstr>PRINCIPLE ANGLES OF SINGLE POINT CUTTING TOOL</vt:lpstr>
      <vt:lpstr>TOOL GEOMETRY IN A S A - SYSTEM.  A S A -  (American standard Association ) </vt:lpstr>
      <vt:lpstr>Tool geometry in  O R S system</vt:lpstr>
      <vt:lpstr>GEOMETRY OF   DRILL BIT</vt:lpstr>
      <vt:lpstr>GEOMETRY OF PLAIN MILLING CUTTER</vt:lpstr>
      <vt:lpstr>CHIP FORMATION</vt:lpstr>
      <vt:lpstr>DISCONTINUOUS CHIP</vt:lpstr>
      <vt:lpstr>CONTINUOUS  CHIP</vt:lpstr>
      <vt:lpstr>CONTINUOUS CHIP WITH BUILTUPDEGE</vt:lpstr>
      <vt:lpstr>Chip breakers: a)Groove type.  b) Step type.  c)Secondary rake type . d) Clamp type</vt:lpstr>
      <vt:lpstr>Orthogonal  Oblique Cutting.</vt:lpstr>
      <vt:lpstr>POPULAR METAL CUTTING THEORIES</vt:lpstr>
      <vt:lpstr>EARNST- MERCHANT  THEORY</vt:lpstr>
      <vt:lpstr>LEE AND SHAFFERS THEORY</vt:lpstr>
      <vt:lpstr>CONT…</vt:lpstr>
      <vt:lpstr>Slide 29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machining process</dc:title>
  <dc:creator>GEETA</dc:creator>
  <cp:lastModifiedBy>mechlab</cp:lastModifiedBy>
  <cp:revision>250</cp:revision>
  <dcterms:created xsi:type="dcterms:W3CDTF">2018-02-12T14:26:23Z</dcterms:created>
  <dcterms:modified xsi:type="dcterms:W3CDTF">2020-02-18T07:32:54Z</dcterms:modified>
</cp:coreProperties>
</file>