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00" r:id="rId3"/>
    <p:sldId id="289" r:id="rId4"/>
    <p:sldId id="290" r:id="rId5"/>
    <p:sldId id="301" r:id="rId6"/>
    <p:sldId id="302" r:id="rId7"/>
    <p:sldId id="292" r:id="rId8"/>
    <p:sldId id="291" r:id="rId9"/>
    <p:sldId id="309" r:id="rId10"/>
    <p:sldId id="303" r:id="rId11"/>
    <p:sldId id="258" r:id="rId12"/>
    <p:sldId id="293" r:id="rId13"/>
    <p:sldId id="304" r:id="rId14"/>
    <p:sldId id="266" r:id="rId15"/>
    <p:sldId id="306" r:id="rId16"/>
    <p:sldId id="298" r:id="rId17"/>
    <p:sldId id="307" r:id="rId18"/>
    <p:sldId id="297" r:id="rId19"/>
    <p:sldId id="299" r:id="rId20"/>
    <p:sldId id="308" r:id="rId21"/>
    <p:sldId id="263" r:id="rId22"/>
    <p:sldId id="272" r:id="rId23"/>
    <p:sldId id="295" r:id="rId24"/>
    <p:sldId id="296" r:id="rId25"/>
    <p:sldId id="267" r:id="rId26"/>
    <p:sldId id="268" r:id="rId27"/>
    <p:sldId id="269" r:id="rId28"/>
    <p:sldId id="270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2766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prstClr val="black"/>
                </a:solidFill>
              </a:rPr>
              <a:t>Metal  removal by electrochemical process.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prstClr val="black"/>
                </a:solidFill>
              </a:rPr>
              <a:t>Non-traditional machining process</a:t>
            </a:r>
          </a:p>
          <a:p>
            <a:pPr lvl="0" algn="just"/>
            <a:endParaRPr lang="en-US" sz="2800" dirty="0" smtClean="0">
              <a:solidFill>
                <a:prstClr val="black"/>
              </a:solidFill>
            </a:endParaRPr>
          </a:p>
          <a:p>
            <a:pPr lvl="0" algn="just"/>
            <a:r>
              <a:rPr lang="en-US" sz="2800" dirty="0" smtClean="0">
                <a:solidFill>
                  <a:prstClr val="black"/>
                </a:solidFill>
              </a:rPr>
              <a:t>Energy Domain – Electro-chemical category.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1148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For machining extremely hard materials or materials that are difficult to machine using conventional methods.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572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ELECTRO CHEMICAL MACHINING </a:t>
            </a:r>
            <a:endParaRPr lang="en-U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•Anode : Workpiece &#10;•Cathode : Tool &#10;•Electrolyte : An electrically conductive fluid &#10;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https://image.slidesharecdn.com/amtt2-ecm-141207230614-conversion-gate01/95/ecm-electrochemical-machining-principleprocesssubsystems-applications-3-638.jpg?cb=14179943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2"/>
          <a:srcRect l="18269" t="35897" r="20513" b="12333"/>
          <a:stretch>
            <a:fillRect/>
          </a:stretch>
        </p:blipFill>
        <p:spPr bwMode="auto">
          <a:xfrm>
            <a:off x="533400" y="685800"/>
            <a:ext cx="80581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000" t="11333" r="4000" b="6000"/>
          <a:stretch>
            <a:fillRect/>
          </a:stretch>
        </p:blipFill>
        <p:spPr bwMode="auto">
          <a:xfrm>
            <a:off x="381000" y="609600"/>
            <a:ext cx="838814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2286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Mechanism of Material Removal in ECM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9144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prstClr val="black"/>
                </a:solidFill>
              </a:rPr>
              <a:t>The work piece and tool are the anode and cathode respectively.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1000" y="39624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In the electrolytic cell a constant potential difference, usually of about 10 V is applied across them.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" y="24384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A suitable electrolyte, for example an aqueous sodium chloride (table salt) solution is commonly chosen.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04800" y="53340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rate at which metal is then removed from the anode is approximately in inverse proportion to the distance between the electrodes.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•Anode : Workpiece &#10;•Cathode : Tool &#10;•Electrolyte : An electrically conductive fluid &#10;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https://image.slidesharecdn.com/amtt2-ecm-141207230614-conversion-gate01/95/ecm-electrochemical-machining-principleprocesssubsystems-applications-3-638.jpg?cb=14179943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5092005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In-order to remove the products of machining, the electrolyte is pumped through the gap between the two electrodes.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52400" y="304800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As the machining proceeds there is a simultaneous movement of the cathode towards the anode. 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The width of the gap along the electrode length will gradually tend towards a steady-state value.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0480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Under such conditions, a shape which is roughly complementary to that of the cathode will be reproduced on the anode.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4000" t="14000" r="3000" b="6000"/>
          <a:stretch>
            <a:fillRect/>
          </a:stretch>
        </p:blipFill>
        <p:spPr bwMode="auto">
          <a:xfrm>
            <a:off x="609600" y="533400"/>
            <a:ext cx="814959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•Anode : Workpiece &#10;•Cathode : Tool &#10;•Electrolyte : An electrically conductive fluid &#10;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https://image.slidesharecdn.com/amtt2-ecm-141207230614-conversion-gate01/95/ecm-electrochemical-machining-principleprocesssubsystems-applications-3-638.jpg?cb=14179943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9144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In the ECM setup, as the gap between tool and work piece is small, a low and constant voltage of around 10 V is applied across the electric circuit. The current density is however high.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Power System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200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Electrolyte Filtration and Delivery System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40386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electrolyte system consists of the electrolyte storage tank, fairly strong pump, filter, sludge removal system and treatment units.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620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prstClr val="black"/>
                </a:solidFill>
              </a:rPr>
              <a:t>The electrolyte chosen is such that the shape of cathode is not changed during electrolysis.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438400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prstClr val="black"/>
                </a:solidFill>
              </a:rPr>
              <a:t>To remove the products of machining and to reduce the undesirable effects which may arise with the gases generated at the cathode and electrical heating, the electrolyte is pumped at a rate of 2 to 30 m/s, through the gap between the electrodes.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•Anode : Workpiece &#10;•Cathode : Tool &#10;•Electrolyte : An electrically conductive fluid &#10;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https://image.slidesharecdn.com/amtt2-ecm-141207230614-conversion-gate01/95/ecm-electrochemical-machining-principleprocesssubsystems-applications-3-638.jpg?cb=14179943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Tool Feed system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81000" y="9906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In the ECM setup, a constant gap between tool and work piece is to be maintained.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743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Tool Material Properties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81000" y="36576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Should be a good conductor of electricity.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44196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Should be rigid enough to take up load and the fluid pressure.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28600" y="54864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Easily formable and machinable to the desired shape.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5814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Other materials: </a:t>
            </a:r>
          </a:p>
          <a:p>
            <a:endParaRPr lang="en-US" sz="2800" dirty="0" smtClean="0"/>
          </a:p>
          <a:p>
            <a:r>
              <a:rPr lang="en-US" sz="2800" dirty="0" smtClean="0"/>
              <a:t>Aluminium, graphite, bronze, platinum, and tungsten carbide.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57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Tool Material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57200" y="12192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Common materials: 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Copper, Brass, Titanium, Copper-Tungsten and Stainless steels.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47800"/>
            <a:ext cx="8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Power Supply: </a:t>
            </a:r>
            <a:r>
              <a:rPr lang="en-US" sz="2800" dirty="0" smtClean="0"/>
              <a:t>It’s Type, Voltage, Current and Current density.</a:t>
            </a:r>
          </a:p>
          <a:p>
            <a:endParaRPr lang="en-US" sz="2800" dirty="0" smtClean="0"/>
          </a:p>
          <a:p>
            <a:pPr algn="just"/>
            <a:r>
              <a:rPr lang="en-US" sz="2800" b="1" dirty="0" smtClean="0"/>
              <a:t>Electrolyte: </a:t>
            </a:r>
            <a:r>
              <a:rPr lang="en-US" sz="2800" dirty="0" smtClean="0"/>
              <a:t>Type, Temperature, Flow rate, Pressure and Dilution.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b="1" dirty="0" smtClean="0"/>
              <a:t>Machine setting parameters</a:t>
            </a:r>
            <a:r>
              <a:rPr lang="en-US" sz="2800" dirty="0" smtClean="0"/>
              <a:t>: Working gap, Overcut and Feed rate.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b="1" dirty="0" smtClean="0"/>
              <a:t>Electrode material</a:t>
            </a:r>
            <a:r>
              <a:rPr lang="en-US" sz="2800" dirty="0" smtClean="0"/>
              <a:t>: Type of the material used.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514600" y="381000"/>
            <a:ext cx="384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ECM Process Parameters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9530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External as well as internal geometries can be machined.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33400" y="28956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prstClr val="black"/>
                </a:solidFill>
              </a:rPr>
              <a:t>For machining or cutting the intricate contours or cavities in hard materials such as titanium, Hastelloy, </a:t>
            </a:r>
            <a:r>
              <a:rPr lang="en-US" sz="2800" dirty="0" err="1" smtClean="0">
                <a:solidFill>
                  <a:prstClr val="black"/>
                </a:solidFill>
              </a:rPr>
              <a:t>Kovar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</a:rPr>
              <a:t>Inconel</a:t>
            </a:r>
            <a:r>
              <a:rPr lang="en-US" sz="2800" dirty="0" smtClean="0">
                <a:solidFill>
                  <a:prstClr val="black"/>
                </a:solidFill>
              </a:rPr>
              <a:t>, Carbide etc.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304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ELECTRO CHEMICAL MACHINING 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609600" y="1828800"/>
            <a:ext cx="658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smtClean="0"/>
              <a:t>Limited to electrically conductive materials.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•Anode : Workpiece &#10;•Cathode : Tool &#10;•Electrolyte : An electrically conductive fluid &#10;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https://image.slidesharecdn.com/amtt2-ecm-141207230614-conversion-gate01/95/ecm-electrochemical-machining-principleprocesssubsystems-applications-3-638.jpg?cb=14179943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1636" t="24925" r="10172" b="7095"/>
          <a:stretch>
            <a:fillRect/>
          </a:stretch>
        </p:blipFill>
        <p:spPr bwMode="auto">
          <a:xfrm>
            <a:off x="914400" y="292100"/>
            <a:ext cx="7239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0000" t="12667" r="8000" b="15333"/>
          <a:stretch>
            <a:fillRect/>
          </a:stretch>
        </p:blipFill>
        <p:spPr bwMode="auto">
          <a:xfrm>
            <a:off x="533400" y="533400"/>
            <a:ext cx="809977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76200"/>
            <a:ext cx="6324600" cy="6629400"/>
            <a:chOff x="990600" y="76200"/>
            <a:chExt cx="6324600" cy="6629400"/>
          </a:xfrm>
        </p:grpSpPr>
        <p:pic>
          <p:nvPicPr>
            <p:cNvPr id="2" name="Picture 1"/>
            <p:cNvPicPr/>
            <p:nvPr/>
          </p:nvPicPr>
          <p:blipFill>
            <a:blip r:embed="rId2"/>
            <a:srcRect l="20513" t="40385" r="20192" b="12179"/>
            <a:stretch>
              <a:fillRect/>
            </a:stretch>
          </p:blipFill>
          <p:spPr bwMode="auto">
            <a:xfrm>
              <a:off x="990600" y="76200"/>
              <a:ext cx="6324600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/>
            <p:nvPr/>
          </p:nvPicPr>
          <p:blipFill>
            <a:blip r:embed="rId2"/>
            <a:srcRect l="32372" t="87180" r="26442" b="4487"/>
            <a:stretch>
              <a:fillRect/>
            </a:stretch>
          </p:blipFill>
          <p:spPr bwMode="auto">
            <a:xfrm>
              <a:off x="990600" y="5943600"/>
              <a:ext cx="63246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24039" t="33761" r="16987" b="5983"/>
          <a:stretch>
            <a:fillRect/>
          </a:stretch>
        </p:blipFill>
        <p:spPr bwMode="auto">
          <a:xfrm>
            <a:off x="304800" y="381000"/>
            <a:ext cx="769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24038" t="28419" r="16667" b="18590"/>
          <a:stretch>
            <a:fillRect/>
          </a:stretch>
        </p:blipFill>
        <p:spPr bwMode="auto">
          <a:xfrm>
            <a:off x="457200" y="304800"/>
            <a:ext cx="7696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8000" t="12667" r="23000" b="28667"/>
          <a:stretch>
            <a:fillRect/>
          </a:stretch>
        </p:blipFill>
        <p:spPr bwMode="auto">
          <a:xfrm>
            <a:off x="654627" y="609600"/>
            <a:ext cx="812569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9000" t="12667" r="4000" b="7333"/>
          <a:stretch>
            <a:fillRect/>
          </a:stretch>
        </p:blipFill>
        <p:spPr bwMode="auto">
          <a:xfrm>
            <a:off x="453390" y="609600"/>
            <a:ext cx="806577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4000" t="15333" r="6000" b="2000"/>
          <a:stretch>
            <a:fillRect/>
          </a:stretch>
        </p:blipFill>
        <p:spPr bwMode="auto">
          <a:xfrm>
            <a:off x="747252" y="609600"/>
            <a:ext cx="755854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4000" t="14000" r="9000" b="8667"/>
          <a:stretch>
            <a:fillRect/>
          </a:stretch>
        </p:blipFill>
        <p:spPr bwMode="auto">
          <a:xfrm>
            <a:off x="685800" y="761999"/>
            <a:ext cx="7819697" cy="560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000" t="11333" r="2000" b="4667"/>
          <a:stretch>
            <a:fillRect/>
          </a:stretch>
        </p:blipFill>
        <p:spPr bwMode="auto">
          <a:xfrm>
            <a:off x="468085" y="533400"/>
            <a:ext cx="832394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098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It is based on Faraday’s  laws of electrolysis (electroplating).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85800" y="6858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ECM is characterized as the opposite of electrochemical or galvanic coating or deposition process.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3528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Similar to EDM.  However, in ECM there is no tool wear.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7000" t="23310" r="9000" b="43172"/>
          <a:stretch>
            <a:fillRect/>
          </a:stretch>
        </p:blipFill>
        <p:spPr bwMode="auto">
          <a:xfrm>
            <a:off x="609600" y="4191000"/>
            <a:ext cx="800100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228600"/>
            <a:ext cx="3872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ECM Fundamentals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 l="24038" t="10517" r="16827" b="83502"/>
          <a:stretch>
            <a:fillRect/>
          </a:stretch>
        </p:blipFill>
        <p:spPr bwMode="auto">
          <a:xfrm>
            <a:off x="381000" y="914400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76200" y="2438400"/>
            <a:ext cx="8534400" cy="4267200"/>
            <a:chOff x="76200" y="2438400"/>
            <a:chExt cx="4922856" cy="2895600"/>
          </a:xfrm>
        </p:grpSpPr>
        <p:grpSp>
          <p:nvGrpSpPr>
            <p:cNvPr id="11" name="Group 10"/>
            <p:cNvGrpSpPr/>
            <p:nvPr/>
          </p:nvGrpSpPr>
          <p:grpSpPr>
            <a:xfrm>
              <a:off x="381000" y="2438400"/>
              <a:ext cx="4618056" cy="1371600"/>
              <a:chOff x="381000" y="2438400"/>
              <a:chExt cx="4618056" cy="1371600"/>
            </a:xfrm>
          </p:grpSpPr>
          <p:pic>
            <p:nvPicPr>
              <p:cNvPr id="9" name="Picture 8"/>
              <p:cNvPicPr/>
              <p:nvPr/>
            </p:nvPicPr>
            <p:blipFill>
              <a:blip r:embed="rId2"/>
              <a:srcRect l="24038" t="17254" r="16827" b="74937"/>
              <a:stretch>
                <a:fillRect/>
              </a:stretch>
            </p:blipFill>
            <p:spPr bwMode="auto">
              <a:xfrm>
                <a:off x="381000" y="2438400"/>
                <a:ext cx="4301987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646256" y="3230544"/>
                <a:ext cx="3352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6200" y="3505200"/>
              <a:ext cx="4719638" cy="1828800"/>
              <a:chOff x="50240" y="3810000"/>
              <a:chExt cx="4821798" cy="1905000"/>
            </a:xfrm>
          </p:grpSpPr>
          <p:pic>
            <p:nvPicPr>
              <p:cNvPr id="12" name="Picture 11"/>
              <p:cNvPicPr/>
              <p:nvPr/>
            </p:nvPicPr>
            <p:blipFill>
              <a:blip r:embed="rId2"/>
              <a:srcRect l="24038" t="20156" r="16827" b="67835"/>
              <a:stretch>
                <a:fillRect/>
              </a:stretch>
            </p:blipFill>
            <p:spPr bwMode="auto">
              <a:xfrm>
                <a:off x="304800" y="3810000"/>
                <a:ext cx="4567238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0240" y="4038600"/>
                <a:ext cx="28956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505200" y="4862732"/>
              <a:ext cx="1371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4679" t="43162" r="23558" b="12195"/>
          <a:stretch>
            <a:fillRect/>
          </a:stretch>
        </p:blipFill>
        <p:spPr bwMode="auto">
          <a:xfrm>
            <a:off x="762000" y="228600"/>
            <a:ext cx="754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6172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Electrolysis of a copper sulphate solution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As per polarity, the chemical reactions occurring at the anode and cathode are called anodic and cathodic reactions respectively.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 l="23878" t="10897" r="16667" b="80479"/>
          <a:stretch>
            <a:fillRect/>
          </a:stretch>
        </p:blipFill>
        <p:spPr bwMode="auto">
          <a:xfrm>
            <a:off x="381000" y="2286000"/>
            <a:ext cx="838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381000" y="4724400"/>
            <a:ext cx="8534400" cy="1752600"/>
            <a:chOff x="304800" y="1905000"/>
            <a:chExt cx="7772400" cy="1219200"/>
          </a:xfrm>
        </p:grpSpPr>
        <p:pic>
          <p:nvPicPr>
            <p:cNvPr id="5" name="Picture 4"/>
            <p:cNvPicPr/>
            <p:nvPr/>
          </p:nvPicPr>
          <p:blipFill>
            <a:blip r:embed="rId2"/>
            <a:srcRect l="23878" t="18765" r="16667" b="74283"/>
            <a:stretch>
              <a:fillRect/>
            </a:stretch>
          </p:blipFill>
          <p:spPr bwMode="auto">
            <a:xfrm>
              <a:off x="304800" y="1905000"/>
              <a:ext cx="7772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572000" y="2697144"/>
              <a:ext cx="3429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•Anode : Workpiece &#10;•Cathode : Tool &#10;•Electrolyte : An electrically conductive fluid &#10;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https://image.slidesharecdn.com/amtt2-ecm-141207230614-conversion-gate01/95/ecm-electrochemical-machining-principleprocesssubsystems-applications-3-638.jpg?cb=14179943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4800" y="457200"/>
            <a:ext cx="8229600" cy="2971800"/>
            <a:chOff x="228600" y="3581400"/>
            <a:chExt cx="7772400" cy="2024063"/>
          </a:xfrm>
        </p:grpSpPr>
        <p:grpSp>
          <p:nvGrpSpPr>
            <p:cNvPr id="10" name="Group 9"/>
            <p:cNvGrpSpPr/>
            <p:nvPr/>
          </p:nvGrpSpPr>
          <p:grpSpPr>
            <a:xfrm>
              <a:off x="228600" y="3581400"/>
              <a:ext cx="7772400" cy="2024063"/>
              <a:chOff x="304800" y="4343400"/>
              <a:chExt cx="7772400" cy="2024063"/>
            </a:xfrm>
          </p:grpSpPr>
          <p:pic>
            <p:nvPicPr>
              <p:cNvPr id="5" name="Picture 4"/>
              <p:cNvPicPr/>
              <p:nvPr/>
            </p:nvPicPr>
            <p:blipFill>
              <a:blip r:embed="rId2"/>
              <a:srcRect l="23878" t="23110" r="16667" b="65349"/>
              <a:stretch>
                <a:fillRect/>
              </a:stretch>
            </p:blipFill>
            <p:spPr bwMode="auto">
              <a:xfrm>
                <a:off x="304800" y="4343400"/>
                <a:ext cx="7772400" cy="2024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81000" y="4373544"/>
                <a:ext cx="4191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029200" y="4916992"/>
              <a:ext cx="2895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0" y="4343400"/>
            <a:ext cx="8229600" cy="1524000"/>
            <a:chOff x="304800" y="4876800"/>
            <a:chExt cx="6705600" cy="914400"/>
          </a:xfrm>
        </p:grpSpPr>
        <p:pic>
          <p:nvPicPr>
            <p:cNvPr id="13" name="Picture 12"/>
            <p:cNvPicPr/>
            <p:nvPr/>
          </p:nvPicPr>
          <p:blipFill>
            <a:blip r:embed="rId2"/>
            <a:srcRect l="60457" t="29205" r="16667" b="65349"/>
            <a:stretch>
              <a:fillRect/>
            </a:stretch>
          </p:blipFill>
          <p:spPr bwMode="auto">
            <a:xfrm>
              <a:off x="304800" y="4876800"/>
              <a:ext cx="2057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/>
            <p:nvPr/>
          </p:nvPicPr>
          <p:blipFill>
            <a:blip r:embed="rId2"/>
            <a:srcRect l="23878" t="62028" r="21084" b="34654"/>
            <a:stretch>
              <a:fillRect/>
            </a:stretch>
          </p:blipFill>
          <p:spPr bwMode="auto">
            <a:xfrm>
              <a:off x="2286000" y="4953000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533400"/>
            <a:ext cx="8077200" cy="1600200"/>
            <a:chOff x="228600" y="5562600"/>
            <a:chExt cx="7924800" cy="990600"/>
          </a:xfrm>
        </p:grpSpPr>
        <p:pic>
          <p:nvPicPr>
            <p:cNvPr id="5" name="Picture 4"/>
            <p:cNvPicPr/>
            <p:nvPr/>
          </p:nvPicPr>
          <p:blipFill>
            <a:blip r:embed="rId2"/>
            <a:srcRect l="23878" t="65497" r="16667" b="27112"/>
            <a:stretch>
              <a:fillRect/>
            </a:stretch>
          </p:blipFill>
          <p:spPr bwMode="auto">
            <a:xfrm>
              <a:off x="609600" y="5562600"/>
              <a:ext cx="7543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28600" y="5638800"/>
              <a:ext cx="672860" cy="285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Due</a:t>
              </a:r>
              <a:endParaRPr lang="en-US" sz="24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04800" y="38100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rate of dissolution depends upon:</a:t>
            </a:r>
          </a:p>
          <a:p>
            <a:pPr algn="just"/>
            <a:endParaRPr lang="en-US" sz="28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The ionic charge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 Atomic weight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The current and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The time of current passage.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289560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At the anode, the metal dissolves electrochemically.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•Anode : Workpiece &#10;•Cathode : Tool &#10;•Electrolyte : An electrically conductive fluid &#10;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https://image.slidesharecdn.com/amtt2-ecm-141207230614-conversion-gate01/95/ecm-electrochemical-machining-principleprocesssubsystems-applications-3-638.jpg?cb=14179943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40386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electrode shape remains unaltered during the electrolysis process. This is the most relevant feature of ECM being used as a metal shaping process.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1000" y="27432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At the cathode, only the hydrogen gas is evolved.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8382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rate of dissolution is not influenced by the hardness of the work piece material or any other metal characteristics.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</TotalTime>
  <Words>661</Words>
  <Application>Microsoft Office PowerPoint</Application>
  <PresentationFormat>On-screen Show (4:3)</PresentationFormat>
  <Paragraphs>64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MECH-HOD</dc:creator>
  <cp:lastModifiedBy>nageshwar</cp:lastModifiedBy>
  <cp:revision>70</cp:revision>
  <dcterms:created xsi:type="dcterms:W3CDTF">2006-08-16T00:00:00Z</dcterms:created>
  <dcterms:modified xsi:type="dcterms:W3CDTF">2017-02-15T05:15:47Z</dcterms:modified>
</cp:coreProperties>
</file>