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305" r:id="rId6"/>
    <p:sldId id="306" r:id="rId7"/>
    <p:sldId id="307" r:id="rId8"/>
    <p:sldId id="261" r:id="rId9"/>
    <p:sldId id="262" r:id="rId10"/>
    <p:sldId id="263" r:id="rId11"/>
    <p:sldId id="308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5" r:id="rId21"/>
    <p:sldId id="276" r:id="rId22"/>
    <p:sldId id="295" r:id="rId23"/>
    <p:sldId id="309" r:id="rId24"/>
    <p:sldId id="282" r:id="rId25"/>
    <p:sldId id="283" r:id="rId26"/>
    <p:sldId id="310" r:id="rId27"/>
    <p:sldId id="311" r:id="rId28"/>
    <p:sldId id="312" r:id="rId29"/>
    <p:sldId id="318" r:id="rId30"/>
    <p:sldId id="319" r:id="rId31"/>
    <p:sldId id="322" r:id="rId32"/>
    <p:sldId id="320" r:id="rId33"/>
    <p:sldId id="321" r:id="rId34"/>
    <p:sldId id="323" r:id="rId35"/>
    <p:sldId id="271" r:id="rId36"/>
    <p:sldId id="303" r:id="rId37"/>
    <p:sldId id="30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62000" y="228600"/>
            <a:ext cx="7620000" cy="6057900"/>
            <a:chOff x="1447800" y="228600"/>
            <a:chExt cx="6248400" cy="60579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l="9000" t="14000" r="9000"/>
            <a:stretch>
              <a:fillRect/>
            </a:stretch>
          </p:blipFill>
          <p:spPr bwMode="auto">
            <a:xfrm>
              <a:off x="1447800" y="1371600"/>
              <a:ext cx="6248400" cy="491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rcRect l="12000" t="23334" r="12000" b="56666"/>
            <a:stretch>
              <a:fillRect/>
            </a:stretch>
          </p:blipFill>
          <p:spPr bwMode="auto">
            <a:xfrm>
              <a:off x="1447800" y="228600"/>
              <a:ext cx="6248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4000" t="12878" r="4000" b="5333"/>
          <a:stretch>
            <a:fillRect/>
          </a:stretch>
        </p:blipFill>
        <p:spPr bwMode="auto">
          <a:xfrm>
            <a:off x="656771" y="685800"/>
            <a:ext cx="764902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2404" t="3632"/>
          <a:stretch>
            <a:fillRect/>
          </a:stretch>
        </p:blipFill>
        <p:spPr bwMode="auto">
          <a:xfrm>
            <a:off x="762000" y="762000"/>
            <a:ext cx="7239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95600" y="3810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Process-Basics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0760" t="14429" r="3000" b="20363"/>
          <a:stretch>
            <a:fillRect/>
          </a:stretch>
        </p:blipFill>
        <p:spPr bwMode="auto">
          <a:xfrm>
            <a:off x="533400" y="762000"/>
            <a:ext cx="798917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0000" t="12667" r="8000" b="11333"/>
          <a:stretch>
            <a:fillRect/>
          </a:stretch>
        </p:blipFill>
        <p:spPr bwMode="auto">
          <a:xfrm>
            <a:off x="427789" y="381000"/>
            <a:ext cx="833120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9000" t="14000" r="8000" b="22000"/>
          <a:stretch>
            <a:fillRect/>
          </a:stretch>
        </p:blipFill>
        <p:spPr bwMode="auto">
          <a:xfrm>
            <a:off x="381000" y="381000"/>
            <a:ext cx="83010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9000" t="12667" r="4000" b="10000"/>
          <a:stretch>
            <a:fillRect/>
          </a:stretch>
        </p:blipFill>
        <p:spPr bwMode="auto">
          <a:xfrm>
            <a:off x="685800" y="609600"/>
            <a:ext cx="76962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5000" t="11333" r="16000" b="44667"/>
          <a:stretch>
            <a:fillRect/>
          </a:stretch>
        </p:blipFill>
        <p:spPr bwMode="auto">
          <a:xfrm>
            <a:off x="457200" y="762000"/>
            <a:ext cx="814647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7000" t="14000" r="6000" b="4667"/>
          <a:stretch>
            <a:fillRect/>
          </a:stretch>
        </p:blipFill>
        <p:spPr bwMode="auto">
          <a:xfrm>
            <a:off x="609600" y="457200"/>
            <a:ext cx="7924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8000" t="12667" r="7000" b="10000"/>
          <a:stretch>
            <a:fillRect/>
          </a:stretch>
        </p:blipFill>
        <p:spPr bwMode="auto">
          <a:xfrm>
            <a:off x="589893" y="304800"/>
            <a:ext cx="8152086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9000" t="14000" r="9000" b="10000"/>
          <a:stretch>
            <a:fillRect/>
          </a:stretch>
        </p:blipFill>
        <p:spPr bwMode="auto">
          <a:xfrm>
            <a:off x="533400" y="381000"/>
            <a:ext cx="79207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7000" t="14000" r="7000" b="6000"/>
          <a:stretch>
            <a:fillRect/>
          </a:stretch>
        </p:blipFill>
        <p:spPr bwMode="auto">
          <a:xfrm>
            <a:off x="838200" y="533400"/>
            <a:ext cx="777494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9000" t="19465" r="7000" b="8667"/>
          <a:stretch>
            <a:fillRect/>
          </a:stretch>
        </p:blipFill>
        <p:spPr bwMode="auto">
          <a:xfrm>
            <a:off x="457200" y="838200"/>
            <a:ext cx="7986792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00200" y="3048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Tool Material Characteristics</a:t>
            </a:r>
            <a:endParaRPr lang="en-US" sz="32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1336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Copper</a:t>
            </a:r>
          </a:p>
          <a:p>
            <a:endParaRPr lang="en-US" sz="3600" dirty="0" smtClean="0"/>
          </a:p>
          <a:p>
            <a:r>
              <a:rPr lang="en-US" sz="3600" dirty="0" smtClean="0"/>
              <a:t>Brass</a:t>
            </a:r>
          </a:p>
          <a:p>
            <a:endParaRPr lang="en-US" sz="3600" dirty="0" smtClean="0"/>
          </a:p>
          <a:p>
            <a:r>
              <a:rPr lang="en-US" sz="3600" dirty="0" smtClean="0"/>
              <a:t>Graphite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3964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prstClr val="white"/>
                </a:solidFill>
              </a:rPr>
              <a:t>TOOL MATERIAL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>
          <a:xfrm>
            <a:off x="1219200" y="533400"/>
            <a:ext cx="4953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Types of EDM</a:t>
            </a:r>
          </a:p>
          <a:p>
            <a:endParaRPr lang="en-US" sz="2400" b="1" dirty="0" smtClean="0"/>
          </a:p>
          <a:p>
            <a:r>
              <a:rPr lang="en-US" sz="2400" dirty="0" smtClean="0"/>
              <a:t>1. Die Sinker EDM</a:t>
            </a:r>
          </a:p>
          <a:p>
            <a:endParaRPr lang="en-US" sz="2400" dirty="0" smtClean="0"/>
          </a:p>
          <a:p>
            <a:r>
              <a:rPr lang="en-US" sz="2400" dirty="0" smtClean="0"/>
              <a:t>2. Wire Cut EDM</a:t>
            </a:r>
          </a:p>
          <a:p>
            <a:endParaRPr lang="en-US" sz="2400" dirty="0" smtClean="0"/>
          </a:p>
          <a:p>
            <a:r>
              <a:rPr lang="en-US" sz="2400" dirty="0" smtClean="0"/>
              <a:t>3. Powder Mixed EDM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19551" t="42308" r="43429" b="32051"/>
          <a:stretch>
            <a:fillRect/>
          </a:stretch>
        </p:blipFill>
        <p:spPr bwMode="auto">
          <a:xfrm>
            <a:off x="1447800" y="685800"/>
            <a:ext cx="6019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5000" t="12667"/>
          <a:stretch>
            <a:fillRect/>
          </a:stretch>
        </p:blipFill>
        <p:spPr bwMode="auto">
          <a:xfrm>
            <a:off x="762000" y="381001"/>
            <a:ext cx="7620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8000" t="12667" r="4000" b="19333"/>
          <a:stretch>
            <a:fillRect/>
          </a:stretch>
        </p:blipFill>
        <p:spPr bwMode="auto">
          <a:xfrm>
            <a:off x="534894" y="457200"/>
            <a:ext cx="815190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19551" t="10684" r="11538" b="27137"/>
          <a:stretch>
            <a:fillRect/>
          </a:stretch>
        </p:blipFill>
        <p:spPr bwMode="auto">
          <a:xfrm>
            <a:off x="457200" y="228600"/>
            <a:ext cx="7772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19551" t="12607" r="11218" b="45299"/>
          <a:stretch>
            <a:fillRect/>
          </a:stretch>
        </p:blipFill>
        <p:spPr bwMode="auto">
          <a:xfrm>
            <a:off x="533400" y="533400"/>
            <a:ext cx="7620000" cy="58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19551" t="11966" r="11538" b="20299"/>
          <a:stretch>
            <a:fillRect/>
          </a:stretch>
        </p:blipFill>
        <p:spPr bwMode="auto">
          <a:xfrm>
            <a:off x="457200" y="304800"/>
            <a:ext cx="8001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5385" t="19871" r="37821" b="18590"/>
          <a:stretch>
            <a:fillRect/>
          </a:stretch>
        </p:blipFill>
        <p:spPr bwMode="auto">
          <a:xfrm>
            <a:off x="1066800" y="533400"/>
            <a:ext cx="69342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9000" t="12667" r="19000" b="18000"/>
          <a:stretch>
            <a:fillRect/>
          </a:stretch>
        </p:blipFill>
        <p:spPr bwMode="auto">
          <a:xfrm>
            <a:off x="685800" y="457200"/>
            <a:ext cx="780756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9231" t="13888" r="11859" b="54488"/>
          <a:stretch>
            <a:fillRect/>
          </a:stretch>
        </p:blipFill>
        <p:spPr bwMode="auto">
          <a:xfrm>
            <a:off x="533400" y="457200"/>
            <a:ext cx="746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2"/>
          <a:srcRect l="19231" t="73504" r="11859" b="5342"/>
          <a:stretch>
            <a:fillRect/>
          </a:stretch>
        </p:blipFill>
        <p:spPr bwMode="auto">
          <a:xfrm>
            <a:off x="533400" y="4114800"/>
            <a:ext cx="754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9872" t="35256" r="53045" b="38889"/>
          <a:stretch>
            <a:fillRect/>
          </a:stretch>
        </p:blipFill>
        <p:spPr bwMode="auto">
          <a:xfrm>
            <a:off x="1143000" y="838200"/>
            <a:ext cx="5410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4572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PROCESS PARAMETERS IN WEDM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l="22273" t="50113" r="13204" b="24686"/>
          <a:stretch>
            <a:fillRect/>
          </a:stretch>
        </p:blipFill>
        <p:spPr bwMode="auto">
          <a:xfrm>
            <a:off x="914400" y="1219200"/>
            <a:ext cx="7086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4400" y="609600"/>
            <a:ext cx="7239000" cy="5867400"/>
            <a:chOff x="914400" y="609600"/>
            <a:chExt cx="7239000" cy="5867400"/>
          </a:xfrm>
        </p:grpSpPr>
        <p:grpSp>
          <p:nvGrpSpPr>
            <p:cNvPr id="4" name="Group 3"/>
            <p:cNvGrpSpPr/>
            <p:nvPr/>
          </p:nvGrpSpPr>
          <p:grpSpPr>
            <a:xfrm>
              <a:off x="914400" y="609600"/>
              <a:ext cx="7239000" cy="5867400"/>
              <a:chOff x="914400" y="609600"/>
              <a:chExt cx="7239000" cy="5867400"/>
            </a:xfrm>
          </p:grpSpPr>
          <p:pic>
            <p:nvPicPr>
              <p:cNvPr id="2" name="Picture 1"/>
              <p:cNvPicPr/>
              <p:nvPr/>
            </p:nvPicPr>
            <p:blipFill>
              <a:blip r:embed="rId2"/>
              <a:srcRect l="18750" t="25641" r="18269" b="16453"/>
              <a:stretch>
                <a:fillRect/>
              </a:stretch>
            </p:blipFill>
            <p:spPr bwMode="auto">
              <a:xfrm>
                <a:off x="1371600" y="609600"/>
                <a:ext cx="6781800" cy="586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914400" y="4543864"/>
                <a:ext cx="1295400" cy="40011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70C0"/>
                    </a:solidFill>
                  </a:rPr>
                  <a:t>Feed rate</a:t>
                </a:r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048000" y="3962400"/>
              <a:ext cx="1524000" cy="70788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</a:rPr>
                <a:t>Machining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Time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24400" y="4419600"/>
              <a:ext cx="685800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</a:rPr>
                <a:t>Size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3058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/>
              <a:t>Applications of Wire-Cut </a:t>
            </a:r>
            <a:r>
              <a:rPr lang="en-US" sz="2800" dirty="0" smtClean="0"/>
              <a:t>EDM</a:t>
            </a:r>
          </a:p>
          <a:p>
            <a:endParaRPr lang="en-US" sz="2800" dirty="0" smtClean="0"/>
          </a:p>
          <a:p>
            <a:r>
              <a:rPr lang="en-US" sz="2800" dirty="0" smtClean="0"/>
              <a:t>For </a:t>
            </a:r>
            <a:r>
              <a:rPr lang="en-US" sz="2800" dirty="0" smtClean="0"/>
              <a:t>cutting aluminium, brass, copper, carbides, graphite, steels and titanium.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Aerospace</a:t>
            </a:r>
            <a:r>
              <a:rPr lang="en-US" sz="2800" dirty="0" smtClean="0"/>
              <a:t>, Medical, Electronics and Semiconductor </a:t>
            </a:r>
            <a:r>
              <a:rPr lang="en-US" sz="2800" dirty="0" smtClean="0"/>
              <a:t>applications</a:t>
            </a:r>
          </a:p>
          <a:p>
            <a:endParaRPr lang="en-US" sz="2800" dirty="0" smtClean="0"/>
          </a:p>
          <a:p>
            <a:r>
              <a:rPr lang="en-US" sz="2800" dirty="0" smtClean="0"/>
              <a:t>Tool </a:t>
            </a:r>
            <a:r>
              <a:rPr lang="en-US" sz="2800" dirty="0" smtClean="0"/>
              <a:t>&amp; Die making industries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/>
              <a:t>For cutting the hard Extrusion </a:t>
            </a:r>
            <a:r>
              <a:rPr lang="en-US" sz="2800" dirty="0" smtClean="0"/>
              <a:t>Dies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/>
              <a:t>In making Fixtures, Gauges &amp; </a:t>
            </a:r>
            <a:r>
              <a:rPr lang="en-US" sz="2800" dirty="0" smtClean="0"/>
              <a:t>Cams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848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Cutting of Gears, Strippers, Punches and </a:t>
            </a:r>
            <a:r>
              <a:rPr lang="en-US" sz="2800" dirty="0" smtClean="0"/>
              <a:t>Dies</a:t>
            </a:r>
          </a:p>
          <a:p>
            <a:endParaRPr lang="en-US" sz="2800" dirty="0" smtClean="0"/>
          </a:p>
          <a:p>
            <a:r>
              <a:rPr lang="en-US" sz="2800" dirty="0" smtClean="0"/>
              <a:t>Manufacturing hard Electrodes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Manufacturing micro-tooling for Micro-EDM</a:t>
            </a:r>
            <a:r>
              <a:rPr lang="en-US" sz="2800" dirty="0" smtClean="0"/>
              <a:t>,</a:t>
            </a:r>
          </a:p>
          <a:p>
            <a:endParaRPr lang="en-US" sz="2800" dirty="0" smtClean="0"/>
          </a:p>
          <a:p>
            <a:r>
              <a:rPr lang="en-US" sz="2800" dirty="0" smtClean="0"/>
              <a:t>Micro-USM </a:t>
            </a:r>
            <a:r>
              <a:rPr lang="en-US" sz="2800" dirty="0" smtClean="0"/>
              <a:t>and such other micromachining </a:t>
            </a:r>
            <a:endParaRPr lang="en-US" sz="2800" dirty="0" smtClean="0"/>
          </a:p>
          <a:p>
            <a:r>
              <a:rPr lang="en-US" sz="2800" dirty="0" smtClean="0"/>
              <a:t>applications</a:t>
            </a:r>
            <a:endParaRPr lang="en-U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9000" t="12667" r="17000" b="24667"/>
          <a:stretch>
            <a:fillRect/>
          </a:stretch>
        </p:blipFill>
        <p:spPr bwMode="auto">
          <a:xfrm>
            <a:off x="533400" y="6096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38071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+mj-lt"/>
              </a:rPr>
              <a:t>EDM is a thermal erosion process whereby material is melted and vaporized from an electrically conducive workpiece immersed in a liquid dielectric with a series of spark discharges between the tool electrode and the workpiece created by a power supply.</a:t>
            </a:r>
            <a:endParaRPr lang="en-US" sz="2400" dirty="0">
              <a:latin typeface="+mj-l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3276600"/>
            <a:ext cx="75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Helvetica"/>
              </a:rPr>
              <a:t>The EDM system consists of a shaped tool or wire electrode, and the part. The part is connected to a power supply to create a potential difference between the workpiece and the tool.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0292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+mj-lt"/>
              </a:rPr>
              <a:t>When the potential difference is sufficiently high, a transient spark discharges through the fluid, removing a very small amount of metal from the workpiece.  </a:t>
            </a:r>
            <a:endParaRPr lang="en-US" sz="24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572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ELECTRO DISCHARGE MACHINING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20050" t="41877" r="34083" b="25605"/>
          <a:stretch>
            <a:fillRect/>
          </a:stretch>
        </p:blipFill>
        <p:spPr bwMode="auto">
          <a:xfrm>
            <a:off x="914400" y="685800"/>
            <a:ext cx="76200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685800" y="5029200"/>
            <a:ext cx="7086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NewRomanPSMT" charset="0"/>
              </a:rPr>
              <a:t>When the potential difference  between the electrode and the workpiece is sufficiently high, the dielectric breaks down and a transient spark discharges through the dielectric fluid, removing small amount of material from the workpiece surface.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4274" y="369958"/>
            <a:ext cx="4225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NewRomanPS-BoldMT" charset="0"/>
              </a:rPr>
              <a:t>Working principle of EDM</a:t>
            </a:r>
            <a:endParaRPr lang="en-US" sz="2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143000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NewRomanPSMT" charset="0"/>
              </a:rPr>
              <a:t>A high voltage is applied across the narrow gap between the electrode and the workpiece. 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685800" y="2286000"/>
            <a:ext cx="7010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This high voltage induces an electric field in the insulating dielectric that is present in narrow gap between electrode and workpiece. 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762000" y="3810000"/>
            <a:ext cx="693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libri" pitchFamily="34" charset="0"/>
                <a:ea typeface="Times New Roman" pitchFamily="18" charset="0"/>
                <a:cs typeface="TimesNewRomanPSMT" charset="0"/>
              </a:rPr>
              <a:t>This cause conducting particles suspended in the dielectric to concentrate at the points of strongest electrical field.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000" t="12667" r="4000" b="7333"/>
          <a:stretch>
            <a:fillRect/>
          </a:stretch>
        </p:blipFill>
        <p:spPr bwMode="auto">
          <a:xfrm>
            <a:off x="334010" y="762000"/>
            <a:ext cx="774319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4000" t="12667" r="5000" b="4667"/>
          <a:stretch>
            <a:fillRect/>
          </a:stretch>
        </p:blipFill>
        <p:spPr bwMode="auto">
          <a:xfrm>
            <a:off x="629265" y="381000"/>
            <a:ext cx="782893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</TotalTime>
  <Words>314</Words>
  <Application>Microsoft Office PowerPoint</Application>
  <PresentationFormat>On-screen Show (4:3)</PresentationFormat>
  <Paragraphs>48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MECH-HOD</dc:creator>
  <cp:lastModifiedBy>nageshwar</cp:lastModifiedBy>
  <cp:revision>61</cp:revision>
  <dcterms:created xsi:type="dcterms:W3CDTF">2006-08-16T00:00:00Z</dcterms:created>
  <dcterms:modified xsi:type="dcterms:W3CDTF">2017-02-06T05:24:19Z</dcterms:modified>
</cp:coreProperties>
</file>